
<file path=[Content_Types].xml><?xml version="1.0" encoding="utf-8"?>
<Types xmlns="http://schemas.openxmlformats.org/package/2006/content-types">
  <Override PartName="/ppt/slides/slide41.xml" ContentType="application/vnd.openxmlformats-officedocument.presentationml.slide+xml"/>
  <Override PartName="/ppt/slideLayouts/slideLayout4.xml" ContentType="application/vnd.openxmlformats-officedocument.presentationml.slideLayout+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Default Extension="vml" ContentType="application/vnd.openxmlformats-officedocument.vmlDrawing"/>
  <Override PartName="/ppt/slides/slide66.xml" ContentType="application/vnd.openxmlformats-officedocument.presentationml.slide+xml"/>
  <Override PartName="/ppt/theme/theme1.xml" ContentType="application/vnd.openxmlformats-officedocument.theme+xml"/>
  <Override PartName="/ppt/tags/tag12.xml" ContentType="application/vnd.openxmlformats-officedocument.presentationml.tags+xml"/>
  <Override PartName="/ppt/notesSlides/notesSlide2.xml" ContentType="application/vnd.openxmlformats-officedocument.presentationml.notesSlide+xml"/>
  <Override PartName="/ppt/slides/slide75.xml" ContentType="application/vnd.openxmlformats-officedocument.presentationml.slide+xml"/>
  <Override PartName="/ppt/tags/tag22.xml" ContentType="application/vnd.openxmlformats-officedocument.presentationml.tags+xml"/>
  <Override PartName="/ppt/slides/slide85.xml" ContentType="application/vnd.openxmlformats-officedocument.presentationml.slide+xml"/>
  <Override PartName="/ppt/embeddings/oleObject1.bin" ContentType="application/vnd.openxmlformats-officedocument.oleObject"/>
  <Override PartName="/ppt/slides/slide95.xml" ContentType="application/vnd.openxmlformats-officedocument.presentationml.slide+xml"/>
  <Override PartName="/ppt/tags/tag7.xml" ContentType="application/vnd.openxmlformats-officedocument.presentationml.tags+xml"/>
  <Override PartName="/ppt/slides/slide103.xml" ContentType="application/vnd.openxmlformats-officedocument.presentationml.slide+xml"/>
  <Override PartName="/ppt/tags/tag18.xml" ContentType="application/vnd.openxmlformats-officedocument.presentationml.tags+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slides/slide108.xml" ContentType="application/vnd.openxmlformats-officedocument.presentationml.slide+xml"/>
  <Override PartName="/ppt/slides/slide42.xml" ContentType="application/vnd.openxmlformats-officedocument.presentationml.slide+xml"/>
  <Override PartName="/ppt/notesSlides/notesSlide17.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slides/slide38.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90.xml" ContentType="application/vnd.openxmlformats-officedocument.presentationml.slide+xml"/>
  <Override PartName="/ppt/tags/tag2.xml" ContentType="application/vnd.openxmlformats-officedocument.presentationml.tags+xml"/>
  <Override PartName="/ppt/slides/slide67.xml" ContentType="application/vnd.openxmlformats-officedocument.presentationml.slide+xml"/>
  <Override PartName="/ppt/theme/theme2.xml" ContentType="application/vnd.openxmlformats-officedocument.theme+xml"/>
  <Override PartName="/ppt/tags/tag13.xml" ContentType="application/vnd.openxmlformats-officedocument.presentationml.tags+xml"/>
  <Override PartName="/ppt/notesSlides/notesSlide3.xml" ContentType="application/vnd.openxmlformats-officedocument.presentationml.notesSlide+xml"/>
  <Override PartName="/ppt/slides/slide76.xml" ContentType="application/vnd.openxmlformats-officedocument.presentationml.slide+xml"/>
  <Default Extension="emf" ContentType="image/x-emf"/>
  <Override PartName="/ppt/slides/slide86.xml" ContentType="application/vnd.openxmlformats-officedocument.presentationml.slide+xml"/>
  <Override PartName="/ppt/tags/tag8.xml" ContentType="application/vnd.openxmlformats-officedocument.presentationml.tags+xml"/>
  <Override PartName="/ppt/tags/tag19.xml" ContentType="application/vnd.openxmlformats-officedocument.presentationml.tags+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s/slide109.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tableStyles.xml" ContentType="application/vnd.openxmlformats-officedocument.presentationml.tableStyles+xml"/>
  <Override PartName="/ppt/notesSlides/notesSlide18.xml" ContentType="application/vnd.openxmlformats-officedocument.presentationml.notesSlide+xml"/>
  <Override PartName="/ppt/slides/slide52.xml" ContentType="application/vnd.openxmlformats-officedocument.presentationml.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ppt/notesSlides/notesSlide37.xml" ContentType="application/vnd.openxmlformats-officedocument.presentationml.notesSlide+xml"/>
  <Override PartName="/docProps/app.xml" ContentType="application/vnd.openxmlformats-officedocument.extended-properties+xml"/>
  <Override PartName="/ppt/slides/slide39.xml" ContentType="application/vnd.openxmlformats-officedocument.presentationml.slide+xml"/>
  <Override PartName="/ppt/slides/slide81.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ppt/slides/slide91.xml" ContentType="application/vnd.openxmlformats-officedocument.presentationml.slide+xml"/>
  <Override PartName="/docProps/core.xml" ContentType="application/vnd.openxmlformats-package.core-properties+xml"/>
  <Override PartName="/ppt/tags/tag3.xml" ContentType="application/vnd.openxmlformats-officedocument.presentationml.tags+xml"/>
  <Override PartName="/ppt/slides/slide68.xml" ContentType="application/vnd.openxmlformats-officedocument.presentationml.slide+xml"/>
  <Override PartName="/ppt/theme/theme3.xml" ContentType="application/vnd.openxmlformats-officedocument.theme+xml"/>
  <Override PartName="/ppt/tags/tag14.xml" ContentType="application/vnd.openxmlformats-officedocument.presentationml.tags+xml"/>
  <Override PartName="/ppt/notesSlides/notesSlide4.xml" ContentType="application/vnd.openxmlformats-officedocument.presentationml.notesSlide+xml"/>
  <Override PartName="/ppt/slides/slide77.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tags/tag9.xml" ContentType="application/vnd.openxmlformats-officedocument.presentationml.tags+xml"/>
  <Override PartName="/ppt/slideLayouts/slideLayout1.xml" ContentType="application/vnd.openxmlformats-officedocument.presentationml.slideLayout+xml"/>
  <Override PartName="/ppt/slides/slide104.xml" ContentType="application/vnd.openxmlformats-officedocument.presentationml.slide+xml"/>
  <Override PartName="/ppt/notesSlides/notesSlide9.xml" ContentType="application/vnd.openxmlformats-officedocument.presentationml.notesSlide+xml"/>
  <Default Extension="gif" ContentType="image/gif"/>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slides/slide44.xml" ContentType="application/vnd.openxmlformats-officedocument.presentationml.slide+xml"/>
  <Override PartName="/ppt/notesSlides/notesSlide19.xml" ContentType="application/vnd.openxmlformats-officedocument.presentationml.notesSlide+xml"/>
  <Override PartName="/ppt/slides/slide53.xml" ContentType="application/vnd.openxmlformats-officedocument.presentationml.slide+xml"/>
  <Override PartName="/ppt/notesSlides/notesSlide29.xml" ContentType="application/vnd.openxmlformats-officedocument.presentationml.notesSlide+xml"/>
  <Override PartName="/ppt/slides/slide63.xml" ContentType="application/vnd.openxmlformats-officedocument.presentationml.slide+xml"/>
  <Override PartName="/ppt/notesSlides/notesSlide38.xml" ContentType="application/vnd.openxmlformats-officedocument.presentationml.notesSlide+xml"/>
  <Override PartName="/ppt/slides/slide72.xml" ContentType="application/vnd.openxmlformats-officedocument.presentationml.slide+xml"/>
  <Override PartName="/ppt/slides/slide82.xml" ContentType="application/vnd.openxmlformats-officedocument.presentationml.slide+xml"/>
  <Override PartName="/ppt/slides/slide92.xml" ContentType="application/vnd.openxmlformats-officedocument.presentationml.slide+xml"/>
  <Override PartName="/ppt/slides/slide59.xml" ContentType="application/vnd.openxmlformats-officedocument.presentationml.slide+xml"/>
  <Override PartName="/ppt/tags/tag4.xml" ContentType="application/vnd.openxmlformats-officedocument.presentationml.tags+xml"/>
  <Override PartName="/ppt/slides/slide100.xml" ContentType="application/vnd.openxmlformats-officedocument.presentationml.slide+xml"/>
  <Override PartName="/ppt/slides/slide69.xml" ContentType="application/vnd.openxmlformats-officedocument.presentationml.slide+xml"/>
  <Override PartName="/ppt/tags/tag15.xml" ContentType="application/vnd.openxmlformats-officedocument.presentationml.tags+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slides/slide88.xml" ContentType="application/vnd.openxmlformats-officedocument.presentationml.slide+xml"/>
  <Override PartName="/ppt/slides/slide20.xml" ContentType="application/vnd.openxmlformats-officedocument.presentationml.slide+xml"/>
  <Override PartName="/ppt/slides/slide97.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slides/slide105.xml" ContentType="application/vnd.openxmlformats-officedocument.presentationml.slide+xml"/>
  <Override PartName="/ppt/notesSlides/notesSlide14.xml" ContentType="application/vnd.openxmlformats-officedocument.presentationml.notesSlide+xml"/>
  <Override PartName="/ppt/slides/slide16.xml" ContentType="application/vnd.openxmlformats-officedocument.presentationml.slide+xml"/>
  <Override PartName="/ppt/viewProps.xml" ContentType="application/vnd.openxmlformats-officedocument.presentationml.viewProps+xml"/>
  <Override PartName="/ppt/notesSlides/notesSlide24.xml" ContentType="application/vnd.openxmlformats-officedocument.presentationml.notesSlide+xml"/>
  <Override PartName="/ppt/embeddings/Microsoft_Equation1.bin" ContentType="application/vnd.openxmlformats-officedocument.oleObject"/>
  <Override PartName="/ppt/slides/slide26.xml" ContentType="application/vnd.openxmlformats-officedocument.presentationml.slide+xml"/>
  <Default Extension="rels" ContentType="application/vnd.openxmlformats-package.relationships+xml"/>
  <Override PartName="/ppt/notesSlides/notesSlide34.xml" ContentType="application/vnd.openxmlformats-officedocument.presentationml.notesSlide+xml"/>
  <Default Extension="wmf" ContentType="image/x-wmf"/>
  <Override PartName="/ppt/slides/slide7.xml" ContentType="application/vnd.openxmlformats-officedocument.presentationml.slide+xml"/>
  <Override PartName="/ppt/slides/slide35.xml" ContentType="application/vnd.openxmlformats-officedocument.presentationml.slide+xml"/>
  <Override PartName="/ppt/slideLayouts/slideLayout8.xml" ContentType="application/vnd.openxmlformats-officedocument.presentationml.slideLayout+xml"/>
  <Override PartName="/ppt/slides/slide45.xml" ContentType="application/vnd.openxmlformats-officedocument.presentationml.slide+xml"/>
  <Override PartName="/ppt/slides/slide54.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tags/tag10.xml" ContentType="application/vnd.openxmlformats-officedocument.presentationml.tags+xml"/>
  <Override PartName="/ppt/notesSlides/notesSlide39.xml" ContentType="application/vnd.openxmlformats-officedocument.presentationml.notesSlide+xml"/>
  <Override PartName="/ppt/slides/slide73.xml" ContentType="application/vnd.openxmlformats-officedocument.presentationml.slide+xml"/>
  <Override PartName="/ppt/tags/tag20.xml" ContentType="application/vnd.openxmlformats-officedocument.presentationml.tags+xml"/>
  <Override PartName="/ppt/presentation.xml" ContentType="application/vnd.openxmlformats-officedocument.presentationml.presentation.main+xml"/>
  <Override PartName="/ppt/slides/slide83.xml" ContentType="application/vnd.openxmlformats-officedocument.presentationml.slide+xml"/>
  <Default Extension="tiff" ContentType="image/tiff"/>
  <Override PartName="/ppt/slides/slide93.xml" ContentType="application/vnd.openxmlformats-officedocument.presentationml.slide+xml"/>
  <Override PartName="/ppt/tags/tag5.xml" ContentType="application/vnd.openxmlformats-officedocument.presentationml.tags+xml"/>
  <Override PartName="/ppt/slides/slide101.xml" ContentType="application/vnd.openxmlformats-officedocument.presentationml.slide+xml"/>
  <Override PartName="/ppt/tags/tag16.xml" ContentType="application/vnd.openxmlformats-officedocument.presentationml.tags+xml"/>
  <Override PartName="/ppt/notesSlides/notesSlide6.xml" ContentType="application/vnd.openxmlformats-officedocument.presentationml.notesSlide+xml"/>
  <Override PartName="/ppt/slides/slide79.xml" ContentType="application/vnd.openxmlformats-officedocument.presentationml.slide+xml"/>
  <Override PartName="/ppt/slides/slide110.xml" ContentType="application/vnd.openxmlformats-officedocument.presentationml.slide+xml"/>
  <Override PartName="/ppt/slides/slide11.xml" ContentType="application/vnd.openxmlformats-officedocument.presentationml.slide+xml"/>
  <Override PartName="/ppt/notesSlides/notesSlide10.xml" ContentType="application/vnd.openxmlformats-officedocument.presentationml.notesSlide+xml"/>
  <Override PartName="/ppt/slides/slide89.xml" ContentType="application/vnd.openxmlformats-officedocument.presentationml.slide+xml"/>
  <Override PartName="/ppt/slides/slide21.xml" ContentType="application/vnd.openxmlformats-officedocument.presentationml.slide+xml"/>
  <Override PartName="/ppt/slides/slide98.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s/slide106.xml" ContentType="application/vnd.openxmlformats-officedocument.presentationml.slide+xml"/>
  <Override PartName="/ppt/handoutMasters/handoutMaster1.xml" ContentType="application/vnd.openxmlformats-officedocument.presentationml.handoutMaster+xml"/>
  <Override PartName="/ppt/slides/slide40.xml" ContentType="application/vnd.openxmlformats-officedocument.presentationml.slide+xml"/>
  <Override PartName="/ppt/slideLayouts/slideLayout3.xml" ContentType="application/vnd.openxmlformats-officedocument.presentationml.slideLayout+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slideLayouts/slideLayout9.xml" ContentType="application/vnd.openxmlformats-officedocument.presentationml.slideLayout+xml"/>
  <Override PartName="/ppt/slides/slide46.xml" ContentType="application/vnd.openxmlformats-officedocument.presentationml.slide+xml"/>
  <Override PartName="/ppt/slides/slide55.xml" ContentType="application/vnd.openxmlformats-officedocument.presentationml.slide+xml"/>
  <Override PartName="/ppt/slides/slide65.xml" ContentType="application/vnd.openxmlformats-officedocument.presentationml.slide+xml"/>
  <Override PartName="/ppt/tags/tag11.xml" ContentType="application/vnd.openxmlformats-officedocument.presentationml.tags+xml"/>
  <Override PartName="/ppt/notesSlides/notesSlide1.xml" ContentType="application/vnd.openxmlformats-officedocument.presentationml.notesSlide+xml"/>
  <Override PartName="/ppt/slides/slide74.xml" ContentType="application/vnd.openxmlformats-officedocument.presentationml.slide+xml"/>
  <Override PartName="/ppt/tags/tag21.xml" ContentType="application/vnd.openxmlformats-officedocument.presentationml.tags+xml"/>
  <Override PartName="/ppt/slides/slide84.xml" ContentType="application/vnd.openxmlformats-officedocument.presentationml.slide+xml"/>
  <Override PartName="/ppt/slides/slide94.xml" ContentType="application/vnd.openxmlformats-officedocument.presentationml.slide+xml"/>
  <Override PartName="/ppt/tags/tag6.xml" ContentType="application/vnd.openxmlformats-officedocument.presentationml.tags+xml"/>
  <Override PartName="/ppt/slides/slide102.xml" ContentType="application/vnd.openxmlformats-officedocument.presentationml.slide+xml"/>
  <Override PartName="/ppt/tags/tag17.xml" ContentType="application/vnd.openxmlformats-officedocument.presentationml.tags+xml"/>
  <Override PartName="/ppt/notesSlides/notesSlide7.xml" ContentType="application/vnd.openxmlformats-officedocument.presentationml.notesSlide+xml"/>
  <Override PartName="/ppt/slides/slide111.xml" ContentType="application/vnd.openxmlformats-officedocument.presentationml.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slides/slide99.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s/slide107.xml" ContentType="application/vnd.openxmlformats-officedocument.presentationml.slide+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9" r:id="rId1"/>
  </p:sldMasterIdLst>
  <p:notesMasterIdLst>
    <p:notesMasterId r:id="rId113"/>
  </p:notesMasterIdLst>
  <p:handoutMasterIdLst>
    <p:handoutMasterId r:id="rId114"/>
  </p:handoutMasterIdLst>
  <p:sldIdLst>
    <p:sldId id="655" r:id="rId2"/>
    <p:sldId id="722" r:id="rId3"/>
    <p:sldId id="739" r:id="rId4"/>
    <p:sldId id="659" r:id="rId5"/>
    <p:sldId id="742" r:id="rId6"/>
    <p:sldId id="744" r:id="rId7"/>
    <p:sldId id="754" r:id="rId8"/>
    <p:sldId id="737" r:id="rId9"/>
    <p:sldId id="755" r:id="rId10"/>
    <p:sldId id="775" r:id="rId11"/>
    <p:sldId id="784" r:id="rId12"/>
    <p:sldId id="785" r:id="rId13"/>
    <p:sldId id="759" r:id="rId14"/>
    <p:sldId id="760" r:id="rId15"/>
    <p:sldId id="685" r:id="rId16"/>
    <p:sldId id="783" r:id="rId17"/>
    <p:sldId id="786" r:id="rId18"/>
    <p:sldId id="751" r:id="rId19"/>
    <p:sldId id="753" r:id="rId20"/>
    <p:sldId id="758" r:id="rId21"/>
    <p:sldId id="761" r:id="rId22"/>
    <p:sldId id="777" r:id="rId23"/>
    <p:sldId id="703" r:id="rId24"/>
    <p:sldId id="704" r:id="rId25"/>
    <p:sldId id="715" r:id="rId26"/>
    <p:sldId id="790" r:id="rId27"/>
    <p:sldId id="687" r:id="rId28"/>
    <p:sldId id="698" r:id="rId29"/>
    <p:sldId id="794" r:id="rId30"/>
    <p:sldId id="788" r:id="rId31"/>
    <p:sldId id="762" r:id="rId32"/>
    <p:sldId id="763" r:id="rId33"/>
    <p:sldId id="706" r:id="rId34"/>
    <p:sldId id="764" r:id="rId35"/>
    <p:sldId id="765" r:id="rId36"/>
    <p:sldId id="791" r:id="rId37"/>
    <p:sldId id="789" r:id="rId38"/>
    <p:sldId id="795" r:id="rId39"/>
    <p:sldId id="712" r:id="rId40"/>
    <p:sldId id="710" r:id="rId41"/>
    <p:sldId id="796" r:id="rId42"/>
    <p:sldId id="797" r:id="rId43"/>
    <p:sldId id="686" r:id="rId44"/>
    <p:sldId id="678" r:id="rId45"/>
    <p:sldId id="695" r:id="rId46"/>
    <p:sldId id="736" r:id="rId47"/>
    <p:sldId id="723" r:id="rId48"/>
    <p:sldId id="709" r:id="rId49"/>
    <p:sldId id="773" r:id="rId50"/>
    <p:sldId id="694" r:id="rId51"/>
    <p:sldId id="793" r:id="rId52"/>
    <p:sldId id="746" r:id="rId53"/>
    <p:sldId id="757" r:id="rId54"/>
    <p:sldId id="688" r:id="rId55"/>
    <p:sldId id="752" r:id="rId56"/>
    <p:sldId id="727" r:id="rId57"/>
    <p:sldId id="767" r:id="rId58"/>
    <p:sldId id="701" r:id="rId59"/>
    <p:sldId id="748" r:id="rId60"/>
    <p:sldId id="749" r:id="rId61"/>
    <p:sldId id="756" r:id="rId62"/>
    <p:sldId id="731" r:id="rId63"/>
    <p:sldId id="726" r:id="rId64"/>
    <p:sldId id="743" r:id="rId65"/>
    <p:sldId id="792" r:id="rId66"/>
    <p:sldId id="720" r:id="rId67"/>
    <p:sldId id="697" r:id="rId68"/>
    <p:sldId id="711" r:id="rId69"/>
    <p:sldId id="707" r:id="rId70"/>
    <p:sldId id="734" r:id="rId71"/>
    <p:sldId id="745" r:id="rId72"/>
    <p:sldId id="714" r:id="rId73"/>
    <p:sldId id="738" r:id="rId74"/>
    <p:sldId id="774" r:id="rId75"/>
    <p:sldId id="682" r:id="rId76"/>
    <p:sldId id="747" r:id="rId77"/>
    <p:sldId id="787" r:id="rId78"/>
    <p:sldId id="733" r:id="rId79"/>
    <p:sldId id="750" r:id="rId80"/>
    <p:sldId id="728" r:id="rId81"/>
    <p:sldId id="719" r:id="rId82"/>
    <p:sldId id="772" r:id="rId83"/>
    <p:sldId id="721" r:id="rId84"/>
    <p:sldId id="740" r:id="rId85"/>
    <p:sldId id="741" r:id="rId86"/>
    <p:sldId id="717" r:id="rId87"/>
    <p:sldId id="708" r:id="rId88"/>
    <p:sldId id="713" r:id="rId89"/>
    <p:sldId id="696" r:id="rId90"/>
    <p:sldId id="675" r:id="rId91"/>
    <p:sldId id="660" r:id="rId92"/>
    <p:sldId id="673" r:id="rId93"/>
    <p:sldId id="702" r:id="rId94"/>
    <p:sldId id="666" r:id="rId95"/>
    <p:sldId id="677" r:id="rId96"/>
    <p:sldId id="674" r:id="rId97"/>
    <p:sldId id="684" r:id="rId98"/>
    <p:sldId id="689" r:id="rId99"/>
    <p:sldId id="668" r:id="rId100"/>
    <p:sldId id="669" r:id="rId101"/>
    <p:sldId id="671" r:id="rId102"/>
    <p:sldId id="679" r:id="rId103"/>
    <p:sldId id="672" r:id="rId104"/>
    <p:sldId id="676" r:id="rId105"/>
    <p:sldId id="661" r:id="rId106"/>
    <p:sldId id="670" r:id="rId107"/>
    <p:sldId id="776" r:id="rId108"/>
    <p:sldId id="778" r:id="rId109"/>
    <p:sldId id="779" r:id="rId110"/>
    <p:sldId id="780" r:id="rId111"/>
    <p:sldId id="781" r:id="rId112"/>
  </p:sldIdLst>
  <p:sldSz cx="9144000" cy="6858000" type="screen4x3"/>
  <p:notesSz cx="7315200" cy="9601200"/>
  <p:custDataLst>
    <p:tags r:id="rId116"/>
  </p:custDataLst>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xmlns:p="http://schemas.openxmlformats.org/presentationml/2006/main" xmlns:r="http://schemas.openxmlformats.org/officeDocument/2006/relationships" xmlns:a="http://schemas.openxmlformats.org/drawingml/2006/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0066FF"/>
    <a:srgbClr val="CC9900"/>
    <a:srgbClr val="F8F8F8"/>
    <a:srgbClr val="DDDDDD"/>
    <a:srgbClr val="FFFF00"/>
    <a:srgbClr val="FCE6D8"/>
    <a:srgbClr val="FF3300"/>
    <a:srgbClr val="D0F8EC"/>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p15="http://schemas.microsoft.com/office/powerpoint/2012/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0728" autoAdjust="0"/>
    <p:restoredTop sz="95833"/>
  </p:normalViewPr>
  <p:slideViewPr>
    <p:cSldViewPr>
      <p:cViewPr>
        <p:scale>
          <a:sx n="150" d="100"/>
          <a:sy n="150" d="100"/>
        </p:scale>
        <p:origin x="-280" y="13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notesMaster" Target="notesMasters/notesMaster1.xml"/><Relationship Id="rId114" Type="http://schemas.openxmlformats.org/officeDocument/2006/relationships/handoutMaster" Target="handoutMasters/handoutMaster1.xml"/><Relationship Id="rId115" Type="http://schemas.openxmlformats.org/officeDocument/2006/relationships/printerSettings" Target="printerSettings/printerSettings1.bin"/><Relationship Id="rId116" Type="http://schemas.openxmlformats.org/officeDocument/2006/relationships/tags" Target="tags/tag1.xml"/><Relationship Id="rId117" Type="http://schemas.openxmlformats.org/officeDocument/2006/relationships/presProps" Target="presProps.xml"/><Relationship Id="rId118" Type="http://schemas.openxmlformats.org/officeDocument/2006/relationships/viewProps" Target="viewProps.xml"/><Relationship Id="rId119" Type="http://schemas.openxmlformats.org/officeDocument/2006/relationships/theme" Target="theme/theme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17" tIns="45708" rIns="91417" bIns="45708"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142339"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1417" tIns="45708" rIns="91417" bIns="45708"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142340"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1417" tIns="45708" rIns="91417" bIns="45708"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142341"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1417" tIns="45708" rIns="91417" bIns="45708" numCol="1" anchor="b" anchorCtr="0" compatLnSpc="1">
            <a:prstTxWarp prst="textNoShape">
              <a:avLst/>
            </a:prstTxWarp>
          </a:bodyPr>
          <a:lstStyle>
            <a:lvl1pPr algn="r" eaLnBrk="1" hangingPunct="1">
              <a:defRPr sz="1200"/>
            </a:lvl1pPr>
          </a:lstStyle>
          <a:p>
            <a:pPr>
              <a:defRPr/>
            </a:pPr>
            <a:fld id="{5C18C27A-19E6-2A43-89FD-F58B2FE78FD3}"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027751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36" tIns="48319" rIns="96636" bIns="48319" numCol="1" anchor="t" anchorCtr="0" compatLnSpc="1">
            <a:prstTxWarp prst="textNoShape">
              <a:avLst/>
            </a:prstTxWarp>
          </a:bodyPr>
          <a:lstStyle>
            <a:lvl1pPr defTabSz="966788" eaLnBrk="1" hangingPunct="1">
              <a:defRPr sz="1300">
                <a:latin typeface="Arial" charset="0"/>
                <a:ea typeface="+mn-ea"/>
                <a:cs typeface="+mn-cs"/>
              </a:defRPr>
            </a:lvl1pPr>
          </a:lstStyle>
          <a:p>
            <a:pPr>
              <a:defRPr/>
            </a:pPr>
            <a:endParaRPr lang="en-US"/>
          </a:p>
        </p:txBody>
      </p:sp>
      <p:sp>
        <p:nvSpPr>
          <p:cNvPr id="6147"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36" tIns="48319" rIns="96636" bIns="48319" numCol="1" anchor="t" anchorCtr="0" compatLnSpc="1">
            <a:prstTxWarp prst="textNoShape">
              <a:avLst/>
            </a:prstTxWarp>
          </a:bodyPr>
          <a:lstStyle>
            <a:lvl1pPr algn="r" defTabSz="966788" eaLnBrk="1" hangingPunct="1">
              <a:defRPr sz="1300">
                <a:latin typeface="Arial" charset="0"/>
                <a:ea typeface="+mn-ea"/>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sp>
      <p:sp>
        <p:nvSpPr>
          <p:cNvPr id="6149"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36" tIns="48319" rIns="96636" bIns="4831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36" tIns="48319" rIns="96636" bIns="48319" numCol="1" anchor="b" anchorCtr="0" compatLnSpc="1">
            <a:prstTxWarp prst="textNoShape">
              <a:avLst/>
            </a:prstTxWarp>
          </a:bodyPr>
          <a:lstStyle>
            <a:lvl1pPr defTabSz="966788" eaLnBrk="1" hangingPunct="1">
              <a:defRPr sz="1300">
                <a:latin typeface="Arial" charset="0"/>
                <a:ea typeface="+mn-ea"/>
                <a:cs typeface="+mn-cs"/>
              </a:defRPr>
            </a:lvl1pPr>
          </a:lstStyle>
          <a:p>
            <a:pPr>
              <a:defRPr/>
            </a:pPr>
            <a:endParaRPr lang="en-US"/>
          </a:p>
        </p:txBody>
      </p:sp>
      <p:sp>
        <p:nvSpPr>
          <p:cNvPr id="6151"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36" tIns="48319" rIns="96636" bIns="48319" numCol="1" anchor="b" anchorCtr="0" compatLnSpc="1">
            <a:prstTxWarp prst="textNoShape">
              <a:avLst/>
            </a:prstTxWarp>
          </a:bodyPr>
          <a:lstStyle>
            <a:lvl1pPr algn="r" defTabSz="966788" eaLnBrk="1" hangingPunct="1">
              <a:defRPr sz="1300"/>
            </a:lvl1pPr>
          </a:lstStyle>
          <a:p>
            <a:pPr>
              <a:defRPr/>
            </a:pPr>
            <a:fld id="{015C6DF1-DA11-8C41-9F9F-1F1D6739D781}"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4705730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ln/>
        </p:spPr>
      </p:sp>
      <p:sp>
        <p:nvSpPr>
          <p:cNvPr id="16386" name="Rectangle 3"/>
          <p:cNvSpPr>
            <a:spLocks noGrp="1" noChangeArrowheads="1"/>
          </p:cNvSpPr>
          <p:nvPr>
            <p:ph type="body" idx="1"/>
          </p:nvPr>
        </p:nvSpPr>
        <p:spPr>
          <a:no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endParaRPr lang="en-US" altLang="en-US" sz="8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55301237"/>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a:ln/>
        </p:spPr>
      </p:sp>
      <p:sp>
        <p:nvSpPr>
          <p:cNvPr id="72706"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r>
              <a:rPr lang="en-US" altLang="en-US"/>
              <a:t>\sigma=\sigma_{UU}+\sigma_{UU}^{\cos\phi}cos\phi +S_T\sigma_{UT}^{\sin\phi_S}\sin\phi_S+....</a:t>
            </a:r>
          </a:p>
          <a:p>
            <a:r>
              <a:rPr lang="en-US" altLang="en-US"/>
              <a:t>F_{XY}^{h}(x,z,P_T) \rightarrow F_{XY}^{B,h}(x,z,P_T)\times R(x,z,P_T,\phi_h) +F_{XY}^{R,h}(\dots)</a:t>
            </a:r>
          </a:p>
          <a:p>
            <a:endParaRPr lang="en-US" altLang="en-US"/>
          </a:p>
          <a:p>
            <a:r>
              <a:rPr lang="en-US" altLang="en-US"/>
              <a:t>So far the analysis of the asymmetry or the ratio of the differences and the sums of yield for two spin orientation was perform assuming  no cross contributions from different structure functions to specific</a:t>
            </a:r>
          </a:p>
          <a:p>
            <a:r>
              <a:rPr lang="en-US" altLang="en-US"/>
              <a:t>observable. The yield indeed is more complicated and as you can see the azimuthal structure for transverse target in addition to Collins and Sivers, has several other contributions.</a:t>
            </a:r>
          </a:p>
          <a:p>
            <a:r>
              <a:rPr lang="en-US" altLang="en-US"/>
              <a:t>In case there are no radiative corrections or acceptance effects all moments are orthogonal and separation of moments could be done using standard procedures (ex. weighting with corresponding moments or fitting with corresponding functions).</a:t>
            </a:r>
          </a:p>
          <a:p>
            <a:r>
              <a:rPr lang="en-US" altLang="en-US"/>
              <a:t>However, radiative effects change the original simplicity, introducing addition azimuthal dependence.   One important consequence here is not as much the correction to extracted structure fiunction from itself, but the</a:t>
            </a:r>
          </a:p>
          <a:p>
            <a:r>
              <a:rPr lang="en-US" altLang="en-US"/>
              <a:t>contrubutions to observables from other structure functions which may be much bigger. An example of the contribution of sin\phi_S term to Collins and sivers asymmetries will be discussed later on.  </a:t>
            </a:r>
          </a:p>
          <a:p>
            <a:endParaRPr lang="en-US" altLang="en-US"/>
          </a:p>
        </p:txBody>
      </p:sp>
      <p:sp>
        <p:nvSpPr>
          <p:cNvPr id="72707"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742950" indent="-285750"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C2BD644-9CCD-5842-B6B7-3B57D52C70AB}" type="slidenum">
              <a:rPr lang="en-US" altLang="en-US" sz="1300"/>
              <a:pPr>
                <a:spcBef>
                  <a:spcPct val="0"/>
                </a:spcBef>
              </a:pPr>
              <a:t>27</a:t>
            </a:fld>
            <a:endParaRPr lang="en-US" altLang="en-US" sz="13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11593321"/>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a:ln/>
        </p:spPr>
      </p:sp>
      <p:sp>
        <p:nvSpPr>
          <p:cNvPr id="68610"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r>
              <a:rPr lang="en-US" altLang="en-US"/>
              <a:t>$\frac{d\sigma_{\lambda\Lambda}^{eN \rightarrow e^\prime h X}}{dxdQ^2 dz dP_{hT}^2 d\phi_h d\phi_l d\phi_s}$</a:t>
            </a:r>
          </a:p>
        </p:txBody>
      </p:sp>
      <p:sp>
        <p:nvSpPr>
          <p:cNvPr id="68611"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742950" indent="-285750"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70F22C9-C7EF-3043-8F70-43CB6C015797}" type="slidenum">
              <a:rPr lang="en-US" altLang="en-US" sz="1300"/>
              <a:pPr>
                <a:spcBef>
                  <a:spcPct val="0"/>
                </a:spcBef>
              </a:pPr>
              <a:t>33</a:t>
            </a:fld>
            <a:endParaRPr lang="en-US" altLang="en-US" sz="13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42823968"/>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endParaRPr lang="en-US" altLang="en-US"/>
          </a:p>
        </p:txBody>
      </p:sp>
      <p:sp>
        <p:nvSpPr>
          <p:cNvPr id="51203"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742950" indent="-285750"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B9FA219-4C17-0D4C-B968-DE1533F05CC0}" type="slidenum">
              <a:rPr lang="en-US" altLang="en-US" sz="1300"/>
              <a:pPr>
                <a:spcBef>
                  <a:spcPct val="0"/>
                </a:spcBef>
              </a:pPr>
              <a:t>45</a:t>
            </a:fld>
            <a:endParaRPr lang="en-US" altLang="en-US" sz="13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30891124"/>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8130" name="Rectangle 6"/>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37931725" indent="-37474525"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8810440-FB89-324E-AFE4-C4564E36763F}" type="slidenum">
              <a:rPr lang="en-US" altLang="en-US" sz="1300"/>
              <a:pPr>
                <a:spcBef>
                  <a:spcPct val="0"/>
                </a:spcBef>
              </a:pPr>
              <a:t>46</a:t>
            </a:fld>
            <a:endParaRPr lang="en-US" altLang="en-US" sz="1300"/>
          </a:p>
        </p:txBody>
      </p:sp>
      <p:sp>
        <p:nvSpPr>
          <p:cNvPr id="48131" name="Text Box 1"/>
          <p:cNvSpPr>
            <a:spLocks noGrp="1" noRot="1" noChangeAspect="1" noChangeArrowheads="1" noTextEdit="1"/>
          </p:cNvSpPr>
          <p:nvPr>
            <p:ph type="sldImg"/>
          </p:nvPr>
        </p:nvSpPr>
        <p:spPr>
          <a:xfrm>
            <a:off x="1257300" y="728663"/>
            <a:ext cx="4800600" cy="3600450"/>
          </a:xfrm>
          <a:solidFill>
            <a:srgbClr val="FFFFFF"/>
          </a:solidFill>
          <a:ln/>
        </p:spPr>
      </p:sp>
      <p:sp>
        <p:nvSpPr>
          <p:cNvPr id="48132" name="Text Box 2"/>
          <p:cNvSpPr>
            <a:spLocks noGrp="1" noChangeArrowheads="1"/>
          </p:cNvSpPr>
          <p:nvPr>
            <p:ph type="body" idx="1"/>
          </p:nvPr>
        </p:nvSpPr>
        <p:spPr>
          <a:xfrm>
            <a:off x="731838" y="4559300"/>
            <a:ext cx="5853112" cy="4321175"/>
          </a:xfrm>
          <a:no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nchor="ctr"/>
          <a:lstStyle/>
          <a:p>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8532461"/>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a:ln/>
        </p:spPr>
      </p:sp>
      <p:sp>
        <p:nvSpPr>
          <p:cNvPr id="56322"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r>
              <a:rPr lang="fr-FR" altLang="en-US"/>
              <a:t>{\cal{F}}_{LU}^{\sin(\phi_1-\phi_2)}=\frac{\mid\vec{P}_{1\perp}\vec{P}_{2\perp}\mid}{m_Nm_2} {\cal{C}}[w_5M_L^{\perp,h}D_1]</a:t>
            </a:r>
            <a:endParaRPr lang="en-US" altLang="en-US"/>
          </a:p>
        </p:txBody>
      </p:sp>
      <p:sp>
        <p:nvSpPr>
          <p:cNvPr id="56323"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742950" indent="-285750"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55760DB7-FD30-DC40-9348-A1783CD75BD0}" type="slidenum">
              <a:rPr lang="en-US" altLang="en-US" sz="1300"/>
              <a:pPr>
                <a:spcBef>
                  <a:spcPct val="0"/>
                </a:spcBef>
              </a:pPr>
              <a:t>48</a:t>
            </a:fld>
            <a:endParaRPr lang="en-US" altLang="en-US" sz="13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74199590"/>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Slide Image Placeholder 1"/>
          <p:cNvSpPr>
            <a:spLocks noGrp="1" noRot="1" noChangeAspect="1"/>
          </p:cNvSpPr>
          <p:nvPr>
            <p:ph type="sldImg"/>
          </p:nvPr>
        </p:nvSpPr>
        <p:spPr>
          <a:ln/>
        </p:spPr>
      </p:sp>
      <p:sp>
        <p:nvSpPr>
          <p:cNvPr id="40963"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endParaRPr lang="en-US">
              <a:ea typeface="ＭＳ Ｐゴシック" charset="0"/>
              <a:cs typeface="ＭＳ Ｐゴシック" charset="0"/>
            </a:endParaRPr>
          </a:p>
          <a:p>
            <a:r>
              <a:rPr lang="en-US">
                <a:ea typeface="ＭＳ Ｐゴシック" charset="0"/>
                <a:cs typeface="ＭＳ Ｐゴシック" charset="0"/>
              </a:rPr>
              <a:t>A_{UT}^{Siv}=A_{UT}^{\sin(\phi-\phi_S)}\propto \frac{f_{1T}^{\perp u}(x,k_T)\otimes_W D_1^{u\rightarrow h}(z,p_T)}{f_1^{u}(x,k_T)\otimes D_1^{u\rightarrow h}(z,p_T)}</a:t>
            </a:r>
          </a:p>
        </p:txBody>
      </p:sp>
      <p:sp>
        <p:nvSpPr>
          <p:cNvPr id="40964"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C0E4FB-74DA-534A-BAE6-7DCD19AC1923}" type="slidenum">
              <a:rPr lang="en-US" sz="1300"/>
              <a:pPr eaLnBrk="1" hangingPunct="1"/>
              <a:t>49</a:t>
            </a:fld>
            <a:endParaRPr lang="en-US" sz="13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a:ln/>
        </p:spPr>
      </p:sp>
      <p:sp>
        <p:nvSpPr>
          <p:cNvPr id="26626" name="Notes Placeholder 2"/>
          <p:cNvSpPr>
            <a:spLocks noGrp="1"/>
          </p:cNvSpPr>
          <p:nvPr>
            <p:ph type="body" idx="1"/>
          </p:nvPr>
        </p:nvSpPr>
        <p:spPr>
          <a:no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endParaRPr lang="en-US" altLang="en-US"/>
          </a:p>
        </p:txBody>
      </p:sp>
      <p:sp>
        <p:nvSpPr>
          <p:cNvPr id="26627"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742950" indent="-285750"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F4F48295-2D65-7E48-85B4-6685A6ACA54F}" type="slidenum">
              <a:rPr lang="en-US" altLang="en-US" sz="1300"/>
              <a:pPr>
                <a:spcBef>
                  <a:spcPct val="0"/>
                </a:spcBef>
              </a:pPr>
              <a:t>50</a:t>
            </a:fld>
            <a:endParaRPr lang="en-US" altLang="en-US" sz="13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8791714"/>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a:ln/>
        </p:spPr>
      </p:sp>
      <p:sp>
        <p:nvSpPr>
          <p:cNvPr id="35843"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r>
              <a:rPr lang="en-US">
                <a:ea typeface="ＭＳ Ｐゴシック" charset="0"/>
                <a:cs typeface="ＭＳ Ｐゴシック" charset="0"/>
              </a:rPr>
              <a:t>Lorenz invariant amplitudes </a:t>
            </a:r>
          </a:p>
        </p:txBody>
      </p:sp>
      <p:sp>
        <p:nvSpPr>
          <p:cNvPr id="35844"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A72922-6869-AF49-857E-355964F9412C}" type="slidenum">
              <a:rPr lang="en-US" sz="1300"/>
              <a:pPr eaLnBrk="1" hangingPunct="1"/>
              <a:t>53</a:t>
            </a:fld>
            <a:endParaRPr lang="en-US" sz="13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37931725" indent="-37474525"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D10FA96-8B42-F843-A7CB-448278EA60EF}" type="slidenum">
              <a:rPr lang="en-US" altLang="en-US" sz="1300"/>
              <a:pPr>
                <a:spcBef>
                  <a:spcPct val="0"/>
                </a:spcBef>
              </a:pPr>
              <a:t>56</a:t>
            </a:fld>
            <a:endParaRPr lang="en-US" altLang="en-US" sz="1300"/>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5769142"/>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no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endParaRPr lang="en-US" altLang="en-US"/>
          </a:p>
        </p:txBody>
      </p:sp>
      <p:sp>
        <p:nvSpPr>
          <p:cNvPr id="54275"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742950" indent="-285750"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EB3A20C-3F5D-2044-B489-0C3025C14B25}" type="slidenum">
              <a:rPr lang="en-US" altLang="en-US" sz="1300"/>
              <a:pPr>
                <a:spcBef>
                  <a:spcPct val="0"/>
                </a:spcBef>
              </a:pPr>
              <a:t>58</a:t>
            </a:fld>
            <a:endParaRPr lang="en-US" altLang="en-US" sz="13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9057072"/>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ln/>
        </p:spPr>
      </p:sp>
      <p:sp>
        <p:nvSpPr>
          <p:cNvPr id="18434" name="Rectangle 3"/>
          <p:cNvSpPr>
            <a:spLocks noGrp="1" noChangeArrowheads="1"/>
          </p:cNvSpPr>
          <p:nvPr>
            <p:ph type="body" idx="1"/>
          </p:nvPr>
        </p:nvSpPr>
        <p:spPr>
          <a:no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endParaRPr lang="en-US" altLang="en-US" sz="8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53123865"/>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Slide Image Placeholder 1"/>
          <p:cNvSpPr>
            <a:spLocks noGrp="1" noRot="1" noChangeAspect="1"/>
          </p:cNvSpPr>
          <p:nvPr>
            <p:ph type="sldImg"/>
          </p:nvPr>
        </p:nvSpPr>
        <p:spPr>
          <a:ln/>
        </p:spPr>
      </p:sp>
      <p:sp>
        <p:nvSpPr>
          <p:cNvPr id="32771"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r>
              <a:rPr lang="en-US">
                <a:ea typeface="ＭＳ Ｐゴシック" charset="0"/>
                <a:cs typeface="ＭＳ Ｐゴシック" charset="0"/>
              </a:rPr>
              <a:t>\sigma=\sigma_{UU}+\sigma_{UU}^{\cos\phi}cos\phi +S_T\sigma_{UT}^{\sin\phi_S}\sin\phi_S+....</a:t>
            </a:r>
          </a:p>
          <a:p>
            <a:r>
              <a:rPr lang="en-US">
                <a:ea typeface="ＭＳ Ｐゴシック" charset="0"/>
                <a:cs typeface="ＭＳ Ｐゴシック" charset="0"/>
              </a:rPr>
              <a:t>F_{XY}^{h}(x,z,P_T) \rightarrow F_{XY}^{B,h}(x,z,P_T)\times R(x,z,P_T,\phi_h) +F_{XY}^{R,h}(\dots)</a:t>
            </a:r>
          </a:p>
          <a:p>
            <a:endParaRPr lang="en-US">
              <a:ea typeface="ＭＳ Ｐゴシック" charset="0"/>
              <a:cs typeface="ＭＳ Ｐゴシック" charset="0"/>
            </a:endParaRPr>
          </a:p>
          <a:p>
            <a:r>
              <a:rPr lang="en-US">
                <a:ea typeface="ＭＳ Ｐゴシック" charset="0"/>
                <a:cs typeface="ＭＳ Ｐゴシック" charset="0"/>
              </a:rPr>
              <a:t>So far the analysis of the asymmetry or the ratio of the differences and the sums of yield for two spin orientation was perform assuming  no cross contributions from different structure functions to specific</a:t>
            </a:r>
          </a:p>
          <a:p>
            <a:r>
              <a:rPr lang="en-US">
                <a:ea typeface="ＭＳ Ｐゴシック" charset="0"/>
                <a:cs typeface="ＭＳ Ｐゴシック" charset="0"/>
              </a:rPr>
              <a:t>observable. The yield indeed is more complicated and as you can see the azimuthal structure for transverse target in addition to Collins and Sivers, has several other contributions.</a:t>
            </a:r>
          </a:p>
          <a:p>
            <a:r>
              <a:rPr lang="en-US">
                <a:ea typeface="ＭＳ Ｐゴシック" charset="0"/>
                <a:cs typeface="ＭＳ Ｐゴシック" charset="0"/>
              </a:rPr>
              <a:t>In case there are no radiative corrections or acceptance effects all moments are orthogonal and separation of moments could be done using standard procedures (ex. weighting with corresponding moments or fitting with corresponding functions).</a:t>
            </a:r>
          </a:p>
          <a:p>
            <a:r>
              <a:rPr lang="en-US">
                <a:ea typeface="ＭＳ Ｐゴシック" charset="0"/>
                <a:cs typeface="ＭＳ Ｐゴシック" charset="0"/>
              </a:rPr>
              <a:t>However, radiative effects change the original simplicity, introducing addition azimuthal dependence.   One important consequence here is not as much the correction to extracted structure fiunction from itself, but the</a:t>
            </a:r>
          </a:p>
          <a:p>
            <a:r>
              <a:rPr lang="en-US">
                <a:ea typeface="ＭＳ Ｐゴシック" charset="0"/>
                <a:cs typeface="ＭＳ Ｐゴシック" charset="0"/>
              </a:rPr>
              <a:t>contrubutions to observables from other structure functions which may be much bigger. An example of the contribution of sin\phi_S term to Collins and sivers asymmetries will be discussed later on.  </a:t>
            </a:r>
          </a:p>
          <a:p>
            <a:endParaRPr lang="en-US">
              <a:ea typeface="ＭＳ Ｐゴシック" charset="0"/>
              <a:cs typeface="ＭＳ Ｐゴシック" charset="0"/>
            </a:endParaRPr>
          </a:p>
        </p:txBody>
      </p:sp>
      <p:sp>
        <p:nvSpPr>
          <p:cNvPr id="32772"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5F2423-4956-6145-9AD6-77113C78AC54}" type="slidenum">
              <a:rPr lang="en-US" sz="1300"/>
              <a:pPr eaLnBrk="1" hangingPunct="1"/>
              <a:t>61</a:t>
            </a:fld>
            <a:endParaRPr lang="en-US" sz="13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6866" name="Rectangle 6"/>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37931725" indent="-37474525"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38E401EA-9DDA-0F4D-8A7C-624E2207A57F}" type="slidenum">
              <a:rPr lang="en-US" altLang="en-US" sz="1300"/>
              <a:pPr>
                <a:spcBef>
                  <a:spcPct val="0"/>
                </a:spcBef>
              </a:pPr>
              <a:t>62</a:t>
            </a:fld>
            <a:endParaRPr lang="en-US" altLang="en-US" sz="1300"/>
          </a:p>
        </p:txBody>
      </p:sp>
      <p:sp>
        <p:nvSpPr>
          <p:cNvPr id="36867" name="Text Box 1"/>
          <p:cNvSpPr>
            <a:spLocks noGrp="1" noRot="1" noChangeAspect="1" noChangeArrowheads="1" noTextEdit="1"/>
          </p:cNvSpPr>
          <p:nvPr>
            <p:ph type="sldImg"/>
          </p:nvPr>
        </p:nvSpPr>
        <p:spPr>
          <a:xfrm>
            <a:off x="1257300" y="728663"/>
            <a:ext cx="4800600" cy="3600450"/>
          </a:xfrm>
          <a:solidFill>
            <a:srgbClr val="FFFFFF"/>
          </a:solidFill>
          <a:ln/>
        </p:spPr>
      </p:sp>
      <p:sp>
        <p:nvSpPr>
          <p:cNvPr id="36868" name="Text Box 2"/>
          <p:cNvSpPr>
            <a:spLocks noGrp="1" noChangeArrowheads="1"/>
          </p:cNvSpPr>
          <p:nvPr>
            <p:ph type="body" idx="1"/>
          </p:nvPr>
        </p:nvSpPr>
        <p:spPr>
          <a:xfrm>
            <a:off x="731838" y="4559300"/>
            <a:ext cx="5853112" cy="4321175"/>
          </a:xfrm>
          <a:no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nchor="ctr"/>
          <a:lstStyle/>
          <a:p>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92168146"/>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a:ln/>
        </p:spPr>
      </p:sp>
      <p:sp>
        <p:nvSpPr>
          <p:cNvPr id="28674" name="Notes Placeholder 2"/>
          <p:cNvSpPr>
            <a:spLocks noGrp="1"/>
          </p:cNvSpPr>
          <p:nvPr>
            <p:ph type="body" idx="1"/>
          </p:nvPr>
        </p:nvSpPr>
        <p:spPr>
          <a:no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endParaRPr lang="en-US" altLang="en-US"/>
          </a:p>
        </p:txBody>
      </p:sp>
      <p:sp>
        <p:nvSpPr>
          <p:cNvPr id="28675"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128"/>
              </a:defRPr>
            </a:lvl1pPr>
            <a:lvl2pPr marL="742950" indent="-285750" defTabSz="966788">
              <a:defRPr>
                <a:solidFill>
                  <a:schemeClr val="tx1"/>
                </a:solidFill>
                <a:latin typeface="Arial" charset="0"/>
                <a:ea typeface="ＭＳ Ｐゴシック" charset="-128"/>
              </a:defRPr>
            </a:lvl2pPr>
            <a:lvl3pPr marL="1143000" indent="-228600" defTabSz="966788">
              <a:defRPr>
                <a:solidFill>
                  <a:schemeClr val="tx1"/>
                </a:solidFill>
                <a:latin typeface="Arial" charset="0"/>
                <a:ea typeface="ＭＳ Ｐゴシック" charset="-128"/>
              </a:defRPr>
            </a:lvl3pPr>
            <a:lvl4pPr marL="1600200" indent="-228600" defTabSz="966788">
              <a:defRPr>
                <a:solidFill>
                  <a:schemeClr val="tx1"/>
                </a:solidFill>
                <a:latin typeface="Arial" charset="0"/>
                <a:ea typeface="ＭＳ Ｐゴシック" charset="-128"/>
              </a:defRPr>
            </a:lvl4pPr>
            <a:lvl5pPr marL="2057400" indent="-228600" defTabSz="966788">
              <a:defRPr>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128"/>
              </a:defRPr>
            </a:lvl9pPr>
          </a:lstStyle>
          <a:p>
            <a:fld id="{10DB3DA0-57DE-4E4A-B82C-51F48E106A8A}" type="slidenum">
              <a:rPr lang="en-US" altLang="en-US"/>
              <a:pPr/>
              <a:t>66</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44531956"/>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1" name="Slide Image Placeholder 1"/>
          <p:cNvSpPr>
            <a:spLocks noGrp="1" noRot="1" noChangeAspect="1" noTextEdit="1"/>
          </p:cNvSpPr>
          <p:nvPr>
            <p:ph type="sldImg"/>
          </p:nvPr>
        </p:nvSpPr>
        <p:spPr>
          <a:ln/>
        </p:spPr>
      </p:sp>
      <p:sp>
        <p:nvSpPr>
          <p:cNvPr id="81922" name="Notes Placeholder 2"/>
          <p:cNvSpPr>
            <a:spLocks noGrp="1"/>
          </p:cNvSpPr>
          <p:nvPr>
            <p:ph type="body" idx="1"/>
          </p:nvPr>
        </p:nvSpPr>
        <p:spPr>
          <a:no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endParaRPr lang="en-US" altLang="en-US"/>
          </a:p>
        </p:txBody>
      </p:sp>
      <p:sp>
        <p:nvSpPr>
          <p:cNvPr id="81923"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742950" indent="-285750"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46294D53-83DA-6F4E-973B-AD2112BA5988}" type="slidenum">
              <a:rPr lang="en-US" altLang="en-US" sz="1300"/>
              <a:pPr>
                <a:spcBef>
                  <a:spcPct val="0"/>
                </a:spcBef>
              </a:pPr>
              <a:t>67</a:t>
            </a:fld>
            <a:endParaRPr lang="en-US" altLang="en-US" sz="13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617402037"/>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4034" name="Rectangle 6"/>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37931725" indent="-37474525"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E84A2B3-7FB1-4042-8AB2-BC4D8015B4BB}" type="slidenum">
              <a:rPr lang="en-US" altLang="en-US" sz="1300"/>
              <a:pPr>
                <a:spcBef>
                  <a:spcPct val="0"/>
                </a:spcBef>
              </a:pPr>
              <a:t>70</a:t>
            </a:fld>
            <a:endParaRPr lang="en-US" altLang="en-US" sz="1300"/>
          </a:p>
        </p:txBody>
      </p:sp>
      <p:sp>
        <p:nvSpPr>
          <p:cNvPr id="44035" name="Text Box 1"/>
          <p:cNvSpPr>
            <a:spLocks noGrp="1" noRot="1" noChangeAspect="1" noChangeArrowheads="1" noTextEdit="1"/>
          </p:cNvSpPr>
          <p:nvPr>
            <p:ph type="sldImg"/>
          </p:nvPr>
        </p:nvSpPr>
        <p:spPr>
          <a:xfrm>
            <a:off x="1257300" y="728663"/>
            <a:ext cx="4800600" cy="3600450"/>
          </a:xfrm>
          <a:solidFill>
            <a:srgbClr val="FFFFFF"/>
          </a:solidFill>
          <a:ln/>
        </p:spPr>
      </p:sp>
      <p:sp>
        <p:nvSpPr>
          <p:cNvPr id="44036" name="Text Box 2"/>
          <p:cNvSpPr>
            <a:spLocks noGrp="1" noChangeArrowheads="1"/>
          </p:cNvSpPr>
          <p:nvPr>
            <p:ph type="body" idx="1"/>
          </p:nvPr>
        </p:nvSpPr>
        <p:spPr>
          <a:xfrm>
            <a:off x="731838" y="4559300"/>
            <a:ext cx="5853112" cy="4321175"/>
          </a:xfrm>
          <a:no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nchor="ctr"/>
          <a:lstStyle/>
          <a:p>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90904638"/>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0722" name="Rectangle 6"/>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128"/>
              </a:defRPr>
            </a:lvl1pPr>
            <a:lvl2pPr marL="37931725" indent="-37474525" defTabSz="966788"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6AD92658-2B9F-6E4E-AE50-1C6974E38D70}" type="slidenum">
              <a:rPr lang="en-US" altLang="en-US" sz="1300"/>
              <a:pPr eaLnBrk="1" hangingPunct="1"/>
              <a:t>71</a:t>
            </a:fld>
            <a:endParaRPr lang="en-US" altLang="en-US" sz="1300"/>
          </a:p>
        </p:txBody>
      </p:sp>
      <p:sp>
        <p:nvSpPr>
          <p:cNvPr id="30723" name="Text Box 1"/>
          <p:cNvSpPr>
            <a:spLocks noGrp="1" noRot="1" noChangeAspect="1" noChangeArrowheads="1"/>
          </p:cNvSpPr>
          <p:nvPr>
            <p:ph type="sldImg"/>
          </p:nvPr>
        </p:nvSpPr>
        <p:spPr>
          <a:xfrm>
            <a:off x="1257300" y="728663"/>
            <a:ext cx="4800600" cy="3600450"/>
          </a:xfrm>
          <a:solidFill>
            <a:srgbClr val="FFFFFF"/>
          </a:solidFill>
          <a:ln/>
        </p:spPr>
      </p:sp>
      <p:sp>
        <p:nvSpPr>
          <p:cNvPr id="30724" name="Text Box 2"/>
          <p:cNvSpPr>
            <a:spLocks noGrp="1" noChangeArrowheads="1"/>
          </p:cNvSpPr>
          <p:nvPr>
            <p:ph type="body" idx="1"/>
          </p:nvPr>
        </p:nvSpPr>
        <p:spPr>
          <a:xfrm>
            <a:off x="731838" y="4559300"/>
            <a:ext cx="5853112" cy="4321175"/>
          </a:xfrm>
          <a:no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nchor="ctr"/>
          <a:lstStyle/>
          <a:p>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82924061"/>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Slide Image Placeholder 1"/>
          <p:cNvSpPr>
            <a:spLocks noGrp="1" noRot="1" noChangeAspect="1"/>
          </p:cNvSpPr>
          <p:nvPr>
            <p:ph type="sldImg"/>
          </p:nvPr>
        </p:nvSpPr>
        <p:spPr>
          <a:ln/>
        </p:spPr>
      </p:sp>
      <p:sp>
        <p:nvSpPr>
          <p:cNvPr id="61443" name="Notes Placeholder 2"/>
          <p:cNvSpPr>
            <a:spLocks noGrp="1"/>
          </p:cNvSpPr>
          <p:nvPr>
            <p:ph type="body" idx="1"/>
          </p:nvPr>
        </p:nvSpPr>
        <p:spPr>
          <a:no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
        <p:nvSpPr>
          <p:cNvPr id="61444"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849921A-1628-E142-B951-39320DC4ABF3}" type="slidenum">
              <a:rPr lang="en-US" sz="1300"/>
              <a:pPr eaLnBrk="1" hangingPunct="1"/>
              <a:t>74</a:t>
            </a:fld>
            <a:endParaRPr lang="en-US" sz="13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62" name="Rectangle 6"/>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37931725" indent="-37474525"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176A1678-E9F5-2B45-AF59-F24EF1FAD2F7}" type="slidenum">
              <a:rPr lang="en-US" altLang="en-US" sz="1300"/>
              <a:pPr>
                <a:spcBef>
                  <a:spcPct val="0"/>
                </a:spcBef>
              </a:pPr>
              <a:t>78</a:t>
            </a:fld>
            <a:endParaRPr lang="en-US" altLang="en-US" sz="1300"/>
          </a:p>
        </p:txBody>
      </p:sp>
      <p:sp>
        <p:nvSpPr>
          <p:cNvPr id="40963" name="Text Box 1"/>
          <p:cNvSpPr>
            <a:spLocks noGrp="1" noRot="1" noChangeAspect="1" noChangeArrowheads="1" noTextEdit="1"/>
          </p:cNvSpPr>
          <p:nvPr>
            <p:ph type="sldImg"/>
          </p:nvPr>
        </p:nvSpPr>
        <p:spPr>
          <a:xfrm>
            <a:off x="1257300" y="728663"/>
            <a:ext cx="4800600" cy="3600450"/>
          </a:xfrm>
          <a:solidFill>
            <a:srgbClr val="FFFFFF"/>
          </a:solidFill>
          <a:ln/>
        </p:spPr>
      </p:sp>
      <p:sp>
        <p:nvSpPr>
          <p:cNvPr id="40964" name="Text Box 2"/>
          <p:cNvSpPr>
            <a:spLocks noGrp="1" noChangeArrowheads="1"/>
          </p:cNvSpPr>
          <p:nvPr>
            <p:ph type="body" idx="1"/>
          </p:nvPr>
        </p:nvSpPr>
        <p:spPr>
          <a:xfrm>
            <a:off x="731838" y="4559300"/>
            <a:ext cx="5853112" cy="4321175"/>
          </a:xfrm>
          <a:no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nchor="ctr"/>
          <a:lstStyle/>
          <a:p>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92025808"/>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0722" name="Rectangle 6"/>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37931725" indent="-37474525"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2BE3BBC0-1E78-F04C-B778-65A5B2F92C74}" type="slidenum">
              <a:rPr lang="en-US" altLang="en-US" sz="1300"/>
              <a:pPr>
                <a:spcBef>
                  <a:spcPct val="0"/>
                </a:spcBef>
              </a:pPr>
              <a:t>80</a:t>
            </a:fld>
            <a:endParaRPr lang="en-US" altLang="en-US" sz="1300"/>
          </a:p>
        </p:txBody>
      </p:sp>
      <p:sp>
        <p:nvSpPr>
          <p:cNvPr id="30723" name="Text Box 1"/>
          <p:cNvSpPr>
            <a:spLocks noGrp="1" noRot="1" noChangeAspect="1" noChangeArrowheads="1" noTextEdit="1"/>
          </p:cNvSpPr>
          <p:nvPr>
            <p:ph type="sldImg"/>
          </p:nvPr>
        </p:nvSpPr>
        <p:spPr>
          <a:xfrm>
            <a:off x="1257300" y="728663"/>
            <a:ext cx="4800600" cy="3600450"/>
          </a:xfrm>
          <a:solidFill>
            <a:srgbClr val="FFFFFF"/>
          </a:solidFill>
          <a:ln/>
        </p:spPr>
      </p:sp>
      <p:sp>
        <p:nvSpPr>
          <p:cNvPr id="30724" name="Text Box 2"/>
          <p:cNvSpPr>
            <a:spLocks noGrp="1" noChangeArrowheads="1"/>
          </p:cNvSpPr>
          <p:nvPr>
            <p:ph type="body" idx="1"/>
          </p:nvPr>
        </p:nvSpPr>
        <p:spPr>
          <a:xfrm>
            <a:off x="731838" y="4559300"/>
            <a:ext cx="5853112" cy="4321175"/>
          </a:xfrm>
          <a:no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nchor="ctr"/>
          <a:lstStyle/>
          <a:p>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41069024"/>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a:ln/>
        </p:spPr>
      </p:sp>
      <p:sp>
        <p:nvSpPr>
          <p:cNvPr id="36867" name="Notes Placeholder 2"/>
          <p:cNvSpPr>
            <a:spLocks noGrp="1"/>
          </p:cNvSpPr>
          <p:nvPr>
            <p:ph type="body" idx="1"/>
          </p:nvPr>
        </p:nvSpPr>
        <p:spPr>
          <a:no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
        <p:nvSpPr>
          <p:cNvPr id="36868"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69B779-4568-2541-A196-9AE9AEB9A89B}" type="slidenum">
              <a:rPr lang="en-US" sz="1300"/>
              <a:pPr eaLnBrk="1" hangingPunct="1"/>
              <a:t>82</a:t>
            </a:fld>
            <a:endParaRPr 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ln/>
        </p:spPr>
      </p:sp>
      <p:sp>
        <p:nvSpPr>
          <p:cNvPr id="21506"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r>
              <a:rPr lang="en-US" altLang="en-US"/>
              <a:t>F_{UU,T}=x\sum_q e_q^2 \int d^2\bold{p_\perp}d^2\bold{k_{\perp}}\delta^{(2)}(zk_{\perp}+p_{\perp}-P_{hT})f^q(x,k_{\perp})D^{q\rightarrow h}(z,p_{\perp})</a:t>
            </a:r>
          </a:p>
        </p:txBody>
      </p:sp>
      <p:sp>
        <p:nvSpPr>
          <p:cNvPr id="21507"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742950" indent="-285750"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C3371310-7263-9C4A-8AE3-CCBE1C0ED4D5}" type="slidenum">
              <a:rPr lang="en-US" altLang="en-US" sz="1300"/>
              <a:pPr>
                <a:spcBef>
                  <a:spcPct val="0"/>
                </a:spcBef>
              </a:pPr>
              <a:t>4</a:t>
            </a:fld>
            <a:endParaRPr lang="en-US" altLang="en-US" sz="13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65254660"/>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a:ln/>
        </p:spPr>
      </p:sp>
      <p:sp>
        <p:nvSpPr>
          <p:cNvPr id="83970" name="Notes Placeholder 2"/>
          <p:cNvSpPr>
            <a:spLocks noGrp="1"/>
          </p:cNvSpPr>
          <p:nvPr>
            <p:ph type="body" idx="1"/>
          </p:nvPr>
        </p:nvSpPr>
        <p:spPr>
          <a:no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endParaRPr lang="en-US" altLang="en-US"/>
          </a:p>
        </p:txBody>
      </p:sp>
      <p:sp>
        <p:nvSpPr>
          <p:cNvPr id="83971"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defTabSz="966788">
              <a:defRPr>
                <a:solidFill>
                  <a:schemeClr val="tx1"/>
                </a:solidFill>
                <a:latin typeface="Arial" charset="0"/>
                <a:ea typeface="ＭＳ Ｐゴシック" charset="-128"/>
              </a:defRPr>
            </a:lvl1pPr>
            <a:lvl2pPr marL="742950" indent="-285750" defTabSz="966788">
              <a:defRPr>
                <a:solidFill>
                  <a:schemeClr val="tx1"/>
                </a:solidFill>
                <a:latin typeface="Arial" charset="0"/>
                <a:ea typeface="ＭＳ Ｐゴシック" charset="-128"/>
              </a:defRPr>
            </a:lvl2pPr>
            <a:lvl3pPr marL="1143000" indent="-228600" defTabSz="966788">
              <a:defRPr>
                <a:solidFill>
                  <a:schemeClr val="tx1"/>
                </a:solidFill>
                <a:latin typeface="Arial" charset="0"/>
                <a:ea typeface="ＭＳ Ｐゴシック" charset="-128"/>
              </a:defRPr>
            </a:lvl3pPr>
            <a:lvl4pPr marL="1600200" indent="-228600" defTabSz="966788">
              <a:defRPr>
                <a:solidFill>
                  <a:schemeClr val="tx1"/>
                </a:solidFill>
                <a:latin typeface="Arial" charset="0"/>
                <a:ea typeface="ＭＳ Ｐゴシック" charset="-128"/>
              </a:defRPr>
            </a:lvl4pPr>
            <a:lvl5pPr marL="2057400" indent="-228600" defTabSz="966788">
              <a:defRPr>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a:solidFill>
                  <a:schemeClr val="tx1"/>
                </a:solidFill>
                <a:latin typeface="Arial" charset="0"/>
                <a:ea typeface="ＭＳ Ｐゴシック" charset="-128"/>
              </a:defRPr>
            </a:lvl9pPr>
          </a:lstStyle>
          <a:p>
            <a:fld id="{3C105EA7-36F4-8645-B156-DABB57E74D0A}" type="slidenum">
              <a:rPr lang="en-US" altLang="en-US"/>
              <a:pPr/>
              <a:t>83</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053555"/>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7" name="Slide Image Placeholder 1"/>
          <p:cNvSpPr>
            <a:spLocks noGrp="1" noRot="1" noChangeAspect="1" noTextEdit="1"/>
          </p:cNvSpPr>
          <p:nvPr>
            <p:ph type="sldImg"/>
          </p:nvPr>
        </p:nvSpPr>
        <p:spPr>
          <a:ln/>
        </p:spPr>
      </p:sp>
      <p:sp>
        <p:nvSpPr>
          <p:cNvPr id="86018"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r>
              <a:rPr lang="fr-FR" altLang="en-US"/>
              <a:t>{\cal{F}}_{LU}^{\sin(\phi_1-\phi_2)}=\frac{\mid\vec{P}_{1\perp}\vec{P}_{2\perp}\mid}{m_Nm_2} {\cal{C}}[w_5M_L^{\perp,h}D_1]</a:t>
            </a:r>
            <a:endParaRPr lang="en-US" altLang="en-US"/>
          </a:p>
        </p:txBody>
      </p:sp>
      <p:sp>
        <p:nvSpPr>
          <p:cNvPr id="86019"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37931725" indent="-37474525"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C943583-64CC-B94E-BE34-C639BDF1D59C}" type="slidenum">
              <a:rPr lang="en-US" altLang="en-US" sz="1300"/>
              <a:pPr>
                <a:spcBef>
                  <a:spcPct val="0"/>
                </a:spcBef>
              </a:pPr>
              <a:t>84</a:t>
            </a:fld>
            <a:endParaRPr lang="en-US" altLang="en-US" sz="13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34579607"/>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1" name="Slide Image Placeholder 1"/>
          <p:cNvSpPr>
            <a:spLocks noGrp="1" noRot="1" noChangeAspect="1" noTextEdit="1"/>
          </p:cNvSpPr>
          <p:nvPr>
            <p:ph type="sldImg"/>
          </p:nvPr>
        </p:nvSpPr>
        <p:spPr>
          <a:ln/>
        </p:spPr>
      </p:sp>
      <p:sp>
        <p:nvSpPr>
          <p:cNvPr id="92162"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r>
              <a:rPr lang="en-US" altLang="en-US"/>
              <a:t>(1+\alpha\cos\phi)(1+A\cos\phi)\rightarrow 1+A\alpha/2</a:t>
            </a:r>
          </a:p>
          <a:p>
            <a:r>
              <a:rPr lang="en-US" altLang="en-US"/>
              <a:t>\frac{1+\beta\lambda\Lambda}{1+A\cos\phi)}\rightarrow 1-A\beta\lambda\Lambda\cos\phi</a:t>
            </a:r>
          </a:p>
          <a:p>
            <a:r>
              <a:rPr lang="en-US" altLang="en-US"/>
              <a:t>(1+\beta\lambda\Lambda+\gamma\lambda\Lambda\cos\phi)(1+A\cos\phi) \\\rightarrow 1+(\beta+\gamma A/2)\lambda\Lambda</a:t>
            </a:r>
          </a:p>
        </p:txBody>
      </p:sp>
      <p:sp>
        <p:nvSpPr>
          <p:cNvPr id="92163"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742950" indent="-285750"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61D9B9E8-85F0-2245-9AE6-6248185DADEC}" type="slidenum">
              <a:rPr lang="en-US" altLang="en-US" sz="1300"/>
              <a:pPr>
                <a:spcBef>
                  <a:spcPct val="0"/>
                </a:spcBef>
              </a:pPr>
              <a:t>89</a:t>
            </a:fld>
            <a:endParaRPr lang="en-US" altLang="en-US" sz="13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5968246"/>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5"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xfrm>
            <a:off x="976313" y="4560888"/>
            <a:ext cx="5362575" cy="4319587"/>
          </a:xfrm>
          <a:ln/>
        </p:spPr>
        <p:txBody>
          <a:bodyPr>
            <a:normAutofit fontScale="92500" lnSpcReduction="10000"/>
          </a:bodyPr>
          <a:lstStyle/>
          <a:p>
            <a:pPr eaLnBrk="1" fontAlgn="auto" hangingPunct="1">
              <a:spcBef>
                <a:spcPts val="0"/>
              </a:spcBef>
              <a:spcAft>
                <a:spcPts val="0"/>
              </a:spcAft>
              <a:defRPr/>
            </a:pPr>
            <a:r>
              <a:rPr lang="en-US" smtClean="0">
                <a:ea typeface="+mn-ea"/>
                <a:cs typeface="+mn-cs"/>
              </a:rPr>
              <a:t>\int_0^{2\pi}d\phi_h\sin(\phi_h-\phi_S)\int_0^{\inf}d\bold{|P_{h\perp}|}\bold{|P_{h\perp}|}\frac{2J_1(\bold{|P_{h\perp}||b_T|})}{zM_h\bold{|b_T|}}\big[\frac{d\sigma}{dxdydzd\phi_h\bold{|P_{h\perp}|}d\bold{|P_{h\perp}|}}\big]</a:t>
            </a:r>
          </a:p>
          <a:p>
            <a:pPr eaLnBrk="1" fontAlgn="auto" hangingPunct="1">
              <a:spcBef>
                <a:spcPts val="0"/>
              </a:spcBef>
              <a:spcAft>
                <a:spcPts val="0"/>
              </a:spcAft>
              <a:defRPr/>
            </a:pPr>
            <a:r>
              <a:rPr lang="en-US" smtClean="0">
                <a:ea typeface="+mn-ea"/>
                <a:cs typeface="+mn-cs"/>
              </a:rPr>
              <a:t>\</a:t>
            </a:r>
            <a:r>
              <a:rPr lang="en-US" err="1" smtClean="0">
                <a:ea typeface="+mn-ea"/>
                <a:cs typeface="+mn-cs"/>
              </a:rPr>
              <a:t>sum_a</a:t>
            </a:r>
            <a:r>
              <a:rPr lang="en-US" smtClean="0">
                <a:ea typeface="+mn-ea"/>
                <a:cs typeface="+mn-cs"/>
              </a:rPr>
              <a:t> e_a^2\tilde{f}_{1T}^{\perp (1)q}(x,z^2b_T^2)\tilde{D}_1^{q\rightarrow \pi}(z,b_T^2)</a:t>
            </a:r>
          </a:p>
          <a:p>
            <a:pPr eaLnBrk="1" fontAlgn="auto" hangingPunct="1">
              <a:spcBef>
                <a:spcPts val="0"/>
              </a:spcBef>
              <a:spcAft>
                <a:spcPts val="0"/>
              </a:spcAft>
              <a:defRPr/>
            </a:pPr>
            <a:endParaRPr lang="en-US" smtClean="0">
              <a:ea typeface="+mn-ea"/>
              <a:cs typeface="+mn-cs"/>
            </a:endParaRPr>
          </a:p>
          <a:p>
            <a:pPr eaLnBrk="1" fontAlgn="auto" hangingPunct="1">
              <a:spcBef>
                <a:spcPts val="0"/>
              </a:spcBef>
              <a:spcAft>
                <a:spcPts val="0"/>
              </a:spcAft>
              <a:defRPr/>
            </a:pPr>
            <a:r>
              <a:rPr lang="en-US" smtClean="0">
                <a:ea typeface="+mn-ea"/>
                <a:cs typeface="+mn-cs"/>
              </a:rPr>
              <a:t>Finally about plans for extraction of actual </a:t>
            </a:r>
            <a:r>
              <a:rPr lang="en-US" err="1" smtClean="0">
                <a:ea typeface="+mn-ea"/>
                <a:cs typeface="+mn-cs"/>
              </a:rPr>
              <a:t>TMDs</a:t>
            </a:r>
            <a:r>
              <a:rPr lang="en-US" smtClean="0">
                <a:ea typeface="+mn-ea"/>
                <a:cs typeface="+mn-cs"/>
              </a:rPr>
              <a:t> out of measured </a:t>
            </a:r>
            <a:r>
              <a:rPr lang="en-US" err="1" smtClean="0">
                <a:ea typeface="+mn-ea"/>
                <a:cs typeface="+mn-cs"/>
              </a:rPr>
              <a:t>azimuthal</a:t>
            </a:r>
            <a:r>
              <a:rPr lang="en-US" smtClean="0">
                <a:ea typeface="+mn-ea"/>
                <a:cs typeface="+mn-cs"/>
              </a:rPr>
              <a:t> </a:t>
            </a:r>
            <a:r>
              <a:rPr lang="en-US" err="1" smtClean="0">
                <a:ea typeface="+mn-ea"/>
                <a:cs typeface="+mn-cs"/>
              </a:rPr>
              <a:t>distribututions</a:t>
            </a:r>
            <a:r>
              <a:rPr lang="en-US" smtClean="0">
                <a:ea typeface="+mn-ea"/>
                <a:cs typeface="+mn-cs"/>
              </a:rPr>
              <a:t> and asymmetries.</a:t>
            </a:r>
          </a:p>
          <a:p>
            <a:pPr eaLnBrk="1" fontAlgn="auto" hangingPunct="1">
              <a:spcBef>
                <a:spcPts val="0"/>
              </a:spcBef>
              <a:spcAft>
                <a:spcPts val="0"/>
              </a:spcAft>
              <a:defRPr/>
            </a:pPr>
            <a:r>
              <a:rPr lang="en-US" smtClean="0">
                <a:ea typeface="+mn-ea"/>
                <a:cs typeface="+mn-cs"/>
              </a:rPr>
              <a:t>Here are bit more details on he the procedure with Bessel weighting proposed by Boer and col., which </a:t>
            </a:r>
            <a:r>
              <a:rPr lang="en-US" err="1" smtClean="0">
                <a:ea typeface="+mn-ea"/>
                <a:cs typeface="+mn-cs"/>
              </a:rPr>
              <a:t>Patrizia</a:t>
            </a:r>
            <a:r>
              <a:rPr lang="en-US" smtClean="0">
                <a:ea typeface="+mn-ea"/>
                <a:cs typeface="+mn-cs"/>
              </a:rPr>
              <a:t> introduced in previous talk.</a:t>
            </a:r>
          </a:p>
          <a:p>
            <a:pPr eaLnBrk="1" fontAlgn="auto" hangingPunct="1">
              <a:spcBef>
                <a:spcPts val="0"/>
              </a:spcBef>
              <a:spcAft>
                <a:spcPts val="0"/>
              </a:spcAft>
              <a:defRPr/>
            </a:pPr>
            <a:r>
              <a:rPr lang="en-US" smtClean="0">
                <a:ea typeface="+mn-ea"/>
                <a:cs typeface="+mn-cs"/>
              </a:rPr>
              <a:t>We basically sum over all events the Bessel function of the product of P_T and given </a:t>
            </a:r>
            <a:r>
              <a:rPr lang="en-US" err="1" smtClean="0">
                <a:ea typeface="+mn-ea"/>
                <a:cs typeface="+mn-cs"/>
              </a:rPr>
              <a:t>b_T</a:t>
            </a:r>
            <a:r>
              <a:rPr lang="en-US" smtClean="0">
                <a:ea typeface="+mn-ea"/>
                <a:cs typeface="+mn-cs"/>
              </a:rPr>
              <a:t> in a given bin of x,Q^2, and </a:t>
            </a:r>
            <a:r>
              <a:rPr lang="en-US" err="1" smtClean="0">
                <a:ea typeface="+mn-ea"/>
                <a:cs typeface="+mn-cs"/>
              </a:rPr>
              <a:t>z</a:t>
            </a:r>
            <a:r>
              <a:rPr lang="en-US" smtClean="0">
                <a:ea typeface="+mn-ea"/>
                <a:cs typeface="+mn-cs"/>
              </a:rPr>
              <a:t>.</a:t>
            </a:r>
          </a:p>
          <a:p>
            <a:pPr eaLnBrk="1" fontAlgn="auto" hangingPunct="1">
              <a:spcBef>
                <a:spcPts val="0"/>
              </a:spcBef>
              <a:spcAft>
                <a:spcPts val="0"/>
              </a:spcAft>
              <a:defRPr/>
            </a:pPr>
            <a:r>
              <a:rPr lang="en-US" smtClean="0">
                <a:ea typeface="+mn-ea"/>
                <a:cs typeface="+mn-cs"/>
              </a:rPr>
              <a:t>The additional factors in the weight are the kinematic factor from </a:t>
            </a:r>
            <a:r>
              <a:rPr lang="en-US" err="1" smtClean="0">
                <a:ea typeface="+mn-ea"/>
                <a:cs typeface="+mn-cs"/>
              </a:rPr>
              <a:t>x</a:t>
            </a:r>
            <a:r>
              <a:rPr lang="en-US" smtClean="0">
                <a:ea typeface="+mn-ea"/>
                <a:cs typeface="+mn-cs"/>
              </a:rPr>
              <a:t>-section and the reconstruction efficiency for a given event.</a:t>
            </a:r>
          </a:p>
          <a:p>
            <a:pPr eaLnBrk="1" fontAlgn="auto" hangingPunct="1">
              <a:spcBef>
                <a:spcPts val="0"/>
              </a:spcBef>
              <a:spcAft>
                <a:spcPts val="0"/>
              </a:spcAft>
              <a:defRPr/>
            </a:pPr>
            <a:r>
              <a:rPr lang="en-US" smtClean="0">
                <a:ea typeface="+mn-ea"/>
                <a:cs typeface="+mn-cs"/>
              </a:rPr>
              <a:t>As predicted </a:t>
            </a:r>
            <a:r>
              <a:rPr lang="en-US" err="1" smtClean="0">
                <a:ea typeface="+mn-ea"/>
                <a:cs typeface="+mn-cs"/>
              </a:rPr>
              <a:t>thisparticular</a:t>
            </a:r>
            <a:r>
              <a:rPr lang="en-US" smtClean="0">
                <a:ea typeface="+mn-ea"/>
                <a:cs typeface="+mn-cs"/>
              </a:rPr>
              <a:t>  sum should give us the product of </a:t>
            </a:r>
            <a:r>
              <a:rPr lang="en-US" err="1" smtClean="0">
                <a:ea typeface="+mn-ea"/>
                <a:cs typeface="+mn-cs"/>
              </a:rPr>
              <a:t>fourier</a:t>
            </a:r>
            <a:r>
              <a:rPr lang="en-US" smtClean="0">
                <a:ea typeface="+mn-ea"/>
                <a:cs typeface="+mn-cs"/>
              </a:rPr>
              <a:t> transforms of f1 and D1. The comparison on the left shows that we I</a:t>
            </a:r>
          </a:p>
          <a:p>
            <a:pPr eaLnBrk="1" fontAlgn="auto" hangingPunct="1">
              <a:spcBef>
                <a:spcPts val="0"/>
              </a:spcBef>
              <a:spcAft>
                <a:spcPts val="0"/>
              </a:spcAft>
              <a:defRPr/>
            </a:pPr>
            <a:r>
              <a:rPr lang="en-US" smtClean="0">
                <a:ea typeface="+mn-ea"/>
                <a:cs typeface="+mn-cs"/>
              </a:rPr>
              <a:t>Indeed recover the generated distribution. The procedure requires a full range in P_T and the sensitivity to the maximum P_T </a:t>
            </a:r>
          </a:p>
          <a:p>
            <a:pPr eaLnBrk="1" fontAlgn="auto" hangingPunct="1">
              <a:spcBef>
                <a:spcPts val="0"/>
              </a:spcBef>
              <a:spcAft>
                <a:spcPts val="0"/>
              </a:spcAft>
              <a:defRPr/>
            </a:pPr>
            <a:r>
              <a:rPr lang="en-US" smtClean="0">
                <a:ea typeface="+mn-ea"/>
                <a:cs typeface="+mn-cs"/>
              </a:rPr>
              <a:t>Is shown on the right plot. Points are for 3 P_T maxim cuts. There are still systematic effects in the extraction, but this particular study indicates that </a:t>
            </a:r>
            <a:r>
              <a:rPr lang="en-US" err="1" smtClean="0">
                <a:ea typeface="+mn-ea"/>
                <a:cs typeface="+mn-cs"/>
              </a:rPr>
              <a:t>P_Tmax</a:t>
            </a:r>
            <a:r>
              <a:rPr lang="en-US" smtClean="0">
                <a:ea typeface="+mn-ea"/>
                <a:cs typeface="+mn-cs"/>
              </a:rPr>
              <a:t> of ~1.5 will be enough.</a:t>
            </a:r>
          </a:p>
          <a:p>
            <a:pPr eaLnBrk="1" fontAlgn="auto" hangingPunct="1">
              <a:spcBef>
                <a:spcPts val="0"/>
              </a:spcBef>
              <a:spcAft>
                <a:spcPts val="0"/>
              </a:spcAft>
              <a:defRPr/>
            </a:pPr>
            <a:r>
              <a:rPr lang="en-US" smtClean="0">
                <a:ea typeface="+mn-ea"/>
                <a:cs typeface="+mn-cs"/>
              </a:rPr>
              <a:t>The </a:t>
            </a:r>
          </a:p>
          <a:p>
            <a:pPr eaLnBrk="1" fontAlgn="auto" hangingPunct="1">
              <a:spcBef>
                <a:spcPts val="0"/>
              </a:spcBef>
              <a:spcAft>
                <a:spcPts val="0"/>
              </a:spcAft>
              <a:defRPr/>
            </a:pPr>
            <a:r>
              <a:rPr lang="en-US" smtClean="0">
                <a:ea typeface="+mn-ea"/>
                <a:cs typeface="+mn-cs"/>
              </a:rPr>
              <a:t>To summarize </a:t>
            </a:r>
            <a:r>
              <a:rPr lang="en-US" sz="1400" smtClean="0">
                <a:ea typeface="+mn-ea"/>
                <a:cs typeface="+mn-cs"/>
              </a:rPr>
              <a:t>precision measurement of </a:t>
            </a:r>
            <a:r>
              <a:rPr lang="en-US" sz="1400" err="1" smtClean="0">
                <a:ea typeface="+mn-ea"/>
                <a:cs typeface="+mn-cs"/>
              </a:rPr>
              <a:t>azimuthal</a:t>
            </a:r>
            <a:r>
              <a:rPr lang="en-US" sz="1400" smtClean="0">
                <a:ea typeface="+mn-ea"/>
                <a:cs typeface="+mn-cs"/>
              </a:rPr>
              <a:t> moments (cos2</a:t>
            </a:r>
            <a:r>
              <a:rPr lang="en-US" sz="1400" smtClean="0">
                <a:latin typeface="Symbol" charset="2"/>
                <a:ea typeface="+mn-ea"/>
                <a:cs typeface="+mn-cs"/>
              </a:rPr>
              <a:t>f</a:t>
            </a:r>
            <a:r>
              <a:rPr lang="en-US" sz="1400" smtClean="0">
                <a:ea typeface="+mn-ea"/>
                <a:cs typeface="+mn-cs"/>
              </a:rPr>
              <a:t>, cos2</a:t>
            </a:r>
            <a:r>
              <a:rPr lang="en-US" sz="1400" smtClean="0">
                <a:latin typeface="Symbol" charset="2"/>
                <a:ea typeface="+mn-ea"/>
                <a:cs typeface="+mn-cs"/>
              </a:rPr>
              <a:t>f, </a:t>
            </a:r>
            <a:r>
              <a:rPr lang="en-US" sz="1400" err="1" smtClean="0">
                <a:ea typeface="+mn-ea"/>
                <a:cs typeface="+mn-cs"/>
              </a:rPr>
              <a:t>sin</a:t>
            </a:r>
            <a:r>
              <a:rPr lang="en-US" sz="1400" err="1" smtClean="0">
                <a:latin typeface="Symbol" charset="2"/>
                <a:ea typeface="+mn-ea"/>
                <a:cs typeface="+mn-cs"/>
              </a:rPr>
              <a:t>f</a:t>
            </a:r>
            <a:r>
              <a:rPr lang="en-US" sz="1400" smtClean="0">
                <a:latin typeface="Symbol" charset="2"/>
                <a:ea typeface="+mn-ea"/>
                <a:cs typeface="+mn-cs"/>
              </a:rPr>
              <a:t>) </a:t>
            </a:r>
            <a:r>
              <a:rPr lang="en-US" sz="1400" smtClean="0">
                <a:ea typeface="+mn-ea"/>
                <a:cs typeface="+mn-cs"/>
              </a:rPr>
              <a:t> in semi-inclusive </a:t>
            </a:r>
            <a:r>
              <a:rPr lang="en-US" sz="1400" err="1" smtClean="0">
                <a:ea typeface="+mn-ea"/>
                <a:cs typeface="+mn-cs"/>
              </a:rPr>
              <a:t>pion</a:t>
            </a:r>
            <a:r>
              <a:rPr lang="en-US" sz="1400" smtClean="0">
                <a:ea typeface="+mn-ea"/>
                <a:cs typeface="+mn-cs"/>
              </a:rPr>
              <a:t> production in DIS with CLAS12 will allow to</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45879671"/>
      </p:ext>
    </p:extLst>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a:ln/>
        </p:spPr>
      </p:sp>
      <p:sp>
        <p:nvSpPr>
          <p:cNvPr id="104450"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r>
              <a:rPr lang="en-US" altLang="en-US"/>
              <a:t>f_1(x,k_T)=\frac{N}{\pi &lt;k_T^2&gt;}e^{-\frac{k_T^2}{&lt;k_T^2&gt;}}</a:t>
            </a:r>
          </a:p>
          <a:p>
            <a:r>
              <a:rPr lang="en-US" altLang="en-US"/>
              <a:t>\tilde{f}_1(b_T)=\frac{1}{2}&lt;k_T^2&gt;Ne^{-&lt;k_T^2&gt;b_T^2/4}</a:t>
            </a:r>
          </a:p>
        </p:txBody>
      </p:sp>
      <p:sp>
        <p:nvSpPr>
          <p:cNvPr id="104451"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742950" indent="-285750"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7B2E79D1-D01C-1B4D-97E6-13FCA0F07A99}" type="slidenum">
              <a:rPr lang="en-US" altLang="en-US" sz="1300"/>
              <a:pPr>
                <a:spcBef>
                  <a:spcPct val="0"/>
                </a:spcBef>
              </a:pPr>
              <a:t>99</a:t>
            </a:fld>
            <a:endParaRPr lang="en-US" altLang="en-US" sz="13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42469091"/>
      </p:ext>
    </p:extLst>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a:ln/>
        </p:spPr>
      </p:sp>
      <p:sp>
        <p:nvSpPr>
          <p:cNvPr id="107522"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r>
              <a:rPr lang="en-US" altLang="en-US" sz="1300">
                <a:latin typeface="Calibri" charset="0"/>
              </a:rPr>
              <a:t>\frac{d \sigma}{ dx dy dz d p^2_{\perp}  d k^2_{\perp} d \phi_l d \phi_h d \phi_k} = K(x,y) \times \left[  f_{1}(x,k_{\perp})D_1(z,p_{\perp})  + ... \right] </a:t>
            </a:r>
            <a:endParaRPr lang="en-US" altLang="en-US"/>
          </a:p>
        </p:txBody>
      </p:sp>
      <p:sp>
        <p:nvSpPr>
          <p:cNvPr id="107523"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742950" indent="-285750"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B819A29-775E-0F42-8D9C-71F12E67E3D8}" type="slidenum">
              <a:rPr lang="en-US" altLang="en-US" sz="1300"/>
              <a:pPr>
                <a:spcBef>
                  <a:spcPct val="0"/>
                </a:spcBef>
              </a:pPr>
              <a:t>101</a:t>
            </a:fld>
            <a:endParaRPr lang="en-US" altLang="en-US" sz="13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14817055"/>
      </p:ext>
    </p:extLst>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xfrm>
            <a:off x="976313" y="4560888"/>
            <a:ext cx="5362575" cy="4319587"/>
          </a:xfrm>
          <a:ln/>
        </p:spPr>
        <p:txBody>
          <a:bodyPr>
            <a:normAutofit fontScale="92500" lnSpcReduction="10000"/>
          </a:bodyPr>
          <a:lstStyle/>
          <a:p>
            <a:pPr eaLnBrk="1" fontAlgn="auto" hangingPunct="1">
              <a:spcBef>
                <a:spcPts val="0"/>
              </a:spcBef>
              <a:spcAft>
                <a:spcPts val="0"/>
              </a:spcAft>
              <a:defRPr/>
            </a:pPr>
            <a:r>
              <a:rPr lang="en-US" smtClean="0">
                <a:ea typeface="+mn-ea"/>
                <a:cs typeface="+mn-cs"/>
              </a:rPr>
              <a:t>\int_0^{2\pi}d\phi_h\sin(\phi_h-\phi_S)\int_0^{\inf}d\bold{|P_{h\perp}|}\bold{|P_{h\perp}|}\frac{2J_1(\bold{|P_{h\perp}||b_T|})}{zM_h\bold{|b_T|}}\big[\frac{d\sigma}{dxdydzd\phi_h\bold{|P_{h\perp}|}d\bold{|P_{h\perp}|}}\big]</a:t>
            </a:r>
          </a:p>
          <a:p>
            <a:pPr eaLnBrk="1" fontAlgn="auto" hangingPunct="1">
              <a:spcBef>
                <a:spcPts val="0"/>
              </a:spcBef>
              <a:spcAft>
                <a:spcPts val="0"/>
              </a:spcAft>
              <a:defRPr/>
            </a:pPr>
            <a:r>
              <a:rPr lang="en-US" smtClean="0">
                <a:ea typeface="+mn-ea"/>
                <a:cs typeface="+mn-cs"/>
              </a:rPr>
              <a:t>\</a:t>
            </a:r>
            <a:r>
              <a:rPr lang="en-US" err="1" smtClean="0">
                <a:ea typeface="+mn-ea"/>
                <a:cs typeface="+mn-cs"/>
              </a:rPr>
              <a:t>sum_a</a:t>
            </a:r>
            <a:r>
              <a:rPr lang="en-US" smtClean="0">
                <a:ea typeface="+mn-ea"/>
                <a:cs typeface="+mn-cs"/>
              </a:rPr>
              <a:t> e_a^2\tilde{f}_{1T}^{\perp (1)q}(x,z^2b_T^2)\tilde{D}_1^{q\rightarrow \pi}(z,b_T^2)</a:t>
            </a:r>
          </a:p>
          <a:p>
            <a:pPr eaLnBrk="1" fontAlgn="auto" hangingPunct="1">
              <a:spcBef>
                <a:spcPts val="0"/>
              </a:spcBef>
              <a:spcAft>
                <a:spcPts val="0"/>
              </a:spcAft>
              <a:defRPr/>
            </a:pPr>
            <a:endParaRPr lang="en-US" smtClean="0">
              <a:ea typeface="+mn-ea"/>
              <a:cs typeface="+mn-cs"/>
            </a:endParaRPr>
          </a:p>
          <a:p>
            <a:pPr eaLnBrk="1" fontAlgn="auto" hangingPunct="1">
              <a:spcBef>
                <a:spcPts val="0"/>
              </a:spcBef>
              <a:spcAft>
                <a:spcPts val="0"/>
              </a:spcAft>
              <a:defRPr/>
            </a:pPr>
            <a:r>
              <a:rPr lang="en-US" smtClean="0">
                <a:ea typeface="+mn-ea"/>
                <a:cs typeface="+mn-cs"/>
              </a:rPr>
              <a:t>Finally about plans for extraction of actual </a:t>
            </a:r>
            <a:r>
              <a:rPr lang="en-US" err="1" smtClean="0">
                <a:ea typeface="+mn-ea"/>
                <a:cs typeface="+mn-cs"/>
              </a:rPr>
              <a:t>TMDs</a:t>
            </a:r>
            <a:r>
              <a:rPr lang="en-US" smtClean="0">
                <a:ea typeface="+mn-ea"/>
                <a:cs typeface="+mn-cs"/>
              </a:rPr>
              <a:t> out of measured </a:t>
            </a:r>
            <a:r>
              <a:rPr lang="en-US" err="1" smtClean="0">
                <a:ea typeface="+mn-ea"/>
                <a:cs typeface="+mn-cs"/>
              </a:rPr>
              <a:t>azimuthal</a:t>
            </a:r>
            <a:r>
              <a:rPr lang="en-US" smtClean="0">
                <a:ea typeface="+mn-ea"/>
                <a:cs typeface="+mn-cs"/>
              </a:rPr>
              <a:t> </a:t>
            </a:r>
            <a:r>
              <a:rPr lang="en-US" err="1" smtClean="0">
                <a:ea typeface="+mn-ea"/>
                <a:cs typeface="+mn-cs"/>
              </a:rPr>
              <a:t>distribututions</a:t>
            </a:r>
            <a:r>
              <a:rPr lang="en-US" smtClean="0">
                <a:ea typeface="+mn-ea"/>
                <a:cs typeface="+mn-cs"/>
              </a:rPr>
              <a:t> and asymmetries.</a:t>
            </a:r>
          </a:p>
          <a:p>
            <a:pPr eaLnBrk="1" fontAlgn="auto" hangingPunct="1">
              <a:spcBef>
                <a:spcPts val="0"/>
              </a:spcBef>
              <a:spcAft>
                <a:spcPts val="0"/>
              </a:spcAft>
              <a:defRPr/>
            </a:pPr>
            <a:r>
              <a:rPr lang="en-US" smtClean="0">
                <a:ea typeface="+mn-ea"/>
                <a:cs typeface="+mn-cs"/>
              </a:rPr>
              <a:t>Here are bit more details on he the procedure with Bessel weighting proposed by Boer and col., which </a:t>
            </a:r>
            <a:r>
              <a:rPr lang="en-US" err="1" smtClean="0">
                <a:ea typeface="+mn-ea"/>
                <a:cs typeface="+mn-cs"/>
              </a:rPr>
              <a:t>Patrizia</a:t>
            </a:r>
            <a:r>
              <a:rPr lang="en-US" smtClean="0">
                <a:ea typeface="+mn-ea"/>
                <a:cs typeface="+mn-cs"/>
              </a:rPr>
              <a:t> introduced in previous talk.</a:t>
            </a:r>
          </a:p>
          <a:p>
            <a:pPr eaLnBrk="1" fontAlgn="auto" hangingPunct="1">
              <a:spcBef>
                <a:spcPts val="0"/>
              </a:spcBef>
              <a:spcAft>
                <a:spcPts val="0"/>
              </a:spcAft>
              <a:defRPr/>
            </a:pPr>
            <a:r>
              <a:rPr lang="en-US" smtClean="0">
                <a:ea typeface="+mn-ea"/>
                <a:cs typeface="+mn-cs"/>
              </a:rPr>
              <a:t>We basically sum over all events the Bessel function of the product of P_T and given </a:t>
            </a:r>
            <a:r>
              <a:rPr lang="en-US" err="1" smtClean="0">
                <a:ea typeface="+mn-ea"/>
                <a:cs typeface="+mn-cs"/>
              </a:rPr>
              <a:t>b_T</a:t>
            </a:r>
            <a:r>
              <a:rPr lang="en-US" smtClean="0">
                <a:ea typeface="+mn-ea"/>
                <a:cs typeface="+mn-cs"/>
              </a:rPr>
              <a:t> in a given bin of x,Q^2, and </a:t>
            </a:r>
            <a:r>
              <a:rPr lang="en-US" err="1" smtClean="0">
                <a:ea typeface="+mn-ea"/>
                <a:cs typeface="+mn-cs"/>
              </a:rPr>
              <a:t>z</a:t>
            </a:r>
            <a:r>
              <a:rPr lang="en-US" smtClean="0">
                <a:ea typeface="+mn-ea"/>
                <a:cs typeface="+mn-cs"/>
              </a:rPr>
              <a:t>.</a:t>
            </a:r>
          </a:p>
          <a:p>
            <a:pPr eaLnBrk="1" fontAlgn="auto" hangingPunct="1">
              <a:spcBef>
                <a:spcPts val="0"/>
              </a:spcBef>
              <a:spcAft>
                <a:spcPts val="0"/>
              </a:spcAft>
              <a:defRPr/>
            </a:pPr>
            <a:r>
              <a:rPr lang="en-US" smtClean="0">
                <a:ea typeface="+mn-ea"/>
                <a:cs typeface="+mn-cs"/>
              </a:rPr>
              <a:t>The additional factors in the weight are the kinematic factor from </a:t>
            </a:r>
            <a:r>
              <a:rPr lang="en-US" err="1" smtClean="0">
                <a:ea typeface="+mn-ea"/>
                <a:cs typeface="+mn-cs"/>
              </a:rPr>
              <a:t>x</a:t>
            </a:r>
            <a:r>
              <a:rPr lang="en-US" smtClean="0">
                <a:ea typeface="+mn-ea"/>
                <a:cs typeface="+mn-cs"/>
              </a:rPr>
              <a:t>-section and the reconstruction efficiency for a given event.</a:t>
            </a:r>
          </a:p>
          <a:p>
            <a:pPr eaLnBrk="1" fontAlgn="auto" hangingPunct="1">
              <a:spcBef>
                <a:spcPts val="0"/>
              </a:spcBef>
              <a:spcAft>
                <a:spcPts val="0"/>
              </a:spcAft>
              <a:defRPr/>
            </a:pPr>
            <a:r>
              <a:rPr lang="en-US" smtClean="0">
                <a:ea typeface="+mn-ea"/>
                <a:cs typeface="+mn-cs"/>
              </a:rPr>
              <a:t>As predicted </a:t>
            </a:r>
            <a:r>
              <a:rPr lang="en-US" err="1" smtClean="0">
                <a:ea typeface="+mn-ea"/>
                <a:cs typeface="+mn-cs"/>
              </a:rPr>
              <a:t>thisparticular</a:t>
            </a:r>
            <a:r>
              <a:rPr lang="en-US" smtClean="0">
                <a:ea typeface="+mn-ea"/>
                <a:cs typeface="+mn-cs"/>
              </a:rPr>
              <a:t>  sum should give us the product of </a:t>
            </a:r>
            <a:r>
              <a:rPr lang="en-US" err="1" smtClean="0">
                <a:ea typeface="+mn-ea"/>
                <a:cs typeface="+mn-cs"/>
              </a:rPr>
              <a:t>fourier</a:t>
            </a:r>
            <a:r>
              <a:rPr lang="en-US" smtClean="0">
                <a:ea typeface="+mn-ea"/>
                <a:cs typeface="+mn-cs"/>
              </a:rPr>
              <a:t> transforms of f1 and D1. The comparison on the left shows that we I</a:t>
            </a:r>
          </a:p>
          <a:p>
            <a:pPr eaLnBrk="1" fontAlgn="auto" hangingPunct="1">
              <a:spcBef>
                <a:spcPts val="0"/>
              </a:spcBef>
              <a:spcAft>
                <a:spcPts val="0"/>
              </a:spcAft>
              <a:defRPr/>
            </a:pPr>
            <a:r>
              <a:rPr lang="en-US" smtClean="0">
                <a:ea typeface="+mn-ea"/>
                <a:cs typeface="+mn-cs"/>
              </a:rPr>
              <a:t>Indeed recover the generated distribution. The procedure requires a full range in P_T and the sensitivity to the maximum P_T </a:t>
            </a:r>
          </a:p>
          <a:p>
            <a:pPr eaLnBrk="1" fontAlgn="auto" hangingPunct="1">
              <a:spcBef>
                <a:spcPts val="0"/>
              </a:spcBef>
              <a:spcAft>
                <a:spcPts val="0"/>
              </a:spcAft>
              <a:defRPr/>
            </a:pPr>
            <a:r>
              <a:rPr lang="en-US" smtClean="0">
                <a:ea typeface="+mn-ea"/>
                <a:cs typeface="+mn-cs"/>
              </a:rPr>
              <a:t>Is shown on the right plot. Points are for 3 P_T maxim cuts. There are still systematic effects in the extraction, but this particular study indicates that </a:t>
            </a:r>
            <a:r>
              <a:rPr lang="en-US" err="1" smtClean="0">
                <a:ea typeface="+mn-ea"/>
                <a:cs typeface="+mn-cs"/>
              </a:rPr>
              <a:t>P_Tmax</a:t>
            </a:r>
            <a:r>
              <a:rPr lang="en-US" smtClean="0">
                <a:ea typeface="+mn-ea"/>
                <a:cs typeface="+mn-cs"/>
              </a:rPr>
              <a:t> of ~1.5 will be enough.</a:t>
            </a:r>
          </a:p>
          <a:p>
            <a:pPr eaLnBrk="1" fontAlgn="auto" hangingPunct="1">
              <a:spcBef>
                <a:spcPts val="0"/>
              </a:spcBef>
              <a:spcAft>
                <a:spcPts val="0"/>
              </a:spcAft>
              <a:defRPr/>
            </a:pPr>
            <a:r>
              <a:rPr lang="en-US" smtClean="0">
                <a:ea typeface="+mn-ea"/>
                <a:cs typeface="+mn-cs"/>
              </a:rPr>
              <a:t>The </a:t>
            </a:r>
          </a:p>
          <a:p>
            <a:pPr eaLnBrk="1" fontAlgn="auto" hangingPunct="1">
              <a:spcBef>
                <a:spcPts val="0"/>
              </a:spcBef>
              <a:spcAft>
                <a:spcPts val="0"/>
              </a:spcAft>
              <a:defRPr/>
            </a:pPr>
            <a:r>
              <a:rPr lang="en-US" smtClean="0">
                <a:ea typeface="+mn-ea"/>
                <a:cs typeface="+mn-cs"/>
              </a:rPr>
              <a:t>To summarize </a:t>
            </a:r>
            <a:r>
              <a:rPr lang="en-US" sz="1400" smtClean="0">
                <a:ea typeface="+mn-ea"/>
                <a:cs typeface="+mn-cs"/>
              </a:rPr>
              <a:t>precision measurement of </a:t>
            </a:r>
            <a:r>
              <a:rPr lang="en-US" sz="1400" err="1" smtClean="0">
                <a:ea typeface="+mn-ea"/>
                <a:cs typeface="+mn-cs"/>
              </a:rPr>
              <a:t>azimuthal</a:t>
            </a:r>
            <a:r>
              <a:rPr lang="en-US" sz="1400" smtClean="0">
                <a:ea typeface="+mn-ea"/>
                <a:cs typeface="+mn-cs"/>
              </a:rPr>
              <a:t> moments (cos2</a:t>
            </a:r>
            <a:r>
              <a:rPr lang="en-US" sz="1400" smtClean="0">
                <a:latin typeface="Symbol" charset="2"/>
                <a:ea typeface="+mn-ea"/>
                <a:cs typeface="+mn-cs"/>
              </a:rPr>
              <a:t>f</a:t>
            </a:r>
            <a:r>
              <a:rPr lang="en-US" sz="1400" smtClean="0">
                <a:ea typeface="+mn-ea"/>
                <a:cs typeface="+mn-cs"/>
              </a:rPr>
              <a:t>, cos2</a:t>
            </a:r>
            <a:r>
              <a:rPr lang="en-US" sz="1400" smtClean="0">
                <a:latin typeface="Symbol" charset="2"/>
                <a:ea typeface="+mn-ea"/>
                <a:cs typeface="+mn-cs"/>
              </a:rPr>
              <a:t>f, </a:t>
            </a:r>
            <a:r>
              <a:rPr lang="en-US" sz="1400" err="1" smtClean="0">
                <a:ea typeface="+mn-ea"/>
                <a:cs typeface="+mn-cs"/>
              </a:rPr>
              <a:t>sin</a:t>
            </a:r>
            <a:r>
              <a:rPr lang="en-US" sz="1400" err="1" smtClean="0">
                <a:latin typeface="Symbol" charset="2"/>
                <a:ea typeface="+mn-ea"/>
                <a:cs typeface="+mn-cs"/>
              </a:rPr>
              <a:t>f</a:t>
            </a:r>
            <a:r>
              <a:rPr lang="en-US" sz="1400" smtClean="0">
                <a:latin typeface="Symbol" charset="2"/>
                <a:ea typeface="+mn-ea"/>
                <a:cs typeface="+mn-cs"/>
              </a:rPr>
              <a:t>) </a:t>
            </a:r>
            <a:r>
              <a:rPr lang="en-US" sz="1400" smtClean="0">
                <a:ea typeface="+mn-ea"/>
                <a:cs typeface="+mn-cs"/>
              </a:rPr>
              <a:t> in semi-inclusive </a:t>
            </a:r>
            <a:r>
              <a:rPr lang="en-US" sz="1400" err="1" smtClean="0">
                <a:ea typeface="+mn-ea"/>
                <a:cs typeface="+mn-cs"/>
              </a:rPr>
              <a:t>pion</a:t>
            </a:r>
            <a:r>
              <a:rPr lang="en-US" sz="1400" smtClean="0">
                <a:ea typeface="+mn-ea"/>
                <a:cs typeface="+mn-cs"/>
              </a:rPr>
              <a:t> production in DIS with CLAS12 will allow to</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91303801"/>
      </p:ext>
    </p:extLst>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3665" name="Rectangle 2"/>
          <p:cNvSpPr>
            <a:spLocks noGrp="1" noRot="1" noChangeAspect="1" noChangeArrowheads="1" noTextEdit="1"/>
          </p:cNvSpPr>
          <p:nvPr>
            <p:ph type="sldImg"/>
          </p:nvPr>
        </p:nvSpPr>
        <p:spPr>
          <a:ln/>
        </p:spPr>
      </p:sp>
      <p:sp>
        <p:nvSpPr>
          <p:cNvPr id="113666" name="Rectangle 3"/>
          <p:cNvSpPr>
            <a:spLocks noGrp="1" noChangeArrowheads="1"/>
          </p:cNvSpPr>
          <p:nvPr>
            <p:ph type="body" idx="1"/>
          </p:nvPr>
        </p:nvSpPr>
        <p:spPr>
          <a:xfrm>
            <a:off x="976313" y="4560888"/>
            <a:ext cx="5362575" cy="4319587"/>
          </a:xfrm>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r>
              <a:rPr lang="en-US" altLang="en-US"/>
              <a:t>\int_0^{2\pi}d\phi_h\sin\phi_h\int_0^{\inf}d\bold{|P_{h\perp}|}\bold{|P_{h\perp}|}\frac{2J_1(\bold{|P_{h\perp}||b_T|})}{zM_h\bold{|b_T|}}\big[\frac{d\sigma}{dxdydzd\phi_h\bold{|P_{h\perp}|}d\bold{|P_{h\perp}|}}\big]</a:t>
            </a:r>
          </a:p>
          <a:p>
            <a:endParaRPr lang="en-US" altLang="en-US"/>
          </a:p>
          <a:p>
            <a:r>
              <a:rPr lang="en-US" altLang="en-US"/>
              <a:t>\sum_a e_a^2\tilde{e}^{(1)a}(x,z^2b_T^2)\tilde{H}_1^{\perp(1)a}(z,b_T^2)+\dots</a:t>
            </a:r>
          </a:p>
          <a:p>
            <a:endParaRPr lang="en-US" altLang="en-US"/>
          </a:p>
          <a:p>
            <a:r>
              <a:rPr lang="en-US" altLang="en-US"/>
              <a:t>Finally about plans for extraction of actual TMDs out of measured azimuthal distribututions and asymmetries.</a:t>
            </a:r>
          </a:p>
          <a:p>
            <a:r>
              <a:rPr lang="en-US" altLang="en-US"/>
              <a:t>Here are bit more details on he the procedure with Bessel weighting proposed by Boer and col., which Patrizia introduced in previous talk.</a:t>
            </a:r>
          </a:p>
          <a:p>
            <a:r>
              <a:rPr lang="en-US" altLang="en-US"/>
              <a:t>We basically sum over all events the Bessel function of the product of P_T and given b_T in a given bin of x,Q^2, and z.</a:t>
            </a:r>
          </a:p>
          <a:p>
            <a:r>
              <a:rPr lang="en-US" altLang="en-US"/>
              <a:t>The additional factors in the weight are the kinematic factor from x-section and the reconstruction efficiency for a given event.</a:t>
            </a:r>
          </a:p>
          <a:p>
            <a:r>
              <a:rPr lang="en-US" altLang="en-US"/>
              <a:t>As predicted thisparticular  sum should give us the product of fourier transforms of f1 and D1. The comparison on the left shows that we I</a:t>
            </a:r>
          </a:p>
          <a:p>
            <a:r>
              <a:rPr lang="en-US" altLang="en-US"/>
              <a:t>Indeed recover the generated distribution. The procedure requires a full range in P_T and the sensitivity to the maximum P_T </a:t>
            </a:r>
          </a:p>
          <a:p>
            <a:r>
              <a:rPr lang="en-US" altLang="en-US"/>
              <a:t>Is shown on the right plot. Points are for 3 P_T maxim cuts. There are still systematic effects in the extraction, but this particular study indicates that P_Tmax of ~1.5 will be enough.</a:t>
            </a:r>
          </a:p>
          <a:p>
            <a:r>
              <a:rPr lang="en-US" altLang="en-US"/>
              <a:t>The </a:t>
            </a:r>
          </a:p>
          <a:p>
            <a:r>
              <a:rPr lang="en-US" altLang="en-US"/>
              <a:t>To summarize </a:t>
            </a:r>
            <a:r>
              <a:rPr lang="en-US" altLang="en-US" sz="1400"/>
              <a:t>precision measurement of azimuthal moments (cos2</a:t>
            </a:r>
            <a:r>
              <a:rPr lang="en-US" altLang="en-US" sz="1400">
                <a:latin typeface="Symbol" charset="2"/>
              </a:rPr>
              <a:t>f</a:t>
            </a:r>
            <a:r>
              <a:rPr lang="en-US" altLang="en-US" sz="1400"/>
              <a:t>, cos2</a:t>
            </a:r>
            <a:r>
              <a:rPr lang="en-US" altLang="en-US" sz="1400">
                <a:latin typeface="Symbol" charset="2"/>
              </a:rPr>
              <a:t>f, </a:t>
            </a:r>
            <a:r>
              <a:rPr lang="en-US" altLang="en-US" sz="1400"/>
              <a:t>sin</a:t>
            </a:r>
            <a:r>
              <a:rPr lang="en-US" altLang="en-US" sz="1400">
                <a:latin typeface="Symbol" charset="2"/>
              </a:rPr>
              <a:t>f) </a:t>
            </a:r>
            <a:r>
              <a:rPr lang="en-US" altLang="en-US" sz="1400"/>
              <a:t> in semi-inclusive pion production in DIS with CLAS12 will allow to</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0040513"/>
      </p:ext>
    </p:extLst>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3" name="Rectangle 2"/>
          <p:cNvSpPr>
            <a:spLocks noGrp="1" noRot="1" noChangeAspect="1" noChangeArrowheads="1" noTextEdit="1"/>
          </p:cNvSpPr>
          <p:nvPr>
            <p:ph type="sldImg"/>
          </p:nvPr>
        </p:nvSpPr>
        <p:spPr>
          <a:ln/>
        </p:spPr>
      </p:sp>
      <p:sp>
        <p:nvSpPr>
          <p:cNvPr id="115714" name="Rectangle 3"/>
          <p:cNvSpPr>
            <a:spLocks noGrp="1" noChangeArrowheads="1"/>
          </p:cNvSpPr>
          <p:nvPr>
            <p:ph type="body" idx="1"/>
          </p:nvPr>
        </p:nvSpPr>
        <p:spPr>
          <a:xfrm>
            <a:off x="976313" y="4560888"/>
            <a:ext cx="5362575" cy="4319587"/>
          </a:xfrm>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r>
              <a:rPr lang="en-US" altLang="en-US"/>
              <a:t>\int_0^{2\pi}d\phi_h\sin\phi_h\int_0^{\inf}d\bold{|P_{h\perp}|}\bold{|P_{h\perp}|}\frac{2J_1(\bold{|P_{h\perp}||b_T|})}{zM_h\bold{|b_T|}}\big[\frac{d\sigma}{dxdydzd\phi_h\bold{|P_{h\perp}|}d\bold{|P_{h\perp}|}}\big]</a:t>
            </a:r>
          </a:p>
          <a:p>
            <a:endParaRPr lang="en-US" altLang="en-US"/>
          </a:p>
          <a:p>
            <a:r>
              <a:rPr lang="en-US" altLang="en-US"/>
              <a:t>\sum_a e_a^2\tilde{e}^{(1)a}(x,z^2b_T^2)\tilde{H}_1^{\perp(1)a}(z,b_T^2)+\dots</a:t>
            </a:r>
          </a:p>
          <a:p>
            <a:endParaRPr lang="en-US" altLang="en-US"/>
          </a:p>
          <a:p>
            <a:r>
              <a:rPr lang="en-US" altLang="en-US"/>
              <a:t>Finally about plans for extraction of actual TMDs out of measured azimuthal distribututions and asymmetries.</a:t>
            </a:r>
          </a:p>
          <a:p>
            <a:r>
              <a:rPr lang="en-US" altLang="en-US"/>
              <a:t>Here are bit more details on he the procedure with Bessel weighting proposed by Boer and col., which Patrizia introduced in previous talk.</a:t>
            </a:r>
          </a:p>
          <a:p>
            <a:r>
              <a:rPr lang="en-US" altLang="en-US"/>
              <a:t>We basically sum over all events the Bessel function of the product of P_T and given b_T in a given bin of x,Q^2, and z.</a:t>
            </a:r>
          </a:p>
          <a:p>
            <a:r>
              <a:rPr lang="en-US" altLang="en-US"/>
              <a:t>The additional factors in the weight are the kinematic factor from x-section and the reconstruction efficiency for a given event.</a:t>
            </a:r>
          </a:p>
          <a:p>
            <a:r>
              <a:rPr lang="en-US" altLang="en-US"/>
              <a:t>As predicted thisparticular  sum should give us the product of fourier transforms of f1 and D1. The comparison on the left shows that we I</a:t>
            </a:r>
          </a:p>
          <a:p>
            <a:r>
              <a:rPr lang="en-US" altLang="en-US"/>
              <a:t>Indeed recover the generated distribution. The procedure requires a full range in P_T and the sensitivity to the maximum P_T </a:t>
            </a:r>
          </a:p>
          <a:p>
            <a:r>
              <a:rPr lang="en-US" altLang="en-US"/>
              <a:t>Is shown on the right plot. Points are for 3 P_T maxim cuts. There are still systematic effects in the extraction, but this particular study indicates that P_Tmax of ~1.5 will be enough.</a:t>
            </a:r>
          </a:p>
          <a:p>
            <a:r>
              <a:rPr lang="en-US" altLang="en-US"/>
              <a:t>The </a:t>
            </a:r>
          </a:p>
          <a:p>
            <a:r>
              <a:rPr lang="en-US" altLang="en-US"/>
              <a:t>To summarize </a:t>
            </a:r>
            <a:r>
              <a:rPr lang="en-US" altLang="en-US" sz="1400"/>
              <a:t>precision measurement of azimuthal moments (cos2</a:t>
            </a:r>
            <a:r>
              <a:rPr lang="en-US" altLang="en-US" sz="1400">
                <a:latin typeface="Symbol" charset="2"/>
              </a:rPr>
              <a:t>f</a:t>
            </a:r>
            <a:r>
              <a:rPr lang="en-US" altLang="en-US" sz="1400"/>
              <a:t>, cos2</a:t>
            </a:r>
            <a:r>
              <a:rPr lang="en-US" altLang="en-US" sz="1400">
                <a:latin typeface="Symbol" charset="2"/>
              </a:rPr>
              <a:t>f, </a:t>
            </a:r>
            <a:r>
              <a:rPr lang="en-US" altLang="en-US" sz="1400"/>
              <a:t>sin</a:t>
            </a:r>
            <a:r>
              <a:rPr lang="en-US" altLang="en-US" sz="1400">
                <a:latin typeface="Symbol" charset="2"/>
              </a:rPr>
              <a:t>f) </a:t>
            </a:r>
            <a:r>
              <a:rPr lang="en-US" altLang="en-US" sz="1400"/>
              <a:t> in semi-inclusive pion production in DIS with CLAS12 will allow to</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82414503"/>
      </p:ext>
    </p:extLst>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3634" name="Slide Image Placeholder 1"/>
          <p:cNvSpPr>
            <a:spLocks noGrp="1" noRot="1" noChangeAspect="1" noTextEdit="1"/>
          </p:cNvSpPr>
          <p:nvPr>
            <p:ph type="sldImg"/>
          </p:nvPr>
        </p:nvSpPr>
        <p:spPr>
          <a:xfrm>
            <a:off x="1260475" y="720725"/>
            <a:ext cx="4799013" cy="3598863"/>
          </a:xfrm>
          <a:ln/>
        </p:spPr>
      </p:sp>
      <p:sp>
        <p:nvSpPr>
          <p:cNvPr id="453635"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453636"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defTabSz="960793">
              <a:defRPr sz="2900" b="1" i="1">
                <a:solidFill>
                  <a:schemeClr val="tx2"/>
                </a:solidFill>
                <a:latin typeface="Times New Roman" panose="02020603050405020304" pitchFamily="18" charset="0"/>
              </a:defRPr>
            </a:lvl1pPr>
            <a:lvl2pPr marL="777943" indent="-299209" defTabSz="960793">
              <a:defRPr sz="2900" b="1" i="1">
                <a:solidFill>
                  <a:schemeClr val="tx2"/>
                </a:solidFill>
                <a:latin typeface="Times New Roman" panose="02020603050405020304" pitchFamily="18" charset="0"/>
              </a:defRPr>
            </a:lvl2pPr>
            <a:lvl3pPr marL="1196835" indent="-239367" defTabSz="960793">
              <a:defRPr sz="2900" b="1" i="1">
                <a:solidFill>
                  <a:schemeClr val="tx2"/>
                </a:solidFill>
                <a:latin typeface="Times New Roman" panose="02020603050405020304" pitchFamily="18" charset="0"/>
              </a:defRPr>
            </a:lvl3pPr>
            <a:lvl4pPr marL="1675569" indent="-239367" defTabSz="960793">
              <a:defRPr sz="2900" b="1" i="1">
                <a:solidFill>
                  <a:schemeClr val="tx2"/>
                </a:solidFill>
                <a:latin typeface="Times New Roman" panose="02020603050405020304" pitchFamily="18" charset="0"/>
              </a:defRPr>
            </a:lvl4pPr>
            <a:lvl5pPr marL="2154304" indent="-239367" defTabSz="960793">
              <a:defRPr sz="2900" b="1" i="1">
                <a:solidFill>
                  <a:schemeClr val="tx2"/>
                </a:solidFill>
                <a:latin typeface="Times New Roman" panose="02020603050405020304" pitchFamily="18" charset="0"/>
              </a:defRPr>
            </a:lvl5pPr>
            <a:lvl6pPr marL="2633038" indent="-239367" defTabSz="960793" eaLnBrk="0" fontAlgn="base" hangingPunct="0">
              <a:spcBef>
                <a:spcPct val="0"/>
              </a:spcBef>
              <a:spcAft>
                <a:spcPct val="0"/>
              </a:spcAft>
              <a:defRPr sz="2900" b="1" i="1">
                <a:solidFill>
                  <a:schemeClr val="tx2"/>
                </a:solidFill>
                <a:latin typeface="Times New Roman" panose="02020603050405020304" pitchFamily="18" charset="0"/>
              </a:defRPr>
            </a:lvl6pPr>
            <a:lvl7pPr marL="3111772" indent="-239367" defTabSz="960793" eaLnBrk="0" fontAlgn="base" hangingPunct="0">
              <a:spcBef>
                <a:spcPct val="0"/>
              </a:spcBef>
              <a:spcAft>
                <a:spcPct val="0"/>
              </a:spcAft>
              <a:defRPr sz="2900" b="1" i="1">
                <a:solidFill>
                  <a:schemeClr val="tx2"/>
                </a:solidFill>
                <a:latin typeface="Times New Roman" panose="02020603050405020304" pitchFamily="18" charset="0"/>
              </a:defRPr>
            </a:lvl7pPr>
            <a:lvl8pPr marL="3590506" indent="-239367" defTabSz="960793" eaLnBrk="0" fontAlgn="base" hangingPunct="0">
              <a:spcBef>
                <a:spcPct val="0"/>
              </a:spcBef>
              <a:spcAft>
                <a:spcPct val="0"/>
              </a:spcAft>
              <a:defRPr sz="2900" b="1" i="1">
                <a:solidFill>
                  <a:schemeClr val="tx2"/>
                </a:solidFill>
                <a:latin typeface="Times New Roman" panose="02020603050405020304" pitchFamily="18" charset="0"/>
              </a:defRPr>
            </a:lvl8pPr>
            <a:lvl9pPr marL="4069240" indent="-239367" defTabSz="960793" eaLnBrk="0" fontAlgn="base" hangingPunct="0">
              <a:spcBef>
                <a:spcPct val="0"/>
              </a:spcBef>
              <a:spcAft>
                <a:spcPct val="0"/>
              </a:spcAft>
              <a:defRPr sz="2900" b="1" i="1">
                <a:solidFill>
                  <a:schemeClr val="tx2"/>
                </a:solidFill>
                <a:latin typeface="Times New Roman" panose="02020603050405020304" pitchFamily="18" charset="0"/>
              </a:defRPr>
            </a:lvl9pPr>
          </a:lstStyle>
          <a:p>
            <a:fld id="{C2B725D1-BC39-4BFC-BA5C-5A5C1F9F4DC7}" type="slidenum">
              <a:rPr lang="en-US" altLang="en-US" sz="1300" b="0" i="0">
                <a:solidFill>
                  <a:srgbClr val="000000"/>
                </a:solidFill>
                <a:cs typeface="Arial" panose="020B0604020202020204" pitchFamily="34" charset="0"/>
              </a:rPr>
              <a:pPr/>
              <a:t>107</a:t>
            </a:fld>
            <a:endParaRPr lang="en-US" altLang="en-US" sz="1300" b="0" i="0">
              <a:solidFill>
                <a:srgbClr val="000000"/>
              </a:solidFill>
              <a:cs typeface="Arial" panose="020B0604020202020204"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81309613"/>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defTabSz="966788">
              <a:defRPr sz="2400">
                <a:solidFill>
                  <a:schemeClr val="tx1"/>
                </a:solidFill>
                <a:latin typeface="Arial" charset="0"/>
                <a:ea typeface="ＭＳ Ｐゴシック" charset="-128"/>
              </a:defRPr>
            </a:lvl1pPr>
            <a:lvl2pPr marL="37931725" indent="-37474525" defTabSz="966788">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606418A2-7BD3-614C-9DA5-0163FD07F22B}" type="slidenum">
              <a:rPr lang="en-US" altLang="en-US" sz="1300"/>
              <a:pPr/>
              <a:t>6</a:t>
            </a:fld>
            <a:endParaRPr lang="en-US" altLang="en-US" sz="130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16437206"/>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a:ln/>
        </p:spPr>
      </p:sp>
      <p:sp>
        <p:nvSpPr>
          <p:cNvPr id="35843"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r>
              <a:rPr lang="en-US">
                <a:ea typeface="ＭＳ Ｐゴシック" charset="0"/>
                <a:cs typeface="ＭＳ Ｐゴシック" charset="0"/>
              </a:rPr>
              <a:t>Lorenz invariant amplitudes </a:t>
            </a:r>
          </a:p>
        </p:txBody>
      </p:sp>
      <p:sp>
        <p:nvSpPr>
          <p:cNvPr id="35844"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A72922-6869-AF49-857E-355964F9412C}" type="slidenum">
              <a:rPr lang="en-US" sz="1300"/>
              <a:pPr eaLnBrk="1" hangingPunct="1"/>
              <a:t>9</a:t>
            </a:fld>
            <a:endParaRPr lang="en-US"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Slide Image Placeholder 1"/>
          <p:cNvSpPr>
            <a:spLocks noGrp="1" noRot="1" noChangeAspect="1"/>
          </p:cNvSpPr>
          <p:nvPr>
            <p:ph type="sldImg"/>
          </p:nvPr>
        </p:nvSpPr>
        <p:spPr>
          <a:ln/>
        </p:spPr>
      </p:sp>
      <p:sp>
        <p:nvSpPr>
          <p:cNvPr id="40963"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endParaRPr lang="en-US">
              <a:ea typeface="ＭＳ Ｐゴシック" charset="0"/>
              <a:cs typeface="ＭＳ Ｐゴシック" charset="0"/>
            </a:endParaRPr>
          </a:p>
          <a:p>
            <a:r>
              <a:rPr lang="en-US">
                <a:ea typeface="ＭＳ Ｐゴシック" charset="0"/>
                <a:cs typeface="ＭＳ Ｐゴシック" charset="0"/>
              </a:rPr>
              <a:t>A_{UT}^{Siv}=A_{UT}^{\sin(\phi-\phi_S)}\propto \frac{f_{1T}^{\perp u}(x,k_T)\otimes_W D_1^{u\rightarrow h}(z,p_T)}{f_1^{u}(x,k_T)\otimes D_1^{u\rightarrow h}(z,p_T)}</a:t>
            </a:r>
          </a:p>
        </p:txBody>
      </p:sp>
      <p:sp>
        <p:nvSpPr>
          <p:cNvPr id="40964"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C0E4FB-74DA-534A-BAE6-7DCD19AC1923}" type="slidenum">
              <a:rPr lang="en-US" sz="1300"/>
              <a:pPr eaLnBrk="1" hangingPunct="1"/>
              <a:t>10</a:t>
            </a:fld>
            <a:endParaRPr lang="en-US"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4818" name="Rectangle 6"/>
          <p:cNvSpPr>
            <a:spLocks noGrp="1" noChangeArrowheads="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defTabSz="966788">
              <a:spcBef>
                <a:spcPct val="30000"/>
              </a:spcBef>
              <a:defRPr sz="1200">
                <a:solidFill>
                  <a:schemeClr val="tx1"/>
                </a:solidFill>
                <a:latin typeface="Arial" charset="0"/>
                <a:ea typeface="ＭＳ Ｐゴシック" charset="-128"/>
              </a:defRPr>
            </a:lvl1pPr>
            <a:lvl2pPr marL="37931725" indent="-37474525" defTabSz="966788">
              <a:spcBef>
                <a:spcPct val="30000"/>
              </a:spcBef>
              <a:defRPr sz="1200">
                <a:solidFill>
                  <a:schemeClr val="tx1"/>
                </a:solidFill>
                <a:latin typeface="Arial" charset="0"/>
                <a:ea typeface="ＭＳ Ｐゴシック" charset="-128"/>
              </a:defRPr>
            </a:lvl2pPr>
            <a:lvl3pPr marL="1143000" indent="-228600" defTabSz="966788">
              <a:spcBef>
                <a:spcPct val="30000"/>
              </a:spcBef>
              <a:defRPr sz="1200">
                <a:solidFill>
                  <a:schemeClr val="tx1"/>
                </a:solidFill>
                <a:latin typeface="Arial" charset="0"/>
                <a:ea typeface="ＭＳ Ｐゴシック" charset="-128"/>
              </a:defRPr>
            </a:lvl3pPr>
            <a:lvl4pPr marL="1600200" indent="-228600" defTabSz="966788">
              <a:spcBef>
                <a:spcPct val="30000"/>
              </a:spcBef>
              <a:defRPr sz="1200">
                <a:solidFill>
                  <a:schemeClr val="tx1"/>
                </a:solidFill>
                <a:latin typeface="Arial" charset="0"/>
                <a:ea typeface="ＭＳ Ｐゴシック" charset="-128"/>
              </a:defRPr>
            </a:lvl4pPr>
            <a:lvl5pPr marL="2057400" indent="-228600" defTabSz="966788">
              <a:spcBef>
                <a:spcPct val="30000"/>
              </a:spcBef>
              <a:defRPr sz="1200">
                <a:solidFill>
                  <a:schemeClr val="tx1"/>
                </a:solidFill>
                <a:latin typeface="Arial" charset="0"/>
                <a:ea typeface="ＭＳ Ｐゴシック" charset="-128"/>
              </a:defRPr>
            </a:lvl5pPr>
            <a:lvl6pPr marL="2514600" indent="-228600" defTabSz="966788"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defTabSz="966788"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defTabSz="966788"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defTabSz="966788"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99AD6EFD-1E6D-C94D-8109-D3AA01CFED35}" type="slidenum">
              <a:rPr lang="en-US" altLang="en-US" sz="1300"/>
              <a:pPr>
                <a:spcBef>
                  <a:spcPct val="0"/>
                </a:spcBef>
              </a:pPr>
              <a:t>14</a:t>
            </a:fld>
            <a:endParaRPr lang="en-US" altLang="en-US" sz="1300"/>
          </a:p>
        </p:txBody>
      </p:sp>
      <p:sp>
        <p:nvSpPr>
          <p:cNvPr id="34819" name="Text Box 1"/>
          <p:cNvSpPr>
            <a:spLocks noGrp="1" noRot="1" noChangeAspect="1" noChangeArrowheads="1" noTextEdit="1"/>
          </p:cNvSpPr>
          <p:nvPr>
            <p:ph type="sldImg"/>
          </p:nvPr>
        </p:nvSpPr>
        <p:spPr>
          <a:xfrm>
            <a:off x="1257300" y="728663"/>
            <a:ext cx="4800600" cy="3600450"/>
          </a:xfrm>
          <a:solidFill>
            <a:srgbClr val="FFFFFF"/>
          </a:solidFill>
          <a:ln/>
        </p:spPr>
      </p:sp>
      <p:sp>
        <p:nvSpPr>
          <p:cNvPr id="34820" name="Text Box 2"/>
          <p:cNvSpPr>
            <a:spLocks noGrp="1" noChangeArrowheads="1"/>
          </p:cNvSpPr>
          <p:nvPr>
            <p:ph type="body" idx="1"/>
          </p:nvPr>
        </p:nvSpPr>
        <p:spPr>
          <a:xfrm>
            <a:off x="731838" y="4559300"/>
            <a:ext cx="5853112" cy="4321175"/>
          </a:xfrm>
          <a:no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nchor="ctr"/>
          <a:lstStyle/>
          <a:p>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97805716"/>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a:ln/>
        </p:spPr>
      </p:sp>
      <p:sp>
        <p:nvSpPr>
          <p:cNvPr id="23555" name="Notes Placeholder 2"/>
          <p:cNvSpPr>
            <a:spLocks noGrp="1"/>
          </p:cNvSpPr>
          <p:nvPr>
            <p:ph type="body" idx="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p>
            <a:r>
              <a:rPr lang="en-US">
                <a:ea typeface="ＭＳ Ｐゴシック" charset="0"/>
                <a:cs typeface="ＭＳ Ｐゴシック" charset="0"/>
              </a:rPr>
              <a:t>Hall C requires three superconducting quadrupole magnets (Q1, Q2, and Q3), an HB dipole and a superconducting dipole magnet for the Super High Momentum Spectrometer (SHMS) to be installed within its Continuous Electron Beam Accelerator Facility (CEBAF). </a:t>
            </a:r>
          </a:p>
          <a:p>
            <a:endParaRPr lang="en-US">
              <a:ea typeface="ＭＳ Ｐゴシック" charset="0"/>
              <a:cs typeface="ＭＳ Ｐゴシック" charset="0"/>
            </a:endParaRPr>
          </a:p>
        </p:txBody>
      </p:sp>
      <p:sp>
        <p:nvSpPr>
          <p:cNvPr id="23556" name="Slide Number Placeholder 3"/>
          <p:cNvSpPr>
            <a:spLocks noGrp="1"/>
          </p:cNvSpPr>
          <p:nvPr>
            <p:ph type="sldNum" sz="quarter" idx="5"/>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37931725" indent="-37474525" defTabSz="966788"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731A05-CEB3-C14E-A670-8F561E4608CD}" type="slidenum">
              <a:rPr lang="en-US" sz="1300"/>
              <a:pPr eaLnBrk="1" hangingPunct="1"/>
              <a:t>18</a:t>
            </a:fld>
            <a:endParaRPr lang="en-US"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15C6DF1-DA11-8C41-9F9F-1F1D6739D781}" type="slidenum">
              <a:rPr lang="en-US" altLang="en-US" smtClean="0"/>
              <a:pPr>
                <a:defRPr/>
              </a:pPr>
              <a:t>23</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64966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smtClean="0"/>
              <a:t>Avakian, LNF-INFN Dec 12</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3AADAC7F-A690-CA4B-91B2-05637446ED00}"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82763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smtClean="0"/>
              <a:t>Avakian, LNF-INFN Dec 12</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4052011D-8C5B-F14C-B4A6-F28B1542C290}"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04570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17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17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smtClean="0"/>
              <a:t>Avakian, LNF-INFN Dec 12</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C0547CCC-1B29-CA44-A256-631CA8F57D2F}"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91920793"/>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r>
              <a:rPr lang="en-US" smtClean="0"/>
              <a:t>Avakian, LNF-INFN Dec 12</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185C1D5A-1B75-2643-9634-7250AEE2B499}"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95234219"/>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US" smtClean="0"/>
              <a:t>Avakian, LNF-INFN Dec 12</a:t>
            </a:r>
            <a:endParaRPr lang="en-US"/>
          </a:p>
        </p:txBody>
      </p:sp>
      <p:sp>
        <p:nvSpPr>
          <p:cNvPr id="5" name="Rectangle 5"/>
          <p:cNvSpPr>
            <a:spLocks noGrp="1" noChangeArrowheads="1"/>
          </p:cNvSpPr>
          <p:nvPr>
            <p:ph type="sldNum" sz="quarter" idx="11"/>
          </p:nvPr>
        </p:nvSpPr>
        <p:spPr>
          <a:ln/>
        </p:spPr>
        <p:txBody>
          <a:bodyPr/>
          <a:lstStyle>
            <a:lvl1pPr>
              <a:defRPr/>
            </a:lvl1pPr>
          </a:lstStyle>
          <a:p>
            <a:pPr>
              <a:defRPr/>
            </a:pPr>
            <a:fld id="{36FEFB21-6169-9B46-9F9B-EF27C8085184}"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6278383"/>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14400"/>
            <a:ext cx="4038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038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r>
              <a:rPr lang="en-US" smtClean="0"/>
              <a:t>Avakian, LNF-INFN Dec 12</a:t>
            </a: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F124058F-1930-DE42-A4F2-82ADFF5AB119}"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86375245"/>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r>
              <a:rPr lang="en-US" smtClean="0"/>
              <a:t>Avakian, LNF-INFN Dec 12</a:t>
            </a:r>
            <a:endParaRPr lang="en-US"/>
          </a:p>
        </p:txBody>
      </p:sp>
      <p:sp>
        <p:nvSpPr>
          <p:cNvPr id="8" name="Rectangle 5"/>
          <p:cNvSpPr>
            <a:spLocks noGrp="1" noChangeArrowheads="1"/>
          </p:cNvSpPr>
          <p:nvPr>
            <p:ph type="sldNum" sz="quarter" idx="11"/>
          </p:nvPr>
        </p:nvSpPr>
        <p:spPr>
          <a:ln/>
        </p:spPr>
        <p:txBody>
          <a:bodyPr/>
          <a:lstStyle>
            <a:lvl1pPr>
              <a:defRPr/>
            </a:lvl1pPr>
          </a:lstStyle>
          <a:p>
            <a:pPr>
              <a:defRPr/>
            </a:pPr>
            <a:fld id="{07CB6194-10E3-6845-AFCB-9C442AFDD699}"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94379077"/>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r>
              <a:rPr lang="en-US" smtClean="0"/>
              <a:t>Avakian, LNF-INFN Dec 12</a:t>
            </a:r>
            <a:endParaRPr lang="en-US"/>
          </a:p>
        </p:txBody>
      </p:sp>
      <p:sp>
        <p:nvSpPr>
          <p:cNvPr id="4" name="Rectangle 5"/>
          <p:cNvSpPr>
            <a:spLocks noGrp="1" noChangeArrowheads="1"/>
          </p:cNvSpPr>
          <p:nvPr>
            <p:ph type="sldNum" sz="quarter" idx="11"/>
          </p:nvPr>
        </p:nvSpPr>
        <p:spPr>
          <a:ln/>
        </p:spPr>
        <p:txBody>
          <a:bodyPr/>
          <a:lstStyle>
            <a:lvl1pPr>
              <a:defRPr/>
            </a:lvl1pPr>
          </a:lstStyle>
          <a:p>
            <a:pPr>
              <a:defRPr/>
            </a:pPr>
            <a:fld id="{150B33C7-009D-E44E-9E47-1C99399CAA5F}"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11406185"/>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US" smtClean="0"/>
              <a:t>Avakian, LNF-INFN Dec 12</a:t>
            </a:r>
            <a:endParaRPr lang="en-US"/>
          </a:p>
        </p:txBody>
      </p:sp>
      <p:sp>
        <p:nvSpPr>
          <p:cNvPr id="3" name="Rectangle 5"/>
          <p:cNvSpPr>
            <a:spLocks noGrp="1" noChangeArrowheads="1"/>
          </p:cNvSpPr>
          <p:nvPr>
            <p:ph type="sldNum" sz="quarter" idx="11"/>
          </p:nvPr>
        </p:nvSpPr>
        <p:spPr>
          <a:ln/>
        </p:spPr>
        <p:txBody>
          <a:bodyPr/>
          <a:lstStyle>
            <a:lvl1pPr>
              <a:defRPr/>
            </a:lvl1pPr>
          </a:lstStyle>
          <a:p>
            <a:pPr>
              <a:defRPr/>
            </a:pPr>
            <a:fld id="{36001169-E0E7-594B-BF1D-06A68AE8EA48}"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82592845"/>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smtClean="0"/>
              <a:t>Avakian, LNF-INFN Dec 12</a:t>
            </a: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D19AC371-5388-3B4B-9126-AF093A3733CD}"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48091687"/>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smtClean="0"/>
              <a:t>Avakian, LNF-INFN Dec 12</a:t>
            </a:r>
            <a:endParaRPr lang="en-US"/>
          </a:p>
        </p:txBody>
      </p:sp>
      <p:sp>
        <p:nvSpPr>
          <p:cNvPr id="6" name="Rectangle 5"/>
          <p:cNvSpPr>
            <a:spLocks noGrp="1" noChangeArrowheads="1"/>
          </p:cNvSpPr>
          <p:nvPr>
            <p:ph type="sldNum" sz="quarter" idx="11"/>
          </p:nvPr>
        </p:nvSpPr>
        <p:spPr>
          <a:ln/>
        </p:spPr>
        <p:txBody>
          <a:bodyPr/>
          <a:lstStyle>
            <a:lvl1pPr>
              <a:defRPr/>
            </a:lvl1pPr>
          </a:lstStyle>
          <a:p>
            <a:pPr>
              <a:defRPr/>
            </a:pPr>
            <a:fld id="{5959B65E-49A4-D043-B84C-5E7484CEEC68}" type="slidenum">
              <a:rPr lang="en-US" altLang="en-US"/>
              <a:pPr>
                <a:defRPr/>
              </a:pPr>
              <a:t>‹#›</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209968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52400"/>
            <a:ext cx="8229600" cy="563563"/>
          </a:xfrm>
          <a:prstGeom prst="rect">
            <a:avLst/>
          </a:prstGeom>
          <a:noFill/>
          <a:ln>
            <a:no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914400"/>
            <a:ext cx="8229600" cy="5410200"/>
          </a:xfrm>
          <a:prstGeom prst="rect">
            <a:avLst/>
          </a:prstGeom>
          <a:noFill/>
          <a:ln>
            <a:noFill/>
          </a:ln>
          <a:extLst>
            <a:ext uri="{FAA26D3D-D897-4be2-8F04-BA451C77F1D7}">
              <ma14:placeholderFlag xmlns:ma14="http://schemas.microsoft.com/office/mac/drawingml/2011/main" xmlns:p="http://schemas.openxmlformats.org/presentationml/2006/main" xmlns:r="http://schemas.openxmlformats.org/officeDocument/2006/relationships" xmlns:a="http://schemas.openxmlformats.org/drawingml/2006/main" xmlns="" val="1"/>
            </a:ex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Rectangle 4"/>
          <p:cNvSpPr>
            <a:spLocks noGrp="1" noChangeArrowheads="1"/>
          </p:cNvSpPr>
          <p:nvPr>
            <p:ph type="ftr" sz="quarter" idx="3"/>
          </p:nvPr>
        </p:nvSpPr>
        <p:spPr bwMode="auto">
          <a:xfrm>
            <a:off x="3124200" y="65659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cs typeface="+mn-cs"/>
              </a:defRPr>
            </a:lvl1pPr>
          </a:lstStyle>
          <a:p>
            <a:pPr>
              <a:defRPr/>
            </a:pPr>
            <a:r>
              <a:rPr lang="en-US" smtClean="0"/>
              <a:t>Avakian, LNF-INFN Dec 12</a:t>
            </a:r>
            <a:endParaRPr lang="en-US"/>
          </a:p>
        </p:txBody>
      </p:sp>
      <p:sp>
        <p:nvSpPr>
          <p:cNvPr id="4101" name="Rectangle 5"/>
          <p:cNvSpPr>
            <a:spLocks noGrp="1" noChangeArrowheads="1"/>
          </p:cNvSpPr>
          <p:nvPr>
            <p:ph type="sldNum" sz="quarter" idx="4"/>
          </p:nvPr>
        </p:nvSpPr>
        <p:spPr bwMode="auto">
          <a:xfrm>
            <a:off x="8458200" y="6464300"/>
            <a:ext cx="6858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5D9DEA7-2D30-7E43-910A-98AEDBBB4860}" type="slidenum">
              <a:rPr lang="en-US" altLang="en-US"/>
              <a:pPr>
                <a:defRPr/>
              </a:pPr>
              <a:t>‹#›</a:t>
            </a:fld>
            <a:endParaRPr lang="en-US" altLang="en-US"/>
          </a:p>
        </p:txBody>
      </p:sp>
      <p:pic>
        <p:nvPicPr>
          <p:cNvPr id="1030" name="Picture 6" descr="JLab_logo_white1"/>
          <p:cNvPicPr>
            <a:picLocks noChangeAspect="1" noChangeArrowheads="1"/>
          </p:cNvPicPr>
          <p:nvPr/>
        </p:nvPicPr>
        <p:blipFill>
          <a:blip r:embed="rId1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6477000"/>
            <a:ext cx="1219200" cy="381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031" name="Picture 7"/>
          <p:cNvPicPr>
            <a:picLocks noChangeAspect="1" noChangeArrowheads="1"/>
          </p:cNvPicPr>
          <p:nvPr/>
        </p:nvPicPr>
        <p:blipFill>
          <a:blip r:embed="rId1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51800" y="6497638"/>
            <a:ext cx="762000" cy="2968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032" name="Line 8"/>
          <p:cNvSpPr>
            <a:spLocks noChangeShapeType="1"/>
          </p:cNvSpPr>
          <p:nvPr/>
        </p:nvSpPr>
        <p:spPr bwMode="auto">
          <a:xfrm>
            <a:off x="0" y="6477000"/>
            <a:ext cx="9144000" cy="0"/>
          </a:xfrm>
          <a:prstGeom prst="line">
            <a:avLst/>
          </a:prstGeom>
          <a:noFill/>
          <a:ln w="76200">
            <a:solidFill>
              <a:srgbClr val="C0C0C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endParaRPr lang="en-US"/>
          </a:p>
        </p:txBody>
      </p:sp>
      <p:sp>
        <p:nvSpPr>
          <p:cNvPr id="1033" name="Line 9"/>
          <p:cNvSpPr>
            <a:spLocks noChangeShapeType="1"/>
          </p:cNvSpPr>
          <p:nvPr userDrawn="1"/>
        </p:nvSpPr>
        <p:spPr bwMode="auto">
          <a:xfrm>
            <a:off x="0" y="762000"/>
            <a:ext cx="9144000" cy="0"/>
          </a:xfrm>
          <a:prstGeom prst="line">
            <a:avLst/>
          </a:prstGeom>
          <a:noFill/>
          <a:ln w="76200">
            <a:solidFill>
              <a:srgbClr val="C0C0C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dt="0"/>
  <p:txStyles>
    <p:titleStyle>
      <a:lvl1pPr algn="ctr"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3600">
          <a:solidFill>
            <a:schemeClr val="tx2"/>
          </a:solidFill>
          <a:latin typeface="Arial" charset="0"/>
        </a:defRPr>
      </a:lvl6pPr>
      <a:lvl7pPr marL="914400" algn="ctr" rtl="0" fontAlgn="base">
        <a:spcBef>
          <a:spcPct val="0"/>
        </a:spcBef>
        <a:spcAft>
          <a:spcPct val="0"/>
        </a:spcAft>
        <a:defRPr sz="3600">
          <a:solidFill>
            <a:schemeClr val="tx2"/>
          </a:solidFill>
          <a:latin typeface="Arial" charset="0"/>
        </a:defRPr>
      </a:lvl7pPr>
      <a:lvl8pPr marL="1371600" algn="ctr" rtl="0" fontAlgn="base">
        <a:spcBef>
          <a:spcPct val="0"/>
        </a:spcBef>
        <a:spcAft>
          <a:spcPct val="0"/>
        </a:spcAft>
        <a:defRPr sz="3600">
          <a:solidFill>
            <a:schemeClr val="tx2"/>
          </a:solidFill>
          <a:latin typeface="Arial" charset="0"/>
        </a:defRPr>
      </a:lvl8pPr>
      <a:lvl9pPr marL="1828800" algn="ctr"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image" Target="../media/image42.png"/><Relationship Id="rId14" Type="http://schemas.openxmlformats.org/officeDocument/2006/relationships/image" Target="../media/image43.png"/><Relationship Id="rId15" Type="http://schemas.openxmlformats.org/officeDocument/2006/relationships/image" Target="../media/image44.png"/><Relationship Id="rId16" Type="http://schemas.openxmlformats.org/officeDocument/2006/relationships/image" Target="../media/image45.png"/><Relationship Id="rId17" Type="http://schemas.openxmlformats.org/officeDocument/2006/relationships/image" Target="../media/image46.jpeg"/><Relationship Id="rId18" Type="http://schemas.openxmlformats.org/officeDocument/2006/relationships/image" Target="../media/image47.png"/><Relationship Id="rId1" Type="http://schemas.openxmlformats.org/officeDocument/2006/relationships/tags" Target="../tags/tag3.xml"/><Relationship Id="rId2" Type="http://schemas.openxmlformats.org/officeDocument/2006/relationships/tags" Target="../tags/tag4.xml"/><Relationship Id="rId3" Type="http://schemas.openxmlformats.org/officeDocument/2006/relationships/tags" Target="../tags/tag5.xml"/><Relationship Id="rId4" Type="http://schemas.openxmlformats.org/officeDocument/2006/relationships/tags" Target="../tags/tag6.xml"/><Relationship Id="rId5" Type="http://schemas.openxmlformats.org/officeDocument/2006/relationships/tags" Target="../tags/tag7.xml"/><Relationship Id="rId6" Type="http://schemas.openxmlformats.org/officeDocument/2006/relationships/tags" Target="../tags/tag8.xml"/><Relationship Id="rId7" Type="http://schemas.openxmlformats.org/officeDocument/2006/relationships/slideLayout" Target="../slideLayouts/slideLayout7.xml"/><Relationship Id="rId8" Type="http://schemas.openxmlformats.org/officeDocument/2006/relationships/notesSlide" Target="../notesSlides/notesSlide6.xml"/><Relationship Id="rId9" Type="http://schemas.openxmlformats.org/officeDocument/2006/relationships/image" Target="../media/image38.png"/><Relationship Id="rId10" Type="http://schemas.openxmlformats.org/officeDocument/2006/relationships/image" Target="../media/image39.emf"/></Relationships>
</file>

<file path=ppt/slides/_rels/slide100.xml.rels><?xml version="1.0" encoding="UTF-8" standalone="yes"?>
<Relationships xmlns="http://schemas.openxmlformats.org/package/2006/relationships"><Relationship Id="rId3" Type="http://schemas.openxmlformats.org/officeDocument/2006/relationships/image" Target="../media/image341.png"/><Relationship Id="rId4" Type="http://schemas.openxmlformats.org/officeDocument/2006/relationships/image" Target="../media/image342.png"/><Relationship Id="rId5" Type="http://schemas.openxmlformats.org/officeDocument/2006/relationships/image" Target="../media/image343.png"/><Relationship Id="rId6" Type="http://schemas.openxmlformats.org/officeDocument/2006/relationships/image" Target="../media/image344.png"/><Relationship Id="rId7" Type="http://schemas.openxmlformats.org/officeDocument/2006/relationships/image" Target="../media/image345.emf"/><Relationship Id="rId1" Type="http://schemas.openxmlformats.org/officeDocument/2006/relationships/slideLayout" Target="../slideLayouts/slideLayout2.xml"/><Relationship Id="rId2" Type="http://schemas.openxmlformats.org/officeDocument/2006/relationships/image" Target="../media/image340.png"/></Relationships>
</file>

<file path=ppt/slides/_rels/slide101.xml.rels><?xml version="1.0" encoding="UTF-8" standalone="yes"?>
<Relationships xmlns="http://schemas.openxmlformats.org/package/2006/relationships"><Relationship Id="rId3" Type="http://schemas.openxmlformats.org/officeDocument/2006/relationships/image" Target="../media/image346.emf"/><Relationship Id="rId4" Type="http://schemas.openxmlformats.org/officeDocument/2006/relationships/image" Target="../media/image347.png"/><Relationship Id="rId5" Type="http://schemas.openxmlformats.org/officeDocument/2006/relationships/image" Target="../media/image348.png"/><Relationship Id="rId6" Type="http://schemas.openxmlformats.org/officeDocument/2006/relationships/image" Target="../media/image349.png"/><Relationship Id="rId7" Type="http://schemas.openxmlformats.org/officeDocument/2006/relationships/image" Target="../media/image350.png"/><Relationship Id="rId8" Type="http://schemas.openxmlformats.org/officeDocument/2006/relationships/image" Target="../media/image351.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102.xml.rels><?xml version="1.0" encoding="UTF-8" standalone="yes"?>
<Relationships xmlns="http://schemas.openxmlformats.org/package/2006/relationships"><Relationship Id="rId3" Type="http://schemas.openxmlformats.org/officeDocument/2006/relationships/image" Target="../media/image353.emf"/><Relationship Id="rId4" Type="http://schemas.openxmlformats.org/officeDocument/2006/relationships/image" Target="../media/image354.png"/><Relationship Id="rId5" Type="http://schemas.openxmlformats.org/officeDocument/2006/relationships/image" Target="../media/image355.png"/><Relationship Id="rId6" Type="http://schemas.openxmlformats.org/officeDocument/2006/relationships/image" Target="../media/image305.png"/><Relationship Id="rId1" Type="http://schemas.openxmlformats.org/officeDocument/2006/relationships/slideLayout" Target="../slideLayouts/slideLayout2.xml"/><Relationship Id="rId2" Type="http://schemas.openxmlformats.org/officeDocument/2006/relationships/image" Target="../media/image352.png"/></Relationships>
</file>

<file path=ppt/slides/_rels/slide103.xml.rels><?xml version="1.0" encoding="UTF-8" standalone="yes"?>
<Relationships xmlns="http://schemas.openxmlformats.org/package/2006/relationships"><Relationship Id="rId3" Type="http://schemas.openxmlformats.org/officeDocument/2006/relationships/image" Target="../media/image357.emf"/><Relationship Id="rId4" Type="http://schemas.openxmlformats.org/officeDocument/2006/relationships/image" Target="../media/image358.emf"/><Relationship Id="rId1" Type="http://schemas.openxmlformats.org/officeDocument/2006/relationships/slideLayout" Target="../slideLayouts/slideLayout2.xml"/><Relationship Id="rId2" Type="http://schemas.openxmlformats.org/officeDocument/2006/relationships/image" Target="../media/image356.emf"/></Relationships>
</file>

<file path=ppt/slides/_rels/slide104.xml.rels><?xml version="1.0" encoding="UTF-8" standalone="yes"?>
<Relationships xmlns="http://schemas.openxmlformats.org/package/2006/relationships"><Relationship Id="rId3" Type="http://schemas.openxmlformats.org/officeDocument/2006/relationships/image" Target="../media/image324.png"/><Relationship Id="rId4" Type="http://schemas.openxmlformats.org/officeDocument/2006/relationships/image" Target="../media/image325.png"/><Relationship Id="rId5" Type="http://schemas.openxmlformats.org/officeDocument/2006/relationships/image" Target="../media/image326.png"/><Relationship Id="rId6" Type="http://schemas.openxmlformats.org/officeDocument/2006/relationships/image" Target="../media/image327.png"/><Relationship Id="rId7" Type="http://schemas.openxmlformats.org/officeDocument/2006/relationships/image" Target="../media/image328.png"/><Relationship Id="rId8" Type="http://schemas.openxmlformats.org/officeDocument/2006/relationships/image" Target="../media/image359.png"/><Relationship Id="rId9" Type="http://schemas.openxmlformats.org/officeDocument/2006/relationships/image" Target="../media/image329.emf"/><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105.xml.rels><?xml version="1.0" encoding="UTF-8" standalone="yes"?>
<Relationships xmlns="http://schemas.openxmlformats.org/package/2006/relationships"><Relationship Id="rId3" Type="http://schemas.openxmlformats.org/officeDocument/2006/relationships/image" Target="../media/image325.png"/><Relationship Id="rId4" Type="http://schemas.openxmlformats.org/officeDocument/2006/relationships/image" Target="../media/image326.png"/><Relationship Id="rId5" Type="http://schemas.openxmlformats.org/officeDocument/2006/relationships/image" Target="../media/image327.png"/><Relationship Id="rId6" Type="http://schemas.openxmlformats.org/officeDocument/2006/relationships/image" Target="../media/image322.png"/><Relationship Id="rId7" Type="http://schemas.openxmlformats.org/officeDocument/2006/relationships/image" Target="../media/image360.png"/><Relationship Id="rId8" Type="http://schemas.openxmlformats.org/officeDocument/2006/relationships/image" Target="../media/image328.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106.xml.rels><?xml version="1.0" encoding="UTF-8" standalone="yes"?>
<Relationships xmlns="http://schemas.openxmlformats.org/package/2006/relationships"><Relationship Id="rId3" Type="http://schemas.openxmlformats.org/officeDocument/2006/relationships/image" Target="../media/image361.png"/><Relationship Id="rId4" Type="http://schemas.openxmlformats.org/officeDocument/2006/relationships/image" Target="../media/image262.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2.png"/><Relationship Id="rId3" Type="http://schemas.openxmlformats.org/officeDocument/2006/relationships/image" Target="../media/image362.em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110.xml.rels><?xml version="1.0" encoding="UTF-8" standalone="yes"?>
<Relationships xmlns="http://schemas.openxmlformats.org/package/2006/relationships"><Relationship Id="rId3" Type="http://schemas.openxmlformats.org/officeDocument/2006/relationships/image" Target="../media/image364.png"/><Relationship Id="rId4" Type="http://schemas.openxmlformats.org/officeDocument/2006/relationships/image" Target="../media/image365.wmf"/><Relationship Id="rId5" Type="http://schemas.openxmlformats.org/officeDocument/2006/relationships/image" Target="../media/image366.png"/><Relationship Id="rId6" Type="http://schemas.openxmlformats.org/officeDocument/2006/relationships/oleObject" Target="../embeddings/Microsoft_Equation1.bin"/><Relationship Id="rId7" Type="http://schemas.openxmlformats.org/officeDocument/2006/relationships/image" Target="../media/image367.png"/><Relationship Id="rId8" Type="http://schemas.openxmlformats.org/officeDocument/2006/relationships/image" Target="../media/image368.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9.emf"/></Relationships>
</file>

<file path=ppt/slides/_rels/slide12.xml.rels><?xml version="1.0" encoding="UTF-8" standalone="yes"?>
<Relationships xmlns="http://schemas.openxmlformats.org/package/2006/relationships"><Relationship Id="rId11" Type="http://schemas.openxmlformats.org/officeDocument/2006/relationships/image" Target="../media/image54.png"/><Relationship Id="rId12" Type="http://schemas.openxmlformats.org/officeDocument/2006/relationships/image" Target="../media/image40.png"/><Relationship Id="rId13" Type="http://schemas.openxmlformats.org/officeDocument/2006/relationships/image" Target="../media/image41.png"/><Relationship Id="rId14" Type="http://schemas.openxmlformats.org/officeDocument/2006/relationships/image" Target="../media/image42.png"/><Relationship Id="rId15" Type="http://schemas.openxmlformats.org/officeDocument/2006/relationships/image" Target="../media/image43.png"/><Relationship Id="rId16" Type="http://schemas.openxmlformats.org/officeDocument/2006/relationships/image" Target="../media/image44.png"/><Relationship Id="rId17" Type="http://schemas.openxmlformats.org/officeDocument/2006/relationships/image" Target="../media/image45.png"/><Relationship Id="rId1" Type="http://schemas.openxmlformats.org/officeDocument/2006/relationships/tags" Target="../tags/tag9.xml"/><Relationship Id="rId2" Type="http://schemas.openxmlformats.org/officeDocument/2006/relationships/tags" Target="../tags/tag10.xml"/><Relationship Id="rId3" Type="http://schemas.openxmlformats.org/officeDocument/2006/relationships/tags" Target="../tags/tag11.xml"/><Relationship Id="rId4" Type="http://schemas.openxmlformats.org/officeDocument/2006/relationships/tags" Target="../tags/tag12.xml"/><Relationship Id="rId5" Type="http://schemas.openxmlformats.org/officeDocument/2006/relationships/tags" Target="../tags/tag13.xml"/><Relationship Id="rId6" Type="http://schemas.openxmlformats.org/officeDocument/2006/relationships/tags" Target="../tags/tag14.xml"/><Relationship Id="rId7" Type="http://schemas.openxmlformats.org/officeDocument/2006/relationships/slideLayout" Target="../slideLayouts/slideLayout2.xml"/><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18.xml.rels><?xml version="1.0" encoding="UTF-8" standalone="yes"?>
<Relationships xmlns="http://schemas.openxmlformats.org/package/2006/relationships"><Relationship Id="rId11" Type="http://schemas.openxmlformats.org/officeDocument/2006/relationships/image" Target="../media/image76.png"/><Relationship Id="rId12"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6" Type="http://schemas.openxmlformats.org/officeDocument/2006/relationships/image" Target="../media/image71.jpeg"/><Relationship Id="rId7" Type="http://schemas.openxmlformats.org/officeDocument/2006/relationships/image" Target="../media/image72.png"/><Relationship Id="rId8" Type="http://schemas.openxmlformats.org/officeDocument/2006/relationships/image" Target="../media/image73.png"/><Relationship Id="rId9" Type="http://schemas.openxmlformats.org/officeDocument/2006/relationships/image" Target="../media/image74.png"/><Relationship Id="rId10"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png"/><Relationship Id="rId3" Type="http://schemas.openxmlformats.org/officeDocument/2006/relationships/image" Target="../media/image9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2.png"/><Relationship Id="rId3" Type="http://schemas.openxmlformats.org/officeDocument/2006/relationships/image" Target="../media/image93.jpeg"/></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98.emf"/><Relationship Id="rId8" Type="http://schemas.openxmlformats.org/officeDocument/2006/relationships/image" Target="../media/image99.emf"/><Relationship Id="rId9" Type="http://schemas.openxmlformats.org/officeDocument/2006/relationships/image" Target="../media/image100.emf"/><Relationship Id="rId10"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 Id="rId3" Type="http://schemas.openxmlformats.org/officeDocument/2006/relationships/image" Target="../media/image103.png"/></Relationships>
</file>

<file path=ppt/slides/_rels/slide25.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7.png"/><Relationship Id="rId6" Type="http://schemas.openxmlformats.org/officeDocument/2006/relationships/image" Target="../media/image107.png"/><Relationship Id="rId7"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26.xml.rels><?xml version="1.0" encoding="UTF-8" standalone="yes"?>
<Relationships xmlns="http://schemas.openxmlformats.org/package/2006/relationships"><Relationship Id="rId11" Type="http://schemas.openxmlformats.org/officeDocument/2006/relationships/image" Target="../media/image118.png"/><Relationship Id="rId12" Type="http://schemas.openxmlformats.org/officeDocument/2006/relationships/image" Target="../media/image119.png"/><Relationship Id="rId13" Type="http://schemas.openxmlformats.org/officeDocument/2006/relationships/image" Target="../media/image120.png"/><Relationship Id="rId14" Type="http://schemas.openxmlformats.org/officeDocument/2006/relationships/image" Target="../media/image121.png"/><Relationship Id="rId15" Type="http://schemas.openxmlformats.org/officeDocument/2006/relationships/image" Target="../media/image122.png"/><Relationship Id="rId1" Type="http://schemas.openxmlformats.org/officeDocument/2006/relationships/slideLayout" Target="../slideLayouts/slideLayout6.xml"/><Relationship Id="rId2" Type="http://schemas.openxmlformats.org/officeDocument/2006/relationships/image" Target="../media/image109.png"/><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png"/><Relationship Id="rId7" Type="http://schemas.openxmlformats.org/officeDocument/2006/relationships/image" Target="../media/image114.png"/><Relationship Id="rId8" Type="http://schemas.openxmlformats.org/officeDocument/2006/relationships/image" Target="../media/image115.png"/><Relationship Id="rId9" Type="http://schemas.openxmlformats.org/officeDocument/2006/relationships/image" Target="../media/image116.png"/><Relationship Id="rId10" Type="http://schemas.openxmlformats.org/officeDocument/2006/relationships/image" Target="../media/image117.png"/></Relationships>
</file>

<file path=ppt/slides/_rels/slide27.xml.rels><?xml version="1.0" encoding="UTF-8" standalone="yes"?>
<Relationships xmlns="http://schemas.openxmlformats.org/package/2006/relationships"><Relationship Id="rId3" Type="http://schemas.openxmlformats.org/officeDocument/2006/relationships/image" Target="../media/image123.emf"/><Relationship Id="rId4" Type="http://schemas.openxmlformats.org/officeDocument/2006/relationships/image" Target="../media/image124.emf"/><Relationship Id="rId5" Type="http://schemas.openxmlformats.org/officeDocument/2006/relationships/image" Target="../media/image125.emf"/><Relationship Id="rId6" Type="http://schemas.openxmlformats.org/officeDocument/2006/relationships/image" Target="../media/image126.emf"/><Relationship Id="rId7" Type="http://schemas.openxmlformats.org/officeDocument/2006/relationships/image" Target="../media/image127.emf"/><Relationship Id="rId8" Type="http://schemas.openxmlformats.org/officeDocument/2006/relationships/image" Target="../media/image128.emf"/><Relationship Id="rId9" Type="http://schemas.openxmlformats.org/officeDocument/2006/relationships/image" Target="../media/image129.png"/><Relationship Id="rId10"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5" Type="http://schemas.openxmlformats.org/officeDocument/2006/relationships/image" Target="../media/image134.png"/><Relationship Id="rId6" Type="http://schemas.openxmlformats.org/officeDocument/2006/relationships/image" Target="../media/image135.png"/><Relationship Id="rId7" Type="http://schemas.openxmlformats.org/officeDocument/2006/relationships/image" Target="../media/image136.png"/><Relationship Id="rId1" Type="http://schemas.openxmlformats.org/officeDocument/2006/relationships/slideLayout" Target="../slideLayouts/slideLayout6.xml"/><Relationship Id="rId2" Type="http://schemas.openxmlformats.org/officeDocument/2006/relationships/image" Target="../media/image131.pn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emf"/><Relationship Id="rId5" Type="http://schemas.openxmlformats.org/officeDocument/2006/relationships/image" Target="../media/image8.png"/><Relationship Id="rId6" Type="http://schemas.openxmlformats.org/officeDocument/2006/relationships/image" Target="../media/image9.gif"/><Relationship Id="rId7" Type="http://schemas.openxmlformats.org/officeDocument/2006/relationships/image" Target="../media/image10.emf"/><Relationship Id="rId8"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7.png"/></Relationships>
</file>

<file path=ppt/slides/_rels/slide32.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5" Type="http://schemas.openxmlformats.org/officeDocument/2006/relationships/image" Target="../media/image141.png"/><Relationship Id="rId6" Type="http://schemas.openxmlformats.org/officeDocument/2006/relationships/image" Target="../media/image142.png"/><Relationship Id="rId7" Type="http://schemas.openxmlformats.org/officeDocument/2006/relationships/image" Target="../media/image143.png"/><Relationship Id="rId8" Type="http://schemas.openxmlformats.org/officeDocument/2006/relationships/image" Target="../media/image144.png"/><Relationship Id="rId1" Type="http://schemas.openxmlformats.org/officeDocument/2006/relationships/slideLayout" Target="../slideLayouts/slideLayout2.xml"/><Relationship Id="rId2" Type="http://schemas.openxmlformats.org/officeDocument/2006/relationships/image" Target="../media/image138.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5.emf"/><Relationship Id="rId5" Type="http://schemas.openxmlformats.org/officeDocument/2006/relationships/image" Target="../media/image146.emf"/><Relationship Id="rId6" Type="http://schemas.openxmlformats.org/officeDocument/2006/relationships/image" Target="../media/image147.emf"/><Relationship Id="rId7" Type="http://schemas.openxmlformats.org/officeDocument/2006/relationships/image" Target="../media/image148.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1" Type="http://schemas.openxmlformats.org/officeDocument/2006/relationships/slideLayout" Target="../slideLayouts/slideLayout2.xml"/><Relationship Id="rId2" Type="http://schemas.openxmlformats.org/officeDocument/2006/relationships/image" Target="../media/image1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2.png"/></Relationships>
</file>

<file path=ppt/slides/_rels/slide36.xml.rels><?xml version="1.0" encoding="UTF-8" standalone="yes"?>
<Relationships xmlns="http://schemas.openxmlformats.org/package/2006/relationships"><Relationship Id="rId3" Type="http://schemas.openxmlformats.org/officeDocument/2006/relationships/image" Target="../media/image154.png"/><Relationship Id="rId4" Type="http://schemas.openxmlformats.org/officeDocument/2006/relationships/image" Target="../media/image155.png"/><Relationship Id="rId1" Type="http://schemas.openxmlformats.org/officeDocument/2006/relationships/slideLayout" Target="../slideLayouts/slideLayout6.xml"/><Relationship Id="rId2" Type="http://schemas.openxmlformats.org/officeDocument/2006/relationships/image" Target="../media/image15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6.png"/><Relationship Id="rId3" Type="http://schemas.openxmlformats.org/officeDocument/2006/relationships/image" Target="../media/image15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png"/><Relationship Id="rId3" Type="http://schemas.openxmlformats.org/officeDocument/2006/relationships/image" Target="../media/image15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emf"/><Relationship Id="rId8"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60.png"/><Relationship Id="rId5" Type="http://schemas.openxmlformats.org/officeDocument/2006/relationships/image" Target="../media/image161.png"/><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63.png"/><Relationship Id="rId4" Type="http://schemas.openxmlformats.org/officeDocument/2006/relationships/image" Target="../media/image97.png"/><Relationship Id="rId5" Type="http://schemas.openxmlformats.org/officeDocument/2006/relationships/image" Target="../media/image98.emf"/><Relationship Id="rId6" Type="http://schemas.openxmlformats.org/officeDocument/2006/relationships/image" Target="../media/image99.emf"/><Relationship Id="rId7" Type="http://schemas.openxmlformats.org/officeDocument/2006/relationships/image" Target="../media/image164.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6.xml.rels><?xml version="1.0" encoding="UTF-8" standalone="yes"?>
<Relationships xmlns="http://schemas.openxmlformats.org/package/2006/relationships"><Relationship Id="rId3" Type="http://schemas.openxmlformats.org/officeDocument/2006/relationships/image" Target="../media/image165.png"/><Relationship Id="rId4" Type="http://schemas.openxmlformats.org/officeDocument/2006/relationships/image" Target="../media/image166.png"/><Relationship Id="rId5" Type="http://schemas.openxmlformats.org/officeDocument/2006/relationships/image" Target="../media/image167.png"/><Relationship Id="rId6" Type="http://schemas.openxmlformats.org/officeDocument/2006/relationships/image" Target="../media/image168.png"/><Relationship Id="rId7" Type="http://schemas.openxmlformats.org/officeDocument/2006/relationships/image" Target="../media/image169.png"/><Relationship Id="rId8" Type="http://schemas.openxmlformats.org/officeDocument/2006/relationships/image" Target="../media/image170.wmf"/><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1.png"/></Relationships>
</file>

<file path=ppt/slides/_rels/slide48.xml.rels><?xml version="1.0" encoding="UTF-8" standalone="yes"?>
<Relationships xmlns="http://schemas.openxmlformats.org/package/2006/relationships"><Relationship Id="rId3" Type="http://schemas.openxmlformats.org/officeDocument/2006/relationships/image" Target="../media/image172.png"/><Relationship Id="rId4" Type="http://schemas.openxmlformats.org/officeDocument/2006/relationships/image" Target="../media/image173.png"/><Relationship Id="rId5" Type="http://schemas.openxmlformats.org/officeDocument/2006/relationships/image" Target="../media/image174.emf"/><Relationship Id="rId6" Type="http://schemas.openxmlformats.org/officeDocument/2006/relationships/image" Target="../media/image68.jpeg"/><Relationship Id="rId7" Type="http://schemas.openxmlformats.org/officeDocument/2006/relationships/image" Target="../media/image175.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49.xml.rels><?xml version="1.0" encoding="UTF-8" standalone="yes"?>
<Relationships xmlns="http://schemas.openxmlformats.org/package/2006/relationships"><Relationship Id="rId11" Type="http://schemas.openxmlformats.org/officeDocument/2006/relationships/image" Target="../media/image178.png"/><Relationship Id="rId12" Type="http://schemas.openxmlformats.org/officeDocument/2006/relationships/image" Target="../media/image179.png"/><Relationship Id="rId13" Type="http://schemas.openxmlformats.org/officeDocument/2006/relationships/image" Target="../media/image40.png"/><Relationship Id="rId14" Type="http://schemas.openxmlformats.org/officeDocument/2006/relationships/image" Target="../media/image41.png"/><Relationship Id="rId15" Type="http://schemas.openxmlformats.org/officeDocument/2006/relationships/image" Target="../media/image42.png"/><Relationship Id="rId16" Type="http://schemas.openxmlformats.org/officeDocument/2006/relationships/image" Target="../media/image43.png"/><Relationship Id="rId17" Type="http://schemas.openxmlformats.org/officeDocument/2006/relationships/image" Target="../media/image44.png"/><Relationship Id="rId18" Type="http://schemas.openxmlformats.org/officeDocument/2006/relationships/image" Target="../media/image45.png"/><Relationship Id="rId1" Type="http://schemas.openxmlformats.org/officeDocument/2006/relationships/tags" Target="../tags/tag15.xml"/><Relationship Id="rId2" Type="http://schemas.openxmlformats.org/officeDocument/2006/relationships/tags" Target="../tags/tag16.xml"/><Relationship Id="rId3" Type="http://schemas.openxmlformats.org/officeDocument/2006/relationships/tags" Target="../tags/tag17.xml"/><Relationship Id="rId4" Type="http://schemas.openxmlformats.org/officeDocument/2006/relationships/tags" Target="../tags/tag18.xml"/><Relationship Id="rId5" Type="http://schemas.openxmlformats.org/officeDocument/2006/relationships/tags" Target="../tags/tag19.xml"/><Relationship Id="rId6" Type="http://schemas.openxmlformats.org/officeDocument/2006/relationships/tags" Target="../tags/tag20.xml"/><Relationship Id="rId7" Type="http://schemas.openxmlformats.org/officeDocument/2006/relationships/slideLayout" Target="../slideLayouts/slideLayout7.xml"/><Relationship Id="rId8" Type="http://schemas.openxmlformats.org/officeDocument/2006/relationships/notesSlide" Target="../notesSlides/notesSlide15.xml"/><Relationship Id="rId9" Type="http://schemas.openxmlformats.org/officeDocument/2006/relationships/image" Target="../media/image176.png"/><Relationship Id="rId10" Type="http://schemas.openxmlformats.org/officeDocument/2006/relationships/image" Target="../media/image17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0.png"/></Relationships>
</file>

<file path=ppt/slides/_rels/slide51.xml.rels><?xml version="1.0" encoding="UTF-8" standalone="yes"?>
<Relationships xmlns="http://schemas.openxmlformats.org/package/2006/relationships"><Relationship Id="rId3" Type="http://schemas.openxmlformats.org/officeDocument/2006/relationships/image" Target="../media/image181.png"/><Relationship Id="rId4" Type="http://schemas.openxmlformats.org/officeDocument/2006/relationships/image" Target="../media/image155.png"/><Relationship Id="rId1" Type="http://schemas.openxmlformats.org/officeDocument/2006/relationships/slideLayout" Target="../slideLayouts/slideLayout6.xml"/><Relationship Id="rId2" Type="http://schemas.openxmlformats.org/officeDocument/2006/relationships/image" Target="../media/image1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1" Type="http://schemas.openxmlformats.org/officeDocument/2006/relationships/image" Target="../media/image186.png"/><Relationship Id="rId12" Type="http://schemas.openxmlformats.org/officeDocument/2006/relationships/image" Target="../media/image187.png"/><Relationship Id="rId1" Type="http://schemas.openxmlformats.org/officeDocument/2006/relationships/tags" Target="../tags/tag21.xml"/><Relationship Id="rId2" Type="http://schemas.openxmlformats.org/officeDocument/2006/relationships/slideLayout" Target="../slideLayouts/slideLayout2.xml"/><Relationship Id="rId3" Type="http://schemas.openxmlformats.org/officeDocument/2006/relationships/notesSlide" Target="../notesSlides/notesSlide17.xml"/><Relationship Id="rId4" Type="http://schemas.openxmlformats.org/officeDocument/2006/relationships/image" Target="../media/image32.png"/><Relationship Id="rId5" Type="http://schemas.openxmlformats.org/officeDocument/2006/relationships/image" Target="../media/image182.png"/><Relationship Id="rId6" Type="http://schemas.openxmlformats.org/officeDocument/2006/relationships/image" Target="../media/image33.png"/><Relationship Id="rId7" Type="http://schemas.openxmlformats.org/officeDocument/2006/relationships/image" Target="../media/image183.png"/><Relationship Id="rId8" Type="http://schemas.openxmlformats.org/officeDocument/2006/relationships/image" Target="../media/image184.png"/><Relationship Id="rId9" Type="http://schemas.openxmlformats.org/officeDocument/2006/relationships/image" Target="../media/image185.png"/><Relationship Id="rId10" Type="http://schemas.openxmlformats.org/officeDocument/2006/relationships/image" Target="../media/image34.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89.png"/><Relationship Id="rId4" Type="http://schemas.openxmlformats.org/officeDocument/2006/relationships/image" Target="../media/image190.png"/><Relationship Id="rId5" Type="http://schemas.openxmlformats.org/officeDocument/2006/relationships/image" Target="../media/image191.png"/><Relationship Id="rId6" Type="http://schemas.openxmlformats.org/officeDocument/2006/relationships/image" Target="../media/image192.jpeg"/><Relationship Id="rId7" Type="http://schemas.openxmlformats.org/officeDocument/2006/relationships/image" Target="../media/image193.emf"/><Relationship Id="rId1" Type="http://schemas.openxmlformats.org/officeDocument/2006/relationships/slideLayout" Target="../slideLayouts/slideLayout2.xml"/><Relationship Id="rId2" Type="http://schemas.openxmlformats.org/officeDocument/2006/relationships/image" Target="../media/image18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4.png"/><Relationship Id="rId3" Type="http://schemas.openxmlformats.org/officeDocument/2006/relationships/image" Target="../media/image195.png"/></Relationships>
</file>

<file path=ppt/slides/_rels/slide58.xml.rels><?xml version="1.0" encoding="UTF-8" standalone="yes"?>
<Relationships xmlns="http://schemas.openxmlformats.org/package/2006/relationships"><Relationship Id="rId3" Type="http://schemas.openxmlformats.org/officeDocument/2006/relationships/image" Target="../media/image196.png"/><Relationship Id="rId4" Type="http://schemas.openxmlformats.org/officeDocument/2006/relationships/image" Target="../media/image197.png"/><Relationship Id="rId5" Type="http://schemas.openxmlformats.org/officeDocument/2006/relationships/image" Target="../media/image198.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tif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0.png"/></Relationships>
</file>

<file path=ppt/slides/_rels/slide61.xml.rels><?xml version="1.0" encoding="UTF-8" standalone="yes"?>
<Relationships xmlns="http://schemas.openxmlformats.org/package/2006/relationships"><Relationship Id="rId11" Type="http://schemas.openxmlformats.org/officeDocument/2006/relationships/image" Target="../media/image206.png"/><Relationship Id="rId12" Type="http://schemas.openxmlformats.org/officeDocument/2006/relationships/image" Target="../media/image207.emf"/><Relationship Id="rId13" Type="http://schemas.openxmlformats.org/officeDocument/2006/relationships/image" Target="../media/image208.emf"/><Relationship Id="rId14" Type="http://schemas.openxmlformats.org/officeDocument/2006/relationships/image" Target="../media/image209.emf"/><Relationship Id="rId15" Type="http://schemas.openxmlformats.org/officeDocument/2006/relationships/image" Target="../media/image210.emf"/><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123.emf"/><Relationship Id="rId6" Type="http://schemas.openxmlformats.org/officeDocument/2006/relationships/image" Target="../media/image201.emf"/><Relationship Id="rId7" Type="http://schemas.openxmlformats.org/officeDocument/2006/relationships/image" Target="../media/image202.emf"/><Relationship Id="rId8" Type="http://schemas.openxmlformats.org/officeDocument/2006/relationships/image" Target="../media/image203.emf"/><Relationship Id="rId9" Type="http://schemas.openxmlformats.org/officeDocument/2006/relationships/image" Target="../media/image204.png"/><Relationship Id="rId10" Type="http://schemas.openxmlformats.org/officeDocument/2006/relationships/image" Target="../media/image205.png"/></Relationships>
</file>

<file path=ppt/slides/_rels/slide62.xml.rels><?xml version="1.0" encoding="UTF-8" standalone="yes"?>
<Relationships xmlns="http://schemas.openxmlformats.org/package/2006/relationships"><Relationship Id="rId3" Type="http://schemas.openxmlformats.org/officeDocument/2006/relationships/image" Target="../media/image211.png"/><Relationship Id="rId4" Type="http://schemas.openxmlformats.org/officeDocument/2006/relationships/image" Target="../media/image212.png"/><Relationship Id="rId5" Type="http://schemas.openxmlformats.org/officeDocument/2006/relationships/image" Target="../media/image213.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4.png"/></Relationships>
</file>

<file path=ppt/slides/_rels/slide64.xml.rels><?xml version="1.0" encoding="UTF-8" standalone="yes"?>
<Relationships xmlns="http://schemas.openxmlformats.org/package/2006/relationships"><Relationship Id="rId3" Type="http://schemas.openxmlformats.org/officeDocument/2006/relationships/image" Target="../media/image216.png"/><Relationship Id="rId4" Type="http://schemas.openxmlformats.org/officeDocument/2006/relationships/image" Target="../media/image217.tiff"/><Relationship Id="rId5" Type="http://schemas.openxmlformats.org/officeDocument/2006/relationships/image" Target="../media/image218.tiff"/><Relationship Id="rId1" Type="http://schemas.openxmlformats.org/officeDocument/2006/relationships/slideLayout" Target="../slideLayouts/slideLayout6.xml"/><Relationship Id="rId2" Type="http://schemas.openxmlformats.org/officeDocument/2006/relationships/image" Target="../media/image215.png"/></Relationships>
</file>

<file path=ppt/slides/_rels/slide65.xml.rels><?xml version="1.0" encoding="UTF-8" standalone="yes"?>
<Relationships xmlns="http://schemas.openxmlformats.org/package/2006/relationships"><Relationship Id="rId3" Type="http://schemas.openxmlformats.org/officeDocument/2006/relationships/image" Target="../media/image220.png"/><Relationship Id="rId4" Type="http://schemas.openxmlformats.org/officeDocument/2006/relationships/image" Target="../media/image221.png"/><Relationship Id="rId5" Type="http://schemas.openxmlformats.org/officeDocument/2006/relationships/image" Target="../media/image222.png"/><Relationship Id="rId1" Type="http://schemas.openxmlformats.org/officeDocument/2006/relationships/slideLayout" Target="../slideLayouts/slideLayout6.xml"/><Relationship Id="rId2" Type="http://schemas.openxmlformats.org/officeDocument/2006/relationships/image" Target="../media/image21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3.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225.png"/><Relationship Id="rId5" Type="http://schemas.openxmlformats.org/officeDocument/2006/relationships/image" Target="../media/image226.emf"/><Relationship Id="rId6" Type="http://schemas.openxmlformats.org/officeDocument/2006/relationships/image" Target="../media/image36.png"/><Relationship Id="rId7" Type="http://schemas.openxmlformats.org/officeDocument/2006/relationships/image" Target="../media/image227.emf"/><Relationship Id="rId8"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8.png"/></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29.png"/></Relationships>
</file>

<file path=ppt/slides/_rels/slide71.xml.rels><?xml version="1.0" encoding="UTF-8" standalone="yes"?>
<Relationships xmlns="http://schemas.openxmlformats.org/package/2006/relationships"><Relationship Id="rId3" Type="http://schemas.openxmlformats.org/officeDocument/2006/relationships/image" Target="../media/image230.png"/><Relationship Id="rId4" Type="http://schemas.openxmlformats.org/officeDocument/2006/relationships/image" Target="../media/image231.png"/><Relationship Id="rId5" Type="http://schemas.openxmlformats.org/officeDocument/2006/relationships/image" Target="../media/image232.png"/><Relationship Id="rId6" Type="http://schemas.openxmlformats.org/officeDocument/2006/relationships/image" Target="../media/image233.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35.png"/><Relationship Id="rId4" Type="http://schemas.openxmlformats.org/officeDocument/2006/relationships/image" Target="../media/image236.png"/><Relationship Id="rId1" Type="http://schemas.openxmlformats.org/officeDocument/2006/relationships/slideLayout" Target="../slideLayouts/slideLayout2.xml"/><Relationship Id="rId2" Type="http://schemas.openxmlformats.org/officeDocument/2006/relationships/image" Target="../media/image234.png"/></Relationships>
</file>

<file path=ppt/slides/_rels/slide74.xml.rels><?xml version="1.0" encoding="UTF-8" standalone="yes"?>
<Relationships xmlns="http://schemas.openxmlformats.org/package/2006/relationships"><Relationship Id="rId3" Type="http://schemas.openxmlformats.org/officeDocument/2006/relationships/image" Target="../media/image237.png"/><Relationship Id="rId4" Type="http://schemas.openxmlformats.org/officeDocument/2006/relationships/image" Target="../media/image238.png"/><Relationship Id="rId5" Type="http://schemas.openxmlformats.org/officeDocument/2006/relationships/image" Target="../media/image239.png"/><Relationship Id="rId6" Type="http://schemas.openxmlformats.org/officeDocument/2006/relationships/image" Target="../media/image240.png"/><Relationship Id="rId7" Type="http://schemas.openxmlformats.org/officeDocument/2006/relationships/image" Target="../media/image241.png"/><Relationship Id="rId8" Type="http://schemas.openxmlformats.org/officeDocument/2006/relationships/image" Target="../media/image242.png"/><Relationship Id="rId9" Type="http://schemas.openxmlformats.org/officeDocument/2006/relationships/image" Target="../media/image243.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75.xml.rels><?xml version="1.0" encoding="UTF-8" standalone="yes"?>
<Relationships xmlns="http://schemas.openxmlformats.org/package/2006/relationships"><Relationship Id="rId3" Type="http://schemas.openxmlformats.org/officeDocument/2006/relationships/image" Target="../media/image245.png"/><Relationship Id="rId4" Type="http://schemas.openxmlformats.org/officeDocument/2006/relationships/image" Target="../media/image246.png"/><Relationship Id="rId5" Type="http://schemas.openxmlformats.org/officeDocument/2006/relationships/image" Target="../media/image247.png"/><Relationship Id="rId6" Type="http://schemas.openxmlformats.org/officeDocument/2006/relationships/image" Target="../media/image248.png"/><Relationship Id="rId1" Type="http://schemas.openxmlformats.org/officeDocument/2006/relationships/slideLayout" Target="../slideLayouts/slideLayout2.xml"/><Relationship Id="rId2" Type="http://schemas.openxmlformats.org/officeDocument/2006/relationships/image" Target="../media/image24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9.png"/></Relationships>
</file>

<file path=ppt/slides/_rels/slide77.xml.rels><?xml version="1.0" encoding="UTF-8" standalone="yes"?>
<Relationships xmlns="http://schemas.openxmlformats.org/package/2006/relationships"><Relationship Id="rId3" Type="http://schemas.openxmlformats.org/officeDocument/2006/relationships/image" Target="../media/image251.jpeg"/><Relationship Id="rId4" Type="http://schemas.openxmlformats.org/officeDocument/2006/relationships/image" Target="../media/image252.jpeg"/><Relationship Id="rId1" Type="http://schemas.openxmlformats.org/officeDocument/2006/relationships/slideLayout" Target="../slideLayouts/slideLayout2.xml"/><Relationship Id="rId2" Type="http://schemas.openxmlformats.org/officeDocument/2006/relationships/image" Target="../media/image250.jpeg"/></Relationships>
</file>

<file path=ppt/slides/_rels/slide78.xml.rels><?xml version="1.0" encoding="UTF-8" standalone="yes"?>
<Relationships xmlns="http://schemas.openxmlformats.org/package/2006/relationships"><Relationship Id="rId3" Type="http://schemas.openxmlformats.org/officeDocument/2006/relationships/image" Target="../media/image253.png"/><Relationship Id="rId4" Type="http://schemas.openxmlformats.org/officeDocument/2006/relationships/image" Target="../media/image254.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5.png"/><Relationship Id="rId3" Type="http://schemas.openxmlformats.org/officeDocument/2006/relationships/image" Target="../media/image25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57.png"/></Relationships>
</file>

<file path=ppt/slides/_rels/slide81.xml.rels><?xml version="1.0" encoding="UTF-8" standalone="yes"?>
<Relationships xmlns="http://schemas.openxmlformats.org/package/2006/relationships"><Relationship Id="rId3" Type="http://schemas.openxmlformats.org/officeDocument/2006/relationships/image" Target="../media/image259.png"/><Relationship Id="rId4" Type="http://schemas.openxmlformats.org/officeDocument/2006/relationships/image" Target="../media/image260.png"/><Relationship Id="rId1" Type="http://schemas.openxmlformats.org/officeDocument/2006/relationships/slideLayout" Target="../slideLayouts/slideLayout2.xml"/><Relationship Id="rId2" Type="http://schemas.openxmlformats.org/officeDocument/2006/relationships/image" Target="../media/image258.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261.png"/><Relationship Id="rId5" Type="http://schemas.openxmlformats.org/officeDocument/2006/relationships/image" Target="../media/image262.png"/><Relationship Id="rId6" Type="http://schemas.openxmlformats.org/officeDocument/2006/relationships/image" Target="../media/image263.jpeg"/><Relationship Id="rId7" Type="http://schemas.openxmlformats.org/officeDocument/2006/relationships/image" Target="../media/image264.emf"/><Relationship Id="rId8" Type="http://schemas.openxmlformats.org/officeDocument/2006/relationships/image" Target="../media/image265.png"/><Relationship Id="rId9" Type="http://schemas.openxmlformats.org/officeDocument/2006/relationships/image" Target="../media/image266.png"/><Relationship Id="rId10" Type="http://schemas.openxmlformats.org/officeDocument/2006/relationships/image" Target="../media/image237.png"/><Relationship Id="rId1" Type="http://schemas.openxmlformats.org/officeDocument/2006/relationships/tags" Target="../tags/tag22.xml"/><Relationship Id="rId2"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67.png"/><Relationship Id="rId4" Type="http://schemas.openxmlformats.org/officeDocument/2006/relationships/image" Target="../media/image268.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84.xml.rels><?xml version="1.0" encoding="UTF-8" standalone="yes"?>
<Relationships xmlns="http://schemas.openxmlformats.org/package/2006/relationships"><Relationship Id="rId9" Type="http://schemas.openxmlformats.org/officeDocument/2006/relationships/image" Target="../media/image275.emf"/><Relationship Id="rId20" Type="http://schemas.openxmlformats.org/officeDocument/2006/relationships/image" Target="../media/image286.emf"/><Relationship Id="rId10" Type="http://schemas.openxmlformats.org/officeDocument/2006/relationships/image" Target="../media/image276.emf"/><Relationship Id="rId11" Type="http://schemas.openxmlformats.org/officeDocument/2006/relationships/image" Target="../media/image277.emf"/><Relationship Id="rId12" Type="http://schemas.openxmlformats.org/officeDocument/2006/relationships/image" Target="../media/image278.emf"/><Relationship Id="rId13" Type="http://schemas.openxmlformats.org/officeDocument/2006/relationships/image" Target="../media/image279.emf"/><Relationship Id="rId14" Type="http://schemas.openxmlformats.org/officeDocument/2006/relationships/image" Target="../media/image280.emf"/><Relationship Id="rId15" Type="http://schemas.openxmlformats.org/officeDocument/2006/relationships/image" Target="../media/image281.emf"/><Relationship Id="rId16" Type="http://schemas.openxmlformats.org/officeDocument/2006/relationships/image" Target="../media/image282.png"/><Relationship Id="rId17" Type="http://schemas.openxmlformats.org/officeDocument/2006/relationships/image" Target="../media/image283.png"/><Relationship Id="rId18" Type="http://schemas.openxmlformats.org/officeDocument/2006/relationships/image" Target="../media/image284.emf"/><Relationship Id="rId19" Type="http://schemas.openxmlformats.org/officeDocument/2006/relationships/image" Target="../media/image285.emf"/><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69.png"/><Relationship Id="rId4" Type="http://schemas.openxmlformats.org/officeDocument/2006/relationships/image" Target="../media/image270.png"/><Relationship Id="rId5" Type="http://schemas.openxmlformats.org/officeDocument/2006/relationships/image" Target="../media/image271.emf"/><Relationship Id="rId6" Type="http://schemas.openxmlformats.org/officeDocument/2006/relationships/image" Target="../media/image272.png"/><Relationship Id="rId7" Type="http://schemas.openxmlformats.org/officeDocument/2006/relationships/image" Target="../media/image273.emf"/><Relationship Id="rId8" Type="http://schemas.openxmlformats.org/officeDocument/2006/relationships/image" Target="../media/image274.emf"/></Relationships>
</file>

<file path=ppt/slides/_rels/slide85.xml.rels><?xml version="1.0" encoding="UTF-8" standalone="yes"?>
<Relationships xmlns="http://schemas.openxmlformats.org/package/2006/relationships"><Relationship Id="rId11" Type="http://schemas.openxmlformats.org/officeDocument/2006/relationships/image" Target="../media/image280.emf"/><Relationship Id="rId12" Type="http://schemas.openxmlformats.org/officeDocument/2006/relationships/image" Target="../media/image281.emf"/><Relationship Id="rId13" Type="http://schemas.openxmlformats.org/officeDocument/2006/relationships/image" Target="../media/image289.emf"/><Relationship Id="rId1" Type="http://schemas.openxmlformats.org/officeDocument/2006/relationships/slideLayout" Target="../slideLayouts/slideLayout2.xml"/><Relationship Id="rId2" Type="http://schemas.openxmlformats.org/officeDocument/2006/relationships/image" Target="../media/image287.png"/><Relationship Id="rId3" Type="http://schemas.openxmlformats.org/officeDocument/2006/relationships/image" Target="../media/image288.png"/><Relationship Id="rId4" Type="http://schemas.openxmlformats.org/officeDocument/2006/relationships/image" Target="../media/image273.emf"/><Relationship Id="rId5" Type="http://schemas.openxmlformats.org/officeDocument/2006/relationships/image" Target="../media/image274.emf"/><Relationship Id="rId6" Type="http://schemas.openxmlformats.org/officeDocument/2006/relationships/image" Target="../media/image275.emf"/><Relationship Id="rId7" Type="http://schemas.openxmlformats.org/officeDocument/2006/relationships/image" Target="../media/image276.emf"/><Relationship Id="rId8" Type="http://schemas.openxmlformats.org/officeDocument/2006/relationships/image" Target="../media/image277.emf"/><Relationship Id="rId9" Type="http://schemas.openxmlformats.org/officeDocument/2006/relationships/image" Target="../media/image278.emf"/><Relationship Id="rId10" Type="http://schemas.openxmlformats.org/officeDocument/2006/relationships/image" Target="../media/image279.emf"/></Relationships>
</file>

<file path=ppt/slides/_rels/slide86.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290.png"/><Relationship Id="rId5" Type="http://schemas.openxmlformats.org/officeDocument/2006/relationships/image" Target="../media/image106.png"/><Relationship Id="rId6" Type="http://schemas.openxmlformats.org/officeDocument/2006/relationships/image" Target="../media/image17.png"/><Relationship Id="rId7"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87.xml.rels><?xml version="1.0" encoding="UTF-8" standalone="yes"?>
<Relationships xmlns="http://schemas.openxmlformats.org/package/2006/relationships"><Relationship Id="rId3" Type="http://schemas.openxmlformats.org/officeDocument/2006/relationships/image" Target="../media/image291.png"/><Relationship Id="rId4" Type="http://schemas.openxmlformats.org/officeDocument/2006/relationships/image" Target="../media/image292.png"/><Relationship Id="rId1" Type="http://schemas.openxmlformats.org/officeDocument/2006/relationships/slideLayout" Target="../slideLayouts/slideLayout2.xml"/><Relationship Id="rId2" Type="http://schemas.openxmlformats.org/officeDocument/2006/relationships/image" Target="../media/image22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3.png"/></Relationships>
</file>

<file path=ppt/slides/_rels/slide89.xml.rels><?xml version="1.0" encoding="UTF-8" standalone="yes"?>
<Relationships xmlns="http://schemas.openxmlformats.org/package/2006/relationships"><Relationship Id="rId3" Type="http://schemas.openxmlformats.org/officeDocument/2006/relationships/image" Target="../media/image294.png"/><Relationship Id="rId4" Type="http://schemas.openxmlformats.org/officeDocument/2006/relationships/image" Target="../media/image295.wmf"/><Relationship Id="rId5" Type="http://schemas.openxmlformats.org/officeDocument/2006/relationships/image" Target="../media/image296.wmf"/><Relationship Id="rId6" Type="http://schemas.openxmlformats.org/officeDocument/2006/relationships/image" Target="../media/image297.emf"/><Relationship Id="rId7" Type="http://schemas.openxmlformats.org/officeDocument/2006/relationships/image" Target="../media/image298.emf"/><Relationship Id="rId8" Type="http://schemas.openxmlformats.org/officeDocument/2006/relationships/image" Target="../media/image299.emf"/><Relationship Id="rId9" Type="http://schemas.openxmlformats.org/officeDocument/2006/relationships/image" Target="../media/image300.emf"/><Relationship Id="rId10" Type="http://schemas.openxmlformats.org/officeDocument/2006/relationships/image" Target="../media/image301.emf"/><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emf"/><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303.png"/><Relationship Id="rId5" Type="http://schemas.openxmlformats.org/officeDocument/2006/relationships/image" Target="../media/image304.png"/><Relationship Id="rId6" Type="http://schemas.openxmlformats.org/officeDocument/2006/relationships/image" Target="../media/image305.png"/><Relationship Id="rId1" Type="http://schemas.openxmlformats.org/officeDocument/2006/relationships/slideLayout" Target="../slideLayouts/slideLayout2.xml"/><Relationship Id="rId2" Type="http://schemas.openxmlformats.org/officeDocument/2006/relationships/image" Target="../media/image302.png"/></Relationships>
</file>

<file path=ppt/slides/_rels/slide91.xml.rels><?xml version="1.0" encoding="UTF-8" standalone="yes"?>
<Relationships xmlns="http://schemas.openxmlformats.org/package/2006/relationships"><Relationship Id="rId3" Type="http://schemas.openxmlformats.org/officeDocument/2006/relationships/image" Target="../media/image305.png"/><Relationship Id="rId4" Type="http://schemas.openxmlformats.org/officeDocument/2006/relationships/image" Target="../media/image306.emf"/><Relationship Id="rId5" Type="http://schemas.openxmlformats.org/officeDocument/2006/relationships/image" Target="../media/image307.emf"/><Relationship Id="rId6" Type="http://schemas.openxmlformats.org/officeDocument/2006/relationships/image" Target="../media/image308.emf"/><Relationship Id="rId7" Type="http://schemas.openxmlformats.org/officeDocument/2006/relationships/image" Target="../media/image309.emf"/><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92.xml.rels><?xml version="1.0" encoding="UTF-8" standalone="yes"?>
<Relationships xmlns="http://schemas.openxmlformats.org/package/2006/relationships"><Relationship Id="rId3" Type="http://schemas.openxmlformats.org/officeDocument/2006/relationships/image" Target="../media/image311.emf"/><Relationship Id="rId4" Type="http://schemas.openxmlformats.org/officeDocument/2006/relationships/image" Target="../media/image312.emf"/><Relationship Id="rId5" Type="http://schemas.openxmlformats.org/officeDocument/2006/relationships/image" Target="../media/image313.emf"/><Relationship Id="rId1" Type="http://schemas.openxmlformats.org/officeDocument/2006/relationships/slideLayout" Target="../slideLayouts/slideLayout2.xml"/><Relationship Id="rId2" Type="http://schemas.openxmlformats.org/officeDocument/2006/relationships/image" Target="../media/image310.em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4.png"/></Relationships>
</file>

<file path=ppt/slides/_rels/slide94.xml.rels><?xml version="1.0" encoding="UTF-8" standalone="yes"?>
<Relationships xmlns="http://schemas.openxmlformats.org/package/2006/relationships"><Relationship Id="rId3" Type="http://schemas.openxmlformats.org/officeDocument/2006/relationships/image" Target="../media/image315.png"/><Relationship Id="rId4" Type="http://schemas.openxmlformats.org/officeDocument/2006/relationships/image" Target="../media/image316.png"/><Relationship Id="rId5" Type="http://schemas.openxmlformats.org/officeDocument/2006/relationships/image" Target="../media/image317.png"/><Relationship Id="rId6" Type="http://schemas.openxmlformats.org/officeDocument/2006/relationships/image" Target="../media/image318.png"/><Relationship Id="rId7" Type="http://schemas.openxmlformats.org/officeDocument/2006/relationships/image" Target="../media/image319.png"/><Relationship Id="rId8" Type="http://schemas.openxmlformats.org/officeDocument/2006/relationships/image" Target="../media/image320.png"/><Relationship Id="rId9" Type="http://schemas.openxmlformats.org/officeDocument/2006/relationships/image" Target="../media/image321.png"/><Relationship Id="rId10" Type="http://schemas.openxmlformats.org/officeDocument/2006/relationships/image" Target="../media/image322.png"/><Relationship Id="rId11" Type="http://schemas.openxmlformats.org/officeDocument/2006/relationships/image" Target="../media/image323.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95.xml.rels><?xml version="1.0" encoding="UTF-8" standalone="yes"?>
<Relationships xmlns="http://schemas.openxmlformats.org/package/2006/relationships"><Relationship Id="rId3" Type="http://schemas.openxmlformats.org/officeDocument/2006/relationships/image" Target="../media/image324.png"/><Relationship Id="rId4" Type="http://schemas.openxmlformats.org/officeDocument/2006/relationships/image" Target="../media/image325.png"/><Relationship Id="rId5" Type="http://schemas.openxmlformats.org/officeDocument/2006/relationships/image" Target="../media/image326.png"/><Relationship Id="rId6" Type="http://schemas.openxmlformats.org/officeDocument/2006/relationships/image" Target="../media/image327.png"/><Relationship Id="rId7" Type="http://schemas.openxmlformats.org/officeDocument/2006/relationships/image" Target="../media/image328.png"/><Relationship Id="rId8" Type="http://schemas.openxmlformats.org/officeDocument/2006/relationships/image" Target="../media/image329.emf"/><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0.emf"/></Relationships>
</file>

<file path=ppt/slides/_rels/slide97.xml.rels><?xml version="1.0" encoding="UTF-8" standalone="yes"?>
<Relationships xmlns="http://schemas.openxmlformats.org/package/2006/relationships"><Relationship Id="rId3" Type="http://schemas.openxmlformats.org/officeDocument/2006/relationships/image" Target="../media/image332.png"/><Relationship Id="rId4" Type="http://schemas.openxmlformats.org/officeDocument/2006/relationships/image" Target="../media/image333.png"/><Relationship Id="rId1" Type="http://schemas.openxmlformats.org/officeDocument/2006/relationships/slideLayout" Target="../slideLayouts/slideLayout2.xml"/><Relationship Id="rId2" Type="http://schemas.openxmlformats.org/officeDocument/2006/relationships/image" Target="../media/image33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4.png"/></Relationships>
</file>

<file path=ppt/slides/_rels/slide99.xml.rels><?xml version="1.0" encoding="UTF-8" standalone="yes"?>
<Relationships xmlns="http://schemas.openxmlformats.org/package/2006/relationships"><Relationship Id="rId3" Type="http://schemas.openxmlformats.org/officeDocument/2006/relationships/image" Target="../media/image318.png"/><Relationship Id="rId4" Type="http://schemas.openxmlformats.org/officeDocument/2006/relationships/image" Target="../media/image335.emf"/><Relationship Id="rId5" Type="http://schemas.openxmlformats.org/officeDocument/2006/relationships/image" Target="../media/image336.emf"/><Relationship Id="rId6" Type="http://schemas.openxmlformats.org/officeDocument/2006/relationships/image" Target="../media/image337.png"/><Relationship Id="rId7" Type="http://schemas.openxmlformats.org/officeDocument/2006/relationships/image" Target="../media/image338.png"/><Relationship Id="rId8" Type="http://schemas.openxmlformats.org/officeDocument/2006/relationships/image" Target="../media/image339.emf"/><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172200"/>
          </a:xfrm>
          <a:prstGeom prst="rect">
            <a:avLst/>
          </a:prstGeom>
        </p:spPr>
      </p:pic>
      <p:sp>
        <p:nvSpPr>
          <p:cNvPr id="208951" name="Rectangle 55"/>
          <p:cNvSpPr>
            <a:spLocks noChangeArrowheads="1"/>
          </p:cNvSpPr>
          <p:nvPr/>
        </p:nvSpPr>
        <p:spPr bwMode="auto">
          <a:xfrm>
            <a:off x="0" y="0"/>
            <a:ext cx="9144000" cy="762000"/>
          </a:xfrm>
          <a:prstGeom prst="rect">
            <a:avLst/>
          </a:prstGeom>
          <a:noFill/>
          <a:ln w="9525">
            <a:noFill/>
            <a:miter lim="800000"/>
            <a:headEnd/>
            <a:tailEnd/>
          </a:ln>
          <a:effectLst/>
        </p:spPr>
        <p:txBody>
          <a:bodyPr anchor="ctr"/>
          <a:lstStyle/>
          <a:p>
            <a:pPr algn="ctr" eaLnBrk="1" hangingPunct="1">
              <a:defRPr/>
            </a:pPr>
            <a:r>
              <a:rPr lang="en-US" sz="3600" dirty="0">
                <a:solidFill>
                  <a:srgbClr val="FF0000"/>
                </a:solidFill>
              </a:rPr>
              <a:t>TMDs and spin asymmetries in SIDIS</a:t>
            </a:r>
            <a:endParaRPr lang="en-US" sz="3600" dirty="0">
              <a:solidFill>
                <a:srgbClr val="FF0000"/>
              </a:solidFill>
              <a:effectLst>
                <a:outerShdw blurRad="38100" dist="38100" dir="2700000" algn="tl">
                  <a:srgbClr val="DDDDDD"/>
                </a:outerShdw>
              </a:effectLst>
              <a:ea typeface="ＭＳ Ｐゴシック" charset="0"/>
              <a:cs typeface="ＭＳ Ｐゴシック" charset="0"/>
            </a:endParaRPr>
          </a:p>
        </p:txBody>
      </p:sp>
      <p:sp>
        <p:nvSpPr>
          <p:cNvPr id="40" name="Text Box 3"/>
          <p:cNvSpPr txBox="1">
            <a:spLocks noChangeArrowheads="1"/>
          </p:cNvSpPr>
          <p:nvPr/>
        </p:nvSpPr>
        <p:spPr bwMode="auto">
          <a:xfrm>
            <a:off x="0" y="1660525"/>
            <a:ext cx="8118475" cy="457200"/>
          </a:xfrm>
          <a:prstGeom prst="rect">
            <a:avLst/>
          </a:prstGeom>
          <a:noFill/>
          <a:ln w="12700">
            <a:noFill/>
            <a:miter lim="800000"/>
            <a:headEnd/>
            <a:tailEnd/>
          </a:ln>
          <a:effec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en-US" altLang="en-US" dirty="0" err="1" smtClean="0">
                <a:solidFill>
                  <a:srgbClr val="CC3399"/>
                </a:solidFill>
                <a:effectLst>
                  <a:outerShdw blurRad="38100" dist="38100" dir="2700000" algn="tl">
                    <a:srgbClr val="C0C0C0"/>
                  </a:outerShdw>
                </a:effectLst>
              </a:rPr>
              <a:t>Harut</a:t>
            </a:r>
            <a:r>
              <a:rPr lang="en-US" altLang="en-US" smtClean="0">
                <a:solidFill>
                  <a:srgbClr val="CC3399"/>
                </a:solidFill>
                <a:effectLst>
                  <a:outerShdw blurRad="38100" dist="38100" dir="2700000" algn="tl">
                    <a:srgbClr val="C0C0C0"/>
                  </a:outerShdw>
                </a:effectLst>
              </a:rPr>
              <a:t> </a:t>
            </a:r>
            <a:r>
              <a:rPr lang="en-US" altLang="en-US" err="1" smtClean="0">
                <a:solidFill>
                  <a:srgbClr val="CC3399"/>
                </a:solidFill>
                <a:effectLst>
                  <a:outerShdw blurRad="38100" dist="38100" dir="2700000" algn="tl">
                    <a:srgbClr val="C0C0C0"/>
                  </a:outerShdw>
                </a:effectLst>
              </a:rPr>
              <a:t>Avakian</a:t>
            </a:r>
            <a:r>
              <a:rPr lang="en-US" altLang="en-US" smtClean="0">
                <a:solidFill>
                  <a:srgbClr val="CC3399"/>
                </a:solidFill>
                <a:effectLst>
                  <a:outerShdw blurRad="38100" dist="38100" dir="2700000" algn="tl">
                    <a:srgbClr val="C0C0C0"/>
                  </a:outerShdw>
                </a:effectLst>
              </a:rPr>
              <a:t> (</a:t>
            </a:r>
            <a:r>
              <a:rPr lang="en-US" altLang="en-US" err="1" smtClean="0">
                <a:solidFill>
                  <a:srgbClr val="CC3399"/>
                </a:solidFill>
                <a:effectLst>
                  <a:outerShdw blurRad="38100" dist="38100" dir="2700000" algn="tl">
                    <a:srgbClr val="C0C0C0"/>
                  </a:outerShdw>
                </a:effectLst>
              </a:rPr>
              <a:t>JLab</a:t>
            </a:r>
            <a:r>
              <a:rPr lang="en-US" altLang="en-US" smtClean="0">
                <a:solidFill>
                  <a:srgbClr val="CC3399"/>
                </a:solidFill>
                <a:effectLst>
                  <a:outerShdw blurRad="38100" dist="38100" dir="2700000" algn="tl">
                    <a:srgbClr val="C0C0C0"/>
                  </a:outerShdw>
                </a:effectLst>
              </a:rPr>
              <a:t>)</a:t>
            </a:r>
          </a:p>
        </p:txBody>
      </p:sp>
      <p:sp>
        <p:nvSpPr>
          <p:cNvPr id="15363" name="Slide Number Placeholder 7"/>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9FD82B68-C574-D140-91D6-F748AF39CF1B}" type="slidenum">
              <a:rPr lang="en-US" altLang="en-US" sz="1400"/>
              <a:pPr>
                <a:spcBef>
                  <a:spcPct val="0"/>
                </a:spcBef>
                <a:buFontTx/>
                <a:buNone/>
              </a:pPr>
              <a:t>1</a:t>
            </a:fld>
            <a:endParaRPr lang="en-US" altLang="en-US" sz="1400"/>
          </a:p>
        </p:txBody>
      </p:sp>
      <p:sp>
        <p:nvSpPr>
          <p:cNvPr id="15364" name="Footer Placeholder 8"/>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sp>
        <p:nvSpPr>
          <p:cNvPr id="15366" name="Rectangle 2"/>
          <p:cNvSpPr>
            <a:spLocks noChangeArrowheads="1"/>
          </p:cNvSpPr>
          <p:nvPr/>
        </p:nvSpPr>
        <p:spPr bwMode="auto">
          <a:xfrm>
            <a:off x="2819400" y="2117725"/>
            <a:ext cx="2198038"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smtClean="0">
                <a:solidFill>
                  <a:srgbClr val="FF0000"/>
                </a:solidFill>
                <a:latin typeface="Helvetica" charset="0"/>
              </a:rPr>
              <a:t>December 11, </a:t>
            </a:r>
            <a:r>
              <a:rPr lang="en-US" altLang="en-US" sz="1800">
                <a:solidFill>
                  <a:srgbClr val="FF0000"/>
                </a:solidFill>
                <a:latin typeface="Helvetica" charset="0"/>
              </a:rPr>
              <a:t>2017</a:t>
            </a:r>
            <a:endParaRPr lang="en-US" altLang="en-US" sz="1800">
              <a:solidFill>
                <a:srgbClr val="FF0000"/>
              </a:solidFill>
              <a:latin typeface="-webkit-standard" charset="0"/>
            </a:endParaRPr>
          </a:p>
        </p:txBody>
      </p:sp>
      <p:pic>
        <p:nvPicPr>
          <p:cNvPr id="3" name="Picture 2" descr="Screen Shot 2017-12-08 at 8.59.25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49" y="3124200"/>
            <a:ext cx="9144000" cy="177281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creen Shot 2017-12-04 at 6.56.12 PM.png"/>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867400" y="3505200"/>
            <a:ext cx="2691857" cy="1600200"/>
          </a:xfrm>
          <a:prstGeom prst="rect">
            <a:avLst/>
          </a:prstGeom>
        </p:spPr>
      </p:pic>
      <p:sp>
        <p:nvSpPr>
          <p:cNvPr id="39939" name="Footer Placeholder 1"/>
          <p:cNvSpPr>
            <a:spLocks noGrp="1"/>
          </p:cNvSpPr>
          <p:nvPr>
            <p:ph type="ftr" sz="quarter" idx="10"/>
          </p:nvPr>
        </p:nvSpPr>
        <p:spPr>
          <a:xfrm>
            <a:off x="3124200" y="6565900"/>
            <a:ext cx="3276600" cy="244475"/>
          </a:xfrm>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Avakian, LNF-INFN Dec 12</a:t>
            </a:r>
            <a:endParaRPr lang="en-US" sz="1400"/>
          </a:p>
        </p:txBody>
      </p:sp>
      <p:sp>
        <p:nvSpPr>
          <p:cNvPr id="39940" name="Slide Number Placeholder 2"/>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D2E39D-9399-2146-877F-4ADA41C8009A}" type="slidenum">
              <a:rPr lang="en-US" sz="1400"/>
              <a:pPr eaLnBrk="1" hangingPunct="1"/>
              <a:t>10</a:t>
            </a:fld>
            <a:endParaRPr lang="en-US" sz="1400"/>
          </a:p>
        </p:txBody>
      </p:sp>
      <p:sp>
        <p:nvSpPr>
          <p:cNvPr id="39941" name="Slide Number Placeholder 4"/>
          <p:cNvSpPr txBox="1">
            <a:spLocks noGrp="1"/>
          </p:cNvSpPr>
          <p:nvPr/>
        </p:nvSpPr>
        <p:spPr bwMode="auto">
          <a:xfrm>
            <a:off x="8458200" y="6464300"/>
            <a:ext cx="685800" cy="3206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D70358B-CFDE-364F-BCA5-E2778F6AF59A}" type="slidenum">
              <a:rPr lang="en-US" sz="1400"/>
              <a:pPr algn="r" eaLnBrk="1" hangingPunct="1"/>
              <a:t>10</a:t>
            </a:fld>
            <a:endParaRPr lang="en-US" sz="1400"/>
          </a:p>
        </p:txBody>
      </p:sp>
      <p:sp>
        <p:nvSpPr>
          <p:cNvPr id="39942" name="Title 26"/>
          <p:cNvSpPr>
            <a:spLocks noGrp="1"/>
          </p:cNvSpPr>
          <p:nvPr>
            <p:ph type="title" idx="4294967295"/>
          </p:nvPr>
        </p:nvSpPr>
        <p:spPr>
          <a:noFill/>
        </p:spPr>
        <p:txBody>
          <a:bodyPr/>
          <a:lstStyle/>
          <a:p>
            <a:r>
              <a:rPr lang="en-US" sz="3200" err="1">
                <a:latin typeface="Arial" charset="0"/>
                <a:ea typeface="ＭＳ Ｐゴシック" charset="0"/>
                <a:cs typeface="ＭＳ Ｐゴシック" charset="0"/>
              </a:rPr>
              <a:t>Sivers</a:t>
            </a:r>
            <a:r>
              <a:rPr lang="en-US" sz="3200">
                <a:latin typeface="Arial" charset="0"/>
                <a:ea typeface="ＭＳ Ｐゴシック" charset="0"/>
                <a:cs typeface="ＭＳ Ｐゴシック" charset="0"/>
              </a:rPr>
              <a:t> asymmetry: </a:t>
            </a:r>
            <a:r>
              <a:rPr lang="en-US" sz="3200" smtClean="0">
                <a:latin typeface="Arial" charset="0"/>
                <a:ea typeface="ＭＳ Ｐゴシック" charset="0"/>
                <a:cs typeface="ＭＳ Ｐゴシック" charset="0"/>
              </a:rPr>
              <a:t> </a:t>
            </a:r>
            <a:r>
              <a:rPr lang="en-US" sz="3200" err="1">
                <a:latin typeface="Arial" charset="0"/>
                <a:ea typeface="ＭＳ Ｐゴシック" charset="0"/>
                <a:cs typeface="ＭＳ Ｐゴシック" charset="0"/>
              </a:rPr>
              <a:t>pions</a:t>
            </a:r>
            <a:endParaRPr lang="en-US" sz="3200">
              <a:latin typeface="Arial" charset="0"/>
              <a:ea typeface="ＭＳ Ｐゴシック" charset="0"/>
              <a:cs typeface="ＭＳ Ｐゴシック" charset="0"/>
            </a:endParaRPr>
          </a:p>
        </p:txBody>
      </p:sp>
      <p:sp>
        <p:nvSpPr>
          <p:cNvPr id="676877" name="Text Box 13"/>
          <p:cNvSpPr txBox="1">
            <a:spLocks noChangeArrowheads="1"/>
          </p:cNvSpPr>
          <p:nvPr/>
        </p:nvSpPr>
        <p:spPr bwMode="auto">
          <a:xfrm>
            <a:off x="533400" y="5181600"/>
            <a:ext cx="8382000" cy="584776"/>
          </a:xfrm>
          <a:prstGeom prst="rect">
            <a:avLst/>
          </a:prstGeom>
          <a:solidFill>
            <a:schemeClr val="bg1"/>
          </a:solidFill>
          <a:ln w="9525">
            <a:solidFill>
              <a:srgbClr val="FF0000"/>
            </a:solidFill>
            <a:miter lim="800000"/>
            <a:headEnd/>
            <a:tailEnd/>
          </a:ln>
        </p:spPr>
        <p:txBody>
          <a:bodyPr wrap="square">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pPr>
            <a:r>
              <a:rPr lang="en-US" sz="1600" smtClean="0">
                <a:latin typeface="Symbol" charset="0"/>
              </a:rPr>
              <a:t>p</a:t>
            </a:r>
            <a:r>
              <a:rPr lang="en-US" sz="1600" smtClean="0"/>
              <a:t>+/0, also K</a:t>
            </a:r>
            <a:r>
              <a:rPr lang="en-US" sz="1600"/>
              <a:t>+ </a:t>
            </a:r>
            <a:r>
              <a:rPr lang="en-US" sz="1600" smtClean="0"/>
              <a:t> </a:t>
            </a:r>
            <a:r>
              <a:rPr lang="en-US" sz="1600" smtClean="0">
                <a:sym typeface="Wingdings"/>
              </a:rPr>
              <a:t> </a:t>
            </a:r>
            <a:r>
              <a:rPr lang="en-US" sz="1600" smtClean="0"/>
              <a:t> Significant  </a:t>
            </a:r>
            <a:r>
              <a:rPr lang="en-US" sz="1600" err="1"/>
              <a:t>Sivers</a:t>
            </a:r>
            <a:r>
              <a:rPr lang="en-US" sz="1600"/>
              <a:t> SSA </a:t>
            </a:r>
            <a:r>
              <a:rPr lang="en-US" sz="1600" smtClean="0"/>
              <a:t> increasing with x </a:t>
            </a:r>
          </a:p>
          <a:p>
            <a:pPr>
              <a:buFont typeface="Arial" charset="0"/>
              <a:buChar char="•"/>
            </a:pPr>
            <a:r>
              <a:rPr lang="en-US" sz="1600" smtClean="0"/>
              <a:t>K</a:t>
            </a:r>
            <a:r>
              <a:rPr lang="en-US" sz="1600"/>
              <a:t>- and  </a:t>
            </a:r>
            <a:r>
              <a:rPr lang="en-US" sz="1600">
                <a:latin typeface="Symbol" charset="0"/>
              </a:rPr>
              <a:t>p</a:t>
            </a:r>
            <a:r>
              <a:rPr lang="en-US" sz="1600"/>
              <a:t>- consistent with 0 </a:t>
            </a:r>
            <a:r>
              <a:rPr lang="en-US" sz="1600" smtClean="0"/>
              <a:t>( </a:t>
            </a:r>
            <a:r>
              <a:rPr lang="en-US" sz="1600"/>
              <a:t>contributions from different flavors </a:t>
            </a:r>
            <a:r>
              <a:rPr lang="en-US" sz="1600" smtClean="0"/>
              <a:t>cancel?).</a:t>
            </a:r>
            <a:endParaRPr lang="en-US" sz="1600"/>
          </a:p>
        </p:txBody>
      </p:sp>
      <p:pic>
        <p:nvPicPr>
          <p:cNvPr id="39953" name="Picture 24" descr="latex-image-1.pdf"/>
          <p:cNvPicPr>
            <a:picLocks noChangeAspect="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0" y="838200"/>
            <a:ext cx="3810000" cy="5683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9954" name="TextBox 25"/>
          <p:cNvSpPr txBox="1">
            <a:spLocks noChangeArrowheads="1"/>
          </p:cNvSpPr>
          <p:nvPr/>
        </p:nvSpPr>
        <p:spPr bwMode="auto">
          <a:xfrm>
            <a:off x="304800" y="5924550"/>
            <a:ext cx="8267700" cy="400050"/>
          </a:xfrm>
          <a:prstGeom prst="rect">
            <a:avLst/>
          </a:prstGeom>
          <a:solidFill>
            <a:srgbClr val="FF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Independent, high precision measurement in a wide Q</a:t>
            </a:r>
            <a:r>
              <a:rPr lang="en-US" sz="2000" baseline="30000"/>
              <a:t>2</a:t>
            </a:r>
            <a:r>
              <a:rPr lang="en-US" sz="2000"/>
              <a:t> range is crucial</a:t>
            </a:r>
          </a:p>
        </p:txBody>
      </p:sp>
      <p:grpSp>
        <p:nvGrpSpPr>
          <p:cNvPr id="39955" name="Group 58"/>
          <p:cNvGrpSpPr>
            <a:grpSpLocks/>
          </p:cNvGrpSpPr>
          <p:nvPr/>
        </p:nvGrpSpPr>
        <p:grpSpPr bwMode="auto">
          <a:xfrm>
            <a:off x="7834313" y="762000"/>
            <a:ext cx="1295400" cy="914400"/>
            <a:chOff x="7065203" y="838200"/>
            <a:chExt cx="1905000" cy="909638"/>
          </a:xfrm>
        </p:grpSpPr>
        <p:pic>
          <p:nvPicPr>
            <p:cNvPr id="39957" name="Picture 95" descr="txp_fig"/>
            <p:cNvPicPr>
              <a:picLocks noChangeAspect="1" noChangeArrowheads="1"/>
            </p:cNvPicPr>
            <p:nvPr>
              <p:custDataLst>
                <p:tags r:id="rId1"/>
              </p:custDataLst>
            </p:nvPr>
          </p:nvPicPr>
          <p:blipFill>
            <a:blip r:embed="rId11">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65203" y="838200"/>
              <a:ext cx="1905000" cy="9096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9958" name="Picture 101" descr="txp_fig"/>
            <p:cNvPicPr>
              <a:picLocks noChangeAspect="1" noChangeArrowheads="1"/>
            </p:cNvPicPr>
            <p:nvPr>
              <p:custDataLst>
                <p:tags r:id="rId2"/>
              </p:custDataLst>
            </p:nvPr>
          </p:nvPicPr>
          <p:blipFill>
            <a:blip r:embed="rId1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00" y="1524000"/>
              <a:ext cx="282575" cy="2063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9959" name="Picture 102" descr="txp_fig"/>
            <p:cNvPicPr>
              <a:picLocks noChangeAspect="1" noChangeArrowheads="1"/>
            </p:cNvPicPr>
            <p:nvPr>
              <p:custDataLst>
                <p:tags r:id="rId3"/>
              </p:custDataLst>
            </p:nvPr>
          </p:nvPicPr>
          <p:blipFill>
            <a:blip r:embed="rId1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458200" y="1314450"/>
              <a:ext cx="304800" cy="1857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9960" name="Picture 103" descr="txp_fig"/>
            <p:cNvPicPr>
              <a:picLocks noChangeAspect="1" noChangeArrowheads="1"/>
            </p:cNvPicPr>
            <p:nvPr>
              <p:custDataLst>
                <p:tags r:id="rId4"/>
              </p:custDataLst>
            </p:nvPr>
          </p:nvPicPr>
          <p:blipFill>
            <a:blip r:embed="rId1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458200" y="1093788"/>
              <a:ext cx="228600" cy="177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9961" name="Picture 104" descr="txp_fig"/>
            <p:cNvPicPr>
              <a:picLocks noChangeAspect="1" noChangeArrowheads="1"/>
            </p:cNvPicPr>
            <p:nvPr>
              <p:custDataLst>
                <p:tags r:id="rId5"/>
              </p:custDataLst>
            </p:nvPr>
          </p:nvPicPr>
          <p:blipFill>
            <a:blip r:embed="rId1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610600" y="1524000"/>
              <a:ext cx="350838" cy="203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9962" name="Picture 105" descr="txp_fig"/>
            <p:cNvPicPr>
              <a:picLocks noChangeAspect="1" noChangeArrowheads="1"/>
            </p:cNvPicPr>
            <p:nvPr>
              <p:custDataLst>
                <p:tags r:id="rId6"/>
              </p:custDataLst>
            </p:nvPr>
          </p:nvPicPr>
          <p:blipFill>
            <a:blip r:embed="rId1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01000" y="1541463"/>
              <a:ext cx="304800" cy="1857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grpSp>
      <p:cxnSp>
        <p:nvCxnSpPr>
          <p:cNvPr id="32" name="Straight Connector 31"/>
          <p:cNvCxnSpPr/>
          <p:nvPr/>
        </p:nvCxnSpPr>
        <p:spPr>
          <a:xfrm rot="10800000">
            <a:off x="7620000" y="1295400"/>
            <a:ext cx="609600" cy="304800"/>
          </a:xfrm>
          <a:prstGeom prst="line">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31" name="Group 92"/>
          <p:cNvGrpSpPr>
            <a:grpSpLocks/>
          </p:cNvGrpSpPr>
          <p:nvPr/>
        </p:nvGrpSpPr>
        <p:grpSpPr bwMode="auto">
          <a:xfrm>
            <a:off x="-3810000" y="533400"/>
            <a:ext cx="8915400" cy="4572000"/>
            <a:chOff x="304800" y="762000"/>
            <a:chExt cx="6837072" cy="4572000"/>
          </a:xfrm>
        </p:grpSpPr>
        <p:sp>
          <p:nvSpPr>
            <p:cNvPr id="34" name="Rectangle 33"/>
            <p:cNvSpPr/>
            <p:nvPr/>
          </p:nvSpPr>
          <p:spPr>
            <a:xfrm>
              <a:off x="304800" y="762000"/>
              <a:ext cx="304800" cy="304800"/>
            </a:xfrm>
            <a:prstGeom prst="rect">
              <a:avLst/>
            </a:prstGeom>
            <a:noFill/>
            <a:ln w="2540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35" name="Picture 4" descr="screenshot_1.jpg"/>
            <p:cNvPicPr>
              <a:picLocks noChangeAspect="1"/>
            </p:cNvPicPr>
            <p:nvPr/>
          </p:nvPicPr>
          <p:blipFill>
            <a:blip r:embed="rId1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52075" y="1905000"/>
              <a:ext cx="3689797" cy="3429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grpSp>
      <p:pic>
        <p:nvPicPr>
          <p:cNvPr id="2" name="Picture 1" descr="Screen Shot 2017-12-04 at 6.55.07 PM.png"/>
          <p:cNvPicPr>
            <a:picLocks noChangeAspect="1"/>
          </p:cNvPicPr>
          <p:nvPr/>
        </p:nvPicPr>
        <p:blipFill>
          <a:blip r:embed="rId1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791200" y="1752600"/>
            <a:ext cx="2844800" cy="182880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8076736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3" name="Title 1"/>
          <p:cNvSpPr>
            <a:spLocks noGrp="1"/>
          </p:cNvSpPr>
          <p:nvPr>
            <p:ph type="title"/>
          </p:nvPr>
        </p:nvSpPr>
        <p:spPr/>
        <p:txBody>
          <a:bodyPr/>
          <a:lstStyle/>
          <a:p>
            <a:r>
              <a:rPr lang="en-US" altLang="en-US"/>
              <a:t>Lattice calculations and b</a:t>
            </a:r>
            <a:r>
              <a:rPr lang="en-US" altLang="en-US" baseline="-25000"/>
              <a:t>T</a:t>
            </a:r>
            <a:r>
              <a:rPr lang="en-US" altLang="en-US"/>
              <a:t>-space</a:t>
            </a:r>
          </a:p>
        </p:txBody>
      </p:sp>
      <p:sp>
        <p:nvSpPr>
          <p:cNvPr id="105474" name="Footer Placeholder 3"/>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sp>
        <p:nvSpPr>
          <p:cNvPr id="105475" name="Slide Number Placeholder 4"/>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A6C773F9-3A90-9D46-953C-9F3CF3A866F1}" type="slidenum">
              <a:rPr lang="en-US" altLang="en-US" sz="1400"/>
              <a:pPr>
                <a:spcBef>
                  <a:spcPct val="0"/>
                </a:spcBef>
                <a:buFontTx/>
                <a:buNone/>
              </a:pPr>
              <a:t>100</a:t>
            </a:fld>
            <a:endParaRPr lang="en-US" altLang="en-US" sz="1400"/>
          </a:p>
        </p:txBody>
      </p:sp>
      <p:pic>
        <p:nvPicPr>
          <p:cNvPr id="105476" name="Picture 5" descr="Screen shot 2011-10-14 at 8.06.23 A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4229100"/>
            <a:ext cx="3962400" cy="4953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05477" name="Picture 6" descr="Screen shot 2011-10-14 at 8.10.21 A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2425" y="3314700"/>
            <a:ext cx="7975600" cy="6477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05478" name="Picture 7" descr="Screen shot 2011-10-14 at 8.09.39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355725"/>
            <a:ext cx="8458200" cy="1955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05479" name="Picture 8" descr="Screen shot 2011-10-14 at 8.13.41 A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 y="4953000"/>
            <a:ext cx="3048000" cy="8223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05480" name="Picture 9" descr="Screen shot 2011-10-14 at 8.13.57 A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0" y="3981450"/>
            <a:ext cx="4102100" cy="23431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05481" name="TextBox 10"/>
          <p:cNvSpPr txBox="1">
            <a:spLocks noChangeArrowheads="1"/>
          </p:cNvSpPr>
          <p:nvPr/>
        </p:nvSpPr>
        <p:spPr bwMode="auto">
          <a:xfrm>
            <a:off x="1828800" y="3810000"/>
            <a:ext cx="385763"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c</a:t>
            </a:r>
            <a:r>
              <a:rPr lang="en-US" altLang="en-US" sz="1800" baseline="-25000"/>
              <a:t>2</a:t>
            </a:r>
          </a:p>
        </p:txBody>
      </p:sp>
      <p:sp>
        <p:nvSpPr>
          <p:cNvPr id="105482" name="TextBox 11"/>
          <p:cNvSpPr txBox="1">
            <a:spLocks noChangeArrowheads="1"/>
          </p:cNvSpPr>
          <p:nvPr/>
        </p:nvSpPr>
        <p:spPr bwMode="auto">
          <a:xfrm>
            <a:off x="3043238" y="3810000"/>
            <a:ext cx="409575"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latin typeface="Symbol" charset="2"/>
              </a:rPr>
              <a:t>s</a:t>
            </a:r>
            <a:r>
              <a:rPr lang="en-US" altLang="en-US" sz="1800" baseline="-25000"/>
              <a:t>2</a:t>
            </a:r>
          </a:p>
        </p:txBody>
      </p:sp>
      <p:grpSp>
        <p:nvGrpSpPr>
          <p:cNvPr id="105483" name="Group 11"/>
          <p:cNvGrpSpPr>
            <a:grpSpLocks/>
          </p:cNvGrpSpPr>
          <p:nvPr/>
        </p:nvGrpSpPr>
        <p:grpSpPr bwMode="auto">
          <a:xfrm>
            <a:off x="3200400" y="762000"/>
            <a:ext cx="5562600" cy="646113"/>
            <a:chOff x="3200400" y="761977"/>
            <a:chExt cx="5562600" cy="646331"/>
          </a:xfrm>
        </p:grpSpPr>
        <p:sp>
          <p:nvSpPr>
            <p:cNvPr id="105484" name="Text Box 7"/>
            <p:cNvSpPr txBox="1">
              <a:spLocks noChangeArrowheads="1"/>
            </p:cNvSpPr>
            <p:nvPr/>
          </p:nvSpPr>
          <p:spPr bwMode="auto">
            <a:xfrm>
              <a:off x="3200400" y="761977"/>
              <a:ext cx="5562600" cy="6463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(PDFs in terms of Lorenz invariant amplitudes </a:t>
              </a:r>
            </a:p>
            <a:p>
              <a:pPr eaLnBrk="1" hangingPunct="1">
                <a:spcBef>
                  <a:spcPct val="0"/>
                </a:spcBef>
                <a:buFontTx/>
                <a:buNone/>
              </a:pPr>
              <a:r>
                <a:rPr lang="en-US" altLang="en-US" sz="1800"/>
                <a:t>Musch et al, </a:t>
              </a:r>
              <a:r>
                <a:rPr lang="en-US" altLang="en-US" sz="1600"/>
                <a:t>arXiv:1011.1213</a:t>
              </a:r>
              <a:r>
                <a:rPr lang="en-US" altLang="en-US" sz="1800"/>
                <a:t>)</a:t>
              </a:r>
            </a:p>
          </p:txBody>
        </p:sp>
        <p:pic>
          <p:nvPicPr>
            <p:cNvPr id="105485" name="Picture 13" descr="latex-image-1.pdf"/>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77200" y="838200"/>
              <a:ext cx="348655" cy="3984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3200">
                <a:ea typeface="ＭＳ Ｐゴシック" charset="0"/>
                <a:cs typeface="ＭＳ Ｐゴシック" charset="0"/>
              </a:rPr>
              <a:t>Quarks Intrinsic Motion in MC</a:t>
            </a:r>
          </a:p>
        </p:txBody>
      </p:sp>
      <p:sp>
        <p:nvSpPr>
          <p:cNvPr id="106498" name="Content Placeholder 2"/>
          <p:cNvSpPr>
            <a:spLocks noGrp="1"/>
          </p:cNvSpPr>
          <p:nvPr>
            <p:ph idx="1"/>
          </p:nvPr>
        </p:nvSpPr>
        <p:spPr>
          <a:xfrm>
            <a:off x="457200" y="762000"/>
            <a:ext cx="8229600" cy="5410200"/>
          </a:xfrm>
        </p:spPr>
        <p:txBody>
          <a:bodyPr/>
          <a:lstStyle/>
          <a:p>
            <a:r>
              <a:rPr lang="en-US" altLang="en-US" sz="2000"/>
              <a:t>New event generator based on M. Anselmino Phys. Rev. D, 71, 7, 2005 is developed (non zero hadrons mass approximation).</a:t>
            </a:r>
          </a:p>
          <a:p>
            <a:r>
              <a:rPr lang="en-US" altLang="en-US" sz="2000"/>
              <a:t>As an input user can give his preferable distribution and fragmentation functions.</a:t>
            </a:r>
          </a:p>
          <a:p>
            <a:pPr>
              <a:buFontTx/>
              <a:buNone/>
            </a:pPr>
            <a:r>
              <a:rPr lang="en-US" altLang="en-US"/>
              <a:t> </a:t>
            </a:r>
          </a:p>
        </p:txBody>
      </p:sp>
      <p:pic>
        <p:nvPicPr>
          <p:cNvPr id="106499" name="Picture 13" descr="latex-image-1.pd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58913" y="2286000"/>
            <a:ext cx="6337300" cy="5461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06500" name="Picture 13" descr="Screen shot 2012-06-15 at 10.16.24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3048000"/>
            <a:ext cx="5715000" cy="21796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06501" name="Picture 14" descr="Screen shot 2012-06-15 at 10.17.23 A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48400" y="4648200"/>
            <a:ext cx="2362200" cy="7445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06502" name="Picture 15" descr="Screen shot 2012-06-15 at 10.18.29 A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54575" y="2971800"/>
            <a:ext cx="4289425" cy="685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06503" name="TextBox 16"/>
          <p:cNvSpPr txBox="1">
            <a:spLocks noChangeArrowheads="1"/>
          </p:cNvSpPr>
          <p:nvPr/>
        </p:nvSpPr>
        <p:spPr bwMode="auto">
          <a:xfrm>
            <a:off x="5867400" y="3810000"/>
            <a:ext cx="2673350" cy="2762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t>Quark light-cone momentum fraction</a:t>
            </a:r>
          </a:p>
        </p:txBody>
      </p:sp>
      <p:cxnSp>
        <p:nvCxnSpPr>
          <p:cNvPr id="19" name="Straight Connector 18"/>
          <p:cNvCxnSpPr/>
          <p:nvPr/>
        </p:nvCxnSpPr>
        <p:spPr>
          <a:xfrm rot="16200000" flipV="1">
            <a:off x="5905500" y="3619500"/>
            <a:ext cx="304800" cy="76200"/>
          </a:xfrm>
          <a:prstGeom prst="line">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06505" name="Picture 19" descr="Screen shot 2012-06-15 at 10.21.12 AM.pn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5800" y="5711825"/>
            <a:ext cx="4114800" cy="4222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06506" name="Picture 20" descr="Screen shot 2012-06-15 at 10.21.58 AM.png"/>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57800" y="5715000"/>
            <a:ext cx="1193800" cy="381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 name="Footer Placeholder 2"/>
          <p:cNvSpPr>
            <a:spLocks noGrp="1"/>
          </p:cNvSpPr>
          <p:nvPr>
            <p:ph type="ftr" sz="quarter" idx="10"/>
          </p:nvPr>
        </p:nvSpPr>
        <p:spPr/>
        <p:txBody>
          <a:bodyPr/>
          <a:lstStyle/>
          <a:p>
            <a:pPr>
              <a:defRPr/>
            </a:pPr>
            <a:r>
              <a:rPr lang="en-US" smtClean="0"/>
              <a:t>Avakian, LNF-INFN Dec 12</a:t>
            </a:r>
            <a:endParaRPr lang="en-US"/>
          </a:p>
        </p:txBody>
      </p:sp>
      <p:sp>
        <p:nvSpPr>
          <p:cNvPr id="106508" name="Slide Number Placeholder 3"/>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5AE187F4-6403-AD4A-82A5-4C9B7A536C8F}" type="slidenum">
              <a:rPr lang="en-US" altLang="en-US" sz="1400"/>
              <a:pPr>
                <a:spcBef>
                  <a:spcPct val="0"/>
                </a:spcBef>
                <a:buFontTx/>
                <a:buNone/>
              </a:pPr>
              <a:t>101</a:t>
            </a:fld>
            <a:endParaRPr lang="en-US" altLang="en-US" sz="140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8545" name="Picture 13" descr="Screen shot 2012-06-15 at 10.31.35 A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0" y="3048000"/>
            <a:ext cx="4191000" cy="27082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08546" name="Title 1"/>
          <p:cNvSpPr>
            <a:spLocks noGrp="1"/>
          </p:cNvSpPr>
          <p:nvPr>
            <p:ph type="title"/>
          </p:nvPr>
        </p:nvSpPr>
        <p:spPr>
          <a:xfrm>
            <a:off x="457200" y="139700"/>
            <a:ext cx="8229600" cy="546100"/>
          </a:xfrm>
        </p:spPr>
        <p:txBody>
          <a:bodyPr/>
          <a:lstStyle/>
          <a:p>
            <a:r>
              <a:rPr lang="en-US" altLang="en-US" sz="2900"/>
              <a:t>Kinematic correlations at finite Q</a:t>
            </a:r>
            <a:r>
              <a:rPr lang="en-US" altLang="en-US" sz="2900" baseline="30000"/>
              <a:t>2</a:t>
            </a:r>
            <a:endParaRPr lang="en-US" altLang="en-US" sz="2900"/>
          </a:p>
        </p:txBody>
      </p:sp>
      <p:pic>
        <p:nvPicPr>
          <p:cNvPr id="108547" name="Picture 3" descr="ktQ2vsXB.pd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0" y="3033713"/>
            <a:ext cx="4418013" cy="29098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08548" name="TextBox 6"/>
          <p:cNvSpPr txBox="1">
            <a:spLocks noChangeArrowheads="1"/>
          </p:cNvSpPr>
          <p:nvPr/>
        </p:nvSpPr>
        <p:spPr bwMode="auto">
          <a:xfrm>
            <a:off x="2362200" y="3352800"/>
            <a:ext cx="1762125"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arXiv: 1106.6177</a:t>
            </a:r>
          </a:p>
        </p:txBody>
      </p:sp>
      <p:sp>
        <p:nvSpPr>
          <p:cNvPr id="108549" name="TextBox 10"/>
          <p:cNvSpPr txBox="1">
            <a:spLocks noChangeArrowheads="1"/>
          </p:cNvSpPr>
          <p:nvPr/>
        </p:nvSpPr>
        <p:spPr bwMode="auto">
          <a:xfrm>
            <a:off x="304800" y="5943600"/>
            <a:ext cx="8382000" cy="369888"/>
          </a:xfrm>
          <a:prstGeom prst="rect">
            <a:avLst/>
          </a:prstGeom>
          <a:solidFill>
            <a:srgbClr val="FFFF00"/>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x and k</a:t>
            </a:r>
            <a:r>
              <a:rPr lang="en-US" altLang="en-US" sz="1800" baseline="-25000"/>
              <a:t>T</a:t>
            </a:r>
            <a:r>
              <a:rPr lang="en-US" altLang="en-US" sz="1800"/>
              <a:t> are not independent at low Q</a:t>
            </a:r>
            <a:r>
              <a:rPr lang="en-US" altLang="en-US" sz="1800" baseline="30000"/>
              <a:t>2</a:t>
            </a:r>
            <a:r>
              <a:rPr lang="en-US" altLang="en-US" sz="1800"/>
              <a:t> even in factorized Gaussian approach! </a:t>
            </a:r>
          </a:p>
        </p:txBody>
      </p:sp>
      <p:sp>
        <p:nvSpPr>
          <p:cNvPr id="108550" name="Slide Number Placeholder 8"/>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5282422A-6D90-444A-907F-09A8FFC3E13C}" type="slidenum">
              <a:rPr lang="en-US" altLang="en-US" sz="1400"/>
              <a:pPr>
                <a:spcBef>
                  <a:spcPct val="0"/>
                </a:spcBef>
                <a:buFontTx/>
                <a:buNone/>
              </a:pPr>
              <a:t>102</a:t>
            </a:fld>
            <a:endParaRPr lang="en-US" altLang="en-US" sz="1400"/>
          </a:p>
        </p:txBody>
      </p:sp>
      <p:sp>
        <p:nvSpPr>
          <p:cNvPr id="108551" name="Footer Placeholder 9"/>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pic>
        <p:nvPicPr>
          <p:cNvPr id="108552" name="Picture 10" descr="Screen shot 2012-06-15 at 10.29.19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 y="1447800"/>
            <a:ext cx="4686300" cy="14097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08553" name="TextBox 11"/>
          <p:cNvSpPr txBox="1">
            <a:spLocks noChangeArrowheads="1"/>
          </p:cNvSpPr>
          <p:nvPr/>
        </p:nvSpPr>
        <p:spPr bwMode="auto">
          <a:xfrm>
            <a:off x="381000" y="990600"/>
            <a:ext cx="4084638"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From energy/momentum conservation</a:t>
            </a:r>
          </a:p>
        </p:txBody>
      </p:sp>
      <p:pic>
        <p:nvPicPr>
          <p:cNvPr id="108554" name="Picture 12" descr="Screen shot 2012-06-15 at 10.30.52 A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19800" y="1676400"/>
            <a:ext cx="2882900" cy="4953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08555" name="TextBox 14"/>
          <p:cNvSpPr txBox="1">
            <a:spLocks noChangeArrowheads="1"/>
          </p:cNvSpPr>
          <p:nvPr/>
        </p:nvSpPr>
        <p:spPr bwMode="auto">
          <a:xfrm>
            <a:off x="5486400" y="3352800"/>
            <a:ext cx="1120775"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TMD-MC</a:t>
            </a:r>
          </a:p>
        </p:txBody>
      </p:sp>
      <p:pic>
        <p:nvPicPr>
          <p:cNvPr id="108556" name="Picture 31"/>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38800" y="838200"/>
            <a:ext cx="3200400" cy="7127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9569" name="Title 1"/>
          <p:cNvSpPr>
            <a:spLocks noGrp="1"/>
          </p:cNvSpPr>
          <p:nvPr>
            <p:ph type="title"/>
          </p:nvPr>
        </p:nvSpPr>
        <p:spPr/>
        <p:txBody>
          <a:bodyPr/>
          <a:lstStyle/>
          <a:p>
            <a:r>
              <a:rPr lang="en-US" altLang="en-US"/>
              <a:t>Output of MC in terms of physics</a:t>
            </a:r>
          </a:p>
        </p:txBody>
      </p:sp>
      <p:pic>
        <p:nvPicPr>
          <p:cNvPr id="109570" name="Picture 4" descr="deltaFunc.pd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28675" y="1576388"/>
            <a:ext cx="7200900" cy="2235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09571" name="TextBox 5"/>
          <p:cNvSpPr txBox="1">
            <a:spLocks noChangeArrowheads="1"/>
          </p:cNvSpPr>
          <p:nvPr/>
        </p:nvSpPr>
        <p:spPr bwMode="auto">
          <a:xfrm>
            <a:off x="381000" y="4486275"/>
            <a:ext cx="8597900" cy="923925"/>
          </a:xfrm>
          <a:prstGeom prst="rect">
            <a:avLst/>
          </a:prstGeom>
          <a:solidFill>
            <a:srgbClr val="FFFF00"/>
          </a:solidFill>
          <a:ln w="9525">
            <a:solidFill>
              <a:schemeClr val="tx1"/>
            </a:solidFill>
            <a:miter lim="800000"/>
            <a:headEnd/>
            <a:tailEnd/>
          </a:ln>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Well known                                    function for each event and its dependence </a:t>
            </a:r>
          </a:p>
          <a:p>
            <a:pPr eaLnBrk="1" hangingPunct="1">
              <a:spcBef>
                <a:spcPct val="0"/>
              </a:spcBef>
              <a:buFontTx/>
              <a:buNone/>
            </a:pPr>
            <a:r>
              <a:rPr lang="en-US" altLang="en-US" sz="1800"/>
              <a:t>from                shows clear peak and smaller sigma at low               , where TMD </a:t>
            </a:r>
          </a:p>
          <a:p>
            <a:pPr eaLnBrk="1" hangingPunct="1">
              <a:spcBef>
                <a:spcPct val="0"/>
              </a:spcBef>
              <a:buFontTx/>
              <a:buNone/>
            </a:pPr>
            <a:r>
              <a:rPr lang="en-US" altLang="en-US" sz="1800"/>
              <a:t>Factorization holds.</a:t>
            </a:r>
          </a:p>
        </p:txBody>
      </p:sp>
      <p:pic>
        <p:nvPicPr>
          <p:cNvPr id="109572" name="Picture 6" descr="latex-image-1.pd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28800" y="4540250"/>
            <a:ext cx="2032000" cy="304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09573" name="Picture 7" descr="latex-image-1.pdf"/>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19200" y="4848225"/>
            <a:ext cx="647700" cy="2667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09574" name="Picture 8" descr="latex-image-1.pdf"/>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553200" y="4822825"/>
            <a:ext cx="647700" cy="2667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09575" name="Slide Number Placeholder 7"/>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6A0397CE-EAE2-784E-AE37-3915D2BAB7BC}" type="slidenum">
              <a:rPr lang="en-US" altLang="en-US" sz="1400"/>
              <a:pPr>
                <a:spcBef>
                  <a:spcPct val="0"/>
                </a:spcBef>
                <a:buFontTx/>
                <a:buNone/>
              </a:pPr>
              <a:t>103</a:t>
            </a:fld>
            <a:endParaRPr lang="en-US" altLang="en-US" sz="1400"/>
          </a:p>
        </p:txBody>
      </p:sp>
      <p:sp>
        <p:nvSpPr>
          <p:cNvPr id="109576" name="Footer Placeholder 8"/>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0593" name="Picture 1" descr="Screen shot 2012-06-01 at 12.01.29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00600" y="1171575"/>
            <a:ext cx="4349750" cy="30607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10594" name="Picture 22"/>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2101850"/>
            <a:ext cx="4419600" cy="838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10595" name="Rectangle 2"/>
          <p:cNvSpPr>
            <a:spLocks noGrp="1" noChangeArrowheads="1"/>
          </p:cNvSpPr>
          <p:nvPr>
            <p:ph type="title"/>
          </p:nvPr>
        </p:nvSpPr>
        <p:spPr>
          <a:xfrm>
            <a:off x="457200" y="122238"/>
            <a:ext cx="7924800" cy="411162"/>
          </a:xfrm>
        </p:spPr>
        <p:txBody>
          <a:bodyPr/>
          <a:lstStyle/>
          <a:p>
            <a:pPr eaLnBrk="1" hangingPunct="1"/>
            <a:r>
              <a:rPr lang="en-US" altLang="en-US" sz="2300"/>
              <a:t>BGMP: extraction of k</a:t>
            </a:r>
            <a:r>
              <a:rPr lang="en-US" altLang="en-US" sz="2300" baseline="-25000"/>
              <a:t>T</a:t>
            </a:r>
            <a:r>
              <a:rPr lang="en-US" altLang="en-US" sz="2300"/>
              <a:t>-dependent PDFs</a:t>
            </a:r>
          </a:p>
        </p:txBody>
      </p:sp>
      <p:sp>
        <p:nvSpPr>
          <p:cNvPr id="110596" name="Text Box 16"/>
          <p:cNvSpPr txBox="1">
            <a:spLocks noChangeArrowheads="1"/>
          </p:cNvSpPr>
          <p:nvPr/>
        </p:nvSpPr>
        <p:spPr bwMode="auto">
          <a:xfrm>
            <a:off x="152400" y="696913"/>
            <a:ext cx="7791450" cy="3698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latin typeface="Calibri" charset="0"/>
              </a:rPr>
              <a:t>Need: project x-section onto Fourier mods in b</a:t>
            </a:r>
            <a:r>
              <a:rPr lang="en-US" altLang="en-US" sz="1800" baseline="-25000">
                <a:latin typeface="Calibri" charset="0"/>
              </a:rPr>
              <a:t>T</a:t>
            </a:r>
            <a:r>
              <a:rPr lang="en-US" altLang="en-US" sz="1800">
                <a:latin typeface="Calibri" charset="0"/>
              </a:rPr>
              <a:t>-space to avoid convolution</a:t>
            </a:r>
          </a:p>
        </p:txBody>
      </p:sp>
      <p:pic>
        <p:nvPicPr>
          <p:cNvPr id="110597" name="Picture 12"/>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422400"/>
            <a:ext cx="457200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cxnSp>
        <p:nvCxnSpPr>
          <p:cNvPr id="110598" name="Straight Connector 14"/>
          <p:cNvCxnSpPr>
            <a:cxnSpLocks noChangeShapeType="1"/>
          </p:cNvCxnSpPr>
          <p:nvPr/>
        </p:nvCxnSpPr>
        <p:spPr bwMode="auto">
          <a:xfrm rot="5400000">
            <a:off x="3925887" y="2144713"/>
            <a:ext cx="379413" cy="1588"/>
          </a:xfrm>
          <a:prstGeom prst="line">
            <a:avLst/>
          </a:prstGeom>
          <a:noFill/>
          <a:ln w="38100" cmpd="dbl">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cxnSp>
      <p:cxnSp>
        <p:nvCxnSpPr>
          <p:cNvPr id="110599" name="Straight Connector 16"/>
          <p:cNvCxnSpPr>
            <a:cxnSpLocks noChangeShapeType="1"/>
          </p:cNvCxnSpPr>
          <p:nvPr/>
        </p:nvCxnSpPr>
        <p:spPr bwMode="auto">
          <a:xfrm rot="5400000">
            <a:off x="3887788" y="3533775"/>
            <a:ext cx="762000" cy="3175"/>
          </a:xfrm>
          <a:prstGeom prst="line">
            <a:avLst/>
          </a:prstGeom>
          <a:noFill/>
          <a:ln w="38100" cmpd="dbl">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cxnSp>
      <p:sp>
        <p:nvSpPr>
          <p:cNvPr id="110600" name="TextBox 20"/>
          <p:cNvSpPr txBox="1">
            <a:spLocks noChangeArrowheads="1"/>
          </p:cNvSpPr>
          <p:nvPr/>
        </p:nvSpPr>
        <p:spPr bwMode="auto">
          <a:xfrm>
            <a:off x="152400" y="4648200"/>
            <a:ext cx="4494213" cy="831850"/>
          </a:xfrm>
          <a:prstGeom prst="rect">
            <a:avLst/>
          </a:prstGeom>
          <a:solidFill>
            <a:srgbClr val="E3E81E"/>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pPr>
            <a:r>
              <a:rPr lang="en-US" altLang="en-US" sz="1600">
                <a:latin typeface="Tahoma" charset="0"/>
              </a:rPr>
              <a:t>the formalism in </a:t>
            </a:r>
            <a:r>
              <a:rPr lang="en-US" altLang="en-US" sz="1600" b="1">
                <a:latin typeface="Tahoma" charset="0"/>
              </a:rPr>
              <a:t>b</a:t>
            </a:r>
            <a:r>
              <a:rPr lang="en-US" altLang="en-US" sz="1600" b="1" baseline="-25000">
                <a:latin typeface="Tahoma" charset="0"/>
              </a:rPr>
              <a:t>T</a:t>
            </a:r>
            <a:r>
              <a:rPr lang="en-US" altLang="en-US" sz="1600" b="1">
                <a:latin typeface="Tahoma" charset="0"/>
              </a:rPr>
              <a:t>-space</a:t>
            </a:r>
            <a:r>
              <a:rPr lang="en-US" altLang="en-US" sz="1600">
                <a:latin typeface="Tahoma" charset="0"/>
              </a:rPr>
              <a:t> avoids convolutions </a:t>
            </a:r>
          </a:p>
          <a:p>
            <a:pPr eaLnBrk="1" hangingPunct="1">
              <a:spcBef>
                <a:spcPct val="0"/>
              </a:spcBef>
              <a:buFontTx/>
              <a:buNone/>
            </a:pPr>
            <a:r>
              <a:rPr lang="en-US" altLang="en-US" sz="1600">
                <a:latin typeface="Tahoma" charset="0"/>
                <a:sym typeface="Symbol" charset="2"/>
              </a:rPr>
              <a:t></a:t>
            </a:r>
            <a:r>
              <a:rPr lang="en-US" altLang="en-US" sz="1600">
                <a:latin typeface="Tahoma" charset="0"/>
              </a:rPr>
              <a:t>  easier to perform a model independent analysis of TMDs</a:t>
            </a:r>
            <a:endParaRPr lang="en-US" altLang="en-US" sz="1600">
              <a:latin typeface="Calibri" charset="0"/>
            </a:endParaRPr>
          </a:p>
        </p:txBody>
      </p:sp>
      <p:pic>
        <p:nvPicPr>
          <p:cNvPr id="110601" name="Picture 21"/>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1500" y="3179763"/>
            <a:ext cx="3048000" cy="6635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10602" name="TextBox 23"/>
          <p:cNvSpPr txBox="1">
            <a:spLocks noChangeArrowheads="1"/>
          </p:cNvSpPr>
          <p:nvPr/>
        </p:nvSpPr>
        <p:spPr bwMode="auto">
          <a:xfrm>
            <a:off x="3276600" y="4946650"/>
            <a:ext cx="184150" cy="584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1800">
              <a:latin typeface="Calibri" charset="0"/>
            </a:endParaRPr>
          </a:p>
        </p:txBody>
      </p:sp>
      <p:sp>
        <p:nvSpPr>
          <p:cNvPr id="110603" name="Rectangle 23"/>
          <p:cNvSpPr>
            <a:spLocks noChangeArrowheads="1"/>
          </p:cNvSpPr>
          <p:nvPr/>
        </p:nvSpPr>
        <p:spPr bwMode="auto">
          <a:xfrm>
            <a:off x="5486400" y="1016000"/>
            <a:ext cx="3683000" cy="2762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latin typeface="Calibri" charset="0"/>
              </a:rPr>
              <a:t>Boer, Gamberg, Musch &amp;Prokudin arXiv:1107.5294</a:t>
            </a:r>
          </a:p>
        </p:txBody>
      </p:sp>
      <p:cxnSp>
        <p:nvCxnSpPr>
          <p:cNvPr id="110604" name="Straight Connector 14"/>
          <p:cNvCxnSpPr>
            <a:cxnSpLocks noChangeShapeType="1"/>
          </p:cNvCxnSpPr>
          <p:nvPr/>
        </p:nvCxnSpPr>
        <p:spPr bwMode="auto">
          <a:xfrm rot="10800000" flipV="1">
            <a:off x="3581400" y="2773363"/>
            <a:ext cx="153988" cy="152400"/>
          </a:xfrm>
          <a:prstGeom prst="line">
            <a:avLst/>
          </a:prstGeom>
          <a:noFill/>
          <a:ln w="9525">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cxnSp>
      <p:sp>
        <p:nvSpPr>
          <p:cNvPr id="110605" name="TextBox 27"/>
          <p:cNvSpPr txBox="1">
            <a:spLocks noChangeArrowheads="1"/>
          </p:cNvSpPr>
          <p:nvPr/>
        </p:nvSpPr>
        <p:spPr bwMode="auto">
          <a:xfrm>
            <a:off x="2514600" y="2849563"/>
            <a:ext cx="1084263" cy="3381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latin typeface="Calibri" charset="0"/>
              </a:rPr>
              <a:t>acceptance</a:t>
            </a:r>
          </a:p>
        </p:txBody>
      </p:sp>
      <p:cxnSp>
        <p:nvCxnSpPr>
          <p:cNvPr id="110606" name="Straight Connector 14"/>
          <p:cNvCxnSpPr>
            <a:cxnSpLocks noChangeShapeType="1"/>
          </p:cNvCxnSpPr>
          <p:nvPr/>
        </p:nvCxnSpPr>
        <p:spPr bwMode="auto">
          <a:xfrm rot="10800000" flipV="1">
            <a:off x="3579813" y="2798763"/>
            <a:ext cx="687387" cy="609600"/>
          </a:xfrm>
          <a:prstGeom prst="line">
            <a:avLst/>
          </a:prstGeom>
          <a:noFill/>
          <a:ln w="9525">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cxnSp>
      <p:sp>
        <p:nvSpPr>
          <p:cNvPr id="110607" name="TextBox 32"/>
          <p:cNvSpPr txBox="1">
            <a:spLocks noChangeArrowheads="1"/>
          </p:cNvSpPr>
          <p:nvPr/>
        </p:nvSpPr>
        <p:spPr bwMode="auto">
          <a:xfrm>
            <a:off x="6870700" y="4578350"/>
            <a:ext cx="184150" cy="461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1800">
              <a:latin typeface="Calibri" charset="0"/>
            </a:endParaRPr>
          </a:p>
        </p:txBody>
      </p:sp>
      <p:pic>
        <p:nvPicPr>
          <p:cNvPr id="110608" name="Picture 4"/>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27725" y="3276600"/>
            <a:ext cx="2254250" cy="4429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10609" name="Picture 21" descr="Screen shot 2012-06-03 at 1.16.41 PM.png"/>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84725" y="4191000"/>
            <a:ext cx="4268788" cy="2667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10610" name="Picture 25" descr="latex-image-1.pdf"/>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47900" y="4106863"/>
            <a:ext cx="2736850" cy="3317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10611" name="Rectangle 22"/>
          <p:cNvSpPr>
            <a:spLocks noChangeArrowheads="1"/>
          </p:cNvSpPr>
          <p:nvPr/>
        </p:nvSpPr>
        <p:spPr bwMode="auto">
          <a:xfrm>
            <a:off x="0" y="5715000"/>
            <a:ext cx="5410200" cy="6461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P</a:t>
            </a:r>
            <a:r>
              <a:rPr lang="en-US" altLang="en-US" sz="1800" baseline="-25000"/>
              <a:t>T</a:t>
            </a:r>
            <a:r>
              <a:rPr lang="en-US" altLang="en-US" sz="1800"/>
              <a:t> cuts affect not only on the value</a:t>
            </a:r>
          </a:p>
          <a:p>
            <a:pPr eaLnBrk="1" hangingPunct="1">
              <a:spcBef>
                <a:spcPct val="0"/>
              </a:spcBef>
              <a:buFontTx/>
              <a:buNone/>
            </a:pPr>
            <a:r>
              <a:rPr lang="en-US" altLang="en-US" sz="1800"/>
              <a:t> of extraction also the shape of b</a:t>
            </a:r>
            <a:r>
              <a:rPr lang="en-US" altLang="en-US" sz="1800" baseline="-25000"/>
              <a:t>T</a:t>
            </a:r>
            <a:r>
              <a:rPr lang="en-US" altLang="en-US" sz="1800"/>
              <a:t> dependence!</a:t>
            </a:r>
          </a:p>
        </p:txBody>
      </p:sp>
      <p:sp>
        <p:nvSpPr>
          <p:cNvPr id="110612" name="Slide Number Placeholder 20"/>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34C2ECF9-BDA6-2146-9CB8-882CE9C9307C}" type="slidenum">
              <a:rPr lang="en-US" altLang="en-US" sz="1400"/>
              <a:pPr>
                <a:spcBef>
                  <a:spcPct val="0"/>
                </a:spcBef>
                <a:buFontTx/>
                <a:buNone/>
              </a:pPr>
              <a:t>104</a:t>
            </a:fld>
            <a:endParaRPr lang="en-US" altLang="en-US" sz="1400"/>
          </a:p>
        </p:txBody>
      </p:sp>
      <p:sp>
        <p:nvSpPr>
          <p:cNvPr id="110613" name="Footer Placeholder 21"/>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2641" name="Picture 22"/>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2286000"/>
            <a:ext cx="4419600" cy="838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12642" name="Rectangle 2"/>
          <p:cNvSpPr>
            <a:spLocks noGrp="1" noChangeArrowheads="1"/>
          </p:cNvSpPr>
          <p:nvPr>
            <p:ph type="title"/>
          </p:nvPr>
        </p:nvSpPr>
        <p:spPr>
          <a:xfrm>
            <a:off x="457200" y="122238"/>
            <a:ext cx="7924800" cy="411162"/>
          </a:xfrm>
          <a:noFill/>
        </p:spPr>
        <p:txBody>
          <a:bodyPr/>
          <a:lstStyle/>
          <a:p>
            <a:pPr eaLnBrk="1" hangingPunct="1"/>
            <a:r>
              <a:rPr lang="en-US" altLang="en-US" sz="3200"/>
              <a:t>BGMP: extraction of k</a:t>
            </a:r>
            <a:r>
              <a:rPr lang="en-US" altLang="en-US" sz="3200" baseline="-25000"/>
              <a:t>T</a:t>
            </a:r>
            <a:r>
              <a:rPr lang="en-US" altLang="en-US" sz="3200"/>
              <a:t>-dependent PDFs</a:t>
            </a:r>
          </a:p>
        </p:txBody>
      </p:sp>
      <p:sp>
        <p:nvSpPr>
          <p:cNvPr id="112643" name="Text Box 16"/>
          <p:cNvSpPr txBox="1">
            <a:spLocks noChangeArrowheads="1"/>
          </p:cNvSpPr>
          <p:nvPr/>
        </p:nvSpPr>
        <p:spPr bwMode="auto">
          <a:xfrm>
            <a:off x="304800" y="685800"/>
            <a:ext cx="8367713"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000"/>
              <a:t>Need: project x-section onto Fourier mods in b</a:t>
            </a:r>
            <a:r>
              <a:rPr lang="en-US" altLang="en-US" sz="2000" baseline="-25000"/>
              <a:t>T</a:t>
            </a:r>
            <a:r>
              <a:rPr lang="en-US" altLang="en-US" sz="2000"/>
              <a:t>-space to avoid convolution</a:t>
            </a:r>
          </a:p>
        </p:txBody>
      </p:sp>
      <p:pic>
        <p:nvPicPr>
          <p:cNvPr id="112644" name="Picture 12"/>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371600"/>
            <a:ext cx="434340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cxnSp>
        <p:nvCxnSpPr>
          <p:cNvPr id="112645" name="Straight Connector 14"/>
          <p:cNvCxnSpPr>
            <a:cxnSpLocks noChangeShapeType="1"/>
          </p:cNvCxnSpPr>
          <p:nvPr/>
        </p:nvCxnSpPr>
        <p:spPr bwMode="auto">
          <a:xfrm rot="5400000">
            <a:off x="3925887" y="2093913"/>
            <a:ext cx="379413" cy="1588"/>
          </a:xfrm>
          <a:prstGeom prst="line">
            <a:avLst/>
          </a:prstGeom>
          <a:noFill/>
          <a:ln w="38100" cmpd="dbl">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cxnSp>
      <p:cxnSp>
        <p:nvCxnSpPr>
          <p:cNvPr id="112646" name="Straight Connector 16"/>
          <p:cNvCxnSpPr>
            <a:cxnSpLocks noChangeShapeType="1"/>
          </p:cNvCxnSpPr>
          <p:nvPr/>
        </p:nvCxnSpPr>
        <p:spPr bwMode="auto">
          <a:xfrm rot="5400000">
            <a:off x="3887788" y="3656012"/>
            <a:ext cx="762000" cy="3175"/>
          </a:xfrm>
          <a:prstGeom prst="line">
            <a:avLst/>
          </a:prstGeom>
          <a:noFill/>
          <a:ln w="38100" cmpd="dbl">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cxnSp>
      <p:sp>
        <p:nvSpPr>
          <p:cNvPr id="112647" name="TextBox 20"/>
          <p:cNvSpPr txBox="1">
            <a:spLocks noChangeArrowheads="1"/>
          </p:cNvSpPr>
          <p:nvPr/>
        </p:nvSpPr>
        <p:spPr bwMode="auto">
          <a:xfrm>
            <a:off x="152400" y="5526088"/>
            <a:ext cx="8839200" cy="646112"/>
          </a:xfrm>
          <a:prstGeom prst="rect">
            <a:avLst/>
          </a:prstGeom>
          <a:solidFill>
            <a:srgbClr val="E3E81E"/>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pPr>
            <a:r>
              <a:rPr lang="en-US" altLang="en-US" sz="1800">
                <a:latin typeface="Times New Roman" charset="0"/>
              </a:rPr>
              <a:t>BGMP provides a model independent way to extract k</a:t>
            </a:r>
            <a:r>
              <a:rPr lang="en-US" altLang="en-US" sz="1800" baseline="-25000">
                <a:latin typeface="Times New Roman" charset="0"/>
              </a:rPr>
              <a:t>T</a:t>
            </a:r>
            <a:r>
              <a:rPr lang="en-US" altLang="en-US" sz="1800">
                <a:latin typeface="Times New Roman" charset="0"/>
              </a:rPr>
              <a:t>-dependences of helicity distributions</a:t>
            </a:r>
          </a:p>
          <a:p>
            <a:pPr eaLnBrk="1" hangingPunct="1">
              <a:spcBef>
                <a:spcPct val="0"/>
              </a:spcBef>
            </a:pPr>
            <a:r>
              <a:rPr lang="en-US" altLang="en-US" sz="1800">
                <a:latin typeface="Times New Roman" charset="0"/>
              </a:rPr>
              <a:t>requires wide range in hadron P</a:t>
            </a:r>
            <a:r>
              <a:rPr lang="en-US" altLang="en-US" sz="1800" baseline="-25000">
                <a:latin typeface="Times New Roman" charset="0"/>
              </a:rPr>
              <a:t>T</a:t>
            </a:r>
            <a:r>
              <a:rPr lang="en-US" altLang="en-US" sz="1800">
                <a:latin typeface="Times New Roman" charset="0"/>
              </a:rPr>
              <a:t> </a:t>
            </a:r>
          </a:p>
        </p:txBody>
      </p:sp>
      <p:pic>
        <p:nvPicPr>
          <p:cNvPr id="112648" name="Picture 21"/>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9600" y="3352800"/>
            <a:ext cx="3048000" cy="6635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12649" name="TextBox 23"/>
          <p:cNvSpPr txBox="1">
            <a:spLocks noChangeArrowheads="1"/>
          </p:cNvSpPr>
          <p:nvPr/>
        </p:nvSpPr>
        <p:spPr bwMode="auto">
          <a:xfrm>
            <a:off x="3276600" y="4711700"/>
            <a:ext cx="184150" cy="584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1800"/>
          </a:p>
        </p:txBody>
      </p:sp>
      <p:sp>
        <p:nvSpPr>
          <p:cNvPr id="112650" name="Rectangle 23"/>
          <p:cNvSpPr>
            <a:spLocks noChangeArrowheads="1"/>
          </p:cNvSpPr>
          <p:nvPr/>
        </p:nvSpPr>
        <p:spPr bwMode="auto">
          <a:xfrm>
            <a:off x="5486400" y="1016000"/>
            <a:ext cx="3683000" cy="2762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t>Boer, Gamberg, Musch &amp;Prokudin arXiv:1107.5294</a:t>
            </a:r>
          </a:p>
        </p:txBody>
      </p:sp>
      <p:pic>
        <p:nvPicPr>
          <p:cNvPr id="112651" name="Picture 25"/>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47800" y="4114800"/>
            <a:ext cx="3048000" cy="4175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cxnSp>
        <p:nvCxnSpPr>
          <p:cNvPr id="112652" name="Straight Connector 14"/>
          <p:cNvCxnSpPr>
            <a:cxnSpLocks noChangeShapeType="1"/>
          </p:cNvCxnSpPr>
          <p:nvPr/>
        </p:nvCxnSpPr>
        <p:spPr bwMode="auto">
          <a:xfrm rot="10800000" flipV="1">
            <a:off x="3581400" y="2895600"/>
            <a:ext cx="153988" cy="152400"/>
          </a:xfrm>
          <a:prstGeom prst="line">
            <a:avLst/>
          </a:prstGeom>
          <a:noFill/>
          <a:ln w="9525">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cxnSp>
      <p:sp>
        <p:nvSpPr>
          <p:cNvPr id="112653" name="TextBox 27"/>
          <p:cNvSpPr txBox="1">
            <a:spLocks noChangeArrowheads="1"/>
          </p:cNvSpPr>
          <p:nvPr/>
        </p:nvSpPr>
        <p:spPr bwMode="auto">
          <a:xfrm>
            <a:off x="2514600" y="2971800"/>
            <a:ext cx="1084263" cy="3381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acceptance</a:t>
            </a:r>
          </a:p>
        </p:txBody>
      </p:sp>
      <p:cxnSp>
        <p:nvCxnSpPr>
          <p:cNvPr id="112654" name="Straight Connector 14"/>
          <p:cNvCxnSpPr>
            <a:cxnSpLocks noChangeShapeType="1"/>
          </p:cNvCxnSpPr>
          <p:nvPr/>
        </p:nvCxnSpPr>
        <p:spPr bwMode="auto">
          <a:xfrm rot="10800000" flipV="1">
            <a:off x="3579813" y="2921000"/>
            <a:ext cx="687387" cy="609600"/>
          </a:xfrm>
          <a:prstGeom prst="line">
            <a:avLst/>
          </a:prstGeom>
          <a:noFill/>
          <a:ln w="9525">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cxnSp>
      <p:pic>
        <p:nvPicPr>
          <p:cNvPr id="112655" name="Picture 29"/>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0" y="1295400"/>
            <a:ext cx="4552950" cy="3276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12656" name="TextBox 32"/>
          <p:cNvSpPr txBox="1">
            <a:spLocks noChangeArrowheads="1"/>
          </p:cNvSpPr>
          <p:nvPr/>
        </p:nvSpPr>
        <p:spPr bwMode="auto">
          <a:xfrm>
            <a:off x="6870700" y="4343400"/>
            <a:ext cx="184150" cy="461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1800"/>
          </a:p>
        </p:txBody>
      </p:sp>
      <p:sp>
        <p:nvSpPr>
          <p:cNvPr id="112657" name="TextBox 21"/>
          <p:cNvSpPr txBox="1">
            <a:spLocks noChangeArrowheads="1"/>
          </p:cNvSpPr>
          <p:nvPr/>
        </p:nvSpPr>
        <p:spPr bwMode="auto">
          <a:xfrm>
            <a:off x="7696200" y="1676400"/>
            <a:ext cx="806450" cy="584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x=0.33</a:t>
            </a:r>
          </a:p>
          <a:p>
            <a:pPr eaLnBrk="1" hangingPunct="1">
              <a:spcBef>
                <a:spcPct val="0"/>
              </a:spcBef>
              <a:buFontTx/>
              <a:buNone/>
            </a:pPr>
            <a:r>
              <a:rPr lang="en-US" altLang="en-US" sz="1600"/>
              <a:t>z=0.65</a:t>
            </a:r>
          </a:p>
        </p:txBody>
      </p:sp>
      <p:sp>
        <p:nvSpPr>
          <p:cNvPr id="112658" name="TextBox 25"/>
          <p:cNvSpPr txBox="1">
            <a:spLocks noChangeArrowheads="1"/>
          </p:cNvSpPr>
          <p:nvPr/>
        </p:nvSpPr>
        <p:spPr bwMode="auto">
          <a:xfrm>
            <a:off x="8229600" y="3733800"/>
            <a:ext cx="877888" cy="2762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t>generated</a:t>
            </a:r>
          </a:p>
        </p:txBody>
      </p:sp>
      <p:cxnSp>
        <p:nvCxnSpPr>
          <p:cNvPr id="31" name="Straight Connector 30"/>
          <p:cNvCxnSpPr/>
          <p:nvPr/>
        </p:nvCxnSpPr>
        <p:spPr>
          <a:xfrm rot="16200000" flipV="1">
            <a:off x="8496300" y="3289300"/>
            <a:ext cx="762000" cy="152400"/>
          </a:xfrm>
          <a:prstGeom prst="line">
            <a:avLst/>
          </a:prstGeom>
          <a:ln w="127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12660" name="Picture 4"/>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28800" y="4572000"/>
            <a:ext cx="3879850" cy="762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12661" name="Footer Placeholder 22"/>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sp>
        <p:nvSpPr>
          <p:cNvPr id="112662" name="Slide Number Placeholder 22"/>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BAD51C83-5682-C74B-ABAC-3E8799073360}" type="slidenum">
              <a:rPr lang="en-US" altLang="en-US" sz="1400"/>
              <a:pPr>
                <a:spcBef>
                  <a:spcPct val="0"/>
                </a:spcBef>
                <a:buFontTx/>
                <a:buNone/>
              </a:pPr>
              <a:t>105</a:t>
            </a:fld>
            <a:endParaRPr lang="en-US" altLang="en-US" sz="140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a:xfrm>
            <a:off x="457200" y="122238"/>
            <a:ext cx="7924800" cy="411162"/>
          </a:xfrm>
          <a:noFill/>
        </p:spPr>
        <p:txBody>
          <a:bodyPr/>
          <a:lstStyle/>
          <a:p>
            <a:pPr eaLnBrk="1" hangingPunct="1"/>
            <a:r>
              <a:rPr lang="en-US" altLang="en-US" sz="3200"/>
              <a:t>BGMP: extraction of k</a:t>
            </a:r>
            <a:r>
              <a:rPr lang="en-US" altLang="en-US" sz="3200" baseline="-25000"/>
              <a:t>T</a:t>
            </a:r>
            <a:r>
              <a:rPr lang="en-US" altLang="en-US" sz="3200"/>
              <a:t>-dependent TMDs</a:t>
            </a:r>
          </a:p>
        </p:txBody>
      </p:sp>
      <p:sp>
        <p:nvSpPr>
          <p:cNvPr id="114690" name="TextBox 20"/>
          <p:cNvSpPr txBox="1">
            <a:spLocks noChangeArrowheads="1"/>
          </p:cNvSpPr>
          <p:nvPr/>
        </p:nvSpPr>
        <p:spPr bwMode="auto">
          <a:xfrm>
            <a:off x="457200" y="5526088"/>
            <a:ext cx="8534400" cy="646112"/>
          </a:xfrm>
          <a:prstGeom prst="rect">
            <a:avLst/>
          </a:prstGeom>
          <a:solidFill>
            <a:srgbClr val="E3E81E"/>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pPr>
            <a:r>
              <a:rPr lang="en-US" altLang="en-US" sz="1800">
                <a:latin typeface="Times New Roman" charset="0"/>
              </a:rPr>
              <a:t>BGMP provides a model independent way to extract k</a:t>
            </a:r>
            <a:r>
              <a:rPr lang="en-US" altLang="en-US" sz="1800" baseline="-25000">
                <a:latin typeface="Times New Roman" charset="0"/>
              </a:rPr>
              <a:t>T</a:t>
            </a:r>
            <a:r>
              <a:rPr lang="en-US" altLang="en-US" sz="1800">
                <a:latin typeface="Times New Roman" charset="0"/>
              </a:rPr>
              <a:t>-dependences of TMD</a:t>
            </a:r>
          </a:p>
          <a:p>
            <a:pPr eaLnBrk="1" hangingPunct="1">
              <a:spcBef>
                <a:spcPct val="0"/>
              </a:spcBef>
            </a:pPr>
            <a:r>
              <a:rPr lang="en-US" altLang="en-US" sz="1800">
                <a:latin typeface="Times New Roman" charset="0"/>
              </a:rPr>
              <a:t>requires wide range in hadron P</a:t>
            </a:r>
            <a:r>
              <a:rPr lang="en-US" altLang="en-US" sz="1800" baseline="-25000">
                <a:latin typeface="Times New Roman" charset="0"/>
              </a:rPr>
              <a:t>T</a:t>
            </a:r>
            <a:r>
              <a:rPr lang="en-US" altLang="en-US" sz="1800">
                <a:latin typeface="Times New Roman" charset="0"/>
              </a:rPr>
              <a:t> </a:t>
            </a:r>
          </a:p>
        </p:txBody>
      </p:sp>
      <p:sp>
        <p:nvSpPr>
          <p:cNvPr id="114691" name="Footer Placeholder 22"/>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pic>
        <p:nvPicPr>
          <p:cNvPr id="114692" name="Picture 22" descr="Screen shot 2011-10-14 at 9.13.19 A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990600"/>
            <a:ext cx="7772400" cy="44831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14693" name="Picture 20"/>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59600" y="914400"/>
            <a:ext cx="2209800" cy="16970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14694" name="Slide Number Placeholder 6"/>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7E8D1321-F8C2-DB4B-8089-F48DE1C813F3}" type="slidenum">
              <a:rPr lang="en-US" altLang="en-US" sz="1400"/>
              <a:pPr>
                <a:spcBef>
                  <a:spcPct val="0"/>
                </a:spcBef>
                <a:buFontTx/>
                <a:buNone/>
              </a:pPr>
              <a:t>106</a:t>
            </a:fld>
            <a:endParaRPr lang="en-US" altLang="en-US" sz="140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2610" name="Rectangle 4"/>
          <p:cNvSpPr>
            <a:spLocks noChangeArrowheads="1"/>
          </p:cNvSpPr>
          <p:nvPr/>
        </p:nvSpPr>
        <p:spPr bwMode="auto">
          <a:xfrm>
            <a:off x="228023" y="1066801"/>
            <a:ext cx="8763000" cy="2209800"/>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lgn="ctr">
                <a:solidFill>
                  <a:srgbClr val="000000"/>
                </a:solidFill>
                <a:round/>
                <a:headEnd/>
                <a:tailEnd/>
              </a14:hiddenLine>
            </a:ext>
          </a:extLst>
        </p:spPr>
        <p:txBody>
          <a:bodyPr lIns="91226" tIns="45608" rIns="91226" bIns="45608"/>
          <a:lstStyle>
            <a:lvl1pPr>
              <a:defRPr sz="2800" b="1" i="1">
                <a:solidFill>
                  <a:schemeClr val="tx2"/>
                </a:solidFill>
                <a:latin typeface="Times New Roman" panose="02020603050405020304" pitchFamily="18" charset="0"/>
              </a:defRPr>
            </a:lvl1pPr>
            <a:lvl2pPr marL="742950" indent="-285750">
              <a:defRPr sz="2800" b="1" i="1">
                <a:solidFill>
                  <a:schemeClr val="tx2"/>
                </a:solidFill>
                <a:latin typeface="Times New Roman" panose="02020603050405020304" pitchFamily="18" charset="0"/>
              </a:defRPr>
            </a:lvl2pPr>
            <a:lvl3pPr marL="1143000" indent="-228600">
              <a:defRPr sz="2800" b="1" i="1">
                <a:solidFill>
                  <a:schemeClr val="tx2"/>
                </a:solidFill>
                <a:latin typeface="Times New Roman" panose="02020603050405020304" pitchFamily="18" charset="0"/>
              </a:defRPr>
            </a:lvl3pPr>
            <a:lvl4pPr marL="1600200" indent="-228600">
              <a:defRPr sz="2800" b="1" i="1">
                <a:solidFill>
                  <a:schemeClr val="tx2"/>
                </a:solidFill>
                <a:latin typeface="Times New Roman" panose="02020603050405020304" pitchFamily="18" charset="0"/>
              </a:defRPr>
            </a:lvl4pPr>
            <a:lvl5pPr marL="2057400" indent="-228600">
              <a:defRPr sz="2800" b="1" i="1">
                <a:solidFill>
                  <a:schemeClr val="tx2"/>
                </a:solidFill>
                <a:latin typeface="Times New Roman" panose="02020603050405020304" pitchFamily="18" charset="0"/>
              </a:defRPr>
            </a:lvl5pPr>
            <a:lvl6pPr marL="2514600" indent="-228600" eaLnBrk="0" fontAlgn="base" hangingPunct="0">
              <a:spcBef>
                <a:spcPct val="0"/>
              </a:spcBef>
              <a:spcAft>
                <a:spcPct val="0"/>
              </a:spcAft>
              <a:defRPr sz="2800" b="1" i="1">
                <a:solidFill>
                  <a:schemeClr val="tx2"/>
                </a:solidFill>
                <a:latin typeface="Times New Roman" panose="02020603050405020304" pitchFamily="18" charset="0"/>
              </a:defRPr>
            </a:lvl6pPr>
            <a:lvl7pPr marL="2971800" indent="-228600" eaLnBrk="0" fontAlgn="base" hangingPunct="0">
              <a:spcBef>
                <a:spcPct val="0"/>
              </a:spcBef>
              <a:spcAft>
                <a:spcPct val="0"/>
              </a:spcAft>
              <a:defRPr sz="2800" b="1" i="1">
                <a:solidFill>
                  <a:schemeClr val="tx2"/>
                </a:solidFill>
                <a:latin typeface="Times New Roman" panose="02020603050405020304" pitchFamily="18" charset="0"/>
              </a:defRPr>
            </a:lvl7pPr>
            <a:lvl8pPr marL="3429000" indent="-228600" eaLnBrk="0" fontAlgn="base" hangingPunct="0">
              <a:spcBef>
                <a:spcPct val="0"/>
              </a:spcBef>
              <a:spcAft>
                <a:spcPct val="0"/>
              </a:spcAft>
              <a:defRPr sz="2800" b="1" i="1">
                <a:solidFill>
                  <a:schemeClr val="tx2"/>
                </a:solidFill>
                <a:latin typeface="Times New Roman" panose="02020603050405020304" pitchFamily="18" charset="0"/>
              </a:defRPr>
            </a:lvl8pPr>
            <a:lvl9pPr marL="3886200" indent="-228600" eaLnBrk="0" fontAlgn="base" hangingPunct="0">
              <a:spcBef>
                <a:spcPct val="0"/>
              </a:spcBef>
              <a:spcAft>
                <a:spcPct val="0"/>
              </a:spcAft>
              <a:defRPr sz="2800" b="1" i="1">
                <a:solidFill>
                  <a:schemeClr val="tx2"/>
                </a:solidFill>
                <a:latin typeface="Times New Roman" panose="02020603050405020304" pitchFamily="18" charset="0"/>
              </a:defRPr>
            </a:lvl9pPr>
          </a:lstStyle>
          <a:p>
            <a:pPr algn="ctr"/>
            <a:endParaRPr lang="en-US" altLang="en-US">
              <a:solidFill>
                <a:srgbClr val="1F497D"/>
              </a:solidFill>
            </a:endParaRPr>
          </a:p>
        </p:txBody>
      </p:sp>
      <p:sp>
        <p:nvSpPr>
          <p:cNvPr id="452612" name="Rectangle 2"/>
          <p:cNvSpPr>
            <a:spLocks noGrp="1" noChangeArrowheads="1"/>
          </p:cNvSpPr>
          <p:nvPr>
            <p:ph type="title"/>
          </p:nvPr>
        </p:nvSpPr>
        <p:spPr>
          <a:xfrm>
            <a:off x="0" y="189568"/>
            <a:ext cx="9144000" cy="592452"/>
          </a:xfrm>
        </p:spPr>
        <p:txBody>
          <a:bodyPr/>
          <a:lstStyle/>
          <a:p>
            <a:r>
              <a:rPr lang="en-US" altLang="en-US" i="1" smtClean="0">
                <a:solidFill>
                  <a:srgbClr val="FF0000"/>
                </a:solidFill>
              </a:rPr>
              <a:t>Why SoLID</a:t>
            </a:r>
          </a:p>
        </p:txBody>
      </p:sp>
      <p:sp>
        <p:nvSpPr>
          <p:cNvPr id="2" name="Rectangle 3"/>
          <p:cNvSpPr>
            <a:spLocks noGrp="1" noChangeArrowheads="1"/>
          </p:cNvSpPr>
          <p:nvPr>
            <p:ph idx="1"/>
          </p:nvPr>
        </p:nvSpPr>
        <p:spPr>
          <a:xfrm>
            <a:off x="114053" y="1234971"/>
            <a:ext cx="8915977" cy="5204466"/>
          </a:xfrm>
          <a:solidFill>
            <a:schemeClr val="bg1"/>
          </a:solidFill>
          <a:ln>
            <a:miter lim="800000"/>
            <a:headEnd/>
            <a:tailEnd/>
          </a:ln>
          <a:extLst/>
        </p:spPr>
        <p:txBody>
          <a:bodyPr>
            <a:noAutofit/>
          </a:bodyPr>
          <a:lstStyle/>
          <a:p>
            <a:pPr marL="372178" indent="-372178" defTabSz="989840">
              <a:spcBef>
                <a:spcPts val="600"/>
              </a:spcBef>
              <a:spcAft>
                <a:spcPts val="500"/>
              </a:spcAft>
              <a:defRPr/>
            </a:pPr>
            <a:r>
              <a:rPr lang="en-US" sz="2000" b="1" err="1"/>
              <a:t>JLab</a:t>
            </a:r>
            <a:r>
              <a:rPr lang="en-US" sz="2000" b="1"/>
              <a:t> 6 GeV: </a:t>
            </a:r>
            <a:r>
              <a:rPr lang="en-US" sz="2000" b="1">
                <a:solidFill>
                  <a:srgbClr val="FF0000"/>
                </a:solidFill>
              </a:rPr>
              <a:t>precision</a:t>
            </a:r>
            <a:r>
              <a:rPr lang="en-US" sz="2000" b="1"/>
              <a:t> measurements </a:t>
            </a:r>
          </a:p>
          <a:p>
            <a:pPr marL="0" indent="0" defTabSz="989840">
              <a:spcBef>
                <a:spcPts val="600"/>
              </a:spcBef>
              <a:spcAft>
                <a:spcPts val="500"/>
              </a:spcAft>
              <a:buNone/>
              <a:defRPr/>
            </a:pPr>
            <a:r>
              <a:rPr lang="en-US" sz="2000" b="1"/>
              <a:t>          </a:t>
            </a:r>
            <a:r>
              <a:rPr lang="en-US" sz="2000" b="1" smtClean="0"/>
              <a:t>high </a:t>
            </a:r>
            <a:r>
              <a:rPr lang="en-US" sz="2000" b="1"/>
              <a:t>luminosity </a:t>
            </a:r>
            <a:r>
              <a:rPr lang="en-US" sz="2000" b="1">
                <a:solidFill>
                  <a:srgbClr val="000000"/>
                </a:solidFill>
                <a:sym typeface="Wingdings" panose="05000000000000000000" pitchFamily="2" charset="2"/>
              </a:rPr>
              <a:t>(</a:t>
            </a:r>
            <a:r>
              <a:rPr lang="en-US" sz="2000" b="1" smtClean="0">
                <a:solidFill>
                  <a:srgbClr val="000000"/>
                </a:solidFill>
                <a:sym typeface="Wingdings" panose="05000000000000000000" pitchFamily="2" charset="2"/>
              </a:rPr>
              <a:t>10</a:t>
            </a:r>
            <a:r>
              <a:rPr lang="en-US" sz="2000" b="1" baseline="30000" smtClean="0">
                <a:solidFill>
                  <a:srgbClr val="000000"/>
                </a:solidFill>
                <a:sym typeface="Wingdings" panose="05000000000000000000" pitchFamily="2" charset="2"/>
              </a:rPr>
              <a:t>39</a:t>
            </a:r>
            <a:r>
              <a:rPr lang="en-US" sz="2000" b="1" smtClean="0"/>
              <a:t>) but </a:t>
            </a:r>
            <a:r>
              <a:rPr lang="en-US" sz="2000" b="1"/>
              <a:t>small acceptance (HRS/HMS: &lt; 10 </a:t>
            </a:r>
            <a:r>
              <a:rPr lang="en-US" sz="2000" b="1" err="1"/>
              <a:t>msr</a:t>
            </a:r>
            <a:r>
              <a:rPr lang="en-US" sz="2000" b="1"/>
              <a:t>)  </a:t>
            </a:r>
          </a:p>
          <a:p>
            <a:pPr marL="0" indent="0" defTabSz="989840">
              <a:spcBef>
                <a:spcPts val="600"/>
              </a:spcBef>
              <a:spcAft>
                <a:spcPts val="500"/>
              </a:spcAft>
              <a:buNone/>
              <a:defRPr/>
            </a:pPr>
            <a:r>
              <a:rPr lang="en-US" sz="2000" b="1"/>
              <a:t>          or large acceptance but low luminosity (CLAS6: 10</a:t>
            </a:r>
            <a:r>
              <a:rPr lang="en-US" sz="2000" b="1" baseline="30000"/>
              <a:t>34</a:t>
            </a:r>
            <a:r>
              <a:rPr lang="en-US" sz="2000" b="1"/>
              <a:t>)</a:t>
            </a:r>
          </a:p>
          <a:p>
            <a:pPr marL="372178" indent="-372178" defTabSz="989840">
              <a:spcBef>
                <a:spcPts val="600"/>
              </a:spcBef>
              <a:spcAft>
                <a:spcPts val="500"/>
              </a:spcAft>
              <a:defRPr/>
            </a:pPr>
            <a:r>
              <a:rPr lang="en-US" sz="2000" b="1" err="1"/>
              <a:t>JLab</a:t>
            </a:r>
            <a:r>
              <a:rPr lang="en-US" sz="2000" b="1"/>
              <a:t> 12 GeV upgrade opens up a window of opportunities (DIS, SIDIS, Deep Exclusive Processes) to study valence quark (3-d) structure of the nucleon  and other high impact physics (PVDIS, J/</a:t>
            </a:r>
            <a:r>
              <a:rPr lang="en-US" sz="2000" b="1">
                <a:latin typeface="Symbol" panose="05050102010706020507" pitchFamily="18" charset="2"/>
              </a:rPr>
              <a:t>y</a:t>
            </a:r>
            <a:r>
              <a:rPr lang="en-US" sz="2000" b="1"/>
              <a:t>, …)</a:t>
            </a:r>
          </a:p>
          <a:p>
            <a:pPr marL="372178" indent="-372178" defTabSz="989840">
              <a:spcBef>
                <a:spcPts val="600"/>
              </a:spcBef>
              <a:spcAft>
                <a:spcPts val="500"/>
              </a:spcAft>
              <a:defRPr/>
            </a:pPr>
            <a:r>
              <a:rPr lang="en-US" sz="2000" b="1"/>
              <a:t> High precision in multi-dimension or rare processes requires very high statistics </a:t>
            </a:r>
            <a:r>
              <a:rPr lang="en-US" sz="2000" b="1">
                <a:sym typeface="Wingdings" panose="05000000000000000000" pitchFamily="2" charset="2"/>
              </a:rPr>
              <a:t>  </a:t>
            </a:r>
            <a:r>
              <a:rPr lang="en-US" sz="2000" b="1">
                <a:solidFill>
                  <a:srgbClr val="FF0000"/>
                </a:solidFill>
                <a:sym typeface="Wingdings" panose="05000000000000000000" pitchFamily="2" charset="2"/>
              </a:rPr>
              <a:t>large acceptance and high luminosity</a:t>
            </a:r>
          </a:p>
          <a:p>
            <a:pPr marL="372178" indent="-372178" defTabSz="989840">
              <a:spcBef>
                <a:spcPts val="600"/>
              </a:spcBef>
              <a:spcAft>
                <a:spcPts val="500"/>
              </a:spcAft>
              <a:defRPr/>
            </a:pPr>
            <a:r>
              <a:rPr lang="en-US" sz="2000" b="1">
                <a:sym typeface="Wingdings" panose="05000000000000000000" pitchFamily="2" charset="2"/>
              </a:rPr>
              <a:t>CLAS12: luminosity upgrade (one order of magnitude) to 10</a:t>
            </a:r>
            <a:r>
              <a:rPr lang="en-US" sz="2000" b="1" baseline="30000">
                <a:sym typeface="Wingdings" panose="05000000000000000000" pitchFamily="2" charset="2"/>
              </a:rPr>
              <a:t>35</a:t>
            </a:r>
          </a:p>
          <a:p>
            <a:pPr marL="372178" indent="-372178" defTabSz="989840">
              <a:spcBef>
                <a:spcPts val="600"/>
              </a:spcBef>
              <a:spcAft>
                <a:spcPts val="500"/>
              </a:spcAft>
              <a:defRPr/>
            </a:pPr>
            <a:r>
              <a:rPr lang="en-US" sz="2000" b="1" smtClean="0">
                <a:sym typeface="Wingdings" panose="05000000000000000000" pitchFamily="2" charset="2"/>
              </a:rPr>
              <a:t>To fully </a:t>
            </a:r>
            <a:r>
              <a:rPr lang="en-US" sz="2000" b="1">
                <a:sym typeface="Wingdings" panose="05000000000000000000" pitchFamily="2" charset="2"/>
              </a:rPr>
              <a:t>exploit the potential of 12 GeV, taking advantage of the latest technical (detectors, DAQ, simulations, …) development</a:t>
            </a:r>
          </a:p>
          <a:p>
            <a:pPr marL="0" indent="0" defTabSz="989840">
              <a:spcBef>
                <a:spcPts val="600"/>
              </a:spcBef>
              <a:spcAft>
                <a:spcPts val="500"/>
              </a:spcAft>
              <a:buNone/>
              <a:defRPr/>
            </a:pPr>
            <a:r>
              <a:rPr lang="en-US" sz="2000" b="1">
                <a:sym typeface="Wingdings" panose="05000000000000000000" pitchFamily="2" charset="2"/>
              </a:rPr>
              <a:t>      SoLID: large acceptance detector can handle 10</a:t>
            </a:r>
            <a:r>
              <a:rPr lang="en-US" sz="2000" b="1" baseline="30000">
                <a:sym typeface="Wingdings" panose="05000000000000000000" pitchFamily="2" charset="2"/>
              </a:rPr>
              <a:t>37</a:t>
            </a:r>
            <a:r>
              <a:rPr lang="en-US" sz="2000" b="1">
                <a:sym typeface="Wingdings" panose="05000000000000000000" pitchFamily="2" charset="2"/>
              </a:rPr>
              <a:t> luminosity (no baffles)</a:t>
            </a:r>
          </a:p>
          <a:p>
            <a:pPr marL="0" indent="0" defTabSz="989840">
              <a:spcBef>
                <a:spcPts val="600"/>
              </a:spcBef>
              <a:spcAft>
                <a:spcPts val="500"/>
              </a:spcAft>
              <a:buNone/>
              <a:defRPr/>
            </a:pPr>
            <a:r>
              <a:rPr lang="en-US" sz="2000" b="1">
                <a:sym typeface="Wingdings" panose="05000000000000000000" pitchFamily="2" charset="2"/>
              </a:rPr>
              <a:t>                                                                                        10</a:t>
            </a:r>
            <a:r>
              <a:rPr lang="en-US" sz="2000" b="1" baseline="30000">
                <a:sym typeface="Wingdings" panose="05000000000000000000" pitchFamily="2" charset="2"/>
              </a:rPr>
              <a:t>39</a:t>
            </a:r>
            <a:r>
              <a:rPr lang="en-US" sz="2000" b="1">
                <a:sym typeface="Wingdings" panose="05000000000000000000" pitchFamily="2" charset="2"/>
              </a:rPr>
              <a:t>                   with baffles</a:t>
            </a:r>
            <a:endParaRPr lang="en-US" sz="2000" b="1"/>
          </a:p>
          <a:p>
            <a:pPr marL="372178" indent="-372178" defTabSz="989840">
              <a:spcBef>
                <a:spcPts val="600"/>
              </a:spcBef>
              <a:spcAft>
                <a:spcPts val="500"/>
              </a:spcAft>
              <a:defRPr/>
            </a:pPr>
            <a:endParaRPr lang="en-US" sz="2000" b="1"/>
          </a:p>
        </p:txBody>
      </p:sp>
      <p:sp>
        <p:nvSpPr>
          <p:cNvPr id="3" name="Footer Placeholder 2"/>
          <p:cNvSpPr>
            <a:spLocks noGrp="1"/>
          </p:cNvSpPr>
          <p:nvPr>
            <p:ph type="ftr" sz="quarter" idx="10"/>
          </p:nvPr>
        </p:nvSpPr>
        <p:spPr/>
        <p:txBody>
          <a:bodyPr/>
          <a:lstStyle/>
          <a:p>
            <a:pPr>
              <a:defRPr/>
            </a:pPr>
            <a:r>
              <a:rPr lang="en-US" smtClean="0"/>
              <a:t>Avakian, LNF-INFN Dec 12</a:t>
            </a:r>
            <a:endParaRPr lang="en-US"/>
          </a:p>
        </p:txBody>
      </p:sp>
      <p:sp>
        <p:nvSpPr>
          <p:cNvPr id="4" name="Slide Number Placeholder 3"/>
          <p:cNvSpPr>
            <a:spLocks noGrp="1"/>
          </p:cNvSpPr>
          <p:nvPr>
            <p:ph type="sldNum" sz="quarter" idx="11"/>
          </p:nvPr>
        </p:nvSpPr>
        <p:spPr/>
        <p:txBody>
          <a:bodyPr/>
          <a:lstStyle/>
          <a:p>
            <a:pPr>
              <a:defRPr/>
            </a:pPr>
            <a:fld id="{185C1D5A-1B75-2643-9634-7250AEE2B499}" type="slidenum">
              <a:rPr lang="en-US" altLang="en-US" smtClean="0"/>
              <a:pPr>
                <a:defRPr/>
              </a:pPr>
              <a:t>107</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16183352"/>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Title 3"/>
          <p:cNvSpPr>
            <a:spLocks noGrp="1"/>
          </p:cNvSpPr>
          <p:nvPr>
            <p:ph type="ctrTitle"/>
          </p:nvPr>
        </p:nvSpPr>
        <p:spPr>
          <a:xfrm>
            <a:off x="749300" y="51726"/>
            <a:ext cx="7772400" cy="428052"/>
          </a:xfrm>
        </p:spPr>
        <p:txBody>
          <a:bodyPr/>
          <a:lstStyle/>
          <a:p>
            <a:pPr eaLnBrk="1" hangingPunct="1"/>
            <a:r>
              <a:rPr lang="en-US" altLang="en-US" sz="3600">
                <a:solidFill>
                  <a:srgbClr val="0000FF"/>
                </a:solidFill>
              </a:rPr>
              <a:t> </a:t>
            </a:r>
            <a:r>
              <a:rPr lang="en-US" altLang="en-US" sz="3200" b="1" i="1" smtClean="0">
                <a:solidFill>
                  <a:srgbClr val="FF0000"/>
                </a:solidFill>
              </a:rPr>
              <a:t>Mapping </a:t>
            </a:r>
            <a:r>
              <a:rPr lang="en-US" altLang="en-US" sz="3200" b="1" i="1" err="1" smtClean="0">
                <a:solidFill>
                  <a:srgbClr val="FF0000"/>
                </a:solidFill>
              </a:rPr>
              <a:t>Sivers</a:t>
            </a:r>
            <a:r>
              <a:rPr lang="en-US" altLang="en-US" sz="3200" b="1" i="1" smtClean="0">
                <a:solidFill>
                  <a:srgbClr val="FF0000"/>
                </a:solidFill>
              </a:rPr>
              <a:t> Asymmetries with </a:t>
            </a:r>
            <a:r>
              <a:rPr lang="en-US" altLang="en-US" sz="3200" b="1" i="1" err="1" smtClean="0">
                <a:solidFill>
                  <a:srgbClr val="FF0000"/>
                </a:solidFill>
              </a:rPr>
              <a:t>SoLID</a:t>
            </a:r>
            <a:endParaRPr lang="en-US" altLang="en-US" sz="3600" b="1" i="1">
              <a:solidFill>
                <a:srgbClr val="FF0000"/>
              </a:solidFill>
            </a:endParaRPr>
          </a:p>
        </p:txBody>
      </p:sp>
      <p:sp>
        <p:nvSpPr>
          <p:cNvPr id="9" name="TextBox 13"/>
          <p:cNvSpPr txBox="1">
            <a:spLocks noChangeArrowheads="1"/>
          </p:cNvSpPr>
          <p:nvPr/>
        </p:nvSpPr>
        <p:spPr bwMode="auto">
          <a:xfrm>
            <a:off x="251933" y="762353"/>
            <a:ext cx="5367249" cy="230829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lIns="91409" tIns="45703" rIns="91409" bIns="45703">
            <a:spAutoFit/>
          </a:bodyPr>
          <a:lstStyle>
            <a:lvl1pPr defTabSz="457200">
              <a:spcBef>
                <a:spcPct val="20000"/>
              </a:spcBef>
              <a:buChar char="•"/>
              <a:defRPr sz="3200">
                <a:solidFill>
                  <a:schemeClr val="tx1"/>
                </a:solidFill>
                <a:latin typeface="Arial" pitchFamily="34" charset="0"/>
                <a:ea typeface="ＭＳ Ｐゴシック" pitchFamily="34" charset="-128"/>
              </a:defRPr>
            </a:lvl1pPr>
            <a:lvl2pPr marL="742950" indent="-285750" defTabSz="457200">
              <a:spcBef>
                <a:spcPct val="20000"/>
              </a:spcBef>
              <a:buChar char="–"/>
              <a:defRPr sz="2800">
                <a:solidFill>
                  <a:schemeClr val="tx1"/>
                </a:solidFill>
                <a:latin typeface="Arial" pitchFamily="34" charset="0"/>
                <a:ea typeface="ＭＳ Ｐゴシック" pitchFamily="34" charset="-128"/>
              </a:defRPr>
            </a:lvl2pPr>
            <a:lvl3pPr marL="1143000" indent="-228600" defTabSz="457200">
              <a:spcBef>
                <a:spcPct val="20000"/>
              </a:spcBef>
              <a:buChar char="•"/>
              <a:defRPr sz="2400">
                <a:solidFill>
                  <a:schemeClr val="tx1"/>
                </a:solidFill>
                <a:latin typeface="Arial" pitchFamily="34" charset="0"/>
                <a:ea typeface="ＭＳ Ｐゴシック" pitchFamily="34" charset="-128"/>
              </a:defRPr>
            </a:lvl3pPr>
            <a:lvl4pPr marL="1600200" indent="-228600" defTabSz="457200">
              <a:spcBef>
                <a:spcPct val="20000"/>
              </a:spcBef>
              <a:buChar char="–"/>
              <a:defRPr sz="2000">
                <a:solidFill>
                  <a:schemeClr val="tx1"/>
                </a:solidFill>
                <a:latin typeface="Arial" pitchFamily="34" charset="0"/>
                <a:ea typeface="ＭＳ Ｐゴシック" pitchFamily="34" charset="-128"/>
              </a:defRPr>
            </a:lvl4pPr>
            <a:lvl5pPr marL="2057400" indent="-228600" defTabSz="457200">
              <a:spcBef>
                <a:spcPct val="20000"/>
              </a:spcBef>
              <a:buChar char="»"/>
              <a:defRPr sz="20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marL="285673" indent="-285673" eaLnBrk="1" hangingPunct="1">
              <a:spcBef>
                <a:spcPct val="0"/>
              </a:spcBef>
              <a:buFont typeface="Wingdings" panose="05000000000000000000" pitchFamily="2" charset="2"/>
              <a:buChar char="§"/>
              <a:defRPr/>
            </a:pPr>
            <a:r>
              <a:rPr lang="en-US" altLang="en-US" sz="1800" b="0" i="0" err="1" smtClean="0">
                <a:solidFill>
                  <a:srgbClr val="000000"/>
                </a:solidFill>
                <a:latin typeface="Calibri" pitchFamily="34" charset="0"/>
                <a:cs typeface="ＭＳ Ｐゴシック"/>
              </a:rPr>
              <a:t>Sivers</a:t>
            </a:r>
            <a:r>
              <a:rPr lang="en-US" altLang="en-US" sz="1800" b="0" i="0" smtClean="0">
                <a:solidFill>
                  <a:srgbClr val="000000"/>
                </a:solidFill>
                <a:latin typeface="Calibri" pitchFamily="34" charset="0"/>
                <a:cs typeface="ＭＳ Ｐゴシック"/>
              </a:rPr>
              <a:t> </a:t>
            </a:r>
            <a:r>
              <a:rPr lang="en-US" altLang="en-US" sz="1800" b="0" i="0">
                <a:solidFill>
                  <a:srgbClr val="000000"/>
                </a:solidFill>
                <a:latin typeface="Calibri" pitchFamily="34" charset="0"/>
                <a:cs typeface="ＭＳ Ｐゴシック"/>
              </a:rPr>
              <a:t>Asymmetries ~  </a:t>
            </a:r>
            <a:r>
              <a:rPr lang="en-US" altLang="en-US" sz="1800" b="0" i="0" err="1" smtClean="0">
                <a:solidFill>
                  <a:srgbClr val="000000"/>
                </a:solidFill>
                <a:latin typeface="Calibri" pitchFamily="34" charset="0"/>
                <a:cs typeface="ＭＳ Ｐゴシック"/>
              </a:rPr>
              <a:t>Sivers</a:t>
            </a:r>
            <a:r>
              <a:rPr lang="en-US" altLang="en-US" sz="1800" b="0" i="0" smtClean="0">
                <a:solidFill>
                  <a:srgbClr val="000000"/>
                </a:solidFill>
                <a:latin typeface="Calibri" pitchFamily="34" charset="0"/>
                <a:cs typeface="ＭＳ Ｐゴシック"/>
              </a:rPr>
              <a:t> Function  </a:t>
            </a:r>
            <a:r>
              <a:rPr lang="en-US" altLang="en-US" sz="1800" b="0" i="0">
                <a:solidFill>
                  <a:srgbClr val="000000"/>
                </a:solidFill>
                <a:latin typeface="Calibri" pitchFamily="34" charset="0"/>
                <a:cs typeface="ＭＳ Ｐゴシック"/>
              </a:rPr>
              <a:t>(</a:t>
            </a:r>
            <a:r>
              <a:rPr lang="en-US" altLang="en-US" sz="1800" b="0" i="0" smtClean="0">
                <a:solidFill>
                  <a:srgbClr val="000000"/>
                </a:solidFill>
                <a:latin typeface="Calibri" pitchFamily="34" charset="0"/>
                <a:cs typeface="ＭＳ Ｐゴシック"/>
              </a:rPr>
              <a:t>x, </a:t>
            </a:r>
            <a:r>
              <a:rPr lang="en-US" altLang="en-US" sz="1800" b="0" i="0" err="1" smtClean="0">
                <a:solidFill>
                  <a:srgbClr val="000000"/>
                </a:solidFill>
                <a:latin typeface="Calibri" pitchFamily="34" charset="0"/>
                <a:cs typeface="ＭＳ Ｐゴシック"/>
              </a:rPr>
              <a:t>k</a:t>
            </a:r>
            <a:r>
              <a:rPr lang="en-US" altLang="en-US" sz="1800" b="0" i="0" baseline="-25000" err="1" smtClean="0">
                <a:solidFill>
                  <a:srgbClr val="000000"/>
                </a:solidFill>
                <a:latin typeface="Calibri" pitchFamily="34" charset="0"/>
                <a:cs typeface="ＭＳ Ｐゴシック"/>
              </a:rPr>
              <a:t>T</a:t>
            </a:r>
            <a:r>
              <a:rPr lang="en-US" altLang="en-US" sz="1800" b="0" i="0" smtClean="0">
                <a:solidFill>
                  <a:srgbClr val="000000"/>
                </a:solidFill>
                <a:latin typeface="Calibri" pitchFamily="34" charset="0"/>
                <a:cs typeface="ＭＳ Ｐゴシック"/>
              </a:rPr>
              <a:t>, Q</a:t>
            </a:r>
            <a:r>
              <a:rPr lang="en-US" altLang="en-US" sz="1800" b="0" i="0" baseline="30000" smtClean="0">
                <a:solidFill>
                  <a:srgbClr val="000000"/>
                </a:solidFill>
                <a:latin typeface="Calibri" pitchFamily="34" charset="0"/>
                <a:cs typeface="ＭＳ Ｐゴシック"/>
              </a:rPr>
              <a:t>2</a:t>
            </a:r>
            <a:r>
              <a:rPr lang="en-US" altLang="en-US" sz="1800" b="0" i="0" smtClean="0">
                <a:solidFill>
                  <a:srgbClr val="000000"/>
                </a:solidFill>
                <a:latin typeface="Calibri" pitchFamily="34" charset="0"/>
                <a:cs typeface="ＭＳ Ｐゴシック"/>
              </a:rPr>
              <a:t>)  (x) Fragmentation Function (z, p</a:t>
            </a:r>
            <a:r>
              <a:rPr lang="en-US" altLang="en-US" sz="1800" b="0" i="0" baseline="-25000" smtClean="0">
                <a:solidFill>
                  <a:srgbClr val="000000"/>
                </a:solidFill>
                <a:latin typeface="Calibri" pitchFamily="34" charset="0"/>
                <a:cs typeface="ＭＳ Ｐゴシック"/>
              </a:rPr>
              <a:t>T</a:t>
            </a:r>
            <a:r>
              <a:rPr lang="en-US" altLang="en-US" sz="1800" b="0" i="0" smtClean="0">
                <a:solidFill>
                  <a:srgbClr val="000000"/>
                </a:solidFill>
                <a:latin typeface="Calibri" pitchFamily="34" charset="0"/>
                <a:cs typeface="ＭＳ Ｐゴシック"/>
              </a:rPr>
              <a:t>,Q</a:t>
            </a:r>
            <a:r>
              <a:rPr lang="en-US" altLang="en-US" sz="1800" b="0" i="0" baseline="30000" smtClean="0">
                <a:solidFill>
                  <a:srgbClr val="000000"/>
                </a:solidFill>
                <a:latin typeface="Calibri" pitchFamily="34" charset="0"/>
                <a:cs typeface="ＭＳ Ｐゴシック"/>
              </a:rPr>
              <a:t>2</a:t>
            </a:r>
            <a:r>
              <a:rPr lang="en-US" altLang="en-US" sz="1800" b="0" i="0" smtClean="0">
                <a:solidFill>
                  <a:srgbClr val="000000"/>
                </a:solidFill>
                <a:latin typeface="Calibri" pitchFamily="34" charset="0"/>
                <a:cs typeface="ＭＳ Ｐゴシック"/>
              </a:rPr>
              <a:t>)</a:t>
            </a:r>
          </a:p>
          <a:p>
            <a:pPr marL="285673" indent="-285673" eaLnBrk="1" hangingPunct="1">
              <a:spcBef>
                <a:spcPct val="0"/>
              </a:spcBef>
              <a:buFont typeface="Wingdings" panose="05000000000000000000" pitchFamily="2" charset="2"/>
              <a:buChar char="§"/>
              <a:defRPr/>
            </a:pPr>
            <a:r>
              <a:rPr lang="en-US" altLang="en-US" sz="1800" b="0" i="0" smtClean="0">
                <a:solidFill>
                  <a:srgbClr val="000000"/>
                </a:solidFill>
                <a:latin typeface="Calibri" pitchFamily="34" charset="0"/>
                <a:cs typeface="ＭＳ Ｐゴシック"/>
              </a:rPr>
              <a:t>Gauge Link/ QCD Final State Interaction</a:t>
            </a:r>
          </a:p>
          <a:p>
            <a:pPr marL="285673" indent="-285673" eaLnBrk="1" hangingPunct="1">
              <a:spcBef>
                <a:spcPct val="0"/>
              </a:spcBef>
              <a:buFont typeface="Wingdings" panose="05000000000000000000" pitchFamily="2" charset="2"/>
              <a:buChar char="§"/>
              <a:defRPr/>
            </a:pPr>
            <a:r>
              <a:rPr lang="en-US" altLang="en-US" sz="1800" b="0" i="0" smtClean="0">
                <a:solidFill>
                  <a:srgbClr val="000000"/>
                </a:solidFill>
                <a:latin typeface="Calibri" pitchFamily="34" charset="0"/>
                <a:cs typeface="ＭＳ Ｐゴシック"/>
              </a:rPr>
              <a:t>Transverse Imaging</a:t>
            </a:r>
          </a:p>
          <a:p>
            <a:pPr marL="285673" indent="-285673" eaLnBrk="1" hangingPunct="1">
              <a:spcBef>
                <a:spcPct val="0"/>
              </a:spcBef>
              <a:buFont typeface="Wingdings" panose="05000000000000000000" pitchFamily="2" charset="2"/>
              <a:buChar char="§"/>
              <a:defRPr/>
            </a:pPr>
            <a:r>
              <a:rPr lang="en-US" altLang="en-US" sz="1800" b="0" i="0" smtClean="0">
                <a:solidFill>
                  <a:srgbClr val="000000"/>
                </a:solidFill>
                <a:latin typeface="Calibri" pitchFamily="34" charset="0"/>
                <a:cs typeface="ＭＳ Ｐゴシック"/>
              </a:rPr>
              <a:t>QCD evolutions   </a:t>
            </a:r>
          </a:p>
          <a:p>
            <a:pPr marL="285673" indent="-285673" eaLnBrk="1" hangingPunct="1">
              <a:spcBef>
                <a:spcPct val="0"/>
              </a:spcBef>
              <a:buFont typeface="Wingdings" panose="05000000000000000000" pitchFamily="2" charset="2"/>
              <a:buChar char="§"/>
              <a:defRPr/>
            </a:pPr>
            <a:r>
              <a:rPr lang="en-US" altLang="en-US" sz="1800" i="0" err="1" smtClean="0">
                <a:solidFill>
                  <a:srgbClr val="FF0000"/>
                </a:solidFill>
                <a:latin typeface="Calibri" pitchFamily="34" charset="0"/>
                <a:cs typeface="ＭＳ Ｐゴシック"/>
              </a:rPr>
              <a:t>SoLID</a:t>
            </a:r>
            <a:r>
              <a:rPr lang="en-US" altLang="en-US" sz="1800" b="0" i="0" smtClean="0">
                <a:solidFill>
                  <a:srgbClr val="000000"/>
                </a:solidFill>
                <a:latin typeface="Calibri" pitchFamily="34" charset="0"/>
                <a:cs typeface="ＭＳ Ｐゴシック"/>
              </a:rPr>
              <a:t>: precision multi-d mapping</a:t>
            </a:r>
          </a:p>
          <a:p>
            <a:pPr marL="285673" indent="-285673" eaLnBrk="1" hangingPunct="1">
              <a:spcBef>
                <a:spcPct val="0"/>
              </a:spcBef>
              <a:buFont typeface="Wingdings" panose="05000000000000000000" pitchFamily="2" charset="2"/>
              <a:buChar char="§"/>
              <a:defRPr/>
            </a:pPr>
            <a:r>
              <a:rPr lang="en-US" altLang="en-US" sz="1800" b="0" i="0" smtClean="0">
                <a:solidFill>
                  <a:srgbClr val="000000"/>
                </a:solidFill>
                <a:latin typeface="Calibri" pitchFamily="34" charset="0"/>
                <a:cs typeface="ＭＳ Ｐゴシック"/>
                <a:sym typeface="Wingdings" panose="05000000000000000000" pitchFamily="2" charset="2"/>
              </a:rPr>
              <a:t>Collaborating with theory group: </a:t>
            </a:r>
          </a:p>
          <a:p>
            <a:pPr eaLnBrk="1" hangingPunct="1">
              <a:spcBef>
                <a:spcPct val="0"/>
              </a:spcBef>
              <a:buNone/>
              <a:defRPr/>
            </a:pPr>
            <a:r>
              <a:rPr lang="en-US" altLang="en-US" sz="1800" b="0" i="0">
                <a:solidFill>
                  <a:srgbClr val="000000"/>
                </a:solidFill>
                <a:latin typeface="Calibri" pitchFamily="34" charset="0"/>
                <a:cs typeface="ＭＳ Ｐゴシック"/>
                <a:sym typeface="Wingdings" panose="05000000000000000000" pitchFamily="2" charset="2"/>
              </a:rPr>
              <a:t> </a:t>
            </a:r>
            <a:r>
              <a:rPr lang="en-US" altLang="en-US" sz="1800" b="0" i="0" smtClean="0">
                <a:solidFill>
                  <a:srgbClr val="000000"/>
                </a:solidFill>
                <a:latin typeface="Calibri" pitchFamily="34" charset="0"/>
                <a:cs typeface="ＭＳ Ｐゴシック"/>
                <a:sym typeface="Wingdings" panose="05000000000000000000" pitchFamily="2" charset="2"/>
              </a:rPr>
              <a:t>     impact study with new approach</a:t>
            </a:r>
          </a:p>
        </p:txBody>
      </p:sp>
      <p:sp>
        <p:nvSpPr>
          <p:cNvPr id="11" name="Rectangle 4"/>
          <p:cNvSpPr>
            <a:spLocks noChangeArrowheads="1"/>
          </p:cNvSpPr>
          <p:nvPr/>
        </p:nvSpPr>
        <p:spPr bwMode="auto">
          <a:xfrm>
            <a:off x="1173569" y="3158824"/>
            <a:ext cx="3143250" cy="399498"/>
          </a:xfrm>
          <a:prstGeom prst="rect">
            <a:avLst/>
          </a:prstGeom>
          <a:noFill/>
          <a:ln w="9525">
            <a:noFill/>
            <a:miter lim="800000"/>
            <a:headEnd/>
            <a:tailEnd/>
          </a:ln>
        </p:spPr>
        <p:txBody>
          <a:bodyPr lIns="90836" tIns="45417" rIns="90836" bIns="45417">
            <a:spAutoFit/>
          </a:bodyPr>
          <a:lstStyle/>
          <a:p>
            <a:pPr>
              <a:defRPr/>
            </a:pPr>
            <a:r>
              <a:rPr lang="en-US" sz="2000" err="1" smtClean="0">
                <a:solidFill>
                  <a:srgbClr val="2D16D4"/>
                </a:solidFill>
                <a:ea typeface="ＭＳ Ｐゴシック"/>
                <a:cs typeface="ＭＳ Ｐゴシック"/>
              </a:rPr>
              <a:t>Sivers</a:t>
            </a:r>
            <a:r>
              <a:rPr lang="en-US" sz="2000" smtClean="0">
                <a:solidFill>
                  <a:srgbClr val="2D16D4"/>
                </a:solidFill>
                <a:ea typeface="ＭＳ Ｐゴシック"/>
                <a:cs typeface="ＭＳ Ｐゴシック"/>
              </a:rPr>
              <a:t> </a:t>
            </a:r>
            <a:r>
              <a:rPr lang="en-US" sz="2000">
                <a:solidFill>
                  <a:srgbClr val="2D16D4"/>
                </a:solidFill>
                <a:ea typeface="ＭＳ Ｐゴシック"/>
                <a:cs typeface="ＭＳ Ｐゴシック"/>
              </a:rPr>
              <a:t>Asymmetries</a:t>
            </a:r>
            <a:endParaRPr lang="en-US" sz="2000">
              <a:solidFill>
                <a:srgbClr val="000000"/>
              </a:solidFill>
              <a:ea typeface="ＭＳ Ｐゴシック"/>
              <a:cs typeface="ＭＳ Ｐゴシック"/>
            </a:endParaRPr>
          </a:p>
        </p:txBody>
      </p:sp>
      <p:sp>
        <p:nvSpPr>
          <p:cNvPr id="13" name="Rectangle 4"/>
          <p:cNvSpPr>
            <a:spLocks noChangeArrowheads="1"/>
          </p:cNvSpPr>
          <p:nvPr/>
        </p:nvSpPr>
        <p:spPr bwMode="auto">
          <a:xfrm>
            <a:off x="1091173" y="6031088"/>
            <a:ext cx="2555222" cy="584164"/>
          </a:xfrm>
          <a:prstGeom prst="rect">
            <a:avLst/>
          </a:prstGeom>
          <a:noFill/>
          <a:ln w="9525">
            <a:noFill/>
            <a:miter lim="800000"/>
            <a:headEnd/>
            <a:tailEnd/>
          </a:ln>
        </p:spPr>
        <p:txBody>
          <a:bodyPr wrap="none" lIns="90836" tIns="45417" rIns="90836" bIns="45417">
            <a:spAutoFit/>
          </a:bodyPr>
          <a:lstStyle/>
          <a:p>
            <a:pPr>
              <a:defRPr/>
            </a:pPr>
            <a:r>
              <a:rPr lang="en-US" sz="1600">
                <a:solidFill>
                  <a:srgbClr val="000000"/>
                </a:solidFill>
                <a:ea typeface="ＭＳ Ｐゴシック"/>
                <a:cs typeface="ＭＳ Ｐゴシック"/>
              </a:rPr>
              <a:t>P</a:t>
            </a:r>
            <a:r>
              <a:rPr lang="en-US" sz="1600" baseline="-25000">
                <a:solidFill>
                  <a:srgbClr val="000000"/>
                </a:solidFill>
                <a:ea typeface="ＭＳ Ｐゴシック"/>
                <a:cs typeface="ＭＳ Ｐゴシック"/>
              </a:rPr>
              <a:t>T</a:t>
            </a:r>
            <a:r>
              <a:rPr lang="en-US" sz="1600">
                <a:solidFill>
                  <a:srgbClr val="000000"/>
                </a:solidFill>
                <a:ea typeface="ＭＳ Ｐゴシック"/>
                <a:cs typeface="ＭＳ Ｐゴシック"/>
              </a:rPr>
              <a:t> vs. x for one (Q</a:t>
            </a:r>
            <a:r>
              <a:rPr lang="en-US" sz="1600" baseline="30000">
                <a:solidFill>
                  <a:srgbClr val="000000"/>
                </a:solidFill>
                <a:ea typeface="ＭＳ Ｐゴシック"/>
                <a:cs typeface="ＭＳ Ｐゴシック"/>
              </a:rPr>
              <a:t>2</a:t>
            </a:r>
            <a:r>
              <a:rPr lang="en-US" sz="1600">
                <a:solidFill>
                  <a:srgbClr val="000000"/>
                </a:solidFill>
                <a:ea typeface="ＭＳ Ｐゴシック"/>
                <a:cs typeface="ＭＳ Ｐゴシック"/>
              </a:rPr>
              <a:t>, z) bin </a:t>
            </a:r>
          </a:p>
          <a:p>
            <a:pPr>
              <a:defRPr/>
            </a:pPr>
            <a:r>
              <a:rPr lang="en-US" sz="1600">
                <a:solidFill>
                  <a:srgbClr val="000000"/>
                </a:solidFill>
                <a:ea typeface="ＭＳ Ｐゴシック"/>
                <a:cs typeface="ＭＳ Ｐゴシック"/>
              </a:rPr>
              <a:t>Total &gt; 1400 data points </a:t>
            </a:r>
          </a:p>
        </p:txBody>
      </p:sp>
      <p:pic>
        <p:nvPicPr>
          <p:cNvPr id="49161" name="Picture 1"/>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276" r="6883"/>
          <a:stretch>
            <a:fillRect/>
          </a:stretch>
        </p:blipFill>
        <p:spPr bwMode="auto">
          <a:xfrm>
            <a:off x="615801" y="3600451"/>
            <a:ext cx="3759200" cy="2438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4" name="Picture 3" descr="TLiu-Oct2017.pdf"/>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840" t="17932" r="65166" b="12235"/>
          <a:stretch/>
        </p:blipFill>
        <p:spPr>
          <a:xfrm>
            <a:off x="5584481" y="530948"/>
            <a:ext cx="3263505" cy="6054936"/>
          </a:xfrm>
          <a:prstGeom prst="rect">
            <a:avLst/>
          </a:prstGeom>
        </p:spPr>
      </p:pic>
      <p:sp>
        <p:nvSpPr>
          <p:cNvPr id="12" name="Rectangle 11"/>
          <p:cNvSpPr/>
          <p:nvPr/>
        </p:nvSpPr>
        <p:spPr>
          <a:xfrm>
            <a:off x="5542967" y="6214273"/>
            <a:ext cx="2665563" cy="400110"/>
          </a:xfrm>
          <a:prstGeom prst="rect">
            <a:avLst/>
          </a:prstGeom>
        </p:spPr>
        <p:txBody>
          <a:bodyPr wrap="none">
            <a:spAutoFit/>
          </a:bodyPr>
          <a:lstStyle/>
          <a:p>
            <a:r>
              <a:rPr lang="en-US" sz="2000" b="0" i="0" smtClean="0">
                <a:solidFill>
                  <a:srgbClr val="000000"/>
                </a:solidFill>
                <a:ea typeface="ＭＳ Ｐゴシック"/>
                <a:cs typeface="ＭＳ Ｐゴシック"/>
              </a:rPr>
              <a:t>Liu, Sato,…  on-going</a:t>
            </a:r>
            <a:endParaRPr lang="en-US" sz="2000">
              <a:solidFill>
                <a:srgbClr val="000000"/>
              </a:solidFill>
              <a:ea typeface="ＭＳ Ｐゴシック"/>
              <a:cs typeface="ＭＳ Ｐゴシック"/>
            </a:endParaRPr>
          </a:p>
        </p:txBody>
      </p:sp>
      <p:sp>
        <p:nvSpPr>
          <p:cNvPr id="2" name="Footer Placeholder 1"/>
          <p:cNvSpPr>
            <a:spLocks noGrp="1"/>
          </p:cNvSpPr>
          <p:nvPr>
            <p:ph type="ftr" sz="quarter" idx="10"/>
          </p:nvPr>
        </p:nvSpPr>
        <p:spPr/>
        <p:txBody>
          <a:bodyPr/>
          <a:lstStyle/>
          <a:p>
            <a:pPr>
              <a:defRPr/>
            </a:pPr>
            <a:r>
              <a:rPr lang="en-US" smtClean="0"/>
              <a:t>Avakian, LNF-INFN Dec 12</a:t>
            </a:r>
            <a:endParaRPr lang="en-US"/>
          </a:p>
        </p:txBody>
      </p:sp>
      <p:sp>
        <p:nvSpPr>
          <p:cNvPr id="3" name="Slide Number Placeholder 2"/>
          <p:cNvSpPr>
            <a:spLocks noGrp="1"/>
          </p:cNvSpPr>
          <p:nvPr>
            <p:ph type="sldNum" sz="quarter" idx="11"/>
          </p:nvPr>
        </p:nvSpPr>
        <p:spPr/>
        <p:txBody>
          <a:bodyPr/>
          <a:lstStyle/>
          <a:p>
            <a:pPr>
              <a:defRPr/>
            </a:pPr>
            <a:fld id="{3AADAC7F-A690-CA4B-91B2-05637446ED00}" type="slidenum">
              <a:rPr lang="en-US" altLang="en-US" smtClean="0"/>
              <a:pPr>
                <a:defRPr/>
              </a:pPr>
              <a:t>108</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64926869"/>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Title 3"/>
          <p:cNvSpPr>
            <a:spLocks noGrp="1"/>
          </p:cNvSpPr>
          <p:nvPr>
            <p:ph type="title" idx="4294967295"/>
          </p:nvPr>
        </p:nvSpPr>
        <p:spPr>
          <a:xfrm>
            <a:off x="0" y="104"/>
            <a:ext cx="9144000" cy="714375"/>
          </a:xfrm>
        </p:spPr>
        <p:txBody>
          <a:bodyPr/>
          <a:lstStyle/>
          <a:p>
            <a:pPr eaLnBrk="1" hangingPunct="1"/>
            <a:r>
              <a:rPr lang="en-US" altLang="en-US" sz="3600">
                <a:solidFill>
                  <a:srgbClr val="0000FF"/>
                </a:solidFill>
              </a:rPr>
              <a:t> </a:t>
            </a:r>
            <a:r>
              <a:rPr lang="en-US" altLang="en-US" sz="3200" b="1" i="1">
                <a:solidFill>
                  <a:srgbClr val="FF0000"/>
                </a:solidFill>
              </a:rPr>
              <a:t>TMDs: </a:t>
            </a:r>
            <a:r>
              <a:rPr lang="en-US" altLang="en-US" sz="3200" b="1" i="1" smtClean="0">
                <a:solidFill>
                  <a:srgbClr val="FF0000"/>
                </a:solidFill>
              </a:rPr>
              <a:t>Access </a:t>
            </a:r>
            <a:r>
              <a:rPr lang="en-US" altLang="en-US" sz="3200" b="1" i="1">
                <a:solidFill>
                  <a:srgbClr val="FF0000"/>
                </a:solidFill>
              </a:rPr>
              <a:t>Quark Orbital </a:t>
            </a:r>
            <a:r>
              <a:rPr lang="en-US" altLang="en-US" sz="3200" b="1" i="1" smtClean="0">
                <a:solidFill>
                  <a:srgbClr val="FF0000"/>
                </a:solidFill>
              </a:rPr>
              <a:t>Angular Momentum</a:t>
            </a:r>
            <a:endParaRPr lang="en-US" altLang="en-US" sz="3600" b="1" i="1">
              <a:solidFill>
                <a:srgbClr val="FF0000"/>
              </a:solidFill>
            </a:endParaRPr>
          </a:p>
        </p:txBody>
      </p:sp>
      <p:sp>
        <p:nvSpPr>
          <p:cNvPr id="6" name="TextBox 13"/>
          <p:cNvSpPr txBox="1">
            <a:spLocks noChangeArrowheads="1"/>
          </p:cNvSpPr>
          <p:nvPr/>
        </p:nvSpPr>
        <p:spPr bwMode="auto">
          <a:xfrm>
            <a:off x="450850" y="685803"/>
            <a:ext cx="8229600" cy="230829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lIns="91409" tIns="45703" rIns="91409" bIns="45703">
            <a:spAutoFit/>
          </a:bodyPr>
          <a:lstStyle>
            <a:lvl1pPr defTabSz="457200">
              <a:spcBef>
                <a:spcPct val="20000"/>
              </a:spcBef>
              <a:buChar char="•"/>
              <a:defRPr sz="3200">
                <a:solidFill>
                  <a:schemeClr val="tx1"/>
                </a:solidFill>
                <a:latin typeface="Arial" pitchFamily="34" charset="0"/>
                <a:ea typeface="ＭＳ Ｐゴシック" pitchFamily="34" charset="-128"/>
              </a:defRPr>
            </a:lvl1pPr>
            <a:lvl2pPr marL="742950" indent="-285750" defTabSz="457200">
              <a:spcBef>
                <a:spcPct val="20000"/>
              </a:spcBef>
              <a:buChar char="–"/>
              <a:defRPr sz="2800">
                <a:solidFill>
                  <a:schemeClr val="tx1"/>
                </a:solidFill>
                <a:latin typeface="Arial" pitchFamily="34" charset="0"/>
                <a:ea typeface="ＭＳ Ｐゴシック" pitchFamily="34" charset="-128"/>
              </a:defRPr>
            </a:lvl2pPr>
            <a:lvl3pPr marL="1143000" indent="-228600" defTabSz="457200">
              <a:spcBef>
                <a:spcPct val="20000"/>
              </a:spcBef>
              <a:buChar char="•"/>
              <a:defRPr sz="2400">
                <a:solidFill>
                  <a:schemeClr val="tx1"/>
                </a:solidFill>
                <a:latin typeface="Arial" pitchFamily="34" charset="0"/>
                <a:ea typeface="ＭＳ Ｐゴシック" pitchFamily="34" charset="-128"/>
              </a:defRPr>
            </a:lvl3pPr>
            <a:lvl4pPr marL="1600200" indent="-228600" defTabSz="457200">
              <a:spcBef>
                <a:spcPct val="20000"/>
              </a:spcBef>
              <a:buChar char="–"/>
              <a:defRPr sz="2000">
                <a:solidFill>
                  <a:schemeClr val="tx1"/>
                </a:solidFill>
                <a:latin typeface="Arial" pitchFamily="34" charset="0"/>
                <a:ea typeface="ＭＳ Ｐゴシック" pitchFamily="34" charset="-128"/>
              </a:defRPr>
            </a:lvl4pPr>
            <a:lvl5pPr marL="2057400" indent="-228600" defTabSz="457200">
              <a:spcBef>
                <a:spcPct val="20000"/>
              </a:spcBef>
              <a:buChar char="»"/>
              <a:defRPr sz="20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marL="285673" indent="-285673" eaLnBrk="1" hangingPunct="1">
              <a:spcBef>
                <a:spcPct val="0"/>
              </a:spcBef>
              <a:buFont typeface="Wingdings" panose="05000000000000000000" pitchFamily="2" charset="2"/>
              <a:buChar char="§"/>
              <a:defRPr/>
            </a:pPr>
            <a:r>
              <a:rPr lang="en-US" altLang="en-US" sz="1800" b="0" i="0">
                <a:solidFill>
                  <a:srgbClr val="000000"/>
                </a:solidFill>
                <a:latin typeface="Calibri" pitchFamily="34" charset="0"/>
                <a:cs typeface="ＭＳ Ｐゴシック"/>
              </a:rPr>
              <a:t>TMDs : Correlations of transverse motion with quark spin and orbital motion </a:t>
            </a:r>
          </a:p>
          <a:p>
            <a:pPr marL="285673" indent="-285673" eaLnBrk="1" hangingPunct="1">
              <a:spcBef>
                <a:spcPct val="0"/>
              </a:spcBef>
              <a:buFont typeface="Wingdings" panose="05000000000000000000" pitchFamily="2" charset="2"/>
              <a:buChar char="§"/>
              <a:defRPr/>
            </a:pPr>
            <a:r>
              <a:rPr lang="en-US" altLang="en-US" sz="1800" i="0">
                <a:solidFill>
                  <a:srgbClr val="000000"/>
                </a:solidFill>
                <a:latin typeface="Calibri" pitchFamily="34" charset="0"/>
                <a:cs typeface="ＭＳ Ｐゴシック"/>
              </a:rPr>
              <a:t>Without OAM, off-diagonal TMDs=0</a:t>
            </a:r>
            <a:r>
              <a:rPr lang="en-US" altLang="en-US" sz="1800" b="0" i="0">
                <a:solidFill>
                  <a:srgbClr val="000000"/>
                </a:solidFill>
                <a:latin typeface="Calibri" pitchFamily="34" charset="0"/>
                <a:cs typeface="ＭＳ Ｐゴシック"/>
              </a:rPr>
              <a:t>, </a:t>
            </a:r>
          </a:p>
          <a:p>
            <a:pPr eaLnBrk="1" hangingPunct="1">
              <a:spcBef>
                <a:spcPct val="0"/>
              </a:spcBef>
              <a:buFontTx/>
              <a:buNone/>
              <a:defRPr/>
            </a:pPr>
            <a:r>
              <a:rPr lang="en-US" altLang="en-US" sz="1800" b="0" i="0">
                <a:solidFill>
                  <a:srgbClr val="000000"/>
                </a:solidFill>
                <a:latin typeface="Calibri" pitchFamily="34" charset="0"/>
                <a:cs typeface="ＭＳ Ｐゴシック"/>
              </a:rPr>
              <a:t>      no direct model-independent relation to the OAM in spin sum rule yet</a:t>
            </a:r>
          </a:p>
          <a:p>
            <a:pPr marL="285673" indent="-285673" eaLnBrk="1" hangingPunct="1">
              <a:spcBef>
                <a:spcPct val="0"/>
              </a:spcBef>
              <a:buFont typeface="Wingdings" panose="05000000000000000000" pitchFamily="2" charset="2"/>
              <a:buChar char="§"/>
              <a:defRPr/>
            </a:pPr>
            <a:r>
              <a:rPr lang="en-US" altLang="en-US" sz="1800" b="0" i="0">
                <a:solidFill>
                  <a:srgbClr val="000000"/>
                </a:solidFill>
                <a:latin typeface="Calibri" pitchFamily="34" charset="0"/>
                <a:cs typeface="ＭＳ Ｐゴシック"/>
              </a:rPr>
              <a:t>Sivers Function: QCD lensing effects</a:t>
            </a:r>
          </a:p>
          <a:p>
            <a:pPr marL="285673" indent="-285673" eaLnBrk="1" hangingPunct="1">
              <a:spcBef>
                <a:spcPct val="0"/>
              </a:spcBef>
              <a:buFont typeface="Wingdings" panose="05000000000000000000" pitchFamily="2" charset="2"/>
              <a:buChar char="§"/>
              <a:defRPr/>
            </a:pPr>
            <a:r>
              <a:rPr lang="en-US" altLang="en-US" sz="1800" b="0" i="0">
                <a:solidFill>
                  <a:srgbClr val="000000"/>
                </a:solidFill>
                <a:latin typeface="Calibri" pitchFamily="34" charset="0"/>
                <a:cs typeface="ＭＳ Ｐゴシック"/>
              </a:rPr>
              <a:t>In a large class of models, such as light-cone quark models</a:t>
            </a:r>
          </a:p>
          <a:p>
            <a:pPr eaLnBrk="1" hangingPunct="1">
              <a:spcBef>
                <a:spcPct val="0"/>
              </a:spcBef>
              <a:buFontTx/>
              <a:buNone/>
              <a:defRPr/>
            </a:pPr>
            <a:r>
              <a:rPr lang="en-US" altLang="en-US" sz="1800" b="0" i="0">
                <a:solidFill>
                  <a:srgbClr val="000000"/>
                </a:solidFill>
                <a:latin typeface="Calibri" pitchFamily="34" charset="0"/>
                <a:cs typeface="ＭＳ Ｐゴシック"/>
              </a:rPr>
              <a:t>         </a:t>
            </a:r>
            <a:r>
              <a:rPr lang="en-US" altLang="en-US" sz="1800" i="0" err="1">
                <a:solidFill>
                  <a:srgbClr val="000000"/>
                </a:solidFill>
                <a:latin typeface="Calibri" pitchFamily="34" charset="0"/>
                <a:cs typeface="ＭＳ Ｐゴシック"/>
              </a:rPr>
              <a:t>Pretzelosity</a:t>
            </a:r>
            <a:r>
              <a:rPr lang="en-US" altLang="en-US" sz="1800" i="0">
                <a:solidFill>
                  <a:srgbClr val="000000"/>
                </a:solidFill>
                <a:latin typeface="Calibri" pitchFamily="34" charset="0"/>
                <a:cs typeface="ＭＳ Ｐゴシック"/>
              </a:rPr>
              <a:t>: </a:t>
            </a:r>
            <a:r>
              <a:rPr lang="en-US" altLang="en-US" sz="1800" i="0">
                <a:solidFill>
                  <a:srgbClr val="000000"/>
                </a:solidFill>
                <a:latin typeface="Symbol" panose="05050102010706020507" pitchFamily="18" charset="2"/>
                <a:cs typeface="ＭＳ Ｐゴシック"/>
              </a:rPr>
              <a:t>D</a:t>
            </a:r>
            <a:r>
              <a:rPr lang="en-US" altLang="en-US" sz="1800" i="0">
                <a:solidFill>
                  <a:srgbClr val="000000"/>
                </a:solidFill>
                <a:latin typeface="Calibri" pitchFamily="34" charset="0"/>
                <a:cs typeface="ＭＳ Ｐゴシック"/>
              </a:rPr>
              <a:t>L=2 (L=0 and L=2 interference ,   L=1 and -1 interference)</a:t>
            </a:r>
          </a:p>
          <a:p>
            <a:pPr eaLnBrk="1" hangingPunct="1">
              <a:spcBef>
                <a:spcPct val="0"/>
              </a:spcBef>
              <a:buFontTx/>
              <a:buNone/>
              <a:defRPr/>
            </a:pPr>
            <a:r>
              <a:rPr lang="en-US" altLang="en-US" sz="1800" i="0">
                <a:solidFill>
                  <a:srgbClr val="000000"/>
                </a:solidFill>
                <a:latin typeface="Calibri" pitchFamily="34" charset="0"/>
                <a:cs typeface="ＭＳ Ｐゴシック"/>
              </a:rPr>
              <a:t>         Worm-Gear: </a:t>
            </a:r>
            <a:r>
              <a:rPr lang="en-US" altLang="en-US" sz="1800" i="0">
                <a:solidFill>
                  <a:srgbClr val="000000"/>
                </a:solidFill>
                <a:latin typeface="Symbol" panose="05050102010706020507" pitchFamily="18" charset="2"/>
                <a:cs typeface="ＭＳ Ｐゴシック"/>
              </a:rPr>
              <a:t>D</a:t>
            </a:r>
            <a:r>
              <a:rPr lang="en-US" altLang="en-US" sz="1800" i="0">
                <a:solidFill>
                  <a:srgbClr val="000000"/>
                </a:solidFill>
                <a:latin typeface="Calibri" pitchFamily="34" charset="0"/>
                <a:cs typeface="ＭＳ Ｐゴシック"/>
              </a:rPr>
              <a:t>L=1 (L=0 and L=1 interference) </a:t>
            </a:r>
            <a:r>
              <a:rPr lang="en-US" altLang="en-US" sz="1800" b="0" i="0">
                <a:solidFill>
                  <a:srgbClr val="000000"/>
                </a:solidFill>
                <a:latin typeface="Calibri" pitchFamily="34" charset="0"/>
                <a:cs typeface="ＭＳ Ｐゴシック"/>
              </a:rPr>
              <a:t> </a:t>
            </a:r>
          </a:p>
          <a:p>
            <a:pPr marL="285673" indent="-285673" eaLnBrk="1" hangingPunct="1">
              <a:spcBef>
                <a:spcPct val="0"/>
              </a:spcBef>
              <a:buFont typeface="Wingdings" panose="05000000000000000000" pitchFamily="2" charset="2"/>
              <a:buChar char="§"/>
              <a:defRPr/>
            </a:pPr>
            <a:r>
              <a:rPr lang="en-US" altLang="en-US" sz="1800" i="0">
                <a:solidFill>
                  <a:srgbClr val="FF0000"/>
                </a:solidFill>
                <a:latin typeface="Calibri" pitchFamily="34" charset="0"/>
                <a:cs typeface="ＭＳ Ｐゴシック"/>
              </a:rPr>
              <a:t>SoLID with trans polarized n/p </a:t>
            </a:r>
            <a:r>
              <a:rPr lang="en-US" altLang="en-US" sz="1800" b="0" i="0">
                <a:solidFill>
                  <a:srgbClr val="000000"/>
                </a:solidFill>
                <a:latin typeface="Calibri" pitchFamily="34" charset="0"/>
                <a:cs typeface="ＭＳ Ｐゴシック"/>
                <a:sym typeface="Wingdings" panose="05000000000000000000" pitchFamily="2" charset="2"/>
              </a:rPr>
              <a:t> </a:t>
            </a:r>
            <a:r>
              <a:rPr lang="en-US" altLang="en-US" sz="1800" i="0">
                <a:solidFill>
                  <a:srgbClr val="000000"/>
                </a:solidFill>
                <a:latin typeface="Calibri" pitchFamily="34" charset="0"/>
                <a:cs typeface="ＭＳ Ｐゴシック"/>
                <a:sym typeface="Wingdings" panose="05000000000000000000" pitchFamily="2" charset="2"/>
              </a:rPr>
              <a:t>quantitative knowledge of OAM</a:t>
            </a:r>
            <a:endParaRPr lang="en-US" altLang="en-US" sz="1800" i="0">
              <a:solidFill>
                <a:srgbClr val="000000"/>
              </a:solidFill>
              <a:latin typeface="Calibri" pitchFamily="34" charset="0"/>
              <a:cs typeface="ＭＳ Ｐゴシック"/>
            </a:endParaRPr>
          </a:p>
        </p:txBody>
      </p:sp>
      <p:sp>
        <p:nvSpPr>
          <p:cNvPr id="50180" name="Rectangle 1"/>
          <p:cNvSpPr>
            <a:spLocks noChangeArrowheads="1"/>
          </p:cNvSpPr>
          <p:nvPr/>
        </p:nvSpPr>
        <p:spPr bwMode="auto">
          <a:xfrm>
            <a:off x="6820501" y="4254857"/>
            <a:ext cx="2032183" cy="64630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91418" tIns="45706" rIns="91418" bIns="45706">
            <a:spAutoFit/>
          </a:bodyPr>
          <a:lstStyle/>
          <a:p>
            <a:r>
              <a:rPr lang="en-US" altLang="en-US" sz="1800" i="0" smtClean="0">
                <a:solidFill>
                  <a:srgbClr val="000000"/>
                </a:solidFill>
                <a:latin typeface="Arial" charset="0"/>
                <a:ea typeface="ＭＳ Ｐゴシック"/>
                <a:cs typeface="ＭＳ Ｐゴシック"/>
              </a:rPr>
              <a:t>SoLID Projections</a:t>
            </a:r>
          </a:p>
          <a:p>
            <a:r>
              <a:rPr lang="en-US" altLang="en-US" sz="1800" i="0" err="1" smtClean="0">
                <a:solidFill>
                  <a:srgbClr val="000000"/>
                </a:solidFill>
                <a:latin typeface="Arial" charset="0"/>
                <a:ea typeface="ＭＳ Ｐゴシック"/>
                <a:cs typeface="ＭＳ Ｐゴシック"/>
              </a:rPr>
              <a:t>Pretzelosity</a:t>
            </a:r>
            <a:endParaRPr lang="en-US" altLang="en-US" sz="1800" i="0">
              <a:solidFill>
                <a:srgbClr val="000000"/>
              </a:solidFill>
              <a:latin typeface="Arial" charset="0"/>
              <a:ea typeface="ＭＳ Ｐゴシック"/>
              <a:cs typeface="ＭＳ Ｐゴシック"/>
            </a:endParaRPr>
          </a:p>
        </p:txBody>
      </p:sp>
      <p:pic>
        <p:nvPicPr>
          <p:cNvPr id="50181" name="Picture 1"/>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28870" y="2994025"/>
            <a:ext cx="4805363" cy="3733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en-US" smtClean="0"/>
              <a:t>Avakian, LNF-INFN Dec 12</a:t>
            </a:r>
            <a:endParaRPr lang="en-US"/>
          </a:p>
        </p:txBody>
      </p:sp>
      <p:sp>
        <p:nvSpPr>
          <p:cNvPr id="3" name="Slide Number Placeholder 2"/>
          <p:cNvSpPr>
            <a:spLocks noGrp="1"/>
          </p:cNvSpPr>
          <p:nvPr>
            <p:ph type="sldNum" sz="quarter" idx="11"/>
          </p:nvPr>
        </p:nvSpPr>
        <p:spPr/>
        <p:txBody>
          <a:bodyPr/>
          <a:lstStyle/>
          <a:p>
            <a:pPr>
              <a:defRPr/>
            </a:pPr>
            <a:fld id="{36001169-E0E7-594B-BF1D-06A68AE8EA48}" type="slidenum">
              <a:rPr lang="en-US" altLang="en-US" smtClean="0"/>
              <a:pPr>
                <a:defRPr/>
              </a:pPr>
              <a:t>109</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395155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Multiplicities </a:t>
            </a:r>
            <a:endParaRPr lang="en-US"/>
          </a:p>
        </p:txBody>
      </p:sp>
      <p:sp>
        <p:nvSpPr>
          <p:cNvPr id="4" name="Footer Placeholder 3"/>
          <p:cNvSpPr>
            <a:spLocks noGrp="1"/>
          </p:cNvSpPr>
          <p:nvPr>
            <p:ph type="ftr" sz="quarter" idx="10"/>
          </p:nvPr>
        </p:nvSpPr>
        <p:spPr/>
        <p:txBody>
          <a:bodyPr/>
          <a:lstStyle/>
          <a:p>
            <a:pPr>
              <a:defRPr/>
            </a:pPr>
            <a:r>
              <a:rPr lang="en-US" smtClean="0"/>
              <a:t>Avakian, LNF-INFN Dec 12</a:t>
            </a:r>
            <a:endParaRPr lang="en-US"/>
          </a:p>
        </p:txBody>
      </p:sp>
      <p:sp>
        <p:nvSpPr>
          <p:cNvPr id="5" name="Slide Number Placeholder 4"/>
          <p:cNvSpPr>
            <a:spLocks noGrp="1"/>
          </p:cNvSpPr>
          <p:nvPr>
            <p:ph type="sldNum" sz="quarter" idx="11"/>
          </p:nvPr>
        </p:nvSpPr>
        <p:spPr/>
        <p:txBody>
          <a:bodyPr/>
          <a:lstStyle/>
          <a:p>
            <a:pPr>
              <a:defRPr/>
            </a:pPr>
            <a:fld id="{185C1D5A-1B75-2643-9634-7250AEE2B499}" type="slidenum">
              <a:rPr lang="en-US" altLang="en-US" smtClean="0"/>
              <a:pPr>
                <a:defRPr/>
              </a:pPr>
              <a:t>11</a:t>
            </a:fld>
            <a:endParaRPr lang="en-US" altLang="en-US"/>
          </a:p>
        </p:txBody>
      </p:sp>
      <p:pic>
        <p:nvPicPr>
          <p:cNvPr id="6" name="Picture 5" descr="Screen Shot 2017-12-06 at 11.35.02 A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200400" y="1295400"/>
            <a:ext cx="2971800" cy="3886200"/>
          </a:xfrm>
          <a:prstGeom prst="rect">
            <a:avLst/>
          </a:prstGeom>
        </p:spPr>
      </p:pic>
      <p:pic>
        <p:nvPicPr>
          <p:cNvPr id="7" name="Picture 6" descr="Screen Shot 2017-12-06 at 11.34.31 A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28600" y="1371600"/>
            <a:ext cx="3276600" cy="3683000"/>
          </a:xfrm>
          <a:prstGeom prst="rect">
            <a:avLst/>
          </a:prstGeom>
        </p:spPr>
      </p:pic>
      <p:sp>
        <p:nvSpPr>
          <p:cNvPr id="8" name="TextBox 7"/>
          <p:cNvSpPr txBox="1"/>
          <p:nvPr/>
        </p:nvSpPr>
        <p:spPr>
          <a:xfrm>
            <a:off x="304800" y="5105400"/>
            <a:ext cx="4343400" cy="830997"/>
          </a:xfrm>
          <a:prstGeom prst="rect">
            <a:avLst/>
          </a:prstGeom>
          <a:noFill/>
        </p:spPr>
        <p:txBody>
          <a:bodyPr wrap="square" rtlCol="0">
            <a:spAutoFit/>
          </a:bodyPr>
          <a:lstStyle/>
          <a:p>
            <a:r>
              <a:rPr lang="en-US" sz="2400" dirty="0" smtClean="0"/>
              <a:t>Lower the beam energy, less phase space for high P</a:t>
            </a:r>
            <a:r>
              <a:rPr lang="en-US" sz="2400" baseline="-25000" dirty="0" smtClean="0"/>
              <a:t>T</a:t>
            </a:r>
            <a:endParaRPr lang="en-US" sz="2400" baseline="-25000" dirty="0"/>
          </a:p>
        </p:txBody>
      </p:sp>
      <p:sp>
        <p:nvSpPr>
          <p:cNvPr id="9" name="TextBox 8"/>
          <p:cNvSpPr txBox="1"/>
          <p:nvPr/>
        </p:nvSpPr>
        <p:spPr>
          <a:xfrm>
            <a:off x="152400" y="914400"/>
            <a:ext cx="2605589" cy="369332"/>
          </a:xfrm>
          <a:prstGeom prst="rect">
            <a:avLst/>
          </a:prstGeom>
          <a:noFill/>
        </p:spPr>
        <p:txBody>
          <a:bodyPr wrap="none" rtlCol="0">
            <a:spAutoFit/>
          </a:bodyPr>
          <a:lstStyle/>
          <a:p>
            <a:r>
              <a:rPr lang="en-US" smtClean="0"/>
              <a:t>COMPASS:1709.07374</a:t>
            </a:r>
            <a:endParaRPr lang="en-US"/>
          </a:p>
        </p:txBody>
      </p:sp>
      <p:pic>
        <p:nvPicPr>
          <p:cNvPr id="10" name="Picture 9" descr="Screen Shot 2017-12-06 at 11.39.34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19800" y="1295400"/>
            <a:ext cx="2833986" cy="3733800"/>
          </a:xfrm>
          <a:prstGeom prst="rect">
            <a:avLst/>
          </a:prstGeom>
        </p:spPr>
      </p:pic>
      <p:sp>
        <p:nvSpPr>
          <p:cNvPr id="11" name="TextBox 10"/>
          <p:cNvSpPr txBox="1"/>
          <p:nvPr/>
        </p:nvSpPr>
        <p:spPr>
          <a:xfrm>
            <a:off x="5943601" y="5181601"/>
            <a:ext cx="2743200" cy="830997"/>
          </a:xfrm>
          <a:prstGeom prst="rect">
            <a:avLst/>
          </a:prstGeom>
          <a:noFill/>
        </p:spPr>
        <p:txBody>
          <a:bodyPr wrap="square" rtlCol="0">
            <a:spAutoFit/>
          </a:bodyPr>
          <a:lstStyle/>
          <a:p>
            <a:r>
              <a:rPr lang="en-US" sz="2400" dirty="0" smtClean="0"/>
              <a:t>What is the origin of the tail?</a:t>
            </a:r>
            <a:endParaRPr lang="en-US" sz="2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41315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Title 1"/>
          <p:cNvSpPr>
            <a:spLocks noGrp="1"/>
          </p:cNvSpPr>
          <p:nvPr>
            <p:ph type="title"/>
          </p:nvPr>
        </p:nvSpPr>
        <p:spPr>
          <a:xfrm>
            <a:off x="1" y="184811"/>
            <a:ext cx="5181600" cy="530501"/>
          </a:xfrm>
        </p:spPr>
        <p:txBody>
          <a:bodyPr/>
          <a:lstStyle/>
          <a:p>
            <a:pPr eaLnBrk="1" hangingPunct="1"/>
            <a:r>
              <a:rPr lang="en-US" altLang="en-US" sz="2800">
                <a:solidFill>
                  <a:srgbClr val="FF0000"/>
                </a:solidFill>
              </a:rPr>
              <a:t>Worm-gear Functions </a:t>
            </a:r>
            <a:endParaRPr lang="en-US" altLang="en-US" sz="2000" b="0">
              <a:solidFill>
                <a:srgbClr val="00B050"/>
              </a:solidFill>
            </a:endParaRPr>
          </a:p>
        </p:txBody>
      </p:sp>
      <p:sp>
        <p:nvSpPr>
          <p:cNvPr id="51203" name="Content Placeholder 2"/>
          <p:cNvSpPr>
            <a:spLocks noGrp="1"/>
          </p:cNvSpPr>
          <p:nvPr>
            <p:ph idx="1"/>
          </p:nvPr>
        </p:nvSpPr>
        <p:spPr>
          <a:xfrm>
            <a:off x="168275" y="960454"/>
            <a:ext cx="8763000" cy="5565775"/>
          </a:xfrm>
        </p:spPr>
        <p:txBody>
          <a:bodyPr/>
          <a:lstStyle/>
          <a:p>
            <a:pPr eaLnBrk="1" hangingPunct="1">
              <a:defRPr/>
            </a:pPr>
            <a:r>
              <a:rPr lang="en-US" altLang="en-US" sz="1800"/>
              <a:t>Dominated by </a:t>
            </a:r>
            <a:r>
              <a:rPr lang="en-US" altLang="en-US" sz="1800">
                <a:solidFill>
                  <a:srgbClr val="FF0000"/>
                </a:solidFill>
              </a:rPr>
              <a:t>real</a:t>
            </a:r>
            <a:r>
              <a:rPr lang="en-US" altLang="en-US" sz="1800"/>
              <a:t> part of</a:t>
            </a:r>
            <a:r>
              <a:rPr lang="en-US" altLang="en-US" sz="1800">
                <a:solidFill>
                  <a:srgbClr val="FFAE0D"/>
                </a:solidFill>
              </a:rPr>
              <a:t> </a:t>
            </a:r>
            <a:r>
              <a:rPr lang="en-US" altLang="en-US" sz="1800"/>
              <a:t>interference </a:t>
            </a:r>
            <a:br>
              <a:rPr lang="en-US" altLang="en-US" sz="1800"/>
            </a:br>
            <a:r>
              <a:rPr lang="en-US" altLang="en-US" sz="1800"/>
              <a:t>between </a:t>
            </a:r>
            <a:r>
              <a:rPr lang="en-US" altLang="en-US" sz="1800" b="1">
                <a:solidFill>
                  <a:srgbClr val="FF0000"/>
                </a:solidFill>
              </a:rPr>
              <a:t>L=0 (S) and L=1 (P) states</a:t>
            </a:r>
          </a:p>
          <a:p>
            <a:pPr eaLnBrk="1" hangingPunct="1">
              <a:defRPr/>
            </a:pPr>
            <a:r>
              <a:rPr lang="en-US" altLang="en-US" sz="1800">
                <a:solidFill>
                  <a:srgbClr val="FF0000"/>
                </a:solidFill>
              </a:rPr>
              <a:t>No</a:t>
            </a:r>
            <a:r>
              <a:rPr lang="en-US" altLang="en-US" sz="1800"/>
              <a:t> GPD correspondence</a:t>
            </a:r>
          </a:p>
          <a:p>
            <a:pPr eaLnBrk="1" hangingPunct="1">
              <a:defRPr/>
            </a:pPr>
            <a:r>
              <a:rPr lang="en-US" altLang="en-US" sz="1800"/>
              <a:t>Exploratory lattice  QCD calculation: </a:t>
            </a:r>
          </a:p>
          <a:p>
            <a:pPr marL="0" indent="0" eaLnBrk="1" hangingPunct="1">
              <a:buNone/>
              <a:defRPr/>
            </a:pPr>
            <a:r>
              <a:rPr lang="da-DK" altLang="en-US" sz="1400"/>
              <a:t>          Ph. Hägler et al, EPL 88, 61001 (2009)</a:t>
            </a:r>
            <a:endParaRPr lang="en-US" altLang="en-US" sz="1400"/>
          </a:p>
        </p:txBody>
      </p:sp>
      <p:grpSp>
        <p:nvGrpSpPr>
          <p:cNvPr id="51204" name="组合 155"/>
          <p:cNvGrpSpPr>
            <a:grpSpLocks/>
          </p:cNvGrpSpPr>
          <p:nvPr/>
        </p:nvGrpSpPr>
        <p:grpSpPr bwMode="auto">
          <a:xfrm>
            <a:off x="4456117" y="79385"/>
            <a:ext cx="2135187" cy="492125"/>
            <a:chOff x="3690402" y="4875176"/>
            <a:chExt cx="2133600" cy="491490"/>
          </a:xfrm>
        </p:grpSpPr>
        <p:sp>
          <p:nvSpPr>
            <p:cNvPr id="7185" name="TextBox 156"/>
            <p:cNvSpPr txBox="1">
              <a:spLocks noChangeArrowheads="1"/>
            </p:cNvSpPr>
            <p:nvPr/>
          </p:nvSpPr>
          <p:spPr bwMode="auto">
            <a:xfrm>
              <a:off x="3690402" y="4990914"/>
              <a:ext cx="681384" cy="36885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defRPr sz="2800" b="1" i="1">
                  <a:solidFill>
                    <a:schemeClr val="tx2"/>
                  </a:solidFill>
                  <a:latin typeface="Times New Roman" pitchFamily="18" charset="0"/>
                </a:defRPr>
              </a:lvl1pPr>
              <a:lvl2pPr marL="742950" indent="-285750">
                <a:defRPr sz="2800" b="1" i="1">
                  <a:solidFill>
                    <a:schemeClr val="tx2"/>
                  </a:solidFill>
                  <a:latin typeface="Times New Roman" pitchFamily="18" charset="0"/>
                </a:defRPr>
              </a:lvl2pPr>
              <a:lvl3pPr marL="1143000" indent="-228600">
                <a:defRPr sz="2800" b="1" i="1">
                  <a:solidFill>
                    <a:schemeClr val="tx2"/>
                  </a:solidFill>
                  <a:latin typeface="Times New Roman" pitchFamily="18" charset="0"/>
                </a:defRPr>
              </a:lvl3pPr>
              <a:lvl4pPr marL="1600200" indent="-228600">
                <a:defRPr sz="2800" b="1" i="1">
                  <a:solidFill>
                    <a:schemeClr val="tx2"/>
                  </a:solidFill>
                  <a:latin typeface="Times New Roman" pitchFamily="18" charset="0"/>
                </a:defRPr>
              </a:lvl4pPr>
              <a:lvl5pPr marL="2057400" indent="-228600">
                <a:defRPr sz="2800" b="1" i="1">
                  <a:solidFill>
                    <a:schemeClr val="tx2"/>
                  </a:solidFill>
                  <a:latin typeface="Times New Roman" pitchFamily="18" charset="0"/>
                </a:defRPr>
              </a:lvl5pPr>
              <a:lvl6pPr marL="2514600" indent="-228600" eaLnBrk="0" fontAlgn="base" hangingPunct="0">
                <a:spcBef>
                  <a:spcPct val="0"/>
                </a:spcBef>
                <a:spcAft>
                  <a:spcPct val="0"/>
                </a:spcAft>
                <a:defRPr sz="2800" b="1" i="1">
                  <a:solidFill>
                    <a:schemeClr val="tx2"/>
                  </a:solidFill>
                  <a:latin typeface="Times New Roman" pitchFamily="18" charset="0"/>
                </a:defRPr>
              </a:lvl6pPr>
              <a:lvl7pPr marL="2971800" indent="-228600" eaLnBrk="0" fontAlgn="base" hangingPunct="0">
                <a:spcBef>
                  <a:spcPct val="0"/>
                </a:spcBef>
                <a:spcAft>
                  <a:spcPct val="0"/>
                </a:spcAft>
                <a:defRPr sz="2800" b="1" i="1">
                  <a:solidFill>
                    <a:schemeClr val="tx2"/>
                  </a:solidFill>
                  <a:latin typeface="Times New Roman" pitchFamily="18" charset="0"/>
                </a:defRPr>
              </a:lvl7pPr>
              <a:lvl8pPr marL="3429000" indent="-228600" eaLnBrk="0" fontAlgn="base" hangingPunct="0">
                <a:spcBef>
                  <a:spcPct val="0"/>
                </a:spcBef>
                <a:spcAft>
                  <a:spcPct val="0"/>
                </a:spcAft>
                <a:defRPr sz="2800" b="1" i="1">
                  <a:solidFill>
                    <a:schemeClr val="tx2"/>
                  </a:solidFill>
                  <a:latin typeface="Times New Roman" pitchFamily="18" charset="0"/>
                </a:defRPr>
              </a:lvl8pPr>
              <a:lvl9pPr marL="3886200" indent="-228600" eaLnBrk="0" fontAlgn="base" hangingPunct="0">
                <a:spcBef>
                  <a:spcPct val="0"/>
                </a:spcBef>
                <a:spcAft>
                  <a:spcPct val="0"/>
                </a:spcAft>
                <a:defRPr sz="2800" b="1" i="1">
                  <a:solidFill>
                    <a:schemeClr val="tx2"/>
                  </a:solidFill>
                  <a:latin typeface="Times New Roman" pitchFamily="18" charset="0"/>
                </a:defRPr>
              </a:lvl9pPr>
            </a:lstStyle>
            <a:p>
              <a:pPr eaLnBrk="1" hangingPunct="1">
                <a:defRPr/>
              </a:pPr>
              <a:r>
                <a:rPr lang="en-US" sz="1800">
                  <a:solidFill>
                    <a:srgbClr val="D67000"/>
                  </a:solidFill>
                  <a:latin typeface="Calibri" pitchFamily="34" charset="0"/>
                  <a:ea typeface="ＭＳ Ｐゴシック" pitchFamily="34" charset="-128"/>
                  <a:cs typeface="Arial" pitchFamily="34" charset="0"/>
                </a:rPr>
                <a:t>g</a:t>
              </a:r>
              <a:r>
                <a:rPr lang="en-US" sz="1800" i="0" baseline="-25000">
                  <a:solidFill>
                    <a:srgbClr val="D67000"/>
                  </a:solidFill>
                  <a:latin typeface="Calibri" pitchFamily="34" charset="0"/>
                  <a:ea typeface="ＭＳ Ｐゴシック" pitchFamily="34" charset="-128"/>
                  <a:cs typeface="Arial" pitchFamily="34" charset="0"/>
                </a:rPr>
                <a:t>1T</a:t>
              </a:r>
              <a:r>
                <a:rPr lang="en-US" sz="1800" i="0" baseline="30000">
                  <a:solidFill>
                    <a:srgbClr val="FF0000"/>
                  </a:solidFill>
                  <a:latin typeface="Calibri" pitchFamily="34" charset="0"/>
                  <a:ea typeface="ＭＳ Ｐゴシック" pitchFamily="34" charset="-128"/>
                  <a:cs typeface="Arial" pitchFamily="34" charset="0"/>
                  <a:sym typeface="Symbol" pitchFamily="18" charset="2"/>
                </a:rPr>
                <a:t> </a:t>
              </a:r>
              <a:r>
                <a:rPr lang="en-US" sz="1800" i="0">
                  <a:solidFill>
                    <a:srgbClr val="FF0000"/>
                  </a:solidFill>
                  <a:latin typeface="Calibri" pitchFamily="34" charset="0"/>
                  <a:ea typeface="ＭＳ Ｐゴシック" pitchFamily="34" charset="-128"/>
                  <a:cs typeface="Arial" pitchFamily="34" charset="0"/>
                </a:rPr>
                <a:t> </a:t>
              </a:r>
              <a:r>
                <a:rPr lang="en-US" sz="1800" i="0">
                  <a:solidFill>
                    <a:srgbClr val="000000"/>
                  </a:solidFill>
                  <a:latin typeface="Calibri" pitchFamily="34" charset="0"/>
                  <a:ea typeface="ＭＳ Ｐゴシック" pitchFamily="34" charset="-128"/>
                  <a:cs typeface="Arial" pitchFamily="34" charset="0"/>
                </a:rPr>
                <a:t>=</a:t>
              </a:r>
              <a:endParaRPr lang="en-US" sz="1800" b="0" i="0">
                <a:solidFill>
                  <a:srgbClr val="000000"/>
                </a:solidFill>
                <a:latin typeface="Calibri" pitchFamily="34" charset="0"/>
                <a:ea typeface="ＭＳ Ｐゴシック" pitchFamily="34" charset="-128"/>
                <a:cs typeface="Arial" pitchFamily="34" charset="0"/>
              </a:endParaRPr>
            </a:p>
          </p:txBody>
        </p:sp>
        <p:pic>
          <p:nvPicPr>
            <p:cNvPr id="51289" name="Picture 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23839" y="4875176"/>
              <a:ext cx="1300163" cy="49149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grpSp>
      <p:pic>
        <p:nvPicPr>
          <p:cNvPr id="51205" name="Picture 46"/>
          <p:cNvPicPr>
            <a:picLocks noChangeAspect="1" noChangeArrowheads="1"/>
          </p:cNvPicPr>
          <p:nvPr/>
        </p:nvPicPr>
        <p:blipFill>
          <a:blip r:embed="rId4"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0" y="6019800"/>
            <a:ext cx="2447925"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grpSp>
        <p:nvGrpSpPr>
          <p:cNvPr id="51206" name="组合 154"/>
          <p:cNvGrpSpPr>
            <a:grpSpLocks/>
          </p:cNvGrpSpPr>
          <p:nvPr/>
        </p:nvGrpSpPr>
        <p:grpSpPr bwMode="auto">
          <a:xfrm>
            <a:off x="4424363" y="620754"/>
            <a:ext cx="2362200" cy="385207"/>
            <a:chOff x="963721" y="1524000"/>
            <a:chExt cx="2362200" cy="385217"/>
          </a:xfrm>
        </p:grpSpPr>
        <p:sp>
          <p:nvSpPr>
            <p:cNvPr id="26" name="TextBox 150"/>
            <p:cNvSpPr txBox="1">
              <a:spLocks noChangeArrowheads="1"/>
            </p:cNvSpPr>
            <p:nvPr/>
          </p:nvSpPr>
          <p:spPr bwMode="auto">
            <a:xfrm>
              <a:off x="963721" y="1539875"/>
              <a:ext cx="717076" cy="36934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auto" hangingPunct="1">
                <a:spcBef>
                  <a:spcPts val="0"/>
                </a:spcBef>
                <a:spcAft>
                  <a:spcPts val="0"/>
                </a:spcAft>
                <a:defRPr/>
              </a:pPr>
              <a:r>
                <a:rPr lang="en-US" altLang="en-US" sz="1800" kern="0">
                  <a:solidFill>
                    <a:srgbClr val="D67000"/>
                  </a:solidFill>
                  <a:ea typeface="ＭＳ Ｐゴシック" pitchFamily="34" charset="-128"/>
                </a:rPr>
                <a:t>h</a:t>
              </a:r>
              <a:r>
                <a:rPr lang="en-US" altLang="en-US" sz="1800" i="0" kern="0" baseline="-25000">
                  <a:solidFill>
                    <a:srgbClr val="D67000"/>
                  </a:solidFill>
                  <a:ea typeface="ＭＳ Ｐゴシック" pitchFamily="34" charset="-128"/>
                </a:rPr>
                <a:t>1L</a:t>
              </a:r>
              <a:r>
                <a:rPr lang="en-US" altLang="en-US" sz="1800" i="0" kern="0" baseline="30000">
                  <a:solidFill>
                    <a:srgbClr val="D67000"/>
                  </a:solidFill>
                  <a:ea typeface="ＭＳ Ｐゴシック" pitchFamily="34" charset="-128"/>
                  <a:sym typeface="Symbol" pitchFamily="18" charset="2"/>
                </a:rPr>
                <a:t></a:t>
              </a:r>
              <a:r>
                <a:rPr lang="en-US" altLang="en-US" sz="1800" i="0" kern="0">
                  <a:solidFill>
                    <a:srgbClr val="D67000"/>
                  </a:solidFill>
                  <a:ea typeface="ＭＳ Ｐゴシック" pitchFamily="34" charset="-128"/>
                  <a:sym typeface="Symbol" pitchFamily="18" charset="2"/>
                </a:rPr>
                <a:t> </a:t>
              </a:r>
              <a:r>
                <a:rPr lang="en-US" altLang="en-US" sz="1800" i="0" kern="0">
                  <a:solidFill>
                    <a:prstClr val="black"/>
                  </a:solidFill>
                  <a:ea typeface="ＭＳ Ｐゴシック" pitchFamily="34" charset="-128"/>
                </a:rPr>
                <a:t>=</a:t>
              </a:r>
              <a:endParaRPr lang="en-US" altLang="en-US" sz="1800" b="0" i="0" kern="0">
                <a:solidFill>
                  <a:prstClr val="black"/>
                </a:solidFill>
                <a:ea typeface="ＭＳ Ｐゴシック" pitchFamily="34" charset="-128"/>
              </a:endParaRPr>
            </a:p>
          </p:txBody>
        </p:sp>
        <p:pic>
          <p:nvPicPr>
            <p:cNvPr id="51287" name="Picture 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65738" y="1524000"/>
              <a:ext cx="1460183" cy="33718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grpSp>
      <p:graphicFrame>
        <p:nvGraphicFramePr>
          <p:cNvPr id="51207" name="Object 1"/>
          <p:cNvGraphicFramePr>
            <a:graphicFrameLocks noChangeAspect="1"/>
          </p:cNvGraphicFramePr>
          <p:nvPr/>
        </p:nvGraphicFramePr>
        <p:xfrm>
          <a:off x="5183188" y="6019824"/>
          <a:ext cx="2930525" cy="511175"/>
        </p:xfrm>
        <a:graphic>
          <a:graphicData uri="http://schemas.openxmlformats.org/presentationml/2006/ole">
            <p:oleObj spid="_x0000_s1080" name="Equation" r:id="rId6" imgW="1384300" imgH="241300" progId="Equation.3">
              <p:embed/>
            </p:oleObj>
          </a:graphicData>
        </a:graphic>
      </p:graphicFrame>
      <p:grpSp>
        <p:nvGrpSpPr>
          <p:cNvPr id="92" name="组合 251"/>
          <p:cNvGrpSpPr>
            <a:grpSpLocks/>
          </p:cNvGrpSpPr>
          <p:nvPr/>
        </p:nvGrpSpPr>
        <p:grpSpPr bwMode="auto">
          <a:xfrm>
            <a:off x="6934219" y="195265"/>
            <a:ext cx="2036763" cy="2820590"/>
            <a:chOff x="6324600" y="3276600"/>
            <a:chExt cx="2532836" cy="3075750"/>
          </a:xfrm>
        </p:grpSpPr>
        <p:grpSp>
          <p:nvGrpSpPr>
            <p:cNvPr id="51212" name="组合 151"/>
            <p:cNvGrpSpPr>
              <a:grpSpLocks/>
            </p:cNvGrpSpPr>
            <p:nvPr/>
          </p:nvGrpSpPr>
          <p:grpSpPr bwMode="auto">
            <a:xfrm>
              <a:off x="6324600" y="3276600"/>
              <a:ext cx="2284093" cy="2350765"/>
              <a:chOff x="6324600" y="4006790"/>
              <a:chExt cx="2284093" cy="2350765"/>
            </a:xfrm>
          </p:grpSpPr>
          <p:sp>
            <p:nvSpPr>
              <p:cNvPr id="95" name="Line 6"/>
              <p:cNvSpPr>
                <a:spLocks noChangeShapeType="1"/>
              </p:cNvSpPr>
              <p:nvPr/>
            </p:nvSpPr>
            <p:spPr bwMode="auto">
              <a:xfrm>
                <a:off x="7315623" y="5062768"/>
                <a:ext cx="381012" cy="0"/>
              </a:xfrm>
              <a:prstGeom prst="line">
                <a:avLst/>
              </a:prstGeom>
              <a:noFill/>
              <a:ln w="22225">
                <a:solidFill>
                  <a:sysClr val="windowText" lastClr="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spAutoFit/>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96" name="TextBox 102"/>
              <p:cNvSpPr txBox="1">
                <a:spLocks noChangeArrowheads="1"/>
              </p:cNvSpPr>
              <p:nvPr/>
            </p:nvSpPr>
            <p:spPr bwMode="auto">
              <a:xfrm>
                <a:off x="7696635" y="4877538"/>
                <a:ext cx="685028" cy="704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auto" hangingPunct="1">
                  <a:spcBef>
                    <a:spcPts val="0"/>
                  </a:spcBef>
                  <a:spcAft>
                    <a:spcPts val="0"/>
                  </a:spcAft>
                  <a:defRPr/>
                </a:pPr>
                <a:r>
                  <a:rPr lang="en-US" altLang="en-US" sz="1800" b="0" i="0" kern="0">
                    <a:solidFill>
                      <a:prstClr val="black"/>
                    </a:solidFill>
                    <a:ea typeface="ＭＳ Ｐゴシック" pitchFamily="34" charset="-128"/>
                  </a:rPr>
                  <a:t>TOT</a:t>
                </a:r>
              </a:p>
            </p:txBody>
          </p:sp>
          <p:grpSp>
            <p:nvGrpSpPr>
              <p:cNvPr id="51216" name="Group 1257"/>
              <p:cNvGrpSpPr>
                <a:grpSpLocks noChangeAspect="1"/>
              </p:cNvGrpSpPr>
              <p:nvPr/>
            </p:nvGrpSpPr>
            <p:grpSpPr bwMode="auto">
              <a:xfrm>
                <a:off x="6324600" y="4343398"/>
                <a:ext cx="2145046" cy="2014157"/>
                <a:chOff x="1373188" y="3975100"/>
                <a:chExt cx="2211388" cy="2076451"/>
              </a:xfrm>
            </p:grpSpPr>
            <p:sp>
              <p:nvSpPr>
                <p:cNvPr id="103" name="Rectangle 591"/>
                <p:cNvSpPr>
                  <a:spLocks noChangeArrowheads="1"/>
                </p:cNvSpPr>
                <p:nvPr/>
              </p:nvSpPr>
              <p:spPr bwMode="auto">
                <a:xfrm>
                  <a:off x="1670328" y="4042121"/>
                  <a:ext cx="1862215" cy="1814989"/>
                </a:xfrm>
                <a:prstGeom prst="rect">
                  <a:avLst/>
                </a:prstGeom>
                <a:noFill/>
                <a:ln w="9">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auto" hangingPunct="1">
                    <a:spcBef>
                      <a:spcPts val="0"/>
                    </a:spcBef>
                    <a:spcAft>
                      <a:spcPts val="0"/>
                    </a:spcAft>
                    <a:defRPr/>
                  </a:pPr>
                  <a:endParaRPr lang="en-US" altLang="en-US" sz="1800" b="0" i="0" kern="0">
                    <a:solidFill>
                      <a:prstClr val="black"/>
                    </a:solidFill>
                    <a:ea typeface="ＭＳ Ｐゴシック" pitchFamily="34" charset="-128"/>
                  </a:endParaRPr>
                </a:p>
              </p:txBody>
            </p:sp>
            <p:sp>
              <p:nvSpPr>
                <p:cNvPr id="104" name="Line 592"/>
                <p:cNvSpPr>
                  <a:spLocks noChangeShapeType="1"/>
                </p:cNvSpPr>
                <p:nvPr/>
              </p:nvSpPr>
              <p:spPr bwMode="auto">
                <a:xfrm flipV="1">
                  <a:off x="1670328" y="4042121"/>
                  <a:ext cx="2036" cy="1814989"/>
                </a:xfrm>
                <a:prstGeom prst="line">
                  <a:avLst/>
                </a:prstGeom>
                <a:noFill/>
                <a:ln w="2">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05" name="Line 593"/>
                <p:cNvSpPr>
                  <a:spLocks noChangeShapeType="1"/>
                </p:cNvSpPr>
                <p:nvPr/>
              </p:nvSpPr>
              <p:spPr bwMode="auto">
                <a:xfrm flipH="1">
                  <a:off x="1670328" y="5857110"/>
                  <a:ext cx="52915" cy="0"/>
                </a:xfrm>
                <a:prstGeom prst="line">
                  <a:avLst/>
                </a:prstGeom>
                <a:noFill/>
                <a:ln w="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06" name="Line 594"/>
                <p:cNvSpPr>
                  <a:spLocks noChangeShapeType="1"/>
                </p:cNvSpPr>
                <p:nvPr/>
              </p:nvSpPr>
              <p:spPr bwMode="auto">
                <a:xfrm flipH="1">
                  <a:off x="1670328" y="5766093"/>
                  <a:ext cx="26458" cy="1784"/>
                </a:xfrm>
                <a:prstGeom prst="line">
                  <a:avLst/>
                </a:prstGeom>
                <a:noFill/>
                <a:ln w="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07" name="Line 595"/>
                <p:cNvSpPr>
                  <a:spLocks noChangeShapeType="1"/>
                </p:cNvSpPr>
                <p:nvPr/>
              </p:nvSpPr>
              <p:spPr bwMode="auto">
                <a:xfrm flipH="1">
                  <a:off x="1670328" y="5671506"/>
                  <a:ext cx="26458" cy="1785"/>
                </a:xfrm>
                <a:prstGeom prst="line">
                  <a:avLst/>
                </a:prstGeom>
                <a:noFill/>
                <a:ln w="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08" name="Line 596"/>
                <p:cNvSpPr>
                  <a:spLocks noChangeShapeType="1"/>
                </p:cNvSpPr>
                <p:nvPr/>
              </p:nvSpPr>
              <p:spPr bwMode="auto">
                <a:xfrm flipH="1">
                  <a:off x="1670328" y="5584059"/>
                  <a:ext cx="26458" cy="1784"/>
                </a:xfrm>
                <a:prstGeom prst="line">
                  <a:avLst/>
                </a:prstGeom>
                <a:noFill/>
                <a:ln w="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09" name="Line 597"/>
                <p:cNvSpPr>
                  <a:spLocks noChangeShapeType="1"/>
                </p:cNvSpPr>
                <p:nvPr/>
              </p:nvSpPr>
              <p:spPr bwMode="auto">
                <a:xfrm flipH="1">
                  <a:off x="1670328" y="5491257"/>
                  <a:ext cx="26458" cy="1784"/>
                </a:xfrm>
                <a:prstGeom prst="line">
                  <a:avLst/>
                </a:prstGeom>
                <a:noFill/>
                <a:ln w="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10" name="Line 598"/>
                <p:cNvSpPr>
                  <a:spLocks noChangeShapeType="1"/>
                </p:cNvSpPr>
                <p:nvPr/>
              </p:nvSpPr>
              <p:spPr bwMode="auto">
                <a:xfrm flipH="1">
                  <a:off x="1670328" y="5403809"/>
                  <a:ext cx="52915" cy="1785"/>
                </a:xfrm>
                <a:prstGeom prst="line">
                  <a:avLst/>
                </a:prstGeom>
                <a:noFill/>
                <a:ln w="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11" name="Line 599"/>
                <p:cNvSpPr>
                  <a:spLocks noChangeShapeType="1"/>
                </p:cNvSpPr>
                <p:nvPr/>
              </p:nvSpPr>
              <p:spPr bwMode="auto">
                <a:xfrm flipH="1">
                  <a:off x="1670328" y="5314576"/>
                  <a:ext cx="26458" cy="1785"/>
                </a:xfrm>
                <a:prstGeom prst="line">
                  <a:avLst/>
                </a:prstGeom>
                <a:noFill/>
                <a:ln w="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12" name="Line 600"/>
                <p:cNvSpPr>
                  <a:spLocks noChangeShapeType="1"/>
                </p:cNvSpPr>
                <p:nvPr/>
              </p:nvSpPr>
              <p:spPr bwMode="auto">
                <a:xfrm flipH="1">
                  <a:off x="1670328" y="5219990"/>
                  <a:ext cx="26458" cy="1784"/>
                </a:xfrm>
                <a:prstGeom prst="line">
                  <a:avLst/>
                </a:prstGeom>
                <a:noFill/>
                <a:ln w="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13" name="Line 601"/>
                <p:cNvSpPr>
                  <a:spLocks noChangeShapeType="1"/>
                </p:cNvSpPr>
                <p:nvPr/>
              </p:nvSpPr>
              <p:spPr bwMode="auto">
                <a:xfrm flipH="1">
                  <a:off x="1670328" y="5132542"/>
                  <a:ext cx="26458" cy="1785"/>
                </a:xfrm>
                <a:prstGeom prst="line">
                  <a:avLst/>
                </a:prstGeom>
                <a:noFill/>
                <a:ln w="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14" name="Line 602"/>
                <p:cNvSpPr>
                  <a:spLocks noChangeShapeType="1"/>
                </p:cNvSpPr>
                <p:nvPr/>
              </p:nvSpPr>
              <p:spPr bwMode="auto">
                <a:xfrm flipH="1">
                  <a:off x="1670328" y="5037956"/>
                  <a:ext cx="26458" cy="1784"/>
                </a:xfrm>
                <a:prstGeom prst="line">
                  <a:avLst/>
                </a:prstGeom>
                <a:noFill/>
                <a:ln w="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15" name="Line 603"/>
                <p:cNvSpPr>
                  <a:spLocks noChangeShapeType="1"/>
                </p:cNvSpPr>
                <p:nvPr/>
              </p:nvSpPr>
              <p:spPr bwMode="auto">
                <a:xfrm flipH="1">
                  <a:off x="1670328" y="4948723"/>
                  <a:ext cx="52915" cy="1784"/>
                </a:xfrm>
                <a:prstGeom prst="line">
                  <a:avLst/>
                </a:prstGeom>
                <a:noFill/>
                <a:ln w="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16" name="Line 604"/>
                <p:cNvSpPr>
                  <a:spLocks noChangeShapeType="1"/>
                </p:cNvSpPr>
                <p:nvPr/>
              </p:nvSpPr>
              <p:spPr bwMode="auto">
                <a:xfrm flipH="1">
                  <a:off x="1670328" y="4857706"/>
                  <a:ext cx="26458" cy="1785"/>
                </a:xfrm>
                <a:prstGeom prst="line">
                  <a:avLst/>
                </a:prstGeom>
                <a:noFill/>
                <a:ln w="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17" name="Line 605"/>
                <p:cNvSpPr>
                  <a:spLocks noChangeShapeType="1"/>
                </p:cNvSpPr>
                <p:nvPr/>
              </p:nvSpPr>
              <p:spPr bwMode="auto">
                <a:xfrm flipH="1">
                  <a:off x="1670328" y="4768473"/>
                  <a:ext cx="26458" cy="1785"/>
                </a:xfrm>
                <a:prstGeom prst="line">
                  <a:avLst/>
                </a:prstGeom>
                <a:noFill/>
                <a:ln w="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18" name="Line 606"/>
                <p:cNvSpPr>
                  <a:spLocks noChangeShapeType="1"/>
                </p:cNvSpPr>
                <p:nvPr/>
              </p:nvSpPr>
              <p:spPr bwMode="auto">
                <a:xfrm flipH="1">
                  <a:off x="1670328" y="4675671"/>
                  <a:ext cx="26458" cy="1785"/>
                </a:xfrm>
                <a:prstGeom prst="line">
                  <a:avLst/>
                </a:prstGeom>
                <a:noFill/>
                <a:ln w="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19" name="Line 607"/>
                <p:cNvSpPr>
                  <a:spLocks noChangeShapeType="1"/>
                </p:cNvSpPr>
                <p:nvPr/>
              </p:nvSpPr>
              <p:spPr bwMode="auto">
                <a:xfrm flipH="1">
                  <a:off x="1670328" y="4586439"/>
                  <a:ext cx="26458" cy="1785"/>
                </a:xfrm>
                <a:prstGeom prst="line">
                  <a:avLst/>
                </a:prstGeom>
                <a:noFill/>
                <a:ln w="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20" name="Line 608"/>
                <p:cNvSpPr>
                  <a:spLocks noChangeShapeType="1"/>
                </p:cNvSpPr>
                <p:nvPr/>
              </p:nvSpPr>
              <p:spPr bwMode="auto">
                <a:xfrm flipH="1">
                  <a:off x="1670328" y="4495422"/>
                  <a:ext cx="52915" cy="1784"/>
                </a:xfrm>
                <a:prstGeom prst="line">
                  <a:avLst/>
                </a:prstGeom>
                <a:noFill/>
                <a:ln w="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21" name="Line 609"/>
                <p:cNvSpPr>
                  <a:spLocks noChangeShapeType="1"/>
                </p:cNvSpPr>
                <p:nvPr/>
              </p:nvSpPr>
              <p:spPr bwMode="auto">
                <a:xfrm flipH="1">
                  <a:off x="1670328" y="4404404"/>
                  <a:ext cx="26458" cy="1785"/>
                </a:xfrm>
                <a:prstGeom prst="line">
                  <a:avLst/>
                </a:prstGeom>
                <a:noFill/>
                <a:ln w="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22" name="Line 610"/>
                <p:cNvSpPr>
                  <a:spLocks noChangeShapeType="1"/>
                </p:cNvSpPr>
                <p:nvPr/>
              </p:nvSpPr>
              <p:spPr bwMode="auto">
                <a:xfrm flipH="1">
                  <a:off x="1670328" y="4313388"/>
                  <a:ext cx="26458" cy="1784"/>
                </a:xfrm>
                <a:prstGeom prst="line">
                  <a:avLst/>
                </a:prstGeom>
                <a:noFill/>
                <a:ln w="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23" name="Line 611"/>
                <p:cNvSpPr>
                  <a:spLocks noChangeShapeType="1"/>
                </p:cNvSpPr>
                <p:nvPr/>
              </p:nvSpPr>
              <p:spPr bwMode="auto">
                <a:xfrm flipH="1">
                  <a:off x="1670328" y="4224155"/>
                  <a:ext cx="26458" cy="1784"/>
                </a:xfrm>
                <a:prstGeom prst="line">
                  <a:avLst/>
                </a:prstGeom>
                <a:noFill/>
                <a:ln w="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24" name="Line 612"/>
                <p:cNvSpPr>
                  <a:spLocks noChangeShapeType="1"/>
                </p:cNvSpPr>
                <p:nvPr/>
              </p:nvSpPr>
              <p:spPr bwMode="auto">
                <a:xfrm flipH="1">
                  <a:off x="1670328" y="4134923"/>
                  <a:ext cx="26458" cy="1784"/>
                </a:xfrm>
                <a:prstGeom prst="line">
                  <a:avLst/>
                </a:prstGeom>
                <a:noFill/>
                <a:ln w="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25" name="Line 613"/>
                <p:cNvSpPr>
                  <a:spLocks noChangeShapeType="1"/>
                </p:cNvSpPr>
                <p:nvPr/>
              </p:nvSpPr>
              <p:spPr bwMode="auto">
                <a:xfrm flipH="1">
                  <a:off x="1670328" y="4042121"/>
                  <a:ext cx="52915" cy="1784"/>
                </a:xfrm>
                <a:prstGeom prst="line">
                  <a:avLst/>
                </a:prstGeom>
                <a:noFill/>
                <a:ln w="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26" name="Freeform 614"/>
                <p:cNvSpPr>
                  <a:spLocks noEditPoints="1"/>
                </p:cNvSpPr>
                <p:nvPr/>
              </p:nvSpPr>
              <p:spPr bwMode="auto">
                <a:xfrm>
                  <a:off x="1523793" y="5787509"/>
                  <a:ext cx="83444" cy="139203"/>
                </a:xfrm>
                <a:custGeom>
                  <a:avLst/>
                  <a:gdLst>
                    <a:gd name="T0" fmla="*/ 53 w 53"/>
                    <a:gd name="T1" fmla="*/ 43 h 87"/>
                    <a:gd name="T2" fmla="*/ 53 w 53"/>
                    <a:gd name="T3" fmla="*/ 54 h 87"/>
                    <a:gd name="T4" fmla="*/ 50 w 53"/>
                    <a:gd name="T5" fmla="*/ 66 h 87"/>
                    <a:gd name="T6" fmla="*/ 47 w 53"/>
                    <a:gd name="T7" fmla="*/ 75 h 87"/>
                    <a:gd name="T8" fmla="*/ 44 w 53"/>
                    <a:gd name="T9" fmla="*/ 78 h 87"/>
                    <a:gd name="T10" fmla="*/ 40 w 53"/>
                    <a:gd name="T11" fmla="*/ 81 h 87"/>
                    <a:gd name="T12" fmla="*/ 37 w 53"/>
                    <a:gd name="T13" fmla="*/ 84 h 87"/>
                    <a:gd name="T14" fmla="*/ 34 w 53"/>
                    <a:gd name="T15" fmla="*/ 86 h 87"/>
                    <a:gd name="T16" fmla="*/ 29 w 53"/>
                    <a:gd name="T17" fmla="*/ 87 h 87"/>
                    <a:gd name="T18" fmla="*/ 22 w 53"/>
                    <a:gd name="T19" fmla="*/ 87 h 87"/>
                    <a:gd name="T20" fmla="*/ 19 w 53"/>
                    <a:gd name="T21" fmla="*/ 86 h 87"/>
                    <a:gd name="T22" fmla="*/ 14 w 53"/>
                    <a:gd name="T23" fmla="*/ 84 h 87"/>
                    <a:gd name="T24" fmla="*/ 11 w 53"/>
                    <a:gd name="T25" fmla="*/ 80 h 87"/>
                    <a:gd name="T26" fmla="*/ 7 w 53"/>
                    <a:gd name="T27" fmla="*/ 75 h 87"/>
                    <a:gd name="T28" fmla="*/ 6 w 53"/>
                    <a:gd name="T29" fmla="*/ 72 h 87"/>
                    <a:gd name="T30" fmla="*/ 3 w 53"/>
                    <a:gd name="T31" fmla="*/ 68 h 87"/>
                    <a:gd name="T32" fmla="*/ 1 w 53"/>
                    <a:gd name="T33" fmla="*/ 65 h 87"/>
                    <a:gd name="T34" fmla="*/ 0 w 53"/>
                    <a:gd name="T35" fmla="*/ 54 h 87"/>
                    <a:gd name="T36" fmla="*/ 0 w 53"/>
                    <a:gd name="T37" fmla="*/ 31 h 87"/>
                    <a:gd name="T38" fmla="*/ 3 w 53"/>
                    <a:gd name="T39" fmla="*/ 19 h 87"/>
                    <a:gd name="T40" fmla="*/ 6 w 53"/>
                    <a:gd name="T41" fmla="*/ 13 h 87"/>
                    <a:gd name="T42" fmla="*/ 8 w 53"/>
                    <a:gd name="T43" fmla="*/ 8 h 87"/>
                    <a:gd name="T44" fmla="*/ 13 w 53"/>
                    <a:gd name="T45" fmla="*/ 4 h 87"/>
                    <a:gd name="T46" fmla="*/ 17 w 53"/>
                    <a:gd name="T47" fmla="*/ 1 h 87"/>
                    <a:gd name="T48" fmla="*/ 22 w 53"/>
                    <a:gd name="T49" fmla="*/ 0 h 87"/>
                    <a:gd name="T50" fmla="*/ 31 w 53"/>
                    <a:gd name="T51" fmla="*/ 0 h 87"/>
                    <a:gd name="T52" fmla="*/ 35 w 53"/>
                    <a:gd name="T53" fmla="*/ 1 h 87"/>
                    <a:gd name="T54" fmla="*/ 40 w 53"/>
                    <a:gd name="T55" fmla="*/ 4 h 87"/>
                    <a:gd name="T56" fmla="*/ 44 w 53"/>
                    <a:gd name="T57" fmla="*/ 8 h 87"/>
                    <a:gd name="T58" fmla="*/ 50 w 53"/>
                    <a:gd name="T59" fmla="*/ 17 h 87"/>
                    <a:gd name="T60" fmla="*/ 53 w 53"/>
                    <a:gd name="T61" fmla="*/ 31 h 87"/>
                    <a:gd name="T62" fmla="*/ 53 w 53"/>
                    <a:gd name="T63" fmla="*/ 43 h 87"/>
                    <a:gd name="T64" fmla="*/ 35 w 53"/>
                    <a:gd name="T65" fmla="*/ 43 h 87"/>
                    <a:gd name="T66" fmla="*/ 35 w 53"/>
                    <a:gd name="T67" fmla="*/ 11 h 87"/>
                    <a:gd name="T68" fmla="*/ 34 w 53"/>
                    <a:gd name="T69" fmla="*/ 8 h 87"/>
                    <a:gd name="T70" fmla="*/ 29 w 53"/>
                    <a:gd name="T71" fmla="*/ 4 h 87"/>
                    <a:gd name="T72" fmla="*/ 22 w 53"/>
                    <a:gd name="T73" fmla="*/ 4 h 87"/>
                    <a:gd name="T74" fmla="*/ 20 w 53"/>
                    <a:gd name="T75" fmla="*/ 7 h 87"/>
                    <a:gd name="T76" fmla="*/ 19 w 53"/>
                    <a:gd name="T77" fmla="*/ 8 h 87"/>
                    <a:gd name="T78" fmla="*/ 19 w 53"/>
                    <a:gd name="T79" fmla="*/ 13 h 87"/>
                    <a:gd name="T80" fmla="*/ 17 w 53"/>
                    <a:gd name="T81" fmla="*/ 19 h 87"/>
                    <a:gd name="T82" fmla="*/ 17 w 53"/>
                    <a:gd name="T83" fmla="*/ 66 h 87"/>
                    <a:gd name="T84" fmla="*/ 19 w 53"/>
                    <a:gd name="T85" fmla="*/ 71 h 87"/>
                    <a:gd name="T86" fmla="*/ 19 w 53"/>
                    <a:gd name="T87" fmla="*/ 75 h 87"/>
                    <a:gd name="T88" fmla="*/ 22 w 53"/>
                    <a:gd name="T89" fmla="*/ 81 h 87"/>
                    <a:gd name="T90" fmla="*/ 23 w 53"/>
                    <a:gd name="T91" fmla="*/ 83 h 87"/>
                    <a:gd name="T92" fmla="*/ 28 w 53"/>
                    <a:gd name="T93" fmla="*/ 83 h 87"/>
                    <a:gd name="T94" fmla="*/ 31 w 53"/>
                    <a:gd name="T95" fmla="*/ 81 h 87"/>
                    <a:gd name="T96" fmla="*/ 31 w 53"/>
                    <a:gd name="T97" fmla="*/ 80 h 87"/>
                    <a:gd name="T98" fmla="*/ 34 w 53"/>
                    <a:gd name="T99" fmla="*/ 77 h 87"/>
                    <a:gd name="T100" fmla="*/ 35 w 53"/>
                    <a:gd name="T101" fmla="*/ 74 h 87"/>
                    <a:gd name="T102" fmla="*/ 35 w 53"/>
                    <a:gd name="T103" fmla="*/ 69 h 87"/>
                    <a:gd name="T104" fmla="*/ 35 w 53"/>
                    <a:gd name="T105" fmla="*/ 43 h 8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 h="87">
                      <a:moveTo>
                        <a:pt x="53" y="43"/>
                      </a:moveTo>
                      <a:lnTo>
                        <a:pt x="53" y="54"/>
                      </a:lnTo>
                      <a:lnTo>
                        <a:pt x="50" y="66"/>
                      </a:lnTo>
                      <a:lnTo>
                        <a:pt x="47" y="75"/>
                      </a:lnTo>
                      <a:lnTo>
                        <a:pt x="44" y="78"/>
                      </a:lnTo>
                      <a:lnTo>
                        <a:pt x="40" y="81"/>
                      </a:lnTo>
                      <a:lnTo>
                        <a:pt x="37" y="84"/>
                      </a:lnTo>
                      <a:lnTo>
                        <a:pt x="34" y="86"/>
                      </a:lnTo>
                      <a:lnTo>
                        <a:pt x="29" y="87"/>
                      </a:lnTo>
                      <a:lnTo>
                        <a:pt x="22" y="87"/>
                      </a:lnTo>
                      <a:lnTo>
                        <a:pt x="19" y="86"/>
                      </a:lnTo>
                      <a:lnTo>
                        <a:pt x="14" y="84"/>
                      </a:lnTo>
                      <a:lnTo>
                        <a:pt x="11" y="80"/>
                      </a:lnTo>
                      <a:lnTo>
                        <a:pt x="7" y="75"/>
                      </a:lnTo>
                      <a:lnTo>
                        <a:pt x="6" y="72"/>
                      </a:lnTo>
                      <a:lnTo>
                        <a:pt x="3" y="68"/>
                      </a:lnTo>
                      <a:lnTo>
                        <a:pt x="1" y="65"/>
                      </a:lnTo>
                      <a:lnTo>
                        <a:pt x="0" y="54"/>
                      </a:lnTo>
                      <a:lnTo>
                        <a:pt x="0" y="31"/>
                      </a:lnTo>
                      <a:lnTo>
                        <a:pt x="3" y="19"/>
                      </a:lnTo>
                      <a:lnTo>
                        <a:pt x="6" y="13"/>
                      </a:lnTo>
                      <a:lnTo>
                        <a:pt x="8" y="8"/>
                      </a:lnTo>
                      <a:lnTo>
                        <a:pt x="13" y="4"/>
                      </a:lnTo>
                      <a:lnTo>
                        <a:pt x="17" y="1"/>
                      </a:lnTo>
                      <a:lnTo>
                        <a:pt x="22" y="0"/>
                      </a:lnTo>
                      <a:lnTo>
                        <a:pt x="31" y="0"/>
                      </a:lnTo>
                      <a:lnTo>
                        <a:pt x="35" y="1"/>
                      </a:lnTo>
                      <a:lnTo>
                        <a:pt x="40" y="4"/>
                      </a:lnTo>
                      <a:lnTo>
                        <a:pt x="44" y="8"/>
                      </a:lnTo>
                      <a:lnTo>
                        <a:pt x="50" y="17"/>
                      </a:lnTo>
                      <a:lnTo>
                        <a:pt x="53" y="31"/>
                      </a:lnTo>
                      <a:lnTo>
                        <a:pt x="53" y="43"/>
                      </a:lnTo>
                      <a:close/>
                      <a:moveTo>
                        <a:pt x="35" y="43"/>
                      </a:moveTo>
                      <a:lnTo>
                        <a:pt x="35" y="11"/>
                      </a:lnTo>
                      <a:lnTo>
                        <a:pt x="34" y="8"/>
                      </a:lnTo>
                      <a:lnTo>
                        <a:pt x="29" y="4"/>
                      </a:lnTo>
                      <a:lnTo>
                        <a:pt x="22" y="4"/>
                      </a:lnTo>
                      <a:lnTo>
                        <a:pt x="20" y="7"/>
                      </a:lnTo>
                      <a:lnTo>
                        <a:pt x="19" y="8"/>
                      </a:lnTo>
                      <a:lnTo>
                        <a:pt x="19" y="13"/>
                      </a:lnTo>
                      <a:lnTo>
                        <a:pt x="17" y="19"/>
                      </a:lnTo>
                      <a:lnTo>
                        <a:pt x="17" y="66"/>
                      </a:lnTo>
                      <a:lnTo>
                        <a:pt x="19" y="71"/>
                      </a:lnTo>
                      <a:lnTo>
                        <a:pt x="19" y="75"/>
                      </a:lnTo>
                      <a:lnTo>
                        <a:pt x="22" y="81"/>
                      </a:lnTo>
                      <a:lnTo>
                        <a:pt x="23" y="83"/>
                      </a:lnTo>
                      <a:lnTo>
                        <a:pt x="28" y="83"/>
                      </a:lnTo>
                      <a:lnTo>
                        <a:pt x="31" y="81"/>
                      </a:lnTo>
                      <a:lnTo>
                        <a:pt x="31" y="80"/>
                      </a:lnTo>
                      <a:lnTo>
                        <a:pt x="34" y="77"/>
                      </a:lnTo>
                      <a:lnTo>
                        <a:pt x="35" y="74"/>
                      </a:lnTo>
                      <a:lnTo>
                        <a:pt x="35" y="69"/>
                      </a:lnTo>
                      <a:lnTo>
                        <a:pt x="35" y="43"/>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27" name="Freeform 615"/>
                <p:cNvSpPr>
                  <a:spLocks noEditPoints="1"/>
                </p:cNvSpPr>
                <p:nvPr/>
              </p:nvSpPr>
              <p:spPr bwMode="auto">
                <a:xfrm>
                  <a:off x="1373188" y="5335992"/>
                  <a:ext cx="83444" cy="137419"/>
                </a:xfrm>
                <a:custGeom>
                  <a:avLst/>
                  <a:gdLst>
                    <a:gd name="T0" fmla="*/ 53 w 53"/>
                    <a:gd name="T1" fmla="*/ 43 h 87"/>
                    <a:gd name="T2" fmla="*/ 53 w 53"/>
                    <a:gd name="T3" fmla="*/ 55 h 87"/>
                    <a:gd name="T4" fmla="*/ 50 w 53"/>
                    <a:gd name="T5" fmla="*/ 67 h 87"/>
                    <a:gd name="T6" fmla="*/ 47 w 53"/>
                    <a:gd name="T7" fmla="*/ 76 h 87"/>
                    <a:gd name="T8" fmla="*/ 44 w 53"/>
                    <a:gd name="T9" fmla="*/ 79 h 87"/>
                    <a:gd name="T10" fmla="*/ 40 w 53"/>
                    <a:gd name="T11" fmla="*/ 81 h 87"/>
                    <a:gd name="T12" fmla="*/ 37 w 53"/>
                    <a:gd name="T13" fmla="*/ 84 h 87"/>
                    <a:gd name="T14" fmla="*/ 34 w 53"/>
                    <a:gd name="T15" fmla="*/ 86 h 87"/>
                    <a:gd name="T16" fmla="*/ 29 w 53"/>
                    <a:gd name="T17" fmla="*/ 87 h 87"/>
                    <a:gd name="T18" fmla="*/ 22 w 53"/>
                    <a:gd name="T19" fmla="*/ 87 h 87"/>
                    <a:gd name="T20" fmla="*/ 19 w 53"/>
                    <a:gd name="T21" fmla="*/ 86 h 87"/>
                    <a:gd name="T22" fmla="*/ 15 w 53"/>
                    <a:gd name="T23" fmla="*/ 84 h 87"/>
                    <a:gd name="T24" fmla="*/ 12 w 53"/>
                    <a:gd name="T25" fmla="*/ 80 h 87"/>
                    <a:gd name="T26" fmla="*/ 7 w 53"/>
                    <a:gd name="T27" fmla="*/ 76 h 87"/>
                    <a:gd name="T28" fmla="*/ 6 w 53"/>
                    <a:gd name="T29" fmla="*/ 73 h 87"/>
                    <a:gd name="T30" fmla="*/ 3 w 53"/>
                    <a:gd name="T31" fmla="*/ 68 h 87"/>
                    <a:gd name="T32" fmla="*/ 1 w 53"/>
                    <a:gd name="T33" fmla="*/ 65 h 87"/>
                    <a:gd name="T34" fmla="*/ 0 w 53"/>
                    <a:gd name="T35" fmla="*/ 55 h 87"/>
                    <a:gd name="T36" fmla="*/ 0 w 53"/>
                    <a:gd name="T37" fmla="*/ 31 h 87"/>
                    <a:gd name="T38" fmla="*/ 3 w 53"/>
                    <a:gd name="T39" fmla="*/ 19 h 87"/>
                    <a:gd name="T40" fmla="*/ 6 w 53"/>
                    <a:gd name="T41" fmla="*/ 13 h 87"/>
                    <a:gd name="T42" fmla="*/ 9 w 53"/>
                    <a:gd name="T43" fmla="*/ 9 h 87"/>
                    <a:gd name="T44" fmla="*/ 13 w 53"/>
                    <a:gd name="T45" fmla="*/ 4 h 87"/>
                    <a:gd name="T46" fmla="*/ 18 w 53"/>
                    <a:gd name="T47" fmla="*/ 1 h 87"/>
                    <a:gd name="T48" fmla="*/ 22 w 53"/>
                    <a:gd name="T49" fmla="*/ 0 h 87"/>
                    <a:gd name="T50" fmla="*/ 31 w 53"/>
                    <a:gd name="T51" fmla="*/ 0 h 87"/>
                    <a:gd name="T52" fmla="*/ 35 w 53"/>
                    <a:gd name="T53" fmla="*/ 1 h 87"/>
                    <a:gd name="T54" fmla="*/ 40 w 53"/>
                    <a:gd name="T55" fmla="*/ 4 h 87"/>
                    <a:gd name="T56" fmla="*/ 44 w 53"/>
                    <a:gd name="T57" fmla="*/ 9 h 87"/>
                    <a:gd name="T58" fmla="*/ 50 w 53"/>
                    <a:gd name="T59" fmla="*/ 18 h 87"/>
                    <a:gd name="T60" fmla="*/ 53 w 53"/>
                    <a:gd name="T61" fmla="*/ 31 h 87"/>
                    <a:gd name="T62" fmla="*/ 53 w 53"/>
                    <a:gd name="T63" fmla="*/ 43 h 87"/>
                    <a:gd name="T64" fmla="*/ 35 w 53"/>
                    <a:gd name="T65" fmla="*/ 43 h 87"/>
                    <a:gd name="T66" fmla="*/ 35 w 53"/>
                    <a:gd name="T67" fmla="*/ 12 h 87"/>
                    <a:gd name="T68" fmla="*/ 34 w 53"/>
                    <a:gd name="T69" fmla="*/ 9 h 87"/>
                    <a:gd name="T70" fmla="*/ 29 w 53"/>
                    <a:gd name="T71" fmla="*/ 4 h 87"/>
                    <a:gd name="T72" fmla="*/ 22 w 53"/>
                    <a:gd name="T73" fmla="*/ 4 h 87"/>
                    <a:gd name="T74" fmla="*/ 20 w 53"/>
                    <a:gd name="T75" fmla="*/ 7 h 87"/>
                    <a:gd name="T76" fmla="*/ 19 w 53"/>
                    <a:gd name="T77" fmla="*/ 9 h 87"/>
                    <a:gd name="T78" fmla="*/ 19 w 53"/>
                    <a:gd name="T79" fmla="*/ 13 h 87"/>
                    <a:gd name="T80" fmla="*/ 18 w 53"/>
                    <a:gd name="T81" fmla="*/ 19 h 87"/>
                    <a:gd name="T82" fmla="*/ 18 w 53"/>
                    <a:gd name="T83" fmla="*/ 67 h 87"/>
                    <a:gd name="T84" fmla="*/ 19 w 53"/>
                    <a:gd name="T85" fmla="*/ 71 h 87"/>
                    <a:gd name="T86" fmla="*/ 19 w 53"/>
                    <a:gd name="T87" fmla="*/ 76 h 87"/>
                    <a:gd name="T88" fmla="*/ 22 w 53"/>
                    <a:gd name="T89" fmla="*/ 81 h 87"/>
                    <a:gd name="T90" fmla="*/ 23 w 53"/>
                    <a:gd name="T91" fmla="*/ 83 h 87"/>
                    <a:gd name="T92" fmla="*/ 28 w 53"/>
                    <a:gd name="T93" fmla="*/ 83 h 87"/>
                    <a:gd name="T94" fmla="*/ 31 w 53"/>
                    <a:gd name="T95" fmla="*/ 81 h 87"/>
                    <a:gd name="T96" fmla="*/ 31 w 53"/>
                    <a:gd name="T97" fmla="*/ 80 h 87"/>
                    <a:gd name="T98" fmla="*/ 34 w 53"/>
                    <a:gd name="T99" fmla="*/ 77 h 87"/>
                    <a:gd name="T100" fmla="*/ 35 w 53"/>
                    <a:gd name="T101" fmla="*/ 74 h 87"/>
                    <a:gd name="T102" fmla="*/ 35 w 53"/>
                    <a:gd name="T103" fmla="*/ 70 h 87"/>
                    <a:gd name="T104" fmla="*/ 35 w 53"/>
                    <a:gd name="T105" fmla="*/ 43 h 8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 h="87">
                      <a:moveTo>
                        <a:pt x="53" y="43"/>
                      </a:moveTo>
                      <a:lnTo>
                        <a:pt x="53" y="55"/>
                      </a:lnTo>
                      <a:lnTo>
                        <a:pt x="50" y="67"/>
                      </a:lnTo>
                      <a:lnTo>
                        <a:pt x="47" y="76"/>
                      </a:lnTo>
                      <a:lnTo>
                        <a:pt x="44" y="79"/>
                      </a:lnTo>
                      <a:lnTo>
                        <a:pt x="40" y="81"/>
                      </a:lnTo>
                      <a:lnTo>
                        <a:pt x="37" y="84"/>
                      </a:lnTo>
                      <a:lnTo>
                        <a:pt x="34" y="86"/>
                      </a:lnTo>
                      <a:lnTo>
                        <a:pt x="29" y="87"/>
                      </a:lnTo>
                      <a:lnTo>
                        <a:pt x="22" y="87"/>
                      </a:lnTo>
                      <a:lnTo>
                        <a:pt x="19" y="86"/>
                      </a:lnTo>
                      <a:lnTo>
                        <a:pt x="15" y="84"/>
                      </a:lnTo>
                      <a:lnTo>
                        <a:pt x="12" y="80"/>
                      </a:lnTo>
                      <a:lnTo>
                        <a:pt x="7" y="76"/>
                      </a:lnTo>
                      <a:lnTo>
                        <a:pt x="6" y="73"/>
                      </a:lnTo>
                      <a:lnTo>
                        <a:pt x="3" y="68"/>
                      </a:lnTo>
                      <a:lnTo>
                        <a:pt x="1" y="65"/>
                      </a:lnTo>
                      <a:lnTo>
                        <a:pt x="0" y="55"/>
                      </a:lnTo>
                      <a:lnTo>
                        <a:pt x="0" y="31"/>
                      </a:lnTo>
                      <a:lnTo>
                        <a:pt x="3" y="19"/>
                      </a:lnTo>
                      <a:lnTo>
                        <a:pt x="6" y="13"/>
                      </a:lnTo>
                      <a:lnTo>
                        <a:pt x="9" y="9"/>
                      </a:lnTo>
                      <a:lnTo>
                        <a:pt x="13" y="4"/>
                      </a:lnTo>
                      <a:lnTo>
                        <a:pt x="18" y="1"/>
                      </a:lnTo>
                      <a:lnTo>
                        <a:pt x="22" y="0"/>
                      </a:lnTo>
                      <a:lnTo>
                        <a:pt x="31" y="0"/>
                      </a:lnTo>
                      <a:lnTo>
                        <a:pt x="35" y="1"/>
                      </a:lnTo>
                      <a:lnTo>
                        <a:pt x="40" y="4"/>
                      </a:lnTo>
                      <a:lnTo>
                        <a:pt x="44" y="9"/>
                      </a:lnTo>
                      <a:lnTo>
                        <a:pt x="50" y="18"/>
                      </a:lnTo>
                      <a:lnTo>
                        <a:pt x="53" y="31"/>
                      </a:lnTo>
                      <a:lnTo>
                        <a:pt x="53" y="43"/>
                      </a:lnTo>
                      <a:close/>
                      <a:moveTo>
                        <a:pt x="35" y="43"/>
                      </a:moveTo>
                      <a:lnTo>
                        <a:pt x="35" y="12"/>
                      </a:lnTo>
                      <a:lnTo>
                        <a:pt x="34" y="9"/>
                      </a:lnTo>
                      <a:lnTo>
                        <a:pt x="29" y="4"/>
                      </a:lnTo>
                      <a:lnTo>
                        <a:pt x="22" y="4"/>
                      </a:lnTo>
                      <a:lnTo>
                        <a:pt x="20" y="7"/>
                      </a:lnTo>
                      <a:lnTo>
                        <a:pt x="19" y="9"/>
                      </a:lnTo>
                      <a:lnTo>
                        <a:pt x="19" y="13"/>
                      </a:lnTo>
                      <a:lnTo>
                        <a:pt x="18" y="19"/>
                      </a:lnTo>
                      <a:lnTo>
                        <a:pt x="18" y="67"/>
                      </a:lnTo>
                      <a:lnTo>
                        <a:pt x="19" y="71"/>
                      </a:lnTo>
                      <a:lnTo>
                        <a:pt x="19" y="76"/>
                      </a:lnTo>
                      <a:lnTo>
                        <a:pt x="22" y="81"/>
                      </a:lnTo>
                      <a:lnTo>
                        <a:pt x="23" y="83"/>
                      </a:lnTo>
                      <a:lnTo>
                        <a:pt x="28" y="83"/>
                      </a:lnTo>
                      <a:lnTo>
                        <a:pt x="31" y="81"/>
                      </a:lnTo>
                      <a:lnTo>
                        <a:pt x="31" y="80"/>
                      </a:lnTo>
                      <a:lnTo>
                        <a:pt x="34" y="77"/>
                      </a:lnTo>
                      <a:lnTo>
                        <a:pt x="35" y="74"/>
                      </a:lnTo>
                      <a:lnTo>
                        <a:pt x="35" y="70"/>
                      </a:lnTo>
                      <a:lnTo>
                        <a:pt x="35" y="43"/>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28" name="Freeform 616"/>
                <p:cNvSpPr>
                  <a:spLocks/>
                </p:cNvSpPr>
                <p:nvPr/>
              </p:nvSpPr>
              <p:spPr bwMode="auto">
                <a:xfrm>
                  <a:off x="1476984" y="5441287"/>
                  <a:ext cx="28493" cy="32124"/>
                </a:xfrm>
                <a:custGeom>
                  <a:avLst/>
                  <a:gdLst>
                    <a:gd name="T0" fmla="*/ 9 w 19"/>
                    <a:gd name="T1" fmla="*/ 0 h 20"/>
                    <a:gd name="T2" fmla="*/ 12 w 19"/>
                    <a:gd name="T3" fmla="*/ 1 h 20"/>
                    <a:gd name="T4" fmla="*/ 16 w 19"/>
                    <a:gd name="T5" fmla="*/ 3 h 20"/>
                    <a:gd name="T6" fmla="*/ 18 w 19"/>
                    <a:gd name="T7" fmla="*/ 6 h 20"/>
                    <a:gd name="T8" fmla="*/ 19 w 19"/>
                    <a:gd name="T9" fmla="*/ 7 h 20"/>
                    <a:gd name="T10" fmla="*/ 19 w 19"/>
                    <a:gd name="T11" fmla="*/ 13 h 20"/>
                    <a:gd name="T12" fmla="*/ 18 w 19"/>
                    <a:gd name="T13" fmla="*/ 16 h 20"/>
                    <a:gd name="T14" fmla="*/ 16 w 19"/>
                    <a:gd name="T15" fmla="*/ 17 h 20"/>
                    <a:gd name="T16" fmla="*/ 13 w 19"/>
                    <a:gd name="T17" fmla="*/ 19 h 20"/>
                    <a:gd name="T18" fmla="*/ 12 w 19"/>
                    <a:gd name="T19" fmla="*/ 20 h 20"/>
                    <a:gd name="T20" fmla="*/ 6 w 19"/>
                    <a:gd name="T21" fmla="*/ 20 h 20"/>
                    <a:gd name="T22" fmla="*/ 4 w 19"/>
                    <a:gd name="T23" fmla="*/ 19 h 20"/>
                    <a:gd name="T24" fmla="*/ 1 w 19"/>
                    <a:gd name="T25" fmla="*/ 17 h 20"/>
                    <a:gd name="T26" fmla="*/ 0 w 19"/>
                    <a:gd name="T27" fmla="*/ 16 h 20"/>
                    <a:gd name="T28" fmla="*/ 0 w 19"/>
                    <a:gd name="T29" fmla="*/ 6 h 20"/>
                    <a:gd name="T30" fmla="*/ 1 w 19"/>
                    <a:gd name="T31" fmla="*/ 3 h 20"/>
                    <a:gd name="T32" fmla="*/ 4 w 19"/>
                    <a:gd name="T33" fmla="*/ 1 h 20"/>
                    <a:gd name="T34" fmla="*/ 6 w 19"/>
                    <a:gd name="T35" fmla="*/ 1 h 20"/>
                    <a:gd name="T36" fmla="*/ 9 w 19"/>
                    <a:gd name="T37" fmla="*/ 0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 h="20">
                      <a:moveTo>
                        <a:pt x="9" y="0"/>
                      </a:moveTo>
                      <a:lnTo>
                        <a:pt x="12" y="1"/>
                      </a:lnTo>
                      <a:lnTo>
                        <a:pt x="16" y="3"/>
                      </a:lnTo>
                      <a:lnTo>
                        <a:pt x="18" y="6"/>
                      </a:lnTo>
                      <a:lnTo>
                        <a:pt x="19" y="7"/>
                      </a:lnTo>
                      <a:lnTo>
                        <a:pt x="19" y="13"/>
                      </a:lnTo>
                      <a:lnTo>
                        <a:pt x="18" y="16"/>
                      </a:lnTo>
                      <a:lnTo>
                        <a:pt x="16" y="17"/>
                      </a:lnTo>
                      <a:lnTo>
                        <a:pt x="13" y="19"/>
                      </a:lnTo>
                      <a:lnTo>
                        <a:pt x="12" y="20"/>
                      </a:lnTo>
                      <a:lnTo>
                        <a:pt x="6" y="20"/>
                      </a:lnTo>
                      <a:lnTo>
                        <a:pt x="4" y="19"/>
                      </a:lnTo>
                      <a:lnTo>
                        <a:pt x="1" y="17"/>
                      </a:lnTo>
                      <a:lnTo>
                        <a:pt x="0" y="16"/>
                      </a:lnTo>
                      <a:lnTo>
                        <a:pt x="0" y="6"/>
                      </a:lnTo>
                      <a:lnTo>
                        <a:pt x="1" y="3"/>
                      </a:lnTo>
                      <a:lnTo>
                        <a:pt x="4" y="1"/>
                      </a:lnTo>
                      <a:lnTo>
                        <a:pt x="6" y="1"/>
                      </a:lnTo>
                      <a:lnTo>
                        <a:pt x="9" y="0"/>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29" name="Freeform 617"/>
                <p:cNvSpPr>
                  <a:spLocks/>
                </p:cNvSpPr>
                <p:nvPr/>
              </p:nvSpPr>
              <p:spPr bwMode="auto">
                <a:xfrm>
                  <a:off x="1533970" y="5335992"/>
                  <a:ext cx="67161" cy="135633"/>
                </a:xfrm>
                <a:custGeom>
                  <a:avLst/>
                  <a:gdLst>
                    <a:gd name="T0" fmla="*/ 31 w 43"/>
                    <a:gd name="T1" fmla="*/ 0 h 86"/>
                    <a:gd name="T2" fmla="*/ 31 w 43"/>
                    <a:gd name="T3" fmla="*/ 79 h 86"/>
                    <a:gd name="T4" fmla="*/ 32 w 43"/>
                    <a:gd name="T5" fmla="*/ 80 h 86"/>
                    <a:gd name="T6" fmla="*/ 35 w 43"/>
                    <a:gd name="T7" fmla="*/ 81 h 86"/>
                    <a:gd name="T8" fmla="*/ 37 w 43"/>
                    <a:gd name="T9" fmla="*/ 83 h 86"/>
                    <a:gd name="T10" fmla="*/ 43 w 43"/>
                    <a:gd name="T11" fmla="*/ 83 h 86"/>
                    <a:gd name="T12" fmla="*/ 43 w 43"/>
                    <a:gd name="T13" fmla="*/ 86 h 86"/>
                    <a:gd name="T14" fmla="*/ 0 w 43"/>
                    <a:gd name="T15" fmla="*/ 86 h 86"/>
                    <a:gd name="T16" fmla="*/ 0 w 43"/>
                    <a:gd name="T17" fmla="*/ 83 h 86"/>
                    <a:gd name="T18" fmla="*/ 7 w 43"/>
                    <a:gd name="T19" fmla="*/ 83 h 86"/>
                    <a:gd name="T20" fmla="*/ 8 w 43"/>
                    <a:gd name="T21" fmla="*/ 81 h 86"/>
                    <a:gd name="T22" fmla="*/ 10 w 43"/>
                    <a:gd name="T23" fmla="*/ 81 h 86"/>
                    <a:gd name="T24" fmla="*/ 10 w 43"/>
                    <a:gd name="T25" fmla="*/ 80 h 86"/>
                    <a:gd name="T26" fmla="*/ 11 w 43"/>
                    <a:gd name="T27" fmla="*/ 80 h 86"/>
                    <a:gd name="T28" fmla="*/ 11 w 43"/>
                    <a:gd name="T29" fmla="*/ 77 h 86"/>
                    <a:gd name="T30" fmla="*/ 13 w 43"/>
                    <a:gd name="T31" fmla="*/ 74 h 86"/>
                    <a:gd name="T32" fmla="*/ 13 w 43"/>
                    <a:gd name="T33" fmla="*/ 18 h 86"/>
                    <a:gd name="T34" fmla="*/ 11 w 43"/>
                    <a:gd name="T35" fmla="*/ 16 h 86"/>
                    <a:gd name="T36" fmla="*/ 10 w 43"/>
                    <a:gd name="T37" fmla="*/ 16 h 86"/>
                    <a:gd name="T38" fmla="*/ 8 w 43"/>
                    <a:gd name="T39" fmla="*/ 15 h 86"/>
                    <a:gd name="T40" fmla="*/ 5 w 43"/>
                    <a:gd name="T41" fmla="*/ 15 h 86"/>
                    <a:gd name="T42" fmla="*/ 2 w 43"/>
                    <a:gd name="T43" fmla="*/ 16 h 86"/>
                    <a:gd name="T44" fmla="*/ 1 w 43"/>
                    <a:gd name="T45" fmla="*/ 16 h 86"/>
                    <a:gd name="T46" fmla="*/ 0 w 43"/>
                    <a:gd name="T47" fmla="*/ 15 h 86"/>
                    <a:gd name="T48" fmla="*/ 29 w 43"/>
                    <a:gd name="T49" fmla="*/ 0 h 86"/>
                    <a:gd name="T50" fmla="*/ 31 w 43"/>
                    <a:gd name="T51" fmla="*/ 0 h 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3" h="86">
                      <a:moveTo>
                        <a:pt x="31" y="0"/>
                      </a:moveTo>
                      <a:lnTo>
                        <a:pt x="31" y="79"/>
                      </a:lnTo>
                      <a:lnTo>
                        <a:pt x="32" y="80"/>
                      </a:lnTo>
                      <a:lnTo>
                        <a:pt x="35" y="81"/>
                      </a:lnTo>
                      <a:lnTo>
                        <a:pt x="37" y="83"/>
                      </a:lnTo>
                      <a:lnTo>
                        <a:pt x="43" y="83"/>
                      </a:lnTo>
                      <a:lnTo>
                        <a:pt x="43" y="86"/>
                      </a:lnTo>
                      <a:lnTo>
                        <a:pt x="0" y="86"/>
                      </a:lnTo>
                      <a:lnTo>
                        <a:pt x="0" y="83"/>
                      </a:lnTo>
                      <a:lnTo>
                        <a:pt x="7" y="83"/>
                      </a:lnTo>
                      <a:lnTo>
                        <a:pt x="8" y="81"/>
                      </a:lnTo>
                      <a:lnTo>
                        <a:pt x="10" y="81"/>
                      </a:lnTo>
                      <a:lnTo>
                        <a:pt x="10" y="80"/>
                      </a:lnTo>
                      <a:lnTo>
                        <a:pt x="11" y="80"/>
                      </a:lnTo>
                      <a:lnTo>
                        <a:pt x="11" y="77"/>
                      </a:lnTo>
                      <a:lnTo>
                        <a:pt x="13" y="74"/>
                      </a:lnTo>
                      <a:lnTo>
                        <a:pt x="13" y="18"/>
                      </a:lnTo>
                      <a:lnTo>
                        <a:pt x="11" y="16"/>
                      </a:lnTo>
                      <a:lnTo>
                        <a:pt x="10" y="16"/>
                      </a:lnTo>
                      <a:lnTo>
                        <a:pt x="8" y="15"/>
                      </a:lnTo>
                      <a:lnTo>
                        <a:pt x="5" y="15"/>
                      </a:lnTo>
                      <a:lnTo>
                        <a:pt x="2" y="16"/>
                      </a:lnTo>
                      <a:lnTo>
                        <a:pt x="1" y="16"/>
                      </a:lnTo>
                      <a:lnTo>
                        <a:pt x="0" y="15"/>
                      </a:lnTo>
                      <a:lnTo>
                        <a:pt x="29" y="0"/>
                      </a:lnTo>
                      <a:lnTo>
                        <a:pt x="31" y="0"/>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30" name="Freeform 618"/>
                <p:cNvSpPr>
                  <a:spLocks noEditPoints="1"/>
                </p:cNvSpPr>
                <p:nvPr/>
              </p:nvSpPr>
              <p:spPr bwMode="auto">
                <a:xfrm>
                  <a:off x="1373188" y="4882691"/>
                  <a:ext cx="83444" cy="139203"/>
                </a:xfrm>
                <a:custGeom>
                  <a:avLst/>
                  <a:gdLst>
                    <a:gd name="T0" fmla="*/ 53 w 53"/>
                    <a:gd name="T1" fmla="*/ 43 h 88"/>
                    <a:gd name="T2" fmla="*/ 53 w 53"/>
                    <a:gd name="T3" fmla="*/ 55 h 88"/>
                    <a:gd name="T4" fmla="*/ 50 w 53"/>
                    <a:gd name="T5" fmla="*/ 67 h 88"/>
                    <a:gd name="T6" fmla="*/ 47 w 53"/>
                    <a:gd name="T7" fmla="*/ 76 h 88"/>
                    <a:gd name="T8" fmla="*/ 44 w 53"/>
                    <a:gd name="T9" fmla="*/ 79 h 88"/>
                    <a:gd name="T10" fmla="*/ 40 w 53"/>
                    <a:gd name="T11" fmla="*/ 82 h 88"/>
                    <a:gd name="T12" fmla="*/ 37 w 53"/>
                    <a:gd name="T13" fmla="*/ 85 h 88"/>
                    <a:gd name="T14" fmla="*/ 34 w 53"/>
                    <a:gd name="T15" fmla="*/ 86 h 88"/>
                    <a:gd name="T16" fmla="*/ 29 w 53"/>
                    <a:gd name="T17" fmla="*/ 88 h 88"/>
                    <a:gd name="T18" fmla="*/ 22 w 53"/>
                    <a:gd name="T19" fmla="*/ 88 h 88"/>
                    <a:gd name="T20" fmla="*/ 19 w 53"/>
                    <a:gd name="T21" fmla="*/ 86 h 88"/>
                    <a:gd name="T22" fmla="*/ 15 w 53"/>
                    <a:gd name="T23" fmla="*/ 85 h 88"/>
                    <a:gd name="T24" fmla="*/ 12 w 53"/>
                    <a:gd name="T25" fmla="*/ 80 h 88"/>
                    <a:gd name="T26" fmla="*/ 7 w 53"/>
                    <a:gd name="T27" fmla="*/ 76 h 88"/>
                    <a:gd name="T28" fmla="*/ 6 w 53"/>
                    <a:gd name="T29" fmla="*/ 73 h 88"/>
                    <a:gd name="T30" fmla="*/ 3 w 53"/>
                    <a:gd name="T31" fmla="*/ 68 h 88"/>
                    <a:gd name="T32" fmla="*/ 1 w 53"/>
                    <a:gd name="T33" fmla="*/ 66 h 88"/>
                    <a:gd name="T34" fmla="*/ 0 w 53"/>
                    <a:gd name="T35" fmla="*/ 55 h 88"/>
                    <a:gd name="T36" fmla="*/ 0 w 53"/>
                    <a:gd name="T37" fmla="*/ 31 h 88"/>
                    <a:gd name="T38" fmla="*/ 3 w 53"/>
                    <a:gd name="T39" fmla="*/ 20 h 88"/>
                    <a:gd name="T40" fmla="*/ 6 w 53"/>
                    <a:gd name="T41" fmla="*/ 14 h 88"/>
                    <a:gd name="T42" fmla="*/ 9 w 53"/>
                    <a:gd name="T43" fmla="*/ 9 h 88"/>
                    <a:gd name="T44" fmla="*/ 13 w 53"/>
                    <a:gd name="T45" fmla="*/ 5 h 88"/>
                    <a:gd name="T46" fmla="*/ 18 w 53"/>
                    <a:gd name="T47" fmla="*/ 2 h 88"/>
                    <a:gd name="T48" fmla="*/ 22 w 53"/>
                    <a:gd name="T49" fmla="*/ 0 h 88"/>
                    <a:gd name="T50" fmla="*/ 31 w 53"/>
                    <a:gd name="T51" fmla="*/ 0 h 88"/>
                    <a:gd name="T52" fmla="*/ 35 w 53"/>
                    <a:gd name="T53" fmla="*/ 2 h 88"/>
                    <a:gd name="T54" fmla="*/ 40 w 53"/>
                    <a:gd name="T55" fmla="*/ 5 h 88"/>
                    <a:gd name="T56" fmla="*/ 44 w 53"/>
                    <a:gd name="T57" fmla="*/ 9 h 88"/>
                    <a:gd name="T58" fmla="*/ 50 w 53"/>
                    <a:gd name="T59" fmla="*/ 18 h 88"/>
                    <a:gd name="T60" fmla="*/ 53 w 53"/>
                    <a:gd name="T61" fmla="*/ 31 h 88"/>
                    <a:gd name="T62" fmla="*/ 53 w 53"/>
                    <a:gd name="T63" fmla="*/ 43 h 88"/>
                    <a:gd name="T64" fmla="*/ 35 w 53"/>
                    <a:gd name="T65" fmla="*/ 43 h 88"/>
                    <a:gd name="T66" fmla="*/ 35 w 53"/>
                    <a:gd name="T67" fmla="*/ 12 h 88"/>
                    <a:gd name="T68" fmla="*/ 34 w 53"/>
                    <a:gd name="T69" fmla="*/ 9 h 88"/>
                    <a:gd name="T70" fmla="*/ 29 w 53"/>
                    <a:gd name="T71" fmla="*/ 5 h 88"/>
                    <a:gd name="T72" fmla="*/ 22 w 53"/>
                    <a:gd name="T73" fmla="*/ 5 h 88"/>
                    <a:gd name="T74" fmla="*/ 20 w 53"/>
                    <a:gd name="T75" fmla="*/ 8 h 88"/>
                    <a:gd name="T76" fmla="*/ 19 w 53"/>
                    <a:gd name="T77" fmla="*/ 9 h 88"/>
                    <a:gd name="T78" fmla="*/ 19 w 53"/>
                    <a:gd name="T79" fmla="*/ 14 h 88"/>
                    <a:gd name="T80" fmla="*/ 18 w 53"/>
                    <a:gd name="T81" fmla="*/ 20 h 88"/>
                    <a:gd name="T82" fmla="*/ 18 w 53"/>
                    <a:gd name="T83" fmla="*/ 67 h 88"/>
                    <a:gd name="T84" fmla="*/ 19 w 53"/>
                    <a:gd name="T85" fmla="*/ 71 h 88"/>
                    <a:gd name="T86" fmla="*/ 19 w 53"/>
                    <a:gd name="T87" fmla="*/ 76 h 88"/>
                    <a:gd name="T88" fmla="*/ 22 w 53"/>
                    <a:gd name="T89" fmla="*/ 82 h 88"/>
                    <a:gd name="T90" fmla="*/ 23 w 53"/>
                    <a:gd name="T91" fmla="*/ 83 h 88"/>
                    <a:gd name="T92" fmla="*/ 28 w 53"/>
                    <a:gd name="T93" fmla="*/ 83 h 88"/>
                    <a:gd name="T94" fmla="*/ 31 w 53"/>
                    <a:gd name="T95" fmla="*/ 82 h 88"/>
                    <a:gd name="T96" fmla="*/ 31 w 53"/>
                    <a:gd name="T97" fmla="*/ 80 h 88"/>
                    <a:gd name="T98" fmla="*/ 34 w 53"/>
                    <a:gd name="T99" fmla="*/ 77 h 88"/>
                    <a:gd name="T100" fmla="*/ 35 w 53"/>
                    <a:gd name="T101" fmla="*/ 74 h 88"/>
                    <a:gd name="T102" fmla="*/ 35 w 53"/>
                    <a:gd name="T103" fmla="*/ 70 h 88"/>
                    <a:gd name="T104" fmla="*/ 35 w 53"/>
                    <a:gd name="T105" fmla="*/ 43 h 8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 h="88">
                      <a:moveTo>
                        <a:pt x="53" y="43"/>
                      </a:moveTo>
                      <a:lnTo>
                        <a:pt x="53" y="55"/>
                      </a:lnTo>
                      <a:lnTo>
                        <a:pt x="50" y="67"/>
                      </a:lnTo>
                      <a:lnTo>
                        <a:pt x="47" y="76"/>
                      </a:lnTo>
                      <a:lnTo>
                        <a:pt x="44" y="79"/>
                      </a:lnTo>
                      <a:lnTo>
                        <a:pt x="40" y="82"/>
                      </a:lnTo>
                      <a:lnTo>
                        <a:pt x="37" y="85"/>
                      </a:lnTo>
                      <a:lnTo>
                        <a:pt x="34" y="86"/>
                      </a:lnTo>
                      <a:lnTo>
                        <a:pt x="29" y="88"/>
                      </a:lnTo>
                      <a:lnTo>
                        <a:pt x="22" y="88"/>
                      </a:lnTo>
                      <a:lnTo>
                        <a:pt x="19" y="86"/>
                      </a:lnTo>
                      <a:lnTo>
                        <a:pt x="15" y="85"/>
                      </a:lnTo>
                      <a:lnTo>
                        <a:pt x="12" y="80"/>
                      </a:lnTo>
                      <a:lnTo>
                        <a:pt x="7" y="76"/>
                      </a:lnTo>
                      <a:lnTo>
                        <a:pt x="6" y="73"/>
                      </a:lnTo>
                      <a:lnTo>
                        <a:pt x="3" y="68"/>
                      </a:lnTo>
                      <a:lnTo>
                        <a:pt x="1" y="66"/>
                      </a:lnTo>
                      <a:lnTo>
                        <a:pt x="0" y="55"/>
                      </a:lnTo>
                      <a:lnTo>
                        <a:pt x="0" y="31"/>
                      </a:lnTo>
                      <a:lnTo>
                        <a:pt x="3" y="20"/>
                      </a:lnTo>
                      <a:lnTo>
                        <a:pt x="6" y="14"/>
                      </a:lnTo>
                      <a:lnTo>
                        <a:pt x="9" y="9"/>
                      </a:lnTo>
                      <a:lnTo>
                        <a:pt x="13" y="5"/>
                      </a:lnTo>
                      <a:lnTo>
                        <a:pt x="18" y="2"/>
                      </a:lnTo>
                      <a:lnTo>
                        <a:pt x="22" y="0"/>
                      </a:lnTo>
                      <a:lnTo>
                        <a:pt x="31" y="0"/>
                      </a:lnTo>
                      <a:lnTo>
                        <a:pt x="35" y="2"/>
                      </a:lnTo>
                      <a:lnTo>
                        <a:pt x="40" y="5"/>
                      </a:lnTo>
                      <a:lnTo>
                        <a:pt x="44" y="9"/>
                      </a:lnTo>
                      <a:lnTo>
                        <a:pt x="50" y="18"/>
                      </a:lnTo>
                      <a:lnTo>
                        <a:pt x="53" y="31"/>
                      </a:lnTo>
                      <a:lnTo>
                        <a:pt x="53" y="43"/>
                      </a:lnTo>
                      <a:close/>
                      <a:moveTo>
                        <a:pt x="35" y="43"/>
                      </a:moveTo>
                      <a:lnTo>
                        <a:pt x="35" y="12"/>
                      </a:lnTo>
                      <a:lnTo>
                        <a:pt x="34" y="9"/>
                      </a:lnTo>
                      <a:lnTo>
                        <a:pt x="29" y="5"/>
                      </a:lnTo>
                      <a:lnTo>
                        <a:pt x="22" y="5"/>
                      </a:lnTo>
                      <a:lnTo>
                        <a:pt x="20" y="8"/>
                      </a:lnTo>
                      <a:lnTo>
                        <a:pt x="19" y="9"/>
                      </a:lnTo>
                      <a:lnTo>
                        <a:pt x="19" y="14"/>
                      </a:lnTo>
                      <a:lnTo>
                        <a:pt x="18" y="20"/>
                      </a:lnTo>
                      <a:lnTo>
                        <a:pt x="18" y="67"/>
                      </a:lnTo>
                      <a:lnTo>
                        <a:pt x="19" y="71"/>
                      </a:lnTo>
                      <a:lnTo>
                        <a:pt x="19" y="76"/>
                      </a:lnTo>
                      <a:lnTo>
                        <a:pt x="22" y="82"/>
                      </a:lnTo>
                      <a:lnTo>
                        <a:pt x="23" y="83"/>
                      </a:lnTo>
                      <a:lnTo>
                        <a:pt x="28" y="83"/>
                      </a:lnTo>
                      <a:lnTo>
                        <a:pt x="31" y="82"/>
                      </a:lnTo>
                      <a:lnTo>
                        <a:pt x="31" y="80"/>
                      </a:lnTo>
                      <a:lnTo>
                        <a:pt x="34" y="77"/>
                      </a:lnTo>
                      <a:lnTo>
                        <a:pt x="35" y="74"/>
                      </a:lnTo>
                      <a:lnTo>
                        <a:pt x="35" y="70"/>
                      </a:lnTo>
                      <a:lnTo>
                        <a:pt x="35" y="43"/>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31" name="Freeform 619"/>
                <p:cNvSpPr>
                  <a:spLocks/>
                </p:cNvSpPr>
                <p:nvPr/>
              </p:nvSpPr>
              <p:spPr bwMode="auto">
                <a:xfrm>
                  <a:off x="1476984" y="4989770"/>
                  <a:ext cx="28493" cy="32124"/>
                </a:xfrm>
                <a:custGeom>
                  <a:avLst/>
                  <a:gdLst>
                    <a:gd name="T0" fmla="*/ 9 w 19"/>
                    <a:gd name="T1" fmla="*/ 0 h 21"/>
                    <a:gd name="T2" fmla="*/ 12 w 19"/>
                    <a:gd name="T3" fmla="*/ 1 h 21"/>
                    <a:gd name="T4" fmla="*/ 16 w 19"/>
                    <a:gd name="T5" fmla="*/ 3 h 21"/>
                    <a:gd name="T6" fmla="*/ 18 w 19"/>
                    <a:gd name="T7" fmla="*/ 6 h 21"/>
                    <a:gd name="T8" fmla="*/ 19 w 19"/>
                    <a:gd name="T9" fmla="*/ 7 h 21"/>
                    <a:gd name="T10" fmla="*/ 19 w 19"/>
                    <a:gd name="T11" fmla="*/ 13 h 21"/>
                    <a:gd name="T12" fmla="*/ 18 w 19"/>
                    <a:gd name="T13" fmla="*/ 16 h 21"/>
                    <a:gd name="T14" fmla="*/ 16 w 19"/>
                    <a:gd name="T15" fmla="*/ 18 h 21"/>
                    <a:gd name="T16" fmla="*/ 13 w 19"/>
                    <a:gd name="T17" fmla="*/ 19 h 21"/>
                    <a:gd name="T18" fmla="*/ 12 w 19"/>
                    <a:gd name="T19" fmla="*/ 21 h 21"/>
                    <a:gd name="T20" fmla="*/ 6 w 19"/>
                    <a:gd name="T21" fmla="*/ 21 h 21"/>
                    <a:gd name="T22" fmla="*/ 4 w 19"/>
                    <a:gd name="T23" fmla="*/ 19 h 21"/>
                    <a:gd name="T24" fmla="*/ 1 w 19"/>
                    <a:gd name="T25" fmla="*/ 18 h 21"/>
                    <a:gd name="T26" fmla="*/ 0 w 19"/>
                    <a:gd name="T27" fmla="*/ 16 h 21"/>
                    <a:gd name="T28" fmla="*/ 0 w 19"/>
                    <a:gd name="T29" fmla="*/ 6 h 21"/>
                    <a:gd name="T30" fmla="*/ 1 w 19"/>
                    <a:gd name="T31" fmla="*/ 3 h 21"/>
                    <a:gd name="T32" fmla="*/ 4 w 19"/>
                    <a:gd name="T33" fmla="*/ 1 h 21"/>
                    <a:gd name="T34" fmla="*/ 6 w 19"/>
                    <a:gd name="T35" fmla="*/ 1 h 21"/>
                    <a:gd name="T36" fmla="*/ 9 w 19"/>
                    <a:gd name="T37" fmla="*/ 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 h="21">
                      <a:moveTo>
                        <a:pt x="9" y="0"/>
                      </a:moveTo>
                      <a:lnTo>
                        <a:pt x="12" y="1"/>
                      </a:lnTo>
                      <a:lnTo>
                        <a:pt x="16" y="3"/>
                      </a:lnTo>
                      <a:lnTo>
                        <a:pt x="18" y="6"/>
                      </a:lnTo>
                      <a:lnTo>
                        <a:pt x="19" y="7"/>
                      </a:lnTo>
                      <a:lnTo>
                        <a:pt x="19" y="13"/>
                      </a:lnTo>
                      <a:lnTo>
                        <a:pt x="18" y="16"/>
                      </a:lnTo>
                      <a:lnTo>
                        <a:pt x="16" y="18"/>
                      </a:lnTo>
                      <a:lnTo>
                        <a:pt x="13" y="19"/>
                      </a:lnTo>
                      <a:lnTo>
                        <a:pt x="12" y="21"/>
                      </a:lnTo>
                      <a:lnTo>
                        <a:pt x="6" y="21"/>
                      </a:lnTo>
                      <a:lnTo>
                        <a:pt x="4" y="19"/>
                      </a:lnTo>
                      <a:lnTo>
                        <a:pt x="1" y="18"/>
                      </a:lnTo>
                      <a:lnTo>
                        <a:pt x="0" y="16"/>
                      </a:lnTo>
                      <a:lnTo>
                        <a:pt x="0" y="6"/>
                      </a:lnTo>
                      <a:lnTo>
                        <a:pt x="1" y="3"/>
                      </a:lnTo>
                      <a:lnTo>
                        <a:pt x="4" y="1"/>
                      </a:lnTo>
                      <a:lnTo>
                        <a:pt x="6" y="1"/>
                      </a:lnTo>
                      <a:lnTo>
                        <a:pt x="9" y="0"/>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32" name="Freeform 620"/>
                <p:cNvSpPr>
                  <a:spLocks/>
                </p:cNvSpPr>
                <p:nvPr/>
              </p:nvSpPr>
              <p:spPr bwMode="auto">
                <a:xfrm>
                  <a:off x="1519723" y="4882691"/>
                  <a:ext cx="87515" cy="137419"/>
                </a:xfrm>
                <a:custGeom>
                  <a:avLst/>
                  <a:gdLst>
                    <a:gd name="T0" fmla="*/ 50 w 56"/>
                    <a:gd name="T1" fmla="*/ 86 h 86"/>
                    <a:gd name="T2" fmla="*/ 0 w 56"/>
                    <a:gd name="T3" fmla="*/ 86 h 86"/>
                    <a:gd name="T4" fmla="*/ 0 w 56"/>
                    <a:gd name="T5" fmla="*/ 85 h 86"/>
                    <a:gd name="T6" fmla="*/ 14 w 56"/>
                    <a:gd name="T7" fmla="*/ 68 h 86"/>
                    <a:gd name="T8" fmla="*/ 25 w 56"/>
                    <a:gd name="T9" fmla="*/ 57 h 86"/>
                    <a:gd name="T10" fmla="*/ 31 w 56"/>
                    <a:gd name="T11" fmla="*/ 48 h 86"/>
                    <a:gd name="T12" fmla="*/ 35 w 56"/>
                    <a:gd name="T13" fmla="*/ 30 h 86"/>
                    <a:gd name="T14" fmla="*/ 32 w 56"/>
                    <a:gd name="T15" fmla="*/ 21 h 86"/>
                    <a:gd name="T16" fmla="*/ 31 w 56"/>
                    <a:gd name="T17" fmla="*/ 18 h 86"/>
                    <a:gd name="T18" fmla="*/ 26 w 56"/>
                    <a:gd name="T19" fmla="*/ 15 h 86"/>
                    <a:gd name="T20" fmla="*/ 16 w 56"/>
                    <a:gd name="T21" fmla="*/ 15 h 86"/>
                    <a:gd name="T22" fmla="*/ 11 w 56"/>
                    <a:gd name="T23" fmla="*/ 17 h 86"/>
                    <a:gd name="T24" fmla="*/ 7 w 56"/>
                    <a:gd name="T25" fmla="*/ 20 h 86"/>
                    <a:gd name="T26" fmla="*/ 4 w 56"/>
                    <a:gd name="T27" fmla="*/ 24 h 86"/>
                    <a:gd name="T28" fmla="*/ 1 w 56"/>
                    <a:gd name="T29" fmla="*/ 24 h 86"/>
                    <a:gd name="T30" fmla="*/ 4 w 56"/>
                    <a:gd name="T31" fmla="*/ 17 h 86"/>
                    <a:gd name="T32" fmla="*/ 9 w 56"/>
                    <a:gd name="T33" fmla="*/ 11 h 86"/>
                    <a:gd name="T34" fmla="*/ 11 w 56"/>
                    <a:gd name="T35" fmla="*/ 5 h 86"/>
                    <a:gd name="T36" fmla="*/ 17 w 56"/>
                    <a:gd name="T37" fmla="*/ 2 h 86"/>
                    <a:gd name="T38" fmla="*/ 22 w 56"/>
                    <a:gd name="T39" fmla="*/ 0 h 86"/>
                    <a:gd name="T40" fmla="*/ 32 w 56"/>
                    <a:gd name="T41" fmla="*/ 0 h 86"/>
                    <a:gd name="T42" fmla="*/ 37 w 56"/>
                    <a:gd name="T43" fmla="*/ 2 h 86"/>
                    <a:gd name="T44" fmla="*/ 40 w 56"/>
                    <a:gd name="T45" fmla="*/ 3 h 86"/>
                    <a:gd name="T46" fmla="*/ 43 w 56"/>
                    <a:gd name="T47" fmla="*/ 6 h 86"/>
                    <a:gd name="T48" fmla="*/ 47 w 56"/>
                    <a:gd name="T49" fmla="*/ 8 h 86"/>
                    <a:gd name="T50" fmla="*/ 49 w 56"/>
                    <a:gd name="T51" fmla="*/ 11 h 86"/>
                    <a:gd name="T52" fmla="*/ 50 w 56"/>
                    <a:gd name="T53" fmla="*/ 15 h 86"/>
                    <a:gd name="T54" fmla="*/ 52 w 56"/>
                    <a:gd name="T55" fmla="*/ 18 h 86"/>
                    <a:gd name="T56" fmla="*/ 52 w 56"/>
                    <a:gd name="T57" fmla="*/ 27 h 86"/>
                    <a:gd name="T58" fmla="*/ 50 w 56"/>
                    <a:gd name="T59" fmla="*/ 33 h 86"/>
                    <a:gd name="T60" fmla="*/ 47 w 56"/>
                    <a:gd name="T61" fmla="*/ 39 h 86"/>
                    <a:gd name="T62" fmla="*/ 41 w 56"/>
                    <a:gd name="T63" fmla="*/ 48 h 86"/>
                    <a:gd name="T64" fmla="*/ 32 w 56"/>
                    <a:gd name="T65" fmla="*/ 58 h 86"/>
                    <a:gd name="T66" fmla="*/ 20 w 56"/>
                    <a:gd name="T67" fmla="*/ 70 h 86"/>
                    <a:gd name="T68" fmla="*/ 47 w 56"/>
                    <a:gd name="T69" fmla="*/ 70 h 86"/>
                    <a:gd name="T70" fmla="*/ 52 w 56"/>
                    <a:gd name="T71" fmla="*/ 66 h 86"/>
                    <a:gd name="T72" fmla="*/ 53 w 56"/>
                    <a:gd name="T73" fmla="*/ 63 h 86"/>
                    <a:gd name="T74" fmla="*/ 56 w 56"/>
                    <a:gd name="T75" fmla="*/ 63 h 86"/>
                    <a:gd name="T76" fmla="*/ 50 w 56"/>
                    <a:gd name="T77" fmla="*/ 86 h 8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6" h="86">
                      <a:moveTo>
                        <a:pt x="50" y="86"/>
                      </a:moveTo>
                      <a:lnTo>
                        <a:pt x="0" y="86"/>
                      </a:lnTo>
                      <a:lnTo>
                        <a:pt x="0" y="85"/>
                      </a:lnTo>
                      <a:lnTo>
                        <a:pt x="14" y="68"/>
                      </a:lnTo>
                      <a:lnTo>
                        <a:pt x="25" y="57"/>
                      </a:lnTo>
                      <a:lnTo>
                        <a:pt x="31" y="48"/>
                      </a:lnTo>
                      <a:lnTo>
                        <a:pt x="35" y="30"/>
                      </a:lnTo>
                      <a:lnTo>
                        <a:pt x="32" y="21"/>
                      </a:lnTo>
                      <a:lnTo>
                        <a:pt x="31" y="18"/>
                      </a:lnTo>
                      <a:lnTo>
                        <a:pt x="26" y="15"/>
                      </a:lnTo>
                      <a:lnTo>
                        <a:pt x="16" y="15"/>
                      </a:lnTo>
                      <a:lnTo>
                        <a:pt x="11" y="17"/>
                      </a:lnTo>
                      <a:lnTo>
                        <a:pt x="7" y="20"/>
                      </a:lnTo>
                      <a:lnTo>
                        <a:pt x="4" y="24"/>
                      </a:lnTo>
                      <a:lnTo>
                        <a:pt x="1" y="24"/>
                      </a:lnTo>
                      <a:lnTo>
                        <a:pt x="4" y="17"/>
                      </a:lnTo>
                      <a:lnTo>
                        <a:pt x="9" y="11"/>
                      </a:lnTo>
                      <a:lnTo>
                        <a:pt x="11" y="5"/>
                      </a:lnTo>
                      <a:lnTo>
                        <a:pt x="17" y="2"/>
                      </a:lnTo>
                      <a:lnTo>
                        <a:pt x="22" y="0"/>
                      </a:lnTo>
                      <a:lnTo>
                        <a:pt x="32" y="0"/>
                      </a:lnTo>
                      <a:lnTo>
                        <a:pt x="37" y="2"/>
                      </a:lnTo>
                      <a:lnTo>
                        <a:pt x="40" y="3"/>
                      </a:lnTo>
                      <a:lnTo>
                        <a:pt x="43" y="6"/>
                      </a:lnTo>
                      <a:lnTo>
                        <a:pt x="47" y="8"/>
                      </a:lnTo>
                      <a:lnTo>
                        <a:pt x="49" y="11"/>
                      </a:lnTo>
                      <a:lnTo>
                        <a:pt x="50" y="15"/>
                      </a:lnTo>
                      <a:lnTo>
                        <a:pt x="52" y="18"/>
                      </a:lnTo>
                      <a:lnTo>
                        <a:pt x="52" y="27"/>
                      </a:lnTo>
                      <a:lnTo>
                        <a:pt x="50" y="33"/>
                      </a:lnTo>
                      <a:lnTo>
                        <a:pt x="47" y="39"/>
                      </a:lnTo>
                      <a:lnTo>
                        <a:pt x="41" y="48"/>
                      </a:lnTo>
                      <a:lnTo>
                        <a:pt x="32" y="58"/>
                      </a:lnTo>
                      <a:lnTo>
                        <a:pt x="20" y="70"/>
                      </a:lnTo>
                      <a:lnTo>
                        <a:pt x="47" y="70"/>
                      </a:lnTo>
                      <a:lnTo>
                        <a:pt x="52" y="66"/>
                      </a:lnTo>
                      <a:lnTo>
                        <a:pt x="53" y="63"/>
                      </a:lnTo>
                      <a:lnTo>
                        <a:pt x="56" y="63"/>
                      </a:lnTo>
                      <a:lnTo>
                        <a:pt x="50" y="86"/>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33" name="Freeform 621"/>
                <p:cNvSpPr>
                  <a:spLocks noEditPoints="1"/>
                </p:cNvSpPr>
                <p:nvPr/>
              </p:nvSpPr>
              <p:spPr bwMode="auto">
                <a:xfrm>
                  <a:off x="1373188" y="4431175"/>
                  <a:ext cx="83444" cy="139203"/>
                </a:xfrm>
                <a:custGeom>
                  <a:avLst/>
                  <a:gdLst>
                    <a:gd name="T0" fmla="*/ 53 w 53"/>
                    <a:gd name="T1" fmla="*/ 43 h 87"/>
                    <a:gd name="T2" fmla="*/ 53 w 53"/>
                    <a:gd name="T3" fmla="*/ 55 h 87"/>
                    <a:gd name="T4" fmla="*/ 50 w 53"/>
                    <a:gd name="T5" fmla="*/ 66 h 87"/>
                    <a:gd name="T6" fmla="*/ 47 w 53"/>
                    <a:gd name="T7" fmla="*/ 75 h 87"/>
                    <a:gd name="T8" fmla="*/ 44 w 53"/>
                    <a:gd name="T9" fmla="*/ 78 h 87"/>
                    <a:gd name="T10" fmla="*/ 40 w 53"/>
                    <a:gd name="T11" fmla="*/ 81 h 87"/>
                    <a:gd name="T12" fmla="*/ 37 w 53"/>
                    <a:gd name="T13" fmla="*/ 84 h 87"/>
                    <a:gd name="T14" fmla="*/ 34 w 53"/>
                    <a:gd name="T15" fmla="*/ 86 h 87"/>
                    <a:gd name="T16" fmla="*/ 29 w 53"/>
                    <a:gd name="T17" fmla="*/ 87 h 87"/>
                    <a:gd name="T18" fmla="*/ 22 w 53"/>
                    <a:gd name="T19" fmla="*/ 87 h 87"/>
                    <a:gd name="T20" fmla="*/ 19 w 53"/>
                    <a:gd name="T21" fmla="*/ 86 h 87"/>
                    <a:gd name="T22" fmla="*/ 15 w 53"/>
                    <a:gd name="T23" fmla="*/ 84 h 87"/>
                    <a:gd name="T24" fmla="*/ 12 w 53"/>
                    <a:gd name="T25" fmla="*/ 80 h 87"/>
                    <a:gd name="T26" fmla="*/ 7 w 53"/>
                    <a:gd name="T27" fmla="*/ 75 h 87"/>
                    <a:gd name="T28" fmla="*/ 6 w 53"/>
                    <a:gd name="T29" fmla="*/ 72 h 87"/>
                    <a:gd name="T30" fmla="*/ 3 w 53"/>
                    <a:gd name="T31" fmla="*/ 68 h 87"/>
                    <a:gd name="T32" fmla="*/ 1 w 53"/>
                    <a:gd name="T33" fmla="*/ 65 h 87"/>
                    <a:gd name="T34" fmla="*/ 0 w 53"/>
                    <a:gd name="T35" fmla="*/ 55 h 87"/>
                    <a:gd name="T36" fmla="*/ 0 w 53"/>
                    <a:gd name="T37" fmla="*/ 31 h 87"/>
                    <a:gd name="T38" fmla="*/ 3 w 53"/>
                    <a:gd name="T39" fmla="*/ 19 h 87"/>
                    <a:gd name="T40" fmla="*/ 6 w 53"/>
                    <a:gd name="T41" fmla="*/ 13 h 87"/>
                    <a:gd name="T42" fmla="*/ 9 w 53"/>
                    <a:gd name="T43" fmla="*/ 9 h 87"/>
                    <a:gd name="T44" fmla="*/ 13 w 53"/>
                    <a:gd name="T45" fmla="*/ 4 h 87"/>
                    <a:gd name="T46" fmla="*/ 18 w 53"/>
                    <a:gd name="T47" fmla="*/ 1 h 87"/>
                    <a:gd name="T48" fmla="*/ 22 w 53"/>
                    <a:gd name="T49" fmla="*/ 0 h 87"/>
                    <a:gd name="T50" fmla="*/ 31 w 53"/>
                    <a:gd name="T51" fmla="*/ 0 h 87"/>
                    <a:gd name="T52" fmla="*/ 35 w 53"/>
                    <a:gd name="T53" fmla="*/ 1 h 87"/>
                    <a:gd name="T54" fmla="*/ 40 w 53"/>
                    <a:gd name="T55" fmla="*/ 4 h 87"/>
                    <a:gd name="T56" fmla="*/ 44 w 53"/>
                    <a:gd name="T57" fmla="*/ 9 h 87"/>
                    <a:gd name="T58" fmla="*/ 50 w 53"/>
                    <a:gd name="T59" fmla="*/ 17 h 87"/>
                    <a:gd name="T60" fmla="*/ 53 w 53"/>
                    <a:gd name="T61" fmla="*/ 31 h 87"/>
                    <a:gd name="T62" fmla="*/ 53 w 53"/>
                    <a:gd name="T63" fmla="*/ 43 h 87"/>
                    <a:gd name="T64" fmla="*/ 35 w 53"/>
                    <a:gd name="T65" fmla="*/ 43 h 87"/>
                    <a:gd name="T66" fmla="*/ 35 w 53"/>
                    <a:gd name="T67" fmla="*/ 12 h 87"/>
                    <a:gd name="T68" fmla="*/ 34 w 53"/>
                    <a:gd name="T69" fmla="*/ 9 h 87"/>
                    <a:gd name="T70" fmla="*/ 29 w 53"/>
                    <a:gd name="T71" fmla="*/ 4 h 87"/>
                    <a:gd name="T72" fmla="*/ 22 w 53"/>
                    <a:gd name="T73" fmla="*/ 4 h 87"/>
                    <a:gd name="T74" fmla="*/ 20 w 53"/>
                    <a:gd name="T75" fmla="*/ 7 h 87"/>
                    <a:gd name="T76" fmla="*/ 19 w 53"/>
                    <a:gd name="T77" fmla="*/ 9 h 87"/>
                    <a:gd name="T78" fmla="*/ 19 w 53"/>
                    <a:gd name="T79" fmla="*/ 13 h 87"/>
                    <a:gd name="T80" fmla="*/ 18 w 53"/>
                    <a:gd name="T81" fmla="*/ 19 h 87"/>
                    <a:gd name="T82" fmla="*/ 18 w 53"/>
                    <a:gd name="T83" fmla="*/ 66 h 87"/>
                    <a:gd name="T84" fmla="*/ 19 w 53"/>
                    <a:gd name="T85" fmla="*/ 71 h 87"/>
                    <a:gd name="T86" fmla="*/ 19 w 53"/>
                    <a:gd name="T87" fmla="*/ 75 h 87"/>
                    <a:gd name="T88" fmla="*/ 22 w 53"/>
                    <a:gd name="T89" fmla="*/ 81 h 87"/>
                    <a:gd name="T90" fmla="*/ 23 w 53"/>
                    <a:gd name="T91" fmla="*/ 83 h 87"/>
                    <a:gd name="T92" fmla="*/ 28 w 53"/>
                    <a:gd name="T93" fmla="*/ 83 h 87"/>
                    <a:gd name="T94" fmla="*/ 31 w 53"/>
                    <a:gd name="T95" fmla="*/ 81 h 87"/>
                    <a:gd name="T96" fmla="*/ 31 w 53"/>
                    <a:gd name="T97" fmla="*/ 80 h 87"/>
                    <a:gd name="T98" fmla="*/ 34 w 53"/>
                    <a:gd name="T99" fmla="*/ 77 h 87"/>
                    <a:gd name="T100" fmla="*/ 35 w 53"/>
                    <a:gd name="T101" fmla="*/ 74 h 87"/>
                    <a:gd name="T102" fmla="*/ 35 w 53"/>
                    <a:gd name="T103" fmla="*/ 69 h 87"/>
                    <a:gd name="T104" fmla="*/ 35 w 53"/>
                    <a:gd name="T105" fmla="*/ 43 h 8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 h="87">
                      <a:moveTo>
                        <a:pt x="53" y="43"/>
                      </a:moveTo>
                      <a:lnTo>
                        <a:pt x="53" y="55"/>
                      </a:lnTo>
                      <a:lnTo>
                        <a:pt x="50" y="66"/>
                      </a:lnTo>
                      <a:lnTo>
                        <a:pt x="47" y="75"/>
                      </a:lnTo>
                      <a:lnTo>
                        <a:pt x="44" y="78"/>
                      </a:lnTo>
                      <a:lnTo>
                        <a:pt x="40" y="81"/>
                      </a:lnTo>
                      <a:lnTo>
                        <a:pt x="37" y="84"/>
                      </a:lnTo>
                      <a:lnTo>
                        <a:pt x="34" y="86"/>
                      </a:lnTo>
                      <a:lnTo>
                        <a:pt x="29" y="87"/>
                      </a:lnTo>
                      <a:lnTo>
                        <a:pt x="22" y="87"/>
                      </a:lnTo>
                      <a:lnTo>
                        <a:pt x="19" y="86"/>
                      </a:lnTo>
                      <a:lnTo>
                        <a:pt x="15" y="84"/>
                      </a:lnTo>
                      <a:lnTo>
                        <a:pt x="12" y="80"/>
                      </a:lnTo>
                      <a:lnTo>
                        <a:pt x="7" y="75"/>
                      </a:lnTo>
                      <a:lnTo>
                        <a:pt x="6" y="72"/>
                      </a:lnTo>
                      <a:lnTo>
                        <a:pt x="3" y="68"/>
                      </a:lnTo>
                      <a:lnTo>
                        <a:pt x="1" y="65"/>
                      </a:lnTo>
                      <a:lnTo>
                        <a:pt x="0" y="55"/>
                      </a:lnTo>
                      <a:lnTo>
                        <a:pt x="0" y="31"/>
                      </a:lnTo>
                      <a:lnTo>
                        <a:pt x="3" y="19"/>
                      </a:lnTo>
                      <a:lnTo>
                        <a:pt x="6" y="13"/>
                      </a:lnTo>
                      <a:lnTo>
                        <a:pt x="9" y="9"/>
                      </a:lnTo>
                      <a:lnTo>
                        <a:pt x="13" y="4"/>
                      </a:lnTo>
                      <a:lnTo>
                        <a:pt x="18" y="1"/>
                      </a:lnTo>
                      <a:lnTo>
                        <a:pt x="22" y="0"/>
                      </a:lnTo>
                      <a:lnTo>
                        <a:pt x="31" y="0"/>
                      </a:lnTo>
                      <a:lnTo>
                        <a:pt x="35" y="1"/>
                      </a:lnTo>
                      <a:lnTo>
                        <a:pt x="40" y="4"/>
                      </a:lnTo>
                      <a:lnTo>
                        <a:pt x="44" y="9"/>
                      </a:lnTo>
                      <a:lnTo>
                        <a:pt x="50" y="17"/>
                      </a:lnTo>
                      <a:lnTo>
                        <a:pt x="53" y="31"/>
                      </a:lnTo>
                      <a:lnTo>
                        <a:pt x="53" y="43"/>
                      </a:lnTo>
                      <a:close/>
                      <a:moveTo>
                        <a:pt x="35" y="43"/>
                      </a:moveTo>
                      <a:lnTo>
                        <a:pt x="35" y="12"/>
                      </a:lnTo>
                      <a:lnTo>
                        <a:pt x="34" y="9"/>
                      </a:lnTo>
                      <a:lnTo>
                        <a:pt x="29" y="4"/>
                      </a:lnTo>
                      <a:lnTo>
                        <a:pt x="22" y="4"/>
                      </a:lnTo>
                      <a:lnTo>
                        <a:pt x="20" y="7"/>
                      </a:lnTo>
                      <a:lnTo>
                        <a:pt x="19" y="9"/>
                      </a:lnTo>
                      <a:lnTo>
                        <a:pt x="19" y="13"/>
                      </a:lnTo>
                      <a:lnTo>
                        <a:pt x="18" y="19"/>
                      </a:lnTo>
                      <a:lnTo>
                        <a:pt x="18" y="66"/>
                      </a:lnTo>
                      <a:lnTo>
                        <a:pt x="19" y="71"/>
                      </a:lnTo>
                      <a:lnTo>
                        <a:pt x="19" y="75"/>
                      </a:lnTo>
                      <a:lnTo>
                        <a:pt x="22" y="81"/>
                      </a:lnTo>
                      <a:lnTo>
                        <a:pt x="23" y="83"/>
                      </a:lnTo>
                      <a:lnTo>
                        <a:pt x="28" y="83"/>
                      </a:lnTo>
                      <a:lnTo>
                        <a:pt x="31" y="81"/>
                      </a:lnTo>
                      <a:lnTo>
                        <a:pt x="31" y="80"/>
                      </a:lnTo>
                      <a:lnTo>
                        <a:pt x="34" y="77"/>
                      </a:lnTo>
                      <a:lnTo>
                        <a:pt x="35" y="74"/>
                      </a:lnTo>
                      <a:lnTo>
                        <a:pt x="35" y="69"/>
                      </a:lnTo>
                      <a:lnTo>
                        <a:pt x="35" y="43"/>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34" name="Freeform 622"/>
                <p:cNvSpPr>
                  <a:spLocks/>
                </p:cNvSpPr>
                <p:nvPr/>
              </p:nvSpPr>
              <p:spPr bwMode="auto">
                <a:xfrm>
                  <a:off x="1476984" y="4536469"/>
                  <a:ext cx="28493" cy="33909"/>
                </a:xfrm>
                <a:custGeom>
                  <a:avLst/>
                  <a:gdLst>
                    <a:gd name="T0" fmla="*/ 9 w 19"/>
                    <a:gd name="T1" fmla="*/ 0 h 21"/>
                    <a:gd name="T2" fmla="*/ 12 w 19"/>
                    <a:gd name="T3" fmla="*/ 2 h 21"/>
                    <a:gd name="T4" fmla="*/ 16 w 19"/>
                    <a:gd name="T5" fmla="*/ 3 h 21"/>
                    <a:gd name="T6" fmla="*/ 18 w 19"/>
                    <a:gd name="T7" fmla="*/ 6 h 21"/>
                    <a:gd name="T8" fmla="*/ 19 w 19"/>
                    <a:gd name="T9" fmla="*/ 8 h 21"/>
                    <a:gd name="T10" fmla="*/ 19 w 19"/>
                    <a:gd name="T11" fmla="*/ 14 h 21"/>
                    <a:gd name="T12" fmla="*/ 18 w 19"/>
                    <a:gd name="T13" fmla="*/ 17 h 21"/>
                    <a:gd name="T14" fmla="*/ 16 w 19"/>
                    <a:gd name="T15" fmla="*/ 18 h 21"/>
                    <a:gd name="T16" fmla="*/ 13 w 19"/>
                    <a:gd name="T17" fmla="*/ 20 h 21"/>
                    <a:gd name="T18" fmla="*/ 12 w 19"/>
                    <a:gd name="T19" fmla="*/ 21 h 21"/>
                    <a:gd name="T20" fmla="*/ 6 w 19"/>
                    <a:gd name="T21" fmla="*/ 21 h 21"/>
                    <a:gd name="T22" fmla="*/ 4 w 19"/>
                    <a:gd name="T23" fmla="*/ 20 h 21"/>
                    <a:gd name="T24" fmla="*/ 1 w 19"/>
                    <a:gd name="T25" fmla="*/ 18 h 21"/>
                    <a:gd name="T26" fmla="*/ 0 w 19"/>
                    <a:gd name="T27" fmla="*/ 17 h 21"/>
                    <a:gd name="T28" fmla="*/ 0 w 19"/>
                    <a:gd name="T29" fmla="*/ 6 h 21"/>
                    <a:gd name="T30" fmla="*/ 1 w 19"/>
                    <a:gd name="T31" fmla="*/ 3 h 21"/>
                    <a:gd name="T32" fmla="*/ 4 w 19"/>
                    <a:gd name="T33" fmla="*/ 2 h 21"/>
                    <a:gd name="T34" fmla="*/ 6 w 19"/>
                    <a:gd name="T35" fmla="*/ 2 h 21"/>
                    <a:gd name="T36" fmla="*/ 9 w 19"/>
                    <a:gd name="T37" fmla="*/ 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 h="21">
                      <a:moveTo>
                        <a:pt x="9" y="0"/>
                      </a:moveTo>
                      <a:lnTo>
                        <a:pt x="12" y="2"/>
                      </a:lnTo>
                      <a:lnTo>
                        <a:pt x="16" y="3"/>
                      </a:lnTo>
                      <a:lnTo>
                        <a:pt x="18" y="6"/>
                      </a:lnTo>
                      <a:lnTo>
                        <a:pt x="19" y="8"/>
                      </a:lnTo>
                      <a:lnTo>
                        <a:pt x="19" y="14"/>
                      </a:lnTo>
                      <a:lnTo>
                        <a:pt x="18" y="17"/>
                      </a:lnTo>
                      <a:lnTo>
                        <a:pt x="16" y="18"/>
                      </a:lnTo>
                      <a:lnTo>
                        <a:pt x="13" y="20"/>
                      </a:lnTo>
                      <a:lnTo>
                        <a:pt x="12" y="21"/>
                      </a:lnTo>
                      <a:lnTo>
                        <a:pt x="6" y="21"/>
                      </a:lnTo>
                      <a:lnTo>
                        <a:pt x="4" y="20"/>
                      </a:lnTo>
                      <a:lnTo>
                        <a:pt x="1" y="18"/>
                      </a:lnTo>
                      <a:lnTo>
                        <a:pt x="0" y="17"/>
                      </a:lnTo>
                      <a:lnTo>
                        <a:pt x="0" y="6"/>
                      </a:lnTo>
                      <a:lnTo>
                        <a:pt x="1" y="3"/>
                      </a:lnTo>
                      <a:lnTo>
                        <a:pt x="4" y="2"/>
                      </a:lnTo>
                      <a:lnTo>
                        <a:pt x="6" y="2"/>
                      </a:lnTo>
                      <a:lnTo>
                        <a:pt x="9" y="0"/>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35" name="Freeform 623"/>
                <p:cNvSpPr>
                  <a:spLocks/>
                </p:cNvSpPr>
                <p:nvPr/>
              </p:nvSpPr>
              <p:spPr bwMode="auto">
                <a:xfrm>
                  <a:off x="1519723" y="4431175"/>
                  <a:ext cx="87515" cy="139203"/>
                </a:xfrm>
                <a:custGeom>
                  <a:avLst/>
                  <a:gdLst>
                    <a:gd name="T0" fmla="*/ 16 w 56"/>
                    <a:gd name="T1" fmla="*/ 41 h 87"/>
                    <a:gd name="T2" fmla="*/ 16 w 56"/>
                    <a:gd name="T3" fmla="*/ 40 h 87"/>
                    <a:gd name="T4" fmla="*/ 20 w 56"/>
                    <a:gd name="T5" fmla="*/ 38 h 87"/>
                    <a:gd name="T6" fmla="*/ 26 w 56"/>
                    <a:gd name="T7" fmla="*/ 35 h 87"/>
                    <a:gd name="T8" fmla="*/ 28 w 56"/>
                    <a:gd name="T9" fmla="*/ 34 h 87"/>
                    <a:gd name="T10" fmla="*/ 31 w 56"/>
                    <a:gd name="T11" fmla="*/ 29 h 87"/>
                    <a:gd name="T12" fmla="*/ 32 w 56"/>
                    <a:gd name="T13" fmla="*/ 26 h 87"/>
                    <a:gd name="T14" fmla="*/ 34 w 56"/>
                    <a:gd name="T15" fmla="*/ 22 h 87"/>
                    <a:gd name="T16" fmla="*/ 29 w 56"/>
                    <a:gd name="T17" fmla="*/ 13 h 87"/>
                    <a:gd name="T18" fmla="*/ 26 w 56"/>
                    <a:gd name="T19" fmla="*/ 10 h 87"/>
                    <a:gd name="T20" fmla="*/ 23 w 56"/>
                    <a:gd name="T21" fmla="*/ 9 h 87"/>
                    <a:gd name="T22" fmla="*/ 16 w 56"/>
                    <a:gd name="T23" fmla="*/ 9 h 87"/>
                    <a:gd name="T24" fmla="*/ 7 w 56"/>
                    <a:gd name="T25" fmla="*/ 14 h 87"/>
                    <a:gd name="T26" fmla="*/ 4 w 56"/>
                    <a:gd name="T27" fmla="*/ 17 h 87"/>
                    <a:gd name="T28" fmla="*/ 3 w 56"/>
                    <a:gd name="T29" fmla="*/ 16 h 87"/>
                    <a:gd name="T30" fmla="*/ 6 w 56"/>
                    <a:gd name="T31" fmla="*/ 12 h 87"/>
                    <a:gd name="T32" fmla="*/ 10 w 56"/>
                    <a:gd name="T33" fmla="*/ 7 h 87"/>
                    <a:gd name="T34" fmla="*/ 14 w 56"/>
                    <a:gd name="T35" fmla="*/ 4 h 87"/>
                    <a:gd name="T36" fmla="*/ 20 w 56"/>
                    <a:gd name="T37" fmla="*/ 1 h 87"/>
                    <a:gd name="T38" fmla="*/ 25 w 56"/>
                    <a:gd name="T39" fmla="*/ 0 h 87"/>
                    <a:gd name="T40" fmla="*/ 37 w 56"/>
                    <a:gd name="T41" fmla="*/ 0 h 87"/>
                    <a:gd name="T42" fmla="*/ 43 w 56"/>
                    <a:gd name="T43" fmla="*/ 1 h 87"/>
                    <a:gd name="T44" fmla="*/ 47 w 56"/>
                    <a:gd name="T45" fmla="*/ 4 h 87"/>
                    <a:gd name="T46" fmla="*/ 50 w 56"/>
                    <a:gd name="T47" fmla="*/ 7 h 87"/>
                    <a:gd name="T48" fmla="*/ 52 w 56"/>
                    <a:gd name="T49" fmla="*/ 12 h 87"/>
                    <a:gd name="T50" fmla="*/ 52 w 56"/>
                    <a:gd name="T51" fmla="*/ 19 h 87"/>
                    <a:gd name="T52" fmla="*/ 50 w 56"/>
                    <a:gd name="T53" fmla="*/ 22 h 87"/>
                    <a:gd name="T54" fmla="*/ 44 w 56"/>
                    <a:gd name="T55" fmla="*/ 28 h 87"/>
                    <a:gd name="T56" fmla="*/ 38 w 56"/>
                    <a:gd name="T57" fmla="*/ 31 h 87"/>
                    <a:gd name="T58" fmla="*/ 47 w 56"/>
                    <a:gd name="T59" fmla="*/ 37 h 87"/>
                    <a:gd name="T60" fmla="*/ 54 w 56"/>
                    <a:gd name="T61" fmla="*/ 44 h 87"/>
                    <a:gd name="T62" fmla="*/ 56 w 56"/>
                    <a:gd name="T63" fmla="*/ 49 h 87"/>
                    <a:gd name="T64" fmla="*/ 56 w 56"/>
                    <a:gd name="T65" fmla="*/ 60 h 87"/>
                    <a:gd name="T66" fmla="*/ 47 w 56"/>
                    <a:gd name="T67" fmla="*/ 78 h 87"/>
                    <a:gd name="T68" fmla="*/ 35 w 56"/>
                    <a:gd name="T69" fmla="*/ 84 h 87"/>
                    <a:gd name="T70" fmla="*/ 20 w 56"/>
                    <a:gd name="T71" fmla="*/ 87 h 87"/>
                    <a:gd name="T72" fmla="*/ 13 w 56"/>
                    <a:gd name="T73" fmla="*/ 87 h 87"/>
                    <a:gd name="T74" fmla="*/ 7 w 56"/>
                    <a:gd name="T75" fmla="*/ 86 h 87"/>
                    <a:gd name="T76" fmla="*/ 1 w 56"/>
                    <a:gd name="T77" fmla="*/ 80 h 87"/>
                    <a:gd name="T78" fmla="*/ 0 w 56"/>
                    <a:gd name="T79" fmla="*/ 75 h 87"/>
                    <a:gd name="T80" fmla="*/ 0 w 56"/>
                    <a:gd name="T81" fmla="*/ 72 h 87"/>
                    <a:gd name="T82" fmla="*/ 4 w 56"/>
                    <a:gd name="T83" fmla="*/ 68 h 87"/>
                    <a:gd name="T84" fmla="*/ 7 w 56"/>
                    <a:gd name="T85" fmla="*/ 66 h 87"/>
                    <a:gd name="T86" fmla="*/ 9 w 56"/>
                    <a:gd name="T87" fmla="*/ 68 h 87"/>
                    <a:gd name="T88" fmla="*/ 10 w 56"/>
                    <a:gd name="T89" fmla="*/ 68 h 87"/>
                    <a:gd name="T90" fmla="*/ 11 w 56"/>
                    <a:gd name="T91" fmla="*/ 69 h 87"/>
                    <a:gd name="T92" fmla="*/ 14 w 56"/>
                    <a:gd name="T93" fmla="*/ 71 h 87"/>
                    <a:gd name="T94" fmla="*/ 19 w 56"/>
                    <a:gd name="T95" fmla="*/ 72 h 87"/>
                    <a:gd name="T96" fmla="*/ 23 w 56"/>
                    <a:gd name="T97" fmla="*/ 75 h 87"/>
                    <a:gd name="T98" fmla="*/ 29 w 56"/>
                    <a:gd name="T99" fmla="*/ 78 h 87"/>
                    <a:gd name="T100" fmla="*/ 35 w 56"/>
                    <a:gd name="T101" fmla="*/ 75 h 87"/>
                    <a:gd name="T102" fmla="*/ 37 w 56"/>
                    <a:gd name="T103" fmla="*/ 74 h 87"/>
                    <a:gd name="T104" fmla="*/ 40 w 56"/>
                    <a:gd name="T105" fmla="*/ 69 h 87"/>
                    <a:gd name="T106" fmla="*/ 41 w 56"/>
                    <a:gd name="T107" fmla="*/ 66 h 87"/>
                    <a:gd name="T108" fmla="*/ 38 w 56"/>
                    <a:gd name="T109" fmla="*/ 55 h 87"/>
                    <a:gd name="T110" fmla="*/ 35 w 56"/>
                    <a:gd name="T111" fmla="*/ 50 h 87"/>
                    <a:gd name="T112" fmla="*/ 29 w 56"/>
                    <a:gd name="T113" fmla="*/ 46 h 87"/>
                    <a:gd name="T114" fmla="*/ 23 w 56"/>
                    <a:gd name="T115" fmla="*/ 43 h 87"/>
                    <a:gd name="T116" fmla="*/ 16 w 56"/>
                    <a:gd name="T117" fmla="*/ 41 h 8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6" h="87">
                      <a:moveTo>
                        <a:pt x="16" y="41"/>
                      </a:moveTo>
                      <a:lnTo>
                        <a:pt x="16" y="40"/>
                      </a:lnTo>
                      <a:lnTo>
                        <a:pt x="20" y="38"/>
                      </a:lnTo>
                      <a:lnTo>
                        <a:pt x="26" y="35"/>
                      </a:lnTo>
                      <a:lnTo>
                        <a:pt x="28" y="34"/>
                      </a:lnTo>
                      <a:lnTo>
                        <a:pt x="31" y="29"/>
                      </a:lnTo>
                      <a:lnTo>
                        <a:pt x="32" y="26"/>
                      </a:lnTo>
                      <a:lnTo>
                        <a:pt x="34" y="22"/>
                      </a:lnTo>
                      <a:lnTo>
                        <a:pt x="29" y="13"/>
                      </a:lnTo>
                      <a:lnTo>
                        <a:pt x="26" y="10"/>
                      </a:lnTo>
                      <a:lnTo>
                        <a:pt x="23" y="9"/>
                      </a:lnTo>
                      <a:lnTo>
                        <a:pt x="16" y="9"/>
                      </a:lnTo>
                      <a:lnTo>
                        <a:pt x="7" y="14"/>
                      </a:lnTo>
                      <a:lnTo>
                        <a:pt x="4" y="17"/>
                      </a:lnTo>
                      <a:lnTo>
                        <a:pt x="3" y="16"/>
                      </a:lnTo>
                      <a:lnTo>
                        <a:pt x="6" y="12"/>
                      </a:lnTo>
                      <a:lnTo>
                        <a:pt x="10" y="7"/>
                      </a:lnTo>
                      <a:lnTo>
                        <a:pt x="14" y="4"/>
                      </a:lnTo>
                      <a:lnTo>
                        <a:pt x="20" y="1"/>
                      </a:lnTo>
                      <a:lnTo>
                        <a:pt x="25" y="0"/>
                      </a:lnTo>
                      <a:lnTo>
                        <a:pt x="37" y="0"/>
                      </a:lnTo>
                      <a:lnTo>
                        <a:pt x="43" y="1"/>
                      </a:lnTo>
                      <a:lnTo>
                        <a:pt x="47" y="4"/>
                      </a:lnTo>
                      <a:lnTo>
                        <a:pt x="50" y="7"/>
                      </a:lnTo>
                      <a:lnTo>
                        <a:pt x="52" y="12"/>
                      </a:lnTo>
                      <a:lnTo>
                        <a:pt x="52" y="19"/>
                      </a:lnTo>
                      <a:lnTo>
                        <a:pt x="50" y="22"/>
                      </a:lnTo>
                      <a:lnTo>
                        <a:pt x="44" y="28"/>
                      </a:lnTo>
                      <a:lnTo>
                        <a:pt x="38" y="31"/>
                      </a:lnTo>
                      <a:lnTo>
                        <a:pt x="47" y="37"/>
                      </a:lnTo>
                      <a:lnTo>
                        <a:pt x="54" y="44"/>
                      </a:lnTo>
                      <a:lnTo>
                        <a:pt x="56" y="49"/>
                      </a:lnTo>
                      <a:lnTo>
                        <a:pt x="56" y="60"/>
                      </a:lnTo>
                      <a:lnTo>
                        <a:pt x="47" y="78"/>
                      </a:lnTo>
                      <a:lnTo>
                        <a:pt x="35" y="84"/>
                      </a:lnTo>
                      <a:lnTo>
                        <a:pt x="20" y="87"/>
                      </a:lnTo>
                      <a:lnTo>
                        <a:pt x="13" y="87"/>
                      </a:lnTo>
                      <a:lnTo>
                        <a:pt x="7" y="86"/>
                      </a:lnTo>
                      <a:lnTo>
                        <a:pt x="1" y="80"/>
                      </a:lnTo>
                      <a:lnTo>
                        <a:pt x="0" y="75"/>
                      </a:lnTo>
                      <a:lnTo>
                        <a:pt x="0" y="72"/>
                      </a:lnTo>
                      <a:lnTo>
                        <a:pt x="4" y="68"/>
                      </a:lnTo>
                      <a:lnTo>
                        <a:pt x="7" y="66"/>
                      </a:lnTo>
                      <a:lnTo>
                        <a:pt x="9" y="68"/>
                      </a:lnTo>
                      <a:lnTo>
                        <a:pt x="10" y="68"/>
                      </a:lnTo>
                      <a:lnTo>
                        <a:pt x="11" y="69"/>
                      </a:lnTo>
                      <a:lnTo>
                        <a:pt x="14" y="71"/>
                      </a:lnTo>
                      <a:lnTo>
                        <a:pt x="19" y="72"/>
                      </a:lnTo>
                      <a:lnTo>
                        <a:pt x="23" y="75"/>
                      </a:lnTo>
                      <a:lnTo>
                        <a:pt x="29" y="78"/>
                      </a:lnTo>
                      <a:lnTo>
                        <a:pt x="35" y="75"/>
                      </a:lnTo>
                      <a:lnTo>
                        <a:pt x="37" y="74"/>
                      </a:lnTo>
                      <a:lnTo>
                        <a:pt x="40" y="69"/>
                      </a:lnTo>
                      <a:lnTo>
                        <a:pt x="41" y="66"/>
                      </a:lnTo>
                      <a:lnTo>
                        <a:pt x="38" y="55"/>
                      </a:lnTo>
                      <a:lnTo>
                        <a:pt x="35" y="50"/>
                      </a:lnTo>
                      <a:lnTo>
                        <a:pt x="29" y="46"/>
                      </a:lnTo>
                      <a:lnTo>
                        <a:pt x="23" y="43"/>
                      </a:lnTo>
                      <a:lnTo>
                        <a:pt x="16" y="41"/>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36" name="Freeform 624"/>
                <p:cNvSpPr>
                  <a:spLocks noEditPoints="1"/>
                </p:cNvSpPr>
                <p:nvPr/>
              </p:nvSpPr>
              <p:spPr bwMode="auto">
                <a:xfrm>
                  <a:off x="1373188" y="3974304"/>
                  <a:ext cx="83444" cy="139203"/>
                </a:xfrm>
                <a:custGeom>
                  <a:avLst/>
                  <a:gdLst>
                    <a:gd name="T0" fmla="*/ 53 w 53"/>
                    <a:gd name="T1" fmla="*/ 43 h 88"/>
                    <a:gd name="T2" fmla="*/ 53 w 53"/>
                    <a:gd name="T3" fmla="*/ 55 h 88"/>
                    <a:gd name="T4" fmla="*/ 50 w 53"/>
                    <a:gd name="T5" fmla="*/ 67 h 88"/>
                    <a:gd name="T6" fmla="*/ 47 w 53"/>
                    <a:gd name="T7" fmla="*/ 76 h 88"/>
                    <a:gd name="T8" fmla="*/ 44 w 53"/>
                    <a:gd name="T9" fmla="*/ 79 h 88"/>
                    <a:gd name="T10" fmla="*/ 40 w 53"/>
                    <a:gd name="T11" fmla="*/ 82 h 88"/>
                    <a:gd name="T12" fmla="*/ 37 w 53"/>
                    <a:gd name="T13" fmla="*/ 85 h 88"/>
                    <a:gd name="T14" fmla="*/ 34 w 53"/>
                    <a:gd name="T15" fmla="*/ 86 h 88"/>
                    <a:gd name="T16" fmla="*/ 29 w 53"/>
                    <a:gd name="T17" fmla="*/ 88 h 88"/>
                    <a:gd name="T18" fmla="*/ 22 w 53"/>
                    <a:gd name="T19" fmla="*/ 88 h 88"/>
                    <a:gd name="T20" fmla="*/ 19 w 53"/>
                    <a:gd name="T21" fmla="*/ 86 h 88"/>
                    <a:gd name="T22" fmla="*/ 15 w 53"/>
                    <a:gd name="T23" fmla="*/ 85 h 88"/>
                    <a:gd name="T24" fmla="*/ 12 w 53"/>
                    <a:gd name="T25" fmla="*/ 80 h 88"/>
                    <a:gd name="T26" fmla="*/ 7 w 53"/>
                    <a:gd name="T27" fmla="*/ 76 h 88"/>
                    <a:gd name="T28" fmla="*/ 6 w 53"/>
                    <a:gd name="T29" fmla="*/ 73 h 88"/>
                    <a:gd name="T30" fmla="*/ 3 w 53"/>
                    <a:gd name="T31" fmla="*/ 68 h 88"/>
                    <a:gd name="T32" fmla="*/ 1 w 53"/>
                    <a:gd name="T33" fmla="*/ 65 h 88"/>
                    <a:gd name="T34" fmla="*/ 0 w 53"/>
                    <a:gd name="T35" fmla="*/ 55 h 88"/>
                    <a:gd name="T36" fmla="*/ 0 w 53"/>
                    <a:gd name="T37" fmla="*/ 31 h 88"/>
                    <a:gd name="T38" fmla="*/ 3 w 53"/>
                    <a:gd name="T39" fmla="*/ 19 h 88"/>
                    <a:gd name="T40" fmla="*/ 6 w 53"/>
                    <a:gd name="T41" fmla="*/ 13 h 88"/>
                    <a:gd name="T42" fmla="*/ 9 w 53"/>
                    <a:gd name="T43" fmla="*/ 9 h 88"/>
                    <a:gd name="T44" fmla="*/ 13 w 53"/>
                    <a:gd name="T45" fmla="*/ 4 h 88"/>
                    <a:gd name="T46" fmla="*/ 18 w 53"/>
                    <a:gd name="T47" fmla="*/ 2 h 88"/>
                    <a:gd name="T48" fmla="*/ 22 w 53"/>
                    <a:gd name="T49" fmla="*/ 0 h 88"/>
                    <a:gd name="T50" fmla="*/ 31 w 53"/>
                    <a:gd name="T51" fmla="*/ 0 h 88"/>
                    <a:gd name="T52" fmla="*/ 35 w 53"/>
                    <a:gd name="T53" fmla="*/ 2 h 88"/>
                    <a:gd name="T54" fmla="*/ 40 w 53"/>
                    <a:gd name="T55" fmla="*/ 4 h 88"/>
                    <a:gd name="T56" fmla="*/ 44 w 53"/>
                    <a:gd name="T57" fmla="*/ 9 h 88"/>
                    <a:gd name="T58" fmla="*/ 50 w 53"/>
                    <a:gd name="T59" fmla="*/ 18 h 88"/>
                    <a:gd name="T60" fmla="*/ 53 w 53"/>
                    <a:gd name="T61" fmla="*/ 31 h 88"/>
                    <a:gd name="T62" fmla="*/ 53 w 53"/>
                    <a:gd name="T63" fmla="*/ 43 h 88"/>
                    <a:gd name="T64" fmla="*/ 35 w 53"/>
                    <a:gd name="T65" fmla="*/ 43 h 88"/>
                    <a:gd name="T66" fmla="*/ 35 w 53"/>
                    <a:gd name="T67" fmla="*/ 12 h 88"/>
                    <a:gd name="T68" fmla="*/ 34 w 53"/>
                    <a:gd name="T69" fmla="*/ 9 h 88"/>
                    <a:gd name="T70" fmla="*/ 29 w 53"/>
                    <a:gd name="T71" fmla="*/ 4 h 88"/>
                    <a:gd name="T72" fmla="*/ 22 w 53"/>
                    <a:gd name="T73" fmla="*/ 4 h 88"/>
                    <a:gd name="T74" fmla="*/ 20 w 53"/>
                    <a:gd name="T75" fmla="*/ 7 h 88"/>
                    <a:gd name="T76" fmla="*/ 19 w 53"/>
                    <a:gd name="T77" fmla="*/ 9 h 88"/>
                    <a:gd name="T78" fmla="*/ 19 w 53"/>
                    <a:gd name="T79" fmla="*/ 13 h 88"/>
                    <a:gd name="T80" fmla="*/ 18 w 53"/>
                    <a:gd name="T81" fmla="*/ 19 h 88"/>
                    <a:gd name="T82" fmla="*/ 18 w 53"/>
                    <a:gd name="T83" fmla="*/ 67 h 88"/>
                    <a:gd name="T84" fmla="*/ 19 w 53"/>
                    <a:gd name="T85" fmla="*/ 71 h 88"/>
                    <a:gd name="T86" fmla="*/ 19 w 53"/>
                    <a:gd name="T87" fmla="*/ 76 h 88"/>
                    <a:gd name="T88" fmla="*/ 22 w 53"/>
                    <a:gd name="T89" fmla="*/ 82 h 88"/>
                    <a:gd name="T90" fmla="*/ 23 w 53"/>
                    <a:gd name="T91" fmla="*/ 83 h 88"/>
                    <a:gd name="T92" fmla="*/ 28 w 53"/>
                    <a:gd name="T93" fmla="*/ 83 h 88"/>
                    <a:gd name="T94" fmla="*/ 31 w 53"/>
                    <a:gd name="T95" fmla="*/ 82 h 88"/>
                    <a:gd name="T96" fmla="*/ 31 w 53"/>
                    <a:gd name="T97" fmla="*/ 80 h 88"/>
                    <a:gd name="T98" fmla="*/ 34 w 53"/>
                    <a:gd name="T99" fmla="*/ 77 h 88"/>
                    <a:gd name="T100" fmla="*/ 35 w 53"/>
                    <a:gd name="T101" fmla="*/ 74 h 88"/>
                    <a:gd name="T102" fmla="*/ 35 w 53"/>
                    <a:gd name="T103" fmla="*/ 70 h 88"/>
                    <a:gd name="T104" fmla="*/ 35 w 53"/>
                    <a:gd name="T105" fmla="*/ 43 h 8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 h="88">
                      <a:moveTo>
                        <a:pt x="53" y="43"/>
                      </a:moveTo>
                      <a:lnTo>
                        <a:pt x="53" y="55"/>
                      </a:lnTo>
                      <a:lnTo>
                        <a:pt x="50" y="67"/>
                      </a:lnTo>
                      <a:lnTo>
                        <a:pt x="47" y="76"/>
                      </a:lnTo>
                      <a:lnTo>
                        <a:pt x="44" y="79"/>
                      </a:lnTo>
                      <a:lnTo>
                        <a:pt x="40" y="82"/>
                      </a:lnTo>
                      <a:lnTo>
                        <a:pt x="37" y="85"/>
                      </a:lnTo>
                      <a:lnTo>
                        <a:pt x="34" y="86"/>
                      </a:lnTo>
                      <a:lnTo>
                        <a:pt x="29" y="88"/>
                      </a:lnTo>
                      <a:lnTo>
                        <a:pt x="22" y="88"/>
                      </a:lnTo>
                      <a:lnTo>
                        <a:pt x="19" y="86"/>
                      </a:lnTo>
                      <a:lnTo>
                        <a:pt x="15" y="85"/>
                      </a:lnTo>
                      <a:lnTo>
                        <a:pt x="12" y="80"/>
                      </a:lnTo>
                      <a:lnTo>
                        <a:pt x="7" y="76"/>
                      </a:lnTo>
                      <a:lnTo>
                        <a:pt x="6" y="73"/>
                      </a:lnTo>
                      <a:lnTo>
                        <a:pt x="3" y="68"/>
                      </a:lnTo>
                      <a:lnTo>
                        <a:pt x="1" y="65"/>
                      </a:lnTo>
                      <a:lnTo>
                        <a:pt x="0" y="55"/>
                      </a:lnTo>
                      <a:lnTo>
                        <a:pt x="0" y="31"/>
                      </a:lnTo>
                      <a:lnTo>
                        <a:pt x="3" y="19"/>
                      </a:lnTo>
                      <a:lnTo>
                        <a:pt x="6" y="13"/>
                      </a:lnTo>
                      <a:lnTo>
                        <a:pt x="9" y="9"/>
                      </a:lnTo>
                      <a:lnTo>
                        <a:pt x="13" y="4"/>
                      </a:lnTo>
                      <a:lnTo>
                        <a:pt x="18" y="2"/>
                      </a:lnTo>
                      <a:lnTo>
                        <a:pt x="22" y="0"/>
                      </a:lnTo>
                      <a:lnTo>
                        <a:pt x="31" y="0"/>
                      </a:lnTo>
                      <a:lnTo>
                        <a:pt x="35" y="2"/>
                      </a:lnTo>
                      <a:lnTo>
                        <a:pt x="40" y="4"/>
                      </a:lnTo>
                      <a:lnTo>
                        <a:pt x="44" y="9"/>
                      </a:lnTo>
                      <a:lnTo>
                        <a:pt x="50" y="18"/>
                      </a:lnTo>
                      <a:lnTo>
                        <a:pt x="53" y="31"/>
                      </a:lnTo>
                      <a:lnTo>
                        <a:pt x="53" y="43"/>
                      </a:lnTo>
                      <a:close/>
                      <a:moveTo>
                        <a:pt x="35" y="43"/>
                      </a:moveTo>
                      <a:lnTo>
                        <a:pt x="35" y="12"/>
                      </a:lnTo>
                      <a:lnTo>
                        <a:pt x="34" y="9"/>
                      </a:lnTo>
                      <a:lnTo>
                        <a:pt x="29" y="4"/>
                      </a:lnTo>
                      <a:lnTo>
                        <a:pt x="22" y="4"/>
                      </a:lnTo>
                      <a:lnTo>
                        <a:pt x="20" y="7"/>
                      </a:lnTo>
                      <a:lnTo>
                        <a:pt x="19" y="9"/>
                      </a:lnTo>
                      <a:lnTo>
                        <a:pt x="19" y="13"/>
                      </a:lnTo>
                      <a:lnTo>
                        <a:pt x="18" y="19"/>
                      </a:lnTo>
                      <a:lnTo>
                        <a:pt x="18" y="67"/>
                      </a:lnTo>
                      <a:lnTo>
                        <a:pt x="19" y="71"/>
                      </a:lnTo>
                      <a:lnTo>
                        <a:pt x="19" y="76"/>
                      </a:lnTo>
                      <a:lnTo>
                        <a:pt x="22" y="82"/>
                      </a:lnTo>
                      <a:lnTo>
                        <a:pt x="23" y="83"/>
                      </a:lnTo>
                      <a:lnTo>
                        <a:pt x="28" y="83"/>
                      </a:lnTo>
                      <a:lnTo>
                        <a:pt x="31" y="82"/>
                      </a:lnTo>
                      <a:lnTo>
                        <a:pt x="31" y="80"/>
                      </a:lnTo>
                      <a:lnTo>
                        <a:pt x="34" y="77"/>
                      </a:lnTo>
                      <a:lnTo>
                        <a:pt x="35" y="74"/>
                      </a:lnTo>
                      <a:lnTo>
                        <a:pt x="35" y="70"/>
                      </a:lnTo>
                      <a:lnTo>
                        <a:pt x="35" y="43"/>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37" name="Freeform 625"/>
                <p:cNvSpPr>
                  <a:spLocks/>
                </p:cNvSpPr>
                <p:nvPr/>
              </p:nvSpPr>
              <p:spPr bwMode="auto">
                <a:xfrm>
                  <a:off x="1476984" y="4081383"/>
                  <a:ext cx="28493" cy="32124"/>
                </a:xfrm>
                <a:custGeom>
                  <a:avLst/>
                  <a:gdLst>
                    <a:gd name="T0" fmla="*/ 9 w 19"/>
                    <a:gd name="T1" fmla="*/ 0 h 21"/>
                    <a:gd name="T2" fmla="*/ 12 w 19"/>
                    <a:gd name="T3" fmla="*/ 1 h 21"/>
                    <a:gd name="T4" fmla="*/ 16 w 19"/>
                    <a:gd name="T5" fmla="*/ 3 h 21"/>
                    <a:gd name="T6" fmla="*/ 18 w 19"/>
                    <a:gd name="T7" fmla="*/ 6 h 21"/>
                    <a:gd name="T8" fmla="*/ 19 w 19"/>
                    <a:gd name="T9" fmla="*/ 7 h 21"/>
                    <a:gd name="T10" fmla="*/ 19 w 19"/>
                    <a:gd name="T11" fmla="*/ 13 h 21"/>
                    <a:gd name="T12" fmla="*/ 18 w 19"/>
                    <a:gd name="T13" fmla="*/ 16 h 21"/>
                    <a:gd name="T14" fmla="*/ 16 w 19"/>
                    <a:gd name="T15" fmla="*/ 18 h 21"/>
                    <a:gd name="T16" fmla="*/ 13 w 19"/>
                    <a:gd name="T17" fmla="*/ 19 h 21"/>
                    <a:gd name="T18" fmla="*/ 12 w 19"/>
                    <a:gd name="T19" fmla="*/ 21 h 21"/>
                    <a:gd name="T20" fmla="*/ 6 w 19"/>
                    <a:gd name="T21" fmla="*/ 21 h 21"/>
                    <a:gd name="T22" fmla="*/ 4 w 19"/>
                    <a:gd name="T23" fmla="*/ 19 h 21"/>
                    <a:gd name="T24" fmla="*/ 1 w 19"/>
                    <a:gd name="T25" fmla="*/ 18 h 21"/>
                    <a:gd name="T26" fmla="*/ 0 w 19"/>
                    <a:gd name="T27" fmla="*/ 16 h 21"/>
                    <a:gd name="T28" fmla="*/ 0 w 19"/>
                    <a:gd name="T29" fmla="*/ 6 h 21"/>
                    <a:gd name="T30" fmla="*/ 1 w 19"/>
                    <a:gd name="T31" fmla="*/ 3 h 21"/>
                    <a:gd name="T32" fmla="*/ 4 w 19"/>
                    <a:gd name="T33" fmla="*/ 1 h 21"/>
                    <a:gd name="T34" fmla="*/ 6 w 19"/>
                    <a:gd name="T35" fmla="*/ 1 h 21"/>
                    <a:gd name="T36" fmla="*/ 9 w 19"/>
                    <a:gd name="T37" fmla="*/ 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 h="21">
                      <a:moveTo>
                        <a:pt x="9" y="0"/>
                      </a:moveTo>
                      <a:lnTo>
                        <a:pt x="12" y="1"/>
                      </a:lnTo>
                      <a:lnTo>
                        <a:pt x="16" y="3"/>
                      </a:lnTo>
                      <a:lnTo>
                        <a:pt x="18" y="6"/>
                      </a:lnTo>
                      <a:lnTo>
                        <a:pt x="19" y="7"/>
                      </a:lnTo>
                      <a:lnTo>
                        <a:pt x="19" y="13"/>
                      </a:lnTo>
                      <a:lnTo>
                        <a:pt x="18" y="16"/>
                      </a:lnTo>
                      <a:lnTo>
                        <a:pt x="16" y="18"/>
                      </a:lnTo>
                      <a:lnTo>
                        <a:pt x="13" y="19"/>
                      </a:lnTo>
                      <a:lnTo>
                        <a:pt x="12" y="21"/>
                      </a:lnTo>
                      <a:lnTo>
                        <a:pt x="6" y="21"/>
                      </a:lnTo>
                      <a:lnTo>
                        <a:pt x="4" y="19"/>
                      </a:lnTo>
                      <a:lnTo>
                        <a:pt x="1" y="18"/>
                      </a:lnTo>
                      <a:lnTo>
                        <a:pt x="0" y="16"/>
                      </a:lnTo>
                      <a:lnTo>
                        <a:pt x="0" y="6"/>
                      </a:lnTo>
                      <a:lnTo>
                        <a:pt x="1" y="3"/>
                      </a:lnTo>
                      <a:lnTo>
                        <a:pt x="4" y="1"/>
                      </a:lnTo>
                      <a:lnTo>
                        <a:pt x="6" y="1"/>
                      </a:lnTo>
                      <a:lnTo>
                        <a:pt x="9" y="0"/>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38" name="Freeform 626"/>
                <p:cNvSpPr>
                  <a:spLocks noEditPoints="1"/>
                </p:cNvSpPr>
                <p:nvPr/>
              </p:nvSpPr>
              <p:spPr bwMode="auto">
                <a:xfrm>
                  <a:off x="1523793" y="3974304"/>
                  <a:ext cx="85479" cy="137418"/>
                </a:xfrm>
                <a:custGeom>
                  <a:avLst/>
                  <a:gdLst>
                    <a:gd name="T0" fmla="*/ 0 w 54"/>
                    <a:gd name="T1" fmla="*/ 55 h 86"/>
                    <a:gd name="T2" fmla="*/ 38 w 54"/>
                    <a:gd name="T3" fmla="*/ 0 h 86"/>
                    <a:gd name="T4" fmla="*/ 46 w 54"/>
                    <a:gd name="T5" fmla="*/ 0 h 86"/>
                    <a:gd name="T6" fmla="*/ 46 w 54"/>
                    <a:gd name="T7" fmla="*/ 55 h 86"/>
                    <a:gd name="T8" fmla="*/ 54 w 54"/>
                    <a:gd name="T9" fmla="*/ 55 h 86"/>
                    <a:gd name="T10" fmla="*/ 54 w 54"/>
                    <a:gd name="T11" fmla="*/ 67 h 86"/>
                    <a:gd name="T12" fmla="*/ 46 w 54"/>
                    <a:gd name="T13" fmla="*/ 67 h 86"/>
                    <a:gd name="T14" fmla="*/ 46 w 54"/>
                    <a:gd name="T15" fmla="*/ 86 h 86"/>
                    <a:gd name="T16" fmla="*/ 28 w 54"/>
                    <a:gd name="T17" fmla="*/ 86 h 86"/>
                    <a:gd name="T18" fmla="*/ 28 w 54"/>
                    <a:gd name="T19" fmla="*/ 67 h 86"/>
                    <a:gd name="T20" fmla="*/ 0 w 54"/>
                    <a:gd name="T21" fmla="*/ 67 h 86"/>
                    <a:gd name="T22" fmla="*/ 0 w 54"/>
                    <a:gd name="T23" fmla="*/ 55 h 86"/>
                    <a:gd name="T24" fmla="*/ 4 w 54"/>
                    <a:gd name="T25" fmla="*/ 55 h 86"/>
                    <a:gd name="T26" fmla="*/ 28 w 54"/>
                    <a:gd name="T27" fmla="*/ 55 h 86"/>
                    <a:gd name="T28" fmla="*/ 28 w 54"/>
                    <a:gd name="T29" fmla="*/ 21 h 86"/>
                    <a:gd name="T30" fmla="*/ 4 w 54"/>
                    <a:gd name="T31" fmla="*/ 55 h 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 h="86">
                      <a:moveTo>
                        <a:pt x="0" y="55"/>
                      </a:moveTo>
                      <a:lnTo>
                        <a:pt x="38" y="0"/>
                      </a:lnTo>
                      <a:lnTo>
                        <a:pt x="46" y="0"/>
                      </a:lnTo>
                      <a:lnTo>
                        <a:pt x="46" y="55"/>
                      </a:lnTo>
                      <a:lnTo>
                        <a:pt x="54" y="55"/>
                      </a:lnTo>
                      <a:lnTo>
                        <a:pt x="54" y="67"/>
                      </a:lnTo>
                      <a:lnTo>
                        <a:pt x="46" y="67"/>
                      </a:lnTo>
                      <a:lnTo>
                        <a:pt x="46" y="86"/>
                      </a:lnTo>
                      <a:lnTo>
                        <a:pt x="28" y="86"/>
                      </a:lnTo>
                      <a:lnTo>
                        <a:pt x="28" y="67"/>
                      </a:lnTo>
                      <a:lnTo>
                        <a:pt x="0" y="67"/>
                      </a:lnTo>
                      <a:lnTo>
                        <a:pt x="0" y="55"/>
                      </a:lnTo>
                      <a:close/>
                      <a:moveTo>
                        <a:pt x="4" y="55"/>
                      </a:moveTo>
                      <a:lnTo>
                        <a:pt x="28" y="55"/>
                      </a:lnTo>
                      <a:lnTo>
                        <a:pt x="28" y="21"/>
                      </a:lnTo>
                      <a:lnTo>
                        <a:pt x="4" y="55"/>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39" name="Line 627"/>
                <p:cNvSpPr>
                  <a:spLocks noChangeShapeType="1"/>
                </p:cNvSpPr>
                <p:nvPr/>
              </p:nvSpPr>
              <p:spPr bwMode="auto">
                <a:xfrm>
                  <a:off x="1670328" y="5857110"/>
                  <a:ext cx="1862215" cy="0"/>
                </a:xfrm>
                <a:prstGeom prst="line">
                  <a:avLst/>
                </a:prstGeom>
                <a:noFill/>
                <a:ln w="2">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40" name="Line 628"/>
                <p:cNvSpPr>
                  <a:spLocks noChangeShapeType="1"/>
                </p:cNvSpPr>
                <p:nvPr/>
              </p:nvSpPr>
              <p:spPr bwMode="auto">
                <a:xfrm>
                  <a:off x="1670328" y="5803571"/>
                  <a:ext cx="2036" cy="53540"/>
                </a:xfrm>
                <a:prstGeom prst="line">
                  <a:avLst/>
                </a:prstGeom>
                <a:noFill/>
                <a:ln w="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41" name="Line 629"/>
                <p:cNvSpPr>
                  <a:spLocks noChangeShapeType="1"/>
                </p:cNvSpPr>
                <p:nvPr/>
              </p:nvSpPr>
              <p:spPr bwMode="auto">
                <a:xfrm>
                  <a:off x="1904378" y="5828556"/>
                  <a:ext cx="2035" cy="24985"/>
                </a:xfrm>
                <a:prstGeom prst="line">
                  <a:avLst/>
                </a:prstGeom>
                <a:noFill/>
                <a:ln w="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42" name="Line 630"/>
                <p:cNvSpPr>
                  <a:spLocks noChangeShapeType="1"/>
                </p:cNvSpPr>
                <p:nvPr/>
              </p:nvSpPr>
              <p:spPr bwMode="auto">
                <a:xfrm>
                  <a:off x="2140461" y="5803571"/>
                  <a:ext cx="2035" cy="53540"/>
                </a:xfrm>
                <a:prstGeom prst="line">
                  <a:avLst/>
                </a:prstGeom>
                <a:noFill/>
                <a:ln w="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43" name="Line 631"/>
                <p:cNvSpPr>
                  <a:spLocks noChangeShapeType="1"/>
                </p:cNvSpPr>
                <p:nvPr/>
              </p:nvSpPr>
              <p:spPr bwMode="auto">
                <a:xfrm>
                  <a:off x="2376545" y="5828556"/>
                  <a:ext cx="2035" cy="24985"/>
                </a:xfrm>
                <a:prstGeom prst="line">
                  <a:avLst/>
                </a:prstGeom>
                <a:noFill/>
                <a:ln w="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44" name="Line 632"/>
                <p:cNvSpPr>
                  <a:spLocks noChangeShapeType="1"/>
                </p:cNvSpPr>
                <p:nvPr/>
              </p:nvSpPr>
              <p:spPr bwMode="auto">
                <a:xfrm>
                  <a:off x="2614664" y="5803571"/>
                  <a:ext cx="0" cy="53540"/>
                </a:xfrm>
                <a:prstGeom prst="line">
                  <a:avLst/>
                </a:prstGeom>
                <a:noFill/>
                <a:ln w="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45" name="Line 634"/>
                <p:cNvSpPr>
                  <a:spLocks noChangeShapeType="1"/>
                </p:cNvSpPr>
                <p:nvPr/>
              </p:nvSpPr>
              <p:spPr bwMode="auto">
                <a:xfrm>
                  <a:off x="2850748" y="5828556"/>
                  <a:ext cx="2036" cy="24985"/>
                </a:xfrm>
                <a:prstGeom prst="line">
                  <a:avLst/>
                </a:prstGeom>
                <a:noFill/>
                <a:ln w="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46" name="Line 635"/>
                <p:cNvSpPr>
                  <a:spLocks noChangeShapeType="1"/>
                </p:cNvSpPr>
                <p:nvPr/>
              </p:nvSpPr>
              <p:spPr bwMode="auto">
                <a:xfrm>
                  <a:off x="3084797" y="5803571"/>
                  <a:ext cx="2035" cy="53540"/>
                </a:xfrm>
                <a:prstGeom prst="line">
                  <a:avLst/>
                </a:prstGeom>
                <a:noFill/>
                <a:ln w="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47" name="Line 636"/>
                <p:cNvSpPr>
                  <a:spLocks noChangeShapeType="1"/>
                </p:cNvSpPr>
                <p:nvPr/>
              </p:nvSpPr>
              <p:spPr bwMode="auto">
                <a:xfrm>
                  <a:off x="3084797" y="5803571"/>
                  <a:ext cx="2035" cy="53540"/>
                </a:xfrm>
                <a:prstGeom prst="line">
                  <a:avLst/>
                </a:prstGeom>
                <a:noFill/>
                <a:ln w="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48" name="Line 637"/>
                <p:cNvSpPr>
                  <a:spLocks noChangeShapeType="1"/>
                </p:cNvSpPr>
                <p:nvPr/>
              </p:nvSpPr>
              <p:spPr bwMode="auto">
                <a:xfrm>
                  <a:off x="3322916" y="5828556"/>
                  <a:ext cx="2036" cy="24985"/>
                </a:xfrm>
                <a:prstGeom prst="line">
                  <a:avLst/>
                </a:prstGeom>
                <a:noFill/>
                <a:ln w="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49" name="Freeform 638"/>
                <p:cNvSpPr>
                  <a:spLocks noEditPoints="1"/>
                </p:cNvSpPr>
                <p:nvPr/>
              </p:nvSpPr>
              <p:spPr bwMode="auto">
                <a:xfrm>
                  <a:off x="1627589" y="5910650"/>
                  <a:ext cx="83443" cy="137419"/>
                </a:xfrm>
                <a:custGeom>
                  <a:avLst/>
                  <a:gdLst>
                    <a:gd name="T0" fmla="*/ 53 w 53"/>
                    <a:gd name="T1" fmla="*/ 43 h 87"/>
                    <a:gd name="T2" fmla="*/ 53 w 53"/>
                    <a:gd name="T3" fmla="*/ 55 h 87"/>
                    <a:gd name="T4" fmla="*/ 50 w 53"/>
                    <a:gd name="T5" fmla="*/ 66 h 87"/>
                    <a:gd name="T6" fmla="*/ 47 w 53"/>
                    <a:gd name="T7" fmla="*/ 75 h 87"/>
                    <a:gd name="T8" fmla="*/ 44 w 53"/>
                    <a:gd name="T9" fmla="*/ 78 h 87"/>
                    <a:gd name="T10" fmla="*/ 40 w 53"/>
                    <a:gd name="T11" fmla="*/ 81 h 87"/>
                    <a:gd name="T12" fmla="*/ 37 w 53"/>
                    <a:gd name="T13" fmla="*/ 84 h 87"/>
                    <a:gd name="T14" fmla="*/ 34 w 53"/>
                    <a:gd name="T15" fmla="*/ 86 h 87"/>
                    <a:gd name="T16" fmla="*/ 29 w 53"/>
                    <a:gd name="T17" fmla="*/ 87 h 87"/>
                    <a:gd name="T18" fmla="*/ 22 w 53"/>
                    <a:gd name="T19" fmla="*/ 87 h 87"/>
                    <a:gd name="T20" fmla="*/ 19 w 53"/>
                    <a:gd name="T21" fmla="*/ 86 h 87"/>
                    <a:gd name="T22" fmla="*/ 15 w 53"/>
                    <a:gd name="T23" fmla="*/ 84 h 87"/>
                    <a:gd name="T24" fmla="*/ 12 w 53"/>
                    <a:gd name="T25" fmla="*/ 80 h 87"/>
                    <a:gd name="T26" fmla="*/ 7 w 53"/>
                    <a:gd name="T27" fmla="*/ 75 h 87"/>
                    <a:gd name="T28" fmla="*/ 6 w 53"/>
                    <a:gd name="T29" fmla="*/ 72 h 87"/>
                    <a:gd name="T30" fmla="*/ 3 w 53"/>
                    <a:gd name="T31" fmla="*/ 68 h 87"/>
                    <a:gd name="T32" fmla="*/ 1 w 53"/>
                    <a:gd name="T33" fmla="*/ 65 h 87"/>
                    <a:gd name="T34" fmla="*/ 0 w 53"/>
                    <a:gd name="T35" fmla="*/ 55 h 87"/>
                    <a:gd name="T36" fmla="*/ 0 w 53"/>
                    <a:gd name="T37" fmla="*/ 31 h 87"/>
                    <a:gd name="T38" fmla="*/ 3 w 53"/>
                    <a:gd name="T39" fmla="*/ 19 h 87"/>
                    <a:gd name="T40" fmla="*/ 6 w 53"/>
                    <a:gd name="T41" fmla="*/ 13 h 87"/>
                    <a:gd name="T42" fmla="*/ 9 w 53"/>
                    <a:gd name="T43" fmla="*/ 9 h 87"/>
                    <a:gd name="T44" fmla="*/ 13 w 53"/>
                    <a:gd name="T45" fmla="*/ 4 h 87"/>
                    <a:gd name="T46" fmla="*/ 18 w 53"/>
                    <a:gd name="T47" fmla="*/ 1 h 87"/>
                    <a:gd name="T48" fmla="*/ 22 w 53"/>
                    <a:gd name="T49" fmla="*/ 0 h 87"/>
                    <a:gd name="T50" fmla="*/ 31 w 53"/>
                    <a:gd name="T51" fmla="*/ 0 h 87"/>
                    <a:gd name="T52" fmla="*/ 35 w 53"/>
                    <a:gd name="T53" fmla="*/ 1 h 87"/>
                    <a:gd name="T54" fmla="*/ 40 w 53"/>
                    <a:gd name="T55" fmla="*/ 4 h 87"/>
                    <a:gd name="T56" fmla="*/ 44 w 53"/>
                    <a:gd name="T57" fmla="*/ 9 h 87"/>
                    <a:gd name="T58" fmla="*/ 50 w 53"/>
                    <a:gd name="T59" fmla="*/ 17 h 87"/>
                    <a:gd name="T60" fmla="*/ 53 w 53"/>
                    <a:gd name="T61" fmla="*/ 31 h 87"/>
                    <a:gd name="T62" fmla="*/ 53 w 53"/>
                    <a:gd name="T63" fmla="*/ 43 h 87"/>
                    <a:gd name="T64" fmla="*/ 35 w 53"/>
                    <a:gd name="T65" fmla="*/ 43 h 87"/>
                    <a:gd name="T66" fmla="*/ 35 w 53"/>
                    <a:gd name="T67" fmla="*/ 12 h 87"/>
                    <a:gd name="T68" fmla="*/ 34 w 53"/>
                    <a:gd name="T69" fmla="*/ 9 h 87"/>
                    <a:gd name="T70" fmla="*/ 29 w 53"/>
                    <a:gd name="T71" fmla="*/ 4 h 87"/>
                    <a:gd name="T72" fmla="*/ 22 w 53"/>
                    <a:gd name="T73" fmla="*/ 4 h 87"/>
                    <a:gd name="T74" fmla="*/ 21 w 53"/>
                    <a:gd name="T75" fmla="*/ 7 h 87"/>
                    <a:gd name="T76" fmla="*/ 19 w 53"/>
                    <a:gd name="T77" fmla="*/ 9 h 87"/>
                    <a:gd name="T78" fmla="*/ 19 w 53"/>
                    <a:gd name="T79" fmla="*/ 13 h 87"/>
                    <a:gd name="T80" fmla="*/ 18 w 53"/>
                    <a:gd name="T81" fmla="*/ 19 h 87"/>
                    <a:gd name="T82" fmla="*/ 18 w 53"/>
                    <a:gd name="T83" fmla="*/ 66 h 87"/>
                    <a:gd name="T84" fmla="*/ 19 w 53"/>
                    <a:gd name="T85" fmla="*/ 71 h 87"/>
                    <a:gd name="T86" fmla="*/ 19 w 53"/>
                    <a:gd name="T87" fmla="*/ 75 h 87"/>
                    <a:gd name="T88" fmla="*/ 22 w 53"/>
                    <a:gd name="T89" fmla="*/ 81 h 87"/>
                    <a:gd name="T90" fmla="*/ 24 w 53"/>
                    <a:gd name="T91" fmla="*/ 83 h 87"/>
                    <a:gd name="T92" fmla="*/ 28 w 53"/>
                    <a:gd name="T93" fmla="*/ 83 h 87"/>
                    <a:gd name="T94" fmla="*/ 31 w 53"/>
                    <a:gd name="T95" fmla="*/ 81 h 87"/>
                    <a:gd name="T96" fmla="*/ 31 w 53"/>
                    <a:gd name="T97" fmla="*/ 80 h 87"/>
                    <a:gd name="T98" fmla="*/ 34 w 53"/>
                    <a:gd name="T99" fmla="*/ 77 h 87"/>
                    <a:gd name="T100" fmla="*/ 35 w 53"/>
                    <a:gd name="T101" fmla="*/ 74 h 87"/>
                    <a:gd name="T102" fmla="*/ 35 w 53"/>
                    <a:gd name="T103" fmla="*/ 69 h 87"/>
                    <a:gd name="T104" fmla="*/ 35 w 53"/>
                    <a:gd name="T105" fmla="*/ 43 h 8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 h="87">
                      <a:moveTo>
                        <a:pt x="53" y="43"/>
                      </a:moveTo>
                      <a:lnTo>
                        <a:pt x="53" y="55"/>
                      </a:lnTo>
                      <a:lnTo>
                        <a:pt x="50" y="66"/>
                      </a:lnTo>
                      <a:lnTo>
                        <a:pt x="47" y="75"/>
                      </a:lnTo>
                      <a:lnTo>
                        <a:pt x="44" y="78"/>
                      </a:lnTo>
                      <a:lnTo>
                        <a:pt x="40" y="81"/>
                      </a:lnTo>
                      <a:lnTo>
                        <a:pt x="37" y="84"/>
                      </a:lnTo>
                      <a:lnTo>
                        <a:pt x="34" y="86"/>
                      </a:lnTo>
                      <a:lnTo>
                        <a:pt x="29" y="87"/>
                      </a:lnTo>
                      <a:lnTo>
                        <a:pt x="22" y="87"/>
                      </a:lnTo>
                      <a:lnTo>
                        <a:pt x="19" y="86"/>
                      </a:lnTo>
                      <a:lnTo>
                        <a:pt x="15" y="84"/>
                      </a:lnTo>
                      <a:lnTo>
                        <a:pt x="12" y="80"/>
                      </a:lnTo>
                      <a:lnTo>
                        <a:pt x="7" y="75"/>
                      </a:lnTo>
                      <a:lnTo>
                        <a:pt x="6" y="72"/>
                      </a:lnTo>
                      <a:lnTo>
                        <a:pt x="3" y="68"/>
                      </a:lnTo>
                      <a:lnTo>
                        <a:pt x="1" y="65"/>
                      </a:lnTo>
                      <a:lnTo>
                        <a:pt x="0" y="55"/>
                      </a:lnTo>
                      <a:lnTo>
                        <a:pt x="0" y="31"/>
                      </a:lnTo>
                      <a:lnTo>
                        <a:pt x="3" y="19"/>
                      </a:lnTo>
                      <a:lnTo>
                        <a:pt x="6" y="13"/>
                      </a:lnTo>
                      <a:lnTo>
                        <a:pt x="9" y="9"/>
                      </a:lnTo>
                      <a:lnTo>
                        <a:pt x="13" y="4"/>
                      </a:lnTo>
                      <a:lnTo>
                        <a:pt x="18" y="1"/>
                      </a:lnTo>
                      <a:lnTo>
                        <a:pt x="22" y="0"/>
                      </a:lnTo>
                      <a:lnTo>
                        <a:pt x="31" y="0"/>
                      </a:lnTo>
                      <a:lnTo>
                        <a:pt x="35" y="1"/>
                      </a:lnTo>
                      <a:lnTo>
                        <a:pt x="40" y="4"/>
                      </a:lnTo>
                      <a:lnTo>
                        <a:pt x="44" y="9"/>
                      </a:lnTo>
                      <a:lnTo>
                        <a:pt x="50" y="17"/>
                      </a:lnTo>
                      <a:lnTo>
                        <a:pt x="53" y="31"/>
                      </a:lnTo>
                      <a:lnTo>
                        <a:pt x="53" y="43"/>
                      </a:lnTo>
                      <a:close/>
                      <a:moveTo>
                        <a:pt x="35" y="43"/>
                      </a:moveTo>
                      <a:lnTo>
                        <a:pt x="35" y="12"/>
                      </a:lnTo>
                      <a:lnTo>
                        <a:pt x="34" y="9"/>
                      </a:lnTo>
                      <a:lnTo>
                        <a:pt x="29" y="4"/>
                      </a:lnTo>
                      <a:lnTo>
                        <a:pt x="22" y="4"/>
                      </a:lnTo>
                      <a:lnTo>
                        <a:pt x="21" y="7"/>
                      </a:lnTo>
                      <a:lnTo>
                        <a:pt x="19" y="9"/>
                      </a:lnTo>
                      <a:lnTo>
                        <a:pt x="19" y="13"/>
                      </a:lnTo>
                      <a:lnTo>
                        <a:pt x="18" y="19"/>
                      </a:lnTo>
                      <a:lnTo>
                        <a:pt x="18" y="66"/>
                      </a:lnTo>
                      <a:lnTo>
                        <a:pt x="19" y="71"/>
                      </a:lnTo>
                      <a:lnTo>
                        <a:pt x="19" y="75"/>
                      </a:lnTo>
                      <a:lnTo>
                        <a:pt x="22" y="81"/>
                      </a:lnTo>
                      <a:lnTo>
                        <a:pt x="24" y="83"/>
                      </a:lnTo>
                      <a:lnTo>
                        <a:pt x="28" y="83"/>
                      </a:lnTo>
                      <a:lnTo>
                        <a:pt x="31" y="81"/>
                      </a:lnTo>
                      <a:lnTo>
                        <a:pt x="31" y="80"/>
                      </a:lnTo>
                      <a:lnTo>
                        <a:pt x="34" y="77"/>
                      </a:lnTo>
                      <a:lnTo>
                        <a:pt x="35" y="74"/>
                      </a:lnTo>
                      <a:lnTo>
                        <a:pt x="35" y="69"/>
                      </a:lnTo>
                      <a:lnTo>
                        <a:pt x="35" y="43"/>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50" name="Freeform 639"/>
                <p:cNvSpPr>
                  <a:spLocks noEditPoints="1"/>
                </p:cNvSpPr>
                <p:nvPr/>
              </p:nvSpPr>
              <p:spPr bwMode="auto">
                <a:xfrm>
                  <a:off x="1973575" y="5910650"/>
                  <a:ext cx="83443" cy="137419"/>
                </a:xfrm>
                <a:custGeom>
                  <a:avLst/>
                  <a:gdLst>
                    <a:gd name="T0" fmla="*/ 53 w 53"/>
                    <a:gd name="T1" fmla="*/ 43 h 87"/>
                    <a:gd name="T2" fmla="*/ 53 w 53"/>
                    <a:gd name="T3" fmla="*/ 55 h 87"/>
                    <a:gd name="T4" fmla="*/ 50 w 53"/>
                    <a:gd name="T5" fmla="*/ 66 h 87"/>
                    <a:gd name="T6" fmla="*/ 47 w 53"/>
                    <a:gd name="T7" fmla="*/ 75 h 87"/>
                    <a:gd name="T8" fmla="*/ 44 w 53"/>
                    <a:gd name="T9" fmla="*/ 78 h 87"/>
                    <a:gd name="T10" fmla="*/ 40 w 53"/>
                    <a:gd name="T11" fmla="*/ 81 h 87"/>
                    <a:gd name="T12" fmla="*/ 37 w 53"/>
                    <a:gd name="T13" fmla="*/ 84 h 87"/>
                    <a:gd name="T14" fmla="*/ 34 w 53"/>
                    <a:gd name="T15" fmla="*/ 86 h 87"/>
                    <a:gd name="T16" fmla="*/ 29 w 53"/>
                    <a:gd name="T17" fmla="*/ 87 h 87"/>
                    <a:gd name="T18" fmla="*/ 22 w 53"/>
                    <a:gd name="T19" fmla="*/ 87 h 87"/>
                    <a:gd name="T20" fmla="*/ 19 w 53"/>
                    <a:gd name="T21" fmla="*/ 86 h 87"/>
                    <a:gd name="T22" fmla="*/ 15 w 53"/>
                    <a:gd name="T23" fmla="*/ 84 h 87"/>
                    <a:gd name="T24" fmla="*/ 12 w 53"/>
                    <a:gd name="T25" fmla="*/ 80 h 87"/>
                    <a:gd name="T26" fmla="*/ 7 w 53"/>
                    <a:gd name="T27" fmla="*/ 75 h 87"/>
                    <a:gd name="T28" fmla="*/ 6 w 53"/>
                    <a:gd name="T29" fmla="*/ 72 h 87"/>
                    <a:gd name="T30" fmla="*/ 3 w 53"/>
                    <a:gd name="T31" fmla="*/ 68 h 87"/>
                    <a:gd name="T32" fmla="*/ 1 w 53"/>
                    <a:gd name="T33" fmla="*/ 65 h 87"/>
                    <a:gd name="T34" fmla="*/ 0 w 53"/>
                    <a:gd name="T35" fmla="*/ 55 h 87"/>
                    <a:gd name="T36" fmla="*/ 0 w 53"/>
                    <a:gd name="T37" fmla="*/ 31 h 87"/>
                    <a:gd name="T38" fmla="*/ 3 w 53"/>
                    <a:gd name="T39" fmla="*/ 19 h 87"/>
                    <a:gd name="T40" fmla="*/ 6 w 53"/>
                    <a:gd name="T41" fmla="*/ 13 h 87"/>
                    <a:gd name="T42" fmla="*/ 9 w 53"/>
                    <a:gd name="T43" fmla="*/ 9 h 87"/>
                    <a:gd name="T44" fmla="*/ 13 w 53"/>
                    <a:gd name="T45" fmla="*/ 4 h 87"/>
                    <a:gd name="T46" fmla="*/ 18 w 53"/>
                    <a:gd name="T47" fmla="*/ 1 h 87"/>
                    <a:gd name="T48" fmla="*/ 22 w 53"/>
                    <a:gd name="T49" fmla="*/ 0 h 87"/>
                    <a:gd name="T50" fmla="*/ 31 w 53"/>
                    <a:gd name="T51" fmla="*/ 0 h 87"/>
                    <a:gd name="T52" fmla="*/ 35 w 53"/>
                    <a:gd name="T53" fmla="*/ 1 h 87"/>
                    <a:gd name="T54" fmla="*/ 40 w 53"/>
                    <a:gd name="T55" fmla="*/ 4 h 87"/>
                    <a:gd name="T56" fmla="*/ 44 w 53"/>
                    <a:gd name="T57" fmla="*/ 9 h 87"/>
                    <a:gd name="T58" fmla="*/ 50 w 53"/>
                    <a:gd name="T59" fmla="*/ 17 h 87"/>
                    <a:gd name="T60" fmla="*/ 53 w 53"/>
                    <a:gd name="T61" fmla="*/ 31 h 87"/>
                    <a:gd name="T62" fmla="*/ 53 w 53"/>
                    <a:gd name="T63" fmla="*/ 43 h 87"/>
                    <a:gd name="T64" fmla="*/ 35 w 53"/>
                    <a:gd name="T65" fmla="*/ 43 h 87"/>
                    <a:gd name="T66" fmla="*/ 35 w 53"/>
                    <a:gd name="T67" fmla="*/ 12 h 87"/>
                    <a:gd name="T68" fmla="*/ 34 w 53"/>
                    <a:gd name="T69" fmla="*/ 9 h 87"/>
                    <a:gd name="T70" fmla="*/ 29 w 53"/>
                    <a:gd name="T71" fmla="*/ 4 h 87"/>
                    <a:gd name="T72" fmla="*/ 22 w 53"/>
                    <a:gd name="T73" fmla="*/ 4 h 87"/>
                    <a:gd name="T74" fmla="*/ 21 w 53"/>
                    <a:gd name="T75" fmla="*/ 7 h 87"/>
                    <a:gd name="T76" fmla="*/ 19 w 53"/>
                    <a:gd name="T77" fmla="*/ 9 h 87"/>
                    <a:gd name="T78" fmla="*/ 19 w 53"/>
                    <a:gd name="T79" fmla="*/ 13 h 87"/>
                    <a:gd name="T80" fmla="*/ 18 w 53"/>
                    <a:gd name="T81" fmla="*/ 19 h 87"/>
                    <a:gd name="T82" fmla="*/ 18 w 53"/>
                    <a:gd name="T83" fmla="*/ 66 h 87"/>
                    <a:gd name="T84" fmla="*/ 19 w 53"/>
                    <a:gd name="T85" fmla="*/ 71 h 87"/>
                    <a:gd name="T86" fmla="*/ 19 w 53"/>
                    <a:gd name="T87" fmla="*/ 75 h 87"/>
                    <a:gd name="T88" fmla="*/ 22 w 53"/>
                    <a:gd name="T89" fmla="*/ 81 h 87"/>
                    <a:gd name="T90" fmla="*/ 23 w 53"/>
                    <a:gd name="T91" fmla="*/ 83 h 87"/>
                    <a:gd name="T92" fmla="*/ 28 w 53"/>
                    <a:gd name="T93" fmla="*/ 83 h 87"/>
                    <a:gd name="T94" fmla="*/ 31 w 53"/>
                    <a:gd name="T95" fmla="*/ 81 h 87"/>
                    <a:gd name="T96" fmla="*/ 31 w 53"/>
                    <a:gd name="T97" fmla="*/ 80 h 87"/>
                    <a:gd name="T98" fmla="*/ 34 w 53"/>
                    <a:gd name="T99" fmla="*/ 77 h 87"/>
                    <a:gd name="T100" fmla="*/ 35 w 53"/>
                    <a:gd name="T101" fmla="*/ 74 h 87"/>
                    <a:gd name="T102" fmla="*/ 35 w 53"/>
                    <a:gd name="T103" fmla="*/ 69 h 87"/>
                    <a:gd name="T104" fmla="*/ 35 w 53"/>
                    <a:gd name="T105" fmla="*/ 43 h 8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 h="87">
                      <a:moveTo>
                        <a:pt x="53" y="43"/>
                      </a:moveTo>
                      <a:lnTo>
                        <a:pt x="53" y="55"/>
                      </a:lnTo>
                      <a:lnTo>
                        <a:pt x="50" y="66"/>
                      </a:lnTo>
                      <a:lnTo>
                        <a:pt x="47" y="75"/>
                      </a:lnTo>
                      <a:lnTo>
                        <a:pt x="44" y="78"/>
                      </a:lnTo>
                      <a:lnTo>
                        <a:pt x="40" y="81"/>
                      </a:lnTo>
                      <a:lnTo>
                        <a:pt x="37" y="84"/>
                      </a:lnTo>
                      <a:lnTo>
                        <a:pt x="34" y="86"/>
                      </a:lnTo>
                      <a:lnTo>
                        <a:pt x="29" y="87"/>
                      </a:lnTo>
                      <a:lnTo>
                        <a:pt x="22" y="87"/>
                      </a:lnTo>
                      <a:lnTo>
                        <a:pt x="19" y="86"/>
                      </a:lnTo>
                      <a:lnTo>
                        <a:pt x="15" y="84"/>
                      </a:lnTo>
                      <a:lnTo>
                        <a:pt x="12" y="80"/>
                      </a:lnTo>
                      <a:lnTo>
                        <a:pt x="7" y="75"/>
                      </a:lnTo>
                      <a:lnTo>
                        <a:pt x="6" y="72"/>
                      </a:lnTo>
                      <a:lnTo>
                        <a:pt x="3" y="68"/>
                      </a:lnTo>
                      <a:lnTo>
                        <a:pt x="1" y="65"/>
                      </a:lnTo>
                      <a:lnTo>
                        <a:pt x="0" y="55"/>
                      </a:lnTo>
                      <a:lnTo>
                        <a:pt x="0" y="31"/>
                      </a:lnTo>
                      <a:lnTo>
                        <a:pt x="3" y="19"/>
                      </a:lnTo>
                      <a:lnTo>
                        <a:pt x="6" y="13"/>
                      </a:lnTo>
                      <a:lnTo>
                        <a:pt x="9" y="9"/>
                      </a:lnTo>
                      <a:lnTo>
                        <a:pt x="13" y="4"/>
                      </a:lnTo>
                      <a:lnTo>
                        <a:pt x="18" y="1"/>
                      </a:lnTo>
                      <a:lnTo>
                        <a:pt x="22" y="0"/>
                      </a:lnTo>
                      <a:lnTo>
                        <a:pt x="31" y="0"/>
                      </a:lnTo>
                      <a:lnTo>
                        <a:pt x="35" y="1"/>
                      </a:lnTo>
                      <a:lnTo>
                        <a:pt x="40" y="4"/>
                      </a:lnTo>
                      <a:lnTo>
                        <a:pt x="44" y="9"/>
                      </a:lnTo>
                      <a:lnTo>
                        <a:pt x="50" y="17"/>
                      </a:lnTo>
                      <a:lnTo>
                        <a:pt x="53" y="31"/>
                      </a:lnTo>
                      <a:lnTo>
                        <a:pt x="53" y="43"/>
                      </a:lnTo>
                      <a:close/>
                      <a:moveTo>
                        <a:pt x="35" y="43"/>
                      </a:moveTo>
                      <a:lnTo>
                        <a:pt x="35" y="12"/>
                      </a:lnTo>
                      <a:lnTo>
                        <a:pt x="34" y="9"/>
                      </a:lnTo>
                      <a:lnTo>
                        <a:pt x="29" y="4"/>
                      </a:lnTo>
                      <a:lnTo>
                        <a:pt x="22" y="4"/>
                      </a:lnTo>
                      <a:lnTo>
                        <a:pt x="21" y="7"/>
                      </a:lnTo>
                      <a:lnTo>
                        <a:pt x="19" y="9"/>
                      </a:lnTo>
                      <a:lnTo>
                        <a:pt x="19" y="13"/>
                      </a:lnTo>
                      <a:lnTo>
                        <a:pt x="18" y="19"/>
                      </a:lnTo>
                      <a:lnTo>
                        <a:pt x="18" y="66"/>
                      </a:lnTo>
                      <a:lnTo>
                        <a:pt x="19" y="71"/>
                      </a:lnTo>
                      <a:lnTo>
                        <a:pt x="19" y="75"/>
                      </a:lnTo>
                      <a:lnTo>
                        <a:pt x="22" y="81"/>
                      </a:lnTo>
                      <a:lnTo>
                        <a:pt x="23" y="83"/>
                      </a:lnTo>
                      <a:lnTo>
                        <a:pt x="28" y="83"/>
                      </a:lnTo>
                      <a:lnTo>
                        <a:pt x="31" y="81"/>
                      </a:lnTo>
                      <a:lnTo>
                        <a:pt x="31" y="80"/>
                      </a:lnTo>
                      <a:lnTo>
                        <a:pt x="34" y="77"/>
                      </a:lnTo>
                      <a:lnTo>
                        <a:pt x="35" y="74"/>
                      </a:lnTo>
                      <a:lnTo>
                        <a:pt x="35" y="69"/>
                      </a:lnTo>
                      <a:lnTo>
                        <a:pt x="35" y="43"/>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51" name="Freeform 640"/>
                <p:cNvSpPr>
                  <a:spLocks/>
                </p:cNvSpPr>
                <p:nvPr/>
              </p:nvSpPr>
              <p:spPr bwMode="auto">
                <a:xfrm>
                  <a:off x="2075335" y="6015945"/>
                  <a:ext cx="30527" cy="32124"/>
                </a:xfrm>
                <a:custGeom>
                  <a:avLst/>
                  <a:gdLst>
                    <a:gd name="T0" fmla="*/ 9 w 19"/>
                    <a:gd name="T1" fmla="*/ 0 h 21"/>
                    <a:gd name="T2" fmla="*/ 12 w 19"/>
                    <a:gd name="T3" fmla="*/ 2 h 21"/>
                    <a:gd name="T4" fmla="*/ 16 w 19"/>
                    <a:gd name="T5" fmla="*/ 3 h 21"/>
                    <a:gd name="T6" fmla="*/ 18 w 19"/>
                    <a:gd name="T7" fmla="*/ 6 h 21"/>
                    <a:gd name="T8" fmla="*/ 19 w 19"/>
                    <a:gd name="T9" fmla="*/ 8 h 21"/>
                    <a:gd name="T10" fmla="*/ 19 w 19"/>
                    <a:gd name="T11" fmla="*/ 14 h 21"/>
                    <a:gd name="T12" fmla="*/ 18 w 19"/>
                    <a:gd name="T13" fmla="*/ 17 h 21"/>
                    <a:gd name="T14" fmla="*/ 16 w 19"/>
                    <a:gd name="T15" fmla="*/ 18 h 21"/>
                    <a:gd name="T16" fmla="*/ 13 w 19"/>
                    <a:gd name="T17" fmla="*/ 20 h 21"/>
                    <a:gd name="T18" fmla="*/ 12 w 19"/>
                    <a:gd name="T19" fmla="*/ 21 h 21"/>
                    <a:gd name="T20" fmla="*/ 6 w 19"/>
                    <a:gd name="T21" fmla="*/ 21 h 21"/>
                    <a:gd name="T22" fmla="*/ 4 w 19"/>
                    <a:gd name="T23" fmla="*/ 20 h 21"/>
                    <a:gd name="T24" fmla="*/ 1 w 19"/>
                    <a:gd name="T25" fmla="*/ 18 h 21"/>
                    <a:gd name="T26" fmla="*/ 0 w 19"/>
                    <a:gd name="T27" fmla="*/ 17 h 21"/>
                    <a:gd name="T28" fmla="*/ 0 w 19"/>
                    <a:gd name="T29" fmla="*/ 6 h 21"/>
                    <a:gd name="T30" fmla="*/ 1 w 19"/>
                    <a:gd name="T31" fmla="*/ 3 h 21"/>
                    <a:gd name="T32" fmla="*/ 4 w 19"/>
                    <a:gd name="T33" fmla="*/ 2 h 21"/>
                    <a:gd name="T34" fmla="*/ 6 w 19"/>
                    <a:gd name="T35" fmla="*/ 2 h 21"/>
                    <a:gd name="T36" fmla="*/ 9 w 19"/>
                    <a:gd name="T37" fmla="*/ 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 h="21">
                      <a:moveTo>
                        <a:pt x="9" y="0"/>
                      </a:moveTo>
                      <a:lnTo>
                        <a:pt x="12" y="2"/>
                      </a:lnTo>
                      <a:lnTo>
                        <a:pt x="16" y="3"/>
                      </a:lnTo>
                      <a:lnTo>
                        <a:pt x="18" y="6"/>
                      </a:lnTo>
                      <a:lnTo>
                        <a:pt x="19" y="8"/>
                      </a:lnTo>
                      <a:lnTo>
                        <a:pt x="19" y="14"/>
                      </a:lnTo>
                      <a:lnTo>
                        <a:pt x="18" y="17"/>
                      </a:lnTo>
                      <a:lnTo>
                        <a:pt x="16" y="18"/>
                      </a:lnTo>
                      <a:lnTo>
                        <a:pt x="13" y="20"/>
                      </a:lnTo>
                      <a:lnTo>
                        <a:pt x="12" y="21"/>
                      </a:lnTo>
                      <a:lnTo>
                        <a:pt x="6" y="21"/>
                      </a:lnTo>
                      <a:lnTo>
                        <a:pt x="4" y="20"/>
                      </a:lnTo>
                      <a:lnTo>
                        <a:pt x="1" y="18"/>
                      </a:lnTo>
                      <a:lnTo>
                        <a:pt x="0" y="17"/>
                      </a:lnTo>
                      <a:lnTo>
                        <a:pt x="0" y="6"/>
                      </a:lnTo>
                      <a:lnTo>
                        <a:pt x="1" y="3"/>
                      </a:lnTo>
                      <a:lnTo>
                        <a:pt x="4" y="2"/>
                      </a:lnTo>
                      <a:lnTo>
                        <a:pt x="6" y="2"/>
                      </a:lnTo>
                      <a:lnTo>
                        <a:pt x="9" y="0"/>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52" name="Freeform 641"/>
                <p:cNvSpPr>
                  <a:spLocks/>
                </p:cNvSpPr>
                <p:nvPr/>
              </p:nvSpPr>
              <p:spPr bwMode="auto">
                <a:xfrm>
                  <a:off x="2118074" y="5910650"/>
                  <a:ext cx="89549" cy="135633"/>
                </a:xfrm>
                <a:custGeom>
                  <a:avLst/>
                  <a:gdLst>
                    <a:gd name="T0" fmla="*/ 50 w 56"/>
                    <a:gd name="T1" fmla="*/ 86 h 86"/>
                    <a:gd name="T2" fmla="*/ 0 w 56"/>
                    <a:gd name="T3" fmla="*/ 86 h 86"/>
                    <a:gd name="T4" fmla="*/ 0 w 56"/>
                    <a:gd name="T5" fmla="*/ 84 h 86"/>
                    <a:gd name="T6" fmla="*/ 14 w 56"/>
                    <a:gd name="T7" fmla="*/ 68 h 86"/>
                    <a:gd name="T8" fmla="*/ 25 w 56"/>
                    <a:gd name="T9" fmla="*/ 56 h 86"/>
                    <a:gd name="T10" fmla="*/ 31 w 56"/>
                    <a:gd name="T11" fmla="*/ 47 h 86"/>
                    <a:gd name="T12" fmla="*/ 35 w 56"/>
                    <a:gd name="T13" fmla="*/ 29 h 86"/>
                    <a:gd name="T14" fmla="*/ 32 w 56"/>
                    <a:gd name="T15" fmla="*/ 20 h 86"/>
                    <a:gd name="T16" fmla="*/ 31 w 56"/>
                    <a:gd name="T17" fmla="*/ 17 h 86"/>
                    <a:gd name="T18" fmla="*/ 26 w 56"/>
                    <a:gd name="T19" fmla="*/ 14 h 86"/>
                    <a:gd name="T20" fmla="*/ 16 w 56"/>
                    <a:gd name="T21" fmla="*/ 14 h 86"/>
                    <a:gd name="T22" fmla="*/ 12 w 56"/>
                    <a:gd name="T23" fmla="*/ 16 h 86"/>
                    <a:gd name="T24" fmla="*/ 7 w 56"/>
                    <a:gd name="T25" fmla="*/ 19 h 86"/>
                    <a:gd name="T26" fmla="*/ 4 w 56"/>
                    <a:gd name="T27" fmla="*/ 23 h 86"/>
                    <a:gd name="T28" fmla="*/ 1 w 56"/>
                    <a:gd name="T29" fmla="*/ 23 h 86"/>
                    <a:gd name="T30" fmla="*/ 4 w 56"/>
                    <a:gd name="T31" fmla="*/ 16 h 86"/>
                    <a:gd name="T32" fmla="*/ 9 w 56"/>
                    <a:gd name="T33" fmla="*/ 10 h 86"/>
                    <a:gd name="T34" fmla="*/ 12 w 56"/>
                    <a:gd name="T35" fmla="*/ 4 h 86"/>
                    <a:gd name="T36" fmla="*/ 17 w 56"/>
                    <a:gd name="T37" fmla="*/ 1 h 86"/>
                    <a:gd name="T38" fmla="*/ 22 w 56"/>
                    <a:gd name="T39" fmla="*/ 0 h 86"/>
                    <a:gd name="T40" fmla="*/ 32 w 56"/>
                    <a:gd name="T41" fmla="*/ 0 h 86"/>
                    <a:gd name="T42" fmla="*/ 37 w 56"/>
                    <a:gd name="T43" fmla="*/ 1 h 86"/>
                    <a:gd name="T44" fmla="*/ 40 w 56"/>
                    <a:gd name="T45" fmla="*/ 3 h 86"/>
                    <a:gd name="T46" fmla="*/ 43 w 56"/>
                    <a:gd name="T47" fmla="*/ 6 h 86"/>
                    <a:gd name="T48" fmla="*/ 47 w 56"/>
                    <a:gd name="T49" fmla="*/ 7 h 86"/>
                    <a:gd name="T50" fmla="*/ 49 w 56"/>
                    <a:gd name="T51" fmla="*/ 10 h 86"/>
                    <a:gd name="T52" fmla="*/ 50 w 56"/>
                    <a:gd name="T53" fmla="*/ 14 h 86"/>
                    <a:gd name="T54" fmla="*/ 52 w 56"/>
                    <a:gd name="T55" fmla="*/ 17 h 86"/>
                    <a:gd name="T56" fmla="*/ 52 w 56"/>
                    <a:gd name="T57" fmla="*/ 26 h 86"/>
                    <a:gd name="T58" fmla="*/ 50 w 56"/>
                    <a:gd name="T59" fmla="*/ 32 h 86"/>
                    <a:gd name="T60" fmla="*/ 47 w 56"/>
                    <a:gd name="T61" fmla="*/ 38 h 86"/>
                    <a:gd name="T62" fmla="*/ 41 w 56"/>
                    <a:gd name="T63" fmla="*/ 47 h 86"/>
                    <a:gd name="T64" fmla="*/ 32 w 56"/>
                    <a:gd name="T65" fmla="*/ 57 h 86"/>
                    <a:gd name="T66" fmla="*/ 20 w 56"/>
                    <a:gd name="T67" fmla="*/ 69 h 86"/>
                    <a:gd name="T68" fmla="*/ 47 w 56"/>
                    <a:gd name="T69" fmla="*/ 69 h 86"/>
                    <a:gd name="T70" fmla="*/ 52 w 56"/>
                    <a:gd name="T71" fmla="*/ 65 h 86"/>
                    <a:gd name="T72" fmla="*/ 53 w 56"/>
                    <a:gd name="T73" fmla="*/ 62 h 86"/>
                    <a:gd name="T74" fmla="*/ 56 w 56"/>
                    <a:gd name="T75" fmla="*/ 62 h 86"/>
                    <a:gd name="T76" fmla="*/ 50 w 56"/>
                    <a:gd name="T77" fmla="*/ 86 h 8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6" h="86">
                      <a:moveTo>
                        <a:pt x="50" y="86"/>
                      </a:moveTo>
                      <a:lnTo>
                        <a:pt x="0" y="86"/>
                      </a:lnTo>
                      <a:lnTo>
                        <a:pt x="0" y="84"/>
                      </a:lnTo>
                      <a:lnTo>
                        <a:pt x="14" y="68"/>
                      </a:lnTo>
                      <a:lnTo>
                        <a:pt x="25" y="56"/>
                      </a:lnTo>
                      <a:lnTo>
                        <a:pt x="31" y="47"/>
                      </a:lnTo>
                      <a:lnTo>
                        <a:pt x="35" y="29"/>
                      </a:lnTo>
                      <a:lnTo>
                        <a:pt x="32" y="20"/>
                      </a:lnTo>
                      <a:lnTo>
                        <a:pt x="31" y="17"/>
                      </a:lnTo>
                      <a:lnTo>
                        <a:pt x="26" y="14"/>
                      </a:lnTo>
                      <a:lnTo>
                        <a:pt x="16" y="14"/>
                      </a:lnTo>
                      <a:lnTo>
                        <a:pt x="12" y="16"/>
                      </a:lnTo>
                      <a:lnTo>
                        <a:pt x="7" y="19"/>
                      </a:lnTo>
                      <a:lnTo>
                        <a:pt x="4" y="23"/>
                      </a:lnTo>
                      <a:lnTo>
                        <a:pt x="1" y="23"/>
                      </a:lnTo>
                      <a:lnTo>
                        <a:pt x="4" y="16"/>
                      </a:lnTo>
                      <a:lnTo>
                        <a:pt x="9" y="10"/>
                      </a:lnTo>
                      <a:lnTo>
                        <a:pt x="12" y="4"/>
                      </a:lnTo>
                      <a:lnTo>
                        <a:pt x="17" y="1"/>
                      </a:lnTo>
                      <a:lnTo>
                        <a:pt x="22" y="0"/>
                      </a:lnTo>
                      <a:lnTo>
                        <a:pt x="32" y="0"/>
                      </a:lnTo>
                      <a:lnTo>
                        <a:pt x="37" y="1"/>
                      </a:lnTo>
                      <a:lnTo>
                        <a:pt x="40" y="3"/>
                      </a:lnTo>
                      <a:lnTo>
                        <a:pt x="43" y="6"/>
                      </a:lnTo>
                      <a:lnTo>
                        <a:pt x="47" y="7"/>
                      </a:lnTo>
                      <a:lnTo>
                        <a:pt x="49" y="10"/>
                      </a:lnTo>
                      <a:lnTo>
                        <a:pt x="50" y="14"/>
                      </a:lnTo>
                      <a:lnTo>
                        <a:pt x="52" y="17"/>
                      </a:lnTo>
                      <a:lnTo>
                        <a:pt x="52" y="26"/>
                      </a:lnTo>
                      <a:lnTo>
                        <a:pt x="50" y="32"/>
                      </a:lnTo>
                      <a:lnTo>
                        <a:pt x="47" y="38"/>
                      </a:lnTo>
                      <a:lnTo>
                        <a:pt x="41" y="47"/>
                      </a:lnTo>
                      <a:lnTo>
                        <a:pt x="32" y="57"/>
                      </a:lnTo>
                      <a:lnTo>
                        <a:pt x="20" y="69"/>
                      </a:lnTo>
                      <a:lnTo>
                        <a:pt x="47" y="69"/>
                      </a:lnTo>
                      <a:lnTo>
                        <a:pt x="52" y="65"/>
                      </a:lnTo>
                      <a:lnTo>
                        <a:pt x="53" y="62"/>
                      </a:lnTo>
                      <a:lnTo>
                        <a:pt x="56" y="62"/>
                      </a:lnTo>
                      <a:lnTo>
                        <a:pt x="50" y="86"/>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53" name="Freeform 642"/>
                <p:cNvSpPr>
                  <a:spLocks/>
                </p:cNvSpPr>
                <p:nvPr/>
              </p:nvSpPr>
              <p:spPr bwMode="auto">
                <a:xfrm>
                  <a:off x="2223904" y="5912435"/>
                  <a:ext cx="87515" cy="135633"/>
                </a:xfrm>
                <a:custGeom>
                  <a:avLst/>
                  <a:gdLst>
                    <a:gd name="T0" fmla="*/ 17 w 55"/>
                    <a:gd name="T1" fmla="*/ 0 h 86"/>
                    <a:gd name="T2" fmla="*/ 55 w 55"/>
                    <a:gd name="T3" fmla="*/ 0 h 86"/>
                    <a:gd name="T4" fmla="*/ 48 w 55"/>
                    <a:gd name="T5" fmla="*/ 15 h 86"/>
                    <a:gd name="T6" fmla="*/ 15 w 55"/>
                    <a:gd name="T7" fmla="*/ 15 h 86"/>
                    <a:gd name="T8" fmla="*/ 11 w 55"/>
                    <a:gd name="T9" fmla="*/ 24 h 86"/>
                    <a:gd name="T10" fmla="*/ 30 w 55"/>
                    <a:gd name="T11" fmla="*/ 27 h 86"/>
                    <a:gd name="T12" fmla="*/ 45 w 55"/>
                    <a:gd name="T13" fmla="*/ 34 h 86"/>
                    <a:gd name="T14" fmla="*/ 49 w 55"/>
                    <a:gd name="T15" fmla="*/ 39 h 86"/>
                    <a:gd name="T16" fmla="*/ 52 w 55"/>
                    <a:gd name="T17" fmla="*/ 43 h 86"/>
                    <a:gd name="T18" fmla="*/ 55 w 55"/>
                    <a:gd name="T19" fmla="*/ 55 h 86"/>
                    <a:gd name="T20" fmla="*/ 54 w 55"/>
                    <a:gd name="T21" fmla="*/ 64 h 86"/>
                    <a:gd name="T22" fmla="*/ 51 w 55"/>
                    <a:gd name="T23" fmla="*/ 71 h 86"/>
                    <a:gd name="T24" fmla="*/ 48 w 55"/>
                    <a:gd name="T25" fmla="*/ 76 h 86"/>
                    <a:gd name="T26" fmla="*/ 46 w 55"/>
                    <a:gd name="T27" fmla="*/ 79 h 86"/>
                    <a:gd name="T28" fmla="*/ 37 w 55"/>
                    <a:gd name="T29" fmla="*/ 82 h 86"/>
                    <a:gd name="T30" fmla="*/ 32 w 55"/>
                    <a:gd name="T31" fmla="*/ 85 h 86"/>
                    <a:gd name="T32" fmla="*/ 27 w 55"/>
                    <a:gd name="T33" fmla="*/ 86 h 86"/>
                    <a:gd name="T34" fmla="*/ 11 w 55"/>
                    <a:gd name="T35" fmla="*/ 86 h 86"/>
                    <a:gd name="T36" fmla="*/ 8 w 55"/>
                    <a:gd name="T37" fmla="*/ 85 h 86"/>
                    <a:gd name="T38" fmla="*/ 5 w 55"/>
                    <a:gd name="T39" fmla="*/ 82 h 86"/>
                    <a:gd name="T40" fmla="*/ 2 w 55"/>
                    <a:gd name="T41" fmla="*/ 80 h 86"/>
                    <a:gd name="T42" fmla="*/ 0 w 55"/>
                    <a:gd name="T43" fmla="*/ 77 h 86"/>
                    <a:gd name="T44" fmla="*/ 0 w 55"/>
                    <a:gd name="T45" fmla="*/ 76 h 86"/>
                    <a:gd name="T46" fmla="*/ 2 w 55"/>
                    <a:gd name="T47" fmla="*/ 73 h 86"/>
                    <a:gd name="T48" fmla="*/ 6 w 55"/>
                    <a:gd name="T49" fmla="*/ 68 h 86"/>
                    <a:gd name="T50" fmla="*/ 8 w 55"/>
                    <a:gd name="T51" fmla="*/ 68 h 86"/>
                    <a:gd name="T52" fmla="*/ 11 w 55"/>
                    <a:gd name="T53" fmla="*/ 70 h 86"/>
                    <a:gd name="T54" fmla="*/ 12 w 55"/>
                    <a:gd name="T55" fmla="*/ 70 h 86"/>
                    <a:gd name="T56" fmla="*/ 14 w 55"/>
                    <a:gd name="T57" fmla="*/ 71 h 86"/>
                    <a:gd name="T58" fmla="*/ 17 w 55"/>
                    <a:gd name="T59" fmla="*/ 73 h 86"/>
                    <a:gd name="T60" fmla="*/ 20 w 55"/>
                    <a:gd name="T61" fmla="*/ 76 h 86"/>
                    <a:gd name="T62" fmla="*/ 26 w 55"/>
                    <a:gd name="T63" fmla="*/ 79 h 86"/>
                    <a:gd name="T64" fmla="*/ 27 w 55"/>
                    <a:gd name="T65" fmla="*/ 79 h 86"/>
                    <a:gd name="T66" fmla="*/ 29 w 55"/>
                    <a:gd name="T67" fmla="*/ 80 h 86"/>
                    <a:gd name="T68" fmla="*/ 34 w 55"/>
                    <a:gd name="T69" fmla="*/ 80 h 86"/>
                    <a:gd name="T70" fmla="*/ 40 w 55"/>
                    <a:gd name="T71" fmla="*/ 77 h 86"/>
                    <a:gd name="T72" fmla="*/ 43 w 55"/>
                    <a:gd name="T73" fmla="*/ 71 h 86"/>
                    <a:gd name="T74" fmla="*/ 45 w 55"/>
                    <a:gd name="T75" fmla="*/ 67 h 86"/>
                    <a:gd name="T76" fmla="*/ 43 w 55"/>
                    <a:gd name="T77" fmla="*/ 62 h 86"/>
                    <a:gd name="T78" fmla="*/ 42 w 55"/>
                    <a:gd name="T79" fmla="*/ 56 h 86"/>
                    <a:gd name="T80" fmla="*/ 37 w 55"/>
                    <a:gd name="T81" fmla="*/ 54 h 86"/>
                    <a:gd name="T82" fmla="*/ 33 w 55"/>
                    <a:gd name="T83" fmla="*/ 49 h 86"/>
                    <a:gd name="T84" fmla="*/ 21 w 55"/>
                    <a:gd name="T85" fmla="*/ 45 h 86"/>
                    <a:gd name="T86" fmla="*/ 6 w 55"/>
                    <a:gd name="T87" fmla="*/ 42 h 86"/>
                    <a:gd name="T88" fmla="*/ 0 w 55"/>
                    <a:gd name="T89" fmla="*/ 42 h 86"/>
                    <a:gd name="T90" fmla="*/ 17 w 55"/>
                    <a:gd name="T91" fmla="*/ 0 h 8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5" h="86">
                      <a:moveTo>
                        <a:pt x="17" y="0"/>
                      </a:moveTo>
                      <a:lnTo>
                        <a:pt x="55" y="0"/>
                      </a:lnTo>
                      <a:lnTo>
                        <a:pt x="48" y="15"/>
                      </a:lnTo>
                      <a:lnTo>
                        <a:pt x="15" y="15"/>
                      </a:lnTo>
                      <a:lnTo>
                        <a:pt x="11" y="24"/>
                      </a:lnTo>
                      <a:lnTo>
                        <a:pt x="30" y="27"/>
                      </a:lnTo>
                      <a:lnTo>
                        <a:pt x="45" y="34"/>
                      </a:lnTo>
                      <a:lnTo>
                        <a:pt x="49" y="39"/>
                      </a:lnTo>
                      <a:lnTo>
                        <a:pt x="52" y="43"/>
                      </a:lnTo>
                      <a:lnTo>
                        <a:pt x="55" y="55"/>
                      </a:lnTo>
                      <a:lnTo>
                        <a:pt x="54" y="64"/>
                      </a:lnTo>
                      <a:lnTo>
                        <a:pt x="51" y="71"/>
                      </a:lnTo>
                      <a:lnTo>
                        <a:pt x="48" y="76"/>
                      </a:lnTo>
                      <a:lnTo>
                        <a:pt x="46" y="79"/>
                      </a:lnTo>
                      <a:lnTo>
                        <a:pt x="37" y="82"/>
                      </a:lnTo>
                      <a:lnTo>
                        <a:pt x="32" y="85"/>
                      </a:lnTo>
                      <a:lnTo>
                        <a:pt x="27" y="86"/>
                      </a:lnTo>
                      <a:lnTo>
                        <a:pt x="11" y="86"/>
                      </a:lnTo>
                      <a:lnTo>
                        <a:pt x="8" y="85"/>
                      </a:lnTo>
                      <a:lnTo>
                        <a:pt x="5" y="82"/>
                      </a:lnTo>
                      <a:lnTo>
                        <a:pt x="2" y="80"/>
                      </a:lnTo>
                      <a:lnTo>
                        <a:pt x="0" y="77"/>
                      </a:lnTo>
                      <a:lnTo>
                        <a:pt x="0" y="76"/>
                      </a:lnTo>
                      <a:lnTo>
                        <a:pt x="2" y="73"/>
                      </a:lnTo>
                      <a:lnTo>
                        <a:pt x="6" y="68"/>
                      </a:lnTo>
                      <a:lnTo>
                        <a:pt x="8" y="68"/>
                      </a:lnTo>
                      <a:lnTo>
                        <a:pt x="11" y="70"/>
                      </a:lnTo>
                      <a:lnTo>
                        <a:pt x="12" y="70"/>
                      </a:lnTo>
                      <a:lnTo>
                        <a:pt x="14" y="71"/>
                      </a:lnTo>
                      <a:lnTo>
                        <a:pt x="17" y="73"/>
                      </a:lnTo>
                      <a:lnTo>
                        <a:pt x="20" y="76"/>
                      </a:lnTo>
                      <a:lnTo>
                        <a:pt x="26" y="79"/>
                      </a:lnTo>
                      <a:lnTo>
                        <a:pt x="27" y="79"/>
                      </a:lnTo>
                      <a:lnTo>
                        <a:pt x="29" y="80"/>
                      </a:lnTo>
                      <a:lnTo>
                        <a:pt x="34" y="80"/>
                      </a:lnTo>
                      <a:lnTo>
                        <a:pt x="40" y="77"/>
                      </a:lnTo>
                      <a:lnTo>
                        <a:pt x="43" y="71"/>
                      </a:lnTo>
                      <a:lnTo>
                        <a:pt x="45" y="67"/>
                      </a:lnTo>
                      <a:lnTo>
                        <a:pt x="43" y="62"/>
                      </a:lnTo>
                      <a:lnTo>
                        <a:pt x="42" y="56"/>
                      </a:lnTo>
                      <a:lnTo>
                        <a:pt x="37" y="54"/>
                      </a:lnTo>
                      <a:lnTo>
                        <a:pt x="33" y="49"/>
                      </a:lnTo>
                      <a:lnTo>
                        <a:pt x="21" y="45"/>
                      </a:lnTo>
                      <a:lnTo>
                        <a:pt x="6" y="42"/>
                      </a:lnTo>
                      <a:lnTo>
                        <a:pt x="0" y="42"/>
                      </a:lnTo>
                      <a:lnTo>
                        <a:pt x="17" y="0"/>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54" name="Freeform 643"/>
                <p:cNvSpPr>
                  <a:spLocks noEditPoints="1"/>
                </p:cNvSpPr>
                <p:nvPr/>
              </p:nvSpPr>
              <p:spPr bwMode="auto">
                <a:xfrm>
                  <a:off x="2494587" y="5910650"/>
                  <a:ext cx="85479" cy="137419"/>
                </a:xfrm>
                <a:custGeom>
                  <a:avLst/>
                  <a:gdLst>
                    <a:gd name="T0" fmla="*/ 53 w 53"/>
                    <a:gd name="T1" fmla="*/ 43 h 87"/>
                    <a:gd name="T2" fmla="*/ 53 w 53"/>
                    <a:gd name="T3" fmla="*/ 55 h 87"/>
                    <a:gd name="T4" fmla="*/ 50 w 53"/>
                    <a:gd name="T5" fmla="*/ 66 h 87"/>
                    <a:gd name="T6" fmla="*/ 47 w 53"/>
                    <a:gd name="T7" fmla="*/ 75 h 87"/>
                    <a:gd name="T8" fmla="*/ 44 w 53"/>
                    <a:gd name="T9" fmla="*/ 78 h 87"/>
                    <a:gd name="T10" fmla="*/ 40 w 53"/>
                    <a:gd name="T11" fmla="*/ 81 h 87"/>
                    <a:gd name="T12" fmla="*/ 37 w 53"/>
                    <a:gd name="T13" fmla="*/ 84 h 87"/>
                    <a:gd name="T14" fmla="*/ 34 w 53"/>
                    <a:gd name="T15" fmla="*/ 86 h 87"/>
                    <a:gd name="T16" fmla="*/ 30 w 53"/>
                    <a:gd name="T17" fmla="*/ 87 h 87"/>
                    <a:gd name="T18" fmla="*/ 22 w 53"/>
                    <a:gd name="T19" fmla="*/ 87 h 87"/>
                    <a:gd name="T20" fmla="*/ 19 w 53"/>
                    <a:gd name="T21" fmla="*/ 86 h 87"/>
                    <a:gd name="T22" fmla="*/ 15 w 53"/>
                    <a:gd name="T23" fmla="*/ 84 h 87"/>
                    <a:gd name="T24" fmla="*/ 12 w 53"/>
                    <a:gd name="T25" fmla="*/ 80 h 87"/>
                    <a:gd name="T26" fmla="*/ 7 w 53"/>
                    <a:gd name="T27" fmla="*/ 75 h 87"/>
                    <a:gd name="T28" fmla="*/ 6 w 53"/>
                    <a:gd name="T29" fmla="*/ 72 h 87"/>
                    <a:gd name="T30" fmla="*/ 3 w 53"/>
                    <a:gd name="T31" fmla="*/ 68 h 87"/>
                    <a:gd name="T32" fmla="*/ 1 w 53"/>
                    <a:gd name="T33" fmla="*/ 65 h 87"/>
                    <a:gd name="T34" fmla="*/ 0 w 53"/>
                    <a:gd name="T35" fmla="*/ 55 h 87"/>
                    <a:gd name="T36" fmla="*/ 0 w 53"/>
                    <a:gd name="T37" fmla="*/ 31 h 87"/>
                    <a:gd name="T38" fmla="*/ 3 w 53"/>
                    <a:gd name="T39" fmla="*/ 19 h 87"/>
                    <a:gd name="T40" fmla="*/ 6 w 53"/>
                    <a:gd name="T41" fmla="*/ 13 h 87"/>
                    <a:gd name="T42" fmla="*/ 9 w 53"/>
                    <a:gd name="T43" fmla="*/ 9 h 87"/>
                    <a:gd name="T44" fmla="*/ 13 w 53"/>
                    <a:gd name="T45" fmla="*/ 4 h 87"/>
                    <a:gd name="T46" fmla="*/ 18 w 53"/>
                    <a:gd name="T47" fmla="*/ 1 h 87"/>
                    <a:gd name="T48" fmla="*/ 22 w 53"/>
                    <a:gd name="T49" fmla="*/ 0 h 87"/>
                    <a:gd name="T50" fmla="*/ 31 w 53"/>
                    <a:gd name="T51" fmla="*/ 0 h 87"/>
                    <a:gd name="T52" fmla="*/ 35 w 53"/>
                    <a:gd name="T53" fmla="*/ 1 h 87"/>
                    <a:gd name="T54" fmla="*/ 40 w 53"/>
                    <a:gd name="T55" fmla="*/ 4 h 87"/>
                    <a:gd name="T56" fmla="*/ 44 w 53"/>
                    <a:gd name="T57" fmla="*/ 9 h 87"/>
                    <a:gd name="T58" fmla="*/ 50 w 53"/>
                    <a:gd name="T59" fmla="*/ 17 h 87"/>
                    <a:gd name="T60" fmla="*/ 53 w 53"/>
                    <a:gd name="T61" fmla="*/ 31 h 87"/>
                    <a:gd name="T62" fmla="*/ 53 w 53"/>
                    <a:gd name="T63" fmla="*/ 43 h 87"/>
                    <a:gd name="T64" fmla="*/ 35 w 53"/>
                    <a:gd name="T65" fmla="*/ 43 h 87"/>
                    <a:gd name="T66" fmla="*/ 35 w 53"/>
                    <a:gd name="T67" fmla="*/ 12 h 87"/>
                    <a:gd name="T68" fmla="*/ 34 w 53"/>
                    <a:gd name="T69" fmla="*/ 9 h 87"/>
                    <a:gd name="T70" fmla="*/ 30 w 53"/>
                    <a:gd name="T71" fmla="*/ 4 h 87"/>
                    <a:gd name="T72" fmla="*/ 22 w 53"/>
                    <a:gd name="T73" fmla="*/ 4 h 87"/>
                    <a:gd name="T74" fmla="*/ 21 w 53"/>
                    <a:gd name="T75" fmla="*/ 7 h 87"/>
                    <a:gd name="T76" fmla="*/ 19 w 53"/>
                    <a:gd name="T77" fmla="*/ 9 h 87"/>
                    <a:gd name="T78" fmla="*/ 19 w 53"/>
                    <a:gd name="T79" fmla="*/ 13 h 87"/>
                    <a:gd name="T80" fmla="*/ 18 w 53"/>
                    <a:gd name="T81" fmla="*/ 19 h 87"/>
                    <a:gd name="T82" fmla="*/ 18 w 53"/>
                    <a:gd name="T83" fmla="*/ 66 h 87"/>
                    <a:gd name="T84" fmla="*/ 19 w 53"/>
                    <a:gd name="T85" fmla="*/ 71 h 87"/>
                    <a:gd name="T86" fmla="*/ 19 w 53"/>
                    <a:gd name="T87" fmla="*/ 75 h 87"/>
                    <a:gd name="T88" fmla="*/ 22 w 53"/>
                    <a:gd name="T89" fmla="*/ 81 h 87"/>
                    <a:gd name="T90" fmla="*/ 24 w 53"/>
                    <a:gd name="T91" fmla="*/ 83 h 87"/>
                    <a:gd name="T92" fmla="*/ 28 w 53"/>
                    <a:gd name="T93" fmla="*/ 83 h 87"/>
                    <a:gd name="T94" fmla="*/ 31 w 53"/>
                    <a:gd name="T95" fmla="*/ 81 h 87"/>
                    <a:gd name="T96" fmla="*/ 31 w 53"/>
                    <a:gd name="T97" fmla="*/ 80 h 87"/>
                    <a:gd name="T98" fmla="*/ 34 w 53"/>
                    <a:gd name="T99" fmla="*/ 77 h 87"/>
                    <a:gd name="T100" fmla="*/ 35 w 53"/>
                    <a:gd name="T101" fmla="*/ 74 h 87"/>
                    <a:gd name="T102" fmla="*/ 35 w 53"/>
                    <a:gd name="T103" fmla="*/ 69 h 87"/>
                    <a:gd name="T104" fmla="*/ 35 w 53"/>
                    <a:gd name="T105" fmla="*/ 43 h 8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 h="87">
                      <a:moveTo>
                        <a:pt x="53" y="43"/>
                      </a:moveTo>
                      <a:lnTo>
                        <a:pt x="53" y="55"/>
                      </a:lnTo>
                      <a:lnTo>
                        <a:pt x="50" y="66"/>
                      </a:lnTo>
                      <a:lnTo>
                        <a:pt x="47" y="75"/>
                      </a:lnTo>
                      <a:lnTo>
                        <a:pt x="44" y="78"/>
                      </a:lnTo>
                      <a:lnTo>
                        <a:pt x="40" y="81"/>
                      </a:lnTo>
                      <a:lnTo>
                        <a:pt x="37" y="84"/>
                      </a:lnTo>
                      <a:lnTo>
                        <a:pt x="34" y="86"/>
                      </a:lnTo>
                      <a:lnTo>
                        <a:pt x="30" y="87"/>
                      </a:lnTo>
                      <a:lnTo>
                        <a:pt x="22" y="87"/>
                      </a:lnTo>
                      <a:lnTo>
                        <a:pt x="19" y="86"/>
                      </a:lnTo>
                      <a:lnTo>
                        <a:pt x="15" y="84"/>
                      </a:lnTo>
                      <a:lnTo>
                        <a:pt x="12" y="80"/>
                      </a:lnTo>
                      <a:lnTo>
                        <a:pt x="7" y="75"/>
                      </a:lnTo>
                      <a:lnTo>
                        <a:pt x="6" y="72"/>
                      </a:lnTo>
                      <a:lnTo>
                        <a:pt x="3" y="68"/>
                      </a:lnTo>
                      <a:lnTo>
                        <a:pt x="1" y="65"/>
                      </a:lnTo>
                      <a:lnTo>
                        <a:pt x="0" y="55"/>
                      </a:lnTo>
                      <a:lnTo>
                        <a:pt x="0" y="31"/>
                      </a:lnTo>
                      <a:lnTo>
                        <a:pt x="3" y="19"/>
                      </a:lnTo>
                      <a:lnTo>
                        <a:pt x="6" y="13"/>
                      </a:lnTo>
                      <a:lnTo>
                        <a:pt x="9" y="9"/>
                      </a:lnTo>
                      <a:lnTo>
                        <a:pt x="13" y="4"/>
                      </a:lnTo>
                      <a:lnTo>
                        <a:pt x="18" y="1"/>
                      </a:lnTo>
                      <a:lnTo>
                        <a:pt x="22" y="0"/>
                      </a:lnTo>
                      <a:lnTo>
                        <a:pt x="31" y="0"/>
                      </a:lnTo>
                      <a:lnTo>
                        <a:pt x="35" y="1"/>
                      </a:lnTo>
                      <a:lnTo>
                        <a:pt x="40" y="4"/>
                      </a:lnTo>
                      <a:lnTo>
                        <a:pt x="44" y="9"/>
                      </a:lnTo>
                      <a:lnTo>
                        <a:pt x="50" y="17"/>
                      </a:lnTo>
                      <a:lnTo>
                        <a:pt x="53" y="31"/>
                      </a:lnTo>
                      <a:lnTo>
                        <a:pt x="53" y="43"/>
                      </a:lnTo>
                      <a:close/>
                      <a:moveTo>
                        <a:pt x="35" y="43"/>
                      </a:moveTo>
                      <a:lnTo>
                        <a:pt x="35" y="12"/>
                      </a:lnTo>
                      <a:lnTo>
                        <a:pt x="34" y="9"/>
                      </a:lnTo>
                      <a:lnTo>
                        <a:pt x="30" y="4"/>
                      </a:lnTo>
                      <a:lnTo>
                        <a:pt x="22" y="4"/>
                      </a:lnTo>
                      <a:lnTo>
                        <a:pt x="21" y="7"/>
                      </a:lnTo>
                      <a:lnTo>
                        <a:pt x="19" y="9"/>
                      </a:lnTo>
                      <a:lnTo>
                        <a:pt x="19" y="13"/>
                      </a:lnTo>
                      <a:lnTo>
                        <a:pt x="18" y="19"/>
                      </a:lnTo>
                      <a:lnTo>
                        <a:pt x="18" y="66"/>
                      </a:lnTo>
                      <a:lnTo>
                        <a:pt x="19" y="71"/>
                      </a:lnTo>
                      <a:lnTo>
                        <a:pt x="19" y="75"/>
                      </a:lnTo>
                      <a:lnTo>
                        <a:pt x="22" y="81"/>
                      </a:lnTo>
                      <a:lnTo>
                        <a:pt x="24" y="83"/>
                      </a:lnTo>
                      <a:lnTo>
                        <a:pt x="28" y="83"/>
                      </a:lnTo>
                      <a:lnTo>
                        <a:pt x="31" y="81"/>
                      </a:lnTo>
                      <a:lnTo>
                        <a:pt x="31" y="80"/>
                      </a:lnTo>
                      <a:lnTo>
                        <a:pt x="34" y="77"/>
                      </a:lnTo>
                      <a:lnTo>
                        <a:pt x="35" y="74"/>
                      </a:lnTo>
                      <a:lnTo>
                        <a:pt x="35" y="69"/>
                      </a:lnTo>
                      <a:lnTo>
                        <a:pt x="35" y="43"/>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55" name="Freeform 644"/>
                <p:cNvSpPr>
                  <a:spLocks/>
                </p:cNvSpPr>
                <p:nvPr/>
              </p:nvSpPr>
              <p:spPr bwMode="auto">
                <a:xfrm>
                  <a:off x="2598382" y="6015945"/>
                  <a:ext cx="30529" cy="32124"/>
                </a:xfrm>
                <a:custGeom>
                  <a:avLst/>
                  <a:gdLst>
                    <a:gd name="T0" fmla="*/ 9 w 19"/>
                    <a:gd name="T1" fmla="*/ 0 h 21"/>
                    <a:gd name="T2" fmla="*/ 12 w 19"/>
                    <a:gd name="T3" fmla="*/ 2 h 21"/>
                    <a:gd name="T4" fmla="*/ 16 w 19"/>
                    <a:gd name="T5" fmla="*/ 3 h 21"/>
                    <a:gd name="T6" fmla="*/ 18 w 19"/>
                    <a:gd name="T7" fmla="*/ 6 h 21"/>
                    <a:gd name="T8" fmla="*/ 19 w 19"/>
                    <a:gd name="T9" fmla="*/ 8 h 21"/>
                    <a:gd name="T10" fmla="*/ 19 w 19"/>
                    <a:gd name="T11" fmla="*/ 14 h 21"/>
                    <a:gd name="T12" fmla="*/ 18 w 19"/>
                    <a:gd name="T13" fmla="*/ 17 h 21"/>
                    <a:gd name="T14" fmla="*/ 16 w 19"/>
                    <a:gd name="T15" fmla="*/ 18 h 21"/>
                    <a:gd name="T16" fmla="*/ 13 w 19"/>
                    <a:gd name="T17" fmla="*/ 20 h 21"/>
                    <a:gd name="T18" fmla="*/ 12 w 19"/>
                    <a:gd name="T19" fmla="*/ 21 h 21"/>
                    <a:gd name="T20" fmla="*/ 6 w 19"/>
                    <a:gd name="T21" fmla="*/ 21 h 21"/>
                    <a:gd name="T22" fmla="*/ 5 w 19"/>
                    <a:gd name="T23" fmla="*/ 20 h 21"/>
                    <a:gd name="T24" fmla="*/ 2 w 19"/>
                    <a:gd name="T25" fmla="*/ 18 h 21"/>
                    <a:gd name="T26" fmla="*/ 0 w 19"/>
                    <a:gd name="T27" fmla="*/ 17 h 21"/>
                    <a:gd name="T28" fmla="*/ 0 w 19"/>
                    <a:gd name="T29" fmla="*/ 6 h 21"/>
                    <a:gd name="T30" fmla="*/ 2 w 19"/>
                    <a:gd name="T31" fmla="*/ 3 h 21"/>
                    <a:gd name="T32" fmla="*/ 5 w 19"/>
                    <a:gd name="T33" fmla="*/ 2 h 21"/>
                    <a:gd name="T34" fmla="*/ 6 w 19"/>
                    <a:gd name="T35" fmla="*/ 2 h 21"/>
                    <a:gd name="T36" fmla="*/ 9 w 19"/>
                    <a:gd name="T37" fmla="*/ 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9" h="21">
                      <a:moveTo>
                        <a:pt x="9" y="0"/>
                      </a:moveTo>
                      <a:lnTo>
                        <a:pt x="12" y="2"/>
                      </a:lnTo>
                      <a:lnTo>
                        <a:pt x="16" y="3"/>
                      </a:lnTo>
                      <a:lnTo>
                        <a:pt x="18" y="6"/>
                      </a:lnTo>
                      <a:lnTo>
                        <a:pt x="19" y="8"/>
                      </a:lnTo>
                      <a:lnTo>
                        <a:pt x="19" y="14"/>
                      </a:lnTo>
                      <a:lnTo>
                        <a:pt x="18" y="17"/>
                      </a:lnTo>
                      <a:lnTo>
                        <a:pt x="16" y="18"/>
                      </a:lnTo>
                      <a:lnTo>
                        <a:pt x="13" y="20"/>
                      </a:lnTo>
                      <a:lnTo>
                        <a:pt x="12" y="21"/>
                      </a:lnTo>
                      <a:lnTo>
                        <a:pt x="6" y="21"/>
                      </a:lnTo>
                      <a:lnTo>
                        <a:pt x="5" y="20"/>
                      </a:lnTo>
                      <a:lnTo>
                        <a:pt x="2" y="18"/>
                      </a:lnTo>
                      <a:lnTo>
                        <a:pt x="0" y="17"/>
                      </a:lnTo>
                      <a:lnTo>
                        <a:pt x="0" y="6"/>
                      </a:lnTo>
                      <a:lnTo>
                        <a:pt x="2" y="3"/>
                      </a:lnTo>
                      <a:lnTo>
                        <a:pt x="5" y="2"/>
                      </a:lnTo>
                      <a:lnTo>
                        <a:pt x="6" y="2"/>
                      </a:lnTo>
                      <a:lnTo>
                        <a:pt x="9" y="0"/>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56" name="Freeform 645"/>
                <p:cNvSpPr>
                  <a:spLocks/>
                </p:cNvSpPr>
                <p:nvPr/>
              </p:nvSpPr>
              <p:spPr bwMode="auto">
                <a:xfrm>
                  <a:off x="2645193" y="5912435"/>
                  <a:ext cx="87513" cy="135633"/>
                </a:xfrm>
                <a:custGeom>
                  <a:avLst/>
                  <a:gdLst>
                    <a:gd name="T0" fmla="*/ 16 w 55"/>
                    <a:gd name="T1" fmla="*/ 0 h 86"/>
                    <a:gd name="T2" fmla="*/ 55 w 55"/>
                    <a:gd name="T3" fmla="*/ 0 h 86"/>
                    <a:gd name="T4" fmla="*/ 47 w 55"/>
                    <a:gd name="T5" fmla="*/ 15 h 86"/>
                    <a:gd name="T6" fmla="*/ 15 w 55"/>
                    <a:gd name="T7" fmla="*/ 15 h 86"/>
                    <a:gd name="T8" fmla="*/ 10 w 55"/>
                    <a:gd name="T9" fmla="*/ 24 h 86"/>
                    <a:gd name="T10" fmla="*/ 29 w 55"/>
                    <a:gd name="T11" fmla="*/ 27 h 86"/>
                    <a:gd name="T12" fmla="*/ 44 w 55"/>
                    <a:gd name="T13" fmla="*/ 34 h 86"/>
                    <a:gd name="T14" fmla="*/ 49 w 55"/>
                    <a:gd name="T15" fmla="*/ 39 h 86"/>
                    <a:gd name="T16" fmla="*/ 52 w 55"/>
                    <a:gd name="T17" fmla="*/ 43 h 86"/>
                    <a:gd name="T18" fmla="*/ 55 w 55"/>
                    <a:gd name="T19" fmla="*/ 55 h 86"/>
                    <a:gd name="T20" fmla="*/ 53 w 55"/>
                    <a:gd name="T21" fmla="*/ 64 h 86"/>
                    <a:gd name="T22" fmla="*/ 50 w 55"/>
                    <a:gd name="T23" fmla="*/ 71 h 86"/>
                    <a:gd name="T24" fmla="*/ 49 w 55"/>
                    <a:gd name="T25" fmla="*/ 76 h 86"/>
                    <a:gd name="T26" fmla="*/ 46 w 55"/>
                    <a:gd name="T27" fmla="*/ 79 h 86"/>
                    <a:gd name="T28" fmla="*/ 37 w 55"/>
                    <a:gd name="T29" fmla="*/ 82 h 86"/>
                    <a:gd name="T30" fmla="*/ 31 w 55"/>
                    <a:gd name="T31" fmla="*/ 85 h 86"/>
                    <a:gd name="T32" fmla="*/ 26 w 55"/>
                    <a:gd name="T33" fmla="*/ 86 h 86"/>
                    <a:gd name="T34" fmla="*/ 10 w 55"/>
                    <a:gd name="T35" fmla="*/ 86 h 86"/>
                    <a:gd name="T36" fmla="*/ 7 w 55"/>
                    <a:gd name="T37" fmla="*/ 85 h 86"/>
                    <a:gd name="T38" fmla="*/ 4 w 55"/>
                    <a:gd name="T39" fmla="*/ 82 h 86"/>
                    <a:gd name="T40" fmla="*/ 1 w 55"/>
                    <a:gd name="T41" fmla="*/ 80 h 86"/>
                    <a:gd name="T42" fmla="*/ 0 w 55"/>
                    <a:gd name="T43" fmla="*/ 77 h 86"/>
                    <a:gd name="T44" fmla="*/ 0 w 55"/>
                    <a:gd name="T45" fmla="*/ 76 h 86"/>
                    <a:gd name="T46" fmla="*/ 1 w 55"/>
                    <a:gd name="T47" fmla="*/ 73 h 86"/>
                    <a:gd name="T48" fmla="*/ 4 w 55"/>
                    <a:gd name="T49" fmla="*/ 70 h 86"/>
                    <a:gd name="T50" fmla="*/ 7 w 55"/>
                    <a:gd name="T51" fmla="*/ 68 h 86"/>
                    <a:gd name="T52" fmla="*/ 9 w 55"/>
                    <a:gd name="T53" fmla="*/ 68 h 86"/>
                    <a:gd name="T54" fmla="*/ 10 w 55"/>
                    <a:gd name="T55" fmla="*/ 70 h 86"/>
                    <a:gd name="T56" fmla="*/ 12 w 55"/>
                    <a:gd name="T57" fmla="*/ 70 h 86"/>
                    <a:gd name="T58" fmla="*/ 13 w 55"/>
                    <a:gd name="T59" fmla="*/ 71 h 86"/>
                    <a:gd name="T60" fmla="*/ 16 w 55"/>
                    <a:gd name="T61" fmla="*/ 73 h 86"/>
                    <a:gd name="T62" fmla="*/ 19 w 55"/>
                    <a:gd name="T63" fmla="*/ 76 h 86"/>
                    <a:gd name="T64" fmla="*/ 25 w 55"/>
                    <a:gd name="T65" fmla="*/ 79 h 86"/>
                    <a:gd name="T66" fmla="*/ 26 w 55"/>
                    <a:gd name="T67" fmla="*/ 79 h 86"/>
                    <a:gd name="T68" fmla="*/ 28 w 55"/>
                    <a:gd name="T69" fmla="*/ 80 h 86"/>
                    <a:gd name="T70" fmla="*/ 34 w 55"/>
                    <a:gd name="T71" fmla="*/ 80 h 86"/>
                    <a:gd name="T72" fmla="*/ 40 w 55"/>
                    <a:gd name="T73" fmla="*/ 77 h 86"/>
                    <a:gd name="T74" fmla="*/ 43 w 55"/>
                    <a:gd name="T75" fmla="*/ 71 h 86"/>
                    <a:gd name="T76" fmla="*/ 44 w 55"/>
                    <a:gd name="T77" fmla="*/ 67 h 86"/>
                    <a:gd name="T78" fmla="*/ 43 w 55"/>
                    <a:gd name="T79" fmla="*/ 62 h 86"/>
                    <a:gd name="T80" fmla="*/ 41 w 55"/>
                    <a:gd name="T81" fmla="*/ 56 h 86"/>
                    <a:gd name="T82" fmla="*/ 37 w 55"/>
                    <a:gd name="T83" fmla="*/ 54 h 86"/>
                    <a:gd name="T84" fmla="*/ 32 w 55"/>
                    <a:gd name="T85" fmla="*/ 49 h 86"/>
                    <a:gd name="T86" fmla="*/ 21 w 55"/>
                    <a:gd name="T87" fmla="*/ 45 h 86"/>
                    <a:gd name="T88" fmla="*/ 6 w 55"/>
                    <a:gd name="T89" fmla="*/ 42 h 86"/>
                    <a:gd name="T90" fmla="*/ 0 w 55"/>
                    <a:gd name="T91" fmla="*/ 42 h 86"/>
                    <a:gd name="T92" fmla="*/ 16 w 55"/>
                    <a:gd name="T93" fmla="*/ 0 h 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5" h="86">
                      <a:moveTo>
                        <a:pt x="16" y="0"/>
                      </a:moveTo>
                      <a:lnTo>
                        <a:pt x="55" y="0"/>
                      </a:lnTo>
                      <a:lnTo>
                        <a:pt x="47" y="15"/>
                      </a:lnTo>
                      <a:lnTo>
                        <a:pt x="15" y="15"/>
                      </a:lnTo>
                      <a:lnTo>
                        <a:pt x="10" y="24"/>
                      </a:lnTo>
                      <a:lnTo>
                        <a:pt x="29" y="27"/>
                      </a:lnTo>
                      <a:lnTo>
                        <a:pt x="44" y="34"/>
                      </a:lnTo>
                      <a:lnTo>
                        <a:pt x="49" y="39"/>
                      </a:lnTo>
                      <a:lnTo>
                        <a:pt x="52" y="43"/>
                      </a:lnTo>
                      <a:lnTo>
                        <a:pt x="55" y="55"/>
                      </a:lnTo>
                      <a:lnTo>
                        <a:pt x="53" y="64"/>
                      </a:lnTo>
                      <a:lnTo>
                        <a:pt x="50" y="71"/>
                      </a:lnTo>
                      <a:lnTo>
                        <a:pt x="49" y="76"/>
                      </a:lnTo>
                      <a:lnTo>
                        <a:pt x="46" y="79"/>
                      </a:lnTo>
                      <a:lnTo>
                        <a:pt x="37" y="82"/>
                      </a:lnTo>
                      <a:lnTo>
                        <a:pt x="31" y="85"/>
                      </a:lnTo>
                      <a:lnTo>
                        <a:pt x="26" y="86"/>
                      </a:lnTo>
                      <a:lnTo>
                        <a:pt x="10" y="86"/>
                      </a:lnTo>
                      <a:lnTo>
                        <a:pt x="7" y="85"/>
                      </a:lnTo>
                      <a:lnTo>
                        <a:pt x="4" y="82"/>
                      </a:lnTo>
                      <a:lnTo>
                        <a:pt x="1" y="80"/>
                      </a:lnTo>
                      <a:lnTo>
                        <a:pt x="0" y="77"/>
                      </a:lnTo>
                      <a:lnTo>
                        <a:pt x="0" y="76"/>
                      </a:lnTo>
                      <a:lnTo>
                        <a:pt x="1" y="73"/>
                      </a:lnTo>
                      <a:lnTo>
                        <a:pt x="4" y="70"/>
                      </a:lnTo>
                      <a:lnTo>
                        <a:pt x="7" y="68"/>
                      </a:lnTo>
                      <a:lnTo>
                        <a:pt x="9" y="68"/>
                      </a:lnTo>
                      <a:lnTo>
                        <a:pt x="10" y="70"/>
                      </a:lnTo>
                      <a:lnTo>
                        <a:pt x="12" y="70"/>
                      </a:lnTo>
                      <a:lnTo>
                        <a:pt x="13" y="71"/>
                      </a:lnTo>
                      <a:lnTo>
                        <a:pt x="16" y="73"/>
                      </a:lnTo>
                      <a:lnTo>
                        <a:pt x="19" y="76"/>
                      </a:lnTo>
                      <a:lnTo>
                        <a:pt x="25" y="79"/>
                      </a:lnTo>
                      <a:lnTo>
                        <a:pt x="26" y="79"/>
                      </a:lnTo>
                      <a:lnTo>
                        <a:pt x="28" y="80"/>
                      </a:lnTo>
                      <a:lnTo>
                        <a:pt x="34" y="80"/>
                      </a:lnTo>
                      <a:lnTo>
                        <a:pt x="40" y="77"/>
                      </a:lnTo>
                      <a:lnTo>
                        <a:pt x="43" y="71"/>
                      </a:lnTo>
                      <a:lnTo>
                        <a:pt x="44" y="67"/>
                      </a:lnTo>
                      <a:lnTo>
                        <a:pt x="43" y="62"/>
                      </a:lnTo>
                      <a:lnTo>
                        <a:pt x="41" y="56"/>
                      </a:lnTo>
                      <a:lnTo>
                        <a:pt x="37" y="54"/>
                      </a:lnTo>
                      <a:lnTo>
                        <a:pt x="32" y="49"/>
                      </a:lnTo>
                      <a:lnTo>
                        <a:pt x="21" y="45"/>
                      </a:lnTo>
                      <a:lnTo>
                        <a:pt x="6" y="42"/>
                      </a:lnTo>
                      <a:lnTo>
                        <a:pt x="0" y="42"/>
                      </a:lnTo>
                      <a:lnTo>
                        <a:pt x="16" y="0"/>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57" name="Freeform 646"/>
                <p:cNvSpPr>
                  <a:spLocks noEditPoints="1"/>
                </p:cNvSpPr>
                <p:nvPr/>
              </p:nvSpPr>
              <p:spPr bwMode="auto">
                <a:xfrm>
                  <a:off x="2915874" y="5910650"/>
                  <a:ext cx="85479" cy="137419"/>
                </a:xfrm>
                <a:custGeom>
                  <a:avLst/>
                  <a:gdLst>
                    <a:gd name="T0" fmla="*/ 54 w 54"/>
                    <a:gd name="T1" fmla="*/ 43 h 87"/>
                    <a:gd name="T2" fmla="*/ 54 w 54"/>
                    <a:gd name="T3" fmla="*/ 55 h 87"/>
                    <a:gd name="T4" fmla="*/ 51 w 54"/>
                    <a:gd name="T5" fmla="*/ 66 h 87"/>
                    <a:gd name="T6" fmla="*/ 48 w 54"/>
                    <a:gd name="T7" fmla="*/ 75 h 87"/>
                    <a:gd name="T8" fmla="*/ 45 w 54"/>
                    <a:gd name="T9" fmla="*/ 78 h 87"/>
                    <a:gd name="T10" fmla="*/ 40 w 54"/>
                    <a:gd name="T11" fmla="*/ 81 h 87"/>
                    <a:gd name="T12" fmla="*/ 37 w 54"/>
                    <a:gd name="T13" fmla="*/ 84 h 87"/>
                    <a:gd name="T14" fmla="*/ 34 w 54"/>
                    <a:gd name="T15" fmla="*/ 86 h 87"/>
                    <a:gd name="T16" fmla="*/ 30 w 54"/>
                    <a:gd name="T17" fmla="*/ 87 h 87"/>
                    <a:gd name="T18" fmla="*/ 22 w 54"/>
                    <a:gd name="T19" fmla="*/ 87 h 87"/>
                    <a:gd name="T20" fmla="*/ 20 w 54"/>
                    <a:gd name="T21" fmla="*/ 86 h 87"/>
                    <a:gd name="T22" fmla="*/ 15 w 54"/>
                    <a:gd name="T23" fmla="*/ 84 h 87"/>
                    <a:gd name="T24" fmla="*/ 12 w 54"/>
                    <a:gd name="T25" fmla="*/ 80 h 87"/>
                    <a:gd name="T26" fmla="*/ 8 w 54"/>
                    <a:gd name="T27" fmla="*/ 75 h 87"/>
                    <a:gd name="T28" fmla="*/ 6 w 54"/>
                    <a:gd name="T29" fmla="*/ 72 h 87"/>
                    <a:gd name="T30" fmla="*/ 3 w 54"/>
                    <a:gd name="T31" fmla="*/ 68 h 87"/>
                    <a:gd name="T32" fmla="*/ 2 w 54"/>
                    <a:gd name="T33" fmla="*/ 65 h 87"/>
                    <a:gd name="T34" fmla="*/ 0 w 54"/>
                    <a:gd name="T35" fmla="*/ 55 h 87"/>
                    <a:gd name="T36" fmla="*/ 0 w 54"/>
                    <a:gd name="T37" fmla="*/ 31 h 87"/>
                    <a:gd name="T38" fmla="*/ 3 w 54"/>
                    <a:gd name="T39" fmla="*/ 19 h 87"/>
                    <a:gd name="T40" fmla="*/ 6 w 54"/>
                    <a:gd name="T41" fmla="*/ 13 h 87"/>
                    <a:gd name="T42" fmla="*/ 9 w 54"/>
                    <a:gd name="T43" fmla="*/ 9 h 87"/>
                    <a:gd name="T44" fmla="*/ 14 w 54"/>
                    <a:gd name="T45" fmla="*/ 4 h 87"/>
                    <a:gd name="T46" fmla="*/ 18 w 54"/>
                    <a:gd name="T47" fmla="*/ 1 h 87"/>
                    <a:gd name="T48" fmla="*/ 22 w 54"/>
                    <a:gd name="T49" fmla="*/ 0 h 87"/>
                    <a:gd name="T50" fmla="*/ 31 w 54"/>
                    <a:gd name="T51" fmla="*/ 0 h 87"/>
                    <a:gd name="T52" fmla="*/ 36 w 54"/>
                    <a:gd name="T53" fmla="*/ 1 h 87"/>
                    <a:gd name="T54" fmla="*/ 40 w 54"/>
                    <a:gd name="T55" fmla="*/ 4 h 87"/>
                    <a:gd name="T56" fmla="*/ 45 w 54"/>
                    <a:gd name="T57" fmla="*/ 9 h 87"/>
                    <a:gd name="T58" fmla="*/ 51 w 54"/>
                    <a:gd name="T59" fmla="*/ 17 h 87"/>
                    <a:gd name="T60" fmla="*/ 54 w 54"/>
                    <a:gd name="T61" fmla="*/ 31 h 87"/>
                    <a:gd name="T62" fmla="*/ 54 w 54"/>
                    <a:gd name="T63" fmla="*/ 43 h 87"/>
                    <a:gd name="T64" fmla="*/ 36 w 54"/>
                    <a:gd name="T65" fmla="*/ 43 h 87"/>
                    <a:gd name="T66" fmla="*/ 36 w 54"/>
                    <a:gd name="T67" fmla="*/ 12 h 87"/>
                    <a:gd name="T68" fmla="*/ 34 w 54"/>
                    <a:gd name="T69" fmla="*/ 9 h 87"/>
                    <a:gd name="T70" fmla="*/ 30 w 54"/>
                    <a:gd name="T71" fmla="*/ 4 h 87"/>
                    <a:gd name="T72" fmla="*/ 22 w 54"/>
                    <a:gd name="T73" fmla="*/ 4 h 87"/>
                    <a:gd name="T74" fmla="*/ 21 w 54"/>
                    <a:gd name="T75" fmla="*/ 7 h 87"/>
                    <a:gd name="T76" fmla="*/ 20 w 54"/>
                    <a:gd name="T77" fmla="*/ 9 h 87"/>
                    <a:gd name="T78" fmla="*/ 20 w 54"/>
                    <a:gd name="T79" fmla="*/ 13 h 87"/>
                    <a:gd name="T80" fmla="*/ 18 w 54"/>
                    <a:gd name="T81" fmla="*/ 19 h 87"/>
                    <a:gd name="T82" fmla="*/ 18 w 54"/>
                    <a:gd name="T83" fmla="*/ 66 h 87"/>
                    <a:gd name="T84" fmla="*/ 20 w 54"/>
                    <a:gd name="T85" fmla="*/ 71 h 87"/>
                    <a:gd name="T86" fmla="*/ 20 w 54"/>
                    <a:gd name="T87" fmla="*/ 75 h 87"/>
                    <a:gd name="T88" fmla="*/ 22 w 54"/>
                    <a:gd name="T89" fmla="*/ 81 h 87"/>
                    <a:gd name="T90" fmla="*/ 24 w 54"/>
                    <a:gd name="T91" fmla="*/ 83 h 87"/>
                    <a:gd name="T92" fmla="*/ 28 w 54"/>
                    <a:gd name="T93" fmla="*/ 83 h 87"/>
                    <a:gd name="T94" fmla="*/ 31 w 54"/>
                    <a:gd name="T95" fmla="*/ 81 h 87"/>
                    <a:gd name="T96" fmla="*/ 31 w 54"/>
                    <a:gd name="T97" fmla="*/ 80 h 87"/>
                    <a:gd name="T98" fmla="*/ 34 w 54"/>
                    <a:gd name="T99" fmla="*/ 77 h 87"/>
                    <a:gd name="T100" fmla="*/ 36 w 54"/>
                    <a:gd name="T101" fmla="*/ 74 h 87"/>
                    <a:gd name="T102" fmla="*/ 36 w 54"/>
                    <a:gd name="T103" fmla="*/ 69 h 87"/>
                    <a:gd name="T104" fmla="*/ 36 w 54"/>
                    <a:gd name="T105" fmla="*/ 43 h 8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4" h="87">
                      <a:moveTo>
                        <a:pt x="54" y="43"/>
                      </a:moveTo>
                      <a:lnTo>
                        <a:pt x="54" y="55"/>
                      </a:lnTo>
                      <a:lnTo>
                        <a:pt x="51" y="66"/>
                      </a:lnTo>
                      <a:lnTo>
                        <a:pt x="48" y="75"/>
                      </a:lnTo>
                      <a:lnTo>
                        <a:pt x="45" y="78"/>
                      </a:lnTo>
                      <a:lnTo>
                        <a:pt x="40" y="81"/>
                      </a:lnTo>
                      <a:lnTo>
                        <a:pt x="37" y="84"/>
                      </a:lnTo>
                      <a:lnTo>
                        <a:pt x="34" y="86"/>
                      </a:lnTo>
                      <a:lnTo>
                        <a:pt x="30" y="87"/>
                      </a:lnTo>
                      <a:lnTo>
                        <a:pt x="22" y="87"/>
                      </a:lnTo>
                      <a:lnTo>
                        <a:pt x="20" y="86"/>
                      </a:lnTo>
                      <a:lnTo>
                        <a:pt x="15" y="84"/>
                      </a:lnTo>
                      <a:lnTo>
                        <a:pt x="12" y="80"/>
                      </a:lnTo>
                      <a:lnTo>
                        <a:pt x="8" y="75"/>
                      </a:lnTo>
                      <a:lnTo>
                        <a:pt x="6" y="72"/>
                      </a:lnTo>
                      <a:lnTo>
                        <a:pt x="3" y="68"/>
                      </a:lnTo>
                      <a:lnTo>
                        <a:pt x="2" y="65"/>
                      </a:lnTo>
                      <a:lnTo>
                        <a:pt x="0" y="55"/>
                      </a:lnTo>
                      <a:lnTo>
                        <a:pt x="0" y="31"/>
                      </a:lnTo>
                      <a:lnTo>
                        <a:pt x="3" y="19"/>
                      </a:lnTo>
                      <a:lnTo>
                        <a:pt x="6" y="13"/>
                      </a:lnTo>
                      <a:lnTo>
                        <a:pt x="9" y="9"/>
                      </a:lnTo>
                      <a:lnTo>
                        <a:pt x="14" y="4"/>
                      </a:lnTo>
                      <a:lnTo>
                        <a:pt x="18" y="1"/>
                      </a:lnTo>
                      <a:lnTo>
                        <a:pt x="22" y="0"/>
                      </a:lnTo>
                      <a:lnTo>
                        <a:pt x="31" y="0"/>
                      </a:lnTo>
                      <a:lnTo>
                        <a:pt x="36" y="1"/>
                      </a:lnTo>
                      <a:lnTo>
                        <a:pt x="40" y="4"/>
                      </a:lnTo>
                      <a:lnTo>
                        <a:pt x="45" y="9"/>
                      </a:lnTo>
                      <a:lnTo>
                        <a:pt x="51" y="17"/>
                      </a:lnTo>
                      <a:lnTo>
                        <a:pt x="54" y="31"/>
                      </a:lnTo>
                      <a:lnTo>
                        <a:pt x="54" y="43"/>
                      </a:lnTo>
                      <a:close/>
                      <a:moveTo>
                        <a:pt x="36" y="43"/>
                      </a:moveTo>
                      <a:lnTo>
                        <a:pt x="36" y="12"/>
                      </a:lnTo>
                      <a:lnTo>
                        <a:pt x="34" y="9"/>
                      </a:lnTo>
                      <a:lnTo>
                        <a:pt x="30" y="4"/>
                      </a:lnTo>
                      <a:lnTo>
                        <a:pt x="22" y="4"/>
                      </a:lnTo>
                      <a:lnTo>
                        <a:pt x="21" y="7"/>
                      </a:lnTo>
                      <a:lnTo>
                        <a:pt x="20" y="9"/>
                      </a:lnTo>
                      <a:lnTo>
                        <a:pt x="20" y="13"/>
                      </a:lnTo>
                      <a:lnTo>
                        <a:pt x="18" y="19"/>
                      </a:lnTo>
                      <a:lnTo>
                        <a:pt x="18" y="66"/>
                      </a:lnTo>
                      <a:lnTo>
                        <a:pt x="20" y="71"/>
                      </a:lnTo>
                      <a:lnTo>
                        <a:pt x="20" y="75"/>
                      </a:lnTo>
                      <a:lnTo>
                        <a:pt x="22" y="81"/>
                      </a:lnTo>
                      <a:lnTo>
                        <a:pt x="24" y="83"/>
                      </a:lnTo>
                      <a:lnTo>
                        <a:pt x="28" y="83"/>
                      </a:lnTo>
                      <a:lnTo>
                        <a:pt x="31" y="81"/>
                      </a:lnTo>
                      <a:lnTo>
                        <a:pt x="31" y="80"/>
                      </a:lnTo>
                      <a:lnTo>
                        <a:pt x="34" y="77"/>
                      </a:lnTo>
                      <a:lnTo>
                        <a:pt x="36" y="74"/>
                      </a:lnTo>
                      <a:lnTo>
                        <a:pt x="36" y="69"/>
                      </a:lnTo>
                      <a:lnTo>
                        <a:pt x="36" y="43"/>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58" name="Freeform 647"/>
                <p:cNvSpPr>
                  <a:spLocks/>
                </p:cNvSpPr>
                <p:nvPr/>
              </p:nvSpPr>
              <p:spPr bwMode="auto">
                <a:xfrm>
                  <a:off x="3017635" y="6015945"/>
                  <a:ext cx="32563" cy="32124"/>
                </a:xfrm>
                <a:custGeom>
                  <a:avLst/>
                  <a:gdLst>
                    <a:gd name="T0" fmla="*/ 9 w 20"/>
                    <a:gd name="T1" fmla="*/ 0 h 21"/>
                    <a:gd name="T2" fmla="*/ 12 w 20"/>
                    <a:gd name="T3" fmla="*/ 2 h 21"/>
                    <a:gd name="T4" fmla="*/ 17 w 20"/>
                    <a:gd name="T5" fmla="*/ 3 h 21"/>
                    <a:gd name="T6" fmla="*/ 18 w 20"/>
                    <a:gd name="T7" fmla="*/ 6 h 21"/>
                    <a:gd name="T8" fmla="*/ 20 w 20"/>
                    <a:gd name="T9" fmla="*/ 8 h 21"/>
                    <a:gd name="T10" fmla="*/ 20 w 20"/>
                    <a:gd name="T11" fmla="*/ 14 h 21"/>
                    <a:gd name="T12" fmla="*/ 18 w 20"/>
                    <a:gd name="T13" fmla="*/ 17 h 21"/>
                    <a:gd name="T14" fmla="*/ 17 w 20"/>
                    <a:gd name="T15" fmla="*/ 18 h 21"/>
                    <a:gd name="T16" fmla="*/ 14 w 20"/>
                    <a:gd name="T17" fmla="*/ 20 h 21"/>
                    <a:gd name="T18" fmla="*/ 12 w 20"/>
                    <a:gd name="T19" fmla="*/ 21 h 21"/>
                    <a:gd name="T20" fmla="*/ 6 w 20"/>
                    <a:gd name="T21" fmla="*/ 21 h 21"/>
                    <a:gd name="T22" fmla="*/ 5 w 20"/>
                    <a:gd name="T23" fmla="*/ 20 h 21"/>
                    <a:gd name="T24" fmla="*/ 2 w 20"/>
                    <a:gd name="T25" fmla="*/ 18 h 21"/>
                    <a:gd name="T26" fmla="*/ 0 w 20"/>
                    <a:gd name="T27" fmla="*/ 17 h 21"/>
                    <a:gd name="T28" fmla="*/ 0 w 20"/>
                    <a:gd name="T29" fmla="*/ 6 h 21"/>
                    <a:gd name="T30" fmla="*/ 2 w 20"/>
                    <a:gd name="T31" fmla="*/ 3 h 21"/>
                    <a:gd name="T32" fmla="*/ 5 w 20"/>
                    <a:gd name="T33" fmla="*/ 2 h 21"/>
                    <a:gd name="T34" fmla="*/ 6 w 20"/>
                    <a:gd name="T35" fmla="*/ 2 h 21"/>
                    <a:gd name="T36" fmla="*/ 9 w 20"/>
                    <a:gd name="T37" fmla="*/ 0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 h="21">
                      <a:moveTo>
                        <a:pt x="9" y="0"/>
                      </a:moveTo>
                      <a:lnTo>
                        <a:pt x="12" y="2"/>
                      </a:lnTo>
                      <a:lnTo>
                        <a:pt x="17" y="3"/>
                      </a:lnTo>
                      <a:lnTo>
                        <a:pt x="18" y="6"/>
                      </a:lnTo>
                      <a:lnTo>
                        <a:pt x="20" y="8"/>
                      </a:lnTo>
                      <a:lnTo>
                        <a:pt x="20" y="14"/>
                      </a:lnTo>
                      <a:lnTo>
                        <a:pt x="18" y="17"/>
                      </a:lnTo>
                      <a:lnTo>
                        <a:pt x="17" y="18"/>
                      </a:lnTo>
                      <a:lnTo>
                        <a:pt x="14" y="20"/>
                      </a:lnTo>
                      <a:lnTo>
                        <a:pt x="12" y="21"/>
                      </a:lnTo>
                      <a:lnTo>
                        <a:pt x="6" y="21"/>
                      </a:lnTo>
                      <a:lnTo>
                        <a:pt x="5" y="20"/>
                      </a:lnTo>
                      <a:lnTo>
                        <a:pt x="2" y="18"/>
                      </a:lnTo>
                      <a:lnTo>
                        <a:pt x="0" y="17"/>
                      </a:lnTo>
                      <a:lnTo>
                        <a:pt x="0" y="6"/>
                      </a:lnTo>
                      <a:lnTo>
                        <a:pt x="2" y="3"/>
                      </a:lnTo>
                      <a:lnTo>
                        <a:pt x="5" y="2"/>
                      </a:lnTo>
                      <a:lnTo>
                        <a:pt x="6" y="2"/>
                      </a:lnTo>
                      <a:lnTo>
                        <a:pt x="9" y="0"/>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59" name="Freeform 648"/>
                <p:cNvSpPr>
                  <a:spLocks/>
                </p:cNvSpPr>
                <p:nvPr/>
              </p:nvSpPr>
              <p:spPr bwMode="auto">
                <a:xfrm>
                  <a:off x="3066480" y="5912435"/>
                  <a:ext cx="89549" cy="133848"/>
                </a:xfrm>
                <a:custGeom>
                  <a:avLst/>
                  <a:gdLst>
                    <a:gd name="T0" fmla="*/ 19 w 56"/>
                    <a:gd name="T1" fmla="*/ 85 h 85"/>
                    <a:gd name="T2" fmla="*/ 42 w 56"/>
                    <a:gd name="T3" fmla="*/ 15 h 85"/>
                    <a:gd name="T4" fmla="*/ 24 w 56"/>
                    <a:gd name="T5" fmla="*/ 15 h 85"/>
                    <a:gd name="T6" fmla="*/ 15 w 56"/>
                    <a:gd name="T7" fmla="*/ 16 h 85"/>
                    <a:gd name="T8" fmla="*/ 8 w 56"/>
                    <a:gd name="T9" fmla="*/ 18 h 85"/>
                    <a:gd name="T10" fmla="*/ 5 w 56"/>
                    <a:gd name="T11" fmla="*/ 21 h 85"/>
                    <a:gd name="T12" fmla="*/ 3 w 56"/>
                    <a:gd name="T13" fmla="*/ 25 h 85"/>
                    <a:gd name="T14" fmla="*/ 0 w 56"/>
                    <a:gd name="T15" fmla="*/ 25 h 85"/>
                    <a:gd name="T16" fmla="*/ 8 w 56"/>
                    <a:gd name="T17" fmla="*/ 0 h 85"/>
                    <a:gd name="T18" fmla="*/ 56 w 56"/>
                    <a:gd name="T19" fmla="*/ 0 h 85"/>
                    <a:gd name="T20" fmla="*/ 27 w 56"/>
                    <a:gd name="T21" fmla="*/ 85 h 85"/>
                    <a:gd name="T22" fmla="*/ 19 w 56"/>
                    <a:gd name="T23" fmla="*/ 85 h 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6" h="85">
                      <a:moveTo>
                        <a:pt x="19" y="85"/>
                      </a:moveTo>
                      <a:lnTo>
                        <a:pt x="42" y="15"/>
                      </a:lnTo>
                      <a:lnTo>
                        <a:pt x="24" y="15"/>
                      </a:lnTo>
                      <a:lnTo>
                        <a:pt x="15" y="16"/>
                      </a:lnTo>
                      <a:lnTo>
                        <a:pt x="8" y="18"/>
                      </a:lnTo>
                      <a:lnTo>
                        <a:pt x="5" y="21"/>
                      </a:lnTo>
                      <a:lnTo>
                        <a:pt x="3" y="25"/>
                      </a:lnTo>
                      <a:lnTo>
                        <a:pt x="0" y="25"/>
                      </a:lnTo>
                      <a:lnTo>
                        <a:pt x="8" y="0"/>
                      </a:lnTo>
                      <a:lnTo>
                        <a:pt x="56" y="0"/>
                      </a:lnTo>
                      <a:lnTo>
                        <a:pt x="27" y="85"/>
                      </a:lnTo>
                      <a:lnTo>
                        <a:pt x="19" y="85"/>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60" name="Freeform 649"/>
                <p:cNvSpPr>
                  <a:spLocks/>
                </p:cNvSpPr>
                <p:nvPr/>
              </p:nvSpPr>
              <p:spPr bwMode="auto">
                <a:xfrm>
                  <a:off x="3168240" y="5912435"/>
                  <a:ext cx="87515" cy="135633"/>
                </a:xfrm>
                <a:custGeom>
                  <a:avLst/>
                  <a:gdLst>
                    <a:gd name="T0" fmla="*/ 16 w 55"/>
                    <a:gd name="T1" fmla="*/ 0 h 86"/>
                    <a:gd name="T2" fmla="*/ 55 w 55"/>
                    <a:gd name="T3" fmla="*/ 0 h 86"/>
                    <a:gd name="T4" fmla="*/ 47 w 55"/>
                    <a:gd name="T5" fmla="*/ 15 h 86"/>
                    <a:gd name="T6" fmla="*/ 15 w 55"/>
                    <a:gd name="T7" fmla="*/ 15 h 86"/>
                    <a:gd name="T8" fmla="*/ 10 w 55"/>
                    <a:gd name="T9" fmla="*/ 24 h 86"/>
                    <a:gd name="T10" fmla="*/ 30 w 55"/>
                    <a:gd name="T11" fmla="*/ 27 h 86"/>
                    <a:gd name="T12" fmla="*/ 44 w 55"/>
                    <a:gd name="T13" fmla="*/ 34 h 86"/>
                    <a:gd name="T14" fmla="*/ 49 w 55"/>
                    <a:gd name="T15" fmla="*/ 39 h 86"/>
                    <a:gd name="T16" fmla="*/ 52 w 55"/>
                    <a:gd name="T17" fmla="*/ 43 h 86"/>
                    <a:gd name="T18" fmla="*/ 55 w 55"/>
                    <a:gd name="T19" fmla="*/ 55 h 86"/>
                    <a:gd name="T20" fmla="*/ 53 w 55"/>
                    <a:gd name="T21" fmla="*/ 64 h 86"/>
                    <a:gd name="T22" fmla="*/ 50 w 55"/>
                    <a:gd name="T23" fmla="*/ 71 h 86"/>
                    <a:gd name="T24" fmla="*/ 47 w 55"/>
                    <a:gd name="T25" fmla="*/ 76 h 86"/>
                    <a:gd name="T26" fmla="*/ 46 w 55"/>
                    <a:gd name="T27" fmla="*/ 79 h 86"/>
                    <a:gd name="T28" fmla="*/ 37 w 55"/>
                    <a:gd name="T29" fmla="*/ 82 h 86"/>
                    <a:gd name="T30" fmla="*/ 31 w 55"/>
                    <a:gd name="T31" fmla="*/ 85 h 86"/>
                    <a:gd name="T32" fmla="*/ 27 w 55"/>
                    <a:gd name="T33" fmla="*/ 86 h 86"/>
                    <a:gd name="T34" fmla="*/ 10 w 55"/>
                    <a:gd name="T35" fmla="*/ 86 h 86"/>
                    <a:gd name="T36" fmla="*/ 7 w 55"/>
                    <a:gd name="T37" fmla="*/ 85 h 86"/>
                    <a:gd name="T38" fmla="*/ 4 w 55"/>
                    <a:gd name="T39" fmla="*/ 82 h 86"/>
                    <a:gd name="T40" fmla="*/ 1 w 55"/>
                    <a:gd name="T41" fmla="*/ 80 h 86"/>
                    <a:gd name="T42" fmla="*/ 0 w 55"/>
                    <a:gd name="T43" fmla="*/ 77 h 86"/>
                    <a:gd name="T44" fmla="*/ 0 w 55"/>
                    <a:gd name="T45" fmla="*/ 76 h 86"/>
                    <a:gd name="T46" fmla="*/ 1 w 55"/>
                    <a:gd name="T47" fmla="*/ 73 h 86"/>
                    <a:gd name="T48" fmla="*/ 6 w 55"/>
                    <a:gd name="T49" fmla="*/ 68 h 86"/>
                    <a:gd name="T50" fmla="*/ 7 w 55"/>
                    <a:gd name="T51" fmla="*/ 68 h 86"/>
                    <a:gd name="T52" fmla="*/ 10 w 55"/>
                    <a:gd name="T53" fmla="*/ 70 h 86"/>
                    <a:gd name="T54" fmla="*/ 12 w 55"/>
                    <a:gd name="T55" fmla="*/ 70 h 86"/>
                    <a:gd name="T56" fmla="*/ 13 w 55"/>
                    <a:gd name="T57" fmla="*/ 71 h 86"/>
                    <a:gd name="T58" fmla="*/ 16 w 55"/>
                    <a:gd name="T59" fmla="*/ 73 h 86"/>
                    <a:gd name="T60" fmla="*/ 19 w 55"/>
                    <a:gd name="T61" fmla="*/ 76 h 86"/>
                    <a:gd name="T62" fmla="*/ 25 w 55"/>
                    <a:gd name="T63" fmla="*/ 79 h 86"/>
                    <a:gd name="T64" fmla="*/ 27 w 55"/>
                    <a:gd name="T65" fmla="*/ 79 h 86"/>
                    <a:gd name="T66" fmla="*/ 28 w 55"/>
                    <a:gd name="T67" fmla="*/ 80 h 86"/>
                    <a:gd name="T68" fmla="*/ 34 w 55"/>
                    <a:gd name="T69" fmla="*/ 80 h 86"/>
                    <a:gd name="T70" fmla="*/ 40 w 55"/>
                    <a:gd name="T71" fmla="*/ 77 h 86"/>
                    <a:gd name="T72" fmla="*/ 43 w 55"/>
                    <a:gd name="T73" fmla="*/ 71 h 86"/>
                    <a:gd name="T74" fmla="*/ 44 w 55"/>
                    <a:gd name="T75" fmla="*/ 67 h 86"/>
                    <a:gd name="T76" fmla="*/ 43 w 55"/>
                    <a:gd name="T77" fmla="*/ 62 h 86"/>
                    <a:gd name="T78" fmla="*/ 41 w 55"/>
                    <a:gd name="T79" fmla="*/ 56 h 86"/>
                    <a:gd name="T80" fmla="*/ 37 w 55"/>
                    <a:gd name="T81" fmla="*/ 54 h 86"/>
                    <a:gd name="T82" fmla="*/ 32 w 55"/>
                    <a:gd name="T83" fmla="*/ 49 h 86"/>
                    <a:gd name="T84" fmla="*/ 21 w 55"/>
                    <a:gd name="T85" fmla="*/ 45 h 86"/>
                    <a:gd name="T86" fmla="*/ 6 w 55"/>
                    <a:gd name="T87" fmla="*/ 42 h 86"/>
                    <a:gd name="T88" fmla="*/ 0 w 55"/>
                    <a:gd name="T89" fmla="*/ 42 h 86"/>
                    <a:gd name="T90" fmla="*/ 16 w 55"/>
                    <a:gd name="T91" fmla="*/ 0 h 8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5" h="86">
                      <a:moveTo>
                        <a:pt x="16" y="0"/>
                      </a:moveTo>
                      <a:lnTo>
                        <a:pt x="55" y="0"/>
                      </a:lnTo>
                      <a:lnTo>
                        <a:pt x="47" y="15"/>
                      </a:lnTo>
                      <a:lnTo>
                        <a:pt x="15" y="15"/>
                      </a:lnTo>
                      <a:lnTo>
                        <a:pt x="10" y="24"/>
                      </a:lnTo>
                      <a:lnTo>
                        <a:pt x="30" y="27"/>
                      </a:lnTo>
                      <a:lnTo>
                        <a:pt x="44" y="34"/>
                      </a:lnTo>
                      <a:lnTo>
                        <a:pt x="49" y="39"/>
                      </a:lnTo>
                      <a:lnTo>
                        <a:pt x="52" y="43"/>
                      </a:lnTo>
                      <a:lnTo>
                        <a:pt x="55" y="55"/>
                      </a:lnTo>
                      <a:lnTo>
                        <a:pt x="53" y="64"/>
                      </a:lnTo>
                      <a:lnTo>
                        <a:pt x="50" y="71"/>
                      </a:lnTo>
                      <a:lnTo>
                        <a:pt x="47" y="76"/>
                      </a:lnTo>
                      <a:lnTo>
                        <a:pt x="46" y="79"/>
                      </a:lnTo>
                      <a:lnTo>
                        <a:pt x="37" y="82"/>
                      </a:lnTo>
                      <a:lnTo>
                        <a:pt x="31" y="85"/>
                      </a:lnTo>
                      <a:lnTo>
                        <a:pt x="27" y="86"/>
                      </a:lnTo>
                      <a:lnTo>
                        <a:pt x="10" y="86"/>
                      </a:lnTo>
                      <a:lnTo>
                        <a:pt x="7" y="85"/>
                      </a:lnTo>
                      <a:lnTo>
                        <a:pt x="4" y="82"/>
                      </a:lnTo>
                      <a:lnTo>
                        <a:pt x="1" y="80"/>
                      </a:lnTo>
                      <a:lnTo>
                        <a:pt x="0" y="77"/>
                      </a:lnTo>
                      <a:lnTo>
                        <a:pt x="0" y="76"/>
                      </a:lnTo>
                      <a:lnTo>
                        <a:pt x="1" y="73"/>
                      </a:lnTo>
                      <a:lnTo>
                        <a:pt x="6" y="68"/>
                      </a:lnTo>
                      <a:lnTo>
                        <a:pt x="7" y="68"/>
                      </a:lnTo>
                      <a:lnTo>
                        <a:pt x="10" y="70"/>
                      </a:lnTo>
                      <a:lnTo>
                        <a:pt x="12" y="70"/>
                      </a:lnTo>
                      <a:lnTo>
                        <a:pt x="13" y="71"/>
                      </a:lnTo>
                      <a:lnTo>
                        <a:pt x="16" y="73"/>
                      </a:lnTo>
                      <a:lnTo>
                        <a:pt x="19" y="76"/>
                      </a:lnTo>
                      <a:lnTo>
                        <a:pt x="25" y="79"/>
                      </a:lnTo>
                      <a:lnTo>
                        <a:pt x="27" y="79"/>
                      </a:lnTo>
                      <a:lnTo>
                        <a:pt x="28" y="80"/>
                      </a:lnTo>
                      <a:lnTo>
                        <a:pt x="34" y="80"/>
                      </a:lnTo>
                      <a:lnTo>
                        <a:pt x="40" y="77"/>
                      </a:lnTo>
                      <a:lnTo>
                        <a:pt x="43" y="71"/>
                      </a:lnTo>
                      <a:lnTo>
                        <a:pt x="44" y="67"/>
                      </a:lnTo>
                      <a:lnTo>
                        <a:pt x="43" y="62"/>
                      </a:lnTo>
                      <a:lnTo>
                        <a:pt x="41" y="56"/>
                      </a:lnTo>
                      <a:lnTo>
                        <a:pt x="37" y="54"/>
                      </a:lnTo>
                      <a:lnTo>
                        <a:pt x="32" y="49"/>
                      </a:lnTo>
                      <a:lnTo>
                        <a:pt x="21" y="45"/>
                      </a:lnTo>
                      <a:lnTo>
                        <a:pt x="6" y="42"/>
                      </a:lnTo>
                      <a:lnTo>
                        <a:pt x="0" y="42"/>
                      </a:lnTo>
                      <a:lnTo>
                        <a:pt x="16" y="0"/>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61" name="Line 650"/>
                <p:cNvSpPr>
                  <a:spLocks noChangeShapeType="1"/>
                </p:cNvSpPr>
                <p:nvPr/>
              </p:nvSpPr>
              <p:spPr bwMode="auto">
                <a:xfrm>
                  <a:off x="1670328" y="5857110"/>
                  <a:ext cx="1862215" cy="0"/>
                </a:xfrm>
                <a:prstGeom prst="line">
                  <a:avLst/>
                </a:prstGeom>
                <a:noFill/>
                <a:ln w="5">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62" name="Freeform 651"/>
                <p:cNvSpPr>
                  <a:spLocks noEditPoints="1"/>
                </p:cNvSpPr>
                <p:nvPr/>
              </p:nvSpPr>
              <p:spPr bwMode="auto">
                <a:xfrm>
                  <a:off x="1670328" y="4441883"/>
                  <a:ext cx="1862215" cy="1415227"/>
                </a:xfrm>
                <a:custGeom>
                  <a:avLst/>
                  <a:gdLst>
                    <a:gd name="T0" fmla="*/ 582 w 1177"/>
                    <a:gd name="T1" fmla="*/ 455 h 891"/>
                    <a:gd name="T2" fmla="*/ 437 w 1177"/>
                    <a:gd name="T3" fmla="*/ 136 h 891"/>
                    <a:gd name="T4" fmla="*/ 409 w 1177"/>
                    <a:gd name="T5" fmla="*/ 87 h 891"/>
                    <a:gd name="T6" fmla="*/ 315 w 1177"/>
                    <a:gd name="T7" fmla="*/ 1 h 891"/>
                    <a:gd name="T8" fmla="*/ 340 w 1177"/>
                    <a:gd name="T9" fmla="*/ 1 h 891"/>
                    <a:gd name="T10" fmla="*/ 400 w 1177"/>
                    <a:gd name="T11" fmla="*/ 50 h 891"/>
                    <a:gd name="T12" fmla="*/ 404 w 1177"/>
                    <a:gd name="T13" fmla="*/ 56 h 891"/>
                    <a:gd name="T14" fmla="*/ 452 w 1177"/>
                    <a:gd name="T15" fmla="*/ 136 h 891"/>
                    <a:gd name="T16" fmla="*/ 487 w 1177"/>
                    <a:gd name="T17" fmla="*/ 210 h 891"/>
                    <a:gd name="T18" fmla="*/ 689 w 1177"/>
                    <a:gd name="T19" fmla="*/ 642 h 891"/>
                    <a:gd name="T20" fmla="*/ 736 w 1177"/>
                    <a:gd name="T21" fmla="*/ 716 h 891"/>
                    <a:gd name="T22" fmla="*/ 782 w 1177"/>
                    <a:gd name="T23" fmla="*/ 773 h 891"/>
                    <a:gd name="T24" fmla="*/ 825 w 1177"/>
                    <a:gd name="T25" fmla="*/ 813 h 891"/>
                    <a:gd name="T26" fmla="*/ 877 w 1177"/>
                    <a:gd name="T27" fmla="*/ 848 h 891"/>
                    <a:gd name="T28" fmla="*/ 971 w 1177"/>
                    <a:gd name="T29" fmla="*/ 877 h 891"/>
                    <a:gd name="T30" fmla="*/ 974 w 1177"/>
                    <a:gd name="T31" fmla="*/ 891 h 891"/>
                    <a:gd name="T32" fmla="*/ 920 w 1177"/>
                    <a:gd name="T33" fmla="*/ 879 h 891"/>
                    <a:gd name="T34" fmla="*/ 871 w 1177"/>
                    <a:gd name="T35" fmla="*/ 859 h 891"/>
                    <a:gd name="T36" fmla="*/ 819 w 1177"/>
                    <a:gd name="T37" fmla="*/ 827 h 891"/>
                    <a:gd name="T38" fmla="*/ 794 w 1177"/>
                    <a:gd name="T39" fmla="*/ 802 h 891"/>
                    <a:gd name="T40" fmla="*/ 745 w 1177"/>
                    <a:gd name="T41" fmla="*/ 748 h 891"/>
                    <a:gd name="T42" fmla="*/ 698 w 1177"/>
                    <a:gd name="T43" fmla="*/ 682 h 891"/>
                    <a:gd name="T44" fmla="*/ 631 w 1177"/>
                    <a:gd name="T45" fmla="*/ 556 h 891"/>
                    <a:gd name="T46" fmla="*/ 582 w 1177"/>
                    <a:gd name="T47" fmla="*/ 455 h 891"/>
                    <a:gd name="T48" fmla="*/ 459 w 1177"/>
                    <a:gd name="T49" fmla="*/ 179 h 891"/>
                    <a:gd name="T50" fmla="*/ 418 w 1177"/>
                    <a:gd name="T51" fmla="*/ 102 h 891"/>
                    <a:gd name="T52" fmla="*/ 385 w 1177"/>
                    <a:gd name="T53" fmla="*/ 53 h 891"/>
                    <a:gd name="T54" fmla="*/ 338 w 1177"/>
                    <a:gd name="T55" fmla="*/ 14 h 891"/>
                    <a:gd name="T56" fmla="*/ 309 w 1177"/>
                    <a:gd name="T57" fmla="*/ 17 h 891"/>
                    <a:gd name="T58" fmla="*/ 286 w 1177"/>
                    <a:gd name="T59" fmla="*/ 37 h 891"/>
                    <a:gd name="T60" fmla="*/ 249 w 1177"/>
                    <a:gd name="T61" fmla="*/ 96 h 891"/>
                    <a:gd name="T62" fmla="*/ 216 w 1177"/>
                    <a:gd name="T63" fmla="*/ 182 h 891"/>
                    <a:gd name="T64" fmla="*/ 191 w 1177"/>
                    <a:gd name="T65" fmla="*/ 274 h 891"/>
                    <a:gd name="T66" fmla="*/ 146 w 1177"/>
                    <a:gd name="T67" fmla="*/ 471 h 891"/>
                    <a:gd name="T68" fmla="*/ 88 w 1177"/>
                    <a:gd name="T69" fmla="*/ 733 h 891"/>
                    <a:gd name="T70" fmla="*/ 72 w 1177"/>
                    <a:gd name="T71" fmla="*/ 800 h 891"/>
                    <a:gd name="T72" fmla="*/ 51 w 1177"/>
                    <a:gd name="T73" fmla="*/ 861 h 891"/>
                    <a:gd name="T74" fmla="*/ 37 w 1177"/>
                    <a:gd name="T75" fmla="*/ 886 h 891"/>
                    <a:gd name="T76" fmla="*/ 1 w 1177"/>
                    <a:gd name="T77" fmla="*/ 885 h 891"/>
                    <a:gd name="T78" fmla="*/ 20 w 1177"/>
                    <a:gd name="T79" fmla="*/ 883 h 891"/>
                    <a:gd name="T80" fmla="*/ 44 w 1177"/>
                    <a:gd name="T81" fmla="*/ 845 h 891"/>
                    <a:gd name="T82" fmla="*/ 62 w 1177"/>
                    <a:gd name="T83" fmla="*/ 790 h 891"/>
                    <a:gd name="T84" fmla="*/ 87 w 1177"/>
                    <a:gd name="T85" fmla="*/ 692 h 891"/>
                    <a:gd name="T86" fmla="*/ 134 w 1177"/>
                    <a:gd name="T87" fmla="*/ 468 h 891"/>
                    <a:gd name="T88" fmla="*/ 179 w 1177"/>
                    <a:gd name="T89" fmla="*/ 271 h 891"/>
                    <a:gd name="T90" fmla="*/ 203 w 1177"/>
                    <a:gd name="T91" fmla="*/ 186 h 891"/>
                    <a:gd name="T92" fmla="*/ 222 w 1177"/>
                    <a:gd name="T93" fmla="*/ 124 h 891"/>
                    <a:gd name="T94" fmla="*/ 238 w 1177"/>
                    <a:gd name="T95" fmla="*/ 90 h 891"/>
                    <a:gd name="T96" fmla="*/ 271 w 1177"/>
                    <a:gd name="T97" fmla="*/ 31 h 891"/>
                    <a:gd name="T98" fmla="*/ 302 w 1177"/>
                    <a:gd name="T99" fmla="*/ 7 h 891"/>
                    <a:gd name="T100" fmla="*/ 315 w 1177"/>
                    <a:gd name="T101" fmla="*/ 0 h 8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177" h="891">
                      <a:moveTo>
                        <a:pt x="45" y="842"/>
                      </a:moveTo>
                      <a:lnTo>
                        <a:pt x="43" y="848"/>
                      </a:lnTo>
                      <a:lnTo>
                        <a:pt x="45" y="842"/>
                      </a:lnTo>
                      <a:close/>
                      <a:moveTo>
                        <a:pt x="582" y="455"/>
                      </a:moveTo>
                      <a:lnTo>
                        <a:pt x="594" y="481"/>
                      </a:lnTo>
                      <a:lnTo>
                        <a:pt x="582" y="455"/>
                      </a:lnTo>
                      <a:close/>
                      <a:moveTo>
                        <a:pt x="435" y="134"/>
                      </a:moveTo>
                      <a:lnTo>
                        <a:pt x="437" y="136"/>
                      </a:lnTo>
                      <a:lnTo>
                        <a:pt x="437" y="137"/>
                      </a:lnTo>
                      <a:lnTo>
                        <a:pt x="435" y="134"/>
                      </a:lnTo>
                      <a:close/>
                      <a:moveTo>
                        <a:pt x="403" y="78"/>
                      </a:moveTo>
                      <a:lnTo>
                        <a:pt x="409" y="87"/>
                      </a:lnTo>
                      <a:lnTo>
                        <a:pt x="413" y="96"/>
                      </a:lnTo>
                      <a:lnTo>
                        <a:pt x="403" y="78"/>
                      </a:lnTo>
                      <a:close/>
                      <a:moveTo>
                        <a:pt x="315" y="0"/>
                      </a:moveTo>
                      <a:lnTo>
                        <a:pt x="315" y="1"/>
                      </a:lnTo>
                      <a:lnTo>
                        <a:pt x="326" y="0"/>
                      </a:lnTo>
                      <a:lnTo>
                        <a:pt x="329" y="0"/>
                      </a:lnTo>
                      <a:lnTo>
                        <a:pt x="339" y="1"/>
                      </a:lnTo>
                      <a:lnTo>
                        <a:pt x="340" y="1"/>
                      </a:lnTo>
                      <a:lnTo>
                        <a:pt x="354" y="7"/>
                      </a:lnTo>
                      <a:lnTo>
                        <a:pt x="355" y="8"/>
                      </a:lnTo>
                      <a:lnTo>
                        <a:pt x="369" y="19"/>
                      </a:lnTo>
                      <a:lnTo>
                        <a:pt x="400" y="50"/>
                      </a:lnTo>
                      <a:lnTo>
                        <a:pt x="395" y="44"/>
                      </a:lnTo>
                      <a:lnTo>
                        <a:pt x="404" y="54"/>
                      </a:lnTo>
                      <a:lnTo>
                        <a:pt x="401" y="51"/>
                      </a:lnTo>
                      <a:lnTo>
                        <a:pt x="404" y="56"/>
                      </a:lnTo>
                      <a:lnTo>
                        <a:pt x="413" y="71"/>
                      </a:lnTo>
                      <a:lnTo>
                        <a:pt x="428" y="94"/>
                      </a:lnTo>
                      <a:lnTo>
                        <a:pt x="446" y="127"/>
                      </a:lnTo>
                      <a:lnTo>
                        <a:pt x="452" y="136"/>
                      </a:lnTo>
                      <a:lnTo>
                        <a:pt x="469" y="173"/>
                      </a:lnTo>
                      <a:lnTo>
                        <a:pt x="475" y="183"/>
                      </a:lnTo>
                      <a:lnTo>
                        <a:pt x="499" y="235"/>
                      </a:lnTo>
                      <a:lnTo>
                        <a:pt x="487" y="210"/>
                      </a:lnTo>
                      <a:lnTo>
                        <a:pt x="594" y="449"/>
                      </a:lnTo>
                      <a:lnTo>
                        <a:pt x="618" y="501"/>
                      </a:lnTo>
                      <a:lnTo>
                        <a:pt x="641" y="550"/>
                      </a:lnTo>
                      <a:lnTo>
                        <a:pt x="689" y="642"/>
                      </a:lnTo>
                      <a:lnTo>
                        <a:pt x="708" y="674"/>
                      </a:lnTo>
                      <a:lnTo>
                        <a:pt x="713" y="680"/>
                      </a:lnTo>
                      <a:lnTo>
                        <a:pt x="732" y="710"/>
                      </a:lnTo>
                      <a:lnTo>
                        <a:pt x="736" y="716"/>
                      </a:lnTo>
                      <a:lnTo>
                        <a:pt x="756" y="741"/>
                      </a:lnTo>
                      <a:lnTo>
                        <a:pt x="760" y="747"/>
                      </a:lnTo>
                      <a:lnTo>
                        <a:pt x="782" y="769"/>
                      </a:lnTo>
                      <a:lnTo>
                        <a:pt x="782" y="773"/>
                      </a:lnTo>
                      <a:lnTo>
                        <a:pt x="806" y="796"/>
                      </a:lnTo>
                      <a:lnTo>
                        <a:pt x="806" y="799"/>
                      </a:lnTo>
                      <a:lnTo>
                        <a:pt x="828" y="816"/>
                      </a:lnTo>
                      <a:lnTo>
                        <a:pt x="825" y="813"/>
                      </a:lnTo>
                      <a:lnTo>
                        <a:pt x="830" y="818"/>
                      </a:lnTo>
                      <a:lnTo>
                        <a:pt x="853" y="836"/>
                      </a:lnTo>
                      <a:lnTo>
                        <a:pt x="877" y="849"/>
                      </a:lnTo>
                      <a:lnTo>
                        <a:pt x="877" y="848"/>
                      </a:lnTo>
                      <a:lnTo>
                        <a:pt x="901" y="858"/>
                      </a:lnTo>
                      <a:lnTo>
                        <a:pt x="925" y="867"/>
                      </a:lnTo>
                      <a:lnTo>
                        <a:pt x="947" y="873"/>
                      </a:lnTo>
                      <a:lnTo>
                        <a:pt x="971" y="877"/>
                      </a:lnTo>
                      <a:lnTo>
                        <a:pt x="1040" y="882"/>
                      </a:lnTo>
                      <a:lnTo>
                        <a:pt x="1177" y="882"/>
                      </a:lnTo>
                      <a:lnTo>
                        <a:pt x="1177" y="891"/>
                      </a:lnTo>
                      <a:lnTo>
                        <a:pt x="974" y="891"/>
                      </a:lnTo>
                      <a:lnTo>
                        <a:pt x="969" y="889"/>
                      </a:lnTo>
                      <a:lnTo>
                        <a:pt x="945" y="885"/>
                      </a:lnTo>
                      <a:lnTo>
                        <a:pt x="944" y="885"/>
                      </a:lnTo>
                      <a:lnTo>
                        <a:pt x="920" y="879"/>
                      </a:lnTo>
                      <a:lnTo>
                        <a:pt x="896" y="870"/>
                      </a:lnTo>
                      <a:lnTo>
                        <a:pt x="873" y="859"/>
                      </a:lnTo>
                      <a:lnTo>
                        <a:pt x="876" y="861"/>
                      </a:lnTo>
                      <a:lnTo>
                        <a:pt x="871" y="859"/>
                      </a:lnTo>
                      <a:lnTo>
                        <a:pt x="846" y="846"/>
                      </a:lnTo>
                      <a:lnTo>
                        <a:pt x="822" y="828"/>
                      </a:lnTo>
                      <a:lnTo>
                        <a:pt x="819" y="825"/>
                      </a:lnTo>
                      <a:lnTo>
                        <a:pt x="819" y="827"/>
                      </a:lnTo>
                      <a:lnTo>
                        <a:pt x="797" y="809"/>
                      </a:lnTo>
                      <a:lnTo>
                        <a:pt x="797" y="808"/>
                      </a:lnTo>
                      <a:lnTo>
                        <a:pt x="796" y="806"/>
                      </a:lnTo>
                      <a:lnTo>
                        <a:pt x="794" y="802"/>
                      </a:lnTo>
                      <a:lnTo>
                        <a:pt x="772" y="779"/>
                      </a:lnTo>
                      <a:lnTo>
                        <a:pt x="770" y="775"/>
                      </a:lnTo>
                      <a:lnTo>
                        <a:pt x="750" y="754"/>
                      </a:lnTo>
                      <a:lnTo>
                        <a:pt x="745" y="748"/>
                      </a:lnTo>
                      <a:lnTo>
                        <a:pt x="726" y="723"/>
                      </a:lnTo>
                      <a:lnTo>
                        <a:pt x="721" y="717"/>
                      </a:lnTo>
                      <a:lnTo>
                        <a:pt x="702" y="687"/>
                      </a:lnTo>
                      <a:lnTo>
                        <a:pt x="698" y="682"/>
                      </a:lnTo>
                      <a:lnTo>
                        <a:pt x="699" y="683"/>
                      </a:lnTo>
                      <a:lnTo>
                        <a:pt x="698" y="680"/>
                      </a:lnTo>
                      <a:lnTo>
                        <a:pt x="678" y="647"/>
                      </a:lnTo>
                      <a:lnTo>
                        <a:pt x="631" y="556"/>
                      </a:lnTo>
                      <a:lnTo>
                        <a:pt x="607" y="507"/>
                      </a:lnTo>
                      <a:lnTo>
                        <a:pt x="594" y="480"/>
                      </a:lnTo>
                      <a:lnTo>
                        <a:pt x="606" y="507"/>
                      </a:lnTo>
                      <a:lnTo>
                        <a:pt x="582" y="455"/>
                      </a:lnTo>
                      <a:lnTo>
                        <a:pt x="487" y="241"/>
                      </a:lnTo>
                      <a:lnTo>
                        <a:pt x="464" y="189"/>
                      </a:lnTo>
                      <a:lnTo>
                        <a:pt x="465" y="189"/>
                      </a:lnTo>
                      <a:lnTo>
                        <a:pt x="459" y="179"/>
                      </a:lnTo>
                      <a:lnTo>
                        <a:pt x="441" y="143"/>
                      </a:lnTo>
                      <a:lnTo>
                        <a:pt x="437" y="136"/>
                      </a:lnTo>
                      <a:lnTo>
                        <a:pt x="435" y="133"/>
                      </a:lnTo>
                      <a:lnTo>
                        <a:pt x="418" y="102"/>
                      </a:lnTo>
                      <a:lnTo>
                        <a:pt x="409" y="87"/>
                      </a:lnTo>
                      <a:lnTo>
                        <a:pt x="403" y="77"/>
                      </a:lnTo>
                      <a:lnTo>
                        <a:pt x="394" y="63"/>
                      </a:lnTo>
                      <a:lnTo>
                        <a:pt x="385" y="53"/>
                      </a:lnTo>
                      <a:lnTo>
                        <a:pt x="361" y="29"/>
                      </a:lnTo>
                      <a:lnTo>
                        <a:pt x="348" y="19"/>
                      </a:lnTo>
                      <a:lnTo>
                        <a:pt x="338" y="13"/>
                      </a:lnTo>
                      <a:lnTo>
                        <a:pt x="338" y="14"/>
                      </a:lnTo>
                      <a:lnTo>
                        <a:pt x="327" y="13"/>
                      </a:lnTo>
                      <a:lnTo>
                        <a:pt x="317" y="14"/>
                      </a:lnTo>
                      <a:lnTo>
                        <a:pt x="317" y="13"/>
                      </a:lnTo>
                      <a:lnTo>
                        <a:pt x="309" y="17"/>
                      </a:lnTo>
                      <a:lnTo>
                        <a:pt x="296" y="26"/>
                      </a:lnTo>
                      <a:lnTo>
                        <a:pt x="296" y="25"/>
                      </a:lnTo>
                      <a:lnTo>
                        <a:pt x="286" y="35"/>
                      </a:lnTo>
                      <a:lnTo>
                        <a:pt x="286" y="37"/>
                      </a:lnTo>
                      <a:lnTo>
                        <a:pt x="280" y="41"/>
                      </a:lnTo>
                      <a:lnTo>
                        <a:pt x="263" y="68"/>
                      </a:lnTo>
                      <a:lnTo>
                        <a:pt x="259" y="77"/>
                      </a:lnTo>
                      <a:lnTo>
                        <a:pt x="249" y="96"/>
                      </a:lnTo>
                      <a:lnTo>
                        <a:pt x="240" y="118"/>
                      </a:lnTo>
                      <a:lnTo>
                        <a:pt x="234" y="129"/>
                      </a:lnTo>
                      <a:lnTo>
                        <a:pt x="225" y="157"/>
                      </a:lnTo>
                      <a:lnTo>
                        <a:pt x="216" y="182"/>
                      </a:lnTo>
                      <a:lnTo>
                        <a:pt x="214" y="189"/>
                      </a:lnTo>
                      <a:lnTo>
                        <a:pt x="206" y="219"/>
                      </a:lnTo>
                      <a:lnTo>
                        <a:pt x="192" y="265"/>
                      </a:lnTo>
                      <a:lnTo>
                        <a:pt x="191" y="274"/>
                      </a:lnTo>
                      <a:lnTo>
                        <a:pt x="180" y="317"/>
                      </a:lnTo>
                      <a:lnTo>
                        <a:pt x="170" y="363"/>
                      </a:lnTo>
                      <a:lnTo>
                        <a:pt x="161" y="401"/>
                      </a:lnTo>
                      <a:lnTo>
                        <a:pt x="146" y="471"/>
                      </a:lnTo>
                      <a:lnTo>
                        <a:pt x="123" y="585"/>
                      </a:lnTo>
                      <a:lnTo>
                        <a:pt x="105" y="661"/>
                      </a:lnTo>
                      <a:lnTo>
                        <a:pt x="99" y="695"/>
                      </a:lnTo>
                      <a:lnTo>
                        <a:pt x="88" y="733"/>
                      </a:lnTo>
                      <a:lnTo>
                        <a:pt x="83" y="766"/>
                      </a:lnTo>
                      <a:lnTo>
                        <a:pt x="83" y="768"/>
                      </a:lnTo>
                      <a:lnTo>
                        <a:pt x="74" y="793"/>
                      </a:lnTo>
                      <a:lnTo>
                        <a:pt x="72" y="800"/>
                      </a:lnTo>
                      <a:lnTo>
                        <a:pt x="66" y="825"/>
                      </a:lnTo>
                      <a:lnTo>
                        <a:pt x="66" y="827"/>
                      </a:lnTo>
                      <a:lnTo>
                        <a:pt x="57" y="846"/>
                      </a:lnTo>
                      <a:lnTo>
                        <a:pt x="51" y="861"/>
                      </a:lnTo>
                      <a:lnTo>
                        <a:pt x="50" y="865"/>
                      </a:lnTo>
                      <a:lnTo>
                        <a:pt x="50" y="868"/>
                      </a:lnTo>
                      <a:lnTo>
                        <a:pt x="38" y="886"/>
                      </a:lnTo>
                      <a:lnTo>
                        <a:pt x="37" y="886"/>
                      </a:lnTo>
                      <a:lnTo>
                        <a:pt x="37" y="888"/>
                      </a:lnTo>
                      <a:lnTo>
                        <a:pt x="32" y="891"/>
                      </a:lnTo>
                      <a:lnTo>
                        <a:pt x="0" y="891"/>
                      </a:lnTo>
                      <a:lnTo>
                        <a:pt x="1" y="885"/>
                      </a:lnTo>
                      <a:lnTo>
                        <a:pt x="8" y="886"/>
                      </a:lnTo>
                      <a:lnTo>
                        <a:pt x="13" y="885"/>
                      </a:lnTo>
                      <a:lnTo>
                        <a:pt x="19" y="885"/>
                      </a:lnTo>
                      <a:lnTo>
                        <a:pt x="20" y="883"/>
                      </a:lnTo>
                      <a:lnTo>
                        <a:pt x="28" y="877"/>
                      </a:lnTo>
                      <a:lnTo>
                        <a:pt x="38" y="862"/>
                      </a:lnTo>
                      <a:lnTo>
                        <a:pt x="40" y="856"/>
                      </a:lnTo>
                      <a:lnTo>
                        <a:pt x="44" y="845"/>
                      </a:lnTo>
                      <a:lnTo>
                        <a:pt x="47" y="840"/>
                      </a:lnTo>
                      <a:lnTo>
                        <a:pt x="54" y="822"/>
                      </a:lnTo>
                      <a:lnTo>
                        <a:pt x="60" y="797"/>
                      </a:lnTo>
                      <a:lnTo>
                        <a:pt x="62" y="790"/>
                      </a:lnTo>
                      <a:lnTo>
                        <a:pt x="62" y="788"/>
                      </a:lnTo>
                      <a:lnTo>
                        <a:pt x="71" y="763"/>
                      </a:lnTo>
                      <a:lnTo>
                        <a:pt x="77" y="730"/>
                      </a:lnTo>
                      <a:lnTo>
                        <a:pt x="87" y="692"/>
                      </a:lnTo>
                      <a:lnTo>
                        <a:pt x="93" y="659"/>
                      </a:lnTo>
                      <a:lnTo>
                        <a:pt x="93" y="658"/>
                      </a:lnTo>
                      <a:lnTo>
                        <a:pt x="111" y="582"/>
                      </a:lnTo>
                      <a:lnTo>
                        <a:pt x="134" y="468"/>
                      </a:lnTo>
                      <a:lnTo>
                        <a:pt x="149" y="398"/>
                      </a:lnTo>
                      <a:lnTo>
                        <a:pt x="158" y="360"/>
                      </a:lnTo>
                      <a:lnTo>
                        <a:pt x="169" y="314"/>
                      </a:lnTo>
                      <a:lnTo>
                        <a:pt x="179" y="271"/>
                      </a:lnTo>
                      <a:lnTo>
                        <a:pt x="180" y="263"/>
                      </a:lnTo>
                      <a:lnTo>
                        <a:pt x="180" y="262"/>
                      </a:lnTo>
                      <a:lnTo>
                        <a:pt x="194" y="216"/>
                      </a:lnTo>
                      <a:lnTo>
                        <a:pt x="203" y="186"/>
                      </a:lnTo>
                      <a:lnTo>
                        <a:pt x="204" y="179"/>
                      </a:lnTo>
                      <a:lnTo>
                        <a:pt x="204" y="177"/>
                      </a:lnTo>
                      <a:lnTo>
                        <a:pt x="213" y="152"/>
                      </a:lnTo>
                      <a:lnTo>
                        <a:pt x="222" y="124"/>
                      </a:lnTo>
                      <a:lnTo>
                        <a:pt x="223" y="123"/>
                      </a:lnTo>
                      <a:lnTo>
                        <a:pt x="228" y="114"/>
                      </a:lnTo>
                      <a:lnTo>
                        <a:pt x="237" y="91"/>
                      </a:lnTo>
                      <a:lnTo>
                        <a:pt x="238" y="90"/>
                      </a:lnTo>
                      <a:lnTo>
                        <a:pt x="249" y="71"/>
                      </a:lnTo>
                      <a:lnTo>
                        <a:pt x="253" y="62"/>
                      </a:lnTo>
                      <a:lnTo>
                        <a:pt x="271" y="32"/>
                      </a:lnTo>
                      <a:lnTo>
                        <a:pt x="271" y="31"/>
                      </a:lnTo>
                      <a:lnTo>
                        <a:pt x="272" y="31"/>
                      </a:lnTo>
                      <a:lnTo>
                        <a:pt x="287" y="16"/>
                      </a:lnTo>
                      <a:lnTo>
                        <a:pt x="289" y="16"/>
                      </a:lnTo>
                      <a:lnTo>
                        <a:pt x="302" y="7"/>
                      </a:lnTo>
                      <a:lnTo>
                        <a:pt x="302" y="6"/>
                      </a:lnTo>
                      <a:lnTo>
                        <a:pt x="303" y="6"/>
                      </a:lnTo>
                      <a:lnTo>
                        <a:pt x="314" y="1"/>
                      </a:lnTo>
                      <a:lnTo>
                        <a:pt x="315" y="0"/>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63" name="Freeform 652"/>
                <p:cNvSpPr>
                  <a:spLocks noEditPoints="1"/>
                </p:cNvSpPr>
                <p:nvPr/>
              </p:nvSpPr>
              <p:spPr bwMode="auto">
                <a:xfrm>
                  <a:off x="1670328" y="4695303"/>
                  <a:ext cx="1862215" cy="1161807"/>
                </a:xfrm>
                <a:custGeom>
                  <a:avLst/>
                  <a:gdLst>
                    <a:gd name="T0" fmla="*/ 217 w 1177"/>
                    <a:gd name="T1" fmla="*/ 115 h 731"/>
                    <a:gd name="T2" fmla="*/ 318 w 1177"/>
                    <a:gd name="T3" fmla="*/ 0 h 731"/>
                    <a:gd name="T4" fmla="*/ 367 w 1177"/>
                    <a:gd name="T5" fmla="*/ 13 h 731"/>
                    <a:gd name="T6" fmla="*/ 397 w 1177"/>
                    <a:gd name="T7" fmla="*/ 35 h 731"/>
                    <a:gd name="T8" fmla="*/ 550 w 1177"/>
                    <a:gd name="T9" fmla="*/ 284 h 731"/>
                    <a:gd name="T10" fmla="*/ 619 w 1177"/>
                    <a:gd name="T11" fmla="*/ 412 h 731"/>
                    <a:gd name="T12" fmla="*/ 686 w 1177"/>
                    <a:gd name="T13" fmla="*/ 525 h 731"/>
                    <a:gd name="T14" fmla="*/ 726 w 1177"/>
                    <a:gd name="T15" fmla="*/ 576 h 731"/>
                    <a:gd name="T16" fmla="*/ 762 w 1177"/>
                    <a:gd name="T17" fmla="*/ 618 h 731"/>
                    <a:gd name="T18" fmla="*/ 806 w 1177"/>
                    <a:gd name="T19" fmla="*/ 656 h 731"/>
                    <a:gd name="T20" fmla="*/ 831 w 1177"/>
                    <a:gd name="T21" fmla="*/ 674 h 731"/>
                    <a:gd name="T22" fmla="*/ 902 w 1177"/>
                    <a:gd name="T23" fmla="*/ 705 h 731"/>
                    <a:gd name="T24" fmla="*/ 1177 w 1177"/>
                    <a:gd name="T25" fmla="*/ 723 h 731"/>
                    <a:gd name="T26" fmla="*/ 922 w 1177"/>
                    <a:gd name="T27" fmla="*/ 723 h 731"/>
                    <a:gd name="T28" fmla="*/ 850 w 1177"/>
                    <a:gd name="T29" fmla="*/ 699 h 731"/>
                    <a:gd name="T30" fmla="*/ 800 w 1177"/>
                    <a:gd name="T31" fmla="*/ 668 h 731"/>
                    <a:gd name="T32" fmla="*/ 775 w 1177"/>
                    <a:gd name="T33" fmla="*/ 648 h 731"/>
                    <a:gd name="T34" fmla="*/ 753 w 1177"/>
                    <a:gd name="T35" fmla="*/ 627 h 731"/>
                    <a:gd name="T36" fmla="*/ 723 w 1177"/>
                    <a:gd name="T37" fmla="*/ 594 h 731"/>
                    <a:gd name="T38" fmla="*/ 656 w 1177"/>
                    <a:gd name="T39" fmla="*/ 504 h 731"/>
                    <a:gd name="T40" fmla="*/ 609 w 1177"/>
                    <a:gd name="T41" fmla="*/ 419 h 731"/>
                    <a:gd name="T42" fmla="*/ 587 w 1177"/>
                    <a:gd name="T43" fmla="*/ 384 h 731"/>
                    <a:gd name="T44" fmla="*/ 468 w 1177"/>
                    <a:gd name="T45" fmla="*/ 161 h 731"/>
                    <a:gd name="T46" fmla="*/ 361 w 1177"/>
                    <a:gd name="T47" fmla="*/ 23 h 731"/>
                    <a:gd name="T48" fmla="*/ 342 w 1177"/>
                    <a:gd name="T49" fmla="*/ 13 h 731"/>
                    <a:gd name="T50" fmla="*/ 306 w 1177"/>
                    <a:gd name="T51" fmla="*/ 17 h 731"/>
                    <a:gd name="T52" fmla="*/ 289 w 1177"/>
                    <a:gd name="T53" fmla="*/ 25 h 731"/>
                    <a:gd name="T54" fmla="*/ 266 w 1177"/>
                    <a:gd name="T55" fmla="*/ 55 h 731"/>
                    <a:gd name="T56" fmla="*/ 241 w 1177"/>
                    <a:gd name="T57" fmla="*/ 98 h 731"/>
                    <a:gd name="T58" fmla="*/ 219 w 1177"/>
                    <a:gd name="T59" fmla="*/ 149 h 731"/>
                    <a:gd name="T60" fmla="*/ 185 w 1177"/>
                    <a:gd name="T61" fmla="*/ 249 h 731"/>
                    <a:gd name="T62" fmla="*/ 163 w 1177"/>
                    <a:gd name="T63" fmla="*/ 324 h 731"/>
                    <a:gd name="T64" fmla="*/ 99 w 1177"/>
                    <a:gd name="T65" fmla="*/ 573 h 731"/>
                    <a:gd name="T66" fmla="*/ 83 w 1177"/>
                    <a:gd name="T67" fmla="*/ 628 h 731"/>
                    <a:gd name="T68" fmla="*/ 66 w 1177"/>
                    <a:gd name="T69" fmla="*/ 679 h 731"/>
                    <a:gd name="T70" fmla="*/ 50 w 1177"/>
                    <a:gd name="T71" fmla="*/ 713 h 731"/>
                    <a:gd name="T72" fmla="*/ 37 w 1177"/>
                    <a:gd name="T73" fmla="*/ 729 h 731"/>
                    <a:gd name="T74" fmla="*/ 8 w 1177"/>
                    <a:gd name="T75" fmla="*/ 726 h 731"/>
                    <a:gd name="T76" fmla="*/ 28 w 1177"/>
                    <a:gd name="T77" fmla="*/ 719 h 731"/>
                    <a:gd name="T78" fmla="*/ 38 w 1177"/>
                    <a:gd name="T79" fmla="*/ 707 h 731"/>
                    <a:gd name="T80" fmla="*/ 47 w 1177"/>
                    <a:gd name="T81" fmla="*/ 688 h 731"/>
                    <a:gd name="T82" fmla="*/ 71 w 1177"/>
                    <a:gd name="T83" fmla="*/ 624 h 731"/>
                    <a:gd name="T84" fmla="*/ 97 w 1177"/>
                    <a:gd name="T85" fmla="*/ 532 h 731"/>
                    <a:gd name="T86" fmla="*/ 160 w 1177"/>
                    <a:gd name="T87" fmla="*/ 292 h 731"/>
                    <a:gd name="T88" fmla="*/ 203 w 1177"/>
                    <a:gd name="T89" fmla="*/ 154 h 731"/>
                    <a:gd name="T90" fmla="*/ 219 w 1177"/>
                    <a:gd name="T91" fmla="*/ 114 h 731"/>
                    <a:gd name="T92" fmla="*/ 253 w 1177"/>
                    <a:gd name="T93" fmla="*/ 53 h 731"/>
                    <a:gd name="T94" fmla="*/ 266 w 1177"/>
                    <a:gd name="T95" fmla="*/ 32 h 731"/>
                    <a:gd name="T96" fmla="*/ 280 w 1177"/>
                    <a:gd name="T97" fmla="*/ 16 h 731"/>
                    <a:gd name="T98" fmla="*/ 289 w 1177"/>
                    <a:gd name="T99" fmla="*/ 10 h 73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77" h="731">
                      <a:moveTo>
                        <a:pt x="40" y="702"/>
                      </a:moveTo>
                      <a:lnTo>
                        <a:pt x="38" y="707"/>
                      </a:lnTo>
                      <a:lnTo>
                        <a:pt x="40" y="702"/>
                      </a:lnTo>
                      <a:close/>
                      <a:moveTo>
                        <a:pt x="217" y="115"/>
                      </a:moveTo>
                      <a:lnTo>
                        <a:pt x="217" y="117"/>
                      </a:lnTo>
                      <a:lnTo>
                        <a:pt x="216" y="118"/>
                      </a:lnTo>
                      <a:lnTo>
                        <a:pt x="217" y="115"/>
                      </a:lnTo>
                      <a:close/>
                      <a:moveTo>
                        <a:pt x="318" y="0"/>
                      </a:moveTo>
                      <a:lnTo>
                        <a:pt x="345" y="0"/>
                      </a:lnTo>
                      <a:lnTo>
                        <a:pt x="355" y="4"/>
                      </a:lnTo>
                      <a:lnTo>
                        <a:pt x="358" y="7"/>
                      </a:lnTo>
                      <a:lnTo>
                        <a:pt x="367" y="13"/>
                      </a:lnTo>
                      <a:lnTo>
                        <a:pt x="370" y="15"/>
                      </a:lnTo>
                      <a:lnTo>
                        <a:pt x="369" y="13"/>
                      </a:lnTo>
                      <a:lnTo>
                        <a:pt x="395" y="34"/>
                      </a:lnTo>
                      <a:lnTo>
                        <a:pt x="397" y="35"/>
                      </a:lnTo>
                      <a:lnTo>
                        <a:pt x="418" y="62"/>
                      </a:lnTo>
                      <a:lnTo>
                        <a:pt x="449" y="103"/>
                      </a:lnTo>
                      <a:lnTo>
                        <a:pt x="478" y="155"/>
                      </a:lnTo>
                      <a:lnTo>
                        <a:pt x="550" y="284"/>
                      </a:lnTo>
                      <a:lnTo>
                        <a:pt x="597" y="376"/>
                      </a:lnTo>
                      <a:lnTo>
                        <a:pt x="607" y="391"/>
                      </a:lnTo>
                      <a:lnTo>
                        <a:pt x="618" y="410"/>
                      </a:lnTo>
                      <a:lnTo>
                        <a:pt x="619" y="412"/>
                      </a:lnTo>
                      <a:lnTo>
                        <a:pt x="643" y="458"/>
                      </a:lnTo>
                      <a:lnTo>
                        <a:pt x="658" y="483"/>
                      </a:lnTo>
                      <a:lnTo>
                        <a:pt x="667" y="496"/>
                      </a:lnTo>
                      <a:lnTo>
                        <a:pt x="686" y="525"/>
                      </a:lnTo>
                      <a:lnTo>
                        <a:pt x="690" y="530"/>
                      </a:lnTo>
                      <a:lnTo>
                        <a:pt x="714" y="562"/>
                      </a:lnTo>
                      <a:lnTo>
                        <a:pt x="733" y="585"/>
                      </a:lnTo>
                      <a:lnTo>
                        <a:pt x="726" y="576"/>
                      </a:lnTo>
                      <a:lnTo>
                        <a:pt x="733" y="587"/>
                      </a:lnTo>
                      <a:lnTo>
                        <a:pt x="738" y="593"/>
                      </a:lnTo>
                      <a:lnTo>
                        <a:pt x="757" y="612"/>
                      </a:lnTo>
                      <a:lnTo>
                        <a:pt x="762" y="618"/>
                      </a:lnTo>
                      <a:lnTo>
                        <a:pt x="782" y="634"/>
                      </a:lnTo>
                      <a:lnTo>
                        <a:pt x="784" y="637"/>
                      </a:lnTo>
                      <a:lnTo>
                        <a:pt x="784" y="639"/>
                      </a:lnTo>
                      <a:lnTo>
                        <a:pt x="806" y="656"/>
                      </a:lnTo>
                      <a:lnTo>
                        <a:pt x="803" y="653"/>
                      </a:lnTo>
                      <a:lnTo>
                        <a:pt x="807" y="658"/>
                      </a:lnTo>
                      <a:lnTo>
                        <a:pt x="830" y="673"/>
                      </a:lnTo>
                      <a:lnTo>
                        <a:pt x="831" y="674"/>
                      </a:lnTo>
                      <a:lnTo>
                        <a:pt x="853" y="688"/>
                      </a:lnTo>
                      <a:lnTo>
                        <a:pt x="853" y="686"/>
                      </a:lnTo>
                      <a:lnTo>
                        <a:pt x="879" y="696"/>
                      </a:lnTo>
                      <a:lnTo>
                        <a:pt x="902" y="705"/>
                      </a:lnTo>
                      <a:lnTo>
                        <a:pt x="925" y="711"/>
                      </a:lnTo>
                      <a:lnTo>
                        <a:pt x="972" y="720"/>
                      </a:lnTo>
                      <a:lnTo>
                        <a:pt x="1018" y="723"/>
                      </a:lnTo>
                      <a:lnTo>
                        <a:pt x="1177" y="723"/>
                      </a:lnTo>
                      <a:lnTo>
                        <a:pt x="1177" y="731"/>
                      </a:lnTo>
                      <a:lnTo>
                        <a:pt x="963" y="731"/>
                      </a:lnTo>
                      <a:lnTo>
                        <a:pt x="923" y="723"/>
                      </a:lnTo>
                      <a:lnTo>
                        <a:pt x="922" y="723"/>
                      </a:lnTo>
                      <a:lnTo>
                        <a:pt x="898" y="717"/>
                      </a:lnTo>
                      <a:lnTo>
                        <a:pt x="874" y="708"/>
                      </a:lnTo>
                      <a:lnTo>
                        <a:pt x="849" y="698"/>
                      </a:lnTo>
                      <a:lnTo>
                        <a:pt x="850" y="699"/>
                      </a:lnTo>
                      <a:lnTo>
                        <a:pt x="848" y="698"/>
                      </a:lnTo>
                      <a:lnTo>
                        <a:pt x="824" y="685"/>
                      </a:lnTo>
                      <a:lnTo>
                        <a:pt x="822" y="683"/>
                      </a:lnTo>
                      <a:lnTo>
                        <a:pt x="800" y="668"/>
                      </a:lnTo>
                      <a:lnTo>
                        <a:pt x="797" y="665"/>
                      </a:lnTo>
                      <a:lnTo>
                        <a:pt x="797" y="667"/>
                      </a:lnTo>
                      <a:lnTo>
                        <a:pt x="775" y="649"/>
                      </a:lnTo>
                      <a:lnTo>
                        <a:pt x="775" y="648"/>
                      </a:lnTo>
                      <a:lnTo>
                        <a:pt x="773" y="646"/>
                      </a:lnTo>
                      <a:lnTo>
                        <a:pt x="773" y="645"/>
                      </a:lnTo>
                      <a:lnTo>
                        <a:pt x="751" y="627"/>
                      </a:lnTo>
                      <a:lnTo>
                        <a:pt x="753" y="627"/>
                      </a:lnTo>
                      <a:lnTo>
                        <a:pt x="751" y="625"/>
                      </a:lnTo>
                      <a:lnTo>
                        <a:pt x="747" y="619"/>
                      </a:lnTo>
                      <a:lnTo>
                        <a:pt x="727" y="600"/>
                      </a:lnTo>
                      <a:lnTo>
                        <a:pt x="723" y="594"/>
                      </a:lnTo>
                      <a:lnTo>
                        <a:pt x="704" y="570"/>
                      </a:lnTo>
                      <a:lnTo>
                        <a:pt x="680" y="538"/>
                      </a:lnTo>
                      <a:lnTo>
                        <a:pt x="676" y="532"/>
                      </a:lnTo>
                      <a:lnTo>
                        <a:pt x="656" y="504"/>
                      </a:lnTo>
                      <a:lnTo>
                        <a:pt x="650" y="495"/>
                      </a:lnTo>
                      <a:lnTo>
                        <a:pt x="647" y="489"/>
                      </a:lnTo>
                      <a:lnTo>
                        <a:pt x="633" y="464"/>
                      </a:lnTo>
                      <a:lnTo>
                        <a:pt x="609" y="419"/>
                      </a:lnTo>
                      <a:lnTo>
                        <a:pt x="607" y="418"/>
                      </a:lnTo>
                      <a:lnTo>
                        <a:pt x="607" y="416"/>
                      </a:lnTo>
                      <a:lnTo>
                        <a:pt x="597" y="398"/>
                      </a:lnTo>
                      <a:lnTo>
                        <a:pt x="587" y="384"/>
                      </a:lnTo>
                      <a:lnTo>
                        <a:pt x="588" y="385"/>
                      </a:lnTo>
                      <a:lnTo>
                        <a:pt x="587" y="382"/>
                      </a:lnTo>
                      <a:lnTo>
                        <a:pt x="539" y="290"/>
                      </a:lnTo>
                      <a:lnTo>
                        <a:pt x="468" y="161"/>
                      </a:lnTo>
                      <a:lnTo>
                        <a:pt x="438" y="111"/>
                      </a:lnTo>
                      <a:lnTo>
                        <a:pt x="407" y="69"/>
                      </a:lnTo>
                      <a:lnTo>
                        <a:pt x="386" y="44"/>
                      </a:lnTo>
                      <a:lnTo>
                        <a:pt x="361" y="23"/>
                      </a:lnTo>
                      <a:lnTo>
                        <a:pt x="351" y="17"/>
                      </a:lnTo>
                      <a:lnTo>
                        <a:pt x="348" y="15"/>
                      </a:lnTo>
                      <a:lnTo>
                        <a:pt x="342" y="12"/>
                      </a:lnTo>
                      <a:lnTo>
                        <a:pt x="342" y="13"/>
                      </a:lnTo>
                      <a:lnTo>
                        <a:pt x="320" y="13"/>
                      </a:lnTo>
                      <a:lnTo>
                        <a:pt x="320" y="12"/>
                      </a:lnTo>
                      <a:lnTo>
                        <a:pt x="308" y="16"/>
                      </a:lnTo>
                      <a:lnTo>
                        <a:pt x="306" y="17"/>
                      </a:lnTo>
                      <a:lnTo>
                        <a:pt x="305" y="17"/>
                      </a:lnTo>
                      <a:lnTo>
                        <a:pt x="295" y="22"/>
                      </a:lnTo>
                      <a:lnTo>
                        <a:pt x="289" y="26"/>
                      </a:lnTo>
                      <a:lnTo>
                        <a:pt x="289" y="25"/>
                      </a:lnTo>
                      <a:lnTo>
                        <a:pt x="284" y="29"/>
                      </a:lnTo>
                      <a:lnTo>
                        <a:pt x="275" y="40"/>
                      </a:lnTo>
                      <a:lnTo>
                        <a:pt x="277" y="40"/>
                      </a:lnTo>
                      <a:lnTo>
                        <a:pt x="266" y="55"/>
                      </a:lnTo>
                      <a:lnTo>
                        <a:pt x="265" y="58"/>
                      </a:lnTo>
                      <a:lnTo>
                        <a:pt x="265" y="59"/>
                      </a:lnTo>
                      <a:lnTo>
                        <a:pt x="252" y="78"/>
                      </a:lnTo>
                      <a:lnTo>
                        <a:pt x="241" y="98"/>
                      </a:lnTo>
                      <a:lnTo>
                        <a:pt x="243" y="96"/>
                      </a:lnTo>
                      <a:lnTo>
                        <a:pt x="238" y="102"/>
                      </a:lnTo>
                      <a:lnTo>
                        <a:pt x="229" y="120"/>
                      </a:lnTo>
                      <a:lnTo>
                        <a:pt x="219" y="149"/>
                      </a:lnTo>
                      <a:lnTo>
                        <a:pt x="214" y="158"/>
                      </a:lnTo>
                      <a:lnTo>
                        <a:pt x="204" y="186"/>
                      </a:lnTo>
                      <a:lnTo>
                        <a:pt x="195" y="215"/>
                      </a:lnTo>
                      <a:lnTo>
                        <a:pt x="185" y="249"/>
                      </a:lnTo>
                      <a:lnTo>
                        <a:pt x="171" y="295"/>
                      </a:lnTo>
                      <a:lnTo>
                        <a:pt x="169" y="304"/>
                      </a:lnTo>
                      <a:lnTo>
                        <a:pt x="171" y="296"/>
                      </a:lnTo>
                      <a:lnTo>
                        <a:pt x="163" y="324"/>
                      </a:lnTo>
                      <a:lnTo>
                        <a:pt x="124" y="479"/>
                      </a:lnTo>
                      <a:lnTo>
                        <a:pt x="109" y="535"/>
                      </a:lnTo>
                      <a:lnTo>
                        <a:pt x="100" y="569"/>
                      </a:lnTo>
                      <a:lnTo>
                        <a:pt x="99" y="573"/>
                      </a:lnTo>
                      <a:lnTo>
                        <a:pt x="100" y="570"/>
                      </a:lnTo>
                      <a:lnTo>
                        <a:pt x="83" y="627"/>
                      </a:lnTo>
                      <a:lnTo>
                        <a:pt x="81" y="630"/>
                      </a:lnTo>
                      <a:lnTo>
                        <a:pt x="83" y="628"/>
                      </a:lnTo>
                      <a:lnTo>
                        <a:pt x="74" y="651"/>
                      </a:lnTo>
                      <a:lnTo>
                        <a:pt x="72" y="655"/>
                      </a:lnTo>
                      <a:lnTo>
                        <a:pt x="66" y="677"/>
                      </a:lnTo>
                      <a:lnTo>
                        <a:pt x="66" y="679"/>
                      </a:lnTo>
                      <a:lnTo>
                        <a:pt x="57" y="694"/>
                      </a:lnTo>
                      <a:lnTo>
                        <a:pt x="51" y="707"/>
                      </a:lnTo>
                      <a:lnTo>
                        <a:pt x="50" y="711"/>
                      </a:lnTo>
                      <a:lnTo>
                        <a:pt x="50" y="713"/>
                      </a:lnTo>
                      <a:lnTo>
                        <a:pt x="44" y="722"/>
                      </a:lnTo>
                      <a:lnTo>
                        <a:pt x="43" y="722"/>
                      </a:lnTo>
                      <a:lnTo>
                        <a:pt x="37" y="728"/>
                      </a:lnTo>
                      <a:lnTo>
                        <a:pt x="37" y="729"/>
                      </a:lnTo>
                      <a:lnTo>
                        <a:pt x="34" y="731"/>
                      </a:lnTo>
                      <a:lnTo>
                        <a:pt x="0" y="731"/>
                      </a:lnTo>
                      <a:lnTo>
                        <a:pt x="1" y="725"/>
                      </a:lnTo>
                      <a:lnTo>
                        <a:pt x="8" y="726"/>
                      </a:lnTo>
                      <a:lnTo>
                        <a:pt x="13" y="725"/>
                      </a:lnTo>
                      <a:lnTo>
                        <a:pt x="14" y="725"/>
                      </a:lnTo>
                      <a:lnTo>
                        <a:pt x="22" y="723"/>
                      </a:lnTo>
                      <a:lnTo>
                        <a:pt x="28" y="719"/>
                      </a:lnTo>
                      <a:lnTo>
                        <a:pt x="34" y="713"/>
                      </a:lnTo>
                      <a:lnTo>
                        <a:pt x="38" y="707"/>
                      </a:lnTo>
                      <a:lnTo>
                        <a:pt x="38" y="708"/>
                      </a:lnTo>
                      <a:lnTo>
                        <a:pt x="38" y="707"/>
                      </a:lnTo>
                      <a:lnTo>
                        <a:pt x="40" y="705"/>
                      </a:lnTo>
                      <a:lnTo>
                        <a:pt x="41" y="702"/>
                      </a:lnTo>
                      <a:lnTo>
                        <a:pt x="47" y="689"/>
                      </a:lnTo>
                      <a:lnTo>
                        <a:pt x="47" y="688"/>
                      </a:lnTo>
                      <a:lnTo>
                        <a:pt x="54" y="674"/>
                      </a:lnTo>
                      <a:lnTo>
                        <a:pt x="60" y="652"/>
                      </a:lnTo>
                      <a:lnTo>
                        <a:pt x="62" y="646"/>
                      </a:lnTo>
                      <a:lnTo>
                        <a:pt x="71" y="624"/>
                      </a:lnTo>
                      <a:lnTo>
                        <a:pt x="84" y="579"/>
                      </a:lnTo>
                      <a:lnTo>
                        <a:pt x="80" y="594"/>
                      </a:lnTo>
                      <a:lnTo>
                        <a:pt x="88" y="566"/>
                      </a:lnTo>
                      <a:lnTo>
                        <a:pt x="97" y="532"/>
                      </a:lnTo>
                      <a:lnTo>
                        <a:pt x="112" y="476"/>
                      </a:lnTo>
                      <a:lnTo>
                        <a:pt x="136" y="381"/>
                      </a:lnTo>
                      <a:lnTo>
                        <a:pt x="151" y="320"/>
                      </a:lnTo>
                      <a:lnTo>
                        <a:pt x="160" y="292"/>
                      </a:lnTo>
                      <a:lnTo>
                        <a:pt x="173" y="246"/>
                      </a:lnTo>
                      <a:lnTo>
                        <a:pt x="183" y="212"/>
                      </a:lnTo>
                      <a:lnTo>
                        <a:pt x="192" y="182"/>
                      </a:lnTo>
                      <a:lnTo>
                        <a:pt x="203" y="154"/>
                      </a:lnTo>
                      <a:lnTo>
                        <a:pt x="204" y="152"/>
                      </a:lnTo>
                      <a:lnTo>
                        <a:pt x="207" y="145"/>
                      </a:lnTo>
                      <a:lnTo>
                        <a:pt x="217" y="117"/>
                      </a:lnTo>
                      <a:lnTo>
                        <a:pt x="219" y="114"/>
                      </a:lnTo>
                      <a:lnTo>
                        <a:pt x="228" y="95"/>
                      </a:lnTo>
                      <a:lnTo>
                        <a:pt x="232" y="89"/>
                      </a:lnTo>
                      <a:lnTo>
                        <a:pt x="241" y="71"/>
                      </a:lnTo>
                      <a:lnTo>
                        <a:pt x="253" y="53"/>
                      </a:lnTo>
                      <a:lnTo>
                        <a:pt x="255" y="49"/>
                      </a:lnTo>
                      <a:lnTo>
                        <a:pt x="255" y="47"/>
                      </a:lnTo>
                      <a:lnTo>
                        <a:pt x="256" y="47"/>
                      </a:lnTo>
                      <a:lnTo>
                        <a:pt x="266" y="32"/>
                      </a:lnTo>
                      <a:lnTo>
                        <a:pt x="265" y="32"/>
                      </a:lnTo>
                      <a:lnTo>
                        <a:pt x="266" y="31"/>
                      </a:lnTo>
                      <a:lnTo>
                        <a:pt x="275" y="20"/>
                      </a:lnTo>
                      <a:lnTo>
                        <a:pt x="280" y="16"/>
                      </a:lnTo>
                      <a:lnTo>
                        <a:pt x="281" y="16"/>
                      </a:lnTo>
                      <a:lnTo>
                        <a:pt x="287" y="12"/>
                      </a:lnTo>
                      <a:lnTo>
                        <a:pt x="287" y="10"/>
                      </a:lnTo>
                      <a:lnTo>
                        <a:pt x="289" y="10"/>
                      </a:lnTo>
                      <a:lnTo>
                        <a:pt x="303" y="4"/>
                      </a:lnTo>
                      <a:lnTo>
                        <a:pt x="305" y="4"/>
                      </a:lnTo>
                      <a:lnTo>
                        <a:pt x="318" y="0"/>
                      </a:lnTo>
                      <a:close/>
                    </a:path>
                  </a:pathLst>
                </a:custGeom>
                <a:solidFill>
                  <a:srgbClr val="FF0000"/>
                </a:solidFill>
                <a:ln w="0">
                  <a:solidFill>
                    <a:srgbClr val="FF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64" name="Freeform 653"/>
                <p:cNvSpPr>
                  <a:spLocks noEditPoints="1"/>
                </p:cNvSpPr>
                <p:nvPr/>
              </p:nvSpPr>
              <p:spPr bwMode="auto">
                <a:xfrm>
                  <a:off x="1670328" y="5600120"/>
                  <a:ext cx="1862215" cy="256990"/>
                </a:xfrm>
                <a:custGeom>
                  <a:avLst/>
                  <a:gdLst>
                    <a:gd name="T0" fmla="*/ 662 w 1177"/>
                    <a:gd name="T1" fmla="*/ 97 h 161"/>
                    <a:gd name="T2" fmla="*/ 182 w 1177"/>
                    <a:gd name="T3" fmla="*/ 48 h 161"/>
                    <a:gd name="T4" fmla="*/ 481 w 1177"/>
                    <a:gd name="T5" fmla="*/ 27 h 161"/>
                    <a:gd name="T6" fmla="*/ 223 w 1177"/>
                    <a:gd name="T7" fmla="*/ 26 h 161"/>
                    <a:gd name="T8" fmla="*/ 472 w 1177"/>
                    <a:gd name="T9" fmla="*/ 24 h 161"/>
                    <a:gd name="T10" fmla="*/ 329 w 1177"/>
                    <a:gd name="T11" fmla="*/ 0 h 161"/>
                    <a:gd name="T12" fmla="*/ 367 w 1177"/>
                    <a:gd name="T13" fmla="*/ 2 h 161"/>
                    <a:gd name="T14" fmla="*/ 419 w 1177"/>
                    <a:gd name="T15" fmla="*/ 11 h 161"/>
                    <a:gd name="T16" fmla="*/ 452 w 1177"/>
                    <a:gd name="T17" fmla="*/ 18 h 161"/>
                    <a:gd name="T18" fmla="*/ 524 w 1177"/>
                    <a:gd name="T19" fmla="*/ 43 h 161"/>
                    <a:gd name="T20" fmla="*/ 595 w 1177"/>
                    <a:gd name="T21" fmla="*/ 73 h 161"/>
                    <a:gd name="T22" fmla="*/ 667 w 1177"/>
                    <a:gd name="T23" fmla="*/ 98 h 161"/>
                    <a:gd name="T24" fmla="*/ 690 w 1177"/>
                    <a:gd name="T25" fmla="*/ 106 h 161"/>
                    <a:gd name="T26" fmla="*/ 760 w 1177"/>
                    <a:gd name="T27" fmla="*/ 124 h 161"/>
                    <a:gd name="T28" fmla="*/ 785 w 1177"/>
                    <a:gd name="T29" fmla="*/ 129 h 161"/>
                    <a:gd name="T30" fmla="*/ 831 w 1177"/>
                    <a:gd name="T31" fmla="*/ 135 h 161"/>
                    <a:gd name="T32" fmla="*/ 848 w 1177"/>
                    <a:gd name="T33" fmla="*/ 137 h 161"/>
                    <a:gd name="T34" fmla="*/ 902 w 1177"/>
                    <a:gd name="T35" fmla="*/ 144 h 161"/>
                    <a:gd name="T36" fmla="*/ 974 w 1177"/>
                    <a:gd name="T37" fmla="*/ 146 h 161"/>
                    <a:gd name="T38" fmla="*/ 1177 w 1177"/>
                    <a:gd name="T39" fmla="*/ 161 h 161"/>
                    <a:gd name="T40" fmla="*/ 950 w 1177"/>
                    <a:gd name="T41" fmla="*/ 159 h 161"/>
                    <a:gd name="T42" fmla="*/ 879 w 1177"/>
                    <a:gd name="T43" fmla="*/ 156 h 161"/>
                    <a:gd name="T44" fmla="*/ 853 w 1177"/>
                    <a:gd name="T45" fmla="*/ 150 h 161"/>
                    <a:gd name="T46" fmla="*/ 827 w 1177"/>
                    <a:gd name="T47" fmla="*/ 149 h 161"/>
                    <a:gd name="T48" fmla="*/ 806 w 1177"/>
                    <a:gd name="T49" fmla="*/ 146 h 161"/>
                    <a:gd name="T50" fmla="*/ 776 w 1177"/>
                    <a:gd name="T51" fmla="*/ 140 h 161"/>
                    <a:gd name="T52" fmla="*/ 756 w 1177"/>
                    <a:gd name="T53" fmla="*/ 137 h 161"/>
                    <a:gd name="T54" fmla="*/ 686 w 1177"/>
                    <a:gd name="T55" fmla="*/ 118 h 161"/>
                    <a:gd name="T56" fmla="*/ 662 w 1177"/>
                    <a:gd name="T57" fmla="*/ 110 h 161"/>
                    <a:gd name="T58" fmla="*/ 591 w 1177"/>
                    <a:gd name="T59" fmla="*/ 85 h 161"/>
                    <a:gd name="T60" fmla="*/ 520 w 1177"/>
                    <a:gd name="T61" fmla="*/ 55 h 161"/>
                    <a:gd name="T62" fmla="*/ 449 w 1177"/>
                    <a:gd name="T63" fmla="*/ 30 h 161"/>
                    <a:gd name="T64" fmla="*/ 425 w 1177"/>
                    <a:gd name="T65" fmla="*/ 24 h 161"/>
                    <a:gd name="T66" fmla="*/ 403 w 1177"/>
                    <a:gd name="T67" fmla="*/ 18 h 161"/>
                    <a:gd name="T68" fmla="*/ 366 w 1177"/>
                    <a:gd name="T69" fmla="*/ 15 h 161"/>
                    <a:gd name="T70" fmla="*/ 330 w 1177"/>
                    <a:gd name="T71" fmla="*/ 14 h 161"/>
                    <a:gd name="T72" fmla="*/ 296 w 1177"/>
                    <a:gd name="T73" fmla="*/ 17 h 161"/>
                    <a:gd name="T74" fmla="*/ 280 w 1177"/>
                    <a:gd name="T75" fmla="*/ 17 h 161"/>
                    <a:gd name="T76" fmla="*/ 260 w 1177"/>
                    <a:gd name="T77" fmla="*/ 24 h 161"/>
                    <a:gd name="T78" fmla="*/ 237 w 1177"/>
                    <a:gd name="T79" fmla="*/ 33 h 161"/>
                    <a:gd name="T80" fmla="*/ 216 w 1177"/>
                    <a:gd name="T81" fmla="*/ 45 h 161"/>
                    <a:gd name="T82" fmla="*/ 183 w 1177"/>
                    <a:gd name="T83" fmla="*/ 66 h 161"/>
                    <a:gd name="T84" fmla="*/ 123 w 1177"/>
                    <a:gd name="T85" fmla="*/ 113 h 161"/>
                    <a:gd name="T86" fmla="*/ 99 w 1177"/>
                    <a:gd name="T87" fmla="*/ 131 h 161"/>
                    <a:gd name="T88" fmla="*/ 83 w 1177"/>
                    <a:gd name="T89" fmla="*/ 146 h 161"/>
                    <a:gd name="T90" fmla="*/ 72 w 1177"/>
                    <a:gd name="T91" fmla="*/ 152 h 161"/>
                    <a:gd name="T92" fmla="*/ 0 w 1177"/>
                    <a:gd name="T93" fmla="*/ 155 h 161"/>
                    <a:gd name="T94" fmla="*/ 37 w 1177"/>
                    <a:gd name="T95" fmla="*/ 152 h 161"/>
                    <a:gd name="T96" fmla="*/ 44 w 1177"/>
                    <a:gd name="T97" fmla="*/ 150 h 161"/>
                    <a:gd name="T98" fmla="*/ 63 w 1177"/>
                    <a:gd name="T99" fmla="*/ 141 h 161"/>
                    <a:gd name="T100" fmla="*/ 80 w 1177"/>
                    <a:gd name="T101" fmla="*/ 131 h 161"/>
                    <a:gd name="T102" fmla="*/ 100 w 1177"/>
                    <a:gd name="T103" fmla="*/ 113 h 161"/>
                    <a:gd name="T104" fmla="*/ 152 w 1177"/>
                    <a:gd name="T105" fmla="*/ 70 h 161"/>
                    <a:gd name="T106" fmla="*/ 174 w 1177"/>
                    <a:gd name="T107" fmla="*/ 55 h 161"/>
                    <a:gd name="T108" fmla="*/ 197 w 1177"/>
                    <a:gd name="T109" fmla="*/ 40 h 161"/>
                    <a:gd name="T110" fmla="*/ 223 w 1177"/>
                    <a:gd name="T111" fmla="*/ 26 h 161"/>
                    <a:gd name="T112" fmla="*/ 249 w 1177"/>
                    <a:gd name="T113" fmla="*/ 14 h 161"/>
                    <a:gd name="T114" fmla="*/ 259 w 1177"/>
                    <a:gd name="T115" fmla="*/ 11 h 161"/>
                    <a:gd name="T116" fmla="*/ 280 w 1177"/>
                    <a:gd name="T117" fmla="*/ 5 h 161"/>
                    <a:gd name="T118" fmla="*/ 308 w 1177"/>
                    <a:gd name="T119" fmla="*/ 2 h 16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77" h="161">
                      <a:moveTo>
                        <a:pt x="662" y="97"/>
                      </a:moveTo>
                      <a:lnTo>
                        <a:pt x="671" y="100"/>
                      </a:lnTo>
                      <a:lnTo>
                        <a:pt x="662" y="97"/>
                      </a:lnTo>
                      <a:close/>
                      <a:moveTo>
                        <a:pt x="185" y="46"/>
                      </a:moveTo>
                      <a:lnTo>
                        <a:pt x="183" y="48"/>
                      </a:lnTo>
                      <a:lnTo>
                        <a:pt x="182" y="48"/>
                      </a:lnTo>
                      <a:lnTo>
                        <a:pt x="185" y="46"/>
                      </a:lnTo>
                      <a:close/>
                      <a:moveTo>
                        <a:pt x="477" y="26"/>
                      </a:moveTo>
                      <a:lnTo>
                        <a:pt x="481" y="27"/>
                      </a:lnTo>
                      <a:lnTo>
                        <a:pt x="480" y="27"/>
                      </a:lnTo>
                      <a:lnTo>
                        <a:pt x="477" y="26"/>
                      </a:lnTo>
                      <a:close/>
                      <a:moveTo>
                        <a:pt x="223" y="26"/>
                      </a:moveTo>
                      <a:lnTo>
                        <a:pt x="220" y="27"/>
                      </a:lnTo>
                      <a:lnTo>
                        <a:pt x="223" y="26"/>
                      </a:lnTo>
                      <a:close/>
                      <a:moveTo>
                        <a:pt x="472" y="24"/>
                      </a:moveTo>
                      <a:lnTo>
                        <a:pt x="477" y="26"/>
                      </a:lnTo>
                      <a:lnTo>
                        <a:pt x="472" y="24"/>
                      </a:lnTo>
                      <a:close/>
                      <a:moveTo>
                        <a:pt x="329" y="0"/>
                      </a:moveTo>
                      <a:lnTo>
                        <a:pt x="343" y="0"/>
                      </a:lnTo>
                      <a:lnTo>
                        <a:pt x="354" y="2"/>
                      </a:lnTo>
                      <a:lnTo>
                        <a:pt x="367" y="2"/>
                      </a:lnTo>
                      <a:lnTo>
                        <a:pt x="394" y="5"/>
                      </a:lnTo>
                      <a:lnTo>
                        <a:pt x="404" y="6"/>
                      </a:lnTo>
                      <a:lnTo>
                        <a:pt x="419" y="11"/>
                      </a:lnTo>
                      <a:lnTo>
                        <a:pt x="428" y="12"/>
                      </a:lnTo>
                      <a:lnTo>
                        <a:pt x="443" y="17"/>
                      </a:lnTo>
                      <a:lnTo>
                        <a:pt x="452" y="18"/>
                      </a:lnTo>
                      <a:lnTo>
                        <a:pt x="471" y="24"/>
                      </a:lnTo>
                      <a:lnTo>
                        <a:pt x="480" y="27"/>
                      </a:lnTo>
                      <a:lnTo>
                        <a:pt x="524" y="43"/>
                      </a:lnTo>
                      <a:lnTo>
                        <a:pt x="548" y="54"/>
                      </a:lnTo>
                      <a:lnTo>
                        <a:pt x="572" y="63"/>
                      </a:lnTo>
                      <a:lnTo>
                        <a:pt x="595" y="73"/>
                      </a:lnTo>
                      <a:lnTo>
                        <a:pt x="643" y="91"/>
                      </a:lnTo>
                      <a:lnTo>
                        <a:pt x="661" y="97"/>
                      </a:lnTo>
                      <a:lnTo>
                        <a:pt x="667" y="98"/>
                      </a:lnTo>
                      <a:lnTo>
                        <a:pt x="687" y="104"/>
                      </a:lnTo>
                      <a:lnTo>
                        <a:pt x="689" y="104"/>
                      </a:lnTo>
                      <a:lnTo>
                        <a:pt x="690" y="106"/>
                      </a:lnTo>
                      <a:lnTo>
                        <a:pt x="736" y="118"/>
                      </a:lnTo>
                      <a:lnTo>
                        <a:pt x="756" y="124"/>
                      </a:lnTo>
                      <a:lnTo>
                        <a:pt x="760" y="124"/>
                      </a:lnTo>
                      <a:lnTo>
                        <a:pt x="779" y="128"/>
                      </a:lnTo>
                      <a:lnTo>
                        <a:pt x="781" y="128"/>
                      </a:lnTo>
                      <a:lnTo>
                        <a:pt x="785" y="129"/>
                      </a:lnTo>
                      <a:lnTo>
                        <a:pt x="807" y="134"/>
                      </a:lnTo>
                      <a:lnTo>
                        <a:pt x="830" y="135"/>
                      </a:lnTo>
                      <a:lnTo>
                        <a:pt x="831" y="135"/>
                      </a:lnTo>
                      <a:lnTo>
                        <a:pt x="833" y="137"/>
                      </a:lnTo>
                      <a:lnTo>
                        <a:pt x="853" y="138"/>
                      </a:lnTo>
                      <a:lnTo>
                        <a:pt x="848" y="137"/>
                      </a:lnTo>
                      <a:lnTo>
                        <a:pt x="855" y="138"/>
                      </a:lnTo>
                      <a:lnTo>
                        <a:pt x="880" y="143"/>
                      </a:lnTo>
                      <a:lnTo>
                        <a:pt x="902" y="144"/>
                      </a:lnTo>
                      <a:lnTo>
                        <a:pt x="926" y="144"/>
                      </a:lnTo>
                      <a:lnTo>
                        <a:pt x="950" y="146"/>
                      </a:lnTo>
                      <a:lnTo>
                        <a:pt x="974" y="146"/>
                      </a:lnTo>
                      <a:lnTo>
                        <a:pt x="997" y="147"/>
                      </a:lnTo>
                      <a:lnTo>
                        <a:pt x="1177" y="147"/>
                      </a:lnTo>
                      <a:lnTo>
                        <a:pt x="1177" y="161"/>
                      </a:lnTo>
                      <a:lnTo>
                        <a:pt x="997" y="161"/>
                      </a:lnTo>
                      <a:lnTo>
                        <a:pt x="974" y="159"/>
                      </a:lnTo>
                      <a:lnTo>
                        <a:pt x="950" y="159"/>
                      </a:lnTo>
                      <a:lnTo>
                        <a:pt x="926" y="158"/>
                      </a:lnTo>
                      <a:lnTo>
                        <a:pt x="902" y="158"/>
                      </a:lnTo>
                      <a:lnTo>
                        <a:pt x="879" y="156"/>
                      </a:lnTo>
                      <a:lnTo>
                        <a:pt x="885" y="156"/>
                      </a:lnTo>
                      <a:lnTo>
                        <a:pt x="879" y="155"/>
                      </a:lnTo>
                      <a:lnTo>
                        <a:pt x="853" y="150"/>
                      </a:lnTo>
                      <a:lnTo>
                        <a:pt x="853" y="152"/>
                      </a:lnTo>
                      <a:lnTo>
                        <a:pt x="830" y="150"/>
                      </a:lnTo>
                      <a:lnTo>
                        <a:pt x="827" y="149"/>
                      </a:lnTo>
                      <a:lnTo>
                        <a:pt x="806" y="147"/>
                      </a:lnTo>
                      <a:lnTo>
                        <a:pt x="812" y="147"/>
                      </a:lnTo>
                      <a:lnTo>
                        <a:pt x="806" y="146"/>
                      </a:lnTo>
                      <a:lnTo>
                        <a:pt x="782" y="141"/>
                      </a:lnTo>
                      <a:lnTo>
                        <a:pt x="781" y="141"/>
                      </a:lnTo>
                      <a:lnTo>
                        <a:pt x="776" y="140"/>
                      </a:lnTo>
                      <a:lnTo>
                        <a:pt x="759" y="135"/>
                      </a:lnTo>
                      <a:lnTo>
                        <a:pt x="759" y="137"/>
                      </a:lnTo>
                      <a:lnTo>
                        <a:pt x="756" y="137"/>
                      </a:lnTo>
                      <a:lnTo>
                        <a:pt x="753" y="135"/>
                      </a:lnTo>
                      <a:lnTo>
                        <a:pt x="733" y="129"/>
                      </a:lnTo>
                      <a:lnTo>
                        <a:pt x="686" y="118"/>
                      </a:lnTo>
                      <a:lnTo>
                        <a:pt x="684" y="118"/>
                      </a:lnTo>
                      <a:lnTo>
                        <a:pt x="683" y="116"/>
                      </a:lnTo>
                      <a:lnTo>
                        <a:pt x="662" y="110"/>
                      </a:lnTo>
                      <a:lnTo>
                        <a:pt x="658" y="109"/>
                      </a:lnTo>
                      <a:lnTo>
                        <a:pt x="638" y="103"/>
                      </a:lnTo>
                      <a:lnTo>
                        <a:pt x="591" y="85"/>
                      </a:lnTo>
                      <a:lnTo>
                        <a:pt x="567" y="75"/>
                      </a:lnTo>
                      <a:lnTo>
                        <a:pt x="544" y="66"/>
                      </a:lnTo>
                      <a:lnTo>
                        <a:pt x="520" y="55"/>
                      </a:lnTo>
                      <a:lnTo>
                        <a:pt x="472" y="38"/>
                      </a:lnTo>
                      <a:lnTo>
                        <a:pt x="468" y="36"/>
                      </a:lnTo>
                      <a:lnTo>
                        <a:pt x="449" y="30"/>
                      </a:lnTo>
                      <a:lnTo>
                        <a:pt x="441" y="29"/>
                      </a:lnTo>
                      <a:lnTo>
                        <a:pt x="440" y="29"/>
                      </a:lnTo>
                      <a:lnTo>
                        <a:pt x="425" y="24"/>
                      </a:lnTo>
                      <a:lnTo>
                        <a:pt x="418" y="23"/>
                      </a:lnTo>
                      <a:lnTo>
                        <a:pt x="416" y="23"/>
                      </a:lnTo>
                      <a:lnTo>
                        <a:pt x="403" y="18"/>
                      </a:lnTo>
                      <a:lnTo>
                        <a:pt x="403" y="20"/>
                      </a:lnTo>
                      <a:lnTo>
                        <a:pt x="392" y="18"/>
                      </a:lnTo>
                      <a:lnTo>
                        <a:pt x="366" y="15"/>
                      </a:lnTo>
                      <a:lnTo>
                        <a:pt x="352" y="15"/>
                      </a:lnTo>
                      <a:lnTo>
                        <a:pt x="342" y="14"/>
                      </a:lnTo>
                      <a:lnTo>
                        <a:pt x="330" y="14"/>
                      </a:lnTo>
                      <a:lnTo>
                        <a:pt x="320" y="15"/>
                      </a:lnTo>
                      <a:lnTo>
                        <a:pt x="309" y="15"/>
                      </a:lnTo>
                      <a:lnTo>
                        <a:pt x="296" y="17"/>
                      </a:lnTo>
                      <a:lnTo>
                        <a:pt x="286" y="18"/>
                      </a:lnTo>
                      <a:lnTo>
                        <a:pt x="280" y="18"/>
                      </a:lnTo>
                      <a:lnTo>
                        <a:pt x="280" y="17"/>
                      </a:lnTo>
                      <a:lnTo>
                        <a:pt x="274" y="18"/>
                      </a:lnTo>
                      <a:lnTo>
                        <a:pt x="263" y="23"/>
                      </a:lnTo>
                      <a:lnTo>
                        <a:pt x="260" y="24"/>
                      </a:lnTo>
                      <a:lnTo>
                        <a:pt x="256" y="24"/>
                      </a:lnTo>
                      <a:lnTo>
                        <a:pt x="249" y="27"/>
                      </a:lnTo>
                      <a:lnTo>
                        <a:pt x="237" y="33"/>
                      </a:lnTo>
                      <a:lnTo>
                        <a:pt x="235" y="33"/>
                      </a:lnTo>
                      <a:lnTo>
                        <a:pt x="217" y="45"/>
                      </a:lnTo>
                      <a:lnTo>
                        <a:pt x="216" y="45"/>
                      </a:lnTo>
                      <a:lnTo>
                        <a:pt x="203" y="51"/>
                      </a:lnTo>
                      <a:lnTo>
                        <a:pt x="194" y="57"/>
                      </a:lnTo>
                      <a:lnTo>
                        <a:pt x="183" y="66"/>
                      </a:lnTo>
                      <a:lnTo>
                        <a:pt x="161" y="81"/>
                      </a:lnTo>
                      <a:lnTo>
                        <a:pt x="146" y="94"/>
                      </a:lnTo>
                      <a:lnTo>
                        <a:pt x="123" y="113"/>
                      </a:lnTo>
                      <a:lnTo>
                        <a:pt x="108" y="124"/>
                      </a:lnTo>
                      <a:lnTo>
                        <a:pt x="108" y="122"/>
                      </a:lnTo>
                      <a:lnTo>
                        <a:pt x="99" y="131"/>
                      </a:lnTo>
                      <a:lnTo>
                        <a:pt x="99" y="132"/>
                      </a:lnTo>
                      <a:lnTo>
                        <a:pt x="93" y="137"/>
                      </a:lnTo>
                      <a:lnTo>
                        <a:pt x="83" y="146"/>
                      </a:lnTo>
                      <a:lnTo>
                        <a:pt x="84" y="143"/>
                      </a:lnTo>
                      <a:lnTo>
                        <a:pt x="81" y="146"/>
                      </a:lnTo>
                      <a:lnTo>
                        <a:pt x="72" y="152"/>
                      </a:lnTo>
                      <a:lnTo>
                        <a:pt x="54" y="161"/>
                      </a:lnTo>
                      <a:lnTo>
                        <a:pt x="0" y="161"/>
                      </a:lnTo>
                      <a:lnTo>
                        <a:pt x="0" y="155"/>
                      </a:lnTo>
                      <a:lnTo>
                        <a:pt x="23" y="155"/>
                      </a:lnTo>
                      <a:lnTo>
                        <a:pt x="31" y="153"/>
                      </a:lnTo>
                      <a:lnTo>
                        <a:pt x="37" y="152"/>
                      </a:lnTo>
                      <a:lnTo>
                        <a:pt x="41" y="152"/>
                      </a:lnTo>
                      <a:lnTo>
                        <a:pt x="43" y="150"/>
                      </a:lnTo>
                      <a:lnTo>
                        <a:pt x="44" y="150"/>
                      </a:lnTo>
                      <a:lnTo>
                        <a:pt x="50" y="149"/>
                      </a:lnTo>
                      <a:lnTo>
                        <a:pt x="63" y="143"/>
                      </a:lnTo>
                      <a:lnTo>
                        <a:pt x="63" y="141"/>
                      </a:lnTo>
                      <a:lnTo>
                        <a:pt x="74" y="135"/>
                      </a:lnTo>
                      <a:lnTo>
                        <a:pt x="84" y="126"/>
                      </a:lnTo>
                      <a:lnTo>
                        <a:pt x="80" y="131"/>
                      </a:lnTo>
                      <a:lnTo>
                        <a:pt x="90" y="122"/>
                      </a:lnTo>
                      <a:lnTo>
                        <a:pt x="99" y="113"/>
                      </a:lnTo>
                      <a:lnTo>
                        <a:pt x="100" y="113"/>
                      </a:lnTo>
                      <a:lnTo>
                        <a:pt x="115" y="103"/>
                      </a:lnTo>
                      <a:lnTo>
                        <a:pt x="137" y="83"/>
                      </a:lnTo>
                      <a:lnTo>
                        <a:pt x="152" y="70"/>
                      </a:lnTo>
                      <a:lnTo>
                        <a:pt x="151" y="72"/>
                      </a:lnTo>
                      <a:lnTo>
                        <a:pt x="154" y="70"/>
                      </a:lnTo>
                      <a:lnTo>
                        <a:pt x="174" y="55"/>
                      </a:lnTo>
                      <a:lnTo>
                        <a:pt x="183" y="48"/>
                      </a:lnTo>
                      <a:lnTo>
                        <a:pt x="186" y="46"/>
                      </a:lnTo>
                      <a:lnTo>
                        <a:pt x="197" y="40"/>
                      </a:lnTo>
                      <a:lnTo>
                        <a:pt x="198" y="39"/>
                      </a:lnTo>
                      <a:lnTo>
                        <a:pt x="212" y="33"/>
                      </a:lnTo>
                      <a:lnTo>
                        <a:pt x="223" y="26"/>
                      </a:lnTo>
                      <a:lnTo>
                        <a:pt x="235" y="20"/>
                      </a:lnTo>
                      <a:lnTo>
                        <a:pt x="237" y="20"/>
                      </a:lnTo>
                      <a:lnTo>
                        <a:pt x="249" y="14"/>
                      </a:lnTo>
                      <a:lnTo>
                        <a:pt x="244" y="15"/>
                      </a:lnTo>
                      <a:lnTo>
                        <a:pt x="255" y="11"/>
                      </a:lnTo>
                      <a:lnTo>
                        <a:pt x="259" y="11"/>
                      </a:lnTo>
                      <a:lnTo>
                        <a:pt x="269" y="6"/>
                      </a:lnTo>
                      <a:lnTo>
                        <a:pt x="271" y="6"/>
                      </a:lnTo>
                      <a:lnTo>
                        <a:pt x="280" y="5"/>
                      </a:lnTo>
                      <a:lnTo>
                        <a:pt x="284" y="5"/>
                      </a:lnTo>
                      <a:lnTo>
                        <a:pt x="295" y="3"/>
                      </a:lnTo>
                      <a:lnTo>
                        <a:pt x="308" y="2"/>
                      </a:lnTo>
                      <a:lnTo>
                        <a:pt x="318" y="2"/>
                      </a:lnTo>
                      <a:lnTo>
                        <a:pt x="329" y="0"/>
                      </a:lnTo>
                      <a:close/>
                    </a:path>
                  </a:pathLst>
                </a:custGeom>
                <a:solidFill>
                  <a:srgbClr val="0000FF"/>
                </a:solidFill>
                <a:ln w="0">
                  <a:solidFill>
                    <a:srgbClr val="0000FF"/>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65" name="Line 654"/>
                <p:cNvSpPr>
                  <a:spLocks noChangeShapeType="1"/>
                </p:cNvSpPr>
                <p:nvPr/>
              </p:nvSpPr>
              <p:spPr bwMode="auto">
                <a:xfrm>
                  <a:off x="3365656" y="5969544"/>
                  <a:ext cx="2035" cy="1784"/>
                </a:xfrm>
                <a:prstGeom prst="line">
                  <a:avLst/>
                </a:prstGeom>
                <a:noFill/>
                <a:ln w="13">
                  <a:solidFill>
                    <a:srgbClr val="FF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sp>
              <p:nvSpPr>
                <p:cNvPr id="166" name="Freeform 655"/>
                <p:cNvSpPr>
                  <a:spLocks/>
                </p:cNvSpPr>
                <p:nvPr/>
              </p:nvSpPr>
              <p:spPr bwMode="auto">
                <a:xfrm>
                  <a:off x="3467416" y="5942773"/>
                  <a:ext cx="111936" cy="108864"/>
                </a:xfrm>
                <a:custGeom>
                  <a:avLst/>
                  <a:gdLst>
                    <a:gd name="T0" fmla="*/ 0 w 71"/>
                    <a:gd name="T1" fmla="*/ 0 h 69"/>
                    <a:gd name="T2" fmla="*/ 39 w 71"/>
                    <a:gd name="T3" fmla="*/ 0 h 69"/>
                    <a:gd name="T4" fmla="*/ 39 w 71"/>
                    <a:gd name="T5" fmla="*/ 5 h 69"/>
                    <a:gd name="T6" fmla="*/ 33 w 71"/>
                    <a:gd name="T7" fmla="*/ 6 h 69"/>
                    <a:gd name="T8" fmla="*/ 33 w 71"/>
                    <a:gd name="T9" fmla="*/ 9 h 69"/>
                    <a:gd name="T10" fmla="*/ 34 w 71"/>
                    <a:gd name="T11" fmla="*/ 9 h 69"/>
                    <a:gd name="T12" fmla="*/ 34 w 71"/>
                    <a:gd name="T13" fmla="*/ 12 h 69"/>
                    <a:gd name="T14" fmla="*/ 42 w 71"/>
                    <a:gd name="T15" fmla="*/ 23 h 69"/>
                    <a:gd name="T16" fmla="*/ 48 w 71"/>
                    <a:gd name="T17" fmla="*/ 14 h 69"/>
                    <a:gd name="T18" fmla="*/ 49 w 71"/>
                    <a:gd name="T19" fmla="*/ 11 h 69"/>
                    <a:gd name="T20" fmla="*/ 49 w 71"/>
                    <a:gd name="T21" fmla="*/ 6 h 69"/>
                    <a:gd name="T22" fmla="*/ 48 w 71"/>
                    <a:gd name="T23" fmla="*/ 6 h 69"/>
                    <a:gd name="T24" fmla="*/ 48 w 71"/>
                    <a:gd name="T25" fmla="*/ 5 h 69"/>
                    <a:gd name="T26" fmla="*/ 43 w 71"/>
                    <a:gd name="T27" fmla="*/ 5 h 69"/>
                    <a:gd name="T28" fmla="*/ 43 w 71"/>
                    <a:gd name="T29" fmla="*/ 0 h 69"/>
                    <a:gd name="T30" fmla="*/ 68 w 71"/>
                    <a:gd name="T31" fmla="*/ 0 h 69"/>
                    <a:gd name="T32" fmla="*/ 68 w 71"/>
                    <a:gd name="T33" fmla="*/ 5 h 69"/>
                    <a:gd name="T34" fmla="*/ 65 w 71"/>
                    <a:gd name="T35" fmla="*/ 5 h 69"/>
                    <a:gd name="T36" fmla="*/ 56 w 71"/>
                    <a:gd name="T37" fmla="*/ 9 h 69"/>
                    <a:gd name="T38" fmla="*/ 53 w 71"/>
                    <a:gd name="T39" fmla="*/ 12 h 69"/>
                    <a:gd name="T40" fmla="*/ 51 w 71"/>
                    <a:gd name="T41" fmla="*/ 17 h 69"/>
                    <a:gd name="T42" fmla="*/ 43 w 71"/>
                    <a:gd name="T43" fmla="*/ 27 h 69"/>
                    <a:gd name="T44" fmla="*/ 55 w 71"/>
                    <a:gd name="T45" fmla="*/ 49 h 69"/>
                    <a:gd name="T46" fmla="*/ 58 w 71"/>
                    <a:gd name="T47" fmla="*/ 55 h 69"/>
                    <a:gd name="T48" fmla="*/ 61 w 71"/>
                    <a:gd name="T49" fmla="*/ 60 h 69"/>
                    <a:gd name="T50" fmla="*/ 64 w 71"/>
                    <a:gd name="T51" fmla="*/ 63 h 69"/>
                    <a:gd name="T52" fmla="*/ 67 w 71"/>
                    <a:gd name="T53" fmla="*/ 64 h 69"/>
                    <a:gd name="T54" fmla="*/ 68 w 71"/>
                    <a:gd name="T55" fmla="*/ 66 h 69"/>
                    <a:gd name="T56" fmla="*/ 71 w 71"/>
                    <a:gd name="T57" fmla="*/ 66 h 69"/>
                    <a:gd name="T58" fmla="*/ 71 w 71"/>
                    <a:gd name="T59" fmla="*/ 69 h 69"/>
                    <a:gd name="T60" fmla="*/ 33 w 71"/>
                    <a:gd name="T61" fmla="*/ 69 h 69"/>
                    <a:gd name="T62" fmla="*/ 33 w 71"/>
                    <a:gd name="T63" fmla="*/ 66 h 69"/>
                    <a:gd name="T64" fmla="*/ 36 w 71"/>
                    <a:gd name="T65" fmla="*/ 66 h 69"/>
                    <a:gd name="T66" fmla="*/ 39 w 71"/>
                    <a:gd name="T67" fmla="*/ 64 h 69"/>
                    <a:gd name="T68" fmla="*/ 40 w 71"/>
                    <a:gd name="T69" fmla="*/ 63 h 69"/>
                    <a:gd name="T70" fmla="*/ 37 w 71"/>
                    <a:gd name="T71" fmla="*/ 57 h 69"/>
                    <a:gd name="T72" fmla="*/ 30 w 71"/>
                    <a:gd name="T73" fmla="*/ 45 h 69"/>
                    <a:gd name="T74" fmla="*/ 25 w 71"/>
                    <a:gd name="T75" fmla="*/ 52 h 69"/>
                    <a:gd name="T76" fmla="*/ 24 w 71"/>
                    <a:gd name="T77" fmla="*/ 55 h 69"/>
                    <a:gd name="T78" fmla="*/ 21 w 71"/>
                    <a:gd name="T79" fmla="*/ 58 h 69"/>
                    <a:gd name="T80" fmla="*/ 21 w 71"/>
                    <a:gd name="T81" fmla="*/ 64 h 69"/>
                    <a:gd name="T82" fmla="*/ 22 w 71"/>
                    <a:gd name="T83" fmla="*/ 64 h 69"/>
                    <a:gd name="T84" fmla="*/ 24 w 71"/>
                    <a:gd name="T85" fmla="*/ 66 h 69"/>
                    <a:gd name="T86" fmla="*/ 28 w 71"/>
                    <a:gd name="T87" fmla="*/ 66 h 69"/>
                    <a:gd name="T88" fmla="*/ 28 w 71"/>
                    <a:gd name="T89" fmla="*/ 69 h 69"/>
                    <a:gd name="T90" fmla="*/ 0 w 71"/>
                    <a:gd name="T91" fmla="*/ 69 h 69"/>
                    <a:gd name="T92" fmla="*/ 0 w 71"/>
                    <a:gd name="T93" fmla="*/ 66 h 69"/>
                    <a:gd name="T94" fmla="*/ 3 w 71"/>
                    <a:gd name="T95" fmla="*/ 66 h 69"/>
                    <a:gd name="T96" fmla="*/ 8 w 71"/>
                    <a:gd name="T97" fmla="*/ 64 h 69"/>
                    <a:gd name="T98" fmla="*/ 9 w 71"/>
                    <a:gd name="T99" fmla="*/ 63 h 69"/>
                    <a:gd name="T100" fmla="*/ 13 w 71"/>
                    <a:gd name="T101" fmla="*/ 60 h 69"/>
                    <a:gd name="T102" fmla="*/ 18 w 71"/>
                    <a:gd name="T103" fmla="*/ 55 h 69"/>
                    <a:gd name="T104" fmla="*/ 22 w 71"/>
                    <a:gd name="T105" fmla="*/ 49 h 69"/>
                    <a:gd name="T106" fmla="*/ 28 w 71"/>
                    <a:gd name="T107" fmla="*/ 40 h 69"/>
                    <a:gd name="T108" fmla="*/ 16 w 71"/>
                    <a:gd name="T109" fmla="*/ 20 h 69"/>
                    <a:gd name="T110" fmla="*/ 13 w 71"/>
                    <a:gd name="T111" fmla="*/ 15 h 69"/>
                    <a:gd name="T112" fmla="*/ 12 w 71"/>
                    <a:gd name="T113" fmla="*/ 12 h 69"/>
                    <a:gd name="T114" fmla="*/ 10 w 71"/>
                    <a:gd name="T115" fmla="*/ 11 h 69"/>
                    <a:gd name="T116" fmla="*/ 9 w 71"/>
                    <a:gd name="T117" fmla="*/ 8 h 69"/>
                    <a:gd name="T118" fmla="*/ 6 w 71"/>
                    <a:gd name="T119" fmla="*/ 8 h 69"/>
                    <a:gd name="T120" fmla="*/ 3 w 71"/>
                    <a:gd name="T121" fmla="*/ 5 h 69"/>
                    <a:gd name="T122" fmla="*/ 0 w 71"/>
                    <a:gd name="T123" fmla="*/ 5 h 69"/>
                    <a:gd name="T124" fmla="*/ 0 w 71"/>
                    <a:gd name="T125" fmla="*/ 0 h 6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 h="69">
                      <a:moveTo>
                        <a:pt x="0" y="0"/>
                      </a:moveTo>
                      <a:lnTo>
                        <a:pt x="39" y="0"/>
                      </a:lnTo>
                      <a:lnTo>
                        <a:pt x="39" y="5"/>
                      </a:lnTo>
                      <a:lnTo>
                        <a:pt x="33" y="6"/>
                      </a:lnTo>
                      <a:lnTo>
                        <a:pt x="33" y="9"/>
                      </a:lnTo>
                      <a:lnTo>
                        <a:pt x="34" y="9"/>
                      </a:lnTo>
                      <a:lnTo>
                        <a:pt x="34" y="12"/>
                      </a:lnTo>
                      <a:lnTo>
                        <a:pt x="42" y="23"/>
                      </a:lnTo>
                      <a:lnTo>
                        <a:pt x="48" y="14"/>
                      </a:lnTo>
                      <a:lnTo>
                        <a:pt x="49" y="11"/>
                      </a:lnTo>
                      <a:lnTo>
                        <a:pt x="49" y="6"/>
                      </a:lnTo>
                      <a:lnTo>
                        <a:pt x="48" y="6"/>
                      </a:lnTo>
                      <a:lnTo>
                        <a:pt x="48" y="5"/>
                      </a:lnTo>
                      <a:lnTo>
                        <a:pt x="43" y="5"/>
                      </a:lnTo>
                      <a:lnTo>
                        <a:pt x="43" y="0"/>
                      </a:lnTo>
                      <a:lnTo>
                        <a:pt x="68" y="0"/>
                      </a:lnTo>
                      <a:lnTo>
                        <a:pt x="68" y="5"/>
                      </a:lnTo>
                      <a:lnTo>
                        <a:pt x="65" y="5"/>
                      </a:lnTo>
                      <a:lnTo>
                        <a:pt x="56" y="9"/>
                      </a:lnTo>
                      <a:lnTo>
                        <a:pt x="53" y="12"/>
                      </a:lnTo>
                      <a:lnTo>
                        <a:pt x="51" y="17"/>
                      </a:lnTo>
                      <a:lnTo>
                        <a:pt x="43" y="27"/>
                      </a:lnTo>
                      <a:lnTo>
                        <a:pt x="55" y="49"/>
                      </a:lnTo>
                      <a:lnTo>
                        <a:pt x="58" y="55"/>
                      </a:lnTo>
                      <a:lnTo>
                        <a:pt x="61" y="60"/>
                      </a:lnTo>
                      <a:lnTo>
                        <a:pt x="64" y="63"/>
                      </a:lnTo>
                      <a:lnTo>
                        <a:pt x="67" y="64"/>
                      </a:lnTo>
                      <a:lnTo>
                        <a:pt x="68" y="66"/>
                      </a:lnTo>
                      <a:lnTo>
                        <a:pt x="71" y="66"/>
                      </a:lnTo>
                      <a:lnTo>
                        <a:pt x="71" y="69"/>
                      </a:lnTo>
                      <a:lnTo>
                        <a:pt x="33" y="69"/>
                      </a:lnTo>
                      <a:lnTo>
                        <a:pt x="33" y="66"/>
                      </a:lnTo>
                      <a:lnTo>
                        <a:pt x="36" y="66"/>
                      </a:lnTo>
                      <a:lnTo>
                        <a:pt x="39" y="64"/>
                      </a:lnTo>
                      <a:lnTo>
                        <a:pt x="40" y="63"/>
                      </a:lnTo>
                      <a:lnTo>
                        <a:pt x="37" y="57"/>
                      </a:lnTo>
                      <a:lnTo>
                        <a:pt x="30" y="45"/>
                      </a:lnTo>
                      <a:lnTo>
                        <a:pt x="25" y="52"/>
                      </a:lnTo>
                      <a:lnTo>
                        <a:pt x="24" y="55"/>
                      </a:lnTo>
                      <a:lnTo>
                        <a:pt x="21" y="58"/>
                      </a:lnTo>
                      <a:lnTo>
                        <a:pt x="21" y="64"/>
                      </a:lnTo>
                      <a:lnTo>
                        <a:pt x="22" y="64"/>
                      </a:lnTo>
                      <a:lnTo>
                        <a:pt x="24" y="66"/>
                      </a:lnTo>
                      <a:lnTo>
                        <a:pt x="28" y="66"/>
                      </a:lnTo>
                      <a:lnTo>
                        <a:pt x="28" y="69"/>
                      </a:lnTo>
                      <a:lnTo>
                        <a:pt x="0" y="69"/>
                      </a:lnTo>
                      <a:lnTo>
                        <a:pt x="0" y="66"/>
                      </a:lnTo>
                      <a:lnTo>
                        <a:pt x="3" y="66"/>
                      </a:lnTo>
                      <a:lnTo>
                        <a:pt x="8" y="64"/>
                      </a:lnTo>
                      <a:lnTo>
                        <a:pt x="9" y="63"/>
                      </a:lnTo>
                      <a:lnTo>
                        <a:pt x="13" y="60"/>
                      </a:lnTo>
                      <a:lnTo>
                        <a:pt x="18" y="55"/>
                      </a:lnTo>
                      <a:lnTo>
                        <a:pt x="22" y="49"/>
                      </a:lnTo>
                      <a:lnTo>
                        <a:pt x="28" y="40"/>
                      </a:lnTo>
                      <a:lnTo>
                        <a:pt x="16" y="20"/>
                      </a:lnTo>
                      <a:lnTo>
                        <a:pt x="13" y="15"/>
                      </a:lnTo>
                      <a:lnTo>
                        <a:pt x="12" y="12"/>
                      </a:lnTo>
                      <a:lnTo>
                        <a:pt x="10" y="11"/>
                      </a:lnTo>
                      <a:lnTo>
                        <a:pt x="9" y="8"/>
                      </a:lnTo>
                      <a:lnTo>
                        <a:pt x="6" y="8"/>
                      </a:lnTo>
                      <a:lnTo>
                        <a:pt x="3" y="5"/>
                      </a:lnTo>
                      <a:lnTo>
                        <a:pt x="0" y="5"/>
                      </a:lnTo>
                      <a:lnTo>
                        <a:pt x="0" y="0"/>
                      </a:lnTo>
                      <a:close/>
                    </a:path>
                  </a:pathLst>
                </a:custGeom>
                <a:solidFill>
                  <a:srgbClr val="000000"/>
                </a:solidFill>
                <a:ln w="0">
                  <a:solidFill>
                    <a:srgbClr val="000000"/>
                  </a:solidFill>
                  <a:prstDash val="solid"/>
                  <a:round/>
                  <a:headEnd/>
                  <a:tailEnd/>
                </a:ln>
              </p:spPr>
              <p:txBody>
                <a:bodyPr/>
                <a:lstStyle/>
                <a:p>
                  <a:pPr eaLnBrk="1" fontAlgn="auto" hangingPunct="1">
                    <a:spcBef>
                      <a:spcPts val="0"/>
                    </a:spcBef>
                    <a:spcAft>
                      <a:spcPts val="0"/>
                    </a:spcAft>
                    <a:defRPr/>
                  </a:pPr>
                  <a:endParaRPr lang="en-US" sz="1800" b="0" i="0" kern="0">
                    <a:solidFill>
                      <a:prstClr val="black"/>
                    </a:solidFill>
                    <a:latin typeface="Calibri" pitchFamily="34" charset="0"/>
                    <a:ea typeface="ＭＳ Ｐゴシック" pitchFamily="34" charset="-128"/>
                  </a:endParaRPr>
                </a:p>
              </p:txBody>
            </p:sp>
          </p:grpSp>
          <p:sp>
            <p:nvSpPr>
              <p:cNvPr id="98" name="TextBox 104"/>
              <p:cNvSpPr txBox="1">
                <a:spLocks noChangeArrowheads="1"/>
              </p:cNvSpPr>
              <p:nvPr/>
            </p:nvSpPr>
            <p:spPr bwMode="auto">
              <a:xfrm>
                <a:off x="6593084" y="4006790"/>
                <a:ext cx="1863598" cy="43630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fontAlgn="auto" hangingPunct="1">
                  <a:spcBef>
                    <a:spcPts val="0"/>
                  </a:spcBef>
                  <a:spcAft>
                    <a:spcPts val="0"/>
                  </a:spcAft>
                  <a:defRPr/>
                </a:pPr>
                <a:r>
                  <a:rPr lang="en-US" altLang="en-US" sz="2000" b="0" i="0" kern="0">
                    <a:solidFill>
                      <a:prstClr val="black"/>
                    </a:solidFill>
                    <a:latin typeface="Arial" pitchFamily="34" charset="0"/>
                    <a:ea typeface="ＭＳ Ｐゴシック" pitchFamily="34" charset="-128"/>
                  </a:rPr>
                  <a:t>g</a:t>
                </a:r>
                <a:r>
                  <a:rPr lang="en-US" altLang="en-US" sz="2000" b="0" i="0" kern="0" baseline="-25000">
                    <a:solidFill>
                      <a:prstClr val="black"/>
                    </a:solidFill>
                    <a:latin typeface="Comic Sans MS" pitchFamily="66" charset="0"/>
                    <a:ea typeface="ＭＳ Ｐゴシック" pitchFamily="34" charset="-128"/>
                  </a:rPr>
                  <a:t>1T </a:t>
                </a:r>
                <a:r>
                  <a:rPr lang="en-US" altLang="en-US" sz="2000" b="0" i="0" kern="0" baseline="30000">
                    <a:solidFill>
                      <a:prstClr val="black"/>
                    </a:solidFill>
                    <a:latin typeface="Comic Sans MS" pitchFamily="66" charset="0"/>
                    <a:ea typeface="ＭＳ Ｐゴシック" pitchFamily="34" charset="-128"/>
                  </a:rPr>
                  <a:t>(1)</a:t>
                </a:r>
              </a:p>
            </p:txBody>
          </p:sp>
          <p:sp>
            <p:nvSpPr>
              <p:cNvPr id="99" name="TextBox 105"/>
              <p:cNvSpPr txBox="1">
                <a:spLocks noChangeArrowheads="1"/>
              </p:cNvSpPr>
              <p:nvPr/>
            </p:nvSpPr>
            <p:spPr bwMode="auto">
              <a:xfrm>
                <a:off x="7335365" y="4482845"/>
                <a:ext cx="1040378" cy="40274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auto" hangingPunct="1">
                  <a:spcBef>
                    <a:spcPts val="0"/>
                  </a:spcBef>
                  <a:spcAft>
                    <a:spcPts val="0"/>
                  </a:spcAft>
                  <a:defRPr/>
                </a:pPr>
                <a:r>
                  <a:rPr lang="en-US" altLang="en-US" sz="1800" b="0" i="0" kern="0">
                    <a:solidFill>
                      <a:srgbClr val="FF0000"/>
                    </a:solidFill>
                    <a:ea typeface="ＭＳ Ｐゴシック" pitchFamily="34" charset="-128"/>
                  </a:rPr>
                  <a:t>S-P int.</a:t>
                </a:r>
              </a:p>
            </p:txBody>
          </p:sp>
          <p:cxnSp>
            <p:nvCxnSpPr>
              <p:cNvPr id="51219" name="Straight Arrow Connector 571"/>
              <p:cNvCxnSpPr>
                <a:cxnSpLocks noChangeShapeType="1"/>
              </p:cNvCxnSpPr>
              <p:nvPr/>
            </p:nvCxnSpPr>
            <p:spPr bwMode="auto">
              <a:xfrm rot="5400000" flipH="1" flipV="1">
                <a:off x="7176452" y="4758572"/>
                <a:ext cx="320040" cy="320040"/>
              </a:xfrm>
              <a:prstGeom prst="straightConnector1">
                <a:avLst/>
              </a:prstGeom>
              <a:noFill/>
              <a:ln w="12700" algn="ctr">
                <a:solidFill>
                  <a:srgbClr val="FF0000"/>
                </a:solidFill>
                <a:round/>
                <a:headEnd/>
                <a:tailEnd type="arrow"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cxnSp>
          <p:cxnSp>
            <p:nvCxnSpPr>
              <p:cNvPr id="51220" name="Straight Arrow Connector 572"/>
              <p:cNvCxnSpPr>
                <a:cxnSpLocks noChangeShapeType="1"/>
              </p:cNvCxnSpPr>
              <p:nvPr/>
            </p:nvCxnSpPr>
            <p:spPr bwMode="auto">
              <a:xfrm flipV="1">
                <a:off x="7237412" y="5610860"/>
                <a:ext cx="480060" cy="320040"/>
              </a:xfrm>
              <a:prstGeom prst="straightConnector1">
                <a:avLst/>
              </a:prstGeom>
              <a:noFill/>
              <a:ln w="12700" algn="ctr">
                <a:solidFill>
                  <a:srgbClr val="0000FF"/>
                </a:solidFill>
                <a:round/>
                <a:headEnd/>
                <a:tailEnd type="arrow"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cxnSp>
          <p:sp>
            <p:nvSpPr>
              <p:cNvPr id="102" name="TextBox 108"/>
              <p:cNvSpPr txBox="1">
                <a:spLocks noChangeArrowheads="1"/>
              </p:cNvSpPr>
              <p:nvPr/>
            </p:nvSpPr>
            <p:spPr bwMode="auto">
              <a:xfrm>
                <a:off x="7568315" y="5320703"/>
                <a:ext cx="1040378" cy="704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auto" hangingPunct="1">
                  <a:spcBef>
                    <a:spcPts val="0"/>
                  </a:spcBef>
                  <a:spcAft>
                    <a:spcPts val="0"/>
                  </a:spcAft>
                  <a:defRPr/>
                </a:pPr>
                <a:r>
                  <a:rPr lang="en-US" altLang="en-US" sz="1800" b="0" i="0" kern="0">
                    <a:solidFill>
                      <a:srgbClr val="0000FF"/>
                    </a:solidFill>
                    <a:ea typeface="ＭＳ Ｐゴシック" pitchFamily="34" charset="-128"/>
                  </a:rPr>
                  <a:t>P-D int.</a:t>
                </a:r>
              </a:p>
            </p:txBody>
          </p:sp>
        </p:grpSp>
        <p:sp>
          <p:nvSpPr>
            <p:cNvPr id="94" name="矩形 250"/>
            <p:cNvSpPr/>
            <p:nvPr/>
          </p:nvSpPr>
          <p:spPr>
            <a:xfrm>
              <a:off x="6324600" y="5681112"/>
              <a:ext cx="2532836" cy="671238"/>
            </a:xfrm>
            <a:prstGeom prst="rect">
              <a:avLst/>
            </a:prstGeom>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auto" hangingPunct="1">
                <a:spcBef>
                  <a:spcPts val="0"/>
                </a:spcBef>
                <a:spcAft>
                  <a:spcPts val="0"/>
                </a:spcAft>
                <a:defRPr/>
              </a:pPr>
              <a:r>
                <a:rPr lang="en-US" altLang="zh-CN" sz="1200" b="0" i="0" kern="0">
                  <a:solidFill>
                    <a:prstClr val="black"/>
                  </a:solidFill>
                  <a:ea typeface="宋体"/>
                </a:rPr>
                <a:t>Light-Cone CQM by B. </a:t>
              </a:r>
              <a:r>
                <a:rPr lang="en-US" altLang="zh-CN" sz="1200" b="0" i="0" kern="0">
                  <a:solidFill>
                    <a:prstClr val="black"/>
                  </a:solidFill>
                  <a:ea typeface="宋体"/>
                  <a:cs typeface="Arial" pitchFamily="34" charset="0"/>
                </a:rPr>
                <a:t>Pasquini </a:t>
              </a:r>
              <a:endParaRPr lang="en-US" altLang="zh-CN" sz="1200" b="0" i="0" kern="0">
                <a:solidFill>
                  <a:prstClr val="black"/>
                </a:solidFill>
                <a:ea typeface="宋体"/>
              </a:endParaRPr>
            </a:p>
            <a:p>
              <a:pPr eaLnBrk="1" fontAlgn="auto" hangingPunct="1">
                <a:spcBef>
                  <a:spcPts val="0"/>
                </a:spcBef>
                <a:spcAft>
                  <a:spcPts val="0"/>
                </a:spcAft>
                <a:defRPr/>
              </a:pPr>
              <a:r>
                <a:rPr lang="en-US" altLang="zh-CN" sz="1000" b="0" i="0" kern="0">
                  <a:solidFill>
                    <a:prstClr val="black"/>
                  </a:solidFill>
                  <a:ea typeface="宋体"/>
                </a:rPr>
                <a:t>B.P., Cazzaniga, Boffi, PRD78, 2008</a:t>
              </a:r>
              <a:endParaRPr lang="it-IT" altLang="zh-CN" sz="1000" b="0" i="0" kern="0">
                <a:solidFill>
                  <a:prstClr val="black"/>
                </a:solidFill>
                <a:ea typeface="宋体"/>
              </a:endParaRPr>
            </a:p>
          </p:txBody>
        </p:sp>
      </p:grpSp>
      <p:pic>
        <p:nvPicPr>
          <p:cNvPr id="51209" name="Picture 4"/>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7801" y="3070225"/>
            <a:ext cx="4514850" cy="28844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9" name="Rectangle 36"/>
          <p:cNvSpPr>
            <a:spLocks noChangeArrowheads="1"/>
          </p:cNvSpPr>
          <p:nvPr/>
        </p:nvSpPr>
        <p:spPr bwMode="auto">
          <a:xfrm>
            <a:off x="2241552" y="2886075"/>
            <a:ext cx="2275977" cy="36930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91418" tIns="45706" rIns="91418"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fontAlgn="auto" hangingPunct="1">
              <a:spcBef>
                <a:spcPts val="0"/>
              </a:spcBef>
              <a:spcAft>
                <a:spcPts val="0"/>
              </a:spcAft>
              <a:defRPr/>
            </a:pPr>
            <a:r>
              <a:rPr lang="en-US" altLang="en-US" sz="1800" b="0" i="0" kern="0">
                <a:solidFill>
                  <a:srgbClr val="2D16D4"/>
                </a:solidFill>
                <a:latin typeface="Arial" pitchFamily="34" charset="0"/>
                <a:ea typeface="ＭＳ Ｐゴシック" pitchFamily="34" charset="-128"/>
                <a:cs typeface="Arial" pitchFamily="34" charset="0"/>
              </a:rPr>
              <a:t>Neutron Projections</a:t>
            </a:r>
            <a:r>
              <a:rPr lang="en-US" altLang="en-US" sz="1800" b="0" i="0" kern="0">
                <a:solidFill>
                  <a:srgbClr val="5B9BD5"/>
                </a:solidFill>
                <a:latin typeface="Arial" pitchFamily="34" charset="0"/>
                <a:ea typeface="ＭＳ Ｐゴシック" pitchFamily="34" charset="-128"/>
                <a:cs typeface="Arial" pitchFamily="34" charset="0"/>
              </a:rPr>
              <a:t>, </a:t>
            </a:r>
            <a:endParaRPr lang="en-US" altLang="en-US" sz="1800" b="0" i="0" kern="0">
              <a:solidFill>
                <a:srgbClr val="5B9BD5"/>
              </a:solidFill>
              <a:ea typeface="ＭＳ Ｐゴシック" pitchFamily="34" charset="-128"/>
            </a:endParaRPr>
          </a:p>
        </p:txBody>
      </p:sp>
      <p:pic>
        <p:nvPicPr>
          <p:cNvPr id="51211" name="Picture 3"/>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00575" y="3167074"/>
            <a:ext cx="4465638" cy="28527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en-US" smtClean="0"/>
              <a:t>Avakian, LNF-INFN Dec 12</a:t>
            </a:r>
            <a:endParaRPr lang="en-US"/>
          </a:p>
        </p:txBody>
      </p:sp>
      <p:sp>
        <p:nvSpPr>
          <p:cNvPr id="3" name="Slide Number Placeholder 2"/>
          <p:cNvSpPr>
            <a:spLocks noGrp="1"/>
          </p:cNvSpPr>
          <p:nvPr>
            <p:ph type="sldNum" sz="quarter" idx="11"/>
          </p:nvPr>
        </p:nvSpPr>
        <p:spPr/>
        <p:txBody>
          <a:bodyPr/>
          <a:lstStyle/>
          <a:p>
            <a:pPr>
              <a:defRPr/>
            </a:pPr>
            <a:fld id="{185C1D5A-1B75-2643-9634-7250AEE2B499}" type="slidenum">
              <a:rPr lang="en-US" altLang="en-US" smtClean="0"/>
              <a:pPr>
                <a:defRPr/>
              </a:pPr>
              <a:t>110</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261245451"/>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p:cTn id="7" dur="500" fill="hold"/>
                                        <p:tgtEl>
                                          <p:spTgt spid="92"/>
                                        </p:tgtEl>
                                        <p:attrNameLst>
                                          <p:attrName>ppt_w</p:attrName>
                                        </p:attrNameLst>
                                      </p:cBhvr>
                                      <p:tavLst>
                                        <p:tav tm="0">
                                          <p:val>
                                            <p:strVal val="#ppt_w*0.70"/>
                                          </p:val>
                                        </p:tav>
                                        <p:tav tm="100000">
                                          <p:val>
                                            <p:strVal val="#ppt_w"/>
                                          </p:val>
                                        </p:tav>
                                      </p:tavLst>
                                    </p:anim>
                                    <p:anim calcmode="lin" valueType="num">
                                      <p:cBhvr>
                                        <p:cTn id="8" dur="500" fill="hold"/>
                                        <p:tgtEl>
                                          <p:spTgt spid="92"/>
                                        </p:tgtEl>
                                        <p:attrNameLst>
                                          <p:attrName>ppt_h</p:attrName>
                                        </p:attrNameLst>
                                      </p:cBhvr>
                                      <p:tavLst>
                                        <p:tav tm="0">
                                          <p:val>
                                            <p:strVal val="#ppt_h"/>
                                          </p:val>
                                        </p:tav>
                                        <p:tav tm="100000">
                                          <p:val>
                                            <p:strVal val="#ppt_h"/>
                                          </p:val>
                                        </p:tav>
                                      </p:tavLst>
                                    </p:anim>
                                    <p:animEffect transition="in" filter="fade">
                                      <p:cBhvr>
                                        <p:cTn id="9"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Content Placeholder 6" descr="tmdplots.pdf"/>
          <p:cNvPicPr>
            <a:picLocks noGrp="1" noChangeAspect="1"/>
          </p:cNvPicPr>
          <p:nvPr>
            <p:ph idx="1"/>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807" t="4553" r="2380" b="7399"/>
          <a:stretch/>
        </p:blipFill>
        <p:spPr>
          <a:xfrm>
            <a:off x="3" y="0"/>
            <a:ext cx="9045717" cy="6858000"/>
          </a:xfrm>
        </p:spPr>
      </p:pic>
      <p:sp>
        <p:nvSpPr>
          <p:cNvPr id="2" name="Footer Placeholder 1"/>
          <p:cNvSpPr>
            <a:spLocks noGrp="1"/>
          </p:cNvSpPr>
          <p:nvPr>
            <p:ph type="ftr" sz="quarter" idx="10"/>
          </p:nvPr>
        </p:nvSpPr>
        <p:spPr/>
        <p:txBody>
          <a:bodyPr/>
          <a:lstStyle/>
          <a:p>
            <a:pPr>
              <a:defRPr/>
            </a:pPr>
            <a:r>
              <a:rPr lang="en-US" smtClean="0"/>
              <a:t>Avakian, LNF-INFN Dec 12</a:t>
            </a:r>
            <a:endParaRPr lang="en-US"/>
          </a:p>
        </p:txBody>
      </p:sp>
      <p:sp>
        <p:nvSpPr>
          <p:cNvPr id="3" name="Slide Number Placeholder 2"/>
          <p:cNvSpPr>
            <a:spLocks noGrp="1"/>
          </p:cNvSpPr>
          <p:nvPr>
            <p:ph type="sldNum" sz="quarter" idx="11"/>
          </p:nvPr>
        </p:nvSpPr>
        <p:spPr/>
        <p:txBody>
          <a:bodyPr/>
          <a:lstStyle/>
          <a:p>
            <a:pPr>
              <a:defRPr/>
            </a:pPr>
            <a:fld id="{185C1D5A-1B75-2643-9634-7250AEE2B499}" type="slidenum">
              <a:rPr lang="en-US" altLang="en-US" smtClean="0"/>
              <a:pPr>
                <a:defRPr/>
              </a:pPr>
              <a:t>111</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9246297"/>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mc:Choice>
    <mc:Fallback>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Azimuthal moments and BM effect</a:t>
            </a:r>
            <a:endParaRPr lang="en-US" dirty="0"/>
          </a:p>
        </p:txBody>
      </p:sp>
      <p:sp>
        <p:nvSpPr>
          <p:cNvPr id="4" name="Footer Placeholder 3"/>
          <p:cNvSpPr>
            <a:spLocks noGrp="1"/>
          </p:cNvSpPr>
          <p:nvPr>
            <p:ph type="ftr" sz="quarter" idx="10"/>
          </p:nvPr>
        </p:nvSpPr>
        <p:spPr/>
        <p:txBody>
          <a:bodyPr/>
          <a:lstStyle/>
          <a:p>
            <a:pPr>
              <a:defRPr/>
            </a:pPr>
            <a:r>
              <a:rPr lang="en-US" smtClean="0"/>
              <a:t>Avakian, LNF-INFN Dec 12</a:t>
            </a:r>
            <a:endParaRPr lang="en-US"/>
          </a:p>
        </p:txBody>
      </p:sp>
      <p:sp>
        <p:nvSpPr>
          <p:cNvPr id="5" name="Slide Number Placeholder 4"/>
          <p:cNvSpPr>
            <a:spLocks noGrp="1"/>
          </p:cNvSpPr>
          <p:nvPr>
            <p:ph type="sldNum" sz="quarter" idx="11"/>
          </p:nvPr>
        </p:nvSpPr>
        <p:spPr/>
        <p:txBody>
          <a:bodyPr/>
          <a:lstStyle/>
          <a:p>
            <a:pPr>
              <a:defRPr/>
            </a:pPr>
            <a:fld id="{185C1D5A-1B75-2643-9634-7250AEE2B499}" type="slidenum">
              <a:rPr lang="en-US" altLang="en-US" smtClean="0"/>
              <a:pPr>
                <a:defRPr/>
              </a:pPr>
              <a:t>12</a:t>
            </a:fld>
            <a:endParaRPr lang="en-US" altLang="en-US"/>
          </a:p>
        </p:txBody>
      </p:sp>
      <p:pic>
        <p:nvPicPr>
          <p:cNvPr id="6" name="Picture 5" descr="Screen Shot 2017-12-06 at 11.59.53 AM.png"/>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 y="3321050"/>
            <a:ext cx="4091456" cy="2781300"/>
          </a:xfrm>
          <a:prstGeom prst="rect">
            <a:avLst/>
          </a:prstGeom>
        </p:spPr>
      </p:pic>
      <p:pic>
        <p:nvPicPr>
          <p:cNvPr id="7" name="Picture 6" descr="Screen Shot 2017-12-06 at 12.02.10 PM.png"/>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955041"/>
            <a:ext cx="2895600" cy="2571794"/>
          </a:xfrm>
          <a:prstGeom prst="rect">
            <a:avLst/>
          </a:prstGeom>
        </p:spPr>
      </p:pic>
      <p:pic>
        <p:nvPicPr>
          <p:cNvPr id="8" name="Picture 7" descr="Screen Shot 2017-12-06 at 4.50.30 PM.png"/>
          <p:cNvPicPr>
            <a:picLocks noChangeAspect="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629400" y="1219200"/>
            <a:ext cx="2514600" cy="3657600"/>
          </a:xfrm>
          <a:prstGeom prst="rect">
            <a:avLst/>
          </a:prstGeom>
        </p:spPr>
      </p:pic>
      <p:pic>
        <p:nvPicPr>
          <p:cNvPr id="9" name="Picture 8" descr="Screen Shot 2017-12-06 at 4.51.36 PM.png"/>
          <p:cNvPicPr>
            <a:picLocks noChangeAspect="1"/>
          </p:cNvPicPr>
          <p:nvPr/>
        </p:nvPicPr>
        <p:blipFill>
          <a:blip r:embed="rId11">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419600" y="1219200"/>
            <a:ext cx="2362200" cy="3657600"/>
          </a:xfrm>
          <a:prstGeom prst="rect">
            <a:avLst/>
          </a:prstGeom>
        </p:spPr>
      </p:pic>
      <p:sp>
        <p:nvSpPr>
          <p:cNvPr id="3" name="TextBox 2"/>
          <p:cNvSpPr txBox="1"/>
          <p:nvPr/>
        </p:nvSpPr>
        <p:spPr>
          <a:xfrm>
            <a:off x="4091457" y="5103523"/>
            <a:ext cx="4993578" cy="1200329"/>
          </a:xfrm>
          <a:prstGeom prst="rect">
            <a:avLst/>
          </a:prstGeom>
          <a:noFill/>
          <a:ln>
            <a:solidFill>
              <a:srgbClr val="FF0000"/>
            </a:solidFill>
          </a:ln>
        </p:spPr>
        <p:txBody>
          <a:bodyPr wrap="square" rtlCol="0">
            <a:spAutoFit/>
          </a:bodyPr>
          <a:lstStyle/>
          <a:p>
            <a:r>
              <a:rPr lang="en-US" dirty="0" smtClean="0"/>
              <a:t>Can we understand cos2</a:t>
            </a:r>
            <a:r>
              <a:rPr lang="en-US" dirty="0" smtClean="0">
                <a:latin typeface="Symbol" charset="2"/>
              </a:rPr>
              <a:t>f</a:t>
            </a:r>
            <a:r>
              <a:rPr lang="en-US" dirty="0" smtClean="0"/>
              <a:t> and get precision measurement of multiplicities without sorting out </a:t>
            </a:r>
            <a:r>
              <a:rPr lang="en-US" dirty="0" err="1" smtClean="0"/>
              <a:t>cos</a:t>
            </a:r>
            <a:r>
              <a:rPr lang="en-US" dirty="0" err="1" smtClean="0">
                <a:latin typeface="Symbol" charset="2"/>
              </a:rPr>
              <a:t>f</a:t>
            </a:r>
            <a:r>
              <a:rPr lang="en-US" dirty="0" smtClean="0">
                <a:latin typeface="Symbol" charset="2"/>
              </a:rPr>
              <a:t> ?</a:t>
            </a:r>
            <a:r>
              <a:rPr lang="en-US" dirty="0"/>
              <a:t> </a:t>
            </a:r>
            <a:endParaRPr lang="en-US" dirty="0" smtClean="0"/>
          </a:p>
          <a:p>
            <a:r>
              <a:rPr lang="en-US" dirty="0" smtClean="0"/>
              <a:t>Radiative </a:t>
            </a:r>
            <a:r>
              <a:rPr lang="en-US" dirty="0"/>
              <a:t>corrections may be </a:t>
            </a:r>
            <a:r>
              <a:rPr lang="en-US" dirty="0" smtClean="0"/>
              <a:t>significant for ep </a:t>
            </a:r>
            <a:endParaRPr lang="en-US" dirty="0" smtClean="0">
              <a:latin typeface="Symbol" charset="2"/>
            </a:endParaRPr>
          </a:p>
        </p:txBody>
      </p:sp>
      <p:grpSp>
        <p:nvGrpSpPr>
          <p:cNvPr id="10" name="Group 58"/>
          <p:cNvGrpSpPr>
            <a:grpSpLocks/>
          </p:cNvGrpSpPr>
          <p:nvPr/>
        </p:nvGrpSpPr>
        <p:grpSpPr bwMode="auto">
          <a:xfrm>
            <a:off x="2895600" y="1179513"/>
            <a:ext cx="1474124" cy="1377950"/>
            <a:chOff x="7065203" y="838200"/>
            <a:chExt cx="1905000" cy="909638"/>
          </a:xfrm>
        </p:grpSpPr>
        <p:pic>
          <p:nvPicPr>
            <p:cNvPr id="11" name="Picture 95" descr="txp_fig"/>
            <p:cNvPicPr>
              <a:picLocks noChangeAspect="1" noChangeArrowheads="1"/>
            </p:cNvPicPr>
            <p:nvPr>
              <p:custDataLst>
                <p:tags r:id="rId1"/>
              </p:custDataLst>
            </p:nvPr>
          </p:nvPicPr>
          <p:blipFill>
            <a:blip r:embed="rId1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65203" y="838200"/>
              <a:ext cx="1905000" cy="9096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2" name="Picture 101" descr="txp_fig"/>
            <p:cNvPicPr>
              <a:picLocks noChangeAspect="1" noChangeArrowheads="1"/>
            </p:cNvPicPr>
            <p:nvPr>
              <p:custDataLst>
                <p:tags r:id="rId2"/>
              </p:custDataLst>
            </p:nvPr>
          </p:nvPicPr>
          <p:blipFill>
            <a:blip r:embed="rId1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00" y="1524000"/>
              <a:ext cx="282575" cy="2063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3" name="Picture 102" descr="txp_fig"/>
            <p:cNvPicPr>
              <a:picLocks noChangeAspect="1" noChangeArrowheads="1"/>
            </p:cNvPicPr>
            <p:nvPr>
              <p:custDataLst>
                <p:tags r:id="rId3"/>
              </p:custDataLst>
            </p:nvPr>
          </p:nvPicPr>
          <p:blipFill>
            <a:blip r:embed="rId1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458200" y="1314450"/>
              <a:ext cx="304800" cy="1857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4" name="Picture 103" descr="txp_fig"/>
            <p:cNvPicPr>
              <a:picLocks noChangeAspect="1" noChangeArrowheads="1"/>
            </p:cNvPicPr>
            <p:nvPr>
              <p:custDataLst>
                <p:tags r:id="rId4"/>
              </p:custDataLst>
            </p:nvPr>
          </p:nvPicPr>
          <p:blipFill>
            <a:blip r:embed="rId1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458200" y="1093788"/>
              <a:ext cx="228600" cy="177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5" name="Picture 104" descr="txp_fig"/>
            <p:cNvPicPr>
              <a:picLocks noChangeAspect="1" noChangeArrowheads="1"/>
            </p:cNvPicPr>
            <p:nvPr>
              <p:custDataLst>
                <p:tags r:id="rId5"/>
              </p:custDataLst>
            </p:nvPr>
          </p:nvPicPr>
          <p:blipFill>
            <a:blip r:embed="rId1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610600" y="1524000"/>
              <a:ext cx="350838" cy="203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6" name="Picture 105" descr="txp_fig"/>
            <p:cNvPicPr>
              <a:picLocks noChangeAspect="1" noChangeArrowheads="1"/>
            </p:cNvPicPr>
            <p:nvPr>
              <p:custDataLst>
                <p:tags r:id="rId6"/>
              </p:custDataLst>
            </p:nvPr>
          </p:nvPicPr>
          <p:blipFill>
            <a:blip r:embed="rId1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01000" y="1541463"/>
              <a:ext cx="304800" cy="1857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grpSp>
      <p:sp>
        <p:nvSpPr>
          <p:cNvPr id="17" name="Oval 16"/>
          <p:cNvSpPr/>
          <p:nvPr/>
        </p:nvSpPr>
        <p:spPr>
          <a:xfrm>
            <a:off x="3710666" y="1371600"/>
            <a:ext cx="653098" cy="707120"/>
          </a:xfrm>
          <a:prstGeom prst="ellipse">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0576058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32445"/>
            <a:ext cx="9144000" cy="653355"/>
          </a:xfrm>
        </p:spPr>
        <p:txBody>
          <a:bodyPr/>
          <a:lstStyle/>
          <a:p>
            <a:r>
              <a:rPr lang="en-US" sz="2800" smtClean="0"/>
              <a:t>High precision measurements of SIDIS </a:t>
            </a:r>
            <a:r>
              <a:rPr lang="en-US" sz="2800"/>
              <a:t>Cross </a:t>
            </a:r>
            <a:r>
              <a:rPr lang="en-US" sz="2800" smtClean="0"/>
              <a:t>Section</a:t>
            </a:r>
            <a:endParaRPr lang="en-US" sz="2800"/>
          </a:p>
        </p:txBody>
      </p:sp>
      <p:sp>
        <p:nvSpPr>
          <p:cNvPr id="5" name="Rectangle 4"/>
          <p:cNvSpPr/>
          <p:nvPr/>
        </p:nvSpPr>
        <p:spPr>
          <a:xfrm>
            <a:off x="2514600" y="5334000"/>
            <a:ext cx="2779777" cy="400110"/>
          </a:xfrm>
          <a:prstGeom prst="rect">
            <a:avLst/>
          </a:prstGeom>
        </p:spPr>
        <p:txBody>
          <a:bodyPr wrap="none">
            <a:spAutoFit/>
          </a:bodyPr>
          <a:lstStyle/>
          <a:p>
            <a:r>
              <a:rPr lang="en-US" sz="2000" i="0">
                <a:solidFill>
                  <a:srgbClr val="000000"/>
                </a:solidFill>
                <a:latin typeface="Arial"/>
              </a:rPr>
              <a:t>p</a:t>
            </a:r>
            <a:r>
              <a:rPr lang="en-US" sz="2000" i="0" smtClean="0">
                <a:solidFill>
                  <a:srgbClr val="000000"/>
                </a:solidFill>
                <a:latin typeface="Arial"/>
              </a:rPr>
              <a:t>i+ results      </a:t>
            </a:r>
            <a:r>
              <a:rPr lang="en-US" sz="2000" i="0" smtClean="0">
                <a:solidFill>
                  <a:srgbClr val="000000"/>
                </a:solidFill>
                <a:latin typeface="Symbol" pitchFamily="18" charset="2"/>
              </a:rPr>
              <a:t> </a:t>
            </a:r>
            <a:r>
              <a:rPr lang="en-US" sz="2000" i="0" err="1" smtClean="0">
                <a:solidFill>
                  <a:srgbClr val="000000"/>
                </a:solidFill>
                <a:latin typeface="Symbol" pitchFamily="18" charset="2"/>
              </a:rPr>
              <a:t>F</a:t>
            </a:r>
            <a:r>
              <a:rPr lang="en-US" sz="2000" i="0" baseline="-25000" err="1" smtClean="0">
                <a:solidFill>
                  <a:srgbClr val="000000"/>
                </a:solidFill>
              </a:rPr>
              <a:t>h</a:t>
            </a:r>
            <a:r>
              <a:rPr lang="en-US" sz="2000" i="0" baseline="-25000" smtClean="0">
                <a:solidFill>
                  <a:srgbClr val="000000"/>
                </a:solidFill>
              </a:rPr>
              <a:t>  </a:t>
            </a:r>
            <a:r>
              <a:rPr lang="en-US" sz="2000" i="0" smtClean="0">
                <a:solidFill>
                  <a:srgbClr val="000000"/>
                </a:solidFill>
              </a:rPr>
              <a:t>(rad)</a:t>
            </a:r>
            <a:endParaRPr lang="en-US" sz="2000" i="0">
              <a:solidFill>
                <a:srgbClr val="000000"/>
              </a:solidFill>
            </a:endParaRPr>
          </a:p>
        </p:txBody>
      </p:sp>
      <p:pic>
        <p:nvPicPr>
          <p:cNvPr id="6" name="Picture 5" descr="Screen Shot 2017-12-04 at 4.51.50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295400"/>
            <a:ext cx="8077200" cy="4152257"/>
          </a:xfrm>
          <a:prstGeom prst="rect">
            <a:avLst/>
          </a:prstGeom>
        </p:spPr>
      </p:pic>
      <p:sp>
        <p:nvSpPr>
          <p:cNvPr id="7" name="Rectangle 6"/>
          <p:cNvSpPr/>
          <p:nvPr/>
        </p:nvSpPr>
        <p:spPr>
          <a:xfrm>
            <a:off x="6096000" y="990600"/>
            <a:ext cx="2455457" cy="369332"/>
          </a:xfrm>
          <a:prstGeom prst="rect">
            <a:avLst/>
          </a:prstGeom>
        </p:spPr>
        <p:txBody>
          <a:bodyPr wrap="none">
            <a:spAutoFit/>
          </a:bodyPr>
          <a:lstStyle/>
          <a:p>
            <a:r>
              <a:rPr lang="en-US" smtClean="0"/>
              <a:t>Hall-A, E06</a:t>
            </a:r>
            <a:r>
              <a:rPr lang="en-US"/>
              <a:t>-</a:t>
            </a:r>
            <a:r>
              <a:rPr lang="en-US" smtClean="0"/>
              <a:t>010 (He3)</a:t>
            </a:r>
            <a:endParaRPr lang="en-US"/>
          </a:p>
        </p:txBody>
      </p:sp>
      <p:sp>
        <p:nvSpPr>
          <p:cNvPr id="8" name="TextBox 7"/>
          <p:cNvSpPr txBox="1"/>
          <p:nvPr/>
        </p:nvSpPr>
        <p:spPr>
          <a:xfrm>
            <a:off x="457200" y="5943600"/>
            <a:ext cx="8165178" cy="369332"/>
          </a:xfrm>
          <a:prstGeom prst="rect">
            <a:avLst/>
          </a:prstGeom>
          <a:noFill/>
        </p:spPr>
        <p:txBody>
          <a:bodyPr wrap="none" rtlCol="0">
            <a:spAutoFit/>
          </a:bodyPr>
          <a:lstStyle/>
          <a:p>
            <a:r>
              <a:rPr lang="en-US" smtClean="0"/>
              <a:t>Precision measurements in a limited</a:t>
            </a:r>
            <a:r>
              <a:rPr lang="en-US" smtClean="0">
                <a:latin typeface="Symbol"/>
              </a:rPr>
              <a:t> f</a:t>
            </a:r>
            <a:r>
              <a:rPr lang="en-US" smtClean="0"/>
              <a:t>-range can be combined with CLAS data</a:t>
            </a:r>
            <a:endParaRPr lang="en-US"/>
          </a:p>
        </p:txBody>
      </p:sp>
      <p:sp>
        <p:nvSpPr>
          <p:cNvPr id="3" name="Footer Placeholder 2"/>
          <p:cNvSpPr>
            <a:spLocks noGrp="1"/>
          </p:cNvSpPr>
          <p:nvPr>
            <p:ph type="ftr" sz="quarter" idx="10"/>
          </p:nvPr>
        </p:nvSpPr>
        <p:spPr/>
        <p:txBody>
          <a:bodyPr/>
          <a:lstStyle/>
          <a:p>
            <a:pPr>
              <a:defRPr/>
            </a:pPr>
            <a:r>
              <a:rPr lang="en-US" smtClean="0"/>
              <a:t>Avakian, LNF-INFN Dec 12</a:t>
            </a:r>
            <a:endParaRPr lang="en-US"/>
          </a:p>
        </p:txBody>
      </p:sp>
      <p:sp>
        <p:nvSpPr>
          <p:cNvPr id="4" name="Slide Number Placeholder 3"/>
          <p:cNvSpPr>
            <a:spLocks noGrp="1"/>
          </p:cNvSpPr>
          <p:nvPr>
            <p:ph type="sldNum" sz="quarter" idx="11"/>
          </p:nvPr>
        </p:nvSpPr>
        <p:spPr/>
        <p:txBody>
          <a:bodyPr/>
          <a:lstStyle/>
          <a:p>
            <a:pPr>
              <a:defRPr/>
            </a:pPr>
            <a:fld id="{185C1D5A-1B75-2643-9634-7250AEE2B499}" type="slidenum">
              <a:rPr lang="en-US" altLang="en-US" smtClean="0"/>
              <a:pPr>
                <a:defRPr/>
              </a:pPr>
              <a:t>13</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14465636"/>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advClick="0"/>
    </mc:Choice>
    <mc:Fallback>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Slide Number Placeholder 3"/>
          <p:cNvSpPr>
            <a:spLocks noGrp="1"/>
          </p:cNvSpPr>
          <p:nvPr>
            <p:ph type="sldNum" sz="quarter" idx="11"/>
          </p:nvPr>
        </p:nvSpPr>
        <p:spPr>
          <a:xfrm>
            <a:off x="7610475" y="6508750"/>
            <a:ext cx="1301750" cy="220663"/>
          </a:xfrm>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lIns="82945" tIns="41473" rIns="82945" bIns="41473"/>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1B5213CA-3490-AD45-BF0E-33635D8594AE}" type="slidenum">
              <a:rPr lang="en-US" altLang="en-US" sz="1400"/>
              <a:pPr>
                <a:spcBef>
                  <a:spcPct val="0"/>
                </a:spcBef>
                <a:buFontTx/>
                <a:buNone/>
              </a:pPr>
              <a:t>14</a:t>
            </a:fld>
            <a:endParaRPr lang="en-US" altLang="en-US" sz="1400"/>
          </a:p>
        </p:txBody>
      </p:sp>
      <p:sp>
        <p:nvSpPr>
          <p:cNvPr id="33794" name="Line 1"/>
          <p:cNvSpPr>
            <a:spLocks noChangeShapeType="1"/>
          </p:cNvSpPr>
          <p:nvPr/>
        </p:nvSpPr>
        <p:spPr bwMode="auto">
          <a:xfrm>
            <a:off x="381000" y="6515100"/>
            <a:ext cx="8729663" cy="1588"/>
          </a:xfrm>
          <a:prstGeom prst="line">
            <a:avLst/>
          </a:prstGeom>
          <a:noFill/>
          <a:ln w="18360">
            <a:solidFill>
              <a:srgbClr val="00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lIns="82945" tIns="41473" rIns="82945" bIns="41473"/>
          <a:lstStyle/>
          <a:p>
            <a:endParaRPr lang="en-US"/>
          </a:p>
        </p:txBody>
      </p:sp>
      <p:sp>
        <p:nvSpPr>
          <p:cNvPr id="33795" name="Line 2"/>
          <p:cNvSpPr>
            <a:spLocks noChangeShapeType="1"/>
          </p:cNvSpPr>
          <p:nvPr/>
        </p:nvSpPr>
        <p:spPr bwMode="auto">
          <a:xfrm flipV="1">
            <a:off x="427038" y="393700"/>
            <a:ext cx="1587" cy="6140450"/>
          </a:xfrm>
          <a:prstGeom prst="line">
            <a:avLst/>
          </a:prstGeom>
          <a:noFill/>
          <a:ln w="18360">
            <a:solidFill>
              <a:srgbClr val="00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lIns="82945" tIns="41473" rIns="82945" bIns="41473"/>
          <a:lstStyle/>
          <a:p>
            <a:endParaRPr lang="en-US"/>
          </a:p>
        </p:txBody>
      </p:sp>
      <p:sp>
        <p:nvSpPr>
          <p:cNvPr id="33796" name="Text Box 3"/>
          <p:cNvSpPr txBox="1">
            <a:spLocks noChangeArrowheads="1"/>
          </p:cNvSpPr>
          <p:nvPr/>
        </p:nvSpPr>
        <p:spPr bwMode="auto">
          <a:xfrm>
            <a:off x="8221663" y="6515100"/>
            <a:ext cx="268287" cy="3143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5221" rIns="81639" bIns="40820"/>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z</a:t>
            </a:r>
          </a:p>
        </p:txBody>
      </p:sp>
      <p:sp>
        <p:nvSpPr>
          <p:cNvPr id="33797" name="Text Box 4"/>
          <p:cNvSpPr txBox="1">
            <a:spLocks noChangeArrowheads="1"/>
          </p:cNvSpPr>
          <p:nvPr/>
        </p:nvSpPr>
        <p:spPr bwMode="auto">
          <a:xfrm>
            <a:off x="333375" y="6569075"/>
            <a:ext cx="520700" cy="2873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0.35</a:t>
            </a:r>
          </a:p>
        </p:txBody>
      </p:sp>
      <p:sp>
        <p:nvSpPr>
          <p:cNvPr id="33798" name="Text Box 5"/>
          <p:cNvSpPr txBox="1">
            <a:spLocks noChangeArrowheads="1"/>
          </p:cNvSpPr>
          <p:nvPr/>
        </p:nvSpPr>
        <p:spPr bwMode="auto">
          <a:xfrm>
            <a:off x="1997075" y="6569075"/>
            <a:ext cx="520700" cy="2873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0.40</a:t>
            </a:r>
          </a:p>
        </p:txBody>
      </p:sp>
      <p:sp>
        <p:nvSpPr>
          <p:cNvPr id="33799" name="Text Box 6"/>
          <p:cNvSpPr txBox="1">
            <a:spLocks noChangeArrowheads="1"/>
          </p:cNvSpPr>
          <p:nvPr/>
        </p:nvSpPr>
        <p:spPr bwMode="auto">
          <a:xfrm>
            <a:off x="-26988" y="6176963"/>
            <a:ext cx="520701" cy="2873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0.40</a:t>
            </a:r>
          </a:p>
        </p:txBody>
      </p:sp>
      <p:sp>
        <p:nvSpPr>
          <p:cNvPr id="33800" name="Text Box 7"/>
          <p:cNvSpPr txBox="1">
            <a:spLocks noChangeArrowheads="1"/>
          </p:cNvSpPr>
          <p:nvPr/>
        </p:nvSpPr>
        <p:spPr bwMode="auto">
          <a:xfrm rot="-5400000">
            <a:off x="-347662" y="908050"/>
            <a:ext cx="1123950" cy="3619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5221" rIns="81639" bIns="40820"/>
          <a:lstStyle>
            <a:lvl1pPr>
              <a:spcBef>
                <a:spcPct val="20000"/>
              </a:spcBef>
              <a:buChar char="•"/>
              <a:tabLst>
                <a:tab pos="457200" algn="l"/>
                <a:tab pos="9144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P</a:t>
            </a:r>
            <a:r>
              <a:rPr lang="en-US" altLang="en-US" sz="1800" baseline="-33000">
                <a:solidFill>
                  <a:srgbClr val="000000"/>
                </a:solidFill>
              </a:rPr>
              <a:t>T</a:t>
            </a:r>
            <a:r>
              <a:rPr lang="en-US" altLang="en-US" sz="1800">
                <a:solidFill>
                  <a:srgbClr val="000000"/>
                </a:solidFill>
              </a:rPr>
              <a:t>  (GeV</a:t>
            </a:r>
            <a:r>
              <a:rPr lang="en-US" altLang="en-US" sz="1800" baseline="33000">
                <a:solidFill>
                  <a:srgbClr val="000000"/>
                </a:solidFill>
              </a:rPr>
              <a:t>2</a:t>
            </a:r>
            <a:r>
              <a:rPr lang="en-US" altLang="en-US" sz="1800">
                <a:solidFill>
                  <a:srgbClr val="000000"/>
                </a:solidFill>
              </a:rPr>
              <a:t>)</a:t>
            </a:r>
          </a:p>
        </p:txBody>
      </p:sp>
      <p:sp>
        <p:nvSpPr>
          <p:cNvPr id="33801" name="Text Box 8"/>
          <p:cNvSpPr txBox="1">
            <a:spLocks noChangeArrowheads="1"/>
          </p:cNvSpPr>
          <p:nvPr/>
        </p:nvSpPr>
        <p:spPr bwMode="auto">
          <a:xfrm rot="-5400000">
            <a:off x="-18256" y="1232694"/>
            <a:ext cx="258762" cy="273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2820" rIns="81639" bIns="40820"/>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solidFill>
                  <a:srgbClr val="000000"/>
                </a:solidFill>
              </a:rPr>
              <a:t>2</a:t>
            </a:r>
          </a:p>
        </p:txBody>
      </p:sp>
      <p:sp>
        <p:nvSpPr>
          <p:cNvPr id="33802" name="Text Box 10"/>
          <p:cNvSpPr txBox="1">
            <a:spLocks noChangeArrowheads="1"/>
          </p:cNvSpPr>
          <p:nvPr/>
        </p:nvSpPr>
        <p:spPr bwMode="auto">
          <a:xfrm>
            <a:off x="-26988" y="5065713"/>
            <a:ext cx="520701" cy="288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0.45</a:t>
            </a:r>
          </a:p>
        </p:txBody>
      </p:sp>
      <p:sp>
        <p:nvSpPr>
          <p:cNvPr id="33803" name="Text Box 11"/>
          <p:cNvSpPr txBox="1">
            <a:spLocks noChangeArrowheads="1"/>
          </p:cNvSpPr>
          <p:nvPr/>
        </p:nvSpPr>
        <p:spPr bwMode="auto">
          <a:xfrm>
            <a:off x="-26988" y="3922713"/>
            <a:ext cx="520701" cy="288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0.50</a:t>
            </a:r>
          </a:p>
        </p:txBody>
      </p:sp>
      <p:sp>
        <p:nvSpPr>
          <p:cNvPr id="33804" name="Text Box 12"/>
          <p:cNvSpPr txBox="1">
            <a:spLocks noChangeArrowheads="1"/>
          </p:cNvSpPr>
          <p:nvPr/>
        </p:nvSpPr>
        <p:spPr bwMode="auto">
          <a:xfrm>
            <a:off x="-26988" y="2747963"/>
            <a:ext cx="520701" cy="2873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0.55</a:t>
            </a:r>
          </a:p>
        </p:txBody>
      </p:sp>
      <p:sp>
        <p:nvSpPr>
          <p:cNvPr id="33805" name="Text Box 13"/>
          <p:cNvSpPr txBox="1">
            <a:spLocks noChangeArrowheads="1"/>
          </p:cNvSpPr>
          <p:nvPr/>
        </p:nvSpPr>
        <p:spPr bwMode="auto">
          <a:xfrm>
            <a:off x="3727450" y="6569075"/>
            <a:ext cx="522288" cy="2873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0.45</a:t>
            </a:r>
          </a:p>
        </p:txBody>
      </p:sp>
      <p:sp>
        <p:nvSpPr>
          <p:cNvPr id="33806" name="Text Box 14"/>
          <p:cNvSpPr txBox="1">
            <a:spLocks noChangeArrowheads="1"/>
          </p:cNvSpPr>
          <p:nvPr/>
        </p:nvSpPr>
        <p:spPr bwMode="auto">
          <a:xfrm>
            <a:off x="5394325" y="6569075"/>
            <a:ext cx="520700" cy="2873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0.50</a:t>
            </a:r>
          </a:p>
        </p:txBody>
      </p:sp>
      <p:sp>
        <p:nvSpPr>
          <p:cNvPr id="33807" name="Text Box 15"/>
          <p:cNvSpPr txBox="1">
            <a:spLocks noChangeArrowheads="1"/>
          </p:cNvSpPr>
          <p:nvPr/>
        </p:nvSpPr>
        <p:spPr bwMode="auto">
          <a:xfrm>
            <a:off x="6961188" y="6569075"/>
            <a:ext cx="520700" cy="2873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0.55</a:t>
            </a:r>
          </a:p>
        </p:txBody>
      </p:sp>
      <p:pic>
        <p:nvPicPr>
          <p:cNvPr id="33808" name="Picture 16"/>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4663" y="576263"/>
            <a:ext cx="8551862" cy="58547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3809" name="Picture 17"/>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86188" y="1260475"/>
            <a:ext cx="4976812" cy="25638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3810" name="Oval 18"/>
          <p:cNvSpPr>
            <a:spLocks noChangeArrowheads="1"/>
          </p:cNvSpPr>
          <p:nvPr/>
        </p:nvSpPr>
        <p:spPr bwMode="auto">
          <a:xfrm>
            <a:off x="374650" y="5013325"/>
            <a:ext cx="2106613" cy="1560513"/>
          </a:xfrm>
          <a:prstGeom prst="ellipse">
            <a:avLst/>
          </a:prstGeom>
          <a:noFill/>
          <a:ln w="36720">
            <a:solidFill>
              <a:srgbClr val="FF3333"/>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wrap="none" lIns="82945" tIns="41473" rIns="82945" bIns="41473" anchor="ct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1800"/>
          </a:p>
        </p:txBody>
      </p:sp>
      <p:sp>
        <p:nvSpPr>
          <p:cNvPr id="33811" name="Line 19"/>
          <p:cNvSpPr>
            <a:spLocks noChangeShapeType="1"/>
          </p:cNvSpPr>
          <p:nvPr/>
        </p:nvSpPr>
        <p:spPr bwMode="auto">
          <a:xfrm flipV="1">
            <a:off x="2139950" y="3527425"/>
            <a:ext cx="1908175" cy="1744663"/>
          </a:xfrm>
          <a:prstGeom prst="line">
            <a:avLst/>
          </a:prstGeom>
          <a:noFill/>
          <a:ln w="36720">
            <a:solidFill>
              <a:srgbClr val="FF3333"/>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lIns="82945" tIns="41473" rIns="82945" bIns="41473"/>
          <a:lstStyle/>
          <a:p>
            <a:endParaRPr lang="en-US"/>
          </a:p>
        </p:txBody>
      </p:sp>
      <p:sp>
        <p:nvSpPr>
          <p:cNvPr id="33812" name="Text Box 20"/>
          <p:cNvSpPr txBox="1">
            <a:spLocks noChangeArrowheads="1"/>
          </p:cNvSpPr>
          <p:nvPr/>
        </p:nvSpPr>
        <p:spPr bwMode="auto">
          <a:xfrm>
            <a:off x="4033838" y="3544888"/>
            <a:ext cx="669925" cy="3143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5221"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FF3333"/>
                </a:solidFill>
              </a:rPr>
              <a:t>zoom</a:t>
            </a:r>
          </a:p>
        </p:txBody>
      </p:sp>
      <p:sp>
        <p:nvSpPr>
          <p:cNvPr id="33813" name="Rectangle 21"/>
          <p:cNvSpPr>
            <a:spLocks noChangeArrowheads="1"/>
          </p:cNvSpPr>
          <p:nvPr/>
        </p:nvSpPr>
        <p:spPr bwMode="auto">
          <a:xfrm>
            <a:off x="4703763" y="4100513"/>
            <a:ext cx="3648075" cy="1989137"/>
          </a:xfrm>
          <a:prstGeom prst="rect">
            <a:avLst/>
          </a:prstGeom>
          <a:solidFill>
            <a:srgbClr val="729FCF"/>
          </a:solidFill>
          <a:ln w="9525">
            <a:solidFill>
              <a:srgbClr val="3465A4"/>
            </a:solidFill>
            <a:round/>
            <a:headEnd/>
            <a:tailEnd/>
          </a:ln>
        </p:spPr>
        <p:txBody>
          <a:bodyPr wrap="none" lIns="82945" tIns="41473" rIns="82945" bIns="41473" anchor="ct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1800"/>
          </a:p>
        </p:txBody>
      </p:sp>
      <p:sp>
        <p:nvSpPr>
          <p:cNvPr id="33814" name="Text Box 22"/>
          <p:cNvSpPr txBox="1">
            <a:spLocks noChangeArrowheads="1"/>
          </p:cNvSpPr>
          <p:nvPr/>
        </p:nvSpPr>
        <p:spPr bwMode="auto">
          <a:xfrm>
            <a:off x="5889625" y="2571750"/>
            <a:ext cx="2611438" cy="2746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2820" rIns="81639" bIns="40820"/>
          <a:lstStyle>
            <a:lvl1pPr>
              <a:spcBef>
                <a:spcPct val="20000"/>
              </a:spcBef>
              <a:buChar char="•"/>
              <a:tabLst>
                <a:tab pos="457200" algn="l"/>
                <a:tab pos="914400" algn="l"/>
                <a:tab pos="1371600" algn="l"/>
                <a:tab pos="1828800" algn="l"/>
                <a:tab pos="2286000" algn="l"/>
                <a:tab pos="2743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 pos="1371600" algn="l"/>
                <a:tab pos="1828800" algn="l"/>
                <a:tab pos="2286000" algn="l"/>
                <a:tab pos="27432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 pos="1371600" algn="l"/>
                <a:tab pos="1828800" algn="l"/>
                <a:tab pos="2286000" algn="l"/>
                <a:tab pos="27432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 pos="1371600" algn="l"/>
                <a:tab pos="1828800" algn="l"/>
                <a:tab pos="2286000" algn="l"/>
                <a:tab pos="27432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 pos="1371600" algn="l"/>
                <a:tab pos="1828800" algn="l"/>
                <a:tab pos="2286000" algn="l"/>
                <a:tab pos="2743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 pos="1371600" algn="l"/>
                <a:tab pos="1828800" algn="l"/>
                <a:tab pos="2286000" algn="l"/>
                <a:tab pos="2743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 pos="1371600" algn="l"/>
                <a:tab pos="1828800" algn="l"/>
                <a:tab pos="2286000" algn="l"/>
                <a:tab pos="2743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 pos="1371600" algn="l"/>
                <a:tab pos="1828800" algn="l"/>
                <a:tab pos="2286000" algn="l"/>
                <a:tab pos="2743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 pos="1371600" algn="l"/>
                <a:tab pos="1828800" algn="l"/>
                <a:tab pos="2286000" algn="l"/>
                <a:tab pos="2743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400">
                <a:solidFill>
                  <a:srgbClr val="000000"/>
                </a:solidFill>
              </a:rPr>
              <a:t>(acceptance scale goes 0 – 0.5)</a:t>
            </a:r>
          </a:p>
        </p:txBody>
      </p:sp>
      <p:sp>
        <p:nvSpPr>
          <p:cNvPr id="33815" name="Text Box 23"/>
          <p:cNvSpPr txBox="1">
            <a:spLocks noChangeArrowheads="1"/>
          </p:cNvSpPr>
          <p:nvPr/>
        </p:nvSpPr>
        <p:spPr bwMode="auto">
          <a:xfrm>
            <a:off x="5118100" y="4430713"/>
            <a:ext cx="1460500" cy="3143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5221" rIns="81639" bIns="40820"/>
          <a:lstStyle>
            <a:lvl1pPr>
              <a:spcBef>
                <a:spcPct val="20000"/>
              </a:spcBef>
              <a:buChar char="•"/>
              <a:tabLst>
                <a:tab pos="457200" algn="l"/>
                <a:tab pos="914400" algn="l"/>
                <a:tab pos="13716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 pos="13716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 pos="13716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 pos="13716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 pos="13716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 pos="13716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 pos="13716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 pos="13716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 pos="13716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acceptance = </a:t>
            </a:r>
          </a:p>
        </p:txBody>
      </p:sp>
      <p:sp>
        <p:nvSpPr>
          <p:cNvPr id="33816" name="Text Box 24"/>
          <p:cNvSpPr txBox="1">
            <a:spLocks noChangeArrowheads="1"/>
          </p:cNvSpPr>
          <p:nvPr/>
        </p:nvSpPr>
        <p:spPr bwMode="auto">
          <a:xfrm>
            <a:off x="6677025" y="4549775"/>
            <a:ext cx="1098550" cy="3143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5221" rIns="81639" bIns="40820"/>
          <a:lstStyle>
            <a:lvl1pPr>
              <a:spcBef>
                <a:spcPct val="20000"/>
              </a:spcBef>
              <a:buChar char="•"/>
              <a:tabLst>
                <a:tab pos="457200" algn="l"/>
                <a:tab pos="9144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generated</a:t>
            </a:r>
          </a:p>
        </p:txBody>
      </p:sp>
      <p:sp>
        <p:nvSpPr>
          <p:cNvPr id="33817" name="Text Box 25"/>
          <p:cNvSpPr txBox="1">
            <a:spLocks noChangeArrowheads="1"/>
          </p:cNvSpPr>
          <p:nvPr/>
        </p:nvSpPr>
        <p:spPr bwMode="auto">
          <a:xfrm>
            <a:off x="6508750" y="4316413"/>
            <a:ext cx="1419225" cy="3143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5221" rIns="81639" bIns="40820"/>
          <a:lstStyle>
            <a:lvl1pPr>
              <a:spcBef>
                <a:spcPct val="20000"/>
              </a:spcBef>
              <a:buChar char="•"/>
              <a:tabLst>
                <a:tab pos="457200" algn="l"/>
                <a:tab pos="914400" algn="l"/>
                <a:tab pos="13716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 pos="13716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 pos="13716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 pos="13716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 pos="13716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 pos="13716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 pos="13716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 pos="13716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 pos="13716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reconstructed</a:t>
            </a:r>
          </a:p>
        </p:txBody>
      </p:sp>
      <p:sp>
        <p:nvSpPr>
          <p:cNvPr id="33818" name="Line 26"/>
          <p:cNvSpPr>
            <a:spLocks noChangeShapeType="1"/>
          </p:cNvSpPr>
          <p:nvPr/>
        </p:nvSpPr>
        <p:spPr bwMode="auto">
          <a:xfrm>
            <a:off x="6577013" y="4597400"/>
            <a:ext cx="1276350" cy="1588"/>
          </a:xfrm>
          <a:prstGeom prst="line">
            <a:avLst/>
          </a:prstGeom>
          <a:noFill/>
          <a:ln w="18360">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lIns="82945" tIns="41473" rIns="82945" bIns="41473"/>
          <a:lstStyle/>
          <a:p>
            <a:endParaRPr lang="en-US"/>
          </a:p>
        </p:txBody>
      </p:sp>
      <p:sp>
        <p:nvSpPr>
          <p:cNvPr id="33819" name="Text Box 27"/>
          <p:cNvSpPr txBox="1">
            <a:spLocks noChangeArrowheads="1"/>
          </p:cNvSpPr>
          <p:nvPr/>
        </p:nvSpPr>
        <p:spPr bwMode="auto">
          <a:xfrm>
            <a:off x="4951413" y="5445125"/>
            <a:ext cx="1725612" cy="3143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5221" rIns="81639" bIns="40820"/>
          <a:lstStyle>
            <a:lvl1pPr>
              <a:spcBef>
                <a:spcPct val="20000"/>
              </a:spcBef>
              <a:buChar char="•"/>
              <a:tabLst>
                <a:tab pos="457200" algn="l"/>
                <a:tab pos="914400" algn="l"/>
                <a:tab pos="1371600" algn="l"/>
                <a:tab pos="18288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 pos="1371600" algn="l"/>
                <a:tab pos="18288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 pos="1371600" algn="l"/>
                <a:tab pos="18288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 pos="1371600" algn="l"/>
                <a:tab pos="18288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 pos="1371600" algn="l"/>
                <a:tab pos="18288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 pos="1371600" algn="l"/>
                <a:tab pos="18288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 pos="1371600" algn="l"/>
                <a:tab pos="18288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 pos="1371600" algn="l"/>
                <a:tab pos="18288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 pos="1371600" algn="l"/>
                <a:tab pos="18288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corrected data = </a:t>
            </a:r>
          </a:p>
        </p:txBody>
      </p:sp>
      <p:sp>
        <p:nvSpPr>
          <p:cNvPr id="33820" name="Text Box 28"/>
          <p:cNvSpPr txBox="1">
            <a:spLocks noChangeArrowheads="1"/>
          </p:cNvSpPr>
          <p:nvPr/>
        </p:nvSpPr>
        <p:spPr bwMode="auto">
          <a:xfrm>
            <a:off x="6977063" y="5327650"/>
            <a:ext cx="566737" cy="3127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5221"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data</a:t>
            </a:r>
          </a:p>
        </p:txBody>
      </p:sp>
      <p:sp>
        <p:nvSpPr>
          <p:cNvPr id="33821" name="Text Box 29"/>
          <p:cNvSpPr txBox="1">
            <a:spLocks noChangeArrowheads="1"/>
          </p:cNvSpPr>
          <p:nvPr/>
        </p:nvSpPr>
        <p:spPr bwMode="auto">
          <a:xfrm>
            <a:off x="6665913" y="5562600"/>
            <a:ext cx="1223962" cy="3143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5221" rIns="81639" bIns="40820"/>
          <a:lstStyle>
            <a:lvl1pPr>
              <a:spcBef>
                <a:spcPct val="20000"/>
              </a:spcBef>
              <a:buChar char="•"/>
              <a:tabLst>
                <a:tab pos="457200" algn="l"/>
                <a:tab pos="9144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acceptance</a:t>
            </a:r>
          </a:p>
        </p:txBody>
      </p:sp>
      <p:sp>
        <p:nvSpPr>
          <p:cNvPr id="33822" name="Line 30"/>
          <p:cNvSpPr>
            <a:spLocks noChangeShapeType="1"/>
          </p:cNvSpPr>
          <p:nvPr/>
        </p:nvSpPr>
        <p:spPr bwMode="auto">
          <a:xfrm>
            <a:off x="6610350" y="5608638"/>
            <a:ext cx="1276350" cy="1587"/>
          </a:xfrm>
          <a:prstGeom prst="line">
            <a:avLst/>
          </a:prstGeom>
          <a:noFill/>
          <a:ln w="18360">
            <a:solidFill>
              <a:srgbClr val="000000"/>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lIns="82945" tIns="41473" rIns="82945" bIns="41473"/>
          <a:lstStyle/>
          <a:p>
            <a:endParaRPr lang="en-US"/>
          </a:p>
        </p:txBody>
      </p:sp>
      <p:sp>
        <p:nvSpPr>
          <p:cNvPr id="33823" name="Text Box 31"/>
          <p:cNvSpPr txBox="1">
            <a:spLocks noChangeArrowheads="1"/>
          </p:cNvSpPr>
          <p:nvPr/>
        </p:nvSpPr>
        <p:spPr bwMode="auto">
          <a:xfrm>
            <a:off x="860425" y="84138"/>
            <a:ext cx="7624763" cy="3222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5221" rIns="81639" bIns="40820"/>
          <a:lstStyle>
            <a:lvl1pPr>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Monte Carlo φ </a:t>
            </a:r>
            <a:r>
              <a:rPr lang="en-US" altLang="en-US" sz="1800">
                <a:solidFill>
                  <a:srgbClr val="3333FF"/>
                </a:solidFill>
              </a:rPr>
              <a:t>generated, </a:t>
            </a:r>
            <a:r>
              <a:rPr lang="en-US" altLang="en-US" sz="1800">
                <a:solidFill>
                  <a:srgbClr val="FF3333"/>
                </a:solidFill>
              </a:rPr>
              <a:t>reconstructed, </a:t>
            </a:r>
            <a:r>
              <a:rPr lang="en-US" altLang="en-US" sz="1800">
                <a:solidFill>
                  <a:srgbClr val="000000"/>
                </a:solidFill>
              </a:rPr>
              <a:t>and </a:t>
            </a:r>
            <a:r>
              <a:rPr lang="en-US" altLang="en-US" sz="1800">
                <a:solidFill>
                  <a:srgbClr val="00CC33"/>
                </a:solidFill>
              </a:rPr>
              <a:t>acceptance </a:t>
            </a:r>
            <a:r>
              <a:rPr lang="en-US" altLang="en-US" sz="1800">
                <a:solidFill>
                  <a:srgbClr val="000000"/>
                </a:solidFill>
              </a:rPr>
              <a:t>for π+ (lowest x-Q</a:t>
            </a:r>
            <a:r>
              <a:rPr lang="en-US" altLang="en-US" sz="1800" baseline="33000">
                <a:solidFill>
                  <a:srgbClr val="000000"/>
                </a:solidFill>
              </a:rPr>
              <a:t>2</a:t>
            </a:r>
            <a:r>
              <a:rPr lang="en-US" altLang="en-US" sz="1800">
                <a:solidFill>
                  <a:srgbClr val="000000"/>
                </a:solidFill>
              </a:rPr>
              <a:t> bin)</a:t>
            </a:r>
          </a:p>
        </p:txBody>
      </p:sp>
      <p:sp>
        <p:nvSpPr>
          <p:cNvPr id="2" name="Footer Placeholder 1"/>
          <p:cNvSpPr>
            <a:spLocks noGrp="1"/>
          </p:cNvSpPr>
          <p:nvPr>
            <p:ph type="ftr" sz="quarter" idx="10"/>
          </p:nvPr>
        </p:nvSpPr>
        <p:spPr/>
        <p:txBody>
          <a:bodyPr/>
          <a:lstStyle/>
          <a:p>
            <a:pPr>
              <a:defRPr/>
            </a:pPr>
            <a:r>
              <a:rPr lang="en-US" smtClean="0"/>
              <a:t>Avakian, LNF-INFN Dec 12</a:t>
            </a:r>
            <a:endParaRPr lang="en-US"/>
          </a:p>
        </p:txBody>
      </p:sp>
      <p:sp>
        <p:nvSpPr>
          <p:cNvPr id="3" name="TextBox 2"/>
          <p:cNvSpPr txBox="1"/>
          <p:nvPr/>
        </p:nvSpPr>
        <p:spPr>
          <a:xfrm>
            <a:off x="4343400" y="2057400"/>
            <a:ext cx="1762021" cy="369332"/>
          </a:xfrm>
          <a:prstGeom prst="rect">
            <a:avLst/>
          </a:prstGeom>
          <a:noFill/>
        </p:spPr>
        <p:txBody>
          <a:bodyPr wrap="none" rtlCol="0">
            <a:spAutoFit/>
          </a:bodyPr>
          <a:lstStyle/>
          <a:p>
            <a:r>
              <a:rPr lang="en-US" dirty="0" smtClean="0"/>
              <a:t>CLAS at 6 GeV</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724419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1" name="Title 1"/>
          <p:cNvSpPr>
            <a:spLocks noGrp="1"/>
          </p:cNvSpPr>
          <p:nvPr>
            <p:ph type="title"/>
          </p:nvPr>
        </p:nvSpPr>
        <p:spPr>
          <a:xfrm>
            <a:off x="0" y="152400"/>
            <a:ext cx="9112250" cy="563563"/>
          </a:xfrm>
        </p:spPr>
        <p:txBody>
          <a:bodyPr/>
          <a:lstStyle/>
          <a:p>
            <a:r>
              <a:rPr lang="en-US" altLang="en-US" sz="3200" dirty="0"/>
              <a:t>Measuring SIDIS cross </a:t>
            </a:r>
            <a:r>
              <a:rPr lang="en-US" altLang="en-US" sz="3200" dirty="0" smtClean="0"/>
              <a:t>section: CLAS 5.5 GeV</a:t>
            </a:r>
            <a:endParaRPr lang="en-US" altLang="en-US" sz="3200" dirty="0"/>
          </a:p>
        </p:txBody>
      </p:sp>
      <p:sp>
        <p:nvSpPr>
          <p:cNvPr id="102402" name="Footer Placeholder 3"/>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pic>
        <p:nvPicPr>
          <p:cNvPr id="102403" name="Picture 3" descr="Screen Shot 2016-08-29 at 6.27.51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750" y="1333500"/>
            <a:ext cx="9144000" cy="3829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02404" name="Picture 4" descr="Screen Shot 2016-08-29 at 6.28.47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71740" y="866377"/>
            <a:ext cx="3505200" cy="584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02405" name="TextBox 5"/>
          <p:cNvSpPr txBox="1">
            <a:spLocks noChangeArrowheads="1"/>
          </p:cNvSpPr>
          <p:nvPr/>
        </p:nvSpPr>
        <p:spPr bwMode="auto">
          <a:xfrm>
            <a:off x="396240" y="927496"/>
            <a:ext cx="1158875" cy="461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400"/>
              <a:t>Fit with</a:t>
            </a:r>
          </a:p>
        </p:txBody>
      </p:sp>
      <p:sp>
        <p:nvSpPr>
          <p:cNvPr id="102406" name="TextBox 6"/>
          <p:cNvSpPr txBox="1">
            <a:spLocks noChangeArrowheads="1"/>
          </p:cNvSpPr>
          <p:nvPr/>
        </p:nvSpPr>
        <p:spPr bwMode="auto">
          <a:xfrm>
            <a:off x="533400" y="5486400"/>
            <a:ext cx="8526693" cy="83099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342900" indent="-342900" eaLnBrk="1" hangingPunct="1">
              <a:spcBef>
                <a:spcPct val="0"/>
              </a:spcBef>
            </a:pPr>
            <a:r>
              <a:rPr lang="en-US" altLang="en-US" sz="2400" dirty="0" smtClean="0"/>
              <a:t>Cross section in several bins drops faster than gauss</a:t>
            </a:r>
          </a:p>
          <a:p>
            <a:pPr marL="342900" indent="-342900" eaLnBrk="1" hangingPunct="1">
              <a:spcBef>
                <a:spcPct val="0"/>
              </a:spcBef>
            </a:pPr>
            <a:r>
              <a:rPr lang="en-US" altLang="en-US" sz="2400" dirty="0" err="1" smtClean="0"/>
              <a:t>Simmetric</a:t>
            </a:r>
            <a:r>
              <a:rPr lang="en-US" altLang="en-US" sz="2400" dirty="0" smtClean="0"/>
              <a:t> behavior in </a:t>
            </a:r>
            <a:r>
              <a:rPr lang="en-US" altLang="en-US" sz="2400" dirty="0" err="1" smtClean="0"/>
              <a:t>cos</a:t>
            </a:r>
            <a:r>
              <a:rPr lang="en-US" altLang="en-US" sz="2400" dirty="0" err="1" smtClean="0">
                <a:latin typeface="Symbol" charset="2"/>
              </a:rPr>
              <a:t>f</a:t>
            </a:r>
            <a:r>
              <a:rPr lang="en-US" altLang="en-US" sz="2400" dirty="0" smtClean="0"/>
              <a:t> indicates </a:t>
            </a:r>
            <a:r>
              <a:rPr lang="en-US" altLang="en-US" sz="2400" dirty="0"/>
              <a:t>large BM contribution</a:t>
            </a:r>
          </a:p>
        </p:txBody>
      </p:sp>
      <p:sp>
        <p:nvSpPr>
          <p:cNvPr id="102407" name="Slide Number Placeholder 1"/>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2FD59A02-F5DA-E444-B84D-72D1CEBD9252}" type="slidenum">
              <a:rPr lang="en-US" altLang="en-US" sz="1400"/>
              <a:pPr>
                <a:spcBef>
                  <a:spcPct val="0"/>
                </a:spcBef>
                <a:buFontTx/>
                <a:buNone/>
              </a:pPr>
              <a:t>15</a:t>
            </a:fld>
            <a:endParaRPr lang="en-US" altLang="en-US" sz="1400"/>
          </a:p>
        </p:txBody>
      </p:sp>
      <p:sp>
        <p:nvSpPr>
          <p:cNvPr id="9" name="Line 19"/>
          <p:cNvSpPr>
            <a:spLocks noChangeShapeType="1"/>
          </p:cNvSpPr>
          <p:nvPr/>
        </p:nvSpPr>
        <p:spPr bwMode="auto">
          <a:xfrm>
            <a:off x="2667001" y="1333499"/>
            <a:ext cx="838200" cy="584201"/>
          </a:xfrm>
          <a:prstGeom prst="line">
            <a:avLst/>
          </a:prstGeom>
          <a:noFill/>
          <a:ln w="36720">
            <a:solidFill>
              <a:srgbClr val="FF3333"/>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lIns="82945" tIns="41473" rIns="82945" bIns="41473"/>
          <a:lstStyle/>
          <a:p>
            <a:endParaRPr lang="en-US"/>
          </a:p>
        </p:txBody>
      </p:sp>
      <p:sp>
        <p:nvSpPr>
          <p:cNvPr id="10" name="Line 19"/>
          <p:cNvSpPr>
            <a:spLocks noChangeShapeType="1"/>
          </p:cNvSpPr>
          <p:nvPr/>
        </p:nvSpPr>
        <p:spPr bwMode="auto">
          <a:xfrm>
            <a:off x="3886200" y="1389459"/>
            <a:ext cx="2552700" cy="522771"/>
          </a:xfrm>
          <a:prstGeom prst="line">
            <a:avLst/>
          </a:prstGeom>
          <a:noFill/>
          <a:ln w="36720">
            <a:solidFill>
              <a:srgbClr val="FF3333"/>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lIns="82945" tIns="41473" rIns="82945" bIns="41473"/>
          <a:lstStyle/>
          <a:p>
            <a:endParaRPr lang="en-US"/>
          </a:p>
        </p:txBody>
      </p:sp>
      <p:sp>
        <p:nvSpPr>
          <p:cNvPr id="11" name="Line 19"/>
          <p:cNvSpPr>
            <a:spLocks noChangeShapeType="1"/>
          </p:cNvSpPr>
          <p:nvPr/>
        </p:nvSpPr>
        <p:spPr bwMode="auto">
          <a:xfrm flipH="1">
            <a:off x="914400" y="1389303"/>
            <a:ext cx="785871" cy="272807"/>
          </a:xfrm>
          <a:prstGeom prst="line">
            <a:avLst/>
          </a:prstGeom>
          <a:noFill/>
          <a:ln w="36720">
            <a:solidFill>
              <a:srgbClr val="FF3333"/>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lIns="82945" tIns="41473" rIns="82945" bIns="41473"/>
          <a:lstStyle/>
          <a:p>
            <a:endParaRPr lang="en-US"/>
          </a:p>
        </p:txBody>
      </p:sp>
      <p:sp>
        <p:nvSpPr>
          <p:cNvPr id="2" name="Rectangle 1"/>
          <p:cNvSpPr/>
          <p:nvPr/>
        </p:nvSpPr>
        <p:spPr>
          <a:xfrm>
            <a:off x="914400" y="2094981"/>
            <a:ext cx="1226618" cy="369332"/>
          </a:xfrm>
          <a:prstGeom prst="rect">
            <a:avLst/>
          </a:prstGeom>
        </p:spPr>
        <p:txBody>
          <a:bodyPr wrap="none">
            <a:spAutoFit/>
          </a:bodyPr>
          <a:lstStyle/>
          <a:p>
            <a:pPr eaLnBrk="1" hangingPunct="1"/>
            <a:r>
              <a:rPr lang="en-US" altLang="en-US">
                <a:solidFill>
                  <a:srgbClr val="FF3333"/>
                </a:solidFill>
              </a:rPr>
              <a:t>π+</a:t>
            </a:r>
            <a:r>
              <a:rPr lang="en-US" altLang="en-US">
                <a:solidFill>
                  <a:srgbClr val="000000"/>
                </a:solidFill>
              </a:rPr>
              <a:t> and </a:t>
            </a:r>
            <a:r>
              <a:rPr lang="en-US" altLang="en-US">
                <a:solidFill>
                  <a:srgbClr val="0000FF"/>
                </a:solidFill>
              </a:rPr>
              <a:t>π-</a:t>
            </a:r>
            <a:endParaRPr lang="en-US" altLang="en-US" dirty="0">
              <a:solidFill>
                <a:srgbClr val="0000FF"/>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Avakian, LNF-INFN Dec 12</a:t>
            </a:r>
            <a:endParaRPr lang="en-US"/>
          </a:p>
        </p:txBody>
      </p:sp>
      <p:sp>
        <p:nvSpPr>
          <p:cNvPr id="3" name="Slide Number Placeholder 2"/>
          <p:cNvSpPr>
            <a:spLocks noGrp="1"/>
          </p:cNvSpPr>
          <p:nvPr>
            <p:ph type="sldNum" sz="quarter" idx="11"/>
          </p:nvPr>
        </p:nvSpPr>
        <p:spPr/>
        <p:txBody>
          <a:bodyPr/>
          <a:lstStyle/>
          <a:p>
            <a:pPr>
              <a:defRPr/>
            </a:pPr>
            <a:fld id="{36001169-E0E7-594B-BF1D-06A68AE8EA48}" type="slidenum">
              <a:rPr lang="en-US" altLang="en-US" smtClean="0"/>
              <a:pPr>
                <a:defRPr/>
              </a:pPr>
              <a:t>16</a:t>
            </a:fld>
            <a:endParaRPr lang="en-US" altLang="en-US"/>
          </a:p>
        </p:txBody>
      </p:sp>
      <p:sp>
        <p:nvSpPr>
          <p:cNvPr id="4" name="TextBox 3"/>
          <p:cNvSpPr txBox="1"/>
          <p:nvPr/>
        </p:nvSpPr>
        <p:spPr>
          <a:xfrm>
            <a:off x="533400" y="76200"/>
            <a:ext cx="7575311" cy="584776"/>
          </a:xfrm>
          <a:prstGeom prst="rect">
            <a:avLst/>
          </a:prstGeom>
          <a:noFill/>
        </p:spPr>
        <p:txBody>
          <a:bodyPr wrap="none" rtlCol="0">
            <a:spAutoFit/>
          </a:bodyPr>
          <a:lstStyle/>
          <a:p>
            <a:r>
              <a:rPr lang="en-US" sz="3200" smtClean="0"/>
              <a:t>Vector meson contributions </a:t>
            </a:r>
            <a:r>
              <a:rPr lang="en-US" sz="3200" err="1" smtClean="0"/>
              <a:t>vs</a:t>
            </a:r>
            <a:r>
              <a:rPr lang="en-US" sz="3200" smtClean="0"/>
              <a:t> </a:t>
            </a:r>
            <a:r>
              <a:rPr lang="en-US" sz="3200" err="1" smtClean="0"/>
              <a:t>dihadrons</a:t>
            </a:r>
            <a:endParaRPr lang="en-US" sz="3200"/>
          </a:p>
        </p:txBody>
      </p:sp>
      <p:pic>
        <p:nvPicPr>
          <p:cNvPr id="6" name="Picture 5" descr="Screen Shot 2017-12-06 at 10.59.04 A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200" y="3352800"/>
            <a:ext cx="4114800" cy="3048000"/>
          </a:xfrm>
          <a:prstGeom prst="rect">
            <a:avLst/>
          </a:prstGeom>
        </p:spPr>
      </p:pic>
      <p:sp>
        <p:nvSpPr>
          <p:cNvPr id="7" name="TextBox 6"/>
          <p:cNvSpPr txBox="1"/>
          <p:nvPr/>
        </p:nvSpPr>
        <p:spPr>
          <a:xfrm>
            <a:off x="76200" y="838200"/>
            <a:ext cx="5257800" cy="2062103"/>
          </a:xfrm>
          <a:prstGeom prst="rect">
            <a:avLst/>
          </a:prstGeom>
          <a:noFill/>
        </p:spPr>
        <p:txBody>
          <a:bodyPr wrap="square" rtlCol="0">
            <a:spAutoFit/>
          </a:bodyPr>
          <a:lstStyle/>
          <a:p>
            <a:pPr marL="342900" indent="-342900">
              <a:buAutoNum type="arabicParenR"/>
            </a:pPr>
            <a:r>
              <a:rPr lang="en-US" sz="1600" smtClean="0"/>
              <a:t>Should we worry about </a:t>
            </a:r>
            <a:r>
              <a:rPr lang="en-US" sz="1600" err="1" smtClean="0"/>
              <a:t>pions</a:t>
            </a:r>
            <a:r>
              <a:rPr lang="en-US" sz="1600" smtClean="0"/>
              <a:t>/</a:t>
            </a:r>
            <a:r>
              <a:rPr lang="en-US" sz="1600" err="1" smtClean="0"/>
              <a:t>kaons</a:t>
            </a:r>
            <a:r>
              <a:rPr lang="en-US" sz="1600" smtClean="0"/>
              <a:t> coming from vector meson decays?</a:t>
            </a:r>
          </a:p>
          <a:p>
            <a:pPr marL="342900" indent="-342900">
              <a:buAutoNum type="arabicParenR"/>
            </a:pPr>
            <a:r>
              <a:rPr lang="en-US" sz="1600" smtClean="0"/>
              <a:t>What about  </a:t>
            </a:r>
            <a:r>
              <a:rPr lang="en-US" sz="1600" smtClean="0">
                <a:latin typeface="Symbol"/>
              </a:rPr>
              <a:t>r</a:t>
            </a:r>
            <a:r>
              <a:rPr lang="en-US" sz="1600" smtClean="0"/>
              <a:t>+ and </a:t>
            </a:r>
            <a:r>
              <a:rPr lang="en-US" sz="1600" smtClean="0">
                <a:latin typeface="Symbol"/>
              </a:rPr>
              <a:t>r</a:t>
            </a:r>
            <a:r>
              <a:rPr lang="en-US" sz="1600" smtClean="0"/>
              <a:t>-</a:t>
            </a:r>
          </a:p>
          <a:p>
            <a:pPr marL="342900" indent="-342900">
              <a:buAutoNum type="arabicParenR"/>
            </a:pPr>
            <a:r>
              <a:rPr lang="en-US" sz="1600" smtClean="0"/>
              <a:t>What do we know about relevant observables for </a:t>
            </a:r>
            <a:r>
              <a:rPr lang="en-US" sz="1600" err="1" smtClean="0"/>
              <a:t>pions</a:t>
            </a:r>
            <a:r>
              <a:rPr lang="en-US" sz="1600" smtClean="0"/>
              <a:t> specifically coming from vector meson decays</a:t>
            </a:r>
          </a:p>
          <a:p>
            <a:pPr marL="342900" indent="-342900">
              <a:buAutoNum type="arabicParenR"/>
            </a:pPr>
            <a:r>
              <a:rPr lang="en-US" sz="1600" smtClean="0"/>
              <a:t>What about SIDIS </a:t>
            </a:r>
            <a:r>
              <a:rPr lang="en-US" sz="1600" err="1" smtClean="0"/>
              <a:t>rhos</a:t>
            </a:r>
            <a:r>
              <a:rPr lang="en-US" sz="1600" smtClean="0"/>
              <a:t> (can we measure?)</a:t>
            </a:r>
          </a:p>
          <a:p>
            <a:pPr marL="342900" indent="-342900">
              <a:buAutoNum type="arabicParenR"/>
            </a:pPr>
            <a:r>
              <a:rPr lang="en-US" sz="1600" smtClean="0"/>
              <a:t>What is </a:t>
            </a:r>
            <a:r>
              <a:rPr lang="en-US" sz="1600" err="1" smtClean="0"/>
              <a:t>radiative</a:t>
            </a:r>
            <a:r>
              <a:rPr lang="en-US" sz="1600" smtClean="0"/>
              <a:t> correction due to rho?</a:t>
            </a:r>
          </a:p>
          <a:p>
            <a:pPr marL="342900" indent="-342900">
              <a:buAutoNum type="arabicParenR"/>
            </a:pPr>
            <a:r>
              <a:rPr lang="en-US" sz="1600" smtClean="0"/>
              <a:t>Vector meson as resonance in </a:t>
            </a:r>
            <a:r>
              <a:rPr lang="en-US" sz="1600" err="1" smtClean="0"/>
              <a:t>dihadron</a:t>
            </a:r>
            <a:r>
              <a:rPr lang="en-US" sz="1600" smtClean="0"/>
              <a:t> production?</a:t>
            </a:r>
            <a:endParaRPr lang="en-US" sz="1600"/>
          </a:p>
        </p:txBody>
      </p:sp>
      <p:sp>
        <p:nvSpPr>
          <p:cNvPr id="8" name="TextBox 7"/>
          <p:cNvSpPr txBox="1"/>
          <p:nvPr/>
        </p:nvSpPr>
        <p:spPr>
          <a:xfrm>
            <a:off x="0" y="3276600"/>
            <a:ext cx="2605589" cy="369332"/>
          </a:xfrm>
          <a:prstGeom prst="rect">
            <a:avLst/>
          </a:prstGeom>
          <a:noFill/>
        </p:spPr>
        <p:txBody>
          <a:bodyPr wrap="none" rtlCol="0">
            <a:spAutoFit/>
          </a:bodyPr>
          <a:lstStyle/>
          <a:p>
            <a:r>
              <a:rPr lang="en-US" smtClean="0"/>
              <a:t>COMPASS:1709.07374</a:t>
            </a:r>
            <a:endParaRPr lang="en-US"/>
          </a:p>
        </p:txBody>
      </p:sp>
      <p:pic>
        <p:nvPicPr>
          <p:cNvPr id="9" name="Picture 8" descr="Screen Shot 2017-12-06 at 11.08.20 A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334000" y="1219200"/>
            <a:ext cx="3529724" cy="2362200"/>
          </a:xfrm>
          <a:prstGeom prst="rect">
            <a:avLst/>
          </a:prstGeom>
        </p:spPr>
      </p:pic>
      <p:pic>
        <p:nvPicPr>
          <p:cNvPr id="10" name="Picture 9" descr="Screen Shot 2017-12-06 at 11.11.54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53000" y="3733800"/>
            <a:ext cx="3505200" cy="2503042"/>
          </a:xfrm>
          <a:prstGeom prst="rect">
            <a:avLst/>
          </a:prstGeom>
        </p:spPr>
      </p:pic>
      <p:grpSp>
        <p:nvGrpSpPr>
          <p:cNvPr id="11" name="Group 9"/>
          <p:cNvGrpSpPr>
            <a:grpSpLocks/>
          </p:cNvGrpSpPr>
          <p:nvPr/>
        </p:nvGrpSpPr>
        <p:grpSpPr bwMode="auto">
          <a:xfrm>
            <a:off x="8381993" y="4597900"/>
            <a:ext cx="761570" cy="724727"/>
            <a:chOff x="4704" y="1248"/>
            <a:chExt cx="750" cy="565"/>
          </a:xfrm>
        </p:grpSpPr>
        <p:sp>
          <p:nvSpPr>
            <p:cNvPr id="12" name="Line 10"/>
            <p:cNvSpPr>
              <a:spLocks noChangeShapeType="1"/>
            </p:cNvSpPr>
            <p:nvPr/>
          </p:nvSpPr>
          <p:spPr bwMode="auto">
            <a:xfrm flipH="1">
              <a:off x="4704" y="1248"/>
              <a:ext cx="384" cy="0"/>
            </a:xfrm>
            <a:prstGeom prst="line">
              <a:avLst/>
            </a:prstGeom>
            <a:noFill/>
            <a:ln w="57150">
              <a:solidFill>
                <a:srgbClr val="FF00FF"/>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8"/>
                      </a:schemeClr>
                    </a:outerShdw>
                  </a:effectLst>
                </a14:hiddenEffects>
              </a:ext>
            </a:extLst>
          </p:spPr>
          <p:txBody>
            <a:bodyPr/>
            <a:lstStyle/>
            <a:p>
              <a:endParaRPr lang="en-US"/>
            </a:p>
          </p:txBody>
        </p:sp>
        <p:sp>
          <p:nvSpPr>
            <p:cNvPr id="13" name="Text Box 11"/>
            <p:cNvSpPr txBox="1">
              <a:spLocks noChangeArrowheads="1"/>
            </p:cNvSpPr>
            <p:nvPr/>
          </p:nvSpPr>
          <p:spPr bwMode="auto">
            <a:xfrm>
              <a:off x="4780" y="1525"/>
              <a:ext cx="674" cy="288"/>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8"/>
                      </a:schemeClr>
                    </a:outerShdw>
                  </a:effectLst>
                </a14:hiddenEffects>
              </a:ext>
            </a:extLst>
          </p:spPr>
          <p:txBody>
            <a:bodyPr wrap="none">
              <a:spAutoFit/>
            </a:bodyPr>
            <a:lstStyle/>
            <a:p>
              <a:r>
                <a:rPr lang="en-US" err="1" smtClean="0">
                  <a:solidFill>
                    <a:srgbClr val="FF0000"/>
                  </a:solidFill>
                  <a:latin typeface="Symbol" charset="0"/>
                </a:rPr>
                <a:t>p+p</a:t>
              </a:r>
              <a:r>
                <a:rPr lang="en-US">
                  <a:solidFill>
                    <a:srgbClr val="FF0000"/>
                  </a:solidFill>
                  <a:latin typeface="Symbol" charset="0"/>
                </a:rPr>
                <a:t>-</a:t>
              </a:r>
            </a:p>
          </p:txBody>
        </p:sp>
      </p:grpSp>
      <p:sp>
        <p:nvSpPr>
          <p:cNvPr id="14" name="Line 13"/>
          <p:cNvSpPr>
            <a:spLocks noChangeShapeType="1"/>
          </p:cNvSpPr>
          <p:nvPr/>
        </p:nvSpPr>
        <p:spPr bwMode="auto">
          <a:xfrm flipH="1">
            <a:off x="8382000" y="5334000"/>
            <a:ext cx="389924" cy="0"/>
          </a:xfrm>
          <a:prstGeom prst="line">
            <a:avLst/>
          </a:prstGeom>
          <a:noFill/>
          <a:ln w="57150">
            <a:solidFill>
              <a:srgbClr val="FF0000"/>
            </a:solidFill>
            <a:round/>
            <a:headEnd/>
            <a:tailEnd type="triangle" w="med" len="med"/>
          </a:ln>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8"/>
                    </a:schemeClr>
                  </a:outerShdw>
                </a:effectLst>
              </a14:hiddenEffects>
            </a:ext>
          </a:extLst>
        </p:spPr>
        <p:txBody>
          <a:bodyPr/>
          <a:lstStyle/>
          <a:p>
            <a:endParaRPr lang="en-US"/>
          </a:p>
        </p:txBody>
      </p:sp>
      <p:sp>
        <p:nvSpPr>
          <p:cNvPr id="15" name="Text Box 14"/>
          <p:cNvSpPr txBox="1">
            <a:spLocks noChangeArrowheads="1"/>
          </p:cNvSpPr>
          <p:nvPr/>
        </p:nvSpPr>
        <p:spPr bwMode="auto">
          <a:xfrm>
            <a:off x="8458200" y="4191000"/>
            <a:ext cx="685800" cy="369332"/>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8"/>
                    </a:schemeClr>
                  </a:outerShdw>
                </a:effectLst>
              </a14:hiddenEffects>
            </a:ext>
          </a:extLst>
        </p:spPr>
        <p:txBody>
          <a:bodyPr wrap="square">
            <a:spAutoFit/>
          </a:bodyPr>
          <a:lstStyle/>
          <a:p>
            <a:r>
              <a:rPr lang="en-US" smtClean="0">
                <a:solidFill>
                  <a:srgbClr val="CC0000"/>
                </a:solidFill>
                <a:latin typeface="Symbol" charset="0"/>
              </a:rPr>
              <a:t>p+p</a:t>
            </a:r>
            <a:r>
              <a:rPr lang="en-US" baseline="30000" smtClean="0">
                <a:solidFill>
                  <a:srgbClr val="CC0000"/>
                </a:solidFill>
                <a:latin typeface="Symbol" charset="0"/>
              </a:rPr>
              <a:t>0</a:t>
            </a:r>
            <a:endParaRPr lang="en-US" baseline="30000">
              <a:solidFill>
                <a:srgbClr val="CC0000"/>
              </a:solidFill>
              <a:latin typeface="Symbol"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626633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Avakian, LNF-INFN Dec 12</a:t>
            </a:r>
            <a:endParaRPr lang="en-US"/>
          </a:p>
        </p:txBody>
      </p:sp>
      <p:sp>
        <p:nvSpPr>
          <p:cNvPr id="3" name="Slide Number Placeholder 2"/>
          <p:cNvSpPr>
            <a:spLocks noGrp="1"/>
          </p:cNvSpPr>
          <p:nvPr>
            <p:ph type="sldNum" sz="quarter" idx="11"/>
          </p:nvPr>
        </p:nvSpPr>
        <p:spPr/>
        <p:txBody>
          <a:bodyPr/>
          <a:lstStyle/>
          <a:p>
            <a:pPr>
              <a:defRPr/>
            </a:pPr>
            <a:fld id="{36001169-E0E7-594B-BF1D-06A68AE8EA48}" type="slidenum">
              <a:rPr lang="en-US" altLang="en-US" smtClean="0"/>
              <a:pPr>
                <a:defRPr/>
              </a:pPr>
              <a:t>17</a:t>
            </a:fld>
            <a:endParaRPr lang="en-US" altLang="en-US"/>
          </a:p>
        </p:txBody>
      </p:sp>
      <p:sp>
        <p:nvSpPr>
          <p:cNvPr id="4" name="TextBox 3"/>
          <p:cNvSpPr txBox="1"/>
          <p:nvPr/>
        </p:nvSpPr>
        <p:spPr>
          <a:xfrm>
            <a:off x="2590800" y="76200"/>
            <a:ext cx="3418424" cy="523220"/>
          </a:xfrm>
          <a:prstGeom prst="rect">
            <a:avLst/>
          </a:prstGeom>
          <a:noFill/>
        </p:spPr>
        <p:txBody>
          <a:bodyPr wrap="none" rtlCol="0">
            <a:spAutoFit/>
          </a:bodyPr>
          <a:lstStyle/>
          <a:p>
            <a:r>
              <a:rPr lang="en-US" sz="2800" err="1" smtClean="0"/>
              <a:t>Dihadron</a:t>
            </a:r>
            <a:r>
              <a:rPr lang="en-US" sz="2800" smtClean="0"/>
              <a:t> production </a:t>
            </a:r>
            <a:endParaRPr lang="en-US" sz="2800"/>
          </a:p>
        </p:txBody>
      </p:sp>
      <p:pic>
        <p:nvPicPr>
          <p:cNvPr id="5" name="Picture 4" descr="Screen Shot 2017-12-07 at 8.14.21 A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064478" y="762000"/>
            <a:ext cx="4079522" cy="3048000"/>
          </a:xfrm>
          <a:prstGeom prst="rect">
            <a:avLst/>
          </a:prstGeom>
        </p:spPr>
      </p:pic>
      <p:pic>
        <p:nvPicPr>
          <p:cNvPr id="6" name="Picture 5" descr="Screen Shot 2017-12-07 at 8.18.38 A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2400" y="838200"/>
            <a:ext cx="3486912" cy="3124200"/>
          </a:xfrm>
          <a:prstGeom prst="rect">
            <a:avLst/>
          </a:prstGeom>
        </p:spPr>
      </p:pic>
      <p:sp>
        <p:nvSpPr>
          <p:cNvPr id="7" name="Rectangle 6"/>
          <p:cNvSpPr/>
          <p:nvPr/>
        </p:nvSpPr>
        <p:spPr>
          <a:xfrm>
            <a:off x="6172200" y="2971800"/>
            <a:ext cx="2876041" cy="307777"/>
          </a:xfrm>
          <a:prstGeom prst="rect">
            <a:avLst/>
          </a:prstGeom>
        </p:spPr>
        <p:txBody>
          <a:bodyPr wrap="square">
            <a:spAutoFit/>
          </a:bodyPr>
          <a:lstStyle/>
          <a:p>
            <a:r>
              <a:rPr lang="is-IS" sz="1400"/>
              <a:t> </a:t>
            </a:r>
            <a:r>
              <a:rPr lang="is-IS" sz="1400" smtClean="0"/>
              <a:t>COMPASS: arXiv</a:t>
            </a:r>
            <a:r>
              <a:rPr lang="is-IS" sz="1400"/>
              <a:t>:1507.07593</a:t>
            </a:r>
            <a:endParaRPr lang="en-US" sz="1400"/>
          </a:p>
        </p:txBody>
      </p:sp>
      <p:sp>
        <p:nvSpPr>
          <p:cNvPr id="8" name="TextBox 7"/>
          <p:cNvSpPr txBox="1"/>
          <p:nvPr/>
        </p:nvSpPr>
        <p:spPr>
          <a:xfrm>
            <a:off x="3429000" y="1066800"/>
            <a:ext cx="2209800" cy="1200329"/>
          </a:xfrm>
          <a:prstGeom prst="rect">
            <a:avLst/>
          </a:prstGeom>
          <a:noFill/>
        </p:spPr>
        <p:txBody>
          <a:bodyPr wrap="square" rtlCol="0">
            <a:spAutoFit/>
          </a:bodyPr>
          <a:lstStyle/>
          <a:p>
            <a:r>
              <a:rPr lang="en-US" smtClean="0"/>
              <a:t>What is the origin of </a:t>
            </a:r>
            <a:r>
              <a:rPr lang="en-US" err="1" smtClean="0"/>
              <a:t>dihadrons</a:t>
            </a:r>
            <a:r>
              <a:rPr lang="en-US" smtClean="0"/>
              <a:t>?</a:t>
            </a:r>
          </a:p>
          <a:p>
            <a:r>
              <a:rPr lang="en-US" smtClean="0"/>
              <a:t>What is a single hadron?</a:t>
            </a:r>
            <a:endParaRPr lang="en-US"/>
          </a:p>
        </p:txBody>
      </p:sp>
      <p:pic>
        <p:nvPicPr>
          <p:cNvPr id="10" name="Picture 9" descr="Screen Shot 2017-12-08 at 2.38.34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2400" y="3810000"/>
            <a:ext cx="4343400" cy="2582123"/>
          </a:xfrm>
          <a:prstGeom prst="rect">
            <a:avLst/>
          </a:prstGeom>
        </p:spPr>
      </p:pic>
      <p:sp>
        <p:nvSpPr>
          <p:cNvPr id="12" name="Rectangle 11"/>
          <p:cNvSpPr/>
          <p:nvPr/>
        </p:nvSpPr>
        <p:spPr>
          <a:xfrm>
            <a:off x="1524000" y="5638800"/>
            <a:ext cx="2597060" cy="276999"/>
          </a:xfrm>
          <a:prstGeom prst="rect">
            <a:avLst/>
          </a:prstGeom>
        </p:spPr>
        <p:txBody>
          <a:bodyPr wrap="none">
            <a:spAutoFit/>
          </a:bodyPr>
          <a:lstStyle/>
          <a:p>
            <a:r>
              <a:rPr lang="nb-NO" sz="1200" err="1" smtClean="0"/>
              <a:t>Matevosyan</a:t>
            </a:r>
            <a:r>
              <a:rPr lang="nb-NO" sz="1200" smtClean="0"/>
              <a:t> et al, arXiv</a:t>
            </a:r>
            <a:r>
              <a:rPr lang="nb-NO" sz="1200"/>
              <a:t>:</a:t>
            </a:r>
            <a:r>
              <a:rPr lang="nb-NO" sz="1200" smtClean="0"/>
              <a:t>1312.4556</a:t>
            </a:r>
            <a:endParaRPr lang="en-US" sz="1200"/>
          </a:p>
        </p:txBody>
      </p:sp>
      <p:pic>
        <p:nvPicPr>
          <p:cNvPr id="13" name="Picture 12" descr="Screen Shot 2017-12-08 at 3.03.10 P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495800" y="3810000"/>
            <a:ext cx="4470400" cy="2133600"/>
          </a:xfrm>
          <a:prstGeom prst="rect">
            <a:avLst/>
          </a:prstGeom>
        </p:spPr>
      </p:pic>
      <p:pic>
        <p:nvPicPr>
          <p:cNvPr id="14" name="Picture 13" descr="Screen Shot 2017-12-08 at 3.03.30 P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232057" y="5884562"/>
            <a:ext cx="3683343" cy="596900"/>
          </a:xfrm>
          <a:prstGeom prst="rect">
            <a:avLst/>
          </a:prstGeom>
        </p:spPr>
      </p:pic>
      <p:sp>
        <p:nvSpPr>
          <p:cNvPr id="15" name="Rectangle 14"/>
          <p:cNvSpPr/>
          <p:nvPr/>
        </p:nvSpPr>
        <p:spPr>
          <a:xfrm>
            <a:off x="5334000" y="3810000"/>
            <a:ext cx="2391776" cy="276999"/>
          </a:xfrm>
          <a:prstGeom prst="rect">
            <a:avLst/>
          </a:prstGeom>
        </p:spPr>
        <p:txBody>
          <a:bodyPr wrap="none">
            <a:spAutoFit/>
          </a:bodyPr>
          <a:lstStyle/>
          <a:p>
            <a:r>
              <a:rPr lang="en-US" sz="1200"/>
              <a:t>R. </a:t>
            </a:r>
            <a:r>
              <a:rPr lang="en-US" sz="1200" err="1"/>
              <a:t>Seidl</a:t>
            </a:r>
            <a:r>
              <a:rPr lang="en-US" sz="1200"/>
              <a:t> et al</a:t>
            </a:r>
            <a:r>
              <a:rPr lang="en-US" sz="1200" smtClean="0"/>
              <a:t>. </a:t>
            </a:r>
            <a:r>
              <a:rPr lang="en-US" sz="1200" err="1" smtClean="0"/>
              <a:t>arXiv</a:t>
            </a:r>
            <a:r>
              <a:rPr lang="en-US" sz="1200" smtClean="0"/>
              <a:t>:</a:t>
            </a:r>
            <a:r>
              <a:rPr lang="is-IS" sz="1200" smtClean="0"/>
              <a:t> </a:t>
            </a:r>
            <a:r>
              <a:rPr lang="is-IS" sz="1200"/>
              <a:t>1706.08348</a:t>
            </a:r>
            <a:endParaRPr lang="en-US" sz="12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867120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sz="3200">
                <a:latin typeface="Arial" charset="0"/>
                <a:ea typeface="ＭＳ Ｐゴシック" charset="0"/>
                <a:cs typeface="ＭＳ Ｐゴシック" charset="0"/>
              </a:rPr>
              <a:t>SIDIS at JLab12 </a:t>
            </a:r>
          </a:p>
        </p:txBody>
      </p:sp>
      <p:pic>
        <p:nvPicPr>
          <p:cNvPr id="22531" name="Picture 4" descr="targetfrag"/>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155575"/>
            <a:ext cx="985838" cy="5302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2532" name="Text Box 32"/>
          <p:cNvSpPr txBox="1">
            <a:spLocks noChangeArrowheads="1"/>
          </p:cNvSpPr>
          <p:nvPr/>
        </p:nvSpPr>
        <p:spPr bwMode="auto">
          <a:xfrm>
            <a:off x="1095375" y="-76200"/>
            <a:ext cx="379413" cy="3683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a:latin typeface="Symbol" charset="0"/>
              </a:rPr>
              <a:t> p</a:t>
            </a:r>
            <a:endParaRPr lang="en-US" sz="1800" b="1" baseline="-25000">
              <a:latin typeface="Symbol" charset="0"/>
            </a:endParaRPr>
          </a:p>
        </p:txBody>
      </p:sp>
      <p:sp>
        <p:nvSpPr>
          <p:cNvPr id="22533" name="Line 13"/>
          <p:cNvSpPr>
            <a:spLocks noChangeShapeType="1"/>
          </p:cNvSpPr>
          <p:nvPr/>
        </p:nvSpPr>
        <p:spPr bwMode="auto">
          <a:xfrm flipV="1">
            <a:off x="1020763" y="155575"/>
            <a:ext cx="219075" cy="46038"/>
          </a:xfrm>
          <a:prstGeom prst="line">
            <a:avLst/>
          </a:prstGeom>
          <a:noFill/>
          <a:ln w="9525">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endParaRPr lang="en-US"/>
          </a:p>
        </p:txBody>
      </p:sp>
      <p:pic>
        <p:nvPicPr>
          <p:cNvPr id="22534" name="Picture 12" descr="screenshot_1.jp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1371600"/>
            <a:ext cx="1746250" cy="1676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2535" name="Slide Number Placeholder 17"/>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3BF6CA-2026-EB46-AA6B-0F3871C6CA14}" type="slidenum">
              <a:rPr lang="en-US" sz="1400"/>
              <a:pPr eaLnBrk="1" hangingPunct="1"/>
              <a:t>18</a:t>
            </a:fld>
            <a:endParaRPr lang="en-US" sz="1400"/>
          </a:p>
        </p:txBody>
      </p:sp>
      <p:sp>
        <p:nvSpPr>
          <p:cNvPr id="22536" name="Footer Placeholder 3"/>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Avakian, LNF-INFN Dec 12</a:t>
            </a:r>
            <a:endParaRPr lang="en-US" sz="1400"/>
          </a:p>
        </p:txBody>
      </p:sp>
      <p:pic>
        <p:nvPicPr>
          <p:cNvPr id="22537" name="Picture 13" descr="screenshot_2.jp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09800" y="1295400"/>
            <a:ext cx="2133600" cy="1828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22538" name="Picture 3" descr="CLAS12.jp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0" y="1295400"/>
            <a:ext cx="1990725" cy="1828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2539" name="TextBox 24"/>
          <p:cNvSpPr txBox="1">
            <a:spLocks noChangeArrowheads="1"/>
          </p:cNvSpPr>
          <p:nvPr/>
        </p:nvSpPr>
        <p:spPr bwMode="auto">
          <a:xfrm>
            <a:off x="4572000" y="1371600"/>
            <a:ext cx="1044575"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CLAS12</a:t>
            </a:r>
          </a:p>
        </p:txBody>
      </p:sp>
      <p:sp>
        <p:nvSpPr>
          <p:cNvPr id="22540" name="TextBox 21"/>
          <p:cNvSpPr txBox="1">
            <a:spLocks noChangeArrowheads="1"/>
          </p:cNvSpPr>
          <p:nvPr/>
        </p:nvSpPr>
        <p:spPr bwMode="auto">
          <a:xfrm>
            <a:off x="2209800" y="838200"/>
            <a:ext cx="5543550"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Complementary measurements with different targets</a:t>
            </a:r>
          </a:p>
        </p:txBody>
      </p:sp>
      <p:pic>
        <p:nvPicPr>
          <p:cNvPr id="22541" name="Picture 23" descr="Screen Shot 2015-05-23 at 2.52.10 PM.pn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057400" y="3429000"/>
            <a:ext cx="2514600" cy="23939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2542" name="Rectangle 24"/>
          <p:cNvSpPr>
            <a:spLocks noChangeArrowheads="1"/>
          </p:cNvSpPr>
          <p:nvPr/>
        </p:nvSpPr>
        <p:spPr bwMode="auto">
          <a:xfrm>
            <a:off x="3124200" y="3657600"/>
            <a:ext cx="2362200" cy="3381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p>
            <a:r>
              <a:rPr lang="en-US" sz="1600"/>
              <a:t>E12-09-018 </a:t>
            </a:r>
          </a:p>
        </p:txBody>
      </p:sp>
      <p:pic>
        <p:nvPicPr>
          <p:cNvPr id="22543" name="Picture 25" descr="Screen Shot 2015-05-23 at 2.55.03 PM.png"/>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95800" y="3505200"/>
            <a:ext cx="2286000" cy="2362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22544" name="Picture 26" descr="Screen Shot 2015-05-23 at 2.56.28 PM.png"/>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88150" y="1143000"/>
            <a:ext cx="2355850" cy="26035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2545" name="TextBox 24"/>
          <p:cNvSpPr txBox="1">
            <a:spLocks noChangeArrowheads="1"/>
          </p:cNvSpPr>
          <p:nvPr/>
        </p:nvSpPr>
        <p:spPr bwMode="auto">
          <a:xfrm>
            <a:off x="7239000" y="1295400"/>
            <a:ext cx="877888"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SOLID</a:t>
            </a:r>
          </a:p>
        </p:txBody>
      </p:sp>
      <p:pic>
        <p:nvPicPr>
          <p:cNvPr id="22546" name="Picture 28" descr="Screen Shot 2015-05-23 at 2.58.41 PM.png"/>
          <p:cNvPicPr>
            <a:picLocks noChangeAspect="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81800" y="3657600"/>
            <a:ext cx="2362200" cy="21018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22547" name="Picture 29" descr="Screen Shot 2015-05-23 at 3.00.44 PM.png"/>
          <p:cNvPicPr>
            <a:picLocks noChangeAspect="1"/>
          </p:cNvPicPr>
          <p:nvPr/>
        </p:nvPicPr>
        <p:blipFill>
          <a:blip r:embed="rId11">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3352800"/>
            <a:ext cx="2052638" cy="2438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2548" name="TextBox 30"/>
          <p:cNvSpPr txBox="1">
            <a:spLocks noChangeArrowheads="1"/>
          </p:cNvSpPr>
          <p:nvPr/>
        </p:nvSpPr>
        <p:spPr bwMode="auto">
          <a:xfrm>
            <a:off x="0" y="5892800"/>
            <a:ext cx="9144000" cy="584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Combination of high resolution measurements from spectrometers combined with large acceptance data from CLAS12 and SOLID would allow to pin down all TMDs in the valence region</a:t>
            </a:r>
          </a:p>
        </p:txBody>
      </p:sp>
      <p:pic>
        <p:nvPicPr>
          <p:cNvPr id="22549" name="Picture 32" descr="screenshot_06.jpg"/>
          <p:cNvPicPr>
            <a:picLocks noChangeAspect="1"/>
          </p:cNvPicPr>
          <p:nvPr/>
        </p:nvPicPr>
        <p:blipFill>
          <a:blip r:embed="rId1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96200" y="0"/>
            <a:ext cx="1447800" cy="12493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 name="Rectangle 1"/>
          <p:cNvSpPr/>
          <p:nvPr/>
        </p:nvSpPr>
        <p:spPr>
          <a:xfrm>
            <a:off x="76200" y="685800"/>
            <a:ext cx="2057400" cy="646331"/>
          </a:xfrm>
          <a:prstGeom prst="rect">
            <a:avLst/>
          </a:prstGeom>
        </p:spPr>
        <p:txBody>
          <a:bodyPr wrap="square">
            <a:spAutoFit/>
          </a:bodyPr>
          <a:lstStyle/>
          <a:p>
            <a:pPr defTabSz="457200" fontAlgn="auto">
              <a:spcBef>
                <a:spcPts val="0"/>
              </a:spcBef>
              <a:spcAft>
                <a:spcPts val="0"/>
              </a:spcAft>
              <a:defRPr/>
            </a:pPr>
            <a:r>
              <a:rPr lang="en-US" u="sng">
                <a:solidFill>
                  <a:srgbClr val="000000"/>
                </a:solidFill>
                <a:latin typeface="Arial" panose="020B0604020202020204" pitchFamily="34" charset="0"/>
                <a:ea typeface="ＭＳ Ｐゴシック"/>
                <a:cs typeface="Arial" panose="020B0604020202020204" pitchFamily="34" charset="0"/>
              </a:rPr>
              <a:t>Project </a:t>
            </a:r>
            <a:r>
              <a:rPr lang="en-US" u="sng" smtClean="0">
                <a:solidFill>
                  <a:srgbClr val="000000"/>
                </a:solidFill>
                <a:latin typeface="Arial" panose="020B0604020202020204" pitchFamily="34" charset="0"/>
                <a:ea typeface="ＭＳ Ｐゴシック"/>
                <a:cs typeface="Arial" panose="020B0604020202020204" pitchFamily="34" charset="0"/>
              </a:rPr>
              <a:t>Scope: completed</a:t>
            </a:r>
            <a:r>
              <a:rPr lang="en-US" smtClean="0">
                <a:solidFill>
                  <a:srgbClr val="000000"/>
                </a:solidFill>
                <a:latin typeface="Arial" panose="020B0604020202020204" pitchFamily="34" charset="0"/>
                <a:ea typeface="ＭＳ Ｐゴシック"/>
                <a:cs typeface="Arial" panose="020B0604020202020204" pitchFamily="34" charset="0"/>
              </a:rPr>
              <a:t> </a:t>
            </a:r>
            <a:endParaRPr lang="en-US">
              <a:solidFill>
                <a:srgbClr val="000000"/>
              </a:solidFill>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517953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2" name="Picture 12" descr="Screen Shot 2015-09-02 at 1.35.14 A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05400" y="3703638"/>
            <a:ext cx="4038600" cy="27733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25603" name="Picture 12" descr="Screen Shot 2015-08-19 at 11.08.35 A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67200" y="838200"/>
            <a:ext cx="4724400" cy="2971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5604" name="Footer Placeholder 3"/>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Avakian, LNF-INFN Dec 12</a:t>
            </a:r>
            <a:endParaRPr lang="en-US" sz="1400"/>
          </a:p>
        </p:txBody>
      </p:sp>
      <p:sp>
        <p:nvSpPr>
          <p:cNvPr id="25605" name="Slide Number Placeholder 4"/>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B1A462-5A90-594D-ABCD-384CAA0D7E7C}" type="slidenum">
              <a:rPr lang="en-US" sz="1400"/>
              <a:pPr eaLnBrk="1" hangingPunct="1"/>
              <a:t>19</a:t>
            </a:fld>
            <a:endParaRPr lang="en-US" sz="1400"/>
          </a:p>
        </p:txBody>
      </p:sp>
      <p:pic>
        <p:nvPicPr>
          <p:cNvPr id="25606" name="Picture 7"/>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152400"/>
            <a:ext cx="8763000" cy="5349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5607" name="Rectangle 1"/>
          <p:cNvSpPr>
            <a:spLocks noChangeArrowheads="1"/>
          </p:cNvSpPr>
          <p:nvPr/>
        </p:nvSpPr>
        <p:spPr bwMode="auto">
          <a:xfrm>
            <a:off x="5738813" y="1111250"/>
            <a:ext cx="1657350" cy="2460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p>
            <a:r>
              <a:rPr lang="en-US" sz="1000">
                <a:solidFill>
                  <a:srgbClr val="000000"/>
                </a:solidFill>
              </a:rPr>
              <a:t>Aybat, Prokudin &amp; Rogers </a:t>
            </a:r>
            <a:endParaRPr lang="en-US" sz="1000"/>
          </a:p>
        </p:txBody>
      </p:sp>
      <p:sp>
        <p:nvSpPr>
          <p:cNvPr id="25608" name="Rectangle 10"/>
          <p:cNvSpPr>
            <a:spLocks noChangeArrowheads="1"/>
          </p:cNvSpPr>
          <p:nvPr/>
        </p:nvSpPr>
        <p:spPr bwMode="auto">
          <a:xfrm>
            <a:off x="7772400" y="838200"/>
            <a:ext cx="1092200" cy="307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p>
            <a:r>
              <a:rPr lang="en-US" sz="1400"/>
              <a:t>C12-11-111 </a:t>
            </a:r>
          </a:p>
        </p:txBody>
      </p:sp>
      <p:sp>
        <p:nvSpPr>
          <p:cNvPr id="25609" name="TextBox 8"/>
          <p:cNvSpPr txBox="1">
            <a:spLocks noChangeArrowheads="1"/>
          </p:cNvSpPr>
          <p:nvPr/>
        </p:nvSpPr>
        <p:spPr bwMode="auto">
          <a:xfrm>
            <a:off x="25400" y="4724400"/>
            <a:ext cx="5399088" cy="1323975"/>
          </a:xfrm>
          <a:prstGeom prst="rect">
            <a:avLst/>
          </a:prstGeom>
          <a:solidFill>
            <a:srgbClr val="FFFF00"/>
          </a:solidFill>
          <a:ln w="9525">
            <a:solidFill>
              <a:schemeClr val="tx1"/>
            </a:solidFill>
            <a:miter lim="800000"/>
            <a:headEnd/>
            <a:tailEnd/>
          </a:ln>
        </p:spPr>
        <p:txBody>
          <a:bodyPr>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600"/>
              <a:t>Large acceptance of CLAS12 allows studies of P</a:t>
            </a:r>
            <a:r>
              <a:rPr lang="en-US" sz="1600" baseline="-25000"/>
              <a:t>T</a:t>
            </a:r>
            <a:r>
              <a:rPr lang="en-US" sz="1600"/>
              <a:t> and </a:t>
            </a:r>
          </a:p>
          <a:p>
            <a:pPr eaLnBrk="1" hangingPunct="1"/>
            <a:r>
              <a:rPr lang="en-US" sz="1600"/>
              <a:t>      Q</a:t>
            </a:r>
            <a:r>
              <a:rPr lang="en-US" sz="1600" baseline="30000"/>
              <a:t>2</a:t>
            </a:r>
            <a:r>
              <a:rPr lang="en-US" sz="1600"/>
              <a:t>-dependence of SSAs in a wide kinematic range</a:t>
            </a:r>
          </a:p>
          <a:p>
            <a:pPr eaLnBrk="1" hangingPunct="1">
              <a:buFont typeface="Arial" charset="0"/>
              <a:buChar char="•"/>
            </a:pPr>
            <a:r>
              <a:rPr lang="en-US" sz="1600"/>
              <a:t>Comparison of JLab12 data with HERMES, COMPASS (and EIC) will pin down the non-trivial Q</a:t>
            </a:r>
            <a:r>
              <a:rPr lang="en-US" sz="1600" baseline="30000"/>
              <a:t>2</a:t>
            </a:r>
            <a:r>
              <a:rPr lang="en-US" sz="1600"/>
              <a:t> evolution of Sivers asymmetry.</a:t>
            </a:r>
          </a:p>
        </p:txBody>
      </p:sp>
      <p:grpSp>
        <p:nvGrpSpPr>
          <p:cNvPr id="25610" name="Group 8"/>
          <p:cNvGrpSpPr>
            <a:grpSpLocks/>
          </p:cNvGrpSpPr>
          <p:nvPr/>
        </p:nvGrpSpPr>
        <p:grpSpPr bwMode="auto">
          <a:xfrm>
            <a:off x="0" y="838200"/>
            <a:ext cx="4267200" cy="3505200"/>
            <a:chOff x="-228600" y="-838200"/>
            <a:chExt cx="7543800" cy="7513824"/>
          </a:xfrm>
        </p:grpSpPr>
        <p:pic>
          <p:nvPicPr>
            <p:cNvPr id="25614" name="Picture 5" descr="Screen Shot 2014-09-10 at 12.27.36 P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838200"/>
              <a:ext cx="7543800" cy="751382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25615" name="Picture 7" descr="Screen Shot 2014-09-10 at 12.30.36 P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10200" y="3854967"/>
              <a:ext cx="1143000" cy="222337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grpSp>
      <p:sp>
        <p:nvSpPr>
          <p:cNvPr id="25611" name="TextBox 13"/>
          <p:cNvSpPr txBox="1">
            <a:spLocks noChangeArrowheads="1"/>
          </p:cNvSpPr>
          <p:nvPr/>
        </p:nvSpPr>
        <p:spPr bwMode="auto">
          <a:xfrm>
            <a:off x="6781800" y="5257800"/>
            <a:ext cx="941388"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JLab12</a:t>
            </a:r>
          </a:p>
        </p:txBody>
      </p:sp>
      <p:sp>
        <p:nvSpPr>
          <p:cNvPr id="25612" name="TextBox 14"/>
          <p:cNvSpPr txBox="1">
            <a:spLocks noChangeArrowheads="1"/>
          </p:cNvSpPr>
          <p:nvPr/>
        </p:nvSpPr>
        <p:spPr bwMode="auto">
          <a:xfrm>
            <a:off x="6248400" y="4953000"/>
            <a:ext cx="1171575"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HERMES</a:t>
            </a:r>
          </a:p>
        </p:txBody>
      </p:sp>
      <p:sp>
        <p:nvSpPr>
          <p:cNvPr id="25613" name="TextBox 15"/>
          <p:cNvSpPr txBox="1">
            <a:spLocks noChangeArrowheads="1"/>
          </p:cNvSpPr>
          <p:nvPr/>
        </p:nvSpPr>
        <p:spPr bwMode="auto">
          <a:xfrm>
            <a:off x="6172200" y="4495800"/>
            <a:ext cx="1322388"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COMPASS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651340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8951" name="Rectangle 55"/>
          <p:cNvSpPr>
            <a:spLocks noChangeArrowheads="1"/>
          </p:cNvSpPr>
          <p:nvPr/>
        </p:nvSpPr>
        <p:spPr bwMode="auto">
          <a:xfrm>
            <a:off x="0" y="0"/>
            <a:ext cx="9144000" cy="762000"/>
          </a:xfrm>
          <a:prstGeom prst="rect">
            <a:avLst/>
          </a:prstGeom>
          <a:noFill/>
          <a:ln w="9525">
            <a:noFill/>
            <a:miter lim="800000"/>
            <a:headEnd/>
            <a:tailEnd/>
          </a:ln>
          <a:effectLst/>
        </p:spPr>
        <p:txBody>
          <a:bodyPr anchor="ctr"/>
          <a:lstStyle/>
          <a:p>
            <a:pPr algn="ctr" eaLnBrk="1" hangingPunct="1">
              <a:defRPr/>
            </a:pPr>
            <a:r>
              <a:rPr lang="en-US" sz="2800"/>
              <a:t>Outline</a:t>
            </a:r>
            <a:endParaRPr lang="en-US" sz="2800">
              <a:solidFill>
                <a:srgbClr val="000000"/>
              </a:solidFill>
              <a:effectLst>
                <a:outerShdw blurRad="38100" dist="38100" dir="2700000" algn="tl">
                  <a:srgbClr val="DDDDDD"/>
                </a:outerShdw>
              </a:effectLst>
              <a:ea typeface="ＭＳ Ｐゴシック" charset="0"/>
              <a:cs typeface="ＭＳ Ｐゴシック" charset="0"/>
            </a:endParaRPr>
          </a:p>
        </p:txBody>
      </p:sp>
      <p:sp>
        <p:nvSpPr>
          <p:cNvPr id="17410" name="TextBox 38"/>
          <p:cNvSpPr txBox="1">
            <a:spLocks noChangeArrowheads="1"/>
          </p:cNvSpPr>
          <p:nvPr/>
        </p:nvSpPr>
        <p:spPr bwMode="auto">
          <a:xfrm>
            <a:off x="457200" y="838200"/>
            <a:ext cx="7467600" cy="440120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000" dirty="0"/>
              <a:t>Introduction</a:t>
            </a:r>
          </a:p>
          <a:p>
            <a:pPr eaLnBrk="1" hangingPunct="1">
              <a:spcBef>
                <a:spcPct val="0"/>
              </a:spcBef>
              <a:buFontTx/>
              <a:buNone/>
            </a:pPr>
            <a:r>
              <a:rPr lang="en-US" altLang="en-US" sz="2000" dirty="0">
                <a:solidFill>
                  <a:srgbClr val="000000"/>
                </a:solidFill>
                <a:latin typeface="Helvetica" charset="0"/>
              </a:rPr>
              <a:t>SSA and azimuthal distributions</a:t>
            </a:r>
          </a:p>
          <a:p>
            <a:pPr eaLnBrk="1" hangingPunct="1">
              <a:spcBef>
                <a:spcPct val="0"/>
              </a:spcBef>
              <a:buFontTx/>
              <a:buNone/>
            </a:pPr>
            <a:r>
              <a:rPr lang="en-US" altLang="en-US" sz="2000" dirty="0" smtClean="0">
                <a:solidFill>
                  <a:srgbClr val="000000"/>
                </a:solidFill>
                <a:latin typeface="Helvetica" charset="0"/>
              </a:rPr>
              <a:t>Accessing flavor and spin dependence </a:t>
            </a:r>
            <a:endParaRPr lang="en-US" altLang="en-US" sz="2000" dirty="0">
              <a:solidFill>
                <a:srgbClr val="000000"/>
              </a:solidFill>
              <a:latin typeface="Helvetica" charset="0"/>
            </a:endParaRPr>
          </a:p>
          <a:p>
            <a:pPr eaLnBrk="1" hangingPunct="1">
              <a:spcBef>
                <a:spcPct val="0"/>
              </a:spcBef>
              <a:buFontTx/>
              <a:buNone/>
            </a:pPr>
            <a:r>
              <a:rPr lang="en-US" altLang="en-US" sz="2000" dirty="0">
                <a:solidFill>
                  <a:srgbClr val="000000"/>
                </a:solidFill>
                <a:latin typeface="Helvetica" charset="0"/>
              </a:rPr>
              <a:t>Complementarity of SIDIS </a:t>
            </a:r>
            <a:r>
              <a:rPr lang="en-US" altLang="en-US" sz="2000" dirty="0" smtClean="0">
                <a:solidFill>
                  <a:srgbClr val="000000"/>
                </a:solidFill>
                <a:latin typeface="Helvetica" charset="0"/>
              </a:rPr>
              <a:t>experiments</a:t>
            </a:r>
          </a:p>
          <a:p>
            <a:pPr eaLnBrk="1" hangingPunct="1">
              <a:spcBef>
                <a:spcPct val="0"/>
              </a:spcBef>
              <a:buFontTx/>
              <a:buNone/>
            </a:pPr>
            <a:r>
              <a:rPr lang="en-US" altLang="en-US" sz="2000" dirty="0" smtClean="0"/>
              <a:t>Experimental </a:t>
            </a:r>
            <a:r>
              <a:rPr lang="en-US" altLang="en-US" sz="2000" dirty="0"/>
              <a:t>factors affecting extraction of </a:t>
            </a:r>
            <a:r>
              <a:rPr lang="en-US" altLang="en-US" sz="2000" dirty="0" smtClean="0"/>
              <a:t>SFs</a:t>
            </a:r>
          </a:p>
          <a:p>
            <a:pPr eaLnBrk="1" hangingPunct="1">
              <a:spcBef>
                <a:spcPct val="0"/>
              </a:spcBef>
              <a:buFontTx/>
              <a:buNone/>
            </a:pPr>
            <a:r>
              <a:rPr lang="en-US" altLang="en-US" sz="2000" dirty="0"/>
              <a:t>	</a:t>
            </a:r>
            <a:r>
              <a:rPr lang="en-US" altLang="en-US" sz="2000" dirty="0" smtClean="0"/>
              <a:t>The experiment</a:t>
            </a:r>
          </a:p>
          <a:p>
            <a:pPr eaLnBrk="1" hangingPunct="1">
              <a:spcBef>
                <a:spcPct val="0"/>
              </a:spcBef>
              <a:buFontTx/>
              <a:buNone/>
            </a:pPr>
            <a:r>
              <a:rPr lang="en-US" altLang="en-US" sz="2000" dirty="0"/>
              <a:t>	</a:t>
            </a:r>
            <a:r>
              <a:rPr lang="en-US" altLang="en-US" sz="2000" dirty="0" smtClean="0"/>
              <a:t>Efficiency and acceptance	</a:t>
            </a:r>
          </a:p>
          <a:p>
            <a:pPr eaLnBrk="1" hangingPunct="1">
              <a:spcBef>
                <a:spcPct val="0"/>
              </a:spcBef>
              <a:buFontTx/>
              <a:buNone/>
            </a:pPr>
            <a:r>
              <a:rPr lang="en-US" altLang="en-US" sz="2000" dirty="0"/>
              <a:t>	</a:t>
            </a:r>
            <a:r>
              <a:rPr lang="en-US" altLang="en-US" sz="2000" dirty="0" smtClean="0"/>
              <a:t>Vector meson contributions</a:t>
            </a:r>
          </a:p>
          <a:p>
            <a:pPr eaLnBrk="1" hangingPunct="1">
              <a:spcBef>
                <a:spcPct val="0"/>
              </a:spcBef>
              <a:buFontTx/>
              <a:buNone/>
            </a:pPr>
            <a:r>
              <a:rPr lang="en-US" altLang="en-US" sz="2000" dirty="0"/>
              <a:t>	</a:t>
            </a:r>
            <a:r>
              <a:rPr lang="en-US" altLang="en-US" sz="2000" dirty="0" smtClean="0"/>
              <a:t>Radiative Corrections</a:t>
            </a:r>
          </a:p>
          <a:p>
            <a:pPr eaLnBrk="1" hangingPunct="1">
              <a:spcBef>
                <a:spcPct val="0"/>
              </a:spcBef>
              <a:buNone/>
            </a:pPr>
            <a:r>
              <a:rPr lang="en-US" altLang="en-US" sz="2000" dirty="0" smtClean="0"/>
              <a:t>Testing </a:t>
            </a:r>
            <a:r>
              <a:rPr lang="en-US" altLang="en-US" sz="2000" dirty="0"/>
              <a:t>procedure using MC </a:t>
            </a:r>
            <a:endParaRPr lang="en-US" altLang="en-US" sz="2000" dirty="0" smtClean="0"/>
          </a:p>
          <a:p>
            <a:pPr eaLnBrk="1" hangingPunct="1">
              <a:spcBef>
                <a:spcPct val="0"/>
              </a:spcBef>
              <a:buNone/>
            </a:pPr>
            <a:r>
              <a:rPr lang="en-US" altLang="en-US" sz="2000" dirty="0" smtClean="0"/>
              <a:t>Optimizing the data </a:t>
            </a:r>
            <a:r>
              <a:rPr lang="en-US" altLang="en-US" sz="2000" dirty="0"/>
              <a:t>output for 3D </a:t>
            </a:r>
            <a:r>
              <a:rPr lang="en-US" altLang="en-US" sz="2000" dirty="0" smtClean="0"/>
              <a:t>PDF studies</a:t>
            </a:r>
            <a:endParaRPr lang="en-US" altLang="en-US" sz="2000" dirty="0"/>
          </a:p>
          <a:p>
            <a:pPr eaLnBrk="1" hangingPunct="1">
              <a:spcBef>
                <a:spcPct val="0"/>
              </a:spcBef>
              <a:buFontTx/>
              <a:buNone/>
            </a:pPr>
            <a:r>
              <a:rPr lang="en-US" altLang="en-US" sz="2000" dirty="0"/>
              <a:t>Extraction and </a:t>
            </a:r>
            <a:r>
              <a:rPr lang="en-US" altLang="en-US" sz="2000" dirty="0" smtClean="0"/>
              <a:t>Validation Framework (EVA) </a:t>
            </a:r>
            <a:r>
              <a:rPr lang="en-US" altLang="en-US" sz="2000" dirty="0"/>
              <a:t>for 3D </a:t>
            </a:r>
            <a:r>
              <a:rPr lang="en-US" altLang="en-US" sz="2000" dirty="0" smtClean="0"/>
              <a:t>PDFs</a:t>
            </a:r>
          </a:p>
          <a:p>
            <a:pPr eaLnBrk="1" hangingPunct="1">
              <a:spcBef>
                <a:spcPct val="0"/>
              </a:spcBef>
              <a:buFontTx/>
              <a:buNone/>
            </a:pPr>
            <a:r>
              <a:rPr lang="en-US" altLang="en-US" sz="2000" dirty="0"/>
              <a:t>	</a:t>
            </a:r>
            <a:r>
              <a:rPr lang="en-US" altLang="en-US" sz="2000" dirty="0" smtClean="0"/>
              <a:t>example for DIS</a:t>
            </a:r>
            <a:endParaRPr lang="en-US" altLang="en-US" sz="2000" dirty="0"/>
          </a:p>
          <a:p>
            <a:pPr eaLnBrk="1" hangingPunct="1">
              <a:spcBef>
                <a:spcPct val="0"/>
              </a:spcBef>
              <a:buFontTx/>
              <a:buNone/>
            </a:pPr>
            <a:r>
              <a:rPr lang="en-US" altLang="en-US" sz="2000" dirty="0"/>
              <a:t>Summary 	</a:t>
            </a:r>
          </a:p>
        </p:txBody>
      </p:sp>
      <p:sp>
        <p:nvSpPr>
          <p:cNvPr id="17411" name="Slide Number Placeholder 7"/>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AB0D9A31-016F-B94C-9E60-419A5A1D8A43}" type="slidenum">
              <a:rPr lang="en-US" altLang="en-US" sz="1400"/>
              <a:pPr>
                <a:spcBef>
                  <a:spcPct val="0"/>
                </a:spcBef>
                <a:buFontTx/>
                <a:buNone/>
              </a:pPr>
              <a:t>2</a:t>
            </a:fld>
            <a:endParaRPr lang="en-US" altLang="en-US" sz="1400"/>
          </a:p>
        </p:txBody>
      </p:sp>
      <p:sp>
        <p:nvSpPr>
          <p:cNvPr id="17412" name="Footer Placeholder 8"/>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6258" name="Picture 28" descr="Screen shot 2013-05-27 at 1.02.11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96000" y="1139825"/>
            <a:ext cx="1905000" cy="12223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96259" name="Footer Placeholder 3"/>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Avakian, LNF-INFN Dec 12</a:t>
            </a:r>
            <a:endParaRPr lang="en-US" sz="1400"/>
          </a:p>
        </p:txBody>
      </p:sp>
      <p:sp>
        <p:nvSpPr>
          <p:cNvPr id="96260" name="Slide Number Placeholder 4"/>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359DD7-513F-AD45-AB5F-F87D6CFCACE9}" type="slidenum">
              <a:rPr lang="en-US" sz="1400"/>
              <a:pPr eaLnBrk="1" hangingPunct="1"/>
              <a:t>20</a:t>
            </a:fld>
            <a:endParaRPr lang="en-US" sz="1400"/>
          </a:p>
        </p:txBody>
      </p:sp>
      <p:sp>
        <p:nvSpPr>
          <p:cNvPr id="96261" name="Rectangle 2"/>
          <p:cNvSpPr>
            <a:spLocks noGrp="1" noChangeArrowheads="1"/>
          </p:cNvSpPr>
          <p:nvPr>
            <p:ph type="title"/>
          </p:nvPr>
        </p:nvSpPr>
        <p:spPr>
          <a:xfrm>
            <a:off x="152400" y="152400"/>
            <a:ext cx="8991600" cy="563563"/>
          </a:xfrm>
        </p:spPr>
        <p:txBody>
          <a:bodyPr/>
          <a:lstStyle/>
          <a:p>
            <a:pPr eaLnBrk="1" hangingPunct="1"/>
            <a:r>
              <a:rPr lang="en-US" sz="2800">
                <a:latin typeface="Arial" charset="0"/>
                <a:ea typeface="ＭＳ Ｐゴシック" charset="0"/>
                <a:cs typeface="ＭＳ Ｐゴシック" charset="0"/>
              </a:rPr>
              <a:t>Accessing transversity in dihadron production at JLab </a:t>
            </a:r>
          </a:p>
        </p:txBody>
      </p:sp>
      <p:pic>
        <p:nvPicPr>
          <p:cNvPr id="96262" name="Picture 3" descr="CLAS12.jp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 y="1066800"/>
            <a:ext cx="1600200" cy="12033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96263" name="Picture 1" descr="Screen shot 2012-06-07 at 6.43.14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20975" y="4267200"/>
            <a:ext cx="3451225" cy="2366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96264" name="TextBox 19"/>
          <p:cNvSpPr txBox="1">
            <a:spLocks noChangeArrowheads="1"/>
          </p:cNvSpPr>
          <p:nvPr/>
        </p:nvSpPr>
        <p:spPr bwMode="auto">
          <a:xfrm>
            <a:off x="228600" y="762000"/>
            <a:ext cx="3168650" cy="307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Measurements with polarized protons </a:t>
            </a:r>
          </a:p>
        </p:txBody>
      </p:sp>
      <p:sp>
        <p:nvSpPr>
          <p:cNvPr id="96265" name="TextBox 22"/>
          <p:cNvSpPr txBox="1">
            <a:spLocks noChangeArrowheads="1"/>
          </p:cNvSpPr>
          <p:nvPr/>
        </p:nvSpPr>
        <p:spPr bwMode="auto">
          <a:xfrm>
            <a:off x="5029200" y="838200"/>
            <a:ext cx="3268663" cy="307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Measurements with polarized neutrons</a:t>
            </a:r>
          </a:p>
        </p:txBody>
      </p:sp>
      <p:sp>
        <p:nvSpPr>
          <p:cNvPr id="96266" name="TextBox 24"/>
          <p:cNvSpPr txBox="1">
            <a:spLocks noChangeArrowheads="1"/>
          </p:cNvSpPr>
          <p:nvPr/>
        </p:nvSpPr>
        <p:spPr bwMode="auto">
          <a:xfrm>
            <a:off x="381000" y="990600"/>
            <a:ext cx="1044575"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CLAS12</a:t>
            </a:r>
          </a:p>
        </p:txBody>
      </p:sp>
      <p:sp>
        <p:nvSpPr>
          <p:cNvPr id="96267" name="TextBox 25"/>
          <p:cNvSpPr txBox="1">
            <a:spLocks noChangeArrowheads="1"/>
          </p:cNvSpPr>
          <p:nvPr/>
        </p:nvSpPr>
        <p:spPr bwMode="auto">
          <a:xfrm>
            <a:off x="6261100" y="1066800"/>
            <a:ext cx="825500"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SoLID</a:t>
            </a:r>
          </a:p>
        </p:txBody>
      </p:sp>
      <p:pic>
        <p:nvPicPr>
          <p:cNvPr id="96268" name="Picture 1" descr="Screen shot 2012-06-07 at 6.45.34 P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286000"/>
            <a:ext cx="3886200" cy="1985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96269" name="Picture 27" descr="Screen shot 2013-05-27 at 1.03.07 P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00600" y="2362200"/>
            <a:ext cx="3727450" cy="1905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96270" name="Picture 29" descr="Screen shot 2013-05-27 at 1.09.59 PM.pn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43200" y="1371600"/>
            <a:ext cx="2493963" cy="609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96271" name="Picture 31" descr="Screen shot 2013-05-27 at 1.11.53 PM.png"/>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97600" y="4864100"/>
            <a:ext cx="2870200" cy="787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96272" name="Picture 16" descr="Screen shot 2013-05-31 at 12.35.52 AM.png"/>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5029200"/>
            <a:ext cx="2667000" cy="7747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96273" name="TextBox 16"/>
          <p:cNvSpPr txBox="1">
            <a:spLocks noChangeArrowheads="1"/>
          </p:cNvSpPr>
          <p:nvPr/>
        </p:nvSpPr>
        <p:spPr bwMode="auto">
          <a:xfrm>
            <a:off x="0" y="4419600"/>
            <a:ext cx="1581150" cy="307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Bacchetta, Radici</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027834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Title 3"/>
          <p:cNvSpPr>
            <a:spLocks noGrp="1"/>
          </p:cNvSpPr>
          <p:nvPr>
            <p:ph type="title" idx="4294967295"/>
          </p:nvPr>
        </p:nvSpPr>
        <p:spPr>
          <a:xfrm>
            <a:off x="0" y="104"/>
            <a:ext cx="9144000" cy="714375"/>
          </a:xfrm>
        </p:spPr>
        <p:txBody>
          <a:bodyPr/>
          <a:lstStyle/>
          <a:p>
            <a:pPr eaLnBrk="1" hangingPunct="1"/>
            <a:r>
              <a:rPr lang="en-US" altLang="en-US" sz="3600">
                <a:solidFill>
                  <a:srgbClr val="0000FF"/>
                </a:solidFill>
              </a:rPr>
              <a:t> </a:t>
            </a:r>
            <a:r>
              <a:rPr lang="en-US" altLang="en-US" sz="2400" b="1" i="1">
                <a:solidFill>
                  <a:schemeClr val="tx1"/>
                </a:solidFill>
              </a:rPr>
              <a:t>TMDs: </a:t>
            </a:r>
            <a:r>
              <a:rPr lang="en-US" altLang="en-US" sz="2400" b="1" i="1" smtClean="0">
                <a:solidFill>
                  <a:schemeClr val="tx1"/>
                </a:solidFill>
              </a:rPr>
              <a:t>Access </a:t>
            </a:r>
            <a:r>
              <a:rPr lang="en-US" altLang="en-US" sz="2400" b="1" i="1">
                <a:solidFill>
                  <a:schemeClr val="tx1"/>
                </a:solidFill>
              </a:rPr>
              <a:t>Quark Orbital </a:t>
            </a:r>
            <a:r>
              <a:rPr lang="en-US" altLang="en-US" sz="2400" b="1" i="1" smtClean="0">
                <a:solidFill>
                  <a:schemeClr val="tx1"/>
                </a:solidFill>
              </a:rPr>
              <a:t>Angular Momentum</a:t>
            </a:r>
            <a:endParaRPr lang="en-US" altLang="en-US" sz="2800" b="1" i="1">
              <a:solidFill>
                <a:schemeClr val="tx1"/>
              </a:solidFill>
            </a:endParaRPr>
          </a:p>
        </p:txBody>
      </p:sp>
      <p:sp>
        <p:nvSpPr>
          <p:cNvPr id="6" name="TextBox 13"/>
          <p:cNvSpPr txBox="1">
            <a:spLocks noChangeArrowheads="1"/>
          </p:cNvSpPr>
          <p:nvPr/>
        </p:nvSpPr>
        <p:spPr bwMode="auto">
          <a:xfrm>
            <a:off x="450850" y="685803"/>
            <a:ext cx="8229600" cy="175429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lIns="91409" tIns="45703" rIns="91409" bIns="45703">
            <a:spAutoFit/>
          </a:bodyPr>
          <a:lstStyle>
            <a:lvl1pPr defTabSz="457200">
              <a:spcBef>
                <a:spcPct val="20000"/>
              </a:spcBef>
              <a:buChar char="•"/>
              <a:defRPr sz="3200">
                <a:solidFill>
                  <a:schemeClr val="tx1"/>
                </a:solidFill>
                <a:latin typeface="Arial" pitchFamily="34" charset="0"/>
                <a:ea typeface="ＭＳ Ｐゴシック" pitchFamily="34" charset="-128"/>
              </a:defRPr>
            </a:lvl1pPr>
            <a:lvl2pPr marL="742950" indent="-285750" defTabSz="457200">
              <a:spcBef>
                <a:spcPct val="20000"/>
              </a:spcBef>
              <a:buChar char="–"/>
              <a:defRPr sz="2800">
                <a:solidFill>
                  <a:schemeClr val="tx1"/>
                </a:solidFill>
                <a:latin typeface="Arial" pitchFamily="34" charset="0"/>
                <a:ea typeface="ＭＳ Ｐゴシック" pitchFamily="34" charset="-128"/>
              </a:defRPr>
            </a:lvl2pPr>
            <a:lvl3pPr marL="1143000" indent="-228600" defTabSz="457200">
              <a:spcBef>
                <a:spcPct val="20000"/>
              </a:spcBef>
              <a:buChar char="•"/>
              <a:defRPr sz="2400">
                <a:solidFill>
                  <a:schemeClr val="tx1"/>
                </a:solidFill>
                <a:latin typeface="Arial" pitchFamily="34" charset="0"/>
                <a:ea typeface="ＭＳ Ｐゴシック" pitchFamily="34" charset="-128"/>
              </a:defRPr>
            </a:lvl3pPr>
            <a:lvl4pPr marL="1600200" indent="-228600" defTabSz="457200">
              <a:spcBef>
                <a:spcPct val="20000"/>
              </a:spcBef>
              <a:buChar char="–"/>
              <a:defRPr sz="2000">
                <a:solidFill>
                  <a:schemeClr val="tx1"/>
                </a:solidFill>
                <a:latin typeface="Arial" pitchFamily="34" charset="0"/>
                <a:ea typeface="ＭＳ Ｐゴシック" pitchFamily="34" charset="-128"/>
              </a:defRPr>
            </a:lvl4pPr>
            <a:lvl5pPr marL="2057400" indent="-228600" defTabSz="457200">
              <a:spcBef>
                <a:spcPct val="20000"/>
              </a:spcBef>
              <a:buChar char="»"/>
              <a:defRPr sz="20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marL="285673" indent="-285673" eaLnBrk="1" hangingPunct="1">
              <a:spcBef>
                <a:spcPct val="0"/>
              </a:spcBef>
              <a:buFont typeface="Wingdings" panose="05000000000000000000" pitchFamily="2" charset="2"/>
              <a:buChar char="§"/>
              <a:defRPr/>
            </a:pPr>
            <a:r>
              <a:rPr lang="en-US" altLang="en-US" sz="1800" b="0" i="0">
                <a:solidFill>
                  <a:srgbClr val="000000"/>
                </a:solidFill>
                <a:latin typeface="Calibri" pitchFamily="34" charset="0"/>
                <a:cs typeface="ＭＳ Ｐゴシック"/>
              </a:rPr>
              <a:t>TMDs : Correlations of transverse motion with quark spin and orbital motion </a:t>
            </a:r>
          </a:p>
          <a:p>
            <a:pPr marL="285673" indent="-285673" eaLnBrk="1" hangingPunct="1">
              <a:spcBef>
                <a:spcPct val="0"/>
              </a:spcBef>
              <a:buFont typeface="Wingdings" panose="05000000000000000000" pitchFamily="2" charset="2"/>
              <a:buChar char="§"/>
              <a:defRPr/>
            </a:pPr>
            <a:r>
              <a:rPr lang="en-US" altLang="en-US" sz="1800" i="0">
                <a:solidFill>
                  <a:srgbClr val="000000"/>
                </a:solidFill>
                <a:latin typeface="Calibri" pitchFamily="34" charset="0"/>
                <a:cs typeface="ＭＳ Ｐゴシック"/>
              </a:rPr>
              <a:t>Without OAM, off-diagonal TMDs=0</a:t>
            </a:r>
            <a:r>
              <a:rPr lang="en-US" altLang="en-US" sz="1800" b="0" i="0">
                <a:solidFill>
                  <a:srgbClr val="000000"/>
                </a:solidFill>
                <a:latin typeface="Calibri" pitchFamily="34" charset="0"/>
                <a:cs typeface="ＭＳ Ｐゴシック"/>
              </a:rPr>
              <a:t>, </a:t>
            </a:r>
          </a:p>
          <a:p>
            <a:pPr eaLnBrk="1" hangingPunct="1">
              <a:spcBef>
                <a:spcPct val="0"/>
              </a:spcBef>
              <a:buFontTx/>
              <a:buNone/>
              <a:defRPr/>
            </a:pPr>
            <a:r>
              <a:rPr lang="en-US" altLang="en-US" sz="1800" b="0" i="0">
                <a:solidFill>
                  <a:srgbClr val="000000"/>
                </a:solidFill>
                <a:latin typeface="Calibri" pitchFamily="34" charset="0"/>
                <a:cs typeface="ＭＳ Ｐゴシック"/>
              </a:rPr>
              <a:t>      no direct model-independent relation to the OAM in spin sum rule yet</a:t>
            </a:r>
          </a:p>
          <a:p>
            <a:pPr marL="285673" indent="-285673" eaLnBrk="1" hangingPunct="1">
              <a:spcBef>
                <a:spcPct val="0"/>
              </a:spcBef>
              <a:buFont typeface="Wingdings" panose="05000000000000000000" pitchFamily="2" charset="2"/>
              <a:buChar char="§"/>
              <a:defRPr/>
            </a:pPr>
            <a:r>
              <a:rPr lang="en-US" altLang="en-US" sz="1800" b="0" i="0" smtClean="0">
                <a:solidFill>
                  <a:srgbClr val="000000"/>
                </a:solidFill>
                <a:latin typeface="Calibri" pitchFamily="34" charset="0"/>
                <a:cs typeface="ＭＳ Ｐゴシック"/>
              </a:rPr>
              <a:t>In </a:t>
            </a:r>
            <a:r>
              <a:rPr lang="en-US" altLang="en-US" sz="1800" b="0" i="0">
                <a:solidFill>
                  <a:srgbClr val="000000"/>
                </a:solidFill>
                <a:latin typeface="Calibri" pitchFamily="34" charset="0"/>
                <a:cs typeface="ＭＳ Ｐゴシック"/>
              </a:rPr>
              <a:t>a large class of models, such as light-cone quark models</a:t>
            </a:r>
          </a:p>
          <a:p>
            <a:pPr eaLnBrk="1" hangingPunct="1">
              <a:spcBef>
                <a:spcPct val="0"/>
              </a:spcBef>
              <a:buFontTx/>
              <a:buNone/>
              <a:defRPr/>
            </a:pPr>
            <a:r>
              <a:rPr lang="en-US" altLang="en-US" sz="1800" b="0" i="0">
                <a:solidFill>
                  <a:srgbClr val="000000"/>
                </a:solidFill>
                <a:latin typeface="Calibri" pitchFamily="34" charset="0"/>
                <a:cs typeface="ＭＳ Ｐゴシック"/>
              </a:rPr>
              <a:t>         </a:t>
            </a:r>
            <a:r>
              <a:rPr lang="en-US" altLang="en-US" sz="1800" i="0" err="1">
                <a:solidFill>
                  <a:srgbClr val="000000"/>
                </a:solidFill>
                <a:latin typeface="Calibri" pitchFamily="34" charset="0"/>
                <a:cs typeface="ＭＳ Ｐゴシック"/>
              </a:rPr>
              <a:t>Pretzelosity</a:t>
            </a:r>
            <a:r>
              <a:rPr lang="en-US" altLang="en-US" sz="1800" i="0">
                <a:solidFill>
                  <a:srgbClr val="000000"/>
                </a:solidFill>
                <a:latin typeface="Calibri" pitchFamily="34" charset="0"/>
                <a:cs typeface="ＭＳ Ｐゴシック"/>
              </a:rPr>
              <a:t>: </a:t>
            </a:r>
            <a:r>
              <a:rPr lang="en-US" altLang="en-US" sz="1800" i="0" smtClean="0">
                <a:solidFill>
                  <a:srgbClr val="000000"/>
                </a:solidFill>
                <a:latin typeface="Symbol" panose="05050102010706020507" pitchFamily="18" charset="2"/>
                <a:cs typeface="ＭＳ Ｐゴシック"/>
              </a:rPr>
              <a:t>D</a:t>
            </a:r>
            <a:r>
              <a:rPr lang="en-US" altLang="en-US" sz="1800" i="0" smtClean="0">
                <a:solidFill>
                  <a:srgbClr val="000000"/>
                </a:solidFill>
                <a:latin typeface="Calibri" pitchFamily="34" charset="0"/>
                <a:cs typeface="ＭＳ Ｐゴシック"/>
              </a:rPr>
              <a:t>L=2</a:t>
            </a:r>
            <a:endParaRPr lang="en-US" altLang="en-US" sz="1800" i="0">
              <a:solidFill>
                <a:srgbClr val="000000"/>
              </a:solidFill>
              <a:latin typeface="Calibri" pitchFamily="34" charset="0"/>
              <a:cs typeface="ＭＳ Ｐゴシック"/>
            </a:endParaRPr>
          </a:p>
          <a:p>
            <a:pPr marL="285673" indent="-285673" eaLnBrk="1" hangingPunct="1">
              <a:spcBef>
                <a:spcPct val="0"/>
              </a:spcBef>
              <a:buFont typeface="Wingdings" panose="05000000000000000000" pitchFamily="2" charset="2"/>
              <a:buChar char="§"/>
              <a:defRPr/>
            </a:pPr>
            <a:r>
              <a:rPr lang="en-US" altLang="en-US" sz="1800" i="0" err="1" smtClean="0">
                <a:solidFill>
                  <a:srgbClr val="FF0000"/>
                </a:solidFill>
                <a:latin typeface="Calibri" pitchFamily="34" charset="0"/>
                <a:cs typeface="ＭＳ Ｐゴシック"/>
              </a:rPr>
              <a:t>SoLID</a:t>
            </a:r>
            <a:r>
              <a:rPr lang="en-US" altLang="en-US" sz="1800" i="0" smtClean="0">
                <a:solidFill>
                  <a:srgbClr val="FF0000"/>
                </a:solidFill>
                <a:latin typeface="Calibri" pitchFamily="34" charset="0"/>
                <a:cs typeface="ＭＳ Ｐゴシック"/>
              </a:rPr>
              <a:t> </a:t>
            </a:r>
            <a:r>
              <a:rPr lang="en-US" altLang="en-US" sz="1800" i="0">
                <a:solidFill>
                  <a:srgbClr val="FF0000"/>
                </a:solidFill>
                <a:latin typeface="Calibri" pitchFamily="34" charset="0"/>
                <a:cs typeface="ＭＳ Ｐゴシック"/>
              </a:rPr>
              <a:t>with trans polarized n/p </a:t>
            </a:r>
            <a:r>
              <a:rPr lang="en-US" altLang="en-US" sz="1800" b="0" i="0">
                <a:solidFill>
                  <a:srgbClr val="000000"/>
                </a:solidFill>
                <a:latin typeface="Calibri" pitchFamily="34" charset="0"/>
                <a:cs typeface="ＭＳ Ｐゴシック"/>
                <a:sym typeface="Wingdings" panose="05000000000000000000" pitchFamily="2" charset="2"/>
              </a:rPr>
              <a:t> </a:t>
            </a:r>
            <a:r>
              <a:rPr lang="en-US" altLang="en-US" sz="1800" i="0">
                <a:solidFill>
                  <a:srgbClr val="000000"/>
                </a:solidFill>
                <a:latin typeface="Calibri" pitchFamily="34" charset="0"/>
                <a:cs typeface="ＭＳ Ｐゴシック"/>
                <a:sym typeface="Wingdings" panose="05000000000000000000" pitchFamily="2" charset="2"/>
              </a:rPr>
              <a:t>quantitative knowledge of OAM</a:t>
            </a:r>
            <a:endParaRPr lang="en-US" altLang="en-US" sz="1800" i="0">
              <a:solidFill>
                <a:srgbClr val="000000"/>
              </a:solidFill>
              <a:latin typeface="Calibri" pitchFamily="34" charset="0"/>
              <a:cs typeface="ＭＳ Ｐゴシック"/>
            </a:endParaRPr>
          </a:p>
        </p:txBody>
      </p:sp>
      <p:sp>
        <p:nvSpPr>
          <p:cNvPr id="50180" name="Rectangle 1"/>
          <p:cNvSpPr>
            <a:spLocks noChangeArrowheads="1"/>
          </p:cNvSpPr>
          <p:nvPr/>
        </p:nvSpPr>
        <p:spPr bwMode="auto">
          <a:xfrm>
            <a:off x="4267200" y="5638800"/>
            <a:ext cx="3810000" cy="36930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lIns="91418" tIns="45706" rIns="91418" bIns="45706">
            <a:spAutoFit/>
          </a:bodyPr>
          <a:lstStyle/>
          <a:p>
            <a:r>
              <a:rPr lang="en-US" altLang="en-US" sz="1800" i="0" err="1" smtClean="0">
                <a:solidFill>
                  <a:srgbClr val="000000"/>
                </a:solidFill>
                <a:latin typeface="Arial" charset="0"/>
                <a:ea typeface="ＭＳ Ｐゴシック"/>
                <a:cs typeface="ＭＳ Ｐゴシック"/>
              </a:rPr>
              <a:t>SoLID</a:t>
            </a:r>
            <a:r>
              <a:rPr lang="en-US" altLang="en-US" sz="1800" i="0" smtClean="0">
                <a:solidFill>
                  <a:srgbClr val="000000"/>
                </a:solidFill>
                <a:latin typeface="Arial" charset="0"/>
                <a:ea typeface="ＭＳ Ｐゴシック"/>
                <a:cs typeface="ＭＳ Ｐゴシック"/>
              </a:rPr>
              <a:t> Projections: </a:t>
            </a:r>
            <a:r>
              <a:rPr lang="en-US" altLang="en-US" sz="1800" i="0" err="1" smtClean="0">
                <a:solidFill>
                  <a:srgbClr val="000000"/>
                </a:solidFill>
                <a:latin typeface="Arial" charset="0"/>
                <a:ea typeface="ＭＳ Ｐゴシック"/>
                <a:cs typeface="ＭＳ Ｐゴシック"/>
              </a:rPr>
              <a:t>Pretzelosity</a:t>
            </a:r>
            <a:endParaRPr lang="en-US" altLang="en-US" sz="1800" i="0">
              <a:solidFill>
                <a:srgbClr val="000000"/>
              </a:solidFill>
              <a:latin typeface="Arial" charset="0"/>
              <a:ea typeface="ＭＳ Ｐゴシック"/>
              <a:cs typeface="ＭＳ Ｐゴシック"/>
            </a:endParaRPr>
          </a:p>
        </p:txBody>
      </p:sp>
      <p:pic>
        <p:nvPicPr>
          <p:cNvPr id="50181" name="Picture 1"/>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14600" y="2668695"/>
            <a:ext cx="5226224" cy="281770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 name="TextBox 1"/>
          <p:cNvSpPr txBox="1"/>
          <p:nvPr/>
        </p:nvSpPr>
        <p:spPr>
          <a:xfrm>
            <a:off x="7086600" y="5867400"/>
            <a:ext cx="1245391" cy="369332"/>
          </a:xfrm>
          <a:prstGeom prst="rect">
            <a:avLst/>
          </a:prstGeom>
          <a:noFill/>
        </p:spPr>
        <p:txBody>
          <a:bodyPr wrap="none" rtlCol="0">
            <a:spAutoFit/>
          </a:bodyPr>
          <a:lstStyle/>
          <a:p>
            <a:r>
              <a:rPr lang="en-US" smtClean="0"/>
              <a:t>J.-P. Chen</a:t>
            </a:r>
            <a:endParaRPr lang="en-US"/>
          </a:p>
        </p:txBody>
      </p:sp>
      <p:pic>
        <p:nvPicPr>
          <p:cNvPr id="7" name="Picture 1" descr="SoLID_setup_20140901_SIDISandJPsi_arrow-1.pdf - Adobe Acrobat"/>
          <p:cNvPicPr>
            <a:picLocks noChangeAspect="1"/>
          </p:cNvPicPr>
          <p:nvPr/>
        </p:nvPicPr>
        <p:blipFill>
          <a:blip r:embed="rId3" cstate="print">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2124" t="16586" r="2989" b="7480"/>
          <a:stretch>
            <a:fillRect/>
          </a:stretch>
        </p:blipFill>
        <p:spPr bwMode="auto">
          <a:xfrm>
            <a:off x="-12648" y="2971800"/>
            <a:ext cx="2456328" cy="194428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 name="Footer Placeholder 2"/>
          <p:cNvSpPr>
            <a:spLocks noGrp="1"/>
          </p:cNvSpPr>
          <p:nvPr>
            <p:ph type="ftr" sz="quarter" idx="10"/>
          </p:nvPr>
        </p:nvSpPr>
        <p:spPr/>
        <p:txBody>
          <a:bodyPr/>
          <a:lstStyle/>
          <a:p>
            <a:pPr>
              <a:defRPr/>
            </a:pPr>
            <a:r>
              <a:rPr lang="en-US" smtClean="0"/>
              <a:t>Avakian, LNF-INFN Dec 12</a:t>
            </a:r>
            <a:endParaRPr lang="en-US"/>
          </a:p>
        </p:txBody>
      </p:sp>
      <p:sp>
        <p:nvSpPr>
          <p:cNvPr id="4" name="Slide Number Placeholder 3"/>
          <p:cNvSpPr>
            <a:spLocks noGrp="1"/>
          </p:cNvSpPr>
          <p:nvPr>
            <p:ph type="sldNum" sz="quarter" idx="11"/>
          </p:nvPr>
        </p:nvSpPr>
        <p:spPr/>
        <p:txBody>
          <a:bodyPr/>
          <a:lstStyle/>
          <a:p>
            <a:pPr>
              <a:defRPr/>
            </a:pPr>
            <a:fld id="{36001169-E0E7-594B-BF1D-06A68AE8EA48}" type="slidenum">
              <a:rPr lang="en-US" altLang="en-US" smtClean="0"/>
              <a:pPr>
                <a:defRPr/>
              </a:pPr>
              <a:t>21</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1161702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Title 3"/>
          <p:cNvSpPr>
            <a:spLocks noGrp="1"/>
          </p:cNvSpPr>
          <p:nvPr>
            <p:ph type="ctrTitle"/>
          </p:nvPr>
        </p:nvSpPr>
        <p:spPr>
          <a:xfrm>
            <a:off x="749300" y="51705"/>
            <a:ext cx="7772400" cy="483875"/>
          </a:xfrm>
        </p:spPr>
        <p:txBody>
          <a:bodyPr/>
          <a:lstStyle/>
          <a:p>
            <a:pPr eaLnBrk="1" hangingPunct="1"/>
            <a:r>
              <a:rPr lang="en-US" altLang="en-US" sz="3600">
                <a:solidFill>
                  <a:srgbClr val="0000FF"/>
                </a:solidFill>
              </a:rPr>
              <a:t> </a:t>
            </a:r>
            <a:r>
              <a:rPr lang="en-US" altLang="en-US" sz="3200" b="1" i="1" err="1" smtClean="0">
                <a:solidFill>
                  <a:srgbClr val="FF0000"/>
                </a:solidFill>
              </a:rPr>
              <a:t>Transversity</a:t>
            </a:r>
            <a:r>
              <a:rPr lang="en-US" altLang="en-US" sz="3200" b="1" i="1" smtClean="0">
                <a:solidFill>
                  <a:srgbClr val="FF0000"/>
                </a:solidFill>
              </a:rPr>
              <a:t> from </a:t>
            </a:r>
            <a:r>
              <a:rPr lang="en-US" altLang="en-US" sz="3200" b="1" i="1" err="1" smtClean="0">
                <a:solidFill>
                  <a:srgbClr val="FF0000"/>
                </a:solidFill>
              </a:rPr>
              <a:t>SoLID</a:t>
            </a:r>
            <a:endParaRPr lang="en-US" altLang="en-US" sz="3600" b="1" i="1">
              <a:solidFill>
                <a:srgbClr val="FF0000"/>
              </a:solidFill>
            </a:endParaRPr>
          </a:p>
        </p:txBody>
      </p:sp>
      <p:sp>
        <p:nvSpPr>
          <p:cNvPr id="9" name="TextBox 13"/>
          <p:cNvSpPr txBox="1">
            <a:spLocks noChangeArrowheads="1"/>
          </p:cNvSpPr>
          <p:nvPr/>
        </p:nvSpPr>
        <p:spPr bwMode="auto">
          <a:xfrm>
            <a:off x="381000" y="762000"/>
            <a:ext cx="8229600" cy="92329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lIns="91409" tIns="45703" rIns="91409" bIns="45703">
            <a:spAutoFit/>
          </a:bodyPr>
          <a:lstStyle>
            <a:lvl1pPr defTabSz="457200">
              <a:spcBef>
                <a:spcPct val="20000"/>
              </a:spcBef>
              <a:buChar char="•"/>
              <a:defRPr sz="3200">
                <a:solidFill>
                  <a:schemeClr val="tx1"/>
                </a:solidFill>
                <a:latin typeface="Arial" pitchFamily="34" charset="0"/>
                <a:ea typeface="ＭＳ Ｐゴシック" pitchFamily="34" charset="-128"/>
              </a:defRPr>
            </a:lvl1pPr>
            <a:lvl2pPr marL="742950" indent="-285750" defTabSz="457200">
              <a:spcBef>
                <a:spcPct val="20000"/>
              </a:spcBef>
              <a:buChar char="–"/>
              <a:defRPr sz="2800">
                <a:solidFill>
                  <a:schemeClr val="tx1"/>
                </a:solidFill>
                <a:latin typeface="Arial" pitchFamily="34" charset="0"/>
                <a:ea typeface="ＭＳ Ｐゴシック" pitchFamily="34" charset="-128"/>
              </a:defRPr>
            </a:lvl2pPr>
            <a:lvl3pPr marL="1143000" indent="-228600" defTabSz="457200">
              <a:spcBef>
                <a:spcPct val="20000"/>
              </a:spcBef>
              <a:buChar char="•"/>
              <a:defRPr sz="2400">
                <a:solidFill>
                  <a:schemeClr val="tx1"/>
                </a:solidFill>
                <a:latin typeface="Arial" pitchFamily="34" charset="0"/>
                <a:ea typeface="ＭＳ Ｐゴシック" pitchFamily="34" charset="-128"/>
              </a:defRPr>
            </a:lvl3pPr>
            <a:lvl4pPr marL="1600200" indent="-228600" defTabSz="457200">
              <a:spcBef>
                <a:spcPct val="20000"/>
              </a:spcBef>
              <a:buChar char="–"/>
              <a:defRPr sz="2000">
                <a:solidFill>
                  <a:schemeClr val="tx1"/>
                </a:solidFill>
                <a:latin typeface="Arial" pitchFamily="34" charset="0"/>
                <a:ea typeface="ＭＳ Ｐゴシック" pitchFamily="34" charset="-128"/>
              </a:defRPr>
            </a:lvl4pPr>
            <a:lvl5pPr marL="2057400" indent="-228600" defTabSz="457200">
              <a:spcBef>
                <a:spcPct val="20000"/>
              </a:spcBef>
              <a:buChar char="»"/>
              <a:defRPr sz="2000">
                <a:solidFill>
                  <a:schemeClr val="tx1"/>
                </a:solidFill>
                <a:latin typeface="Arial" pitchFamily="34" charset="0"/>
                <a:ea typeface="ＭＳ Ｐゴシック" pitchFamily="34" charset="-128"/>
              </a:defRPr>
            </a:lvl5pPr>
            <a:lvl6pPr marL="2514600" indent="-228600" defTabSz="4572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defTabSz="4572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defTabSz="4572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defTabSz="4572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marL="285673" indent="-285673" eaLnBrk="1" hangingPunct="1">
              <a:spcBef>
                <a:spcPct val="0"/>
              </a:spcBef>
              <a:buFont typeface="Wingdings" panose="05000000000000000000" pitchFamily="2" charset="2"/>
              <a:buChar char="§"/>
              <a:defRPr/>
            </a:pPr>
            <a:r>
              <a:rPr lang="en-US" altLang="en-US" sz="1800" b="0" i="0">
                <a:solidFill>
                  <a:srgbClr val="000000"/>
                </a:solidFill>
                <a:latin typeface="Calibri" pitchFamily="34" charset="0"/>
              </a:rPr>
              <a:t>Collins Asymmetries ~  </a:t>
            </a:r>
            <a:r>
              <a:rPr lang="en-US" altLang="en-US" sz="1800" b="0" i="0" err="1">
                <a:solidFill>
                  <a:srgbClr val="000000"/>
                </a:solidFill>
                <a:latin typeface="Calibri" pitchFamily="34" charset="0"/>
              </a:rPr>
              <a:t>Transversity</a:t>
            </a:r>
            <a:r>
              <a:rPr lang="en-US" altLang="en-US" sz="1800" b="0" i="0">
                <a:solidFill>
                  <a:srgbClr val="000000"/>
                </a:solidFill>
                <a:latin typeface="Calibri" pitchFamily="34" charset="0"/>
              </a:rPr>
              <a:t>  (x)  </a:t>
            </a:r>
            <a:r>
              <a:rPr lang="en-US" altLang="en-US" sz="1800" b="0" i="0" smtClean="0">
                <a:solidFill>
                  <a:srgbClr val="000000"/>
                </a:solidFill>
                <a:latin typeface="Calibri" pitchFamily="34" charset="0"/>
              </a:rPr>
              <a:t>Collins Function  </a:t>
            </a:r>
            <a:endParaRPr lang="en-US" altLang="en-US" sz="1800">
              <a:solidFill>
                <a:srgbClr val="000000"/>
              </a:solidFill>
              <a:latin typeface="Calibri" pitchFamily="34" charset="0"/>
            </a:endParaRPr>
          </a:p>
          <a:p>
            <a:pPr marL="285673" indent="-285673" eaLnBrk="1" hangingPunct="1">
              <a:spcBef>
                <a:spcPct val="0"/>
              </a:spcBef>
              <a:buFont typeface="Wingdings" panose="05000000000000000000" pitchFamily="2" charset="2"/>
              <a:buChar char="§"/>
              <a:defRPr/>
            </a:pPr>
            <a:r>
              <a:rPr lang="en-US" altLang="en-US" sz="1800" i="0" err="1" smtClean="0">
                <a:solidFill>
                  <a:srgbClr val="FF0000"/>
                </a:solidFill>
                <a:latin typeface="Calibri" pitchFamily="34" charset="0"/>
              </a:rPr>
              <a:t>SoLID</a:t>
            </a:r>
            <a:r>
              <a:rPr lang="en-US" altLang="en-US" sz="1800" b="0" i="0" smtClean="0">
                <a:solidFill>
                  <a:srgbClr val="000000"/>
                </a:solidFill>
                <a:latin typeface="Calibri" pitchFamily="34" charset="0"/>
              </a:rPr>
              <a:t> </a:t>
            </a:r>
            <a:r>
              <a:rPr lang="en-US" altLang="en-US" sz="1800" b="0" i="0">
                <a:solidFill>
                  <a:srgbClr val="000000"/>
                </a:solidFill>
                <a:latin typeface="Calibri" pitchFamily="34" charset="0"/>
              </a:rPr>
              <a:t>with </a:t>
            </a:r>
            <a:r>
              <a:rPr lang="en-US" altLang="en-US" sz="1800" i="0">
                <a:solidFill>
                  <a:srgbClr val="000000"/>
                </a:solidFill>
                <a:latin typeface="Calibri" pitchFamily="34" charset="0"/>
              </a:rPr>
              <a:t>trans polarized n &amp; p </a:t>
            </a:r>
            <a:r>
              <a:rPr lang="en-US" altLang="en-US" sz="1800" b="0" i="0" smtClean="0">
                <a:solidFill>
                  <a:srgbClr val="000000"/>
                </a:solidFill>
                <a:latin typeface="Calibri" pitchFamily="34" charset="0"/>
                <a:sym typeface="Wingdings" panose="05000000000000000000" pitchFamily="2" charset="2"/>
              </a:rPr>
              <a:t> Precision extraction of u/d quark </a:t>
            </a:r>
            <a:r>
              <a:rPr lang="en-US" altLang="en-US" sz="1800" b="0" i="0" err="1" smtClean="0">
                <a:solidFill>
                  <a:srgbClr val="000000"/>
                </a:solidFill>
                <a:latin typeface="Calibri" pitchFamily="34" charset="0"/>
                <a:sym typeface="Wingdings" panose="05000000000000000000" pitchFamily="2" charset="2"/>
              </a:rPr>
              <a:t>transversity</a:t>
            </a:r>
            <a:endParaRPr lang="en-US" altLang="en-US" sz="1800" b="0" i="0" smtClean="0">
              <a:solidFill>
                <a:srgbClr val="000000"/>
              </a:solidFill>
              <a:latin typeface="Calibri" pitchFamily="34" charset="0"/>
              <a:sym typeface="Wingdings" panose="05000000000000000000" pitchFamily="2" charset="2"/>
            </a:endParaRPr>
          </a:p>
          <a:p>
            <a:pPr marL="285673" indent="-285673" eaLnBrk="1" hangingPunct="1">
              <a:spcBef>
                <a:spcPct val="0"/>
              </a:spcBef>
              <a:buFont typeface="Wingdings" panose="05000000000000000000" pitchFamily="2" charset="2"/>
              <a:buChar char="§"/>
              <a:defRPr/>
            </a:pPr>
            <a:r>
              <a:rPr lang="en-US" altLang="en-US" sz="1800" b="0" i="0" smtClean="0">
                <a:solidFill>
                  <a:srgbClr val="000000"/>
                </a:solidFill>
                <a:latin typeface="Calibri" pitchFamily="34" charset="0"/>
                <a:sym typeface="Wingdings" panose="05000000000000000000" pitchFamily="2" charset="2"/>
              </a:rPr>
              <a:t>Collaborating with theory group (N. Sato, A. </a:t>
            </a:r>
            <a:r>
              <a:rPr lang="en-US" altLang="en-US" sz="1800" b="0" i="0" err="1" smtClean="0">
                <a:solidFill>
                  <a:srgbClr val="000000"/>
                </a:solidFill>
                <a:latin typeface="Calibri" pitchFamily="34" charset="0"/>
                <a:sym typeface="Wingdings" panose="05000000000000000000" pitchFamily="2" charset="2"/>
              </a:rPr>
              <a:t>Prokudin</a:t>
            </a:r>
            <a:r>
              <a:rPr lang="en-US" altLang="en-US" sz="1800" b="0" i="0" smtClean="0">
                <a:solidFill>
                  <a:srgbClr val="000000"/>
                </a:solidFill>
                <a:latin typeface="Calibri" pitchFamily="34" charset="0"/>
                <a:sym typeface="Wingdings" panose="05000000000000000000" pitchFamily="2" charset="2"/>
              </a:rPr>
              <a:t>, …) on </a:t>
            </a:r>
            <a:r>
              <a:rPr lang="en-US" altLang="en-US" sz="1800" b="0" i="0">
                <a:solidFill>
                  <a:srgbClr val="000000"/>
                </a:solidFill>
                <a:latin typeface="Calibri" pitchFamily="34" charset="0"/>
                <a:sym typeface="Wingdings" panose="05000000000000000000" pitchFamily="2" charset="2"/>
              </a:rPr>
              <a:t>i</a:t>
            </a:r>
            <a:r>
              <a:rPr lang="en-US" altLang="en-US" sz="1800" b="0" i="0" smtClean="0">
                <a:solidFill>
                  <a:srgbClr val="000000"/>
                </a:solidFill>
                <a:latin typeface="Calibri" pitchFamily="34" charset="0"/>
                <a:sym typeface="Wingdings" panose="05000000000000000000" pitchFamily="2" charset="2"/>
              </a:rPr>
              <a:t>mpact study </a:t>
            </a:r>
            <a:endParaRPr lang="en-US" altLang="en-US" sz="1800" i="0">
              <a:solidFill>
                <a:srgbClr val="000000"/>
              </a:solidFill>
              <a:latin typeface="Calibri" pitchFamily="34" charset="0"/>
            </a:endParaRPr>
          </a:p>
        </p:txBody>
      </p:sp>
      <p:sp>
        <p:nvSpPr>
          <p:cNvPr id="11" name="Rectangle 4"/>
          <p:cNvSpPr>
            <a:spLocks noChangeArrowheads="1"/>
          </p:cNvSpPr>
          <p:nvPr/>
        </p:nvSpPr>
        <p:spPr bwMode="auto">
          <a:xfrm>
            <a:off x="508520" y="1905000"/>
            <a:ext cx="3143250" cy="399498"/>
          </a:xfrm>
          <a:prstGeom prst="rect">
            <a:avLst/>
          </a:prstGeom>
          <a:noFill/>
          <a:ln w="9525">
            <a:noFill/>
            <a:miter lim="800000"/>
            <a:headEnd/>
            <a:tailEnd/>
          </a:ln>
        </p:spPr>
        <p:txBody>
          <a:bodyPr lIns="90836" tIns="45417" rIns="90836" bIns="45417">
            <a:spAutoFit/>
          </a:bodyPr>
          <a:lstStyle/>
          <a:p>
            <a:pPr>
              <a:defRPr/>
            </a:pPr>
            <a:r>
              <a:rPr lang="en-US" sz="2000">
                <a:solidFill>
                  <a:srgbClr val="2D16D4"/>
                </a:solidFill>
              </a:rPr>
              <a:t>Collins </a:t>
            </a:r>
            <a:r>
              <a:rPr lang="en-US" sz="2000" smtClean="0">
                <a:solidFill>
                  <a:srgbClr val="2D16D4"/>
                </a:solidFill>
              </a:rPr>
              <a:t>Asymmetries</a:t>
            </a:r>
            <a:endParaRPr lang="en-US" sz="2000">
              <a:solidFill>
                <a:srgbClr val="000000"/>
              </a:solidFill>
            </a:endParaRPr>
          </a:p>
        </p:txBody>
      </p:sp>
      <p:sp>
        <p:nvSpPr>
          <p:cNvPr id="13" name="Rectangle 4"/>
          <p:cNvSpPr>
            <a:spLocks noChangeArrowheads="1"/>
          </p:cNvSpPr>
          <p:nvPr/>
        </p:nvSpPr>
        <p:spPr bwMode="auto">
          <a:xfrm>
            <a:off x="577993" y="5353755"/>
            <a:ext cx="2555222" cy="584164"/>
          </a:xfrm>
          <a:prstGeom prst="rect">
            <a:avLst/>
          </a:prstGeom>
          <a:noFill/>
          <a:ln w="9525">
            <a:noFill/>
            <a:miter lim="800000"/>
            <a:headEnd/>
            <a:tailEnd/>
          </a:ln>
        </p:spPr>
        <p:txBody>
          <a:bodyPr wrap="none" lIns="90836" tIns="45417" rIns="90836" bIns="45417">
            <a:spAutoFit/>
          </a:bodyPr>
          <a:lstStyle/>
          <a:p>
            <a:pPr>
              <a:defRPr/>
            </a:pPr>
            <a:r>
              <a:rPr lang="en-US" sz="1600">
                <a:solidFill>
                  <a:srgbClr val="000000"/>
                </a:solidFill>
              </a:rPr>
              <a:t>P</a:t>
            </a:r>
            <a:r>
              <a:rPr lang="en-US" sz="1600" baseline="-25000">
                <a:solidFill>
                  <a:srgbClr val="000000"/>
                </a:solidFill>
              </a:rPr>
              <a:t>T</a:t>
            </a:r>
            <a:r>
              <a:rPr lang="en-US" sz="1600">
                <a:solidFill>
                  <a:srgbClr val="000000"/>
                </a:solidFill>
              </a:rPr>
              <a:t> vs. x for one (Q</a:t>
            </a:r>
            <a:r>
              <a:rPr lang="en-US" sz="1600" baseline="30000">
                <a:solidFill>
                  <a:srgbClr val="000000"/>
                </a:solidFill>
              </a:rPr>
              <a:t>2</a:t>
            </a:r>
            <a:r>
              <a:rPr lang="en-US" sz="1600">
                <a:solidFill>
                  <a:srgbClr val="000000"/>
                </a:solidFill>
              </a:rPr>
              <a:t>, z) bin </a:t>
            </a:r>
          </a:p>
          <a:p>
            <a:pPr>
              <a:defRPr/>
            </a:pPr>
            <a:r>
              <a:rPr lang="en-US" sz="1600">
                <a:solidFill>
                  <a:srgbClr val="000000"/>
                </a:solidFill>
              </a:rPr>
              <a:t>Total &gt; 1400 data points </a:t>
            </a:r>
          </a:p>
        </p:txBody>
      </p:sp>
      <p:pic>
        <p:nvPicPr>
          <p:cNvPr id="49161" name="Picture 1"/>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4276" r="6883"/>
          <a:stretch>
            <a:fillRect/>
          </a:stretch>
        </p:blipFill>
        <p:spPr bwMode="auto">
          <a:xfrm>
            <a:off x="0" y="2438400"/>
            <a:ext cx="3759200" cy="2438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 name="Picture 2" descr="1609.02449.pdf"/>
          <p:cNvPicPr>
            <a:picLocks noChangeAspect="1"/>
          </p:cNvPicPr>
          <p:nvPr/>
        </p:nvPicPr>
        <p:blipFill rotWithShape="1">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1506" t="12346" r="10452" b="50617"/>
          <a:stretch/>
        </p:blipFill>
        <p:spPr>
          <a:xfrm>
            <a:off x="3822532" y="2438400"/>
            <a:ext cx="5080922" cy="3753555"/>
          </a:xfrm>
          <a:prstGeom prst="rect">
            <a:avLst/>
          </a:prstGeom>
        </p:spPr>
      </p:pic>
      <p:sp>
        <p:nvSpPr>
          <p:cNvPr id="4" name="Rectangle 3"/>
          <p:cNvSpPr/>
          <p:nvPr/>
        </p:nvSpPr>
        <p:spPr>
          <a:xfrm>
            <a:off x="7239000" y="4322884"/>
            <a:ext cx="1664453" cy="246221"/>
          </a:xfrm>
          <a:prstGeom prst="rect">
            <a:avLst/>
          </a:prstGeom>
        </p:spPr>
        <p:txBody>
          <a:bodyPr wrap="square">
            <a:spAutoFit/>
          </a:bodyPr>
          <a:lstStyle/>
          <a:p>
            <a:r>
              <a:rPr lang="en-US" sz="1000" b="0" i="0" smtClean="0">
                <a:solidFill>
                  <a:srgbClr val="1F497D"/>
                </a:solidFill>
              </a:rPr>
              <a:t>Z. Ye </a:t>
            </a:r>
            <a:r>
              <a:rPr lang="en-US" sz="1000" b="0" smtClean="0">
                <a:solidFill>
                  <a:srgbClr val="1F497D"/>
                </a:solidFill>
              </a:rPr>
              <a:t>et al.</a:t>
            </a:r>
            <a:r>
              <a:rPr lang="en-US" sz="1000" b="0" i="0" smtClean="0">
                <a:solidFill>
                  <a:srgbClr val="1F497D"/>
                </a:solidFill>
              </a:rPr>
              <a:t>, PLB (2017)</a:t>
            </a:r>
            <a:endParaRPr lang="en-US" sz="1000">
              <a:solidFill>
                <a:srgbClr val="1F497D"/>
              </a:solidFill>
            </a:endParaRPr>
          </a:p>
        </p:txBody>
      </p:sp>
      <p:sp>
        <p:nvSpPr>
          <p:cNvPr id="2" name="Footer Placeholder 1"/>
          <p:cNvSpPr>
            <a:spLocks noGrp="1"/>
          </p:cNvSpPr>
          <p:nvPr>
            <p:ph type="ftr" sz="quarter" idx="10"/>
          </p:nvPr>
        </p:nvSpPr>
        <p:spPr/>
        <p:txBody>
          <a:bodyPr/>
          <a:lstStyle/>
          <a:p>
            <a:pPr>
              <a:defRPr/>
            </a:pPr>
            <a:r>
              <a:rPr lang="en-US" smtClean="0"/>
              <a:t>Avakian, LNF-INFN Dec 12</a:t>
            </a:r>
            <a:endParaRPr lang="en-US"/>
          </a:p>
        </p:txBody>
      </p:sp>
      <p:sp>
        <p:nvSpPr>
          <p:cNvPr id="5" name="Slide Number Placeholder 4"/>
          <p:cNvSpPr>
            <a:spLocks noGrp="1"/>
          </p:cNvSpPr>
          <p:nvPr>
            <p:ph type="sldNum" sz="quarter" idx="11"/>
          </p:nvPr>
        </p:nvSpPr>
        <p:spPr/>
        <p:txBody>
          <a:bodyPr/>
          <a:lstStyle/>
          <a:p>
            <a:pPr>
              <a:defRPr/>
            </a:pPr>
            <a:fld id="{3AADAC7F-A690-CA4B-91B2-05637446ED00}" type="slidenum">
              <a:rPr lang="en-US" altLang="en-US" smtClean="0"/>
              <a:pPr>
                <a:defRPr/>
              </a:pPr>
              <a:t>22</a:t>
            </a:fld>
            <a:endParaRPr lang="en-US" altLang="en-US"/>
          </a:p>
        </p:txBody>
      </p:sp>
      <p:sp>
        <p:nvSpPr>
          <p:cNvPr id="6" name="TextBox 5"/>
          <p:cNvSpPr txBox="1"/>
          <p:nvPr/>
        </p:nvSpPr>
        <p:spPr>
          <a:xfrm>
            <a:off x="4038600" y="1838980"/>
            <a:ext cx="4864853" cy="523220"/>
          </a:xfrm>
          <a:prstGeom prst="rect">
            <a:avLst/>
          </a:prstGeom>
          <a:noFill/>
        </p:spPr>
        <p:txBody>
          <a:bodyPr wrap="square" rtlCol="0">
            <a:spAutoFit/>
          </a:bodyPr>
          <a:lstStyle/>
          <a:p>
            <a:r>
              <a:rPr lang="en-US" sz="1400" smtClean="0"/>
              <a:t>Significant improvement, but need to quantify the systematics from modeling (underlying assumptions)</a:t>
            </a:r>
            <a:endParaRPr lang="en-US" sz="1400"/>
          </a:p>
        </p:txBody>
      </p:sp>
      <p:cxnSp>
        <p:nvCxnSpPr>
          <p:cNvPr id="12" name="Straight Arrow Connector 11"/>
          <p:cNvCxnSpPr/>
          <p:nvPr/>
        </p:nvCxnSpPr>
        <p:spPr>
          <a:xfrm>
            <a:off x="4341087" y="2362200"/>
            <a:ext cx="383313" cy="61978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97849748"/>
      </p:ext>
    </p:extLst>
  </p:cSld>
  <p:clrMapOvr>
    <a:masterClrMapping/>
  </p:clrMapOvr>
  <mc:AlternateContent>
    <mc:Choice xmlns:mc="http://schemas.openxmlformats.org/markup-compatibility/2006" xmlns:p14="http://schemas.microsoft.com/office/powerpoint/2010/main" xmlns:p="http://schemas.openxmlformats.org/presentationml/2006/main" xmlns:r="http://schemas.openxmlformats.org/officeDocument/2006/relationships" xmlns:a="http://schemas.openxmlformats.org/drawingml/2006/main" xmlns=""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7345" name="Picture 14" descr="Screen Shot 2015-10-21 at 5.15.17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629400" y="4419600"/>
            <a:ext cx="2438400" cy="1752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57346" name="Picture 13" descr="Screen Shot 2015-10-21 at 5.13.33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0" y="4460875"/>
            <a:ext cx="2590800" cy="17113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57347" name="Footer Placeholder 3"/>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sp>
        <p:nvSpPr>
          <p:cNvPr id="57348" name="Slide Number Placeholder 4"/>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0E447ECB-9C0E-1F4E-96B4-C1E55F8DB74B}" type="slidenum">
              <a:rPr lang="en-US" altLang="en-US" sz="1400"/>
              <a:pPr>
                <a:spcBef>
                  <a:spcPct val="0"/>
                </a:spcBef>
                <a:buFontTx/>
                <a:buNone/>
              </a:pPr>
              <a:t>23</a:t>
            </a:fld>
            <a:endParaRPr lang="en-US" altLang="en-US" sz="1400"/>
          </a:p>
        </p:txBody>
      </p:sp>
      <p:graphicFrame>
        <p:nvGraphicFramePr>
          <p:cNvPr id="9" name="Table 8"/>
          <p:cNvGraphicFramePr>
            <a:graphicFrameLocks noGrp="1"/>
          </p:cNvGraphicFramePr>
          <p:nvPr/>
        </p:nvGraphicFramePr>
        <p:xfrm>
          <a:off x="0" y="1081088"/>
          <a:ext cx="9067800" cy="1279526"/>
        </p:xfrm>
        <a:graphic>
          <a:graphicData uri="http://schemas.openxmlformats.org/drawingml/2006/table">
            <a:tbl>
              <a:tblPr/>
              <a:tblGrid>
                <a:gridCol w="696913"/>
                <a:gridCol w="698500"/>
                <a:gridCol w="696912"/>
                <a:gridCol w="698500"/>
                <a:gridCol w="696913"/>
                <a:gridCol w="696912"/>
                <a:gridCol w="698500"/>
                <a:gridCol w="696913"/>
                <a:gridCol w="696912"/>
                <a:gridCol w="504825"/>
                <a:gridCol w="457200"/>
                <a:gridCol w="1295400"/>
                <a:gridCol w="533400"/>
              </a:tblGrid>
              <a:tr h="365427">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bin#</a:t>
                      </a: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x</a:t>
                      </a: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Q</a:t>
                      </a:r>
                      <a:r>
                        <a:rPr kumimoji="0" lang="en-US" altLang="en-US" sz="1800" b="1" i="0" u="none" strike="noStrike" cap="none" normalizeH="0" baseline="30000">
                          <a:ln>
                            <a:noFill/>
                          </a:ln>
                          <a:solidFill>
                            <a:schemeClr val="tx1"/>
                          </a:solidFill>
                          <a:effectLst/>
                          <a:latin typeface="Arial" charset="0"/>
                          <a:ea typeface="ＭＳ Ｐゴシック" charset="-128"/>
                        </a:rPr>
                        <a:t>2</a:t>
                      </a: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y</a:t>
                      </a: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W</a:t>
                      </a: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M</a:t>
                      </a:r>
                      <a:r>
                        <a:rPr kumimoji="0" lang="en-US" altLang="en-US" sz="1800" b="1" i="0" u="none" strike="noStrike" cap="none" normalizeH="0" baseline="-25000">
                          <a:ln>
                            <a:noFill/>
                          </a:ln>
                          <a:solidFill>
                            <a:schemeClr val="tx1"/>
                          </a:solidFill>
                          <a:effectLst/>
                          <a:latin typeface="Arial" charset="0"/>
                          <a:ea typeface="ＭＳ Ｐゴシック" charset="-128"/>
                        </a:rPr>
                        <a:t>X</a:t>
                      </a: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Symbol" charset="2"/>
                          <a:ea typeface="ＭＳ Ｐゴシック" charset="-128"/>
                        </a:rPr>
                        <a:t>f</a:t>
                      </a: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z</a:t>
                      </a: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P</a:t>
                      </a:r>
                      <a:r>
                        <a:rPr kumimoji="0" lang="en-US" altLang="en-US" sz="1800" b="1" i="0" u="none" strike="noStrike" cap="none" normalizeH="0" baseline="-25000">
                          <a:ln>
                            <a:noFill/>
                          </a:ln>
                          <a:solidFill>
                            <a:schemeClr val="tx1"/>
                          </a:solidFill>
                          <a:effectLst/>
                          <a:latin typeface="Arial" charset="0"/>
                          <a:ea typeface="ＭＳ Ｐゴシック" charset="-128"/>
                        </a:rPr>
                        <a:t>T</a:t>
                      </a: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Symbol" charset="2"/>
                          <a:ea typeface="ＭＳ Ｐゴシック" charset="-128"/>
                        </a:rPr>
                        <a:t>l</a:t>
                      </a:r>
                      <a:endParaRPr kumimoji="0" lang="en-US" altLang="en-US" sz="1800" b="1" i="0" u="none" strike="noStrike" cap="none" normalizeH="0" baseline="0">
                        <a:ln>
                          <a:noFill/>
                        </a:ln>
                        <a:solidFill>
                          <a:schemeClr val="tx1"/>
                        </a:solidFill>
                        <a:effectLst/>
                        <a:latin typeface="Arial" charset="0"/>
                        <a:ea typeface="ＭＳ Ｐゴシック" charset="-128"/>
                      </a:endParaRP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Symbol" charset="2"/>
                          <a:ea typeface="ＭＳ Ｐゴシック" charset="-128"/>
                        </a:rPr>
                        <a:t>L</a:t>
                      </a:r>
                      <a:endParaRPr kumimoji="0" lang="en-US" altLang="en-US" sz="1800" b="1" i="0" u="none" strike="noStrike" cap="none" normalizeH="0" baseline="0">
                        <a:ln>
                          <a:noFill/>
                        </a:ln>
                        <a:solidFill>
                          <a:schemeClr val="tx1"/>
                        </a:solidFill>
                        <a:effectLst/>
                        <a:latin typeface="Arial" charset="0"/>
                        <a:ea typeface="ＭＳ Ｐゴシック" charset="-128"/>
                      </a:endParaRP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N(counts)</a:t>
                      </a: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RC</a:t>
                      </a: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914098">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ea typeface="ＭＳ Ｐゴシック" charset="-128"/>
                        </a:rPr>
                        <a:t>1</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ea typeface="ＭＳ Ｐゴシック" charset="-128"/>
                        </a:rPr>
                        <a:t>...</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charset="0"/>
                          <a:ea typeface="ＭＳ Ｐゴシック" charset="-128"/>
                        </a:rPr>
                        <a:t>N</a:t>
                      </a: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ＭＳ Ｐゴシック" charset="-128"/>
                      </a:endParaRP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ＭＳ Ｐゴシック" charset="-128"/>
                      </a:endParaRP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ＭＳ Ｐゴシック" charset="-128"/>
                      </a:endParaRP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ＭＳ Ｐゴシック" charset="-128"/>
                      </a:endParaRP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ＭＳ Ｐゴシック" charset="-128"/>
                      </a:endParaRP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ＭＳ Ｐゴシック" charset="-128"/>
                      </a:endParaRP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ＭＳ Ｐゴシック" charset="-128"/>
                      </a:endParaRP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ＭＳ Ｐゴシック" charset="-128"/>
                      </a:endParaRP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ＭＳ Ｐゴシック" charset="-128"/>
                      </a:endParaRP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ＭＳ Ｐゴシック" charset="-128"/>
                      </a:endParaRP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ＭＳ Ｐゴシック" charset="-128"/>
                      </a:endParaRP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defTabSz="457200" eaLnBrk="0" hangingPunct="0">
                        <a:spcBef>
                          <a:spcPct val="20000"/>
                        </a:spcBef>
                        <a:defRPr sz="2800">
                          <a:solidFill>
                            <a:schemeClr val="tx1"/>
                          </a:solidFill>
                          <a:latin typeface="Arial" charset="0"/>
                          <a:ea typeface="ＭＳ Ｐゴシック" charset="-128"/>
                        </a:defRPr>
                      </a:lvl1pPr>
                      <a:lvl2pPr marL="742950" indent="-285750" defTabSz="457200" eaLnBrk="0" hangingPunct="0">
                        <a:spcBef>
                          <a:spcPct val="20000"/>
                        </a:spcBef>
                        <a:defRPr sz="2400">
                          <a:solidFill>
                            <a:schemeClr val="tx1"/>
                          </a:solidFill>
                          <a:latin typeface="Arial" charset="0"/>
                          <a:ea typeface="ＭＳ Ｐゴシック" charset="-128"/>
                        </a:defRPr>
                      </a:lvl2pPr>
                      <a:lvl3pPr marL="1143000" indent="-228600" defTabSz="457200" eaLnBrk="0" hangingPunct="0">
                        <a:spcBef>
                          <a:spcPct val="20000"/>
                        </a:spcBef>
                        <a:defRPr sz="2000">
                          <a:solidFill>
                            <a:schemeClr val="tx1"/>
                          </a:solidFill>
                          <a:latin typeface="Arial" charset="0"/>
                          <a:ea typeface="ＭＳ Ｐゴシック" charset="-128"/>
                        </a:defRPr>
                      </a:lvl3pPr>
                      <a:lvl4pPr marL="1600200" indent="-228600" defTabSz="457200" eaLnBrk="0" hangingPunct="0">
                        <a:spcBef>
                          <a:spcPct val="20000"/>
                        </a:spcBef>
                        <a:defRPr>
                          <a:solidFill>
                            <a:schemeClr val="tx1"/>
                          </a:solidFill>
                          <a:latin typeface="Arial" charset="0"/>
                          <a:ea typeface="ＭＳ Ｐゴシック" charset="-128"/>
                        </a:defRPr>
                      </a:lvl4pPr>
                      <a:lvl5pPr marL="2057400" indent="-228600" defTabSz="457200" eaLnBrk="0" hangingPunct="0">
                        <a:spcBef>
                          <a:spcPct val="20000"/>
                        </a:spcBef>
                        <a:defRPr>
                          <a:solidFill>
                            <a:schemeClr val="tx1"/>
                          </a:solidFill>
                          <a:latin typeface="Arial" charset="0"/>
                          <a:ea typeface="ＭＳ Ｐゴシック" charset="-128"/>
                        </a:defRPr>
                      </a:lvl5pPr>
                      <a:lvl6pPr marL="2514600" indent="-228600" defTabSz="457200" eaLnBrk="0" fontAlgn="base" hangingPunct="0">
                        <a:spcBef>
                          <a:spcPct val="2000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2000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2000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20000"/>
                        </a:spcBef>
                        <a:spcAft>
                          <a:spcPct val="0"/>
                        </a:spcAft>
                        <a:defRPr>
                          <a:solidFill>
                            <a:schemeClr val="tx1"/>
                          </a:solidFill>
                          <a:latin typeface="Arial" charset="0"/>
                          <a:ea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charset="0"/>
                        <a:ea typeface="ＭＳ Ｐゴシック" charset="-128"/>
                      </a:endParaRPr>
                    </a:p>
                  </a:txBody>
                  <a:tcPr marT="45554" marB="4555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bl>
          </a:graphicData>
        </a:graphic>
      </p:graphicFrame>
      <p:sp>
        <p:nvSpPr>
          <p:cNvPr id="12" name="Rectangle 11"/>
          <p:cNvSpPr/>
          <p:nvPr/>
        </p:nvSpPr>
        <p:spPr>
          <a:xfrm>
            <a:off x="4114800" y="1081088"/>
            <a:ext cx="838200" cy="5334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57394" name="Picture 1" descr="Screen Shot 2015-10-20 at 6.14.20 P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66800" y="1462088"/>
            <a:ext cx="2286000" cy="990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57395" name="TextBox 2"/>
          <p:cNvSpPr txBox="1">
            <a:spLocks noChangeArrowheads="1"/>
          </p:cNvSpPr>
          <p:nvPr/>
        </p:nvSpPr>
        <p:spPr bwMode="auto">
          <a:xfrm>
            <a:off x="22225" y="2452688"/>
            <a:ext cx="5921375" cy="18774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dirty="0" smtClean="0"/>
              <a:t>Elementary Bins </a:t>
            </a:r>
            <a:r>
              <a:rPr lang="en-US" altLang="en-US" sz="1800" dirty="0" err="1"/>
              <a:t>vs</a:t>
            </a:r>
            <a:r>
              <a:rPr lang="en-US" altLang="en-US" sz="1800" dirty="0"/>
              <a:t> macroscopic bins</a:t>
            </a:r>
          </a:p>
          <a:p>
            <a:pPr eaLnBrk="1" hangingPunct="1">
              <a:spcBef>
                <a:spcPct val="0"/>
              </a:spcBef>
              <a:buFontTx/>
              <a:buNone/>
            </a:pPr>
            <a:r>
              <a:rPr lang="en-US" altLang="en-US" sz="1400" dirty="0"/>
              <a:t>Pros: 		                               Cons: 	</a:t>
            </a:r>
          </a:p>
          <a:p>
            <a:pPr eaLnBrk="1" hangingPunct="1">
              <a:spcBef>
                <a:spcPct val="0"/>
              </a:spcBef>
              <a:buFontTx/>
              <a:buAutoNum type="arabicParenR"/>
            </a:pPr>
            <a:r>
              <a:rPr lang="en-US" altLang="en-US" sz="1400" dirty="0"/>
              <a:t>can go to wider bins,                           </a:t>
            </a:r>
            <a:r>
              <a:rPr lang="en-US" altLang="en-US" sz="1400" dirty="0" smtClean="0"/>
              <a:t>       1)Requires </a:t>
            </a:r>
            <a:r>
              <a:rPr lang="en-US" altLang="en-US" sz="1400" dirty="0"/>
              <a:t>huge</a:t>
            </a:r>
          </a:p>
          <a:p>
            <a:pPr eaLnBrk="1" hangingPunct="1">
              <a:spcBef>
                <a:spcPct val="0"/>
              </a:spcBef>
              <a:buFontTx/>
              <a:buAutoNum type="arabicParenR"/>
            </a:pPr>
            <a:r>
              <a:rPr lang="en-US" altLang="en-US" sz="1400" dirty="0"/>
              <a:t>smaller bin centering corrections          </a:t>
            </a:r>
            <a:r>
              <a:rPr lang="en-US" altLang="en-US" sz="1400" dirty="0" smtClean="0"/>
              <a:t>          MC </a:t>
            </a:r>
            <a:r>
              <a:rPr lang="en-US" altLang="en-US" sz="1400" dirty="0"/>
              <a:t>sample               </a:t>
            </a:r>
          </a:p>
          <a:p>
            <a:pPr eaLnBrk="1" hangingPunct="1">
              <a:spcBef>
                <a:spcPct val="0"/>
              </a:spcBef>
              <a:buFontTx/>
              <a:buNone/>
            </a:pPr>
            <a:r>
              <a:rPr lang="en-US" altLang="en-US" sz="1400" dirty="0"/>
              <a:t>3) smaller acceptance/radiative </a:t>
            </a:r>
            <a:r>
              <a:rPr lang="en-US" altLang="en-US" sz="1400" dirty="0" err="1"/>
              <a:t>correcions</a:t>
            </a:r>
            <a:r>
              <a:rPr lang="en-US" altLang="en-US" sz="1400" dirty="0" smtClean="0"/>
              <a:t>.   </a:t>
            </a:r>
            <a:endParaRPr lang="en-US" altLang="en-US" sz="1400" dirty="0"/>
          </a:p>
          <a:p>
            <a:pPr eaLnBrk="1" hangingPunct="1">
              <a:spcBef>
                <a:spcPct val="0"/>
              </a:spcBef>
              <a:buFontTx/>
              <a:buNone/>
            </a:pPr>
            <a:r>
              <a:rPr lang="en-US" altLang="en-US" sz="1400" dirty="0"/>
              <a:t>4) can perform also Bessel </a:t>
            </a:r>
            <a:r>
              <a:rPr lang="en-US" altLang="en-US" sz="1400" dirty="0" smtClean="0"/>
              <a:t>weighting</a:t>
            </a:r>
          </a:p>
          <a:p>
            <a:pPr eaLnBrk="1" hangingPunct="1">
              <a:spcBef>
                <a:spcPct val="0"/>
              </a:spcBef>
              <a:buFontTx/>
              <a:buNone/>
            </a:pPr>
            <a:r>
              <a:rPr lang="en-US" altLang="en-US" sz="1400" dirty="0" smtClean="0"/>
              <a:t>5)Can re-calculate for any other kinematical variables (</a:t>
            </a:r>
            <a:r>
              <a:rPr lang="en-US" altLang="en-US" sz="1400" dirty="0" err="1" smtClean="0">
                <a:latin typeface="Symbol" charset="2"/>
              </a:rPr>
              <a:t>h</a:t>
            </a:r>
            <a:r>
              <a:rPr lang="en-US" altLang="en-US" sz="1400" dirty="0" err="1" smtClean="0"/>
              <a:t>,P</a:t>
            </a:r>
            <a:r>
              <a:rPr lang="en-US" altLang="en-US" sz="1400" baseline="-25000" dirty="0" err="1" smtClean="0"/>
              <a:t>T</a:t>
            </a:r>
            <a:r>
              <a:rPr lang="en-US" altLang="en-US" sz="1400" dirty="0" err="1" smtClean="0"/>
              <a:t>/z</a:t>
            </a:r>
            <a:r>
              <a:rPr lang="en-US" altLang="en-US" sz="1400" dirty="0" smtClean="0"/>
              <a:t>,</a:t>
            </a:r>
            <a:r>
              <a:rPr lang="is-IS" altLang="en-US" sz="1400" dirty="0" smtClean="0"/>
              <a:t>…)</a:t>
            </a:r>
            <a:endParaRPr lang="en-US" altLang="en-US" sz="1400" dirty="0"/>
          </a:p>
          <a:p>
            <a:pPr eaLnBrk="1" hangingPunct="1">
              <a:spcBef>
                <a:spcPct val="0"/>
              </a:spcBef>
              <a:buFontTx/>
              <a:buNone/>
            </a:pPr>
            <a:r>
              <a:rPr lang="en-US" altLang="en-US" sz="1400" dirty="0"/>
              <a:t>…………………….  </a:t>
            </a:r>
          </a:p>
        </p:txBody>
      </p:sp>
      <p:sp>
        <p:nvSpPr>
          <p:cNvPr id="57396" name="Line 22"/>
          <p:cNvSpPr>
            <a:spLocks noChangeShapeType="1"/>
          </p:cNvSpPr>
          <p:nvPr/>
        </p:nvSpPr>
        <p:spPr bwMode="auto">
          <a:xfrm flipV="1">
            <a:off x="1143000" y="2300288"/>
            <a:ext cx="762000" cy="228600"/>
          </a:xfrm>
          <a:prstGeom prst="line">
            <a:avLst/>
          </a:prstGeom>
          <a:noFill/>
          <a:ln w="9525">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endParaRPr lang="en-US"/>
          </a:p>
        </p:txBody>
      </p:sp>
      <p:sp>
        <p:nvSpPr>
          <p:cNvPr id="57397" name="TextBox 2"/>
          <p:cNvSpPr txBox="1">
            <a:spLocks noChangeArrowheads="1"/>
          </p:cNvSpPr>
          <p:nvPr/>
        </p:nvSpPr>
        <p:spPr bwMode="auto">
          <a:xfrm>
            <a:off x="5410200" y="3446472"/>
            <a:ext cx="3488455" cy="33855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smtClean="0"/>
              <a:t>EBC: bin </a:t>
            </a:r>
            <a:r>
              <a:rPr lang="en-US" altLang="en-US" sz="1600"/>
              <a:t>sizes limited by resolutions</a:t>
            </a:r>
          </a:p>
        </p:txBody>
      </p:sp>
      <p:pic>
        <p:nvPicPr>
          <p:cNvPr id="57398" name="Picture 3" descr="Screen Shot 2015-10-21 at 8.54.37 P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 y="4343400"/>
            <a:ext cx="3260725" cy="1828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6" name="Rectangle 5"/>
          <p:cNvSpPr/>
          <p:nvPr/>
        </p:nvSpPr>
        <p:spPr>
          <a:xfrm>
            <a:off x="4800600" y="4682068"/>
            <a:ext cx="152400" cy="3048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1" name="Rectangle 20"/>
          <p:cNvSpPr/>
          <p:nvPr/>
        </p:nvSpPr>
        <p:spPr>
          <a:xfrm>
            <a:off x="7772400" y="5334000"/>
            <a:ext cx="228600" cy="2286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57401" name="Picture 7" descr="latex-image-1.pdf"/>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9600" y="5367338"/>
            <a:ext cx="381000" cy="85725"/>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57402" name="Picture 9" descr="latex-image-1.pdf"/>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9600" y="5486400"/>
            <a:ext cx="457200" cy="92075"/>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57403" name="Picture 10" descr="latex-image-1.pdf"/>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33600" y="6019800"/>
            <a:ext cx="138113" cy="228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57404" name="Rectangle 1"/>
          <p:cNvSpPr>
            <a:spLocks noChangeArrowheads="1"/>
          </p:cNvSpPr>
          <p:nvPr/>
        </p:nvSpPr>
        <p:spPr bwMode="auto">
          <a:xfrm>
            <a:off x="4800600" y="1843088"/>
            <a:ext cx="4310063" cy="12001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For precision studies of TMDs </a:t>
            </a:r>
            <a:r>
              <a:rPr lang="en-US" altLang="en-US" sz="1800" u="sng"/>
              <a:t>we need </a:t>
            </a:r>
            <a:r>
              <a:rPr lang="en-US" altLang="en-US" sz="1800" u="sng" smtClean="0"/>
              <a:t>x-sections/</a:t>
            </a:r>
            <a:r>
              <a:rPr lang="en-US" altLang="en-US" sz="1800" u="sng" err="1" smtClean="0"/>
              <a:t>muliplicities</a:t>
            </a:r>
            <a:r>
              <a:rPr lang="en-US" altLang="en-US" sz="1800" u="sng" smtClean="0"/>
              <a:t> </a:t>
            </a:r>
            <a:r>
              <a:rPr lang="en-US" altLang="en-US" sz="1800" u="sng"/>
              <a:t>in smallest possible bins in </a:t>
            </a:r>
            <a:r>
              <a:rPr lang="en-US" altLang="en-US" sz="1800" u="sng" err="1"/>
              <a:t>x,y,z,P</a:t>
            </a:r>
            <a:r>
              <a:rPr lang="en-US" altLang="en-US" sz="1800" u="sng" baseline="-25000" err="1"/>
              <a:t>T</a:t>
            </a:r>
            <a:r>
              <a:rPr lang="en-US" altLang="en-US" sz="1800" u="sng" err="1"/>
              <a:t>,</a:t>
            </a:r>
            <a:r>
              <a:rPr lang="en-US" altLang="en-US" sz="1800" u="sng" err="1">
                <a:latin typeface="Symbol" charset="2"/>
              </a:rPr>
              <a:t>f</a:t>
            </a:r>
            <a:r>
              <a:rPr lang="en-US" altLang="en-US" sz="1800" u="sng"/>
              <a:t> for all hadrons and all relevant polarization states</a:t>
            </a:r>
          </a:p>
        </p:txBody>
      </p:sp>
      <p:pic>
        <p:nvPicPr>
          <p:cNvPr id="22" name="Picture 21" descr="Screen Shot 2017-03-02 at 10.04.47 AM.png"/>
          <p:cNvPicPr>
            <a:picLocks noChangeAspect="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63" y="4318002"/>
            <a:ext cx="3729037" cy="1752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57406" name="Text Box 16"/>
          <p:cNvSpPr txBox="1">
            <a:spLocks noChangeArrowheads="1"/>
          </p:cNvSpPr>
          <p:nvPr/>
        </p:nvSpPr>
        <p:spPr bwMode="auto">
          <a:xfrm>
            <a:off x="228600" y="228600"/>
            <a:ext cx="8520113" cy="434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lIns="0" tIns="25602" rIns="0" bIns="0" anchor="ctr"/>
          <a:lstStyle>
            <a:lvl1pPr>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charset="0"/>
                <a:ea typeface="ＭＳ Ｐゴシック" charset="-128"/>
              </a:defRPr>
            </a:lvl1pPr>
            <a:lvl2pPr marL="742950" indent="-28575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charset="0"/>
                <a:ea typeface="ＭＳ Ｐゴシック" charset="-128"/>
              </a:defRPr>
            </a:lvl9pPr>
          </a:lstStyle>
          <a:p>
            <a:pPr algn="ctr" eaLnBrk="1" hangingPunct="1">
              <a:spcBef>
                <a:spcPct val="0"/>
              </a:spcBef>
              <a:buFontTx/>
              <a:buNone/>
            </a:pPr>
            <a:r>
              <a:rPr lang="en-US" altLang="en-US" sz="2900">
                <a:solidFill>
                  <a:srgbClr val="000080"/>
                </a:solidFill>
              </a:rPr>
              <a:t>From data to </a:t>
            </a:r>
            <a:r>
              <a:rPr lang="en-US" altLang="en-US" sz="2900" smtClean="0">
                <a:solidFill>
                  <a:srgbClr val="000080"/>
                </a:solidFill>
              </a:rPr>
              <a:t>phenomenology: EBC</a:t>
            </a:r>
            <a:endParaRPr lang="en-US" altLang="en-US" sz="2900">
              <a:solidFill>
                <a:srgbClr val="000080"/>
              </a:solidFill>
            </a:endParaRPr>
          </a:p>
        </p:txBody>
      </p:sp>
      <p:sp>
        <p:nvSpPr>
          <p:cNvPr id="23" name="TextBox 22"/>
          <p:cNvSpPr txBox="1"/>
          <p:nvPr/>
        </p:nvSpPr>
        <p:spPr>
          <a:xfrm>
            <a:off x="6100718" y="6019800"/>
            <a:ext cx="300082" cy="307777"/>
          </a:xfrm>
          <a:prstGeom prst="rect">
            <a:avLst/>
          </a:prstGeom>
          <a:solidFill>
            <a:schemeClr val="bg1"/>
          </a:solidFill>
        </p:spPr>
        <p:txBody>
          <a:bodyPr wrap="square" rtlCol="0">
            <a:spAutoFit/>
          </a:bodyPr>
          <a:lstStyle/>
          <a:p>
            <a:r>
              <a:rPr lang="en-US" sz="1400" dirty="0" err="1" smtClean="0"/>
              <a:t>z</a:t>
            </a:r>
            <a:endParaRPr lang="en-US" sz="1400" dirty="0"/>
          </a:p>
        </p:txBody>
      </p:sp>
      <p:sp>
        <p:nvSpPr>
          <p:cNvPr id="24" name="TextBox 23"/>
          <p:cNvSpPr txBox="1"/>
          <p:nvPr/>
        </p:nvSpPr>
        <p:spPr>
          <a:xfrm rot="16200000">
            <a:off x="3427511" y="4281100"/>
            <a:ext cx="762001" cy="276999"/>
          </a:xfrm>
          <a:prstGeom prst="rect">
            <a:avLst/>
          </a:prstGeom>
          <a:solidFill>
            <a:schemeClr val="bg1"/>
          </a:solidFill>
        </p:spPr>
        <p:txBody>
          <a:bodyPr wrap="square" rtlCol="0">
            <a:spAutoFit/>
          </a:bodyPr>
          <a:lstStyle/>
          <a:p>
            <a:r>
              <a:rPr lang="en-US" sz="1000" dirty="0" smtClean="0"/>
              <a:t>P</a:t>
            </a:r>
            <a:r>
              <a:rPr lang="en-US" sz="1000" baseline="30000" dirty="0" smtClean="0"/>
              <a:t>2</a:t>
            </a:r>
            <a:r>
              <a:rPr lang="en-US" sz="1000" baseline="-25000" dirty="0" smtClean="0"/>
              <a:t>T</a:t>
            </a:r>
            <a:r>
              <a:rPr lang="en-US" sz="1000" dirty="0" smtClean="0"/>
              <a:t>(GeV</a:t>
            </a:r>
            <a:r>
              <a:rPr lang="en-US" sz="1000" baseline="30000" dirty="0" smtClean="0"/>
              <a:t>2</a:t>
            </a:r>
            <a:r>
              <a:rPr lang="en-US" sz="1200" dirty="0" smtClean="0"/>
              <a:t>)</a:t>
            </a:r>
            <a:endParaRPr lang="en-US" sz="1200" dirty="0"/>
          </a:p>
        </p:txBody>
      </p:sp>
      <p:sp>
        <p:nvSpPr>
          <p:cNvPr id="25" name="TextBox 24"/>
          <p:cNvSpPr txBox="1"/>
          <p:nvPr/>
        </p:nvSpPr>
        <p:spPr>
          <a:xfrm rot="16200000">
            <a:off x="6135589" y="4303811"/>
            <a:ext cx="838200" cy="307777"/>
          </a:xfrm>
          <a:prstGeom prst="rect">
            <a:avLst/>
          </a:prstGeom>
          <a:solidFill>
            <a:schemeClr val="bg1"/>
          </a:solidFill>
        </p:spPr>
        <p:txBody>
          <a:bodyPr wrap="square" rtlCol="0">
            <a:spAutoFit/>
          </a:bodyPr>
          <a:lstStyle/>
          <a:p>
            <a:r>
              <a:rPr lang="en-US" sz="1050" dirty="0" smtClean="0"/>
              <a:t>Q</a:t>
            </a:r>
            <a:r>
              <a:rPr lang="en-US" sz="1050" baseline="30000" dirty="0" smtClean="0"/>
              <a:t>2</a:t>
            </a:r>
            <a:r>
              <a:rPr lang="en-US" sz="1050" dirty="0" smtClean="0"/>
              <a:t>(GeV</a:t>
            </a:r>
            <a:r>
              <a:rPr lang="en-US" sz="1050" baseline="30000" dirty="0" smtClean="0"/>
              <a:t>2</a:t>
            </a:r>
            <a:r>
              <a:rPr lang="en-US" sz="1400" dirty="0" smtClean="0"/>
              <a:t>)</a:t>
            </a:r>
            <a:endParaRPr lang="en-US" sz="1400" dirty="0"/>
          </a:p>
        </p:txBody>
      </p:sp>
      <p:sp>
        <p:nvSpPr>
          <p:cNvPr id="26" name="TextBox 25"/>
          <p:cNvSpPr txBox="1"/>
          <p:nvPr/>
        </p:nvSpPr>
        <p:spPr>
          <a:xfrm>
            <a:off x="8763000" y="6019800"/>
            <a:ext cx="300082" cy="307777"/>
          </a:xfrm>
          <a:prstGeom prst="rect">
            <a:avLst/>
          </a:prstGeom>
          <a:solidFill>
            <a:schemeClr val="bg1"/>
          </a:solidFill>
        </p:spPr>
        <p:txBody>
          <a:bodyPr wrap="square" rtlCol="0">
            <a:spAutoFit/>
          </a:bodyPr>
          <a:lstStyle/>
          <a:p>
            <a:r>
              <a:rPr lang="en-US" sz="1400" dirty="0" err="1" smtClean="0"/>
              <a:t>x</a:t>
            </a:r>
            <a:endParaRPr lang="en-US" sz="1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Avakian, LNF-INFN Dec 12</a:t>
            </a:r>
            <a:endParaRPr lang="en-US"/>
          </a:p>
        </p:txBody>
      </p:sp>
      <p:sp>
        <p:nvSpPr>
          <p:cNvPr id="59394" name="Slide Number Placeholder 4"/>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B58F5321-00B9-604D-866A-3C9114451FE8}" type="slidenum">
              <a:rPr lang="en-US" altLang="en-US" sz="1400"/>
              <a:pPr>
                <a:spcBef>
                  <a:spcPct val="0"/>
                </a:spcBef>
                <a:buFontTx/>
                <a:buNone/>
              </a:pPr>
              <a:t>24</a:t>
            </a:fld>
            <a:endParaRPr lang="en-US" altLang="en-US" sz="1400"/>
          </a:p>
        </p:txBody>
      </p:sp>
      <p:sp>
        <p:nvSpPr>
          <p:cNvPr id="59396" name="TextBox 8"/>
          <p:cNvSpPr txBox="1">
            <a:spLocks noChangeArrowheads="1"/>
          </p:cNvSpPr>
          <p:nvPr/>
        </p:nvSpPr>
        <p:spPr bwMode="auto">
          <a:xfrm>
            <a:off x="1371600" y="152400"/>
            <a:ext cx="6870700" cy="5238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800"/>
              <a:t>Examples of data from SIDIS experiments</a:t>
            </a:r>
          </a:p>
        </p:txBody>
      </p:sp>
      <p:sp>
        <p:nvSpPr>
          <p:cNvPr id="59397" name="TextBox 9"/>
          <p:cNvSpPr txBox="1">
            <a:spLocks noChangeArrowheads="1"/>
          </p:cNvSpPr>
          <p:nvPr/>
        </p:nvSpPr>
        <p:spPr bwMode="auto">
          <a:xfrm>
            <a:off x="1219200" y="5278146"/>
            <a:ext cx="7239000" cy="120032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marL="285750" indent="-285750" eaLnBrk="1" hangingPunct="1">
              <a:spcBef>
                <a:spcPct val="0"/>
              </a:spcBef>
            </a:pPr>
            <a:r>
              <a:rPr lang="en-US" altLang="en-US" sz="1800" dirty="0"/>
              <a:t>Experiment measures</a:t>
            </a:r>
            <a:r>
              <a:rPr lang="en-US" altLang="en-US" sz="1800" dirty="0">
                <a:latin typeface="Symbol" charset="2"/>
              </a:rPr>
              <a:t> f</a:t>
            </a:r>
            <a:r>
              <a:rPr lang="en-US" altLang="en-US" sz="1800" dirty="0"/>
              <a:t>-dependence and </a:t>
            </a:r>
            <a:r>
              <a:rPr lang="en-US" altLang="en-US" sz="1800" dirty="0" smtClean="0"/>
              <a:t>performs </a:t>
            </a:r>
            <a:r>
              <a:rPr lang="en-US" altLang="en-US" sz="1800" dirty="0"/>
              <a:t>fits to extract different </a:t>
            </a:r>
            <a:r>
              <a:rPr lang="en-US" altLang="en-US" sz="1800" dirty="0" smtClean="0"/>
              <a:t>moments</a:t>
            </a:r>
            <a:endParaRPr lang="en-US" altLang="en-US" sz="1800" dirty="0"/>
          </a:p>
          <a:p>
            <a:pPr marL="285750" indent="-285750" eaLnBrk="1" hangingPunct="1">
              <a:spcBef>
                <a:spcPct val="0"/>
              </a:spcBef>
            </a:pPr>
            <a:r>
              <a:rPr lang="en-US" altLang="en-US" sz="1800" dirty="0"/>
              <a:t>Need wide bins in kinematical variables to provide moments!</a:t>
            </a:r>
          </a:p>
          <a:p>
            <a:pPr eaLnBrk="1" hangingPunct="1">
              <a:spcBef>
                <a:spcPct val="0"/>
              </a:spcBef>
              <a:buFontTx/>
              <a:buNone/>
            </a:pPr>
            <a:r>
              <a:rPr lang="en-US" altLang="en-US" sz="1800" dirty="0"/>
              <a:t> </a:t>
            </a:r>
          </a:p>
        </p:txBody>
      </p:sp>
      <p:grpSp>
        <p:nvGrpSpPr>
          <p:cNvPr id="2" name="Group 1"/>
          <p:cNvGrpSpPr>
            <a:grpSpLocks/>
          </p:cNvGrpSpPr>
          <p:nvPr/>
        </p:nvGrpSpPr>
        <p:grpSpPr bwMode="auto">
          <a:xfrm>
            <a:off x="5334000" y="914400"/>
            <a:ext cx="3733801" cy="4117777"/>
            <a:chOff x="4800600" y="914400"/>
            <a:chExt cx="4267201" cy="4117777"/>
          </a:xfrm>
        </p:grpSpPr>
        <p:pic>
          <p:nvPicPr>
            <p:cNvPr id="59400" name="Picture 1" descr="Screen Shot 2017-03-15 at 12.28.54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00600" y="1143000"/>
              <a:ext cx="4114800" cy="3581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59401" name="Rectangle 4"/>
            <p:cNvSpPr>
              <a:spLocks noChangeArrowheads="1"/>
            </p:cNvSpPr>
            <p:nvPr/>
          </p:nvSpPr>
          <p:spPr bwMode="auto">
            <a:xfrm>
              <a:off x="7315200" y="914400"/>
              <a:ext cx="1322388"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dirty="0"/>
                <a:t>COMPASS</a:t>
              </a:r>
            </a:p>
          </p:txBody>
        </p:sp>
        <p:sp>
          <p:nvSpPr>
            <p:cNvPr id="59402" name="Rectangle 5"/>
            <p:cNvSpPr>
              <a:spLocks noChangeArrowheads="1"/>
            </p:cNvSpPr>
            <p:nvPr/>
          </p:nvSpPr>
          <p:spPr bwMode="auto">
            <a:xfrm>
              <a:off x="4800601" y="4724400"/>
              <a:ext cx="4267200" cy="30777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dirty="0"/>
                <a:t>http://</a:t>
              </a:r>
              <a:r>
                <a:rPr lang="en-US" altLang="en-US" sz="1400" dirty="0" err="1"/>
                <a:t>hepdata.cedar.ac.uk</a:t>
              </a:r>
              <a:r>
                <a:rPr lang="en-US" altLang="en-US" sz="1400" dirty="0"/>
                <a:t>/view/ins1278730</a:t>
              </a:r>
            </a:p>
          </p:txBody>
        </p:sp>
      </p:grpSp>
      <p:sp>
        <p:nvSpPr>
          <p:cNvPr id="59399" name="Rectangle 10"/>
          <p:cNvSpPr>
            <a:spLocks noChangeArrowheads="1"/>
          </p:cNvSpPr>
          <p:nvPr/>
        </p:nvSpPr>
        <p:spPr bwMode="auto">
          <a:xfrm>
            <a:off x="3581400" y="815975"/>
            <a:ext cx="1171575" cy="369888"/>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HERMES</a:t>
            </a:r>
          </a:p>
        </p:txBody>
      </p:sp>
      <p:pic>
        <p:nvPicPr>
          <p:cNvPr id="3" name="Picture 2" descr="Screen Shot 2017-12-08 at 9.05.34 A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2400" y="1295400"/>
            <a:ext cx="5181600" cy="3723565"/>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29" name="Picture 7" descr="Screen Shot 2016-08-16 at 5.08.23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0" y="5334000"/>
            <a:ext cx="4267200" cy="10826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22530" name="Picture 6" descr="Screen Shot 2016-08-16 at 5.05.48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94463" y="838200"/>
            <a:ext cx="2557462" cy="137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2531" name="Title 1"/>
          <p:cNvSpPr>
            <a:spLocks noGrp="1"/>
          </p:cNvSpPr>
          <p:nvPr>
            <p:ph type="title"/>
          </p:nvPr>
        </p:nvSpPr>
        <p:spPr/>
        <p:txBody>
          <a:bodyPr/>
          <a:lstStyle/>
          <a:p>
            <a:r>
              <a:rPr lang="en-US" altLang="en-US" sz="2800"/>
              <a:t>Extracting the average transverse momenta</a:t>
            </a:r>
          </a:p>
        </p:txBody>
      </p:sp>
      <p:sp>
        <p:nvSpPr>
          <p:cNvPr id="22532" name="Footer Placeholder 3"/>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pic>
        <p:nvPicPr>
          <p:cNvPr id="22533" name="Picture 4" descr="Screen Shot 2016-08-16 at 5.03.49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815975"/>
            <a:ext cx="5867400" cy="3270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22534" name="Picture 5" descr="Screen Shot 2016-08-16 at 5.04.44 P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1066800"/>
            <a:ext cx="6096000" cy="8572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2535" name="TextBox 8"/>
          <p:cNvSpPr txBox="1">
            <a:spLocks noChangeArrowheads="1"/>
          </p:cNvSpPr>
          <p:nvPr/>
        </p:nvSpPr>
        <p:spPr bwMode="auto">
          <a:xfrm>
            <a:off x="4648200" y="5008226"/>
            <a:ext cx="4495800" cy="1446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pPr>
            <a:endParaRPr lang="en-US" altLang="en-US" sz="1400"/>
          </a:p>
          <a:p>
            <a:pPr eaLnBrk="1" hangingPunct="1">
              <a:spcBef>
                <a:spcPct val="0"/>
              </a:spcBef>
            </a:pPr>
            <a:r>
              <a:rPr lang="en-US" altLang="en-US" sz="1400"/>
              <a:t>Extraction very sensitive to input (replicas)</a:t>
            </a:r>
          </a:p>
          <a:p>
            <a:pPr eaLnBrk="1" hangingPunct="1">
              <a:spcBef>
                <a:spcPct val="0"/>
              </a:spcBef>
            </a:pPr>
            <a:r>
              <a:rPr lang="en-US" altLang="en-US" sz="1400" smtClean="0"/>
              <a:t>Most sensitive to parameters is the large P</a:t>
            </a:r>
            <a:r>
              <a:rPr lang="en-US" altLang="en-US" sz="1400" baseline="-25000" smtClean="0"/>
              <a:t>T</a:t>
            </a:r>
            <a:r>
              <a:rPr lang="en-US" altLang="en-US" sz="1400" smtClean="0"/>
              <a:t> region</a:t>
            </a:r>
          </a:p>
          <a:p>
            <a:pPr eaLnBrk="1" hangingPunct="1">
              <a:spcBef>
                <a:spcPct val="0"/>
              </a:spcBef>
            </a:pPr>
            <a:r>
              <a:rPr lang="en-US" altLang="en-US" sz="1400" smtClean="0"/>
              <a:t>Multiplicity </a:t>
            </a:r>
            <a:r>
              <a:rPr lang="en-US" altLang="en-US" sz="1400"/>
              <a:t>alone may not be enough to separate &lt;</a:t>
            </a:r>
            <a:r>
              <a:rPr lang="en-US" altLang="en-US" sz="1400" err="1"/>
              <a:t>k</a:t>
            </a:r>
            <a:r>
              <a:rPr lang="en-US" altLang="en-US" sz="1400" baseline="-25000" err="1"/>
              <a:t>T</a:t>
            </a:r>
            <a:r>
              <a:rPr lang="en-US" altLang="en-US" sz="1400"/>
              <a:t>&gt; from average &lt;</a:t>
            </a:r>
            <a:r>
              <a:rPr lang="en-US" altLang="en-US" sz="1400" err="1"/>
              <a:t>p</a:t>
            </a:r>
            <a:r>
              <a:rPr lang="en-US" altLang="en-US" sz="1400" baseline="-25000" err="1"/>
              <a:t>T</a:t>
            </a:r>
            <a:r>
              <a:rPr lang="en-US" altLang="en-US" sz="1400"/>
              <a:t>&gt;</a:t>
            </a:r>
          </a:p>
          <a:p>
            <a:pPr eaLnBrk="1" hangingPunct="1">
              <a:spcBef>
                <a:spcPct val="0"/>
              </a:spcBef>
              <a:buFontTx/>
              <a:buNone/>
            </a:pPr>
            <a:endParaRPr lang="en-US" altLang="en-US" sz="1800"/>
          </a:p>
        </p:txBody>
      </p:sp>
      <p:sp>
        <p:nvSpPr>
          <p:cNvPr id="22536" name="Slide Number Placeholder 12"/>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931F0AAD-D3D0-6D42-9AA0-410BB9E0AF42}" type="slidenum">
              <a:rPr lang="en-US" altLang="en-US" sz="1400"/>
              <a:pPr>
                <a:spcBef>
                  <a:spcPct val="0"/>
                </a:spcBef>
                <a:buFontTx/>
                <a:buNone/>
              </a:pPr>
              <a:t>25</a:t>
            </a:fld>
            <a:endParaRPr lang="en-US" altLang="en-US" sz="1400"/>
          </a:p>
        </p:txBody>
      </p:sp>
      <p:pic>
        <p:nvPicPr>
          <p:cNvPr id="22537" name="Picture 10" descr="Screen Shot 2017-09-15 at 9.45.49 A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2057400"/>
            <a:ext cx="4038600" cy="3200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22538" name="Picture 1" descr="Screen Shot 2017-09-15 at 9.51.08 AM.pn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79107" y="2128044"/>
            <a:ext cx="4184650" cy="31877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 name="Oval 2"/>
          <p:cNvSpPr/>
          <p:nvPr/>
        </p:nvSpPr>
        <p:spPr>
          <a:xfrm>
            <a:off x="1371600" y="2971800"/>
            <a:ext cx="152400" cy="228600"/>
          </a:xfrm>
          <a:prstGeom prst="ellipse">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4" name="Oval 13"/>
          <p:cNvSpPr/>
          <p:nvPr/>
        </p:nvSpPr>
        <p:spPr>
          <a:xfrm>
            <a:off x="2286000" y="3733800"/>
            <a:ext cx="152400" cy="228600"/>
          </a:xfrm>
          <a:prstGeom prst="ellipse">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5" name="Oval 14"/>
          <p:cNvSpPr/>
          <p:nvPr/>
        </p:nvSpPr>
        <p:spPr>
          <a:xfrm>
            <a:off x="1371600" y="2438400"/>
            <a:ext cx="152400" cy="228600"/>
          </a:xfrm>
          <a:prstGeom prst="ellipse">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6" name="Oval 15"/>
          <p:cNvSpPr/>
          <p:nvPr/>
        </p:nvSpPr>
        <p:spPr>
          <a:xfrm>
            <a:off x="2286000" y="3124200"/>
            <a:ext cx="152400" cy="228600"/>
          </a:xfrm>
          <a:prstGeom prst="ellipse">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r>
              <a:rPr lang="en-US">
                <a:latin typeface="Arial" charset="0"/>
                <a:ea typeface="ＭＳ Ｐゴシック" charset="0"/>
                <a:cs typeface="ＭＳ Ｐゴシック" charset="0"/>
              </a:rPr>
              <a:t>Radiative SIDIS</a:t>
            </a:r>
          </a:p>
        </p:txBody>
      </p:sp>
      <p:sp>
        <p:nvSpPr>
          <p:cNvPr id="35842" name="Slide Number Placeholder 3"/>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8F829E-F63E-364B-82CF-E21DC92454C0}" type="slidenum">
              <a:rPr lang="en-US" sz="1400"/>
              <a:pPr/>
              <a:t>26</a:t>
            </a:fld>
            <a:endParaRPr lang="en-US" sz="1400"/>
          </a:p>
        </p:txBody>
      </p:sp>
      <p:pic>
        <p:nvPicPr>
          <p:cNvPr id="35843" name="Picture 4"/>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28800" y="2895600"/>
            <a:ext cx="4038600" cy="5715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5844" name="Picture 5"/>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81200" y="1143000"/>
            <a:ext cx="3930650" cy="6223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5845" name="Picture 6"/>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814388"/>
            <a:ext cx="1887538" cy="16367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5846" name="Picture 7"/>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9238" y="2879725"/>
            <a:ext cx="1638300" cy="16573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5847" name="TextBox 8"/>
          <p:cNvSpPr txBox="1">
            <a:spLocks noChangeArrowheads="1"/>
          </p:cNvSpPr>
          <p:nvPr/>
        </p:nvSpPr>
        <p:spPr bwMode="auto">
          <a:xfrm>
            <a:off x="1887538" y="3708400"/>
            <a:ext cx="779462"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t>
            </a:r>
            <a:r>
              <a:rPr lang="is-IS" sz="1800"/>
              <a:t>…..</a:t>
            </a:r>
            <a:endParaRPr lang="en-US" sz="1800"/>
          </a:p>
        </p:txBody>
      </p:sp>
      <p:sp>
        <p:nvSpPr>
          <p:cNvPr id="35848" name="Rectangle 9"/>
          <p:cNvSpPr>
            <a:spLocks noChangeArrowheads="1"/>
          </p:cNvSpPr>
          <p:nvPr/>
        </p:nvSpPr>
        <p:spPr bwMode="auto">
          <a:xfrm>
            <a:off x="2278063" y="3548063"/>
            <a:ext cx="6865937" cy="3698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p>
            <a:pPr eaLnBrk="1" hangingPunct="1"/>
            <a:r>
              <a:rPr lang="en-US"/>
              <a:t> additional photon can be described by three additional variables:</a:t>
            </a:r>
          </a:p>
        </p:txBody>
      </p:sp>
      <p:pic>
        <p:nvPicPr>
          <p:cNvPr id="35849" name="Picture 10"/>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25813" y="3865563"/>
            <a:ext cx="3227387" cy="6810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5850" name="Rectangle 11"/>
          <p:cNvSpPr>
            <a:spLocks noChangeArrowheads="1"/>
          </p:cNvSpPr>
          <p:nvPr/>
        </p:nvSpPr>
        <p:spPr bwMode="auto">
          <a:xfrm>
            <a:off x="0" y="4630738"/>
            <a:ext cx="6180138" cy="3698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p>
            <a:pPr eaLnBrk="1" hangingPunct="1"/>
            <a:r>
              <a:rPr lang="en-US"/>
              <a:t> The phase space of the real photon:</a:t>
            </a:r>
          </a:p>
        </p:txBody>
      </p:sp>
      <p:pic>
        <p:nvPicPr>
          <p:cNvPr id="35851" name="Picture 12"/>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046538" y="4468813"/>
            <a:ext cx="2133600" cy="7493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5852" name="Picture 13"/>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 y="5581650"/>
            <a:ext cx="549910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5853" name="Picture 14"/>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781800" y="5461000"/>
            <a:ext cx="2076450" cy="5207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5854" name="Picture 15"/>
          <p:cNvPicPr>
            <a:picLocks noChangeAspect="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91125" y="5219700"/>
            <a:ext cx="3798888" cy="3619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5855" name="Picture 17"/>
          <p:cNvPicPr>
            <a:picLocks noChangeAspect="1"/>
          </p:cNvPicPr>
          <p:nvPr/>
        </p:nvPicPr>
        <p:blipFill>
          <a:blip r:embed="rId11">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44913" y="1576388"/>
            <a:ext cx="2317750" cy="9937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5856" name="Picture 1"/>
          <p:cNvPicPr>
            <a:picLocks noChangeAspect="1"/>
          </p:cNvPicPr>
          <p:nvPr/>
        </p:nvPicPr>
        <p:blipFill>
          <a:blip r:embed="rId1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05663" y="4300538"/>
            <a:ext cx="1727200" cy="2460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5857" name="Picture 3"/>
          <p:cNvPicPr>
            <a:picLocks noChangeAspect="1"/>
          </p:cNvPicPr>
          <p:nvPr/>
        </p:nvPicPr>
        <p:blipFill>
          <a:blip r:embed="rId1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72313" y="4679950"/>
            <a:ext cx="1917700" cy="2714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5858" name="TextBox 4"/>
          <p:cNvSpPr txBox="1">
            <a:spLocks noChangeArrowheads="1"/>
          </p:cNvSpPr>
          <p:nvPr/>
        </p:nvSpPr>
        <p:spPr bwMode="auto">
          <a:xfrm>
            <a:off x="6370638" y="788988"/>
            <a:ext cx="2754312" cy="307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Akushevich&amp;Ilyichev in progress</a:t>
            </a:r>
          </a:p>
        </p:txBody>
      </p:sp>
      <p:cxnSp>
        <p:nvCxnSpPr>
          <p:cNvPr id="7" name="Straight Arrow Connector 6"/>
          <p:cNvCxnSpPr>
            <a:cxnSpLocks noChangeShapeType="1"/>
          </p:cNvCxnSpPr>
          <p:nvPr/>
        </p:nvCxnSpPr>
        <p:spPr bwMode="auto">
          <a:xfrm>
            <a:off x="4843463" y="2635250"/>
            <a:ext cx="0" cy="488950"/>
          </a:xfrm>
          <a:prstGeom prst="straightConnector1">
            <a:avLst/>
          </a:prstGeom>
          <a:noFill/>
          <a:ln w="25400">
            <a:solidFill>
              <a:schemeClr val="tx1"/>
            </a:solidFill>
            <a:round/>
            <a:headEnd/>
            <a:tailEnd type="triangle" w="med" len="med"/>
          </a:ln>
          <a:effectLst>
            <a:outerShdw blurRad="40000" dist="20000" dir="5400000" rotWithShape="0">
              <a:srgbClr val="000000">
                <a:alpha val="37999"/>
              </a:srgbClr>
            </a:outerShdw>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cxnSp>
      <p:pic>
        <p:nvPicPr>
          <p:cNvPr id="35860" name="Picture 5" descr="Screen Shot 2017-11-08 at 9.33.29 AM.png"/>
          <p:cNvPicPr>
            <a:picLocks noChangeAspect="1"/>
          </p:cNvPicPr>
          <p:nvPr/>
        </p:nvPicPr>
        <p:blipFill>
          <a:blip r:embed="rId1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00800" y="1752600"/>
            <a:ext cx="2552700" cy="5651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8" name="Rectangle 7"/>
          <p:cNvSpPr>
            <a:spLocks noChangeArrowheads="1"/>
          </p:cNvSpPr>
          <p:nvPr/>
        </p:nvSpPr>
        <p:spPr bwMode="auto">
          <a:xfrm>
            <a:off x="6400800" y="1752600"/>
            <a:ext cx="2667000" cy="609600"/>
          </a:xfrm>
          <a:prstGeom prst="rect">
            <a:avLst/>
          </a:prstGeom>
          <a:noFill/>
          <a:ln w="9525">
            <a:solidFill>
              <a:schemeClr val="tx1"/>
            </a:solidFill>
            <a:prstDash val="sysDash"/>
            <a:miter lim="800000"/>
            <a:headEnd/>
            <a:tailEnd/>
          </a:ln>
          <a:effectLst>
            <a:outerShdw blurRad="40000" dist="23000" dir="5400000" rotWithShape="0">
              <a:srgbClr val="000000">
                <a:alpha val="34998"/>
              </a:srgbClr>
            </a:outerShdw>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nchor="ctr"/>
          <a:lstStyle/>
          <a:p>
            <a:pPr algn="ctr" eaLnBrk="1" hangingPunct="1">
              <a:defRPr/>
            </a:pPr>
            <a:endParaRPr lang="en-US">
              <a:solidFill>
                <a:srgbClr val="FFFFFF"/>
              </a:solidFill>
            </a:endParaRPr>
          </a:p>
        </p:txBody>
      </p:sp>
      <p:cxnSp>
        <p:nvCxnSpPr>
          <p:cNvPr id="10" name="Straight Arrow Connector 9"/>
          <p:cNvCxnSpPr>
            <a:cxnSpLocks noChangeShapeType="1"/>
          </p:cNvCxnSpPr>
          <p:nvPr/>
        </p:nvCxnSpPr>
        <p:spPr bwMode="auto">
          <a:xfrm>
            <a:off x="8305800" y="2362200"/>
            <a:ext cx="304800" cy="45720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cxnSp>
      <p:pic>
        <p:nvPicPr>
          <p:cNvPr id="35863" name="Picture 11" descr="Screen Shot 2017-11-08 at 9.38.55 AM.png"/>
          <p:cNvPicPr>
            <a:picLocks noChangeAspect="1"/>
          </p:cNvPicPr>
          <p:nvPr/>
        </p:nvPicPr>
        <p:blipFill>
          <a:blip r:embed="rId1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19800" y="2819400"/>
            <a:ext cx="3022600" cy="538163"/>
          </a:xfrm>
          <a:prstGeom prst="rect">
            <a:avLst/>
          </a:prstGeom>
          <a:noFill/>
          <a:ln w="9525">
            <a:solidFill>
              <a:schemeClr val="tx1"/>
            </a:solidFill>
            <a:prstDash val="sysDash"/>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pic>
      <p:sp>
        <p:nvSpPr>
          <p:cNvPr id="16" name="Footer Placeholder 15"/>
          <p:cNvSpPr>
            <a:spLocks noGrp="1"/>
          </p:cNvSpPr>
          <p:nvPr>
            <p:ph type="ftr" sz="quarter" idx="10"/>
          </p:nvPr>
        </p:nvSpPr>
        <p:spPr/>
        <p:txBody>
          <a:bodyPr/>
          <a:lstStyle/>
          <a:p>
            <a:pPr>
              <a:defRPr/>
            </a:pPr>
            <a:r>
              <a:rPr lang="en-US" smtClean="0"/>
              <a:t>Avakian, LNF-INFN Dec 12</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111302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1" name="Title 1"/>
          <p:cNvSpPr>
            <a:spLocks noGrp="1"/>
          </p:cNvSpPr>
          <p:nvPr>
            <p:ph type="title"/>
          </p:nvPr>
        </p:nvSpPr>
        <p:spPr>
          <a:xfrm>
            <a:off x="76200" y="152400"/>
            <a:ext cx="8991600" cy="563563"/>
          </a:xfrm>
        </p:spPr>
        <p:txBody>
          <a:bodyPr/>
          <a:lstStyle/>
          <a:p>
            <a:r>
              <a:rPr lang="en-US" altLang="en-US" sz="2400"/>
              <a:t> Additional </a:t>
            </a:r>
            <a:r>
              <a:rPr lang="en-US" altLang="en-US" sz="2400" smtClean="0"/>
              <a:t>complications: </a:t>
            </a:r>
            <a:r>
              <a:rPr lang="en-US" altLang="en-US" sz="2400"/>
              <a:t>Experiment can</a:t>
            </a:r>
            <a:r>
              <a:rPr lang="ja-JP" altLang="en-US" sz="2400"/>
              <a:t>’</a:t>
            </a:r>
            <a:r>
              <a:rPr lang="en-US" altLang="ja-JP" sz="2400"/>
              <a:t>t measure just 1 SF</a:t>
            </a:r>
            <a:endParaRPr lang="en-US" altLang="en-US" sz="2400"/>
          </a:p>
        </p:txBody>
      </p:sp>
      <p:sp>
        <p:nvSpPr>
          <p:cNvPr id="71682" name="TextBox 20"/>
          <p:cNvSpPr txBox="1">
            <a:spLocks noChangeArrowheads="1"/>
          </p:cNvSpPr>
          <p:nvPr/>
        </p:nvSpPr>
        <p:spPr bwMode="auto">
          <a:xfrm>
            <a:off x="152400" y="2971800"/>
            <a:ext cx="8610600" cy="8302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dirty="0"/>
              <a:t>Due to radiative corrections,  </a:t>
            </a:r>
            <a:r>
              <a:rPr lang="en-US" altLang="en-US" sz="1600" dirty="0">
                <a:latin typeface="Symbol" charset="2"/>
              </a:rPr>
              <a:t>f</a:t>
            </a:r>
            <a:r>
              <a:rPr lang="en-US" altLang="en-US" sz="1600" dirty="0"/>
              <a:t>-dependence of x-section will get more contributions</a:t>
            </a:r>
          </a:p>
          <a:p>
            <a:pPr eaLnBrk="1" hangingPunct="1">
              <a:spcBef>
                <a:spcPct val="0"/>
              </a:spcBef>
            </a:pPr>
            <a:r>
              <a:rPr lang="en-US" altLang="en-US" sz="1600" dirty="0"/>
              <a:t>Some moments will modify</a:t>
            </a:r>
          </a:p>
          <a:p>
            <a:pPr eaLnBrk="1" hangingPunct="1">
              <a:spcBef>
                <a:spcPct val="0"/>
              </a:spcBef>
            </a:pPr>
            <a:r>
              <a:rPr lang="en-US" altLang="en-US" sz="1600" dirty="0"/>
              <a:t>New moments may appear, which were suppressed before in the x-section</a:t>
            </a:r>
          </a:p>
        </p:txBody>
      </p:sp>
      <p:pic>
        <p:nvPicPr>
          <p:cNvPr id="71683" name="Picture 1" descr="latex-image-1.pd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1066800"/>
            <a:ext cx="5867400" cy="4302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71684" name="Picture 4" descr="latex-image-1.pdf"/>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 y="2514600"/>
            <a:ext cx="8839200" cy="2714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 name="Footer Placeholder 2"/>
          <p:cNvSpPr>
            <a:spLocks noGrp="1"/>
          </p:cNvSpPr>
          <p:nvPr>
            <p:ph type="ftr" sz="quarter" idx="10"/>
          </p:nvPr>
        </p:nvSpPr>
        <p:spPr/>
        <p:txBody>
          <a:bodyPr/>
          <a:lstStyle/>
          <a:p>
            <a:pPr>
              <a:defRPr/>
            </a:pPr>
            <a:r>
              <a:rPr lang="en-US" smtClean="0"/>
              <a:t>Avakian, LNF-INFN Dec 12</a:t>
            </a:r>
            <a:endParaRPr lang="en-US"/>
          </a:p>
        </p:txBody>
      </p:sp>
      <p:sp>
        <p:nvSpPr>
          <p:cNvPr id="71686" name="Slide Number Placeholder 3"/>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34717A10-A595-7840-B321-F9D4504AA9A0}" type="slidenum">
              <a:rPr lang="en-US" altLang="en-US" sz="1400"/>
              <a:pPr>
                <a:spcBef>
                  <a:spcPct val="0"/>
                </a:spcBef>
                <a:buFontTx/>
                <a:buNone/>
              </a:pPr>
              <a:t>27</a:t>
            </a:fld>
            <a:endParaRPr lang="en-US" altLang="en-US" sz="1400"/>
          </a:p>
        </p:txBody>
      </p:sp>
      <p:pic>
        <p:nvPicPr>
          <p:cNvPr id="71687" name="Picture 8" descr="latex-image-1.pdf"/>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34200" y="4038600"/>
            <a:ext cx="2127250" cy="1714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71688" name="TextBox 18"/>
          <p:cNvSpPr txBox="1">
            <a:spLocks noChangeArrowheads="1"/>
          </p:cNvSpPr>
          <p:nvPr/>
        </p:nvSpPr>
        <p:spPr bwMode="auto">
          <a:xfrm>
            <a:off x="7010400" y="3733800"/>
            <a:ext cx="2070100" cy="307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t>Simplest rad. correction</a:t>
            </a:r>
          </a:p>
        </p:txBody>
      </p:sp>
      <p:sp>
        <p:nvSpPr>
          <p:cNvPr id="71689" name="TextBox 18"/>
          <p:cNvSpPr txBox="1">
            <a:spLocks noChangeArrowheads="1"/>
          </p:cNvSpPr>
          <p:nvPr/>
        </p:nvSpPr>
        <p:spPr bwMode="auto">
          <a:xfrm>
            <a:off x="381000" y="3913188"/>
            <a:ext cx="2528888" cy="307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b="1"/>
              <a:t>Correction to normalization</a:t>
            </a:r>
          </a:p>
        </p:txBody>
      </p:sp>
      <p:sp>
        <p:nvSpPr>
          <p:cNvPr id="71690" name="TextBox 19"/>
          <p:cNvSpPr txBox="1">
            <a:spLocks noChangeArrowheads="1"/>
          </p:cNvSpPr>
          <p:nvPr/>
        </p:nvSpPr>
        <p:spPr bwMode="auto">
          <a:xfrm>
            <a:off x="381000" y="5105400"/>
            <a:ext cx="1733550" cy="307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b="1"/>
              <a:t>Correction to DSA</a:t>
            </a:r>
          </a:p>
        </p:txBody>
      </p:sp>
      <p:sp>
        <p:nvSpPr>
          <p:cNvPr id="71691" name="TextBox 22"/>
          <p:cNvSpPr txBox="1">
            <a:spLocks noChangeArrowheads="1"/>
          </p:cNvSpPr>
          <p:nvPr/>
        </p:nvSpPr>
        <p:spPr bwMode="auto">
          <a:xfrm>
            <a:off x="381000" y="4495800"/>
            <a:ext cx="1724025" cy="307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b="1"/>
              <a:t>Correction to SSA</a:t>
            </a:r>
          </a:p>
        </p:txBody>
      </p:sp>
      <p:pic>
        <p:nvPicPr>
          <p:cNvPr id="71692" name="Picture 2" descr="latex-image-1.pdf"/>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 y="4800600"/>
            <a:ext cx="8153400" cy="209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71693" name="Picture 3" descr="latex-image-1.pdf"/>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 y="5410200"/>
            <a:ext cx="6629400" cy="2270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71694" name="Picture 4" descr="latex-image-1.pdf"/>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43000" y="4191000"/>
            <a:ext cx="5562600" cy="2587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71695" name="TextBox 19"/>
          <p:cNvSpPr txBox="1">
            <a:spLocks noChangeArrowheads="1"/>
          </p:cNvSpPr>
          <p:nvPr/>
        </p:nvSpPr>
        <p:spPr bwMode="auto">
          <a:xfrm>
            <a:off x="381000" y="6019800"/>
            <a:ext cx="8610600" cy="369888"/>
          </a:xfrm>
          <a:prstGeom prst="rect">
            <a:avLst/>
          </a:prstGeom>
          <a:solidFill>
            <a:srgbClr val="FFFF00"/>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Simultaneous extraction of all moments is important also because of correlations!</a:t>
            </a:r>
          </a:p>
        </p:txBody>
      </p:sp>
      <p:sp>
        <p:nvSpPr>
          <p:cNvPr id="71696" name="TextBox 1"/>
          <p:cNvSpPr txBox="1">
            <a:spLocks noChangeArrowheads="1"/>
          </p:cNvSpPr>
          <p:nvPr/>
        </p:nvSpPr>
        <p:spPr bwMode="auto">
          <a:xfrm>
            <a:off x="0" y="762000"/>
            <a:ext cx="1425575" cy="2762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t>I. Akushevich et al</a:t>
            </a:r>
          </a:p>
        </p:txBody>
      </p:sp>
      <p:pic>
        <p:nvPicPr>
          <p:cNvPr id="71697" name="Picture 14" descr="Screen Shot 2014-07-11 at 9.50.21 AM.png"/>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43600" y="914400"/>
            <a:ext cx="2528888" cy="1447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71698" name="Picture 12" descr="Screen Shot 2015-03-25 at 6.47.50 AM.png"/>
          <p:cNvPicPr>
            <a:picLocks noChangeAspect="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554913" y="838200"/>
            <a:ext cx="1443037" cy="685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71699" name="Rectangle 2"/>
          <p:cNvSpPr>
            <a:spLocks noChangeArrowheads="1"/>
          </p:cNvSpPr>
          <p:nvPr/>
        </p:nvSpPr>
        <p:spPr bwMode="auto">
          <a:xfrm>
            <a:off x="0" y="1524000"/>
            <a:ext cx="6858000" cy="8302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Due to radiative corrections,  </a:t>
            </a:r>
            <a:r>
              <a:rPr lang="en-US" altLang="en-US" sz="1600">
                <a:latin typeface="Symbol" charset="2"/>
              </a:rPr>
              <a:t>f</a:t>
            </a:r>
            <a:r>
              <a:rPr lang="en-US" altLang="en-US" sz="1600"/>
              <a:t>-dependence of x-section will get multiplicative R</a:t>
            </a:r>
            <a:r>
              <a:rPr lang="en-US" altLang="en-US" sz="1600" baseline="-25000"/>
              <a:t>M</a:t>
            </a:r>
            <a:r>
              <a:rPr lang="en-US" altLang="en-US" sz="1600"/>
              <a:t> and additive R</a:t>
            </a:r>
            <a:r>
              <a:rPr lang="en-US" altLang="en-US" sz="1600" baseline="-25000"/>
              <a:t>A </a:t>
            </a:r>
            <a:r>
              <a:rPr lang="en-US" altLang="en-US" sz="1600"/>
              <a:t>corrections, which could be calculated from the full Born (</a:t>
            </a:r>
            <a:r>
              <a:rPr lang="en-US" altLang="en-US" sz="1600">
                <a:latin typeface="Symbol" charset="2"/>
              </a:rPr>
              <a:t>s</a:t>
            </a:r>
            <a:r>
              <a:rPr lang="en-US" altLang="en-US" sz="1600" baseline="-25000"/>
              <a:t>0</a:t>
            </a:r>
            <a:r>
              <a:rPr lang="en-US" altLang="en-US" sz="1600"/>
              <a:t>) cross section for the process of interest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5" name="Title 1"/>
          <p:cNvSpPr>
            <a:spLocks noGrp="1"/>
          </p:cNvSpPr>
          <p:nvPr>
            <p:ph type="title"/>
          </p:nvPr>
        </p:nvSpPr>
        <p:spPr>
          <a:xfrm>
            <a:off x="0" y="160338"/>
            <a:ext cx="8686800" cy="487362"/>
          </a:xfrm>
        </p:spPr>
        <p:txBody>
          <a:bodyPr/>
          <a:lstStyle/>
          <a:p>
            <a:r>
              <a:rPr lang="en-US" altLang="en-US" sz="2800"/>
              <a:t>3D PDF Extraction and VAlidation (EVA) framework</a:t>
            </a:r>
          </a:p>
        </p:txBody>
      </p:sp>
      <p:sp>
        <p:nvSpPr>
          <p:cNvPr id="77826" name="Rectangle 5"/>
          <p:cNvSpPr>
            <a:spLocks noChangeArrowheads="1"/>
          </p:cNvSpPr>
          <p:nvPr/>
        </p:nvSpPr>
        <p:spPr bwMode="auto">
          <a:xfrm>
            <a:off x="215900" y="5562600"/>
            <a:ext cx="8912225" cy="923925"/>
          </a:xfrm>
          <a:prstGeom prst="rect">
            <a:avLst/>
          </a:prstGeom>
          <a:solidFill>
            <a:srgbClr val="FFFF00"/>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Development of a reliable techniques for the extraction of 3D PDFs and fragmentation functions from the </a:t>
            </a:r>
            <a:r>
              <a:rPr lang="en-US" altLang="en-US" sz="1800">
                <a:solidFill>
                  <a:srgbClr val="FF0000"/>
                </a:solidFill>
              </a:rPr>
              <a:t>multidimensional</a:t>
            </a:r>
            <a:r>
              <a:rPr lang="en-US" altLang="en-US" sz="1800"/>
              <a:t> experimental observables with controlled systematics requires close collaboration of experiment, theory and computing</a:t>
            </a:r>
          </a:p>
        </p:txBody>
      </p:sp>
      <p:sp>
        <p:nvSpPr>
          <p:cNvPr id="77827" name="TextBox 6"/>
          <p:cNvSpPr txBox="1">
            <a:spLocks noChangeArrowheads="1"/>
          </p:cNvSpPr>
          <p:nvPr/>
        </p:nvSpPr>
        <p:spPr bwMode="auto">
          <a:xfrm>
            <a:off x="152400" y="2971800"/>
            <a:ext cx="2032000" cy="923925"/>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Data Counts</a:t>
            </a:r>
          </a:p>
          <a:p>
            <a:pPr eaLnBrk="1" hangingPunct="1">
              <a:spcBef>
                <a:spcPct val="0"/>
              </a:spcBef>
              <a:buFontTx/>
              <a:buNone/>
            </a:pPr>
            <a:r>
              <a:rPr lang="en-US" altLang="en-US" sz="1800"/>
              <a:t> (x-sections, multiplicities,….)</a:t>
            </a:r>
          </a:p>
        </p:txBody>
      </p:sp>
      <p:sp>
        <p:nvSpPr>
          <p:cNvPr id="77828" name="TextBox 8"/>
          <p:cNvSpPr txBox="1">
            <a:spLocks noChangeArrowheads="1"/>
          </p:cNvSpPr>
          <p:nvPr/>
        </p:nvSpPr>
        <p:spPr bwMode="auto">
          <a:xfrm>
            <a:off x="5029200" y="2057400"/>
            <a:ext cx="1524000" cy="584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QCD fundamentals</a:t>
            </a:r>
          </a:p>
        </p:txBody>
      </p:sp>
      <p:sp>
        <p:nvSpPr>
          <p:cNvPr id="77829" name="TextBox 10"/>
          <p:cNvSpPr txBox="1">
            <a:spLocks noChangeArrowheads="1"/>
          </p:cNvSpPr>
          <p:nvPr/>
        </p:nvSpPr>
        <p:spPr bwMode="auto">
          <a:xfrm>
            <a:off x="7162800" y="2057400"/>
            <a:ext cx="1676400" cy="2246313"/>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Library for Structure Function (SF) calculations</a:t>
            </a:r>
          </a:p>
          <a:p>
            <a:pPr eaLnBrk="1" hangingPunct="1">
              <a:spcBef>
                <a:spcPct val="0"/>
              </a:spcBef>
              <a:buFontTx/>
              <a:buNone/>
            </a:pPr>
            <a:endParaRPr lang="en-US" altLang="en-US" sz="1800"/>
          </a:p>
          <a:p>
            <a:pPr eaLnBrk="1" hangingPunct="1">
              <a:spcBef>
                <a:spcPct val="0"/>
              </a:spcBef>
              <a:buFontTx/>
              <a:buNone/>
            </a:pPr>
            <a:r>
              <a:rPr lang="en-US" altLang="en-US" sz="1800"/>
              <a:t>3D PDF and  FF </a:t>
            </a:r>
            <a:r>
              <a:rPr lang="en-US" altLang="en-US" sz="1400"/>
              <a:t>(models,</a:t>
            </a:r>
          </a:p>
          <a:p>
            <a:pPr eaLnBrk="1" hangingPunct="1">
              <a:spcBef>
                <a:spcPct val="0"/>
              </a:spcBef>
              <a:buFontTx/>
              <a:buNone/>
            </a:pPr>
            <a:r>
              <a:rPr lang="en-US" altLang="en-US" sz="1400"/>
              <a:t>parametrizations)</a:t>
            </a:r>
          </a:p>
        </p:txBody>
      </p:sp>
      <p:sp>
        <p:nvSpPr>
          <p:cNvPr id="77830" name="TextBox 12"/>
          <p:cNvSpPr txBox="1">
            <a:spLocks noChangeArrowheads="1"/>
          </p:cNvSpPr>
          <p:nvPr/>
        </p:nvSpPr>
        <p:spPr bwMode="auto">
          <a:xfrm>
            <a:off x="1981200" y="990600"/>
            <a:ext cx="2730500" cy="646113"/>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Hard Scattering MC (GEANT, FASTMC,</a:t>
            </a:r>
            <a:r>
              <a:rPr lang="is-IS" altLang="en-US" sz="1800"/>
              <a:t>…)</a:t>
            </a:r>
            <a:endParaRPr lang="en-US" altLang="en-US" sz="1800"/>
          </a:p>
        </p:txBody>
      </p:sp>
      <p:sp>
        <p:nvSpPr>
          <p:cNvPr id="77831" name="TextBox 13"/>
          <p:cNvSpPr txBox="1">
            <a:spLocks noChangeArrowheads="1"/>
          </p:cNvSpPr>
          <p:nvPr/>
        </p:nvSpPr>
        <p:spPr bwMode="auto">
          <a:xfrm>
            <a:off x="5105400" y="4343400"/>
            <a:ext cx="1524000" cy="307975"/>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t>Extract 3D PDFs</a:t>
            </a:r>
          </a:p>
        </p:txBody>
      </p:sp>
      <p:cxnSp>
        <p:nvCxnSpPr>
          <p:cNvPr id="16" name="Straight Arrow Connector 15"/>
          <p:cNvCxnSpPr/>
          <p:nvPr/>
        </p:nvCxnSpPr>
        <p:spPr>
          <a:xfrm>
            <a:off x="1295400" y="3962400"/>
            <a:ext cx="914400" cy="609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2743200" y="1676400"/>
            <a:ext cx="152400" cy="304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1524000" y="1676400"/>
            <a:ext cx="533400" cy="457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7924800" y="4343400"/>
            <a:ext cx="1588" cy="390525"/>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6553200" y="2819400"/>
            <a:ext cx="557213"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7837" name="Rectangle 20"/>
          <p:cNvSpPr>
            <a:spLocks noChangeArrowheads="1"/>
          </p:cNvSpPr>
          <p:nvPr/>
        </p:nvSpPr>
        <p:spPr bwMode="auto">
          <a:xfrm>
            <a:off x="6216650" y="973138"/>
            <a:ext cx="2927350" cy="73866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smtClean="0"/>
              <a:t>EVA meetings at </a:t>
            </a:r>
            <a:r>
              <a:rPr lang="en-US" altLang="en-US" sz="1400" err="1" smtClean="0"/>
              <a:t>JLab</a:t>
            </a:r>
            <a:r>
              <a:rPr lang="en-US" altLang="en-US" sz="1400" smtClean="0"/>
              <a:t> to finalize goals and coordinate efforts</a:t>
            </a:r>
            <a:endParaRPr lang="en-US" altLang="en-US" sz="1400"/>
          </a:p>
          <a:p>
            <a:pPr eaLnBrk="1" hangingPunct="1">
              <a:spcBef>
                <a:spcPct val="0"/>
              </a:spcBef>
              <a:buFontTx/>
              <a:buNone/>
            </a:pPr>
            <a:endParaRPr lang="en-US" altLang="en-US" sz="1400"/>
          </a:p>
        </p:txBody>
      </p:sp>
      <p:sp>
        <p:nvSpPr>
          <p:cNvPr id="24" name="Rectangle 23"/>
          <p:cNvSpPr/>
          <p:nvPr/>
        </p:nvSpPr>
        <p:spPr>
          <a:xfrm>
            <a:off x="4953000" y="2057400"/>
            <a:ext cx="1752600" cy="2819400"/>
          </a:xfrm>
          <a:prstGeom prst="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77839" name="TextBox 13"/>
          <p:cNvSpPr txBox="1">
            <a:spLocks noChangeArrowheads="1"/>
          </p:cNvSpPr>
          <p:nvPr/>
        </p:nvSpPr>
        <p:spPr bwMode="auto">
          <a:xfrm>
            <a:off x="2590800" y="2662238"/>
            <a:ext cx="838200" cy="461962"/>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t>Radiative </a:t>
            </a:r>
          </a:p>
          <a:p>
            <a:pPr eaLnBrk="1" hangingPunct="1">
              <a:spcBef>
                <a:spcPct val="0"/>
              </a:spcBef>
              <a:buFontTx/>
              <a:buNone/>
            </a:pPr>
            <a:r>
              <a:rPr lang="en-US" altLang="en-US" sz="1200"/>
              <a:t>x-section</a:t>
            </a:r>
          </a:p>
        </p:txBody>
      </p:sp>
      <p:cxnSp>
        <p:nvCxnSpPr>
          <p:cNvPr id="39" name="Straight Arrow Connector 38"/>
          <p:cNvCxnSpPr/>
          <p:nvPr/>
        </p:nvCxnSpPr>
        <p:spPr>
          <a:xfrm flipV="1">
            <a:off x="6629400" y="4267200"/>
            <a:ext cx="557213" cy="22860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7841" name="TextBox 12"/>
          <p:cNvSpPr txBox="1">
            <a:spLocks noChangeArrowheads="1"/>
          </p:cNvSpPr>
          <p:nvPr/>
        </p:nvSpPr>
        <p:spPr bwMode="auto">
          <a:xfrm>
            <a:off x="0" y="990600"/>
            <a:ext cx="1925638" cy="646113"/>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SIDIS,DY,e+/e-)</a:t>
            </a:r>
          </a:p>
          <a:p>
            <a:pPr eaLnBrk="1" hangingPunct="1">
              <a:spcBef>
                <a:spcPct val="0"/>
              </a:spcBef>
              <a:buFontTx/>
              <a:buNone/>
            </a:pPr>
            <a:r>
              <a:rPr lang="en-US" altLang="en-US" sz="1800"/>
              <a:t>experiments</a:t>
            </a:r>
          </a:p>
        </p:txBody>
      </p:sp>
      <p:cxnSp>
        <p:nvCxnSpPr>
          <p:cNvPr id="43" name="Straight Arrow Connector 42"/>
          <p:cNvCxnSpPr/>
          <p:nvPr/>
        </p:nvCxnSpPr>
        <p:spPr>
          <a:xfrm>
            <a:off x="685800" y="1676400"/>
            <a:ext cx="304800" cy="457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7843" name="TextBox 13"/>
          <p:cNvSpPr txBox="1">
            <a:spLocks noChangeArrowheads="1"/>
          </p:cNvSpPr>
          <p:nvPr/>
        </p:nvSpPr>
        <p:spPr bwMode="auto">
          <a:xfrm>
            <a:off x="3657600" y="2667000"/>
            <a:ext cx="990600" cy="461963"/>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t>x-section  calculations</a:t>
            </a:r>
          </a:p>
        </p:txBody>
      </p:sp>
      <p:sp>
        <p:nvSpPr>
          <p:cNvPr id="77844" name="TextBox 13"/>
          <p:cNvSpPr txBox="1">
            <a:spLocks noChangeArrowheads="1"/>
          </p:cNvSpPr>
          <p:nvPr/>
        </p:nvSpPr>
        <p:spPr bwMode="auto">
          <a:xfrm>
            <a:off x="5257800" y="2667000"/>
            <a:ext cx="1143000" cy="461963"/>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t>SF calculations</a:t>
            </a:r>
          </a:p>
        </p:txBody>
      </p:sp>
      <p:cxnSp>
        <p:nvCxnSpPr>
          <p:cNvPr id="28" name="Straight Arrow Connector 27"/>
          <p:cNvCxnSpPr/>
          <p:nvPr/>
        </p:nvCxnSpPr>
        <p:spPr>
          <a:xfrm flipH="1">
            <a:off x="4724400" y="2895600"/>
            <a:ext cx="3810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3429000" y="2895600"/>
            <a:ext cx="2286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7847" name="TextBox 13"/>
          <p:cNvSpPr txBox="1">
            <a:spLocks noChangeArrowheads="1"/>
          </p:cNvSpPr>
          <p:nvPr/>
        </p:nvSpPr>
        <p:spPr bwMode="auto">
          <a:xfrm>
            <a:off x="5105400" y="3429000"/>
            <a:ext cx="1447800" cy="5842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Defined set of assumptions</a:t>
            </a:r>
          </a:p>
        </p:txBody>
      </p:sp>
      <p:cxnSp>
        <p:nvCxnSpPr>
          <p:cNvPr id="32" name="Straight Arrow Connector 31"/>
          <p:cNvCxnSpPr/>
          <p:nvPr/>
        </p:nvCxnSpPr>
        <p:spPr>
          <a:xfrm flipV="1">
            <a:off x="5791200" y="3125788"/>
            <a:ext cx="0" cy="30321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3886200" y="3124200"/>
            <a:ext cx="0" cy="30321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3124200" y="3124200"/>
            <a:ext cx="0" cy="30321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7851" name="TextBox 13"/>
          <p:cNvSpPr txBox="1">
            <a:spLocks noChangeArrowheads="1"/>
          </p:cNvSpPr>
          <p:nvPr/>
        </p:nvSpPr>
        <p:spPr bwMode="auto">
          <a:xfrm>
            <a:off x="3733800" y="4495800"/>
            <a:ext cx="838200" cy="461963"/>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t>Extract SFs</a:t>
            </a:r>
          </a:p>
        </p:txBody>
      </p:sp>
      <p:cxnSp>
        <p:nvCxnSpPr>
          <p:cNvPr id="38" name="Straight Arrow Connector 37"/>
          <p:cNvCxnSpPr/>
          <p:nvPr/>
        </p:nvCxnSpPr>
        <p:spPr>
          <a:xfrm>
            <a:off x="5867400" y="4038600"/>
            <a:ext cx="0" cy="304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7853" name="TextBox 12"/>
          <p:cNvSpPr txBox="1">
            <a:spLocks noChangeArrowheads="1"/>
          </p:cNvSpPr>
          <p:nvPr/>
        </p:nvSpPr>
        <p:spPr bwMode="auto">
          <a:xfrm>
            <a:off x="6858000" y="4724400"/>
            <a:ext cx="2209800" cy="738188"/>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t>Validation of extracted SFs or 3D PDFs (for a given set of assumptions)</a:t>
            </a:r>
          </a:p>
        </p:txBody>
      </p:sp>
      <p:cxnSp>
        <p:nvCxnSpPr>
          <p:cNvPr id="41" name="Straight Arrow Connector 40"/>
          <p:cNvCxnSpPr/>
          <p:nvPr/>
        </p:nvCxnSpPr>
        <p:spPr>
          <a:xfrm>
            <a:off x="4572000" y="4648200"/>
            <a:ext cx="3810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7855" name="Footer Placeholder 1"/>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sp>
        <p:nvSpPr>
          <p:cNvPr id="77856" name="Slide Number Placeholder 1"/>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7A5FBDA2-9D83-1941-8F53-212DC384A901}" type="slidenum">
              <a:rPr lang="en-US" altLang="en-US" sz="1400"/>
              <a:pPr>
                <a:spcBef>
                  <a:spcPct val="0"/>
                </a:spcBef>
                <a:buFontTx/>
                <a:buNone/>
              </a:pPr>
              <a:t>28</a:t>
            </a:fld>
            <a:endParaRPr lang="en-US" altLang="en-US" sz="1400"/>
          </a:p>
        </p:txBody>
      </p:sp>
      <p:sp>
        <p:nvSpPr>
          <p:cNvPr id="77857" name="TextBox 13"/>
          <p:cNvSpPr txBox="1">
            <a:spLocks noChangeArrowheads="1"/>
          </p:cNvSpPr>
          <p:nvPr/>
        </p:nvSpPr>
        <p:spPr bwMode="auto">
          <a:xfrm>
            <a:off x="2895600" y="3505200"/>
            <a:ext cx="1447800" cy="5842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Defined set of assumptions</a:t>
            </a:r>
          </a:p>
        </p:txBody>
      </p:sp>
      <p:sp>
        <p:nvSpPr>
          <p:cNvPr id="54" name="Rectangle 53"/>
          <p:cNvSpPr/>
          <p:nvPr/>
        </p:nvSpPr>
        <p:spPr>
          <a:xfrm>
            <a:off x="2286000" y="2057400"/>
            <a:ext cx="2438400" cy="3124200"/>
          </a:xfrm>
          <a:prstGeom prst="rect">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cxnSp>
        <p:nvCxnSpPr>
          <p:cNvPr id="60" name="Straight Arrow Connector 59"/>
          <p:cNvCxnSpPr/>
          <p:nvPr/>
        </p:nvCxnSpPr>
        <p:spPr>
          <a:xfrm>
            <a:off x="4038600" y="4114800"/>
            <a:ext cx="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3048000" y="4114800"/>
            <a:ext cx="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7861" name="TextBox 13"/>
          <p:cNvSpPr txBox="1">
            <a:spLocks noChangeArrowheads="1"/>
          </p:cNvSpPr>
          <p:nvPr/>
        </p:nvSpPr>
        <p:spPr bwMode="auto">
          <a:xfrm>
            <a:off x="2438400" y="4495800"/>
            <a:ext cx="838200" cy="461963"/>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t>extract </a:t>
            </a:r>
          </a:p>
          <a:p>
            <a:pPr eaLnBrk="1" hangingPunct="1">
              <a:spcBef>
                <a:spcPct val="0"/>
              </a:spcBef>
              <a:buFontTx/>
              <a:buNone/>
            </a:pPr>
            <a:r>
              <a:rPr lang="en-US" altLang="en-US" sz="1200"/>
              <a:t>x-section</a:t>
            </a:r>
          </a:p>
        </p:txBody>
      </p:sp>
      <p:cxnSp>
        <p:nvCxnSpPr>
          <p:cNvPr id="65" name="Straight Arrow Connector 64"/>
          <p:cNvCxnSpPr/>
          <p:nvPr/>
        </p:nvCxnSpPr>
        <p:spPr>
          <a:xfrm>
            <a:off x="3352800" y="4724400"/>
            <a:ext cx="3048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7863" name="TextBox 19491"/>
          <p:cNvSpPr txBox="1">
            <a:spLocks noChangeArrowheads="1"/>
          </p:cNvSpPr>
          <p:nvPr/>
        </p:nvSpPr>
        <p:spPr bwMode="auto">
          <a:xfrm>
            <a:off x="2667000" y="2133600"/>
            <a:ext cx="1762125"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Grid operations</a:t>
            </a:r>
          </a:p>
        </p:txBody>
      </p:sp>
      <p:sp>
        <p:nvSpPr>
          <p:cNvPr id="19498" name="Oval 19497"/>
          <p:cNvSpPr/>
          <p:nvPr/>
        </p:nvSpPr>
        <p:spPr>
          <a:xfrm>
            <a:off x="228600" y="2133600"/>
            <a:ext cx="1676400" cy="5334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cxnSp>
        <p:nvCxnSpPr>
          <p:cNvPr id="77" name="Straight Arrow Connector 76"/>
          <p:cNvCxnSpPr/>
          <p:nvPr/>
        </p:nvCxnSpPr>
        <p:spPr>
          <a:xfrm>
            <a:off x="1143000" y="2667000"/>
            <a:ext cx="0" cy="304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7866" name="TextBox 19501"/>
          <p:cNvSpPr txBox="1">
            <a:spLocks noChangeArrowheads="1"/>
          </p:cNvSpPr>
          <p:nvPr/>
        </p:nvSpPr>
        <p:spPr bwMode="auto">
          <a:xfrm>
            <a:off x="457200" y="2133600"/>
            <a:ext cx="1382713" cy="5238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t>event selection</a:t>
            </a:r>
          </a:p>
          <a:p>
            <a:pPr eaLnBrk="1" hangingPunct="1">
              <a:spcBef>
                <a:spcPct val="0"/>
              </a:spcBef>
              <a:buFontTx/>
              <a:buNone/>
            </a:pPr>
            <a:r>
              <a:rPr lang="en-US" altLang="en-US" sz="1400"/>
              <a:t>e</a:t>
            </a:r>
            <a:r>
              <a:rPr lang="ja-JP" altLang="en-US" sz="1400"/>
              <a:t>’</a:t>
            </a:r>
            <a:r>
              <a:rPr lang="en-US" altLang="ja-JP" sz="1400"/>
              <a:t>hX, e</a:t>
            </a:r>
            <a:r>
              <a:rPr lang="ja-JP" altLang="en-US" sz="1400"/>
              <a:t>’</a:t>
            </a:r>
            <a:r>
              <a:rPr lang="en-US" altLang="ja-JP" sz="1400"/>
              <a:t>hhX,..</a:t>
            </a:r>
            <a:endParaRPr lang="en-US" altLang="en-US" sz="1400"/>
          </a:p>
        </p:txBody>
      </p:sp>
      <p:cxnSp>
        <p:nvCxnSpPr>
          <p:cNvPr id="81" name="Straight Arrow Connector 80"/>
          <p:cNvCxnSpPr/>
          <p:nvPr/>
        </p:nvCxnSpPr>
        <p:spPr>
          <a:xfrm>
            <a:off x="4572000" y="4911725"/>
            <a:ext cx="228600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EVA framework</a:t>
            </a:r>
            <a:endParaRPr lang="en-US"/>
          </a:p>
        </p:txBody>
      </p:sp>
      <p:sp>
        <p:nvSpPr>
          <p:cNvPr id="3" name="Footer Placeholder 2"/>
          <p:cNvSpPr>
            <a:spLocks noGrp="1"/>
          </p:cNvSpPr>
          <p:nvPr>
            <p:ph type="ftr" sz="quarter" idx="10"/>
          </p:nvPr>
        </p:nvSpPr>
        <p:spPr/>
        <p:txBody>
          <a:bodyPr/>
          <a:lstStyle/>
          <a:p>
            <a:pPr>
              <a:defRPr/>
            </a:pPr>
            <a:r>
              <a:rPr lang="en-US" smtClean="0"/>
              <a:t>Avakian, LNF-INFN Dec 12</a:t>
            </a:r>
            <a:endParaRPr lang="en-US"/>
          </a:p>
        </p:txBody>
      </p:sp>
      <p:sp>
        <p:nvSpPr>
          <p:cNvPr id="4" name="Slide Number Placeholder 3"/>
          <p:cNvSpPr>
            <a:spLocks noGrp="1"/>
          </p:cNvSpPr>
          <p:nvPr>
            <p:ph type="sldNum" sz="quarter" idx="11"/>
          </p:nvPr>
        </p:nvSpPr>
        <p:spPr/>
        <p:txBody>
          <a:bodyPr/>
          <a:lstStyle/>
          <a:p>
            <a:pPr>
              <a:defRPr/>
            </a:pPr>
            <a:fld id="{150B33C7-009D-E44E-9E47-1C99399CAA5F}" type="slidenum">
              <a:rPr lang="en-US" altLang="en-US" smtClean="0"/>
              <a:pPr>
                <a:defRPr/>
              </a:pPr>
              <a:t>29</a:t>
            </a:fld>
            <a:endParaRPr lang="en-US" altLang="en-US"/>
          </a:p>
        </p:txBody>
      </p:sp>
      <p:pic>
        <p:nvPicPr>
          <p:cNvPr id="12" name="Picture 11" descr="Screen Shot 2017-12-08 at 10.26.13 A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884145" y="4419600"/>
            <a:ext cx="4724400" cy="1828800"/>
          </a:xfrm>
          <a:prstGeom prst="rect">
            <a:avLst/>
          </a:prstGeom>
          <a:solidFill>
            <a:schemeClr val="bg1">
              <a:alpha val="8000"/>
            </a:schemeClr>
          </a:solidFill>
        </p:spPr>
      </p:pic>
      <p:pic>
        <p:nvPicPr>
          <p:cNvPr id="9" name="Picture 8" descr="Screen Shot 2017-12-08 at 3.17.58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133600" y="838200"/>
            <a:ext cx="5486400" cy="1524000"/>
          </a:xfrm>
          <a:prstGeom prst="rect">
            <a:avLst/>
          </a:prstGeom>
        </p:spPr>
      </p:pic>
      <p:pic>
        <p:nvPicPr>
          <p:cNvPr id="13" name="Picture 12" descr="Screen Shot 2017-12-08 at 3.19.38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941545" y="4495800"/>
            <a:ext cx="990600" cy="1698171"/>
          </a:xfrm>
          <a:prstGeom prst="rect">
            <a:avLst/>
          </a:prstGeom>
          <a:effectLst>
            <a:glow rad="101600">
              <a:schemeClr val="bg1">
                <a:alpha val="72000"/>
              </a:schemeClr>
            </a:glow>
            <a:softEdge rad="190500"/>
          </a:effectLst>
        </p:spPr>
      </p:pic>
      <p:pic>
        <p:nvPicPr>
          <p:cNvPr id="6" name="Picture 5"/>
          <p:cNvPicPr>
            <a:picLocks noChangeAspect="1"/>
          </p:cNvPicPr>
          <p:nvPr/>
        </p:nvPicPr>
        <p:blipFill>
          <a:blip r:embed="rId5"/>
          <a:stretch>
            <a:fillRect/>
          </a:stretch>
        </p:blipFill>
        <p:spPr>
          <a:xfrm>
            <a:off x="2936475" y="3200400"/>
            <a:ext cx="725839" cy="989734"/>
          </a:xfrm>
          <a:prstGeom prst="rect">
            <a:avLst/>
          </a:prstGeom>
        </p:spPr>
      </p:pic>
      <p:grpSp>
        <p:nvGrpSpPr>
          <p:cNvPr id="23" name="Group 22"/>
          <p:cNvGrpSpPr/>
          <p:nvPr/>
        </p:nvGrpSpPr>
        <p:grpSpPr>
          <a:xfrm>
            <a:off x="762000" y="3233912"/>
            <a:ext cx="1602169" cy="2899032"/>
            <a:chOff x="1630455" y="3233912"/>
            <a:chExt cx="1602169" cy="2899032"/>
          </a:xfrm>
        </p:grpSpPr>
        <p:pic>
          <p:nvPicPr>
            <p:cNvPr id="5" name="Picture 4"/>
            <p:cNvPicPr>
              <a:picLocks noChangeAspect="1"/>
            </p:cNvPicPr>
            <p:nvPr/>
          </p:nvPicPr>
          <p:blipFill>
            <a:blip r:embed="rId5"/>
            <a:stretch>
              <a:fillRect/>
            </a:stretch>
          </p:blipFill>
          <p:spPr>
            <a:xfrm rot="20640224">
              <a:off x="1630455" y="3233912"/>
              <a:ext cx="900935" cy="1006278"/>
            </a:xfrm>
            <a:prstGeom prst="rect">
              <a:avLst/>
            </a:prstGeom>
          </p:spPr>
        </p:pic>
        <p:pic>
          <p:nvPicPr>
            <p:cNvPr id="17" name="Picture 16" descr="Screen Shot 2017-12-08 at 3.25.36 P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120747" y="4542845"/>
              <a:ext cx="1111877" cy="1590099"/>
            </a:xfrm>
            <a:prstGeom prst="rect">
              <a:avLst/>
            </a:prstGeom>
            <a:effectLst>
              <a:glow rad="596900">
                <a:schemeClr val="bg1">
                  <a:alpha val="36000"/>
                </a:schemeClr>
              </a:glow>
              <a:softEdge rad="533400"/>
            </a:effectLst>
          </p:spPr>
        </p:pic>
      </p:grpSp>
      <p:grpSp>
        <p:nvGrpSpPr>
          <p:cNvPr id="31" name="Group 30"/>
          <p:cNvGrpSpPr/>
          <p:nvPr/>
        </p:nvGrpSpPr>
        <p:grpSpPr>
          <a:xfrm>
            <a:off x="4114800" y="3352800"/>
            <a:ext cx="1542029" cy="2824077"/>
            <a:chOff x="5257800" y="3385068"/>
            <a:chExt cx="1267484" cy="2824077"/>
          </a:xfrm>
        </p:grpSpPr>
        <p:pic>
          <p:nvPicPr>
            <p:cNvPr id="7" name="Picture 6"/>
            <p:cNvPicPr>
              <a:picLocks noChangeAspect="1"/>
            </p:cNvPicPr>
            <p:nvPr/>
          </p:nvPicPr>
          <p:blipFill>
            <a:blip r:embed="rId5"/>
            <a:stretch>
              <a:fillRect/>
            </a:stretch>
          </p:blipFill>
          <p:spPr>
            <a:xfrm rot="915178" flipH="1">
              <a:off x="5822290" y="3385068"/>
              <a:ext cx="702994" cy="909765"/>
            </a:xfrm>
            <a:prstGeom prst="rect">
              <a:avLst/>
            </a:prstGeom>
          </p:spPr>
        </p:pic>
        <p:pic>
          <p:nvPicPr>
            <p:cNvPr id="19" name="Picture 18" descr="Screen Shot 2017-12-08 at 3.25.36 P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257800" y="4724975"/>
              <a:ext cx="901584" cy="1484170"/>
            </a:xfrm>
            <a:prstGeom prst="rect">
              <a:avLst/>
            </a:prstGeom>
            <a:effectLst>
              <a:glow>
                <a:schemeClr val="bg1">
                  <a:alpha val="96000"/>
                </a:schemeClr>
              </a:glow>
              <a:softEdge rad="215900"/>
            </a:effectLst>
          </p:spPr>
        </p:pic>
      </p:grpSp>
      <p:sp>
        <p:nvSpPr>
          <p:cNvPr id="26" name="TextBox 25"/>
          <p:cNvSpPr txBox="1"/>
          <p:nvPr/>
        </p:nvSpPr>
        <p:spPr>
          <a:xfrm>
            <a:off x="76200" y="838200"/>
            <a:ext cx="1378052" cy="369332"/>
          </a:xfrm>
          <a:prstGeom prst="rect">
            <a:avLst/>
          </a:prstGeom>
          <a:noFill/>
        </p:spPr>
        <p:txBody>
          <a:bodyPr wrap="none" rtlCol="0">
            <a:spAutoFit/>
          </a:bodyPr>
          <a:lstStyle/>
          <a:p>
            <a:r>
              <a:rPr lang="en-US" smtClean="0"/>
              <a:t>Model input</a:t>
            </a:r>
            <a:endParaRPr lang="en-US"/>
          </a:p>
        </p:txBody>
      </p:sp>
      <p:sp>
        <p:nvSpPr>
          <p:cNvPr id="27" name="TextBox 26"/>
          <p:cNvSpPr txBox="1"/>
          <p:nvPr/>
        </p:nvSpPr>
        <p:spPr>
          <a:xfrm>
            <a:off x="76200" y="2362200"/>
            <a:ext cx="1511815" cy="307777"/>
          </a:xfrm>
          <a:prstGeom prst="rect">
            <a:avLst/>
          </a:prstGeom>
          <a:noFill/>
        </p:spPr>
        <p:txBody>
          <a:bodyPr wrap="none" rtlCol="0">
            <a:spAutoFit/>
          </a:bodyPr>
          <a:lstStyle/>
          <a:p>
            <a:r>
              <a:rPr lang="en-US" sz="1400" smtClean="0"/>
              <a:t>simple Gaussian</a:t>
            </a:r>
            <a:endParaRPr lang="en-US" sz="1400"/>
          </a:p>
        </p:txBody>
      </p:sp>
      <p:sp>
        <p:nvSpPr>
          <p:cNvPr id="28" name="TextBox 27"/>
          <p:cNvSpPr txBox="1"/>
          <p:nvPr/>
        </p:nvSpPr>
        <p:spPr>
          <a:xfrm>
            <a:off x="2362200" y="2362200"/>
            <a:ext cx="1429561" cy="369332"/>
          </a:xfrm>
          <a:prstGeom prst="rect">
            <a:avLst/>
          </a:prstGeom>
          <a:noFill/>
        </p:spPr>
        <p:txBody>
          <a:bodyPr wrap="none" rtlCol="0">
            <a:spAutoFit/>
          </a:bodyPr>
          <a:lstStyle/>
          <a:p>
            <a:r>
              <a:rPr lang="en-US" smtClean="0"/>
              <a:t>no evolution</a:t>
            </a:r>
            <a:endParaRPr lang="en-US"/>
          </a:p>
        </p:txBody>
      </p:sp>
      <p:sp>
        <p:nvSpPr>
          <p:cNvPr id="29" name="TextBox 28"/>
          <p:cNvSpPr txBox="1"/>
          <p:nvPr/>
        </p:nvSpPr>
        <p:spPr>
          <a:xfrm>
            <a:off x="5486400" y="2362200"/>
            <a:ext cx="1596123" cy="369332"/>
          </a:xfrm>
          <a:prstGeom prst="rect">
            <a:avLst/>
          </a:prstGeom>
          <a:noFill/>
        </p:spPr>
        <p:txBody>
          <a:bodyPr wrap="none" rtlCol="0">
            <a:spAutoFit/>
          </a:bodyPr>
          <a:lstStyle/>
          <a:p>
            <a:r>
              <a:rPr lang="en-US" smtClean="0"/>
              <a:t>with evolution</a:t>
            </a:r>
            <a:endParaRPr lang="en-US"/>
          </a:p>
        </p:txBody>
      </p:sp>
      <p:pic>
        <p:nvPicPr>
          <p:cNvPr id="30" name="Picture 29"/>
          <p:cNvPicPr>
            <a:picLocks noChangeAspect="1"/>
          </p:cNvPicPr>
          <p:nvPr/>
        </p:nvPicPr>
        <p:blipFill>
          <a:blip r:embed="rId7"/>
          <a:stretch>
            <a:fillRect/>
          </a:stretch>
        </p:blipFill>
        <p:spPr>
          <a:xfrm>
            <a:off x="304800" y="1219200"/>
            <a:ext cx="882721" cy="1066800"/>
          </a:xfrm>
          <a:prstGeom prst="rect">
            <a:avLst/>
          </a:prstGeom>
          <a:effectLst>
            <a:glow rad="101600">
              <a:schemeClr val="bg1">
                <a:alpha val="37000"/>
              </a:schemeClr>
            </a:glow>
            <a:softEdge rad="317500"/>
          </a:effectLst>
        </p:spPr>
      </p:pic>
      <p:pic>
        <p:nvPicPr>
          <p:cNvPr id="25" name="Picture 24"/>
          <p:cNvPicPr>
            <a:picLocks noChangeAspect="1"/>
          </p:cNvPicPr>
          <p:nvPr/>
        </p:nvPicPr>
        <p:blipFill>
          <a:blip r:embed="rId7"/>
          <a:stretch>
            <a:fillRect/>
          </a:stretch>
        </p:blipFill>
        <p:spPr>
          <a:xfrm>
            <a:off x="304800" y="1219200"/>
            <a:ext cx="838200" cy="1012995"/>
          </a:xfrm>
          <a:prstGeom prst="rect">
            <a:avLst/>
          </a:prstGeom>
        </p:spPr>
      </p:pic>
      <p:sp>
        <p:nvSpPr>
          <p:cNvPr id="8" name="TextBox 7"/>
          <p:cNvSpPr txBox="1"/>
          <p:nvPr/>
        </p:nvSpPr>
        <p:spPr>
          <a:xfrm>
            <a:off x="5715000" y="3962400"/>
            <a:ext cx="3276600" cy="2062103"/>
          </a:xfrm>
          <a:prstGeom prst="rect">
            <a:avLst/>
          </a:prstGeom>
          <a:solidFill>
            <a:schemeClr val="bg1"/>
          </a:solidFill>
          <a:ln w="28575">
            <a:solidFill>
              <a:srgbClr val="FF0000"/>
            </a:solidFill>
          </a:ln>
        </p:spPr>
        <p:txBody>
          <a:bodyPr wrap="square" rtlCol="0">
            <a:spAutoFit/>
          </a:bodyPr>
          <a:lstStyle/>
          <a:p>
            <a:r>
              <a:rPr lang="en-US" sz="1600" smtClean="0"/>
              <a:t>EVA Framework should allow</a:t>
            </a:r>
          </a:p>
          <a:p>
            <a:endParaRPr lang="en-US" sz="1600"/>
          </a:p>
          <a:p>
            <a:pPr marL="342900" indent="-342900">
              <a:buAutoNum type="arabicParenR"/>
            </a:pPr>
            <a:r>
              <a:rPr lang="en-US" sz="1600" smtClean="0"/>
              <a:t>test the extraction procedures</a:t>
            </a:r>
          </a:p>
          <a:p>
            <a:pPr marL="342900" indent="-342900">
              <a:buAutoNum type="arabicParenR"/>
            </a:pPr>
            <a:r>
              <a:rPr lang="en-US" sz="1600" smtClean="0"/>
              <a:t>Estimate systematic uncertainties from modeling</a:t>
            </a:r>
          </a:p>
          <a:p>
            <a:pPr marL="342900" indent="-342900">
              <a:buAutoNum type="arabicParenR"/>
            </a:pPr>
            <a:r>
              <a:rPr lang="en-US" sz="1600" smtClean="0"/>
              <a:t>Evaluate the relevance of experimental uncertainties</a:t>
            </a:r>
          </a:p>
          <a:p>
            <a:pPr marL="342900" indent="-342900">
              <a:buAutoNum type="arabicParenR"/>
            </a:pPr>
            <a:r>
              <a:rPr lang="is-IS" sz="1600" smtClean="0"/>
              <a:t>…......</a:t>
            </a:r>
            <a:endParaRPr lang="en-US" sz="1600"/>
          </a:p>
        </p:txBody>
      </p:sp>
      <p:sp>
        <p:nvSpPr>
          <p:cNvPr id="22" name="TextBox 21"/>
          <p:cNvSpPr txBox="1"/>
          <p:nvPr/>
        </p:nvSpPr>
        <p:spPr>
          <a:xfrm>
            <a:off x="639366" y="4035623"/>
            <a:ext cx="1341834" cy="307777"/>
          </a:xfrm>
          <a:prstGeom prst="rect">
            <a:avLst/>
          </a:prstGeom>
          <a:noFill/>
        </p:spPr>
        <p:txBody>
          <a:bodyPr wrap="none" rtlCol="0">
            <a:spAutoFit/>
          </a:bodyPr>
          <a:lstStyle/>
          <a:p>
            <a:r>
              <a:rPr lang="en-US" sz="1400" smtClean="0"/>
              <a:t>small statistics</a:t>
            </a:r>
            <a:endParaRPr lang="en-US" sz="1400"/>
          </a:p>
        </p:txBody>
      </p:sp>
      <p:sp>
        <p:nvSpPr>
          <p:cNvPr id="24" name="TextBox 23"/>
          <p:cNvSpPr txBox="1"/>
          <p:nvPr/>
        </p:nvSpPr>
        <p:spPr>
          <a:xfrm>
            <a:off x="4038600" y="3962400"/>
            <a:ext cx="1752600" cy="523220"/>
          </a:xfrm>
          <a:prstGeom prst="rect">
            <a:avLst/>
          </a:prstGeom>
          <a:noFill/>
        </p:spPr>
        <p:txBody>
          <a:bodyPr wrap="square" rtlCol="0">
            <a:spAutoFit/>
          </a:bodyPr>
          <a:lstStyle/>
          <a:p>
            <a:r>
              <a:rPr lang="en-US" sz="1400" smtClean="0"/>
              <a:t>high statistics, better resolution</a:t>
            </a:r>
            <a:endParaRPr lang="en-US" sz="1400"/>
          </a:p>
        </p:txBody>
      </p:sp>
      <p:sp>
        <p:nvSpPr>
          <p:cNvPr id="32" name="TextBox 31"/>
          <p:cNvSpPr txBox="1"/>
          <p:nvPr/>
        </p:nvSpPr>
        <p:spPr>
          <a:xfrm>
            <a:off x="2840078" y="4038600"/>
            <a:ext cx="1122322" cy="307777"/>
          </a:xfrm>
          <a:prstGeom prst="rect">
            <a:avLst/>
          </a:prstGeom>
          <a:noFill/>
        </p:spPr>
        <p:txBody>
          <a:bodyPr wrap="none" rtlCol="0">
            <a:spAutoFit/>
          </a:bodyPr>
          <a:lstStyle/>
          <a:p>
            <a:r>
              <a:rPr lang="en-US" sz="1400" smtClean="0"/>
              <a:t>realistic MC </a:t>
            </a:r>
            <a:endParaRPr lang="en-US" sz="14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9957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2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1492 0.0667 C 0.10446 0.27953 0.22402 0.49236 0.27694 0.56693 C 0.33004 0.64197 0.29829 0.52687 0.30297 0.51714 C 0.30783 0.50788 0.3054 0.51066 0.30557 0.5095 " pathEditMode="relative" rAng="0" ptsTypes="aaaA">
                                      <p:cBhvr>
                                        <p:cTn id="30" dur="2000" fill="hold"/>
                                        <p:tgtEl>
                                          <p:spTgt spid="30"/>
                                        </p:tgtEl>
                                        <p:attrNameLst>
                                          <p:attrName>ppt_x</p:attrName>
                                          <p:attrName>ppt_y</p:attrName>
                                        </p:attrNameLst>
                                      </p:cBhvr>
                                      <p:rCtr x="17200" y="28800"/>
                                    </p:animMotion>
                                  </p:childTnLst>
                                </p:cTn>
                              </p:par>
                              <p:par>
                                <p:cTn id="31" presetID="1" presetClass="entr" presetSubtype="0" fill="hold" grpId="2"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3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2" grpId="0"/>
      <p:bldP spid="22" grpId="1"/>
      <p:bldP spid="24" grpId="0"/>
      <p:bldP spid="24" grpId="1"/>
      <p:bldP spid="32" grpId="2"/>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9457" name="Group 6"/>
          <p:cNvGrpSpPr>
            <a:grpSpLocks/>
          </p:cNvGrpSpPr>
          <p:nvPr/>
        </p:nvGrpSpPr>
        <p:grpSpPr bwMode="auto">
          <a:xfrm>
            <a:off x="6451600" y="2959100"/>
            <a:ext cx="2438400" cy="1939925"/>
            <a:chOff x="5943600" y="838200"/>
            <a:chExt cx="3200400" cy="2339975"/>
          </a:xfrm>
        </p:grpSpPr>
        <p:grpSp>
          <p:nvGrpSpPr>
            <p:cNvPr id="19469" name="Group 22"/>
            <p:cNvGrpSpPr>
              <a:grpSpLocks/>
            </p:cNvGrpSpPr>
            <p:nvPr/>
          </p:nvGrpSpPr>
          <p:grpSpPr bwMode="auto">
            <a:xfrm>
              <a:off x="5943600" y="838200"/>
              <a:ext cx="3200400" cy="2206544"/>
              <a:chOff x="4585901" y="609600"/>
              <a:chExt cx="3572816" cy="2544599"/>
            </a:xfrm>
          </p:grpSpPr>
          <p:pic>
            <p:nvPicPr>
              <p:cNvPr id="19472" name="Picture 22" descr="sea-quarks-width.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0701" t="3149" r="9306" b="9010"/>
              <a:stretch>
                <a:fillRect/>
              </a:stretch>
            </p:blipFill>
            <p:spPr bwMode="auto">
              <a:xfrm>
                <a:off x="4800600" y="609600"/>
                <a:ext cx="3352800" cy="22480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9473" name="Picture 23" descr="latex-image-1.pd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5400000">
                <a:off x="4025170" y="1398931"/>
                <a:ext cx="1371602" cy="250140"/>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9474" name="Rectangle 37"/>
              <p:cNvSpPr>
                <a:spLocks noChangeArrowheads="1"/>
              </p:cNvSpPr>
              <p:nvPr/>
            </p:nvSpPr>
            <p:spPr bwMode="auto">
              <a:xfrm>
                <a:off x="5410200" y="2454961"/>
                <a:ext cx="2743200" cy="29185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000" b="1">
                    <a:solidFill>
                      <a:srgbClr val="008000"/>
                    </a:solidFill>
                  </a:rPr>
                  <a:t>P.Schweitzer et al. arXiv:1210.1267</a:t>
                </a:r>
              </a:p>
            </p:txBody>
          </p:sp>
          <p:sp>
            <p:nvSpPr>
              <p:cNvPr id="19475" name="Rectangle 2"/>
              <p:cNvSpPr>
                <a:spLocks noChangeArrowheads="1"/>
              </p:cNvSpPr>
              <p:nvPr/>
            </p:nvSpPr>
            <p:spPr bwMode="auto">
              <a:xfrm>
                <a:off x="5300464" y="2815945"/>
                <a:ext cx="2858253" cy="338254"/>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solidFill>
                      <a:srgbClr val="000000"/>
                    </a:solidFill>
                  </a:rPr>
                  <a:t>0               0.5              1.0              </a:t>
                </a:r>
                <a:endParaRPr lang="en-US" altLang="en-US" sz="1200"/>
              </a:p>
            </p:txBody>
          </p:sp>
        </p:grpSp>
        <p:pic>
          <p:nvPicPr>
            <p:cNvPr id="19470" name="Picture 4" descr="latex-image-1.pdf"/>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82000" y="2971800"/>
              <a:ext cx="762000" cy="206375"/>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9" name="Rectangle 28"/>
            <p:cNvSpPr/>
            <p:nvPr/>
          </p:nvSpPr>
          <p:spPr>
            <a:xfrm>
              <a:off x="6095703" y="838200"/>
              <a:ext cx="533400" cy="1531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9458" name="Title 1"/>
          <p:cNvSpPr>
            <a:spLocks noGrp="1"/>
          </p:cNvSpPr>
          <p:nvPr>
            <p:ph type="title"/>
          </p:nvPr>
        </p:nvSpPr>
        <p:spPr>
          <a:xfrm>
            <a:off x="0" y="152400"/>
            <a:ext cx="9144000" cy="563563"/>
          </a:xfrm>
        </p:spPr>
        <p:txBody>
          <a:bodyPr/>
          <a:lstStyle/>
          <a:p>
            <a:r>
              <a:rPr lang="en-US" altLang="en-US" sz="2800"/>
              <a:t>Features of partonic 3D non-perturbative distributions  </a:t>
            </a:r>
          </a:p>
        </p:txBody>
      </p:sp>
      <p:sp>
        <p:nvSpPr>
          <p:cNvPr id="19459" name="Footer Placeholder 3"/>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sp>
        <p:nvSpPr>
          <p:cNvPr id="19460" name="Slide Number Placeholder 4"/>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05A8C851-DFBD-4346-90BF-AE32D8544726}" type="slidenum">
              <a:rPr lang="en-US" altLang="en-US" sz="1400"/>
              <a:pPr>
                <a:spcBef>
                  <a:spcPct val="0"/>
                </a:spcBef>
                <a:buFontTx/>
                <a:buNone/>
              </a:pPr>
              <a:t>3</a:t>
            </a:fld>
            <a:endParaRPr lang="en-US" altLang="en-US" sz="1400"/>
          </a:p>
        </p:txBody>
      </p:sp>
      <p:sp>
        <p:nvSpPr>
          <p:cNvPr id="19461" name="Rectangle 12"/>
          <p:cNvSpPr>
            <a:spLocks noChangeArrowheads="1"/>
          </p:cNvSpPr>
          <p:nvPr/>
        </p:nvSpPr>
        <p:spPr bwMode="auto">
          <a:xfrm>
            <a:off x="111126" y="4471483"/>
            <a:ext cx="6418262" cy="153272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r>
              <a:rPr lang="en-US" altLang="en-US" sz="1800" dirty="0">
                <a:solidFill>
                  <a:srgbClr val="000000"/>
                </a:solidFill>
              </a:rPr>
              <a:t>S</a:t>
            </a:r>
            <a:r>
              <a:rPr lang="en-US" altLang="en-US" sz="1800" dirty="0" smtClean="0">
                <a:solidFill>
                  <a:srgbClr val="000000"/>
                </a:solidFill>
              </a:rPr>
              <a:t>pin </a:t>
            </a:r>
            <a:r>
              <a:rPr lang="en-US" altLang="en-US" sz="1800" dirty="0">
                <a:solidFill>
                  <a:srgbClr val="000000"/>
                </a:solidFill>
              </a:rPr>
              <a:t>and momentum of struck quarks </a:t>
            </a:r>
            <a:r>
              <a:rPr lang="en-US" altLang="en-US" sz="1800" dirty="0" smtClean="0">
                <a:solidFill>
                  <a:srgbClr val="000000"/>
                </a:solidFill>
              </a:rPr>
              <a:t>may be </a:t>
            </a:r>
            <a:r>
              <a:rPr lang="en-US" altLang="en-US" sz="1800" dirty="0">
                <a:solidFill>
                  <a:srgbClr val="000000"/>
                </a:solidFill>
              </a:rPr>
              <a:t>correlated with remnant</a:t>
            </a:r>
          </a:p>
          <a:p>
            <a:r>
              <a:rPr lang="en-US" altLang="en-US" sz="1800" dirty="0">
                <a:solidFill>
                  <a:srgbClr val="000000"/>
                </a:solidFill>
              </a:rPr>
              <a:t>C</a:t>
            </a:r>
            <a:r>
              <a:rPr lang="en-US" altLang="en-US" sz="1800" dirty="0" smtClean="0">
                <a:solidFill>
                  <a:srgbClr val="000000"/>
                </a:solidFill>
              </a:rPr>
              <a:t>orrelations </a:t>
            </a:r>
            <a:r>
              <a:rPr lang="en-US" altLang="en-US" sz="1800" dirty="0">
                <a:solidFill>
                  <a:srgbClr val="000000"/>
                </a:solidFill>
              </a:rPr>
              <a:t>of spins of </a:t>
            </a:r>
            <a:r>
              <a:rPr lang="en-US" altLang="en-US" sz="1800" dirty="0" smtClean="0">
                <a:solidFill>
                  <a:srgbClr val="000000"/>
                </a:solidFill>
              </a:rPr>
              <a:t>q-q-bars </a:t>
            </a:r>
            <a:r>
              <a:rPr lang="en-US" altLang="en-US" sz="1800" dirty="0">
                <a:solidFill>
                  <a:srgbClr val="000000"/>
                </a:solidFill>
              </a:rPr>
              <a:t>with valence quark spin and transverse </a:t>
            </a:r>
            <a:r>
              <a:rPr lang="en-US" altLang="en-US" sz="1800" dirty="0" smtClean="0">
                <a:solidFill>
                  <a:srgbClr val="000000"/>
                </a:solidFill>
              </a:rPr>
              <a:t>momentum should </a:t>
            </a:r>
            <a:r>
              <a:rPr lang="en-US" altLang="en-US" sz="1800" dirty="0">
                <a:solidFill>
                  <a:srgbClr val="000000"/>
                </a:solidFill>
              </a:rPr>
              <a:t>lead to observable effects </a:t>
            </a:r>
          </a:p>
        </p:txBody>
      </p:sp>
      <p:sp>
        <p:nvSpPr>
          <p:cNvPr id="19462" name="Rectangle 1"/>
          <p:cNvSpPr>
            <a:spLocks noChangeArrowheads="1"/>
          </p:cNvSpPr>
          <p:nvPr/>
        </p:nvSpPr>
        <p:spPr bwMode="auto">
          <a:xfrm>
            <a:off x="1926345" y="1596535"/>
            <a:ext cx="4648200" cy="64633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dirty="0">
                <a:solidFill>
                  <a:srgbClr val="000000"/>
                </a:solidFill>
              </a:rPr>
              <a:t>Large flavor asymmetry </a:t>
            </a:r>
            <a:r>
              <a:rPr lang="en-US" altLang="en-US" sz="1800" dirty="0" smtClean="0">
                <a:solidFill>
                  <a:srgbClr val="000000"/>
                </a:solidFill>
              </a:rPr>
              <a:t>of sea indicates </a:t>
            </a:r>
            <a:r>
              <a:rPr lang="en-US" altLang="en-US" sz="1800" dirty="0"/>
              <a:t>n</a:t>
            </a:r>
            <a:r>
              <a:rPr lang="en-US" altLang="en-US" sz="1800" dirty="0" smtClean="0"/>
              <a:t>on-perturbative </a:t>
            </a:r>
            <a:r>
              <a:rPr lang="en-US" altLang="en-US" sz="1800" dirty="0"/>
              <a:t>sea </a:t>
            </a:r>
            <a:r>
              <a:rPr lang="en-US" altLang="en-US" sz="1800" dirty="0" smtClean="0"/>
              <a:t>plays a major</a:t>
            </a:r>
            <a:endParaRPr lang="en-US" altLang="en-US" sz="1800" dirty="0"/>
          </a:p>
        </p:txBody>
      </p:sp>
      <p:pic>
        <p:nvPicPr>
          <p:cNvPr id="19464" name="Picture 11" descr="Screen Shot 2015-05-24 at 2.31.44 A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529388" y="915988"/>
            <a:ext cx="2614612" cy="1828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9465" name="Picture 27" descr="proton_quark_version_new006.gif"/>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801688"/>
            <a:ext cx="1905000" cy="19351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9466" name="Picture 31" descr="latex-image-1.pdf"/>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09430" y="1068354"/>
            <a:ext cx="585300" cy="22704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9467" name="Rectangle 2"/>
          <p:cNvSpPr>
            <a:spLocks noChangeArrowheads="1"/>
          </p:cNvSpPr>
          <p:nvPr/>
        </p:nvSpPr>
        <p:spPr bwMode="auto">
          <a:xfrm>
            <a:off x="533400" y="3063446"/>
            <a:ext cx="5638800" cy="92333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pPr>
            <a:r>
              <a:rPr lang="en-US" altLang="en-US" sz="1800" dirty="0"/>
              <a:t>Predictions from dynamical </a:t>
            </a:r>
            <a:r>
              <a:rPr lang="en-US" altLang="en-US" sz="1800" dirty="0" smtClean="0"/>
              <a:t>models and lattice suggest that orbital structure of </a:t>
            </a:r>
            <a:r>
              <a:rPr lang="en-US" altLang="en-US" sz="1800" dirty="0" err="1" smtClean="0"/>
              <a:t>partonic</a:t>
            </a:r>
            <a:r>
              <a:rPr lang="en-US" altLang="en-US" sz="1800" dirty="0" smtClean="0"/>
              <a:t> distributions depend on flavor and spin. </a:t>
            </a:r>
            <a:endParaRPr lang="en-US" altLang="en-US" sz="1800" dirty="0"/>
          </a:p>
        </p:txBody>
      </p:sp>
      <p:pic>
        <p:nvPicPr>
          <p:cNvPr id="19468" name="Picture 1"/>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27788" y="4927600"/>
            <a:ext cx="2716212" cy="17494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r>
              <a:rPr lang="en-US">
                <a:latin typeface="Arial" charset="0"/>
                <a:ea typeface="ＭＳ Ｐゴシック" charset="0"/>
                <a:cs typeface="ＭＳ Ｐゴシック" charset="0"/>
              </a:rPr>
              <a:t>Estimating  systematics</a:t>
            </a:r>
          </a:p>
        </p:txBody>
      </p:sp>
      <p:sp>
        <p:nvSpPr>
          <p:cNvPr id="4" name="Footer Placeholder 3"/>
          <p:cNvSpPr>
            <a:spLocks noGrp="1"/>
          </p:cNvSpPr>
          <p:nvPr>
            <p:ph type="ftr" sz="quarter" idx="10"/>
          </p:nvPr>
        </p:nvSpPr>
        <p:spPr/>
        <p:txBody>
          <a:bodyPr/>
          <a:lstStyle/>
          <a:p>
            <a:pPr>
              <a:defRPr/>
            </a:pPr>
            <a:r>
              <a:rPr lang="en-US" smtClean="0"/>
              <a:t>Avakian, LNF-INFN Dec 12</a:t>
            </a:r>
            <a:endParaRPr lang="en-US"/>
          </a:p>
        </p:txBody>
      </p:sp>
      <p:sp>
        <p:nvSpPr>
          <p:cNvPr id="29699" name="Slide Number Placeholder 4"/>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805081-DCB4-9246-8E79-8325621211ED}" type="slidenum">
              <a:rPr lang="en-US" sz="1400"/>
              <a:pPr/>
              <a:t>30</a:t>
            </a:fld>
            <a:endParaRPr lang="en-US" sz="1400"/>
          </a:p>
        </p:txBody>
      </p:sp>
      <p:sp>
        <p:nvSpPr>
          <p:cNvPr id="6" name="Rectangle 5"/>
          <p:cNvSpPr/>
          <p:nvPr/>
        </p:nvSpPr>
        <p:spPr>
          <a:xfrm>
            <a:off x="304800" y="3581400"/>
            <a:ext cx="7620000" cy="2031325"/>
          </a:xfrm>
          <a:prstGeom prst="rect">
            <a:avLst/>
          </a:prstGeom>
        </p:spPr>
        <p:txBody>
          <a:bodyPr>
            <a:spAutoFit/>
          </a:bodyPr>
          <a:lstStyle/>
          <a:p>
            <a:pPr marL="342900" indent="-342900" eaLnBrk="1" hangingPunct="1">
              <a:buFontTx/>
              <a:buAutoNum type="arabicParenR"/>
              <a:defRPr/>
            </a:pPr>
            <a:r>
              <a:rPr lang="en-US" dirty="0"/>
              <a:t>add radiative effects</a:t>
            </a:r>
          </a:p>
          <a:p>
            <a:pPr marL="342900" indent="-342900" eaLnBrk="1" hangingPunct="1">
              <a:buFontTx/>
              <a:buAutoNum type="arabicParenR"/>
              <a:defRPr/>
            </a:pPr>
            <a:r>
              <a:rPr lang="en-US" dirty="0"/>
              <a:t> add other SFs to see the effect of Cahn on extraction of the F_UU,T    	and check the extraction of cos and cos2 moments</a:t>
            </a:r>
          </a:p>
          <a:p>
            <a:pPr eaLnBrk="1" hangingPunct="1">
              <a:defRPr/>
            </a:pPr>
            <a:r>
              <a:rPr lang="en-US" dirty="0"/>
              <a:t>3) add/eliminate evolution effects with HT effects and see if we can 	indeed separate them</a:t>
            </a:r>
          </a:p>
          <a:p>
            <a:pPr eaLnBrk="1" hangingPunct="1">
              <a:defRPr/>
            </a:pPr>
            <a:r>
              <a:rPr lang="en-US" dirty="0"/>
              <a:t>4) add </a:t>
            </a:r>
            <a:r>
              <a:rPr lang="en-US"/>
              <a:t>F_UU,L </a:t>
            </a:r>
            <a:r>
              <a:rPr lang="en-US" smtClean="0"/>
              <a:t>part </a:t>
            </a:r>
            <a:r>
              <a:rPr lang="en-US"/>
              <a:t>and see </a:t>
            </a:r>
            <a:r>
              <a:rPr lang="en-US" smtClean="0"/>
              <a:t>the </a:t>
            </a:r>
            <a:r>
              <a:rPr lang="en-US"/>
              <a:t>effect of disregarding it in the extraction.</a:t>
            </a:r>
          </a:p>
          <a:p>
            <a:pPr eaLnBrk="1" hangingPunct="1">
              <a:defRPr/>
            </a:pPr>
            <a:r>
              <a:rPr lang="en-US" dirty="0"/>
              <a:t>....... big list of systematic checks....</a:t>
            </a:r>
          </a:p>
        </p:txBody>
      </p:sp>
      <p:sp>
        <p:nvSpPr>
          <p:cNvPr id="29701" name="TextBox 6"/>
          <p:cNvSpPr txBox="1">
            <a:spLocks noChangeArrowheads="1"/>
          </p:cNvSpPr>
          <p:nvPr/>
        </p:nvSpPr>
        <p:spPr bwMode="auto">
          <a:xfrm>
            <a:off x="304800" y="1066800"/>
            <a:ext cx="5392738" cy="6778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Steps for Extraction and Validation procedure </a:t>
            </a:r>
          </a:p>
          <a:p>
            <a:pPr eaLnBrk="1" hangingPunct="1"/>
            <a:endParaRPr lang="en-US" sz="1800"/>
          </a:p>
        </p:txBody>
      </p:sp>
      <p:sp>
        <p:nvSpPr>
          <p:cNvPr id="29702" name="TextBox 7"/>
          <p:cNvSpPr txBox="1">
            <a:spLocks noChangeArrowheads="1"/>
          </p:cNvSpPr>
          <p:nvPr/>
        </p:nvSpPr>
        <p:spPr bwMode="auto">
          <a:xfrm>
            <a:off x="533400" y="1828800"/>
            <a:ext cx="8153400" cy="12001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AutoNum type="arabicParenR"/>
            </a:pPr>
            <a:r>
              <a:rPr lang="en-US" sz="1800"/>
              <a:t>make sure we can recover the underlying 3D PDFs (TMD/GPD</a:t>
            </a:r>
            <a:r>
              <a:rPr lang="is-IS" sz="1800"/>
              <a:t>…)</a:t>
            </a:r>
            <a:r>
              <a:rPr lang="en-US" sz="1800"/>
              <a:t> PDF from </a:t>
            </a:r>
            <a:r>
              <a:rPr lang="en-US" sz="1800" u="sng"/>
              <a:t>generated </a:t>
            </a:r>
            <a:r>
              <a:rPr lang="en-US" sz="1800"/>
              <a:t>for a given beam energy sample</a:t>
            </a:r>
          </a:p>
          <a:p>
            <a:pPr eaLnBrk="1" hangingPunct="1">
              <a:buFontTx/>
              <a:buAutoNum type="arabicParenR"/>
            </a:pPr>
            <a:r>
              <a:rPr lang="en-US" sz="1800"/>
              <a:t>make sure we can recover the underlying 3D PDFs (TMD/GPD</a:t>
            </a:r>
            <a:r>
              <a:rPr lang="is-IS" sz="1800"/>
              <a:t>…)</a:t>
            </a:r>
            <a:r>
              <a:rPr lang="en-US" sz="1800"/>
              <a:t> from </a:t>
            </a:r>
            <a:r>
              <a:rPr lang="en-US" sz="1800" u="sng"/>
              <a:t>reconstructed </a:t>
            </a:r>
            <a:r>
              <a:rPr lang="en-US" sz="1800"/>
              <a:t> for a given detector configuration sample</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589837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a:latin typeface="Arial" charset="0"/>
                <a:ea typeface="ＭＳ Ｐゴシック" charset="0"/>
                <a:cs typeface="ＭＳ Ｐゴシック" charset="0"/>
              </a:rPr>
              <a:t>Studies of 1D PDFs</a:t>
            </a:r>
          </a:p>
        </p:txBody>
      </p:sp>
      <p:pic>
        <p:nvPicPr>
          <p:cNvPr id="99331" name="Picture 10" descr="Screen Shot 2014-06-11 at 10.36.57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7788" y="1371600"/>
            <a:ext cx="8990012" cy="31877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99332" name="TextBox 11"/>
          <p:cNvSpPr txBox="1">
            <a:spLocks noChangeArrowheads="1"/>
          </p:cNvSpPr>
          <p:nvPr/>
        </p:nvSpPr>
        <p:spPr bwMode="auto">
          <a:xfrm>
            <a:off x="152400" y="4953000"/>
            <a:ext cx="8991600" cy="923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1800"/>
              <a:t>Strong model and parametrization dependence observed already for 1D PDFs</a:t>
            </a:r>
          </a:p>
          <a:p>
            <a:pPr eaLnBrk="1" hangingPunct="1">
              <a:buFont typeface="Arial" charset="0"/>
              <a:buChar char="•"/>
            </a:pPr>
            <a:r>
              <a:rPr lang="en-US" sz="1800"/>
              <a:t>Positivity requirement may change significantly the PDF (need self consistent fits of polarized and unpolarized target data!!!)</a:t>
            </a:r>
          </a:p>
        </p:txBody>
      </p:sp>
      <p:sp>
        <p:nvSpPr>
          <p:cNvPr id="99333" name="Slide Number Placeholder 4"/>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832FFA-9FFE-C149-93FC-CF2779C61A90}" type="slidenum">
              <a:rPr lang="en-US" sz="1400"/>
              <a:pPr eaLnBrk="1" hangingPunct="1"/>
              <a:t>31</a:t>
            </a:fld>
            <a:endParaRPr lang="en-US" sz="1400"/>
          </a:p>
        </p:txBody>
      </p:sp>
      <p:sp>
        <p:nvSpPr>
          <p:cNvPr id="99334" name="Footer Placeholder 5"/>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Avakian, LNF-INFN Dec 12</a:t>
            </a:r>
            <a:endParaRPr lang="en-US" sz="1400"/>
          </a:p>
        </p:txBody>
      </p:sp>
      <p:sp>
        <p:nvSpPr>
          <p:cNvPr id="99335" name="Rectangle 6"/>
          <p:cNvSpPr>
            <a:spLocks noChangeArrowheads="1"/>
          </p:cNvSpPr>
          <p:nvPr/>
        </p:nvSpPr>
        <p:spPr bwMode="auto">
          <a:xfrm>
            <a:off x="304800" y="1139825"/>
            <a:ext cx="4572000" cy="307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p>
            <a:r>
              <a:rPr lang="en-US" sz="1400"/>
              <a:t>F. Aaron et al., JHEP 1001 (2010)</a:t>
            </a:r>
          </a:p>
        </p:txBody>
      </p:sp>
      <p:sp>
        <p:nvSpPr>
          <p:cNvPr id="99336" name="Rectangle 7"/>
          <p:cNvSpPr>
            <a:spLocks noChangeArrowheads="1"/>
          </p:cNvSpPr>
          <p:nvPr/>
        </p:nvSpPr>
        <p:spPr bwMode="auto">
          <a:xfrm>
            <a:off x="4572000" y="1143000"/>
            <a:ext cx="4572000" cy="3381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p>
            <a:r>
              <a:rPr lang="en-US" sz="1600"/>
              <a:t>P. Jimenez-Delgado et al (2014), 1403.3355.</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011513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a:latin typeface="Arial" charset="0"/>
                <a:ea typeface="ＭＳ Ｐゴシック" charset="0"/>
                <a:cs typeface="ＭＳ Ｐゴシック" charset="0"/>
              </a:rPr>
              <a:t>From SIDIS to DIS</a:t>
            </a:r>
          </a:p>
        </p:txBody>
      </p:sp>
      <p:sp>
        <p:nvSpPr>
          <p:cNvPr id="4" name="Footer Placeholder 3"/>
          <p:cNvSpPr>
            <a:spLocks noGrp="1"/>
          </p:cNvSpPr>
          <p:nvPr>
            <p:ph type="ftr" sz="quarter" idx="10"/>
          </p:nvPr>
        </p:nvSpPr>
        <p:spPr/>
        <p:txBody>
          <a:bodyPr/>
          <a:lstStyle/>
          <a:p>
            <a:pPr>
              <a:defRPr/>
            </a:pPr>
            <a:r>
              <a:rPr lang="en-US" smtClean="0"/>
              <a:t>Avakian, LNF-INFN Dec 12</a:t>
            </a:r>
            <a:endParaRPr lang="en-US"/>
          </a:p>
        </p:txBody>
      </p:sp>
      <p:sp>
        <p:nvSpPr>
          <p:cNvPr id="18435" name="Slide Number Placeholder 4"/>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422E54B-E366-8540-8E94-1612B9D10E05}" type="slidenum">
              <a:rPr lang="en-US" sz="1400"/>
              <a:pPr/>
              <a:t>32</a:t>
            </a:fld>
            <a:endParaRPr lang="en-US" sz="1400"/>
          </a:p>
        </p:txBody>
      </p:sp>
      <p:pic>
        <p:nvPicPr>
          <p:cNvPr id="18436" name="Picture 5" descr="Screen Shot 2017-11-07 at 5.42.19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 y="1066800"/>
            <a:ext cx="6794500" cy="762000"/>
          </a:xfrm>
          <a:prstGeom prst="rect">
            <a:avLst/>
          </a:prstGeom>
          <a:noFill/>
          <a:ln w="38100">
            <a:solidFill>
              <a:srgbClr val="FF0000"/>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pic>
      <p:pic>
        <p:nvPicPr>
          <p:cNvPr id="18437" name="Picture 6" descr="Screen Shot 2017-11-07 at 5.42.59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676400" y="1905000"/>
            <a:ext cx="4597400" cy="609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8438" name="Picture 7" descr="Screen Shot 2017-11-07 at 5.43.29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514600"/>
            <a:ext cx="7620000" cy="736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8439" name="Picture 8" descr="Screen Shot 2017-11-07 at 5.44.17 P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 y="3810000"/>
            <a:ext cx="5651500" cy="7239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8440" name="Picture 9" descr="Screen Shot 2017-11-07 at 5.45.02 P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0" y="4572000"/>
            <a:ext cx="6692900" cy="762000"/>
          </a:xfrm>
          <a:prstGeom prst="rect">
            <a:avLst/>
          </a:prstGeom>
          <a:noFill/>
          <a:ln w="38100">
            <a:solidFill>
              <a:srgbClr val="FF0000"/>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pic>
      <p:pic>
        <p:nvPicPr>
          <p:cNvPr id="18441" name="Picture 10" descr="Screen Shot 2017-11-07 at 5.45.37 PM.pn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981200" y="5867400"/>
            <a:ext cx="6438900" cy="5937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8442" name="Picture 11" descr="Screen Shot 2017-11-07 at 5.47.24 PM.png"/>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057400" y="5486400"/>
            <a:ext cx="4876800" cy="496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3" name="Rectangle 12"/>
          <p:cNvSpPr>
            <a:spLocks noChangeArrowheads="1"/>
          </p:cNvSpPr>
          <p:nvPr/>
        </p:nvSpPr>
        <p:spPr bwMode="auto">
          <a:xfrm>
            <a:off x="6280150" y="2438400"/>
            <a:ext cx="1524000" cy="762000"/>
          </a:xfrm>
          <a:prstGeom prst="rect">
            <a:avLst/>
          </a:prstGeom>
          <a:noFill/>
          <a:ln w="25400">
            <a:solidFill>
              <a:srgbClr val="FF0000"/>
            </a:solidFill>
            <a:miter lim="800000"/>
            <a:headEnd/>
            <a:tailEnd/>
          </a:ln>
          <a:effectLst>
            <a:outerShdw blurRad="40000" dist="23000" dir="5400000" rotWithShape="0">
              <a:srgbClr val="000000">
                <a:alpha val="34998"/>
              </a:srgbClr>
            </a:outerShdw>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nchor="ctr"/>
          <a:lstStyle/>
          <a:p>
            <a:pPr algn="ctr" eaLnBrk="1" hangingPunct="1">
              <a:defRPr/>
            </a:pPr>
            <a:endParaRPr lang="en-US">
              <a:solidFill>
                <a:srgbClr val="FFFFFF"/>
              </a:solidFill>
            </a:endParaRPr>
          </a:p>
        </p:txBody>
      </p:sp>
      <p:sp>
        <p:nvSpPr>
          <p:cNvPr id="18444" name="TextBox 13"/>
          <p:cNvSpPr txBox="1">
            <a:spLocks noChangeArrowheads="1"/>
          </p:cNvSpPr>
          <p:nvPr/>
        </p:nvSpPr>
        <p:spPr bwMode="auto">
          <a:xfrm>
            <a:off x="7848600" y="1143000"/>
            <a:ext cx="1146175"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3D SIDIS</a:t>
            </a:r>
          </a:p>
        </p:txBody>
      </p:sp>
      <p:sp>
        <p:nvSpPr>
          <p:cNvPr id="18445" name="TextBox 14"/>
          <p:cNvSpPr txBox="1">
            <a:spLocks noChangeArrowheads="1"/>
          </p:cNvSpPr>
          <p:nvPr/>
        </p:nvSpPr>
        <p:spPr bwMode="auto">
          <a:xfrm>
            <a:off x="7997825" y="2667000"/>
            <a:ext cx="1146175"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1D SIDIS</a:t>
            </a:r>
          </a:p>
        </p:txBody>
      </p:sp>
      <p:sp>
        <p:nvSpPr>
          <p:cNvPr id="18446" name="TextBox 15"/>
          <p:cNvSpPr txBox="1">
            <a:spLocks noChangeArrowheads="1"/>
          </p:cNvSpPr>
          <p:nvPr/>
        </p:nvSpPr>
        <p:spPr bwMode="auto">
          <a:xfrm>
            <a:off x="7543800" y="4724400"/>
            <a:ext cx="569913"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DIS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918314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5" name="Title 1"/>
          <p:cNvSpPr>
            <a:spLocks noGrp="1"/>
          </p:cNvSpPr>
          <p:nvPr>
            <p:ph type="title"/>
          </p:nvPr>
        </p:nvSpPr>
        <p:spPr>
          <a:xfrm>
            <a:off x="28575" y="228600"/>
            <a:ext cx="6477000" cy="411163"/>
          </a:xfrm>
        </p:spPr>
        <p:txBody>
          <a:bodyPr/>
          <a:lstStyle/>
          <a:p>
            <a:r>
              <a:rPr lang="en-US" altLang="en-US" sz="2800"/>
              <a:t>Reproduce SIDIS output with MC</a:t>
            </a:r>
          </a:p>
        </p:txBody>
      </p:sp>
      <p:grpSp>
        <p:nvGrpSpPr>
          <p:cNvPr id="67586" name="Group 4"/>
          <p:cNvGrpSpPr>
            <a:grpSpLocks/>
          </p:cNvGrpSpPr>
          <p:nvPr/>
        </p:nvGrpSpPr>
        <p:grpSpPr bwMode="auto">
          <a:xfrm>
            <a:off x="5943600" y="152400"/>
            <a:ext cx="3200400" cy="1846263"/>
            <a:chOff x="3886200" y="1049338"/>
            <a:chExt cx="5257800" cy="3141662"/>
          </a:xfrm>
        </p:grpSpPr>
        <p:pic>
          <p:nvPicPr>
            <p:cNvPr id="67606" name="Picture 3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171" r="6735" b="18639"/>
            <a:stretch>
              <a:fillRect/>
            </a:stretch>
          </p:blipFill>
          <p:spPr bwMode="auto">
            <a:xfrm>
              <a:off x="3886200" y="1049338"/>
              <a:ext cx="5257800" cy="31416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67607" name="Rectangle 59"/>
            <p:cNvSpPr>
              <a:spLocks noChangeArrowheads="1"/>
            </p:cNvSpPr>
            <p:nvPr/>
          </p:nvSpPr>
          <p:spPr bwMode="auto">
            <a:xfrm>
              <a:off x="5638800" y="2449191"/>
              <a:ext cx="529090" cy="445164"/>
            </a:xfrm>
            <a:prstGeom prst="rect">
              <a:avLst/>
            </a:prstGeom>
            <a:solidFill>
              <a:srgbClr val="99CCFF"/>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en-US" sz="1100">
                  <a:solidFill>
                    <a:srgbClr val="FF0000"/>
                  </a:solidFill>
                </a:rPr>
                <a:t>p</a:t>
              </a:r>
              <a:r>
                <a:rPr lang="it-IT" altLang="en-US" sz="1100" baseline="-25000">
                  <a:solidFill>
                    <a:srgbClr val="FF0000"/>
                  </a:solidFill>
                </a:rPr>
                <a:t>┴</a:t>
              </a:r>
              <a:endParaRPr lang="en-US" altLang="en-US" sz="1100" baseline="-25000">
                <a:solidFill>
                  <a:srgbClr val="FF0000"/>
                </a:solidFill>
              </a:endParaRPr>
            </a:p>
          </p:txBody>
        </p:sp>
        <p:sp>
          <p:nvSpPr>
            <p:cNvPr id="67608" name="Line 61"/>
            <p:cNvSpPr>
              <a:spLocks noChangeShapeType="1"/>
            </p:cNvSpPr>
            <p:nvPr/>
          </p:nvSpPr>
          <p:spPr bwMode="auto">
            <a:xfrm flipV="1">
              <a:off x="5486400" y="1774825"/>
              <a:ext cx="1600200" cy="881063"/>
            </a:xfrm>
            <a:prstGeom prst="line">
              <a:avLst/>
            </a:prstGeom>
            <a:noFill/>
            <a:ln w="9525">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endParaRPr lang="en-US"/>
            </a:p>
          </p:txBody>
        </p:sp>
      </p:grpSp>
      <p:sp>
        <p:nvSpPr>
          <p:cNvPr id="67587" name="TextBox 10"/>
          <p:cNvSpPr txBox="1">
            <a:spLocks noChangeArrowheads="1"/>
          </p:cNvSpPr>
          <p:nvPr/>
        </p:nvSpPr>
        <p:spPr bwMode="auto">
          <a:xfrm>
            <a:off x="2438400" y="914400"/>
            <a:ext cx="3276600" cy="400050"/>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000"/>
              <a:t>SIDIS MC in 7D (10D)</a:t>
            </a:r>
          </a:p>
        </p:txBody>
      </p:sp>
      <p:sp>
        <p:nvSpPr>
          <p:cNvPr id="67588" name="Slide Number Placeholder 16"/>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4A3520EC-4123-E940-997F-599C2D3D0F36}" type="slidenum">
              <a:rPr lang="en-US" altLang="en-US" sz="1400"/>
              <a:pPr>
                <a:spcBef>
                  <a:spcPct val="0"/>
                </a:spcBef>
                <a:buFontTx/>
                <a:buNone/>
              </a:pPr>
              <a:t>33</a:t>
            </a:fld>
            <a:endParaRPr lang="en-US" altLang="en-US" sz="1400"/>
          </a:p>
        </p:txBody>
      </p:sp>
      <p:sp>
        <p:nvSpPr>
          <p:cNvPr id="67589" name="Footer Placeholder 17"/>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sp>
        <p:nvSpPr>
          <p:cNvPr id="67590" name="TextBox 2"/>
          <p:cNvSpPr txBox="1">
            <a:spLocks noChangeArrowheads="1"/>
          </p:cNvSpPr>
          <p:nvPr/>
        </p:nvSpPr>
        <p:spPr bwMode="auto">
          <a:xfrm>
            <a:off x="381000" y="3200400"/>
            <a:ext cx="825500"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step-1 </a:t>
            </a:r>
          </a:p>
        </p:txBody>
      </p:sp>
      <p:pic>
        <p:nvPicPr>
          <p:cNvPr id="67591" name="Picture 4" descr="latex-image-1.pdf"/>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0" y="3124200"/>
            <a:ext cx="3683000" cy="5207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67592" name="Picture 5" descr="latex-image-1.pdf"/>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0" y="4038600"/>
            <a:ext cx="1422400" cy="533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67593" name="TextBox 23"/>
          <p:cNvSpPr txBox="1">
            <a:spLocks noChangeArrowheads="1"/>
          </p:cNvSpPr>
          <p:nvPr/>
        </p:nvSpPr>
        <p:spPr bwMode="auto">
          <a:xfrm>
            <a:off x="304800" y="4114800"/>
            <a:ext cx="3132138"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step-2 (for a given E</a:t>
            </a:r>
            <a:r>
              <a:rPr lang="en-US" altLang="en-US" sz="1800" baseline="-25000"/>
              <a:t>beam</a:t>
            </a:r>
            <a:r>
              <a:rPr lang="en-US" altLang="en-US" sz="1800"/>
              <a:t>,</a:t>
            </a:r>
            <a:r>
              <a:rPr lang="en-US" altLang="en-US" sz="1800">
                <a:latin typeface="Symbol" charset="2"/>
              </a:rPr>
              <a:t>l,L)</a:t>
            </a:r>
            <a:r>
              <a:rPr lang="en-US" altLang="en-US" sz="1800"/>
              <a:t> </a:t>
            </a:r>
          </a:p>
        </p:txBody>
      </p:sp>
      <p:sp>
        <p:nvSpPr>
          <p:cNvPr id="67594" name="TextBox 24"/>
          <p:cNvSpPr txBox="1">
            <a:spLocks noChangeArrowheads="1"/>
          </p:cNvSpPr>
          <p:nvPr/>
        </p:nvSpPr>
        <p:spPr bwMode="auto">
          <a:xfrm>
            <a:off x="152400" y="4876800"/>
            <a:ext cx="5394325"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step-3 (detected for a given Detector configuration</a:t>
            </a:r>
            <a:r>
              <a:rPr lang="en-US" altLang="en-US" sz="1800">
                <a:latin typeface="Symbol" charset="2"/>
              </a:rPr>
              <a:t>)</a:t>
            </a:r>
            <a:r>
              <a:rPr lang="en-US" altLang="en-US" sz="1800"/>
              <a:t> </a:t>
            </a:r>
          </a:p>
        </p:txBody>
      </p:sp>
      <p:pic>
        <p:nvPicPr>
          <p:cNvPr id="67595" name="Picture 7" descr="latex-image-1.pdf"/>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0" y="5332413"/>
            <a:ext cx="3952875" cy="6048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67596" name="TextBox 9"/>
          <p:cNvSpPr txBox="1">
            <a:spLocks noChangeArrowheads="1"/>
          </p:cNvSpPr>
          <p:nvPr/>
        </p:nvSpPr>
        <p:spPr bwMode="auto">
          <a:xfrm>
            <a:off x="6477000" y="3124200"/>
            <a:ext cx="2181225" cy="369888"/>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Provide a set of SF</a:t>
            </a:r>
            <a:r>
              <a:rPr lang="en-US" altLang="en-US" sz="1800" baseline="-25000"/>
              <a:t>l</a:t>
            </a:r>
          </a:p>
        </p:txBody>
      </p:sp>
      <p:cxnSp>
        <p:nvCxnSpPr>
          <p:cNvPr id="31" name="Straight Arrow Connector 30"/>
          <p:cNvCxnSpPr/>
          <p:nvPr/>
        </p:nvCxnSpPr>
        <p:spPr>
          <a:xfrm>
            <a:off x="5257800" y="3276600"/>
            <a:ext cx="533400" cy="2362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7598" name="TextBox 32"/>
          <p:cNvSpPr txBox="1">
            <a:spLocks noChangeArrowheads="1"/>
          </p:cNvSpPr>
          <p:nvPr/>
        </p:nvSpPr>
        <p:spPr bwMode="auto">
          <a:xfrm>
            <a:off x="6400800" y="3962400"/>
            <a:ext cx="2438400" cy="1077913"/>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For a given model/theory based on underlying non-perturbative  input calculate SF</a:t>
            </a:r>
            <a:r>
              <a:rPr lang="en-US" altLang="en-US" sz="1600" baseline="-25000"/>
              <a:t>l </a:t>
            </a:r>
          </a:p>
        </p:txBody>
      </p:sp>
      <p:cxnSp>
        <p:nvCxnSpPr>
          <p:cNvPr id="35" name="Straight Arrow Connector 34"/>
          <p:cNvCxnSpPr/>
          <p:nvPr/>
        </p:nvCxnSpPr>
        <p:spPr>
          <a:xfrm>
            <a:off x="5181600" y="5638800"/>
            <a:ext cx="60960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6248400" y="2590800"/>
            <a:ext cx="2895600" cy="2590800"/>
          </a:xfrm>
          <a:prstGeom prst="rect">
            <a:avLst/>
          </a:prstGeom>
          <a:noFill/>
          <a:ln>
            <a:solidFill>
              <a:schemeClr val="tx1"/>
            </a:solidFill>
            <a:prstDash val="sysDash"/>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cxnSp>
        <p:nvCxnSpPr>
          <p:cNvPr id="41" name="Straight Arrow Connector 40"/>
          <p:cNvCxnSpPr/>
          <p:nvPr/>
        </p:nvCxnSpPr>
        <p:spPr>
          <a:xfrm flipV="1">
            <a:off x="7467600" y="3505200"/>
            <a:ext cx="0" cy="457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67602" name="Picture 20" descr="latex-image-1.pdf"/>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0" y="1981200"/>
            <a:ext cx="5715000" cy="7747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67603" name="TextBox 5"/>
          <p:cNvSpPr txBox="1">
            <a:spLocks noChangeArrowheads="1"/>
          </p:cNvSpPr>
          <p:nvPr/>
        </p:nvSpPr>
        <p:spPr bwMode="auto">
          <a:xfrm>
            <a:off x="7162800" y="2590800"/>
            <a:ext cx="903288"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Theory</a:t>
            </a:r>
          </a:p>
        </p:txBody>
      </p:sp>
      <p:cxnSp>
        <p:nvCxnSpPr>
          <p:cNvPr id="32" name="Straight Arrow Connector 31"/>
          <p:cNvCxnSpPr/>
          <p:nvPr/>
        </p:nvCxnSpPr>
        <p:spPr>
          <a:xfrm flipH="1" flipV="1">
            <a:off x="5791200" y="2590800"/>
            <a:ext cx="4572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7605" name="TextBox 7"/>
          <p:cNvSpPr txBox="1">
            <a:spLocks noChangeArrowheads="1"/>
          </p:cNvSpPr>
          <p:nvPr/>
        </p:nvSpPr>
        <p:spPr bwMode="auto">
          <a:xfrm>
            <a:off x="5943600" y="5638800"/>
            <a:ext cx="3048000" cy="646113"/>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Output counts for a given energy and detector setup</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a:latin typeface="Arial" charset="0"/>
                <a:ea typeface="ＭＳ Ｐゴシック" charset="0"/>
                <a:cs typeface="ＭＳ Ｐゴシック" charset="0"/>
              </a:rPr>
              <a:t>Comparing different DIS models</a:t>
            </a:r>
          </a:p>
        </p:txBody>
      </p:sp>
      <p:sp>
        <p:nvSpPr>
          <p:cNvPr id="4" name="Footer Placeholder 3"/>
          <p:cNvSpPr>
            <a:spLocks noGrp="1"/>
          </p:cNvSpPr>
          <p:nvPr>
            <p:ph type="ftr" sz="quarter" idx="10"/>
          </p:nvPr>
        </p:nvSpPr>
        <p:spPr/>
        <p:txBody>
          <a:bodyPr/>
          <a:lstStyle/>
          <a:p>
            <a:pPr>
              <a:defRPr/>
            </a:pPr>
            <a:r>
              <a:rPr lang="en-US" smtClean="0"/>
              <a:t>Avakian, LNF-INFN Dec 12</a:t>
            </a:r>
            <a:endParaRPr lang="en-US"/>
          </a:p>
        </p:txBody>
      </p:sp>
      <p:sp>
        <p:nvSpPr>
          <p:cNvPr id="19459" name="Slide Number Placeholder 4"/>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9BD1752-8750-C248-8B84-CDB517E42236}" type="slidenum">
              <a:rPr lang="en-US" sz="1400"/>
              <a:pPr/>
              <a:t>34</a:t>
            </a:fld>
            <a:endParaRPr lang="en-US" sz="1400"/>
          </a:p>
        </p:txBody>
      </p:sp>
      <p:pic>
        <p:nvPicPr>
          <p:cNvPr id="19460" name="Picture 5" descr="Screen Shot 2017-11-08 at 8.57.42 A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990600"/>
            <a:ext cx="2781300" cy="5937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9461" name="Picture 6" descr="Screen Shot 2017-11-08 at 9.13.05 A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1752600"/>
            <a:ext cx="6477000" cy="42386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9462" name="TextBox 7"/>
          <p:cNvSpPr txBox="1">
            <a:spLocks noChangeArrowheads="1"/>
          </p:cNvSpPr>
          <p:nvPr/>
        </p:nvSpPr>
        <p:spPr bwMode="auto">
          <a:xfrm>
            <a:off x="1905000" y="1981200"/>
            <a:ext cx="3276600" cy="8112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filled symbols F</a:t>
            </a:r>
            <a:r>
              <a:rPr lang="en-US" sz="1400" baseline="-25000"/>
              <a:t>2</a:t>
            </a:r>
            <a:r>
              <a:rPr lang="en-US" sz="1400"/>
              <a:t>/F</a:t>
            </a:r>
            <a:r>
              <a:rPr lang="en-US" sz="1400" baseline="-25000"/>
              <a:t>2 </a:t>
            </a:r>
            <a:r>
              <a:rPr lang="en-US" sz="1400" baseline="30000"/>
              <a:t>CJ15</a:t>
            </a:r>
          </a:p>
          <a:p>
            <a:pPr eaLnBrk="1" hangingPunct="1"/>
            <a:endParaRPr lang="en-US" sz="1400" baseline="-25000"/>
          </a:p>
          <a:p>
            <a:pPr eaLnBrk="1" hangingPunct="1"/>
            <a:r>
              <a:rPr lang="en-US" sz="1400"/>
              <a:t>open symbols F</a:t>
            </a:r>
            <a:r>
              <a:rPr lang="en-US" sz="1400" baseline="-25000"/>
              <a:t>2</a:t>
            </a:r>
            <a:r>
              <a:rPr lang="en-US" sz="1400"/>
              <a:t>/F</a:t>
            </a:r>
            <a:r>
              <a:rPr lang="en-US" sz="1400" baseline="-25000"/>
              <a:t>2 </a:t>
            </a:r>
            <a:r>
              <a:rPr lang="en-US" sz="1400" baseline="30000"/>
              <a:t>CJ15</a:t>
            </a:r>
            <a:r>
              <a:rPr lang="en-US" sz="1400"/>
              <a:t>,</a:t>
            </a:r>
            <a:r>
              <a:rPr lang="en-US" sz="1400" baseline="30000"/>
              <a:t>LT</a:t>
            </a:r>
          </a:p>
          <a:p>
            <a:pPr eaLnBrk="1" hangingPunct="1"/>
            <a:endParaRPr lang="en-US" sz="1400" baseline="-25000"/>
          </a:p>
        </p:txBody>
      </p:sp>
      <p:pic>
        <p:nvPicPr>
          <p:cNvPr id="19463" name="Picture 8" descr="Screen Shot 2017-11-08 at 8.53.38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77000" y="914400"/>
            <a:ext cx="2524125" cy="25606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9464" name="TextBox 9"/>
          <p:cNvSpPr txBox="1">
            <a:spLocks noChangeArrowheads="1"/>
          </p:cNvSpPr>
          <p:nvPr/>
        </p:nvSpPr>
        <p:spPr bwMode="auto">
          <a:xfrm>
            <a:off x="5181600" y="5867400"/>
            <a:ext cx="338138" cy="461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x</a:t>
            </a:r>
          </a:p>
        </p:txBody>
      </p:sp>
      <p:sp>
        <p:nvSpPr>
          <p:cNvPr id="19465" name="TextBox 10"/>
          <p:cNvSpPr txBox="1">
            <a:spLocks noChangeArrowheads="1"/>
          </p:cNvSpPr>
          <p:nvPr/>
        </p:nvSpPr>
        <p:spPr bwMode="auto">
          <a:xfrm>
            <a:off x="6705600" y="4114800"/>
            <a:ext cx="2438400" cy="132343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t>reasonable agreement </a:t>
            </a:r>
            <a:r>
              <a:rPr lang="en-US" sz="1600" dirty="0" smtClean="0"/>
              <a:t>between F2 from empiric SLAC fit (</a:t>
            </a:r>
            <a:r>
              <a:rPr lang="en-US" sz="1600" dirty="0" err="1" smtClean="0"/>
              <a:t>Bosted</a:t>
            </a:r>
            <a:r>
              <a:rPr lang="en-US" sz="1600" dirty="0" smtClean="0"/>
              <a:t>) with CJ15 </a:t>
            </a:r>
            <a:r>
              <a:rPr lang="en-US" sz="1600" dirty="0" err="1" smtClean="0"/>
              <a:t>Jlab</a:t>
            </a:r>
            <a:r>
              <a:rPr lang="en-US" sz="1600" dirty="0" smtClean="0"/>
              <a:t> fit in </a:t>
            </a:r>
            <a:r>
              <a:rPr lang="en-US" sz="1600" dirty="0"/>
              <a:t>most of the relevant kinematics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187428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7" name="Picture 1" descr="Screen Shot 2017-11-21 at 8.25.02 A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113" y="838200"/>
            <a:ext cx="8980487" cy="5562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9698" name="Title 1"/>
          <p:cNvSpPr>
            <a:spLocks noGrp="1"/>
          </p:cNvSpPr>
          <p:nvPr>
            <p:ph type="title"/>
          </p:nvPr>
        </p:nvSpPr>
        <p:spPr/>
        <p:txBody>
          <a:bodyPr/>
          <a:lstStyle/>
          <a:p>
            <a:r>
              <a:rPr lang="en-US">
                <a:latin typeface="Arial" charset="0"/>
                <a:ea typeface="ＭＳ Ｐゴシック" charset="0"/>
                <a:cs typeface="ＭＳ Ｐゴシック" charset="0"/>
              </a:rPr>
              <a:t>Standard input for SFs</a:t>
            </a:r>
          </a:p>
        </p:txBody>
      </p:sp>
      <p:sp>
        <p:nvSpPr>
          <p:cNvPr id="4" name="Footer Placeholder 3"/>
          <p:cNvSpPr>
            <a:spLocks noGrp="1"/>
          </p:cNvSpPr>
          <p:nvPr>
            <p:ph type="ftr" sz="quarter" idx="10"/>
          </p:nvPr>
        </p:nvSpPr>
        <p:spPr/>
        <p:txBody>
          <a:bodyPr/>
          <a:lstStyle/>
          <a:p>
            <a:pPr>
              <a:defRPr/>
            </a:pPr>
            <a:r>
              <a:rPr lang="en-US" smtClean="0"/>
              <a:t>Avakian, LNF-INFN Dec 12</a:t>
            </a:r>
            <a:endParaRPr lang="en-US"/>
          </a:p>
        </p:txBody>
      </p:sp>
      <p:sp>
        <p:nvSpPr>
          <p:cNvPr id="29700" name="Slide Number Placeholder 4"/>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978B4F-5B46-5448-B780-093F06312B46}" type="slidenum">
              <a:rPr lang="en-US" sz="1400"/>
              <a:pPr/>
              <a:t>35</a:t>
            </a:fld>
            <a:endParaRPr lang="en-US" sz="1400"/>
          </a:p>
        </p:txBody>
      </p:sp>
      <p:sp>
        <p:nvSpPr>
          <p:cNvPr id="29701" name="TextBox 9"/>
          <p:cNvSpPr txBox="1">
            <a:spLocks noChangeArrowheads="1"/>
          </p:cNvSpPr>
          <p:nvPr/>
        </p:nvSpPr>
        <p:spPr bwMode="auto">
          <a:xfrm>
            <a:off x="5029200" y="2895600"/>
            <a:ext cx="3733800" cy="1323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Table can be generated from any existing program for calculation of SFs for any given set of parameters, final state particles, target nucleon, polarization states in tiny bins.</a:t>
            </a:r>
          </a:p>
        </p:txBody>
      </p:sp>
      <p:sp>
        <p:nvSpPr>
          <p:cNvPr id="29702" name="TextBox 10"/>
          <p:cNvSpPr txBox="1">
            <a:spLocks noChangeArrowheads="1"/>
          </p:cNvSpPr>
          <p:nvPr/>
        </p:nvSpPr>
        <p:spPr bwMode="auto">
          <a:xfrm>
            <a:off x="4572000" y="914400"/>
            <a:ext cx="3352800" cy="5238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(JavaScript Object Notation  for a single hadron production eN-&gt;e</a:t>
            </a:r>
            <a:r>
              <a:rPr lang="ja-JP" altLang="en-US" sz="1400"/>
              <a:t>‘</a:t>
            </a:r>
            <a:r>
              <a:rPr lang="en-US" altLang="ja-JP" sz="1400"/>
              <a:t>X)</a:t>
            </a:r>
            <a:endParaRPr lang="en-US" sz="14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422788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lstStyle/>
          <a:p>
            <a:r>
              <a:rPr lang="en-US">
                <a:latin typeface="Arial" charset="0"/>
                <a:ea typeface="ＭＳ Ｐゴシック" charset="0"/>
                <a:cs typeface="ＭＳ Ｐゴシック" charset="0"/>
              </a:rPr>
              <a:t>Radiative DIS</a:t>
            </a:r>
          </a:p>
        </p:txBody>
      </p:sp>
      <p:sp>
        <p:nvSpPr>
          <p:cNvPr id="36866" name="Slide Number Placeholder 3"/>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D6DC34-419A-B64C-AD45-DA907964EA11}" type="slidenum">
              <a:rPr lang="en-US" sz="1400"/>
              <a:pPr/>
              <a:t>36</a:t>
            </a:fld>
            <a:endParaRPr lang="en-US" sz="1400"/>
          </a:p>
        </p:txBody>
      </p:sp>
      <p:sp>
        <p:nvSpPr>
          <p:cNvPr id="16" name="Footer Placeholder 15"/>
          <p:cNvSpPr>
            <a:spLocks noGrp="1"/>
          </p:cNvSpPr>
          <p:nvPr>
            <p:ph type="ftr" sz="quarter" idx="10"/>
          </p:nvPr>
        </p:nvSpPr>
        <p:spPr/>
        <p:txBody>
          <a:bodyPr/>
          <a:lstStyle/>
          <a:p>
            <a:pPr>
              <a:defRPr/>
            </a:pPr>
            <a:r>
              <a:rPr lang="en-US" smtClean="0"/>
              <a:t>Avakian, LNF-INFN Dec 12</a:t>
            </a:r>
            <a:endParaRPr lang="en-US"/>
          </a:p>
        </p:txBody>
      </p:sp>
      <p:pic>
        <p:nvPicPr>
          <p:cNvPr id="36868" name="Picture 1" descr="Screen Shot 2017-11-20 at 6.47.24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 y="838200"/>
            <a:ext cx="4581525" cy="1447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6869" name="Rectangle 2"/>
          <p:cNvSpPr>
            <a:spLocks noChangeArrowheads="1"/>
          </p:cNvSpPr>
          <p:nvPr/>
        </p:nvSpPr>
        <p:spPr bwMode="auto">
          <a:xfrm>
            <a:off x="4572000" y="914400"/>
            <a:ext cx="4419600" cy="307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p>
            <a:r>
              <a:rPr lang="en-US" sz="1400" err="1"/>
              <a:t>Akushevich</a:t>
            </a:r>
            <a:r>
              <a:rPr lang="en-US" sz="1400"/>
              <a:t> et al. http://</a:t>
            </a:r>
            <a:r>
              <a:rPr lang="en-US" sz="1400" err="1"/>
              <a:t>www.jlab.org</a:t>
            </a:r>
            <a:r>
              <a:rPr lang="en-US" sz="1400"/>
              <a:t>/RC/</a:t>
            </a:r>
            <a:r>
              <a:rPr lang="en-US" sz="1400" err="1"/>
              <a:t>radgen</a:t>
            </a:r>
            <a:r>
              <a:rPr lang="en-US" sz="1400"/>
              <a:t>/</a:t>
            </a:r>
          </a:p>
        </p:txBody>
      </p:sp>
      <p:pic>
        <p:nvPicPr>
          <p:cNvPr id="36870" name="Picture 4" descr="Screen Shot 2017-11-20 at 6.45.52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 y="2286000"/>
            <a:ext cx="4267200" cy="40814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6872" name="Rectangle 8"/>
          <p:cNvSpPr>
            <a:spLocks noChangeArrowheads="1"/>
          </p:cNvSpPr>
          <p:nvPr/>
        </p:nvSpPr>
        <p:spPr bwMode="auto">
          <a:xfrm>
            <a:off x="5077320" y="1288664"/>
            <a:ext cx="4029075" cy="86177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p>
            <a:r>
              <a:rPr lang="en-US"/>
              <a:t> </a:t>
            </a:r>
            <a:r>
              <a:rPr lang="en-US" sz="1600" smtClean="0"/>
              <a:t>For EVA tests a DIS generator developed which works with x-sections, SFs, grids, has radiative effects.</a:t>
            </a:r>
            <a:endParaRPr lang="en-US" sz="1100"/>
          </a:p>
        </p:txBody>
      </p:sp>
      <p:pic>
        <p:nvPicPr>
          <p:cNvPr id="12" name="Picture 2" descr="Screen Shot 2017-11-21 at 7.45.39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38724" y="2484437"/>
            <a:ext cx="3948113" cy="3509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cxnSp>
        <p:nvCxnSpPr>
          <p:cNvPr id="13" name="Straight Connector 12"/>
          <p:cNvCxnSpPr>
            <a:cxnSpLocks noChangeShapeType="1"/>
          </p:cNvCxnSpPr>
          <p:nvPr/>
        </p:nvCxnSpPr>
        <p:spPr bwMode="auto">
          <a:xfrm>
            <a:off x="8229600" y="3288506"/>
            <a:ext cx="0" cy="2121694"/>
          </a:xfrm>
          <a:prstGeom prst="line">
            <a:avLst/>
          </a:prstGeom>
          <a:noFill/>
          <a:ln w="25400">
            <a:solidFill>
              <a:schemeClr val="tx1"/>
            </a:solidFill>
            <a:prstDash val="sysDash"/>
            <a:round/>
            <a:headEnd/>
            <a:tailEnd/>
          </a:ln>
          <a:effectLst>
            <a:outerShdw blurRad="40000" dist="20000" dir="5400000" rotWithShape="0">
              <a:srgbClr val="000000">
                <a:alpha val="37999"/>
              </a:srgbClr>
            </a:outerShdw>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cxnSp>
      <p:sp>
        <p:nvSpPr>
          <p:cNvPr id="14" name="TextBox 5"/>
          <p:cNvSpPr txBox="1">
            <a:spLocks noChangeArrowheads="1"/>
          </p:cNvSpPr>
          <p:nvPr/>
        </p:nvSpPr>
        <p:spPr bwMode="auto">
          <a:xfrm>
            <a:off x="6781800" y="2794530"/>
            <a:ext cx="2057399" cy="33855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DIS cut (E’&gt;2 GeV)</a:t>
            </a:r>
          </a:p>
        </p:txBody>
      </p:sp>
      <p:sp>
        <p:nvSpPr>
          <p:cNvPr id="4" name="Rectangle 3"/>
          <p:cNvSpPr/>
          <p:nvPr/>
        </p:nvSpPr>
        <p:spPr>
          <a:xfrm>
            <a:off x="6978144" y="3438384"/>
            <a:ext cx="931665" cy="523220"/>
          </a:xfrm>
          <a:prstGeom prst="rect">
            <a:avLst/>
          </a:prstGeom>
        </p:spPr>
        <p:txBody>
          <a:bodyPr wrap="none">
            <a:spAutoFit/>
          </a:bodyPr>
          <a:lstStyle/>
          <a:p>
            <a:r>
              <a:rPr lang="en-US" sz="1400" smtClean="0"/>
              <a:t>Radiative</a:t>
            </a:r>
          </a:p>
          <a:p>
            <a:r>
              <a:rPr lang="en-US" sz="1400" smtClean="0"/>
              <a:t>DIS</a:t>
            </a:r>
            <a:endParaRPr lang="en-US" sz="1400"/>
          </a:p>
        </p:txBody>
      </p:sp>
      <p:cxnSp>
        <p:nvCxnSpPr>
          <p:cNvPr id="18" name="Straight Arrow Connector 17"/>
          <p:cNvCxnSpPr/>
          <p:nvPr/>
        </p:nvCxnSpPr>
        <p:spPr>
          <a:xfrm>
            <a:off x="7443976" y="3810000"/>
            <a:ext cx="465833" cy="60134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24716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r>
              <a:rPr lang="en-US" sz="2800">
                <a:latin typeface="Arial" charset="0"/>
                <a:ea typeface="ＭＳ Ｐゴシック" charset="0"/>
                <a:cs typeface="ＭＳ Ｐゴシック" charset="0"/>
              </a:rPr>
              <a:t>Recovering generated input from reconstructed set</a:t>
            </a:r>
          </a:p>
        </p:txBody>
      </p:sp>
      <p:sp>
        <p:nvSpPr>
          <p:cNvPr id="3" name="Footer Placeholder 2"/>
          <p:cNvSpPr>
            <a:spLocks noGrp="1"/>
          </p:cNvSpPr>
          <p:nvPr>
            <p:ph type="ftr" sz="quarter" idx="10"/>
          </p:nvPr>
        </p:nvSpPr>
        <p:spPr/>
        <p:txBody>
          <a:bodyPr/>
          <a:lstStyle/>
          <a:p>
            <a:pPr>
              <a:defRPr/>
            </a:pPr>
            <a:r>
              <a:rPr lang="en-US" smtClean="0"/>
              <a:t>Avakian, LNF-INFN Dec 12</a:t>
            </a:r>
            <a:endParaRPr lang="en-US"/>
          </a:p>
        </p:txBody>
      </p:sp>
      <p:sp>
        <p:nvSpPr>
          <p:cNvPr id="34819" name="Slide Number Placeholder 3"/>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4E60AD4-408F-1C40-BD0E-F4C220CAEDE6}" type="slidenum">
              <a:rPr lang="en-US" sz="1400"/>
              <a:pPr/>
              <a:t>37</a:t>
            </a:fld>
            <a:endParaRPr lang="en-US" sz="1400"/>
          </a:p>
        </p:txBody>
      </p:sp>
      <p:sp>
        <p:nvSpPr>
          <p:cNvPr id="34820" name="TextBox 5"/>
          <p:cNvSpPr txBox="1">
            <a:spLocks noChangeArrowheads="1"/>
          </p:cNvSpPr>
          <p:nvPr/>
        </p:nvSpPr>
        <p:spPr bwMode="auto">
          <a:xfrm>
            <a:off x="128588" y="5410200"/>
            <a:ext cx="8991600" cy="923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pPr>
            <a:r>
              <a:rPr lang="en-US" sz="1800"/>
              <a:t>Acceptance can be defined using the weighted generator set </a:t>
            </a:r>
          </a:p>
          <a:p>
            <a:pPr>
              <a:buFont typeface="Arial" charset="0"/>
              <a:buChar char="•"/>
            </a:pPr>
            <a:r>
              <a:rPr lang="en-US" sz="1800"/>
              <a:t>Both MCs after reconstruction recover the generated input in most of the kinematics.)</a:t>
            </a:r>
          </a:p>
        </p:txBody>
      </p:sp>
      <p:pic>
        <p:nvPicPr>
          <p:cNvPr id="34821" name="Picture 4" descr="Screen Shot 2017-12-05 at 10.08.39 A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1295400"/>
            <a:ext cx="4419600" cy="4140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4822" name="Picture 5" descr="Screen Shot 2017-12-05 at 10.08.17 A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24400" y="1295400"/>
            <a:ext cx="4351338" cy="37973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4823" name="TextBox 6"/>
          <p:cNvSpPr txBox="1">
            <a:spLocks noChangeArrowheads="1"/>
          </p:cNvSpPr>
          <p:nvPr/>
        </p:nvSpPr>
        <p:spPr bwMode="auto">
          <a:xfrm>
            <a:off x="6477000" y="990600"/>
            <a:ext cx="1377950"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line N. Sato</a:t>
            </a:r>
          </a:p>
        </p:txBody>
      </p:sp>
      <p:sp>
        <p:nvSpPr>
          <p:cNvPr id="34824" name="TextBox 7"/>
          <p:cNvSpPr txBox="1">
            <a:spLocks noChangeArrowheads="1"/>
          </p:cNvSpPr>
          <p:nvPr/>
        </p:nvSpPr>
        <p:spPr bwMode="auto">
          <a:xfrm>
            <a:off x="930275" y="914400"/>
            <a:ext cx="4175125"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40Mil generated events (200x200 bins)</a:t>
            </a:r>
          </a:p>
        </p:txBody>
      </p:sp>
      <p:sp>
        <p:nvSpPr>
          <p:cNvPr id="34825" name="TextBox 9"/>
          <p:cNvSpPr txBox="1">
            <a:spLocks noChangeArrowheads="1"/>
          </p:cNvSpPr>
          <p:nvPr/>
        </p:nvSpPr>
        <p:spPr bwMode="auto">
          <a:xfrm>
            <a:off x="7938" y="762000"/>
            <a:ext cx="865187"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Step-II</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83563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7" name="Group 6"/>
          <p:cNvGrpSpPr/>
          <p:nvPr/>
        </p:nvGrpSpPr>
        <p:grpSpPr>
          <a:xfrm>
            <a:off x="228600" y="1219200"/>
            <a:ext cx="7467600" cy="4462463"/>
            <a:chOff x="228600" y="1219200"/>
            <a:chExt cx="7467600" cy="4462463"/>
          </a:xfrm>
        </p:grpSpPr>
        <p:pic>
          <p:nvPicPr>
            <p:cNvPr id="31749" name="Picture 6" descr="Screen Shot 2017-11-28 at 7.06.06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1219200"/>
              <a:ext cx="7467600" cy="44624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609600" y="2179562"/>
              <a:ext cx="1295400" cy="182638"/>
            </a:xfrm>
            <a:prstGeom prst="rect">
              <a:avLst/>
            </a:prstGeom>
          </p:spPr>
        </p:pic>
      </p:grpSp>
      <p:sp>
        <p:nvSpPr>
          <p:cNvPr id="31745" name="Title 1"/>
          <p:cNvSpPr>
            <a:spLocks noGrp="1"/>
          </p:cNvSpPr>
          <p:nvPr>
            <p:ph type="title"/>
          </p:nvPr>
        </p:nvSpPr>
        <p:spPr>
          <a:xfrm>
            <a:off x="76200" y="152400"/>
            <a:ext cx="8610600" cy="563563"/>
          </a:xfrm>
        </p:spPr>
        <p:txBody>
          <a:bodyPr/>
          <a:lstStyle/>
          <a:p>
            <a:r>
              <a:rPr lang="en-US" sz="3200">
                <a:latin typeface="Arial" charset="0"/>
                <a:ea typeface="ＭＳ Ｐゴシック" charset="0"/>
                <a:cs typeface="ＭＳ Ｐゴシック" charset="0"/>
              </a:rPr>
              <a:t>Extraction of DIS x-section and acceptance</a:t>
            </a:r>
          </a:p>
        </p:txBody>
      </p:sp>
      <p:sp>
        <p:nvSpPr>
          <p:cNvPr id="4" name="Footer Placeholder 3"/>
          <p:cNvSpPr>
            <a:spLocks noGrp="1"/>
          </p:cNvSpPr>
          <p:nvPr>
            <p:ph type="ftr" sz="quarter" idx="10"/>
          </p:nvPr>
        </p:nvSpPr>
        <p:spPr/>
        <p:txBody>
          <a:bodyPr/>
          <a:lstStyle/>
          <a:p>
            <a:pPr>
              <a:defRPr/>
            </a:pPr>
            <a:r>
              <a:rPr lang="en-US" smtClean="0"/>
              <a:t>Avakian, LNF-INFN Dec 12</a:t>
            </a:r>
            <a:endParaRPr lang="en-US"/>
          </a:p>
        </p:txBody>
      </p:sp>
      <p:sp>
        <p:nvSpPr>
          <p:cNvPr id="31747" name="Slide Number Placeholder 4"/>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3F8D189-45EE-5B49-9636-2EB784D65BF1}" type="slidenum">
              <a:rPr lang="en-US" sz="1400"/>
              <a:pPr/>
              <a:t>38</a:t>
            </a:fld>
            <a:endParaRPr lang="en-US" sz="1400"/>
          </a:p>
        </p:txBody>
      </p:sp>
      <p:sp>
        <p:nvSpPr>
          <p:cNvPr id="31748" name="TextBox 6"/>
          <p:cNvSpPr txBox="1">
            <a:spLocks noChangeArrowheads="1"/>
          </p:cNvSpPr>
          <p:nvPr/>
        </p:nvSpPr>
        <p:spPr bwMode="auto">
          <a:xfrm>
            <a:off x="304800" y="5791200"/>
            <a:ext cx="8763000" cy="92333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Tx/>
              <a:buChar char="•"/>
            </a:pPr>
            <a:r>
              <a:rPr lang="en-US" sz="1800" smtClean="0"/>
              <a:t>DIS </a:t>
            </a:r>
            <a:r>
              <a:rPr lang="en-US" sz="1800"/>
              <a:t>output can be generated using input F</a:t>
            </a:r>
            <a:r>
              <a:rPr lang="en-US" sz="1800" baseline="-25000"/>
              <a:t>1</a:t>
            </a:r>
            <a:r>
              <a:rPr lang="en-US" sz="1800"/>
              <a:t>,F</a:t>
            </a:r>
            <a:r>
              <a:rPr lang="en-US" sz="1800" baseline="-25000"/>
              <a:t>2</a:t>
            </a:r>
            <a:r>
              <a:rPr lang="en-US" sz="1800"/>
              <a:t> or F</a:t>
            </a:r>
            <a:r>
              <a:rPr lang="en-US" sz="1800" baseline="-25000"/>
              <a:t>2</a:t>
            </a:r>
            <a:r>
              <a:rPr lang="en-US" sz="1800"/>
              <a:t>,F</a:t>
            </a:r>
            <a:r>
              <a:rPr lang="en-US" sz="1800" baseline="-25000"/>
              <a:t>L</a:t>
            </a:r>
            <a:r>
              <a:rPr lang="en-US" sz="1800"/>
              <a:t> or directly x-</a:t>
            </a:r>
            <a:r>
              <a:rPr lang="en-US" sz="1800" smtClean="0"/>
              <a:t>sections</a:t>
            </a:r>
          </a:p>
          <a:p>
            <a:pPr eaLnBrk="1" hangingPunct="1">
              <a:buFontTx/>
              <a:buChar char="•"/>
            </a:pPr>
            <a:r>
              <a:rPr lang="en-US" sz="1800" smtClean="0"/>
              <a:t>Tables can be used by theorists for extraction of underlying </a:t>
            </a:r>
            <a:r>
              <a:rPr lang="en-US" sz="1800" err="1" smtClean="0"/>
              <a:t>SFs</a:t>
            </a:r>
            <a:endParaRPr lang="en-US" sz="1800" smtClean="0"/>
          </a:p>
          <a:p>
            <a:pPr eaLnBrk="1" hangingPunct="1">
              <a:buFontTx/>
              <a:buChar char="•"/>
            </a:pPr>
            <a:endParaRPr lang="en-US" sz="1800"/>
          </a:p>
        </p:txBody>
      </p:sp>
      <p:sp>
        <p:nvSpPr>
          <p:cNvPr id="31750" name="TextBox 1"/>
          <p:cNvSpPr txBox="1">
            <a:spLocks noChangeArrowheads="1"/>
          </p:cNvSpPr>
          <p:nvPr/>
        </p:nvSpPr>
        <p:spPr bwMode="auto">
          <a:xfrm>
            <a:off x="6934200" y="2514600"/>
            <a:ext cx="1905000" cy="5238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Radiative corrections may be significant</a:t>
            </a:r>
          </a:p>
        </p:txBody>
      </p:sp>
      <p:cxnSp>
        <p:nvCxnSpPr>
          <p:cNvPr id="8" name="Straight Arrow Connector 7"/>
          <p:cNvCxnSpPr>
            <a:cxnSpLocks noChangeShapeType="1"/>
            <a:stCxn id="31750" idx="1"/>
          </p:cNvCxnSpPr>
          <p:nvPr/>
        </p:nvCxnSpPr>
        <p:spPr bwMode="auto">
          <a:xfrm flipH="1">
            <a:off x="5334000" y="2776538"/>
            <a:ext cx="1600200" cy="652462"/>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cxnSp>
      <p:sp>
        <p:nvSpPr>
          <p:cNvPr id="9" name="TextBox 8"/>
          <p:cNvSpPr txBox="1">
            <a:spLocks noChangeArrowheads="1"/>
          </p:cNvSpPr>
          <p:nvPr/>
        </p:nvSpPr>
        <p:spPr bwMode="auto">
          <a:xfrm>
            <a:off x="2456708" y="2905125"/>
            <a:ext cx="1905000" cy="30777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t>acceptance</a:t>
            </a:r>
            <a:endParaRPr lang="en-US" sz="1400"/>
          </a:p>
        </p:txBody>
      </p:sp>
      <p:cxnSp>
        <p:nvCxnSpPr>
          <p:cNvPr id="10" name="Straight Arrow Connector 9"/>
          <p:cNvCxnSpPr>
            <a:cxnSpLocks noChangeShapeType="1"/>
          </p:cNvCxnSpPr>
          <p:nvPr/>
        </p:nvCxnSpPr>
        <p:spPr bwMode="auto">
          <a:xfrm>
            <a:off x="3581400" y="3148012"/>
            <a:ext cx="800100" cy="280988"/>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cxnSp>
      <p:sp>
        <p:nvSpPr>
          <p:cNvPr id="14" name="TextBox 13"/>
          <p:cNvSpPr txBox="1">
            <a:spLocks noChangeArrowheads="1"/>
          </p:cNvSpPr>
          <p:nvPr/>
        </p:nvSpPr>
        <p:spPr bwMode="auto">
          <a:xfrm>
            <a:off x="5778335" y="3238306"/>
            <a:ext cx="1905000" cy="30777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smtClean="0"/>
              <a:t>&lt;x&gt;     &lt;y&gt;      &lt;Q</a:t>
            </a:r>
            <a:r>
              <a:rPr lang="en-US" sz="1400" baseline="30000" smtClean="0"/>
              <a:t>2</a:t>
            </a:r>
            <a:r>
              <a:rPr lang="en-US" sz="1400" smtClean="0"/>
              <a:t>&gt;</a:t>
            </a:r>
            <a:endParaRPr lang="en-US" sz="14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516051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7" name="Title 1"/>
          <p:cNvSpPr>
            <a:spLocks noGrp="1"/>
          </p:cNvSpPr>
          <p:nvPr>
            <p:ph type="title"/>
          </p:nvPr>
        </p:nvSpPr>
        <p:spPr>
          <a:xfrm>
            <a:off x="152400" y="76200"/>
            <a:ext cx="8229600" cy="563563"/>
          </a:xfrm>
        </p:spPr>
        <p:txBody>
          <a:bodyPr/>
          <a:lstStyle/>
          <a:p>
            <a:r>
              <a:rPr lang="en-US" altLang="en-US" sz="2800"/>
              <a:t>Suggested standard input for </a:t>
            </a:r>
            <a:r>
              <a:rPr lang="en-US" altLang="en-US" sz="2800" err="1" smtClean="0"/>
              <a:t>SFs:SIDIS</a:t>
            </a:r>
            <a:r>
              <a:rPr lang="en-US" altLang="en-US" sz="2800" smtClean="0"/>
              <a:t> Example</a:t>
            </a:r>
            <a:endParaRPr lang="en-US" altLang="en-US" sz="2800"/>
          </a:p>
        </p:txBody>
      </p:sp>
      <p:sp>
        <p:nvSpPr>
          <p:cNvPr id="4" name="Footer Placeholder 3"/>
          <p:cNvSpPr>
            <a:spLocks noGrp="1"/>
          </p:cNvSpPr>
          <p:nvPr>
            <p:ph type="ftr" sz="quarter" idx="10"/>
          </p:nvPr>
        </p:nvSpPr>
        <p:spPr/>
        <p:txBody>
          <a:bodyPr/>
          <a:lstStyle/>
          <a:p>
            <a:pPr>
              <a:defRPr/>
            </a:pPr>
            <a:r>
              <a:rPr lang="en-US" smtClean="0"/>
              <a:t>Avakian, LNF-INFN Dec 12</a:t>
            </a:r>
            <a:endParaRPr lang="en-US"/>
          </a:p>
        </p:txBody>
      </p:sp>
      <p:sp>
        <p:nvSpPr>
          <p:cNvPr id="75779" name="Slide Number Placeholder 4"/>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A67B0F3D-81DF-F444-8E2D-21431B2CA7FB}" type="slidenum">
              <a:rPr lang="en-US" altLang="en-US" sz="1400"/>
              <a:pPr>
                <a:spcBef>
                  <a:spcPct val="0"/>
                </a:spcBef>
                <a:buFontTx/>
                <a:buNone/>
              </a:pPr>
              <a:t>39</a:t>
            </a:fld>
            <a:endParaRPr lang="en-US" altLang="en-US" sz="1400"/>
          </a:p>
        </p:txBody>
      </p:sp>
      <p:sp>
        <p:nvSpPr>
          <p:cNvPr id="75780" name="Rectangle 1"/>
          <p:cNvSpPr>
            <a:spLocks noChangeArrowheads="1"/>
          </p:cNvSpPr>
          <p:nvPr/>
        </p:nvSpPr>
        <p:spPr bwMode="auto">
          <a:xfrm>
            <a:off x="-25400" y="685800"/>
            <a:ext cx="8077200" cy="50784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smtClean="0"/>
              <a:t>#!{</a:t>
            </a:r>
          </a:p>
          <a:p>
            <a:pPr eaLnBrk="1" hangingPunct="1">
              <a:spcBef>
                <a:spcPct val="0"/>
              </a:spcBef>
              <a:buFontTx/>
              <a:buNone/>
            </a:pPr>
            <a:r>
              <a:rPr lang="en-US" altLang="en-US" sz="1200" smtClean="0"/>
              <a:t>#!      "model": "VGD_Fuu_01",</a:t>
            </a:r>
          </a:p>
          <a:p>
            <a:pPr eaLnBrk="1" hangingPunct="1">
              <a:spcBef>
                <a:spcPct val="0"/>
              </a:spcBef>
              <a:buFontTx/>
              <a:buNone/>
            </a:pPr>
            <a:r>
              <a:rPr lang="en-US" altLang="en-US" sz="1200" smtClean="0"/>
              <a:t>#!      </a:t>
            </a:r>
            <a:r>
              <a:rPr lang="ja-JP" altLang="en-US" sz="1200" smtClean="0"/>
              <a:t>“</a:t>
            </a:r>
            <a:r>
              <a:rPr lang="en-US" altLang="ja-JP" sz="1200" smtClean="0"/>
              <a:t>description</a:t>
            </a:r>
            <a:r>
              <a:rPr lang="ja-JP" altLang="en-US" sz="1200" smtClean="0"/>
              <a:t>”</a:t>
            </a:r>
            <a:r>
              <a:rPr lang="en-US" altLang="ja-JP" sz="1200" smtClean="0"/>
              <a:t>: </a:t>
            </a:r>
            <a:r>
              <a:rPr lang="ja-JP" altLang="en-US" sz="1200" smtClean="0"/>
              <a:t>“</a:t>
            </a:r>
            <a:r>
              <a:rPr lang="en-US" altLang="ja-JP" sz="1200" smtClean="0"/>
              <a:t>Cahn contribution to </a:t>
            </a:r>
            <a:r>
              <a:rPr lang="en-US" altLang="ja-JP" sz="1200" err="1" smtClean="0"/>
              <a:t>cos</a:t>
            </a:r>
            <a:r>
              <a:rPr lang="ja-JP" altLang="en-US" sz="1200" smtClean="0"/>
              <a:t>”</a:t>
            </a:r>
            <a:r>
              <a:rPr lang="en-US" altLang="ja-JP" sz="1200" smtClean="0"/>
              <a:t>,</a:t>
            </a:r>
          </a:p>
          <a:p>
            <a:pPr eaLnBrk="1" hangingPunct="1">
              <a:spcBef>
                <a:spcPct val="0"/>
              </a:spcBef>
              <a:buFontTx/>
              <a:buNone/>
            </a:pPr>
            <a:r>
              <a:rPr lang="en-US" altLang="en-US" sz="1200" smtClean="0"/>
              <a:t>#!      "reference": </a:t>
            </a:r>
            <a:r>
              <a:rPr lang="ja-JP" altLang="en-US" sz="1200" smtClean="0"/>
              <a:t>“</a:t>
            </a:r>
            <a:r>
              <a:rPr lang="en-US" altLang="ja-JP" sz="1200" smtClean="0"/>
              <a:t>M. </a:t>
            </a:r>
            <a:r>
              <a:rPr lang="en-US" altLang="ja-JP" sz="1200" err="1" smtClean="0"/>
              <a:t>Boglione</a:t>
            </a:r>
            <a:r>
              <a:rPr lang="en-US" altLang="ja-JP" sz="1200" smtClean="0"/>
              <a:t>, S. </a:t>
            </a:r>
            <a:r>
              <a:rPr lang="en-US" altLang="ja-JP" sz="1200" err="1" smtClean="0"/>
              <a:t>Melis</a:t>
            </a:r>
            <a:r>
              <a:rPr lang="en-US" altLang="ja-JP" sz="1200" smtClean="0"/>
              <a:t> &amp; A. </a:t>
            </a:r>
            <a:r>
              <a:rPr lang="en-US" altLang="ja-JP" sz="1200" err="1" smtClean="0"/>
              <a:t>Prokudin</a:t>
            </a:r>
            <a:r>
              <a:rPr lang="en-US" altLang="ja-JP" sz="1200" smtClean="0"/>
              <a:t> </a:t>
            </a:r>
            <a:r>
              <a:rPr lang="en-US" altLang="ja-JP" sz="1200" b="1" smtClean="0"/>
              <a:t>Phys. Rev. D 84, 034033  2011</a:t>
            </a:r>
            <a:r>
              <a:rPr lang="en-US" altLang="ja-JP" sz="1200" smtClean="0"/>
              <a:t>",</a:t>
            </a:r>
          </a:p>
          <a:p>
            <a:pPr eaLnBrk="1" hangingPunct="1">
              <a:spcBef>
                <a:spcPct val="0"/>
              </a:spcBef>
              <a:buFontTx/>
              <a:buNone/>
            </a:pPr>
            <a:r>
              <a:rPr lang="en-US" altLang="en-US" sz="1200" smtClean="0"/>
              <a:t>#!      "web-source": "http://</a:t>
            </a:r>
            <a:r>
              <a:rPr lang="en-US" altLang="en-US" sz="1200" err="1" smtClean="0"/>
              <a:t>aaa.html</a:t>
            </a:r>
            <a:r>
              <a:rPr lang="en-US" altLang="en-US" sz="1200" smtClean="0"/>
              <a:t>",</a:t>
            </a:r>
          </a:p>
          <a:p>
            <a:pPr eaLnBrk="1" hangingPunct="1">
              <a:spcBef>
                <a:spcPct val="0"/>
              </a:spcBef>
              <a:buFontTx/>
              <a:buNone/>
            </a:pPr>
            <a:r>
              <a:rPr lang="en-US" altLang="en-US" sz="1200" smtClean="0"/>
              <a:t>#!    "formula": "$sf1=-2*</a:t>
            </a:r>
            <a:r>
              <a:rPr lang="en-US" altLang="en-US" sz="1200" err="1" smtClean="0"/>
              <a:t>d/b</a:t>
            </a:r>
            <a:r>
              <a:rPr lang="en-US" altLang="en-US" sz="1200" smtClean="0"/>
              <a:t>*a*a*(1-a)^p0*c^p1*(1-c)^p2*</a:t>
            </a:r>
            <a:r>
              <a:rPr lang="en-US" altLang="en-US" sz="1200" err="1" smtClean="0"/>
              <a:t>c</a:t>
            </a:r>
            <a:r>
              <a:rPr lang="en-US" altLang="en-US" sz="1200" smtClean="0"/>
              <a:t>*p3/p4*exp(-</a:t>
            </a:r>
            <a:r>
              <a:rPr lang="en-US" altLang="en-US" sz="1200" err="1" smtClean="0"/>
              <a:t>d</a:t>
            </a:r>
            <a:r>
              <a:rPr lang="en-US" altLang="en-US" sz="1200" smtClean="0"/>
              <a:t>*d/(p4+c*</a:t>
            </a:r>
            <a:r>
              <a:rPr lang="en-US" altLang="en-US" sz="1200" err="1" smtClean="0"/>
              <a:t>c</a:t>
            </a:r>
            <a:r>
              <a:rPr lang="en-US" altLang="en-US" sz="1200" smtClean="0"/>
              <a:t>*p3)/p4$",</a:t>
            </a:r>
          </a:p>
          <a:p>
            <a:pPr eaLnBrk="1" hangingPunct="1">
              <a:spcBef>
                <a:spcPct val="0"/>
              </a:spcBef>
              <a:buFontTx/>
              <a:buNone/>
            </a:pPr>
            <a:r>
              <a:rPr lang="en-US" altLang="en-US" sz="1200" smtClean="0"/>
              <a:t>#!    "moment": </a:t>
            </a:r>
            <a:r>
              <a:rPr lang="ja-JP" altLang="en-US" sz="1200" smtClean="0"/>
              <a:t>“</a:t>
            </a:r>
            <a:r>
              <a:rPr lang="en-US" altLang="ja-JP" sz="1200" smtClean="0"/>
              <a:t>$</a:t>
            </a:r>
            <a:r>
              <a:rPr lang="en-US" altLang="ja-JP" sz="1200" err="1" smtClean="0"/>
              <a:t>A_{uu}\\cos\\phi</a:t>
            </a:r>
            <a:r>
              <a:rPr lang="en-US" altLang="ja-JP" sz="1200" smtClean="0"/>
              <a:t>$",</a:t>
            </a:r>
          </a:p>
          <a:p>
            <a:pPr eaLnBrk="1" hangingPunct="1">
              <a:spcBef>
                <a:spcPct val="0"/>
              </a:spcBef>
              <a:buFontTx/>
              <a:buNone/>
            </a:pPr>
            <a:r>
              <a:rPr lang="en-US" altLang="en-US" sz="1200" smtClean="0"/>
              <a:t>#!    </a:t>
            </a:r>
            <a:r>
              <a:rPr lang="ja-JP" altLang="en-US" sz="1200" smtClean="0"/>
              <a:t>“</a:t>
            </a:r>
            <a:r>
              <a:rPr lang="en-US" altLang="ja-JP" sz="1200" smtClean="0"/>
              <a:t>lepton-polarization</a:t>
            </a:r>
            <a:r>
              <a:rPr lang="ja-JP" altLang="en-US" sz="1200" smtClean="0"/>
              <a:t>”</a:t>
            </a:r>
            <a:r>
              <a:rPr lang="en-US" altLang="ja-JP" sz="1200" smtClean="0"/>
              <a:t>: </a:t>
            </a:r>
            <a:r>
              <a:rPr lang="ja-JP" altLang="en-US" sz="1200" smtClean="0"/>
              <a:t>“</a:t>
            </a:r>
            <a:r>
              <a:rPr lang="en-US" altLang="ja-JP" sz="1200" smtClean="0"/>
              <a:t>0</a:t>
            </a:r>
            <a:r>
              <a:rPr lang="ja-JP" altLang="en-US" sz="1200" smtClean="0"/>
              <a:t>”</a:t>
            </a:r>
            <a:r>
              <a:rPr lang="en-US" altLang="ja-JP" sz="1200" smtClean="0"/>
              <a:t>,</a:t>
            </a:r>
          </a:p>
          <a:p>
            <a:pPr eaLnBrk="1" hangingPunct="1">
              <a:spcBef>
                <a:spcPct val="0"/>
              </a:spcBef>
              <a:buFontTx/>
              <a:buNone/>
            </a:pPr>
            <a:r>
              <a:rPr lang="en-US" altLang="en-US" sz="1200" smtClean="0"/>
              <a:t>#!    </a:t>
            </a:r>
            <a:r>
              <a:rPr lang="ja-JP" altLang="en-US" sz="1200" smtClean="0"/>
              <a:t>“</a:t>
            </a:r>
            <a:r>
              <a:rPr lang="en-US" altLang="ja-JP" sz="1200" smtClean="0"/>
              <a:t>nucleon-polarization</a:t>
            </a:r>
            <a:r>
              <a:rPr lang="ja-JP" altLang="en-US" sz="1200" smtClean="0"/>
              <a:t>”</a:t>
            </a:r>
            <a:r>
              <a:rPr lang="en-US" altLang="ja-JP" sz="1200" smtClean="0"/>
              <a:t>: </a:t>
            </a:r>
            <a:r>
              <a:rPr lang="ja-JP" altLang="en-US" sz="1200" smtClean="0"/>
              <a:t>“</a:t>
            </a:r>
            <a:r>
              <a:rPr lang="en-US" altLang="ja-JP" sz="1200" smtClean="0"/>
              <a:t>0</a:t>
            </a:r>
            <a:r>
              <a:rPr lang="ja-JP" altLang="en-US" sz="1200" smtClean="0"/>
              <a:t>”</a:t>
            </a:r>
            <a:r>
              <a:rPr lang="en-US" altLang="ja-JP" sz="1200" smtClean="0"/>
              <a:t>,</a:t>
            </a:r>
          </a:p>
          <a:p>
            <a:pPr eaLnBrk="1" hangingPunct="1">
              <a:spcBef>
                <a:spcPct val="0"/>
              </a:spcBef>
              <a:buFontTx/>
              <a:buNone/>
            </a:pPr>
            <a:r>
              <a:rPr lang="en-US" altLang="en-US" sz="1200" smtClean="0"/>
              <a:t>#!    "particle": "pi+",</a:t>
            </a:r>
          </a:p>
          <a:p>
            <a:pPr eaLnBrk="1" hangingPunct="1">
              <a:spcBef>
                <a:spcPct val="0"/>
              </a:spcBef>
              <a:buFontTx/>
              <a:buNone/>
            </a:pPr>
            <a:r>
              <a:rPr lang="en-US" altLang="en-US" sz="1200" smtClean="0"/>
              <a:t>#!    "variables": ["AuuCos2","AuuCos2-Err"],</a:t>
            </a:r>
          </a:p>
          <a:p>
            <a:pPr eaLnBrk="1" hangingPunct="1">
              <a:spcBef>
                <a:spcPct val="0"/>
              </a:spcBef>
              <a:buFontTx/>
              <a:buNone/>
            </a:pPr>
            <a:r>
              <a:rPr lang="en-US" altLang="en-US" sz="1200" smtClean="0"/>
              <a:t>#!       "axis": [</a:t>
            </a:r>
          </a:p>
          <a:p>
            <a:pPr eaLnBrk="1" hangingPunct="1">
              <a:spcBef>
                <a:spcPct val="0"/>
              </a:spcBef>
              <a:buFontTx/>
              <a:buNone/>
            </a:pPr>
            <a:r>
              <a:rPr lang="en-US" altLang="en-US" sz="1200" smtClean="0"/>
              <a:t>#!          { "name": "a", "bins":  40, "min":  0.025, "max":   0.995, "</a:t>
            </a:r>
            <a:r>
              <a:rPr lang="en-US" altLang="en-US" sz="1200" err="1" smtClean="0"/>
              <a:t>scale":"arb</a:t>
            </a:r>
            <a:r>
              <a:rPr lang="en-US" altLang="en-US" sz="1200" smtClean="0"/>
              <a:t>" ,"</a:t>
            </a:r>
            <a:r>
              <a:rPr lang="en-US" altLang="en-US" sz="1200" err="1" smtClean="0"/>
              <a:t>description":"Bjorken</a:t>
            </a:r>
            <a:r>
              <a:rPr lang="en-US" altLang="en-US" sz="1200" smtClean="0"/>
              <a:t> x"}</a:t>
            </a:r>
          </a:p>
          <a:p>
            <a:pPr eaLnBrk="1" hangingPunct="1">
              <a:spcBef>
                <a:spcPct val="0"/>
              </a:spcBef>
              <a:buFontTx/>
              <a:buNone/>
            </a:pPr>
            <a:r>
              <a:rPr lang="en-US" altLang="en-US" sz="1200" smtClean="0"/>
              <a:t>#!          { "name": "</a:t>
            </a:r>
            <a:r>
              <a:rPr lang="en-US" altLang="en-US" sz="1200" err="1" smtClean="0"/>
              <a:t>b</a:t>
            </a:r>
            <a:r>
              <a:rPr lang="en-US" altLang="en-US" sz="1200" smtClean="0"/>
              <a:t>", "bins":  40, "min":  20.00, "max": 4.70, "</a:t>
            </a:r>
            <a:r>
              <a:rPr lang="en-US" altLang="en-US" sz="1200" err="1" smtClean="0"/>
              <a:t>scale":"arb</a:t>
            </a:r>
            <a:r>
              <a:rPr lang="ja-JP" altLang="en-US" sz="1200" smtClean="0"/>
              <a:t>”</a:t>
            </a:r>
            <a:r>
              <a:rPr lang="en-US" altLang="ja-JP" sz="1200" smtClean="0"/>
              <a:t>, </a:t>
            </a:r>
            <a:r>
              <a:rPr lang="ja-JP" altLang="en-US" sz="1200" smtClean="0"/>
              <a:t>”</a:t>
            </a:r>
            <a:r>
              <a:rPr lang="en-US" altLang="ja-JP" sz="1200" smtClean="0"/>
              <a:t>description":"Q^2"},</a:t>
            </a:r>
          </a:p>
          <a:p>
            <a:pPr eaLnBrk="1" hangingPunct="1">
              <a:spcBef>
                <a:spcPct val="0"/>
              </a:spcBef>
              <a:buFontTx/>
              <a:buNone/>
            </a:pPr>
            <a:r>
              <a:rPr lang="en-US" altLang="en-US" sz="1200" smtClean="0"/>
              <a:t>#!          { "name": "c", "bins":  40, "min":  0.025, "max":   0.995, "scale":"</a:t>
            </a:r>
            <a:r>
              <a:rPr lang="en-US" altLang="en-US" sz="1200" err="1" smtClean="0"/>
              <a:t>lin</a:t>
            </a:r>
            <a:r>
              <a:rPr lang="en-US" altLang="en-US" sz="1200" smtClean="0"/>
              <a:t>", "description":”</a:t>
            </a:r>
            <a:r>
              <a:rPr lang="en-US" altLang="en-US" sz="1200" b="1" err="1" smtClean="0"/>
              <a:t>z</a:t>
            </a:r>
            <a:r>
              <a:rPr lang="en-US" altLang="en-US" sz="1200" err="1" smtClean="0"/>
              <a:t>,hadron</a:t>
            </a:r>
            <a:r>
              <a:rPr lang="en-US" altLang="en-US" sz="1200" smtClean="0"/>
              <a:t> </a:t>
            </a:r>
            <a:r>
              <a:rPr lang="en-US" altLang="en-US" sz="1200" err="1" smtClean="0"/>
              <a:t>frac</a:t>
            </a:r>
            <a:r>
              <a:rPr lang="en-US" altLang="en-US" sz="1200" smtClean="0"/>
              <a:t>. energy"},</a:t>
            </a:r>
          </a:p>
          <a:p>
            <a:pPr eaLnBrk="1" hangingPunct="1">
              <a:spcBef>
                <a:spcPct val="0"/>
              </a:spcBef>
              <a:buFontTx/>
              <a:buNone/>
            </a:pPr>
            <a:r>
              <a:rPr lang="en-US" altLang="en-US" sz="1200" smtClean="0"/>
              <a:t>#!          { "name": "</a:t>
            </a:r>
            <a:r>
              <a:rPr lang="en-US" altLang="en-US" sz="1200" err="1" smtClean="0"/>
              <a:t>d</a:t>
            </a:r>
            <a:r>
              <a:rPr lang="en-US" altLang="en-US" sz="1200" smtClean="0"/>
              <a:t>", "bins":  40, "min":  0.00, "max":   2.00, </a:t>
            </a:r>
            <a:r>
              <a:rPr lang="ja-JP" altLang="en-US" sz="1200" smtClean="0"/>
              <a:t>”</a:t>
            </a:r>
            <a:r>
              <a:rPr lang="en-US" altLang="ja-JP" sz="1200" smtClean="0"/>
              <a:t>scale":"</a:t>
            </a:r>
            <a:r>
              <a:rPr lang="en-US" altLang="ja-JP" sz="1200" err="1" smtClean="0"/>
              <a:t>lin</a:t>
            </a:r>
            <a:r>
              <a:rPr lang="en-US" altLang="ja-JP" sz="1200" smtClean="0"/>
              <a:t>", "</a:t>
            </a:r>
            <a:r>
              <a:rPr lang="en-US" altLang="ja-JP" sz="1200" err="1" smtClean="0"/>
              <a:t>description":”</a:t>
            </a:r>
            <a:r>
              <a:rPr lang="en-US" altLang="ja-JP" sz="1200" b="1" err="1" smtClean="0"/>
              <a:t>P</a:t>
            </a:r>
            <a:r>
              <a:rPr lang="en-US" altLang="ja-JP" sz="1200" b="1" baseline="-25000" err="1" smtClean="0"/>
              <a:t>T</a:t>
            </a:r>
            <a:r>
              <a:rPr lang="en-US" altLang="ja-JP" sz="1200" smtClean="0"/>
              <a:t>, transverse momentum"}</a:t>
            </a:r>
          </a:p>
          <a:p>
            <a:pPr eaLnBrk="1" hangingPunct="1">
              <a:spcBef>
                <a:spcPct val="0"/>
              </a:spcBef>
              <a:buFontTx/>
              <a:buNone/>
            </a:pPr>
            <a:r>
              <a:rPr lang="de-DE" altLang="en-US" sz="1200" smtClean="0"/>
              <a:t>#!       ],</a:t>
            </a:r>
          </a:p>
          <a:p>
            <a:pPr eaLnBrk="1" hangingPunct="1">
              <a:spcBef>
                <a:spcPct val="0"/>
              </a:spcBef>
              <a:buFontTx/>
              <a:buNone/>
            </a:pPr>
            <a:r>
              <a:rPr lang="de-DE" altLang="en-US" sz="1200" smtClean="0"/>
              <a:t>#!      "</a:t>
            </a:r>
            <a:r>
              <a:rPr lang="de-DE" altLang="en-US" sz="1200" err="1" smtClean="0"/>
              <a:t>parameters</a:t>
            </a:r>
            <a:r>
              <a:rPr lang="de-DE" altLang="en-US" sz="1200" smtClean="0"/>
              <a:t>": [</a:t>
            </a:r>
          </a:p>
          <a:p>
            <a:pPr eaLnBrk="1" hangingPunct="1">
              <a:spcBef>
                <a:spcPct val="0"/>
              </a:spcBef>
              <a:buFontTx/>
              <a:buNone/>
            </a:pPr>
            <a:r>
              <a:rPr lang="de-DE" altLang="en-US" sz="1200" smtClean="0"/>
              <a:t>#!            {"name":"p0", "</a:t>
            </a:r>
            <a:r>
              <a:rPr lang="de-DE" altLang="en-US" sz="1200" err="1" smtClean="0"/>
              <a:t>value</a:t>
            </a:r>
            <a:r>
              <a:rPr lang="de-DE" altLang="en-US" sz="1200" smtClean="0"/>
              <a:t>": 1.0},</a:t>
            </a:r>
          </a:p>
          <a:p>
            <a:pPr eaLnBrk="1" hangingPunct="1">
              <a:spcBef>
                <a:spcPct val="0"/>
              </a:spcBef>
              <a:buFontTx/>
              <a:buNone/>
            </a:pPr>
            <a:r>
              <a:rPr lang="de-DE" altLang="en-US" sz="1200" smtClean="0"/>
              <a:t>#!            {"name":"p1", "</a:t>
            </a:r>
            <a:r>
              <a:rPr lang="de-DE" altLang="en-US" sz="1200" err="1" smtClean="0"/>
              <a:t>value</a:t>
            </a:r>
            <a:r>
              <a:rPr lang="de-DE" altLang="en-US" sz="1200" smtClean="0"/>
              <a:t>": 0.2},</a:t>
            </a:r>
          </a:p>
          <a:p>
            <a:pPr eaLnBrk="1" hangingPunct="1">
              <a:spcBef>
                <a:spcPct val="0"/>
              </a:spcBef>
              <a:buFontTx/>
              <a:buNone/>
            </a:pPr>
            <a:r>
              <a:rPr lang="de-DE" altLang="en-US" sz="1200" smtClean="0"/>
              <a:t>#!            {"name":"p2", "</a:t>
            </a:r>
            <a:r>
              <a:rPr lang="de-DE" altLang="en-US" sz="1200" err="1" smtClean="0"/>
              <a:t>value</a:t>
            </a:r>
            <a:r>
              <a:rPr lang="de-DE" altLang="en-US" sz="1200" smtClean="0"/>
              <a:t>": 0.1},</a:t>
            </a:r>
          </a:p>
          <a:p>
            <a:pPr eaLnBrk="1" hangingPunct="1">
              <a:spcBef>
                <a:spcPct val="0"/>
              </a:spcBef>
              <a:buFontTx/>
              <a:buNone/>
            </a:pPr>
            <a:r>
              <a:rPr lang="de-DE" altLang="en-US" sz="1200" smtClean="0"/>
              <a:t>#!            {"name":"p3", "</a:t>
            </a:r>
            <a:r>
              <a:rPr lang="de-DE" altLang="en-US" sz="1200" err="1" smtClean="0"/>
              <a:t>value</a:t>
            </a:r>
            <a:r>
              <a:rPr lang="de-DE" altLang="en-US" sz="1200" smtClean="0"/>
              <a:t>": 0.33</a:t>
            </a:r>
            <a:r>
              <a:rPr lang="en-US" altLang="en-US" sz="1200" smtClean="0"/>
              <a:t>, "description":</a:t>
            </a:r>
            <a:r>
              <a:rPr lang="ja-JP" altLang="en-US" sz="1200" smtClean="0"/>
              <a:t>”</a:t>
            </a:r>
            <a:r>
              <a:rPr lang="en-US" altLang="ja-JP" sz="1200" smtClean="0"/>
              <a:t>average k_T2</a:t>
            </a:r>
            <a:r>
              <a:rPr lang="ja-JP" altLang="en-US" sz="1200" smtClean="0"/>
              <a:t>”</a:t>
            </a:r>
            <a:r>
              <a:rPr lang="de-DE" altLang="ja-JP" sz="1200" smtClean="0"/>
              <a:t>},</a:t>
            </a:r>
          </a:p>
          <a:p>
            <a:pPr eaLnBrk="1" hangingPunct="1">
              <a:spcBef>
                <a:spcPct val="0"/>
              </a:spcBef>
              <a:buFontTx/>
              <a:buNone/>
            </a:pPr>
            <a:r>
              <a:rPr lang="de-DE" altLang="en-US" sz="1200" smtClean="0"/>
              <a:t>#!            {"name":"p4", "</a:t>
            </a:r>
            <a:r>
              <a:rPr lang="de-DE" altLang="en-US" sz="1200" err="1" smtClean="0"/>
              <a:t>value</a:t>
            </a:r>
            <a:r>
              <a:rPr lang="de-DE" altLang="en-US" sz="1200" smtClean="0"/>
              <a:t>": 0.16</a:t>
            </a:r>
            <a:r>
              <a:rPr lang="en-US" altLang="en-US" sz="1200" smtClean="0"/>
              <a:t>, "description":</a:t>
            </a:r>
            <a:r>
              <a:rPr lang="ja-JP" altLang="en-US" sz="1200" smtClean="0"/>
              <a:t>”</a:t>
            </a:r>
            <a:r>
              <a:rPr lang="en-US" altLang="ja-JP" sz="1200" smtClean="0"/>
              <a:t>average pt_T2</a:t>
            </a:r>
            <a:r>
              <a:rPr lang="ja-JP" altLang="en-US" sz="1200" smtClean="0"/>
              <a:t>”</a:t>
            </a:r>
            <a:r>
              <a:rPr lang="de-DE" altLang="ja-JP" sz="1200" smtClean="0"/>
              <a:t>}</a:t>
            </a:r>
          </a:p>
          <a:p>
            <a:pPr eaLnBrk="1" hangingPunct="1">
              <a:spcBef>
                <a:spcPct val="0"/>
              </a:spcBef>
              <a:buFontTx/>
              <a:buNone/>
            </a:pPr>
            <a:r>
              <a:rPr lang="de-DE" altLang="en-US" sz="1200" smtClean="0"/>
              <a:t>#!	</a:t>
            </a:r>
            <a:r>
              <a:rPr lang="en-US" altLang="en-US" sz="1200" smtClean="0"/>
              <a:t>]</a:t>
            </a:r>
          </a:p>
          <a:p>
            <a:pPr eaLnBrk="1" hangingPunct="1">
              <a:spcBef>
                <a:spcPct val="0"/>
              </a:spcBef>
              <a:buFontTx/>
              <a:buNone/>
            </a:pPr>
            <a:r>
              <a:rPr lang="en-US" altLang="en-US" sz="1200" smtClean="0"/>
              <a:t>#!  }</a:t>
            </a:r>
          </a:p>
          <a:p>
            <a:pPr eaLnBrk="1" hangingPunct="1">
              <a:spcBef>
                <a:spcPct val="0"/>
              </a:spcBef>
              <a:buFontTx/>
              <a:buNone/>
            </a:pPr>
            <a:endParaRPr lang="en-US" altLang="en-US" sz="1200"/>
          </a:p>
        </p:txBody>
      </p:sp>
      <p:sp>
        <p:nvSpPr>
          <p:cNvPr id="75781" name="Rectangle 2"/>
          <p:cNvSpPr>
            <a:spLocks noChangeArrowheads="1"/>
          </p:cNvSpPr>
          <p:nvPr/>
        </p:nvSpPr>
        <p:spPr bwMode="auto">
          <a:xfrm>
            <a:off x="28575" y="5334000"/>
            <a:ext cx="4572000" cy="12001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de-DE" altLang="en-US" sz="1200"/>
              <a:t>0     0     0     0      -</a:t>
            </a:r>
            <a:r>
              <a:rPr lang="de-DE" altLang="en-US" sz="1200" smtClean="0"/>
              <a:t>0.01285  0.00200 </a:t>
            </a:r>
          </a:p>
          <a:p>
            <a:pPr eaLnBrk="1" hangingPunct="1">
              <a:spcBef>
                <a:spcPct val="0"/>
              </a:spcBef>
              <a:buFontTx/>
              <a:buNone/>
            </a:pPr>
            <a:r>
              <a:rPr lang="de-DE" altLang="en-US" sz="1200"/>
              <a:t>0     0     0     1      -</a:t>
            </a:r>
            <a:r>
              <a:rPr lang="de-DE" altLang="en-US" sz="1200" smtClean="0"/>
              <a:t>0.03736  0.00200</a:t>
            </a:r>
          </a:p>
          <a:p>
            <a:pPr eaLnBrk="1" hangingPunct="1">
              <a:spcBef>
                <a:spcPct val="0"/>
              </a:spcBef>
              <a:buFontTx/>
              <a:buNone/>
            </a:pPr>
            <a:r>
              <a:rPr lang="de-DE" altLang="en-US" sz="1200"/>
              <a:t>0     0     0     2      -</a:t>
            </a:r>
            <a:r>
              <a:rPr lang="de-DE" altLang="en-US" sz="1200" smtClean="0"/>
              <a:t>0.05850  0.00200</a:t>
            </a:r>
          </a:p>
          <a:p>
            <a:pPr eaLnBrk="1" hangingPunct="1">
              <a:spcBef>
                <a:spcPct val="0"/>
              </a:spcBef>
              <a:buFontTx/>
              <a:buNone/>
            </a:pPr>
            <a:r>
              <a:rPr lang="de-DE" altLang="en-US" sz="1200"/>
              <a:t>0     0     0     3      -</a:t>
            </a:r>
            <a:r>
              <a:rPr lang="de-DE" altLang="en-US" sz="1200" smtClean="0"/>
              <a:t>0.07459  0.00200</a:t>
            </a:r>
          </a:p>
          <a:p>
            <a:pPr eaLnBrk="1" hangingPunct="1">
              <a:spcBef>
                <a:spcPct val="0"/>
              </a:spcBef>
              <a:buFontTx/>
              <a:buNone/>
            </a:pPr>
            <a:r>
              <a:rPr lang="de-DE" altLang="en-US" sz="1200"/>
              <a:t>0     0     0     4      -</a:t>
            </a:r>
            <a:r>
              <a:rPr lang="de-DE" altLang="en-US" sz="1200" smtClean="0"/>
              <a:t>0.08467  0.00200</a:t>
            </a:r>
          </a:p>
          <a:p>
            <a:pPr eaLnBrk="1" hangingPunct="1">
              <a:spcBef>
                <a:spcPct val="0"/>
              </a:spcBef>
              <a:buFontTx/>
              <a:buNone/>
            </a:pPr>
            <a:r>
              <a:rPr lang="de-DE" altLang="en-US" sz="1200"/>
              <a:t>.............</a:t>
            </a:r>
            <a:endParaRPr lang="en-US" altLang="en-US" sz="1200"/>
          </a:p>
        </p:txBody>
      </p:sp>
      <p:sp>
        <p:nvSpPr>
          <p:cNvPr id="75782" name="TextBox 4"/>
          <p:cNvSpPr txBox="1">
            <a:spLocks noChangeArrowheads="1"/>
          </p:cNvSpPr>
          <p:nvPr/>
        </p:nvSpPr>
        <p:spPr bwMode="auto">
          <a:xfrm>
            <a:off x="5334000" y="4419600"/>
            <a:ext cx="3467100" cy="923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Multiple files for all relevant combinations of involved parameters  </a:t>
            </a:r>
          </a:p>
        </p:txBody>
      </p:sp>
      <p:sp>
        <p:nvSpPr>
          <p:cNvPr id="8" name="TextBox 10"/>
          <p:cNvSpPr txBox="1">
            <a:spLocks noChangeArrowheads="1"/>
          </p:cNvSpPr>
          <p:nvPr/>
        </p:nvSpPr>
        <p:spPr bwMode="auto">
          <a:xfrm>
            <a:off x="5715000" y="762000"/>
            <a:ext cx="3352800" cy="5238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t>(JavaScript Object Notation  for a single </a:t>
            </a:r>
            <a:r>
              <a:rPr lang="en-US" altLang="en-US" sz="1400" err="1"/>
              <a:t>hadron</a:t>
            </a:r>
            <a:r>
              <a:rPr lang="en-US" altLang="en-US" sz="1400"/>
              <a:t> production </a:t>
            </a:r>
            <a:r>
              <a:rPr lang="en-US" altLang="en-US" sz="1400" err="1"/>
              <a:t>eN</a:t>
            </a:r>
            <a:r>
              <a:rPr lang="en-US" altLang="en-US" sz="1400"/>
              <a:t>-&gt;</a:t>
            </a:r>
            <a:r>
              <a:rPr lang="en-US" altLang="en-US" sz="1400" err="1"/>
              <a:t>e</a:t>
            </a:r>
            <a:r>
              <a:rPr lang="ja-JP" altLang="en-US" sz="1400"/>
              <a:t>’</a:t>
            </a:r>
            <a:r>
              <a:rPr lang="en-US" altLang="ja-JP" sz="1400" err="1"/>
              <a:t>hX</a:t>
            </a:r>
            <a:r>
              <a:rPr lang="en-US" altLang="ja-JP" sz="1400"/>
              <a:t>)</a:t>
            </a:r>
            <a:endParaRPr lang="en-US" altLang="en-US" sz="1400"/>
          </a:p>
        </p:txBody>
      </p:sp>
      <p:sp>
        <p:nvSpPr>
          <p:cNvPr id="9" name="Rectangle 8"/>
          <p:cNvSpPr/>
          <p:nvPr/>
        </p:nvSpPr>
        <p:spPr>
          <a:xfrm>
            <a:off x="2895600" y="5410200"/>
            <a:ext cx="6248400" cy="923330"/>
          </a:xfrm>
          <a:prstGeom prst="rect">
            <a:avLst/>
          </a:prstGeom>
        </p:spPr>
        <p:txBody>
          <a:bodyPr wrap="square">
            <a:spAutoFit/>
          </a:bodyPr>
          <a:lstStyle/>
          <a:p>
            <a:pPr marL="285750" indent="-285750" eaLnBrk="1" hangingPunct="1">
              <a:buFont typeface="Arial"/>
              <a:buChar char="•"/>
              <a:defRPr/>
            </a:pPr>
            <a:r>
              <a:rPr lang="en-US" smtClean="0">
                <a:ea typeface="ＭＳ Ｐゴシック" charset="0"/>
                <a:cs typeface="ＭＳ Ｐゴシック" charset="0"/>
              </a:rPr>
              <a:t>Table can be generated from any existing program for calculation of </a:t>
            </a:r>
            <a:r>
              <a:rPr lang="en-US" err="1" smtClean="0">
                <a:ea typeface="ＭＳ Ｐゴシック" charset="0"/>
                <a:cs typeface="ＭＳ Ｐゴシック" charset="0"/>
              </a:rPr>
              <a:t>SFs</a:t>
            </a:r>
            <a:r>
              <a:rPr lang="en-US" smtClean="0">
                <a:ea typeface="ＭＳ Ｐゴシック" charset="0"/>
                <a:cs typeface="ＭＳ Ｐゴシック" charset="0"/>
              </a:rPr>
              <a:t> for any given set of parameters, final state particles, target nucleon, polarization states.</a:t>
            </a:r>
            <a:endParaRPr lang="en-US">
              <a:ea typeface="ＭＳ Ｐゴシック" charset="0"/>
              <a:cs typeface="ＭＳ Ｐゴシック" charset="0"/>
            </a:endParaRPr>
          </a:p>
        </p:txBody>
      </p:sp>
      <p:sp>
        <p:nvSpPr>
          <p:cNvPr id="2" name="Right Brace 1"/>
          <p:cNvSpPr/>
          <p:nvPr/>
        </p:nvSpPr>
        <p:spPr>
          <a:xfrm>
            <a:off x="7845552" y="3312517"/>
            <a:ext cx="307848" cy="345083"/>
          </a:xfrm>
          <a:prstGeom prst="rightBrace">
            <a:avLst/>
          </a:prstGeom>
          <a:ln>
            <a:solidFill>
              <a:srgbClr val="0066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7859407" y="2666186"/>
            <a:ext cx="901209" cy="523220"/>
          </a:xfrm>
          <a:prstGeom prst="rect">
            <a:avLst/>
          </a:prstGeom>
          <a:noFill/>
        </p:spPr>
        <p:txBody>
          <a:bodyPr wrap="none" rtlCol="0">
            <a:spAutoFit/>
          </a:bodyPr>
          <a:lstStyle/>
          <a:p>
            <a:r>
              <a:rPr lang="en-US" sz="1400" smtClean="0"/>
              <a:t>2 more</a:t>
            </a:r>
          </a:p>
          <a:p>
            <a:r>
              <a:rPr lang="en-US" sz="1400" smtClean="0"/>
              <a:t>variables</a:t>
            </a:r>
            <a:endParaRPr lang="en-US" sz="140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1" name="Title 1"/>
          <p:cNvSpPr>
            <a:spLocks noGrp="1"/>
          </p:cNvSpPr>
          <p:nvPr>
            <p:ph type="title"/>
          </p:nvPr>
        </p:nvSpPr>
        <p:spPr>
          <a:xfrm>
            <a:off x="228600" y="228600"/>
            <a:ext cx="4953000" cy="411163"/>
          </a:xfrm>
        </p:spPr>
        <p:txBody>
          <a:bodyPr/>
          <a:lstStyle/>
          <a:p>
            <a:r>
              <a:rPr lang="en-US" altLang="en-US" sz="2800"/>
              <a:t>SIDIS x-section</a:t>
            </a:r>
          </a:p>
        </p:txBody>
      </p:sp>
      <p:pic>
        <p:nvPicPr>
          <p:cNvPr id="20482" name="Picture 11"/>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787400"/>
            <a:ext cx="5283200" cy="2794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grpSp>
        <p:nvGrpSpPr>
          <p:cNvPr id="20483" name="Group 4"/>
          <p:cNvGrpSpPr>
            <a:grpSpLocks/>
          </p:cNvGrpSpPr>
          <p:nvPr/>
        </p:nvGrpSpPr>
        <p:grpSpPr bwMode="auto">
          <a:xfrm>
            <a:off x="838200" y="3352800"/>
            <a:ext cx="3200400" cy="2209800"/>
            <a:chOff x="3886200" y="1049338"/>
            <a:chExt cx="5257800" cy="3141662"/>
          </a:xfrm>
        </p:grpSpPr>
        <p:pic>
          <p:nvPicPr>
            <p:cNvPr id="20493" name="Picture 33"/>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171" r="6735" b="18639"/>
            <a:stretch>
              <a:fillRect/>
            </a:stretch>
          </p:blipFill>
          <p:spPr bwMode="auto">
            <a:xfrm>
              <a:off x="3886200" y="1049338"/>
              <a:ext cx="5257800" cy="31416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0494" name="Text Box 35"/>
            <p:cNvSpPr txBox="1">
              <a:spLocks noChangeArrowheads="1"/>
            </p:cNvSpPr>
            <p:nvPr/>
          </p:nvSpPr>
          <p:spPr bwMode="auto">
            <a:xfrm>
              <a:off x="4214812" y="3276600"/>
              <a:ext cx="3873500" cy="54987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50000"/>
                </a:spcBef>
                <a:buFontTx/>
                <a:buNone/>
              </a:pPr>
              <a:r>
                <a:rPr lang="it-IT" altLang="en-US" sz="2000">
                  <a:solidFill>
                    <a:schemeClr val="accent2"/>
                  </a:solidFill>
                </a:rPr>
                <a:t>P</a:t>
              </a:r>
              <a:r>
                <a:rPr lang="it-IT" altLang="en-US" sz="2000" baseline="-25000">
                  <a:solidFill>
                    <a:schemeClr val="accent2"/>
                  </a:solidFill>
                </a:rPr>
                <a:t>hT </a:t>
              </a:r>
              <a:r>
                <a:rPr lang="it-IT" altLang="en-US" sz="2000"/>
                <a:t>= </a:t>
              </a:r>
              <a:r>
                <a:rPr lang="it-IT" altLang="en-US" sz="2000">
                  <a:solidFill>
                    <a:srgbClr val="FF0000"/>
                  </a:solidFill>
                </a:rPr>
                <a:t>p</a:t>
              </a:r>
              <a:r>
                <a:rPr lang="it-IT" altLang="en-US" sz="2000" baseline="-25000">
                  <a:solidFill>
                    <a:srgbClr val="FF0000"/>
                  </a:solidFill>
                </a:rPr>
                <a:t>┴</a:t>
              </a:r>
              <a:r>
                <a:rPr lang="it-IT" altLang="en-US" sz="2000" baseline="-25000"/>
                <a:t> </a:t>
              </a:r>
              <a:r>
                <a:rPr lang="it-IT" altLang="en-US" sz="2000">
                  <a:solidFill>
                    <a:schemeClr val="accent2"/>
                  </a:solidFill>
                </a:rPr>
                <a:t>+z</a:t>
              </a:r>
              <a:r>
                <a:rPr lang="it-IT" altLang="en-US" sz="2000"/>
                <a:t> </a:t>
              </a:r>
              <a:r>
                <a:rPr lang="it-IT" altLang="en-US" sz="2000">
                  <a:solidFill>
                    <a:srgbClr val="FF0000"/>
                  </a:solidFill>
                </a:rPr>
                <a:t>k</a:t>
              </a:r>
              <a:r>
                <a:rPr lang="it-IT" altLang="en-US" sz="2000" baseline="-25000">
                  <a:solidFill>
                    <a:srgbClr val="FF0000"/>
                  </a:solidFill>
                </a:rPr>
                <a:t>┴</a:t>
              </a:r>
              <a:endParaRPr lang="it-IT" altLang="en-US" sz="2000" baseline="-25000"/>
            </a:p>
          </p:txBody>
        </p:sp>
        <p:sp>
          <p:nvSpPr>
            <p:cNvPr id="20495" name="Rectangle 59"/>
            <p:cNvSpPr>
              <a:spLocks noChangeArrowheads="1"/>
            </p:cNvSpPr>
            <p:nvPr/>
          </p:nvSpPr>
          <p:spPr bwMode="auto">
            <a:xfrm>
              <a:off x="5638800" y="2449192"/>
              <a:ext cx="529091" cy="359532"/>
            </a:xfrm>
            <a:prstGeom prst="rect">
              <a:avLst/>
            </a:prstGeom>
            <a:solidFill>
              <a:srgbClr val="99CCFF"/>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en-US" sz="1100">
                  <a:solidFill>
                    <a:srgbClr val="FF0000"/>
                  </a:solidFill>
                </a:rPr>
                <a:t>p</a:t>
              </a:r>
              <a:r>
                <a:rPr lang="it-IT" altLang="en-US" sz="1100" baseline="-25000">
                  <a:solidFill>
                    <a:srgbClr val="FF0000"/>
                  </a:solidFill>
                </a:rPr>
                <a:t>┴</a:t>
              </a:r>
              <a:endParaRPr lang="en-US" altLang="en-US" sz="1100" baseline="-25000">
                <a:solidFill>
                  <a:srgbClr val="FF0000"/>
                </a:solidFill>
              </a:endParaRPr>
            </a:p>
          </p:txBody>
        </p:sp>
        <p:sp>
          <p:nvSpPr>
            <p:cNvPr id="20496" name="Line 61"/>
            <p:cNvSpPr>
              <a:spLocks noChangeShapeType="1"/>
            </p:cNvSpPr>
            <p:nvPr/>
          </p:nvSpPr>
          <p:spPr bwMode="auto">
            <a:xfrm flipV="1">
              <a:off x="5486400" y="1774825"/>
              <a:ext cx="1600200" cy="881063"/>
            </a:xfrm>
            <a:prstGeom prst="line">
              <a:avLst/>
            </a:prstGeom>
            <a:noFill/>
            <a:ln w="9525">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endParaRPr lang="en-US"/>
            </a:p>
          </p:txBody>
        </p:sp>
      </p:grpSp>
      <p:pic>
        <p:nvPicPr>
          <p:cNvPr id="20484" name="Picture 12"/>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43513" y="990600"/>
            <a:ext cx="3900487" cy="3810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0485" name="Slide Number Placeholder 16"/>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D46B38C8-7076-4C49-A141-9D8BC07BCEB8}" type="slidenum">
              <a:rPr lang="en-US" altLang="en-US" sz="1400"/>
              <a:pPr>
                <a:spcBef>
                  <a:spcPct val="0"/>
                </a:spcBef>
                <a:buFontTx/>
                <a:buNone/>
              </a:pPr>
              <a:t>4</a:t>
            </a:fld>
            <a:endParaRPr lang="en-US" altLang="en-US" sz="1400"/>
          </a:p>
        </p:txBody>
      </p:sp>
      <p:sp>
        <p:nvSpPr>
          <p:cNvPr id="20486" name="Footer Placeholder 17"/>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pic>
        <p:nvPicPr>
          <p:cNvPr id="20487" name="Picture 18" descr="Screen shot 2011-10-13 at 2.50.26 P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57800" y="228600"/>
            <a:ext cx="3721100" cy="3937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20488" name="Picture 17" descr="latex-image-1.pdf"/>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962400" y="4953000"/>
            <a:ext cx="4876800" cy="5254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20490" name="Picture 5" descr="Screen Shot 2016-08-16 at 5.04.44 PM.png"/>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28800" y="5486400"/>
            <a:ext cx="7081838" cy="7826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0491" name="TextBox 1"/>
          <p:cNvSpPr txBox="1">
            <a:spLocks noChangeArrowheads="1"/>
          </p:cNvSpPr>
          <p:nvPr/>
        </p:nvSpPr>
        <p:spPr bwMode="auto">
          <a:xfrm>
            <a:off x="6553200" y="5943600"/>
            <a:ext cx="2286000" cy="5238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b="1"/>
              <a:t>or any representation of structure functions!!!</a:t>
            </a:r>
          </a:p>
        </p:txBody>
      </p:sp>
      <p:sp>
        <p:nvSpPr>
          <p:cNvPr id="20492" name="Rectangle 2"/>
          <p:cNvSpPr>
            <a:spLocks noChangeArrowheads="1"/>
          </p:cNvSpPr>
          <p:nvPr/>
        </p:nvSpPr>
        <p:spPr bwMode="auto">
          <a:xfrm>
            <a:off x="5867400" y="5257800"/>
            <a:ext cx="415925"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b="1"/>
              <a:t>or</a:t>
            </a:r>
            <a:endParaRPr lang="en-US" altLang="en-US" sz="180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9633" name="Picture 6" descr="Screen Shot 2016-08-16 at 5.05.48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26063" y="2181225"/>
            <a:ext cx="3641725" cy="2387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69634" name="Title 1"/>
          <p:cNvSpPr>
            <a:spLocks noGrp="1"/>
          </p:cNvSpPr>
          <p:nvPr>
            <p:ph type="title"/>
          </p:nvPr>
        </p:nvSpPr>
        <p:spPr/>
        <p:txBody>
          <a:bodyPr/>
          <a:lstStyle/>
          <a:p>
            <a:r>
              <a:rPr lang="en-US" altLang="en-US" sz="2800"/>
              <a:t>A set of Structure Functions  needed for x-section</a:t>
            </a:r>
          </a:p>
        </p:txBody>
      </p:sp>
      <p:sp>
        <p:nvSpPr>
          <p:cNvPr id="69635" name="Footer Placeholder 3"/>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pic>
        <p:nvPicPr>
          <p:cNvPr id="69636" name="Picture 5" descr="Screen Shot 2016-08-16 at 5.04.44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1066800"/>
            <a:ext cx="8305800" cy="12207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69637" name="Slide Number Placeholder 12"/>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176A03B8-D489-5246-94EE-6362F6B82100}" type="slidenum">
              <a:rPr lang="en-US" altLang="en-US" sz="1400"/>
              <a:pPr>
                <a:spcBef>
                  <a:spcPct val="0"/>
                </a:spcBef>
                <a:buFontTx/>
                <a:buNone/>
              </a:pPr>
              <a:t>40</a:t>
            </a:fld>
            <a:endParaRPr lang="en-US" altLang="en-US" sz="1400"/>
          </a:p>
        </p:txBody>
      </p:sp>
      <p:pic>
        <p:nvPicPr>
          <p:cNvPr id="69638" name="Picture 3"/>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3281363"/>
            <a:ext cx="5021263" cy="1524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69639" name="Rectangle 4"/>
          <p:cNvSpPr>
            <a:spLocks noChangeArrowheads="1"/>
          </p:cNvSpPr>
          <p:nvPr/>
        </p:nvSpPr>
        <p:spPr bwMode="auto">
          <a:xfrm>
            <a:off x="152400" y="5338763"/>
            <a:ext cx="5543550" cy="4603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400"/>
              <a:t>Framework should handle any SF input</a:t>
            </a:r>
          </a:p>
        </p:txBody>
      </p:sp>
      <p:pic>
        <p:nvPicPr>
          <p:cNvPr id="11" name="Picture 26"/>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19801" y="4665265"/>
            <a:ext cx="2819400" cy="175140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 name="Rectangle 1"/>
          <p:cNvSpPr/>
          <p:nvPr/>
        </p:nvSpPr>
        <p:spPr>
          <a:xfrm>
            <a:off x="5695950" y="5986461"/>
            <a:ext cx="3280547" cy="4302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a:latin typeface="Arial" charset="0"/>
                <a:ea typeface="ＭＳ Ｐゴシック" charset="0"/>
                <a:cs typeface="ＭＳ Ｐゴシック" charset="0"/>
              </a:rPr>
              <a:t>Standard output for data</a:t>
            </a:r>
          </a:p>
        </p:txBody>
      </p:sp>
      <p:sp>
        <p:nvSpPr>
          <p:cNvPr id="4" name="Footer Placeholder 3"/>
          <p:cNvSpPr>
            <a:spLocks noGrp="1"/>
          </p:cNvSpPr>
          <p:nvPr>
            <p:ph type="ftr" sz="quarter" idx="10"/>
          </p:nvPr>
        </p:nvSpPr>
        <p:spPr/>
        <p:txBody>
          <a:bodyPr/>
          <a:lstStyle/>
          <a:p>
            <a:pPr>
              <a:defRPr/>
            </a:pPr>
            <a:r>
              <a:rPr lang="en-US" smtClean="0"/>
              <a:t>Avakian, LNF-INFN Dec 12</a:t>
            </a:r>
            <a:endParaRPr lang="en-US"/>
          </a:p>
        </p:txBody>
      </p:sp>
      <p:sp>
        <p:nvSpPr>
          <p:cNvPr id="27651" name="Slide Number Placeholder 4"/>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283FE57-A178-904B-B501-D9DE301B4720}" type="slidenum">
              <a:rPr lang="en-US" sz="1400"/>
              <a:pPr eaLnBrk="1" hangingPunct="1"/>
              <a:t>41</a:t>
            </a:fld>
            <a:endParaRPr lang="en-US" sz="1400"/>
          </a:p>
        </p:txBody>
      </p:sp>
      <p:sp>
        <p:nvSpPr>
          <p:cNvPr id="10" name="TextBox 9"/>
          <p:cNvSpPr txBox="1"/>
          <p:nvPr/>
        </p:nvSpPr>
        <p:spPr>
          <a:xfrm>
            <a:off x="76200" y="5257800"/>
            <a:ext cx="8915400" cy="1108075"/>
          </a:xfrm>
          <a:prstGeom prst="rect">
            <a:avLst/>
          </a:prstGeom>
          <a:noFill/>
        </p:spPr>
        <p:txBody>
          <a:bodyPr>
            <a:spAutoFit/>
          </a:bodyPr>
          <a:lstStyle/>
          <a:p>
            <a:pPr>
              <a:defRPr/>
            </a:pPr>
            <a:endParaRPr lang="en-US"/>
          </a:p>
          <a:p>
            <a:pPr marL="285750" indent="-285750">
              <a:buFont typeface="Arial"/>
              <a:buChar char="•"/>
              <a:defRPr/>
            </a:pPr>
            <a:r>
              <a:rPr lang="en-US" sz="1600"/>
              <a:t>Table may contain generated (for given beam energy) or reconstructed (for given detector configuration) event counts</a:t>
            </a:r>
          </a:p>
          <a:p>
            <a:pPr marL="285750" indent="-285750">
              <a:buFont typeface="Arial"/>
              <a:buChar char="•"/>
              <a:defRPr/>
            </a:pPr>
            <a:r>
              <a:rPr lang="en-US" sz="1600"/>
              <a:t> Some bins miss due to phase space limitations and detector acceptance</a:t>
            </a:r>
          </a:p>
        </p:txBody>
      </p:sp>
      <p:sp>
        <p:nvSpPr>
          <p:cNvPr id="5" name="Rectangle 4"/>
          <p:cNvSpPr/>
          <p:nvPr/>
        </p:nvSpPr>
        <p:spPr>
          <a:xfrm>
            <a:off x="76200" y="762000"/>
            <a:ext cx="8305800" cy="4454525"/>
          </a:xfrm>
          <a:prstGeom prst="rect">
            <a:avLst/>
          </a:prstGeom>
        </p:spPr>
        <p:txBody>
          <a:bodyPr>
            <a:spAutoFit/>
          </a:bodyPr>
          <a:lstStyle/>
          <a:p>
            <a:pPr>
              <a:defRPr/>
            </a:pPr>
            <a:r>
              <a:rPr lang="en-US" sz="1050"/>
              <a:t>{</a:t>
            </a:r>
          </a:p>
          <a:p>
            <a:pPr>
              <a:defRPr/>
            </a:pPr>
            <a:r>
              <a:rPr lang="en-US" sz="1050"/>
              <a:t>       "model": "Nobuo_Fuu_01"</a:t>
            </a:r>
          </a:p>
          <a:p>
            <a:pPr>
              <a:defRPr/>
            </a:pPr>
            <a:r>
              <a:rPr lang="en-US" sz="1050"/>
              <a:t>       "description": "</a:t>
            </a:r>
            <a:r>
              <a:rPr lang="en-US" sz="1050" err="1"/>
              <a:t>F_uu,T</a:t>
            </a:r>
            <a:r>
              <a:rPr lang="en-US" sz="1050"/>
              <a:t>"</a:t>
            </a:r>
          </a:p>
          <a:p>
            <a:pPr>
              <a:defRPr/>
            </a:pPr>
            <a:r>
              <a:rPr lang="en-US" sz="1050"/>
              <a:t>       "reference": "N. Sato et al"</a:t>
            </a:r>
          </a:p>
          <a:p>
            <a:pPr>
              <a:defRPr/>
            </a:pPr>
            <a:r>
              <a:rPr lang="en-US" sz="1050"/>
              <a:t>       "</a:t>
            </a:r>
            <a:r>
              <a:rPr lang="en-US" sz="1050" err="1"/>
              <a:t>multiplicity":"Counts</a:t>
            </a:r>
            <a:r>
              <a:rPr lang="en-US" sz="1050"/>
              <a:t>"</a:t>
            </a:r>
          </a:p>
          <a:p>
            <a:pPr>
              <a:defRPr/>
            </a:pPr>
            <a:r>
              <a:rPr lang="en-US" sz="1050"/>
              <a:t>       "Beam Energy": 10.600</a:t>
            </a:r>
          </a:p>
          <a:p>
            <a:pPr>
              <a:defRPr/>
            </a:pPr>
            <a:r>
              <a:rPr lang="en-US" sz="1050"/>
              <a:t>       "lepton-polarization": "0"</a:t>
            </a:r>
          </a:p>
          <a:p>
            <a:pPr>
              <a:defRPr/>
            </a:pPr>
            <a:r>
              <a:rPr lang="en-US" sz="1050"/>
              <a:t>       "nucleon-polarization": "0"</a:t>
            </a:r>
          </a:p>
          <a:p>
            <a:pPr>
              <a:defRPr/>
            </a:pPr>
            <a:r>
              <a:rPr lang="en-US" sz="1050"/>
              <a:t>       "particle": "pi+"</a:t>
            </a:r>
          </a:p>
          <a:p>
            <a:pPr>
              <a:defRPr/>
            </a:pPr>
            <a:r>
              <a:rPr lang="en-US" sz="1050"/>
              <a:t>       "variables":["Counts","</a:t>
            </a:r>
            <a:r>
              <a:rPr lang="en-US" sz="1050" err="1"/>
              <a:t>acc</a:t>
            </a:r>
            <a:r>
              <a:rPr lang="en-US" sz="1050"/>
              <a:t>","</a:t>
            </a:r>
            <a:r>
              <a:rPr lang="en-US" sz="1050" err="1"/>
              <a:t>xav</a:t>
            </a:r>
            <a:r>
              <a:rPr lang="en-US" sz="1050"/>
              <a:t>","</a:t>
            </a:r>
            <a:r>
              <a:rPr lang="en-US" sz="1050" err="1"/>
              <a:t>qav</a:t>
            </a:r>
            <a:r>
              <a:rPr lang="en-US" sz="1050"/>
              <a:t>","</a:t>
            </a:r>
            <a:r>
              <a:rPr lang="en-US" sz="1050" err="1"/>
              <a:t>zav</a:t>
            </a:r>
            <a:r>
              <a:rPr lang="en-US" sz="1050"/>
              <a:t>","</a:t>
            </a:r>
            <a:r>
              <a:rPr lang="en-US" sz="1050" err="1"/>
              <a:t>ptav</a:t>
            </a:r>
            <a:r>
              <a:rPr lang="en-US" sz="1050"/>
              <a:t>","</a:t>
            </a:r>
            <a:r>
              <a:rPr lang="en-US" sz="1050" err="1"/>
              <a:t>yav</a:t>
            </a:r>
            <a:r>
              <a:rPr lang="en-US" sz="1050"/>
              <a:t>","</a:t>
            </a:r>
            <a:r>
              <a:rPr lang="en-US" sz="1050" err="1"/>
              <a:t>phav</a:t>
            </a:r>
            <a:r>
              <a:rPr lang="en-US" sz="1050"/>
              <a:t>","</a:t>
            </a:r>
            <a:r>
              <a:rPr lang="en-US" sz="1050" err="1"/>
              <a:t>pt</a:t>
            </a:r>
            <a:r>
              <a:rPr lang="en-US" sz="1050"/>
              <a:t>/</a:t>
            </a:r>
            <a:r>
              <a:rPr lang="en-US" sz="1050" err="1"/>
              <a:t>zav</a:t>
            </a:r>
            <a:r>
              <a:rPr lang="en-US" sz="1050"/>
              <a:t>","eta"</a:t>
            </a:r>
          </a:p>
          <a:p>
            <a:pPr>
              <a:defRPr/>
            </a:pPr>
            <a:r>
              <a:rPr lang="en-US" sz="1050"/>
              <a:t>       "axis":[</a:t>
            </a:r>
          </a:p>
          <a:p>
            <a:pPr>
              <a:defRPr/>
            </a:pPr>
            <a:r>
              <a:rPr lang="en-US" sz="1050"/>
              <a:t>                {"</a:t>
            </a:r>
            <a:r>
              <a:rPr lang="en-US" sz="1050" err="1"/>
              <a:t>name":"a","bins</a:t>
            </a:r>
            <a:r>
              <a:rPr lang="en-US" sz="1050"/>
              <a:t>": 10,"min": 0.05, "max": 0.55, "scale":"</a:t>
            </a:r>
            <a:r>
              <a:rPr lang="en-US" sz="1050" err="1"/>
              <a:t>lin</a:t>
            </a:r>
            <a:r>
              <a:rPr lang="en-US" sz="1050"/>
              <a:t>","description":"</a:t>
            </a:r>
            <a:r>
              <a:rPr lang="en-US" sz="1050" err="1"/>
              <a:t>x_bj</a:t>
            </a:r>
            <a:r>
              <a:rPr lang="en-US" sz="1050"/>
              <a:t>"}</a:t>
            </a:r>
          </a:p>
          <a:p>
            <a:pPr>
              <a:defRPr/>
            </a:pPr>
            <a:r>
              <a:rPr lang="en-US" sz="1050"/>
              <a:t>                {"</a:t>
            </a:r>
            <a:r>
              <a:rPr lang="en-US" sz="1050" err="1"/>
              <a:t>name":"b","bins</a:t>
            </a:r>
            <a:r>
              <a:rPr lang="en-US" sz="1050"/>
              <a:t>": 7, "min": 1.00, "max":  8.0, "scale":"lin","description":"Q^2"}</a:t>
            </a:r>
          </a:p>
          <a:p>
            <a:pPr>
              <a:defRPr/>
            </a:pPr>
            <a:r>
              <a:rPr lang="en-US" sz="1050"/>
              <a:t>                {"</a:t>
            </a:r>
            <a:r>
              <a:rPr lang="en-US" sz="1050" err="1"/>
              <a:t>name":"c","bins</a:t>
            </a:r>
            <a:r>
              <a:rPr lang="en-US" sz="1050"/>
              <a:t>": 7, "min": 0.20, "max":  0.9, "scale":"</a:t>
            </a:r>
            <a:r>
              <a:rPr lang="en-US" sz="1050" err="1"/>
              <a:t>lin</a:t>
            </a:r>
            <a:r>
              <a:rPr lang="en-US" sz="1050"/>
              <a:t>","</a:t>
            </a:r>
            <a:r>
              <a:rPr lang="en-US" sz="1050" err="1"/>
              <a:t>description":"z</a:t>
            </a:r>
            <a:r>
              <a:rPr lang="en-US" sz="1050"/>
              <a:t>"}</a:t>
            </a:r>
          </a:p>
          <a:p>
            <a:pPr>
              <a:defRPr/>
            </a:pPr>
            <a:r>
              <a:rPr lang="en-US" sz="1050"/>
              <a:t>                {"</a:t>
            </a:r>
            <a:r>
              <a:rPr lang="en-US" sz="1050" err="1"/>
              <a:t>name":"d","bins</a:t>
            </a:r>
            <a:r>
              <a:rPr lang="en-US" sz="1050"/>
              <a:t>": 15,"min": 0.00, "max":  1.5, "scale":"</a:t>
            </a:r>
            <a:r>
              <a:rPr lang="en-US" sz="1050" err="1"/>
              <a:t>lin</a:t>
            </a:r>
            <a:r>
              <a:rPr lang="en-US" sz="1050"/>
              <a:t>","</a:t>
            </a:r>
            <a:r>
              <a:rPr lang="en-US" sz="1050" err="1"/>
              <a:t>description":"PT</a:t>
            </a:r>
            <a:r>
              <a:rPr lang="en-US" sz="1050"/>
              <a:t>"}</a:t>
            </a:r>
          </a:p>
          <a:p>
            <a:pPr>
              <a:defRPr/>
            </a:pPr>
            <a:r>
              <a:rPr lang="en-US" sz="1050"/>
              <a:t>                {"</a:t>
            </a:r>
            <a:r>
              <a:rPr lang="en-US" sz="1050" err="1"/>
              <a:t>name":"e","bins</a:t>
            </a:r>
            <a:r>
              <a:rPr lang="en-US" sz="1050"/>
              <a:t>": 36,"min":   0.0,"max": 360.0,"scale":"lin","description":"PHI"}</a:t>
            </a:r>
          </a:p>
          <a:p>
            <a:pPr>
              <a:defRPr/>
            </a:pPr>
            <a:r>
              <a:rPr lang="en-US" sz="1050"/>
              <a:t>    ],</a:t>
            </a:r>
          </a:p>
          <a:p>
            <a:pPr>
              <a:defRPr/>
            </a:pPr>
            <a:r>
              <a:rPr lang="en-US" sz="1050"/>
              <a:t>       "parameters":[</a:t>
            </a:r>
          </a:p>
          <a:p>
            <a:pPr>
              <a:defRPr/>
            </a:pPr>
            <a:r>
              <a:rPr lang="en-US" sz="1050"/>
              <a:t>    ]</a:t>
            </a:r>
          </a:p>
          <a:p>
            <a:pPr>
              <a:defRPr/>
            </a:pPr>
            <a:r>
              <a:rPr lang="en-US" sz="1050"/>
              <a:t>}</a:t>
            </a:r>
          </a:p>
          <a:p>
            <a:pPr marL="228600" indent="-228600">
              <a:buFontTx/>
              <a:buAutoNum type="arabicPlain"/>
              <a:defRPr/>
            </a:pPr>
            <a:r>
              <a:rPr lang="en-US" sz="1050"/>
              <a:t>1    1    1    4    0.999900E+02      0.0141    0.0994    1.0424    0.2636    0.0708    0.5271    0.5492    0.2686   -0.5311</a:t>
            </a:r>
          </a:p>
          <a:p>
            <a:pPr>
              <a:defRPr/>
            </a:pPr>
            <a:r>
              <a:rPr lang="en-US" sz="1050"/>
              <a:t>1    1    1    1    5    0.110602E+03      0.0191    0.0937    1.0067    0.2710    0.0818    0.5404    0.8707    0.3000   -0.5052</a:t>
            </a:r>
          </a:p>
          <a:p>
            <a:pPr>
              <a:defRPr/>
            </a:pPr>
            <a:r>
              <a:rPr lang="is-IS" sz="1050"/>
              <a:t>…....</a:t>
            </a:r>
          </a:p>
          <a:p>
            <a:pPr>
              <a:defRPr/>
            </a:pPr>
            <a:r>
              <a:rPr lang="de-DE" sz="1050"/>
              <a:t> 1    1    1    1   35    0.655700E+02      0.0090    0.0969    1.1218    0.2447    0.0310    0.5820    5.9564    0.1266   -0.5818</a:t>
            </a:r>
          </a:p>
          <a:p>
            <a:pPr>
              <a:defRPr/>
            </a:pPr>
            <a:r>
              <a:rPr lang="de-DE" sz="1050"/>
              <a:t> 1    1    1    1   36    0.619600E+01      0.0012    0.0913    1.0703    0.2268    0.0029    0.5896    6.1982    0.0136   -0.5068</a:t>
            </a:r>
          </a:p>
          <a:p>
            <a:pPr>
              <a:defRPr/>
            </a:pPr>
            <a:r>
              <a:rPr lang="de-DE" sz="1050"/>
              <a:t> 1    1    1    2    4    0.604000E+03      0.0311    0.0985    1.0670    0.2055    0.1918    0.5446    0.6019    0.9336    0.1294</a:t>
            </a:r>
          </a:p>
          <a:p>
            <a:pPr>
              <a:defRPr/>
            </a:pPr>
            <a:r>
              <a:rPr lang="de-DE" sz="1050"/>
              <a:t> 1    1    1    2    7    0.911300E+03      0.0385    0.0927    1.2218    0.2506    0.1408    0.6631    1.1898    0.5642   -0.3208</a:t>
            </a:r>
            <a:endParaRPr lang="en-US" sz="1050"/>
          </a:p>
        </p:txBody>
      </p:sp>
      <p:sp>
        <p:nvSpPr>
          <p:cNvPr id="7" name="TextBox 6"/>
          <p:cNvSpPr txBox="1"/>
          <p:nvPr/>
        </p:nvSpPr>
        <p:spPr>
          <a:xfrm>
            <a:off x="5715000" y="1371600"/>
            <a:ext cx="3256157" cy="369332"/>
          </a:xfrm>
          <a:prstGeom prst="rect">
            <a:avLst/>
          </a:prstGeom>
          <a:noFill/>
        </p:spPr>
        <p:txBody>
          <a:bodyPr wrap="none" rtlCol="0">
            <a:spAutoFit/>
          </a:bodyPr>
          <a:lstStyle/>
          <a:p>
            <a:r>
              <a:rPr lang="en-US" smtClean="0"/>
              <a:t>Note: counts in </a:t>
            </a:r>
            <a:r>
              <a:rPr lang="en-US" smtClean="0">
                <a:latin typeface="Symbol"/>
              </a:rPr>
              <a:t>f</a:t>
            </a:r>
            <a:r>
              <a:rPr lang="en-US" smtClean="0"/>
              <a:t> are provided</a:t>
            </a:r>
            <a:endParaRPr lang="en-US"/>
          </a:p>
        </p:txBody>
      </p:sp>
      <p:cxnSp>
        <p:nvCxnSpPr>
          <p:cNvPr id="8" name="Straight Arrow Connector 7"/>
          <p:cNvCxnSpPr>
            <a:cxnSpLocks noChangeShapeType="1"/>
          </p:cNvCxnSpPr>
          <p:nvPr/>
        </p:nvCxnSpPr>
        <p:spPr bwMode="auto">
          <a:xfrm rot="10800000" flipV="1">
            <a:off x="5486400" y="1752600"/>
            <a:ext cx="1905000" cy="1600200"/>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327096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Avakian, LNF-INFN Dec 12</a:t>
            </a:r>
            <a:endParaRPr lang="en-US"/>
          </a:p>
        </p:txBody>
      </p:sp>
      <p:sp>
        <p:nvSpPr>
          <p:cNvPr id="3" name="Slide Number Placeholder 2"/>
          <p:cNvSpPr>
            <a:spLocks noGrp="1"/>
          </p:cNvSpPr>
          <p:nvPr>
            <p:ph type="sldNum" sz="quarter" idx="11"/>
          </p:nvPr>
        </p:nvSpPr>
        <p:spPr/>
        <p:txBody>
          <a:bodyPr/>
          <a:lstStyle/>
          <a:p>
            <a:pPr>
              <a:defRPr/>
            </a:pPr>
            <a:fld id="{36001169-E0E7-594B-BF1D-06A68AE8EA48}" type="slidenum">
              <a:rPr lang="en-US" altLang="en-US" smtClean="0"/>
              <a:pPr>
                <a:defRPr/>
              </a:pPr>
              <a:t>42</a:t>
            </a:fld>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266700"/>
            <a:ext cx="9144000" cy="5905500"/>
          </a:xfrm>
          <a:prstGeom prst="rect">
            <a:avLst/>
          </a:prstGeom>
        </p:spPr>
      </p:pic>
      <p:sp>
        <p:nvSpPr>
          <p:cNvPr id="5" name="TextBox 4"/>
          <p:cNvSpPr txBox="1"/>
          <p:nvPr/>
        </p:nvSpPr>
        <p:spPr>
          <a:xfrm>
            <a:off x="6633968" y="392668"/>
            <a:ext cx="1890261" cy="369332"/>
          </a:xfrm>
          <a:prstGeom prst="rect">
            <a:avLst/>
          </a:prstGeom>
          <a:noFill/>
        </p:spPr>
        <p:txBody>
          <a:bodyPr wrap="none" rtlCol="0">
            <a:spAutoFit/>
          </a:bodyPr>
          <a:lstStyle/>
          <a:p>
            <a:r>
              <a:rPr lang="en-US" err="1" smtClean="0"/>
              <a:t>N.Sato</a:t>
            </a:r>
            <a:r>
              <a:rPr lang="en-US" smtClean="0"/>
              <a:t> &amp; UConn</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980779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49" name="TextBox 3"/>
          <p:cNvSpPr txBox="1">
            <a:spLocks noChangeArrowheads="1"/>
          </p:cNvSpPr>
          <p:nvPr/>
        </p:nvSpPr>
        <p:spPr bwMode="auto">
          <a:xfrm>
            <a:off x="3200400" y="76200"/>
            <a:ext cx="2274888" cy="584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a:t>SUMMARY</a:t>
            </a:r>
          </a:p>
        </p:txBody>
      </p:sp>
      <p:sp>
        <p:nvSpPr>
          <p:cNvPr id="78850" name="TextBox 4"/>
          <p:cNvSpPr txBox="1">
            <a:spLocks noChangeArrowheads="1"/>
          </p:cNvSpPr>
          <p:nvPr/>
        </p:nvSpPr>
        <p:spPr bwMode="auto">
          <a:xfrm>
            <a:off x="0" y="1047432"/>
            <a:ext cx="9144000" cy="513986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pPr>
            <a:r>
              <a:rPr lang="en-US" altLang="en-US" sz="2000" dirty="0" smtClean="0"/>
              <a:t>Studies of azimuthal distributions of hadrons in SIDIS revealed complexity of the 3D nucleon structure, requiring new tools for multidimensional analysis</a:t>
            </a:r>
          </a:p>
          <a:p>
            <a:pPr eaLnBrk="1" hangingPunct="1">
              <a:spcBef>
                <a:spcPct val="0"/>
              </a:spcBef>
            </a:pPr>
            <a:r>
              <a:rPr lang="en-US" altLang="en-US" sz="2000" dirty="0" smtClean="0"/>
              <a:t>For application of Extraction and </a:t>
            </a:r>
            <a:r>
              <a:rPr lang="en-US" altLang="en-US" sz="2000" dirty="0" err="1" smtClean="0"/>
              <a:t>VAlidation</a:t>
            </a:r>
            <a:r>
              <a:rPr lang="en-US" altLang="en-US" sz="2000" dirty="0" smtClean="0"/>
              <a:t> (EVA) framework (even for  DIS)</a:t>
            </a:r>
          </a:p>
          <a:p>
            <a:pPr eaLnBrk="1" hangingPunct="1">
              <a:spcBef>
                <a:spcPct val="0"/>
              </a:spcBef>
              <a:buNone/>
            </a:pPr>
            <a:r>
              <a:rPr lang="en-US" altLang="en-US" sz="2000" dirty="0" smtClean="0"/>
              <a:t> we need a collaboration of theorists, experimentalists and software experts to  define the path to a flexible TMD extraction system with </a:t>
            </a:r>
            <a:r>
              <a:rPr lang="en-US" altLang="en-US" sz="2000" u="sng" dirty="0" smtClean="0"/>
              <a:t>validation</a:t>
            </a:r>
            <a:r>
              <a:rPr lang="en-US" altLang="en-US" sz="2000" dirty="0" smtClean="0"/>
              <a:t> capabilities.</a:t>
            </a:r>
          </a:p>
          <a:p>
            <a:pPr eaLnBrk="1" hangingPunct="1">
              <a:spcBef>
                <a:spcPct val="0"/>
              </a:spcBef>
              <a:buNone/>
            </a:pPr>
            <a:endParaRPr lang="en-US" altLang="en-US" sz="1800" dirty="0" smtClean="0"/>
          </a:p>
          <a:p>
            <a:pPr eaLnBrk="1" hangingPunct="1">
              <a:spcBef>
                <a:spcPct val="0"/>
              </a:spcBef>
              <a:buFontTx/>
              <a:buNone/>
            </a:pPr>
            <a:r>
              <a:rPr lang="en-US" altLang="en-US" sz="1800" dirty="0" smtClean="0"/>
              <a:t>To proceed we need, well defined criteria, unified data presentation, and tools:</a:t>
            </a:r>
            <a:endParaRPr lang="en-US" altLang="en-US" sz="1800" dirty="0"/>
          </a:p>
          <a:p>
            <a:pPr eaLnBrk="1" hangingPunct="1">
              <a:spcBef>
                <a:spcPct val="0"/>
              </a:spcBef>
              <a:buFontTx/>
              <a:buNone/>
            </a:pPr>
            <a:endParaRPr lang="en-US" altLang="en-US" sz="1800" dirty="0"/>
          </a:p>
          <a:p>
            <a:pPr eaLnBrk="1" hangingPunct="1">
              <a:spcBef>
                <a:spcPct val="0"/>
              </a:spcBef>
            </a:pPr>
            <a:r>
              <a:rPr lang="en-US" altLang="en-US" sz="1800" dirty="0"/>
              <a:t>Define the data input (</a:t>
            </a:r>
            <a:r>
              <a:rPr lang="en-US" altLang="en-US" sz="1800" dirty="0" smtClean="0"/>
              <a:t>x-sections/</a:t>
            </a:r>
            <a:r>
              <a:rPr lang="en-US" altLang="en-US" sz="2400" u="sng" dirty="0" smtClean="0"/>
              <a:t>multiplicities</a:t>
            </a:r>
            <a:r>
              <a:rPr lang="en-US" altLang="en-US" sz="1800" dirty="0" smtClean="0"/>
              <a:t> “Elementary Bin Counts” in </a:t>
            </a:r>
            <a:r>
              <a:rPr lang="en-US" altLang="en-US" sz="1800" dirty="0">
                <a:latin typeface="Symbol" charset="2"/>
              </a:rPr>
              <a:t>f</a:t>
            </a:r>
            <a:r>
              <a:rPr lang="en-US" altLang="en-US" sz="1800" dirty="0"/>
              <a:t>-bins)</a:t>
            </a:r>
          </a:p>
          <a:p>
            <a:pPr eaLnBrk="1" hangingPunct="1">
              <a:spcBef>
                <a:spcPct val="0"/>
              </a:spcBef>
            </a:pPr>
            <a:r>
              <a:rPr lang="en-US" altLang="en-US" sz="1800" dirty="0"/>
              <a:t>Use MC to test extraction procedures</a:t>
            </a:r>
          </a:p>
          <a:p>
            <a:pPr eaLnBrk="1" hangingPunct="1">
              <a:spcBef>
                <a:spcPct val="0"/>
              </a:spcBef>
            </a:pPr>
            <a:r>
              <a:rPr lang="en-US" altLang="en-US" sz="1800" dirty="0"/>
              <a:t>Test the sensitivity to different assumptions in procedures for extraction of SFs and underlying 3D PDFs (</a:t>
            </a:r>
            <a:r>
              <a:rPr lang="ja-JP" altLang="en-US" sz="1800" dirty="0"/>
              <a:t>“</a:t>
            </a:r>
            <a:r>
              <a:rPr lang="en-US" altLang="ja-JP" sz="1800" dirty="0"/>
              <a:t>global fits</a:t>
            </a:r>
            <a:r>
              <a:rPr lang="ja-JP" altLang="en-US" sz="1800" dirty="0"/>
              <a:t>”</a:t>
            </a:r>
            <a:r>
              <a:rPr lang="en-US" altLang="ja-JP" sz="1800" dirty="0"/>
              <a:t>) </a:t>
            </a:r>
            <a:endParaRPr lang="en-US" altLang="en-US" sz="1800" dirty="0" smtClean="0"/>
          </a:p>
          <a:p>
            <a:pPr eaLnBrk="1" hangingPunct="1">
              <a:spcBef>
                <a:spcPct val="0"/>
              </a:spcBef>
            </a:pPr>
            <a:r>
              <a:rPr lang="en-US" altLang="en-US" sz="1800" dirty="0" smtClean="0"/>
              <a:t>Apply </a:t>
            </a:r>
            <a:r>
              <a:rPr lang="en-US" altLang="en-US" sz="1800" dirty="0"/>
              <a:t>different  extraction procedures to define sensitivity to statistical and systematic uncertainties </a:t>
            </a:r>
          </a:p>
          <a:p>
            <a:pPr eaLnBrk="1" hangingPunct="1">
              <a:spcBef>
                <a:spcPct val="0"/>
              </a:spcBef>
              <a:buFontTx/>
              <a:buNone/>
            </a:pPr>
            <a:endParaRPr lang="en-US" altLang="en-US" sz="2000" dirty="0"/>
          </a:p>
          <a:p>
            <a:pPr eaLnBrk="1" hangingPunct="1">
              <a:spcBef>
                <a:spcPct val="0"/>
              </a:spcBef>
            </a:pPr>
            <a:endParaRPr lang="en-US" altLang="en-US" sz="2000" dirty="0"/>
          </a:p>
          <a:p>
            <a:pPr eaLnBrk="1" hangingPunct="1">
              <a:spcBef>
                <a:spcPct val="0"/>
              </a:spcBef>
            </a:pPr>
            <a:endParaRPr lang="en-US" altLang="en-US" sz="2000" dirty="0"/>
          </a:p>
        </p:txBody>
      </p:sp>
      <p:sp>
        <p:nvSpPr>
          <p:cNvPr id="78851" name="Footer Placeholder 1"/>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sp>
        <p:nvSpPr>
          <p:cNvPr id="78852" name="Slide Number Placeholder 1"/>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31B40576-0686-4946-A890-B4197561B235}" type="slidenum">
              <a:rPr lang="en-US" altLang="en-US" sz="1400"/>
              <a:pPr>
                <a:spcBef>
                  <a:spcPct val="0"/>
                </a:spcBef>
                <a:buFontTx/>
                <a:buNone/>
              </a:pPr>
              <a:t>43</a:t>
            </a:fld>
            <a:endParaRPr lang="en-US" altLang="en-US" sz="140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3" name="Footer Placeholder 1"/>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sp>
        <p:nvSpPr>
          <p:cNvPr id="79874" name="Slide Number Placeholder 2"/>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8A43B2CA-5774-0743-8C10-247BF889E7DB}" type="slidenum">
              <a:rPr lang="en-US" altLang="en-US" sz="1400"/>
              <a:pPr>
                <a:spcBef>
                  <a:spcPct val="0"/>
                </a:spcBef>
                <a:buFontTx/>
                <a:buNone/>
              </a:pPr>
              <a:t>44</a:t>
            </a:fld>
            <a:endParaRPr lang="en-US" altLang="en-US" sz="1400"/>
          </a:p>
        </p:txBody>
      </p:sp>
      <p:sp>
        <p:nvSpPr>
          <p:cNvPr id="79875" name="TextBox 3"/>
          <p:cNvSpPr txBox="1">
            <a:spLocks noChangeArrowheads="1"/>
          </p:cNvSpPr>
          <p:nvPr/>
        </p:nvSpPr>
        <p:spPr bwMode="auto">
          <a:xfrm>
            <a:off x="2524125" y="2514600"/>
            <a:ext cx="3571875" cy="6461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3600"/>
              <a:t>Support slides…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7" name="Title 1"/>
          <p:cNvSpPr>
            <a:spLocks noGrp="1"/>
          </p:cNvSpPr>
          <p:nvPr>
            <p:ph type="title"/>
          </p:nvPr>
        </p:nvSpPr>
        <p:spPr>
          <a:xfrm>
            <a:off x="76200" y="152400"/>
            <a:ext cx="8991600" cy="563563"/>
          </a:xfrm>
        </p:spPr>
        <p:txBody>
          <a:bodyPr/>
          <a:lstStyle/>
          <a:p>
            <a:r>
              <a:rPr lang="en-US" altLang="en-US" sz="2400"/>
              <a:t> Additional </a:t>
            </a:r>
            <a:r>
              <a:rPr lang="en-US" altLang="en-US" sz="2400" smtClean="0"/>
              <a:t>complications: </a:t>
            </a:r>
            <a:r>
              <a:rPr lang="en-US" altLang="en-US" sz="2400"/>
              <a:t>Experiment has limited acceptance</a:t>
            </a:r>
          </a:p>
        </p:txBody>
      </p:sp>
      <p:sp>
        <p:nvSpPr>
          <p:cNvPr id="3" name="Footer Placeholder 2"/>
          <p:cNvSpPr>
            <a:spLocks noGrp="1"/>
          </p:cNvSpPr>
          <p:nvPr>
            <p:ph type="ftr" sz="quarter" idx="10"/>
          </p:nvPr>
        </p:nvSpPr>
        <p:spPr/>
        <p:txBody>
          <a:bodyPr/>
          <a:lstStyle/>
          <a:p>
            <a:pPr>
              <a:defRPr/>
            </a:pPr>
            <a:r>
              <a:rPr lang="en-US" smtClean="0"/>
              <a:t>Avakian, LNF-INFN Dec 12</a:t>
            </a:r>
            <a:endParaRPr lang="en-US"/>
          </a:p>
        </p:txBody>
      </p:sp>
      <p:sp>
        <p:nvSpPr>
          <p:cNvPr id="50179" name="Slide Number Placeholder 3"/>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A5DCBB6C-03E7-1240-9CC0-FF79A4543183}" type="slidenum">
              <a:rPr lang="en-US" altLang="en-US" sz="1400"/>
              <a:pPr>
                <a:spcBef>
                  <a:spcPct val="0"/>
                </a:spcBef>
                <a:buFontTx/>
                <a:buNone/>
              </a:pPr>
              <a:t>45</a:t>
            </a:fld>
            <a:endParaRPr lang="en-US" altLang="en-US" sz="1400"/>
          </a:p>
        </p:txBody>
      </p:sp>
      <p:sp>
        <p:nvSpPr>
          <p:cNvPr id="50180" name="TextBox 7"/>
          <p:cNvSpPr txBox="1">
            <a:spLocks noChangeArrowheads="1"/>
          </p:cNvSpPr>
          <p:nvPr/>
        </p:nvSpPr>
        <p:spPr bwMode="auto">
          <a:xfrm>
            <a:off x="1447800" y="990600"/>
            <a:ext cx="6172200" cy="6461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Limited kinematical coverage (acceptance) in particular at  acceptance edges, large Q</a:t>
            </a:r>
            <a:r>
              <a:rPr lang="en-US" altLang="en-US" sz="1800" baseline="30000"/>
              <a:t>2</a:t>
            </a:r>
            <a:r>
              <a:rPr lang="en-US" altLang="en-US" sz="1800"/>
              <a:t> and P</a:t>
            </a:r>
            <a:r>
              <a:rPr lang="en-US" altLang="en-US" sz="1800" baseline="-25000"/>
              <a:t>T</a:t>
            </a:r>
            <a:r>
              <a:rPr lang="en-US" altLang="en-US" sz="1800"/>
              <a:t> </a:t>
            </a:r>
          </a:p>
        </p:txBody>
      </p:sp>
      <p:pic>
        <p:nvPicPr>
          <p:cNvPr id="50181" name="Picture 8" descr="Screen Shot 2017-02-13 at 11.27.09 A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81400" y="1828800"/>
            <a:ext cx="2627313" cy="2133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50182" name="TextBox 9"/>
          <p:cNvSpPr txBox="1">
            <a:spLocks noChangeArrowheads="1"/>
          </p:cNvSpPr>
          <p:nvPr/>
        </p:nvSpPr>
        <p:spPr bwMode="auto">
          <a:xfrm>
            <a:off x="5562600" y="2057400"/>
            <a:ext cx="530225"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A</a:t>
            </a:r>
            <a:r>
              <a:rPr lang="en-US" altLang="en-US" sz="1800" baseline="-25000"/>
              <a:t>LL</a:t>
            </a:r>
          </a:p>
        </p:txBody>
      </p:sp>
      <p:pic>
        <p:nvPicPr>
          <p:cNvPr id="50183" name="Picture 3" descr="Screen Shot 2015-10-21 at 8.54.37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1440" y="1828800"/>
            <a:ext cx="3794760" cy="22225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50184" name="Picture 7" descr="latex-image-1.pdf"/>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 y="3052676"/>
            <a:ext cx="381000" cy="113271"/>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50185" name="Picture 9" descr="latex-image-1.pdf"/>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 y="3200400"/>
            <a:ext cx="496888" cy="131675"/>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50186" name="TextBox 4"/>
          <p:cNvSpPr txBox="1">
            <a:spLocks noChangeArrowheads="1"/>
          </p:cNvSpPr>
          <p:nvPr/>
        </p:nvSpPr>
        <p:spPr bwMode="auto">
          <a:xfrm>
            <a:off x="533400" y="4419600"/>
            <a:ext cx="7951788"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Ignoring other variables (</a:t>
            </a:r>
            <a:r>
              <a:rPr lang="en-US" altLang="en-US" sz="1800">
                <a:latin typeface="Symbol" charset="2"/>
              </a:rPr>
              <a:t>f</a:t>
            </a:r>
            <a:r>
              <a:rPr lang="en-US" altLang="en-US" sz="1800"/>
              <a:t>-in particular)  doesn</a:t>
            </a:r>
            <a:r>
              <a:rPr lang="ja-JP" altLang="en-US" sz="1800"/>
              <a:t>’</a:t>
            </a:r>
            <a:r>
              <a:rPr lang="en-US" altLang="ja-JP" sz="1800"/>
              <a:t>t mean integrating over them </a:t>
            </a:r>
            <a:endParaRPr lang="en-US" altLang="en-US" sz="1800">
              <a:latin typeface="Symbol" charset="2"/>
            </a:endParaRPr>
          </a:p>
        </p:txBody>
      </p:sp>
      <p:sp>
        <p:nvSpPr>
          <p:cNvPr id="50187" name="TextBox 5"/>
          <p:cNvSpPr txBox="1">
            <a:spLocks noChangeArrowheads="1"/>
          </p:cNvSpPr>
          <p:nvPr/>
        </p:nvSpPr>
        <p:spPr bwMode="auto">
          <a:xfrm>
            <a:off x="762000" y="4876800"/>
            <a:ext cx="6907213"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Experiment measures </a:t>
            </a:r>
            <a:r>
              <a:rPr lang="en-US" altLang="en-US" sz="1800">
                <a:latin typeface="Symbol" charset="2"/>
              </a:rPr>
              <a:t>f - </a:t>
            </a:r>
            <a:r>
              <a:rPr lang="en-US" altLang="en-US" sz="1800"/>
              <a:t>counts involving also HT contributions !!!</a:t>
            </a:r>
          </a:p>
        </p:txBody>
      </p:sp>
      <p:pic>
        <p:nvPicPr>
          <p:cNvPr id="50188" name="Picture 1" descr="Screen Shot 2017-03-15 at 10.42.21 AM.pn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48400" y="1905000"/>
            <a:ext cx="2794000" cy="2133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50189" name="TextBox 3"/>
          <p:cNvSpPr txBox="1">
            <a:spLocks noChangeArrowheads="1"/>
          </p:cNvSpPr>
          <p:nvPr/>
        </p:nvSpPr>
        <p:spPr bwMode="auto">
          <a:xfrm>
            <a:off x="7086600" y="2667000"/>
            <a:ext cx="1290638" cy="2762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t>DVCS@5.7GeV</a:t>
            </a:r>
          </a:p>
        </p:txBody>
      </p:sp>
      <p:sp>
        <p:nvSpPr>
          <p:cNvPr id="50190" name="TextBox 4"/>
          <p:cNvSpPr txBox="1">
            <a:spLocks noChangeArrowheads="1"/>
          </p:cNvSpPr>
          <p:nvPr/>
        </p:nvSpPr>
        <p:spPr bwMode="auto">
          <a:xfrm>
            <a:off x="1676400" y="1981200"/>
            <a:ext cx="1312863" cy="2762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t>SIDIS@5.5 GeV</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105" name="Picture 1" descr="Screen Shot 2016-03-22 at 5.43.53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1600200"/>
            <a:ext cx="8839200" cy="47879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47106" name="Text Box 16"/>
          <p:cNvSpPr txBox="1">
            <a:spLocks noChangeArrowheads="1"/>
          </p:cNvSpPr>
          <p:nvPr/>
        </p:nvSpPr>
        <p:spPr bwMode="auto">
          <a:xfrm>
            <a:off x="152400" y="762000"/>
            <a:ext cx="4891088" cy="5286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lIns="81639" tIns="40820" rIns="81639" bIns="40820"/>
          <a:lstStyle>
            <a:lvl1pPr>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dirty="0">
                <a:solidFill>
                  <a:srgbClr val="000000"/>
                </a:solidFill>
              </a:rPr>
              <a:t>    </a:t>
            </a:r>
            <a:r>
              <a:rPr lang="en-US" altLang="en-US" sz="1600" dirty="0">
                <a:solidFill>
                  <a:srgbClr val="000000"/>
                </a:solidFill>
              </a:rPr>
              <a:t> (top row),            (middle row), and              (bottom row) vs P</a:t>
            </a:r>
            <a:r>
              <a:rPr lang="en-US" altLang="en-US" sz="1600" baseline="-33000" dirty="0">
                <a:solidFill>
                  <a:srgbClr val="000000"/>
                </a:solidFill>
              </a:rPr>
              <a:t>T</a:t>
            </a:r>
            <a:r>
              <a:rPr lang="en-US" altLang="en-US" sz="1600" dirty="0">
                <a:solidFill>
                  <a:srgbClr val="000000"/>
                </a:solidFill>
              </a:rPr>
              <a:t>  for </a:t>
            </a:r>
            <a:r>
              <a:rPr lang="en-US" altLang="en-US" sz="1600" dirty="0">
                <a:solidFill>
                  <a:srgbClr val="FF3333"/>
                </a:solidFill>
              </a:rPr>
              <a:t>π+</a:t>
            </a:r>
            <a:r>
              <a:rPr lang="en-US" altLang="en-US" sz="1600" dirty="0">
                <a:solidFill>
                  <a:srgbClr val="000000"/>
                </a:solidFill>
              </a:rPr>
              <a:t> and </a:t>
            </a:r>
            <a:r>
              <a:rPr lang="en-US" altLang="en-US" sz="1600" dirty="0">
                <a:solidFill>
                  <a:srgbClr val="0000FF"/>
                </a:solidFill>
              </a:rPr>
              <a:t>π-</a:t>
            </a:r>
          </a:p>
        </p:txBody>
      </p:sp>
      <p:sp>
        <p:nvSpPr>
          <p:cNvPr id="47107" name="Rectangle 1"/>
          <p:cNvSpPr>
            <a:spLocks noGrp="1" noChangeArrowheads="1"/>
          </p:cNvSpPr>
          <p:nvPr>
            <p:ph type="title"/>
          </p:nvPr>
        </p:nvSpPr>
        <p:spPr>
          <a:xfrm>
            <a:off x="-444500" y="28575"/>
            <a:ext cx="5756275" cy="515938"/>
          </a:xfrm>
        </p:spPr>
        <p:txBody>
          <a:bodyPr tIns="32002"/>
          <a:lstStyle/>
          <a:p>
            <a:pPr>
              <a:tabLst>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Lst>
            </a:pPr>
            <a:r>
              <a:rPr lang="en-US" altLang="en-US" dirty="0" smtClean="0">
                <a:solidFill>
                  <a:srgbClr val="003366"/>
                </a:solidFill>
              </a:rPr>
              <a:t>CLAS at 5.5 GeV</a:t>
            </a:r>
            <a:endParaRPr lang="en-US" altLang="en-US" dirty="0">
              <a:solidFill>
                <a:srgbClr val="003366"/>
              </a:solidFill>
            </a:endParaRPr>
          </a:p>
        </p:txBody>
      </p:sp>
      <p:pic>
        <p:nvPicPr>
          <p:cNvPr id="47108" name="Picture 1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838200"/>
            <a:ext cx="293688" cy="2365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47109" name="Picture 13"/>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60500" y="838200"/>
            <a:ext cx="596900" cy="2317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47110" name="Picture 14"/>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67138" y="798513"/>
            <a:ext cx="576262" cy="273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47111" name="Text Box 17"/>
          <p:cNvSpPr txBox="1">
            <a:spLocks noChangeArrowheads="1"/>
          </p:cNvSpPr>
          <p:nvPr/>
        </p:nvSpPr>
        <p:spPr bwMode="auto">
          <a:xfrm>
            <a:off x="1752600" y="966788"/>
            <a:ext cx="257175" cy="1381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2820" rIns="81639" bIns="40820"/>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solidFill>
                  <a:srgbClr val="000000"/>
                </a:solidFill>
              </a:rPr>
              <a:t>2</a:t>
            </a:r>
          </a:p>
        </p:txBody>
      </p:sp>
      <p:pic>
        <p:nvPicPr>
          <p:cNvPr id="47112" name="Picture 19"/>
          <p:cNvPicPr>
            <a:picLocks noChangeAspect="1" noChangeArrowheads="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68875" y="0"/>
            <a:ext cx="3870325" cy="15287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47113" name="Picture 20"/>
          <p:cNvPicPr>
            <a:picLocks noChangeAspect="1" noChangeArrowheads="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43600" y="0"/>
            <a:ext cx="252413" cy="7286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47114" name="Line 22"/>
          <p:cNvSpPr>
            <a:spLocks noChangeShapeType="1"/>
          </p:cNvSpPr>
          <p:nvPr/>
        </p:nvSpPr>
        <p:spPr bwMode="auto">
          <a:xfrm flipH="1" flipV="1">
            <a:off x="4953000" y="0"/>
            <a:ext cx="14288" cy="1649413"/>
          </a:xfrm>
          <a:prstGeom prst="line">
            <a:avLst/>
          </a:prstGeom>
          <a:noFill/>
          <a:ln w="18360">
            <a:solidFill>
              <a:srgbClr val="00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lIns="82945" tIns="41473" rIns="82945" bIns="41473"/>
          <a:lstStyle/>
          <a:p>
            <a:endParaRPr lang="en-US"/>
          </a:p>
        </p:txBody>
      </p:sp>
      <p:sp>
        <p:nvSpPr>
          <p:cNvPr id="47115" name="Text Box 24"/>
          <p:cNvSpPr txBox="1">
            <a:spLocks noChangeArrowheads="1"/>
          </p:cNvSpPr>
          <p:nvPr/>
        </p:nvSpPr>
        <p:spPr bwMode="auto">
          <a:xfrm>
            <a:off x="4625975" y="762000"/>
            <a:ext cx="250825" cy="1666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Q</a:t>
            </a:r>
            <a:r>
              <a:rPr lang="en-US" altLang="en-US" sz="1500" baseline="33000">
                <a:solidFill>
                  <a:srgbClr val="000000"/>
                </a:solidFill>
              </a:rPr>
              <a:t>2</a:t>
            </a:r>
          </a:p>
        </p:txBody>
      </p:sp>
      <p:sp>
        <p:nvSpPr>
          <p:cNvPr id="47116" name="Text Box 15"/>
          <p:cNvSpPr txBox="1">
            <a:spLocks noChangeArrowheads="1"/>
          </p:cNvSpPr>
          <p:nvPr/>
        </p:nvSpPr>
        <p:spPr bwMode="auto">
          <a:xfrm>
            <a:off x="304800" y="6248400"/>
            <a:ext cx="2227263" cy="3095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90000" tIns="58230" rIns="90000" bIns="45000"/>
          <a:lstStyle>
            <a:lvl1pPr>
              <a:spcBef>
                <a:spcPct val="20000"/>
              </a:spcBef>
              <a:buChar char="•"/>
              <a:tabLst>
                <a:tab pos="457200" algn="l"/>
                <a:tab pos="914400" algn="l"/>
                <a:tab pos="1371600" algn="l"/>
                <a:tab pos="1828800" algn="l"/>
                <a:tab pos="22860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 pos="1371600" algn="l"/>
                <a:tab pos="1828800" algn="l"/>
                <a:tab pos="22860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 pos="1371600" algn="l"/>
                <a:tab pos="1828800" algn="l"/>
                <a:tab pos="22860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 pos="1371600" algn="l"/>
                <a:tab pos="1828800" algn="l"/>
                <a:tab pos="22860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 pos="1371600" algn="l"/>
                <a:tab pos="1828800" algn="l"/>
                <a:tab pos="22860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 pos="1371600" algn="l"/>
                <a:tab pos="1828800" algn="l"/>
                <a:tab pos="22860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 pos="1371600" algn="l"/>
                <a:tab pos="1828800" algn="l"/>
                <a:tab pos="22860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 pos="1371600" algn="l"/>
                <a:tab pos="1828800" algn="l"/>
                <a:tab pos="22860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 pos="1371600" algn="l"/>
                <a:tab pos="1828800" algn="l"/>
                <a:tab pos="22860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(high Q</a:t>
            </a:r>
            <a:r>
              <a:rPr lang="en-US" altLang="en-US" sz="1500" baseline="33000">
                <a:solidFill>
                  <a:srgbClr val="000000"/>
                </a:solidFill>
              </a:rPr>
              <a:t>2</a:t>
            </a:r>
            <a:r>
              <a:rPr lang="en-US" altLang="en-US" sz="1500">
                <a:solidFill>
                  <a:srgbClr val="000000"/>
                </a:solidFill>
              </a:rPr>
              <a:t> bin of 0.2 &lt; x &lt; 0.3)</a:t>
            </a:r>
          </a:p>
        </p:txBody>
      </p:sp>
      <p:pic>
        <p:nvPicPr>
          <p:cNvPr id="47117" name="Picture 13"/>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3886200"/>
            <a:ext cx="596900" cy="2317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47118" name="Picture 14"/>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5029200"/>
            <a:ext cx="576263" cy="273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47119" name="Picture 12"/>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981200"/>
            <a:ext cx="293688" cy="2365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47120" name="Line 21"/>
          <p:cNvSpPr>
            <a:spLocks noChangeShapeType="1"/>
          </p:cNvSpPr>
          <p:nvPr/>
        </p:nvSpPr>
        <p:spPr bwMode="auto">
          <a:xfrm>
            <a:off x="4953000" y="1600200"/>
            <a:ext cx="3886200" cy="0"/>
          </a:xfrm>
          <a:prstGeom prst="line">
            <a:avLst/>
          </a:prstGeom>
          <a:noFill/>
          <a:ln w="18360">
            <a:solidFill>
              <a:srgbClr val="00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lIns="82945" tIns="41473" rIns="82945" bIns="41473"/>
          <a:lstStyle/>
          <a:p>
            <a:endParaRPr lang="en-US"/>
          </a:p>
        </p:txBody>
      </p:sp>
      <p:sp>
        <p:nvSpPr>
          <p:cNvPr id="47121" name="Text Box 23"/>
          <p:cNvSpPr txBox="1">
            <a:spLocks noChangeArrowheads="1"/>
          </p:cNvSpPr>
          <p:nvPr/>
        </p:nvSpPr>
        <p:spPr bwMode="auto">
          <a:xfrm>
            <a:off x="8831263" y="1371600"/>
            <a:ext cx="160337" cy="1651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x</a:t>
            </a:r>
          </a:p>
        </p:txBody>
      </p:sp>
      <p:sp>
        <p:nvSpPr>
          <p:cNvPr id="2" name="Footer Placeholder 1"/>
          <p:cNvSpPr>
            <a:spLocks noGrp="1"/>
          </p:cNvSpPr>
          <p:nvPr>
            <p:ph type="ftr" sz="quarter" idx="10"/>
          </p:nvPr>
        </p:nvSpPr>
        <p:spPr/>
        <p:txBody>
          <a:bodyPr/>
          <a:lstStyle/>
          <a:p>
            <a:pPr>
              <a:defRPr/>
            </a:pPr>
            <a:r>
              <a:rPr lang="en-US" smtClean="0"/>
              <a:t>Avakian, LNF-INFN Dec 12</a:t>
            </a:r>
            <a:endParaRPr lang="en-US"/>
          </a:p>
        </p:txBody>
      </p:sp>
      <p:sp>
        <p:nvSpPr>
          <p:cNvPr id="3" name="Slide Number Placeholder 2"/>
          <p:cNvSpPr>
            <a:spLocks noGrp="1"/>
          </p:cNvSpPr>
          <p:nvPr>
            <p:ph type="sldNum" sz="quarter" idx="11"/>
          </p:nvPr>
        </p:nvSpPr>
        <p:spPr/>
        <p:txBody>
          <a:bodyPr/>
          <a:lstStyle/>
          <a:p>
            <a:pPr>
              <a:defRPr/>
            </a:pPr>
            <a:fld id="{150B33C7-009D-E44E-9E47-1C99399CAA5F}" type="slidenum">
              <a:rPr lang="en-US" altLang="en-US" smtClean="0"/>
              <a:pPr>
                <a:defRPr/>
              </a:pPr>
              <a:t>46</a:t>
            </a:fld>
            <a:endParaRPr lang="en-US" alt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Avakian, LNF-INFN Dec 12</a:t>
            </a:r>
            <a:endParaRPr lang="en-US"/>
          </a:p>
        </p:txBody>
      </p:sp>
      <p:sp>
        <p:nvSpPr>
          <p:cNvPr id="61442" name="Slide Number Placeholder 4"/>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E10154BC-E00E-8A4A-95ED-3DA3A839CCA0}" type="slidenum">
              <a:rPr lang="en-US" altLang="en-US" sz="1400"/>
              <a:pPr>
                <a:spcBef>
                  <a:spcPct val="0"/>
                </a:spcBef>
                <a:buFontTx/>
                <a:buNone/>
              </a:pPr>
              <a:t>47</a:t>
            </a:fld>
            <a:endParaRPr lang="en-US" altLang="en-US" sz="1400"/>
          </a:p>
        </p:txBody>
      </p:sp>
      <p:pic>
        <p:nvPicPr>
          <p:cNvPr id="61443" name="Picture 5"/>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0" y="736600"/>
            <a:ext cx="3289300" cy="2463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61444" name="Content Placeholder 2"/>
          <p:cNvSpPr>
            <a:spLocks noGrp="1"/>
          </p:cNvSpPr>
          <p:nvPr>
            <p:ph idx="1"/>
          </p:nvPr>
        </p:nvSpPr>
        <p:spPr>
          <a:xfrm>
            <a:off x="228600" y="2895600"/>
            <a:ext cx="8534400" cy="1295400"/>
          </a:xfrm>
          <a:solidFill>
            <a:schemeClr val="bg1"/>
          </a:solidFill>
        </p:spPr>
        <p:txBody>
          <a:bodyPr/>
          <a:lstStyle/>
          <a:p>
            <a:r>
              <a:rPr lang="en-US" altLang="en-US"/>
              <a:t>the more you sweat in times of peace the less you bleed in war</a:t>
            </a:r>
          </a:p>
        </p:txBody>
      </p:sp>
      <p:sp>
        <p:nvSpPr>
          <p:cNvPr id="61445" name="Rectangle 6"/>
          <p:cNvSpPr>
            <a:spLocks noChangeArrowheads="1"/>
          </p:cNvSpPr>
          <p:nvPr/>
        </p:nvSpPr>
        <p:spPr bwMode="auto">
          <a:xfrm>
            <a:off x="215900" y="4178300"/>
            <a:ext cx="8699500" cy="1384995"/>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800">
                <a:solidFill>
                  <a:srgbClr val="333333"/>
                </a:solidFill>
                <a:latin typeface="minion-pro" charset="0"/>
              </a:rPr>
              <a:t>Monte Carlo </a:t>
            </a:r>
            <a:r>
              <a:rPr lang="en-US" altLang="en-US" sz="2800" smtClean="0">
                <a:solidFill>
                  <a:srgbClr val="333333"/>
                </a:solidFill>
                <a:latin typeface="minion-pro" charset="0"/>
              </a:rPr>
              <a:t>simulation is crucial for </a:t>
            </a:r>
            <a:r>
              <a:rPr lang="en-US" altLang="en-US" sz="2800" i="1" smtClean="0">
                <a:solidFill>
                  <a:srgbClr val="333333"/>
                </a:solidFill>
                <a:latin typeface="minion-pro" charset="0"/>
              </a:rPr>
              <a:t>understanding</a:t>
            </a:r>
            <a:r>
              <a:rPr lang="en-US" altLang="en-US" sz="2800" smtClean="0">
                <a:solidFill>
                  <a:srgbClr val="333333"/>
                </a:solidFill>
                <a:latin typeface="minion-pro" charset="0"/>
              </a:rPr>
              <a:t> of systematics of all steps and assumptions used in extraction of complex </a:t>
            </a:r>
            <a:r>
              <a:rPr lang="en-US" altLang="en-US" sz="2800">
                <a:solidFill>
                  <a:srgbClr val="333333"/>
                </a:solidFill>
                <a:latin typeface="minion-pro" charset="0"/>
              </a:rPr>
              <a:t>3D nucleon </a:t>
            </a:r>
            <a:r>
              <a:rPr lang="en-US" altLang="en-US" sz="2800" smtClean="0">
                <a:solidFill>
                  <a:srgbClr val="333333"/>
                </a:solidFill>
                <a:latin typeface="minion-pro" charset="0"/>
              </a:rPr>
              <a:t>structure</a:t>
            </a:r>
            <a:endParaRPr lang="en-US" altLang="en-US" sz="2800"/>
          </a:p>
        </p:txBody>
      </p:sp>
      <p:sp>
        <p:nvSpPr>
          <p:cNvPr id="2" name="TextBox 1"/>
          <p:cNvSpPr txBox="1"/>
          <p:nvPr/>
        </p:nvSpPr>
        <p:spPr>
          <a:xfrm>
            <a:off x="1600200" y="2303810"/>
            <a:ext cx="1993900" cy="523220"/>
          </a:xfrm>
          <a:prstGeom prst="rect">
            <a:avLst/>
          </a:prstGeom>
          <a:solidFill>
            <a:schemeClr val="tx1"/>
          </a:solidFill>
          <a:effectLst>
            <a:softEdge rad="0"/>
          </a:effectLst>
          <a:scene3d>
            <a:camera prst="orthographicFront"/>
            <a:lightRig rig="threePt" dir="t"/>
          </a:scene3d>
          <a:sp3d>
            <a:bevelT prst="angle"/>
          </a:sp3d>
        </p:spPr>
        <p:txBody>
          <a:bodyPr wrap="square" rtlCol="0">
            <a:spAutoFit/>
          </a:bodyPr>
          <a:lstStyle/>
          <a:p>
            <a:r>
              <a:rPr lang="ru-RU" sz="1400" i="1" smtClean="0">
                <a:solidFill>
                  <a:srgbClr val="FFFF00"/>
                </a:solidFill>
                <a:effectLst>
                  <a:outerShdw blurRad="50800" dist="50800" dir="5400000" algn="ctr" rotWithShape="0">
                    <a:srgbClr val="FFFF00"/>
                  </a:outerShdw>
                </a:effectLst>
              </a:rPr>
              <a:t>Тяжело в учении</a:t>
            </a:r>
          </a:p>
          <a:p>
            <a:r>
              <a:rPr lang="en-US" sz="1400" i="1" smtClean="0">
                <a:solidFill>
                  <a:srgbClr val="FFFF00"/>
                </a:solidFill>
                <a:effectLst>
                  <a:outerShdw blurRad="50800" dist="50800" dir="5400000" algn="ctr" rotWithShape="0">
                    <a:srgbClr val="FFFF00"/>
                  </a:outerShdw>
                </a:effectLst>
              </a:rPr>
              <a:t>--</a:t>
            </a:r>
            <a:r>
              <a:rPr lang="ru-RU" sz="1400" i="1" smtClean="0">
                <a:solidFill>
                  <a:srgbClr val="FFFF00"/>
                </a:solidFill>
                <a:effectLst>
                  <a:outerShdw blurRad="50800" dist="50800" dir="5400000" algn="ctr" rotWithShape="0">
                    <a:srgbClr val="FFFF00"/>
                  </a:outerShdw>
                </a:effectLst>
              </a:rPr>
              <a:t>легко в бою</a:t>
            </a:r>
            <a:endParaRPr lang="en-US" sz="1400" i="1">
              <a:solidFill>
                <a:srgbClr val="FFFF00"/>
              </a:solidFill>
              <a:effectLst>
                <a:outerShdw blurRad="50800" dist="50800" dir="5400000" algn="ctr" rotWithShape="0">
                  <a:srgbClr val="FFFF00"/>
                </a:outerShdw>
              </a:effectLst>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7" name="Footer Placeholder 1"/>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sp>
        <p:nvSpPr>
          <p:cNvPr id="55298" name="Slide Number Placeholder 2"/>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DCF255D5-729E-5441-B780-22FACE985477}" type="slidenum">
              <a:rPr lang="en-US" altLang="en-US" sz="1400"/>
              <a:pPr>
                <a:spcBef>
                  <a:spcPct val="0"/>
                </a:spcBef>
                <a:buFontTx/>
                <a:buNone/>
              </a:pPr>
              <a:t>48</a:t>
            </a:fld>
            <a:endParaRPr lang="en-US" altLang="en-US" sz="1400"/>
          </a:p>
        </p:txBody>
      </p:sp>
      <p:sp>
        <p:nvSpPr>
          <p:cNvPr id="55299" name="TextBox 4"/>
          <p:cNvSpPr txBox="1">
            <a:spLocks noChangeArrowheads="1"/>
          </p:cNvSpPr>
          <p:nvPr/>
        </p:nvSpPr>
        <p:spPr bwMode="auto">
          <a:xfrm>
            <a:off x="2209800" y="152400"/>
            <a:ext cx="4392613" cy="461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400"/>
              <a:t>Target fragmentation   in SIDIS</a:t>
            </a:r>
          </a:p>
        </p:txBody>
      </p:sp>
      <p:pic>
        <p:nvPicPr>
          <p:cNvPr id="55300" name="Picture 9" descr="Screen Shot 2014-06-19 at 8.58.20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6988" y="2071688"/>
            <a:ext cx="3074988" cy="2743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55301" name="Rectangle 12"/>
          <p:cNvSpPr>
            <a:spLocks noChangeArrowheads="1"/>
          </p:cNvSpPr>
          <p:nvPr/>
        </p:nvSpPr>
        <p:spPr bwMode="auto">
          <a:xfrm>
            <a:off x="2743200" y="3148013"/>
            <a:ext cx="6324600" cy="738187"/>
          </a:xfrm>
          <a:prstGeom prst="rect">
            <a:avLst/>
          </a:prstGeom>
          <a:noFill/>
          <a:ln w="9525">
            <a:solidFill>
              <a:srgbClr val="FF0000"/>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t>The beam–spin asymmetry appears, at leading twist and low transverse momenta, in the deep inelastic inclusive lepto-production of two hadrons, one in the target fragmentation region and one in the current fragmentation region.</a:t>
            </a:r>
          </a:p>
        </p:txBody>
      </p:sp>
      <p:pic>
        <p:nvPicPr>
          <p:cNvPr id="55302" name="Picture 42" descr="Screen Shot 2014-06-19 at 12.19.21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38800" y="990600"/>
            <a:ext cx="3505200" cy="2133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7" name="Rectangle 6"/>
          <p:cNvSpPr/>
          <p:nvPr/>
        </p:nvSpPr>
        <p:spPr>
          <a:xfrm>
            <a:off x="2286000" y="1066800"/>
            <a:ext cx="2819400" cy="415925"/>
          </a:xfrm>
          <a:prstGeom prst="rect">
            <a:avLst/>
          </a:prstGeom>
        </p:spPr>
        <p:txBody>
          <a:bodyPr>
            <a:spAutoFit/>
          </a:bodyPr>
          <a:lstStyle/>
          <a:p>
            <a:pPr eaLnBrk="1" hangingPunct="1">
              <a:defRPr/>
            </a:pPr>
            <a:r>
              <a:rPr lang="en-US" sz="1050">
                <a:ea typeface="ＭＳ Ｐゴシック" charset="0"/>
                <a:cs typeface="ＭＳ Ｐゴシック" charset="0"/>
              </a:rPr>
              <a:t>M. </a:t>
            </a:r>
            <a:r>
              <a:rPr lang="en-US" sz="1050" err="1">
                <a:ea typeface="ＭＳ Ｐゴシック" charset="0"/>
                <a:cs typeface="ＭＳ Ｐゴシック" charset="0"/>
              </a:rPr>
              <a:t>Anselmino</a:t>
            </a:r>
            <a:r>
              <a:rPr lang="en-US" sz="1050">
                <a:ea typeface="ＭＳ Ｐゴシック" charset="0"/>
                <a:cs typeface="ＭＳ Ｐゴシック" charset="0"/>
              </a:rPr>
              <a:t>, V. </a:t>
            </a:r>
            <a:r>
              <a:rPr lang="en-US" sz="1050" err="1">
                <a:ea typeface="ＭＳ Ｐゴシック" charset="0"/>
                <a:cs typeface="ＭＳ Ｐゴシック" charset="0"/>
              </a:rPr>
              <a:t>Barone</a:t>
            </a:r>
            <a:r>
              <a:rPr lang="en-US" sz="1050">
                <a:ea typeface="ＭＳ Ｐゴシック" charset="0"/>
                <a:cs typeface="ＭＳ Ｐゴシック" charset="0"/>
              </a:rPr>
              <a:t> and A. </a:t>
            </a:r>
            <a:r>
              <a:rPr lang="en-US" sz="1050" err="1">
                <a:ea typeface="ＭＳ Ｐゴシック" charset="0"/>
                <a:cs typeface="ＭＳ Ｐゴシック" charset="0"/>
              </a:rPr>
              <a:t>Kotzinian</a:t>
            </a:r>
            <a:r>
              <a:rPr lang="en-US" sz="1050">
                <a:ea typeface="ＭＳ Ｐゴシック" charset="0"/>
                <a:cs typeface="ＭＳ Ｐゴシック" charset="0"/>
              </a:rPr>
              <a:t>, Physics Letters B 713 (2012)</a:t>
            </a:r>
          </a:p>
        </p:txBody>
      </p:sp>
      <p:sp>
        <p:nvSpPr>
          <p:cNvPr id="13" name="Oval 12"/>
          <p:cNvSpPr/>
          <p:nvPr/>
        </p:nvSpPr>
        <p:spPr bwMode="auto">
          <a:xfrm>
            <a:off x="7162800" y="1382713"/>
            <a:ext cx="685800" cy="598487"/>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9705" name="Rectangle 1"/>
          <p:cNvSpPr>
            <a:spLocks noChangeArrowheads="1"/>
          </p:cNvSpPr>
          <p:nvPr/>
        </p:nvSpPr>
        <p:spPr bwMode="auto">
          <a:xfrm>
            <a:off x="3657600" y="4114800"/>
            <a:ext cx="5257800" cy="1323975"/>
          </a:xfrm>
          <a:prstGeom prst="rect">
            <a:avLst/>
          </a:prstGeom>
          <a:solidFill>
            <a:srgbClr val="FFFF00"/>
          </a:solidFill>
          <a:ln w="9525">
            <a:solidFill>
              <a:schemeClr val="tx1"/>
            </a:solidFill>
            <a:miter lim="800000"/>
            <a:headEnd/>
            <a:tailEnd/>
          </a:ln>
        </p:spPr>
        <p:txBody>
          <a:bodyPr>
            <a:spAutoFit/>
          </a:bodyPr>
          <a:lstStyle/>
          <a:p>
            <a:pPr eaLnBrk="1" hangingPunct="1">
              <a:defRPr/>
            </a:pPr>
            <a:r>
              <a:rPr lang="en-US" sz="1600">
                <a:ea typeface="ＭＳ Ｐゴシック" charset="0"/>
                <a:cs typeface="ＭＳ Ｐゴシック" charset="0"/>
              </a:rPr>
              <a:t>Understanding of Target Fragmentation Region (TFR) is important for interpretation of the Current FR</a:t>
            </a:r>
          </a:p>
          <a:p>
            <a:pPr eaLnBrk="1" hangingPunct="1">
              <a:defRPr/>
            </a:pPr>
            <a:endParaRPr lang="en-US" sz="1600">
              <a:ea typeface="ＭＳ Ｐゴシック" charset="0"/>
              <a:cs typeface="ＭＳ Ｐゴシック" charset="0"/>
            </a:endParaRPr>
          </a:p>
          <a:p>
            <a:pPr marL="285750" indent="-285750" eaLnBrk="1" hangingPunct="1">
              <a:buFont typeface="Arial"/>
              <a:buChar char="•"/>
              <a:defRPr/>
            </a:pPr>
            <a:r>
              <a:rPr lang="en-US" sz="1600">
                <a:ea typeface="ＭＳ Ｐゴシック" charset="0"/>
                <a:cs typeface="ＭＳ Ｐゴシック" charset="0"/>
              </a:rPr>
              <a:t>Need a consistent theoretical description for TFR</a:t>
            </a:r>
          </a:p>
          <a:p>
            <a:pPr marL="285750" indent="-285750" eaLnBrk="1" hangingPunct="1">
              <a:buFont typeface="Arial"/>
              <a:buChar char="•"/>
              <a:defRPr/>
            </a:pPr>
            <a:r>
              <a:rPr lang="en-US" sz="1600">
                <a:ea typeface="ＭＳ Ｐゴシック" charset="0"/>
                <a:cs typeface="ＭＳ Ｐゴシック" charset="0"/>
              </a:rPr>
              <a:t>Measure/model fracture functions</a:t>
            </a:r>
          </a:p>
        </p:txBody>
      </p:sp>
      <p:pic>
        <p:nvPicPr>
          <p:cNvPr id="55306" name="Picture 3" descr="latex-image-1.pdf"/>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752600" y="1631950"/>
            <a:ext cx="3886200" cy="5778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55307" name="Picture 4" descr="targetfrag"/>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990600"/>
            <a:ext cx="1676400" cy="8509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55308" name="TextBox 4"/>
          <p:cNvSpPr txBox="1">
            <a:spLocks noChangeArrowheads="1"/>
          </p:cNvSpPr>
          <p:nvPr/>
        </p:nvSpPr>
        <p:spPr bwMode="auto">
          <a:xfrm>
            <a:off x="0" y="1676400"/>
            <a:ext cx="423863"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P</a:t>
            </a:r>
            <a:r>
              <a:rPr lang="en-US" altLang="en-US" sz="1800" baseline="-25000"/>
              <a:t>2</a:t>
            </a:r>
          </a:p>
        </p:txBody>
      </p:sp>
      <p:sp>
        <p:nvSpPr>
          <p:cNvPr id="55309" name="TextBox 19"/>
          <p:cNvSpPr txBox="1">
            <a:spLocks noChangeArrowheads="1"/>
          </p:cNvSpPr>
          <p:nvPr/>
        </p:nvSpPr>
        <p:spPr bwMode="auto">
          <a:xfrm flipH="1">
            <a:off x="1905000" y="762000"/>
            <a:ext cx="533400"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P</a:t>
            </a:r>
            <a:r>
              <a:rPr lang="en-US" altLang="en-US" sz="1800" baseline="-25000"/>
              <a:t>1</a:t>
            </a:r>
          </a:p>
        </p:txBody>
      </p:sp>
      <p:sp>
        <p:nvSpPr>
          <p:cNvPr id="18" name="Oval 17"/>
          <p:cNvSpPr/>
          <p:nvPr/>
        </p:nvSpPr>
        <p:spPr bwMode="auto">
          <a:xfrm>
            <a:off x="4724400" y="1676400"/>
            <a:ext cx="457200" cy="457200"/>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19" name="Oval 18"/>
          <p:cNvSpPr/>
          <p:nvPr/>
        </p:nvSpPr>
        <p:spPr bwMode="auto">
          <a:xfrm>
            <a:off x="1171575" y="3917950"/>
            <a:ext cx="1022350" cy="638175"/>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0" name="Oval 19"/>
          <p:cNvSpPr/>
          <p:nvPr/>
        </p:nvSpPr>
        <p:spPr bwMode="auto">
          <a:xfrm>
            <a:off x="5181600" y="1676400"/>
            <a:ext cx="457200" cy="457200"/>
          </a:xfrm>
          <a:prstGeom prst="ellipse">
            <a:avLst/>
          </a:prstGeom>
          <a:noFill/>
          <a:ln w="317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1" name="Oval 20"/>
          <p:cNvSpPr/>
          <p:nvPr/>
        </p:nvSpPr>
        <p:spPr bwMode="auto">
          <a:xfrm>
            <a:off x="1346200" y="2743200"/>
            <a:ext cx="685800" cy="457200"/>
          </a:xfrm>
          <a:prstGeom prst="ellipse">
            <a:avLst/>
          </a:prstGeom>
          <a:noFill/>
          <a:ln w="31750">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pic>
        <p:nvPicPr>
          <p:cNvPr id="55314" name="Picture 21" descr="Screen Shot 2015-09-03 at 3.20.01 AM.pn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5181600"/>
            <a:ext cx="3409950" cy="914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55315" name="TextBox 21"/>
          <p:cNvSpPr txBox="1">
            <a:spLocks noChangeArrowheads="1"/>
          </p:cNvSpPr>
          <p:nvPr/>
        </p:nvSpPr>
        <p:spPr bwMode="auto">
          <a:xfrm>
            <a:off x="6324600" y="685800"/>
            <a:ext cx="2070100" cy="461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400"/>
              <a:t>Leading Twist</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39938" name="Group 1"/>
          <p:cNvGrpSpPr>
            <a:grpSpLocks/>
          </p:cNvGrpSpPr>
          <p:nvPr/>
        </p:nvGrpSpPr>
        <p:grpSpPr bwMode="auto">
          <a:xfrm>
            <a:off x="3733800" y="1752600"/>
            <a:ext cx="5059363" cy="3048000"/>
            <a:chOff x="2103840" y="1590215"/>
            <a:chExt cx="6546241" cy="5127586"/>
          </a:xfrm>
        </p:grpSpPr>
        <p:pic>
          <p:nvPicPr>
            <p:cNvPr id="39963" name="Picture 3"/>
            <p:cNvPicPr>
              <a:picLocks noChangeAspect="1" noChangeArrowheads="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03840" y="1590215"/>
              <a:ext cx="6531840" cy="305312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grpSp>
          <p:nvGrpSpPr>
            <p:cNvPr id="39964" name="Group 22"/>
            <p:cNvGrpSpPr>
              <a:grpSpLocks/>
            </p:cNvGrpSpPr>
            <p:nvPr/>
          </p:nvGrpSpPr>
          <p:grpSpPr bwMode="auto">
            <a:xfrm>
              <a:off x="2119679" y="3980362"/>
              <a:ext cx="6530402" cy="2737439"/>
              <a:chOff x="1650999" y="4038917"/>
              <a:chExt cx="7199313" cy="3017520"/>
            </a:xfrm>
          </p:grpSpPr>
          <p:pic>
            <p:nvPicPr>
              <p:cNvPr id="39965" name="Picture 5"/>
              <p:cNvPicPr>
                <a:picLocks noChangeAspect="1" noChangeArrowheads="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8141" b="2197"/>
              <a:stretch>
                <a:fillRect/>
              </a:stretch>
            </p:blipFill>
            <p:spPr bwMode="auto">
              <a:xfrm>
                <a:off x="1650999" y="4038917"/>
                <a:ext cx="7199313" cy="301752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3" name="Text Box 8"/>
              <p:cNvSpPr txBox="1">
                <a:spLocks noChangeArrowheads="1"/>
              </p:cNvSpPr>
              <p:nvPr/>
            </p:nvSpPr>
            <p:spPr bwMode="auto">
              <a:xfrm>
                <a:off x="3202796" y="5572731"/>
                <a:ext cx="1152600" cy="438636"/>
              </a:xfrm>
              <a:prstGeom prst="rect">
                <a:avLst/>
              </a:prstGeom>
              <a:noFill/>
              <a:ln>
                <a:noFill/>
              </a:ln>
              <a:effectLst/>
              <a:extLst/>
            </p:spPr>
            <p:txBody>
              <a:bodyPr>
                <a:spAutoFit/>
              </a:bodyPr>
              <a:lstStyle/>
              <a:p>
                <a:pPr>
                  <a:defRPr/>
                </a:pPr>
                <a:r>
                  <a:rPr lang="it-IT" sz="2000" b="1">
                    <a:solidFill>
                      <a:schemeClr val="tx1">
                        <a:lumMod val="95000"/>
                        <a:lumOff val="5000"/>
                      </a:schemeClr>
                    </a:solidFill>
                  </a:rPr>
                  <a:t>K-</a:t>
                </a:r>
              </a:p>
            </p:txBody>
          </p:sp>
          <p:sp>
            <p:nvSpPr>
              <p:cNvPr id="39967" name="Text Box 8"/>
              <p:cNvSpPr txBox="1">
                <a:spLocks noChangeArrowheads="1"/>
              </p:cNvSpPr>
              <p:nvPr/>
            </p:nvSpPr>
            <p:spPr bwMode="auto">
              <a:xfrm>
                <a:off x="2912006" y="4313238"/>
                <a:ext cx="1096151" cy="44104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2000" b="1">
                    <a:solidFill>
                      <a:srgbClr val="FF0000"/>
                    </a:solidFill>
                  </a:rPr>
                  <a:t>K+</a:t>
                </a:r>
              </a:p>
            </p:txBody>
          </p:sp>
          <p:sp>
            <p:nvSpPr>
              <p:cNvPr id="39968" name="TextBox 34"/>
              <p:cNvSpPr txBox="1">
                <a:spLocks noChangeArrowheads="1"/>
              </p:cNvSpPr>
              <p:nvPr/>
            </p:nvSpPr>
            <p:spPr bwMode="auto">
              <a:xfrm>
                <a:off x="6858633" y="5798545"/>
                <a:ext cx="1790792" cy="55465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i="1">
                    <a:solidFill>
                      <a:srgbClr val="C0C0C0"/>
                    </a:solidFill>
                    <a:latin typeface="Times New Roman" charset="0"/>
                    <a:cs typeface="Times New Roman" charset="0"/>
                  </a:rPr>
                  <a:t>preliminary</a:t>
                </a:r>
              </a:p>
            </p:txBody>
          </p:sp>
        </p:grpSp>
      </p:grpSp>
      <p:sp>
        <p:nvSpPr>
          <p:cNvPr id="39939" name="Footer Placeholder 1"/>
          <p:cNvSpPr>
            <a:spLocks noGrp="1"/>
          </p:cNvSpPr>
          <p:nvPr>
            <p:ph type="ftr" sz="quarter" idx="10"/>
          </p:nvPr>
        </p:nvSpPr>
        <p:spPr>
          <a:xfrm>
            <a:off x="3124200" y="6565900"/>
            <a:ext cx="3276600" cy="244475"/>
          </a:xfrm>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Avakian, LNF-INFN Dec 12</a:t>
            </a:r>
            <a:endParaRPr lang="en-US" sz="1400"/>
          </a:p>
        </p:txBody>
      </p:sp>
      <p:sp>
        <p:nvSpPr>
          <p:cNvPr id="39940" name="Slide Number Placeholder 2"/>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D2E39D-9399-2146-877F-4ADA41C8009A}" type="slidenum">
              <a:rPr lang="en-US" sz="1400"/>
              <a:pPr eaLnBrk="1" hangingPunct="1"/>
              <a:t>49</a:t>
            </a:fld>
            <a:endParaRPr lang="en-US" sz="1400"/>
          </a:p>
        </p:txBody>
      </p:sp>
      <p:sp>
        <p:nvSpPr>
          <p:cNvPr id="39941" name="Slide Number Placeholder 4"/>
          <p:cNvSpPr txBox="1">
            <a:spLocks noGrp="1"/>
          </p:cNvSpPr>
          <p:nvPr/>
        </p:nvSpPr>
        <p:spPr bwMode="auto">
          <a:xfrm>
            <a:off x="8458200" y="6464300"/>
            <a:ext cx="685800" cy="3206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D70358B-CFDE-364F-BCA5-E2778F6AF59A}" type="slidenum">
              <a:rPr lang="en-US" sz="1400"/>
              <a:pPr algn="r" eaLnBrk="1" hangingPunct="1"/>
              <a:t>49</a:t>
            </a:fld>
            <a:endParaRPr lang="en-US" sz="1400"/>
          </a:p>
        </p:txBody>
      </p:sp>
      <p:sp>
        <p:nvSpPr>
          <p:cNvPr id="39942" name="Title 26"/>
          <p:cNvSpPr>
            <a:spLocks noGrp="1"/>
          </p:cNvSpPr>
          <p:nvPr>
            <p:ph type="title" idx="4294967295"/>
          </p:nvPr>
        </p:nvSpPr>
        <p:spPr>
          <a:noFill/>
        </p:spPr>
        <p:txBody>
          <a:bodyPr/>
          <a:lstStyle/>
          <a:p>
            <a:r>
              <a:rPr lang="en-US" sz="3200">
                <a:latin typeface="Arial" charset="0"/>
                <a:ea typeface="ＭＳ Ｐゴシック" charset="0"/>
                <a:cs typeface="ＭＳ Ｐゴシック" charset="0"/>
              </a:rPr>
              <a:t>Sivers asymmetry:  kaons vs pions</a:t>
            </a:r>
          </a:p>
        </p:txBody>
      </p:sp>
      <p:sp>
        <p:nvSpPr>
          <p:cNvPr id="676877" name="Text Box 13"/>
          <p:cNvSpPr txBox="1">
            <a:spLocks noChangeArrowheads="1"/>
          </p:cNvSpPr>
          <p:nvPr/>
        </p:nvSpPr>
        <p:spPr bwMode="auto">
          <a:xfrm>
            <a:off x="914400" y="4789488"/>
            <a:ext cx="8153400" cy="830997"/>
          </a:xfrm>
          <a:prstGeom prst="rect">
            <a:avLst/>
          </a:prstGeom>
          <a:solidFill>
            <a:schemeClr val="bg1"/>
          </a:solidFill>
          <a:ln w="9525">
            <a:solidFill>
              <a:srgbClr val="FF0000"/>
            </a:solidFill>
            <a:miter lim="800000"/>
            <a:headEnd/>
            <a:tailEnd/>
          </a:ln>
        </p:spPr>
        <p:txBody>
          <a:bodyPr wrap="square">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Char char="•"/>
            </a:pPr>
            <a:r>
              <a:rPr lang="en-US" sz="1600"/>
              <a:t>K+ at large x  has larger Sivers SSA which may  come from orbital effects in hadronization (higher twist effects)</a:t>
            </a:r>
          </a:p>
          <a:p>
            <a:pPr>
              <a:buFont typeface="Arial" charset="0"/>
              <a:buChar char="•"/>
            </a:pPr>
            <a:r>
              <a:rPr lang="en-US" sz="1600"/>
              <a:t>K- and  </a:t>
            </a:r>
            <a:r>
              <a:rPr lang="en-US" sz="1600">
                <a:latin typeface="Symbol" charset="0"/>
              </a:rPr>
              <a:t>p</a:t>
            </a:r>
            <a:r>
              <a:rPr lang="en-US" sz="1600"/>
              <a:t>- consistent with 0 indicating contributions from different flavors cancel.</a:t>
            </a:r>
          </a:p>
        </p:txBody>
      </p:sp>
      <p:sp>
        <p:nvSpPr>
          <p:cNvPr id="39944" name="Text Box 7"/>
          <p:cNvSpPr txBox="1">
            <a:spLocks noChangeArrowheads="1"/>
          </p:cNvSpPr>
          <p:nvPr/>
        </p:nvSpPr>
        <p:spPr bwMode="auto">
          <a:xfrm>
            <a:off x="4940300" y="2133600"/>
            <a:ext cx="836613" cy="2984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lIns="82945" tIns="41473" rIns="82945" bIns="41473">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1400" b="1">
                <a:solidFill>
                  <a:srgbClr val="FF0000"/>
                </a:solidFill>
                <a:latin typeface="Times New Roman" charset="0"/>
                <a:cs typeface="Times New Roman" charset="0"/>
              </a:rPr>
              <a:t>π</a:t>
            </a:r>
            <a:r>
              <a:rPr lang="it-IT" sz="1400" b="1">
                <a:solidFill>
                  <a:srgbClr val="FF0000"/>
                </a:solidFill>
              </a:rPr>
              <a:t>+</a:t>
            </a:r>
          </a:p>
        </p:txBody>
      </p:sp>
      <p:sp>
        <p:nvSpPr>
          <p:cNvPr id="39945" name="Text Box 7"/>
          <p:cNvSpPr txBox="1">
            <a:spLocks noChangeArrowheads="1"/>
          </p:cNvSpPr>
          <p:nvPr/>
        </p:nvSpPr>
        <p:spPr bwMode="auto">
          <a:xfrm>
            <a:off x="5119688" y="2895600"/>
            <a:ext cx="587375" cy="2984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lIns="82945" tIns="41473" rIns="82945" bIns="41473">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1400" b="1">
                <a:latin typeface="Times New Roman" charset="0"/>
                <a:cs typeface="Times New Roman" charset="0"/>
              </a:rPr>
              <a:t>π</a:t>
            </a:r>
            <a:r>
              <a:rPr lang="it-IT" sz="1400" b="1"/>
              <a:t>-</a:t>
            </a:r>
          </a:p>
        </p:txBody>
      </p:sp>
      <p:sp>
        <p:nvSpPr>
          <p:cNvPr id="39946" name="Rectangle 4"/>
          <p:cNvSpPr>
            <a:spLocks noChangeArrowheads="1"/>
          </p:cNvSpPr>
          <p:nvPr/>
        </p:nvSpPr>
        <p:spPr bwMode="auto">
          <a:xfrm>
            <a:off x="6199188" y="1600200"/>
            <a:ext cx="2640012" cy="4667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lIns="91390" tIns="45697" rIns="91390" bIns="45697"/>
          <a:lstStyle/>
          <a:p>
            <a:pPr marL="158750" indent="-158750" defTabSz="827088">
              <a:spcBef>
                <a:spcPct val="20000"/>
              </a:spcBef>
              <a:buClr>
                <a:srgbClr val="003399"/>
              </a:buClr>
            </a:pPr>
            <a:r>
              <a:rPr lang="en-US" sz="1200" b="1">
                <a:solidFill>
                  <a:srgbClr val="FF0000"/>
                </a:solidFill>
              </a:rPr>
              <a:t>combined 2007 – 2010 results</a:t>
            </a:r>
          </a:p>
        </p:txBody>
      </p:sp>
      <p:cxnSp>
        <p:nvCxnSpPr>
          <p:cNvPr id="38" name="Straight Connector 37"/>
          <p:cNvCxnSpPr/>
          <p:nvPr/>
        </p:nvCxnSpPr>
        <p:spPr>
          <a:xfrm flipV="1">
            <a:off x="4248150" y="3657600"/>
            <a:ext cx="4514850" cy="4763"/>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4248150" y="2362200"/>
            <a:ext cx="4514850" cy="6350"/>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pic>
        <p:nvPicPr>
          <p:cNvPr id="39949" name="Picture 49"/>
          <p:cNvPicPr>
            <a:picLocks noChangeAspect="1"/>
          </p:cNvPicPr>
          <p:nvPr/>
        </p:nvPicPr>
        <p:blipFill>
          <a:blip r:embed="rId11">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250238" y="1905000"/>
            <a:ext cx="525462" cy="4460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9950" name="Picture 4" descr="Screen shot 2013-08-28 at 7.03.13 PM.png"/>
          <p:cNvPicPr>
            <a:picLocks noChangeAspect="1"/>
          </p:cNvPicPr>
          <p:nvPr/>
        </p:nvPicPr>
        <p:blipFill>
          <a:blip r:embed="rId1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1524000"/>
            <a:ext cx="3221038" cy="2743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9954" name="TextBox 25"/>
          <p:cNvSpPr txBox="1">
            <a:spLocks noChangeArrowheads="1"/>
          </p:cNvSpPr>
          <p:nvPr/>
        </p:nvSpPr>
        <p:spPr bwMode="auto">
          <a:xfrm>
            <a:off x="304800" y="5924550"/>
            <a:ext cx="8267700" cy="400050"/>
          </a:xfrm>
          <a:prstGeom prst="rect">
            <a:avLst/>
          </a:prstGeom>
          <a:solidFill>
            <a:srgbClr val="FF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Independent, high precision measurement in a wide Q</a:t>
            </a:r>
            <a:r>
              <a:rPr lang="en-US" sz="2000" baseline="30000"/>
              <a:t>2</a:t>
            </a:r>
            <a:r>
              <a:rPr lang="en-US" sz="2000"/>
              <a:t> range is crucial</a:t>
            </a:r>
          </a:p>
        </p:txBody>
      </p:sp>
      <p:grpSp>
        <p:nvGrpSpPr>
          <p:cNvPr id="39955" name="Group 58"/>
          <p:cNvGrpSpPr>
            <a:grpSpLocks/>
          </p:cNvGrpSpPr>
          <p:nvPr/>
        </p:nvGrpSpPr>
        <p:grpSpPr bwMode="auto">
          <a:xfrm>
            <a:off x="7834313" y="762000"/>
            <a:ext cx="1295400" cy="914400"/>
            <a:chOff x="7065203" y="838200"/>
            <a:chExt cx="1905000" cy="909638"/>
          </a:xfrm>
        </p:grpSpPr>
        <p:pic>
          <p:nvPicPr>
            <p:cNvPr id="39957" name="Picture 95" descr="txp_fig"/>
            <p:cNvPicPr>
              <a:picLocks noChangeAspect="1" noChangeArrowheads="1"/>
            </p:cNvPicPr>
            <p:nvPr>
              <p:custDataLst>
                <p:tags r:id="rId1"/>
              </p:custDataLst>
            </p:nvPr>
          </p:nvPicPr>
          <p:blipFill>
            <a:blip r:embed="rId1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065203" y="838200"/>
              <a:ext cx="1905000" cy="9096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9958" name="Picture 101" descr="txp_fig"/>
            <p:cNvPicPr>
              <a:picLocks noChangeAspect="1" noChangeArrowheads="1"/>
            </p:cNvPicPr>
            <p:nvPr>
              <p:custDataLst>
                <p:tags r:id="rId2"/>
              </p:custDataLst>
            </p:nvPr>
          </p:nvPicPr>
          <p:blipFill>
            <a:blip r:embed="rId1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00" y="1524000"/>
              <a:ext cx="282575" cy="2063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9959" name="Picture 102" descr="txp_fig"/>
            <p:cNvPicPr>
              <a:picLocks noChangeAspect="1" noChangeArrowheads="1"/>
            </p:cNvPicPr>
            <p:nvPr>
              <p:custDataLst>
                <p:tags r:id="rId3"/>
              </p:custDataLst>
            </p:nvPr>
          </p:nvPicPr>
          <p:blipFill>
            <a:blip r:embed="rId1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458200" y="1314450"/>
              <a:ext cx="304800" cy="1857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9960" name="Picture 103" descr="txp_fig"/>
            <p:cNvPicPr>
              <a:picLocks noChangeAspect="1" noChangeArrowheads="1"/>
            </p:cNvPicPr>
            <p:nvPr>
              <p:custDataLst>
                <p:tags r:id="rId4"/>
              </p:custDataLst>
            </p:nvPr>
          </p:nvPicPr>
          <p:blipFill>
            <a:blip r:embed="rId1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458200" y="1093788"/>
              <a:ext cx="228600" cy="177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9961" name="Picture 104" descr="txp_fig"/>
            <p:cNvPicPr>
              <a:picLocks noChangeAspect="1" noChangeArrowheads="1"/>
            </p:cNvPicPr>
            <p:nvPr>
              <p:custDataLst>
                <p:tags r:id="rId5"/>
              </p:custDataLst>
            </p:nvPr>
          </p:nvPicPr>
          <p:blipFill>
            <a:blip r:embed="rId1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610600" y="1524000"/>
              <a:ext cx="350838" cy="203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9962" name="Picture 105" descr="txp_fig"/>
            <p:cNvPicPr>
              <a:picLocks noChangeAspect="1" noChangeArrowheads="1"/>
            </p:cNvPicPr>
            <p:nvPr>
              <p:custDataLst>
                <p:tags r:id="rId6"/>
              </p:custDataLst>
            </p:nvPr>
          </p:nvPicPr>
          <p:blipFill>
            <a:blip r:embed="rId1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001000" y="1541463"/>
              <a:ext cx="304800" cy="1857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262944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76877"/>
                                        </p:tgtEl>
                                        <p:attrNameLst>
                                          <p:attrName>style.visibility</p:attrName>
                                        </p:attrNameLst>
                                      </p:cBhvr>
                                      <p:to>
                                        <p:strVal val="visible"/>
                                      </p:to>
                                    </p:set>
                                    <p:animEffect transition="in" filter="blinds(horizontal)">
                                      <p:cBhvr>
                                        <p:cTn id="7" dur="500"/>
                                        <p:tgtEl>
                                          <p:spTgt spid="676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877" grpId="0" animBg="1"/>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altLang="en-US"/>
              <a:t>Experiment-Theory interaction</a:t>
            </a:r>
          </a:p>
        </p:txBody>
      </p:sp>
      <p:sp>
        <p:nvSpPr>
          <p:cNvPr id="4" name="Footer Placeholder 3"/>
          <p:cNvSpPr>
            <a:spLocks noGrp="1"/>
          </p:cNvSpPr>
          <p:nvPr>
            <p:ph type="ftr" sz="quarter" idx="10"/>
          </p:nvPr>
        </p:nvSpPr>
        <p:spPr/>
        <p:txBody>
          <a:bodyPr/>
          <a:lstStyle/>
          <a:p>
            <a:pPr>
              <a:defRPr/>
            </a:pPr>
            <a:r>
              <a:rPr lang="en-US" smtClean="0"/>
              <a:t>Avakian, LNF-INFN Dec 12</a:t>
            </a:r>
            <a:endParaRPr lang="en-US"/>
          </a:p>
        </p:txBody>
      </p:sp>
      <p:sp>
        <p:nvSpPr>
          <p:cNvPr id="23555" name="Slide Number Placeholder 4"/>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017349ED-5858-D14D-A3FB-4303A183F501}" type="slidenum">
              <a:rPr lang="en-US" altLang="en-US" sz="1400"/>
              <a:pPr>
                <a:spcBef>
                  <a:spcPct val="0"/>
                </a:spcBef>
                <a:buFontTx/>
                <a:buNone/>
              </a:pPr>
              <a:t>5</a:t>
            </a:fld>
            <a:endParaRPr lang="en-US" altLang="en-US" sz="1400"/>
          </a:p>
        </p:txBody>
      </p:sp>
      <p:sp>
        <p:nvSpPr>
          <p:cNvPr id="23556" name="TextBox 6"/>
          <p:cNvSpPr txBox="1">
            <a:spLocks noChangeArrowheads="1"/>
          </p:cNvSpPr>
          <p:nvPr/>
        </p:nvSpPr>
        <p:spPr bwMode="auto">
          <a:xfrm>
            <a:off x="1905000" y="1033463"/>
            <a:ext cx="6181725" cy="369887"/>
          </a:xfrm>
          <a:prstGeom prst="rect">
            <a:avLst/>
          </a:prstGeom>
          <a:noFill/>
          <a:ln w="9525">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800"/>
              <a:t>Theorist predicts effects and observables sensitive to them</a:t>
            </a:r>
          </a:p>
        </p:txBody>
      </p:sp>
      <p:sp>
        <p:nvSpPr>
          <p:cNvPr id="23557" name="TextBox 7"/>
          <p:cNvSpPr txBox="1">
            <a:spLocks noChangeArrowheads="1"/>
          </p:cNvSpPr>
          <p:nvPr/>
        </p:nvSpPr>
        <p:spPr bwMode="auto">
          <a:xfrm>
            <a:off x="1465263" y="1754188"/>
            <a:ext cx="7627937" cy="368300"/>
          </a:xfrm>
          <a:prstGeom prst="rect">
            <a:avLst/>
          </a:prstGeom>
          <a:noFill/>
          <a:ln w="9525">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800"/>
              <a:t>Experimentalists submit a proposal and make measurement (~3-4 years)</a:t>
            </a:r>
          </a:p>
        </p:txBody>
      </p:sp>
      <p:sp>
        <p:nvSpPr>
          <p:cNvPr id="23558" name="TextBox 8"/>
          <p:cNvSpPr txBox="1">
            <a:spLocks noChangeArrowheads="1"/>
          </p:cNvSpPr>
          <p:nvPr/>
        </p:nvSpPr>
        <p:spPr bwMode="auto">
          <a:xfrm>
            <a:off x="304800" y="2441575"/>
            <a:ext cx="8805863" cy="368300"/>
          </a:xfrm>
          <a:prstGeom prst="rect">
            <a:avLst/>
          </a:prstGeom>
          <a:noFill/>
          <a:ln w="9525">
            <a:solidFill>
              <a:srgbClr val="FF0000"/>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800"/>
              <a:t>Observables in form of a table bin# &lt;average kin&gt; | observable | &lt;err&gt;stat | &lt;err&gt;syst</a:t>
            </a:r>
          </a:p>
        </p:txBody>
      </p:sp>
      <p:sp>
        <p:nvSpPr>
          <p:cNvPr id="23559" name="TextBox 10"/>
          <p:cNvSpPr txBox="1">
            <a:spLocks noChangeArrowheads="1"/>
          </p:cNvSpPr>
          <p:nvPr/>
        </p:nvSpPr>
        <p:spPr bwMode="auto">
          <a:xfrm>
            <a:off x="3729038" y="3059113"/>
            <a:ext cx="4579937" cy="369887"/>
          </a:xfrm>
          <a:prstGeom prst="rect">
            <a:avLst/>
          </a:prstGeom>
          <a:noFill/>
          <a:ln w="9525">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800"/>
              <a:t>Experiment measures “unexpected” effects</a:t>
            </a:r>
          </a:p>
        </p:txBody>
      </p:sp>
      <p:sp>
        <p:nvSpPr>
          <p:cNvPr id="23560" name="Rectangle 12"/>
          <p:cNvSpPr>
            <a:spLocks noChangeArrowheads="1"/>
          </p:cNvSpPr>
          <p:nvPr/>
        </p:nvSpPr>
        <p:spPr bwMode="auto">
          <a:xfrm>
            <a:off x="1279525" y="3744913"/>
            <a:ext cx="6950075" cy="646331"/>
          </a:xfrm>
          <a:prstGeom prst="rect">
            <a:avLst/>
          </a:prstGeom>
          <a:noFill/>
          <a:ln w="9525">
            <a:solidFill>
              <a:srgbClr val="000000"/>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800" dirty="0"/>
              <a:t>Theorist come up with possible </a:t>
            </a:r>
            <a:r>
              <a:rPr lang="en-US" altLang="en-US" sz="1800" dirty="0" smtClean="0"/>
              <a:t>interpretation</a:t>
            </a:r>
            <a:endParaRPr lang="en-US" altLang="en-US" sz="1800" dirty="0"/>
          </a:p>
          <a:p>
            <a:pPr>
              <a:spcBef>
                <a:spcPct val="0"/>
              </a:spcBef>
              <a:buFontTx/>
              <a:buNone/>
            </a:pPr>
            <a:r>
              <a:rPr lang="en-US" altLang="en-US" sz="1800" u="sng" dirty="0" smtClean="0">
                <a:solidFill>
                  <a:schemeClr val="accent6"/>
                </a:solidFill>
              </a:rPr>
              <a:t>Description of data is necessary, but not sufficient!</a:t>
            </a:r>
            <a:endParaRPr lang="en-US" altLang="en-US" sz="1800" u="sng" dirty="0">
              <a:solidFill>
                <a:schemeClr val="accent6"/>
              </a:solidFill>
            </a:endParaRPr>
          </a:p>
        </p:txBody>
      </p:sp>
      <p:sp>
        <p:nvSpPr>
          <p:cNvPr id="8" name="Freeform 7"/>
          <p:cNvSpPr/>
          <p:nvPr/>
        </p:nvSpPr>
        <p:spPr>
          <a:xfrm>
            <a:off x="111125" y="1176338"/>
            <a:ext cx="1793875" cy="2568575"/>
          </a:xfrm>
          <a:custGeom>
            <a:avLst/>
            <a:gdLst>
              <a:gd name="connsiteX0" fmla="*/ 1122471 w 1745925"/>
              <a:gd name="connsiteY0" fmla="*/ 2454163 h 2454163"/>
              <a:gd name="connsiteX1" fmla="*/ 55671 w 1745925"/>
              <a:gd name="connsiteY1" fmla="*/ 1830708 h 2454163"/>
              <a:gd name="connsiteX2" fmla="*/ 318907 w 1745925"/>
              <a:gd name="connsiteY2" fmla="*/ 265145 h 2454163"/>
              <a:gd name="connsiteX3" fmla="*/ 1745925 w 1745925"/>
              <a:gd name="connsiteY3" fmla="*/ 1908 h 2454163"/>
            </a:gdLst>
            <a:ahLst/>
            <a:cxnLst>
              <a:cxn ang="0">
                <a:pos x="connsiteX0" y="connsiteY0"/>
              </a:cxn>
              <a:cxn ang="0">
                <a:pos x="connsiteX1" y="connsiteY1"/>
              </a:cxn>
              <a:cxn ang="0">
                <a:pos x="connsiteX2" y="connsiteY2"/>
              </a:cxn>
              <a:cxn ang="0">
                <a:pos x="connsiteX3" y="connsiteY3"/>
              </a:cxn>
            </a:cxnLst>
            <a:rect l="l" t="t" r="r" b="b"/>
            <a:pathLst>
              <a:path w="1745925" h="2454163">
                <a:moveTo>
                  <a:pt x="1122471" y="2454163"/>
                </a:moveTo>
                <a:cubicBezTo>
                  <a:pt x="656034" y="2324853"/>
                  <a:pt x="189598" y="2195544"/>
                  <a:pt x="55671" y="1830708"/>
                </a:cubicBezTo>
                <a:cubicBezTo>
                  <a:pt x="-78256" y="1465872"/>
                  <a:pt x="37198" y="569945"/>
                  <a:pt x="318907" y="265145"/>
                </a:cubicBezTo>
                <a:cubicBezTo>
                  <a:pt x="600616" y="-39655"/>
                  <a:pt x="1745925" y="1908"/>
                  <a:pt x="1745925" y="1908"/>
                </a:cubicBezTo>
              </a:path>
            </a:pathLst>
          </a:custGeom>
          <a:noFill/>
          <a:ln>
            <a:solidFill>
              <a:srgbClr val="002060"/>
            </a:solidFill>
            <a:tailEnd type="arrow"/>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0" name="Straight Arrow Connector 9"/>
          <p:cNvCxnSpPr/>
          <p:nvPr/>
        </p:nvCxnSpPr>
        <p:spPr>
          <a:xfrm>
            <a:off x="2286000" y="1403350"/>
            <a:ext cx="0" cy="35083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4741863" y="2822575"/>
            <a:ext cx="12700" cy="24288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2667000" y="2122488"/>
            <a:ext cx="0" cy="35083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2133600" y="2809875"/>
            <a:ext cx="0" cy="92392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5105400" y="3462337"/>
            <a:ext cx="0" cy="27146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3567" name="TextBox 14"/>
          <p:cNvSpPr txBox="1">
            <a:spLocks noChangeArrowheads="1"/>
          </p:cNvSpPr>
          <p:nvPr/>
        </p:nvSpPr>
        <p:spPr bwMode="auto">
          <a:xfrm>
            <a:off x="685800" y="5200471"/>
            <a:ext cx="7077579" cy="120032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marL="285750" indent="-285750">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a:buFont typeface="Arial" charset="0"/>
              <a:buChar char="•"/>
            </a:pPr>
            <a:r>
              <a:rPr lang="en-US" altLang="en-US" dirty="0"/>
              <a:t>Data required for certain analysis may require event by even info</a:t>
            </a:r>
          </a:p>
          <a:p>
            <a:pPr>
              <a:buFont typeface="Arial" charset="0"/>
              <a:buChar char="•"/>
            </a:pPr>
            <a:r>
              <a:rPr lang="en-US" altLang="en-US" dirty="0"/>
              <a:t>How to store and preserve the data (for </a:t>
            </a:r>
            <a:r>
              <a:rPr lang="en-US" altLang="en-US" dirty="0" err="1" smtClean="0"/>
              <a:t>unbinned</a:t>
            </a:r>
            <a:r>
              <a:rPr lang="en-US" altLang="en-US" dirty="0" smtClean="0"/>
              <a:t> </a:t>
            </a:r>
            <a:r>
              <a:rPr lang="en-US" altLang="en-US" dirty="0"/>
              <a:t>analysis</a:t>
            </a:r>
            <a:r>
              <a:rPr lang="en-US" altLang="en-US" dirty="0" smtClean="0"/>
              <a:t>)</a:t>
            </a:r>
          </a:p>
          <a:p>
            <a:pPr>
              <a:buFont typeface="Arial" charset="0"/>
              <a:buChar char="•"/>
            </a:pPr>
            <a:r>
              <a:rPr lang="en-US" altLang="en-US" dirty="0" smtClean="0"/>
              <a:t> </a:t>
            </a:r>
            <a:r>
              <a:rPr lang="en-US" altLang="en-US" dirty="0"/>
              <a:t>Alternative to store full events (all </a:t>
            </a:r>
            <a:r>
              <a:rPr lang="en-US" altLang="en-US" dirty="0" smtClean="0"/>
              <a:t>tracks)</a:t>
            </a:r>
          </a:p>
          <a:p>
            <a:pPr lvl="1">
              <a:buFont typeface="Arial" charset="0"/>
              <a:buChar char="•"/>
            </a:pPr>
            <a:r>
              <a:rPr lang="en-US" altLang="en-US" dirty="0" smtClean="0"/>
              <a:t>Should provide easy access for theory)</a:t>
            </a:r>
            <a:endParaRPr lang="en-US" altLang="en-US" dirty="0"/>
          </a:p>
        </p:txBody>
      </p:sp>
      <p:sp>
        <p:nvSpPr>
          <p:cNvPr id="2" name="TextBox 1"/>
          <p:cNvSpPr txBox="1"/>
          <p:nvPr/>
        </p:nvSpPr>
        <p:spPr>
          <a:xfrm>
            <a:off x="111125" y="4787872"/>
            <a:ext cx="6913111" cy="369332"/>
          </a:xfrm>
          <a:prstGeom prst="rect">
            <a:avLst/>
          </a:prstGeom>
          <a:noFill/>
        </p:spPr>
        <p:txBody>
          <a:bodyPr wrap="none" rtlCol="0">
            <a:spAutoFit/>
          </a:bodyPr>
          <a:lstStyle/>
          <a:p>
            <a:r>
              <a:rPr lang="en-US" smtClean="0"/>
              <a:t>What will be the most efficient format for the data (and metadata)?</a:t>
            </a:r>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1" name="Title 1"/>
          <p:cNvSpPr>
            <a:spLocks noGrp="1"/>
          </p:cNvSpPr>
          <p:nvPr>
            <p:ph type="title"/>
          </p:nvPr>
        </p:nvSpPr>
        <p:spPr>
          <a:xfrm>
            <a:off x="76200" y="152400"/>
            <a:ext cx="8991600" cy="563563"/>
          </a:xfrm>
        </p:spPr>
        <p:txBody>
          <a:bodyPr/>
          <a:lstStyle/>
          <a:p>
            <a:r>
              <a:rPr lang="en-US" altLang="en-US" sz="2400"/>
              <a:t> Additional </a:t>
            </a:r>
            <a:r>
              <a:rPr lang="en-US" altLang="en-US" sz="2400" smtClean="0"/>
              <a:t>complications: </a:t>
            </a:r>
            <a:r>
              <a:rPr lang="en-US" altLang="en-US" sz="2400"/>
              <a:t>Experiment has limited energy</a:t>
            </a:r>
          </a:p>
        </p:txBody>
      </p:sp>
      <p:sp>
        <p:nvSpPr>
          <p:cNvPr id="3" name="Footer Placeholder 2"/>
          <p:cNvSpPr>
            <a:spLocks noGrp="1"/>
          </p:cNvSpPr>
          <p:nvPr>
            <p:ph type="ftr" sz="quarter" idx="10"/>
          </p:nvPr>
        </p:nvSpPr>
        <p:spPr/>
        <p:txBody>
          <a:bodyPr/>
          <a:lstStyle/>
          <a:p>
            <a:pPr>
              <a:defRPr/>
            </a:pPr>
            <a:r>
              <a:rPr lang="en-US" smtClean="0"/>
              <a:t>Avakian, LNF-INFN Dec 12</a:t>
            </a:r>
            <a:endParaRPr lang="en-US"/>
          </a:p>
        </p:txBody>
      </p:sp>
      <p:sp>
        <p:nvSpPr>
          <p:cNvPr id="25603" name="Slide Number Placeholder 3"/>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674C7692-7FBC-FF46-8935-2AE5E095501A}" type="slidenum">
              <a:rPr lang="en-US" altLang="en-US" sz="1400"/>
              <a:pPr>
                <a:spcBef>
                  <a:spcPct val="0"/>
                </a:spcBef>
                <a:buFontTx/>
                <a:buNone/>
              </a:pPr>
              <a:t>50</a:t>
            </a:fld>
            <a:endParaRPr lang="en-US" altLang="en-US" sz="1400"/>
          </a:p>
        </p:txBody>
      </p:sp>
      <p:pic>
        <p:nvPicPr>
          <p:cNvPr id="25604" name="Content Placeholder 5" descr="Screen Shot 2016-03-22 at 3.44.21 PM.png"/>
          <p:cNvPicPr>
            <a:picLocks noGrp="1" noChangeAspect="1"/>
          </p:cNvPicPr>
          <p:nvPr>
            <p:ph idx="1"/>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t="690" r="70" b="43"/>
          <a:stretch>
            <a:fillRect/>
          </a:stretch>
        </p:blipFill>
        <p:spPr>
          <a:xfrm>
            <a:off x="228600" y="1676400"/>
            <a:ext cx="7239000" cy="4949825"/>
          </a:xfrm>
        </p:spPr>
      </p:pic>
      <p:sp>
        <p:nvSpPr>
          <p:cNvPr id="25605" name="Rectangle 1"/>
          <p:cNvSpPr>
            <a:spLocks noChangeArrowheads="1"/>
          </p:cNvSpPr>
          <p:nvPr/>
        </p:nvSpPr>
        <p:spPr bwMode="auto">
          <a:xfrm>
            <a:off x="228600" y="914400"/>
            <a:ext cx="8305800" cy="6461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In F</a:t>
            </a:r>
            <a:r>
              <a:rPr lang="en-US" altLang="en-US" sz="1800" baseline="-25000"/>
              <a:t>XY</a:t>
            </a:r>
            <a:r>
              <a:rPr lang="en-US" altLang="en-US" sz="1800" baseline="30000"/>
              <a:t>h</a:t>
            </a:r>
            <a:r>
              <a:rPr lang="en-US" altLang="en-US" sz="1800"/>
              <a:t>(x,y,z,P</a:t>
            </a:r>
            <a:r>
              <a:rPr lang="en-US" altLang="en-US" sz="1800" baseline="-25000"/>
              <a:t>T</a:t>
            </a:r>
            <a:r>
              <a:rPr lang="en-US" altLang="en-US" sz="1800"/>
              <a:t>,</a:t>
            </a:r>
            <a:r>
              <a:rPr lang="en-US" altLang="en-US" sz="1800">
                <a:latin typeface="Symbol" charset="2"/>
              </a:rPr>
              <a:t>f</a:t>
            </a:r>
            <a:r>
              <a:rPr lang="en-US" altLang="en-US" sz="1800"/>
              <a:t>)  variables independent, while in real life even for 100% acceptance they are limited</a:t>
            </a:r>
          </a:p>
        </p:txBody>
      </p:sp>
      <p:sp>
        <p:nvSpPr>
          <p:cNvPr id="25606" name="TextBox 1"/>
          <p:cNvSpPr txBox="1">
            <a:spLocks noChangeArrowheads="1"/>
          </p:cNvSpPr>
          <p:nvPr/>
        </p:nvSpPr>
        <p:spPr bwMode="auto">
          <a:xfrm>
            <a:off x="6934200" y="3810000"/>
            <a:ext cx="325438"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Z</a:t>
            </a:r>
          </a:p>
        </p:txBody>
      </p:sp>
      <p:sp>
        <p:nvSpPr>
          <p:cNvPr id="25607" name="TextBox 7"/>
          <p:cNvSpPr txBox="1">
            <a:spLocks noChangeArrowheads="1"/>
          </p:cNvSpPr>
          <p:nvPr/>
        </p:nvSpPr>
        <p:spPr bwMode="auto">
          <a:xfrm>
            <a:off x="5867400" y="1600200"/>
            <a:ext cx="430213"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P</a:t>
            </a:r>
            <a:r>
              <a:rPr lang="en-US" altLang="en-US" sz="1800" baseline="-25000"/>
              <a:t>T</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a:latin typeface="Arial" charset="0"/>
                <a:ea typeface="ＭＳ Ｐゴシック" charset="0"/>
                <a:cs typeface="ＭＳ Ｐゴシック" charset="0"/>
              </a:rPr>
              <a:t>Radiative DIS</a:t>
            </a:r>
          </a:p>
        </p:txBody>
      </p:sp>
      <p:pic>
        <p:nvPicPr>
          <p:cNvPr id="38914" name="Picture 1" descr="Screen Shot 2017-11-20 at 6.47.24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 y="838200"/>
            <a:ext cx="4581525" cy="1447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8915" name="Rectangle 2"/>
          <p:cNvSpPr>
            <a:spLocks noChangeArrowheads="1"/>
          </p:cNvSpPr>
          <p:nvPr/>
        </p:nvSpPr>
        <p:spPr bwMode="auto">
          <a:xfrm>
            <a:off x="4572000" y="914400"/>
            <a:ext cx="4419600" cy="307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p>
            <a:r>
              <a:rPr lang="en-US" sz="1400"/>
              <a:t>Akushevich et al. http://www.jlab.org/RC/radgen/</a:t>
            </a:r>
          </a:p>
        </p:txBody>
      </p:sp>
      <p:sp>
        <p:nvSpPr>
          <p:cNvPr id="38916" name="Rectangle 5"/>
          <p:cNvSpPr>
            <a:spLocks noChangeArrowheads="1"/>
          </p:cNvSpPr>
          <p:nvPr/>
        </p:nvSpPr>
        <p:spPr bwMode="auto">
          <a:xfrm>
            <a:off x="4191000" y="1219200"/>
            <a:ext cx="4572000" cy="3381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p>
            <a:r>
              <a:rPr lang="en-US" sz="1600"/>
              <a:t>/group/gpd/sidis/inclusive-dis-rad/generate-dis</a:t>
            </a:r>
          </a:p>
        </p:txBody>
      </p:sp>
      <p:sp>
        <p:nvSpPr>
          <p:cNvPr id="38917" name="Rectangle 8"/>
          <p:cNvSpPr>
            <a:spLocks noChangeArrowheads="1"/>
          </p:cNvSpPr>
          <p:nvPr/>
        </p:nvSpPr>
        <p:spPr bwMode="auto">
          <a:xfrm>
            <a:off x="5791200" y="1524000"/>
            <a:ext cx="3276600"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p>
            <a:r>
              <a:rPr lang="en-US"/>
              <a:t> </a:t>
            </a:r>
            <a:r>
              <a:rPr lang="en-US" sz="1200"/>
              <a:t>--rad  1 (table input, generated on flight)</a:t>
            </a:r>
          </a:p>
        </p:txBody>
      </p:sp>
      <p:pic>
        <p:nvPicPr>
          <p:cNvPr id="38918" name="Picture 1" descr="Screen Shot 2017-11-21 at 7.45.48 A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2590800"/>
            <a:ext cx="4375150" cy="32893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8919" name="Picture 2" descr="Screen Shot 2017-11-21 at 7.45.39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95800" y="2590800"/>
            <a:ext cx="4491038" cy="3403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cxnSp>
        <p:nvCxnSpPr>
          <p:cNvPr id="5" name="Straight Connector 4"/>
          <p:cNvCxnSpPr>
            <a:cxnSpLocks noChangeShapeType="1"/>
          </p:cNvCxnSpPr>
          <p:nvPr/>
        </p:nvCxnSpPr>
        <p:spPr bwMode="auto">
          <a:xfrm>
            <a:off x="8229600" y="3352800"/>
            <a:ext cx="0" cy="2057400"/>
          </a:xfrm>
          <a:prstGeom prst="line">
            <a:avLst/>
          </a:prstGeom>
          <a:noFill/>
          <a:ln w="25400">
            <a:solidFill>
              <a:schemeClr val="tx1"/>
            </a:solidFill>
            <a:prstDash val="sysDash"/>
            <a:round/>
            <a:headEnd/>
            <a:tailEnd/>
          </a:ln>
          <a:effectLst>
            <a:outerShdw blurRad="40000" dist="20000" dir="5400000" rotWithShape="0">
              <a:srgbClr val="000000">
                <a:alpha val="37999"/>
              </a:srgbClr>
            </a:outerShdw>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cxnSp>
      <p:sp>
        <p:nvSpPr>
          <p:cNvPr id="38921" name="TextBox 5"/>
          <p:cNvSpPr txBox="1">
            <a:spLocks noChangeArrowheads="1"/>
          </p:cNvSpPr>
          <p:nvPr/>
        </p:nvSpPr>
        <p:spPr bwMode="auto">
          <a:xfrm>
            <a:off x="6781800" y="2971800"/>
            <a:ext cx="1935163" cy="3381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a:t>DIS cut (E’&gt;2 GeV)</a:t>
            </a:r>
          </a:p>
        </p:txBody>
      </p:sp>
      <p:sp>
        <p:nvSpPr>
          <p:cNvPr id="38922" name="TextBox 16"/>
          <p:cNvSpPr txBox="1">
            <a:spLocks noChangeArrowheads="1"/>
          </p:cNvSpPr>
          <p:nvPr/>
        </p:nvSpPr>
        <p:spPr bwMode="auto">
          <a:xfrm>
            <a:off x="2971800" y="3505200"/>
            <a:ext cx="1090613" cy="2762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with radiation</a:t>
            </a:r>
          </a:p>
        </p:txBody>
      </p:sp>
      <p:sp>
        <p:nvSpPr>
          <p:cNvPr id="38923" name="TextBox 17"/>
          <p:cNvSpPr txBox="1">
            <a:spLocks noChangeArrowheads="1"/>
          </p:cNvSpPr>
          <p:nvPr/>
        </p:nvSpPr>
        <p:spPr bwMode="auto">
          <a:xfrm>
            <a:off x="2667000" y="4114800"/>
            <a:ext cx="1304925" cy="2762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without radiation</a:t>
            </a:r>
          </a:p>
        </p:txBody>
      </p:sp>
      <p:sp>
        <p:nvSpPr>
          <p:cNvPr id="38924" name="TextBox 6"/>
          <p:cNvSpPr txBox="1">
            <a:spLocks noChangeArrowheads="1"/>
          </p:cNvSpPr>
          <p:nvPr/>
        </p:nvSpPr>
        <p:spPr bwMode="auto">
          <a:xfrm>
            <a:off x="533400" y="5943600"/>
            <a:ext cx="8113713"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Radiative correction become very significant for low energy scattered electron</a:t>
            </a:r>
          </a:p>
        </p:txBody>
      </p:sp>
      <p:sp>
        <p:nvSpPr>
          <p:cNvPr id="8" name="Footer Placeholder 7"/>
          <p:cNvSpPr>
            <a:spLocks noGrp="1"/>
          </p:cNvSpPr>
          <p:nvPr>
            <p:ph type="ftr" sz="quarter" idx="10"/>
          </p:nvPr>
        </p:nvSpPr>
        <p:spPr/>
        <p:txBody>
          <a:bodyPr/>
          <a:lstStyle/>
          <a:p>
            <a:pPr>
              <a:defRPr/>
            </a:pPr>
            <a:r>
              <a:rPr lang="en-US" smtClean="0"/>
              <a:t>Avakian, LNF-INFN Dec 12</a:t>
            </a:r>
            <a:endParaRPr lang="en-US"/>
          </a:p>
        </p:txBody>
      </p:sp>
      <p:sp>
        <p:nvSpPr>
          <p:cNvPr id="38926" name="Slide Number Placeholder 8"/>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DBFE5D-42F7-7647-A86D-D0ED05CE9941}" type="slidenum">
              <a:rPr lang="en-US" sz="1400"/>
              <a:pPr/>
              <a:t>51</a:t>
            </a:fld>
            <a:endParaRPr lang="en-US" sz="14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014693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4577" name="TextBox 6"/>
          <p:cNvSpPr txBox="1">
            <a:spLocks noChangeArrowheads="1"/>
          </p:cNvSpPr>
          <p:nvPr/>
        </p:nvSpPr>
        <p:spPr bwMode="auto">
          <a:xfrm>
            <a:off x="381000" y="838200"/>
            <a:ext cx="4025900" cy="5842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Data  (contains N events with 4 vectors of reconstructed particles, N~1B)</a:t>
            </a:r>
          </a:p>
        </p:txBody>
      </p:sp>
      <p:sp>
        <p:nvSpPr>
          <p:cNvPr id="24578" name="TextBox 10"/>
          <p:cNvSpPr txBox="1">
            <a:spLocks noChangeArrowheads="1"/>
          </p:cNvSpPr>
          <p:nvPr/>
        </p:nvSpPr>
        <p:spPr bwMode="auto">
          <a:xfrm>
            <a:off x="4559300" y="846138"/>
            <a:ext cx="4445000" cy="830262"/>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MC +RC (contains M events with 4 vectors of generated and reconstructed particles, M~</a:t>
            </a:r>
            <a:r>
              <a:rPr lang="en-US" altLang="en-US" sz="1600" u="sng"/>
              <a:t>10-100N</a:t>
            </a:r>
            <a:r>
              <a:rPr lang="en-US" altLang="en-US" sz="1600"/>
              <a:t>)</a:t>
            </a:r>
          </a:p>
        </p:txBody>
      </p:sp>
      <p:sp>
        <p:nvSpPr>
          <p:cNvPr id="13" name="Oval 12"/>
          <p:cNvSpPr/>
          <p:nvPr/>
        </p:nvSpPr>
        <p:spPr>
          <a:xfrm>
            <a:off x="4519749" y="2562622"/>
            <a:ext cx="3962400" cy="55046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600"/>
          </a:p>
        </p:txBody>
      </p:sp>
      <p:sp>
        <p:nvSpPr>
          <p:cNvPr id="24580" name="TextBox 13"/>
          <p:cNvSpPr txBox="1">
            <a:spLocks noChangeArrowheads="1"/>
          </p:cNvSpPr>
          <p:nvPr/>
        </p:nvSpPr>
        <p:spPr bwMode="auto">
          <a:xfrm>
            <a:off x="4681403" y="2654469"/>
            <a:ext cx="3829049" cy="33855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Compare generated with reconstructed</a:t>
            </a:r>
          </a:p>
        </p:txBody>
      </p:sp>
      <p:sp>
        <p:nvSpPr>
          <p:cNvPr id="15" name="Oval 14"/>
          <p:cNvSpPr/>
          <p:nvPr/>
        </p:nvSpPr>
        <p:spPr>
          <a:xfrm>
            <a:off x="228600" y="1905000"/>
            <a:ext cx="3312114" cy="10287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600"/>
          </a:p>
        </p:txBody>
      </p:sp>
      <p:sp>
        <p:nvSpPr>
          <p:cNvPr id="24582" name="TextBox 15"/>
          <p:cNvSpPr txBox="1">
            <a:spLocks noChangeArrowheads="1"/>
          </p:cNvSpPr>
          <p:nvPr/>
        </p:nvSpPr>
        <p:spPr bwMode="auto">
          <a:xfrm>
            <a:off x="892219" y="2049859"/>
            <a:ext cx="2247900" cy="584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Define x-sections/normalized counts</a:t>
            </a:r>
          </a:p>
        </p:txBody>
      </p:sp>
      <p:cxnSp>
        <p:nvCxnSpPr>
          <p:cNvPr id="18" name="Straight Arrow Connector 17"/>
          <p:cNvCxnSpPr/>
          <p:nvPr/>
        </p:nvCxnSpPr>
        <p:spPr>
          <a:xfrm flipH="1">
            <a:off x="2209800" y="1458913"/>
            <a:ext cx="25400" cy="3698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3" idx="4"/>
          </p:cNvCxnSpPr>
          <p:nvPr/>
        </p:nvCxnSpPr>
        <p:spPr>
          <a:xfrm>
            <a:off x="6500949" y="3113085"/>
            <a:ext cx="74159" cy="85208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endCxn id="13" idx="0"/>
          </p:cNvCxnSpPr>
          <p:nvPr/>
        </p:nvCxnSpPr>
        <p:spPr>
          <a:xfrm>
            <a:off x="5700670" y="1713707"/>
            <a:ext cx="800279" cy="84891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flipV="1">
            <a:off x="3505201" y="2362200"/>
            <a:ext cx="1830387" cy="15303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1998707" y="3032918"/>
            <a:ext cx="17462" cy="10588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588" name="TextBox 53"/>
          <p:cNvSpPr txBox="1">
            <a:spLocks noChangeArrowheads="1"/>
          </p:cNvSpPr>
          <p:nvPr/>
        </p:nvSpPr>
        <p:spPr bwMode="auto">
          <a:xfrm>
            <a:off x="1066800" y="127000"/>
            <a:ext cx="6451600" cy="461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400"/>
              <a:t>Analysis of azimuthal moments in  SIDIS/HEP  </a:t>
            </a:r>
          </a:p>
        </p:txBody>
      </p:sp>
      <p:sp>
        <p:nvSpPr>
          <p:cNvPr id="24589" name="TextBox 24"/>
          <p:cNvSpPr txBox="1">
            <a:spLocks noChangeArrowheads="1"/>
          </p:cNvSpPr>
          <p:nvPr/>
        </p:nvSpPr>
        <p:spPr bwMode="auto">
          <a:xfrm>
            <a:off x="4784407" y="3929857"/>
            <a:ext cx="4037013" cy="830263"/>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Acceptance in </a:t>
            </a:r>
            <a:r>
              <a:rPr lang="ja-JP" altLang="en-US" sz="1600"/>
              <a:t>“</a:t>
            </a:r>
            <a:r>
              <a:rPr lang="en-US" altLang="ja-JP" sz="1600"/>
              <a:t>small</a:t>
            </a:r>
            <a:r>
              <a:rPr lang="ja-JP" altLang="en-US" sz="1600"/>
              <a:t>”</a:t>
            </a:r>
            <a:r>
              <a:rPr lang="en-US" altLang="ja-JP" sz="1600"/>
              <a:t> bins (counts in </a:t>
            </a:r>
            <a:r>
              <a:rPr lang="en-US" altLang="ja-JP" sz="1600">
                <a:latin typeface="Symbol" charset="2"/>
              </a:rPr>
              <a:t>l,L,</a:t>
            </a:r>
            <a:r>
              <a:rPr lang="en-US" altLang="ja-JP" sz="1600"/>
              <a:t>x,y,[z,P</a:t>
            </a:r>
            <a:r>
              <a:rPr lang="en-US" altLang="ja-JP" sz="1600" baseline="-25000"/>
              <a:t>T</a:t>
            </a:r>
            <a:r>
              <a:rPr lang="en-US" altLang="ja-JP" sz="1600"/>
              <a:t>][t],</a:t>
            </a:r>
            <a:r>
              <a:rPr lang="en-US" altLang="ja-JP" sz="1600">
                <a:latin typeface="Symbol" charset="2"/>
              </a:rPr>
              <a:t> f</a:t>
            </a:r>
            <a:r>
              <a:rPr lang="en-US" altLang="ja-JP" sz="1600"/>
              <a:t>) defining reconstruction  efficiency and material on path of leptons</a:t>
            </a:r>
            <a:endParaRPr lang="en-US" altLang="en-US" sz="1600"/>
          </a:p>
        </p:txBody>
      </p:sp>
      <p:sp>
        <p:nvSpPr>
          <p:cNvPr id="24590" name="TextBox 27"/>
          <p:cNvSpPr txBox="1">
            <a:spLocks noChangeArrowheads="1"/>
          </p:cNvSpPr>
          <p:nvPr/>
        </p:nvSpPr>
        <p:spPr bwMode="auto">
          <a:xfrm>
            <a:off x="381000" y="4125118"/>
            <a:ext cx="3773488" cy="830263"/>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Counts in </a:t>
            </a:r>
            <a:r>
              <a:rPr lang="ja-JP" altLang="en-US" sz="1600"/>
              <a:t>“</a:t>
            </a:r>
            <a:r>
              <a:rPr lang="en-US" altLang="ja-JP" sz="1600"/>
              <a:t>small</a:t>
            </a:r>
            <a:r>
              <a:rPr lang="ja-JP" altLang="en-US" sz="1600"/>
              <a:t>”</a:t>
            </a:r>
            <a:r>
              <a:rPr lang="en-US" altLang="ja-JP" sz="1600"/>
              <a:t> bins  in </a:t>
            </a:r>
          </a:p>
          <a:p>
            <a:pPr eaLnBrk="1" hangingPunct="1">
              <a:spcBef>
                <a:spcPct val="0"/>
              </a:spcBef>
              <a:buFontTx/>
              <a:buNone/>
            </a:pPr>
            <a:r>
              <a:rPr lang="en-US" altLang="en-US" sz="1600">
                <a:latin typeface="Symbol" charset="2"/>
              </a:rPr>
              <a:t>l,L</a:t>
            </a:r>
            <a:r>
              <a:rPr lang="en-US" altLang="en-US" sz="1600"/>
              <a:t>,x,y, [z,P</a:t>
            </a:r>
            <a:r>
              <a:rPr lang="en-US" altLang="en-US" sz="1600" baseline="-25000"/>
              <a:t>T</a:t>
            </a:r>
            <a:r>
              <a:rPr lang="en-US" altLang="en-US" sz="1600"/>
              <a:t>][t],</a:t>
            </a:r>
            <a:r>
              <a:rPr lang="en-US" altLang="en-US" sz="1600">
                <a:latin typeface="Symbol" charset="2"/>
              </a:rPr>
              <a:t>f</a:t>
            </a:r>
            <a:r>
              <a:rPr lang="en-US" altLang="en-US" sz="1600"/>
              <a:t>,</a:t>
            </a:r>
            <a:r>
              <a:rPr lang="en-US" altLang="en-US" sz="1200"/>
              <a:t>RC</a:t>
            </a:r>
            <a:r>
              <a:rPr lang="en-US" altLang="en-US" sz="1600"/>
              <a:t> corrected for detector acceptance and efficiency</a:t>
            </a:r>
          </a:p>
        </p:txBody>
      </p:sp>
      <p:sp>
        <p:nvSpPr>
          <p:cNvPr id="24591" name="Footer Placeholder 38"/>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sp>
        <p:nvSpPr>
          <p:cNvPr id="24596" name="Slide Number Placeholder 1"/>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EDCFCCB3-7A7A-2E45-A3E0-C2F830CC12E6}" type="slidenum">
              <a:rPr lang="en-US" altLang="en-US" sz="1400"/>
              <a:pPr>
                <a:spcBef>
                  <a:spcPct val="0"/>
                </a:spcBef>
                <a:buFontTx/>
                <a:buNone/>
              </a:pPr>
              <a:t>52</a:t>
            </a:fld>
            <a:endParaRPr lang="en-US" altLang="en-US" sz="1400"/>
          </a:p>
        </p:txBody>
      </p:sp>
      <p:sp>
        <p:nvSpPr>
          <p:cNvPr id="12" name="TextBox 11"/>
          <p:cNvSpPr txBox="1"/>
          <p:nvPr/>
        </p:nvSpPr>
        <p:spPr>
          <a:xfrm>
            <a:off x="815611" y="5275026"/>
            <a:ext cx="7937592" cy="923330"/>
          </a:xfrm>
          <a:prstGeom prst="rect">
            <a:avLst/>
          </a:prstGeom>
          <a:noFill/>
          <a:ln>
            <a:solidFill>
              <a:schemeClr val="tx1"/>
            </a:solidFill>
          </a:ln>
        </p:spPr>
        <p:txBody>
          <a:bodyPr wrap="square" rtlCol="0">
            <a:spAutoFit/>
          </a:bodyPr>
          <a:lstStyle/>
          <a:p>
            <a:pPr marL="285750" indent="-285750">
              <a:buFont typeface="Arial" charset="0"/>
              <a:buChar char="•"/>
            </a:pPr>
            <a:r>
              <a:rPr lang="en-US" smtClean="0"/>
              <a:t>Counts in a given bin corrected by </a:t>
            </a:r>
            <a:r>
              <a:rPr lang="en-US" err="1" smtClean="0"/>
              <a:t>rec.efficiency</a:t>
            </a:r>
            <a:r>
              <a:rPr lang="en-US" smtClean="0"/>
              <a:t> and radiative effects</a:t>
            </a:r>
          </a:p>
          <a:p>
            <a:pPr marL="285750" indent="-285750">
              <a:buFont typeface="Arial" charset="0"/>
              <a:buChar char="•"/>
            </a:pPr>
            <a:r>
              <a:rPr lang="en-US" smtClean="0"/>
              <a:t>Size of the bins dictated by the statistics allowing fits for extraction of azimuthal moments</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659230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Slide Number Placeholder 4"/>
          <p:cNvSpPr>
            <a:spLocks noGrp="1"/>
          </p:cNvSpPr>
          <p:nvPr>
            <p:ph type="sldNum" sz="quarter" idx="11"/>
          </p:nvPr>
        </p:nvSpPr>
        <p:spPr>
          <a:xfrm>
            <a:off x="8458200" y="6588125"/>
            <a:ext cx="685800" cy="320675"/>
          </a:xfrm>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3A9913C-4F61-BB47-A9FE-E6E1F92D3932}" type="slidenum">
              <a:rPr lang="en-US" sz="1400"/>
              <a:pPr eaLnBrk="1" hangingPunct="1"/>
              <a:t>53</a:t>
            </a:fld>
            <a:endParaRPr lang="en-US" sz="1400"/>
          </a:p>
        </p:txBody>
      </p:sp>
      <p:sp>
        <p:nvSpPr>
          <p:cNvPr id="34819" name="Rectangle 2"/>
          <p:cNvSpPr>
            <a:spLocks noGrp="1" noChangeArrowheads="1"/>
          </p:cNvSpPr>
          <p:nvPr>
            <p:ph type="title"/>
          </p:nvPr>
        </p:nvSpPr>
        <p:spPr/>
        <p:txBody>
          <a:bodyPr/>
          <a:lstStyle/>
          <a:p>
            <a:pPr eaLnBrk="1" hangingPunct="1"/>
            <a:r>
              <a:rPr lang="en-US" sz="3200" dirty="0">
                <a:latin typeface="Arial" charset="0"/>
                <a:ea typeface="ＭＳ Ｐゴシック" charset="0"/>
                <a:cs typeface="ＭＳ Ｐゴシック" charset="0"/>
              </a:rPr>
              <a:t>Quark-gluon </a:t>
            </a:r>
            <a:r>
              <a:rPr lang="en-US" sz="3200" dirty="0" smtClean="0">
                <a:latin typeface="Arial" charset="0"/>
                <a:ea typeface="ＭＳ Ｐゴシック" charset="0"/>
                <a:cs typeface="ＭＳ Ｐゴシック" charset="0"/>
              </a:rPr>
              <a:t>correlations</a:t>
            </a:r>
            <a:endParaRPr lang="en-US" sz="3200" dirty="0">
              <a:latin typeface="Arial" charset="0"/>
              <a:ea typeface="ＭＳ Ｐゴシック" charset="0"/>
              <a:cs typeface="ＭＳ Ｐゴシック" charset="0"/>
            </a:endParaRPr>
          </a:p>
        </p:txBody>
      </p:sp>
      <p:sp>
        <p:nvSpPr>
          <p:cNvPr id="34820" name="Footer Placeholder 9"/>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Avakian, LNF-INFN Dec 12</a:t>
            </a:r>
            <a:endParaRPr lang="en-US" sz="1400"/>
          </a:p>
        </p:txBody>
      </p:sp>
      <p:grpSp>
        <p:nvGrpSpPr>
          <p:cNvPr id="34821" name="Group 14"/>
          <p:cNvGrpSpPr>
            <a:grpSpLocks/>
          </p:cNvGrpSpPr>
          <p:nvPr/>
        </p:nvGrpSpPr>
        <p:grpSpPr bwMode="auto">
          <a:xfrm>
            <a:off x="152400" y="838200"/>
            <a:ext cx="1828800" cy="1143000"/>
            <a:chOff x="304800" y="1066799"/>
            <a:chExt cx="3200400" cy="1293812"/>
          </a:xfrm>
        </p:grpSpPr>
        <p:pic>
          <p:nvPicPr>
            <p:cNvPr id="34837" name="Picture 23" descr="txp_fig"/>
            <p:cNvPicPr>
              <a:picLocks noChangeAspect="1" noChangeArrowheads="1"/>
            </p:cNvPicPr>
            <p:nvPr>
              <p:custDataLst>
                <p:tags r:id="rId1"/>
              </p:custDataLst>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0" y="1066799"/>
              <a:ext cx="3200400" cy="12938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4838" name="Rectangle 103"/>
            <p:cNvSpPr>
              <a:spLocks noChangeArrowheads="1"/>
            </p:cNvSpPr>
            <p:nvPr/>
          </p:nvSpPr>
          <p:spPr bwMode="auto">
            <a:xfrm>
              <a:off x="1676400" y="1733550"/>
              <a:ext cx="457200" cy="273050"/>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nchor="ctr"/>
            <a:lstStyle/>
            <a:p>
              <a:endParaRPr lang="en-US"/>
            </a:p>
          </p:txBody>
        </p:sp>
        <p:sp>
          <p:nvSpPr>
            <p:cNvPr id="34839" name="Rectangle 104"/>
            <p:cNvSpPr>
              <a:spLocks noChangeArrowheads="1"/>
            </p:cNvSpPr>
            <p:nvPr/>
          </p:nvSpPr>
          <p:spPr bwMode="auto">
            <a:xfrm>
              <a:off x="990600" y="1733550"/>
              <a:ext cx="457200" cy="273050"/>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nchor="ctr"/>
            <a:lstStyle/>
            <a:p>
              <a:endParaRPr lang="en-US"/>
            </a:p>
          </p:txBody>
        </p:sp>
        <p:sp>
          <p:nvSpPr>
            <p:cNvPr id="34840" name="Rectangle 106"/>
            <p:cNvSpPr>
              <a:spLocks noChangeArrowheads="1"/>
            </p:cNvSpPr>
            <p:nvPr/>
          </p:nvSpPr>
          <p:spPr bwMode="auto">
            <a:xfrm>
              <a:off x="2447925" y="1441450"/>
              <a:ext cx="457200" cy="228600"/>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nchor="ctr"/>
            <a:lstStyle/>
            <a:p>
              <a:endParaRPr lang="en-US"/>
            </a:p>
          </p:txBody>
        </p:sp>
        <p:sp>
          <p:nvSpPr>
            <p:cNvPr id="34841" name="Rectangle 107"/>
            <p:cNvSpPr>
              <a:spLocks noChangeArrowheads="1"/>
            </p:cNvSpPr>
            <p:nvPr/>
          </p:nvSpPr>
          <p:spPr bwMode="auto">
            <a:xfrm>
              <a:off x="1676400" y="1441450"/>
              <a:ext cx="457200" cy="228600"/>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nchor="ctr"/>
            <a:lstStyle/>
            <a:p>
              <a:endParaRPr lang="en-US"/>
            </a:p>
          </p:txBody>
        </p:sp>
        <p:sp>
          <p:nvSpPr>
            <p:cNvPr id="34842" name="Rectangle 108"/>
            <p:cNvSpPr>
              <a:spLocks noChangeArrowheads="1"/>
            </p:cNvSpPr>
            <p:nvPr/>
          </p:nvSpPr>
          <p:spPr bwMode="auto">
            <a:xfrm>
              <a:off x="979488" y="1441450"/>
              <a:ext cx="457200" cy="228600"/>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nchor="ctr"/>
            <a:lstStyle/>
            <a:p>
              <a:endParaRPr lang="en-US"/>
            </a:p>
          </p:txBody>
        </p:sp>
        <p:sp>
          <p:nvSpPr>
            <p:cNvPr id="34843" name="Rectangle 109"/>
            <p:cNvSpPr>
              <a:spLocks noChangeArrowheads="1"/>
            </p:cNvSpPr>
            <p:nvPr/>
          </p:nvSpPr>
          <p:spPr bwMode="auto">
            <a:xfrm>
              <a:off x="1871663" y="2051050"/>
              <a:ext cx="261937" cy="261938"/>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nchor="ctr"/>
            <a:lstStyle/>
            <a:p>
              <a:endParaRPr lang="en-US"/>
            </a:p>
          </p:txBody>
        </p:sp>
        <p:sp>
          <p:nvSpPr>
            <p:cNvPr id="34844" name="Rectangle 110"/>
            <p:cNvSpPr>
              <a:spLocks noChangeArrowheads="1"/>
            </p:cNvSpPr>
            <p:nvPr/>
          </p:nvSpPr>
          <p:spPr bwMode="auto">
            <a:xfrm>
              <a:off x="2330450" y="2052638"/>
              <a:ext cx="1111250" cy="260350"/>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bIns="137160" anchor="ctr"/>
            <a:lstStyle/>
            <a:p>
              <a:endParaRPr lang="en-US"/>
            </a:p>
          </p:txBody>
        </p:sp>
        <p:sp>
          <p:nvSpPr>
            <p:cNvPr id="34845" name="Rectangle 111"/>
            <p:cNvSpPr>
              <a:spLocks noChangeArrowheads="1"/>
            </p:cNvSpPr>
            <p:nvPr/>
          </p:nvSpPr>
          <p:spPr bwMode="auto">
            <a:xfrm>
              <a:off x="901700" y="2058988"/>
              <a:ext cx="596900" cy="241300"/>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nchor="ctr"/>
            <a:lstStyle/>
            <a:p>
              <a:endParaRPr lang="en-US"/>
            </a:p>
          </p:txBody>
        </p:sp>
        <p:sp>
          <p:nvSpPr>
            <p:cNvPr id="34846" name="Rectangle 112"/>
            <p:cNvSpPr>
              <a:spLocks noChangeArrowheads="1"/>
            </p:cNvSpPr>
            <p:nvPr/>
          </p:nvSpPr>
          <p:spPr bwMode="auto">
            <a:xfrm>
              <a:off x="2819400" y="1752600"/>
              <a:ext cx="457200" cy="228600"/>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nchor="ctr"/>
            <a:lstStyle/>
            <a:p>
              <a:endParaRPr lang="en-US"/>
            </a:p>
          </p:txBody>
        </p:sp>
      </p:grpSp>
      <p:pic>
        <p:nvPicPr>
          <p:cNvPr id="34822" name="Picture 24" descr="Screen Shot 2014-05-07 at 10.27.20 A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00788" y="838200"/>
            <a:ext cx="2690812" cy="1752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4823" name="Picture 25" descr="Screen Shot 2014-05-05 at 4.56.07 P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59300" y="2978150"/>
            <a:ext cx="25400" cy="1397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4824" name="Picture 29" descr="Screen Shot 2014-09-22 at 11.24.38 AM.pn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1500" y="2527300"/>
            <a:ext cx="2019300" cy="3124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4825" name="Picture 3" descr="Screen shot 2013-05-29 at 5.07.23 PM.png"/>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971800" y="2514600"/>
            <a:ext cx="2667000" cy="3048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4826" name="Picture 31" descr="Screen Shot 2014-09-22 at 11.27.45 AM.png"/>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590800"/>
            <a:ext cx="627063" cy="2641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4827" name="Line 22"/>
          <p:cNvSpPr>
            <a:spLocks noChangeShapeType="1"/>
          </p:cNvSpPr>
          <p:nvPr/>
        </p:nvSpPr>
        <p:spPr bwMode="auto">
          <a:xfrm flipH="1">
            <a:off x="838200" y="1600200"/>
            <a:ext cx="533400" cy="1143000"/>
          </a:xfrm>
          <a:prstGeom prst="line">
            <a:avLst/>
          </a:prstGeom>
          <a:noFill/>
          <a:ln w="9525">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endParaRPr lang="en-US"/>
          </a:p>
        </p:txBody>
      </p:sp>
      <p:sp>
        <p:nvSpPr>
          <p:cNvPr id="34828" name="Line 22"/>
          <p:cNvSpPr>
            <a:spLocks noChangeShapeType="1"/>
          </p:cNvSpPr>
          <p:nvPr/>
        </p:nvSpPr>
        <p:spPr bwMode="auto">
          <a:xfrm>
            <a:off x="1752600" y="1447800"/>
            <a:ext cx="1143000" cy="1143000"/>
          </a:xfrm>
          <a:prstGeom prst="line">
            <a:avLst/>
          </a:prstGeom>
          <a:noFill/>
          <a:ln w="9525">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endParaRPr lang="en-US"/>
          </a:p>
        </p:txBody>
      </p:sp>
      <p:sp>
        <p:nvSpPr>
          <p:cNvPr id="34829" name="TextBox 32"/>
          <p:cNvSpPr txBox="1">
            <a:spLocks noChangeArrowheads="1"/>
          </p:cNvSpPr>
          <p:nvPr/>
        </p:nvSpPr>
        <p:spPr bwMode="auto">
          <a:xfrm>
            <a:off x="3633788" y="2667000"/>
            <a:ext cx="1471612" cy="307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CLAS/HERMES</a:t>
            </a:r>
          </a:p>
        </p:txBody>
      </p:sp>
      <p:pic>
        <p:nvPicPr>
          <p:cNvPr id="34830" name="Picture 17" descr="latex-image-1.pdf"/>
          <p:cNvPicPr>
            <a:picLocks noChangeAspect="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16825" y="2438400"/>
            <a:ext cx="155575" cy="139700"/>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4831" name="Picture 26"/>
          <p:cNvPicPr>
            <a:picLocks noChangeAspect="1" noChangeArrowheads="1"/>
          </p:cNvPicPr>
          <p:nvPr/>
        </p:nvPicPr>
        <p:blipFill>
          <a:blip r:embed="rId11">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95600" y="990600"/>
            <a:ext cx="1841500" cy="3317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4832" name="Text Box 28"/>
          <p:cNvSpPr txBox="1">
            <a:spLocks noChangeArrowheads="1"/>
          </p:cNvSpPr>
          <p:nvPr/>
        </p:nvSpPr>
        <p:spPr bwMode="auto">
          <a:xfrm>
            <a:off x="2743200" y="1371600"/>
            <a:ext cx="2895600" cy="5238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Force on the active quark right after scattering (Burkardt)</a:t>
            </a:r>
          </a:p>
        </p:txBody>
      </p:sp>
      <p:sp>
        <p:nvSpPr>
          <p:cNvPr id="31" name="Text Box 16"/>
          <p:cNvSpPr txBox="1">
            <a:spLocks noChangeArrowheads="1"/>
          </p:cNvSpPr>
          <p:nvPr/>
        </p:nvSpPr>
        <p:spPr bwMode="auto">
          <a:xfrm>
            <a:off x="76200" y="5638800"/>
            <a:ext cx="8991600" cy="738188"/>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a:buChar char="•"/>
              <a:defRPr/>
            </a:pPr>
            <a:r>
              <a:rPr lang="en-US" sz="1400" smtClean="0"/>
              <a:t>Significant longitudinal target SSA measured at JLab and  HERMES may be related to HT and color forces</a:t>
            </a:r>
          </a:p>
          <a:p>
            <a:pPr eaLnBrk="1" hangingPunct="1">
              <a:buFont typeface="Arial"/>
              <a:buChar char="•"/>
              <a:defRPr/>
            </a:pPr>
            <a:r>
              <a:rPr lang="en-US" sz="1400" smtClean="0"/>
              <a:t>Large transverse spin asymmetries observed in inclusive </a:t>
            </a:r>
            <a:r>
              <a:rPr lang="en-US" sz="1400" err="1" smtClean="0"/>
              <a:t>pion</a:t>
            </a:r>
            <a:r>
              <a:rPr lang="en-US" sz="1400" smtClean="0"/>
              <a:t> production (Hall-A, HERMES)</a:t>
            </a:r>
          </a:p>
          <a:p>
            <a:pPr marL="285750" indent="-285750" eaLnBrk="1" hangingPunct="1">
              <a:buFont typeface="Arial"/>
              <a:buChar char="•"/>
              <a:defRPr/>
            </a:pPr>
            <a:r>
              <a:rPr lang="en-US" sz="1400" smtClean="0"/>
              <a:t>Models and lattice agree on a large e/f</a:t>
            </a:r>
            <a:r>
              <a:rPr lang="en-US" sz="1100" smtClean="0"/>
              <a:t>1</a:t>
            </a:r>
            <a:r>
              <a:rPr lang="en-US" sz="1400" smtClean="0"/>
              <a:t> -&gt; large beam SSA </a:t>
            </a:r>
          </a:p>
        </p:txBody>
      </p:sp>
      <p:pic>
        <p:nvPicPr>
          <p:cNvPr id="34834" name="Picture 32" descr="Screen Shot 2015-08-29 at 10.15.21 AM.png"/>
          <p:cNvPicPr>
            <a:picLocks noChangeAspect="1"/>
          </p:cNvPicPr>
          <p:nvPr/>
        </p:nvPicPr>
        <p:blipFill>
          <a:blip r:embed="rId1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48400" y="2667000"/>
            <a:ext cx="2540000" cy="29337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4835" name="TextBox 32"/>
          <p:cNvSpPr txBox="1">
            <a:spLocks noChangeArrowheads="1"/>
          </p:cNvSpPr>
          <p:nvPr/>
        </p:nvSpPr>
        <p:spPr bwMode="auto">
          <a:xfrm>
            <a:off x="6781800" y="3581400"/>
            <a:ext cx="1120775" cy="307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JLab-Hall-A</a:t>
            </a:r>
          </a:p>
        </p:txBody>
      </p:sp>
      <p:sp>
        <p:nvSpPr>
          <p:cNvPr id="34836" name="Rectangle 34"/>
          <p:cNvSpPr>
            <a:spLocks noChangeArrowheads="1"/>
          </p:cNvSpPr>
          <p:nvPr/>
        </p:nvSpPr>
        <p:spPr bwMode="auto">
          <a:xfrm>
            <a:off x="7239000" y="3886200"/>
            <a:ext cx="1379538" cy="461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p>
            <a:r>
              <a:rPr lang="en-US"/>
              <a:t> </a:t>
            </a:r>
            <a:r>
              <a:rPr lang="en-US" sz="1200"/>
              <a:t>arXiv:1311.1866</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018948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r>
              <a:rPr lang="en-US" altLang="en-US"/>
              <a:t>Questions to address</a:t>
            </a:r>
          </a:p>
        </p:txBody>
      </p:sp>
      <p:sp>
        <p:nvSpPr>
          <p:cNvPr id="62466" name="Content Placeholder 2"/>
          <p:cNvSpPr>
            <a:spLocks noGrp="1"/>
          </p:cNvSpPr>
          <p:nvPr>
            <p:ph idx="1"/>
          </p:nvPr>
        </p:nvSpPr>
        <p:spPr>
          <a:xfrm>
            <a:off x="228600" y="838200"/>
            <a:ext cx="8915400" cy="5410200"/>
          </a:xfrm>
        </p:spPr>
        <p:txBody>
          <a:bodyPr/>
          <a:lstStyle/>
          <a:p>
            <a:pPr marL="0" indent="0">
              <a:buFontTx/>
              <a:buNone/>
            </a:pPr>
            <a:r>
              <a:rPr lang="en-US" altLang="en-US" sz="2400"/>
              <a:t> SIDIS and Hard Exclusive processes </a:t>
            </a:r>
            <a:r>
              <a:rPr lang="en-US" altLang="en-US" sz="2400" smtClean="0"/>
              <a:t>requiring </a:t>
            </a:r>
            <a:r>
              <a:rPr lang="en-US" altLang="en-US" sz="2400"/>
              <a:t>multidimensional analysis, </a:t>
            </a:r>
            <a:r>
              <a:rPr lang="en-US" altLang="en-US" sz="2400" smtClean="0"/>
              <a:t>are a major challenge </a:t>
            </a:r>
            <a:r>
              <a:rPr lang="en-US" altLang="en-US" sz="2400"/>
              <a:t>for experiment, theory, </a:t>
            </a:r>
            <a:r>
              <a:rPr lang="en-US" altLang="en-US" sz="2400" smtClean="0"/>
              <a:t>software extraction framework, claiming control of systematic uncertainties </a:t>
            </a:r>
            <a:endParaRPr lang="en-US" altLang="en-US" sz="2400"/>
          </a:p>
          <a:p>
            <a:pPr marL="0" indent="0">
              <a:buFontTx/>
              <a:buNone/>
            </a:pPr>
            <a:endParaRPr lang="en-US" altLang="en-US" sz="2000"/>
          </a:p>
          <a:p>
            <a:pPr marL="0" indent="0"/>
            <a:r>
              <a:rPr lang="en-US" altLang="en-US" sz="2000"/>
              <a:t>At which step the experimental extraction should stop and theory extraction start?</a:t>
            </a:r>
          </a:p>
          <a:p>
            <a:pPr marL="0" indent="0"/>
            <a:r>
              <a:rPr lang="en-US" altLang="en-US" sz="2000" smtClean="0"/>
              <a:t>How a detailed  </a:t>
            </a:r>
            <a:r>
              <a:rPr lang="en-US" altLang="en-US" sz="2000"/>
              <a:t>MC could help to understand better different contributions in the x-section of single or double pion production?</a:t>
            </a:r>
          </a:p>
          <a:p>
            <a:pPr marL="0" indent="0"/>
            <a:endParaRPr lang="en-US" altLang="en-US" sz="2000"/>
          </a:p>
          <a:p>
            <a:pPr marL="0" indent="0"/>
            <a:r>
              <a:rPr lang="en-US" altLang="en-US" sz="2000"/>
              <a:t>How the TMD/GPD libraries could be integrated into extraction </a:t>
            </a:r>
            <a:r>
              <a:rPr lang="en-US" altLang="en-US" sz="2000" smtClean="0"/>
              <a:t>process</a:t>
            </a:r>
          </a:p>
          <a:p>
            <a:pPr marL="0" indent="0"/>
            <a:endParaRPr lang="en-US" altLang="en-US" sz="2000"/>
          </a:p>
          <a:p>
            <a:pPr marL="0" indent="0"/>
            <a:r>
              <a:rPr lang="en-US" altLang="en-US" sz="2000"/>
              <a:t>How we deal with </a:t>
            </a:r>
            <a:r>
              <a:rPr lang="ja-JP" altLang="en-US" sz="2000"/>
              <a:t>“</a:t>
            </a:r>
            <a:r>
              <a:rPr lang="en-US" altLang="ja-JP" sz="2000"/>
              <a:t>real</a:t>
            </a:r>
            <a:r>
              <a:rPr lang="ja-JP" altLang="en-US" sz="2000"/>
              <a:t>”</a:t>
            </a:r>
            <a:r>
              <a:rPr lang="en-US" altLang="ja-JP" sz="2000"/>
              <a:t> data with finite beam energies and limited phase space</a:t>
            </a:r>
            <a:r>
              <a:rPr lang="en-US" altLang="ja-JP" sz="2000" smtClean="0"/>
              <a:t>?</a:t>
            </a:r>
            <a:endParaRPr lang="en-US" altLang="en-US" sz="2000"/>
          </a:p>
          <a:p>
            <a:pPr marL="0" indent="0"/>
            <a:r>
              <a:rPr lang="en-US" altLang="en-US" sz="2000"/>
              <a:t>Do we need </a:t>
            </a:r>
            <a:r>
              <a:rPr lang="ja-JP" altLang="en-US" sz="2000"/>
              <a:t>“</a:t>
            </a:r>
            <a:r>
              <a:rPr lang="en-US" altLang="ja-JP" sz="2000"/>
              <a:t>validation</a:t>
            </a:r>
            <a:r>
              <a:rPr lang="ja-JP" altLang="en-US" sz="2000"/>
              <a:t>”</a:t>
            </a:r>
            <a:r>
              <a:rPr lang="en-US" altLang="ja-JP" sz="2000"/>
              <a:t> of extracted TMDs and what that will include?</a:t>
            </a:r>
          </a:p>
          <a:p>
            <a:pPr marL="0" indent="0"/>
            <a:endParaRPr lang="en-US" altLang="en-US" sz="2000"/>
          </a:p>
        </p:txBody>
      </p:sp>
      <p:sp>
        <p:nvSpPr>
          <p:cNvPr id="4" name="Footer Placeholder 3"/>
          <p:cNvSpPr>
            <a:spLocks noGrp="1"/>
          </p:cNvSpPr>
          <p:nvPr>
            <p:ph type="ftr" sz="quarter" idx="10"/>
          </p:nvPr>
        </p:nvSpPr>
        <p:spPr/>
        <p:txBody>
          <a:bodyPr/>
          <a:lstStyle/>
          <a:p>
            <a:pPr>
              <a:defRPr/>
            </a:pPr>
            <a:r>
              <a:rPr lang="en-US" smtClean="0"/>
              <a:t>Avakian, LNF-INFN Dec 12</a:t>
            </a:r>
            <a:endParaRPr lang="en-US"/>
          </a:p>
        </p:txBody>
      </p:sp>
      <p:sp>
        <p:nvSpPr>
          <p:cNvPr id="62468" name="Slide Number Placeholder 4"/>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B61D9F5C-76FF-0541-8D23-0C1BBD79CADC}" type="slidenum">
              <a:rPr lang="en-US" altLang="en-US" sz="1400"/>
              <a:pPr>
                <a:spcBef>
                  <a:spcPct val="0"/>
                </a:spcBef>
                <a:buFontTx/>
                <a:buNone/>
              </a:pPr>
              <a:t>54</a:t>
            </a:fld>
            <a:endParaRPr lang="en-US" altLang="en-US" sz="140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152400"/>
            <a:ext cx="7162800" cy="563563"/>
          </a:xfrm>
        </p:spPr>
        <p:txBody>
          <a:bodyPr/>
          <a:lstStyle/>
          <a:p>
            <a:r>
              <a:rPr lang="en-US">
                <a:latin typeface="Arial" charset="0"/>
                <a:ea typeface="ＭＳ Ｐゴシック" charset="0"/>
                <a:cs typeface="ＭＳ Ｐゴシック" charset="0"/>
              </a:rPr>
              <a:t>A</a:t>
            </a:r>
            <a:r>
              <a:rPr lang="en-US" baseline="-25000">
                <a:latin typeface="Arial" charset="0"/>
                <a:ea typeface="ＭＳ Ｐゴシック" charset="0"/>
                <a:cs typeface="ＭＳ Ｐゴシック" charset="0"/>
              </a:rPr>
              <a:t>UT</a:t>
            </a:r>
            <a:r>
              <a:rPr lang="en-US">
                <a:latin typeface="Arial" charset="0"/>
                <a:ea typeface="ＭＳ Ｐゴシック" charset="0"/>
                <a:cs typeface="ＭＳ Ｐゴシック" charset="0"/>
              </a:rPr>
              <a:t>  studies at JLab</a:t>
            </a:r>
          </a:p>
        </p:txBody>
      </p:sp>
      <p:sp>
        <p:nvSpPr>
          <p:cNvPr id="24579" name="Footer Placeholder 3"/>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Avakian, LNF-INFN Dec 12</a:t>
            </a:r>
            <a:endParaRPr lang="en-US" sz="1400"/>
          </a:p>
        </p:txBody>
      </p:sp>
      <p:sp>
        <p:nvSpPr>
          <p:cNvPr id="24580" name="Slide Number Placeholder 4"/>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48FC368-62B3-5D45-B80D-48003B1EB738}" type="slidenum">
              <a:rPr lang="en-US" sz="1400"/>
              <a:pPr eaLnBrk="1" hangingPunct="1"/>
              <a:t>55</a:t>
            </a:fld>
            <a:endParaRPr lang="en-US" sz="1400"/>
          </a:p>
        </p:txBody>
      </p:sp>
      <p:pic>
        <p:nvPicPr>
          <p:cNvPr id="24581" name="Picture 34" descr="screenshot_02.jp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9600" y="838200"/>
            <a:ext cx="2133600" cy="11096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4582" name="TextBox 11"/>
          <p:cNvSpPr txBox="1">
            <a:spLocks noChangeArrowheads="1"/>
          </p:cNvSpPr>
          <p:nvPr/>
        </p:nvSpPr>
        <p:spPr bwMode="auto">
          <a:xfrm>
            <a:off x="2819400" y="1447800"/>
            <a:ext cx="977900" cy="2762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E12-11-108</a:t>
            </a:r>
          </a:p>
        </p:txBody>
      </p:sp>
      <p:sp>
        <p:nvSpPr>
          <p:cNvPr id="24583" name="Rectangle 12"/>
          <p:cNvSpPr>
            <a:spLocks noChangeArrowheads="1"/>
          </p:cNvSpPr>
          <p:nvPr/>
        </p:nvSpPr>
        <p:spPr bwMode="auto">
          <a:xfrm>
            <a:off x="304800" y="5638800"/>
            <a:ext cx="8382000" cy="400050"/>
          </a:xfrm>
          <a:prstGeom prst="rect">
            <a:avLst/>
          </a:prstGeom>
          <a:solidFill>
            <a:srgbClr val="FFFF00"/>
          </a:solidFill>
          <a:ln w="9525">
            <a:solidFill>
              <a:schemeClr val="tx1"/>
            </a:solidFill>
            <a:miter lim="800000"/>
            <a:headEnd/>
            <a:tailEnd/>
          </a:ln>
        </p:spPr>
        <p:txBody>
          <a:bodyPr>
            <a:spAutoFit/>
          </a:bodyPr>
          <a:lstStyle/>
          <a:p>
            <a:r>
              <a:rPr lang="en-US" sz="2000"/>
              <a:t>Precision 4-d mapping of Collins target SSA using SoLID and CLAS12</a:t>
            </a:r>
          </a:p>
        </p:txBody>
      </p:sp>
      <p:sp>
        <p:nvSpPr>
          <p:cNvPr id="24584" name="Rectangle 12"/>
          <p:cNvSpPr>
            <a:spLocks noChangeArrowheads="1"/>
          </p:cNvSpPr>
          <p:nvPr/>
        </p:nvSpPr>
        <p:spPr bwMode="auto">
          <a:xfrm>
            <a:off x="2895600" y="990600"/>
            <a:ext cx="1108075" cy="461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p>
            <a:r>
              <a:rPr lang="en-US"/>
              <a:t>SOLID</a:t>
            </a:r>
          </a:p>
        </p:txBody>
      </p:sp>
      <p:pic>
        <p:nvPicPr>
          <p:cNvPr id="24585" name="Picture 6" descr="Screen shot 2012-02-09 at 12.11.17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2057400"/>
            <a:ext cx="4129088" cy="31178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24586" name="Picture 15" descr="Screen Shot 2014-05-06 at 10.46.55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05400" y="4873625"/>
            <a:ext cx="3505200" cy="307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24587" name="Picture 16" descr="Screen Shot 2014-05-06 at 10.46.37 P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48200" y="2268538"/>
            <a:ext cx="3957638" cy="26352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24588" name="Picture 8" descr="screenshot_30.jp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34200" y="838200"/>
            <a:ext cx="1752600" cy="12207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4589" name="Rectangle 18"/>
          <p:cNvSpPr>
            <a:spLocks noChangeArrowheads="1"/>
          </p:cNvSpPr>
          <p:nvPr/>
        </p:nvSpPr>
        <p:spPr bwMode="auto">
          <a:xfrm>
            <a:off x="5562600" y="1066800"/>
            <a:ext cx="1330325" cy="461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p>
            <a:r>
              <a:rPr lang="en-US"/>
              <a:t>CLAS12</a:t>
            </a:r>
          </a:p>
        </p:txBody>
      </p:sp>
      <p:sp>
        <p:nvSpPr>
          <p:cNvPr id="24590" name="Rectangle 19"/>
          <p:cNvSpPr>
            <a:spLocks noChangeArrowheads="1"/>
          </p:cNvSpPr>
          <p:nvPr/>
        </p:nvSpPr>
        <p:spPr bwMode="auto">
          <a:xfrm>
            <a:off x="5638800" y="1524000"/>
            <a:ext cx="963613" cy="2762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p>
            <a:r>
              <a:rPr lang="en-US" sz="1200"/>
              <a:t>C12-11-111</a:t>
            </a:r>
          </a:p>
        </p:txBody>
      </p:sp>
      <p:pic>
        <p:nvPicPr>
          <p:cNvPr id="24591" name="Picture 5" descr="latex-image-1.pdf"/>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114800" y="5105400"/>
            <a:ext cx="906463" cy="4286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846434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7" name="Rectangle 4"/>
          <p:cNvSpPr>
            <a:spLocks noGrp="1" noChangeArrowheads="1"/>
          </p:cNvSpPr>
          <p:nvPr>
            <p:ph type="title"/>
          </p:nvPr>
        </p:nvSpPr>
        <p:spPr>
          <a:xfrm>
            <a:off x="0" y="0"/>
            <a:ext cx="8991600" cy="808038"/>
          </a:xfrm>
        </p:spPr>
        <p:txBody>
          <a:bodyPr/>
          <a:lstStyle/>
          <a:p>
            <a:pPr eaLnBrk="1" hangingPunct="1"/>
            <a:r>
              <a:rPr lang="en-US" altLang="en-US" sz="3200"/>
              <a:t>Event generators for SIDIS studies</a:t>
            </a:r>
            <a:endParaRPr lang="en-US" altLang="en-US" sz="3200">
              <a:solidFill>
                <a:schemeClr val="accent2"/>
              </a:solidFill>
            </a:endParaRPr>
          </a:p>
        </p:txBody>
      </p:sp>
      <p:sp>
        <p:nvSpPr>
          <p:cNvPr id="65538" name="Slide Number Placeholder 5"/>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2851026F-9DB2-BA44-8185-0EBC0E6C685F}" type="slidenum">
              <a:rPr lang="en-US" altLang="en-US" sz="1400"/>
              <a:pPr>
                <a:spcBef>
                  <a:spcPct val="0"/>
                </a:spcBef>
                <a:buFontTx/>
                <a:buNone/>
              </a:pPr>
              <a:t>56</a:t>
            </a:fld>
            <a:endParaRPr lang="en-US" altLang="en-US" sz="1400"/>
          </a:p>
        </p:txBody>
      </p:sp>
      <p:sp>
        <p:nvSpPr>
          <p:cNvPr id="65539" name="Footer Placeholder 6"/>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sp>
        <p:nvSpPr>
          <p:cNvPr id="65540" name="Rectangle 2"/>
          <p:cNvSpPr>
            <a:spLocks noChangeArrowheads="1"/>
          </p:cNvSpPr>
          <p:nvPr/>
        </p:nvSpPr>
        <p:spPr bwMode="auto">
          <a:xfrm>
            <a:off x="304800" y="1184275"/>
            <a:ext cx="8382000" cy="495520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400">
                <a:latin typeface="CMR12" charset="0"/>
              </a:rPr>
              <a:t>M</a:t>
            </a:r>
            <a:r>
              <a:rPr lang="en-US" altLang="en-US" sz="2400" smtClean="0">
                <a:latin typeface="CMR12" charset="0"/>
              </a:rPr>
              <a:t>ain </a:t>
            </a:r>
            <a:r>
              <a:rPr lang="en-US" altLang="en-US" sz="2400">
                <a:latin typeface="CMR12" charset="0"/>
              </a:rPr>
              <a:t>classes of event generators:</a:t>
            </a:r>
          </a:p>
          <a:p>
            <a:pPr eaLnBrk="1" hangingPunct="1">
              <a:spcBef>
                <a:spcPct val="0"/>
              </a:spcBef>
              <a:buFontTx/>
              <a:buNone/>
            </a:pPr>
            <a:endParaRPr lang="en-US" altLang="en-US" sz="1800">
              <a:latin typeface="CMR12" charset="0"/>
            </a:endParaRPr>
          </a:p>
          <a:p>
            <a:pPr eaLnBrk="1" hangingPunct="1">
              <a:spcBef>
                <a:spcPct val="0"/>
              </a:spcBef>
              <a:buFontTx/>
              <a:buNone/>
            </a:pPr>
            <a:r>
              <a:rPr lang="en-US" altLang="en-US" sz="2000">
                <a:latin typeface="CMR12" charset="0"/>
              </a:rPr>
              <a:t>a)Full event generators </a:t>
            </a:r>
            <a:r>
              <a:rPr lang="en-US" altLang="en-US" sz="1800">
                <a:latin typeface="CMR12" charset="0"/>
              </a:rPr>
              <a:t>where sets of outgoing particles are produced in the interactions between two incoming particles and a complete event is generated</a:t>
            </a:r>
          </a:p>
          <a:p>
            <a:pPr eaLnBrk="1" hangingPunct="1">
              <a:spcBef>
                <a:spcPct val="0"/>
              </a:spcBef>
              <a:buFontTx/>
              <a:buNone/>
            </a:pPr>
            <a:r>
              <a:rPr lang="en-US" altLang="en-US" sz="1800">
                <a:latin typeface="CMR12" charset="0"/>
              </a:rPr>
              <a:t>Applications:  attempt to reproduce the raw data</a:t>
            </a:r>
          </a:p>
          <a:p>
            <a:pPr eaLnBrk="1" hangingPunct="1">
              <a:spcBef>
                <a:spcPct val="0"/>
              </a:spcBef>
              <a:buFontTx/>
              <a:buNone/>
            </a:pPr>
            <a:r>
              <a:rPr lang="en-US" altLang="en-US" sz="1800">
                <a:latin typeface="CMR12" charset="0"/>
              </a:rPr>
              <a:t>                        understand background conditions </a:t>
            </a:r>
          </a:p>
          <a:p>
            <a:pPr eaLnBrk="1" hangingPunct="1">
              <a:spcBef>
                <a:spcPct val="0"/>
              </a:spcBef>
              <a:buFontTx/>
              <a:buNone/>
            </a:pPr>
            <a:r>
              <a:rPr lang="en-US" altLang="en-US" sz="1800">
                <a:latin typeface="CMR12" charset="0"/>
              </a:rPr>
              <a:t>                        estimating rates of certain types of events</a:t>
            </a:r>
          </a:p>
          <a:p>
            <a:pPr eaLnBrk="1" hangingPunct="1">
              <a:spcBef>
                <a:spcPct val="0"/>
              </a:spcBef>
              <a:buFontTx/>
              <a:buNone/>
            </a:pPr>
            <a:r>
              <a:rPr lang="en-US" altLang="en-US" sz="1800" smtClean="0">
                <a:latin typeface="CMR12" charset="0"/>
              </a:rPr>
              <a:t>	        planning </a:t>
            </a:r>
            <a:r>
              <a:rPr lang="en-US" altLang="en-US" sz="1800">
                <a:latin typeface="CMR12" charset="0"/>
              </a:rPr>
              <a:t>and optimizing detector performances,</a:t>
            </a:r>
            <a:r>
              <a:rPr lang="is-IS" altLang="en-US" sz="1800">
                <a:latin typeface="CMR12" charset="0"/>
              </a:rPr>
              <a:t>…</a:t>
            </a:r>
          </a:p>
          <a:p>
            <a:pPr eaLnBrk="1" hangingPunct="1">
              <a:spcBef>
                <a:spcPct val="0"/>
              </a:spcBef>
              <a:buFontTx/>
              <a:buNone/>
            </a:pPr>
            <a:endParaRPr lang="en-US" altLang="en-US" sz="1800">
              <a:latin typeface="CMR12" charset="0"/>
            </a:endParaRPr>
          </a:p>
          <a:p>
            <a:pPr eaLnBrk="1" hangingPunct="1">
              <a:spcBef>
                <a:spcPct val="0"/>
              </a:spcBef>
              <a:buFontTx/>
              <a:buNone/>
            </a:pPr>
            <a:r>
              <a:rPr lang="en-US" altLang="en-US" sz="2000">
                <a:latin typeface="CMR12" charset="0"/>
              </a:rPr>
              <a:t>b) Specific </a:t>
            </a:r>
            <a:r>
              <a:rPr lang="en-US" altLang="en-US" sz="2000" smtClean="0">
                <a:latin typeface="CMR12" charset="0"/>
              </a:rPr>
              <a:t>event  </a:t>
            </a:r>
            <a:r>
              <a:rPr lang="en-US" altLang="en-US" sz="2000">
                <a:latin typeface="CMR12" charset="0"/>
              </a:rPr>
              <a:t>generators </a:t>
            </a:r>
            <a:r>
              <a:rPr lang="en-US" altLang="en-US" sz="1800" smtClean="0">
                <a:latin typeface="CMR12" charset="0"/>
              </a:rPr>
              <a:t>(</a:t>
            </a:r>
            <a:r>
              <a:rPr lang="en-US" altLang="en-US" sz="1800">
                <a:latin typeface="CMR12" charset="0"/>
              </a:rPr>
              <a:t>single hadron, di-hadron,</a:t>
            </a:r>
            <a:r>
              <a:rPr lang="is-IS" altLang="en-US" sz="1800">
                <a:latin typeface="CMR12" charset="0"/>
              </a:rPr>
              <a:t>…) </a:t>
            </a:r>
            <a:r>
              <a:rPr lang="en-US" altLang="en-US" sz="1800" smtClean="0">
                <a:latin typeface="CMR12" charset="0"/>
              </a:rPr>
              <a:t>, </a:t>
            </a:r>
            <a:r>
              <a:rPr lang="en-US" altLang="en-US" sz="1800">
                <a:latin typeface="CMR12" charset="0"/>
              </a:rPr>
              <a:t>where only the final state particles of interest are generated</a:t>
            </a:r>
          </a:p>
          <a:p>
            <a:pPr eaLnBrk="1" hangingPunct="1">
              <a:spcBef>
                <a:spcPct val="0"/>
              </a:spcBef>
              <a:buFontTx/>
              <a:buNone/>
            </a:pPr>
            <a:r>
              <a:rPr lang="en-US" altLang="en-US" sz="1800">
                <a:latin typeface="CMR12" charset="0"/>
              </a:rPr>
              <a:t>Applications:   providing fast tests of analysis procedures with relatively simple       	         integration of different input models. </a:t>
            </a:r>
          </a:p>
          <a:p>
            <a:pPr eaLnBrk="1" hangingPunct="1">
              <a:spcBef>
                <a:spcPct val="0"/>
              </a:spcBef>
              <a:buFontTx/>
              <a:buNone/>
            </a:pPr>
            <a:r>
              <a:rPr lang="en-US" altLang="en-US" sz="1800">
                <a:latin typeface="CMR12" charset="0"/>
              </a:rPr>
              <a:t>	        developing analysis frameworks. </a:t>
            </a:r>
            <a:endParaRPr lang="en-US" altLang="en-US" sz="1800" smtClean="0">
              <a:latin typeface="CMR12" charset="0"/>
            </a:endParaRPr>
          </a:p>
          <a:p>
            <a:pPr eaLnBrk="1" hangingPunct="1">
              <a:spcBef>
                <a:spcPct val="0"/>
              </a:spcBef>
              <a:buNone/>
            </a:pPr>
            <a:r>
              <a:rPr lang="en-US" altLang="en-US" sz="1800">
                <a:latin typeface="CMR12" charset="0"/>
              </a:rPr>
              <a:t>	</a:t>
            </a:r>
            <a:r>
              <a:rPr lang="en-US" altLang="en-US" sz="1800" smtClean="0">
                <a:latin typeface="CMR12" charset="0"/>
              </a:rPr>
              <a:t>1) </a:t>
            </a:r>
            <a:r>
              <a:rPr lang="en-US" sz="1800"/>
              <a:t>Providing events with cross </a:t>
            </a:r>
            <a:r>
              <a:rPr lang="en-US" sz="1800" smtClean="0"/>
              <a:t>section</a:t>
            </a:r>
            <a:endParaRPr lang="en-US" altLang="en-US" sz="1800"/>
          </a:p>
          <a:p>
            <a:pPr eaLnBrk="1" hangingPunct="1">
              <a:spcBef>
                <a:spcPct val="0"/>
              </a:spcBef>
              <a:buFontTx/>
              <a:buNone/>
            </a:pPr>
            <a:r>
              <a:rPr lang="en-US" sz="1800" smtClean="0"/>
              <a:t>	2) Phase </a:t>
            </a:r>
            <a:r>
              <a:rPr lang="en-US" sz="1800"/>
              <a:t>space with realistic x-sections provided as weight factors</a:t>
            </a:r>
            <a:endParaRPr lang="en-US" altLang="en-US" sz="1800">
              <a:latin typeface="CMR12" charset="0"/>
            </a:endParaRPr>
          </a:p>
          <a:p>
            <a:pPr eaLnBrk="1" hangingPunct="1">
              <a:spcBef>
                <a:spcPct val="0"/>
              </a:spcBef>
              <a:buFontTx/>
              <a:buNone/>
            </a:pPr>
            <a:r>
              <a:rPr lang="en-US" altLang="en-US" sz="1800">
                <a:latin typeface="CMR12" charset="0"/>
              </a:rPr>
              <a:t>+unfolding measured data for acceptance and detector resolution effects</a:t>
            </a:r>
            <a:endParaRPr lang="en-US" altLang="en-US" sz="180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 descr="Screen Shot 2017-12-05 at 11.19.16 A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29200" y="2209800"/>
            <a:ext cx="4012142" cy="2895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1745" name="Title 1"/>
          <p:cNvSpPr>
            <a:spLocks noGrp="1"/>
          </p:cNvSpPr>
          <p:nvPr>
            <p:ph type="title"/>
          </p:nvPr>
        </p:nvSpPr>
        <p:spPr/>
        <p:txBody>
          <a:bodyPr/>
          <a:lstStyle/>
          <a:p>
            <a:r>
              <a:rPr lang="en-US">
                <a:latin typeface="Arial" charset="0"/>
                <a:ea typeface="ＭＳ Ｐゴシック" charset="0"/>
                <a:cs typeface="ＭＳ Ｐゴシック" charset="0"/>
              </a:rPr>
              <a:t>Comparing generated ouput with input</a:t>
            </a:r>
          </a:p>
        </p:txBody>
      </p:sp>
      <p:sp>
        <p:nvSpPr>
          <p:cNvPr id="3" name="Footer Placeholder 2"/>
          <p:cNvSpPr>
            <a:spLocks noGrp="1"/>
          </p:cNvSpPr>
          <p:nvPr>
            <p:ph type="ftr" sz="quarter" idx="10"/>
          </p:nvPr>
        </p:nvSpPr>
        <p:spPr/>
        <p:txBody>
          <a:bodyPr/>
          <a:lstStyle/>
          <a:p>
            <a:pPr>
              <a:defRPr/>
            </a:pPr>
            <a:r>
              <a:rPr lang="en-US" smtClean="0"/>
              <a:t>Avakian, LNF-INFN Dec 12</a:t>
            </a:r>
            <a:endParaRPr lang="en-US"/>
          </a:p>
        </p:txBody>
      </p:sp>
      <p:sp>
        <p:nvSpPr>
          <p:cNvPr id="31747" name="Slide Number Placeholder 3"/>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F140D2-51B6-F84E-9709-61ABB6B3B532}" type="slidenum">
              <a:rPr lang="en-US" sz="1400"/>
              <a:pPr/>
              <a:t>57</a:t>
            </a:fld>
            <a:endParaRPr lang="en-US" sz="1400"/>
          </a:p>
        </p:txBody>
      </p:sp>
      <p:pic>
        <p:nvPicPr>
          <p:cNvPr id="31749" name="Picture 7" descr="Screen Shot 2017-11-28 at 6.46.44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0" y="914400"/>
            <a:ext cx="3871913" cy="3657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1750" name="TextBox 9"/>
          <p:cNvSpPr txBox="1">
            <a:spLocks noChangeArrowheads="1"/>
          </p:cNvSpPr>
          <p:nvPr/>
        </p:nvSpPr>
        <p:spPr bwMode="auto">
          <a:xfrm>
            <a:off x="914400" y="5638800"/>
            <a:ext cx="6553200" cy="33855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smtClean="0"/>
              <a:t>Reconstructing SFs from generated input 1</a:t>
            </a:r>
            <a:r>
              <a:rPr lang="en-US" sz="1600" baseline="30000" smtClean="0"/>
              <a:t>st</a:t>
            </a:r>
            <a:r>
              <a:rPr lang="en-US" sz="1600" smtClean="0"/>
              <a:t> check of the procedure</a:t>
            </a:r>
            <a:endParaRPr lang="en-US" sz="1600"/>
          </a:p>
        </p:txBody>
      </p:sp>
      <p:sp>
        <p:nvSpPr>
          <p:cNvPr id="31751" name="TextBox 10"/>
          <p:cNvSpPr txBox="1">
            <a:spLocks noChangeArrowheads="1"/>
          </p:cNvSpPr>
          <p:nvPr/>
        </p:nvSpPr>
        <p:spPr bwMode="auto">
          <a:xfrm>
            <a:off x="4343400" y="2514600"/>
            <a:ext cx="1295400" cy="4308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a:t>generated </a:t>
            </a:r>
            <a:r>
              <a:rPr lang="en-US" sz="1100" smtClean="0"/>
              <a:t>input (filled symbols)</a:t>
            </a:r>
            <a:endParaRPr lang="en-US" sz="1100"/>
          </a:p>
        </p:txBody>
      </p:sp>
      <p:cxnSp>
        <p:nvCxnSpPr>
          <p:cNvPr id="13" name="Straight Arrow Connector 12"/>
          <p:cNvCxnSpPr/>
          <p:nvPr/>
        </p:nvCxnSpPr>
        <p:spPr>
          <a:xfrm>
            <a:off x="5181600" y="2895600"/>
            <a:ext cx="304800" cy="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31753" name="TextBox 13"/>
          <p:cNvSpPr txBox="1">
            <a:spLocks noChangeArrowheads="1"/>
          </p:cNvSpPr>
          <p:nvPr/>
        </p:nvSpPr>
        <p:spPr bwMode="auto">
          <a:xfrm>
            <a:off x="5867400" y="1905000"/>
            <a:ext cx="2971800" cy="26161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100" smtClean="0"/>
              <a:t>reconstructed (from generated)  </a:t>
            </a:r>
            <a:r>
              <a:rPr lang="en-US" sz="1100"/>
              <a:t>output</a:t>
            </a:r>
          </a:p>
        </p:txBody>
      </p:sp>
      <p:cxnSp>
        <p:nvCxnSpPr>
          <p:cNvPr id="15" name="Straight Arrow Connector 14"/>
          <p:cNvCxnSpPr/>
          <p:nvPr/>
        </p:nvCxnSpPr>
        <p:spPr>
          <a:xfrm flipV="1">
            <a:off x="4648200" y="5257800"/>
            <a:ext cx="1143000" cy="30480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31755" name="TextBox 1"/>
          <p:cNvSpPr txBox="1">
            <a:spLocks noChangeArrowheads="1"/>
          </p:cNvSpPr>
          <p:nvPr/>
        </p:nvSpPr>
        <p:spPr bwMode="auto">
          <a:xfrm>
            <a:off x="1371600" y="4572000"/>
            <a:ext cx="2405063" cy="6461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compare 3 bins in Q</a:t>
            </a:r>
            <a:r>
              <a:rPr lang="en-US" sz="1800" baseline="30000"/>
              <a:t>2</a:t>
            </a:r>
          </a:p>
          <a:p>
            <a:r>
              <a:rPr lang="en-US" sz="1800"/>
              <a:t>average values agree </a:t>
            </a:r>
            <a:r>
              <a:rPr lang="en-US" sz="1800" baseline="30000"/>
              <a:t> </a:t>
            </a:r>
          </a:p>
        </p:txBody>
      </p:sp>
      <p:sp>
        <p:nvSpPr>
          <p:cNvPr id="31756" name="TextBox 3"/>
          <p:cNvSpPr txBox="1">
            <a:spLocks noChangeArrowheads="1"/>
          </p:cNvSpPr>
          <p:nvPr/>
        </p:nvSpPr>
        <p:spPr bwMode="auto">
          <a:xfrm>
            <a:off x="5029200" y="1066800"/>
            <a:ext cx="3379788"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using x-section generator in x/y</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6131886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49" name="Title 1"/>
          <p:cNvSpPr>
            <a:spLocks noGrp="1"/>
          </p:cNvSpPr>
          <p:nvPr>
            <p:ph type="title"/>
          </p:nvPr>
        </p:nvSpPr>
        <p:spPr>
          <a:xfrm>
            <a:off x="76200" y="152400"/>
            <a:ext cx="8991600" cy="563563"/>
          </a:xfrm>
        </p:spPr>
        <p:txBody>
          <a:bodyPr/>
          <a:lstStyle/>
          <a:p>
            <a:r>
              <a:rPr lang="en-US" altLang="en-US" sz="2400"/>
              <a:t> </a:t>
            </a:r>
            <a:r>
              <a:rPr lang="en-US" altLang="en-US" sz="1800"/>
              <a:t>Additional </a:t>
            </a:r>
            <a:r>
              <a:rPr lang="en-US" altLang="en-US" sz="1800" smtClean="0"/>
              <a:t>complications: </a:t>
            </a:r>
            <a:r>
              <a:rPr lang="en-US" altLang="en-US" sz="1800"/>
              <a:t>Experiment covers ranges described by different SFs</a:t>
            </a:r>
          </a:p>
        </p:txBody>
      </p:sp>
      <p:sp>
        <p:nvSpPr>
          <p:cNvPr id="3" name="Footer Placeholder 2"/>
          <p:cNvSpPr>
            <a:spLocks noGrp="1"/>
          </p:cNvSpPr>
          <p:nvPr>
            <p:ph type="ftr" sz="quarter" idx="10"/>
          </p:nvPr>
        </p:nvSpPr>
        <p:spPr/>
        <p:txBody>
          <a:bodyPr/>
          <a:lstStyle/>
          <a:p>
            <a:pPr>
              <a:defRPr/>
            </a:pPr>
            <a:r>
              <a:rPr lang="en-US" smtClean="0"/>
              <a:t>Avakian, LNF-INFN Dec 12</a:t>
            </a:r>
            <a:endParaRPr lang="en-US"/>
          </a:p>
        </p:txBody>
      </p:sp>
      <p:sp>
        <p:nvSpPr>
          <p:cNvPr id="53251" name="Slide Number Placeholder 3"/>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86EEDD28-8AF0-1A43-BAE2-8A76052BCCC9}" type="slidenum">
              <a:rPr lang="en-US" altLang="en-US" sz="1400"/>
              <a:pPr>
                <a:spcBef>
                  <a:spcPct val="0"/>
                </a:spcBef>
                <a:buFontTx/>
                <a:buNone/>
              </a:pPr>
              <a:t>58</a:t>
            </a:fld>
            <a:endParaRPr lang="en-US" altLang="en-US" sz="1400"/>
          </a:p>
        </p:txBody>
      </p:sp>
      <p:sp>
        <p:nvSpPr>
          <p:cNvPr id="53252" name="TextBox 5"/>
          <p:cNvSpPr txBox="1">
            <a:spLocks noChangeArrowheads="1"/>
          </p:cNvSpPr>
          <p:nvPr/>
        </p:nvSpPr>
        <p:spPr bwMode="auto">
          <a:xfrm>
            <a:off x="4419600" y="5562600"/>
            <a:ext cx="4648200" cy="6461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Multidimensional bins (</a:t>
            </a:r>
            <a:r>
              <a:rPr lang="en-US" altLang="en-US" sz="1800" u="sng"/>
              <a:t>x,y,z,P</a:t>
            </a:r>
            <a:r>
              <a:rPr lang="en-US" altLang="en-US" sz="1800" u="sng" baseline="-25000"/>
              <a:t>T</a:t>
            </a:r>
            <a:r>
              <a:rPr lang="en-US" altLang="en-US" sz="1800" u="sng"/>
              <a:t>,</a:t>
            </a:r>
            <a:r>
              <a:rPr lang="en-US" altLang="en-US" sz="1800" u="sng">
                <a:latin typeface="Symbol" charset="2"/>
              </a:rPr>
              <a:t>f</a:t>
            </a:r>
            <a:r>
              <a:rPr lang="en-US" altLang="en-US" sz="1800"/>
              <a:t>) are crucial for separation of different contributions</a:t>
            </a:r>
          </a:p>
        </p:txBody>
      </p:sp>
      <p:sp>
        <p:nvSpPr>
          <p:cNvPr id="53253" name="Rectangle 1"/>
          <p:cNvSpPr>
            <a:spLocks noChangeArrowheads="1"/>
          </p:cNvSpPr>
          <p:nvPr/>
        </p:nvSpPr>
        <p:spPr bwMode="auto">
          <a:xfrm>
            <a:off x="4343400" y="3276600"/>
            <a:ext cx="4648200" cy="1477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Understanding of the scale of ignored contributions (M/Q</a:t>
            </a:r>
            <a:r>
              <a:rPr lang="en-US" altLang="en-US" sz="1800" baseline="30000"/>
              <a:t>2</a:t>
            </a:r>
            <a:r>
              <a:rPr lang="en-US" altLang="en-US" sz="1800"/>
              <a:t>,P</a:t>
            </a:r>
            <a:r>
              <a:rPr lang="en-US" altLang="en-US" sz="1800" baseline="-25000"/>
              <a:t>T</a:t>
            </a:r>
            <a:r>
              <a:rPr lang="en-US" altLang="en-US" sz="1800"/>
              <a:t>/Q</a:t>
            </a:r>
            <a:r>
              <a:rPr lang="en-US" altLang="en-US" sz="1800" baseline="30000"/>
              <a:t>2</a:t>
            </a:r>
            <a:r>
              <a:rPr lang="en-US" altLang="en-US" sz="1800"/>
              <a:t>, Target/Current correlations,</a:t>
            </a:r>
            <a:r>
              <a:rPr lang="is-IS" altLang="en-US" sz="1800"/>
              <a:t>…) </a:t>
            </a:r>
            <a:r>
              <a:rPr lang="en-US" altLang="en-US" sz="1800"/>
              <a:t>will define the limits on precision for other involved contributions (ex. evolution). </a:t>
            </a:r>
          </a:p>
        </p:txBody>
      </p:sp>
      <p:sp>
        <p:nvSpPr>
          <p:cNvPr id="53254" name="TextBox 4"/>
          <p:cNvSpPr txBox="1">
            <a:spLocks noChangeArrowheads="1"/>
          </p:cNvSpPr>
          <p:nvPr/>
        </p:nvSpPr>
        <p:spPr bwMode="auto">
          <a:xfrm>
            <a:off x="5334000" y="1371600"/>
            <a:ext cx="3279775" cy="12001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Kinematics covers regions with different fractions from target and current fragmentation</a:t>
            </a:r>
          </a:p>
        </p:txBody>
      </p:sp>
      <p:grpSp>
        <p:nvGrpSpPr>
          <p:cNvPr id="53255" name="Group 10"/>
          <p:cNvGrpSpPr>
            <a:grpSpLocks/>
          </p:cNvGrpSpPr>
          <p:nvPr/>
        </p:nvGrpSpPr>
        <p:grpSpPr bwMode="auto">
          <a:xfrm>
            <a:off x="0" y="2819400"/>
            <a:ext cx="4267200" cy="3454400"/>
            <a:chOff x="914400" y="990600"/>
            <a:chExt cx="6007100" cy="3454400"/>
          </a:xfrm>
        </p:grpSpPr>
        <p:pic>
          <p:nvPicPr>
            <p:cNvPr id="53259" name="Picture 1" descr="Screen Shot 2017-03-14 at 5.55.45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14400" y="990600"/>
              <a:ext cx="6007100" cy="3454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53260" name="TextBox 3"/>
            <p:cNvSpPr txBox="1">
              <a:spLocks noChangeArrowheads="1"/>
            </p:cNvSpPr>
            <p:nvPr/>
          </p:nvSpPr>
          <p:spPr bwMode="auto">
            <a:xfrm>
              <a:off x="1981200" y="1295400"/>
              <a:ext cx="941972"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JLab12</a:t>
              </a:r>
            </a:p>
          </p:txBody>
        </p:sp>
        <p:sp>
          <p:nvSpPr>
            <p:cNvPr id="53261" name="TextBox 5"/>
            <p:cNvSpPr txBox="1">
              <a:spLocks noChangeArrowheads="1"/>
            </p:cNvSpPr>
            <p:nvPr/>
          </p:nvSpPr>
          <p:spPr bwMode="auto">
            <a:xfrm>
              <a:off x="4419600" y="2286000"/>
              <a:ext cx="659293"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Breit</a:t>
              </a:r>
            </a:p>
          </p:txBody>
        </p:sp>
        <p:sp>
          <p:nvSpPr>
            <p:cNvPr id="53262" name="TextBox 6"/>
            <p:cNvSpPr txBox="1">
              <a:spLocks noChangeArrowheads="1"/>
            </p:cNvSpPr>
            <p:nvPr/>
          </p:nvSpPr>
          <p:spPr bwMode="auto">
            <a:xfrm>
              <a:off x="3733800" y="2286000"/>
              <a:ext cx="543651"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CM</a:t>
              </a:r>
            </a:p>
          </p:txBody>
        </p:sp>
        <p:sp>
          <p:nvSpPr>
            <p:cNvPr id="53263" name="TextBox 7"/>
            <p:cNvSpPr txBox="1">
              <a:spLocks noChangeArrowheads="1"/>
            </p:cNvSpPr>
            <p:nvPr/>
          </p:nvSpPr>
          <p:spPr bwMode="auto">
            <a:xfrm>
              <a:off x="2286000" y="1676400"/>
              <a:ext cx="4226924" cy="33855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more CFR            more TFR </a:t>
              </a:r>
            </a:p>
          </p:txBody>
        </p:sp>
        <p:cxnSp>
          <p:nvCxnSpPr>
            <p:cNvPr id="10" name="Straight Arrow Connector 9"/>
            <p:cNvCxnSpPr/>
            <p:nvPr/>
          </p:nvCxnSpPr>
          <p:spPr>
            <a:xfrm>
              <a:off x="2056375" y="1981200"/>
              <a:ext cx="4344421" cy="0"/>
            </a:xfrm>
            <a:prstGeom prst="straightConnector1">
              <a:avLst/>
            </a:prstGeom>
            <a:ln>
              <a:solidFill>
                <a:schemeClr val="tx1"/>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grpSp>
      <p:pic>
        <p:nvPicPr>
          <p:cNvPr id="53256" name="Picture 2" descr="Screen Shot 2017-03-03 at 7.30.30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 y="800100"/>
            <a:ext cx="4191000" cy="20955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53257" name="Rectangle 11"/>
          <p:cNvSpPr>
            <a:spLocks noChangeArrowheads="1"/>
          </p:cNvSpPr>
          <p:nvPr/>
        </p:nvSpPr>
        <p:spPr bwMode="auto">
          <a:xfrm>
            <a:off x="3460750" y="800100"/>
            <a:ext cx="2984500" cy="254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s-IS" altLang="en-US" sz="1000"/>
              <a:t>Boglione et al, Phys.Lett. B766 (2017) 245-253</a:t>
            </a:r>
            <a:endParaRPr lang="en-US" altLang="en-US" sz="1000"/>
          </a:p>
        </p:txBody>
      </p:sp>
      <p:pic>
        <p:nvPicPr>
          <p:cNvPr id="53258" name="Picture 12" descr="Screen Shot 2017-03-15 at 3.02.45 P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978008" y="2536912"/>
            <a:ext cx="1562100" cy="4191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 y="0"/>
            <a:ext cx="9208507" cy="6810459"/>
          </a:xfrm>
        </p:spPr>
      </p:pic>
      <p:sp>
        <p:nvSpPr>
          <p:cNvPr id="4" name="Footer Placeholder 3"/>
          <p:cNvSpPr>
            <a:spLocks noGrp="1"/>
          </p:cNvSpPr>
          <p:nvPr>
            <p:ph type="ftr" sz="quarter" idx="10"/>
          </p:nvPr>
        </p:nvSpPr>
        <p:spPr/>
        <p:txBody>
          <a:bodyPr/>
          <a:lstStyle/>
          <a:p>
            <a:pPr>
              <a:defRPr/>
            </a:pPr>
            <a:r>
              <a:rPr lang="en-US" smtClean="0"/>
              <a:t>Avakian, LNF-INFN Dec 12</a:t>
            </a:r>
            <a:endParaRPr lang="en-US"/>
          </a:p>
        </p:txBody>
      </p:sp>
      <p:sp>
        <p:nvSpPr>
          <p:cNvPr id="5" name="Slide Number Placeholder 4"/>
          <p:cNvSpPr>
            <a:spLocks noGrp="1"/>
          </p:cNvSpPr>
          <p:nvPr>
            <p:ph type="sldNum" sz="quarter" idx="11"/>
          </p:nvPr>
        </p:nvSpPr>
        <p:spPr/>
        <p:txBody>
          <a:bodyPr/>
          <a:lstStyle/>
          <a:p>
            <a:pPr>
              <a:defRPr/>
            </a:pPr>
            <a:fld id="{185C1D5A-1B75-2643-9634-7250AEE2B499}" type="slidenum">
              <a:rPr lang="en-US" altLang="en-US" smtClean="0"/>
              <a:pPr>
                <a:defRPr/>
              </a:pPr>
              <a:t>59</a:t>
            </a:fld>
            <a:endParaRPr lang="en-US" altLang="en-US"/>
          </a:p>
        </p:txBody>
      </p:sp>
      <p:sp>
        <p:nvSpPr>
          <p:cNvPr id="7" name="TextBox 6"/>
          <p:cNvSpPr txBox="1"/>
          <p:nvPr/>
        </p:nvSpPr>
        <p:spPr>
          <a:xfrm>
            <a:off x="6633968" y="126916"/>
            <a:ext cx="1890261" cy="369332"/>
          </a:xfrm>
          <a:prstGeom prst="rect">
            <a:avLst/>
          </a:prstGeom>
          <a:noFill/>
        </p:spPr>
        <p:txBody>
          <a:bodyPr wrap="none" rtlCol="0">
            <a:spAutoFit/>
          </a:bodyPr>
          <a:lstStyle/>
          <a:p>
            <a:r>
              <a:rPr lang="en-US" err="1" smtClean="0"/>
              <a:t>N.Sato</a:t>
            </a:r>
            <a:r>
              <a:rPr lang="en-US" smtClean="0"/>
              <a:t> &amp; UConn</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628202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610" name="Picture 19" descr="Screen shot 2012-02-09 at 6.58.16 A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590800"/>
            <a:ext cx="6096000" cy="38068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68611" name="Picture 18" descr="Screen shot 2012-02-09 at 6.57.57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801688"/>
            <a:ext cx="6118225" cy="19415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68612" name="Footer Placeholder 1"/>
          <p:cNvSpPr>
            <a:spLocks noGrp="1"/>
          </p:cNvSpPr>
          <p:nvPr>
            <p:ph type="ftr" sz="quarter" idx="10"/>
          </p:nvPr>
        </p:nvSpPr>
        <p:spPr>
          <a:xfrm>
            <a:off x="3124200" y="6537325"/>
            <a:ext cx="2895600" cy="244475"/>
          </a:xfrm>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en-US" sz="1400" smtClean="0"/>
              <a:t>Avakian, LNF-INFN Dec 12</a:t>
            </a:r>
            <a:endParaRPr lang="en-US" altLang="en-US" sz="1400"/>
          </a:p>
        </p:txBody>
      </p:sp>
      <p:sp>
        <p:nvSpPr>
          <p:cNvPr id="68613" name="Slide Number Placeholder 2"/>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0DEDE41D-D71A-FF44-BBAB-1C6459622AAD}" type="slidenum">
              <a:rPr lang="en-US" altLang="en-US" sz="1400"/>
              <a:pPr/>
              <a:t>6</a:t>
            </a:fld>
            <a:endParaRPr lang="en-US" altLang="en-US" sz="1400"/>
          </a:p>
        </p:txBody>
      </p:sp>
      <p:sp>
        <p:nvSpPr>
          <p:cNvPr id="68614" name="Slide Number Placeholder 4"/>
          <p:cNvSpPr txBox="1">
            <a:spLocks noGrp="1"/>
          </p:cNvSpPr>
          <p:nvPr/>
        </p:nvSpPr>
        <p:spPr bwMode="auto">
          <a:xfrm>
            <a:off x="8458200" y="6464300"/>
            <a:ext cx="685800" cy="3206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fld id="{BCA4A3AC-38C7-A94B-8698-EC096C993B40}" type="slidenum">
              <a:rPr lang="en-US" altLang="en-US" sz="1400"/>
              <a:pPr algn="r" eaLnBrk="1" hangingPunct="1"/>
              <a:t>6</a:t>
            </a:fld>
            <a:endParaRPr lang="en-US" altLang="en-US" sz="1400"/>
          </a:p>
        </p:txBody>
      </p:sp>
      <p:sp>
        <p:nvSpPr>
          <p:cNvPr id="68615" name="Rectangle 2"/>
          <p:cNvSpPr>
            <a:spLocks noGrp="1" noChangeArrowheads="1"/>
          </p:cNvSpPr>
          <p:nvPr>
            <p:ph type="title" idx="4294967295"/>
          </p:nvPr>
        </p:nvSpPr>
        <p:spPr>
          <a:xfrm>
            <a:off x="457200" y="152400"/>
            <a:ext cx="8229600" cy="239713"/>
          </a:xfrm>
          <a:noFill/>
        </p:spPr>
        <p:txBody>
          <a:bodyPr/>
          <a:lstStyle/>
          <a:p>
            <a:pPr eaLnBrk="1" hangingPunct="1"/>
            <a:r>
              <a:rPr lang="en-US" altLang="en-US" sz="3200"/>
              <a:t>Nucleon structure &amp; TMDs at leading twist</a:t>
            </a:r>
          </a:p>
        </p:txBody>
      </p:sp>
      <p:grpSp>
        <p:nvGrpSpPr>
          <p:cNvPr id="6" name="Group 5"/>
          <p:cNvGrpSpPr/>
          <p:nvPr/>
        </p:nvGrpSpPr>
        <p:grpSpPr>
          <a:xfrm>
            <a:off x="76200" y="914400"/>
            <a:ext cx="8991600" cy="5486400"/>
            <a:chOff x="76200" y="914400"/>
            <a:chExt cx="8991600" cy="5486400"/>
          </a:xfrm>
        </p:grpSpPr>
        <p:grpSp>
          <p:nvGrpSpPr>
            <p:cNvPr id="4" name="Group 3"/>
            <p:cNvGrpSpPr/>
            <p:nvPr/>
          </p:nvGrpSpPr>
          <p:grpSpPr>
            <a:xfrm>
              <a:off x="76200" y="1295400"/>
              <a:ext cx="6858000" cy="5105400"/>
              <a:chOff x="76200" y="1295400"/>
              <a:chExt cx="6858000" cy="5105400"/>
            </a:xfrm>
          </p:grpSpPr>
          <p:grpSp>
            <p:nvGrpSpPr>
              <p:cNvPr id="2" name="Group 19"/>
              <p:cNvGrpSpPr>
                <a:grpSpLocks/>
              </p:cNvGrpSpPr>
              <p:nvPr/>
            </p:nvGrpSpPr>
            <p:grpSpPr bwMode="auto">
              <a:xfrm>
                <a:off x="152400" y="1295400"/>
                <a:ext cx="5867400" cy="3962400"/>
                <a:chOff x="152400" y="1295400"/>
                <a:chExt cx="5867400" cy="3962400"/>
              </a:xfrm>
            </p:grpSpPr>
            <p:sp>
              <p:nvSpPr>
                <p:cNvPr id="38" name="Rectangle 37"/>
                <p:cNvSpPr/>
                <p:nvPr/>
              </p:nvSpPr>
              <p:spPr>
                <a:xfrm>
                  <a:off x="2362200" y="1676400"/>
                  <a:ext cx="3048000" cy="609600"/>
                </a:xfrm>
                <a:prstGeom prst="rect">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grpSp>
              <p:nvGrpSpPr>
                <p:cNvPr id="68623" name="Group 18"/>
                <p:cNvGrpSpPr>
                  <a:grpSpLocks/>
                </p:cNvGrpSpPr>
                <p:nvPr/>
              </p:nvGrpSpPr>
              <p:grpSpPr bwMode="auto">
                <a:xfrm>
                  <a:off x="152400" y="1295400"/>
                  <a:ext cx="5867400" cy="3962400"/>
                  <a:chOff x="152400" y="1295400"/>
                  <a:chExt cx="5867400" cy="3962400"/>
                </a:xfrm>
              </p:grpSpPr>
              <p:sp>
                <p:nvSpPr>
                  <p:cNvPr id="12" name="Rectangle 11"/>
                  <p:cNvSpPr/>
                  <p:nvPr/>
                </p:nvSpPr>
                <p:spPr>
                  <a:xfrm>
                    <a:off x="3048000" y="1295400"/>
                    <a:ext cx="2971800" cy="609600"/>
                  </a:xfrm>
                  <a:prstGeom prst="rect">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39" name="Rectangle 38"/>
                  <p:cNvSpPr/>
                  <p:nvPr/>
                </p:nvSpPr>
                <p:spPr>
                  <a:xfrm>
                    <a:off x="1219200" y="2286000"/>
                    <a:ext cx="2286000" cy="609600"/>
                  </a:xfrm>
                  <a:prstGeom prst="rect">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40" name="Rectangle 39"/>
                  <p:cNvSpPr/>
                  <p:nvPr/>
                </p:nvSpPr>
                <p:spPr>
                  <a:xfrm>
                    <a:off x="1912937" y="2743200"/>
                    <a:ext cx="2201863" cy="685800"/>
                  </a:xfrm>
                  <a:prstGeom prst="rect">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41" name="Rectangle 40"/>
                  <p:cNvSpPr/>
                  <p:nvPr/>
                </p:nvSpPr>
                <p:spPr>
                  <a:xfrm>
                    <a:off x="2895600" y="3429000"/>
                    <a:ext cx="1219200" cy="609600"/>
                  </a:xfrm>
                  <a:prstGeom prst="rect">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sp>
                <p:nvSpPr>
                  <p:cNvPr id="42" name="Rectangle 41"/>
                  <p:cNvSpPr/>
                  <p:nvPr/>
                </p:nvSpPr>
                <p:spPr>
                  <a:xfrm>
                    <a:off x="152400" y="4648200"/>
                    <a:ext cx="5562600" cy="609600"/>
                  </a:xfrm>
                  <a:prstGeom prst="rect">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grpSp>
          </p:grpSp>
          <p:sp>
            <p:nvSpPr>
              <p:cNvPr id="43" name="Rectangle 42"/>
              <p:cNvSpPr/>
              <p:nvPr/>
            </p:nvSpPr>
            <p:spPr>
              <a:xfrm>
                <a:off x="76200" y="5791200"/>
                <a:ext cx="5867400" cy="609600"/>
              </a:xfrm>
              <a:prstGeom prst="rect">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r>
                  <a:rPr lang="en-US"/>
                  <a:t>what</a:t>
                </a:r>
              </a:p>
            </p:txBody>
          </p:sp>
          <p:sp>
            <p:nvSpPr>
              <p:cNvPr id="17" name="Rectangle 16"/>
              <p:cNvSpPr/>
              <p:nvPr/>
            </p:nvSpPr>
            <p:spPr>
              <a:xfrm>
                <a:off x="3733800" y="5334000"/>
                <a:ext cx="3200400" cy="457200"/>
              </a:xfrm>
              <a:prstGeom prst="rect">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cs typeface="ＭＳ Ｐゴシック" charset="0"/>
                </a:endParaRPr>
              </a:p>
            </p:txBody>
          </p:sp>
        </p:grpSp>
        <p:pic>
          <p:nvPicPr>
            <p:cNvPr id="3" name="Picture 2"/>
            <p:cNvPicPr>
              <a:picLocks noChangeAspect="1"/>
            </p:cNvPicPr>
            <p:nvPr/>
          </p:nvPicPr>
          <p:blipFill>
            <a:blip r:embed="rId5"/>
            <a:stretch>
              <a:fillRect/>
            </a:stretch>
          </p:blipFill>
          <p:spPr>
            <a:xfrm>
              <a:off x="5486400" y="914400"/>
              <a:ext cx="3556000" cy="2286000"/>
            </a:xfrm>
            <a:prstGeom prst="rect">
              <a:avLst/>
            </a:prstGeom>
          </p:spPr>
        </p:pic>
        <p:sp>
          <p:nvSpPr>
            <p:cNvPr id="68620" name="TextBox 41"/>
            <p:cNvSpPr txBox="1">
              <a:spLocks noChangeArrowheads="1"/>
            </p:cNvSpPr>
            <p:nvPr/>
          </p:nvSpPr>
          <p:spPr bwMode="auto">
            <a:xfrm>
              <a:off x="5486400" y="3352800"/>
              <a:ext cx="3581400" cy="1754187"/>
            </a:xfrm>
            <a:prstGeom prst="rect">
              <a:avLst/>
            </a:prstGeom>
            <a:solidFill>
              <a:srgbClr val="FFFF00"/>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Extraction of leading twist TMDs limited to formalism accounting for only leading twists will require some mechanisms for controlling the systematics (measure and simulate background effects).</a:t>
              </a:r>
            </a:p>
          </p:txBody>
        </p:sp>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652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Avakian, LNF-INFN Dec 12</a:t>
            </a:r>
            <a:endParaRPr lang="en-US"/>
          </a:p>
        </p:txBody>
      </p:sp>
      <p:sp>
        <p:nvSpPr>
          <p:cNvPr id="3" name="Slide Number Placeholder 2"/>
          <p:cNvSpPr>
            <a:spLocks noGrp="1"/>
          </p:cNvSpPr>
          <p:nvPr>
            <p:ph type="sldNum" sz="quarter" idx="11"/>
          </p:nvPr>
        </p:nvSpPr>
        <p:spPr/>
        <p:txBody>
          <a:bodyPr/>
          <a:lstStyle/>
          <a:p>
            <a:pPr>
              <a:defRPr/>
            </a:pPr>
            <a:fld id="{36001169-E0E7-594B-BF1D-06A68AE8EA48}" type="slidenum">
              <a:rPr lang="en-US" altLang="en-US" smtClean="0"/>
              <a:pPr>
                <a:defRPr/>
              </a:pPr>
              <a:t>60</a:t>
            </a:fld>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381000"/>
            <a:ext cx="9144000" cy="6096000"/>
          </a:xfrm>
          <a:prstGeom prst="rect">
            <a:avLst/>
          </a:prstGeom>
        </p:spPr>
      </p:pic>
      <p:sp>
        <p:nvSpPr>
          <p:cNvPr id="5" name="TextBox 4"/>
          <p:cNvSpPr txBox="1"/>
          <p:nvPr/>
        </p:nvSpPr>
        <p:spPr>
          <a:xfrm>
            <a:off x="6633968" y="126916"/>
            <a:ext cx="1890261" cy="369332"/>
          </a:xfrm>
          <a:prstGeom prst="rect">
            <a:avLst/>
          </a:prstGeom>
          <a:noFill/>
        </p:spPr>
        <p:txBody>
          <a:bodyPr wrap="none" rtlCol="0">
            <a:spAutoFit/>
          </a:bodyPr>
          <a:lstStyle/>
          <a:p>
            <a:r>
              <a:rPr lang="en-US" err="1" smtClean="0"/>
              <a:t>N.Sato</a:t>
            </a:r>
            <a:r>
              <a:rPr lang="en-US" smtClean="0"/>
              <a:t> &amp; UConn</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28909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Title 1"/>
          <p:cNvSpPr>
            <a:spLocks noGrp="1"/>
          </p:cNvSpPr>
          <p:nvPr>
            <p:ph type="title"/>
          </p:nvPr>
        </p:nvSpPr>
        <p:spPr>
          <a:xfrm>
            <a:off x="1828800" y="152400"/>
            <a:ext cx="7162800" cy="563563"/>
          </a:xfrm>
        </p:spPr>
        <p:txBody>
          <a:bodyPr/>
          <a:lstStyle/>
          <a:p>
            <a:r>
              <a:rPr lang="en-US">
                <a:latin typeface="Arial" charset="0"/>
                <a:ea typeface="ＭＳ Ｐゴシック" charset="0"/>
                <a:cs typeface="ＭＳ Ｐゴシック" charset="0"/>
              </a:rPr>
              <a:t>QED radiative  corrections in SSA</a:t>
            </a:r>
          </a:p>
        </p:txBody>
      </p:sp>
      <p:sp>
        <p:nvSpPr>
          <p:cNvPr id="31747" name="Footer Placeholder 3"/>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Avakian, LNF-INFN Dec 12</a:t>
            </a:r>
            <a:endParaRPr lang="en-US" sz="1400"/>
          </a:p>
        </p:txBody>
      </p:sp>
      <p:sp>
        <p:nvSpPr>
          <p:cNvPr id="31748" name="Slide Number Placeholder 4"/>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9ACF435-CF30-DE49-B465-E31F22A5B66C}" type="slidenum">
              <a:rPr lang="en-US" sz="1400"/>
              <a:pPr eaLnBrk="1" hangingPunct="1"/>
              <a:t>61</a:t>
            </a:fld>
            <a:endParaRPr lang="en-US" sz="1400"/>
          </a:p>
        </p:txBody>
      </p:sp>
      <p:sp>
        <p:nvSpPr>
          <p:cNvPr id="72713" name="TextBox 20"/>
          <p:cNvSpPr txBox="1">
            <a:spLocks noChangeArrowheads="1"/>
          </p:cNvSpPr>
          <p:nvPr/>
        </p:nvSpPr>
        <p:spPr bwMode="auto">
          <a:xfrm>
            <a:off x="228600" y="5638800"/>
            <a:ext cx="8610600" cy="830263"/>
          </a:xfrm>
          <a:prstGeom prst="rect">
            <a:avLst/>
          </a:prstGeom>
          <a:solidFill>
            <a:srgbClr val="FFFF00"/>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600" smtClean="0"/>
              <a:t>Due to </a:t>
            </a:r>
            <a:r>
              <a:rPr lang="en-US" sz="1600" err="1" smtClean="0"/>
              <a:t>radiative</a:t>
            </a:r>
            <a:r>
              <a:rPr lang="en-US" sz="1600" smtClean="0"/>
              <a:t> corrections,  </a:t>
            </a:r>
            <a:r>
              <a:rPr lang="en-US" sz="1600" smtClean="0">
                <a:latin typeface="Symbol" charset="0"/>
              </a:rPr>
              <a:t>f</a:t>
            </a:r>
            <a:r>
              <a:rPr lang="en-US" sz="1600" smtClean="0"/>
              <a:t>-dependence of x-section will get more contributions</a:t>
            </a:r>
          </a:p>
          <a:p>
            <a:pPr marL="285750" indent="-285750" eaLnBrk="1" hangingPunct="1">
              <a:buFont typeface="Arial"/>
              <a:buChar char="•"/>
              <a:defRPr/>
            </a:pPr>
            <a:r>
              <a:rPr lang="en-US" sz="1600" smtClean="0"/>
              <a:t>Some moments will modify</a:t>
            </a:r>
          </a:p>
          <a:p>
            <a:pPr marL="285750" indent="-285750" eaLnBrk="1" hangingPunct="1">
              <a:buFont typeface="Arial"/>
              <a:buChar char="•"/>
              <a:defRPr/>
            </a:pPr>
            <a:r>
              <a:rPr lang="en-US" sz="1600" smtClean="0"/>
              <a:t>New moments may appear, which were suppressed before in the x-section</a:t>
            </a:r>
          </a:p>
        </p:txBody>
      </p:sp>
      <p:pic>
        <p:nvPicPr>
          <p:cNvPr id="31750" name="Picture 14" descr="Screen Shot 2014-07-11 at 9.50.21 A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324600" y="838200"/>
            <a:ext cx="2528888" cy="1447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1751" name="Picture 12" descr="Screen Shot 2015-03-25 at 6.47.50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 y="9525"/>
            <a:ext cx="1552575" cy="6762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1752" name="Picture 1" descr="latex-image-1.pdf"/>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1066800"/>
            <a:ext cx="5867400" cy="4302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1753" name="Rectangle 2"/>
          <p:cNvSpPr>
            <a:spLocks noChangeArrowheads="1"/>
          </p:cNvSpPr>
          <p:nvPr/>
        </p:nvSpPr>
        <p:spPr bwMode="auto">
          <a:xfrm>
            <a:off x="457200" y="1676400"/>
            <a:ext cx="4572000" cy="5238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p>
            <a:r>
              <a:rPr lang="en-US" sz="1400"/>
              <a:t>Due to radiative corrections,  </a:t>
            </a:r>
            <a:r>
              <a:rPr lang="en-US" sz="1400">
                <a:latin typeface="Symbol" charset="0"/>
              </a:rPr>
              <a:t>f</a:t>
            </a:r>
            <a:r>
              <a:rPr lang="en-US" sz="1400"/>
              <a:t>-dependence of x-section will get more contributions</a:t>
            </a:r>
          </a:p>
        </p:txBody>
      </p:sp>
      <p:pic>
        <p:nvPicPr>
          <p:cNvPr id="31754" name="Picture 3" descr="latex-image-1.pdf"/>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2514600"/>
            <a:ext cx="4876800" cy="2714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1755" name="Rectangle 4"/>
          <p:cNvSpPr>
            <a:spLocks noChangeArrowheads="1"/>
          </p:cNvSpPr>
          <p:nvPr/>
        </p:nvSpPr>
        <p:spPr bwMode="auto">
          <a:xfrm>
            <a:off x="228600" y="3200400"/>
            <a:ext cx="2841625" cy="3381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p>
            <a:r>
              <a:rPr lang="en-US" sz="1600"/>
              <a:t>using a simple approximation</a:t>
            </a:r>
          </a:p>
        </p:txBody>
      </p:sp>
      <p:pic>
        <p:nvPicPr>
          <p:cNvPr id="31756" name="Picture 5" descr="latex-image-1.pdf"/>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0" y="3733800"/>
            <a:ext cx="4953000" cy="2190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1757" name="Rectangle 6"/>
          <p:cNvSpPr>
            <a:spLocks noChangeArrowheads="1"/>
          </p:cNvSpPr>
          <p:nvPr/>
        </p:nvSpPr>
        <p:spPr bwMode="auto">
          <a:xfrm>
            <a:off x="152400" y="4114800"/>
            <a:ext cx="5486400" cy="7381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p>
            <a:r>
              <a:rPr lang="en-US" sz="1400"/>
              <a:t>we can get correction factors to moments (ex. for   RC for              )</a:t>
            </a:r>
          </a:p>
          <a:p>
            <a:endParaRPr lang="en-US" sz="1400"/>
          </a:p>
          <a:p>
            <a:r>
              <a:rPr lang="en-US" sz="1400"/>
              <a:t>we can get new moments</a:t>
            </a:r>
          </a:p>
        </p:txBody>
      </p:sp>
      <p:sp>
        <p:nvSpPr>
          <p:cNvPr id="31758" name="TextBox 9"/>
          <p:cNvSpPr txBox="1">
            <a:spLocks noChangeArrowheads="1"/>
          </p:cNvSpPr>
          <p:nvPr/>
        </p:nvSpPr>
        <p:spPr bwMode="auto">
          <a:xfrm>
            <a:off x="228600" y="5029200"/>
            <a:ext cx="3995738" cy="307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In reality contributions will me more complicated</a:t>
            </a:r>
          </a:p>
        </p:txBody>
      </p:sp>
      <p:pic>
        <p:nvPicPr>
          <p:cNvPr id="31759" name="Picture 10" descr="latex-image-1.pdf"/>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76800" y="4114800"/>
            <a:ext cx="479425" cy="2778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grpSp>
        <p:nvGrpSpPr>
          <p:cNvPr id="2" name="Group 13"/>
          <p:cNvGrpSpPr>
            <a:grpSpLocks/>
          </p:cNvGrpSpPr>
          <p:nvPr/>
        </p:nvGrpSpPr>
        <p:grpSpPr bwMode="auto">
          <a:xfrm>
            <a:off x="5486400" y="2362200"/>
            <a:ext cx="3479800" cy="3165475"/>
            <a:chOff x="5486400" y="2362200"/>
            <a:chExt cx="3479800" cy="3164822"/>
          </a:xfrm>
        </p:grpSpPr>
        <p:grpSp>
          <p:nvGrpSpPr>
            <p:cNvPr id="31761" name="Group 5"/>
            <p:cNvGrpSpPr>
              <a:grpSpLocks/>
            </p:cNvGrpSpPr>
            <p:nvPr/>
          </p:nvGrpSpPr>
          <p:grpSpPr bwMode="auto">
            <a:xfrm>
              <a:off x="5562600" y="2362200"/>
              <a:ext cx="3403600" cy="2438400"/>
              <a:chOff x="5562600" y="2362200"/>
              <a:chExt cx="3403600" cy="2438400"/>
            </a:xfrm>
          </p:grpSpPr>
          <p:pic>
            <p:nvPicPr>
              <p:cNvPr id="31767" name="Picture 2" descr="Screen Shot 2015-08-12 at 3.22.38 PM.png"/>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562600" y="2362200"/>
                <a:ext cx="34036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1768" name="Picture 3" descr="Screen Shot 2015-08-12 at 3.59.51 PM.png"/>
              <p:cNvPicPr>
                <a:picLocks noChangeAspect="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38800" y="3505200"/>
                <a:ext cx="3314700" cy="105640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1769" name="Picture 4" descr="Screen Shot 2015-08-12 at 4.01.05 PM.png"/>
              <p:cNvPicPr>
                <a:picLocks noChangeAspect="1"/>
              </p:cNvPicPr>
              <p:nvPr/>
            </p:nvPicPr>
            <p:blipFill>
              <a:blip r:embed="rId11">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51672" y="4534206"/>
                <a:ext cx="3063728" cy="26639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grpSp>
        <p:pic>
          <p:nvPicPr>
            <p:cNvPr id="31762" name="Picture 6" descr="latex-image-1.pdf"/>
            <p:cNvPicPr>
              <a:picLocks noChangeAspect="1"/>
            </p:cNvPicPr>
            <p:nvPr/>
          </p:nvPicPr>
          <p:blipFill>
            <a:blip r:embed="rId1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5400000">
              <a:off x="5287442" y="2789758"/>
              <a:ext cx="639574" cy="24165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1763" name="Picture 7" descr="latex-image-1.pdf"/>
            <p:cNvPicPr>
              <a:picLocks noChangeAspect="1"/>
            </p:cNvPicPr>
            <p:nvPr/>
          </p:nvPicPr>
          <p:blipFill>
            <a:blip r:embed="rId1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5400000">
              <a:off x="5391196" y="3600404"/>
              <a:ext cx="431382" cy="240974"/>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1764" name="TextBox 8"/>
            <p:cNvSpPr txBox="1">
              <a:spLocks noChangeArrowheads="1"/>
            </p:cNvSpPr>
            <p:nvPr/>
          </p:nvSpPr>
          <p:spPr bwMode="auto">
            <a:xfrm>
              <a:off x="6858000" y="2438400"/>
              <a:ext cx="952780" cy="30777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HERMES</a:t>
              </a:r>
            </a:p>
          </p:txBody>
        </p:sp>
        <p:pic>
          <p:nvPicPr>
            <p:cNvPr id="31765" name="Picture 10" descr="latex-image-1.pdf"/>
            <p:cNvPicPr>
              <a:picLocks noChangeAspect="1"/>
            </p:cNvPicPr>
            <p:nvPr/>
          </p:nvPicPr>
          <p:blipFill>
            <a:blip r:embed="rId1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15000" y="5257800"/>
              <a:ext cx="2889332" cy="26922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1766" name="Picture 12" descr="latex-image-1.pdf"/>
            <p:cNvPicPr>
              <a:picLocks noChangeAspect="1"/>
            </p:cNvPicPr>
            <p:nvPr/>
          </p:nvPicPr>
          <p:blipFill>
            <a:blip r:embed="rId1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15000" y="4876800"/>
              <a:ext cx="2834727" cy="25770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gr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12911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1" name="Slide Number Placeholder 5"/>
          <p:cNvSpPr>
            <a:spLocks noGrp="1"/>
          </p:cNvSpPr>
          <p:nvPr>
            <p:ph type="sldNum" sz="quarter" idx="11"/>
          </p:nvPr>
        </p:nvSpPr>
        <p:spPr>
          <a:xfrm>
            <a:off x="7610475" y="6508750"/>
            <a:ext cx="1301750" cy="220663"/>
          </a:xfrm>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lIns="82945" tIns="41473" rIns="82945" bIns="41473"/>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1DCB7F2C-08D5-8944-8310-876A24A10A0F}" type="slidenum">
              <a:rPr lang="en-US" altLang="en-US" sz="1400"/>
              <a:pPr>
                <a:spcBef>
                  <a:spcPct val="0"/>
                </a:spcBef>
                <a:buFontTx/>
                <a:buNone/>
              </a:pPr>
              <a:t>62</a:t>
            </a:fld>
            <a:endParaRPr lang="en-US" altLang="en-US" sz="1400"/>
          </a:p>
        </p:txBody>
      </p:sp>
      <p:sp>
        <p:nvSpPr>
          <p:cNvPr id="35842" name="Rectangle 1"/>
          <p:cNvSpPr>
            <a:spLocks noGrp="1" noChangeArrowheads="1"/>
          </p:cNvSpPr>
          <p:nvPr>
            <p:ph type="title"/>
          </p:nvPr>
        </p:nvSpPr>
        <p:spPr>
          <a:xfrm>
            <a:off x="457200" y="115888"/>
            <a:ext cx="8228013" cy="566737"/>
          </a:xfrm>
        </p:spPr>
        <p:txBody>
          <a:bodyPr tIns="35203"/>
          <a:lstStyle/>
          <a:p>
            <a:pPr>
              <a:tabLst>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Lst>
            </a:pPr>
            <a:r>
              <a:rPr lang="en-US" altLang="en-US">
                <a:solidFill>
                  <a:srgbClr val="003366"/>
                </a:solidFill>
              </a:rPr>
              <a:t>Radiative Corrections</a:t>
            </a:r>
          </a:p>
        </p:txBody>
      </p:sp>
      <p:sp>
        <p:nvSpPr>
          <p:cNvPr id="35843" name="Text Box 2"/>
          <p:cNvSpPr txBox="1">
            <a:spLocks noChangeArrowheads="1"/>
          </p:cNvSpPr>
          <p:nvPr/>
        </p:nvSpPr>
        <p:spPr bwMode="auto">
          <a:xfrm>
            <a:off x="1133475" y="1166813"/>
            <a:ext cx="7134225" cy="36798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lIns="81639" tIns="55221" rIns="81639" bIns="40820"/>
          <a:lstStyle>
            <a:lvl1pPr>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 Radiative effects, such as the emission of a photon by the incoming or outgoing electron, can change all five SIDIS kinematic variables.</a:t>
            </a:r>
          </a:p>
          <a:p>
            <a:pPr eaLnBrk="1" hangingPunct="1">
              <a:spcBef>
                <a:spcPct val="0"/>
              </a:spcBef>
              <a:buFontTx/>
              <a:buNone/>
            </a:pPr>
            <a:endParaRPr lang="en-US" altLang="en-US" sz="1800">
              <a:solidFill>
                <a:srgbClr val="000000"/>
              </a:solidFill>
            </a:endParaRPr>
          </a:p>
          <a:p>
            <a:pPr eaLnBrk="1" hangingPunct="1">
              <a:spcBef>
                <a:spcPct val="0"/>
              </a:spcBef>
              <a:buFontTx/>
              <a:buNone/>
            </a:pPr>
            <a:r>
              <a:rPr lang="en-US" altLang="en-US" sz="1800">
                <a:solidFill>
                  <a:srgbClr val="000000"/>
                </a:solidFill>
              </a:rPr>
              <a:t>- Furthermore, exclusive events can enter into the SIDIS sample because of radiative effects (“exclusive tail”).</a:t>
            </a:r>
          </a:p>
          <a:p>
            <a:pPr eaLnBrk="1" hangingPunct="1">
              <a:spcBef>
                <a:spcPct val="0"/>
              </a:spcBef>
              <a:buFontTx/>
              <a:buNone/>
            </a:pPr>
            <a:endParaRPr lang="en-US" altLang="en-US" sz="1800">
              <a:solidFill>
                <a:srgbClr val="000000"/>
              </a:solidFill>
            </a:endParaRPr>
          </a:p>
          <a:p>
            <a:pPr eaLnBrk="1" hangingPunct="1">
              <a:spcBef>
                <a:spcPct val="0"/>
              </a:spcBef>
              <a:buFontTx/>
              <a:buNone/>
            </a:pPr>
            <a:r>
              <a:rPr lang="en-US" altLang="en-US" sz="1800">
                <a:solidFill>
                  <a:srgbClr val="000000"/>
                </a:solidFill>
              </a:rPr>
              <a:t>- HAPRAD 2.0 is used to do radiative corrections.</a:t>
            </a:r>
          </a:p>
          <a:p>
            <a:pPr eaLnBrk="1" hangingPunct="1">
              <a:spcBef>
                <a:spcPct val="0"/>
              </a:spcBef>
              <a:buFontTx/>
              <a:buNone/>
            </a:pPr>
            <a:endParaRPr lang="en-US" altLang="en-US" sz="1800">
              <a:solidFill>
                <a:srgbClr val="000000"/>
              </a:solidFill>
            </a:endParaRPr>
          </a:p>
          <a:p>
            <a:pPr eaLnBrk="1" hangingPunct="1">
              <a:lnSpc>
                <a:spcPct val="140000"/>
              </a:lnSpc>
              <a:spcBef>
                <a:spcPct val="0"/>
              </a:spcBef>
              <a:buFontTx/>
              <a:buNone/>
            </a:pPr>
            <a:r>
              <a:rPr lang="en-US" altLang="en-US" sz="1800">
                <a:solidFill>
                  <a:srgbClr val="000000"/>
                </a:solidFill>
              </a:rPr>
              <a:t>- For a given                                         (obtained from a model), HAPRAD calculates                                            . The correction factor is then:</a:t>
            </a:r>
          </a:p>
          <a:p>
            <a:pPr eaLnBrk="1" hangingPunct="1">
              <a:lnSpc>
                <a:spcPct val="140000"/>
              </a:lnSpc>
              <a:spcBef>
                <a:spcPct val="0"/>
              </a:spcBef>
              <a:buFontTx/>
              <a:buNone/>
            </a:pPr>
            <a:endParaRPr lang="en-US" altLang="en-US" sz="1800">
              <a:solidFill>
                <a:srgbClr val="000000"/>
              </a:solidFill>
            </a:endParaRPr>
          </a:p>
          <a:p>
            <a:pPr eaLnBrk="1" hangingPunct="1">
              <a:lnSpc>
                <a:spcPct val="140000"/>
              </a:lnSpc>
              <a:spcBef>
                <a:spcPct val="0"/>
              </a:spcBef>
              <a:buFontTx/>
              <a:buNone/>
            </a:pPr>
            <a:endParaRPr lang="en-US" altLang="en-US" sz="1800">
              <a:solidFill>
                <a:srgbClr val="000000"/>
              </a:solidFill>
            </a:endParaRPr>
          </a:p>
          <a:p>
            <a:pPr eaLnBrk="1" hangingPunct="1">
              <a:lnSpc>
                <a:spcPct val="140000"/>
              </a:lnSpc>
              <a:spcBef>
                <a:spcPct val="0"/>
              </a:spcBef>
              <a:buFontTx/>
              <a:buNone/>
            </a:pPr>
            <a:r>
              <a:rPr lang="en-US" altLang="en-US" sz="1800">
                <a:solidFill>
                  <a:srgbClr val="000000"/>
                </a:solidFill>
              </a:rPr>
              <a:t>- 3 different models were used to study model dependence.</a:t>
            </a:r>
          </a:p>
        </p:txBody>
      </p:sp>
      <p:pic>
        <p:nvPicPr>
          <p:cNvPr id="35844" name="Picture 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11450" y="4179888"/>
            <a:ext cx="4146550" cy="6969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5845" name="Picture 4"/>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52800" y="3900488"/>
            <a:ext cx="2487613" cy="2905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5846" name="Picture 5"/>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47963" y="3544888"/>
            <a:ext cx="2281237" cy="2651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en-US" smtClean="0"/>
              <a:t>Avakian, LNF-INFN Dec 12</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r>
              <a:rPr lang="en-US" altLang="en-US"/>
              <a:t>Radiative Corrections</a:t>
            </a:r>
          </a:p>
        </p:txBody>
      </p:sp>
      <p:sp>
        <p:nvSpPr>
          <p:cNvPr id="3" name="Footer Placeholder 2"/>
          <p:cNvSpPr>
            <a:spLocks noGrp="1"/>
          </p:cNvSpPr>
          <p:nvPr>
            <p:ph type="ftr" sz="quarter" idx="10"/>
          </p:nvPr>
        </p:nvSpPr>
        <p:spPr/>
        <p:txBody>
          <a:bodyPr/>
          <a:lstStyle/>
          <a:p>
            <a:pPr>
              <a:defRPr/>
            </a:pPr>
            <a:r>
              <a:rPr lang="en-US" smtClean="0"/>
              <a:t>Avakian, LNF-INFN Dec 12</a:t>
            </a:r>
            <a:endParaRPr lang="en-US"/>
          </a:p>
        </p:txBody>
      </p:sp>
      <p:sp>
        <p:nvSpPr>
          <p:cNvPr id="41987" name="Slide Number Placeholder 3"/>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E367233B-C276-BE4D-8728-62353906F950}" type="slidenum">
              <a:rPr lang="en-US" altLang="en-US" sz="1400"/>
              <a:pPr>
                <a:spcBef>
                  <a:spcPct val="0"/>
                </a:spcBef>
                <a:buFontTx/>
                <a:buNone/>
              </a:pPr>
              <a:t>63</a:t>
            </a:fld>
            <a:endParaRPr lang="en-US" altLang="en-US" sz="1400"/>
          </a:p>
        </p:txBody>
      </p:sp>
      <p:pic>
        <p:nvPicPr>
          <p:cNvPr id="41988" name="Picture 4"/>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5400000">
            <a:off x="2124868" y="-1286668"/>
            <a:ext cx="4894263" cy="9144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41989" name="Rectangle 5"/>
          <p:cNvSpPr>
            <a:spLocks noChangeArrowheads="1"/>
          </p:cNvSpPr>
          <p:nvPr/>
        </p:nvSpPr>
        <p:spPr bwMode="auto">
          <a:xfrm>
            <a:off x="190500" y="5732463"/>
            <a:ext cx="8610600" cy="3683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Model for azimuthal moments after few iterations, roughly consistent with the input. </a:t>
            </a:r>
          </a:p>
        </p:txBody>
      </p:sp>
      <p:sp>
        <p:nvSpPr>
          <p:cNvPr id="41990" name="Rectangle 6"/>
          <p:cNvSpPr>
            <a:spLocks noChangeArrowheads="1"/>
          </p:cNvSpPr>
          <p:nvPr/>
        </p:nvSpPr>
        <p:spPr bwMode="auto">
          <a:xfrm>
            <a:off x="1360488" y="836613"/>
            <a:ext cx="1206500" cy="307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solidFill>
                  <a:srgbClr val="000000"/>
                </a:solidFill>
              </a:rPr>
              <a:t>A</a:t>
            </a:r>
            <a:r>
              <a:rPr lang="en-US" altLang="en-US" sz="1000" baseline="30000">
                <a:solidFill>
                  <a:srgbClr val="000000"/>
                </a:solidFill>
              </a:rPr>
              <a:t>cos </a:t>
            </a:r>
            <a:r>
              <a:rPr lang="en-US" altLang="en-US" sz="600" baseline="30000">
                <a:solidFill>
                  <a:srgbClr val="000000"/>
                </a:solidFill>
              </a:rPr>
              <a:t>h</a:t>
            </a:r>
            <a:r>
              <a:rPr lang="en-US" altLang="en-US" sz="600">
                <a:solidFill>
                  <a:srgbClr val="000000"/>
                </a:solidFill>
              </a:rPr>
              <a:t> </a:t>
            </a:r>
            <a:r>
              <a:rPr lang="en-US" altLang="en-US" sz="1000" baseline="-25000">
                <a:solidFill>
                  <a:srgbClr val="000000"/>
                </a:solidFill>
              </a:rPr>
              <a:t>UU</a:t>
            </a:r>
            <a:r>
              <a:rPr lang="en-US" altLang="en-US" sz="1000">
                <a:solidFill>
                  <a:srgbClr val="000000"/>
                </a:solidFill>
              </a:rPr>
              <a:t> </a:t>
            </a:r>
            <a:r>
              <a:rPr lang="en-US" altLang="en-US" sz="1400">
                <a:solidFill>
                  <a:srgbClr val="000000"/>
                </a:solidFill>
              </a:rPr>
              <a:t>vs P</a:t>
            </a:r>
            <a:r>
              <a:rPr lang="en-US" altLang="en-US" sz="1000">
                <a:solidFill>
                  <a:srgbClr val="000000"/>
                </a:solidFill>
              </a:rPr>
              <a:t>Th </a:t>
            </a:r>
            <a:endParaRPr lang="en-US" altLang="en-US" sz="1800"/>
          </a:p>
        </p:txBody>
      </p:sp>
      <p:sp>
        <p:nvSpPr>
          <p:cNvPr id="41991" name="Rectangle 7"/>
          <p:cNvSpPr>
            <a:spLocks noChangeArrowheads="1"/>
          </p:cNvSpPr>
          <p:nvPr/>
        </p:nvSpPr>
        <p:spPr bwMode="auto">
          <a:xfrm>
            <a:off x="1360488" y="2894013"/>
            <a:ext cx="1254125" cy="307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solidFill>
                  <a:srgbClr val="000000"/>
                </a:solidFill>
              </a:rPr>
              <a:t>A</a:t>
            </a:r>
            <a:r>
              <a:rPr lang="en-US" altLang="en-US" sz="1000" baseline="30000">
                <a:solidFill>
                  <a:srgbClr val="000000"/>
                </a:solidFill>
              </a:rPr>
              <a:t>cos2</a:t>
            </a:r>
            <a:r>
              <a:rPr lang="en-US" altLang="en-US" sz="600" baseline="30000">
                <a:solidFill>
                  <a:srgbClr val="000000"/>
                </a:solidFill>
              </a:rPr>
              <a:t>h</a:t>
            </a:r>
            <a:r>
              <a:rPr lang="en-US" altLang="en-US" sz="600">
                <a:solidFill>
                  <a:srgbClr val="000000"/>
                </a:solidFill>
              </a:rPr>
              <a:t> </a:t>
            </a:r>
            <a:r>
              <a:rPr lang="en-US" altLang="en-US" sz="1000" baseline="-25000">
                <a:solidFill>
                  <a:srgbClr val="000000"/>
                </a:solidFill>
              </a:rPr>
              <a:t>UU</a:t>
            </a:r>
            <a:r>
              <a:rPr lang="en-US" altLang="en-US" sz="1000">
                <a:solidFill>
                  <a:srgbClr val="000000"/>
                </a:solidFill>
              </a:rPr>
              <a:t> </a:t>
            </a:r>
            <a:r>
              <a:rPr lang="en-US" altLang="en-US" sz="1400">
                <a:solidFill>
                  <a:srgbClr val="000000"/>
                </a:solidFill>
              </a:rPr>
              <a:t>vs P</a:t>
            </a:r>
            <a:r>
              <a:rPr lang="en-US" altLang="en-US" sz="1000">
                <a:solidFill>
                  <a:srgbClr val="000000"/>
                </a:solidFill>
              </a:rPr>
              <a:t>Th </a:t>
            </a:r>
            <a:endParaRPr lang="en-US" altLang="en-US" sz="1800"/>
          </a:p>
        </p:txBody>
      </p:sp>
      <p:sp>
        <p:nvSpPr>
          <p:cNvPr id="41992" name="Rectangle 8"/>
          <p:cNvSpPr>
            <a:spLocks noChangeArrowheads="1"/>
          </p:cNvSpPr>
          <p:nvPr/>
        </p:nvSpPr>
        <p:spPr bwMode="auto">
          <a:xfrm>
            <a:off x="4953000" y="777875"/>
            <a:ext cx="2308225" cy="307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solidFill>
                  <a:srgbClr val="000000"/>
                </a:solidFill>
              </a:rPr>
              <a:t>the high Q</a:t>
            </a:r>
            <a:r>
              <a:rPr lang="en-US" altLang="en-US" sz="1000">
                <a:solidFill>
                  <a:srgbClr val="000000"/>
                </a:solidFill>
              </a:rPr>
              <a:t>2 </a:t>
            </a:r>
            <a:r>
              <a:rPr lang="en-US" altLang="en-US" sz="1400">
                <a:solidFill>
                  <a:srgbClr val="000000"/>
                </a:solidFill>
              </a:rPr>
              <a:t>of 0:1 &lt; x &lt; 0:2</a:t>
            </a:r>
            <a:endParaRPr lang="en-US" altLang="en-US" sz="180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7" name="Title 1"/>
          <p:cNvSpPr>
            <a:spLocks noGrp="1"/>
          </p:cNvSpPr>
          <p:nvPr>
            <p:ph type="title"/>
          </p:nvPr>
        </p:nvSpPr>
        <p:spPr/>
        <p:txBody>
          <a:bodyPr/>
          <a:lstStyle/>
          <a:p>
            <a:r>
              <a:rPr lang="en-US" altLang="en-US"/>
              <a:t>Bin Centering Corrections</a:t>
            </a:r>
          </a:p>
        </p:txBody>
      </p:sp>
      <p:sp>
        <p:nvSpPr>
          <p:cNvPr id="3" name="Footer Placeholder 2"/>
          <p:cNvSpPr>
            <a:spLocks noGrp="1"/>
          </p:cNvSpPr>
          <p:nvPr>
            <p:ph type="ftr" sz="quarter" idx="10"/>
          </p:nvPr>
        </p:nvSpPr>
        <p:spPr/>
        <p:txBody>
          <a:bodyPr/>
          <a:lstStyle/>
          <a:p>
            <a:pPr>
              <a:defRPr/>
            </a:pPr>
            <a:r>
              <a:rPr lang="en-US" smtClean="0"/>
              <a:t>Avakian, LNF-INFN Dec 12</a:t>
            </a:r>
            <a:endParaRPr lang="en-US"/>
          </a:p>
        </p:txBody>
      </p:sp>
      <p:sp>
        <p:nvSpPr>
          <p:cNvPr id="116739" name="Slide Number Placeholder 3"/>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BE12A882-8EF1-354B-A1EC-C4A30EDE7810}" type="slidenum">
              <a:rPr lang="en-US" altLang="en-US"/>
              <a:pPr/>
              <a:t>64</a:t>
            </a:fld>
            <a:endParaRPr lang="en-US" altLang="en-US"/>
          </a:p>
        </p:txBody>
      </p:sp>
      <p:pic>
        <p:nvPicPr>
          <p:cNvPr id="116740" name="Picture 4"/>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 y="1143000"/>
            <a:ext cx="2543175" cy="533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16741" name="Picture 5"/>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1722438"/>
            <a:ext cx="4533900" cy="30432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16742" name="Rectangle 6"/>
          <p:cNvSpPr>
            <a:spLocks noChangeArrowheads="1"/>
          </p:cNvSpPr>
          <p:nvPr/>
        </p:nvSpPr>
        <p:spPr bwMode="auto">
          <a:xfrm>
            <a:off x="357188" y="4765675"/>
            <a:ext cx="8458200" cy="12001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r>
              <a:rPr lang="en-US" altLang="en-US"/>
              <a:t>Bin centering corrections are approximated using a model based on the</a:t>
            </a:r>
          </a:p>
          <a:p>
            <a:r>
              <a:rPr lang="en-US" altLang="en-US"/>
              <a:t>results of the measurement. Using the model, the cross-section is calculated</a:t>
            </a:r>
          </a:p>
          <a:p>
            <a:r>
              <a:rPr lang="en-US" altLang="en-US"/>
              <a:t>In “micro-bins" (bins much smaller than the “normal bins” used for the final analysis.</a:t>
            </a:r>
          </a:p>
        </p:txBody>
      </p:sp>
      <p:sp>
        <p:nvSpPr>
          <p:cNvPr id="8" name="Rectangle 7"/>
          <p:cNvSpPr/>
          <p:nvPr/>
        </p:nvSpPr>
        <p:spPr>
          <a:xfrm>
            <a:off x="4686300" y="1335524"/>
            <a:ext cx="4572000" cy="2031325"/>
          </a:xfrm>
          <a:prstGeom prst="rect">
            <a:avLst/>
          </a:prstGeom>
        </p:spPr>
        <p:txBody>
          <a:bodyPr>
            <a:spAutoFit/>
          </a:bodyPr>
          <a:lstStyle/>
          <a:p>
            <a:pPr>
              <a:defRPr/>
            </a:pPr>
            <a:r>
              <a:rPr lang="en-US">
                <a:latin typeface=""/>
              </a:rPr>
              <a:t>v  </a:t>
            </a:r>
            <a:r>
              <a:rPr lang="en-US" smtClean="0">
                <a:latin typeface=""/>
              </a:rPr>
              <a:t>- </a:t>
            </a:r>
            <a:r>
              <a:rPr lang="en-US">
                <a:latin typeface=""/>
              </a:rPr>
              <a:t>5-dimensional “volume" of the </a:t>
            </a:r>
            <a:r>
              <a:rPr lang="en-US" smtClean="0">
                <a:latin typeface=""/>
              </a:rPr>
              <a:t>micro</a:t>
            </a:r>
          </a:p>
          <a:p>
            <a:pPr>
              <a:defRPr/>
            </a:pPr>
            <a:r>
              <a:rPr lang="en-US">
                <a:latin typeface=""/>
              </a:rPr>
              <a:t> </a:t>
            </a:r>
            <a:r>
              <a:rPr lang="en-US" smtClean="0">
                <a:latin typeface=""/>
              </a:rPr>
              <a:t>      bin </a:t>
            </a:r>
            <a:r>
              <a:rPr lang="en-US">
                <a:latin typeface=""/>
              </a:rPr>
              <a:t>at the center of the normal </a:t>
            </a:r>
            <a:r>
              <a:rPr lang="en-US" smtClean="0">
                <a:latin typeface=""/>
              </a:rPr>
              <a:t>bin</a:t>
            </a:r>
          </a:p>
          <a:p>
            <a:pPr>
              <a:defRPr/>
            </a:pPr>
            <a:r>
              <a:rPr lang="en-US" smtClean="0">
                <a:latin typeface=""/>
              </a:rPr>
              <a:t>V  -  </a:t>
            </a:r>
            <a:r>
              <a:rPr lang="en-US">
                <a:latin typeface=""/>
              </a:rPr>
              <a:t>the </a:t>
            </a:r>
            <a:r>
              <a:rPr lang="en-US" smtClean="0">
                <a:latin typeface=""/>
              </a:rPr>
              <a:t>“volume” of the </a:t>
            </a:r>
            <a:r>
              <a:rPr lang="en-US">
                <a:latin typeface=""/>
              </a:rPr>
              <a:t>normal bin, </a:t>
            </a:r>
            <a:r>
              <a:rPr lang="en-US" smtClean="0">
                <a:latin typeface=""/>
              </a:rPr>
              <a:t>           </a:t>
            </a:r>
            <a:r>
              <a:rPr lang="en-US">
                <a:latin typeface=""/>
              </a:rPr>
              <a:t> </a:t>
            </a:r>
            <a:r>
              <a:rPr lang="en-US" smtClean="0">
                <a:latin typeface=""/>
              </a:rPr>
              <a:t>         	     - cross-section</a:t>
            </a:r>
            <a:r>
              <a:rPr lang="en-US" sz="800" smtClean="0">
                <a:latin typeface=""/>
              </a:rPr>
              <a:t> </a:t>
            </a:r>
            <a:r>
              <a:rPr lang="en-US">
                <a:latin typeface=""/>
              </a:rPr>
              <a:t>averaged over </a:t>
            </a:r>
            <a:r>
              <a:rPr lang="en-US" smtClean="0">
                <a:latin typeface=""/>
              </a:rPr>
              <a:t>         	the </a:t>
            </a:r>
            <a:r>
              <a:rPr lang="en-US">
                <a:latin typeface=""/>
              </a:rPr>
              <a:t>“normal bin</a:t>
            </a:r>
            <a:r>
              <a:rPr lang="en-US" smtClean="0">
                <a:latin typeface=""/>
              </a:rPr>
              <a:t>”</a:t>
            </a:r>
          </a:p>
          <a:p>
            <a:pPr>
              <a:defRPr/>
            </a:pPr>
            <a:r>
              <a:rPr lang="en-US" sz="1050">
                <a:latin typeface=""/>
              </a:rPr>
              <a:t> </a:t>
            </a:r>
            <a:r>
              <a:rPr lang="en-US" sz="1050" smtClean="0">
                <a:latin typeface=""/>
              </a:rPr>
              <a:t>                          -</a:t>
            </a:r>
            <a:r>
              <a:rPr lang="en-US" smtClean="0">
                <a:latin typeface=""/>
              </a:rPr>
              <a:t> cross-section </a:t>
            </a:r>
            <a:r>
              <a:rPr lang="en-US">
                <a:latin typeface=""/>
              </a:rPr>
              <a:t>at the micro-bin </a:t>
            </a:r>
            <a:r>
              <a:rPr lang="en-US" sz="800">
                <a:latin typeface=""/>
              </a:rPr>
              <a:t> </a:t>
            </a:r>
            <a:r>
              <a:rPr lang="en-US">
                <a:latin typeface=""/>
              </a:rPr>
              <a:t>at the center of the normal bin</a:t>
            </a:r>
            <a:endParaRPr lang="en-US"/>
          </a:p>
        </p:txBody>
      </p:sp>
      <p:pic>
        <p:nvPicPr>
          <p:cNvPr id="2" name="Picture 1"/>
          <p:cNvPicPr>
            <a:picLocks noChangeAspect="1"/>
          </p:cNvPicPr>
          <p:nvPr/>
        </p:nvPicPr>
        <p:blipFill>
          <a:blip r:embed="rId4"/>
          <a:stretch>
            <a:fillRect/>
          </a:stretch>
        </p:blipFill>
        <p:spPr>
          <a:xfrm>
            <a:off x="4800600" y="2278137"/>
            <a:ext cx="990600" cy="195228"/>
          </a:xfrm>
          <a:prstGeom prst="rect">
            <a:avLst/>
          </a:prstGeom>
        </p:spPr>
      </p:pic>
      <p:pic>
        <p:nvPicPr>
          <p:cNvPr id="4" name="Picture 3"/>
          <p:cNvPicPr>
            <a:picLocks noChangeAspect="1"/>
          </p:cNvPicPr>
          <p:nvPr/>
        </p:nvPicPr>
        <p:blipFill>
          <a:blip r:embed="rId5"/>
          <a:stretch>
            <a:fillRect/>
          </a:stretch>
        </p:blipFill>
        <p:spPr>
          <a:xfrm>
            <a:off x="4800600" y="2734350"/>
            <a:ext cx="745514" cy="207735"/>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r>
              <a:rPr lang="en-US">
                <a:latin typeface="Arial" charset="0"/>
                <a:ea typeface="ＭＳ Ｐゴシック" charset="0"/>
                <a:cs typeface="ＭＳ Ｐゴシック" charset="0"/>
              </a:rPr>
              <a:t>Radiative DIS</a:t>
            </a:r>
          </a:p>
        </p:txBody>
      </p:sp>
      <p:sp>
        <p:nvSpPr>
          <p:cNvPr id="37890" name="Slide Number Placeholder 3"/>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ED861B9-30F8-1040-8D22-897AAD7565BD}" type="slidenum">
              <a:rPr lang="en-US" sz="1400"/>
              <a:pPr/>
              <a:t>65</a:t>
            </a:fld>
            <a:endParaRPr lang="en-US" sz="1400"/>
          </a:p>
        </p:txBody>
      </p:sp>
      <p:sp>
        <p:nvSpPr>
          <p:cNvPr id="16" name="Footer Placeholder 15"/>
          <p:cNvSpPr>
            <a:spLocks noGrp="1"/>
          </p:cNvSpPr>
          <p:nvPr>
            <p:ph type="ftr" sz="quarter" idx="10"/>
          </p:nvPr>
        </p:nvSpPr>
        <p:spPr/>
        <p:txBody>
          <a:bodyPr/>
          <a:lstStyle/>
          <a:p>
            <a:pPr>
              <a:defRPr/>
            </a:pPr>
            <a:r>
              <a:rPr lang="en-US" smtClean="0"/>
              <a:t>Avakian, LNF-INFN Dec 12</a:t>
            </a:r>
            <a:endParaRPr lang="en-US"/>
          </a:p>
        </p:txBody>
      </p:sp>
      <p:sp>
        <p:nvSpPr>
          <p:cNvPr id="37892" name="TextBox 24"/>
          <p:cNvSpPr txBox="1">
            <a:spLocks noChangeArrowheads="1"/>
          </p:cNvSpPr>
          <p:nvPr/>
        </p:nvSpPr>
        <p:spPr bwMode="auto">
          <a:xfrm>
            <a:off x="76200" y="914400"/>
            <a:ext cx="4186238" cy="307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Dedicated DIS generator with radgen (gemc input)</a:t>
            </a:r>
          </a:p>
        </p:txBody>
      </p:sp>
      <p:pic>
        <p:nvPicPr>
          <p:cNvPr id="37893" name="Picture 2" descr="Screen Shot 2017-11-21 at 8.22.50 A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 y="1219200"/>
            <a:ext cx="8001000" cy="4857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7894" name="Picture 1" descr="Screen Shot 2017-12-06 at 6.08.23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 y="1828800"/>
            <a:ext cx="4343400" cy="38766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7895" name="Picture 2" descr="Screen Shot 2017-12-06 at 6.09.43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76800" y="4267200"/>
            <a:ext cx="3276600" cy="2133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7896" name="Picture 3" descr="Screen Shot 2017-12-06 at 6.09.08 P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48200" y="1752600"/>
            <a:ext cx="3387725" cy="25273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7897" name="TextBox 4"/>
          <p:cNvSpPr txBox="1">
            <a:spLocks noChangeArrowheads="1"/>
          </p:cNvSpPr>
          <p:nvPr/>
        </p:nvSpPr>
        <p:spPr bwMode="auto">
          <a:xfrm>
            <a:off x="3124200" y="5334000"/>
            <a:ext cx="379413"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latin typeface="Symbol" charset="0"/>
              </a:rPr>
              <a:t>q</a:t>
            </a:r>
            <a:r>
              <a:rPr lang="en-US" sz="1400">
                <a:latin typeface="Symbol" charset="0"/>
              </a:rPr>
              <a:t>g</a:t>
            </a:r>
          </a:p>
        </p:txBody>
      </p:sp>
      <p:sp>
        <p:nvSpPr>
          <p:cNvPr id="37898" name="Rectangle 5"/>
          <p:cNvSpPr>
            <a:spLocks noChangeArrowheads="1"/>
          </p:cNvSpPr>
          <p:nvPr/>
        </p:nvSpPr>
        <p:spPr bwMode="auto">
          <a:xfrm>
            <a:off x="0" y="2286000"/>
            <a:ext cx="433388"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p>
            <a:r>
              <a:rPr lang="en-US"/>
              <a:t>E</a:t>
            </a:r>
            <a:r>
              <a:rPr lang="en-US">
                <a:latin typeface="Symbol" charset="0"/>
              </a:rPr>
              <a:t>g</a:t>
            </a:r>
            <a:endParaRPr lang="en-US"/>
          </a:p>
        </p:txBody>
      </p:sp>
      <p:sp>
        <p:nvSpPr>
          <p:cNvPr id="37899" name="TextBox 6"/>
          <p:cNvSpPr txBox="1">
            <a:spLocks noChangeArrowheads="1"/>
          </p:cNvSpPr>
          <p:nvPr/>
        </p:nvSpPr>
        <p:spPr bwMode="auto">
          <a:xfrm>
            <a:off x="5410200" y="5638800"/>
            <a:ext cx="1960563" cy="307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reconstructed photons</a:t>
            </a:r>
          </a:p>
        </p:txBody>
      </p:sp>
      <p:sp>
        <p:nvSpPr>
          <p:cNvPr id="37900" name="TextBox 7"/>
          <p:cNvSpPr txBox="1">
            <a:spLocks noChangeArrowheads="1"/>
          </p:cNvSpPr>
          <p:nvPr/>
        </p:nvSpPr>
        <p:spPr bwMode="auto">
          <a:xfrm>
            <a:off x="304800" y="5715000"/>
            <a:ext cx="3962400" cy="6461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t>Significant fraction of DIS radiative photons may be reconstructed</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2781638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Avakian, LNF-INFN Dec 12</a:t>
            </a:r>
            <a:endParaRPr lang="en-US"/>
          </a:p>
        </p:txBody>
      </p:sp>
      <p:sp>
        <p:nvSpPr>
          <p:cNvPr id="27650" name="Slide Number Placeholder 4"/>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87DB9881-2B70-4143-9055-1C6EBE2298C7}" type="slidenum">
              <a:rPr lang="en-US" altLang="en-US" sz="1400"/>
              <a:pPr>
                <a:spcBef>
                  <a:spcPct val="0"/>
                </a:spcBef>
                <a:buFontTx/>
                <a:buNone/>
              </a:pPr>
              <a:t>66</a:t>
            </a:fld>
            <a:endParaRPr lang="en-US" altLang="en-US" sz="1400"/>
          </a:p>
        </p:txBody>
      </p:sp>
      <p:sp>
        <p:nvSpPr>
          <p:cNvPr id="27651" name="Title 5"/>
          <p:cNvSpPr>
            <a:spLocks noGrp="1"/>
          </p:cNvSpPr>
          <p:nvPr>
            <p:ph type="title"/>
          </p:nvPr>
        </p:nvSpPr>
        <p:spPr>
          <a:xfrm>
            <a:off x="457200" y="152400"/>
            <a:ext cx="8001000" cy="914400"/>
          </a:xfrm>
        </p:spPr>
        <p:txBody>
          <a:bodyPr/>
          <a:lstStyle/>
          <a:p>
            <a:r>
              <a:rPr lang="en-US" altLang="en-US" sz="2800"/>
              <a:t>Systematics</a:t>
            </a:r>
            <a:r>
              <a:rPr lang="en-US" altLang="en-US"/>
              <a:t/>
            </a:r>
            <a:br>
              <a:rPr lang="en-US" altLang="en-US"/>
            </a:br>
            <a:endParaRPr lang="en-US" altLang="en-US"/>
          </a:p>
        </p:txBody>
      </p:sp>
      <p:pic>
        <p:nvPicPr>
          <p:cNvPr id="27652" name="Picture 6"/>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7650" y="914400"/>
            <a:ext cx="8464550" cy="4419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cxnSp>
        <p:nvCxnSpPr>
          <p:cNvPr id="9" name="Straight Arrow Connector 8"/>
          <p:cNvCxnSpPr/>
          <p:nvPr/>
        </p:nvCxnSpPr>
        <p:spPr>
          <a:xfrm>
            <a:off x="4114800" y="5221288"/>
            <a:ext cx="0" cy="407987"/>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Right Brace 9"/>
          <p:cNvSpPr/>
          <p:nvPr/>
        </p:nvSpPr>
        <p:spPr>
          <a:xfrm rot="5400000">
            <a:off x="1676400" y="4267200"/>
            <a:ext cx="304800" cy="1828800"/>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p>
        </p:txBody>
      </p:sp>
      <p:sp>
        <p:nvSpPr>
          <p:cNvPr id="11" name="Right Brace 10"/>
          <p:cNvSpPr/>
          <p:nvPr/>
        </p:nvSpPr>
        <p:spPr>
          <a:xfrm rot="5400000">
            <a:off x="3000375" y="4848225"/>
            <a:ext cx="280988" cy="642938"/>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p>
        </p:txBody>
      </p:sp>
      <p:sp>
        <p:nvSpPr>
          <p:cNvPr id="12" name="Right Brace 11"/>
          <p:cNvSpPr/>
          <p:nvPr/>
        </p:nvSpPr>
        <p:spPr>
          <a:xfrm rot="5400000">
            <a:off x="3581400" y="5029200"/>
            <a:ext cx="330200" cy="279400"/>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p>
        </p:txBody>
      </p:sp>
      <p:sp>
        <p:nvSpPr>
          <p:cNvPr id="27657" name="TextBox 1"/>
          <p:cNvSpPr txBox="1">
            <a:spLocks noChangeArrowheads="1"/>
          </p:cNvSpPr>
          <p:nvPr/>
        </p:nvSpPr>
        <p:spPr bwMode="auto">
          <a:xfrm>
            <a:off x="1093788" y="5321300"/>
            <a:ext cx="1198562" cy="307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a:t>electron cuts</a:t>
            </a:r>
          </a:p>
        </p:txBody>
      </p:sp>
      <p:sp>
        <p:nvSpPr>
          <p:cNvPr id="27658" name="TextBox 12"/>
          <p:cNvSpPr txBox="1">
            <a:spLocks noChangeArrowheads="1"/>
          </p:cNvSpPr>
          <p:nvPr/>
        </p:nvSpPr>
        <p:spPr bwMode="auto">
          <a:xfrm>
            <a:off x="2554288" y="5321300"/>
            <a:ext cx="950912" cy="307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a:t> pion cuts</a:t>
            </a:r>
          </a:p>
        </p:txBody>
      </p:sp>
      <p:sp>
        <p:nvSpPr>
          <p:cNvPr id="27659" name="TextBox 13"/>
          <p:cNvSpPr txBox="1">
            <a:spLocks noChangeArrowheads="1"/>
          </p:cNvSpPr>
          <p:nvPr/>
        </p:nvSpPr>
        <p:spPr bwMode="auto">
          <a:xfrm>
            <a:off x="3614738" y="5310188"/>
            <a:ext cx="347662" cy="307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a:latin typeface="Symbol" charset="2"/>
              </a:rPr>
              <a:t>f</a:t>
            </a:r>
            <a:r>
              <a:rPr lang="en-US" altLang="en-US" sz="1400"/>
              <a:t>*</a:t>
            </a:r>
          </a:p>
        </p:txBody>
      </p:sp>
      <p:sp>
        <p:nvSpPr>
          <p:cNvPr id="27660" name="TextBox 14"/>
          <p:cNvSpPr txBox="1">
            <a:spLocks noChangeArrowheads="1"/>
          </p:cNvSpPr>
          <p:nvPr/>
        </p:nvSpPr>
        <p:spPr bwMode="auto">
          <a:xfrm>
            <a:off x="3733800" y="5640388"/>
            <a:ext cx="849313" cy="307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a:t>rad.corr </a:t>
            </a:r>
          </a:p>
        </p:txBody>
      </p:sp>
      <p:sp>
        <p:nvSpPr>
          <p:cNvPr id="27661" name="TextBox 15"/>
          <p:cNvSpPr txBox="1">
            <a:spLocks noChangeArrowheads="1"/>
          </p:cNvSpPr>
          <p:nvPr/>
        </p:nvSpPr>
        <p:spPr bwMode="auto">
          <a:xfrm>
            <a:off x="5545138" y="5437188"/>
            <a:ext cx="3294062" cy="5238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a:t> Systematics from different factors  considered uncorrelated</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7" name="Title 1"/>
          <p:cNvSpPr>
            <a:spLocks noGrp="1"/>
          </p:cNvSpPr>
          <p:nvPr>
            <p:ph type="title"/>
          </p:nvPr>
        </p:nvSpPr>
        <p:spPr>
          <a:xfrm>
            <a:off x="0" y="152400"/>
            <a:ext cx="9067800" cy="563563"/>
          </a:xfrm>
        </p:spPr>
        <p:txBody>
          <a:bodyPr/>
          <a:lstStyle/>
          <a:p>
            <a:r>
              <a:rPr lang="en-US" altLang="en-US" sz="2400"/>
              <a:t> </a:t>
            </a:r>
            <a:r>
              <a:rPr lang="en-US" altLang="en-US" sz="2000"/>
              <a:t>Additional complications(IV): </a:t>
            </a:r>
            <a:r>
              <a:rPr lang="en-US" altLang="en-US" sz="2400"/>
              <a:t>Large higher twist structure functions</a:t>
            </a:r>
          </a:p>
        </p:txBody>
      </p:sp>
      <p:sp>
        <p:nvSpPr>
          <p:cNvPr id="3" name="Footer Placeholder 2"/>
          <p:cNvSpPr>
            <a:spLocks noGrp="1"/>
          </p:cNvSpPr>
          <p:nvPr>
            <p:ph type="ftr" sz="quarter" idx="10"/>
          </p:nvPr>
        </p:nvSpPr>
        <p:spPr/>
        <p:txBody>
          <a:bodyPr/>
          <a:lstStyle/>
          <a:p>
            <a:pPr>
              <a:defRPr/>
            </a:pPr>
            <a:r>
              <a:rPr lang="en-US" smtClean="0"/>
              <a:t>Avakian, LNF-INFN Dec 12</a:t>
            </a:r>
            <a:endParaRPr lang="en-US"/>
          </a:p>
        </p:txBody>
      </p:sp>
      <p:sp>
        <p:nvSpPr>
          <p:cNvPr id="80899" name="Slide Number Placeholder 3"/>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2F969EA4-7D8C-2843-83E1-8DF77479B0D4}" type="slidenum">
              <a:rPr lang="en-US" altLang="en-US" sz="1400"/>
              <a:pPr>
                <a:spcBef>
                  <a:spcPct val="0"/>
                </a:spcBef>
                <a:buFontTx/>
                <a:buNone/>
              </a:pPr>
              <a:t>67</a:t>
            </a:fld>
            <a:endParaRPr lang="en-US" altLang="en-US" sz="1400"/>
          </a:p>
        </p:txBody>
      </p:sp>
      <p:sp>
        <p:nvSpPr>
          <p:cNvPr id="80900" name="Rectangle 1"/>
          <p:cNvSpPr>
            <a:spLocks noChangeArrowheads="1"/>
          </p:cNvSpPr>
          <p:nvPr/>
        </p:nvSpPr>
        <p:spPr bwMode="auto">
          <a:xfrm>
            <a:off x="228600" y="914400"/>
            <a:ext cx="8305800" cy="6461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target mass corrections and HT SFs with strong dependence on flavor</a:t>
            </a:r>
            <a:br>
              <a:rPr lang="en-US" altLang="en-US" sz="1800"/>
            </a:br>
            <a:endParaRPr lang="en-US" altLang="en-US" sz="1800"/>
          </a:p>
        </p:txBody>
      </p:sp>
      <p:pic>
        <p:nvPicPr>
          <p:cNvPr id="80901" name="Picture 4" descr="Screen Shot 2017-02-13 at 4.32.23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 y="1905000"/>
            <a:ext cx="3203575" cy="31369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80902" name="Picture 6" descr="latex-image-1.pdf"/>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rot="-5400000">
            <a:off x="5859463" y="2827337"/>
            <a:ext cx="717550" cy="3968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80903" name="Picture 20" descr="Screen shot 2012-10-18 at 1.37.01 P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00800" y="2209800"/>
            <a:ext cx="2519363" cy="2590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80904" name="Picture 22" descr="latex-image-1.pdf"/>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610600" y="4953000"/>
            <a:ext cx="182563" cy="1730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80905" name="TextBox 37"/>
          <p:cNvSpPr txBox="1">
            <a:spLocks noChangeArrowheads="1"/>
          </p:cNvSpPr>
          <p:nvPr/>
        </p:nvSpPr>
        <p:spPr bwMode="auto">
          <a:xfrm>
            <a:off x="7239000" y="3938588"/>
            <a:ext cx="1676400" cy="2762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t>CLAS PRELIMINARY</a:t>
            </a:r>
          </a:p>
        </p:txBody>
      </p:sp>
      <p:graphicFrame>
        <p:nvGraphicFramePr>
          <p:cNvPr id="80906" name="Object 2"/>
          <p:cNvGraphicFramePr>
            <a:graphicFrameLocks noChangeAspect="1"/>
          </p:cNvGraphicFramePr>
          <p:nvPr/>
        </p:nvGraphicFramePr>
        <p:xfrm>
          <a:off x="3276600" y="2209800"/>
          <a:ext cx="2667000" cy="2895600"/>
        </p:xfrm>
        <a:graphic>
          <a:graphicData uri="http://schemas.openxmlformats.org/presentationml/2006/ole">
            <p:oleObj spid="_x0000_s81021" name="Bitmap Image" r:id="rId8" imgW="0" imgH="0" progId="">
              <p:embed/>
            </p:oleObj>
          </a:graphicData>
        </a:graphic>
      </p:graphicFrame>
      <p:sp>
        <p:nvSpPr>
          <p:cNvPr id="80907" name="TextBox 1"/>
          <p:cNvSpPr txBox="1">
            <a:spLocks noChangeArrowheads="1"/>
          </p:cNvSpPr>
          <p:nvPr/>
        </p:nvSpPr>
        <p:spPr bwMode="auto">
          <a:xfrm>
            <a:off x="990600" y="5181600"/>
            <a:ext cx="6477000" cy="6461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presence of large corrections due to limited Q</a:t>
            </a:r>
            <a:r>
              <a:rPr lang="en-US" altLang="en-US" sz="1800" baseline="30000"/>
              <a:t>2 </a:t>
            </a:r>
            <a:r>
              <a:rPr lang="en-US" altLang="en-US" sz="1800"/>
              <a:t>make the estimate of systematics due to ignoring them important</a:t>
            </a:r>
          </a:p>
        </p:txBody>
      </p:sp>
      <p:sp>
        <p:nvSpPr>
          <p:cNvPr id="80908" name="TextBox 1"/>
          <p:cNvSpPr txBox="1">
            <a:spLocks noChangeArrowheads="1"/>
          </p:cNvSpPr>
          <p:nvPr/>
        </p:nvSpPr>
        <p:spPr bwMode="auto">
          <a:xfrm>
            <a:off x="457200" y="2209800"/>
            <a:ext cx="2108200" cy="2619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100"/>
              <a:t>CLAS PRELIMINARY 5.5 GeV</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r>
              <a:rPr lang="en-US" altLang="en-US" sz="2800"/>
              <a:t>Suggested standard input for SFs:Example (data)</a:t>
            </a:r>
          </a:p>
        </p:txBody>
      </p:sp>
      <p:sp>
        <p:nvSpPr>
          <p:cNvPr id="4" name="Footer Placeholder 3"/>
          <p:cNvSpPr>
            <a:spLocks noGrp="1"/>
          </p:cNvSpPr>
          <p:nvPr>
            <p:ph type="ftr" sz="quarter" idx="10"/>
          </p:nvPr>
        </p:nvSpPr>
        <p:spPr/>
        <p:txBody>
          <a:bodyPr/>
          <a:lstStyle/>
          <a:p>
            <a:pPr>
              <a:defRPr/>
            </a:pPr>
            <a:r>
              <a:rPr lang="en-US" smtClean="0"/>
              <a:t>Avakian, LNF-INFN Dec 12</a:t>
            </a:r>
            <a:endParaRPr lang="en-US"/>
          </a:p>
        </p:txBody>
      </p:sp>
      <p:sp>
        <p:nvSpPr>
          <p:cNvPr id="76803" name="Slide Number Placeholder 4"/>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BAF83A38-27C3-2145-93FB-D3466C675961}" type="slidenum">
              <a:rPr lang="en-US" altLang="en-US" sz="1400"/>
              <a:pPr>
                <a:spcBef>
                  <a:spcPct val="0"/>
                </a:spcBef>
                <a:buFontTx/>
                <a:buNone/>
              </a:pPr>
              <a:t>68</a:t>
            </a:fld>
            <a:endParaRPr lang="en-US" altLang="en-US" sz="1400"/>
          </a:p>
        </p:txBody>
      </p:sp>
      <p:sp>
        <p:nvSpPr>
          <p:cNvPr id="76804" name="TextBox 10"/>
          <p:cNvSpPr txBox="1">
            <a:spLocks noChangeArrowheads="1"/>
          </p:cNvSpPr>
          <p:nvPr/>
        </p:nvSpPr>
        <p:spPr bwMode="auto">
          <a:xfrm>
            <a:off x="5257800" y="990600"/>
            <a:ext cx="3352800" cy="5238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t>(JavaScript Object Notation  for a single hadron production eN-&gt;e</a:t>
            </a:r>
            <a:r>
              <a:rPr lang="ja-JP" altLang="en-US" sz="1400"/>
              <a:t>’</a:t>
            </a:r>
            <a:r>
              <a:rPr lang="en-US" altLang="ja-JP" sz="1400"/>
              <a:t>hX)</a:t>
            </a:r>
            <a:endParaRPr lang="en-US" altLang="en-US" sz="1400"/>
          </a:p>
        </p:txBody>
      </p:sp>
      <p:sp>
        <p:nvSpPr>
          <p:cNvPr id="76805" name="Rectangle 1"/>
          <p:cNvSpPr>
            <a:spLocks noChangeArrowheads="1"/>
          </p:cNvSpPr>
          <p:nvPr/>
        </p:nvSpPr>
        <p:spPr bwMode="auto">
          <a:xfrm>
            <a:off x="228600" y="914400"/>
            <a:ext cx="8077200" cy="52625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t>#!  {</a:t>
            </a:r>
          </a:p>
          <a:p>
            <a:pPr eaLnBrk="1" hangingPunct="1">
              <a:spcBef>
                <a:spcPct val="0"/>
              </a:spcBef>
              <a:buFontTx/>
              <a:buNone/>
            </a:pPr>
            <a:r>
              <a:rPr lang="en-US" altLang="en-US" sz="1200"/>
              <a:t>#!      "model": "Data",</a:t>
            </a:r>
          </a:p>
          <a:p>
            <a:pPr eaLnBrk="1" hangingPunct="1">
              <a:spcBef>
                <a:spcPct val="0"/>
              </a:spcBef>
              <a:buFontTx/>
              <a:buNone/>
            </a:pPr>
            <a:r>
              <a:rPr lang="en-US" altLang="en-US" sz="1200"/>
              <a:t>#!      </a:t>
            </a:r>
            <a:r>
              <a:rPr lang="ja-JP" altLang="en-US" sz="1200"/>
              <a:t>“</a:t>
            </a:r>
            <a:r>
              <a:rPr lang="en-US" altLang="ja-JP" sz="1200"/>
              <a:t>description</a:t>
            </a:r>
            <a:r>
              <a:rPr lang="ja-JP" altLang="en-US" sz="1200"/>
              <a:t>”</a:t>
            </a:r>
            <a:r>
              <a:rPr lang="en-US" altLang="ja-JP" sz="1200"/>
              <a:t>: </a:t>
            </a:r>
            <a:r>
              <a:rPr lang="ja-JP" altLang="en-US" sz="1200"/>
              <a:t>“”</a:t>
            </a:r>
            <a:r>
              <a:rPr lang="en-US" altLang="ja-JP" sz="1200"/>
              <a:t>,</a:t>
            </a:r>
          </a:p>
          <a:p>
            <a:pPr eaLnBrk="1" hangingPunct="1">
              <a:spcBef>
                <a:spcPct val="0"/>
              </a:spcBef>
              <a:buFontTx/>
              <a:buNone/>
            </a:pPr>
            <a:r>
              <a:rPr lang="en-US" altLang="en-US" sz="1200"/>
              <a:t>#!      "reference": "Exploring the Structure of the Proton via Semi-Inclusive Pion Production, Nathan Harrison",</a:t>
            </a:r>
          </a:p>
          <a:p>
            <a:pPr eaLnBrk="1" hangingPunct="1">
              <a:spcBef>
                <a:spcPct val="0"/>
              </a:spcBef>
              <a:buFontTx/>
              <a:buNone/>
            </a:pPr>
            <a:r>
              <a:rPr lang="en-US" altLang="en-US" sz="1200"/>
              <a:t>#!      "web-source": "https://www.jlab.org/Hall-B/general/thesis/Harrison_thesis.pdf",</a:t>
            </a:r>
          </a:p>
          <a:p>
            <a:pPr eaLnBrk="1" hangingPunct="1">
              <a:spcBef>
                <a:spcPct val="0"/>
              </a:spcBef>
              <a:buFontTx/>
              <a:buNone/>
            </a:pPr>
            <a:r>
              <a:rPr lang="en-US" altLang="en-US" sz="1200"/>
              <a:t>#!    "moment": </a:t>
            </a:r>
            <a:r>
              <a:rPr lang="ja-JP" altLang="en-US" sz="1200"/>
              <a:t>“</a:t>
            </a:r>
            <a:r>
              <a:rPr lang="en-US" altLang="ja-JP" sz="1200"/>
              <a:t>$A_{uu}\\cos\ 2\phi$",</a:t>
            </a:r>
          </a:p>
          <a:p>
            <a:pPr eaLnBrk="1" hangingPunct="1">
              <a:spcBef>
                <a:spcPct val="0"/>
              </a:spcBef>
              <a:buFontTx/>
              <a:buNone/>
            </a:pPr>
            <a:r>
              <a:rPr lang="en-US" altLang="en-US" sz="1200"/>
              <a:t>#!    </a:t>
            </a:r>
            <a:r>
              <a:rPr lang="ja-JP" altLang="en-US" sz="1200"/>
              <a:t>“</a:t>
            </a:r>
            <a:r>
              <a:rPr lang="en-US" altLang="ja-JP" sz="1200"/>
              <a:t>lepton-polarization</a:t>
            </a:r>
            <a:r>
              <a:rPr lang="ja-JP" altLang="en-US" sz="1200"/>
              <a:t>”</a:t>
            </a:r>
            <a:r>
              <a:rPr lang="en-US" altLang="ja-JP" sz="1200"/>
              <a:t>: </a:t>
            </a:r>
            <a:r>
              <a:rPr lang="ja-JP" altLang="en-US" sz="1200"/>
              <a:t>“</a:t>
            </a:r>
            <a:r>
              <a:rPr lang="en-US" altLang="ja-JP" sz="1200"/>
              <a:t>0</a:t>
            </a:r>
            <a:r>
              <a:rPr lang="ja-JP" altLang="en-US" sz="1200"/>
              <a:t>”</a:t>
            </a:r>
            <a:r>
              <a:rPr lang="en-US" altLang="ja-JP" sz="1200"/>
              <a:t>,</a:t>
            </a:r>
          </a:p>
          <a:p>
            <a:pPr eaLnBrk="1" hangingPunct="1">
              <a:spcBef>
                <a:spcPct val="0"/>
              </a:spcBef>
              <a:buFontTx/>
              <a:buNone/>
            </a:pPr>
            <a:r>
              <a:rPr lang="en-US" altLang="en-US" sz="1200"/>
              <a:t>#!    </a:t>
            </a:r>
            <a:r>
              <a:rPr lang="ja-JP" altLang="en-US" sz="1200"/>
              <a:t>“</a:t>
            </a:r>
            <a:r>
              <a:rPr lang="en-US" altLang="ja-JP" sz="1200"/>
              <a:t>nucleon-polarization</a:t>
            </a:r>
            <a:r>
              <a:rPr lang="ja-JP" altLang="en-US" sz="1200"/>
              <a:t>”</a:t>
            </a:r>
            <a:r>
              <a:rPr lang="en-US" altLang="ja-JP" sz="1200"/>
              <a:t>: </a:t>
            </a:r>
            <a:r>
              <a:rPr lang="ja-JP" altLang="en-US" sz="1200"/>
              <a:t>“</a:t>
            </a:r>
            <a:r>
              <a:rPr lang="en-US" altLang="ja-JP" sz="1200"/>
              <a:t>0</a:t>
            </a:r>
            <a:r>
              <a:rPr lang="ja-JP" altLang="en-US" sz="1200"/>
              <a:t>”</a:t>
            </a:r>
            <a:r>
              <a:rPr lang="en-US" altLang="ja-JP" sz="1200"/>
              <a:t>,</a:t>
            </a:r>
          </a:p>
          <a:p>
            <a:pPr eaLnBrk="1" hangingPunct="1">
              <a:spcBef>
                <a:spcPct val="0"/>
              </a:spcBef>
              <a:buFontTx/>
              <a:buNone/>
            </a:pPr>
            <a:r>
              <a:rPr lang="en-US" altLang="en-US" sz="1200"/>
              <a:t>#!    "particle": "pi+",</a:t>
            </a:r>
          </a:p>
          <a:p>
            <a:pPr eaLnBrk="1" hangingPunct="1">
              <a:spcBef>
                <a:spcPct val="0"/>
              </a:spcBef>
              <a:buFontTx/>
              <a:buNone/>
            </a:pPr>
            <a:r>
              <a:rPr lang="en-US" altLang="en-US" sz="1200"/>
              <a:t>#!    "variables": ["AuuCos2","AuuCos2-Err"],</a:t>
            </a:r>
          </a:p>
          <a:p>
            <a:pPr eaLnBrk="1" hangingPunct="1">
              <a:spcBef>
                <a:spcPct val="0"/>
              </a:spcBef>
              <a:buFontTx/>
              <a:buNone/>
            </a:pPr>
            <a:r>
              <a:rPr lang="en-US" altLang="en-US" sz="1200"/>
              <a:t>#!       "axis": [</a:t>
            </a:r>
          </a:p>
          <a:p>
            <a:pPr eaLnBrk="1" hangingPunct="1">
              <a:spcBef>
                <a:spcPct val="0"/>
              </a:spcBef>
              <a:buFontTx/>
              <a:buNone/>
            </a:pPr>
            <a:r>
              <a:rPr lang="en-US" altLang="en-US" sz="1200"/>
              <a:t>#!          { "name": "a", "bins":  5, "min":  0.01, "max":   0.60, "scale":"arb" ,"description":"Bjorken x"}</a:t>
            </a:r>
          </a:p>
          <a:p>
            <a:pPr eaLnBrk="1" hangingPunct="1">
              <a:spcBef>
                <a:spcPct val="0"/>
              </a:spcBef>
              <a:buFontTx/>
              <a:buNone/>
            </a:pPr>
            <a:r>
              <a:rPr lang="en-US" altLang="en-US" sz="1200"/>
              <a:t>#!          { "name": "b", "bins":  2, "min":  1.00, "max": 4.70, "scale":"arb</a:t>
            </a:r>
            <a:r>
              <a:rPr lang="ja-JP" altLang="en-US" sz="1200"/>
              <a:t>”</a:t>
            </a:r>
            <a:r>
              <a:rPr lang="en-US" altLang="ja-JP" sz="1200"/>
              <a:t>, </a:t>
            </a:r>
            <a:r>
              <a:rPr lang="ja-JP" altLang="en-US" sz="1200"/>
              <a:t>”</a:t>
            </a:r>
            <a:r>
              <a:rPr lang="en-US" altLang="ja-JP" sz="1200"/>
              <a:t>description":"Q^2"},</a:t>
            </a:r>
          </a:p>
          <a:p>
            <a:pPr eaLnBrk="1" hangingPunct="1">
              <a:spcBef>
                <a:spcPct val="0"/>
              </a:spcBef>
              <a:buFontTx/>
              <a:buNone/>
            </a:pPr>
            <a:r>
              <a:rPr lang="en-US" altLang="en-US" sz="1200"/>
              <a:t>#!          { "name": "c", "bins": 18, "min":  0.00, "max":   0.90, "scale":"lin", "description":"hadron frac. energy"},</a:t>
            </a:r>
          </a:p>
          <a:p>
            <a:pPr eaLnBrk="1" hangingPunct="1">
              <a:spcBef>
                <a:spcPct val="0"/>
              </a:spcBef>
              <a:buFontTx/>
              <a:buNone/>
            </a:pPr>
            <a:r>
              <a:rPr lang="en-US" altLang="en-US" sz="1200"/>
              <a:t>#!          { "name": "d", "bins": 20, "min":  0.00, "max":   1.00, </a:t>
            </a:r>
            <a:r>
              <a:rPr lang="ja-JP" altLang="en-US" sz="1200"/>
              <a:t>”</a:t>
            </a:r>
            <a:r>
              <a:rPr lang="en-US" altLang="ja-JP" sz="1200"/>
              <a:t>scale":"lin", "description":"transverse momentum"}</a:t>
            </a:r>
          </a:p>
          <a:p>
            <a:pPr eaLnBrk="1" hangingPunct="1">
              <a:spcBef>
                <a:spcPct val="0"/>
              </a:spcBef>
              <a:buFontTx/>
              <a:buNone/>
            </a:pPr>
            <a:r>
              <a:rPr lang="en-US" altLang="en-US" sz="1200"/>
              <a:t>#!       ]</a:t>
            </a:r>
          </a:p>
          <a:p>
            <a:pPr eaLnBrk="1" hangingPunct="1">
              <a:spcBef>
                <a:spcPct val="0"/>
              </a:spcBef>
              <a:buFontTx/>
              <a:buNone/>
            </a:pPr>
            <a:r>
              <a:rPr lang="en-US" altLang="en-US" sz="1200"/>
              <a:t>#!  }</a:t>
            </a:r>
          </a:p>
          <a:p>
            <a:pPr eaLnBrk="1" hangingPunct="1">
              <a:spcBef>
                <a:spcPct val="0"/>
              </a:spcBef>
              <a:buFontTx/>
              <a:buNone/>
            </a:pPr>
            <a:r>
              <a:rPr lang="en-US" altLang="en-US" sz="1200"/>
              <a:t>0 0 1 0 -0.0162215 0.00242759</a:t>
            </a:r>
          </a:p>
          <a:p>
            <a:pPr eaLnBrk="1" hangingPunct="1">
              <a:spcBef>
                <a:spcPct val="0"/>
              </a:spcBef>
              <a:buFontTx/>
              <a:buNone/>
            </a:pPr>
            <a:r>
              <a:rPr lang="en-US" altLang="en-US" sz="1200"/>
              <a:t>0 0 2 0 0.0264976 0.00306648</a:t>
            </a:r>
          </a:p>
          <a:p>
            <a:pPr eaLnBrk="1" hangingPunct="1">
              <a:spcBef>
                <a:spcPct val="0"/>
              </a:spcBef>
              <a:buFontTx/>
              <a:buNone/>
            </a:pPr>
            <a:r>
              <a:rPr lang="en-US" altLang="en-US" sz="1200"/>
              <a:t>0 0 2 1 -0.000968785 0.00326021</a:t>
            </a:r>
          </a:p>
          <a:p>
            <a:pPr eaLnBrk="1" hangingPunct="1">
              <a:spcBef>
                <a:spcPct val="0"/>
              </a:spcBef>
              <a:buFontTx/>
              <a:buNone/>
            </a:pPr>
            <a:r>
              <a:rPr lang="en-US" altLang="en-US" sz="1200"/>
              <a:t>0 0 2 2 -0.0183257 0.00427527</a:t>
            </a:r>
          </a:p>
          <a:p>
            <a:pPr eaLnBrk="1" hangingPunct="1">
              <a:spcBef>
                <a:spcPct val="0"/>
              </a:spcBef>
              <a:buFontTx/>
              <a:buNone/>
            </a:pPr>
            <a:r>
              <a:rPr lang="en-US" altLang="en-US" sz="1200"/>
              <a:t>0 0 2 3 -0.00224623 0.00469542</a:t>
            </a:r>
          </a:p>
          <a:p>
            <a:pPr eaLnBrk="1" hangingPunct="1">
              <a:spcBef>
                <a:spcPct val="0"/>
              </a:spcBef>
              <a:buFontTx/>
              <a:buNone/>
            </a:pPr>
            <a:r>
              <a:rPr lang="en-US" altLang="en-US" sz="1200"/>
              <a:t>0 0 3 0 0.04539 0.00433408</a:t>
            </a:r>
          </a:p>
          <a:p>
            <a:pPr eaLnBrk="1" hangingPunct="1">
              <a:spcBef>
                <a:spcPct val="0"/>
              </a:spcBef>
              <a:buFontTx/>
              <a:buNone/>
            </a:pPr>
            <a:r>
              <a:rPr lang="en-US" altLang="en-US" sz="1200"/>
              <a:t>0 0 3 1 -0.00307352 0.00409825</a:t>
            </a:r>
          </a:p>
          <a:p>
            <a:pPr eaLnBrk="1" hangingPunct="1">
              <a:spcBef>
                <a:spcPct val="0"/>
              </a:spcBef>
              <a:buFontTx/>
              <a:buNone/>
            </a:pPr>
            <a:r>
              <a:rPr lang="en-US" altLang="en-US" sz="1200"/>
              <a:t>0 0 3 2 -0.0403614 0.00503846</a:t>
            </a:r>
          </a:p>
          <a:p>
            <a:pPr eaLnBrk="1" hangingPunct="1">
              <a:spcBef>
                <a:spcPct val="0"/>
              </a:spcBef>
              <a:buFontTx/>
              <a:buNone/>
            </a:pPr>
            <a:r>
              <a:rPr lang="en-US" altLang="en-US" sz="1200"/>
              <a:t>0 0 3 3 -0.034225 0.0061943</a:t>
            </a:r>
          </a:p>
          <a:p>
            <a:pPr eaLnBrk="1" hangingPunct="1">
              <a:spcBef>
                <a:spcPct val="0"/>
              </a:spcBef>
              <a:buFontTx/>
              <a:buNone/>
            </a:pPr>
            <a:r>
              <a:rPr lang="en-US" altLang="en-US" sz="1200"/>
              <a:t>0 0 3 4 0.00820626 0.00610658</a:t>
            </a:r>
          </a:p>
          <a:p>
            <a:pPr eaLnBrk="1" hangingPunct="1">
              <a:spcBef>
                <a:spcPct val="0"/>
              </a:spcBef>
              <a:buFontTx/>
              <a:buNone/>
            </a:pPr>
            <a:r>
              <a:rPr lang="en-US" altLang="en-US" sz="1200"/>
              <a:t>0 0 3 5 0.0013598 0.00762099</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4753" name="Picture 5" descr="Screen Shot 2017-03-02 at 3.26.05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938" y="838200"/>
            <a:ext cx="9144001" cy="41957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74754" name="Title 1"/>
          <p:cNvSpPr>
            <a:spLocks noGrp="1"/>
          </p:cNvSpPr>
          <p:nvPr>
            <p:ph type="title"/>
          </p:nvPr>
        </p:nvSpPr>
        <p:spPr>
          <a:xfrm>
            <a:off x="0" y="152400"/>
            <a:ext cx="8686800" cy="563563"/>
          </a:xfrm>
        </p:spPr>
        <p:txBody>
          <a:bodyPr/>
          <a:lstStyle/>
          <a:p>
            <a:r>
              <a:rPr lang="en-US" altLang="en-US"/>
              <a:t>Suggested standard input for </a:t>
            </a:r>
            <a:r>
              <a:rPr lang="en-US" altLang="en-US" err="1" smtClean="0"/>
              <a:t>SFs:SIDIS</a:t>
            </a:r>
            <a:endParaRPr lang="en-US" altLang="en-US"/>
          </a:p>
        </p:txBody>
      </p:sp>
      <p:sp>
        <p:nvSpPr>
          <p:cNvPr id="4" name="Footer Placeholder 3"/>
          <p:cNvSpPr>
            <a:spLocks noGrp="1"/>
          </p:cNvSpPr>
          <p:nvPr>
            <p:ph type="ftr" sz="quarter" idx="10"/>
          </p:nvPr>
        </p:nvSpPr>
        <p:spPr/>
        <p:txBody>
          <a:bodyPr/>
          <a:lstStyle/>
          <a:p>
            <a:pPr>
              <a:defRPr/>
            </a:pPr>
            <a:r>
              <a:rPr lang="en-US" smtClean="0"/>
              <a:t>Avakian, LNF-INFN Dec 12</a:t>
            </a:r>
            <a:endParaRPr lang="en-US"/>
          </a:p>
        </p:txBody>
      </p:sp>
      <p:sp>
        <p:nvSpPr>
          <p:cNvPr id="74756" name="Slide Number Placeholder 4"/>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24E13A92-E7BE-F247-84C3-7561A2F4B425}" type="slidenum">
              <a:rPr lang="en-US" altLang="en-US" sz="1400"/>
              <a:pPr>
                <a:spcBef>
                  <a:spcPct val="0"/>
                </a:spcBef>
                <a:buFontTx/>
                <a:buNone/>
              </a:pPr>
              <a:t>69</a:t>
            </a:fld>
            <a:endParaRPr lang="en-US" altLang="en-US" sz="1400"/>
          </a:p>
        </p:txBody>
      </p:sp>
      <p:sp>
        <p:nvSpPr>
          <p:cNvPr id="10" name="TextBox 9"/>
          <p:cNvSpPr txBox="1"/>
          <p:nvPr/>
        </p:nvSpPr>
        <p:spPr>
          <a:xfrm>
            <a:off x="228600" y="5029200"/>
            <a:ext cx="8915400" cy="1354138"/>
          </a:xfrm>
          <a:prstGeom prst="rect">
            <a:avLst/>
          </a:prstGeom>
          <a:noFill/>
        </p:spPr>
        <p:txBody>
          <a:bodyPr>
            <a:spAutoFit/>
          </a:bodyPr>
          <a:lstStyle/>
          <a:p>
            <a:pPr eaLnBrk="1" hangingPunct="1">
              <a:defRPr/>
            </a:pPr>
            <a:r>
              <a:rPr lang="en-US">
                <a:ea typeface="ＭＳ Ｐゴシック" charset="0"/>
                <a:cs typeface="ＭＳ Ｐゴシック" charset="0"/>
              </a:rPr>
              <a:t>Advantages: </a:t>
            </a:r>
          </a:p>
          <a:p>
            <a:pPr marL="285750" indent="-285750" eaLnBrk="1" hangingPunct="1">
              <a:buFont typeface="Arial"/>
              <a:buChar char="•"/>
              <a:defRPr/>
            </a:pPr>
            <a:r>
              <a:rPr lang="en-US" sz="1600">
                <a:ea typeface="ＭＳ Ｐゴシック" charset="0"/>
                <a:cs typeface="ＭＳ Ｐゴシック" charset="0"/>
              </a:rPr>
              <a:t>Table can be generated from any existing program for calculation of SFs for any given set of parameters, final state particles, target nucleon, polarization states.</a:t>
            </a:r>
          </a:p>
          <a:p>
            <a:pPr marL="285750" indent="-285750" eaLnBrk="1" hangingPunct="1">
              <a:buFont typeface="Arial"/>
              <a:buChar char="•"/>
              <a:defRPr/>
            </a:pPr>
            <a:r>
              <a:rPr lang="en-US" sz="1600">
                <a:ea typeface="ＭＳ Ｐゴシック" charset="0"/>
                <a:cs typeface="ＭＳ Ｐゴシック" charset="0"/>
              </a:rPr>
              <a:t>Corresponding API will allow </a:t>
            </a:r>
            <a:r>
              <a:rPr lang="en-US" sz="1600" err="1">
                <a:ea typeface="ＭＳ Ｐゴシック" charset="0"/>
                <a:cs typeface="ＭＳ Ｐゴシック" charset="0"/>
              </a:rPr>
              <a:t>rebining</a:t>
            </a:r>
            <a:r>
              <a:rPr lang="en-US" sz="1600">
                <a:ea typeface="ＭＳ Ｐゴシック" charset="0"/>
                <a:cs typeface="ＭＳ Ｐゴシック" charset="0"/>
              </a:rPr>
              <a:t>, summing of tables with different ranges, web browsing, graphical presentation, integrations and other operations (will need API)</a:t>
            </a:r>
          </a:p>
        </p:txBody>
      </p:sp>
      <p:sp>
        <p:nvSpPr>
          <p:cNvPr id="74758" name="TextBox 10"/>
          <p:cNvSpPr txBox="1">
            <a:spLocks noChangeArrowheads="1"/>
          </p:cNvSpPr>
          <p:nvPr/>
        </p:nvSpPr>
        <p:spPr bwMode="auto">
          <a:xfrm>
            <a:off x="5257800" y="990600"/>
            <a:ext cx="3352800" cy="5238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t>(JavaScript Object Notation  for a single </a:t>
            </a:r>
            <a:r>
              <a:rPr lang="en-US" altLang="en-US" sz="1400" err="1"/>
              <a:t>hadron</a:t>
            </a:r>
            <a:r>
              <a:rPr lang="en-US" altLang="en-US" sz="1400"/>
              <a:t> production </a:t>
            </a:r>
            <a:r>
              <a:rPr lang="en-US" altLang="en-US" sz="1400" err="1"/>
              <a:t>eN</a:t>
            </a:r>
            <a:r>
              <a:rPr lang="en-US" altLang="en-US" sz="1400"/>
              <a:t>-&gt;</a:t>
            </a:r>
            <a:r>
              <a:rPr lang="en-US" altLang="en-US" sz="1400" err="1"/>
              <a:t>e</a:t>
            </a:r>
            <a:r>
              <a:rPr lang="ja-JP" altLang="en-US" sz="1400"/>
              <a:t>’</a:t>
            </a:r>
            <a:r>
              <a:rPr lang="en-US" altLang="ja-JP" sz="1400" err="1"/>
              <a:t>hX</a:t>
            </a:r>
            <a:r>
              <a:rPr lang="en-US" altLang="ja-JP" sz="1400"/>
              <a:t>)</a:t>
            </a:r>
            <a:endParaRPr lang="en-US" altLang="en-US" sz="14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Footer Placeholder 3"/>
          <p:cNvSpPr>
            <a:spLocks noGrp="1"/>
          </p:cNvSpPr>
          <p:nvPr>
            <p:ph type="ftr" sz="quarter" idx="10"/>
          </p:nvPr>
        </p:nvSpPr>
        <p:spPr>
          <a:xfrm>
            <a:off x="3124200" y="7070725"/>
            <a:ext cx="2895600" cy="244475"/>
          </a:xfrm>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Avakian, LNF-INFN Dec 12</a:t>
            </a:r>
            <a:endParaRPr lang="en-US" sz="1400"/>
          </a:p>
        </p:txBody>
      </p:sp>
      <p:sp>
        <p:nvSpPr>
          <p:cNvPr id="33795" name="Slide Number Placeholder 4"/>
          <p:cNvSpPr>
            <a:spLocks noGrp="1"/>
          </p:cNvSpPr>
          <p:nvPr>
            <p:ph type="sldNum" sz="quarter" idx="11"/>
          </p:nvPr>
        </p:nvSpPr>
        <p:spPr>
          <a:xfrm>
            <a:off x="8458200" y="6969125"/>
            <a:ext cx="685800" cy="320675"/>
          </a:xfrm>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9DAE8A-5B0B-B34C-BF1C-0E5401404D58}" type="slidenum">
              <a:rPr lang="en-US" sz="1400"/>
              <a:pPr eaLnBrk="1" hangingPunct="1"/>
              <a:t>7</a:t>
            </a:fld>
            <a:endParaRPr lang="en-US" sz="1400"/>
          </a:p>
        </p:txBody>
      </p:sp>
      <p:pic>
        <p:nvPicPr>
          <p:cNvPr id="33796" name="Picture 1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8925" y="3124200"/>
            <a:ext cx="2554288" cy="21463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grpSp>
        <p:nvGrpSpPr>
          <p:cNvPr id="33797" name="Group 27"/>
          <p:cNvGrpSpPr>
            <a:grpSpLocks/>
          </p:cNvGrpSpPr>
          <p:nvPr/>
        </p:nvGrpSpPr>
        <p:grpSpPr bwMode="auto">
          <a:xfrm>
            <a:off x="990600" y="4419600"/>
            <a:ext cx="1550988" cy="1041400"/>
            <a:chOff x="990600" y="4419600"/>
            <a:chExt cx="1550988" cy="1041400"/>
          </a:xfrm>
        </p:grpSpPr>
        <p:sp>
          <p:nvSpPr>
            <p:cNvPr id="33810" name="Text Box 14"/>
            <p:cNvSpPr txBox="1">
              <a:spLocks noChangeArrowheads="1"/>
            </p:cNvSpPr>
            <p:nvPr/>
          </p:nvSpPr>
          <p:spPr bwMode="auto">
            <a:xfrm>
              <a:off x="990600" y="4419600"/>
              <a:ext cx="1416050" cy="3667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EMC (1987)</a:t>
              </a:r>
            </a:p>
          </p:txBody>
        </p:sp>
        <p:pic>
          <p:nvPicPr>
            <p:cNvPr id="33811" name="Picture 24" descr="latex-image-1.pd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0" y="5084763"/>
              <a:ext cx="1017588" cy="376237"/>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grpSp>
      <p:grpSp>
        <p:nvGrpSpPr>
          <p:cNvPr id="33798" name="Group 26"/>
          <p:cNvGrpSpPr>
            <a:grpSpLocks/>
          </p:cNvGrpSpPr>
          <p:nvPr/>
        </p:nvGrpSpPr>
        <p:grpSpPr bwMode="auto">
          <a:xfrm>
            <a:off x="76200" y="3200400"/>
            <a:ext cx="8991600" cy="3124200"/>
            <a:chOff x="76200" y="3200400"/>
            <a:chExt cx="8991600" cy="3124200"/>
          </a:xfrm>
        </p:grpSpPr>
        <p:sp>
          <p:nvSpPr>
            <p:cNvPr id="33804" name="Text Box 13"/>
            <p:cNvSpPr txBox="1">
              <a:spLocks noChangeArrowheads="1"/>
            </p:cNvSpPr>
            <p:nvPr/>
          </p:nvSpPr>
          <p:spPr bwMode="auto">
            <a:xfrm>
              <a:off x="76200" y="5678488"/>
              <a:ext cx="8991600" cy="646112"/>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Large cos</a:t>
              </a:r>
              <a:r>
                <a:rPr lang="en-US" sz="1800">
                  <a:latin typeface="Symbol" charset="0"/>
                </a:rPr>
                <a:t>f</a:t>
              </a:r>
              <a:r>
                <a:rPr lang="en-US" sz="1800"/>
                <a:t>  modulations observed by EMC were reproduced in electroproduction of hadrons in SIDIS with  unpolarized targets at  COMPASS and HERMES</a:t>
              </a:r>
            </a:p>
          </p:txBody>
        </p:sp>
        <p:cxnSp>
          <p:nvCxnSpPr>
            <p:cNvPr id="2" name="Straight Connector 23"/>
            <p:cNvCxnSpPr>
              <a:cxnSpLocks noChangeShapeType="1"/>
            </p:cNvCxnSpPr>
            <p:nvPr/>
          </p:nvCxnSpPr>
          <p:spPr bwMode="auto">
            <a:xfrm>
              <a:off x="2971800" y="4089400"/>
              <a:ext cx="381000" cy="1588"/>
            </a:xfrm>
            <a:prstGeom prst="line">
              <a:avLst/>
            </a:prstGeom>
            <a:noFill/>
            <a:ln w="25400">
              <a:solidFill>
                <a:schemeClr val="tx1"/>
              </a:solidFill>
              <a:round/>
              <a:headEnd/>
              <a:tailEnd type="triangle" w="med" len="med"/>
            </a:ln>
            <a:effectLst>
              <a:outerShdw dist="20000" dir="5400000" rotWithShape="0">
                <a:srgbClr val="808080">
                  <a:alpha val="37999"/>
                </a:srgbClr>
              </a:outerShdw>
            </a:effectLst>
          </p:spPr>
        </p:cxnSp>
        <p:pic>
          <p:nvPicPr>
            <p:cNvPr id="33806" name="Picture 10"/>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429000" y="3276600"/>
              <a:ext cx="2349500" cy="2362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3807" name="Picture 11"/>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343400" y="3406775"/>
              <a:ext cx="1104900" cy="279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3808" name="Picture 12"/>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91200" y="3200400"/>
              <a:ext cx="3175000" cy="241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3809" name="Picture 13"/>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315200" y="3352800"/>
              <a:ext cx="1600200" cy="18135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grpSp>
      <p:pic>
        <p:nvPicPr>
          <p:cNvPr id="33799" name="Picture 41"/>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8200" y="787400"/>
            <a:ext cx="6781800" cy="21050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grpSp>
        <p:nvGrpSpPr>
          <p:cNvPr id="33800" name="Group 27"/>
          <p:cNvGrpSpPr>
            <a:grpSpLocks/>
          </p:cNvGrpSpPr>
          <p:nvPr/>
        </p:nvGrpSpPr>
        <p:grpSpPr bwMode="auto">
          <a:xfrm>
            <a:off x="6915150" y="995363"/>
            <a:ext cx="1009650" cy="452437"/>
            <a:chOff x="6534150" y="930275"/>
            <a:chExt cx="1009650" cy="452438"/>
          </a:xfrm>
        </p:grpSpPr>
        <p:sp>
          <p:nvSpPr>
            <p:cNvPr id="23" name="Oval Callout 22"/>
            <p:cNvSpPr>
              <a:spLocks noChangeArrowheads="1"/>
            </p:cNvSpPr>
            <p:nvPr/>
          </p:nvSpPr>
          <p:spPr bwMode="auto">
            <a:xfrm>
              <a:off x="6534150" y="930275"/>
              <a:ext cx="1009650" cy="441326"/>
            </a:xfrm>
            <a:prstGeom prst="wedgeEllipseCallout">
              <a:avLst>
                <a:gd name="adj1" fmla="val -23611"/>
                <a:gd name="adj2" fmla="val 81157"/>
              </a:avLst>
            </a:prstGeom>
            <a:solidFill>
              <a:schemeClr val="bg1"/>
            </a:solidFill>
            <a:ln w="9525">
              <a:solidFill>
                <a:srgbClr val="B6DCDF"/>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33803" name="TextBox 49"/>
            <p:cNvSpPr txBox="1">
              <a:spLocks noChangeArrowheads="1"/>
            </p:cNvSpPr>
            <p:nvPr/>
          </p:nvSpPr>
          <p:spPr bwMode="auto">
            <a:xfrm>
              <a:off x="6734175" y="982663"/>
              <a:ext cx="657225"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HT</a:t>
              </a:r>
            </a:p>
          </p:txBody>
        </p:sp>
      </p:grpSp>
      <p:sp>
        <p:nvSpPr>
          <p:cNvPr id="33801" name="Rectangle 2"/>
          <p:cNvSpPr>
            <a:spLocks noGrp="1" noChangeArrowheads="1"/>
          </p:cNvSpPr>
          <p:nvPr>
            <p:ph type="title"/>
          </p:nvPr>
        </p:nvSpPr>
        <p:spPr>
          <a:xfrm>
            <a:off x="0" y="228600"/>
            <a:ext cx="8991600" cy="563563"/>
          </a:xfrm>
        </p:spPr>
        <p:txBody>
          <a:bodyPr/>
          <a:lstStyle/>
          <a:p>
            <a:pPr eaLnBrk="1" hangingPunct="1"/>
            <a:r>
              <a:rPr lang="en-US" sz="3200">
                <a:latin typeface="Arial" charset="0"/>
                <a:ea typeface="ＭＳ Ｐゴシック" charset="0"/>
                <a:cs typeface="ＭＳ Ｐゴシック" charset="0"/>
              </a:rPr>
              <a:t>Higher twists in azimuthal distributions in  SIDIS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5782273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09" name="Slide Number Placeholder 3"/>
          <p:cNvSpPr>
            <a:spLocks noGrp="1"/>
          </p:cNvSpPr>
          <p:nvPr>
            <p:ph type="sldNum" sz="quarter" idx="11"/>
          </p:nvPr>
        </p:nvSpPr>
        <p:spPr>
          <a:xfrm>
            <a:off x="7610475" y="6508750"/>
            <a:ext cx="1301750" cy="220663"/>
          </a:xfrm>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lIns="82945" tIns="41473" rIns="82945" bIns="41473"/>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04558D5C-634B-3040-B39E-2B6078220189}" type="slidenum">
              <a:rPr lang="en-US" altLang="en-US" sz="1400"/>
              <a:pPr>
                <a:spcBef>
                  <a:spcPct val="0"/>
                </a:spcBef>
                <a:buFontTx/>
                <a:buNone/>
              </a:pPr>
              <a:t>70</a:t>
            </a:fld>
            <a:endParaRPr lang="en-US" altLang="en-US" sz="1400"/>
          </a:p>
        </p:txBody>
      </p:sp>
      <p:sp>
        <p:nvSpPr>
          <p:cNvPr id="43010" name="Line 1"/>
          <p:cNvSpPr>
            <a:spLocks noChangeShapeType="1"/>
          </p:cNvSpPr>
          <p:nvPr/>
        </p:nvSpPr>
        <p:spPr bwMode="auto">
          <a:xfrm>
            <a:off x="381000" y="6515100"/>
            <a:ext cx="8729663" cy="1588"/>
          </a:xfrm>
          <a:prstGeom prst="line">
            <a:avLst/>
          </a:prstGeom>
          <a:noFill/>
          <a:ln w="18360">
            <a:solidFill>
              <a:srgbClr val="00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lIns="82945" tIns="41473" rIns="82945" bIns="41473"/>
          <a:lstStyle/>
          <a:p>
            <a:endParaRPr lang="en-US"/>
          </a:p>
        </p:txBody>
      </p:sp>
      <p:sp>
        <p:nvSpPr>
          <p:cNvPr id="43011" name="Line 2"/>
          <p:cNvSpPr>
            <a:spLocks noChangeShapeType="1"/>
          </p:cNvSpPr>
          <p:nvPr/>
        </p:nvSpPr>
        <p:spPr bwMode="auto">
          <a:xfrm flipV="1">
            <a:off x="427038" y="393700"/>
            <a:ext cx="1587" cy="6140450"/>
          </a:xfrm>
          <a:prstGeom prst="line">
            <a:avLst/>
          </a:prstGeom>
          <a:noFill/>
          <a:ln w="18360">
            <a:solidFill>
              <a:srgbClr val="00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lIns="82945" tIns="41473" rIns="82945" bIns="41473"/>
          <a:lstStyle/>
          <a:p>
            <a:endParaRPr lang="en-US"/>
          </a:p>
        </p:txBody>
      </p:sp>
      <p:sp>
        <p:nvSpPr>
          <p:cNvPr id="43012" name="Text Box 3"/>
          <p:cNvSpPr txBox="1">
            <a:spLocks noChangeArrowheads="1"/>
          </p:cNvSpPr>
          <p:nvPr/>
        </p:nvSpPr>
        <p:spPr bwMode="auto">
          <a:xfrm>
            <a:off x="8221663" y="6515100"/>
            <a:ext cx="268287" cy="3143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5221" rIns="81639" bIns="40820"/>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z</a:t>
            </a:r>
          </a:p>
        </p:txBody>
      </p:sp>
      <p:sp>
        <p:nvSpPr>
          <p:cNvPr id="43013" name="Text Box 4"/>
          <p:cNvSpPr txBox="1">
            <a:spLocks noChangeArrowheads="1"/>
          </p:cNvSpPr>
          <p:nvPr/>
        </p:nvSpPr>
        <p:spPr bwMode="auto">
          <a:xfrm>
            <a:off x="333375" y="6569075"/>
            <a:ext cx="520700" cy="2873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0.25</a:t>
            </a:r>
          </a:p>
        </p:txBody>
      </p:sp>
      <p:sp>
        <p:nvSpPr>
          <p:cNvPr id="43014" name="Text Box 5"/>
          <p:cNvSpPr txBox="1">
            <a:spLocks noChangeArrowheads="1"/>
          </p:cNvSpPr>
          <p:nvPr/>
        </p:nvSpPr>
        <p:spPr bwMode="auto">
          <a:xfrm>
            <a:off x="1997075" y="6569075"/>
            <a:ext cx="520700" cy="2873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0.30</a:t>
            </a:r>
          </a:p>
        </p:txBody>
      </p:sp>
      <p:sp>
        <p:nvSpPr>
          <p:cNvPr id="43015" name="Text Box 6"/>
          <p:cNvSpPr txBox="1">
            <a:spLocks noChangeArrowheads="1"/>
          </p:cNvSpPr>
          <p:nvPr/>
        </p:nvSpPr>
        <p:spPr bwMode="auto">
          <a:xfrm>
            <a:off x="-26988" y="6176963"/>
            <a:ext cx="520701" cy="2873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0.30</a:t>
            </a:r>
          </a:p>
        </p:txBody>
      </p:sp>
      <p:sp>
        <p:nvSpPr>
          <p:cNvPr id="43016" name="Text Box 7"/>
          <p:cNvSpPr txBox="1">
            <a:spLocks noChangeArrowheads="1"/>
          </p:cNvSpPr>
          <p:nvPr/>
        </p:nvSpPr>
        <p:spPr bwMode="auto">
          <a:xfrm rot="-5400000">
            <a:off x="-347662" y="908050"/>
            <a:ext cx="1123950" cy="3619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5221" rIns="81639" bIns="40820"/>
          <a:lstStyle>
            <a:lvl1pPr>
              <a:spcBef>
                <a:spcPct val="20000"/>
              </a:spcBef>
              <a:buChar char="•"/>
              <a:tabLst>
                <a:tab pos="457200" algn="l"/>
                <a:tab pos="9144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P</a:t>
            </a:r>
            <a:r>
              <a:rPr lang="en-US" altLang="en-US" sz="1800" baseline="-33000">
                <a:solidFill>
                  <a:srgbClr val="000000"/>
                </a:solidFill>
              </a:rPr>
              <a:t>T</a:t>
            </a:r>
            <a:r>
              <a:rPr lang="en-US" altLang="en-US" sz="1800">
                <a:solidFill>
                  <a:srgbClr val="000000"/>
                </a:solidFill>
              </a:rPr>
              <a:t>  (GeV</a:t>
            </a:r>
            <a:r>
              <a:rPr lang="en-US" altLang="en-US" sz="1800" baseline="33000">
                <a:solidFill>
                  <a:srgbClr val="000000"/>
                </a:solidFill>
              </a:rPr>
              <a:t>2</a:t>
            </a:r>
            <a:r>
              <a:rPr lang="en-US" altLang="en-US" sz="1800">
                <a:solidFill>
                  <a:srgbClr val="000000"/>
                </a:solidFill>
              </a:rPr>
              <a:t>)</a:t>
            </a:r>
          </a:p>
        </p:txBody>
      </p:sp>
      <p:sp>
        <p:nvSpPr>
          <p:cNvPr id="43017" name="Text Box 8"/>
          <p:cNvSpPr txBox="1">
            <a:spLocks noChangeArrowheads="1"/>
          </p:cNvSpPr>
          <p:nvPr/>
        </p:nvSpPr>
        <p:spPr bwMode="auto">
          <a:xfrm rot="-5400000">
            <a:off x="-18256" y="1232694"/>
            <a:ext cx="258762" cy="273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2820" rIns="81639" bIns="40820"/>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solidFill>
                  <a:srgbClr val="000000"/>
                </a:solidFill>
              </a:rPr>
              <a:t>2</a:t>
            </a:r>
          </a:p>
        </p:txBody>
      </p:sp>
      <p:sp>
        <p:nvSpPr>
          <p:cNvPr id="43018" name="Text Box 10"/>
          <p:cNvSpPr txBox="1">
            <a:spLocks noChangeArrowheads="1"/>
          </p:cNvSpPr>
          <p:nvPr/>
        </p:nvSpPr>
        <p:spPr bwMode="auto">
          <a:xfrm>
            <a:off x="-26988" y="5065713"/>
            <a:ext cx="520701" cy="288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0.35</a:t>
            </a:r>
          </a:p>
        </p:txBody>
      </p:sp>
      <p:sp>
        <p:nvSpPr>
          <p:cNvPr id="43019" name="Text Box 11"/>
          <p:cNvSpPr txBox="1">
            <a:spLocks noChangeArrowheads="1"/>
          </p:cNvSpPr>
          <p:nvPr/>
        </p:nvSpPr>
        <p:spPr bwMode="auto">
          <a:xfrm>
            <a:off x="-26988" y="3922713"/>
            <a:ext cx="520701" cy="288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0.40</a:t>
            </a:r>
          </a:p>
        </p:txBody>
      </p:sp>
      <p:sp>
        <p:nvSpPr>
          <p:cNvPr id="43020" name="Text Box 12"/>
          <p:cNvSpPr txBox="1">
            <a:spLocks noChangeArrowheads="1"/>
          </p:cNvSpPr>
          <p:nvPr/>
        </p:nvSpPr>
        <p:spPr bwMode="auto">
          <a:xfrm>
            <a:off x="-26988" y="2747963"/>
            <a:ext cx="520701" cy="2873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0.45</a:t>
            </a:r>
          </a:p>
        </p:txBody>
      </p:sp>
      <p:sp>
        <p:nvSpPr>
          <p:cNvPr id="43021" name="Text Box 13"/>
          <p:cNvSpPr txBox="1">
            <a:spLocks noChangeArrowheads="1"/>
          </p:cNvSpPr>
          <p:nvPr/>
        </p:nvSpPr>
        <p:spPr bwMode="auto">
          <a:xfrm>
            <a:off x="3727450" y="6569075"/>
            <a:ext cx="522288" cy="2873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0.35</a:t>
            </a:r>
          </a:p>
        </p:txBody>
      </p:sp>
      <p:sp>
        <p:nvSpPr>
          <p:cNvPr id="43022" name="Text Box 14"/>
          <p:cNvSpPr txBox="1">
            <a:spLocks noChangeArrowheads="1"/>
          </p:cNvSpPr>
          <p:nvPr/>
        </p:nvSpPr>
        <p:spPr bwMode="auto">
          <a:xfrm>
            <a:off x="5394325" y="6569075"/>
            <a:ext cx="520700" cy="2873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0.40</a:t>
            </a:r>
          </a:p>
        </p:txBody>
      </p:sp>
      <p:sp>
        <p:nvSpPr>
          <p:cNvPr id="43023" name="Text Box 15"/>
          <p:cNvSpPr txBox="1">
            <a:spLocks noChangeArrowheads="1"/>
          </p:cNvSpPr>
          <p:nvPr/>
        </p:nvSpPr>
        <p:spPr bwMode="auto">
          <a:xfrm>
            <a:off x="7091363" y="6569075"/>
            <a:ext cx="522287" cy="2873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0.45</a:t>
            </a:r>
          </a:p>
        </p:txBody>
      </p:sp>
      <p:sp>
        <p:nvSpPr>
          <p:cNvPr id="43024" name="Text Box 16"/>
          <p:cNvSpPr txBox="1">
            <a:spLocks noChangeArrowheads="1"/>
          </p:cNvSpPr>
          <p:nvPr/>
        </p:nvSpPr>
        <p:spPr bwMode="auto">
          <a:xfrm>
            <a:off x="635000" y="84138"/>
            <a:ext cx="7896225" cy="3921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5221" rIns="81639" bIns="40820"/>
          <a:lstStyle>
            <a:lvl1pPr>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φ</a:t>
            </a:r>
            <a:r>
              <a:rPr lang="en-US" altLang="en-US" sz="1800" baseline="-40000">
                <a:solidFill>
                  <a:srgbClr val="000000"/>
                </a:solidFill>
              </a:rPr>
              <a:t>h</a:t>
            </a:r>
            <a:r>
              <a:rPr lang="en-US" altLang="en-US" sz="1800">
                <a:solidFill>
                  <a:srgbClr val="000000"/>
                </a:solidFill>
              </a:rPr>
              <a:t> distributions – acceptance and radiative corrected with fit results (lowest x-Q</a:t>
            </a:r>
            <a:r>
              <a:rPr lang="en-US" altLang="en-US" sz="1800" baseline="33000">
                <a:solidFill>
                  <a:srgbClr val="000000"/>
                </a:solidFill>
              </a:rPr>
              <a:t>2</a:t>
            </a:r>
            <a:r>
              <a:rPr lang="en-US" altLang="en-US" sz="1800">
                <a:solidFill>
                  <a:srgbClr val="000000"/>
                </a:solidFill>
              </a:rPr>
              <a:t> bin)</a:t>
            </a:r>
          </a:p>
        </p:txBody>
      </p:sp>
      <p:pic>
        <p:nvPicPr>
          <p:cNvPr id="43025" name="Picture 17"/>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5150" y="663575"/>
            <a:ext cx="8477250" cy="57229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en-US" smtClean="0"/>
              <a:t>Avakian, LNF-INFN Dec 12</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1"/>
          </p:nvPr>
        </p:nvSpPr>
        <p:spPr>
          <a:xfrm>
            <a:off x="7610475" y="6508750"/>
            <a:ext cx="1301750" cy="220663"/>
          </a:xfrm>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lIns="82945" tIns="41473" rIns="82945" bIns="41473"/>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860D5D02-B7AE-BF4C-9121-5C7FA4A7150E}" type="slidenum">
              <a:rPr lang="en-US" altLang="en-US" sz="1400"/>
              <a:pPr eaLnBrk="1" hangingPunct="1"/>
              <a:t>71</a:t>
            </a:fld>
            <a:endParaRPr lang="en-US" altLang="en-US" sz="1400"/>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05400" y="838200"/>
            <a:ext cx="3276600" cy="2895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29700" name="Picture 3"/>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82000" y="3276600"/>
            <a:ext cx="420688" cy="609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9701" name="Text Box 4"/>
          <p:cNvSpPr txBox="1">
            <a:spLocks noChangeArrowheads="1"/>
          </p:cNvSpPr>
          <p:nvPr/>
        </p:nvSpPr>
        <p:spPr bwMode="auto">
          <a:xfrm>
            <a:off x="457200" y="7938"/>
            <a:ext cx="8229600" cy="5667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lIns="0" tIns="35203" rIns="0" bIns="0" anchor="ctr"/>
          <a:lstStyle>
            <a:lvl1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a:solidFill>
                  <a:schemeClr val="tx1"/>
                </a:solidFill>
                <a:latin typeface="Arial" charset="0"/>
                <a:ea typeface="ＭＳ Ｐゴシック" charset="-128"/>
              </a:defRPr>
            </a:lvl1pPr>
            <a:lvl2pPr marL="37931725" indent="-37474525"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a:solidFill>
                  <a:schemeClr val="tx1"/>
                </a:solidFill>
                <a:latin typeface="Arial" charset="0"/>
                <a:ea typeface="ＭＳ Ｐゴシック" charset="-128"/>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a:solidFill>
                  <a:schemeClr val="tx1"/>
                </a:solidFill>
                <a:latin typeface="Arial" charset="0"/>
                <a:ea typeface="ＭＳ Ｐゴシック" charset="-128"/>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a:solidFill>
                  <a:schemeClr val="tx1"/>
                </a:solidFill>
                <a:latin typeface="Arial" charset="0"/>
                <a:ea typeface="ＭＳ Ｐゴシック" charset="-128"/>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a:solidFill>
                  <a:schemeClr val="tx1"/>
                </a:solidFill>
                <a:latin typeface="Arial" charset="0"/>
                <a:ea typeface="ＭＳ Ｐゴシック" charset="-128"/>
              </a:defRPr>
            </a:lvl5pPr>
            <a:lvl6pPr marL="4572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a:solidFill>
                  <a:schemeClr val="tx1"/>
                </a:solidFill>
                <a:latin typeface="Arial" charset="0"/>
                <a:ea typeface="ＭＳ Ｐゴシック" charset="-128"/>
              </a:defRPr>
            </a:lvl6pPr>
            <a:lvl7pPr marL="9144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a:solidFill>
                  <a:schemeClr val="tx1"/>
                </a:solidFill>
                <a:latin typeface="Arial" charset="0"/>
                <a:ea typeface="ＭＳ Ｐゴシック" charset="-128"/>
              </a:defRPr>
            </a:lvl7pPr>
            <a:lvl8pPr marL="13716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a:solidFill>
                  <a:schemeClr val="tx1"/>
                </a:solidFill>
                <a:latin typeface="Arial" charset="0"/>
                <a:ea typeface="ＭＳ Ｐゴシック" charset="-128"/>
              </a:defRPr>
            </a:lvl8pPr>
            <a:lvl9pPr marL="18288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sz="2400">
                <a:solidFill>
                  <a:schemeClr val="tx1"/>
                </a:solidFill>
                <a:latin typeface="Arial" charset="0"/>
                <a:ea typeface="ＭＳ Ｐゴシック" charset="-128"/>
              </a:defRPr>
            </a:lvl9pPr>
          </a:lstStyle>
          <a:p>
            <a:pPr algn="ctr" eaLnBrk="1" hangingPunct="1"/>
            <a:r>
              <a:rPr lang="en-US" altLang="en-US" sz="4000">
                <a:solidFill>
                  <a:srgbClr val="003366"/>
                </a:solidFill>
              </a:rPr>
              <a:t>CLAS: e1f data set</a:t>
            </a:r>
          </a:p>
        </p:txBody>
      </p:sp>
      <p:pic>
        <p:nvPicPr>
          <p:cNvPr id="29702" name="Picture 5"/>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914400"/>
            <a:ext cx="3443288" cy="26368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9703" name="Text Box 6"/>
          <p:cNvSpPr txBox="1">
            <a:spLocks noChangeArrowheads="1"/>
          </p:cNvSpPr>
          <p:nvPr/>
        </p:nvSpPr>
        <p:spPr bwMode="auto">
          <a:xfrm>
            <a:off x="17463" y="3657600"/>
            <a:ext cx="4545012" cy="25622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lIns="81639" tIns="53620" rIns="81639" bIns="40820"/>
          <a:lstStyle>
            <a:lvl1pPr eaLnBrk="0" hangingPunct="0">
              <a:tabLst>
                <a:tab pos="457200" algn="l"/>
                <a:tab pos="914400" algn="l"/>
                <a:tab pos="1371600" algn="l"/>
                <a:tab pos="1828800" algn="l"/>
                <a:tab pos="2286000" algn="l"/>
                <a:tab pos="2743200" algn="l"/>
                <a:tab pos="3200400" algn="l"/>
                <a:tab pos="3657600" algn="l"/>
                <a:tab pos="4114800" algn="l"/>
                <a:tab pos="4572000" algn="l"/>
              </a:tabLst>
              <a:defRPr sz="2400">
                <a:solidFill>
                  <a:schemeClr val="tx1"/>
                </a:solidFill>
                <a:latin typeface="Arial" charset="0"/>
                <a:ea typeface="ＭＳ Ｐゴシック" charset="-128"/>
              </a:defRPr>
            </a:lvl1pPr>
            <a:lvl2pPr marL="37931725" indent="-37474525" eaLnBrk="0" hangingPunct="0">
              <a:tabLst>
                <a:tab pos="457200" algn="l"/>
                <a:tab pos="914400" algn="l"/>
                <a:tab pos="1371600" algn="l"/>
                <a:tab pos="1828800" algn="l"/>
                <a:tab pos="2286000" algn="l"/>
                <a:tab pos="2743200" algn="l"/>
                <a:tab pos="3200400" algn="l"/>
                <a:tab pos="3657600" algn="l"/>
                <a:tab pos="4114800" algn="l"/>
                <a:tab pos="4572000" algn="l"/>
              </a:tabLst>
              <a:defRPr sz="2400">
                <a:solidFill>
                  <a:schemeClr val="tx1"/>
                </a:solidFill>
                <a:latin typeface="Arial" charset="0"/>
                <a:ea typeface="ＭＳ Ｐゴシック" charset="-128"/>
              </a:defRPr>
            </a:lvl2pPr>
            <a:lvl3pPr eaLnBrk="0" hangingPunct="0">
              <a:tabLst>
                <a:tab pos="457200" algn="l"/>
                <a:tab pos="914400" algn="l"/>
                <a:tab pos="1371600" algn="l"/>
                <a:tab pos="1828800" algn="l"/>
                <a:tab pos="2286000" algn="l"/>
                <a:tab pos="2743200" algn="l"/>
                <a:tab pos="3200400" algn="l"/>
                <a:tab pos="3657600" algn="l"/>
                <a:tab pos="4114800" algn="l"/>
                <a:tab pos="4572000" algn="l"/>
              </a:tabLst>
              <a:defRPr sz="2400">
                <a:solidFill>
                  <a:schemeClr val="tx1"/>
                </a:solidFill>
                <a:latin typeface="Arial" charset="0"/>
                <a:ea typeface="ＭＳ Ｐゴシック" charset="-128"/>
              </a:defRPr>
            </a:lvl3pPr>
            <a:lvl4pPr eaLnBrk="0" hangingPunct="0">
              <a:tabLst>
                <a:tab pos="457200" algn="l"/>
                <a:tab pos="914400" algn="l"/>
                <a:tab pos="1371600" algn="l"/>
                <a:tab pos="1828800" algn="l"/>
                <a:tab pos="2286000" algn="l"/>
                <a:tab pos="2743200" algn="l"/>
                <a:tab pos="3200400" algn="l"/>
                <a:tab pos="3657600" algn="l"/>
                <a:tab pos="4114800" algn="l"/>
                <a:tab pos="4572000" algn="l"/>
              </a:tabLst>
              <a:defRPr sz="2400">
                <a:solidFill>
                  <a:schemeClr val="tx1"/>
                </a:solidFill>
                <a:latin typeface="Arial" charset="0"/>
                <a:ea typeface="ＭＳ Ｐゴシック" charset="-128"/>
              </a:defRPr>
            </a:lvl4pPr>
            <a:lvl5pPr eaLnBrk="0" hangingPunct="0">
              <a:tabLst>
                <a:tab pos="457200" algn="l"/>
                <a:tab pos="914400" algn="l"/>
                <a:tab pos="1371600" algn="l"/>
                <a:tab pos="1828800" algn="l"/>
                <a:tab pos="2286000" algn="l"/>
                <a:tab pos="2743200" algn="l"/>
                <a:tab pos="3200400" algn="l"/>
                <a:tab pos="3657600" algn="l"/>
                <a:tab pos="4114800" algn="l"/>
                <a:tab pos="4572000" algn="l"/>
              </a:tabLst>
              <a:defRPr sz="2400">
                <a:solidFill>
                  <a:schemeClr val="tx1"/>
                </a:solidFill>
                <a:latin typeface="Arial" charset="0"/>
                <a:ea typeface="ＭＳ Ｐゴシック" charset="-128"/>
              </a:defRPr>
            </a:lvl5pPr>
            <a:lvl6pPr marL="4572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Lst>
              <a:defRPr sz="2400">
                <a:solidFill>
                  <a:schemeClr val="tx1"/>
                </a:solidFill>
                <a:latin typeface="Arial" charset="0"/>
                <a:ea typeface="ＭＳ Ｐゴシック" charset="-128"/>
              </a:defRPr>
            </a:lvl6pPr>
            <a:lvl7pPr marL="9144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Lst>
              <a:defRPr sz="2400">
                <a:solidFill>
                  <a:schemeClr val="tx1"/>
                </a:solidFill>
                <a:latin typeface="Arial" charset="0"/>
                <a:ea typeface="ＭＳ Ｐゴシック" charset="-128"/>
              </a:defRPr>
            </a:lvl7pPr>
            <a:lvl8pPr marL="13716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Lst>
              <a:defRPr sz="2400">
                <a:solidFill>
                  <a:schemeClr val="tx1"/>
                </a:solidFill>
                <a:latin typeface="Arial" charset="0"/>
                <a:ea typeface="ＭＳ Ｐゴシック" charset="-128"/>
              </a:defRPr>
            </a:lvl8pPr>
            <a:lvl9pPr marL="18288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 pos="4572000" algn="l"/>
              </a:tabLst>
              <a:defRPr sz="2400">
                <a:solidFill>
                  <a:schemeClr val="tx1"/>
                </a:solidFill>
                <a:latin typeface="Arial" charset="0"/>
                <a:ea typeface="ＭＳ Ｐゴシック" charset="-128"/>
              </a:defRPr>
            </a:lvl9pPr>
          </a:lstStyle>
          <a:p>
            <a:pPr eaLnBrk="1" hangingPunct="1"/>
            <a:r>
              <a:rPr lang="en-US" altLang="en-US" sz="1500">
                <a:solidFill>
                  <a:srgbClr val="000000"/>
                </a:solidFill>
              </a:rPr>
              <a:t>- Two 0.4 GeV linear accelerators.</a:t>
            </a:r>
          </a:p>
          <a:p>
            <a:pPr eaLnBrk="1" hangingPunct="1"/>
            <a:r>
              <a:rPr lang="en-US" altLang="en-US" sz="1500">
                <a:solidFill>
                  <a:srgbClr val="000000"/>
                </a:solidFill>
              </a:rPr>
              <a:t>- Nine recirculation arcs for five loops around the track.</a:t>
            </a:r>
          </a:p>
          <a:p>
            <a:pPr eaLnBrk="1" hangingPunct="1"/>
            <a:r>
              <a:rPr lang="en-US" altLang="en-US" sz="1500">
                <a:solidFill>
                  <a:srgbClr val="000000"/>
                </a:solidFill>
              </a:rPr>
              <a:t>- Continuous, polarized electron beam up to 6 GeV delivered simultaneously to 3 experimental halls.</a:t>
            </a:r>
          </a:p>
          <a:p>
            <a:pPr eaLnBrk="1" hangingPunct="1"/>
            <a:r>
              <a:rPr lang="en-US" altLang="en-US" sz="1500">
                <a:solidFill>
                  <a:srgbClr val="000000"/>
                </a:solidFill>
              </a:rPr>
              <a:t>- High luminosity of 0.5 x 10</a:t>
            </a:r>
            <a:r>
              <a:rPr lang="en-US" altLang="en-US" sz="1500" baseline="33000">
                <a:solidFill>
                  <a:srgbClr val="000000"/>
                </a:solidFill>
              </a:rPr>
              <a:t>34</a:t>
            </a:r>
            <a:r>
              <a:rPr lang="en-US" altLang="en-US" sz="1500">
                <a:solidFill>
                  <a:srgbClr val="000000"/>
                </a:solidFill>
              </a:rPr>
              <a:t> (cm</a:t>
            </a:r>
            <a:r>
              <a:rPr lang="en-US" altLang="en-US" sz="1500" baseline="33000">
                <a:solidFill>
                  <a:srgbClr val="000000"/>
                </a:solidFill>
              </a:rPr>
              <a:t>2</a:t>
            </a:r>
            <a:r>
              <a:rPr lang="en-US" altLang="en-US" sz="1500">
                <a:solidFill>
                  <a:srgbClr val="000000"/>
                </a:solidFill>
              </a:rPr>
              <a:t> s)</a:t>
            </a:r>
            <a:r>
              <a:rPr lang="en-US" altLang="en-US" sz="1500" baseline="33000">
                <a:solidFill>
                  <a:srgbClr val="000000"/>
                </a:solidFill>
              </a:rPr>
              <a:t>-1</a:t>
            </a:r>
          </a:p>
          <a:p>
            <a:pPr eaLnBrk="1" hangingPunct="1"/>
            <a:endParaRPr lang="en-US" altLang="en-US" sz="1500">
              <a:solidFill>
                <a:srgbClr val="000000"/>
              </a:solidFill>
            </a:endParaRPr>
          </a:p>
          <a:p>
            <a:pPr eaLnBrk="1" hangingPunct="1"/>
            <a:r>
              <a:rPr lang="en-US" altLang="en-US" sz="1500">
                <a:solidFill>
                  <a:srgbClr val="000000"/>
                </a:solidFill>
              </a:rPr>
              <a:t>- E1-f run: 5.498 GeV electron beam with ~75% polarization (averaged over for this analysis); unpolarized liquid hydrogen target; about 2 billion events; broad and comparable kinematic range for two channels: </a:t>
            </a:r>
          </a:p>
        </p:txBody>
      </p:sp>
      <p:sp>
        <p:nvSpPr>
          <p:cNvPr id="29704" name="Text Box 8"/>
          <p:cNvSpPr txBox="1">
            <a:spLocks noChangeArrowheads="1"/>
          </p:cNvSpPr>
          <p:nvPr/>
        </p:nvSpPr>
        <p:spPr bwMode="auto">
          <a:xfrm>
            <a:off x="4876800" y="3886200"/>
            <a:ext cx="4064000" cy="241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lIns="81639" tIns="53620" rIns="81639" bIns="40820"/>
          <a:lstStyle>
            <a:lvl1pPr eaLnBrk="0" hangingPunct="0">
              <a:tabLst>
                <a:tab pos="457200" algn="l"/>
                <a:tab pos="914400" algn="l"/>
                <a:tab pos="1371600" algn="l"/>
                <a:tab pos="1828800" algn="l"/>
                <a:tab pos="2286000" algn="l"/>
                <a:tab pos="2743200" algn="l"/>
                <a:tab pos="3200400" algn="l"/>
                <a:tab pos="3657600" algn="l"/>
                <a:tab pos="4114800" algn="l"/>
              </a:tabLst>
              <a:defRPr sz="2400">
                <a:solidFill>
                  <a:schemeClr val="tx1"/>
                </a:solidFill>
                <a:latin typeface="Arial" charset="0"/>
                <a:ea typeface="ＭＳ Ｐゴシック" charset="-128"/>
              </a:defRPr>
            </a:lvl1pPr>
            <a:lvl2pPr marL="37931725" indent="-37474525" eaLnBrk="0" hangingPunct="0">
              <a:tabLst>
                <a:tab pos="457200" algn="l"/>
                <a:tab pos="914400" algn="l"/>
                <a:tab pos="1371600" algn="l"/>
                <a:tab pos="1828800" algn="l"/>
                <a:tab pos="2286000" algn="l"/>
                <a:tab pos="2743200" algn="l"/>
                <a:tab pos="3200400" algn="l"/>
                <a:tab pos="3657600" algn="l"/>
                <a:tab pos="4114800" algn="l"/>
              </a:tabLst>
              <a:defRPr sz="2400">
                <a:solidFill>
                  <a:schemeClr val="tx1"/>
                </a:solidFill>
                <a:latin typeface="Arial" charset="0"/>
                <a:ea typeface="ＭＳ Ｐゴシック" charset="-128"/>
              </a:defRPr>
            </a:lvl2pPr>
            <a:lvl3pPr eaLnBrk="0" hangingPunct="0">
              <a:tabLst>
                <a:tab pos="457200" algn="l"/>
                <a:tab pos="914400" algn="l"/>
                <a:tab pos="1371600" algn="l"/>
                <a:tab pos="1828800" algn="l"/>
                <a:tab pos="2286000" algn="l"/>
                <a:tab pos="2743200" algn="l"/>
                <a:tab pos="3200400" algn="l"/>
                <a:tab pos="3657600" algn="l"/>
                <a:tab pos="4114800" algn="l"/>
              </a:tabLst>
              <a:defRPr sz="2400">
                <a:solidFill>
                  <a:schemeClr val="tx1"/>
                </a:solidFill>
                <a:latin typeface="Arial" charset="0"/>
                <a:ea typeface="ＭＳ Ｐゴシック" charset="-128"/>
              </a:defRPr>
            </a:lvl3pPr>
            <a:lvl4pPr eaLnBrk="0" hangingPunct="0">
              <a:tabLst>
                <a:tab pos="457200" algn="l"/>
                <a:tab pos="914400" algn="l"/>
                <a:tab pos="1371600" algn="l"/>
                <a:tab pos="1828800" algn="l"/>
                <a:tab pos="2286000" algn="l"/>
                <a:tab pos="2743200" algn="l"/>
                <a:tab pos="3200400" algn="l"/>
                <a:tab pos="3657600" algn="l"/>
                <a:tab pos="4114800" algn="l"/>
              </a:tabLst>
              <a:defRPr sz="2400">
                <a:solidFill>
                  <a:schemeClr val="tx1"/>
                </a:solidFill>
                <a:latin typeface="Arial" charset="0"/>
                <a:ea typeface="ＭＳ Ｐゴシック" charset="-128"/>
              </a:defRPr>
            </a:lvl4pPr>
            <a:lvl5pPr eaLnBrk="0" hangingPunct="0">
              <a:tabLst>
                <a:tab pos="457200" algn="l"/>
                <a:tab pos="914400" algn="l"/>
                <a:tab pos="1371600" algn="l"/>
                <a:tab pos="1828800" algn="l"/>
                <a:tab pos="2286000" algn="l"/>
                <a:tab pos="2743200" algn="l"/>
                <a:tab pos="3200400" algn="l"/>
                <a:tab pos="3657600" algn="l"/>
                <a:tab pos="4114800" algn="l"/>
              </a:tabLst>
              <a:defRPr sz="2400">
                <a:solidFill>
                  <a:schemeClr val="tx1"/>
                </a:solidFill>
                <a:latin typeface="Arial" charset="0"/>
                <a:ea typeface="ＭＳ Ｐゴシック" charset="-128"/>
              </a:defRPr>
            </a:lvl5pPr>
            <a:lvl6pPr marL="4572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Lst>
              <a:defRPr sz="2400">
                <a:solidFill>
                  <a:schemeClr val="tx1"/>
                </a:solidFill>
                <a:latin typeface="Arial" charset="0"/>
                <a:ea typeface="ＭＳ Ｐゴシック" charset="-128"/>
              </a:defRPr>
            </a:lvl6pPr>
            <a:lvl7pPr marL="9144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Lst>
              <a:defRPr sz="2400">
                <a:solidFill>
                  <a:schemeClr val="tx1"/>
                </a:solidFill>
                <a:latin typeface="Arial" charset="0"/>
                <a:ea typeface="ＭＳ Ｐゴシック" charset="-128"/>
              </a:defRPr>
            </a:lvl7pPr>
            <a:lvl8pPr marL="13716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Lst>
              <a:defRPr sz="2400">
                <a:solidFill>
                  <a:schemeClr val="tx1"/>
                </a:solidFill>
                <a:latin typeface="Arial" charset="0"/>
                <a:ea typeface="ＭＳ Ｐゴシック" charset="-128"/>
              </a:defRPr>
            </a:lvl8pPr>
            <a:lvl9pPr marL="1828800" eaLnBrk="0" fontAlgn="base" hangingPunct="0">
              <a:spcBef>
                <a:spcPct val="0"/>
              </a:spcBef>
              <a:spcAft>
                <a:spcPct val="0"/>
              </a:spcAft>
              <a:tabLst>
                <a:tab pos="457200" algn="l"/>
                <a:tab pos="914400" algn="l"/>
                <a:tab pos="1371600" algn="l"/>
                <a:tab pos="1828800" algn="l"/>
                <a:tab pos="2286000" algn="l"/>
                <a:tab pos="2743200" algn="l"/>
                <a:tab pos="3200400" algn="l"/>
                <a:tab pos="3657600" algn="l"/>
                <a:tab pos="4114800" algn="l"/>
              </a:tabLst>
              <a:defRPr sz="2400">
                <a:solidFill>
                  <a:schemeClr val="tx1"/>
                </a:solidFill>
                <a:latin typeface="Arial" charset="0"/>
                <a:ea typeface="ＭＳ Ｐゴシック" charset="-128"/>
              </a:defRPr>
            </a:lvl9pPr>
          </a:lstStyle>
          <a:p>
            <a:pPr eaLnBrk="1" hangingPunct="1"/>
            <a:r>
              <a:rPr lang="en-US" altLang="en-US" sz="1500">
                <a:solidFill>
                  <a:srgbClr val="000000"/>
                </a:solidFill>
              </a:rPr>
              <a:t>- Electromagnetic Calorimeter </a:t>
            </a:r>
            <a:r>
              <a:rPr lang="en-US" altLang="en-US" sz="1500">
                <a:solidFill>
                  <a:srgbClr val="00CC00"/>
                </a:solidFill>
              </a:rPr>
              <a:t>(EC)</a:t>
            </a:r>
            <a:r>
              <a:rPr lang="en-US" altLang="en-US" sz="1500">
                <a:solidFill>
                  <a:srgbClr val="000000"/>
                </a:solidFill>
              </a:rPr>
              <a:t> and Čerenkov Counter </a:t>
            </a:r>
            <a:r>
              <a:rPr lang="en-US" altLang="en-US" sz="1500">
                <a:solidFill>
                  <a:srgbClr val="CC00CC"/>
                </a:solidFill>
              </a:rPr>
              <a:t>(CC)</a:t>
            </a:r>
            <a:r>
              <a:rPr lang="en-US" altLang="en-US" sz="1500">
                <a:solidFill>
                  <a:srgbClr val="000000"/>
                </a:solidFill>
              </a:rPr>
              <a:t> used in electron identification.</a:t>
            </a:r>
          </a:p>
          <a:p>
            <a:pPr eaLnBrk="1" hangingPunct="1"/>
            <a:endParaRPr lang="en-US" altLang="en-US" sz="1500">
              <a:solidFill>
                <a:srgbClr val="000000"/>
              </a:solidFill>
            </a:endParaRPr>
          </a:p>
          <a:p>
            <a:pPr eaLnBrk="1" hangingPunct="1"/>
            <a:r>
              <a:rPr lang="en-US" altLang="en-US" sz="1500">
                <a:solidFill>
                  <a:srgbClr val="000000"/>
                </a:solidFill>
              </a:rPr>
              <a:t>- Drift Chamber </a:t>
            </a:r>
            <a:r>
              <a:rPr lang="en-US" altLang="en-US" sz="1500">
                <a:solidFill>
                  <a:srgbClr val="00CCCC"/>
                </a:solidFill>
              </a:rPr>
              <a:t>(DC)</a:t>
            </a:r>
            <a:r>
              <a:rPr lang="en-US" altLang="en-US" sz="1500">
                <a:solidFill>
                  <a:srgbClr val="000000"/>
                </a:solidFill>
              </a:rPr>
              <a:t> (3 regions) and time of flight Scintillators </a:t>
            </a:r>
            <a:r>
              <a:rPr lang="en-US" altLang="en-US" sz="1500">
                <a:solidFill>
                  <a:srgbClr val="FF3333"/>
                </a:solidFill>
              </a:rPr>
              <a:t>(SC)</a:t>
            </a:r>
            <a:r>
              <a:rPr lang="en-US" altLang="en-US" sz="1500">
                <a:solidFill>
                  <a:srgbClr val="000000"/>
                </a:solidFill>
              </a:rPr>
              <a:t> record position and timing information for each charged track.</a:t>
            </a:r>
          </a:p>
          <a:p>
            <a:pPr eaLnBrk="1" hangingPunct="1"/>
            <a:endParaRPr lang="en-US" altLang="en-US" sz="1500">
              <a:solidFill>
                <a:srgbClr val="000000"/>
              </a:solidFill>
            </a:endParaRPr>
          </a:p>
          <a:p>
            <a:pPr eaLnBrk="1" hangingPunct="1"/>
            <a:r>
              <a:rPr lang="en-US" altLang="en-US" sz="1500">
                <a:solidFill>
                  <a:srgbClr val="000000"/>
                </a:solidFill>
              </a:rPr>
              <a:t>- </a:t>
            </a:r>
            <a:r>
              <a:rPr lang="en-US" altLang="en-US" sz="1500">
                <a:solidFill>
                  <a:srgbClr val="CC9900"/>
                </a:solidFill>
              </a:rPr>
              <a:t>Torus</a:t>
            </a:r>
            <a:r>
              <a:rPr lang="en-US" altLang="en-US" sz="1500">
                <a:solidFill>
                  <a:srgbClr val="000000"/>
                </a:solidFill>
              </a:rPr>
              <a:t> magnet creates toroidal magnetic field which causes charged tracks to curve while preserving the φ</a:t>
            </a:r>
            <a:r>
              <a:rPr lang="en-US" altLang="en-US" sz="1500" baseline="-33000">
                <a:solidFill>
                  <a:srgbClr val="000000"/>
                </a:solidFill>
              </a:rPr>
              <a:t>lab</a:t>
            </a:r>
            <a:r>
              <a:rPr lang="en-US" altLang="en-US" sz="1500">
                <a:solidFill>
                  <a:srgbClr val="000000"/>
                </a:solidFill>
              </a:rPr>
              <a:t> angle.</a:t>
            </a:r>
          </a:p>
        </p:txBody>
      </p:sp>
      <p:pic>
        <p:nvPicPr>
          <p:cNvPr id="29705" name="Picture 1"/>
          <p:cNvPicPr>
            <a:picLocks noChangeAspect="1" noChangeArrowheads="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52800" y="2971800"/>
            <a:ext cx="1592263" cy="4143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en-US" smtClean="0"/>
              <a:t>Avakian, LNF-INFN Dec 12</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140303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r>
              <a:rPr lang="en-US" altLang="en-US"/>
              <a:t>Standard output: CLAS e1f at 5.5 GeV</a:t>
            </a:r>
          </a:p>
        </p:txBody>
      </p:sp>
      <p:sp>
        <p:nvSpPr>
          <p:cNvPr id="4" name="Footer Placeholder 3"/>
          <p:cNvSpPr>
            <a:spLocks noGrp="1"/>
          </p:cNvSpPr>
          <p:nvPr>
            <p:ph type="ftr" sz="quarter" idx="10"/>
          </p:nvPr>
        </p:nvSpPr>
        <p:spPr/>
        <p:txBody>
          <a:bodyPr/>
          <a:lstStyle/>
          <a:p>
            <a:pPr>
              <a:defRPr/>
            </a:pPr>
            <a:r>
              <a:rPr lang="en-US" smtClean="0"/>
              <a:t>Avakian, LNF-INFN Dec 12</a:t>
            </a:r>
            <a:endParaRPr lang="en-US"/>
          </a:p>
        </p:txBody>
      </p:sp>
      <p:sp>
        <p:nvSpPr>
          <p:cNvPr id="60419" name="Slide Number Placeholder 4"/>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26E8DBF6-3EDB-9344-90E8-BE76B7B3126A}" type="slidenum">
              <a:rPr lang="en-US" altLang="en-US" sz="1400"/>
              <a:pPr>
                <a:spcBef>
                  <a:spcPct val="0"/>
                </a:spcBef>
                <a:buFontTx/>
                <a:buNone/>
              </a:pPr>
              <a:t>72</a:t>
            </a:fld>
            <a:endParaRPr lang="en-US" altLang="en-US" sz="1400"/>
          </a:p>
        </p:txBody>
      </p:sp>
      <p:sp>
        <p:nvSpPr>
          <p:cNvPr id="60420" name="TextBox 9"/>
          <p:cNvSpPr txBox="1">
            <a:spLocks noChangeArrowheads="1"/>
          </p:cNvSpPr>
          <p:nvPr/>
        </p:nvSpPr>
        <p:spPr bwMode="auto">
          <a:xfrm>
            <a:off x="152400" y="5410200"/>
            <a:ext cx="8915400" cy="12001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pPr>
            <a:r>
              <a:rPr lang="en-US" altLang="en-US" sz="1400"/>
              <a:t>Full 5-dimentional table (7 with helicities) allowing rebining, proper integrations over other variables, web browsing, graphical presentation,</a:t>
            </a:r>
            <a:r>
              <a:rPr lang="is-IS" altLang="en-US" sz="1400"/>
              <a:t>…</a:t>
            </a:r>
            <a:endParaRPr lang="en-US" altLang="en-US" sz="1400"/>
          </a:p>
          <a:p>
            <a:pPr eaLnBrk="1" hangingPunct="1">
              <a:spcBef>
                <a:spcPct val="0"/>
              </a:spcBef>
            </a:pPr>
            <a:r>
              <a:rPr lang="en-US" altLang="en-US" sz="1400"/>
              <a:t>While keeping </a:t>
            </a:r>
            <a:r>
              <a:rPr lang="ja-JP" altLang="en-US" sz="1400"/>
              <a:t>“</a:t>
            </a:r>
            <a:r>
              <a:rPr lang="en-US" altLang="ja-JP" sz="1400"/>
              <a:t>human readable</a:t>
            </a:r>
            <a:r>
              <a:rPr lang="ja-JP" altLang="en-US" sz="1400"/>
              <a:t>”</a:t>
            </a:r>
            <a:r>
              <a:rPr lang="en-US" altLang="ja-JP" sz="1400"/>
              <a:t> the data will be machine readable (will need API)</a:t>
            </a:r>
          </a:p>
          <a:p>
            <a:pPr eaLnBrk="1" hangingPunct="1">
              <a:spcBef>
                <a:spcPct val="0"/>
              </a:spcBef>
            </a:pPr>
            <a:r>
              <a:rPr lang="en-US" altLang="en-US" sz="1400"/>
              <a:t>Reducing the size of the bins (limited by resolution and MC statistics for acceptance extraction</a:t>
            </a:r>
          </a:p>
          <a:p>
            <a:pPr eaLnBrk="1" hangingPunct="1">
              <a:spcBef>
                <a:spcPct val="0"/>
              </a:spcBef>
            </a:pPr>
            <a:endParaRPr lang="en-US" altLang="en-US" sz="1600"/>
          </a:p>
        </p:txBody>
      </p:sp>
      <p:sp>
        <p:nvSpPr>
          <p:cNvPr id="60421" name="TextBox 10"/>
          <p:cNvSpPr txBox="1">
            <a:spLocks noChangeArrowheads="1"/>
          </p:cNvSpPr>
          <p:nvPr/>
        </p:nvSpPr>
        <p:spPr bwMode="auto">
          <a:xfrm>
            <a:off x="5267325" y="762000"/>
            <a:ext cx="3876675" cy="5238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t>(JavaScript Object Notation used </a:t>
            </a:r>
          </a:p>
          <a:p>
            <a:pPr eaLnBrk="1" hangingPunct="1">
              <a:spcBef>
                <a:spcPct val="0"/>
              </a:spcBef>
              <a:buFontTx/>
              <a:buNone/>
            </a:pPr>
            <a:r>
              <a:rPr lang="en-US" altLang="en-US" sz="1400"/>
              <a:t>for serializing and transmitting structured data)</a:t>
            </a:r>
          </a:p>
        </p:txBody>
      </p:sp>
      <p:sp>
        <p:nvSpPr>
          <p:cNvPr id="60422" name="Rectangle 1"/>
          <p:cNvSpPr>
            <a:spLocks noChangeArrowheads="1"/>
          </p:cNvSpPr>
          <p:nvPr/>
        </p:nvSpPr>
        <p:spPr bwMode="auto">
          <a:xfrm>
            <a:off x="152400" y="1066800"/>
            <a:ext cx="8458200" cy="43402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t>#!  {</a:t>
            </a:r>
          </a:p>
          <a:p>
            <a:pPr eaLnBrk="1" hangingPunct="1">
              <a:spcBef>
                <a:spcPct val="0"/>
              </a:spcBef>
              <a:buFontTx/>
              <a:buNone/>
            </a:pPr>
            <a:r>
              <a:rPr lang="en-US" altLang="en-US" sz="1200"/>
              <a:t>#!      "data-set": ["E1-F"],</a:t>
            </a:r>
          </a:p>
          <a:p>
            <a:pPr eaLnBrk="1" hangingPunct="1">
              <a:spcBef>
                <a:spcPct val="0"/>
              </a:spcBef>
              <a:buFontTx/>
              <a:buNone/>
            </a:pPr>
            <a:r>
              <a:rPr lang="en-US" altLang="en-US" sz="1200"/>
              <a:t>#!      "reference": "Exploring the Structure of the Proton via Semi-Inclusive Pion Production, Nathan Harrison",</a:t>
            </a:r>
          </a:p>
          <a:p>
            <a:pPr eaLnBrk="1" hangingPunct="1">
              <a:spcBef>
                <a:spcPct val="0"/>
              </a:spcBef>
              <a:buFontTx/>
              <a:buNone/>
            </a:pPr>
            <a:r>
              <a:rPr lang="en-US" altLang="en-US" sz="1200"/>
              <a:t>#!      "web-source": "https://www.jlab.org/Hall-B/general/thesis/Harrison_thesis.pdf",</a:t>
            </a:r>
          </a:p>
          <a:p>
            <a:pPr eaLnBrk="1" hangingPunct="1">
              <a:spcBef>
                <a:spcPct val="0"/>
              </a:spcBef>
              <a:buFontTx/>
              <a:buNone/>
            </a:pPr>
            <a:r>
              <a:rPr lang="en-US" altLang="en-US" sz="1200"/>
              <a:t>#!      "particle": "pi+",</a:t>
            </a:r>
          </a:p>
          <a:p>
            <a:pPr eaLnBrk="1" hangingPunct="1">
              <a:spcBef>
                <a:spcPct val="0"/>
              </a:spcBef>
              <a:buFontTx/>
              <a:buNone/>
            </a:pPr>
            <a:r>
              <a:rPr lang="en-US" altLang="en-US" sz="1200"/>
              <a:t>#!    </a:t>
            </a:r>
            <a:r>
              <a:rPr lang="ja-JP" altLang="en-US" sz="1200"/>
              <a:t>“</a:t>
            </a:r>
            <a:r>
              <a:rPr lang="en-US" altLang="ja-JP" sz="1200"/>
              <a:t>lepton-polarization</a:t>
            </a:r>
            <a:r>
              <a:rPr lang="ja-JP" altLang="en-US" sz="1200"/>
              <a:t>”</a:t>
            </a:r>
            <a:r>
              <a:rPr lang="en-US" altLang="ja-JP" sz="1200"/>
              <a:t>: </a:t>
            </a:r>
            <a:r>
              <a:rPr lang="ja-JP" altLang="en-US" sz="1200"/>
              <a:t>“</a:t>
            </a:r>
            <a:r>
              <a:rPr lang="en-US" altLang="ja-JP" sz="1200"/>
              <a:t>0</a:t>
            </a:r>
            <a:r>
              <a:rPr lang="ja-JP" altLang="en-US" sz="1200"/>
              <a:t>”</a:t>
            </a:r>
            <a:r>
              <a:rPr lang="en-US" altLang="ja-JP" sz="1200"/>
              <a:t>,</a:t>
            </a:r>
          </a:p>
          <a:p>
            <a:pPr eaLnBrk="1" hangingPunct="1">
              <a:spcBef>
                <a:spcPct val="0"/>
              </a:spcBef>
              <a:buFontTx/>
              <a:buNone/>
            </a:pPr>
            <a:r>
              <a:rPr lang="en-US" altLang="en-US" sz="1200"/>
              <a:t>#!    </a:t>
            </a:r>
            <a:r>
              <a:rPr lang="ja-JP" altLang="en-US" sz="1200"/>
              <a:t>“</a:t>
            </a:r>
            <a:r>
              <a:rPr lang="en-US" altLang="ja-JP" sz="1200"/>
              <a:t>nucleon-polarization</a:t>
            </a:r>
            <a:r>
              <a:rPr lang="ja-JP" altLang="en-US" sz="1200"/>
              <a:t>”</a:t>
            </a:r>
            <a:r>
              <a:rPr lang="en-US" altLang="ja-JP" sz="1200"/>
              <a:t>: </a:t>
            </a:r>
            <a:r>
              <a:rPr lang="ja-JP" altLang="en-US" sz="1200"/>
              <a:t>“</a:t>
            </a:r>
            <a:r>
              <a:rPr lang="en-US" altLang="ja-JP" sz="1200"/>
              <a:t>0</a:t>
            </a:r>
            <a:r>
              <a:rPr lang="ja-JP" altLang="en-US" sz="1200"/>
              <a:t>”</a:t>
            </a:r>
            <a:r>
              <a:rPr lang="en-US" altLang="ja-JP" sz="1200"/>
              <a:t>,</a:t>
            </a:r>
          </a:p>
          <a:p>
            <a:pPr eaLnBrk="1" hangingPunct="1">
              <a:spcBef>
                <a:spcPct val="0"/>
              </a:spcBef>
              <a:buFontTx/>
              <a:buNone/>
            </a:pPr>
            <a:r>
              <a:rPr lang="en-US" altLang="en-US" sz="1200"/>
              <a:t>#!    </a:t>
            </a:r>
            <a:r>
              <a:rPr lang="ja-JP" altLang="en-US" sz="1200"/>
              <a:t>“</a:t>
            </a:r>
            <a:r>
              <a:rPr lang="en-US" altLang="ja-JP" sz="1200"/>
              <a:t>target</a:t>
            </a:r>
            <a:r>
              <a:rPr lang="ja-JP" altLang="en-US" sz="1200"/>
              <a:t>”</a:t>
            </a:r>
            <a:r>
              <a:rPr lang="en-US" altLang="ja-JP" sz="1200"/>
              <a:t>: </a:t>
            </a:r>
            <a:r>
              <a:rPr lang="ja-JP" altLang="en-US" sz="1200"/>
              <a:t>“</a:t>
            </a:r>
            <a:r>
              <a:rPr lang="en-US" altLang="ja-JP" sz="1200"/>
              <a:t>hydrogen</a:t>
            </a:r>
            <a:r>
              <a:rPr lang="ja-JP" altLang="en-US" sz="1200"/>
              <a:t>”</a:t>
            </a:r>
            <a:r>
              <a:rPr lang="en-US" altLang="ja-JP" sz="1200"/>
              <a:t>,</a:t>
            </a:r>
          </a:p>
          <a:p>
            <a:pPr eaLnBrk="1" hangingPunct="1">
              <a:spcBef>
                <a:spcPct val="0"/>
              </a:spcBef>
              <a:buFontTx/>
              <a:buNone/>
            </a:pPr>
            <a:r>
              <a:rPr lang="en-US" altLang="en-US" sz="1200"/>
              <a:t>#!      </a:t>
            </a:r>
            <a:r>
              <a:rPr lang="ja-JP" altLang="en-US" sz="1200"/>
              <a:t>“</a:t>
            </a:r>
            <a:r>
              <a:rPr lang="en-US" altLang="ja-JP" sz="1200"/>
              <a:t>beam-energy</a:t>
            </a:r>
            <a:r>
              <a:rPr lang="ja-JP" altLang="en-US" sz="1200"/>
              <a:t>”</a:t>
            </a:r>
            <a:r>
              <a:rPr lang="en-US" altLang="ja-JP" sz="1200"/>
              <a:t>: </a:t>
            </a:r>
            <a:r>
              <a:rPr lang="ja-JP" altLang="en-US" sz="1200"/>
              <a:t>“</a:t>
            </a:r>
            <a:r>
              <a:rPr lang="en-US" altLang="ja-JP" sz="1200"/>
              <a:t>5.498 GeV</a:t>
            </a:r>
            <a:r>
              <a:rPr lang="ja-JP" altLang="en-US" sz="1200"/>
              <a:t>”</a:t>
            </a:r>
            <a:r>
              <a:rPr lang="en-US" altLang="ja-JP" sz="1200"/>
              <a:t>,</a:t>
            </a:r>
          </a:p>
          <a:p>
            <a:pPr eaLnBrk="1" hangingPunct="1">
              <a:spcBef>
                <a:spcPct val="0"/>
              </a:spcBef>
              <a:buFontTx/>
              <a:buNone/>
            </a:pPr>
            <a:r>
              <a:rPr lang="en-US" altLang="en-US" sz="1200"/>
              <a:t>#!      "variables": ["counts-corrected","stat-err","rad-corr"],</a:t>
            </a:r>
          </a:p>
          <a:p>
            <a:pPr eaLnBrk="1" hangingPunct="1">
              <a:spcBef>
                <a:spcPct val="0"/>
              </a:spcBef>
              <a:buFontTx/>
              <a:buNone/>
            </a:pPr>
            <a:r>
              <a:rPr lang="en-US" altLang="en-US" sz="1200"/>
              <a:t>#!      "axis": [</a:t>
            </a:r>
          </a:p>
          <a:p>
            <a:pPr eaLnBrk="1" hangingPunct="1">
              <a:spcBef>
                <a:spcPct val="0"/>
              </a:spcBef>
              <a:buFontTx/>
              <a:buNone/>
            </a:pPr>
            <a:r>
              <a:rPr lang="en-US" altLang="en-US" sz="1200"/>
              <a:t>#!          { "name": "a", "bins":   5, "min":    0.10, "max":   0.60, "scale":"arb", "description":"Bjorken x"},</a:t>
            </a:r>
          </a:p>
          <a:p>
            <a:pPr eaLnBrk="1" hangingPunct="1">
              <a:spcBef>
                <a:spcPct val="0"/>
              </a:spcBef>
              <a:buFontTx/>
              <a:buNone/>
            </a:pPr>
            <a:r>
              <a:rPr lang="en-US" altLang="en-US" sz="1200"/>
              <a:t>#!          { "name": "b", "bins":   1, "min":    1.00, "max":   4.70, "scale":"arb", "description":"Q^2"},</a:t>
            </a:r>
          </a:p>
          <a:p>
            <a:pPr eaLnBrk="1" hangingPunct="1">
              <a:spcBef>
                <a:spcPct val="0"/>
              </a:spcBef>
              <a:buFontTx/>
              <a:buNone/>
            </a:pPr>
            <a:r>
              <a:rPr lang="en-US" altLang="en-US" sz="1200"/>
              <a:t>#!          { "name": "c", "bins":  18, "min":    0.00, "max":   0.90, "scale":"lin", "description":"hadron frac. energy"},</a:t>
            </a:r>
          </a:p>
          <a:p>
            <a:pPr eaLnBrk="1" hangingPunct="1">
              <a:spcBef>
                <a:spcPct val="0"/>
              </a:spcBef>
              <a:buFontTx/>
              <a:buNone/>
            </a:pPr>
            <a:r>
              <a:rPr lang="en-US" altLang="en-US" sz="1200"/>
              <a:t>#!          { "name": "d", "bins":  20, "min":    0.00, "max":   1.00, "scale":"lin", "description":"transverse momentum"},</a:t>
            </a:r>
          </a:p>
          <a:p>
            <a:pPr eaLnBrk="1" hangingPunct="1">
              <a:spcBef>
                <a:spcPct val="0"/>
              </a:spcBef>
              <a:buFontTx/>
              <a:buNone/>
            </a:pPr>
            <a:r>
              <a:rPr lang="en-US" altLang="en-US" sz="1200"/>
              <a:t>#!          { "name": "e", "bins":  36, "min": -180.00, "max": 180.00, "scale":"lin", "description":"azimuthal angle"},</a:t>
            </a:r>
          </a:p>
          <a:p>
            <a:pPr eaLnBrk="1" hangingPunct="1">
              <a:spcBef>
                <a:spcPct val="0"/>
              </a:spcBef>
              <a:buFontTx/>
              <a:buNone/>
            </a:pPr>
            <a:r>
              <a:rPr lang="en-US" altLang="en-US" sz="1200"/>
              <a:t>#!       ]</a:t>
            </a:r>
          </a:p>
          <a:p>
            <a:pPr eaLnBrk="1" hangingPunct="1">
              <a:spcBef>
                <a:spcPct val="0"/>
              </a:spcBef>
              <a:buFontTx/>
              <a:buNone/>
            </a:pPr>
            <a:r>
              <a:rPr lang="en-US" altLang="en-US" sz="1200"/>
              <a:t>#!  }</a:t>
            </a:r>
          </a:p>
          <a:p>
            <a:pPr eaLnBrk="1" hangingPunct="1">
              <a:spcBef>
                <a:spcPct val="0"/>
              </a:spcBef>
              <a:buFontTx/>
              <a:buNone/>
            </a:pPr>
            <a:r>
              <a:rPr lang="nb-NO" altLang="en-US" sz="1200"/>
              <a:t>0 0 15 2 0 0.153135 1.16888 0.772973 0.125044 -175 0.74663 3173.48 205.893 1.00537</a:t>
            </a:r>
          </a:p>
          <a:p>
            <a:pPr eaLnBrk="1" hangingPunct="1">
              <a:spcBef>
                <a:spcPct val="0"/>
              </a:spcBef>
              <a:buFontTx/>
              <a:buNone/>
            </a:pPr>
            <a:r>
              <a:rPr lang="nb-NO" altLang="en-US" sz="1200"/>
              <a:t>0 0 15 2 1 0.153135 1.16888 0.772973 0.125044 -165 0.74663 3464.36 226.181 1.00307</a:t>
            </a:r>
          </a:p>
          <a:p>
            <a:pPr eaLnBrk="1" hangingPunct="1">
              <a:spcBef>
                <a:spcPct val="0"/>
              </a:spcBef>
              <a:buFontTx/>
              <a:buNone/>
            </a:pPr>
            <a:r>
              <a:rPr lang="nb-NO" altLang="en-US" sz="1200"/>
              <a:t>0 0 15 2 2 0.153135 1.16888 0.772973 0.125044 -155 0.74663 3473.09 241.549 0.999228</a:t>
            </a:r>
          </a:p>
          <a:p>
            <a:pPr eaLnBrk="1" hangingPunct="1">
              <a:spcBef>
                <a:spcPct val="0"/>
              </a:spcBef>
              <a:buFontTx/>
              <a:buNone/>
            </a:pPr>
            <a:r>
              <a:rPr lang="nb-NO" altLang="en-US" sz="1200"/>
              <a:t>0 0 15 2 3 0.153135 1.16888 0.772973 0.125044 -145 0.74663 3015.84 253.718 0.994561</a:t>
            </a:r>
          </a:p>
          <a:p>
            <a:pPr eaLnBrk="1" hangingPunct="1">
              <a:spcBef>
                <a:spcPct val="0"/>
              </a:spcBef>
              <a:buFontTx/>
              <a:buNone/>
            </a:pPr>
            <a:r>
              <a:rPr lang="nb-NO" altLang="en-US" sz="1200"/>
              <a:t>0 0 15 2 4 0.153135 1.16888 0.772973 0.125044 -135 0.74663 4327.02 463.082 0.988254</a:t>
            </a:r>
          </a:p>
        </p:txBody>
      </p:sp>
      <p:sp>
        <p:nvSpPr>
          <p:cNvPr id="60423" name="TextBox 1"/>
          <p:cNvSpPr txBox="1">
            <a:spLocks noChangeArrowheads="1"/>
          </p:cNvSpPr>
          <p:nvPr/>
        </p:nvSpPr>
        <p:spPr bwMode="auto">
          <a:xfrm>
            <a:off x="0" y="838200"/>
            <a:ext cx="739775" cy="2762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t>D. Riser</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lstStyle/>
          <a:p>
            <a:r>
              <a:rPr lang="en-US" altLang="en-US"/>
              <a:t>Kinematic distributions</a:t>
            </a:r>
          </a:p>
        </p:txBody>
      </p:sp>
      <p:pic>
        <p:nvPicPr>
          <p:cNvPr id="73730" name="Content Placeholder 5"/>
          <p:cNvPicPr>
            <a:picLocks noGrp="1" noChangeAspect="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a:xfrm>
            <a:off x="36513" y="1219200"/>
            <a:ext cx="2935287" cy="2765425"/>
          </a:xfrm>
        </p:spPr>
      </p:pic>
      <p:sp>
        <p:nvSpPr>
          <p:cNvPr id="4" name="Footer Placeholder 3"/>
          <p:cNvSpPr>
            <a:spLocks noGrp="1"/>
          </p:cNvSpPr>
          <p:nvPr>
            <p:ph type="ftr" sz="quarter" idx="10"/>
          </p:nvPr>
        </p:nvSpPr>
        <p:spPr/>
        <p:txBody>
          <a:bodyPr/>
          <a:lstStyle/>
          <a:p>
            <a:pPr>
              <a:defRPr/>
            </a:pPr>
            <a:r>
              <a:rPr lang="en-US" smtClean="0"/>
              <a:t>Avakian, LNF-INFN Dec 12</a:t>
            </a:r>
            <a:endParaRPr lang="en-US"/>
          </a:p>
        </p:txBody>
      </p:sp>
      <p:sp>
        <p:nvSpPr>
          <p:cNvPr id="73732" name="Slide Number Placeholder 4"/>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1C4193EE-3CBA-5A4A-A36F-268421A578A5}" type="slidenum">
              <a:rPr lang="en-US" altLang="en-US" sz="1400"/>
              <a:pPr>
                <a:spcBef>
                  <a:spcPct val="0"/>
                </a:spcBef>
                <a:buFontTx/>
                <a:buNone/>
              </a:pPr>
              <a:t>73</a:t>
            </a:fld>
            <a:endParaRPr lang="en-US" altLang="en-US" sz="1400"/>
          </a:p>
        </p:txBody>
      </p:sp>
      <p:pic>
        <p:nvPicPr>
          <p:cNvPr id="73733" name="Picture 6"/>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971800" y="1296988"/>
            <a:ext cx="2943225" cy="26876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73734" name="Picture 7"/>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19800" y="1333500"/>
            <a:ext cx="3124200" cy="2720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73735" name="TextBox 8"/>
          <p:cNvSpPr txBox="1">
            <a:spLocks noChangeArrowheads="1"/>
          </p:cNvSpPr>
          <p:nvPr/>
        </p:nvSpPr>
        <p:spPr bwMode="auto">
          <a:xfrm>
            <a:off x="977900" y="5045075"/>
            <a:ext cx="6607175" cy="4603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2400"/>
              <a:t>Simple event generator should be “reasonable”</a:t>
            </a:r>
          </a:p>
        </p:txBody>
      </p:sp>
      <p:sp>
        <p:nvSpPr>
          <p:cNvPr id="73736" name="TextBox 9"/>
          <p:cNvSpPr txBox="1">
            <a:spLocks noChangeArrowheads="1"/>
          </p:cNvSpPr>
          <p:nvPr/>
        </p:nvSpPr>
        <p:spPr bwMode="auto">
          <a:xfrm>
            <a:off x="609600" y="4191000"/>
            <a:ext cx="7850188"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800"/>
              <a:t>e</a:t>
            </a:r>
            <a:r>
              <a:rPr lang="en-US" altLang="en-US" sz="1800">
                <a:latin typeface="Symbol" charset="2"/>
              </a:rPr>
              <a:t>p</a:t>
            </a:r>
            <a:r>
              <a:rPr lang="en-US" altLang="en-US" sz="1800"/>
              <a:t>X evnts compared with e</a:t>
            </a:r>
            <a:r>
              <a:rPr lang="en-US" altLang="en-US" sz="1800">
                <a:latin typeface="Symbol" charset="2"/>
              </a:rPr>
              <a:t>p</a:t>
            </a:r>
            <a:r>
              <a:rPr lang="en-US" altLang="en-US" sz="1800"/>
              <a:t>X events from PYTHIA tuned to data (dashed) </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a:latin typeface="Arial" charset="0"/>
                <a:ea typeface="ＭＳ Ｐゴシック" charset="0"/>
                <a:cs typeface="ＭＳ Ｐゴシック" charset="0"/>
              </a:rPr>
              <a:t>Dihadron production</a:t>
            </a:r>
          </a:p>
        </p:txBody>
      </p:sp>
      <p:sp>
        <p:nvSpPr>
          <p:cNvPr id="60419" name="Footer Placeholder 3"/>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Avakian, LNF-INFN Dec 12</a:t>
            </a:r>
            <a:endParaRPr lang="en-US" sz="1400"/>
          </a:p>
        </p:txBody>
      </p:sp>
      <p:sp>
        <p:nvSpPr>
          <p:cNvPr id="60420" name="Slide Number Placeholder 4"/>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6F5599-CB19-7B41-90F3-6DC1C9C2781F}" type="slidenum">
              <a:rPr lang="en-US" sz="1400"/>
              <a:pPr eaLnBrk="1" hangingPunct="1"/>
              <a:t>74</a:t>
            </a:fld>
            <a:endParaRPr lang="en-US" sz="1400"/>
          </a:p>
        </p:txBody>
      </p:sp>
      <p:pic>
        <p:nvPicPr>
          <p:cNvPr id="60421" name="Picture 73"/>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162800" y="381000"/>
            <a:ext cx="482600" cy="2682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60422" name="Rectangle 31"/>
          <p:cNvSpPr>
            <a:spLocks noChangeArrowheads="1"/>
          </p:cNvSpPr>
          <p:nvPr/>
        </p:nvSpPr>
        <p:spPr bwMode="auto">
          <a:xfrm>
            <a:off x="7620000" y="304800"/>
            <a:ext cx="893763" cy="307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p>
            <a:r>
              <a:rPr lang="en-US" sz="1400">
                <a:solidFill>
                  <a:srgbClr val="000000"/>
                </a:solidFill>
              </a:rPr>
              <a:t>C. Braun</a:t>
            </a:r>
            <a:endParaRPr lang="en-US" sz="1400"/>
          </a:p>
        </p:txBody>
      </p:sp>
      <p:pic>
        <p:nvPicPr>
          <p:cNvPr id="60423" name="Picture 11" descr="Screen shot 2013-11-13 at 12.04.19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838200"/>
            <a:ext cx="9144000" cy="2895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60424" name="Picture 12" descr="Screen shot 2013-11-13 at 12.09.52 P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 y="3873500"/>
            <a:ext cx="8686800" cy="2209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60425" name="Picture 13" descr="Screen shot 2013-11-13 at 12.11.59 P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447800" y="6045200"/>
            <a:ext cx="5791200" cy="431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60426" name="Picture 14" descr="Screen shot 2013-11-13 at 12.13.09 PM.pn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19800" y="838200"/>
            <a:ext cx="712788" cy="431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60427" name="Picture 15" descr="Screen shot 2013-11-13 at 12.18.18 PM.png"/>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3505200"/>
            <a:ext cx="1854200" cy="4127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60428" name="Picture 17" descr="Screen shot 2013-11-13 at 12.17.48 PM.png"/>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1143000"/>
            <a:ext cx="2127250" cy="3921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8362604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r>
              <a:rPr lang="en-US" altLang="en-US" sz="2800" smtClean="0"/>
              <a:t>Additional complications: limited phase space</a:t>
            </a:r>
            <a:endParaRPr lang="en-US" altLang="en-US" sz="2800"/>
          </a:p>
        </p:txBody>
      </p:sp>
      <p:sp>
        <p:nvSpPr>
          <p:cNvPr id="52226" name="Footer Placeholder 3"/>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pic>
        <p:nvPicPr>
          <p:cNvPr id="52227" name="Picture 2" descr="Screen Shot 2016-08-17 at 10.08.30 A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29288" y="1219200"/>
            <a:ext cx="2844800" cy="2438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52228" name="Rectangle 5"/>
          <p:cNvSpPr>
            <a:spLocks noChangeArrowheads="1"/>
          </p:cNvSpPr>
          <p:nvPr/>
        </p:nvSpPr>
        <p:spPr bwMode="auto">
          <a:xfrm>
            <a:off x="0" y="838200"/>
            <a:ext cx="3124200" cy="6842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t>M. Boglione, S. Melis &amp; A. Prokudin </a:t>
            </a:r>
            <a:r>
              <a:rPr lang="en-US" altLang="en-US" sz="1000" b="1"/>
              <a:t>Phys. Rev. D 84, 034033  2011</a:t>
            </a:r>
          </a:p>
          <a:p>
            <a:pPr eaLnBrk="1" hangingPunct="1">
              <a:spcBef>
                <a:spcPct val="0"/>
              </a:spcBef>
              <a:buFontTx/>
              <a:buNone/>
            </a:pPr>
            <a:endParaRPr lang="en-US" altLang="en-US" sz="1400"/>
          </a:p>
        </p:txBody>
      </p:sp>
      <p:sp>
        <p:nvSpPr>
          <p:cNvPr id="52229" name="TextBox 6"/>
          <p:cNvSpPr txBox="1">
            <a:spLocks noChangeArrowheads="1"/>
          </p:cNvSpPr>
          <p:nvPr/>
        </p:nvSpPr>
        <p:spPr bwMode="auto">
          <a:xfrm>
            <a:off x="5486400" y="838200"/>
            <a:ext cx="3343275" cy="461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400"/>
              <a:t>EVA tests: Cahn vs BM</a:t>
            </a:r>
          </a:p>
        </p:txBody>
      </p:sp>
      <p:pic>
        <p:nvPicPr>
          <p:cNvPr id="52230" name="Picture 7" descr="Screen Shot 2016-08-29 at 6.52.12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81688" y="4114800"/>
            <a:ext cx="3225800" cy="2209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52231" name="TextBox 10"/>
          <p:cNvSpPr txBox="1">
            <a:spLocks noChangeArrowheads="1"/>
          </p:cNvSpPr>
          <p:nvPr/>
        </p:nvSpPr>
        <p:spPr bwMode="auto">
          <a:xfrm flipH="1">
            <a:off x="762000" y="5410200"/>
            <a:ext cx="3733800" cy="8302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BM contribution seem to be less sensitive to phase space limitations</a:t>
            </a:r>
          </a:p>
          <a:p>
            <a:pPr eaLnBrk="1" hangingPunct="1">
              <a:spcBef>
                <a:spcPct val="0"/>
              </a:spcBef>
              <a:buFontTx/>
              <a:buNone/>
            </a:pPr>
            <a:r>
              <a:rPr lang="en-US" altLang="en-US" sz="1600"/>
              <a:t>Need cross check.</a:t>
            </a:r>
          </a:p>
        </p:txBody>
      </p:sp>
      <p:pic>
        <p:nvPicPr>
          <p:cNvPr id="52232" name="Picture 11" descr="Screen Shot 2016-08-29 at 6.38.57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5800" y="4267200"/>
            <a:ext cx="4052888" cy="990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4" name="TextBox 13"/>
          <p:cNvSpPr txBox="1"/>
          <p:nvPr/>
        </p:nvSpPr>
        <p:spPr>
          <a:xfrm>
            <a:off x="6719888" y="4800600"/>
            <a:ext cx="2422525" cy="415925"/>
          </a:xfrm>
          <a:prstGeom prst="rect">
            <a:avLst/>
          </a:prstGeom>
          <a:noFill/>
        </p:spPr>
        <p:txBody>
          <a:bodyPr wrap="none">
            <a:spAutoFit/>
          </a:bodyPr>
          <a:lstStyle/>
          <a:p>
            <a:pPr eaLnBrk="1" hangingPunct="1">
              <a:defRPr/>
            </a:pPr>
            <a:r>
              <a:rPr lang="en-US" sz="1050">
                <a:ea typeface="ＭＳ Ｐゴシック" charset="0"/>
                <a:cs typeface="ＭＳ Ｐゴシック" charset="0"/>
              </a:rPr>
              <a:t>dashed line:  full integration</a:t>
            </a:r>
          </a:p>
          <a:p>
            <a:pPr eaLnBrk="1" hangingPunct="1">
              <a:defRPr/>
            </a:pPr>
            <a:r>
              <a:rPr lang="en-US" sz="1050">
                <a:ea typeface="ＭＳ Ｐゴシック" charset="0"/>
                <a:cs typeface="ＭＳ Ｐゴシック" charset="0"/>
              </a:rPr>
              <a:t>solid:              within kinematical limits</a:t>
            </a:r>
          </a:p>
        </p:txBody>
      </p:sp>
      <p:pic>
        <p:nvPicPr>
          <p:cNvPr id="52234" name="Picture 14" descr="Screen Shot 2016-09-08 at 10.07.17 A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3733800"/>
            <a:ext cx="6400800" cy="5730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52235" name="Picture 4" descr="Screen Shot 2016-09-07 at 7.35.13 P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 y="1219200"/>
            <a:ext cx="5054600" cy="2590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52236" name="Slide Number Placeholder 1"/>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F604E29A-7DC8-0F44-A89A-B857D2D0BA76}" type="slidenum">
              <a:rPr lang="en-US" altLang="en-US" sz="1400"/>
              <a:pPr>
                <a:spcBef>
                  <a:spcPct val="0"/>
                </a:spcBef>
                <a:buFontTx/>
                <a:buNone/>
              </a:pPr>
              <a:t>75</a:t>
            </a:fld>
            <a:endParaRPr lang="en-US" altLang="en-US" sz="1400"/>
          </a:p>
        </p:txBody>
      </p:sp>
      <p:sp>
        <p:nvSpPr>
          <p:cNvPr id="2" name="TextBox 1"/>
          <p:cNvSpPr txBox="1"/>
          <p:nvPr/>
        </p:nvSpPr>
        <p:spPr>
          <a:xfrm>
            <a:off x="1447800" y="1659966"/>
            <a:ext cx="873957" cy="276999"/>
          </a:xfrm>
          <a:prstGeom prst="rect">
            <a:avLst/>
          </a:prstGeom>
          <a:noFill/>
        </p:spPr>
        <p:txBody>
          <a:bodyPr wrap="none" rtlCol="0">
            <a:spAutoFit/>
          </a:bodyPr>
          <a:lstStyle/>
          <a:p>
            <a:r>
              <a:rPr lang="en-US" sz="1200" smtClean="0"/>
              <a:t>generated</a:t>
            </a:r>
            <a:endParaRPr lang="en-US" sz="1200"/>
          </a:p>
        </p:txBody>
      </p:sp>
      <p:sp>
        <p:nvSpPr>
          <p:cNvPr id="15" name="TextBox 14"/>
          <p:cNvSpPr txBox="1"/>
          <p:nvPr/>
        </p:nvSpPr>
        <p:spPr>
          <a:xfrm>
            <a:off x="1447799" y="2953564"/>
            <a:ext cx="1114408" cy="276999"/>
          </a:xfrm>
          <a:prstGeom prst="rect">
            <a:avLst/>
          </a:prstGeom>
          <a:noFill/>
        </p:spPr>
        <p:txBody>
          <a:bodyPr wrap="none" rtlCol="0">
            <a:spAutoFit/>
          </a:bodyPr>
          <a:lstStyle/>
          <a:p>
            <a:r>
              <a:rPr lang="en-US" sz="1200" err="1" smtClean="0"/>
              <a:t>reconstracted</a:t>
            </a:r>
            <a:endParaRPr lang="en-US" sz="120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2400" y="152400"/>
            <a:ext cx="8867661" cy="6172200"/>
          </a:xfrm>
        </p:spPr>
      </p:pic>
      <p:sp>
        <p:nvSpPr>
          <p:cNvPr id="4" name="Footer Placeholder 3"/>
          <p:cNvSpPr>
            <a:spLocks noGrp="1"/>
          </p:cNvSpPr>
          <p:nvPr>
            <p:ph type="ftr" sz="quarter" idx="10"/>
          </p:nvPr>
        </p:nvSpPr>
        <p:spPr/>
        <p:txBody>
          <a:bodyPr/>
          <a:lstStyle/>
          <a:p>
            <a:pPr>
              <a:defRPr/>
            </a:pPr>
            <a:r>
              <a:rPr lang="en-US" smtClean="0"/>
              <a:t>Avakian, LNF-INFN Dec 12</a:t>
            </a:r>
            <a:endParaRPr lang="en-US"/>
          </a:p>
        </p:txBody>
      </p:sp>
      <p:sp>
        <p:nvSpPr>
          <p:cNvPr id="5" name="Slide Number Placeholder 4"/>
          <p:cNvSpPr>
            <a:spLocks noGrp="1"/>
          </p:cNvSpPr>
          <p:nvPr>
            <p:ph type="sldNum" sz="quarter" idx="11"/>
          </p:nvPr>
        </p:nvSpPr>
        <p:spPr/>
        <p:txBody>
          <a:bodyPr/>
          <a:lstStyle/>
          <a:p>
            <a:pPr>
              <a:defRPr/>
            </a:pPr>
            <a:fld id="{185C1D5A-1B75-2643-9634-7250AEE2B499}" type="slidenum">
              <a:rPr lang="en-US" altLang="en-US" smtClean="0"/>
              <a:pPr>
                <a:defRPr/>
              </a:pPr>
              <a:t>76</a:t>
            </a:fld>
            <a:endParaRPr lang="en-US" alt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5943572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Footer Placeholder 4"/>
          <p:cNvSpPr>
            <a:spLocks noGrp="1"/>
          </p:cNvSpPr>
          <p:nvPr>
            <p:ph type="ftr" sz="quarter" idx="11"/>
          </p:nvPr>
        </p:nvSpPr>
        <p:spPr/>
        <p:txBody>
          <a:bodyPr/>
          <a:lstStyle/>
          <a:p>
            <a:r>
              <a:rPr lang="en-US" smtClean="0"/>
              <a:t>Avakian, LNF-INFN Dec 12</a:t>
            </a:r>
            <a:endParaRPr lang="en-US"/>
          </a:p>
        </p:txBody>
      </p:sp>
      <p:sp>
        <p:nvSpPr>
          <p:cNvPr id="16" name="Slide Number Placeholder 5"/>
          <p:cNvSpPr>
            <a:spLocks noGrp="1"/>
          </p:cNvSpPr>
          <p:nvPr>
            <p:ph type="sldNum" sz="quarter" idx="4294967295"/>
          </p:nvPr>
        </p:nvSpPr>
        <p:spPr>
          <a:xfrm>
            <a:off x="6553200" y="6245225"/>
            <a:ext cx="2133600" cy="476250"/>
          </a:xfrm>
          <a:prstGeom prst="rect">
            <a:avLst/>
          </a:prstGeom>
        </p:spPr>
        <p:txBody>
          <a:bodyPr/>
          <a:lstStyle/>
          <a:p>
            <a:fld id="{08F129D4-706E-DF40-8BAB-CA2B61E010FC}" type="slidenum">
              <a:rPr lang="en-US"/>
              <a:pPr/>
              <a:t>77</a:t>
            </a:fld>
            <a:endParaRPr lang="en-US"/>
          </a:p>
        </p:txBody>
      </p:sp>
      <p:pic>
        <p:nvPicPr>
          <p:cNvPr id="1209346" name="Picture 2" descr="mpi0x"/>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43600" y="1219200"/>
            <a:ext cx="3200400" cy="38100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pic>
      <p:sp>
        <p:nvSpPr>
          <p:cNvPr id="1209347" name="Rectangle 3"/>
          <p:cNvSpPr>
            <a:spLocks noGrp="1" noChangeArrowheads="1"/>
          </p:cNvSpPr>
          <p:nvPr>
            <p:ph type="title"/>
          </p:nvPr>
        </p:nvSpPr>
        <p:spPr>
          <a:xfrm>
            <a:off x="914400" y="304800"/>
            <a:ext cx="7162800" cy="639763"/>
          </a:xfrm>
        </p:spPr>
        <p:txBody>
          <a:bodyPr/>
          <a:lstStyle/>
          <a:p>
            <a:r>
              <a:rPr lang="en-US" sz="3200" b="1"/>
              <a:t>Missing mass of pions in ep</a:t>
            </a:r>
            <a:r>
              <a:rPr lang="en-US" sz="3200" b="1">
                <a:cs typeface="Arial" charset="0"/>
              </a:rPr>
              <a:t>-&gt;e</a:t>
            </a:r>
            <a:r>
              <a:rPr lang="ja-JP" altLang="en-US" sz="3200" b="1">
                <a:latin typeface="Arial"/>
                <a:cs typeface="Arial" charset="0"/>
              </a:rPr>
              <a:t>’</a:t>
            </a:r>
            <a:r>
              <a:rPr lang="en-US" sz="3200" b="1">
                <a:latin typeface="Symbol" charset="0"/>
                <a:cs typeface="Arial" charset="0"/>
              </a:rPr>
              <a:t>p</a:t>
            </a:r>
            <a:r>
              <a:rPr lang="en-US" sz="3200" b="1">
                <a:cs typeface="Arial" charset="0"/>
              </a:rPr>
              <a:t>X</a:t>
            </a:r>
            <a:endParaRPr lang="en-US" sz="3200">
              <a:cs typeface="Arial" charset="0"/>
            </a:endParaRPr>
          </a:p>
        </p:txBody>
      </p:sp>
      <p:pic>
        <p:nvPicPr>
          <p:cNvPr id="1209348" name="Picture 4" descr="pimmismas2"/>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00" y="990600"/>
            <a:ext cx="3048000" cy="42672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pic>
      <p:pic>
        <p:nvPicPr>
          <p:cNvPr id="1209349" name="Picture 5" descr="pipmx5"/>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143000"/>
            <a:ext cx="2971800" cy="4038600"/>
          </a:xfrm>
          <a:prstGeom prst="rect">
            <a:avLst/>
          </a:prstGeom>
          <a:noFill/>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pic>
      <p:sp>
        <p:nvSpPr>
          <p:cNvPr id="1209350" name="Text Box 6"/>
          <p:cNvSpPr txBox="1">
            <a:spLocks noChangeArrowheads="1"/>
          </p:cNvSpPr>
          <p:nvPr/>
        </p:nvSpPr>
        <p:spPr bwMode="auto">
          <a:xfrm>
            <a:off x="1371600" y="5410200"/>
            <a:ext cx="6477000" cy="82232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8"/>
                    </a:schemeClr>
                  </a:outerShdw>
                </a:effectLst>
              </a14:hiddenEffects>
            </a:ext>
          </a:extLst>
        </p:spPr>
        <p:txBody>
          <a:bodyPr>
            <a:spAutoFit/>
          </a:bodyPr>
          <a:lstStyle/>
          <a:p>
            <a:pPr algn="l" eaLnBrk="1" hangingPunct="1"/>
            <a:r>
              <a:rPr lang="en-US" sz="2400">
                <a:latin typeface="Arial" charset="0"/>
              </a:rPr>
              <a:t>Large  Delta(1232)  contribution makes </a:t>
            </a:r>
            <a:r>
              <a:rPr lang="en-US" sz="2400">
                <a:latin typeface="Symbol" charset="0"/>
              </a:rPr>
              <a:t>p</a:t>
            </a:r>
            <a:r>
              <a:rPr lang="en-US" sz="2400">
                <a:latin typeface="Arial" charset="0"/>
              </a:rPr>
              <a:t>- different (M</a:t>
            </a:r>
            <a:r>
              <a:rPr lang="en-US" sz="2400" baseline="-25000">
                <a:latin typeface="Arial" charset="0"/>
              </a:rPr>
              <a:t>x</a:t>
            </a:r>
            <a:r>
              <a:rPr lang="en-US" sz="2400">
                <a:latin typeface="Arial" charset="0"/>
              </a:rPr>
              <a:t>&gt;1.5 GeV applied)</a:t>
            </a:r>
          </a:p>
        </p:txBody>
      </p:sp>
      <p:sp>
        <p:nvSpPr>
          <p:cNvPr id="1209351" name="Text Box 7"/>
          <p:cNvSpPr txBox="1">
            <a:spLocks noChangeArrowheads="1"/>
          </p:cNvSpPr>
          <p:nvPr/>
        </p:nvSpPr>
        <p:spPr bwMode="auto">
          <a:xfrm>
            <a:off x="5334000" y="1676400"/>
            <a:ext cx="417513" cy="406400"/>
          </a:xfrm>
          <a:prstGeom prst="rect">
            <a:avLst/>
          </a:prstGeom>
          <a:noFill/>
          <a:ln w="9525">
            <a:solidFill>
              <a:schemeClr val="tx1"/>
            </a:solidFill>
            <a:miter lim="800000"/>
            <a:headEnd/>
            <a:tailEnd/>
          </a:ln>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000" b="0">
                <a:latin typeface="Symbol" charset="0"/>
              </a:rPr>
              <a:t>p</a:t>
            </a:r>
            <a:r>
              <a:rPr lang="en-US" sz="2000" b="0">
                <a:latin typeface="Arial" charset="0"/>
              </a:rPr>
              <a:t>-</a:t>
            </a:r>
          </a:p>
        </p:txBody>
      </p:sp>
      <p:sp>
        <p:nvSpPr>
          <p:cNvPr id="1209352" name="Text Box 8"/>
          <p:cNvSpPr txBox="1">
            <a:spLocks noChangeArrowheads="1"/>
          </p:cNvSpPr>
          <p:nvPr/>
        </p:nvSpPr>
        <p:spPr bwMode="auto">
          <a:xfrm>
            <a:off x="8382000" y="1539875"/>
            <a:ext cx="425450" cy="406400"/>
          </a:xfrm>
          <a:prstGeom prst="rect">
            <a:avLst/>
          </a:prstGeom>
          <a:noFill/>
          <a:ln w="9525">
            <a:solidFill>
              <a:schemeClr val="tx1"/>
            </a:solidFill>
            <a:miter lim="800000"/>
            <a:headEnd/>
            <a:tailEnd/>
          </a:ln>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000" b="0">
                <a:latin typeface="Symbol" charset="0"/>
              </a:rPr>
              <a:t>p</a:t>
            </a:r>
            <a:r>
              <a:rPr lang="en-US" sz="2000" b="0" baseline="30000">
                <a:latin typeface="Arial" charset="0"/>
              </a:rPr>
              <a:t>0</a:t>
            </a:r>
            <a:endParaRPr lang="en-US" sz="2000" b="0">
              <a:latin typeface="Arial" charset="0"/>
            </a:endParaRPr>
          </a:p>
        </p:txBody>
      </p:sp>
      <p:sp>
        <p:nvSpPr>
          <p:cNvPr id="1209353" name="Text Box 9"/>
          <p:cNvSpPr txBox="1">
            <a:spLocks noChangeArrowheads="1"/>
          </p:cNvSpPr>
          <p:nvPr/>
        </p:nvSpPr>
        <p:spPr bwMode="auto">
          <a:xfrm>
            <a:off x="2270125" y="1684338"/>
            <a:ext cx="481013" cy="406400"/>
          </a:xfrm>
          <a:prstGeom prst="rect">
            <a:avLst/>
          </a:prstGeom>
          <a:noFill/>
          <a:ln w="9525">
            <a:solidFill>
              <a:schemeClr val="tx1"/>
            </a:solidFill>
            <a:miter lim="800000"/>
            <a:headEnd/>
            <a:tailEnd/>
          </a:ln>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000" b="0">
                <a:latin typeface="Symbol" charset="0"/>
              </a:rPr>
              <a:t>p</a:t>
            </a:r>
            <a:r>
              <a:rPr lang="en-US" sz="2000" b="0">
                <a:latin typeface="Arial" charset="0"/>
              </a:rPr>
              <a:t>+</a:t>
            </a:r>
          </a:p>
        </p:txBody>
      </p:sp>
      <p:sp>
        <p:nvSpPr>
          <p:cNvPr id="1209354" name="Text Box 10"/>
          <p:cNvSpPr txBox="1">
            <a:spLocks noChangeArrowheads="1"/>
          </p:cNvSpPr>
          <p:nvPr/>
        </p:nvSpPr>
        <p:spPr bwMode="auto">
          <a:xfrm>
            <a:off x="746125" y="1687513"/>
            <a:ext cx="325438" cy="39687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000" b="0">
                <a:latin typeface="Arial" charset="0"/>
              </a:rPr>
              <a:t>n</a:t>
            </a:r>
          </a:p>
        </p:txBody>
      </p:sp>
      <p:sp>
        <p:nvSpPr>
          <p:cNvPr id="1209355" name="Text Box 11"/>
          <p:cNvSpPr txBox="1">
            <a:spLocks noChangeArrowheads="1"/>
          </p:cNvSpPr>
          <p:nvPr/>
        </p:nvSpPr>
        <p:spPr bwMode="auto">
          <a:xfrm>
            <a:off x="1127125" y="3132138"/>
            <a:ext cx="431800" cy="39687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000" b="0">
                <a:latin typeface="Symbol" charset="0"/>
              </a:rPr>
              <a:t>D</a:t>
            </a:r>
            <a:r>
              <a:rPr lang="en-US" sz="2000" b="0" baseline="30000">
                <a:latin typeface="Arial" charset="0"/>
              </a:rPr>
              <a:t>0</a:t>
            </a:r>
          </a:p>
        </p:txBody>
      </p:sp>
      <p:sp>
        <p:nvSpPr>
          <p:cNvPr id="1209356" name="Rectangle 12"/>
          <p:cNvSpPr>
            <a:spLocks noChangeArrowheads="1"/>
          </p:cNvSpPr>
          <p:nvPr/>
        </p:nvSpPr>
        <p:spPr bwMode="auto">
          <a:xfrm>
            <a:off x="3733800" y="1676400"/>
            <a:ext cx="533400" cy="39687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8"/>
                    </a:schemeClr>
                  </a:outerShdw>
                </a:effectLst>
              </a14:hiddenEffects>
            </a:ext>
          </a:extLst>
        </p:spPr>
        <p:txBody>
          <a:bodyPr wrap="none">
            <a:spAutoFit/>
          </a:bodyPr>
          <a:lstStyle/>
          <a:p>
            <a:pPr algn="l" eaLnBrk="1" hangingPunct="1"/>
            <a:r>
              <a:rPr lang="en-US" sz="2000" b="0">
                <a:latin typeface="Symbol" charset="0"/>
              </a:rPr>
              <a:t>D</a:t>
            </a:r>
            <a:r>
              <a:rPr lang="en-US" sz="2000" b="0" baseline="30000">
                <a:latin typeface="Arial" charset="0"/>
              </a:rPr>
              <a:t>++</a:t>
            </a:r>
          </a:p>
        </p:txBody>
      </p:sp>
      <p:sp>
        <p:nvSpPr>
          <p:cNvPr id="1209357" name="Rectangle 13"/>
          <p:cNvSpPr>
            <a:spLocks noChangeArrowheads="1"/>
          </p:cNvSpPr>
          <p:nvPr/>
        </p:nvSpPr>
        <p:spPr bwMode="auto">
          <a:xfrm>
            <a:off x="1143000" y="228600"/>
            <a:ext cx="6781800" cy="685800"/>
          </a:xfrm>
          <a:prstGeom prst="rect">
            <a:avLst/>
          </a:prstGeom>
          <a:noFill/>
          <a:ln w="38100" cmpd="dbl">
            <a:solidFill>
              <a:schemeClr val="tx1"/>
            </a:solidFill>
            <a:miter lim="800000"/>
            <a:headEnd/>
            <a:tailEnd/>
          </a:ln>
          <a:effectLst/>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chemeClr val="accent1"/>
                </a:solidFill>
              </a14:hiddenFill>
            </a:ext>
            <a:ext uri="{AF507438-7753-43e0-B8FC-AC1667EBCBE1}">
              <a14:hiddenEffects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4388351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7" name="Slide Number Placeholder 3"/>
          <p:cNvSpPr>
            <a:spLocks noGrp="1"/>
          </p:cNvSpPr>
          <p:nvPr>
            <p:ph type="sldNum" sz="quarter" idx="11"/>
          </p:nvPr>
        </p:nvSpPr>
        <p:spPr>
          <a:xfrm>
            <a:off x="7610475" y="6508750"/>
            <a:ext cx="1301750" cy="220663"/>
          </a:xfrm>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lIns="82945" tIns="41473" rIns="82945" bIns="41473"/>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96556F7B-E9DA-B744-823D-1AB65820CD6D}" type="slidenum">
              <a:rPr lang="en-US" altLang="en-US" sz="1400"/>
              <a:pPr>
                <a:spcBef>
                  <a:spcPct val="0"/>
                </a:spcBef>
                <a:buFontTx/>
                <a:buNone/>
              </a:pPr>
              <a:t>78</a:t>
            </a:fld>
            <a:endParaRPr lang="en-US" altLang="en-US" sz="1400"/>
          </a:p>
        </p:txBody>
      </p:sp>
      <p:sp>
        <p:nvSpPr>
          <p:cNvPr id="39938" name="Line 1"/>
          <p:cNvSpPr>
            <a:spLocks noChangeShapeType="1"/>
          </p:cNvSpPr>
          <p:nvPr/>
        </p:nvSpPr>
        <p:spPr bwMode="auto">
          <a:xfrm>
            <a:off x="381000" y="6515100"/>
            <a:ext cx="8729663" cy="1588"/>
          </a:xfrm>
          <a:prstGeom prst="line">
            <a:avLst/>
          </a:prstGeom>
          <a:noFill/>
          <a:ln w="18360">
            <a:solidFill>
              <a:srgbClr val="00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lIns="82945" tIns="41473" rIns="82945" bIns="41473"/>
          <a:lstStyle/>
          <a:p>
            <a:endParaRPr lang="en-US"/>
          </a:p>
        </p:txBody>
      </p:sp>
      <p:sp>
        <p:nvSpPr>
          <p:cNvPr id="39939" name="Line 2"/>
          <p:cNvSpPr>
            <a:spLocks noChangeShapeType="1"/>
          </p:cNvSpPr>
          <p:nvPr/>
        </p:nvSpPr>
        <p:spPr bwMode="auto">
          <a:xfrm flipV="1">
            <a:off x="427038" y="393700"/>
            <a:ext cx="1587" cy="6140450"/>
          </a:xfrm>
          <a:prstGeom prst="line">
            <a:avLst/>
          </a:prstGeom>
          <a:noFill/>
          <a:ln w="18360">
            <a:solidFill>
              <a:srgbClr val="00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lIns="82945" tIns="41473" rIns="82945" bIns="41473"/>
          <a:lstStyle/>
          <a:p>
            <a:endParaRPr lang="en-US"/>
          </a:p>
        </p:txBody>
      </p:sp>
      <p:sp>
        <p:nvSpPr>
          <p:cNvPr id="39940" name="Text Box 3"/>
          <p:cNvSpPr txBox="1">
            <a:spLocks noChangeArrowheads="1"/>
          </p:cNvSpPr>
          <p:nvPr/>
        </p:nvSpPr>
        <p:spPr bwMode="auto">
          <a:xfrm>
            <a:off x="8221663" y="6515100"/>
            <a:ext cx="268287" cy="3143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5221" rIns="81639" bIns="40820"/>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z</a:t>
            </a:r>
          </a:p>
        </p:txBody>
      </p:sp>
      <p:sp>
        <p:nvSpPr>
          <p:cNvPr id="39941" name="Text Box 4"/>
          <p:cNvSpPr txBox="1">
            <a:spLocks noChangeArrowheads="1"/>
          </p:cNvSpPr>
          <p:nvPr/>
        </p:nvSpPr>
        <p:spPr bwMode="auto">
          <a:xfrm>
            <a:off x="333375" y="6569075"/>
            <a:ext cx="520700" cy="2873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0.35</a:t>
            </a:r>
          </a:p>
        </p:txBody>
      </p:sp>
      <p:sp>
        <p:nvSpPr>
          <p:cNvPr id="39942" name="Text Box 5"/>
          <p:cNvSpPr txBox="1">
            <a:spLocks noChangeArrowheads="1"/>
          </p:cNvSpPr>
          <p:nvPr/>
        </p:nvSpPr>
        <p:spPr bwMode="auto">
          <a:xfrm>
            <a:off x="1997075" y="6569075"/>
            <a:ext cx="520700" cy="2873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0.40</a:t>
            </a:r>
          </a:p>
        </p:txBody>
      </p:sp>
      <p:sp>
        <p:nvSpPr>
          <p:cNvPr id="39943" name="Text Box 6"/>
          <p:cNvSpPr txBox="1">
            <a:spLocks noChangeArrowheads="1"/>
          </p:cNvSpPr>
          <p:nvPr/>
        </p:nvSpPr>
        <p:spPr bwMode="auto">
          <a:xfrm>
            <a:off x="-26988" y="6176963"/>
            <a:ext cx="520701" cy="2873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0.40</a:t>
            </a:r>
          </a:p>
        </p:txBody>
      </p:sp>
      <p:sp>
        <p:nvSpPr>
          <p:cNvPr id="39944" name="Text Box 7"/>
          <p:cNvSpPr txBox="1">
            <a:spLocks noChangeArrowheads="1"/>
          </p:cNvSpPr>
          <p:nvPr/>
        </p:nvSpPr>
        <p:spPr bwMode="auto">
          <a:xfrm rot="-5400000">
            <a:off x="-347662" y="908050"/>
            <a:ext cx="1123950" cy="3619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5221" rIns="81639" bIns="40820"/>
          <a:lstStyle>
            <a:lvl1pPr>
              <a:spcBef>
                <a:spcPct val="20000"/>
              </a:spcBef>
              <a:buChar char="•"/>
              <a:tabLst>
                <a:tab pos="457200" algn="l"/>
                <a:tab pos="9144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P</a:t>
            </a:r>
            <a:r>
              <a:rPr lang="en-US" altLang="en-US" sz="1800" baseline="-33000">
                <a:solidFill>
                  <a:srgbClr val="000000"/>
                </a:solidFill>
              </a:rPr>
              <a:t>T</a:t>
            </a:r>
            <a:r>
              <a:rPr lang="en-US" altLang="en-US" sz="1800">
                <a:solidFill>
                  <a:srgbClr val="000000"/>
                </a:solidFill>
              </a:rPr>
              <a:t>  (GeV</a:t>
            </a:r>
            <a:r>
              <a:rPr lang="en-US" altLang="en-US" sz="1800" baseline="33000">
                <a:solidFill>
                  <a:srgbClr val="000000"/>
                </a:solidFill>
              </a:rPr>
              <a:t>2</a:t>
            </a:r>
            <a:r>
              <a:rPr lang="en-US" altLang="en-US" sz="1800">
                <a:solidFill>
                  <a:srgbClr val="000000"/>
                </a:solidFill>
              </a:rPr>
              <a:t>)</a:t>
            </a:r>
          </a:p>
        </p:txBody>
      </p:sp>
      <p:sp>
        <p:nvSpPr>
          <p:cNvPr id="39945" name="Text Box 8"/>
          <p:cNvSpPr txBox="1">
            <a:spLocks noChangeArrowheads="1"/>
          </p:cNvSpPr>
          <p:nvPr/>
        </p:nvSpPr>
        <p:spPr bwMode="auto">
          <a:xfrm rot="-5400000">
            <a:off x="-18256" y="1232694"/>
            <a:ext cx="258762" cy="273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2820" rIns="81639" bIns="40820"/>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solidFill>
                  <a:srgbClr val="000000"/>
                </a:solidFill>
              </a:rPr>
              <a:t>2</a:t>
            </a:r>
          </a:p>
        </p:txBody>
      </p:sp>
      <p:sp>
        <p:nvSpPr>
          <p:cNvPr id="39946" name="Text Box 10"/>
          <p:cNvSpPr txBox="1">
            <a:spLocks noChangeArrowheads="1"/>
          </p:cNvSpPr>
          <p:nvPr/>
        </p:nvSpPr>
        <p:spPr bwMode="auto">
          <a:xfrm>
            <a:off x="-26988" y="5065713"/>
            <a:ext cx="520701" cy="288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0.45</a:t>
            </a:r>
          </a:p>
        </p:txBody>
      </p:sp>
      <p:sp>
        <p:nvSpPr>
          <p:cNvPr id="39947" name="Text Box 11"/>
          <p:cNvSpPr txBox="1">
            <a:spLocks noChangeArrowheads="1"/>
          </p:cNvSpPr>
          <p:nvPr/>
        </p:nvSpPr>
        <p:spPr bwMode="auto">
          <a:xfrm>
            <a:off x="-26988" y="3922713"/>
            <a:ext cx="520701" cy="288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0.50</a:t>
            </a:r>
          </a:p>
        </p:txBody>
      </p:sp>
      <p:sp>
        <p:nvSpPr>
          <p:cNvPr id="39948" name="Text Box 12"/>
          <p:cNvSpPr txBox="1">
            <a:spLocks noChangeArrowheads="1"/>
          </p:cNvSpPr>
          <p:nvPr/>
        </p:nvSpPr>
        <p:spPr bwMode="auto">
          <a:xfrm>
            <a:off x="-26988" y="2747963"/>
            <a:ext cx="520701" cy="2873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0.55</a:t>
            </a:r>
          </a:p>
        </p:txBody>
      </p:sp>
      <p:sp>
        <p:nvSpPr>
          <p:cNvPr id="39949" name="Text Box 13"/>
          <p:cNvSpPr txBox="1">
            <a:spLocks noChangeArrowheads="1"/>
          </p:cNvSpPr>
          <p:nvPr/>
        </p:nvSpPr>
        <p:spPr bwMode="auto">
          <a:xfrm>
            <a:off x="3727450" y="6569075"/>
            <a:ext cx="522288" cy="2873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0.45</a:t>
            </a:r>
          </a:p>
        </p:txBody>
      </p:sp>
      <p:sp>
        <p:nvSpPr>
          <p:cNvPr id="39950" name="Text Box 14"/>
          <p:cNvSpPr txBox="1">
            <a:spLocks noChangeArrowheads="1"/>
          </p:cNvSpPr>
          <p:nvPr/>
        </p:nvSpPr>
        <p:spPr bwMode="auto">
          <a:xfrm>
            <a:off x="5394325" y="6569075"/>
            <a:ext cx="520700" cy="2873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0.50</a:t>
            </a:r>
          </a:p>
        </p:txBody>
      </p:sp>
      <p:sp>
        <p:nvSpPr>
          <p:cNvPr id="39951" name="Text Box 15"/>
          <p:cNvSpPr txBox="1">
            <a:spLocks noChangeArrowheads="1"/>
          </p:cNvSpPr>
          <p:nvPr/>
        </p:nvSpPr>
        <p:spPr bwMode="auto">
          <a:xfrm>
            <a:off x="7091363" y="6569075"/>
            <a:ext cx="522287" cy="2873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0.55</a:t>
            </a:r>
          </a:p>
        </p:txBody>
      </p:sp>
      <p:pic>
        <p:nvPicPr>
          <p:cNvPr id="39952" name="Picture 16"/>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8000" y="525463"/>
            <a:ext cx="8550275" cy="58562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9953" name="Text Box 17"/>
          <p:cNvSpPr txBox="1">
            <a:spLocks noChangeArrowheads="1"/>
          </p:cNvSpPr>
          <p:nvPr/>
        </p:nvSpPr>
        <p:spPr bwMode="auto">
          <a:xfrm>
            <a:off x="990600" y="84138"/>
            <a:ext cx="7512050" cy="3222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5221" rIns="81639" bIns="40820"/>
          <a:lstStyle>
            <a:lvl1pPr>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3333FF"/>
                </a:solidFill>
              </a:rPr>
              <a:t>Born, </a:t>
            </a:r>
            <a:r>
              <a:rPr lang="en-US" altLang="en-US" sz="1800">
                <a:solidFill>
                  <a:srgbClr val="FF3333"/>
                </a:solidFill>
              </a:rPr>
              <a:t>radiated, </a:t>
            </a:r>
            <a:r>
              <a:rPr lang="en-US" altLang="en-US" sz="1800">
                <a:solidFill>
                  <a:srgbClr val="000000"/>
                </a:solidFill>
              </a:rPr>
              <a:t>and </a:t>
            </a:r>
            <a:r>
              <a:rPr lang="en-US" altLang="en-US" sz="1800">
                <a:solidFill>
                  <a:srgbClr val="00CCCC"/>
                </a:solidFill>
              </a:rPr>
              <a:t>exclusive tail</a:t>
            </a:r>
            <a:r>
              <a:rPr lang="en-US" altLang="en-US" sz="1800">
                <a:solidFill>
                  <a:srgbClr val="00FFFF"/>
                </a:solidFill>
              </a:rPr>
              <a:t> </a:t>
            </a:r>
            <a:r>
              <a:rPr lang="en-US" altLang="en-US" sz="1800">
                <a:solidFill>
                  <a:srgbClr val="000000"/>
                </a:solidFill>
              </a:rPr>
              <a:t>cross-sections from HAPRAD (lowest x-Q</a:t>
            </a:r>
            <a:r>
              <a:rPr lang="en-US" altLang="en-US" sz="1800" baseline="33000">
                <a:solidFill>
                  <a:srgbClr val="000000"/>
                </a:solidFill>
              </a:rPr>
              <a:t>2</a:t>
            </a:r>
            <a:r>
              <a:rPr lang="en-US" altLang="en-US" sz="1800">
                <a:solidFill>
                  <a:srgbClr val="000000"/>
                </a:solidFill>
              </a:rPr>
              <a:t> bin)</a:t>
            </a:r>
          </a:p>
        </p:txBody>
      </p:sp>
      <p:sp>
        <p:nvSpPr>
          <p:cNvPr id="39954" name="Oval 18"/>
          <p:cNvSpPr>
            <a:spLocks noChangeArrowheads="1"/>
          </p:cNvSpPr>
          <p:nvPr/>
        </p:nvSpPr>
        <p:spPr bwMode="auto">
          <a:xfrm>
            <a:off x="365125" y="5021263"/>
            <a:ext cx="2106613" cy="1562100"/>
          </a:xfrm>
          <a:prstGeom prst="ellipse">
            <a:avLst/>
          </a:prstGeom>
          <a:noFill/>
          <a:ln w="36720">
            <a:solidFill>
              <a:srgbClr val="FF3333"/>
            </a:solidFill>
            <a:round/>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wrap="none" lIns="82945" tIns="41473" rIns="82945" bIns="41473" anchor="ct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1800"/>
          </a:p>
        </p:txBody>
      </p:sp>
      <p:pic>
        <p:nvPicPr>
          <p:cNvPr id="39955" name="Picture 19"/>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49613" y="1143000"/>
            <a:ext cx="5807075" cy="29876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9956" name="Text Box 20"/>
          <p:cNvSpPr txBox="1">
            <a:spLocks noChangeArrowheads="1"/>
          </p:cNvSpPr>
          <p:nvPr/>
        </p:nvSpPr>
        <p:spPr bwMode="auto">
          <a:xfrm>
            <a:off x="4024313" y="3554413"/>
            <a:ext cx="671512" cy="3143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5221"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FF3333"/>
                </a:solidFill>
              </a:rPr>
              <a:t>zoom</a:t>
            </a:r>
          </a:p>
        </p:txBody>
      </p:sp>
      <p:sp>
        <p:nvSpPr>
          <p:cNvPr id="39957" name="Line 21"/>
          <p:cNvSpPr>
            <a:spLocks noChangeShapeType="1"/>
          </p:cNvSpPr>
          <p:nvPr/>
        </p:nvSpPr>
        <p:spPr bwMode="auto">
          <a:xfrm flipV="1">
            <a:off x="2132013" y="3535363"/>
            <a:ext cx="1908175" cy="1746250"/>
          </a:xfrm>
          <a:prstGeom prst="line">
            <a:avLst/>
          </a:prstGeom>
          <a:noFill/>
          <a:ln w="36720">
            <a:solidFill>
              <a:srgbClr val="FF3333"/>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lIns="82945" tIns="41473" rIns="82945" bIns="41473"/>
          <a:lstStyle/>
          <a:p>
            <a:endParaRPr lang="en-US"/>
          </a:p>
        </p:txBody>
      </p:sp>
      <p:sp>
        <p:nvSpPr>
          <p:cNvPr id="2" name="Footer Placeholder 1"/>
          <p:cNvSpPr>
            <a:spLocks noGrp="1"/>
          </p:cNvSpPr>
          <p:nvPr>
            <p:ph type="ftr" sz="quarter" idx="10"/>
          </p:nvPr>
        </p:nvSpPr>
        <p:spPr/>
        <p:txBody>
          <a:bodyPr/>
          <a:lstStyle/>
          <a:p>
            <a:pPr>
              <a:defRPr/>
            </a:pPr>
            <a:r>
              <a:rPr lang="en-US" smtClean="0"/>
              <a:t>Avakian, LNF-INFN Dec 12</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Clas12 resolutions</a:t>
            </a:r>
            <a:endParaRPr lang="en-US"/>
          </a:p>
        </p:txBody>
      </p:sp>
      <p:sp>
        <p:nvSpPr>
          <p:cNvPr id="4" name="Footer Placeholder 3"/>
          <p:cNvSpPr>
            <a:spLocks noGrp="1"/>
          </p:cNvSpPr>
          <p:nvPr>
            <p:ph type="ftr" sz="quarter" idx="10"/>
          </p:nvPr>
        </p:nvSpPr>
        <p:spPr/>
        <p:txBody>
          <a:bodyPr/>
          <a:lstStyle/>
          <a:p>
            <a:pPr>
              <a:defRPr/>
            </a:pPr>
            <a:r>
              <a:rPr lang="en-US" smtClean="0"/>
              <a:t>Avakian, LNF-INFN Dec 12</a:t>
            </a:r>
            <a:endParaRPr lang="en-US"/>
          </a:p>
        </p:txBody>
      </p:sp>
      <p:sp>
        <p:nvSpPr>
          <p:cNvPr id="5" name="Slide Number Placeholder 4"/>
          <p:cNvSpPr>
            <a:spLocks noGrp="1"/>
          </p:cNvSpPr>
          <p:nvPr>
            <p:ph type="sldNum" sz="quarter" idx="11"/>
          </p:nvPr>
        </p:nvSpPr>
        <p:spPr/>
        <p:txBody>
          <a:bodyPr/>
          <a:lstStyle/>
          <a:p>
            <a:pPr>
              <a:defRPr/>
            </a:pPr>
            <a:fld id="{185C1D5A-1B75-2643-9634-7250AEE2B499}" type="slidenum">
              <a:rPr lang="en-US" altLang="en-US" smtClean="0"/>
              <a:pPr>
                <a:defRPr/>
              </a:pPr>
              <a:t>79</a:t>
            </a:fld>
            <a:endParaRPr lang="en-US" altLang="en-US"/>
          </a:p>
        </p:txBody>
      </p:sp>
      <p:pic>
        <p:nvPicPr>
          <p:cNvPr id="6" name="Picture 5"/>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57200" y="1295400"/>
            <a:ext cx="4500277" cy="4101815"/>
          </a:xfrm>
          <a:prstGeom prst="rect">
            <a:avLst/>
          </a:prstGeom>
        </p:spPr>
      </p:pic>
      <p:pic>
        <p:nvPicPr>
          <p:cNvPr id="7" name="Picture 6" descr="Screen Shot 2017-08-15 at 5.45.06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957478" y="1295400"/>
            <a:ext cx="4151512" cy="4101815"/>
          </a:xfrm>
          <a:prstGeom prst="rect">
            <a:avLst/>
          </a:prstGeom>
        </p:spPr>
      </p:pic>
      <p:sp>
        <p:nvSpPr>
          <p:cNvPr id="8" name="TextBox 7"/>
          <p:cNvSpPr txBox="1"/>
          <p:nvPr/>
        </p:nvSpPr>
        <p:spPr>
          <a:xfrm>
            <a:off x="1219200" y="5867400"/>
            <a:ext cx="5917004" cy="369332"/>
          </a:xfrm>
          <a:prstGeom prst="rect">
            <a:avLst/>
          </a:prstGeom>
          <a:noFill/>
        </p:spPr>
        <p:txBody>
          <a:bodyPr wrap="none" rtlCol="0">
            <a:spAutoFit/>
          </a:bodyPr>
          <a:lstStyle/>
          <a:p>
            <a:r>
              <a:rPr lang="en-US" smtClean="0"/>
              <a:t>Angular and momentum resolutions define the EBC size</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260299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r>
              <a:rPr lang="en-US" altLang="en-US"/>
              <a:t>Comparing with HERMES</a:t>
            </a:r>
          </a:p>
        </p:txBody>
      </p:sp>
      <p:sp>
        <p:nvSpPr>
          <p:cNvPr id="3" name="Footer Placeholder 2"/>
          <p:cNvSpPr>
            <a:spLocks noGrp="1"/>
          </p:cNvSpPr>
          <p:nvPr>
            <p:ph type="ftr" sz="quarter" idx="10"/>
          </p:nvPr>
        </p:nvSpPr>
        <p:spPr/>
        <p:txBody>
          <a:bodyPr/>
          <a:lstStyle/>
          <a:p>
            <a:pPr>
              <a:defRPr/>
            </a:pPr>
            <a:r>
              <a:rPr lang="en-US" smtClean="0"/>
              <a:t>Avakian, LNF-INFN Dec 12</a:t>
            </a:r>
            <a:endParaRPr lang="en-US"/>
          </a:p>
        </p:txBody>
      </p:sp>
      <p:sp>
        <p:nvSpPr>
          <p:cNvPr id="49155" name="Slide Number Placeholder 3"/>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8D38D5CC-22EA-744A-8F12-56FA9F20FF23}" type="slidenum">
              <a:rPr lang="en-US" altLang="en-US" sz="1400"/>
              <a:pPr>
                <a:spcBef>
                  <a:spcPct val="0"/>
                </a:spcBef>
                <a:buFontTx/>
                <a:buNone/>
              </a:pPr>
              <a:t>8</a:t>
            </a:fld>
            <a:endParaRPr lang="en-US" altLang="en-US" sz="1400"/>
          </a:p>
        </p:txBody>
      </p:sp>
      <p:pic>
        <p:nvPicPr>
          <p:cNvPr id="49156" name="Picture 4" descr="Screen Shot 2016-03-21 at 4.53.36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113" y="1371600"/>
            <a:ext cx="9144000" cy="685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49157" name="Picture 5" descr="Screen Shot 2016-03-21 at 4.55.46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19200" y="838200"/>
            <a:ext cx="548640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49158" name="Picture 6" descr="Screen Shot 2016-03-21 at 5.36.35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2057400"/>
            <a:ext cx="5989638" cy="426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49159" name="TextBox 7"/>
          <p:cNvSpPr txBox="1">
            <a:spLocks noChangeArrowheads="1"/>
          </p:cNvSpPr>
          <p:nvPr/>
        </p:nvSpPr>
        <p:spPr bwMode="auto">
          <a:xfrm>
            <a:off x="6324600" y="3581400"/>
            <a:ext cx="2819400" cy="6461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CLAS data consistent with HERMES (27.5 GeV)</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7" name="Slide Number Placeholder 3"/>
          <p:cNvSpPr>
            <a:spLocks noGrp="1"/>
          </p:cNvSpPr>
          <p:nvPr>
            <p:ph type="sldNum" sz="quarter" idx="11"/>
          </p:nvPr>
        </p:nvSpPr>
        <p:spPr>
          <a:xfrm>
            <a:off x="7610475" y="6508750"/>
            <a:ext cx="1301750" cy="220663"/>
          </a:xfrm>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lIns="82945" tIns="41473" rIns="82945" bIns="41473"/>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F577C297-BB9A-9246-AEED-26232411D7B3}" type="slidenum">
              <a:rPr lang="en-US" altLang="en-US" sz="1400"/>
              <a:pPr>
                <a:spcBef>
                  <a:spcPct val="0"/>
                </a:spcBef>
                <a:buFontTx/>
                <a:buNone/>
              </a:pPr>
              <a:t>80</a:t>
            </a:fld>
            <a:endParaRPr lang="en-US" altLang="en-US" sz="1400"/>
          </a:p>
        </p:txBody>
      </p:sp>
      <p:sp>
        <p:nvSpPr>
          <p:cNvPr id="29698" name="Line 1"/>
          <p:cNvSpPr>
            <a:spLocks noChangeShapeType="1"/>
          </p:cNvSpPr>
          <p:nvPr/>
        </p:nvSpPr>
        <p:spPr bwMode="auto">
          <a:xfrm>
            <a:off x="381000" y="6515100"/>
            <a:ext cx="8729663" cy="1588"/>
          </a:xfrm>
          <a:prstGeom prst="line">
            <a:avLst/>
          </a:prstGeom>
          <a:noFill/>
          <a:ln w="18360">
            <a:solidFill>
              <a:srgbClr val="00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lIns="82945" tIns="41473" rIns="82945" bIns="41473"/>
          <a:lstStyle/>
          <a:p>
            <a:endParaRPr lang="en-US"/>
          </a:p>
        </p:txBody>
      </p:sp>
      <p:sp>
        <p:nvSpPr>
          <p:cNvPr id="29699" name="Line 2"/>
          <p:cNvSpPr>
            <a:spLocks noChangeShapeType="1"/>
          </p:cNvSpPr>
          <p:nvPr/>
        </p:nvSpPr>
        <p:spPr bwMode="auto">
          <a:xfrm flipV="1">
            <a:off x="427038" y="393700"/>
            <a:ext cx="1587" cy="6140450"/>
          </a:xfrm>
          <a:prstGeom prst="line">
            <a:avLst/>
          </a:prstGeom>
          <a:noFill/>
          <a:ln w="18360">
            <a:solidFill>
              <a:srgbClr val="00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lIns="82945" tIns="41473" rIns="82945" bIns="41473"/>
          <a:lstStyle/>
          <a:p>
            <a:endParaRPr lang="en-US"/>
          </a:p>
        </p:txBody>
      </p:sp>
      <p:sp>
        <p:nvSpPr>
          <p:cNvPr id="29700" name="Text Box 3"/>
          <p:cNvSpPr txBox="1">
            <a:spLocks noChangeArrowheads="1"/>
          </p:cNvSpPr>
          <p:nvPr/>
        </p:nvSpPr>
        <p:spPr bwMode="auto">
          <a:xfrm>
            <a:off x="8221663" y="6515100"/>
            <a:ext cx="268287" cy="3143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5221" rIns="81639" bIns="40820"/>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z</a:t>
            </a:r>
          </a:p>
        </p:txBody>
      </p:sp>
      <p:sp>
        <p:nvSpPr>
          <p:cNvPr id="29701" name="Text Box 4"/>
          <p:cNvSpPr txBox="1">
            <a:spLocks noChangeArrowheads="1"/>
          </p:cNvSpPr>
          <p:nvPr/>
        </p:nvSpPr>
        <p:spPr bwMode="auto">
          <a:xfrm>
            <a:off x="333375" y="6569075"/>
            <a:ext cx="520700" cy="2873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0.25</a:t>
            </a:r>
          </a:p>
        </p:txBody>
      </p:sp>
      <p:sp>
        <p:nvSpPr>
          <p:cNvPr id="29702" name="Text Box 5"/>
          <p:cNvSpPr txBox="1">
            <a:spLocks noChangeArrowheads="1"/>
          </p:cNvSpPr>
          <p:nvPr/>
        </p:nvSpPr>
        <p:spPr bwMode="auto">
          <a:xfrm>
            <a:off x="1997075" y="6569075"/>
            <a:ext cx="520700" cy="2873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0.30</a:t>
            </a:r>
          </a:p>
        </p:txBody>
      </p:sp>
      <p:sp>
        <p:nvSpPr>
          <p:cNvPr id="29703" name="Text Box 6"/>
          <p:cNvSpPr txBox="1">
            <a:spLocks noChangeArrowheads="1"/>
          </p:cNvSpPr>
          <p:nvPr/>
        </p:nvSpPr>
        <p:spPr bwMode="auto">
          <a:xfrm>
            <a:off x="-26988" y="6176963"/>
            <a:ext cx="520701" cy="2873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0.30</a:t>
            </a:r>
          </a:p>
        </p:txBody>
      </p:sp>
      <p:sp>
        <p:nvSpPr>
          <p:cNvPr id="29704" name="Text Box 7"/>
          <p:cNvSpPr txBox="1">
            <a:spLocks noChangeArrowheads="1"/>
          </p:cNvSpPr>
          <p:nvPr/>
        </p:nvSpPr>
        <p:spPr bwMode="auto">
          <a:xfrm rot="-5400000">
            <a:off x="-347662" y="908050"/>
            <a:ext cx="1123950" cy="3619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5221" rIns="81639" bIns="40820"/>
          <a:lstStyle>
            <a:lvl1pPr>
              <a:spcBef>
                <a:spcPct val="20000"/>
              </a:spcBef>
              <a:buChar char="•"/>
              <a:tabLst>
                <a:tab pos="457200" algn="l"/>
                <a:tab pos="9144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P</a:t>
            </a:r>
            <a:r>
              <a:rPr lang="en-US" altLang="en-US" sz="1800" baseline="-33000">
                <a:solidFill>
                  <a:srgbClr val="000000"/>
                </a:solidFill>
              </a:rPr>
              <a:t>T</a:t>
            </a:r>
            <a:r>
              <a:rPr lang="en-US" altLang="en-US" sz="1800">
                <a:solidFill>
                  <a:srgbClr val="000000"/>
                </a:solidFill>
              </a:rPr>
              <a:t> (GeV</a:t>
            </a:r>
            <a:r>
              <a:rPr lang="en-US" altLang="en-US" sz="1800" baseline="33000">
                <a:solidFill>
                  <a:srgbClr val="000000"/>
                </a:solidFill>
              </a:rPr>
              <a:t>2</a:t>
            </a:r>
            <a:r>
              <a:rPr lang="en-US" altLang="en-US" sz="1800">
                <a:solidFill>
                  <a:srgbClr val="000000"/>
                </a:solidFill>
              </a:rPr>
              <a:t>)</a:t>
            </a:r>
          </a:p>
        </p:txBody>
      </p:sp>
      <p:sp>
        <p:nvSpPr>
          <p:cNvPr id="29705" name="Text Box 8"/>
          <p:cNvSpPr txBox="1">
            <a:spLocks noChangeArrowheads="1"/>
          </p:cNvSpPr>
          <p:nvPr/>
        </p:nvSpPr>
        <p:spPr bwMode="auto">
          <a:xfrm rot="-5400000">
            <a:off x="-18256" y="1232694"/>
            <a:ext cx="258762" cy="273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2820" rIns="81639" bIns="40820"/>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solidFill>
                  <a:srgbClr val="000000"/>
                </a:solidFill>
              </a:rPr>
              <a:t>2</a:t>
            </a:r>
          </a:p>
        </p:txBody>
      </p:sp>
      <p:sp>
        <p:nvSpPr>
          <p:cNvPr id="29706" name="Text Box 10"/>
          <p:cNvSpPr txBox="1">
            <a:spLocks noChangeArrowheads="1"/>
          </p:cNvSpPr>
          <p:nvPr/>
        </p:nvSpPr>
        <p:spPr bwMode="auto">
          <a:xfrm>
            <a:off x="-26988" y="5065713"/>
            <a:ext cx="520701" cy="288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0.35</a:t>
            </a:r>
          </a:p>
        </p:txBody>
      </p:sp>
      <p:sp>
        <p:nvSpPr>
          <p:cNvPr id="29707" name="Text Box 11"/>
          <p:cNvSpPr txBox="1">
            <a:spLocks noChangeArrowheads="1"/>
          </p:cNvSpPr>
          <p:nvPr/>
        </p:nvSpPr>
        <p:spPr bwMode="auto">
          <a:xfrm>
            <a:off x="-26988" y="3922713"/>
            <a:ext cx="520701" cy="288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0.40</a:t>
            </a:r>
          </a:p>
        </p:txBody>
      </p:sp>
      <p:sp>
        <p:nvSpPr>
          <p:cNvPr id="29708" name="Text Box 12"/>
          <p:cNvSpPr txBox="1">
            <a:spLocks noChangeArrowheads="1"/>
          </p:cNvSpPr>
          <p:nvPr/>
        </p:nvSpPr>
        <p:spPr bwMode="auto">
          <a:xfrm>
            <a:off x="-26988" y="2747963"/>
            <a:ext cx="520701" cy="2873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0.45</a:t>
            </a:r>
          </a:p>
        </p:txBody>
      </p:sp>
      <p:sp>
        <p:nvSpPr>
          <p:cNvPr id="29709" name="Text Box 13"/>
          <p:cNvSpPr txBox="1">
            <a:spLocks noChangeArrowheads="1"/>
          </p:cNvSpPr>
          <p:nvPr/>
        </p:nvSpPr>
        <p:spPr bwMode="auto">
          <a:xfrm>
            <a:off x="3727450" y="6569075"/>
            <a:ext cx="522288" cy="2873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0.35</a:t>
            </a:r>
          </a:p>
        </p:txBody>
      </p:sp>
      <p:sp>
        <p:nvSpPr>
          <p:cNvPr id="29710" name="Text Box 14"/>
          <p:cNvSpPr txBox="1">
            <a:spLocks noChangeArrowheads="1"/>
          </p:cNvSpPr>
          <p:nvPr/>
        </p:nvSpPr>
        <p:spPr bwMode="auto">
          <a:xfrm>
            <a:off x="5394325" y="6569075"/>
            <a:ext cx="520700" cy="2873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0.40</a:t>
            </a:r>
          </a:p>
        </p:txBody>
      </p:sp>
      <p:sp>
        <p:nvSpPr>
          <p:cNvPr id="29711" name="Text Box 15"/>
          <p:cNvSpPr txBox="1">
            <a:spLocks noChangeArrowheads="1"/>
          </p:cNvSpPr>
          <p:nvPr/>
        </p:nvSpPr>
        <p:spPr bwMode="auto">
          <a:xfrm>
            <a:off x="7091363" y="6569075"/>
            <a:ext cx="522287" cy="2873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3620" rIns="81639" bIns="40820"/>
          <a:lstStyle>
            <a:lvl1pPr>
              <a:spcBef>
                <a:spcPct val="20000"/>
              </a:spcBef>
              <a:buChar char="•"/>
              <a:tabLst>
                <a:tab pos="4572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Lst>
              <a:defRPr sz="2800">
                <a:solidFill>
                  <a:schemeClr val="tx1"/>
                </a:solidFill>
                <a:latin typeface="Arial" charset="0"/>
                <a:ea typeface="ＭＳ Ｐゴシック" charset="-128"/>
              </a:defRPr>
            </a:lvl2pPr>
            <a:lvl3pPr marL="1143000" indent="-228600">
              <a:spcBef>
                <a:spcPct val="20000"/>
              </a:spcBef>
              <a:buChar char="•"/>
              <a:tabLst>
                <a:tab pos="457200" algn="l"/>
              </a:tabLst>
              <a:defRPr sz="2400">
                <a:solidFill>
                  <a:schemeClr val="tx1"/>
                </a:solidFill>
                <a:latin typeface="Arial" charset="0"/>
                <a:ea typeface="ＭＳ Ｐゴシック" charset="-128"/>
              </a:defRPr>
            </a:lvl3pPr>
            <a:lvl4pPr marL="1600200" indent="-228600">
              <a:spcBef>
                <a:spcPct val="20000"/>
              </a:spcBef>
              <a:buChar char="–"/>
              <a:tabLst>
                <a:tab pos="457200" algn="l"/>
              </a:tabLst>
              <a:defRPr sz="2000">
                <a:solidFill>
                  <a:schemeClr val="tx1"/>
                </a:solidFill>
                <a:latin typeface="Arial" charset="0"/>
                <a:ea typeface="ＭＳ Ｐゴシック" charset="-128"/>
              </a:defRPr>
            </a:lvl4pPr>
            <a:lvl5pPr marL="2057400" indent="-228600">
              <a:spcBef>
                <a:spcPct val="20000"/>
              </a:spcBef>
              <a:buChar char="»"/>
              <a:tabLst>
                <a:tab pos="4572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500">
                <a:solidFill>
                  <a:srgbClr val="000000"/>
                </a:solidFill>
              </a:rPr>
              <a:t>0.45</a:t>
            </a:r>
          </a:p>
        </p:txBody>
      </p:sp>
      <p:sp>
        <p:nvSpPr>
          <p:cNvPr id="29712" name="Text Box 16"/>
          <p:cNvSpPr txBox="1">
            <a:spLocks noChangeArrowheads="1"/>
          </p:cNvSpPr>
          <p:nvPr/>
        </p:nvSpPr>
        <p:spPr bwMode="auto">
          <a:xfrm>
            <a:off x="2527300" y="84138"/>
            <a:ext cx="4105275" cy="3921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5221" rIns="81639" bIns="40820"/>
          <a:lstStyle>
            <a:lvl1pPr>
              <a:spcBef>
                <a:spcPct val="20000"/>
              </a:spcBef>
              <a:buChar char="•"/>
              <a:tabLst>
                <a:tab pos="457200" algn="l"/>
                <a:tab pos="914400" algn="l"/>
                <a:tab pos="1371600" algn="l"/>
                <a:tab pos="1828800" algn="l"/>
                <a:tab pos="2286000" algn="l"/>
                <a:tab pos="2743200" algn="l"/>
                <a:tab pos="3200400" algn="l"/>
                <a:tab pos="3657600" algn="l"/>
                <a:tab pos="4114800" algn="l"/>
              </a:tabLst>
              <a:defRPr sz="3200">
                <a:solidFill>
                  <a:schemeClr val="tx1"/>
                </a:solidFill>
                <a:latin typeface="Arial" charset="0"/>
                <a:ea typeface="ＭＳ Ｐゴシック" charset="-128"/>
              </a:defRPr>
            </a:lvl1pPr>
            <a:lvl2pPr marL="37931725" indent="-37474525">
              <a:spcBef>
                <a:spcPct val="20000"/>
              </a:spcBef>
              <a:buChar char="–"/>
              <a:tabLst>
                <a:tab pos="457200" algn="l"/>
                <a:tab pos="914400" algn="l"/>
                <a:tab pos="1371600" algn="l"/>
                <a:tab pos="1828800" algn="l"/>
                <a:tab pos="2286000" algn="l"/>
                <a:tab pos="2743200" algn="l"/>
                <a:tab pos="3200400" algn="l"/>
                <a:tab pos="3657600" algn="l"/>
                <a:tab pos="41148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 pos="1371600" algn="l"/>
                <a:tab pos="1828800" algn="l"/>
                <a:tab pos="2286000" algn="l"/>
                <a:tab pos="2743200" algn="l"/>
                <a:tab pos="3200400" algn="l"/>
                <a:tab pos="3657600" algn="l"/>
                <a:tab pos="41148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 pos="1371600" algn="l"/>
                <a:tab pos="1828800" algn="l"/>
                <a:tab pos="2286000" algn="l"/>
                <a:tab pos="2743200" algn="l"/>
                <a:tab pos="3200400" algn="l"/>
                <a:tab pos="3657600" algn="l"/>
                <a:tab pos="41148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 pos="1371600" algn="l"/>
                <a:tab pos="1828800" algn="l"/>
                <a:tab pos="2286000" algn="l"/>
                <a:tab pos="2743200" algn="l"/>
                <a:tab pos="3200400" algn="l"/>
                <a:tab pos="3657600" algn="l"/>
                <a:tab pos="41148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 pos="1371600" algn="l"/>
                <a:tab pos="1828800" algn="l"/>
                <a:tab pos="2286000" algn="l"/>
                <a:tab pos="2743200" algn="l"/>
                <a:tab pos="3200400" algn="l"/>
                <a:tab pos="3657600" algn="l"/>
                <a:tab pos="41148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φ</a:t>
            </a:r>
            <a:r>
              <a:rPr lang="en-US" altLang="en-US" sz="1800" baseline="-40000">
                <a:solidFill>
                  <a:srgbClr val="000000"/>
                </a:solidFill>
              </a:rPr>
              <a:t>h</a:t>
            </a:r>
            <a:r>
              <a:rPr lang="en-US" altLang="en-US" sz="1800">
                <a:solidFill>
                  <a:srgbClr val="000000"/>
                </a:solidFill>
              </a:rPr>
              <a:t> distributions - raw data (lowest x-Q</a:t>
            </a:r>
            <a:r>
              <a:rPr lang="en-US" altLang="en-US" sz="1800" baseline="33000">
                <a:solidFill>
                  <a:srgbClr val="000000"/>
                </a:solidFill>
              </a:rPr>
              <a:t>2</a:t>
            </a:r>
            <a:r>
              <a:rPr lang="en-US" altLang="en-US" sz="1800">
                <a:solidFill>
                  <a:srgbClr val="000000"/>
                </a:solidFill>
              </a:rPr>
              <a:t> bin)</a:t>
            </a:r>
          </a:p>
        </p:txBody>
      </p:sp>
      <p:pic>
        <p:nvPicPr>
          <p:cNvPr id="29713" name="Picture 17"/>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1975" y="663575"/>
            <a:ext cx="8480425" cy="57229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en-US" smtClean="0"/>
              <a:t>Avakian, LNF-INFN Dec 12</a:t>
            </a: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r>
              <a:rPr lang="en-US" altLang="en-US"/>
              <a:t>systematics</a:t>
            </a:r>
          </a:p>
        </p:txBody>
      </p:sp>
      <p:sp>
        <p:nvSpPr>
          <p:cNvPr id="4" name="Footer Placeholder 3"/>
          <p:cNvSpPr>
            <a:spLocks noGrp="1"/>
          </p:cNvSpPr>
          <p:nvPr>
            <p:ph type="ftr" sz="quarter" idx="10"/>
          </p:nvPr>
        </p:nvSpPr>
        <p:spPr/>
        <p:txBody>
          <a:bodyPr/>
          <a:lstStyle/>
          <a:p>
            <a:pPr>
              <a:defRPr/>
            </a:pPr>
            <a:r>
              <a:rPr lang="en-US" smtClean="0"/>
              <a:t>Avakian, LNF-INFN Dec 12</a:t>
            </a:r>
            <a:endParaRPr lang="en-US"/>
          </a:p>
        </p:txBody>
      </p:sp>
      <p:sp>
        <p:nvSpPr>
          <p:cNvPr id="58371" name="Slide Number Placeholder 4"/>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4864D468-DF53-2044-9552-56CE225207AF}" type="slidenum">
              <a:rPr lang="en-US" altLang="en-US" sz="1400"/>
              <a:pPr>
                <a:spcBef>
                  <a:spcPct val="0"/>
                </a:spcBef>
                <a:buFontTx/>
                <a:buNone/>
              </a:pPr>
              <a:t>81</a:t>
            </a:fld>
            <a:endParaRPr lang="en-US" altLang="en-US" sz="1400"/>
          </a:p>
        </p:txBody>
      </p:sp>
      <p:sp>
        <p:nvSpPr>
          <p:cNvPr id="58372" name="TextBox 5"/>
          <p:cNvSpPr txBox="1">
            <a:spLocks noChangeArrowheads="1"/>
          </p:cNvSpPr>
          <p:nvPr/>
        </p:nvSpPr>
        <p:spPr bwMode="auto">
          <a:xfrm>
            <a:off x="0" y="762000"/>
            <a:ext cx="1917700"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clas12 proposals </a:t>
            </a:r>
          </a:p>
        </p:txBody>
      </p:sp>
      <p:pic>
        <p:nvPicPr>
          <p:cNvPr id="58373" name="Picture 6" descr="Screen Shot 2017-09-15 at 11.18.00 A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71600" y="3581400"/>
            <a:ext cx="5334000" cy="25511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58374" name="Picture 7" descr="Screen Shot 2017-09-15 at 11.20.03 A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54600" y="838200"/>
            <a:ext cx="4089400" cy="2813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58375" name="Picture 8" descr="Screen Shot 2017-09-15 at 11.19.51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19200" y="1143000"/>
            <a:ext cx="3563938" cy="2466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2" name="Picture 21" descr="Screen shot 2013-11-13 at 11.56.01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3200400"/>
            <a:ext cx="5575300" cy="2209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5843" name="Picture 20"/>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750175" y="0"/>
            <a:ext cx="1371600" cy="10525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6" name="Rectangle 3"/>
          <p:cNvSpPr>
            <a:spLocks noChangeArrowheads="1"/>
          </p:cNvSpPr>
          <p:nvPr/>
        </p:nvSpPr>
        <p:spPr bwMode="auto">
          <a:xfrm>
            <a:off x="0" y="566738"/>
            <a:ext cx="9144000" cy="990600"/>
          </a:xfrm>
          <a:prstGeom prst="rect">
            <a:avLst/>
          </a:prstGeom>
          <a:noFill/>
          <a:ln w="9525">
            <a:noFill/>
            <a:miter lim="800000"/>
            <a:headEnd/>
            <a:tailEnd/>
          </a:ln>
          <a:effectLst/>
        </p:spPr>
        <p:txBody>
          <a:bodyPr anchor="ctr"/>
          <a:lstStyle/>
          <a:p>
            <a:pPr algn="ctr"/>
            <a:r>
              <a:rPr lang="en-US" sz="4000">
                <a:effectLst>
                  <a:outerShdw blurRad="38100" dist="38100" dir="2700000" algn="tl">
                    <a:srgbClr val="DDDDDD"/>
                  </a:outerShdw>
                </a:effectLst>
              </a:rPr>
              <a:t> </a:t>
            </a:r>
            <a:endParaRPr lang="en-GB" sz="4000">
              <a:effectLst>
                <a:outerShdw blurRad="38100" dist="38100" dir="2700000" algn="tl">
                  <a:srgbClr val="DDDDDD"/>
                </a:outerShdw>
              </a:effectLst>
            </a:endParaRPr>
          </a:p>
        </p:txBody>
      </p:sp>
      <p:sp>
        <p:nvSpPr>
          <p:cNvPr id="35845" name="Rectangle 4"/>
          <p:cNvSpPr>
            <a:spLocks noChangeArrowheads="1"/>
          </p:cNvSpPr>
          <p:nvPr/>
        </p:nvSpPr>
        <p:spPr bwMode="auto">
          <a:xfrm>
            <a:off x="4140200" y="1773238"/>
            <a:ext cx="1152525" cy="6477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nchor="ctr">
            <a:spAutoFit/>
          </a:bodyPr>
          <a:lstStyle/>
          <a:p>
            <a:endParaRPr lang="en-US" sz="1800">
              <a:latin typeface="Calibri" charset="0"/>
            </a:endParaRPr>
          </a:p>
        </p:txBody>
      </p:sp>
      <p:sp>
        <p:nvSpPr>
          <p:cNvPr id="35846" name="Text Box 5"/>
          <p:cNvSpPr txBox="1">
            <a:spLocks noChangeArrowheads="1"/>
          </p:cNvSpPr>
          <p:nvPr/>
        </p:nvSpPr>
        <p:spPr bwMode="auto">
          <a:xfrm>
            <a:off x="376238" y="6608763"/>
            <a:ext cx="184150" cy="336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600">
              <a:latin typeface="Calibri" charset="0"/>
            </a:endParaRPr>
          </a:p>
        </p:txBody>
      </p:sp>
      <p:sp>
        <p:nvSpPr>
          <p:cNvPr id="35847" name="Rectangle 2"/>
          <p:cNvSpPr>
            <a:spLocks noChangeArrowheads="1"/>
          </p:cNvSpPr>
          <p:nvPr/>
        </p:nvSpPr>
        <p:spPr bwMode="auto">
          <a:xfrm>
            <a:off x="2195513" y="1338263"/>
            <a:ext cx="1512887" cy="6477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nchor="ctr">
            <a:spAutoFit/>
          </a:bodyPr>
          <a:lstStyle/>
          <a:p>
            <a:endParaRPr lang="en-US" sz="1800">
              <a:latin typeface="Calibri" charset="0"/>
            </a:endParaRPr>
          </a:p>
        </p:txBody>
      </p:sp>
      <p:sp>
        <p:nvSpPr>
          <p:cNvPr id="8" name="Rectangle 3"/>
          <p:cNvSpPr>
            <a:spLocks noChangeArrowheads="1"/>
          </p:cNvSpPr>
          <p:nvPr/>
        </p:nvSpPr>
        <p:spPr bwMode="auto">
          <a:xfrm>
            <a:off x="0" y="708025"/>
            <a:ext cx="9144000" cy="990600"/>
          </a:xfrm>
          <a:prstGeom prst="rect">
            <a:avLst/>
          </a:prstGeom>
          <a:noFill/>
          <a:ln w="9525">
            <a:noFill/>
            <a:miter lim="800000"/>
            <a:headEnd/>
            <a:tailEnd/>
          </a:ln>
          <a:effectLst/>
        </p:spPr>
        <p:txBody>
          <a:bodyPr anchor="ctr"/>
          <a:lstStyle/>
          <a:p>
            <a:pPr algn="ctr"/>
            <a:r>
              <a:rPr lang="en-US" sz="4000">
                <a:effectLst>
                  <a:outerShdw blurRad="38100" dist="38100" dir="2700000" algn="tl">
                    <a:srgbClr val="DDDDDD"/>
                  </a:outerShdw>
                </a:effectLst>
              </a:rPr>
              <a:t> </a:t>
            </a:r>
            <a:endParaRPr lang="en-GB" sz="4000">
              <a:effectLst>
                <a:outerShdw blurRad="38100" dist="38100" dir="2700000" algn="tl">
                  <a:srgbClr val="DDDDDD"/>
                </a:outerShdw>
              </a:effectLst>
            </a:endParaRPr>
          </a:p>
        </p:txBody>
      </p:sp>
      <p:sp>
        <p:nvSpPr>
          <p:cNvPr id="35849" name="Rectangle 4"/>
          <p:cNvSpPr>
            <a:spLocks noChangeArrowheads="1"/>
          </p:cNvSpPr>
          <p:nvPr/>
        </p:nvSpPr>
        <p:spPr bwMode="auto">
          <a:xfrm>
            <a:off x="4140200" y="1914525"/>
            <a:ext cx="1152525" cy="6477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nchor="ctr">
            <a:spAutoFit/>
          </a:bodyPr>
          <a:lstStyle/>
          <a:p>
            <a:endParaRPr lang="en-US" sz="1800">
              <a:latin typeface="Calibri" charset="0"/>
            </a:endParaRPr>
          </a:p>
        </p:txBody>
      </p:sp>
      <p:sp>
        <p:nvSpPr>
          <p:cNvPr id="35850" name="Text Box 5"/>
          <p:cNvSpPr txBox="1">
            <a:spLocks noChangeArrowheads="1"/>
          </p:cNvSpPr>
          <p:nvPr/>
        </p:nvSpPr>
        <p:spPr bwMode="auto">
          <a:xfrm>
            <a:off x="376238" y="6750050"/>
            <a:ext cx="184150" cy="336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600">
              <a:latin typeface="Calibri" charset="0"/>
            </a:endParaRPr>
          </a:p>
        </p:txBody>
      </p:sp>
      <p:sp>
        <p:nvSpPr>
          <p:cNvPr id="35851" name="TextBox 6"/>
          <p:cNvSpPr txBox="1">
            <a:spLocks noChangeArrowheads="1"/>
          </p:cNvSpPr>
          <p:nvPr/>
        </p:nvSpPr>
        <p:spPr bwMode="auto">
          <a:xfrm>
            <a:off x="119063" y="5337175"/>
            <a:ext cx="8186737" cy="646113"/>
          </a:xfrm>
          <a:prstGeom prst="rect">
            <a:avLst/>
          </a:prstGeom>
          <a:noFill/>
          <a:ln w="9525">
            <a:solidFill>
              <a:srgbClr val="FF0000"/>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Tahoma" charset="0"/>
                <a:cs typeface="Tahoma" charset="0"/>
              </a:rPr>
              <a:t>Effect much bigger for Kaons than for pions</a:t>
            </a:r>
          </a:p>
          <a:p>
            <a:pPr eaLnBrk="1" hangingPunct="1"/>
            <a:r>
              <a:rPr lang="en-US" sz="1800">
                <a:latin typeface="Tahoma" charset="0"/>
                <a:cs typeface="Tahoma" charset="0"/>
              </a:rPr>
              <a:t>Sign of K- is the same as for K+ (sign</a:t>
            </a:r>
            <a:r>
              <a:rPr lang="en-US" sz="1600">
                <a:cs typeface="Tahoma" charset="0"/>
              </a:rPr>
              <a:t> </a:t>
            </a:r>
            <a:r>
              <a:rPr lang="en-US" sz="1600">
                <a:latin typeface="Times New Roman" charset="0"/>
                <a:cs typeface="Tahoma" charset="0"/>
              </a:rPr>
              <a:t>H</a:t>
            </a:r>
            <a:r>
              <a:rPr lang="en-US" sz="1600" baseline="-25000">
                <a:latin typeface="Times New Roman" charset="0"/>
                <a:cs typeface="Tahoma" charset="0"/>
              </a:rPr>
              <a:t>1</a:t>
            </a:r>
            <a:r>
              <a:rPr lang="en-US" sz="1600" baseline="30000">
                <a:latin typeface="Times New Roman" charset="0"/>
                <a:cs typeface="Times New Roman" charset="0"/>
              </a:rPr>
              <a:t>┴</a:t>
            </a:r>
            <a:r>
              <a:rPr lang="en-US" sz="1600">
                <a:latin typeface="Times New Roman" charset="0"/>
                <a:cs typeface="Times New Roman" charset="0"/>
              </a:rPr>
              <a:t> </a:t>
            </a:r>
            <a:r>
              <a:rPr lang="en-US" sz="1800" baseline="30000">
                <a:latin typeface="Tahoma" charset="0"/>
                <a:cs typeface="Tahoma" charset="0"/>
              </a:rPr>
              <a:t>fav</a:t>
            </a:r>
            <a:r>
              <a:rPr lang="en-US" sz="1600">
                <a:cs typeface="Tahoma" charset="0"/>
              </a:rPr>
              <a:t> / </a:t>
            </a:r>
            <a:r>
              <a:rPr lang="en-US" sz="1600">
                <a:latin typeface="Times New Roman" charset="0"/>
                <a:cs typeface="Tahoma" charset="0"/>
              </a:rPr>
              <a:t>H</a:t>
            </a:r>
            <a:r>
              <a:rPr lang="en-US" sz="1600" baseline="-25000">
                <a:latin typeface="Times New Roman" charset="0"/>
                <a:cs typeface="Tahoma" charset="0"/>
              </a:rPr>
              <a:t>1</a:t>
            </a:r>
            <a:r>
              <a:rPr lang="en-US" sz="1600" baseline="30000">
                <a:latin typeface="Times New Roman" charset="0"/>
                <a:cs typeface="Times New Roman" charset="0"/>
              </a:rPr>
              <a:t>┴</a:t>
            </a:r>
            <a:r>
              <a:rPr lang="en-US" sz="1600">
                <a:latin typeface="Times New Roman" charset="0"/>
                <a:cs typeface="Times New Roman" charset="0"/>
              </a:rPr>
              <a:t> </a:t>
            </a:r>
            <a:r>
              <a:rPr lang="en-US" sz="1800" baseline="30000">
                <a:latin typeface="Tahoma" charset="0"/>
                <a:cs typeface="Tahoma" charset="0"/>
              </a:rPr>
              <a:t>unfav</a:t>
            </a:r>
            <a:r>
              <a:rPr lang="en-US" sz="1600">
                <a:cs typeface="Tahoma" charset="0"/>
              </a:rPr>
              <a:t>  </a:t>
            </a:r>
            <a:r>
              <a:rPr lang="en-US" sz="1800">
                <a:latin typeface="Tahoma" charset="0"/>
                <a:cs typeface="Tahoma" charset="0"/>
              </a:rPr>
              <a:t>for </a:t>
            </a:r>
            <a:r>
              <a:rPr lang="en-US" sz="1800">
                <a:latin typeface="Symbol" charset="0"/>
                <a:cs typeface="Symbol" charset="0"/>
              </a:rPr>
              <a:t>p</a:t>
            </a:r>
            <a:r>
              <a:rPr lang="en-US" sz="1800">
                <a:latin typeface="Tahoma" charset="0"/>
                <a:cs typeface="Tahoma" charset="0"/>
              </a:rPr>
              <a:t> and K inconsistent)</a:t>
            </a:r>
          </a:p>
        </p:txBody>
      </p:sp>
      <p:pic>
        <p:nvPicPr>
          <p:cNvPr id="35852" name="Picture 17" descr="formula.jp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b="55063"/>
          <a:stretch>
            <a:fillRect/>
          </a:stretch>
        </p:blipFill>
        <p:spPr bwMode="auto">
          <a:xfrm>
            <a:off x="6172200" y="2514600"/>
            <a:ext cx="2603500" cy="6270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5853" name="Right Arrow 22"/>
          <p:cNvSpPr>
            <a:spLocks noChangeArrowheads="1"/>
          </p:cNvSpPr>
          <p:nvPr/>
        </p:nvSpPr>
        <p:spPr bwMode="auto">
          <a:xfrm rot="5400000">
            <a:off x="7277100" y="3238500"/>
            <a:ext cx="609600" cy="228600"/>
          </a:xfrm>
          <a:prstGeom prst="rightArrow">
            <a:avLst>
              <a:gd name="adj1" fmla="val 13315"/>
              <a:gd name="adj2" fmla="val 50000"/>
            </a:avLst>
          </a:prstGeom>
          <a:solidFill>
            <a:schemeClr val="tx1"/>
          </a:solidFill>
          <a:ln w="9525">
            <a:solidFill>
              <a:schemeClr val="tx1"/>
            </a:solidFill>
            <a:round/>
            <a:headEnd/>
            <a:tailEnd/>
          </a:ln>
        </p:spPr>
        <p:txBody>
          <a:bodyPr/>
          <a:lstStyle/>
          <a:p>
            <a:endParaRPr lang="en-US" sz="1800"/>
          </a:p>
        </p:txBody>
      </p:sp>
      <p:pic>
        <p:nvPicPr>
          <p:cNvPr id="35854" name="Picture 16" descr="latex-image-1.pdf"/>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248400" y="3810000"/>
            <a:ext cx="2555875" cy="715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5855" name="Rectangle 2"/>
          <p:cNvSpPr txBox="1">
            <a:spLocks noChangeArrowheads="1"/>
          </p:cNvSpPr>
          <p:nvPr/>
        </p:nvSpPr>
        <p:spPr bwMode="auto">
          <a:xfrm>
            <a:off x="0" y="152400"/>
            <a:ext cx="7315200" cy="5635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a:solidFill>
                  <a:schemeClr val="tx2"/>
                </a:solidFill>
              </a:rPr>
              <a:t>Boer-Mulders effect: kaons vs pions</a:t>
            </a:r>
          </a:p>
        </p:txBody>
      </p:sp>
      <p:sp>
        <p:nvSpPr>
          <p:cNvPr id="35856" name="Slide Number Placeholder 20"/>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031E9BB-C81F-0E46-8E93-C0D19AC91E28}" type="slidenum">
              <a:rPr lang="en-US" sz="1400"/>
              <a:pPr eaLnBrk="1" hangingPunct="1"/>
              <a:t>82</a:t>
            </a:fld>
            <a:endParaRPr lang="en-US" sz="1400"/>
          </a:p>
        </p:txBody>
      </p:sp>
      <p:sp>
        <p:nvSpPr>
          <p:cNvPr id="35857" name="Footer Placeholder 21"/>
          <p:cNvSpPr>
            <a:spLocks noGrp="1"/>
          </p:cNvSpPr>
          <p:nvPr>
            <p:ph type="ftr" sz="quarter" idx="10"/>
          </p:nvPr>
        </p:nvSpPr>
        <p:spPr>
          <a:xfrm>
            <a:off x="3124200" y="6565900"/>
            <a:ext cx="3429000" cy="244475"/>
          </a:xfrm>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Avakian, LNF-INFN Dec 12</a:t>
            </a:r>
            <a:endParaRPr lang="en-US" sz="1400"/>
          </a:p>
        </p:txBody>
      </p:sp>
      <p:pic>
        <p:nvPicPr>
          <p:cNvPr id="35858" name="Picture 10" descr="txp_fig"/>
          <p:cNvPicPr>
            <a:picLocks noChangeAspect="1" noChangeArrowheads="1"/>
          </p:cNvPicPr>
          <p:nvPr>
            <p:custDataLst>
              <p:tags r:id="rId1"/>
            </p:custDataLst>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467600" y="1697038"/>
            <a:ext cx="1143000" cy="5127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5" name="Rectangle 24"/>
          <p:cNvSpPr/>
          <p:nvPr/>
        </p:nvSpPr>
        <p:spPr bwMode="auto">
          <a:xfrm>
            <a:off x="8763000" y="228600"/>
            <a:ext cx="304800" cy="3048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cxnSp>
        <p:nvCxnSpPr>
          <p:cNvPr id="27" name="Straight Connector 26"/>
          <p:cNvCxnSpPr/>
          <p:nvPr/>
        </p:nvCxnSpPr>
        <p:spPr>
          <a:xfrm flipH="1">
            <a:off x="8077200" y="533400"/>
            <a:ext cx="685800" cy="1143000"/>
          </a:xfrm>
          <a:prstGeom prst="line">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5861" name="TextBox 1"/>
          <p:cNvSpPr txBox="1">
            <a:spLocks noChangeArrowheads="1"/>
          </p:cNvSpPr>
          <p:nvPr/>
        </p:nvSpPr>
        <p:spPr bwMode="auto">
          <a:xfrm>
            <a:off x="304800" y="6015038"/>
            <a:ext cx="7170738" cy="400050"/>
          </a:xfrm>
          <a:prstGeom prst="rect">
            <a:avLst/>
          </a:prstGeom>
          <a:solidFill>
            <a:srgbClr val="FF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Independent, high precision measurement at large x is crucial</a:t>
            </a:r>
          </a:p>
        </p:txBody>
      </p:sp>
      <p:pic>
        <p:nvPicPr>
          <p:cNvPr id="35862" name="Picture 22" descr="Screen shot 2013-11-13 at 11.55.44 AM.png"/>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0" y="914400"/>
            <a:ext cx="5181600" cy="2362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35863" name="Picture 73"/>
          <p:cNvPicPr>
            <a:picLocks noChangeAspect="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838200"/>
            <a:ext cx="482600" cy="2682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5864" name="Rectangle 31"/>
          <p:cNvSpPr>
            <a:spLocks noChangeArrowheads="1"/>
          </p:cNvSpPr>
          <p:nvPr/>
        </p:nvSpPr>
        <p:spPr bwMode="auto">
          <a:xfrm>
            <a:off x="457200" y="762000"/>
            <a:ext cx="1303338" cy="307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p>
            <a:r>
              <a:rPr lang="en-US" sz="1400">
                <a:solidFill>
                  <a:srgbClr val="000000"/>
                </a:solidFill>
              </a:rPr>
              <a:t>L. Pappalardo</a:t>
            </a:r>
            <a:endParaRPr lang="en-US" sz="140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3945707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Avakian, LNF-INFN Dec 12</a:t>
            </a:r>
            <a:endParaRPr lang="en-US"/>
          </a:p>
        </p:txBody>
      </p:sp>
      <p:sp>
        <p:nvSpPr>
          <p:cNvPr id="82946" name="Slide Number Placeholder 4"/>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753F004F-8398-D846-AFBE-8C785642FF0A}" type="slidenum">
              <a:rPr lang="en-US" altLang="en-US" sz="1400"/>
              <a:pPr>
                <a:spcBef>
                  <a:spcPct val="0"/>
                </a:spcBef>
                <a:buFontTx/>
                <a:buNone/>
              </a:pPr>
              <a:t>83</a:t>
            </a:fld>
            <a:endParaRPr lang="en-US" altLang="en-US" sz="1400"/>
          </a:p>
        </p:txBody>
      </p:sp>
      <p:sp>
        <p:nvSpPr>
          <p:cNvPr id="82947" name="Title 5"/>
          <p:cNvSpPr>
            <a:spLocks noGrp="1"/>
          </p:cNvSpPr>
          <p:nvPr>
            <p:ph type="title"/>
          </p:nvPr>
        </p:nvSpPr>
        <p:spPr/>
        <p:txBody>
          <a:bodyPr/>
          <a:lstStyle/>
          <a:p>
            <a:r>
              <a:rPr lang="en-US" altLang="en-US"/>
              <a:t>Systematics</a:t>
            </a:r>
            <a:br>
              <a:rPr lang="en-US" altLang="en-US"/>
            </a:br>
            <a:endParaRPr lang="en-US" altLang="en-US"/>
          </a:p>
        </p:txBody>
      </p:sp>
      <p:cxnSp>
        <p:nvCxnSpPr>
          <p:cNvPr id="9" name="Straight Arrow Connector 8"/>
          <p:cNvCxnSpPr/>
          <p:nvPr/>
        </p:nvCxnSpPr>
        <p:spPr>
          <a:xfrm>
            <a:off x="1371600" y="3124200"/>
            <a:ext cx="0" cy="68580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Right Brace 9"/>
          <p:cNvSpPr/>
          <p:nvPr/>
        </p:nvSpPr>
        <p:spPr>
          <a:xfrm rot="5400000">
            <a:off x="1676400" y="4267200"/>
            <a:ext cx="304800" cy="1828800"/>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eaLnBrk="1" hangingPunct="1">
              <a:defRPr/>
            </a:pPr>
            <a:endParaRPr lang="en-US"/>
          </a:p>
        </p:txBody>
      </p:sp>
      <p:pic>
        <p:nvPicPr>
          <p:cNvPr id="82950" name="Picture 1"/>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60725" y="495300"/>
            <a:ext cx="5426075" cy="60071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82951" name="Picture 2"/>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8913" y="1058863"/>
            <a:ext cx="3071812" cy="43291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4993" name="Picture 4" descr="Screen Shot 2015-06-29 at 7.13.40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6988" y="3657600"/>
            <a:ext cx="3619500" cy="2286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grpSp>
        <p:nvGrpSpPr>
          <p:cNvPr id="84994" name="Group 2"/>
          <p:cNvGrpSpPr>
            <a:grpSpLocks/>
          </p:cNvGrpSpPr>
          <p:nvPr/>
        </p:nvGrpSpPr>
        <p:grpSpPr bwMode="auto">
          <a:xfrm>
            <a:off x="2501900" y="1371600"/>
            <a:ext cx="3505200" cy="1371600"/>
            <a:chOff x="31750" y="4114800"/>
            <a:chExt cx="5397500" cy="1638300"/>
          </a:xfrm>
        </p:grpSpPr>
        <p:pic>
          <p:nvPicPr>
            <p:cNvPr id="85046" name="Picture 11" descr="Screen Shot 2014-06-19 at 8.59.37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1750" y="4114800"/>
              <a:ext cx="5397500" cy="16383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85047" name="Picture 10" descr="latex-image-1.pdf"/>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95650" y="4945063"/>
              <a:ext cx="1428750" cy="693737"/>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grpSp>
      <p:sp>
        <p:nvSpPr>
          <p:cNvPr id="84995" name="Footer Placeholder 1"/>
          <p:cNvSpPr>
            <a:spLocks noGrp="1"/>
          </p:cNvSpPr>
          <p:nvPr>
            <p:ph type="ftr" sz="quarter" idx="10"/>
          </p:nvPr>
        </p:nvSpPr>
        <p:spPr>
          <a:xfrm>
            <a:off x="3124200" y="6413500"/>
            <a:ext cx="2895600" cy="244475"/>
          </a:xfrm>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sp>
        <p:nvSpPr>
          <p:cNvPr id="84996" name="Slide Number Placeholder 2"/>
          <p:cNvSpPr>
            <a:spLocks noGrp="1"/>
          </p:cNvSpPr>
          <p:nvPr>
            <p:ph type="sldNum" sz="quarter" idx="11"/>
          </p:nvPr>
        </p:nvSpPr>
        <p:spPr>
          <a:xfrm>
            <a:off x="8458200" y="6311900"/>
            <a:ext cx="685800" cy="320675"/>
          </a:xfrm>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2F51123F-E27E-9F4C-8686-41C232ECEE54}" type="slidenum">
              <a:rPr lang="en-US" altLang="en-US" sz="1400"/>
              <a:pPr>
                <a:spcBef>
                  <a:spcPct val="0"/>
                </a:spcBef>
                <a:buFontTx/>
                <a:buNone/>
              </a:pPr>
              <a:t>84</a:t>
            </a:fld>
            <a:endParaRPr lang="en-US" altLang="en-US" sz="1400"/>
          </a:p>
        </p:txBody>
      </p:sp>
      <p:sp>
        <p:nvSpPr>
          <p:cNvPr id="84997" name="TextBox 4"/>
          <p:cNvSpPr txBox="1">
            <a:spLocks noChangeArrowheads="1"/>
          </p:cNvSpPr>
          <p:nvPr/>
        </p:nvSpPr>
        <p:spPr bwMode="auto">
          <a:xfrm>
            <a:off x="588963" y="152400"/>
            <a:ext cx="7523162" cy="461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400"/>
              <a:t>B2B hadron production  in SIDIS: First measurements  </a:t>
            </a:r>
          </a:p>
        </p:txBody>
      </p:sp>
      <p:sp>
        <p:nvSpPr>
          <p:cNvPr id="7" name="Rectangle 6"/>
          <p:cNvSpPr/>
          <p:nvPr/>
        </p:nvSpPr>
        <p:spPr>
          <a:xfrm>
            <a:off x="-36513" y="762000"/>
            <a:ext cx="2819401" cy="415925"/>
          </a:xfrm>
          <a:prstGeom prst="rect">
            <a:avLst/>
          </a:prstGeom>
        </p:spPr>
        <p:txBody>
          <a:bodyPr>
            <a:spAutoFit/>
          </a:bodyPr>
          <a:lstStyle/>
          <a:p>
            <a:pPr>
              <a:defRPr/>
            </a:pPr>
            <a:r>
              <a:rPr lang="en-US" sz="1050">
                <a:ea typeface="ＭＳ Ｐゴシック" charset="0"/>
                <a:cs typeface="ＭＳ Ｐゴシック" charset="0"/>
              </a:rPr>
              <a:t>M. </a:t>
            </a:r>
            <a:r>
              <a:rPr lang="en-US" sz="1050" err="1">
                <a:ea typeface="ＭＳ Ｐゴシック" charset="0"/>
                <a:cs typeface="ＭＳ Ｐゴシック" charset="0"/>
              </a:rPr>
              <a:t>Anselmino</a:t>
            </a:r>
            <a:r>
              <a:rPr lang="en-US" sz="1050">
                <a:ea typeface="ＭＳ Ｐゴシック" charset="0"/>
                <a:cs typeface="ＭＳ Ｐゴシック" charset="0"/>
              </a:rPr>
              <a:t>, V. </a:t>
            </a:r>
            <a:r>
              <a:rPr lang="en-US" sz="1050" err="1">
                <a:ea typeface="ＭＳ Ｐゴシック" charset="0"/>
                <a:cs typeface="ＭＳ Ｐゴシック" charset="0"/>
              </a:rPr>
              <a:t>Barone</a:t>
            </a:r>
            <a:r>
              <a:rPr lang="en-US" sz="1050">
                <a:ea typeface="ＭＳ Ｐゴシック" charset="0"/>
                <a:cs typeface="ＭＳ Ｐゴシック" charset="0"/>
              </a:rPr>
              <a:t> and A. </a:t>
            </a:r>
            <a:r>
              <a:rPr lang="en-US" sz="1050" err="1">
                <a:ea typeface="ＭＳ Ｐゴシック" charset="0"/>
                <a:cs typeface="ＭＳ Ｐゴシック" charset="0"/>
              </a:rPr>
              <a:t>Kotzinian</a:t>
            </a:r>
            <a:r>
              <a:rPr lang="en-US" sz="1050">
                <a:ea typeface="ＭＳ Ｐゴシック" charset="0"/>
                <a:cs typeface="ＭＳ Ｐゴシック" charset="0"/>
              </a:rPr>
              <a:t>, Physics Letters B 713 (2012)</a:t>
            </a:r>
          </a:p>
        </p:txBody>
      </p:sp>
      <p:pic>
        <p:nvPicPr>
          <p:cNvPr id="84999" name="Picture 2" descr="Screen Shot 2015-06-29 at 6.33.21 P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67200" y="3429000"/>
            <a:ext cx="3824288" cy="2438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cxnSp>
        <p:nvCxnSpPr>
          <p:cNvPr id="20" name="Straight Connector 19"/>
          <p:cNvCxnSpPr/>
          <p:nvPr/>
        </p:nvCxnSpPr>
        <p:spPr>
          <a:xfrm flipV="1">
            <a:off x="2971800" y="5029200"/>
            <a:ext cx="1905000" cy="304800"/>
          </a:xfrm>
          <a:prstGeom prst="line">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7620000" y="3048000"/>
            <a:ext cx="914400" cy="1143000"/>
          </a:xfrm>
          <a:prstGeom prst="line">
            <a:avLst/>
          </a:prstGeom>
          <a:ln w="635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5002" name="TextBox 13"/>
          <p:cNvSpPr txBox="1">
            <a:spLocks noChangeArrowheads="1"/>
          </p:cNvSpPr>
          <p:nvPr/>
        </p:nvSpPr>
        <p:spPr bwMode="auto">
          <a:xfrm>
            <a:off x="609600" y="5867400"/>
            <a:ext cx="7386638" cy="461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400"/>
              <a:t>Significant asymmetries observed by CLAS at 6 GeV</a:t>
            </a:r>
          </a:p>
        </p:txBody>
      </p:sp>
      <p:grpSp>
        <p:nvGrpSpPr>
          <p:cNvPr id="85003" name="Group 17"/>
          <p:cNvGrpSpPr>
            <a:grpSpLocks/>
          </p:cNvGrpSpPr>
          <p:nvPr/>
        </p:nvGrpSpPr>
        <p:grpSpPr bwMode="auto">
          <a:xfrm>
            <a:off x="0" y="1295400"/>
            <a:ext cx="3505200" cy="3641725"/>
            <a:chOff x="1524000" y="1981200"/>
            <a:chExt cx="5325208" cy="5546176"/>
          </a:xfrm>
        </p:grpSpPr>
        <p:sp>
          <p:nvSpPr>
            <p:cNvPr id="19" name="Arc 18"/>
            <p:cNvSpPr/>
            <p:nvPr/>
          </p:nvSpPr>
          <p:spPr>
            <a:xfrm rot="8231355" flipH="1">
              <a:off x="3477541" y="3593799"/>
              <a:ext cx="3371667" cy="3933577"/>
            </a:xfrm>
            <a:prstGeom prst="arc">
              <a:avLst>
                <a:gd name="adj1" fmla="val 3428700"/>
                <a:gd name="adj2" fmla="val 5809958"/>
              </a:avLst>
            </a:prstGeom>
            <a:ln w="9525">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21" name="Straight Connector 20"/>
            <p:cNvCxnSpPr/>
            <p:nvPr/>
          </p:nvCxnSpPr>
          <p:spPr>
            <a:xfrm flipV="1">
              <a:off x="1675943" y="2058566"/>
              <a:ext cx="1143183" cy="9138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819126" y="2058566"/>
              <a:ext cx="2819369" cy="11411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flipV="1">
              <a:off x="1675943" y="2972452"/>
              <a:ext cx="1753363" cy="251439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3429305" y="3199715"/>
              <a:ext cx="2209190" cy="228713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859238" y="3003883"/>
              <a:ext cx="991240" cy="7494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flipV="1">
              <a:off x="2785361" y="2382536"/>
              <a:ext cx="74764" cy="68662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850478" y="3071578"/>
              <a:ext cx="2590251" cy="1905138"/>
            </a:xfrm>
            <a:prstGeom prst="line">
              <a:avLst/>
            </a:prstGeom>
            <a:ln w="9525">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3810366" y="1981200"/>
              <a:ext cx="991242" cy="175282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801608" y="1981200"/>
              <a:ext cx="836887" cy="38199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4550783" y="2363195"/>
              <a:ext cx="1087712" cy="19486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flipV="1">
              <a:off x="1524000" y="3352030"/>
              <a:ext cx="1828128" cy="7736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1827884" y="4190967"/>
              <a:ext cx="2713252" cy="13055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524000" y="3352030"/>
              <a:ext cx="303884" cy="83893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3810366" y="3277081"/>
              <a:ext cx="991242" cy="456944"/>
            </a:xfrm>
            <a:prstGeom prst="line">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flipV="1">
              <a:off x="2438065" y="3429396"/>
              <a:ext cx="1372301" cy="304629"/>
            </a:xfrm>
            <a:prstGeom prst="line">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5050021" y="2820138"/>
              <a:ext cx="991242" cy="988834"/>
            </a:xfrm>
            <a:prstGeom prst="line">
              <a:avLst/>
            </a:prstGeom>
            <a:ln w="9525">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4420547" y="2699254"/>
              <a:ext cx="836887" cy="336058"/>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982238" y="3429396"/>
              <a:ext cx="533004" cy="761571"/>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4420547" y="2708925"/>
              <a:ext cx="836887" cy="338476"/>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1950886" y="3352030"/>
              <a:ext cx="533002" cy="761571"/>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3810366" y="2972452"/>
              <a:ext cx="455827" cy="761572"/>
            </a:xfrm>
            <a:prstGeom prst="line">
              <a:avLst/>
            </a:prstGeom>
            <a:ln w="1905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H="1" flipV="1">
              <a:off x="2438065" y="3388294"/>
              <a:ext cx="914063" cy="41101"/>
            </a:xfrm>
            <a:prstGeom prst="line">
              <a:avLst/>
            </a:prstGeom>
            <a:ln w="1905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flipV="1">
              <a:off x="4266193" y="2972452"/>
              <a:ext cx="535415" cy="304629"/>
            </a:xfrm>
            <a:prstGeom prst="line">
              <a:avLst/>
            </a:prstGeom>
            <a:ln w="952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sp>
          <p:nvSpPr>
            <p:cNvPr id="45" name="Freeform 44"/>
            <p:cNvSpPr/>
            <p:nvPr/>
          </p:nvSpPr>
          <p:spPr>
            <a:xfrm>
              <a:off x="2903538" y="3076413"/>
              <a:ext cx="921300" cy="662446"/>
            </a:xfrm>
            <a:custGeom>
              <a:avLst/>
              <a:gdLst>
                <a:gd name="connsiteX0" fmla="*/ 0 w 920911"/>
                <a:gd name="connsiteY0" fmla="*/ 3934 h 661644"/>
                <a:gd name="connsiteX1" fmla="*/ 156152 w 920911"/>
                <a:gd name="connsiteY1" fmla="*/ 24756 h 661644"/>
                <a:gd name="connsiteX2" fmla="*/ 72871 w 920911"/>
                <a:gd name="connsiteY2" fmla="*/ 191326 h 661644"/>
                <a:gd name="connsiteX3" fmla="*/ 333124 w 920911"/>
                <a:gd name="connsiteY3" fmla="*/ 139272 h 661644"/>
                <a:gd name="connsiteX4" fmla="*/ 249843 w 920911"/>
                <a:gd name="connsiteY4" fmla="*/ 316253 h 661644"/>
                <a:gd name="connsiteX5" fmla="*/ 499686 w 920911"/>
                <a:gd name="connsiteY5" fmla="*/ 243379 h 661644"/>
                <a:gd name="connsiteX6" fmla="*/ 426815 w 920911"/>
                <a:gd name="connsiteY6" fmla="*/ 430770 h 661644"/>
                <a:gd name="connsiteX7" fmla="*/ 624608 w 920911"/>
                <a:gd name="connsiteY7" fmla="*/ 357896 h 661644"/>
                <a:gd name="connsiteX8" fmla="*/ 551737 w 920911"/>
                <a:gd name="connsiteY8" fmla="*/ 545287 h 661644"/>
                <a:gd name="connsiteX9" fmla="*/ 759940 w 920911"/>
                <a:gd name="connsiteY9" fmla="*/ 462002 h 661644"/>
                <a:gd name="connsiteX10" fmla="*/ 687069 w 920911"/>
                <a:gd name="connsiteY10" fmla="*/ 659804 h 661644"/>
                <a:gd name="connsiteX11" fmla="*/ 905681 w 920911"/>
                <a:gd name="connsiteY11" fmla="*/ 566108 h 661644"/>
                <a:gd name="connsiteX12" fmla="*/ 884861 w 920911"/>
                <a:gd name="connsiteY12" fmla="*/ 659804 h 66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911" h="661644">
                  <a:moveTo>
                    <a:pt x="0" y="3934"/>
                  </a:moveTo>
                  <a:cubicBezTo>
                    <a:pt x="72003" y="-1271"/>
                    <a:pt x="144007" y="-6476"/>
                    <a:pt x="156152" y="24756"/>
                  </a:cubicBezTo>
                  <a:cubicBezTo>
                    <a:pt x="168297" y="55988"/>
                    <a:pt x="43376" y="172240"/>
                    <a:pt x="72871" y="191326"/>
                  </a:cubicBezTo>
                  <a:cubicBezTo>
                    <a:pt x="102366" y="210412"/>
                    <a:pt x="303629" y="118451"/>
                    <a:pt x="333124" y="139272"/>
                  </a:cubicBezTo>
                  <a:cubicBezTo>
                    <a:pt x="362619" y="160093"/>
                    <a:pt x="222083" y="298902"/>
                    <a:pt x="249843" y="316253"/>
                  </a:cubicBezTo>
                  <a:cubicBezTo>
                    <a:pt x="277603" y="333604"/>
                    <a:pt x="470191" y="224293"/>
                    <a:pt x="499686" y="243379"/>
                  </a:cubicBezTo>
                  <a:cubicBezTo>
                    <a:pt x="529181" y="262465"/>
                    <a:pt x="405995" y="411684"/>
                    <a:pt x="426815" y="430770"/>
                  </a:cubicBezTo>
                  <a:cubicBezTo>
                    <a:pt x="447635" y="449856"/>
                    <a:pt x="603788" y="338810"/>
                    <a:pt x="624608" y="357896"/>
                  </a:cubicBezTo>
                  <a:cubicBezTo>
                    <a:pt x="645428" y="376982"/>
                    <a:pt x="529182" y="527936"/>
                    <a:pt x="551737" y="545287"/>
                  </a:cubicBezTo>
                  <a:cubicBezTo>
                    <a:pt x="574292" y="562638"/>
                    <a:pt x="737385" y="442916"/>
                    <a:pt x="759940" y="462002"/>
                  </a:cubicBezTo>
                  <a:cubicBezTo>
                    <a:pt x="782495" y="481088"/>
                    <a:pt x="662779" y="642453"/>
                    <a:pt x="687069" y="659804"/>
                  </a:cubicBezTo>
                  <a:cubicBezTo>
                    <a:pt x="711359" y="677155"/>
                    <a:pt x="872716" y="566108"/>
                    <a:pt x="905681" y="566108"/>
                  </a:cubicBezTo>
                  <a:cubicBezTo>
                    <a:pt x="938646" y="566108"/>
                    <a:pt x="911753" y="612956"/>
                    <a:pt x="884861" y="659804"/>
                  </a:cubicBezTo>
                </a:path>
              </a:pathLst>
            </a:custGeom>
            <a:ln>
              <a:solidFill>
                <a:srgbClr val="CCBE7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46" name="Oval 45"/>
            <p:cNvSpPr/>
            <p:nvPr/>
          </p:nvSpPr>
          <p:spPr>
            <a:xfrm>
              <a:off x="3733190" y="3656658"/>
              <a:ext cx="151943" cy="152314"/>
            </a:xfrm>
            <a:prstGeom prst="ellipse">
              <a:avLst/>
            </a:prstGeom>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7" name="Arc 46"/>
            <p:cNvSpPr/>
            <p:nvPr/>
          </p:nvSpPr>
          <p:spPr>
            <a:xfrm rot="7685355" flipH="1">
              <a:off x="4165800" y="3401852"/>
              <a:ext cx="1235439" cy="1198653"/>
            </a:xfrm>
            <a:prstGeom prst="arc">
              <a:avLst>
                <a:gd name="adj1" fmla="val 20811783"/>
                <a:gd name="adj2" fmla="val 662152"/>
              </a:avLst>
            </a:prstGeom>
            <a:ln w="9525">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pic>
          <p:nvPicPr>
            <p:cNvPr id="85037" name="Picture 47" descr="latex-image-1.pdf"/>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24121" y="3405516"/>
              <a:ext cx="276479" cy="25208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85038" name="Picture 48" descr="latex-image-1.pdf"/>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43200" y="3581400"/>
              <a:ext cx="335871" cy="29748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85039" name="Picture 49" descr="latex-image-1.pdf"/>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52800" y="3886200"/>
              <a:ext cx="461241" cy="31364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85040" name="Picture 50" descr="latex-image-1.pdf"/>
            <p:cNvPicPr>
              <a:picLocks noChangeAspect="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05400" y="3200400"/>
              <a:ext cx="279755" cy="28849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85041" name="Picture 51" descr="latex-image-1.pdf"/>
            <p:cNvPicPr>
              <a:picLocks noChangeAspect="1"/>
            </p:cNvPicPr>
            <p:nvPr/>
          </p:nvPicPr>
          <p:blipFill>
            <a:blip r:embed="rId11">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16594" y="2895600"/>
              <a:ext cx="380804" cy="21463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85042" name="Picture 52" descr="latex-image-1.pdf"/>
            <p:cNvPicPr>
              <a:picLocks noChangeAspect="1"/>
            </p:cNvPicPr>
            <p:nvPr/>
          </p:nvPicPr>
          <p:blipFill>
            <a:blip r:embed="rId1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38399" y="3124200"/>
              <a:ext cx="391383" cy="21665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85043" name="Picture 53" descr="latex-image-1.pdf"/>
            <p:cNvPicPr>
              <a:picLocks noChangeAspect="1"/>
            </p:cNvPicPr>
            <p:nvPr/>
          </p:nvPicPr>
          <p:blipFill>
            <a:blip r:embed="rId1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02601" y="2971799"/>
              <a:ext cx="331866" cy="23320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85044" name="Picture 54" descr="latex-image-1.pdf"/>
            <p:cNvPicPr>
              <a:picLocks noChangeAspect="1"/>
            </p:cNvPicPr>
            <p:nvPr/>
          </p:nvPicPr>
          <p:blipFill>
            <a:blip r:embed="rId1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84569" y="2754972"/>
              <a:ext cx="190500" cy="2159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85045" name="Picture 55" descr="latex-image-1.pdf"/>
            <p:cNvPicPr>
              <a:picLocks noChangeAspect="1"/>
            </p:cNvPicPr>
            <p:nvPr/>
          </p:nvPicPr>
          <p:blipFill>
            <a:blip r:embed="rId1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31247" y="2193533"/>
              <a:ext cx="292100" cy="381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grpSp>
      <p:sp>
        <p:nvSpPr>
          <p:cNvPr id="85004" name="TextBox 11"/>
          <p:cNvSpPr txBox="1">
            <a:spLocks noChangeArrowheads="1"/>
          </p:cNvSpPr>
          <p:nvPr/>
        </p:nvSpPr>
        <p:spPr bwMode="auto">
          <a:xfrm>
            <a:off x="4800600" y="3581400"/>
            <a:ext cx="2160588" cy="3381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CLAS PRELIMINARY</a:t>
            </a:r>
          </a:p>
        </p:txBody>
      </p:sp>
      <p:pic>
        <p:nvPicPr>
          <p:cNvPr id="85005" name="Picture 52" descr="Screen Shot 2015-08-29 at 10.27.48 AM.png"/>
          <p:cNvPicPr>
            <a:picLocks noChangeAspect="1"/>
          </p:cNvPicPr>
          <p:nvPr/>
        </p:nvPicPr>
        <p:blipFill>
          <a:blip r:embed="rId1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73700" y="2235200"/>
            <a:ext cx="604838" cy="2921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85006" name="Picture 5" descr="Screen Shot 2015-12-24 at 10.59.12 AM.png"/>
          <p:cNvPicPr>
            <a:picLocks noChangeAspect="1"/>
          </p:cNvPicPr>
          <p:nvPr/>
        </p:nvPicPr>
        <p:blipFill>
          <a:blip r:embed="rId1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56313" y="838200"/>
            <a:ext cx="3087687" cy="2590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85007" name="Picture 53" descr="latex-image-1.pdf"/>
          <p:cNvPicPr>
            <a:picLocks noChangeAspect="1"/>
          </p:cNvPicPr>
          <p:nvPr/>
        </p:nvPicPr>
        <p:blipFill>
          <a:blip r:embed="rId1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00400" y="838200"/>
            <a:ext cx="2057400"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85008" name="Picture 54" descr="latex-image-1.pdf"/>
          <p:cNvPicPr>
            <a:picLocks noChangeAspect="1"/>
          </p:cNvPicPr>
          <p:nvPr/>
        </p:nvPicPr>
        <p:blipFill>
          <a:blip r:embed="rId1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971800" y="5740400"/>
            <a:ext cx="479425" cy="311150"/>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85009" name="Picture 55" descr="latex-image-1.pdf"/>
          <p:cNvPicPr>
            <a:picLocks noChangeAspect="1"/>
          </p:cNvPicPr>
          <p:nvPr/>
        </p:nvPicPr>
        <p:blipFill>
          <a:blip r:embed="rId2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543800" y="5715000"/>
            <a:ext cx="469900" cy="304800"/>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1" name="Title 1"/>
          <p:cNvSpPr>
            <a:spLocks noGrp="1"/>
          </p:cNvSpPr>
          <p:nvPr>
            <p:ph type="title"/>
          </p:nvPr>
        </p:nvSpPr>
        <p:spPr/>
        <p:txBody>
          <a:bodyPr/>
          <a:lstStyle/>
          <a:p>
            <a:r>
              <a:rPr lang="en-US" altLang="en-US" sz="3200"/>
              <a:t>A</a:t>
            </a:r>
            <a:r>
              <a:rPr lang="en-US" altLang="en-US" sz="3200" baseline="-25000"/>
              <a:t>LU</a:t>
            </a:r>
            <a:r>
              <a:rPr lang="en-US" altLang="en-US" sz="3200"/>
              <a:t> comparing CLAS data sets e16 and e1f</a:t>
            </a:r>
          </a:p>
        </p:txBody>
      </p:sp>
      <p:sp>
        <p:nvSpPr>
          <p:cNvPr id="87042" name="Footer Placeholder 3"/>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sp>
        <p:nvSpPr>
          <p:cNvPr id="87043" name="Slide Number Placeholder 4"/>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A696ADA2-033E-F446-903B-979A8B4B1D6F}" type="slidenum">
              <a:rPr lang="en-US" altLang="en-US" sz="1400"/>
              <a:pPr>
                <a:spcBef>
                  <a:spcPct val="0"/>
                </a:spcBef>
                <a:buFontTx/>
                <a:buNone/>
              </a:pPr>
              <a:t>85</a:t>
            </a:fld>
            <a:endParaRPr lang="en-US" altLang="en-US" sz="1400"/>
          </a:p>
        </p:txBody>
      </p:sp>
      <p:pic>
        <p:nvPicPr>
          <p:cNvPr id="87044" name="Picture 6" descr="Screen Shot 2015-12-24 at 10.59.46 A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438400"/>
            <a:ext cx="4222750" cy="3276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87045" name="Picture 7" descr="Screen Shot 2015-12-24 at 11.00.40 A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54525" y="914400"/>
            <a:ext cx="4156075" cy="3657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87046" name="TextBox 8"/>
          <p:cNvSpPr txBox="1">
            <a:spLocks noChangeArrowheads="1"/>
          </p:cNvSpPr>
          <p:nvPr/>
        </p:nvSpPr>
        <p:spPr bwMode="auto">
          <a:xfrm>
            <a:off x="1150938" y="5494338"/>
            <a:ext cx="7840662" cy="8302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pPr>
            <a:r>
              <a:rPr lang="en-US" altLang="en-US" sz="2400"/>
              <a:t>Asymmetries may change the sign in the exclusive limit</a:t>
            </a:r>
          </a:p>
          <a:p>
            <a:pPr eaLnBrk="1" hangingPunct="1">
              <a:spcBef>
                <a:spcPct val="0"/>
              </a:spcBef>
            </a:pPr>
            <a:r>
              <a:rPr lang="en-US" altLang="en-US" sz="2400"/>
              <a:t>Asymmetries are large in the large x-region </a:t>
            </a:r>
          </a:p>
        </p:txBody>
      </p:sp>
      <p:grpSp>
        <p:nvGrpSpPr>
          <p:cNvPr id="87047" name="Group 17"/>
          <p:cNvGrpSpPr>
            <a:grpSpLocks/>
          </p:cNvGrpSpPr>
          <p:nvPr/>
        </p:nvGrpSpPr>
        <p:grpSpPr bwMode="auto">
          <a:xfrm>
            <a:off x="0" y="838200"/>
            <a:ext cx="3505200" cy="3641725"/>
            <a:chOff x="1524000" y="1981200"/>
            <a:chExt cx="5325208" cy="5546176"/>
          </a:xfrm>
        </p:grpSpPr>
        <p:sp>
          <p:nvSpPr>
            <p:cNvPr id="11" name="Arc 10"/>
            <p:cNvSpPr/>
            <p:nvPr/>
          </p:nvSpPr>
          <p:spPr>
            <a:xfrm rot="8231355" flipH="1">
              <a:off x="3477541" y="3593799"/>
              <a:ext cx="3371667" cy="3933577"/>
            </a:xfrm>
            <a:prstGeom prst="arc">
              <a:avLst>
                <a:gd name="adj1" fmla="val 3428700"/>
                <a:gd name="adj2" fmla="val 5809958"/>
              </a:avLst>
            </a:prstGeom>
            <a:ln w="9525">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cxnSp>
          <p:nvCxnSpPr>
            <p:cNvPr id="12" name="Straight Connector 11"/>
            <p:cNvCxnSpPr/>
            <p:nvPr/>
          </p:nvCxnSpPr>
          <p:spPr>
            <a:xfrm flipV="1">
              <a:off x="1675943" y="2058566"/>
              <a:ext cx="1143183" cy="91388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819126" y="2058566"/>
              <a:ext cx="2819369" cy="11411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flipV="1">
              <a:off x="1675943" y="2972452"/>
              <a:ext cx="1753363" cy="251439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3429305" y="3199715"/>
              <a:ext cx="2209190" cy="228713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859238" y="3003883"/>
              <a:ext cx="991240" cy="7494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flipV="1">
              <a:off x="2785361" y="2382536"/>
              <a:ext cx="74764" cy="68662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850478" y="3071578"/>
              <a:ext cx="2590251" cy="1905138"/>
            </a:xfrm>
            <a:prstGeom prst="line">
              <a:avLst/>
            </a:prstGeom>
            <a:ln w="9525">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3810366" y="1981200"/>
              <a:ext cx="991242" cy="175282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801608" y="1981200"/>
              <a:ext cx="836887" cy="38199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4550783" y="2363195"/>
              <a:ext cx="1087712" cy="19486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flipV="1">
              <a:off x="1524000" y="3352030"/>
              <a:ext cx="1828128" cy="7736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flipV="1">
              <a:off x="1827884" y="4190967"/>
              <a:ext cx="2713252" cy="13055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1524000" y="3352030"/>
              <a:ext cx="303884" cy="83893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3810366" y="3277081"/>
              <a:ext cx="991242" cy="456944"/>
            </a:xfrm>
            <a:prstGeom prst="line">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2438065" y="3429396"/>
              <a:ext cx="1372301" cy="304629"/>
            </a:xfrm>
            <a:prstGeom prst="line">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5050021" y="2820138"/>
              <a:ext cx="991242" cy="988834"/>
            </a:xfrm>
            <a:prstGeom prst="line">
              <a:avLst/>
            </a:prstGeom>
            <a:ln w="9525">
              <a:solidFill>
                <a:schemeClr val="tx1"/>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420547" y="2699254"/>
              <a:ext cx="836887" cy="336058"/>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982238" y="3429396"/>
              <a:ext cx="533004" cy="761571"/>
            </a:xfrm>
            <a:prstGeom prst="line">
              <a:avLst/>
            </a:prstGeom>
            <a:ln w="762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420547" y="2708925"/>
              <a:ext cx="836887" cy="338476"/>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1950886" y="3352030"/>
              <a:ext cx="533002" cy="761571"/>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V="1">
              <a:off x="3810366" y="2972452"/>
              <a:ext cx="455827" cy="761572"/>
            </a:xfrm>
            <a:prstGeom prst="line">
              <a:avLst/>
            </a:prstGeom>
            <a:ln w="1905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flipV="1">
              <a:off x="2438065" y="3388294"/>
              <a:ext cx="914063" cy="41101"/>
            </a:xfrm>
            <a:prstGeom prst="line">
              <a:avLst/>
            </a:prstGeom>
            <a:ln w="19050">
              <a:solidFill>
                <a:schemeClr val="tx1"/>
              </a:solidFill>
              <a:prstDash val="solid"/>
              <a:tailEnd type="triangle"/>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flipV="1">
              <a:off x="4266193" y="2972452"/>
              <a:ext cx="535415" cy="304629"/>
            </a:xfrm>
            <a:prstGeom prst="line">
              <a:avLst/>
            </a:prstGeom>
            <a:ln w="9525">
              <a:solidFill>
                <a:schemeClr val="tx1"/>
              </a:solidFill>
              <a:prstDash val="sysDash"/>
              <a:tailEnd type="none"/>
            </a:ln>
          </p:spPr>
          <p:style>
            <a:lnRef idx="2">
              <a:schemeClr val="accent1"/>
            </a:lnRef>
            <a:fillRef idx="0">
              <a:schemeClr val="accent1"/>
            </a:fillRef>
            <a:effectRef idx="1">
              <a:schemeClr val="accent1"/>
            </a:effectRef>
            <a:fontRef idx="minor">
              <a:schemeClr val="tx1"/>
            </a:fontRef>
          </p:style>
        </p:cxnSp>
        <p:sp>
          <p:nvSpPr>
            <p:cNvPr id="35" name="Freeform 34"/>
            <p:cNvSpPr/>
            <p:nvPr/>
          </p:nvSpPr>
          <p:spPr>
            <a:xfrm>
              <a:off x="2903538" y="3076413"/>
              <a:ext cx="921300" cy="662446"/>
            </a:xfrm>
            <a:custGeom>
              <a:avLst/>
              <a:gdLst>
                <a:gd name="connsiteX0" fmla="*/ 0 w 920911"/>
                <a:gd name="connsiteY0" fmla="*/ 3934 h 661644"/>
                <a:gd name="connsiteX1" fmla="*/ 156152 w 920911"/>
                <a:gd name="connsiteY1" fmla="*/ 24756 h 661644"/>
                <a:gd name="connsiteX2" fmla="*/ 72871 w 920911"/>
                <a:gd name="connsiteY2" fmla="*/ 191326 h 661644"/>
                <a:gd name="connsiteX3" fmla="*/ 333124 w 920911"/>
                <a:gd name="connsiteY3" fmla="*/ 139272 h 661644"/>
                <a:gd name="connsiteX4" fmla="*/ 249843 w 920911"/>
                <a:gd name="connsiteY4" fmla="*/ 316253 h 661644"/>
                <a:gd name="connsiteX5" fmla="*/ 499686 w 920911"/>
                <a:gd name="connsiteY5" fmla="*/ 243379 h 661644"/>
                <a:gd name="connsiteX6" fmla="*/ 426815 w 920911"/>
                <a:gd name="connsiteY6" fmla="*/ 430770 h 661644"/>
                <a:gd name="connsiteX7" fmla="*/ 624608 w 920911"/>
                <a:gd name="connsiteY7" fmla="*/ 357896 h 661644"/>
                <a:gd name="connsiteX8" fmla="*/ 551737 w 920911"/>
                <a:gd name="connsiteY8" fmla="*/ 545287 h 661644"/>
                <a:gd name="connsiteX9" fmla="*/ 759940 w 920911"/>
                <a:gd name="connsiteY9" fmla="*/ 462002 h 661644"/>
                <a:gd name="connsiteX10" fmla="*/ 687069 w 920911"/>
                <a:gd name="connsiteY10" fmla="*/ 659804 h 661644"/>
                <a:gd name="connsiteX11" fmla="*/ 905681 w 920911"/>
                <a:gd name="connsiteY11" fmla="*/ 566108 h 661644"/>
                <a:gd name="connsiteX12" fmla="*/ 884861 w 920911"/>
                <a:gd name="connsiteY12" fmla="*/ 659804 h 66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911" h="661644">
                  <a:moveTo>
                    <a:pt x="0" y="3934"/>
                  </a:moveTo>
                  <a:cubicBezTo>
                    <a:pt x="72003" y="-1271"/>
                    <a:pt x="144007" y="-6476"/>
                    <a:pt x="156152" y="24756"/>
                  </a:cubicBezTo>
                  <a:cubicBezTo>
                    <a:pt x="168297" y="55988"/>
                    <a:pt x="43376" y="172240"/>
                    <a:pt x="72871" y="191326"/>
                  </a:cubicBezTo>
                  <a:cubicBezTo>
                    <a:pt x="102366" y="210412"/>
                    <a:pt x="303629" y="118451"/>
                    <a:pt x="333124" y="139272"/>
                  </a:cubicBezTo>
                  <a:cubicBezTo>
                    <a:pt x="362619" y="160093"/>
                    <a:pt x="222083" y="298902"/>
                    <a:pt x="249843" y="316253"/>
                  </a:cubicBezTo>
                  <a:cubicBezTo>
                    <a:pt x="277603" y="333604"/>
                    <a:pt x="470191" y="224293"/>
                    <a:pt x="499686" y="243379"/>
                  </a:cubicBezTo>
                  <a:cubicBezTo>
                    <a:pt x="529181" y="262465"/>
                    <a:pt x="405995" y="411684"/>
                    <a:pt x="426815" y="430770"/>
                  </a:cubicBezTo>
                  <a:cubicBezTo>
                    <a:pt x="447635" y="449856"/>
                    <a:pt x="603788" y="338810"/>
                    <a:pt x="624608" y="357896"/>
                  </a:cubicBezTo>
                  <a:cubicBezTo>
                    <a:pt x="645428" y="376982"/>
                    <a:pt x="529182" y="527936"/>
                    <a:pt x="551737" y="545287"/>
                  </a:cubicBezTo>
                  <a:cubicBezTo>
                    <a:pt x="574292" y="562638"/>
                    <a:pt x="737385" y="442916"/>
                    <a:pt x="759940" y="462002"/>
                  </a:cubicBezTo>
                  <a:cubicBezTo>
                    <a:pt x="782495" y="481088"/>
                    <a:pt x="662779" y="642453"/>
                    <a:pt x="687069" y="659804"/>
                  </a:cubicBezTo>
                  <a:cubicBezTo>
                    <a:pt x="711359" y="677155"/>
                    <a:pt x="872716" y="566108"/>
                    <a:pt x="905681" y="566108"/>
                  </a:cubicBezTo>
                  <a:cubicBezTo>
                    <a:pt x="938646" y="566108"/>
                    <a:pt x="911753" y="612956"/>
                    <a:pt x="884861" y="659804"/>
                  </a:cubicBezTo>
                </a:path>
              </a:pathLst>
            </a:custGeom>
            <a:ln>
              <a:solidFill>
                <a:srgbClr val="CCBE7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36" name="Oval 35"/>
            <p:cNvSpPr/>
            <p:nvPr/>
          </p:nvSpPr>
          <p:spPr>
            <a:xfrm>
              <a:off x="3733190" y="3656658"/>
              <a:ext cx="151943" cy="152314"/>
            </a:xfrm>
            <a:prstGeom prst="ellipse">
              <a:avLst/>
            </a:prstGeom>
            <a:ln>
              <a:solidFill>
                <a:schemeClr val="tx2"/>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7" name="Arc 36"/>
            <p:cNvSpPr/>
            <p:nvPr/>
          </p:nvSpPr>
          <p:spPr>
            <a:xfrm rot="7685355" flipH="1">
              <a:off x="4165800" y="3401852"/>
              <a:ext cx="1235439" cy="1198653"/>
            </a:xfrm>
            <a:prstGeom prst="arc">
              <a:avLst>
                <a:gd name="adj1" fmla="val 20811783"/>
                <a:gd name="adj2" fmla="val 662152"/>
              </a:avLst>
            </a:prstGeom>
            <a:ln w="9525">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pic>
          <p:nvPicPr>
            <p:cNvPr id="87077" name="Picture 47" descr="latex-image-1.pdf"/>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24121" y="3405516"/>
              <a:ext cx="276479" cy="25208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87078" name="Picture 48" descr="latex-image-1.pdf"/>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43200" y="3581400"/>
              <a:ext cx="335871" cy="29748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87079" name="Picture 49" descr="latex-image-1.pdf"/>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352800" y="3886200"/>
              <a:ext cx="461241" cy="313644"/>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87080" name="Picture 50" descr="latex-image-1.pdf"/>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05400" y="3200400"/>
              <a:ext cx="279755" cy="28849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87081" name="Picture 51" descr="latex-image-1.pdf"/>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716594" y="2895600"/>
              <a:ext cx="380804" cy="21463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87082" name="Picture 52" descr="latex-image-1.pdf"/>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438399" y="3124200"/>
              <a:ext cx="391383" cy="21665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87083" name="Picture 53" descr="latex-image-1.pdf"/>
            <p:cNvPicPr>
              <a:picLocks noChangeAspect="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02601" y="2971799"/>
              <a:ext cx="331866" cy="23320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87084" name="Picture 54" descr="latex-image-1.pdf"/>
            <p:cNvPicPr>
              <a:picLocks noChangeAspect="1"/>
            </p:cNvPicPr>
            <p:nvPr/>
          </p:nvPicPr>
          <p:blipFill>
            <a:blip r:embed="rId11">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184569" y="2754972"/>
              <a:ext cx="190500" cy="2159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87085" name="Picture 55" descr="latex-image-1.pdf"/>
            <p:cNvPicPr>
              <a:picLocks noChangeAspect="1"/>
            </p:cNvPicPr>
            <p:nvPr/>
          </p:nvPicPr>
          <p:blipFill>
            <a:blip r:embed="rId1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831247" y="2193533"/>
              <a:ext cx="292100" cy="381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grpSp>
      <p:sp>
        <p:nvSpPr>
          <p:cNvPr id="87048" name="TextBox 46"/>
          <p:cNvSpPr txBox="1">
            <a:spLocks noChangeArrowheads="1"/>
          </p:cNvSpPr>
          <p:nvPr/>
        </p:nvSpPr>
        <p:spPr bwMode="auto">
          <a:xfrm>
            <a:off x="4800600" y="4495800"/>
            <a:ext cx="4300538" cy="7080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37931725" indent="-37474525">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000"/>
              <a:t>e1f: weaker field, lower Q</a:t>
            </a:r>
            <a:r>
              <a:rPr lang="en-US" altLang="en-US" sz="2000" baseline="30000"/>
              <a:t>2</a:t>
            </a:r>
            <a:r>
              <a:rPr lang="en-US" altLang="en-US" sz="2000"/>
              <a:t> and x</a:t>
            </a:r>
          </a:p>
          <a:p>
            <a:pPr eaLnBrk="1" hangingPunct="1">
              <a:spcBef>
                <a:spcPct val="0"/>
              </a:spcBef>
              <a:buFontTx/>
              <a:buNone/>
            </a:pPr>
            <a:r>
              <a:rPr lang="en-US" altLang="en-US" sz="2000"/>
              <a:t>e16: higher field, higher average  Q</a:t>
            </a:r>
            <a:r>
              <a:rPr lang="en-US" altLang="en-US" sz="2000" baseline="30000"/>
              <a:t>2</a:t>
            </a:r>
            <a:r>
              <a:rPr lang="en-US" altLang="en-US" sz="2000"/>
              <a:t> </a:t>
            </a:r>
          </a:p>
        </p:txBody>
      </p:sp>
      <p:pic>
        <p:nvPicPr>
          <p:cNvPr id="87049" name="Picture 45" descr="latex-image-1.pdf"/>
          <p:cNvPicPr>
            <a:picLocks noChangeAspect="1"/>
          </p:cNvPicPr>
          <p:nvPr/>
        </p:nvPicPr>
        <p:blipFill>
          <a:blip r:embed="rId1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90600" y="3657600"/>
            <a:ext cx="2057400"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8065" name="Picture 7" descr="Screen Shot 2016-08-16 at 5.08.23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203700" y="5181600"/>
            <a:ext cx="4953000" cy="12604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88066" name="Picture 6" descr="Screen Shot 2016-08-16 at 5.05.48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410200" y="838200"/>
            <a:ext cx="3641725" cy="1828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88067" name="Title 1"/>
          <p:cNvSpPr>
            <a:spLocks noGrp="1"/>
          </p:cNvSpPr>
          <p:nvPr>
            <p:ph type="title"/>
          </p:nvPr>
        </p:nvSpPr>
        <p:spPr/>
        <p:txBody>
          <a:bodyPr/>
          <a:lstStyle/>
          <a:p>
            <a:r>
              <a:rPr lang="en-US" altLang="en-US" sz="2800"/>
              <a:t>Extracting the average transverse momenta</a:t>
            </a:r>
          </a:p>
        </p:txBody>
      </p:sp>
      <p:sp>
        <p:nvSpPr>
          <p:cNvPr id="88068" name="Footer Placeholder 3"/>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pic>
        <p:nvPicPr>
          <p:cNvPr id="88069" name="Picture 2" descr="Screen Shot 2016-08-10 at 9.06.42 AM-1.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905000"/>
            <a:ext cx="4038600" cy="3200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88070" name="Picture 4" descr="Screen Shot 2016-08-16 at 5.03.49 P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815975"/>
            <a:ext cx="5867400" cy="3270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88071" name="Picture 5" descr="Screen Shot 2016-08-16 at 5.04.44 P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1066800"/>
            <a:ext cx="6096000" cy="8572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88072" name="Slide Number Placeholder 12"/>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A854F416-615C-034B-9985-CB16B85CA5BE}" type="slidenum">
              <a:rPr lang="en-US" altLang="en-US" sz="1400"/>
              <a:pPr>
                <a:spcBef>
                  <a:spcPct val="0"/>
                </a:spcBef>
                <a:buFontTx/>
                <a:buNone/>
              </a:pPr>
              <a:t>86</a:t>
            </a:fld>
            <a:endParaRPr lang="en-US" altLang="en-US" sz="1400"/>
          </a:p>
        </p:txBody>
      </p:sp>
      <p:pic>
        <p:nvPicPr>
          <p:cNvPr id="88073" name="Picture 1" descr="Screen Shot 2017-09-15 at 9.45.49 AM.pn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191000" y="1600200"/>
            <a:ext cx="4378325" cy="3505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88074" name="TextBox 2"/>
          <p:cNvSpPr txBox="1">
            <a:spLocks noChangeArrowheads="1"/>
          </p:cNvSpPr>
          <p:nvPr/>
        </p:nvSpPr>
        <p:spPr bwMode="auto">
          <a:xfrm>
            <a:off x="685800" y="5562600"/>
            <a:ext cx="1322388"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difference?</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9089" name="Picture 5" descr="Screen Shot 2017-03-02 at 3.26.05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938" y="838200"/>
            <a:ext cx="9144001" cy="3733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89090" name="Title 1"/>
          <p:cNvSpPr>
            <a:spLocks noGrp="1"/>
          </p:cNvSpPr>
          <p:nvPr>
            <p:ph type="title"/>
          </p:nvPr>
        </p:nvSpPr>
        <p:spPr/>
        <p:txBody>
          <a:bodyPr/>
          <a:lstStyle/>
          <a:p>
            <a:r>
              <a:rPr lang="en-US" altLang="en-US" sz="3200"/>
              <a:t>Suggested standard input for SFs:Example</a:t>
            </a:r>
          </a:p>
        </p:txBody>
      </p:sp>
      <p:sp>
        <p:nvSpPr>
          <p:cNvPr id="4" name="Footer Placeholder 3"/>
          <p:cNvSpPr>
            <a:spLocks noGrp="1"/>
          </p:cNvSpPr>
          <p:nvPr>
            <p:ph type="ftr" sz="quarter" idx="10"/>
          </p:nvPr>
        </p:nvSpPr>
        <p:spPr/>
        <p:txBody>
          <a:bodyPr/>
          <a:lstStyle/>
          <a:p>
            <a:pPr>
              <a:defRPr/>
            </a:pPr>
            <a:r>
              <a:rPr lang="en-US" smtClean="0"/>
              <a:t>Avakian, LNF-INFN Dec 12</a:t>
            </a:r>
            <a:endParaRPr lang="en-US"/>
          </a:p>
        </p:txBody>
      </p:sp>
      <p:sp>
        <p:nvSpPr>
          <p:cNvPr id="89092" name="Slide Number Placeholder 4"/>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F53C33DA-E605-E640-8747-31C357E591F3}" type="slidenum">
              <a:rPr lang="en-US" altLang="en-US" sz="1400"/>
              <a:pPr>
                <a:spcBef>
                  <a:spcPct val="0"/>
                </a:spcBef>
                <a:buFontTx/>
                <a:buNone/>
              </a:pPr>
              <a:t>87</a:t>
            </a:fld>
            <a:endParaRPr lang="en-US" altLang="en-US" sz="1400"/>
          </a:p>
        </p:txBody>
      </p:sp>
      <p:sp>
        <p:nvSpPr>
          <p:cNvPr id="89093" name="TextBox 10"/>
          <p:cNvSpPr txBox="1">
            <a:spLocks noChangeArrowheads="1"/>
          </p:cNvSpPr>
          <p:nvPr/>
        </p:nvSpPr>
        <p:spPr bwMode="auto">
          <a:xfrm>
            <a:off x="5257800" y="990600"/>
            <a:ext cx="3352800" cy="5238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t>(JavaScript Object Notation  for a single hadron production eN-&gt;e</a:t>
            </a:r>
            <a:r>
              <a:rPr lang="ja-JP" altLang="en-US" sz="1400"/>
              <a:t>’</a:t>
            </a:r>
            <a:r>
              <a:rPr lang="en-US" altLang="ja-JP" sz="1400"/>
              <a:t>hX)</a:t>
            </a:r>
            <a:endParaRPr lang="en-US" altLang="en-US" sz="1400"/>
          </a:p>
        </p:txBody>
      </p:sp>
      <p:sp>
        <p:nvSpPr>
          <p:cNvPr id="89094" name="Rectangle 2"/>
          <p:cNvSpPr>
            <a:spLocks noChangeArrowheads="1"/>
          </p:cNvSpPr>
          <p:nvPr/>
        </p:nvSpPr>
        <p:spPr bwMode="auto">
          <a:xfrm>
            <a:off x="381000" y="4648200"/>
            <a:ext cx="5410200" cy="2619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ja-JP" altLang="en-US" sz="1100"/>
              <a:t>“</a:t>
            </a:r>
            <a:r>
              <a:rPr lang="en-US" altLang="ja-JP" sz="1100"/>
              <a:t>reference: </a:t>
            </a:r>
            <a:r>
              <a:rPr lang="ja-JP" altLang="en-US" sz="1100"/>
              <a:t>“</a:t>
            </a:r>
            <a:r>
              <a:rPr lang="en-US" altLang="ja-JP" sz="1100"/>
              <a:t>M. Boglione, S. Melis &amp; A. Prokudin </a:t>
            </a:r>
            <a:r>
              <a:rPr lang="en-US" altLang="ja-JP" sz="1100" b="1"/>
              <a:t>Phys. Rev. D 84, 034033  2011</a:t>
            </a:r>
            <a:r>
              <a:rPr lang="ja-JP" altLang="en-US" sz="1100" b="1"/>
              <a:t>”</a:t>
            </a:r>
            <a:endParaRPr lang="en-US" altLang="en-US" sz="1100" b="1"/>
          </a:p>
        </p:txBody>
      </p:sp>
      <p:sp>
        <p:nvSpPr>
          <p:cNvPr id="89095" name="Rectangle 6"/>
          <p:cNvSpPr>
            <a:spLocks noChangeArrowheads="1"/>
          </p:cNvSpPr>
          <p:nvPr/>
        </p:nvSpPr>
        <p:spPr bwMode="auto">
          <a:xfrm>
            <a:off x="381000" y="4953000"/>
            <a:ext cx="5257800" cy="8620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ja-JP" altLang="en-US" sz="1000"/>
              <a:t>“</a:t>
            </a:r>
            <a:r>
              <a:rPr lang="en-US" altLang="ja-JP" sz="1000"/>
              <a:t>formula</a:t>
            </a:r>
            <a:r>
              <a:rPr lang="ja-JP" altLang="en-US" sz="1000"/>
              <a:t>”</a:t>
            </a:r>
            <a:r>
              <a:rPr lang="en-US" altLang="ja-JP" sz="1000"/>
              <a:t>   </a:t>
            </a:r>
          </a:p>
          <a:p>
            <a:pPr eaLnBrk="1" hangingPunct="1">
              <a:spcBef>
                <a:spcPct val="0"/>
              </a:spcBef>
              <a:buFontTx/>
              <a:buNone/>
            </a:pPr>
            <a:r>
              <a:rPr lang="en-US" altLang="en-US" sz="1000"/>
              <a:t>begin{align} </a:t>
            </a:r>
          </a:p>
          <a:p>
            <a:pPr eaLnBrk="1" hangingPunct="1">
              <a:spcBef>
                <a:spcPct val="0"/>
              </a:spcBef>
              <a:buFontTx/>
              <a:buNone/>
            </a:pPr>
            <a:r>
              <a:rPr lang="en-US" altLang="en-US" sz="1000"/>
              <a:t>F_{UU}  &amp;=  \sum_{q} \, e_q^2 \,\xbj \, f_1^{q}(\xbj)\,D_{h/q}(z_h)</a:t>
            </a:r>
          </a:p>
          <a:p>
            <a:pPr eaLnBrk="1" hangingPunct="1">
              <a:spcBef>
                <a:spcPct val="0"/>
              </a:spcBef>
              <a:buFontTx/>
              <a:buNone/>
            </a:pPr>
            <a:r>
              <a:rPr lang="en-US" altLang="en-US" sz="1000"/>
              <a:t>\frac{e^{-\pth^2/\wpth}}{\pi\wpth}}, \\</a:t>
            </a:r>
          </a:p>
          <a:p>
            <a:pPr eaLnBrk="1" hangingPunct="1">
              <a:spcBef>
                <a:spcPct val="0"/>
              </a:spcBef>
              <a:buFontTx/>
              <a:buNone/>
            </a:pPr>
            <a:r>
              <a:rPr lang="en-US" altLang="en-US" sz="1000"/>
              <a:t> \end{align} </a:t>
            </a:r>
            <a:r>
              <a:rPr lang="ja-JP" altLang="en-US" sz="1000"/>
              <a:t>“</a:t>
            </a:r>
            <a:endParaRPr lang="en-US" altLang="en-US" sz="1000"/>
          </a:p>
        </p:txBody>
      </p:sp>
      <p:pic>
        <p:nvPicPr>
          <p:cNvPr id="89096" name="Picture 8" descr="Screen Shot 2017-03-02 at 3.50.15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553200" y="5486400"/>
            <a:ext cx="1905000" cy="3429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89097" name="TextBox 11"/>
          <p:cNvSpPr txBox="1">
            <a:spLocks noChangeArrowheads="1"/>
          </p:cNvSpPr>
          <p:nvPr/>
        </p:nvSpPr>
        <p:spPr bwMode="auto">
          <a:xfrm>
            <a:off x="7315200" y="5943600"/>
            <a:ext cx="833438" cy="307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t>p1     p2</a:t>
            </a:r>
          </a:p>
        </p:txBody>
      </p:sp>
      <p:pic>
        <p:nvPicPr>
          <p:cNvPr id="89098" name="Picture 12" descr="Screen Shot 2017-03-02 at 3.53.24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67400" y="4876800"/>
            <a:ext cx="3021013" cy="5508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cxnSp>
        <p:nvCxnSpPr>
          <p:cNvPr id="14" name="Straight Arrow Connector 13"/>
          <p:cNvCxnSpPr/>
          <p:nvPr/>
        </p:nvCxnSpPr>
        <p:spPr>
          <a:xfrm flipV="1">
            <a:off x="7391400" y="5829300"/>
            <a:ext cx="114300" cy="1905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8001000" y="5791200"/>
            <a:ext cx="76200" cy="228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0113" name="Picture 4" descr="Screen Shot 2016-07-05 at 3.41.13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0"/>
            <a:ext cx="9144000" cy="63230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90114" name="Footer Placeholder 1"/>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sp>
        <p:nvSpPr>
          <p:cNvPr id="90115" name="TextBox 3"/>
          <p:cNvSpPr txBox="1">
            <a:spLocks noChangeArrowheads="1"/>
          </p:cNvSpPr>
          <p:nvPr/>
        </p:nvSpPr>
        <p:spPr bwMode="auto">
          <a:xfrm>
            <a:off x="7467600" y="228600"/>
            <a:ext cx="1347788" cy="3381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I.Akushevich</a:t>
            </a:r>
          </a:p>
        </p:txBody>
      </p:sp>
      <p:sp>
        <p:nvSpPr>
          <p:cNvPr id="90116" name="Slide Number Placeholder 1"/>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C6BCB06E-D7A1-134A-867A-299664F3E40E}" type="slidenum">
              <a:rPr lang="en-US" altLang="en-US" sz="1400"/>
              <a:pPr>
                <a:spcBef>
                  <a:spcPct val="0"/>
                </a:spcBef>
                <a:buFontTx/>
                <a:buNone/>
              </a:pPr>
              <a:t>88</a:t>
            </a:fld>
            <a:endParaRPr lang="en-US" altLang="en-US" sz="140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7" name="Footer Placeholder 1"/>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sp>
        <p:nvSpPr>
          <p:cNvPr id="91138" name="Slide Number Placeholder 2"/>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89FB6520-56D9-4847-B07D-6831771CC4B3}" type="slidenum">
              <a:rPr lang="en-US" altLang="en-US" sz="1400"/>
              <a:pPr>
                <a:spcBef>
                  <a:spcPct val="0"/>
                </a:spcBef>
                <a:buFontTx/>
                <a:buNone/>
              </a:pPr>
              <a:t>89</a:t>
            </a:fld>
            <a:endParaRPr lang="en-US" altLang="en-US" sz="1400"/>
          </a:p>
        </p:txBody>
      </p:sp>
      <p:sp>
        <p:nvSpPr>
          <p:cNvPr id="91139" name="TextBox 3"/>
          <p:cNvSpPr txBox="1">
            <a:spLocks noChangeArrowheads="1"/>
          </p:cNvSpPr>
          <p:nvPr/>
        </p:nvSpPr>
        <p:spPr bwMode="auto">
          <a:xfrm>
            <a:off x="1600200" y="0"/>
            <a:ext cx="5033963" cy="6461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3600"/>
              <a:t>Extracting the moments</a:t>
            </a:r>
          </a:p>
        </p:txBody>
      </p:sp>
      <p:sp>
        <p:nvSpPr>
          <p:cNvPr id="91140" name="TextBox 4"/>
          <p:cNvSpPr txBox="1">
            <a:spLocks noChangeArrowheads="1"/>
          </p:cNvSpPr>
          <p:nvPr/>
        </p:nvSpPr>
        <p:spPr bwMode="auto">
          <a:xfrm>
            <a:off x="381000" y="990600"/>
            <a:ext cx="5483225"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Moments mix in experimental azimuthal distributions</a:t>
            </a:r>
          </a:p>
        </p:txBody>
      </p:sp>
      <p:sp>
        <p:nvSpPr>
          <p:cNvPr id="91141" name="TextBox 5"/>
          <p:cNvSpPr txBox="1">
            <a:spLocks noChangeArrowheads="1"/>
          </p:cNvSpPr>
          <p:nvPr/>
        </p:nvSpPr>
        <p:spPr bwMode="auto">
          <a:xfrm>
            <a:off x="228600" y="2286000"/>
            <a:ext cx="1468438"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Acceptance:</a:t>
            </a:r>
          </a:p>
        </p:txBody>
      </p:sp>
      <p:grpSp>
        <p:nvGrpSpPr>
          <p:cNvPr id="91142" name="Group 25"/>
          <p:cNvGrpSpPr>
            <a:grpSpLocks/>
          </p:cNvGrpSpPr>
          <p:nvPr/>
        </p:nvGrpSpPr>
        <p:grpSpPr bwMode="auto">
          <a:xfrm>
            <a:off x="457200" y="5040313"/>
            <a:ext cx="4038600" cy="1360487"/>
            <a:chOff x="457200" y="5040313"/>
            <a:chExt cx="4038600" cy="1360487"/>
          </a:xfrm>
        </p:grpSpPr>
        <p:sp>
          <p:nvSpPr>
            <p:cNvPr id="91161" name="TextBox 6"/>
            <p:cNvSpPr txBox="1">
              <a:spLocks noChangeArrowheads="1"/>
            </p:cNvSpPr>
            <p:nvPr/>
          </p:nvSpPr>
          <p:spPr bwMode="auto">
            <a:xfrm>
              <a:off x="457200" y="5040313"/>
              <a:ext cx="2311400" cy="3698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Virtual photon angle:</a:t>
              </a:r>
            </a:p>
          </p:txBody>
        </p:sp>
        <p:pic>
          <p:nvPicPr>
            <p:cNvPr id="91162" name="Picture 7" descr="Screen shot 2012-02-09 at 9.17.30 A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 y="5486400"/>
              <a:ext cx="4038600" cy="914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grpSp>
      <p:pic>
        <p:nvPicPr>
          <p:cNvPr id="91143" name="Picture 6"/>
          <p:cNvPicPr>
            <a:picLocks noChangeAspect="1" noChangeArrowheads="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828800" y="1562100"/>
            <a:ext cx="3217863" cy="27813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91144" name="Picture 7"/>
          <p:cNvPicPr>
            <a:picLocks noChangeAspect="1" noChangeArrowheads="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95400" y="1828800"/>
            <a:ext cx="1295400" cy="4048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91145" name="TextBox 12"/>
          <p:cNvSpPr txBox="1">
            <a:spLocks noChangeArrowheads="1"/>
          </p:cNvSpPr>
          <p:nvPr/>
        </p:nvSpPr>
        <p:spPr bwMode="auto">
          <a:xfrm>
            <a:off x="609600" y="4354513"/>
            <a:ext cx="2570163" cy="3698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Moments/asymmetries:</a:t>
            </a:r>
          </a:p>
        </p:txBody>
      </p:sp>
      <p:pic>
        <p:nvPicPr>
          <p:cNvPr id="91146" name="Picture 17" descr="latex-image-1.pdf"/>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467600" y="1371600"/>
            <a:ext cx="1371600" cy="304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91147" name="TextBox 18"/>
          <p:cNvSpPr txBox="1">
            <a:spLocks noChangeArrowheads="1"/>
          </p:cNvSpPr>
          <p:nvPr/>
        </p:nvSpPr>
        <p:spPr bwMode="auto">
          <a:xfrm>
            <a:off x="5410200" y="1371600"/>
            <a:ext cx="1711325" cy="307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t>Simplest correction</a:t>
            </a:r>
          </a:p>
        </p:txBody>
      </p:sp>
      <p:sp>
        <p:nvSpPr>
          <p:cNvPr id="91148" name="TextBox 19"/>
          <p:cNvSpPr txBox="1">
            <a:spLocks noChangeArrowheads="1"/>
          </p:cNvSpPr>
          <p:nvPr/>
        </p:nvSpPr>
        <p:spPr bwMode="auto">
          <a:xfrm>
            <a:off x="5257800" y="5629275"/>
            <a:ext cx="3390900" cy="923925"/>
          </a:xfrm>
          <a:prstGeom prst="rect">
            <a:avLst/>
          </a:prstGeom>
          <a:solidFill>
            <a:srgbClr val="FFFF00"/>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Simultaneous extraction of all moments is important also because of correlations!</a:t>
            </a:r>
          </a:p>
        </p:txBody>
      </p:sp>
      <p:grpSp>
        <p:nvGrpSpPr>
          <p:cNvPr id="91149" name="Group 20"/>
          <p:cNvGrpSpPr>
            <a:grpSpLocks/>
          </p:cNvGrpSpPr>
          <p:nvPr/>
        </p:nvGrpSpPr>
        <p:grpSpPr bwMode="auto">
          <a:xfrm>
            <a:off x="5105400" y="1752600"/>
            <a:ext cx="3836988" cy="544513"/>
            <a:chOff x="5105400" y="1752600"/>
            <a:chExt cx="3836988" cy="544513"/>
          </a:xfrm>
        </p:grpSpPr>
        <p:pic>
          <p:nvPicPr>
            <p:cNvPr id="91159" name="Picture 11" descr="latex-image-1.pdf"/>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05400" y="2057400"/>
              <a:ext cx="3836988" cy="2397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91160" name="TextBox 18"/>
            <p:cNvSpPr txBox="1">
              <a:spLocks noChangeArrowheads="1"/>
            </p:cNvSpPr>
            <p:nvPr/>
          </p:nvSpPr>
          <p:spPr bwMode="auto">
            <a:xfrm>
              <a:off x="6324600" y="1752600"/>
              <a:ext cx="2528720" cy="30777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b="1"/>
                <a:t>Correction to normalization</a:t>
              </a:r>
            </a:p>
          </p:txBody>
        </p:sp>
      </p:grpSp>
      <p:grpSp>
        <p:nvGrpSpPr>
          <p:cNvPr id="91150" name="Group 21"/>
          <p:cNvGrpSpPr>
            <a:grpSpLocks/>
          </p:cNvGrpSpPr>
          <p:nvPr/>
        </p:nvGrpSpPr>
        <p:grpSpPr bwMode="auto">
          <a:xfrm>
            <a:off x="5181600" y="2667000"/>
            <a:ext cx="3636963" cy="914400"/>
            <a:chOff x="5181600" y="2667000"/>
            <a:chExt cx="3636963" cy="914400"/>
          </a:xfrm>
        </p:grpSpPr>
        <p:pic>
          <p:nvPicPr>
            <p:cNvPr id="91157" name="Picture 16" descr="latex-image-1.pdf"/>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81600" y="2667000"/>
              <a:ext cx="3636963" cy="609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91158" name="TextBox 19"/>
            <p:cNvSpPr txBox="1">
              <a:spLocks noChangeArrowheads="1"/>
            </p:cNvSpPr>
            <p:nvPr/>
          </p:nvSpPr>
          <p:spPr bwMode="auto">
            <a:xfrm>
              <a:off x="7010400" y="3273623"/>
              <a:ext cx="1734043" cy="30777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b="1"/>
                <a:t>Correction to DSA</a:t>
              </a:r>
            </a:p>
          </p:txBody>
        </p:sp>
      </p:grpSp>
      <p:grpSp>
        <p:nvGrpSpPr>
          <p:cNvPr id="91151" name="Group 26"/>
          <p:cNvGrpSpPr>
            <a:grpSpLocks/>
          </p:cNvGrpSpPr>
          <p:nvPr/>
        </p:nvGrpSpPr>
        <p:grpSpPr bwMode="auto">
          <a:xfrm>
            <a:off x="5257800" y="3729038"/>
            <a:ext cx="3371850" cy="842962"/>
            <a:chOff x="5257800" y="3729038"/>
            <a:chExt cx="3371850" cy="842962"/>
          </a:xfrm>
        </p:grpSpPr>
        <p:pic>
          <p:nvPicPr>
            <p:cNvPr id="91155" name="Picture 15" descr="latex-image-1.pdf"/>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57800" y="3729038"/>
              <a:ext cx="3371850" cy="6143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91156" name="TextBox 22"/>
            <p:cNvSpPr txBox="1">
              <a:spLocks noChangeArrowheads="1"/>
            </p:cNvSpPr>
            <p:nvPr/>
          </p:nvSpPr>
          <p:spPr bwMode="auto">
            <a:xfrm>
              <a:off x="6858000" y="4264223"/>
              <a:ext cx="1724137" cy="30777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b="1"/>
                <a:t>Correction to SSA</a:t>
              </a:r>
            </a:p>
          </p:txBody>
        </p:sp>
      </p:grpSp>
      <p:grpSp>
        <p:nvGrpSpPr>
          <p:cNvPr id="91152" name="Group 24"/>
          <p:cNvGrpSpPr>
            <a:grpSpLocks/>
          </p:cNvGrpSpPr>
          <p:nvPr/>
        </p:nvGrpSpPr>
        <p:grpSpPr bwMode="auto">
          <a:xfrm>
            <a:off x="5334000" y="4641850"/>
            <a:ext cx="3352800" cy="771525"/>
            <a:chOff x="5334000" y="4641850"/>
            <a:chExt cx="3352800" cy="771327"/>
          </a:xfrm>
        </p:grpSpPr>
        <p:pic>
          <p:nvPicPr>
            <p:cNvPr id="91153" name="Picture 13" descr="latex-image-1.pdf"/>
            <p:cNvPicPr>
              <a:picLocks noChangeAspect="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0" y="4641850"/>
              <a:ext cx="3352800" cy="6159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91154" name="TextBox 23"/>
            <p:cNvSpPr txBox="1">
              <a:spLocks noChangeArrowheads="1"/>
            </p:cNvSpPr>
            <p:nvPr/>
          </p:nvSpPr>
          <p:spPr bwMode="auto">
            <a:xfrm>
              <a:off x="6934200" y="5105400"/>
              <a:ext cx="1425290" cy="30777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b="1"/>
                <a:t>Fake  DSA cos</a:t>
              </a: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Screen Shot 2017-12-07 at 6.16.20 P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604428" y="2743199"/>
            <a:ext cx="3387171" cy="2579707"/>
          </a:xfrm>
          <a:prstGeom prst="rect">
            <a:avLst/>
          </a:prstGeom>
        </p:spPr>
      </p:pic>
      <p:grpSp>
        <p:nvGrpSpPr>
          <p:cNvPr id="33" name="Group 40"/>
          <p:cNvGrpSpPr>
            <a:grpSpLocks/>
          </p:cNvGrpSpPr>
          <p:nvPr/>
        </p:nvGrpSpPr>
        <p:grpSpPr bwMode="auto">
          <a:xfrm>
            <a:off x="152401" y="762000"/>
            <a:ext cx="1828800" cy="1535113"/>
            <a:chOff x="5891298" y="3352800"/>
            <a:chExt cx="3100302" cy="1535083"/>
          </a:xfrm>
        </p:grpSpPr>
        <p:pic>
          <p:nvPicPr>
            <p:cNvPr id="34" name="Picture 5" descr="txp_fig"/>
            <p:cNvPicPr>
              <a:picLocks noChangeAspect="1" noChangeArrowheads="1"/>
            </p:cNvPicPr>
            <p:nvPr>
              <p:custDataLst>
                <p:tags r:id="rId1"/>
              </p:custDataLst>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891298" y="3733800"/>
              <a:ext cx="3100302" cy="115408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5" name="TextBox 39"/>
            <p:cNvSpPr txBox="1">
              <a:spLocks noChangeArrowheads="1"/>
            </p:cNvSpPr>
            <p:nvPr/>
          </p:nvSpPr>
          <p:spPr bwMode="auto">
            <a:xfrm>
              <a:off x="6553200" y="3352800"/>
              <a:ext cx="2091626"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Higher Twist PDFs</a:t>
              </a:r>
            </a:p>
          </p:txBody>
        </p:sp>
      </p:grpSp>
      <p:sp>
        <p:nvSpPr>
          <p:cNvPr id="34818" name="Slide Number Placeholder 4"/>
          <p:cNvSpPr>
            <a:spLocks noGrp="1"/>
          </p:cNvSpPr>
          <p:nvPr>
            <p:ph type="sldNum" sz="quarter" idx="11"/>
          </p:nvPr>
        </p:nvSpPr>
        <p:spPr>
          <a:xfrm>
            <a:off x="8458200" y="6588125"/>
            <a:ext cx="685800" cy="320675"/>
          </a:xfrm>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3A9913C-4F61-BB47-A9FE-E6E1F92D3932}" type="slidenum">
              <a:rPr lang="en-US" sz="1400"/>
              <a:pPr eaLnBrk="1" hangingPunct="1"/>
              <a:t>9</a:t>
            </a:fld>
            <a:endParaRPr lang="en-US" sz="1400"/>
          </a:p>
        </p:txBody>
      </p:sp>
      <p:sp>
        <p:nvSpPr>
          <p:cNvPr id="34819" name="Rectangle 2"/>
          <p:cNvSpPr>
            <a:spLocks noGrp="1" noChangeArrowheads="1"/>
          </p:cNvSpPr>
          <p:nvPr>
            <p:ph type="title"/>
          </p:nvPr>
        </p:nvSpPr>
        <p:spPr>
          <a:xfrm>
            <a:off x="444500" y="198437"/>
            <a:ext cx="8229600" cy="563563"/>
          </a:xfrm>
        </p:spPr>
        <p:txBody>
          <a:bodyPr/>
          <a:lstStyle/>
          <a:p>
            <a:pPr eaLnBrk="1" hangingPunct="1"/>
            <a:r>
              <a:rPr lang="en-US" sz="3200">
                <a:latin typeface="Arial" charset="0"/>
                <a:ea typeface="ＭＳ Ｐゴシック" charset="0"/>
                <a:cs typeface="ＭＳ Ｐゴシック" charset="0"/>
              </a:rPr>
              <a:t>Quark-gluon </a:t>
            </a:r>
            <a:r>
              <a:rPr lang="en-US" sz="3200" smtClean="0">
                <a:latin typeface="Arial" charset="0"/>
                <a:ea typeface="ＭＳ Ｐゴシック" charset="0"/>
                <a:cs typeface="ＭＳ Ｐゴシック" charset="0"/>
              </a:rPr>
              <a:t>correlations: flavor dependence</a:t>
            </a:r>
            <a:endParaRPr lang="en-US" sz="3200">
              <a:latin typeface="Arial" charset="0"/>
              <a:ea typeface="ＭＳ Ｐゴシック" charset="0"/>
              <a:cs typeface="ＭＳ Ｐゴシック" charset="0"/>
            </a:endParaRPr>
          </a:p>
        </p:txBody>
      </p:sp>
      <p:sp>
        <p:nvSpPr>
          <p:cNvPr id="34820" name="Footer Placeholder 9"/>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Avakian, LNF-INFN Dec 12</a:t>
            </a:r>
            <a:endParaRPr lang="en-US" sz="1400"/>
          </a:p>
        </p:txBody>
      </p:sp>
      <p:pic>
        <p:nvPicPr>
          <p:cNvPr id="34823" name="Picture 25" descr="Screen Shot 2014-05-05 at 4.56.07 P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59300" y="2978150"/>
            <a:ext cx="25400" cy="1397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4829" name="TextBox 32"/>
          <p:cNvSpPr txBox="1">
            <a:spLocks noChangeArrowheads="1"/>
          </p:cNvSpPr>
          <p:nvPr/>
        </p:nvSpPr>
        <p:spPr bwMode="auto">
          <a:xfrm>
            <a:off x="1219200" y="2362200"/>
            <a:ext cx="1471612" cy="307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CLAS/HERMES</a:t>
            </a:r>
          </a:p>
        </p:txBody>
      </p:sp>
      <p:pic>
        <p:nvPicPr>
          <p:cNvPr id="34830" name="Picture 17" descr="latex-image-1.pdf"/>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16825" y="2438400"/>
            <a:ext cx="155575" cy="139700"/>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31" name="Text Box 16"/>
          <p:cNvSpPr txBox="1">
            <a:spLocks noChangeArrowheads="1"/>
          </p:cNvSpPr>
          <p:nvPr/>
        </p:nvSpPr>
        <p:spPr bwMode="auto">
          <a:xfrm>
            <a:off x="76200" y="5638800"/>
            <a:ext cx="8991600" cy="954107"/>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a:buChar char="•"/>
              <a:defRPr/>
            </a:pPr>
            <a:r>
              <a:rPr lang="en-US" sz="1400" dirty="0" smtClean="0"/>
              <a:t> Significant longitudinal beam and target SSA measured at HERMES, </a:t>
            </a:r>
            <a:r>
              <a:rPr lang="en-US" sz="1400" dirty="0" err="1" smtClean="0"/>
              <a:t>JLab</a:t>
            </a:r>
            <a:r>
              <a:rPr lang="en-US" sz="1400" dirty="0" smtClean="0"/>
              <a:t>  and COMPASS may be related to </a:t>
            </a:r>
            <a:r>
              <a:rPr lang="en-US" sz="1400" dirty="0"/>
              <a:t>h</a:t>
            </a:r>
            <a:r>
              <a:rPr lang="en-US" sz="1400" dirty="0" smtClean="0"/>
              <a:t>igher twist distribution functions  </a:t>
            </a:r>
          </a:p>
          <a:p>
            <a:pPr eaLnBrk="1" hangingPunct="1">
              <a:buFont typeface="Arial"/>
              <a:buChar char="•"/>
              <a:defRPr/>
            </a:pPr>
            <a:r>
              <a:rPr lang="en-US" sz="1400" dirty="0"/>
              <a:t> </a:t>
            </a:r>
            <a:r>
              <a:rPr lang="en-US" sz="1400" dirty="0" err="1" smtClean="0"/>
              <a:t>sin</a:t>
            </a:r>
            <a:r>
              <a:rPr lang="en-US" sz="1400" dirty="0" err="1" smtClean="0">
                <a:latin typeface="Symbol"/>
              </a:rPr>
              <a:t>f</a:t>
            </a:r>
            <a:r>
              <a:rPr lang="en-US" sz="1400" dirty="0" smtClean="0"/>
              <a:t> modulations for </a:t>
            </a:r>
            <a:r>
              <a:rPr lang="en-US" sz="1400" dirty="0" smtClean="0">
                <a:latin typeface="Symbol"/>
              </a:rPr>
              <a:t>p</a:t>
            </a:r>
            <a:r>
              <a:rPr lang="en-US" sz="1400" baseline="30000" dirty="0" smtClean="0"/>
              <a:t>+</a:t>
            </a:r>
            <a:r>
              <a:rPr lang="en-US" sz="1400" dirty="0" smtClean="0">
                <a:latin typeface="Symbol"/>
              </a:rPr>
              <a:t>p</a:t>
            </a:r>
            <a:r>
              <a:rPr lang="en-US" sz="1400" baseline="30000" dirty="0" smtClean="0"/>
              <a:t>0 </a:t>
            </a:r>
            <a:r>
              <a:rPr lang="en-US" sz="1400" dirty="0" smtClean="0"/>
              <a:t>consistent with dominance of </a:t>
            </a:r>
            <a:r>
              <a:rPr lang="en-US" sz="1400" dirty="0" err="1" smtClean="0"/>
              <a:t>Sivers</a:t>
            </a:r>
            <a:r>
              <a:rPr lang="en-US" sz="1400" dirty="0" smtClean="0"/>
              <a:t> mechanism</a:t>
            </a:r>
          </a:p>
          <a:p>
            <a:pPr eaLnBrk="1" hangingPunct="1">
              <a:buFont typeface="Arial"/>
              <a:buChar char="•"/>
              <a:defRPr/>
            </a:pPr>
            <a:r>
              <a:rPr lang="en-US" sz="1400" dirty="0"/>
              <a:t> </a:t>
            </a:r>
            <a:r>
              <a:rPr lang="en-US" sz="1400" dirty="0" err="1" smtClean="0"/>
              <a:t>Subleading</a:t>
            </a:r>
            <a:r>
              <a:rPr lang="en-US" sz="1400" dirty="0" smtClean="0"/>
              <a:t> asymmetries comparable with leading ones (1/Q terms should be accounted)</a:t>
            </a:r>
          </a:p>
        </p:txBody>
      </p:sp>
      <p:sp>
        <p:nvSpPr>
          <p:cNvPr id="34836" name="Rectangle 34"/>
          <p:cNvSpPr>
            <a:spLocks noChangeArrowheads="1"/>
          </p:cNvSpPr>
          <p:nvPr/>
        </p:nvSpPr>
        <p:spPr bwMode="auto">
          <a:xfrm>
            <a:off x="7620000" y="2743200"/>
            <a:ext cx="1261884"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p>
            <a:r>
              <a:rPr lang="en-US"/>
              <a:t> </a:t>
            </a:r>
            <a:r>
              <a:rPr lang="en-US" sz="1000"/>
              <a:t>arXiv</a:t>
            </a:r>
            <a:r>
              <a:rPr lang="en-US" sz="1000" smtClean="0"/>
              <a:t>:1709.10054</a:t>
            </a:r>
            <a:endParaRPr lang="en-US" sz="1000"/>
          </a:p>
        </p:txBody>
      </p:sp>
      <p:pic>
        <p:nvPicPr>
          <p:cNvPr id="3" name="Picture 2" descr="Screen Shot 2017-12-04 at 4.16.17 PM.png"/>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2743200"/>
            <a:ext cx="5410200" cy="2743200"/>
          </a:xfrm>
          <a:prstGeom prst="rect">
            <a:avLst/>
          </a:prstGeom>
        </p:spPr>
      </p:pic>
      <p:sp>
        <p:nvSpPr>
          <p:cNvPr id="34827" name="Line 22"/>
          <p:cNvSpPr>
            <a:spLocks noChangeShapeType="1"/>
          </p:cNvSpPr>
          <p:nvPr/>
        </p:nvSpPr>
        <p:spPr bwMode="auto">
          <a:xfrm>
            <a:off x="685800" y="1981200"/>
            <a:ext cx="228600" cy="838200"/>
          </a:xfrm>
          <a:prstGeom prst="line">
            <a:avLst/>
          </a:prstGeom>
          <a:noFill/>
          <a:ln w="9525">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endParaRPr lang="en-US"/>
          </a:p>
        </p:txBody>
      </p:sp>
      <p:pic>
        <p:nvPicPr>
          <p:cNvPr id="36" name="Picture 20" descr="Screen shot 2012-10-18 at 1.37.01 PM.png"/>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58000" y="914400"/>
            <a:ext cx="1909763" cy="150235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4" name="TextBox 3"/>
          <p:cNvSpPr txBox="1"/>
          <p:nvPr/>
        </p:nvSpPr>
        <p:spPr>
          <a:xfrm>
            <a:off x="2133600" y="1143000"/>
            <a:ext cx="2819400" cy="923330"/>
          </a:xfrm>
          <a:prstGeom prst="rect">
            <a:avLst/>
          </a:prstGeom>
          <a:noFill/>
        </p:spPr>
        <p:txBody>
          <a:bodyPr wrap="square" rtlCol="0">
            <a:spAutoFit/>
          </a:bodyPr>
          <a:lstStyle/>
          <a:p>
            <a:pPr marL="342900" indent="-342900">
              <a:buAutoNum type="arabicParenR"/>
            </a:pPr>
            <a:r>
              <a:rPr lang="en-US" sz="1400" smtClean="0"/>
              <a:t>roughly equal </a:t>
            </a:r>
            <a:r>
              <a:rPr lang="en-US" sz="1400" smtClean="0">
                <a:latin typeface="Symbol"/>
              </a:rPr>
              <a:t>p</a:t>
            </a:r>
            <a:r>
              <a:rPr lang="en-US" sz="1400" baseline="30000"/>
              <a:t>+</a:t>
            </a:r>
            <a:r>
              <a:rPr lang="en-US" sz="1400" smtClean="0">
                <a:latin typeface="Symbol"/>
              </a:rPr>
              <a:t>p</a:t>
            </a:r>
            <a:r>
              <a:rPr lang="en-US" sz="1400" baseline="30000" smtClean="0"/>
              <a:t>0 </a:t>
            </a:r>
            <a:r>
              <a:rPr lang="en-US" sz="1400" smtClean="0"/>
              <a:t>SSA</a:t>
            </a:r>
          </a:p>
          <a:p>
            <a:pPr marL="342900" indent="-342900">
              <a:buFontTx/>
              <a:buAutoNum type="arabicParenR"/>
            </a:pPr>
            <a:r>
              <a:rPr lang="en-US" sz="1400" smtClean="0">
                <a:latin typeface="Symbol"/>
              </a:rPr>
              <a:t>p</a:t>
            </a:r>
            <a:r>
              <a:rPr lang="en-US" sz="1400" baseline="30000" smtClean="0"/>
              <a:t>- </a:t>
            </a:r>
            <a:r>
              <a:rPr lang="en-US" sz="1400" smtClean="0"/>
              <a:t>SSA much smaller, consistent with 0 or&lt;0</a:t>
            </a:r>
            <a:endParaRPr lang="en-US" sz="1400"/>
          </a:p>
          <a:p>
            <a:pPr marL="342900" indent="-342900">
              <a:buAutoNum type="arabicParenR"/>
            </a:pPr>
            <a:endParaRPr lang="en-US" baseline="30000"/>
          </a:p>
        </p:txBody>
      </p:sp>
      <p:pic>
        <p:nvPicPr>
          <p:cNvPr id="38" name="Picture 2" descr="Screen shot 2012-10-18 at 10.54.30 AM.png"/>
          <p:cNvPicPr>
            <a:picLocks noChangeAspect="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648200" y="914400"/>
            <a:ext cx="2133600" cy="1676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5" name="TextBox 4"/>
          <p:cNvSpPr txBox="1"/>
          <p:nvPr/>
        </p:nvSpPr>
        <p:spPr>
          <a:xfrm>
            <a:off x="6781800" y="4462790"/>
            <a:ext cx="1345140" cy="261610"/>
          </a:xfrm>
          <a:prstGeom prst="rect">
            <a:avLst/>
          </a:prstGeom>
          <a:noFill/>
        </p:spPr>
        <p:txBody>
          <a:bodyPr wrap="none" rtlCol="0">
            <a:spAutoFit/>
          </a:bodyPr>
          <a:lstStyle/>
          <a:p>
            <a:r>
              <a:rPr lang="en-US" sz="1100" err="1" smtClean="0"/>
              <a:t>collins</a:t>
            </a:r>
            <a:r>
              <a:rPr lang="en-US" sz="1100" smtClean="0"/>
              <a:t> contribution</a:t>
            </a:r>
            <a:endParaRPr lang="en-US" sz="1100"/>
          </a:p>
        </p:txBody>
      </p:sp>
      <p:sp>
        <p:nvSpPr>
          <p:cNvPr id="40" name="Line 22"/>
          <p:cNvSpPr>
            <a:spLocks noChangeShapeType="1"/>
          </p:cNvSpPr>
          <p:nvPr/>
        </p:nvSpPr>
        <p:spPr bwMode="auto">
          <a:xfrm flipV="1">
            <a:off x="7467600" y="4386590"/>
            <a:ext cx="76200" cy="152400"/>
          </a:xfrm>
          <a:prstGeom prst="line">
            <a:avLst/>
          </a:prstGeom>
          <a:noFill/>
          <a:ln w="9525">
            <a:solidFill>
              <a:srgbClr val="FF0000"/>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9048381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3185" name="Picture 30"/>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191000" y="3505200"/>
            <a:ext cx="3843338" cy="2590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93186" name="Title 1"/>
          <p:cNvSpPr>
            <a:spLocks noGrp="1"/>
          </p:cNvSpPr>
          <p:nvPr>
            <p:ph type="title"/>
          </p:nvPr>
        </p:nvSpPr>
        <p:spPr>
          <a:xfrm>
            <a:off x="457200" y="274638"/>
            <a:ext cx="6477000" cy="411162"/>
          </a:xfrm>
        </p:spPr>
        <p:txBody>
          <a:bodyPr/>
          <a:lstStyle/>
          <a:p>
            <a:r>
              <a:rPr lang="en-US" altLang="en-US" sz="2800"/>
              <a:t>MC (level-I)  for CLAS12</a:t>
            </a:r>
          </a:p>
        </p:txBody>
      </p:sp>
      <p:grpSp>
        <p:nvGrpSpPr>
          <p:cNvPr id="93187" name="Group 4"/>
          <p:cNvGrpSpPr>
            <a:grpSpLocks/>
          </p:cNvGrpSpPr>
          <p:nvPr/>
        </p:nvGrpSpPr>
        <p:grpSpPr bwMode="auto">
          <a:xfrm>
            <a:off x="5943600" y="152400"/>
            <a:ext cx="3200400" cy="1846263"/>
            <a:chOff x="3886200" y="1049338"/>
            <a:chExt cx="5257800" cy="3141662"/>
          </a:xfrm>
        </p:grpSpPr>
        <p:pic>
          <p:nvPicPr>
            <p:cNvPr id="93199" name="Picture 33"/>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171" r="6735" b="18639"/>
            <a:stretch>
              <a:fillRect/>
            </a:stretch>
          </p:blipFill>
          <p:spPr bwMode="auto">
            <a:xfrm>
              <a:off x="3886200" y="1049338"/>
              <a:ext cx="5257800" cy="31416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93200" name="Text Box 35"/>
            <p:cNvSpPr txBox="1">
              <a:spLocks noChangeArrowheads="1"/>
            </p:cNvSpPr>
            <p:nvPr/>
          </p:nvSpPr>
          <p:spPr bwMode="auto">
            <a:xfrm>
              <a:off x="4419600" y="3276600"/>
              <a:ext cx="3873501" cy="68084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50000"/>
                </a:spcBef>
                <a:buFontTx/>
                <a:buNone/>
              </a:pPr>
              <a:r>
                <a:rPr lang="it-IT" altLang="en-US" sz="2000">
                  <a:solidFill>
                    <a:schemeClr val="accent2"/>
                  </a:solidFill>
                </a:rPr>
                <a:t>P</a:t>
              </a:r>
              <a:r>
                <a:rPr lang="it-IT" altLang="en-US" sz="2000" baseline="-25000">
                  <a:solidFill>
                    <a:schemeClr val="accent2"/>
                  </a:solidFill>
                </a:rPr>
                <a:t>hT </a:t>
              </a:r>
              <a:r>
                <a:rPr lang="it-IT" altLang="en-US" sz="2000"/>
                <a:t>= </a:t>
              </a:r>
              <a:r>
                <a:rPr lang="it-IT" altLang="en-US" sz="2000">
                  <a:solidFill>
                    <a:srgbClr val="FF0000"/>
                  </a:solidFill>
                </a:rPr>
                <a:t>p</a:t>
              </a:r>
              <a:r>
                <a:rPr lang="it-IT" altLang="en-US" sz="2000" baseline="-25000">
                  <a:solidFill>
                    <a:srgbClr val="FF0000"/>
                  </a:solidFill>
                </a:rPr>
                <a:t>┴</a:t>
              </a:r>
              <a:r>
                <a:rPr lang="it-IT" altLang="en-US" sz="2000" baseline="-25000"/>
                <a:t> </a:t>
              </a:r>
              <a:r>
                <a:rPr lang="it-IT" altLang="en-US" sz="2000">
                  <a:solidFill>
                    <a:schemeClr val="accent2"/>
                  </a:solidFill>
                </a:rPr>
                <a:t>+z</a:t>
              </a:r>
              <a:r>
                <a:rPr lang="it-IT" altLang="en-US" sz="2000"/>
                <a:t> </a:t>
              </a:r>
              <a:r>
                <a:rPr lang="it-IT" altLang="en-US" sz="2000">
                  <a:solidFill>
                    <a:srgbClr val="FF0000"/>
                  </a:solidFill>
                </a:rPr>
                <a:t>k</a:t>
              </a:r>
              <a:r>
                <a:rPr lang="it-IT" altLang="en-US" sz="2000" baseline="-25000">
                  <a:solidFill>
                    <a:srgbClr val="FF0000"/>
                  </a:solidFill>
                </a:rPr>
                <a:t>T</a:t>
              </a:r>
              <a:r>
                <a:rPr lang="it-IT" altLang="en-US" sz="2000" baseline="-25000"/>
                <a:t> </a:t>
              </a:r>
            </a:p>
          </p:txBody>
        </p:sp>
        <p:sp>
          <p:nvSpPr>
            <p:cNvPr id="93201" name="Rectangle 59"/>
            <p:cNvSpPr>
              <a:spLocks noChangeArrowheads="1"/>
            </p:cNvSpPr>
            <p:nvPr/>
          </p:nvSpPr>
          <p:spPr bwMode="auto">
            <a:xfrm>
              <a:off x="5638800" y="2449191"/>
              <a:ext cx="529090" cy="445164"/>
            </a:xfrm>
            <a:prstGeom prst="rect">
              <a:avLst/>
            </a:prstGeom>
            <a:solidFill>
              <a:srgbClr val="99CCFF"/>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en-US" sz="1100">
                  <a:solidFill>
                    <a:srgbClr val="FF0000"/>
                  </a:solidFill>
                </a:rPr>
                <a:t>p</a:t>
              </a:r>
              <a:r>
                <a:rPr lang="it-IT" altLang="en-US" sz="1100" baseline="-25000">
                  <a:solidFill>
                    <a:srgbClr val="FF0000"/>
                  </a:solidFill>
                </a:rPr>
                <a:t>┴</a:t>
              </a:r>
              <a:endParaRPr lang="en-US" altLang="en-US" sz="1100" baseline="-25000">
                <a:solidFill>
                  <a:srgbClr val="FF0000"/>
                </a:solidFill>
              </a:endParaRPr>
            </a:p>
          </p:txBody>
        </p:sp>
        <p:sp>
          <p:nvSpPr>
            <p:cNvPr id="93202" name="Line 61"/>
            <p:cNvSpPr>
              <a:spLocks noChangeShapeType="1"/>
            </p:cNvSpPr>
            <p:nvPr/>
          </p:nvSpPr>
          <p:spPr bwMode="auto">
            <a:xfrm flipV="1">
              <a:off x="5486400" y="1774825"/>
              <a:ext cx="1600200" cy="881063"/>
            </a:xfrm>
            <a:prstGeom prst="line">
              <a:avLst/>
            </a:prstGeom>
            <a:noFill/>
            <a:ln w="9525">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endParaRPr lang="en-US"/>
            </a:p>
          </p:txBody>
        </p:sp>
      </p:grpSp>
      <p:sp>
        <p:nvSpPr>
          <p:cNvPr id="93188" name="TextBox 10"/>
          <p:cNvSpPr txBox="1">
            <a:spLocks noChangeArrowheads="1"/>
          </p:cNvSpPr>
          <p:nvPr/>
        </p:nvSpPr>
        <p:spPr bwMode="auto">
          <a:xfrm>
            <a:off x="1676400" y="914400"/>
            <a:ext cx="4038600" cy="400050"/>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000"/>
              <a:t>SIDIS MC in 7D (x,y,z,</a:t>
            </a:r>
            <a:r>
              <a:rPr lang="en-US" altLang="en-US" sz="2000">
                <a:latin typeface="Symbol" charset="2"/>
              </a:rPr>
              <a:t>f,f</a:t>
            </a:r>
            <a:r>
              <a:rPr lang="en-US" altLang="en-US" sz="2000" baseline="-25000"/>
              <a:t>S</a:t>
            </a:r>
            <a:r>
              <a:rPr lang="en-US" altLang="en-US" sz="2000"/>
              <a:t>,p</a:t>
            </a:r>
            <a:r>
              <a:rPr lang="en-US" altLang="en-US" sz="2000" baseline="-25000"/>
              <a:t>T</a:t>
            </a:r>
            <a:r>
              <a:rPr lang="en-US" altLang="en-US" sz="2000"/>
              <a:t>,</a:t>
            </a:r>
            <a:r>
              <a:rPr lang="en-US" altLang="en-US" sz="2000">
                <a:latin typeface="Symbol" charset="2"/>
              </a:rPr>
              <a:t>l,p)</a:t>
            </a:r>
            <a:endParaRPr lang="en-US" altLang="en-US" sz="2000"/>
          </a:p>
        </p:txBody>
      </p:sp>
      <p:pic>
        <p:nvPicPr>
          <p:cNvPr id="93189" name="Picture 18"/>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191000" y="3581400"/>
            <a:ext cx="3733800" cy="2514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93190" name="Picture 20"/>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 y="3657600"/>
            <a:ext cx="3641725" cy="2362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cxnSp>
        <p:nvCxnSpPr>
          <p:cNvPr id="93191" name="Straight Connector 21"/>
          <p:cNvCxnSpPr>
            <a:cxnSpLocks noChangeShapeType="1"/>
          </p:cNvCxnSpPr>
          <p:nvPr/>
        </p:nvCxnSpPr>
        <p:spPr bwMode="auto">
          <a:xfrm rot="5400000">
            <a:off x="4077494" y="1713706"/>
            <a:ext cx="685800" cy="1588"/>
          </a:xfrm>
          <a:prstGeom prst="line">
            <a:avLst/>
          </a:prstGeom>
          <a:noFill/>
          <a:ln w="9525">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cxnSp>
      <p:sp>
        <p:nvSpPr>
          <p:cNvPr id="93192" name="TextBox 23"/>
          <p:cNvSpPr txBox="1">
            <a:spLocks noChangeArrowheads="1"/>
          </p:cNvSpPr>
          <p:nvPr/>
        </p:nvSpPr>
        <p:spPr bwMode="auto">
          <a:xfrm>
            <a:off x="3581400" y="2057400"/>
            <a:ext cx="3505200" cy="708025"/>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000"/>
              <a:t>CLAS12 acceptance &amp; resolutions</a:t>
            </a:r>
          </a:p>
        </p:txBody>
      </p:sp>
      <p:cxnSp>
        <p:nvCxnSpPr>
          <p:cNvPr id="93193" name="Straight Connector 24"/>
          <p:cNvCxnSpPr>
            <a:cxnSpLocks noChangeShapeType="1"/>
          </p:cNvCxnSpPr>
          <p:nvPr/>
        </p:nvCxnSpPr>
        <p:spPr bwMode="auto">
          <a:xfrm rot="5400000">
            <a:off x="4344988" y="2895600"/>
            <a:ext cx="303212" cy="1588"/>
          </a:xfrm>
          <a:prstGeom prst="line">
            <a:avLst/>
          </a:prstGeom>
          <a:noFill/>
          <a:ln w="9525">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cxnSp>
      <p:sp>
        <p:nvSpPr>
          <p:cNvPr id="93194" name="TextBox 26"/>
          <p:cNvSpPr txBox="1">
            <a:spLocks noChangeArrowheads="1"/>
          </p:cNvSpPr>
          <p:nvPr/>
        </p:nvSpPr>
        <p:spPr bwMode="auto">
          <a:xfrm>
            <a:off x="2590800" y="3048000"/>
            <a:ext cx="3505200" cy="523875"/>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800"/>
              <a:t>Events in CLAS12</a:t>
            </a:r>
          </a:p>
        </p:txBody>
      </p:sp>
      <p:sp>
        <p:nvSpPr>
          <p:cNvPr id="93195" name="TextBox 27"/>
          <p:cNvSpPr txBox="1">
            <a:spLocks noChangeArrowheads="1"/>
          </p:cNvSpPr>
          <p:nvPr/>
        </p:nvSpPr>
        <p:spPr bwMode="auto">
          <a:xfrm>
            <a:off x="228600" y="6096000"/>
            <a:ext cx="8686800" cy="338138"/>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Can achieve a reasonable agreement of kinematic distributions with realistic LUND simulation</a:t>
            </a:r>
          </a:p>
        </p:txBody>
      </p:sp>
      <p:pic>
        <p:nvPicPr>
          <p:cNvPr id="93196" name="Picture 31"/>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1125" y="1752600"/>
            <a:ext cx="3200400" cy="7127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93197" name="Slide Number Placeholder 20"/>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721A24DA-B929-2243-AF46-96034099F9EB}" type="slidenum">
              <a:rPr lang="en-US" altLang="en-US" sz="1400"/>
              <a:pPr>
                <a:spcBef>
                  <a:spcPct val="0"/>
                </a:spcBef>
                <a:buFontTx/>
                <a:buNone/>
              </a:pPr>
              <a:t>90</a:t>
            </a:fld>
            <a:endParaRPr lang="en-US" altLang="en-US" sz="1400"/>
          </a:p>
        </p:txBody>
      </p:sp>
      <p:sp>
        <p:nvSpPr>
          <p:cNvPr id="93198" name="Footer Placeholder 21"/>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09" name="Title 1"/>
          <p:cNvSpPr>
            <a:spLocks noGrp="1"/>
          </p:cNvSpPr>
          <p:nvPr>
            <p:ph type="title"/>
          </p:nvPr>
        </p:nvSpPr>
        <p:spPr>
          <a:xfrm>
            <a:off x="457200" y="274638"/>
            <a:ext cx="6477000" cy="411162"/>
          </a:xfrm>
        </p:spPr>
        <p:txBody>
          <a:bodyPr/>
          <a:lstStyle/>
          <a:p>
            <a:r>
              <a:rPr lang="en-US" altLang="en-US" sz="2800"/>
              <a:t>MC(level-II) for CLAS12</a:t>
            </a:r>
          </a:p>
        </p:txBody>
      </p:sp>
      <p:grpSp>
        <p:nvGrpSpPr>
          <p:cNvPr id="94210" name="Group 4"/>
          <p:cNvGrpSpPr>
            <a:grpSpLocks/>
          </p:cNvGrpSpPr>
          <p:nvPr/>
        </p:nvGrpSpPr>
        <p:grpSpPr bwMode="auto">
          <a:xfrm>
            <a:off x="5943600" y="152400"/>
            <a:ext cx="3200400" cy="1846263"/>
            <a:chOff x="3886200" y="1049338"/>
            <a:chExt cx="5257800" cy="3141662"/>
          </a:xfrm>
        </p:grpSpPr>
        <p:pic>
          <p:nvPicPr>
            <p:cNvPr id="94223" name="Picture 33"/>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171" r="6735" b="18639"/>
            <a:stretch>
              <a:fillRect/>
            </a:stretch>
          </p:blipFill>
          <p:spPr bwMode="auto">
            <a:xfrm>
              <a:off x="3886200" y="1049338"/>
              <a:ext cx="5257800" cy="31416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94224" name="Rectangle 59"/>
            <p:cNvSpPr>
              <a:spLocks noChangeArrowheads="1"/>
            </p:cNvSpPr>
            <p:nvPr/>
          </p:nvSpPr>
          <p:spPr bwMode="auto">
            <a:xfrm>
              <a:off x="5638800" y="2449191"/>
              <a:ext cx="529090" cy="445164"/>
            </a:xfrm>
            <a:prstGeom prst="rect">
              <a:avLst/>
            </a:prstGeom>
            <a:solidFill>
              <a:srgbClr val="99CCFF"/>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en-US" sz="1100">
                  <a:solidFill>
                    <a:srgbClr val="FF0000"/>
                  </a:solidFill>
                </a:rPr>
                <a:t>p</a:t>
              </a:r>
              <a:r>
                <a:rPr lang="it-IT" altLang="en-US" sz="1100" baseline="-25000">
                  <a:solidFill>
                    <a:srgbClr val="FF0000"/>
                  </a:solidFill>
                </a:rPr>
                <a:t>┴</a:t>
              </a:r>
              <a:endParaRPr lang="en-US" altLang="en-US" sz="1100" baseline="-25000">
                <a:solidFill>
                  <a:srgbClr val="FF0000"/>
                </a:solidFill>
              </a:endParaRPr>
            </a:p>
          </p:txBody>
        </p:sp>
        <p:sp>
          <p:nvSpPr>
            <p:cNvPr id="94225" name="Line 61"/>
            <p:cNvSpPr>
              <a:spLocks noChangeShapeType="1"/>
            </p:cNvSpPr>
            <p:nvPr/>
          </p:nvSpPr>
          <p:spPr bwMode="auto">
            <a:xfrm flipV="1">
              <a:off x="5486400" y="1774825"/>
              <a:ext cx="1600200" cy="881063"/>
            </a:xfrm>
            <a:prstGeom prst="line">
              <a:avLst/>
            </a:prstGeom>
            <a:noFill/>
            <a:ln w="9525">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endParaRPr lang="en-US"/>
            </a:p>
          </p:txBody>
        </p:sp>
      </p:grpSp>
      <p:sp>
        <p:nvSpPr>
          <p:cNvPr id="94211" name="TextBox 10"/>
          <p:cNvSpPr txBox="1">
            <a:spLocks noChangeArrowheads="1"/>
          </p:cNvSpPr>
          <p:nvPr/>
        </p:nvSpPr>
        <p:spPr bwMode="auto">
          <a:xfrm>
            <a:off x="2438400" y="914400"/>
            <a:ext cx="3276600" cy="400050"/>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000"/>
              <a:t>SIDIS MC in 7D-&gt;9D</a:t>
            </a:r>
          </a:p>
        </p:txBody>
      </p:sp>
      <p:sp>
        <p:nvSpPr>
          <p:cNvPr id="94212" name="TextBox 27"/>
          <p:cNvSpPr txBox="1">
            <a:spLocks noChangeArrowheads="1"/>
          </p:cNvSpPr>
          <p:nvPr/>
        </p:nvSpPr>
        <p:spPr bwMode="auto">
          <a:xfrm>
            <a:off x="2133600" y="5943600"/>
            <a:ext cx="5029200" cy="369888"/>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what we learn starting MC at quark level?</a:t>
            </a:r>
          </a:p>
        </p:txBody>
      </p:sp>
      <p:pic>
        <p:nvPicPr>
          <p:cNvPr id="94213" name="Picture 31"/>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2971800"/>
            <a:ext cx="3200400" cy="7127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94214" name="Picture 21" descr="latex-image-1.pdf"/>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24400" y="4800600"/>
            <a:ext cx="2981325" cy="635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94215" name="Picture 22" descr="latex-image-1.pdf"/>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0" y="2057400"/>
            <a:ext cx="8194675" cy="685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94216" name="Text Box 35"/>
          <p:cNvSpPr txBox="1">
            <a:spLocks noChangeArrowheads="1"/>
          </p:cNvSpPr>
          <p:nvPr/>
        </p:nvSpPr>
        <p:spPr bwMode="auto">
          <a:xfrm>
            <a:off x="3048000" y="1524000"/>
            <a:ext cx="2693988"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50000"/>
              </a:spcBef>
              <a:buFontTx/>
              <a:buNone/>
            </a:pPr>
            <a:r>
              <a:rPr lang="it-IT" altLang="en-US" sz="2000">
                <a:solidFill>
                  <a:schemeClr val="accent2"/>
                </a:solidFill>
              </a:rPr>
              <a:t>P</a:t>
            </a:r>
            <a:r>
              <a:rPr lang="it-IT" altLang="en-US" sz="2000" baseline="-25000">
                <a:solidFill>
                  <a:schemeClr val="accent2"/>
                </a:solidFill>
              </a:rPr>
              <a:t>hT </a:t>
            </a:r>
            <a:r>
              <a:rPr lang="it-IT" altLang="en-US" sz="2000"/>
              <a:t>= </a:t>
            </a:r>
            <a:r>
              <a:rPr lang="it-IT" altLang="en-US" sz="2000">
                <a:solidFill>
                  <a:srgbClr val="FF0000"/>
                </a:solidFill>
              </a:rPr>
              <a:t>p</a:t>
            </a:r>
            <a:r>
              <a:rPr lang="it-IT" altLang="en-US" sz="2000" baseline="-25000">
                <a:solidFill>
                  <a:srgbClr val="FF0000"/>
                </a:solidFill>
              </a:rPr>
              <a:t>┴</a:t>
            </a:r>
            <a:r>
              <a:rPr lang="it-IT" altLang="en-US" sz="2000" baseline="-25000"/>
              <a:t> </a:t>
            </a:r>
            <a:r>
              <a:rPr lang="it-IT" altLang="en-US" sz="2000">
                <a:solidFill>
                  <a:schemeClr val="accent2"/>
                </a:solidFill>
              </a:rPr>
              <a:t>+z</a:t>
            </a:r>
            <a:r>
              <a:rPr lang="it-IT" altLang="en-US" sz="2000"/>
              <a:t> </a:t>
            </a:r>
            <a:r>
              <a:rPr lang="it-IT" altLang="en-US" sz="2000">
                <a:solidFill>
                  <a:srgbClr val="FF0000"/>
                </a:solidFill>
              </a:rPr>
              <a:t>k</a:t>
            </a:r>
            <a:r>
              <a:rPr lang="it-IT" altLang="en-US" sz="2000" baseline="-25000">
                <a:solidFill>
                  <a:srgbClr val="FF0000"/>
                </a:solidFill>
              </a:rPr>
              <a:t>┴</a:t>
            </a:r>
            <a:endParaRPr lang="it-IT" altLang="en-US" sz="2000" baseline="-25000"/>
          </a:p>
        </p:txBody>
      </p:sp>
      <p:pic>
        <p:nvPicPr>
          <p:cNvPr id="94217" name="Picture 24" descr="latex-image-1.pdf"/>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95800" y="2971800"/>
            <a:ext cx="3200400" cy="5111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94218" name="Picture 26" descr="latex-image-1.pdf"/>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0" y="4800600"/>
            <a:ext cx="2706688" cy="7635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cxnSp>
        <p:nvCxnSpPr>
          <p:cNvPr id="28" name="Straight Connector 27"/>
          <p:cNvCxnSpPr/>
          <p:nvPr/>
        </p:nvCxnSpPr>
        <p:spPr>
          <a:xfrm>
            <a:off x="3810000" y="5105400"/>
            <a:ext cx="685800" cy="1588"/>
          </a:xfrm>
          <a:prstGeom prst="line">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4220" name="Slide Number Placeholder 16"/>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A5DF35BF-9513-FD40-8F4A-903157DC902E}" type="slidenum">
              <a:rPr lang="en-US" altLang="en-US" sz="1400"/>
              <a:pPr>
                <a:spcBef>
                  <a:spcPct val="0"/>
                </a:spcBef>
                <a:buFontTx/>
                <a:buNone/>
              </a:pPr>
              <a:t>91</a:t>
            </a:fld>
            <a:endParaRPr lang="en-US" altLang="en-US" sz="1400"/>
          </a:p>
        </p:txBody>
      </p:sp>
      <p:sp>
        <p:nvSpPr>
          <p:cNvPr id="94221" name="Footer Placeholder 17"/>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sp>
        <p:nvSpPr>
          <p:cNvPr id="94222" name="Rectangle 1"/>
          <p:cNvSpPr>
            <a:spLocks noChangeArrowheads="1"/>
          </p:cNvSpPr>
          <p:nvPr/>
        </p:nvSpPr>
        <p:spPr bwMode="auto">
          <a:xfrm>
            <a:off x="1828800" y="4343400"/>
            <a:ext cx="5410200"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Not trivial to realize in a self consistent way, </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700"/>
            <a:ext cx="8229600" cy="546100"/>
          </a:xfrm>
        </p:spPr>
        <p:txBody>
          <a:bodyPr>
            <a:normAutofit fontScale="90000"/>
          </a:bodyPr>
          <a:lstStyle/>
          <a:p>
            <a:pPr>
              <a:defRPr/>
            </a:pPr>
            <a:r>
              <a:rPr lang="en-US" sz="3200">
                <a:ea typeface="ＭＳ Ｐゴシック" charset="0"/>
                <a:cs typeface="ＭＳ Ｐゴシック" charset="0"/>
              </a:rPr>
              <a:t>Partonic Transverse Motion at 11 GeV</a:t>
            </a:r>
          </a:p>
        </p:txBody>
      </p:sp>
      <p:sp>
        <p:nvSpPr>
          <p:cNvPr id="95234" name="TextBox 7"/>
          <p:cNvSpPr txBox="1">
            <a:spLocks noChangeArrowheads="1"/>
          </p:cNvSpPr>
          <p:nvPr/>
        </p:nvSpPr>
        <p:spPr bwMode="auto">
          <a:xfrm>
            <a:off x="152400" y="4038600"/>
            <a:ext cx="7924800" cy="6461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Kinematical limits on transverse momentum size provided by the parton model   transfer directly to the experimental observables</a:t>
            </a:r>
          </a:p>
        </p:txBody>
      </p:sp>
      <p:pic>
        <p:nvPicPr>
          <p:cNvPr id="95235" name="Picture 8" descr="avKT2vsXB11GeV.pd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977900"/>
            <a:ext cx="3881438" cy="27971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95236" name="Picture 9" descr="avpT2vspipz11GeV.pdf"/>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357688" y="990600"/>
            <a:ext cx="4171950" cy="2895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95237" name="TextBox 10"/>
          <p:cNvSpPr txBox="1">
            <a:spLocks noChangeArrowheads="1"/>
          </p:cNvSpPr>
          <p:nvPr/>
        </p:nvSpPr>
        <p:spPr bwMode="auto">
          <a:xfrm>
            <a:off x="762000" y="5410200"/>
            <a:ext cx="6934200" cy="369888"/>
          </a:xfrm>
          <a:prstGeom prst="rect">
            <a:avLst/>
          </a:prstGeom>
          <a:solidFill>
            <a:srgbClr val="FFFF00"/>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Average values of the transverse momentums are not constant! </a:t>
            </a:r>
          </a:p>
        </p:txBody>
      </p:sp>
      <p:sp>
        <p:nvSpPr>
          <p:cNvPr id="95238" name="Slide Number Placeholder 8"/>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D3B24ABF-B09C-344D-9D34-B56240019DCF}" type="slidenum">
              <a:rPr lang="en-US" altLang="en-US" sz="1400"/>
              <a:pPr>
                <a:spcBef>
                  <a:spcPct val="0"/>
                </a:spcBef>
                <a:buFontTx/>
                <a:buNone/>
              </a:pPr>
              <a:t>92</a:t>
            </a:fld>
            <a:endParaRPr lang="en-US" altLang="en-US" sz="1400"/>
          </a:p>
        </p:txBody>
      </p:sp>
      <p:sp>
        <p:nvSpPr>
          <p:cNvPr id="95239" name="Footer Placeholder 9"/>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cxnSp>
        <p:nvCxnSpPr>
          <p:cNvPr id="9" name="Straight Connector 8"/>
          <p:cNvCxnSpPr/>
          <p:nvPr/>
        </p:nvCxnSpPr>
        <p:spPr>
          <a:xfrm rot="10800000">
            <a:off x="8229600" y="1676400"/>
            <a:ext cx="685800" cy="1588"/>
          </a:xfrm>
          <a:prstGeom prst="line">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5241" name="TextBox 11"/>
          <p:cNvSpPr txBox="1">
            <a:spLocks noChangeArrowheads="1"/>
          </p:cNvSpPr>
          <p:nvPr/>
        </p:nvSpPr>
        <p:spPr bwMode="auto">
          <a:xfrm>
            <a:off x="8056563" y="1219200"/>
            <a:ext cx="630237" cy="3381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input</a:t>
            </a:r>
          </a:p>
        </p:txBody>
      </p:sp>
      <p:pic>
        <p:nvPicPr>
          <p:cNvPr id="95242" name="Picture 12" descr="latex-image-1.pdf"/>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650288" y="1252538"/>
            <a:ext cx="417512" cy="2714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cxnSp>
        <p:nvCxnSpPr>
          <p:cNvPr id="14" name="Straight Connector 13"/>
          <p:cNvCxnSpPr/>
          <p:nvPr/>
        </p:nvCxnSpPr>
        <p:spPr>
          <a:xfrm rot="10800000">
            <a:off x="3544888" y="1905000"/>
            <a:ext cx="685800" cy="1588"/>
          </a:xfrm>
          <a:prstGeom prst="line">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5244" name="TextBox 14"/>
          <p:cNvSpPr txBox="1">
            <a:spLocks noChangeArrowheads="1"/>
          </p:cNvSpPr>
          <p:nvPr/>
        </p:nvSpPr>
        <p:spPr bwMode="auto">
          <a:xfrm>
            <a:off x="3429000" y="1447800"/>
            <a:ext cx="630238" cy="3381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input</a:t>
            </a:r>
          </a:p>
        </p:txBody>
      </p:sp>
      <p:pic>
        <p:nvPicPr>
          <p:cNvPr id="95245" name="Picture 16" descr="latex-image-1.pdf"/>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005263" y="1474788"/>
            <a:ext cx="434975" cy="2778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7" name="TextBox 6"/>
          <p:cNvSpPr txBox="1">
            <a:spLocks noChangeArrowheads="1"/>
          </p:cNvSpPr>
          <p:nvPr/>
        </p:nvSpPr>
        <p:spPr bwMode="auto">
          <a:xfrm>
            <a:off x="381000" y="838200"/>
            <a:ext cx="4025900" cy="584200"/>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Data  (contains N events with 4 vectors of reconstructed particles, N~1B)</a:t>
            </a:r>
          </a:p>
        </p:txBody>
      </p:sp>
      <p:sp>
        <p:nvSpPr>
          <p:cNvPr id="24578" name="TextBox 10"/>
          <p:cNvSpPr txBox="1">
            <a:spLocks noChangeArrowheads="1"/>
          </p:cNvSpPr>
          <p:nvPr/>
        </p:nvSpPr>
        <p:spPr bwMode="auto">
          <a:xfrm>
            <a:off x="4559300" y="846138"/>
            <a:ext cx="4445000" cy="830262"/>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MC +RC (contains M events with 4 vectors of generated and reconstructed particles, M~</a:t>
            </a:r>
            <a:r>
              <a:rPr lang="en-US" altLang="en-US" sz="1600" u="sng"/>
              <a:t>10-100N</a:t>
            </a:r>
            <a:r>
              <a:rPr lang="en-US" altLang="en-US" sz="1600"/>
              <a:t>)</a:t>
            </a:r>
          </a:p>
        </p:txBody>
      </p:sp>
      <p:sp>
        <p:nvSpPr>
          <p:cNvPr id="13" name="Oval 12"/>
          <p:cNvSpPr/>
          <p:nvPr/>
        </p:nvSpPr>
        <p:spPr>
          <a:xfrm>
            <a:off x="4572000" y="1987550"/>
            <a:ext cx="3962400" cy="37465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600"/>
          </a:p>
        </p:txBody>
      </p:sp>
      <p:sp>
        <p:nvSpPr>
          <p:cNvPr id="24580" name="TextBox 13"/>
          <p:cNvSpPr txBox="1">
            <a:spLocks noChangeArrowheads="1"/>
          </p:cNvSpPr>
          <p:nvPr/>
        </p:nvSpPr>
        <p:spPr bwMode="auto">
          <a:xfrm>
            <a:off x="4648200" y="1981200"/>
            <a:ext cx="3732213" cy="3381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Compare generated with reconstructed</a:t>
            </a:r>
          </a:p>
        </p:txBody>
      </p:sp>
      <p:sp>
        <p:nvSpPr>
          <p:cNvPr id="15" name="Oval 14"/>
          <p:cNvSpPr/>
          <p:nvPr/>
        </p:nvSpPr>
        <p:spPr>
          <a:xfrm>
            <a:off x="381000" y="1828800"/>
            <a:ext cx="3235325" cy="6858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600"/>
          </a:p>
        </p:txBody>
      </p:sp>
      <p:sp>
        <p:nvSpPr>
          <p:cNvPr id="24582" name="TextBox 15"/>
          <p:cNvSpPr txBox="1">
            <a:spLocks noChangeArrowheads="1"/>
          </p:cNvSpPr>
          <p:nvPr/>
        </p:nvSpPr>
        <p:spPr bwMode="auto">
          <a:xfrm>
            <a:off x="990600" y="1905000"/>
            <a:ext cx="2247900" cy="584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Define x-sections/normalized counts</a:t>
            </a:r>
          </a:p>
        </p:txBody>
      </p:sp>
      <p:cxnSp>
        <p:nvCxnSpPr>
          <p:cNvPr id="18" name="Straight Arrow Connector 17"/>
          <p:cNvCxnSpPr/>
          <p:nvPr/>
        </p:nvCxnSpPr>
        <p:spPr>
          <a:xfrm flipH="1">
            <a:off x="2209800" y="1458913"/>
            <a:ext cx="25400" cy="36988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6454775" y="2381250"/>
            <a:ext cx="22225" cy="20955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endCxn id="24580" idx="0"/>
          </p:cNvCxnSpPr>
          <p:nvPr/>
        </p:nvCxnSpPr>
        <p:spPr>
          <a:xfrm>
            <a:off x="5272088" y="1654175"/>
            <a:ext cx="1241425" cy="32702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flipV="1">
            <a:off x="3505200" y="2362200"/>
            <a:ext cx="1247775" cy="457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1981200" y="2514600"/>
            <a:ext cx="0" cy="2682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4588" name="TextBox 53"/>
          <p:cNvSpPr txBox="1">
            <a:spLocks noChangeArrowheads="1"/>
          </p:cNvSpPr>
          <p:nvPr/>
        </p:nvSpPr>
        <p:spPr bwMode="auto">
          <a:xfrm>
            <a:off x="1066800" y="127000"/>
            <a:ext cx="6451600" cy="461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400"/>
              <a:t>Analysis of azimuthal moments in  SIDIS/HEP  </a:t>
            </a:r>
          </a:p>
        </p:txBody>
      </p:sp>
      <p:sp>
        <p:nvSpPr>
          <p:cNvPr id="24589" name="TextBox 24"/>
          <p:cNvSpPr txBox="1">
            <a:spLocks noChangeArrowheads="1"/>
          </p:cNvSpPr>
          <p:nvPr/>
        </p:nvSpPr>
        <p:spPr bwMode="auto">
          <a:xfrm>
            <a:off x="4724400" y="2743200"/>
            <a:ext cx="4037013" cy="830263"/>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Acceptance in </a:t>
            </a:r>
            <a:r>
              <a:rPr lang="ja-JP" altLang="en-US" sz="1600"/>
              <a:t>“</a:t>
            </a:r>
            <a:r>
              <a:rPr lang="en-US" altLang="ja-JP" sz="1600"/>
              <a:t>small</a:t>
            </a:r>
            <a:r>
              <a:rPr lang="ja-JP" altLang="en-US" sz="1600"/>
              <a:t>”</a:t>
            </a:r>
            <a:r>
              <a:rPr lang="en-US" altLang="ja-JP" sz="1600"/>
              <a:t> bins (counts in </a:t>
            </a:r>
            <a:r>
              <a:rPr lang="en-US" altLang="ja-JP" sz="1600">
                <a:latin typeface="Symbol" charset="2"/>
              </a:rPr>
              <a:t>l,L,</a:t>
            </a:r>
            <a:r>
              <a:rPr lang="en-US" altLang="ja-JP" sz="1600"/>
              <a:t>x,y,[z,P</a:t>
            </a:r>
            <a:r>
              <a:rPr lang="en-US" altLang="ja-JP" sz="1600" baseline="-25000"/>
              <a:t>T</a:t>
            </a:r>
            <a:r>
              <a:rPr lang="en-US" altLang="ja-JP" sz="1600"/>
              <a:t>][t],</a:t>
            </a:r>
            <a:r>
              <a:rPr lang="en-US" altLang="ja-JP" sz="1600">
                <a:latin typeface="Symbol" charset="2"/>
              </a:rPr>
              <a:t> f</a:t>
            </a:r>
            <a:r>
              <a:rPr lang="en-US" altLang="ja-JP" sz="1600"/>
              <a:t>) defining reconstruction  efficiency and material on path of leptons</a:t>
            </a:r>
            <a:endParaRPr lang="en-US" altLang="en-US" sz="1600"/>
          </a:p>
        </p:txBody>
      </p:sp>
      <p:sp>
        <p:nvSpPr>
          <p:cNvPr id="24590" name="TextBox 27"/>
          <p:cNvSpPr txBox="1">
            <a:spLocks noChangeArrowheads="1"/>
          </p:cNvSpPr>
          <p:nvPr/>
        </p:nvSpPr>
        <p:spPr bwMode="auto">
          <a:xfrm>
            <a:off x="228600" y="2794000"/>
            <a:ext cx="3773488" cy="830263"/>
          </a:xfrm>
          <a:prstGeom prst="rect">
            <a:avLst/>
          </a:prstGeom>
          <a:noFill/>
          <a:ln w="9525">
            <a:solidFill>
              <a:schemeClr val="tx1"/>
            </a:solidFill>
            <a:miter lim="800000"/>
            <a:headEnd/>
            <a:tailEn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Counts in </a:t>
            </a:r>
            <a:r>
              <a:rPr lang="ja-JP" altLang="en-US" sz="1600"/>
              <a:t>“</a:t>
            </a:r>
            <a:r>
              <a:rPr lang="en-US" altLang="ja-JP" sz="1600"/>
              <a:t>small</a:t>
            </a:r>
            <a:r>
              <a:rPr lang="ja-JP" altLang="en-US" sz="1600"/>
              <a:t>”</a:t>
            </a:r>
            <a:r>
              <a:rPr lang="en-US" altLang="ja-JP" sz="1600"/>
              <a:t> bins  in </a:t>
            </a:r>
          </a:p>
          <a:p>
            <a:pPr eaLnBrk="1" hangingPunct="1">
              <a:spcBef>
                <a:spcPct val="0"/>
              </a:spcBef>
              <a:buFontTx/>
              <a:buNone/>
            </a:pPr>
            <a:r>
              <a:rPr lang="en-US" altLang="en-US" sz="1600">
                <a:latin typeface="Symbol" charset="2"/>
              </a:rPr>
              <a:t>l,L</a:t>
            </a:r>
            <a:r>
              <a:rPr lang="en-US" altLang="en-US" sz="1600"/>
              <a:t>,x,y, [z,P</a:t>
            </a:r>
            <a:r>
              <a:rPr lang="en-US" altLang="en-US" sz="1600" baseline="-25000"/>
              <a:t>T</a:t>
            </a:r>
            <a:r>
              <a:rPr lang="en-US" altLang="en-US" sz="1600"/>
              <a:t>][t],</a:t>
            </a:r>
            <a:r>
              <a:rPr lang="en-US" altLang="en-US" sz="1600">
                <a:latin typeface="Symbol" charset="2"/>
              </a:rPr>
              <a:t>f</a:t>
            </a:r>
            <a:r>
              <a:rPr lang="en-US" altLang="en-US" sz="1600"/>
              <a:t>,</a:t>
            </a:r>
            <a:r>
              <a:rPr lang="en-US" altLang="en-US" sz="1200"/>
              <a:t>RC</a:t>
            </a:r>
            <a:r>
              <a:rPr lang="en-US" altLang="en-US" sz="1600"/>
              <a:t> corrected for detector acceptance and efficiency</a:t>
            </a:r>
          </a:p>
        </p:txBody>
      </p:sp>
      <p:sp>
        <p:nvSpPr>
          <p:cNvPr id="24591" name="Footer Placeholder 38"/>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pic>
        <p:nvPicPr>
          <p:cNvPr id="24592" name="Picture 2"/>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 y="3886200"/>
            <a:ext cx="9029700" cy="2133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24593" name="Text Box 6"/>
          <p:cNvSpPr txBox="1">
            <a:spLocks noChangeArrowheads="1"/>
          </p:cNvSpPr>
          <p:nvPr/>
        </p:nvSpPr>
        <p:spPr bwMode="auto">
          <a:xfrm>
            <a:off x="990600" y="3581400"/>
            <a:ext cx="912813" cy="3143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5221" rIns="81639" bIns="40820"/>
          <a:lstStyle>
            <a:lvl1pPr>
              <a:spcBef>
                <a:spcPct val="20000"/>
              </a:spcBef>
              <a:buChar char="•"/>
              <a:tabLst>
                <a:tab pos="457200" algn="l"/>
                <a:tab pos="914400" algn="l"/>
              </a:tabLst>
              <a:defRPr sz="3200">
                <a:solidFill>
                  <a:schemeClr val="tx1"/>
                </a:solidFill>
                <a:latin typeface="Arial" charset="0"/>
                <a:ea typeface="ＭＳ Ｐゴシック" charset="-128"/>
              </a:defRPr>
            </a:lvl1pPr>
            <a:lvl2pPr marL="742950" indent="-285750">
              <a:spcBef>
                <a:spcPct val="20000"/>
              </a:spcBef>
              <a:buChar char="–"/>
              <a:tabLst>
                <a:tab pos="457200" algn="l"/>
                <a:tab pos="9144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data</a:t>
            </a:r>
          </a:p>
        </p:txBody>
      </p:sp>
      <p:sp>
        <p:nvSpPr>
          <p:cNvPr id="24594" name="Text Box 7"/>
          <p:cNvSpPr txBox="1">
            <a:spLocks noChangeArrowheads="1"/>
          </p:cNvSpPr>
          <p:nvPr/>
        </p:nvSpPr>
        <p:spPr bwMode="auto">
          <a:xfrm>
            <a:off x="3810000" y="3581400"/>
            <a:ext cx="1730375" cy="3143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5221" rIns="81639" bIns="40820"/>
          <a:lstStyle>
            <a:lvl1pPr>
              <a:spcBef>
                <a:spcPct val="20000"/>
              </a:spcBef>
              <a:buChar char="•"/>
              <a:tabLst>
                <a:tab pos="457200" algn="l"/>
                <a:tab pos="914400" algn="l"/>
                <a:tab pos="1371600" algn="l"/>
                <a:tab pos="1828800" algn="l"/>
              </a:tabLst>
              <a:defRPr sz="3200">
                <a:solidFill>
                  <a:schemeClr val="tx1"/>
                </a:solidFill>
                <a:latin typeface="Arial" charset="0"/>
                <a:ea typeface="ＭＳ Ｐゴシック" charset="-128"/>
              </a:defRPr>
            </a:lvl1pPr>
            <a:lvl2pPr marL="742950" indent="-285750">
              <a:spcBef>
                <a:spcPct val="20000"/>
              </a:spcBef>
              <a:buChar char="–"/>
              <a:tabLst>
                <a:tab pos="457200" algn="l"/>
                <a:tab pos="914400" algn="l"/>
                <a:tab pos="1371600" algn="l"/>
                <a:tab pos="18288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 pos="1371600" algn="l"/>
                <a:tab pos="18288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 pos="1371600" algn="l"/>
                <a:tab pos="18288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 pos="1371600" algn="l"/>
                <a:tab pos="18288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 pos="1371600" algn="l"/>
                <a:tab pos="18288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 pos="1371600" algn="l"/>
                <a:tab pos="18288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 pos="1371600" algn="l"/>
                <a:tab pos="18288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 pos="1371600" algn="l"/>
                <a:tab pos="18288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MC </a:t>
            </a:r>
            <a:r>
              <a:rPr lang="en-US" altLang="en-US" sz="1800">
                <a:solidFill>
                  <a:srgbClr val="0000FF"/>
                </a:solidFill>
              </a:rPr>
              <a:t>gen, </a:t>
            </a:r>
            <a:r>
              <a:rPr lang="en-US" altLang="en-US" sz="1800">
                <a:solidFill>
                  <a:srgbClr val="FF0000"/>
                </a:solidFill>
              </a:rPr>
              <a:t>rec, </a:t>
            </a:r>
            <a:r>
              <a:rPr lang="en-US" altLang="en-US" sz="1800">
                <a:solidFill>
                  <a:srgbClr val="00FF00"/>
                </a:solidFill>
              </a:rPr>
              <a:t>acc</a:t>
            </a:r>
          </a:p>
        </p:txBody>
      </p:sp>
      <p:sp>
        <p:nvSpPr>
          <p:cNvPr id="24595" name="Text Box 8"/>
          <p:cNvSpPr txBox="1">
            <a:spLocks noChangeArrowheads="1"/>
          </p:cNvSpPr>
          <p:nvPr/>
        </p:nvSpPr>
        <p:spPr bwMode="auto">
          <a:xfrm>
            <a:off x="7162800" y="3581400"/>
            <a:ext cx="1490663" cy="3143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lIns="81639" tIns="55221" rIns="81639" bIns="40820"/>
          <a:lstStyle>
            <a:lvl1pPr>
              <a:spcBef>
                <a:spcPct val="20000"/>
              </a:spcBef>
              <a:buChar char="•"/>
              <a:tabLst>
                <a:tab pos="457200" algn="l"/>
                <a:tab pos="914400" algn="l"/>
                <a:tab pos="1371600" algn="l"/>
              </a:tabLst>
              <a:defRPr sz="3200">
                <a:solidFill>
                  <a:schemeClr val="tx1"/>
                </a:solidFill>
                <a:latin typeface="Arial" charset="0"/>
                <a:ea typeface="ＭＳ Ｐゴシック" charset="-128"/>
              </a:defRPr>
            </a:lvl1pPr>
            <a:lvl2pPr marL="742950" indent="-285750">
              <a:spcBef>
                <a:spcPct val="20000"/>
              </a:spcBef>
              <a:buChar char="–"/>
              <a:tabLst>
                <a:tab pos="457200" algn="l"/>
                <a:tab pos="914400" algn="l"/>
                <a:tab pos="1371600" algn="l"/>
              </a:tabLst>
              <a:defRPr sz="2800">
                <a:solidFill>
                  <a:schemeClr val="tx1"/>
                </a:solidFill>
                <a:latin typeface="Arial" charset="0"/>
                <a:ea typeface="ＭＳ Ｐゴシック" charset="-128"/>
              </a:defRPr>
            </a:lvl2pPr>
            <a:lvl3pPr marL="1143000" indent="-228600">
              <a:spcBef>
                <a:spcPct val="20000"/>
              </a:spcBef>
              <a:buChar char="•"/>
              <a:tabLst>
                <a:tab pos="457200" algn="l"/>
                <a:tab pos="914400" algn="l"/>
                <a:tab pos="1371600" algn="l"/>
              </a:tabLst>
              <a:defRPr sz="2400">
                <a:solidFill>
                  <a:schemeClr val="tx1"/>
                </a:solidFill>
                <a:latin typeface="Arial" charset="0"/>
                <a:ea typeface="ＭＳ Ｐゴシック" charset="-128"/>
              </a:defRPr>
            </a:lvl3pPr>
            <a:lvl4pPr marL="1600200" indent="-228600">
              <a:spcBef>
                <a:spcPct val="20000"/>
              </a:spcBef>
              <a:buChar char="–"/>
              <a:tabLst>
                <a:tab pos="457200" algn="l"/>
                <a:tab pos="914400" algn="l"/>
                <a:tab pos="1371600" algn="l"/>
              </a:tabLst>
              <a:defRPr sz="2000">
                <a:solidFill>
                  <a:schemeClr val="tx1"/>
                </a:solidFill>
                <a:latin typeface="Arial" charset="0"/>
                <a:ea typeface="ＭＳ Ｐゴシック" charset="-128"/>
              </a:defRPr>
            </a:lvl4pPr>
            <a:lvl5pPr marL="2057400" indent="-228600">
              <a:spcBef>
                <a:spcPct val="20000"/>
              </a:spcBef>
              <a:buChar char="»"/>
              <a:tabLst>
                <a:tab pos="457200" algn="l"/>
                <a:tab pos="914400" algn="l"/>
                <a:tab pos="1371600" algn="l"/>
              </a:tabLst>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tabLst>
                <a:tab pos="457200" algn="l"/>
                <a:tab pos="914400" algn="l"/>
                <a:tab pos="1371600" algn="l"/>
              </a:tabLst>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tabLst>
                <a:tab pos="457200" algn="l"/>
                <a:tab pos="914400" algn="l"/>
                <a:tab pos="1371600" algn="l"/>
              </a:tabLst>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tabLst>
                <a:tab pos="457200" algn="l"/>
                <a:tab pos="914400" algn="l"/>
                <a:tab pos="1371600" algn="l"/>
              </a:tabLst>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tabLst>
                <a:tab pos="457200" algn="l"/>
                <a:tab pos="914400" algn="l"/>
                <a:tab pos="1371600" algn="l"/>
              </a:tabLst>
              <a:defRPr sz="2000">
                <a:solidFill>
                  <a:schemeClr val="tx1"/>
                </a:solidFill>
                <a:latin typeface="Arial" charset="0"/>
                <a:ea typeface="ＭＳ Ｐゴシック" charset="-128"/>
              </a:defRPr>
            </a:lvl9pPr>
          </a:lstStyle>
          <a:p>
            <a:pPr eaLnBrk="1" hangingPunct="1">
              <a:spcBef>
                <a:spcPct val="0"/>
              </a:spcBef>
              <a:buFontTx/>
              <a:buNone/>
            </a:pPr>
            <a:r>
              <a:rPr lang="en-US" altLang="en-US" sz="1800">
                <a:solidFill>
                  <a:srgbClr val="000000"/>
                </a:solidFill>
              </a:rPr>
              <a:t>corrected data</a:t>
            </a:r>
          </a:p>
        </p:txBody>
      </p:sp>
      <p:sp>
        <p:nvSpPr>
          <p:cNvPr id="24596" name="Slide Number Placeholder 1"/>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EDCFCCB3-7A7A-2E45-A3E0-C2F830CC12E6}" type="slidenum">
              <a:rPr lang="en-US" altLang="en-US" sz="1400"/>
              <a:pPr>
                <a:spcBef>
                  <a:spcPct val="0"/>
                </a:spcBef>
                <a:buFontTx/>
                <a:buNone/>
              </a:pPr>
              <a:t>93</a:t>
            </a:fld>
            <a:endParaRPr lang="en-US" altLang="en-US" sz="1400"/>
          </a:p>
        </p:txBody>
      </p:sp>
      <p:sp>
        <p:nvSpPr>
          <p:cNvPr id="24597" name="TextBox 1"/>
          <p:cNvSpPr txBox="1">
            <a:spLocks noChangeArrowheads="1"/>
          </p:cNvSpPr>
          <p:nvPr/>
        </p:nvSpPr>
        <p:spPr bwMode="auto">
          <a:xfrm>
            <a:off x="1371600" y="6096000"/>
            <a:ext cx="6305550"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Experimental input to phenomenology: x-sections, moments </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7" name="Title 1"/>
          <p:cNvSpPr>
            <a:spLocks noGrp="1"/>
          </p:cNvSpPr>
          <p:nvPr>
            <p:ph type="title"/>
          </p:nvPr>
        </p:nvSpPr>
        <p:spPr>
          <a:xfrm>
            <a:off x="1143000" y="228600"/>
            <a:ext cx="5181600" cy="411163"/>
          </a:xfrm>
        </p:spPr>
        <p:txBody>
          <a:bodyPr/>
          <a:lstStyle/>
          <a:p>
            <a:r>
              <a:rPr lang="en-US" altLang="en-US" sz="2800"/>
              <a:t>SIDIS with Bessel weighting</a:t>
            </a:r>
          </a:p>
        </p:txBody>
      </p:sp>
      <p:grpSp>
        <p:nvGrpSpPr>
          <p:cNvPr id="96258" name="Group 4"/>
          <p:cNvGrpSpPr>
            <a:grpSpLocks/>
          </p:cNvGrpSpPr>
          <p:nvPr/>
        </p:nvGrpSpPr>
        <p:grpSpPr bwMode="auto">
          <a:xfrm>
            <a:off x="6553200" y="914400"/>
            <a:ext cx="2590800" cy="1752600"/>
            <a:chOff x="3886200" y="1049338"/>
            <a:chExt cx="5257800" cy="3141662"/>
          </a:xfrm>
        </p:grpSpPr>
        <p:pic>
          <p:nvPicPr>
            <p:cNvPr id="96273" name="Picture 33"/>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5171" r="6735" b="18639"/>
            <a:stretch>
              <a:fillRect/>
            </a:stretch>
          </p:blipFill>
          <p:spPr bwMode="auto">
            <a:xfrm>
              <a:off x="3886200" y="1049338"/>
              <a:ext cx="5257800" cy="31416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96274" name="Text Box 35"/>
            <p:cNvSpPr txBox="1">
              <a:spLocks noChangeArrowheads="1"/>
            </p:cNvSpPr>
            <p:nvPr/>
          </p:nvSpPr>
          <p:spPr bwMode="auto">
            <a:xfrm>
              <a:off x="4419600" y="3276600"/>
              <a:ext cx="3873500" cy="71722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eaLnBrk="1" hangingPunct="1">
                <a:spcBef>
                  <a:spcPct val="50000"/>
                </a:spcBef>
                <a:buFontTx/>
                <a:buNone/>
              </a:pPr>
              <a:r>
                <a:rPr lang="it-IT" altLang="en-US" sz="2000">
                  <a:solidFill>
                    <a:schemeClr val="accent2"/>
                  </a:solidFill>
                </a:rPr>
                <a:t>P</a:t>
              </a:r>
              <a:r>
                <a:rPr lang="it-IT" altLang="en-US" sz="2000" baseline="-25000">
                  <a:solidFill>
                    <a:schemeClr val="accent2"/>
                  </a:solidFill>
                </a:rPr>
                <a:t>hT </a:t>
              </a:r>
              <a:r>
                <a:rPr lang="it-IT" altLang="en-US" sz="2000"/>
                <a:t>= </a:t>
              </a:r>
              <a:r>
                <a:rPr lang="it-IT" altLang="en-US" sz="2000">
                  <a:solidFill>
                    <a:srgbClr val="FF0000"/>
                  </a:solidFill>
                </a:rPr>
                <a:t>p</a:t>
              </a:r>
              <a:r>
                <a:rPr lang="it-IT" altLang="en-US" sz="2000" baseline="-25000">
                  <a:solidFill>
                    <a:srgbClr val="FF0000"/>
                  </a:solidFill>
                </a:rPr>
                <a:t>┴</a:t>
              </a:r>
              <a:r>
                <a:rPr lang="it-IT" altLang="en-US" sz="2000" baseline="-25000"/>
                <a:t> </a:t>
              </a:r>
              <a:r>
                <a:rPr lang="it-IT" altLang="en-US" sz="2000">
                  <a:solidFill>
                    <a:schemeClr val="accent2"/>
                  </a:solidFill>
                </a:rPr>
                <a:t>+z</a:t>
              </a:r>
              <a:r>
                <a:rPr lang="it-IT" altLang="en-US" sz="2000"/>
                <a:t> </a:t>
              </a:r>
              <a:r>
                <a:rPr lang="it-IT" altLang="en-US" sz="2000">
                  <a:solidFill>
                    <a:srgbClr val="FF0000"/>
                  </a:solidFill>
                </a:rPr>
                <a:t>k</a:t>
              </a:r>
              <a:r>
                <a:rPr lang="it-IT" altLang="en-US" sz="2000" baseline="-25000">
                  <a:solidFill>
                    <a:srgbClr val="FF0000"/>
                  </a:solidFill>
                </a:rPr>
                <a:t>T</a:t>
              </a:r>
              <a:r>
                <a:rPr lang="it-IT" altLang="en-US" sz="2000" baseline="-25000"/>
                <a:t> </a:t>
              </a:r>
            </a:p>
          </p:txBody>
        </p:sp>
        <p:sp>
          <p:nvSpPr>
            <p:cNvPr id="96275" name="Rectangle 59"/>
            <p:cNvSpPr>
              <a:spLocks noChangeArrowheads="1"/>
            </p:cNvSpPr>
            <p:nvPr/>
          </p:nvSpPr>
          <p:spPr bwMode="auto">
            <a:xfrm>
              <a:off x="5638800" y="2278684"/>
              <a:ext cx="529090" cy="671248"/>
            </a:xfrm>
            <a:prstGeom prst="rect">
              <a:avLst/>
            </a:prstGeom>
            <a:solidFill>
              <a:srgbClr val="99CCFF"/>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it-IT" altLang="en-US" sz="1100">
                  <a:solidFill>
                    <a:srgbClr val="FF0000"/>
                  </a:solidFill>
                </a:rPr>
                <a:t>p</a:t>
              </a:r>
              <a:r>
                <a:rPr lang="it-IT" altLang="en-US" sz="1100" baseline="-25000">
                  <a:solidFill>
                    <a:srgbClr val="FF0000"/>
                  </a:solidFill>
                </a:rPr>
                <a:t>┴</a:t>
              </a:r>
              <a:endParaRPr lang="en-US" altLang="en-US" sz="1100" baseline="-25000">
                <a:solidFill>
                  <a:srgbClr val="FF0000"/>
                </a:solidFill>
              </a:endParaRPr>
            </a:p>
          </p:txBody>
        </p:sp>
        <p:sp>
          <p:nvSpPr>
            <p:cNvPr id="96276" name="Line 61"/>
            <p:cNvSpPr>
              <a:spLocks noChangeShapeType="1"/>
            </p:cNvSpPr>
            <p:nvPr/>
          </p:nvSpPr>
          <p:spPr bwMode="auto">
            <a:xfrm flipV="1">
              <a:off x="5486400" y="1774825"/>
              <a:ext cx="1600200" cy="881063"/>
            </a:xfrm>
            <a:prstGeom prst="line">
              <a:avLst/>
            </a:prstGeom>
            <a:noFill/>
            <a:ln w="9525">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txBody>
            <a:bodyPr/>
            <a:lstStyle/>
            <a:p>
              <a:endParaRPr lang="en-US"/>
            </a:p>
          </p:txBody>
        </p:sp>
      </p:grpSp>
      <p:grpSp>
        <p:nvGrpSpPr>
          <p:cNvPr id="96259" name="Group 21"/>
          <p:cNvGrpSpPr>
            <a:grpSpLocks/>
          </p:cNvGrpSpPr>
          <p:nvPr/>
        </p:nvGrpSpPr>
        <p:grpSpPr bwMode="auto">
          <a:xfrm>
            <a:off x="0" y="990600"/>
            <a:ext cx="6705600" cy="533400"/>
            <a:chOff x="-1" y="1295400"/>
            <a:chExt cx="6842126" cy="533400"/>
          </a:xfrm>
        </p:grpSpPr>
        <p:pic>
          <p:nvPicPr>
            <p:cNvPr id="96271" name="Picture 21"/>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 y="1295400"/>
              <a:ext cx="942109"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96272" name="Picture 22"/>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38200" y="1295400"/>
              <a:ext cx="6003925" cy="5334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grpSp>
      <p:pic>
        <p:nvPicPr>
          <p:cNvPr id="96260" name="Picture 25" descr="Screen shot 2011-10-13 at 2.59.35 PM.png"/>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62000" y="1600200"/>
            <a:ext cx="4546600" cy="4794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96261" name="Picture 27" descr="Screen shot 2011-10-13 at 3.04.16 P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4038600"/>
            <a:ext cx="6248400" cy="5492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96262" name="Picture 29" descr="Screen shot 2011-10-13 at 3.09.09 PM.pn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2209800"/>
            <a:ext cx="6584950" cy="6588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96263" name="Picture 30" descr="Screen shot 2011-10-13 at 3.15.45 PM.png"/>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1000" y="3124200"/>
            <a:ext cx="5302250" cy="5603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96264" name="Picture 15" descr="Screen shot 2011-10-13 at 3.55.26 PM.png"/>
          <p:cNvPicPr>
            <a:picLocks noChangeAspect="1"/>
          </p:cNvPicPr>
          <p:nvPr/>
        </p:nvPicPr>
        <p:blipFill>
          <a:blip r:embed="rId9">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4800600"/>
            <a:ext cx="6629400" cy="7239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96265" name="Picture 25"/>
          <p:cNvPicPr>
            <a:picLocks noChangeAspect="1"/>
          </p:cNvPicPr>
          <p:nvPr/>
        </p:nvPicPr>
        <p:blipFill>
          <a:blip r:embed="rId10">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19800" y="3352800"/>
            <a:ext cx="3048000" cy="4175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cxnSp>
        <p:nvCxnSpPr>
          <p:cNvPr id="19" name="Straight Connector 18"/>
          <p:cNvCxnSpPr/>
          <p:nvPr/>
        </p:nvCxnSpPr>
        <p:spPr>
          <a:xfrm>
            <a:off x="5943600" y="2743200"/>
            <a:ext cx="609600" cy="533400"/>
          </a:xfrm>
          <a:prstGeom prst="line">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6267" name="TextBox 20"/>
          <p:cNvSpPr txBox="1">
            <a:spLocks noChangeArrowheads="1"/>
          </p:cNvSpPr>
          <p:nvPr/>
        </p:nvSpPr>
        <p:spPr bwMode="auto">
          <a:xfrm>
            <a:off x="304800" y="5678488"/>
            <a:ext cx="8534400" cy="646112"/>
          </a:xfrm>
          <a:prstGeom prst="rect">
            <a:avLst/>
          </a:prstGeom>
          <a:solidFill>
            <a:srgbClr val="E3E81E"/>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pPr>
            <a:r>
              <a:rPr lang="en-US" altLang="en-US" sz="1800">
                <a:latin typeface="Times New Roman" charset="0"/>
              </a:rPr>
              <a:t>the formalism in </a:t>
            </a:r>
            <a:r>
              <a:rPr lang="en-US" altLang="en-US" sz="1800" b="1">
                <a:latin typeface="Times New Roman" charset="0"/>
              </a:rPr>
              <a:t>b</a:t>
            </a:r>
            <a:r>
              <a:rPr lang="en-US" altLang="en-US" sz="1800" b="1" baseline="-25000">
                <a:latin typeface="Times New Roman" charset="0"/>
              </a:rPr>
              <a:t>T</a:t>
            </a:r>
            <a:r>
              <a:rPr lang="en-US" altLang="en-US" sz="1800" b="1">
                <a:latin typeface="Times New Roman" charset="0"/>
              </a:rPr>
              <a:t>-space</a:t>
            </a:r>
            <a:r>
              <a:rPr lang="en-US" altLang="en-US" sz="1800">
                <a:latin typeface="Times New Roman" charset="0"/>
              </a:rPr>
              <a:t> avoids convolutions</a:t>
            </a:r>
          </a:p>
          <a:p>
            <a:pPr eaLnBrk="1" hangingPunct="1">
              <a:spcBef>
                <a:spcPct val="0"/>
              </a:spcBef>
            </a:pPr>
            <a:r>
              <a:rPr lang="en-US" altLang="en-US" sz="1800">
                <a:latin typeface="Times New Roman" charset="0"/>
              </a:rPr>
              <a:t>provides a model independent way to study kinematical dependences of TMD</a:t>
            </a:r>
          </a:p>
        </p:txBody>
      </p:sp>
      <p:pic>
        <p:nvPicPr>
          <p:cNvPr id="96268" name="Picture 19"/>
          <p:cNvPicPr>
            <a:picLocks noChangeAspect="1"/>
          </p:cNvPicPr>
          <p:nvPr/>
        </p:nvPicPr>
        <p:blipFill>
          <a:blip r:embed="rId11">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642100" y="3733800"/>
            <a:ext cx="2501900" cy="1901825"/>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96269" name="Slide Number Placeholder 19"/>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419672EA-93CA-E042-BA68-38336ADD3147}" type="slidenum">
              <a:rPr lang="en-US" altLang="en-US" sz="1400"/>
              <a:pPr>
                <a:spcBef>
                  <a:spcPct val="0"/>
                </a:spcBef>
                <a:buFontTx/>
                <a:buNone/>
              </a:pPr>
              <a:t>94</a:t>
            </a:fld>
            <a:endParaRPr lang="en-US" altLang="en-US" sz="1400"/>
          </a:p>
        </p:txBody>
      </p:sp>
      <p:sp>
        <p:nvSpPr>
          <p:cNvPr id="96270" name="Footer Placeholder 20"/>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7281" name="Picture 1" descr="Screen shot 2012-06-01 at 12.01.29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33900" y="1171575"/>
            <a:ext cx="4616450" cy="37814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97282" name="Picture 22"/>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2101850"/>
            <a:ext cx="4419600" cy="838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54276" name="Rectangle 2"/>
          <p:cNvSpPr>
            <a:spLocks noGrp="1" noChangeArrowheads="1"/>
          </p:cNvSpPr>
          <p:nvPr>
            <p:ph type="title"/>
          </p:nvPr>
        </p:nvSpPr>
        <p:spPr>
          <a:xfrm>
            <a:off x="457200" y="122238"/>
            <a:ext cx="7924800" cy="411162"/>
          </a:xfrm>
        </p:spPr>
        <p:txBody>
          <a:bodyPr>
            <a:normAutofit fontScale="90000"/>
          </a:bodyPr>
          <a:lstStyle/>
          <a:p>
            <a:pPr eaLnBrk="1" hangingPunct="1">
              <a:defRPr/>
            </a:pPr>
            <a:r>
              <a:rPr lang="en-US" sz="2300">
                <a:ea typeface="ＭＳ Ｐゴシック" charset="0"/>
                <a:cs typeface="ＭＳ Ｐゴシック" charset="0"/>
              </a:rPr>
              <a:t>BGMP: extraction of k</a:t>
            </a:r>
            <a:r>
              <a:rPr lang="en-US" sz="2300" baseline="-25000">
                <a:ea typeface="ＭＳ Ｐゴシック" charset="0"/>
                <a:cs typeface="ＭＳ Ｐゴシック" charset="0"/>
              </a:rPr>
              <a:t>T</a:t>
            </a:r>
            <a:r>
              <a:rPr lang="en-US" sz="2300">
                <a:ea typeface="ＭＳ Ｐゴシック" charset="0"/>
                <a:cs typeface="ＭＳ Ｐゴシック" charset="0"/>
              </a:rPr>
              <a:t>-dependent PDFs</a:t>
            </a:r>
          </a:p>
        </p:txBody>
      </p:sp>
      <p:sp>
        <p:nvSpPr>
          <p:cNvPr id="97284" name="Text Box 16"/>
          <p:cNvSpPr txBox="1">
            <a:spLocks noChangeArrowheads="1"/>
          </p:cNvSpPr>
          <p:nvPr/>
        </p:nvSpPr>
        <p:spPr bwMode="auto">
          <a:xfrm>
            <a:off x="152400" y="696913"/>
            <a:ext cx="7791450" cy="3698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latin typeface="Calibri" charset="0"/>
              </a:rPr>
              <a:t>Need: project x-section onto Fourier mods in b</a:t>
            </a:r>
            <a:r>
              <a:rPr lang="en-US" altLang="en-US" sz="1800" baseline="-25000">
                <a:latin typeface="Calibri" charset="0"/>
              </a:rPr>
              <a:t>T</a:t>
            </a:r>
            <a:r>
              <a:rPr lang="en-US" altLang="en-US" sz="1800">
                <a:latin typeface="Calibri" charset="0"/>
              </a:rPr>
              <a:t>-space to avoid convolution</a:t>
            </a:r>
          </a:p>
        </p:txBody>
      </p:sp>
      <p:pic>
        <p:nvPicPr>
          <p:cNvPr id="97285" name="Picture 12"/>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422400"/>
            <a:ext cx="4572000" cy="457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cxnSp>
        <p:nvCxnSpPr>
          <p:cNvPr id="97286" name="Straight Connector 14"/>
          <p:cNvCxnSpPr>
            <a:cxnSpLocks noChangeShapeType="1"/>
          </p:cNvCxnSpPr>
          <p:nvPr/>
        </p:nvCxnSpPr>
        <p:spPr bwMode="auto">
          <a:xfrm rot="5400000">
            <a:off x="3925887" y="2144713"/>
            <a:ext cx="379413" cy="1588"/>
          </a:xfrm>
          <a:prstGeom prst="line">
            <a:avLst/>
          </a:prstGeom>
          <a:noFill/>
          <a:ln w="38100" cmpd="dbl">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cxnSp>
      <p:cxnSp>
        <p:nvCxnSpPr>
          <p:cNvPr id="97287" name="Straight Connector 16"/>
          <p:cNvCxnSpPr>
            <a:cxnSpLocks noChangeShapeType="1"/>
          </p:cNvCxnSpPr>
          <p:nvPr/>
        </p:nvCxnSpPr>
        <p:spPr bwMode="auto">
          <a:xfrm rot="5400000">
            <a:off x="3811588" y="3732212"/>
            <a:ext cx="762000" cy="3175"/>
          </a:xfrm>
          <a:prstGeom prst="line">
            <a:avLst/>
          </a:prstGeom>
          <a:noFill/>
          <a:ln w="38100" cmpd="dbl">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cxnSp>
      <p:sp>
        <p:nvSpPr>
          <p:cNvPr id="97288" name="TextBox 20"/>
          <p:cNvSpPr txBox="1">
            <a:spLocks noChangeArrowheads="1"/>
          </p:cNvSpPr>
          <p:nvPr/>
        </p:nvSpPr>
        <p:spPr bwMode="auto">
          <a:xfrm>
            <a:off x="304800" y="5257800"/>
            <a:ext cx="5791200" cy="830263"/>
          </a:xfrm>
          <a:prstGeom prst="rect">
            <a:avLst/>
          </a:prstGeom>
          <a:solidFill>
            <a:srgbClr val="E3E81E"/>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pPr>
            <a:r>
              <a:rPr lang="en-US" altLang="en-US" sz="1600">
                <a:latin typeface="Tahoma" charset="0"/>
              </a:rPr>
              <a:t>the formalism in </a:t>
            </a:r>
            <a:r>
              <a:rPr lang="en-US" altLang="en-US" sz="1600" b="1">
                <a:latin typeface="Tahoma" charset="0"/>
              </a:rPr>
              <a:t>b</a:t>
            </a:r>
            <a:r>
              <a:rPr lang="en-US" altLang="en-US" sz="1600" b="1" baseline="-25000">
                <a:latin typeface="Tahoma" charset="0"/>
              </a:rPr>
              <a:t>T</a:t>
            </a:r>
            <a:r>
              <a:rPr lang="en-US" altLang="en-US" sz="1600" b="1">
                <a:latin typeface="Tahoma" charset="0"/>
              </a:rPr>
              <a:t>-space</a:t>
            </a:r>
            <a:r>
              <a:rPr lang="en-US" altLang="en-US" sz="1600">
                <a:latin typeface="Tahoma" charset="0"/>
              </a:rPr>
              <a:t> avoids convolutions </a:t>
            </a:r>
          </a:p>
          <a:p>
            <a:pPr eaLnBrk="1" hangingPunct="1">
              <a:spcBef>
                <a:spcPct val="0"/>
              </a:spcBef>
              <a:buFont typeface="Symbol" charset="2"/>
              <a:buChar char="®"/>
            </a:pPr>
            <a:r>
              <a:rPr lang="en-US" altLang="en-US" sz="1600">
                <a:latin typeface="Tahoma" charset="0"/>
              </a:rPr>
              <a:t>easier to perform a model independent analysis of TMDs</a:t>
            </a:r>
          </a:p>
          <a:p>
            <a:pPr eaLnBrk="1" hangingPunct="1">
              <a:spcBef>
                <a:spcPct val="0"/>
              </a:spcBef>
            </a:pPr>
            <a:r>
              <a:rPr lang="en-US" altLang="en-US" sz="1600">
                <a:latin typeface="Tahoma" charset="0"/>
              </a:rPr>
              <a:t>Widths extracted from eg1dvcs </a:t>
            </a:r>
            <a:r>
              <a:rPr lang="en-US" altLang="en-US" sz="1600">
                <a:latin typeface="Symbol" charset="2"/>
              </a:rPr>
              <a:t>p</a:t>
            </a:r>
            <a:r>
              <a:rPr lang="en-US" altLang="en-US" sz="1600" baseline="30000">
                <a:latin typeface="Tahoma" charset="0"/>
              </a:rPr>
              <a:t>0</a:t>
            </a:r>
            <a:r>
              <a:rPr lang="en-US" altLang="en-US" sz="1600">
                <a:latin typeface="Tahoma" charset="0"/>
              </a:rPr>
              <a:t>s consistent with eg1</a:t>
            </a:r>
            <a:endParaRPr lang="en-US" altLang="en-US" sz="1600">
              <a:latin typeface="Calibri" charset="0"/>
            </a:endParaRPr>
          </a:p>
        </p:txBody>
      </p:sp>
      <p:pic>
        <p:nvPicPr>
          <p:cNvPr id="97289" name="Picture 21"/>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71500" y="3179763"/>
            <a:ext cx="3048000" cy="6635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97290" name="TextBox 23"/>
          <p:cNvSpPr txBox="1">
            <a:spLocks noChangeArrowheads="1"/>
          </p:cNvSpPr>
          <p:nvPr/>
        </p:nvSpPr>
        <p:spPr bwMode="auto">
          <a:xfrm>
            <a:off x="3276600" y="4946650"/>
            <a:ext cx="184150" cy="584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1800">
              <a:latin typeface="Calibri" charset="0"/>
            </a:endParaRPr>
          </a:p>
        </p:txBody>
      </p:sp>
      <p:sp>
        <p:nvSpPr>
          <p:cNvPr id="97291" name="Rectangle 23"/>
          <p:cNvSpPr>
            <a:spLocks noChangeArrowheads="1"/>
          </p:cNvSpPr>
          <p:nvPr/>
        </p:nvSpPr>
        <p:spPr bwMode="auto">
          <a:xfrm>
            <a:off x="5486400" y="1016000"/>
            <a:ext cx="3683000" cy="2762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200">
                <a:latin typeface="Calibri" charset="0"/>
              </a:rPr>
              <a:t>Boer, Gamberg, Musch &amp;Prokudin arXiv:1107.5294</a:t>
            </a:r>
          </a:p>
        </p:txBody>
      </p:sp>
      <p:cxnSp>
        <p:nvCxnSpPr>
          <p:cNvPr id="97292" name="Straight Connector 14"/>
          <p:cNvCxnSpPr>
            <a:cxnSpLocks noChangeShapeType="1"/>
          </p:cNvCxnSpPr>
          <p:nvPr/>
        </p:nvCxnSpPr>
        <p:spPr bwMode="auto">
          <a:xfrm rot="10800000" flipV="1">
            <a:off x="3581400" y="2773363"/>
            <a:ext cx="153988" cy="152400"/>
          </a:xfrm>
          <a:prstGeom prst="line">
            <a:avLst/>
          </a:prstGeom>
          <a:noFill/>
          <a:ln w="9525">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cxnSp>
      <p:sp>
        <p:nvSpPr>
          <p:cNvPr id="97293" name="TextBox 27"/>
          <p:cNvSpPr txBox="1">
            <a:spLocks noChangeArrowheads="1"/>
          </p:cNvSpPr>
          <p:nvPr/>
        </p:nvSpPr>
        <p:spPr bwMode="auto">
          <a:xfrm>
            <a:off x="2514600" y="2849563"/>
            <a:ext cx="1084263" cy="3381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latin typeface="Calibri" charset="0"/>
              </a:rPr>
              <a:t>acceptance</a:t>
            </a:r>
          </a:p>
        </p:txBody>
      </p:sp>
      <p:cxnSp>
        <p:nvCxnSpPr>
          <p:cNvPr id="97294" name="Straight Connector 14"/>
          <p:cNvCxnSpPr>
            <a:cxnSpLocks noChangeShapeType="1"/>
          </p:cNvCxnSpPr>
          <p:nvPr/>
        </p:nvCxnSpPr>
        <p:spPr bwMode="auto">
          <a:xfrm rot="10800000" flipV="1">
            <a:off x="3579813" y="2798763"/>
            <a:ext cx="687387" cy="609600"/>
          </a:xfrm>
          <a:prstGeom prst="line">
            <a:avLst/>
          </a:prstGeom>
          <a:noFill/>
          <a:ln w="9525">
            <a:solidFill>
              <a:schemeClr val="tx1"/>
            </a:solidFill>
            <a:round/>
            <a:headEnd/>
            <a:tailEnd type="triangle" w="med" len="med"/>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noFill/>
              </a14:hiddenFill>
            </a:ext>
          </a:extLst>
        </p:spPr>
      </p:cxnSp>
      <p:sp>
        <p:nvSpPr>
          <p:cNvPr id="97295" name="TextBox 32"/>
          <p:cNvSpPr txBox="1">
            <a:spLocks noChangeArrowheads="1"/>
          </p:cNvSpPr>
          <p:nvPr/>
        </p:nvSpPr>
        <p:spPr bwMode="auto">
          <a:xfrm>
            <a:off x="6870700" y="4578350"/>
            <a:ext cx="184150" cy="461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endParaRPr lang="en-US" altLang="en-US" sz="1800">
              <a:latin typeface="Calibri" charset="0"/>
            </a:endParaRPr>
          </a:p>
        </p:txBody>
      </p:sp>
      <p:pic>
        <p:nvPicPr>
          <p:cNvPr id="97296" name="Picture 4"/>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927725" y="3748088"/>
            <a:ext cx="2254250" cy="4429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97297" name="Picture 25" descr="latex-image-1.pdf"/>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0" y="4343400"/>
            <a:ext cx="2736850" cy="3317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cxnSp>
        <p:nvCxnSpPr>
          <p:cNvPr id="22" name="Straight Connector 21"/>
          <p:cNvCxnSpPr/>
          <p:nvPr/>
        </p:nvCxnSpPr>
        <p:spPr>
          <a:xfrm rot="10800000">
            <a:off x="7696200" y="1676400"/>
            <a:ext cx="381000" cy="1588"/>
          </a:xfrm>
          <a:prstGeom prst="line">
            <a:avLst/>
          </a:pr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7299" name="TextBox 23"/>
          <p:cNvSpPr txBox="1">
            <a:spLocks noChangeArrowheads="1"/>
          </p:cNvSpPr>
          <p:nvPr/>
        </p:nvSpPr>
        <p:spPr bwMode="auto">
          <a:xfrm>
            <a:off x="8229600" y="1524000"/>
            <a:ext cx="484188" cy="3079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400"/>
              <a:t>eg1</a:t>
            </a:r>
          </a:p>
        </p:txBody>
      </p:sp>
      <p:sp>
        <p:nvSpPr>
          <p:cNvPr id="97300" name="Slide Number Placeholder 20"/>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597F9AB7-E70B-B14D-9D3E-848A83CA67BC}" type="slidenum">
              <a:rPr lang="en-US" altLang="en-US" sz="1400"/>
              <a:pPr>
                <a:spcBef>
                  <a:spcPct val="0"/>
                </a:spcBef>
                <a:buFontTx/>
                <a:buNone/>
              </a:pPr>
              <a:t>95</a:t>
            </a:fld>
            <a:endParaRPr lang="en-US" altLang="en-US" sz="1400"/>
          </a:p>
        </p:txBody>
      </p:sp>
      <p:sp>
        <p:nvSpPr>
          <p:cNvPr id="97301" name="Footer Placeholder 22"/>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29" name="Title 1"/>
          <p:cNvSpPr>
            <a:spLocks noGrp="1"/>
          </p:cNvSpPr>
          <p:nvPr>
            <p:ph type="title"/>
          </p:nvPr>
        </p:nvSpPr>
        <p:spPr>
          <a:xfrm>
            <a:off x="457200" y="98425"/>
            <a:ext cx="8229600" cy="511175"/>
          </a:xfrm>
        </p:spPr>
        <p:txBody>
          <a:bodyPr/>
          <a:lstStyle/>
          <a:p>
            <a:r>
              <a:rPr lang="en-US" altLang="en-US"/>
              <a:t>Bessel method: sensitivity to cuts</a:t>
            </a:r>
          </a:p>
        </p:txBody>
      </p:sp>
      <p:pic>
        <p:nvPicPr>
          <p:cNvPr id="99330" name="Picture 4" descr="PT_cut_onktg1.pdf"/>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r="8749"/>
          <a:stretch>
            <a:fillRect/>
          </a:stretch>
        </p:blipFill>
        <p:spPr bwMode="auto">
          <a:xfrm>
            <a:off x="1295400" y="838200"/>
            <a:ext cx="6248400" cy="32734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99331" name="TextBox 6"/>
          <p:cNvSpPr txBox="1">
            <a:spLocks noChangeArrowheads="1"/>
          </p:cNvSpPr>
          <p:nvPr/>
        </p:nvSpPr>
        <p:spPr bwMode="auto">
          <a:xfrm>
            <a:off x="152400" y="4367213"/>
            <a:ext cx="8915400" cy="1200150"/>
          </a:xfrm>
          <a:prstGeom prst="rect">
            <a:avLst/>
          </a:prstGeom>
          <a:solidFill>
            <a:srgbClr val="FFFF00"/>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pPr>
            <a:r>
              <a:rPr lang="en-US" altLang="en-US" sz="1800"/>
              <a:t>P</a:t>
            </a:r>
            <a:r>
              <a:rPr lang="en-US" altLang="en-US" sz="1800" baseline="-25000"/>
              <a:t>T</a:t>
            </a:r>
            <a:r>
              <a:rPr lang="en-US" altLang="en-US" sz="1800"/>
              <a:t> cuts affects  the value of extraction and the shape of b</a:t>
            </a:r>
            <a:r>
              <a:rPr lang="en-US" altLang="en-US" sz="1800" baseline="-25000"/>
              <a:t>T</a:t>
            </a:r>
            <a:r>
              <a:rPr lang="en-US" altLang="en-US" sz="1800"/>
              <a:t> dependence!</a:t>
            </a:r>
          </a:p>
          <a:p>
            <a:pPr eaLnBrk="1" hangingPunct="1">
              <a:spcBef>
                <a:spcPct val="0"/>
              </a:spcBef>
            </a:pPr>
            <a:r>
              <a:rPr lang="en-US" altLang="en-US" sz="1800"/>
              <a:t>The correlation is direct consequence of the energy and momentum conservation when we account for intrinsic motion of the quarks</a:t>
            </a:r>
          </a:p>
          <a:p>
            <a:pPr eaLnBrk="1" hangingPunct="1">
              <a:spcBef>
                <a:spcPct val="0"/>
              </a:spcBef>
            </a:pPr>
            <a:r>
              <a:rPr lang="en-US" altLang="en-US" sz="1800"/>
              <a:t>The correlation is not sensitive to the details of the models used for the extraction.</a:t>
            </a:r>
          </a:p>
        </p:txBody>
      </p:sp>
      <p:sp>
        <p:nvSpPr>
          <p:cNvPr id="99332" name="Slide Number Placeholder 4"/>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AF2C7DCD-FBBA-0844-88FA-03B53DED7A32}" type="slidenum">
              <a:rPr lang="en-US" altLang="en-US" sz="1400"/>
              <a:pPr>
                <a:spcBef>
                  <a:spcPct val="0"/>
                </a:spcBef>
                <a:buFontTx/>
                <a:buNone/>
              </a:pPr>
              <a:t>96</a:t>
            </a:fld>
            <a:endParaRPr lang="en-US" altLang="en-US" sz="1400"/>
          </a:p>
        </p:txBody>
      </p:sp>
      <p:sp>
        <p:nvSpPr>
          <p:cNvPr id="99333" name="Footer Placeholder 5"/>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altLang="en-US"/>
              <a:t>Accounting for nuclear effects</a:t>
            </a:r>
          </a:p>
        </p:txBody>
      </p:sp>
      <p:sp>
        <p:nvSpPr>
          <p:cNvPr id="100354" name="Footer Placeholder 3"/>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sp>
        <p:nvSpPr>
          <p:cNvPr id="100355" name="Rectangle 1"/>
          <p:cNvSpPr>
            <a:spLocks noChangeArrowheads="1"/>
          </p:cNvSpPr>
          <p:nvPr/>
        </p:nvSpPr>
        <p:spPr bwMode="auto">
          <a:xfrm>
            <a:off x="228600" y="990600"/>
            <a:ext cx="6934200" cy="64611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Under the </a:t>
            </a:r>
            <a:r>
              <a:rPr lang="ja-JP" altLang="en-US" sz="1800"/>
              <a:t>“</a:t>
            </a:r>
            <a:r>
              <a:rPr lang="en-US" altLang="ja-JP" sz="1800"/>
              <a:t>maximal two gluon approximation", the TMD quark distribution in a nucleus for leading twist</a:t>
            </a:r>
            <a:endParaRPr lang="en-US" altLang="en-US" sz="1800"/>
          </a:p>
        </p:txBody>
      </p:sp>
      <p:pic>
        <p:nvPicPr>
          <p:cNvPr id="100356" name="Picture 2" descr="Screen Shot 2016-09-08 at 9.29.35 A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295400" y="1600200"/>
            <a:ext cx="5842000" cy="863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00357" name="Rectangle 3"/>
          <p:cNvSpPr>
            <a:spLocks noChangeArrowheads="1"/>
          </p:cNvSpPr>
          <p:nvPr/>
        </p:nvSpPr>
        <p:spPr bwMode="auto">
          <a:xfrm>
            <a:off x="228600" y="2286000"/>
            <a:ext cx="1685925"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for higher twist</a:t>
            </a:r>
          </a:p>
        </p:txBody>
      </p:sp>
      <p:pic>
        <p:nvPicPr>
          <p:cNvPr id="100358" name="Picture 5" descr="Screen Shot 2016-09-08 at 9.32.07 A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71600" y="2743200"/>
            <a:ext cx="6781800" cy="8143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00359" name="Rectangle 6"/>
          <p:cNvSpPr>
            <a:spLocks noChangeArrowheads="1"/>
          </p:cNvSpPr>
          <p:nvPr/>
        </p:nvSpPr>
        <p:spPr bwMode="auto">
          <a:xfrm>
            <a:off x="152400" y="3429000"/>
            <a:ext cx="2224088"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for simple Gaussian </a:t>
            </a:r>
          </a:p>
        </p:txBody>
      </p:sp>
      <p:pic>
        <p:nvPicPr>
          <p:cNvPr id="100360" name="Picture 7" descr="Screen Shot 2016-09-08 at 9.34.37 AM.png"/>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43000" y="3810000"/>
            <a:ext cx="6400800" cy="15748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00361" name="Rectangle 8"/>
          <p:cNvSpPr>
            <a:spLocks noChangeArrowheads="1"/>
          </p:cNvSpPr>
          <p:nvPr/>
        </p:nvSpPr>
        <p:spPr bwMode="auto">
          <a:xfrm>
            <a:off x="0" y="5486400"/>
            <a:ext cx="8839200" cy="8302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600"/>
              <a:t>The broadening width </a:t>
            </a:r>
            <a:r>
              <a:rPr lang="en-US" altLang="en-US" sz="1600">
                <a:latin typeface="Symbol" charset="2"/>
              </a:rPr>
              <a:t>D</a:t>
            </a:r>
            <a:r>
              <a:rPr lang="en-US" altLang="en-US" sz="1600" b="1" baseline="-25000"/>
              <a:t>2</a:t>
            </a:r>
            <a:r>
              <a:rPr lang="en-US" altLang="en-US" sz="1600" baseline="-25000"/>
              <a:t>F</a:t>
            </a:r>
            <a:r>
              <a:rPr lang="en-US" altLang="en-US" sz="1600"/>
              <a:t> or the total average squared transverse momentum broadening,</a:t>
            </a:r>
          </a:p>
          <a:p>
            <a:pPr eaLnBrk="1" hangingPunct="1">
              <a:spcBef>
                <a:spcPct val="0"/>
              </a:spcBef>
              <a:buFontTx/>
              <a:buNone/>
            </a:pPr>
            <a:r>
              <a:rPr lang="en-US" altLang="en-US" sz="1600"/>
              <a:t>is given by the quark transport parameter depending on the spatial nucleon number density</a:t>
            </a:r>
          </a:p>
          <a:p>
            <a:pPr eaLnBrk="1" hangingPunct="1">
              <a:spcBef>
                <a:spcPct val="0"/>
              </a:spcBef>
              <a:buFontTx/>
              <a:buNone/>
            </a:pPr>
            <a:r>
              <a:rPr lang="en-US" altLang="en-US" sz="1600"/>
              <a:t>inside the nucleus and the gluon distribution function in a nucleon</a:t>
            </a:r>
          </a:p>
        </p:txBody>
      </p:sp>
      <p:sp>
        <p:nvSpPr>
          <p:cNvPr id="100362" name="Rectangle 9"/>
          <p:cNvSpPr>
            <a:spLocks noChangeArrowheads="1"/>
          </p:cNvSpPr>
          <p:nvPr/>
        </p:nvSpPr>
        <p:spPr bwMode="auto">
          <a:xfrm>
            <a:off x="6781800" y="838200"/>
            <a:ext cx="2276475"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pt-BR" altLang="en-US" sz="1800" b="1"/>
              <a:t>[</a:t>
            </a:r>
            <a:r>
              <a:rPr lang="pt-BR" altLang="en-US" sz="1800"/>
              <a:t>hep-ph/0801.0434</a:t>
            </a:r>
            <a:r>
              <a:rPr lang="pt-BR" altLang="en-US" sz="1800" b="1"/>
              <a:t>].</a:t>
            </a:r>
            <a:endParaRPr lang="en-US" altLang="en-US" sz="1800"/>
          </a:p>
        </p:txBody>
      </p:sp>
      <p:sp>
        <p:nvSpPr>
          <p:cNvPr id="100363" name="Slide Number Placeholder 1"/>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D0FA8DE0-82ED-AE44-A9A4-834AE5103A97}" type="slidenum">
              <a:rPr lang="en-US" altLang="en-US" sz="1400"/>
              <a:pPr>
                <a:spcBef>
                  <a:spcPct val="0"/>
                </a:spcBef>
                <a:buFontTx/>
                <a:buNone/>
              </a:pPr>
              <a:t>97</a:t>
            </a:fld>
            <a:endParaRPr lang="en-US" altLang="en-US" sz="140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Avakian, LNF-INFN Dec 12</a:t>
            </a:r>
            <a:endParaRPr lang="en-US"/>
          </a:p>
        </p:txBody>
      </p:sp>
      <p:sp>
        <p:nvSpPr>
          <p:cNvPr id="101378" name="Slide Number Placeholder 2"/>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C18D738C-21B9-2D42-A4C9-F61C10823964}" type="slidenum">
              <a:rPr lang="en-US" altLang="en-US" sz="1400"/>
              <a:pPr>
                <a:spcBef>
                  <a:spcPct val="0"/>
                </a:spcBef>
                <a:buFontTx/>
                <a:buNone/>
              </a:pPr>
              <a:t>98</a:t>
            </a:fld>
            <a:endParaRPr lang="en-US" altLang="en-US" sz="1400"/>
          </a:p>
        </p:txBody>
      </p:sp>
      <p:sp>
        <p:nvSpPr>
          <p:cNvPr id="101379" name="TextBox 3"/>
          <p:cNvSpPr txBox="1">
            <a:spLocks noChangeArrowheads="1"/>
          </p:cNvSpPr>
          <p:nvPr/>
        </p:nvSpPr>
        <p:spPr bwMode="auto">
          <a:xfrm>
            <a:off x="2209800" y="152400"/>
            <a:ext cx="5154613" cy="5238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2800"/>
              <a:t>Correlations between moments</a:t>
            </a:r>
          </a:p>
        </p:txBody>
      </p:sp>
      <p:pic>
        <p:nvPicPr>
          <p:cNvPr id="101380" name="Picture 4" descr="Screen Shot 2017-01-25 at 3.08.09 PM.png"/>
          <p:cNvPicPr>
            <a:picLocks noChangeAspect="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5800" y="1066800"/>
            <a:ext cx="7138988" cy="48006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01381" name="TextBox 5"/>
          <p:cNvSpPr txBox="1">
            <a:spLocks noChangeArrowheads="1"/>
          </p:cNvSpPr>
          <p:nvPr/>
        </p:nvSpPr>
        <p:spPr bwMode="auto">
          <a:xfrm>
            <a:off x="-36513" y="5943600"/>
            <a:ext cx="9124951"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buFontTx/>
              <a:buNone/>
            </a:pPr>
            <a:r>
              <a:rPr lang="en-US" altLang="en-US" sz="1800"/>
              <a:t>Unpolarized cos</a:t>
            </a:r>
            <a:r>
              <a:rPr lang="en-US" altLang="en-US" sz="1800">
                <a:latin typeface="Symbol" charset="2"/>
              </a:rPr>
              <a:t>f (</a:t>
            </a:r>
            <a:r>
              <a:rPr lang="en-US" altLang="en-US" sz="1800"/>
              <a:t>sets correspond to 0 and 0.1</a:t>
            </a:r>
            <a:r>
              <a:rPr lang="en-US" altLang="en-US" sz="1800">
                <a:latin typeface="Symbol" charset="2"/>
              </a:rPr>
              <a:t>) </a:t>
            </a:r>
            <a:r>
              <a:rPr lang="en-US" altLang="en-US" sz="1800"/>
              <a:t>, affects polarized sin2</a:t>
            </a:r>
            <a:r>
              <a:rPr lang="en-US" altLang="en-US" sz="1800">
                <a:latin typeface="Symbol" charset="2"/>
              </a:rPr>
              <a:t>f</a:t>
            </a:r>
            <a:r>
              <a:rPr lang="en-US" altLang="en-US" sz="1800"/>
              <a:t>,cos</a:t>
            </a:r>
            <a:r>
              <a:rPr lang="en-US" altLang="en-US" sz="1800">
                <a:latin typeface="Symbol" charset="2"/>
              </a:rPr>
              <a:t>f</a:t>
            </a:r>
            <a:r>
              <a:rPr lang="en-US" altLang="en-US" sz="1800"/>
              <a:t> moments</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5" name="Title 1"/>
          <p:cNvSpPr>
            <a:spLocks noGrp="1"/>
          </p:cNvSpPr>
          <p:nvPr>
            <p:ph type="title"/>
          </p:nvPr>
        </p:nvSpPr>
        <p:spPr>
          <a:xfrm>
            <a:off x="1524000" y="274638"/>
            <a:ext cx="5181600" cy="411162"/>
          </a:xfrm>
        </p:spPr>
        <p:txBody>
          <a:bodyPr/>
          <a:lstStyle/>
          <a:p>
            <a:r>
              <a:rPr lang="en-US" altLang="en-US" sz="2800"/>
              <a:t>SIDIS with Bessel weighting</a:t>
            </a:r>
          </a:p>
        </p:txBody>
      </p:sp>
      <p:pic>
        <p:nvPicPr>
          <p:cNvPr id="103426" name="Picture 27" descr="Screen shot 2011-10-13 at 3.04.16 PM.png"/>
          <p:cNvPicPr>
            <a:picLocks noChangeAspect="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28600" y="914400"/>
            <a:ext cx="6629400" cy="5492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03427" name="TextBox 20"/>
          <p:cNvSpPr txBox="1">
            <a:spLocks noChangeArrowheads="1"/>
          </p:cNvSpPr>
          <p:nvPr/>
        </p:nvSpPr>
        <p:spPr bwMode="auto">
          <a:xfrm>
            <a:off x="228600" y="5954713"/>
            <a:ext cx="5029200" cy="369887"/>
          </a:xfrm>
          <a:prstGeom prst="rect">
            <a:avLst/>
          </a:prstGeom>
          <a:solidFill>
            <a:srgbClr val="E3E81E"/>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0"/>
              </a:spcBef>
            </a:pPr>
            <a:r>
              <a:rPr lang="en-US" altLang="en-US" sz="1800">
                <a:latin typeface="Times New Roman" charset="0"/>
              </a:rPr>
              <a:t>the data analysis can be performed in the </a:t>
            </a:r>
            <a:r>
              <a:rPr lang="en-US" altLang="en-US" sz="1800" b="1">
                <a:latin typeface="Times New Roman" charset="0"/>
              </a:rPr>
              <a:t>b</a:t>
            </a:r>
            <a:r>
              <a:rPr lang="en-US" altLang="en-US" sz="1800" b="1" baseline="-25000">
                <a:latin typeface="Times New Roman" charset="0"/>
              </a:rPr>
              <a:t>T</a:t>
            </a:r>
            <a:r>
              <a:rPr lang="en-US" altLang="en-US" sz="1800" b="1">
                <a:latin typeface="Times New Roman" charset="0"/>
              </a:rPr>
              <a:t>-space</a:t>
            </a:r>
            <a:r>
              <a:rPr lang="en-US" altLang="en-US" sz="1800">
                <a:latin typeface="Times New Roman" charset="0"/>
              </a:rPr>
              <a:t>.</a:t>
            </a:r>
          </a:p>
        </p:txBody>
      </p:sp>
      <p:pic>
        <p:nvPicPr>
          <p:cNvPr id="103428" name="Picture 21" descr="latex-image-1.pdf"/>
          <p:cNvPicPr>
            <a:picLocks noChangeAspect="1"/>
          </p:cNvPicPr>
          <p:nvPr/>
        </p:nvPicPr>
        <p:blipFill>
          <a:blip r:embed="rId4">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90525" y="2230438"/>
            <a:ext cx="3724275" cy="80327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03429" name="Picture 24" descr="latex-image-1.pdf"/>
          <p:cNvPicPr>
            <a:picLocks noChangeAspect="1"/>
          </p:cNvPicPr>
          <p:nvPr/>
        </p:nvPicPr>
        <p:blipFill>
          <a:blip r:embed="rId5">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 y="4038600"/>
            <a:ext cx="3754438" cy="542925"/>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03430" name="Picture 25" descr="Screen shot 2011-10-13 at 9.46.00 PM.png"/>
          <p:cNvPicPr>
            <a:picLocks noChangeAspect="1"/>
          </p:cNvPicPr>
          <p:nvPr/>
        </p:nvPicPr>
        <p:blipFill>
          <a:blip r:embed="rId6">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06988" y="1371600"/>
            <a:ext cx="3579812" cy="23622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03431" name="Picture 27" descr="Screen shot 2011-10-13 at 9.42.14 PM.png"/>
          <p:cNvPicPr>
            <a:picLocks noChangeAspect="1"/>
          </p:cNvPicPr>
          <p:nvPr/>
        </p:nvPicPr>
        <p:blipFill>
          <a:blip r:embed="rId7">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34000" y="3733800"/>
            <a:ext cx="3344863" cy="23923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pic>
        <p:nvPicPr>
          <p:cNvPr id="103432" name="Picture 28" descr="latex-image-1.pdf"/>
          <p:cNvPicPr>
            <a:picLocks noChangeAspect="1"/>
          </p:cNvPicPr>
          <p:nvPr/>
        </p:nvPicPr>
        <p:blipFill>
          <a:blip r:embed="rId8">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00800" y="1665288"/>
            <a:ext cx="1752600" cy="25241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pic>
      <p:sp>
        <p:nvSpPr>
          <p:cNvPr id="103433" name="Slide Number Placeholder 9"/>
          <p:cNvSpPr>
            <a:spLocks noGrp="1"/>
          </p:cNvSpPr>
          <p:nvPr>
            <p:ph type="sldNum" sz="quarter" idx="11"/>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fld id="{260A2F54-7E5E-9C41-8C12-8CB02B663F0C}" type="slidenum">
              <a:rPr lang="en-US" altLang="en-US" sz="1400"/>
              <a:pPr>
                <a:spcBef>
                  <a:spcPct val="0"/>
                </a:spcBef>
                <a:buFontTx/>
                <a:buNone/>
              </a:pPr>
              <a:t>99</a:t>
            </a:fld>
            <a:endParaRPr lang="en-US" altLang="en-US" sz="1400"/>
          </a:p>
        </p:txBody>
      </p:sp>
      <p:sp>
        <p:nvSpPr>
          <p:cNvPr id="103434" name="Footer Placeholder 10"/>
          <p:cNvSpPr>
            <a:spLocks noGrp="1"/>
          </p:cNvSpPr>
          <p:nvPr>
            <p:ph type="ftr" sz="quarter" idx="10"/>
          </p:nvPr>
        </p:nvSpPr>
        <p:spPr>
          <a:noFill/>
          <a:ln/>
          <a:extLst>
            <a:ext uri="{909E8E84-426E-40dd-AFC4-6F175D3DCCD1}">
              <a14:hiddenFill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a:solidFill>
                  <a:srgbClr val="FFFFFF"/>
                </a:solidFill>
              </a14:hiddenFill>
            </a:ext>
            <a:ext uri="{91240B29-F687-4f45-9708-019B960494DF}">
              <a14:hiddenLine xmlns:mc="http://schemas.openxmlformats.org/markup-compatibility/2006" xmlns:mv="urn:schemas-microsoft-com:mac:vml" xmlns:a14="http://schemas.microsoft.com/office/drawing/2010/main" xmlns="" xmlns:p="http://schemas.openxmlformats.org/presentationml/2006/main" xmlns:r="http://schemas.openxmlformats.org/officeDocument/2006/relationships" xmlns:a="http://schemas.openxmlformats.org/drawingml/2006/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400" smtClean="0"/>
              <a:t>Avakian, LNF-INFN Dec 12</a:t>
            </a:r>
            <a:endParaRPr lang="en-US" altLang="en-US" sz="140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TEXPOINTINIT" val=""/>
  <p:tag name="USEAMSFONTS" val="True"/>
  <p:tag name="EMBEDFONTS" val="False"/>
  <p:tag name="USEBOLDAMS" val="False"/>
  <p:tag name="DEFAULTDISPLAYSOURCE" val="\documentclass{slides}\pagestyle{empty}&#10;\begin{document}&#10;&#10;\end{document}&#10;"/>
  <p:tag name="TEX2PS" val="latex $(base).tex; dvips -D $(res) -E -o $(base).ps $(base).dvi"/>
  <p:tag name="EXTERNALEDITCOMMAND" val="notepad %"/>
  <p:tag name="GHOSTSCRIPTCOMMAND" val="c:\gs\gs8.14\bin\gswin32c"/>
  <p:tag name="DEFAULTBITMAP" val="pngmono"/>
  <p:tag name="DEFAULTBLEND" val="False"/>
  <p:tag name="DEFAULTTRANSPARENT" val="False"/>
  <p:tag name="DEFAULTWORKAROUNDTRANSPARENCYBUG" val="False"/>
  <p:tag name="DEFAULTRESOLUTION" val="1200"/>
  <p:tag name="DEFAULTMAGNIFICATION" val="2"/>
  <p:tag name="DEFAULTFONTSIZE" val="10"/>
  <p:tag name="DEFAULTWIDTH" val="722"/>
  <p:tag name="DEFAULTHEIGHT" val="302"/>
</p:tagLst>
</file>

<file path=ppt/tags/tag1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12pt]{article}\pagestyle{empty}&#10;%\documentclass{slides}&#10;\input epsf&#10;\usepackage{graphicx}&#10;\usepackage{color}&#10;\begin{document}&#10; ${\color{blue} \bf f_{1T}^\perp} $ &#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6"/>
  <p:tag name="PICTUREFILESIZE" val="1698"/>
</p:tagLst>
</file>

<file path=ppt/tags/tag1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12pt]{article}\pagestyle{empty}&#10;%\documentclass{slides}&#10;\input epsf&#10;\usepackage{graphicx}&#10;\usepackage{color}&#10;\begin{document}&#10; ${\color{red} \bf h_{1L}^\perp}$&#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9"/>
  <p:tag name="PICTUREFILESIZE" val="1828"/>
</p:tagLst>
</file>

<file path=ppt/tags/tag1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12pt]{article}\pagestyle{empty}&#10;%\documentclass{slides}&#10;\input epsf&#10;\usepackage{graphicx}&#10;\usepackage{color}&#10;\begin{document}&#10; ${\color{red} \bf h_{1}^\perp}$&#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5"/>
  <p:tag name="PICTUREFILESIZE" val="1508"/>
</p:tagLst>
</file>

<file path=ppt/tags/tag1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12pt]{article}\pagestyle{empty}&#10;%\documentclass{slides}&#10;\input epsf&#10;\usepackage{graphicx}&#10;\usepackage{color}&#10;\begin{document}&#10; ${\color{red} \bf h_{1T}^\perp }$ &#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20"/>
  <p:tag name="PICTUREFILESIZE" val="1883"/>
</p:tagLst>
</file>

<file path=ppt/tags/tag1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12pt]{article}\pagestyle{empty}&#10;%\documentclass{slides}&#10;\input epsf&#10;\usepackage{graphicx}&#10;\usepackage{color}&#10;\begin{document}&#10;${\color{green} \bf g_{1T}^{\perp}}$&#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9"/>
  <p:tag name="PICTUREFILESIZE" val="2191"/>
</p:tagLst>
</file>

<file path=ppt/tags/tag1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12pt]{article}\pagestyle{empty}&#10;%\documentclass{slides}&#10;\input epsf&#10;\usepackage{graphicx}&#10;\usepackage{color}&#10;\begin{document}&#10;\begin{table}&#10;\begin{center}&#10;\begin{tabular}{|c|c|c|c|} \hline&#10;N/q &amp; U &amp; L &amp; T \\ \hline&#10; {U} &amp; ${\color{blue} \bf f_1}$   &amp; &amp; ${\color{white} h_{1}^\perp}$ \\&#10;\hline&#10; {L} &amp; &amp;${\color{green} \bf g_1}$ &amp;    ${\color{white} h_{1L}^\perp}$ \\&#10;\hline&#10; {T} &amp; ${\color{white} f_{1T}^\perp} $ &amp;  ${\color{white} g_{1T}}$ &amp;  ${\color{red} \bf h_1}$  ${\color{white}h_{1T}^\perp }$ \\&#10;\hline&#10;\end{tabular}&#10;\end{center}&#10;\end{table}&#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38"/>
  <p:tag name="PICTUREFILESIZE" val="19521"/>
</p:tagLst>
</file>

<file path=ppt/tags/tag1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12pt]{article}\pagestyle{empty}&#10;%\documentclass{slides}&#10;\input epsf&#10;\usepackage{graphicx}&#10;\usepackage{color}&#10;\begin{document}&#10; ${\color{blue} \bf f_{1T}^\perp} $ &#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6"/>
  <p:tag name="PICTUREFILESIZE" val="1698"/>
</p:tagLst>
</file>

<file path=ppt/tags/tag1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12pt]{article}\pagestyle{empty}&#10;%\documentclass{slides}&#10;\input epsf&#10;\usepackage{graphicx}&#10;\usepackage{color}&#10;\begin{document}&#10; ${\color{red} \bf h_{1L}^\perp}$&#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9"/>
  <p:tag name="PICTUREFILESIZE" val="1828"/>
</p:tagLst>
</file>

<file path=ppt/tags/tag1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12pt]{article}\pagestyle{empty}&#10;%\documentclass{slides}&#10;\input epsf&#10;\usepackage{graphicx}&#10;\usepackage{color}&#10;\begin{document}&#10; ${\color{red} \bf h_{1}^\perp}$&#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5"/>
  <p:tag name="PICTUREFILESIZE" val="1508"/>
</p:tagLst>
</file>

<file path=ppt/tags/tag1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12pt]{article}\pagestyle{empty}&#10;%\documentclass{slides}&#10;\input epsf&#10;\usepackage{graphicx}&#10;\usepackage{color}&#10;\begin{document}&#10; ${\color{red} \bf h_{1T}^\perp }$ &#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20"/>
  <p:tag name="PICTUREFILESIZE" val="1883"/>
</p:tagLst>
</file>

<file path=ppt/tags/tag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12pt]{article}\pagestyle{empty}&#10;%\documentclass{slides}&#10;\input epsf&#10;\usepackage{graphicx}&#10;\usepackage{color}&#10;\begin{document}&#10;\begin{table}&#10;\begin{center}&#10;\begin{tabular}{|c|c|c|c|} \hline&#10;N/q &amp; {\color{blue}U} &amp; {\color{green}L} &amp; {\color{red}T} \\ \hline&#10; {U} &amp; ${ \color{blue}  f^\perp }$   &amp; ${ \color{green} g^\perp }$ &amp; ${ \color{red} h, \bf e }$ \\&#10;\hline&#10;{L} &amp; ${\color{blue} f_L^\perp }$ &amp; ${ \color{green} g_L^\perp }$ &amp;    ${\color{red} {\bf h_{L}},e_L}$ \\&#10;\hline&#10; {T} &amp; ${\color{blue} f_{T},f_T^\perp} $ &amp;  ${\color{green} {\bf g_{T}},g_T^\perp }$ &amp;  ${\color{red} h_T, e_T, h_{T}^\perp, e_T^\perp }$ \\&#10;\hline&#10;\end{tabular}&#10;\end{center}&#10;\end{table}&#10;\end{document}"/>
  <p:tag name="EXTERNALNAME" val="txp_fig"/>
  <p:tag name="BLEND" val="False"/>
  <p:tag name="TRANSPARENT" val="False"/>
  <p:tag name="KEEPFILES" val="False"/>
  <p:tag name="DEBUGPAUSE" val="False"/>
  <p:tag name="RESOLUTION" val="1200"/>
  <p:tag name="TIMEOUT" val="(none)"/>
  <p:tag name="BOXWIDTH" val="663"/>
  <p:tag name="BOXHEIGHT" val="313"/>
  <p:tag name="BOXFONT" val="10"/>
  <p:tag name="BOXWRAP" val="False"/>
  <p:tag name="WORKAROUNDTRANSPARENCYBUG" val="False"/>
  <p:tag name="ALLOWFONTSUBSTITUTION" val="False"/>
  <p:tag name="BITMAPFORMAT" val="png256"/>
  <p:tag name="ORIGWIDTH" val="202"/>
  <p:tag name="PICTUREFILESIZE" val="32768"/>
</p:tagLst>
</file>

<file path=ppt/tags/tag20.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12pt]{article}\pagestyle{empty}&#10;%\documentclass{slides}&#10;\input epsf&#10;\usepackage{graphicx}&#10;\usepackage{color}&#10;\begin{document}&#10;${\color{green} \bf g_{1T}^{\perp}}$&#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9"/>
  <p:tag name="PICTUREFILESIZE" val="2191"/>
</p:tagLst>
</file>

<file path=ppt/tags/tag2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12pt]{article}\pagestyle{empty}&#10;%\documentclass{slides}&#10;\input epsf&#10;\usepackage{graphicx}&#10;\usepackage{color}&#10;\begin{document}&#10;\begin{table}&#10;\begin{center}&#10;\begin{tabular}{|c|c|c|c|} \hline&#10;N/q &amp; {\color{blue}U} &amp; {\color{green}L} &amp; {\color{red}T} \\ \hline&#10; {U} &amp; ${ \color{blue}  f^\perp }$   &amp; ${ \color{green} g^\perp }$ &amp; ${ \color{red} h, \bf e }$ \\&#10;\hline&#10;{L} &amp; ${\color{blue} f_L^\perp }$ &amp; ${ \color{green} g_L^\perp }$ &amp;    ${\color{red} {\bf h_{L}},e_L}$ \\&#10;\hline&#10; {T} &amp; ${\color{blue} f_{T},f_T^\perp} $ &amp;  ${\color{green} {\bf g_{T}},g_T^\perp }$ &amp;  ${\color{red} h_T, e_T, h_{T}^\perp, e_T^\perp }$ \\&#10;\hline&#10;\end{tabular}&#10;\end{center}&#10;\end{table}&#10;\end{document}"/>
  <p:tag name="EXTERNALNAME" val="txp_fig"/>
  <p:tag name="BLEND" val="False"/>
  <p:tag name="TRANSPARENT" val="False"/>
  <p:tag name="KEEPFILES" val="False"/>
  <p:tag name="DEBUGPAUSE" val="False"/>
  <p:tag name="RESOLUTION" val="1200"/>
  <p:tag name="TIMEOUT" val="(none)"/>
  <p:tag name="BOXWIDTH" val="663"/>
  <p:tag name="BOXHEIGHT" val="313"/>
  <p:tag name="BOXFONT" val="10"/>
  <p:tag name="BOXWRAP" val="False"/>
  <p:tag name="WORKAROUNDTRANSPARENCYBUG" val="False"/>
  <p:tag name="ALLOWFONTSUBSTITUTION" val="False"/>
  <p:tag name="BITMAPFORMAT" val="png256"/>
  <p:tag name="ORIGWIDTH" val="202"/>
  <p:tag name="PICTUREFILESIZE" val="32768"/>
</p:tagLst>
</file>

<file path=ppt/tags/tag22.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slides}\pagestyle{empty}&#10;\usepackage{color}&#10;\begin{document}&#10;\begin{eqnarray}&#10;\color{red} {h_{1}^{\perp} H_1^{\perp}} \nonumber &#10;\end{eqnarray}&#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58"/>
  <p:tag name="PICTUREFILESIZE" val="6167"/>
</p:tagLst>
</file>

<file path=ppt/tags/tag3.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12pt]{article}\pagestyle{empty}&#10;%\documentclass{slides}&#10;\input epsf&#10;\usepackage{graphicx}&#10;\usepackage{color}&#10;\begin{document}&#10;\begin{table}&#10;\begin{center}&#10;\begin{tabular}{|c|c|c|c|} \hline&#10;N/q &amp; U &amp; L &amp; T \\ \hline&#10; {U} &amp; ${\color{blue} \bf f_1}$   &amp; &amp; ${\color{white} h_{1}^\perp}$ \\&#10;\hline&#10; {L} &amp; &amp;${\color{green} \bf g_1}$ &amp;    ${\color{white} h_{1L}^\perp}$ \\&#10;\hline&#10; {T} &amp; ${\color{white} f_{1T}^\perp} $ &amp;  ${\color{white} g_{1T}}$ &amp;  ${\color{red} \bf h_1}$  ${\color{white}h_{1T}^\perp }$ \\&#10;\hline&#10;\end{tabular}&#10;\end{center}&#10;\end{table}&#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38"/>
  <p:tag name="PICTUREFILESIZE" val="19521"/>
</p:tagLst>
</file>

<file path=ppt/tags/tag4.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12pt]{article}\pagestyle{empty}&#10;%\documentclass{slides}&#10;\input epsf&#10;\usepackage{graphicx}&#10;\usepackage{color}&#10;\begin{document}&#10; ${\color{blue} \bf f_{1T}^\perp} $ &#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6"/>
  <p:tag name="PICTUREFILESIZE" val="1698"/>
</p:tagLst>
</file>

<file path=ppt/tags/tag5.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12pt]{article}\pagestyle{empty}&#10;%\documentclass{slides}&#10;\input epsf&#10;\usepackage{graphicx}&#10;\usepackage{color}&#10;\begin{document}&#10; ${\color{red} \bf h_{1L}^\perp}$&#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9"/>
  <p:tag name="PICTUREFILESIZE" val="1828"/>
</p:tagLst>
</file>

<file path=ppt/tags/tag6.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12pt]{article}\pagestyle{empty}&#10;%\documentclass{slides}&#10;\input epsf&#10;\usepackage{graphicx}&#10;\usepackage{color}&#10;\begin{document}&#10; ${\color{red} \bf h_{1}^\perp}$&#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5"/>
  <p:tag name="PICTUREFILESIZE" val="1508"/>
</p:tagLst>
</file>

<file path=ppt/tags/tag7.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12pt]{article}\pagestyle{empty}&#10;%\documentclass{slides}&#10;\input epsf&#10;\usepackage{graphicx}&#10;\usepackage{color}&#10;\begin{document}&#10; ${\color{red} \bf h_{1T}^\perp }$ &#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20"/>
  <p:tag name="PICTUREFILESIZE" val="1883"/>
</p:tagLst>
</file>

<file path=ppt/tags/tag8.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12pt]{article}\pagestyle{empty}&#10;%\documentclass{slides}&#10;\input epsf&#10;\usepackage{graphicx}&#10;\usepackage{color}&#10;\begin{document}&#10;${\color{green} \bf g_{1T}^{\perp}}$&#10;\end{document}&#10;"/>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9"/>
  <p:tag name="PICTUREFILESIZE" val="2191"/>
</p:tagLst>
</file>

<file path=ppt/tags/tag9.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SOURCE" val="\documentclass[12pt]{article}\pagestyle{empty}&#10;%\documentclass{slides}&#10;\input epsf&#10;\usepackage{graphicx}&#10;\usepackage{color}&#10;\begin{document}&#10;\begin{table}&#10;\begin{center}&#10;\begin{tabular}{|c|c|c|c|} \hline&#10;N/q &amp; U &amp; L &amp; T \\ \hline&#10; {U} &amp; ${\color{blue} \bf f_1}$   &amp; &amp; ${\color{white} h_{1}^\perp}$ \\&#10;\hline&#10; {L} &amp; &amp;${\color{green} \bf g_1}$ &amp;    ${\color{white} h_{1L}^\perp}$ \\&#10;\hline&#10; {T} &amp; ${\color{white} f_{1T}^\perp} $ &amp;  ${\color{white} g_{1T}}$ &amp;  ${\color{red} \bf h_1}$  ${\color{white}h_{1T}^\perp }$ \\&#10;\hline&#10;\end{tabular}&#10;\end{center}&#10;\end{table}&#10;\end{document}"/>
  <p:tag name="EXTERNALNAME" val="txp_fig"/>
  <p:tag name="BLEND" val="False"/>
  <p:tag name="TRANSPARENT" val="False"/>
  <p:tag name="KEEPFILES" val="False"/>
  <p:tag name="DEBUGPAUSE" val="False"/>
  <p:tag name="RESOLUTION" val="1200"/>
  <p:tag name="TIMEOUT" val="(none)"/>
  <p:tag name="BOXWIDTH" val="722"/>
  <p:tag name="BOXHEIGHT" val="313"/>
  <p:tag name="BOXFONT" val="10"/>
  <p:tag name="BOXWRAP" val="False"/>
  <p:tag name="WORKAROUNDTRANSPARENCYBUG" val="False"/>
  <p:tag name="ALLOWFONTSUBSTITUTION" val="False"/>
  <p:tag name="BITMAPFORMAT" val="png256"/>
  <p:tag name="ORIGWIDTH" val="138"/>
  <p:tag name="PICTUREFILESIZE" val="19521"/>
</p:tagLst>
</file>

<file path=ppt/theme/theme1.xml><?xml version="1.0" encoding="utf-8"?>
<a:theme xmlns:a="http://schemas.openxmlformats.org/drawingml/2006/main" name="harut">
  <a:themeElements>
    <a:clrScheme name="har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har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har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ar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ar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ar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ar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ar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ar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ar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ar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ar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ar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ar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harut</Template>
  <TotalTime>4210</TotalTime>
  <Words>11950</Words>
  <Application>Microsoft Macintosh PowerPoint</Application>
  <PresentationFormat>On-screen Show (4:3)</PresentationFormat>
  <Paragraphs>1236</Paragraphs>
  <Slides>111</Slides>
  <Notes>39</Notes>
  <HiddenSlides>0</HiddenSlides>
  <MMClips>0</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111</vt:i4>
      </vt:variant>
    </vt:vector>
  </HeadingPairs>
  <TitlesOfParts>
    <vt:vector size="114" baseType="lpstr">
      <vt:lpstr>harut</vt:lpstr>
      <vt:lpstr>Bitmap Image</vt:lpstr>
      <vt:lpstr>Equation</vt:lpstr>
      <vt:lpstr>Slide 1</vt:lpstr>
      <vt:lpstr>Slide 2</vt:lpstr>
      <vt:lpstr>Features of partonic 3D non-perturbative distributions  </vt:lpstr>
      <vt:lpstr>SIDIS x-section</vt:lpstr>
      <vt:lpstr>Experiment-Theory interaction</vt:lpstr>
      <vt:lpstr>Nucleon structure &amp; TMDs at leading twist</vt:lpstr>
      <vt:lpstr>Higher twists in azimuthal distributions in  SIDIS</vt:lpstr>
      <vt:lpstr>Comparing with HERMES</vt:lpstr>
      <vt:lpstr>Quark-gluon correlations: flavor dependence</vt:lpstr>
      <vt:lpstr>Sivers asymmetry:  pions</vt:lpstr>
      <vt:lpstr>Multiplicities </vt:lpstr>
      <vt:lpstr>Azimuthal moments and BM effect</vt:lpstr>
      <vt:lpstr>High precision measurements of SIDIS Cross Section</vt:lpstr>
      <vt:lpstr>Slide 14</vt:lpstr>
      <vt:lpstr>Measuring SIDIS cross section: CLAS 5.5 GeV</vt:lpstr>
      <vt:lpstr>Slide 16</vt:lpstr>
      <vt:lpstr>Slide 17</vt:lpstr>
      <vt:lpstr>SIDIS at JLab12 </vt:lpstr>
      <vt:lpstr>Slide 19</vt:lpstr>
      <vt:lpstr>Accessing transversity in dihadron production at JLab </vt:lpstr>
      <vt:lpstr> TMDs: Access Quark Orbital Angular Momentum</vt:lpstr>
      <vt:lpstr> Transversity from SoLID</vt:lpstr>
      <vt:lpstr>Slide 23</vt:lpstr>
      <vt:lpstr>Slide 24</vt:lpstr>
      <vt:lpstr>Extracting the average transverse momenta</vt:lpstr>
      <vt:lpstr>Radiative SIDIS</vt:lpstr>
      <vt:lpstr> Additional complications: Experiment can’t measure just 1 SF</vt:lpstr>
      <vt:lpstr>3D PDF Extraction and VAlidation (EVA) framework</vt:lpstr>
      <vt:lpstr>EVA framework</vt:lpstr>
      <vt:lpstr>Estimating  systematics</vt:lpstr>
      <vt:lpstr>Studies of 1D PDFs</vt:lpstr>
      <vt:lpstr>From SIDIS to DIS</vt:lpstr>
      <vt:lpstr>Reproduce SIDIS output with MC</vt:lpstr>
      <vt:lpstr>Comparing different DIS models</vt:lpstr>
      <vt:lpstr>Standard input for SFs</vt:lpstr>
      <vt:lpstr>Radiative DIS</vt:lpstr>
      <vt:lpstr>Recovering generated input from reconstructed set</vt:lpstr>
      <vt:lpstr>Extraction of DIS x-section and acceptance</vt:lpstr>
      <vt:lpstr>Suggested standard input for SFs:SIDIS Example</vt:lpstr>
      <vt:lpstr>A set of Structure Functions  needed for x-section</vt:lpstr>
      <vt:lpstr>Standard output for data</vt:lpstr>
      <vt:lpstr>Slide 42</vt:lpstr>
      <vt:lpstr>Slide 43</vt:lpstr>
      <vt:lpstr>Slide 44</vt:lpstr>
      <vt:lpstr> Additional complications: Experiment has limited acceptance</vt:lpstr>
      <vt:lpstr>CLAS at 5.5 GeV</vt:lpstr>
      <vt:lpstr>Slide 47</vt:lpstr>
      <vt:lpstr>Slide 48</vt:lpstr>
      <vt:lpstr>Sivers asymmetry:  kaons vs pions</vt:lpstr>
      <vt:lpstr> Additional complications: Experiment has limited energy</vt:lpstr>
      <vt:lpstr>Radiative DIS</vt:lpstr>
      <vt:lpstr>Slide 52</vt:lpstr>
      <vt:lpstr>Quark-gluon correlations</vt:lpstr>
      <vt:lpstr>Questions to address</vt:lpstr>
      <vt:lpstr>AUT  studies at JLab</vt:lpstr>
      <vt:lpstr>Event generators for SIDIS studies</vt:lpstr>
      <vt:lpstr>Comparing generated ouput with input</vt:lpstr>
      <vt:lpstr> Additional complications: Experiment covers ranges described by different SFs</vt:lpstr>
      <vt:lpstr>Slide 59</vt:lpstr>
      <vt:lpstr>Slide 60</vt:lpstr>
      <vt:lpstr>QED radiative  corrections in SSA</vt:lpstr>
      <vt:lpstr>Radiative Corrections</vt:lpstr>
      <vt:lpstr>Radiative Corrections</vt:lpstr>
      <vt:lpstr>Bin Centering Corrections</vt:lpstr>
      <vt:lpstr>Radiative DIS</vt:lpstr>
      <vt:lpstr>Systematics </vt:lpstr>
      <vt:lpstr> Additional complications(IV): Large higher twist structure functions</vt:lpstr>
      <vt:lpstr>Suggested standard input for SFs:Example (data)</vt:lpstr>
      <vt:lpstr>Suggested standard input for SFs:SIDIS</vt:lpstr>
      <vt:lpstr>Slide 70</vt:lpstr>
      <vt:lpstr>Slide 71</vt:lpstr>
      <vt:lpstr>Standard output: CLAS e1f at 5.5 GeV</vt:lpstr>
      <vt:lpstr>Kinematic distributions</vt:lpstr>
      <vt:lpstr>Dihadron production</vt:lpstr>
      <vt:lpstr>Additional complications: limited phase space</vt:lpstr>
      <vt:lpstr>Slide 76</vt:lpstr>
      <vt:lpstr>Missing mass of pions in ep-&gt;e’pX</vt:lpstr>
      <vt:lpstr>Slide 78</vt:lpstr>
      <vt:lpstr>Clas12 resolutions</vt:lpstr>
      <vt:lpstr>Slide 80</vt:lpstr>
      <vt:lpstr>systematics</vt:lpstr>
      <vt:lpstr>Slide 82</vt:lpstr>
      <vt:lpstr>Systematics </vt:lpstr>
      <vt:lpstr>Slide 84</vt:lpstr>
      <vt:lpstr>ALU comparing CLAS data sets e16 and e1f</vt:lpstr>
      <vt:lpstr>Extracting the average transverse momenta</vt:lpstr>
      <vt:lpstr>Suggested standard input for SFs:Example</vt:lpstr>
      <vt:lpstr>Slide 88</vt:lpstr>
      <vt:lpstr>Slide 89</vt:lpstr>
      <vt:lpstr>MC (level-I)  for CLAS12</vt:lpstr>
      <vt:lpstr>MC(level-II) for CLAS12</vt:lpstr>
      <vt:lpstr>Partonic Transverse Motion at 11 GeV</vt:lpstr>
      <vt:lpstr>Slide 93</vt:lpstr>
      <vt:lpstr>SIDIS with Bessel weighting</vt:lpstr>
      <vt:lpstr>BGMP: extraction of kT-dependent PDFs</vt:lpstr>
      <vt:lpstr>Bessel method: sensitivity to cuts</vt:lpstr>
      <vt:lpstr>Accounting for nuclear effects</vt:lpstr>
      <vt:lpstr>Slide 98</vt:lpstr>
      <vt:lpstr>SIDIS with Bessel weighting</vt:lpstr>
      <vt:lpstr>Lattice calculations and bT-space</vt:lpstr>
      <vt:lpstr>Quarks Intrinsic Motion in MC</vt:lpstr>
      <vt:lpstr>Kinematic correlations at finite Q2</vt:lpstr>
      <vt:lpstr>Output of MC in terms of physics</vt:lpstr>
      <vt:lpstr>BGMP: extraction of kT-dependent PDFs</vt:lpstr>
      <vt:lpstr>BGMP: extraction of kT-dependent PDFs</vt:lpstr>
      <vt:lpstr>BGMP: extraction of kT-dependent TMDs</vt:lpstr>
      <vt:lpstr>Why SoLID</vt:lpstr>
      <vt:lpstr> Mapping Sivers Asymmetries with SoLID</vt:lpstr>
      <vt:lpstr> TMDs: Access Quark Orbital Angular Momentum</vt:lpstr>
      <vt:lpstr>Worm-gear Functions </vt:lpstr>
      <vt:lpstr>Slide 111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Harut Avagyan</cp:lastModifiedBy>
  <cp:revision>109</cp:revision>
  <cp:lastPrinted>2017-09-20T05:43:09Z</cp:lastPrinted>
  <dcterms:created xsi:type="dcterms:W3CDTF">2017-12-11T18:53:12Z</dcterms:created>
  <dcterms:modified xsi:type="dcterms:W3CDTF">2017-12-11T22:46:31Z</dcterms:modified>
</cp:coreProperties>
</file>