
<file path=[Content_Types].xml><?xml version="1.0" encoding="utf-8"?>
<Types xmlns="http://schemas.openxmlformats.org/package/2006/content-types">
  <Override PartName="/ppt/tags/tag1.xml" ContentType="application/vnd.openxmlformats-officedocument.presentationml.tags+xml"/>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notesSlides/notesSlide3.xml" ContentType="application/vnd.openxmlformats-officedocument.presentationml.notesSlide+xml"/>
  <Override PartName="/ppt/tableStyles.xml" ContentType="application/vnd.openxmlformats-officedocument.presentationml.tableStyles+xml"/>
  <Default Extension="emf" ContentType="image/x-emf"/>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docProps/core.xml" ContentType="application/vnd.openxmlformats-package.core-properties+xml"/>
  <Override PartName="/ppt/slides/slide14.xml" ContentType="application/vnd.openxmlformats-officedocument.presentationml.slide+xml"/>
  <Override PartName="/ppt/tags/tag2.xml" ContentType="application/vnd.openxmlformats-officedocument.presentationml.tag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s/slide17.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s/slide4.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1"/>
  </p:notesMasterIdLst>
  <p:handoutMasterIdLst>
    <p:handoutMasterId r:id="rId22"/>
  </p:handoutMasterIdLst>
  <p:sldIdLst>
    <p:sldId id="286" r:id="rId2"/>
    <p:sldId id="282" r:id="rId3"/>
    <p:sldId id="281" r:id="rId4"/>
    <p:sldId id="265" r:id="rId5"/>
    <p:sldId id="280" r:id="rId6"/>
    <p:sldId id="260" r:id="rId7"/>
    <p:sldId id="259" r:id="rId8"/>
    <p:sldId id="264" r:id="rId9"/>
    <p:sldId id="266" r:id="rId10"/>
    <p:sldId id="277" r:id="rId11"/>
    <p:sldId id="271" r:id="rId12"/>
    <p:sldId id="268" r:id="rId13"/>
    <p:sldId id="272" r:id="rId14"/>
    <p:sldId id="273" r:id="rId15"/>
    <p:sldId id="287" r:id="rId16"/>
    <p:sldId id="278" r:id="rId17"/>
    <p:sldId id="279" r:id="rId18"/>
    <p:sldId id="283" r:id="rId19"/>
    <p:sldId id="2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6014" autoAdjust="0"/>
  </p:normalViewPr>
  <p:slideViewPr>
    <p:cSldViewPr snapToGrid="0" snapToObjects="1">
      <p:cViewPr>
        <p:scale>
          <a:sx n="100" d="100"/>
          <a:sy n="100" d="100"/>
        </p:scale>
        <p:origin x="-584"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2E2CCE-9C24-5340-A42A-57F52B2D9AC9}" type="datetimeFigureOut">
              <a:rPr lang="en-US" smtClean="0"/>
              <a:pPr/>
              <a:t>3/17/17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D8FF2F-4BE3-284C-88CF-5CD973A1261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D811D-5A22-7F4B-8DC0-84EB00F13368}" type="datetimeFigureOut">
              <a:rPr lang="en-US" smtClean="0"/>
              <a:pPr/>
              <a:t>3/17/17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3016B-688A-AB47-B3D3-44135059EF1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solidFill>
                  <a:prstClr val="black"/>
                </a:solidFill>
              </a:rPr>
              <a:pPr/>
              <a:t>1</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830190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N* spectrum teaches us about the underlying symmetries, to access the internal structure we need to probe the nucleon with virtual photons that measure the resonance strength versus the time-distance scale. What one measures are the </a:t>
            </a:r>
            <a:r>
              <a:rPr lang="en-US" baseline="0" dirty="0" err="1" smtClean="0"/>
              <a:t>helicity</a:t>
            </a:r>
            <a:r>
              <a:rPr lang="en-US" baseline="0" dirty="0" smtClean="0"/>
              <a:t> amplitudes A1/2, A3/2, and S1/2 or equivalent electromagnetic </a:t>
            </a:r>
            <a:r>
              <a:rPr lang="en-US" baseline="0" dirty="0" err="1" smtClean="0"/>
              <a:t>multipoles</a:t>
            </a:r>
            <a:r>
              <a:rPr lang="en-US" baseline="0" dirty="0" smtClean="0"/>
              <a:t>. I will focus on 3 states highlighted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465146C-2381-E845-AEC8-0B41B4187267}" type="slidenum">
              <a:rPr lang="en-US" smtClean="0"/>
              <a:pPr/>
              <a:t>3</a:t>
            </a:fld>
            <a:endParaRPr lang="en-US"/>
          </a:p>
        </p:txBody>
      </p:sp>
      <p:sp>
        <p:nvSpPr>
          <p:cNvPr id="5" name="Date Placeholder 4"/>
          <p:cNvSpPr>
            <a:spLocks noGrp="1"/>
          </p:cNvSpPr>
          <p:nvPr>
            <p:ph type="dt" idx="11"/>
          </p:nvPr>
        </p:nvSpPr>
        <p:spPr/>
        <p:txBody>
          <a:bodyPr/>
          <a:lstStyle/>
          <a:p>
            <a:fld id="{3125B73C-C566-B04B-B47D-03C021A1B47A}" type="datetime1">
              <a:rPr lang="en-US" smtClean="0"/>
              <a:pPr/>
              <a:t>3/17/17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874D5-FAF0-6B48-808E-35D05FAEE1E3}" type="slidenum">
              <a:rPr lang="en-US"/>
              <a:pPr/>
              <a:t>4</a:t>
            </a:fld>
            <a:endParaRPr lang="en-US"/>
          </a:p>
        </p:txBody>
      </p:sp>
      <p:sp>
        <p:nvSpPr>
          <p:cNvPr id="27650" name="Rectangle 2"/>
          <p:cNvSpPr>
            <a:spLocks noGrp="1" noRot="1" noChangeAspect="1" noChangeArrowheads="1" noTextEdit="1"/>
          </p:cNvSpPr>
          <p:nvPr>
            <p:ph type="sldImg"/>
          </p:nvPr>
        </p:nvSpPr>
        <p:spPr>
          <a:xfrm>
            <a:off x="1144588" y="685800"/>
            <a:ext cx="4570412" cy="3427413"/>
          </a:xfrm>
          <a:ln/>
        </p:spPr>
      </p:sp>
      <p:sp>
        <p:nvSpPr>
          <p:cNvPr id="27651" name="Rectangle 3"/>
          <p:cNvSpPr>
            <a:spLocks noGrp="1" noChangeArrowheads="1"/>
          </p:cNvSpPr>
          <p:nvPr>
            <p:ph type="body" idx="1"/>
          </p:nvPr>
        </p:nvSpPr>
        <p:spPr>
          <a:xfrm>
            <a:off x="912813" y="4343400"/>
            <a:ext cx="5032375" cy="4114800"/>
          </a:xfrm>
        </p:spPr>
        <p:txBody>
          <a:bodyPr/>
          <a:lstStyle/>
          <a:p>
            <a:r>
              <a:rPr lang="en-US"/>
              <a:t>While the first resonance contains only the Delta resonance, the</a:t>
            </a:r>
          </a:p>
          <a:p>
            <a:r>
              <a:rPr lang="en-US"/>
              <a:t>higher mass bumps contain a multiple of known states.</a:t>
            </a:r>
          </a:p>
          <a:p>
            <a:endParaRPr lang="en-US"/>
          </a:p>
          <a:p>
            <a:r>
              <a:rPr lang="en-US"/>
              <a:t>In order to disentangle these states inclusive measurements are </a:t>
            </a:r>
          </a:p>
          <a:p>
            <a:r>
              <a:rPr lang="en-US"/>
              <a:t>obviously not sufficient, we need to measure exclusive  hadronic final states.   </a:t>
            </a:r>
          </a:p>
          <a:p>
            <a:r>
              <a:rPr lang="en-US"/>
              <a:t>(next slide)</a:t>
            </a:r>
          </a:p>
          <a:p>
            <a:r>
              <a:rPr lang="en-US"/>
              <a:t>Detection of a final state proton allows use of the missing mass technique to isolate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Q</a:t>
            </a:r>
            <a:r>
              <a:rPr lang="en-US" baseline="30000" dirty="0" smtClean="0"/>
              <a:t>2</a:t>
            </a:r>
            <a:r>
              <a:rPr lang="en-US" baseline="0" dirty="0" smtClean="0"/>
              <a:t> dependence of the </a:t>
            </a:r>
            <a:r>
              <a:rPr lang="en-US" baseline="0" dirty="0" err="1" smtClean="0"/>
              <a:t>helicity</a:t>
            </a:r>
            <a:r>
              <a:rPr lang="en-US" baseline="0" dirty="0" smtClean="0"/>
              <a:t> amplitudes can be Fourier transformed to obtain the transition charge densities on the light cone. It is interesting to compare the distributions for two states with same spin but opposite parity. Also the Roper has a much more involved meson-baryon cloud component. One may thus expect a spatially more extended charge distribution.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9</a:t>
            </a:fld>
            <a:endParaRPr lang="en-US"/>
          </a:p>
        </p:txBody>
      </p:sp>
      <p:sp>
        <p:nvSpPr>
          <p:cNvPr id="5" name="Date Placeholder 4"/>
          <p:cNvSpPr>
            <a:spLocks noGrp="1"/>
          </p:cNvSpPr>
          <p:nvPr>
            <p:ph type="dt" idx="11"/>
          </p:nvPr>
        </p:nvSpPr>
        <p:spPr/>
        <p:txBody>
          <a:bodyPr/>
          <a:lstStyle/>
          <a:p>
            <a:fld id="{13C88926-CAA7-B645-85A5-70B1CE4D6E5C}" type="datetime1">
              <a:rPr lang="en-US" smtClean="0"/>
              <a:pPr/>
              <a:t>3/17/17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Q</a:t>
            </a:r>
            <a:r>
              <a:rPr lang="en-US" baseline="30000" dirty="0" smtClean="0"/>
              <a:t>2</a:t>
            </a:r>
            <a:r>
              <a:rPr lang="en-US" baseline="0" dirty="0" smtClean="0"/>
              <a:t> dependence of the </a:t>
            </a:r>
            <a:r>
              <a:rPr lang="en-US" baseline="0" dirty="0" err="1" smtClean="0"/>
              <a:t>helicity</a:t>
            </a:r>
            <a:r>
              <a:rPr lang="en-US" baseline="0" dirty="0" smtClean="0"/>
              <a:t> amplitudes can be Fourier transformed to obtain the transition charge densities on the light cone. It is interesting to compare the distributions for two states with same spin but opposite parity. Also the Roper has a much more involved meson-baryon cloud component. One may thus expect a spatially more extended charge distribution.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15</a:t>
            </a:fld>
            <a:endParaRPr lang="en-US"/>
          </a:p>
        </p:txBody>
      </p:sp>
      <p:sp>
        <p:nvSpPr>
          <p:cNvPr id="5" name="Date Placeholder 4"/>
          <p:cNvSpPr>
            <a:spLocks noGrp="1"/>
          </p:cNvSpPr>
          <p:nvPr>
            <p:ph type="dt" idx="11"/>
          </p:nvPr>
        </p:nvSpPr>
        <p:spPr/>
        <p:txBody>
          <a:bodyPr/>
          <a:lstStyle/>
          <a:p>
            <a:fld id="{13C88926-CAA7-B645-85A5-70B1CE4D6E5C}" type="datetime1">
              <a:rPr lang="en-US" smtClean="0"/>
              <a:pPr/>
              <a:t>3/17/17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answer is NO if</a:t>
            </a:r>
            <a:r>
              <a:rPr lang="en-US" baseline="0" dirty="0" smtClean="0"/>
              <a:t> only baryons that are included in the Particle Data Book are used in the calculations. If all states from the quark model are used, i.e. SU(6)xO(3) or LQCD the data are reproduced well. This is not just for strange  baryons but also for charmed baryons and </a:t>
            </a:r>
            <a:r>
              <a:rPr lang="en-US" baseline="0" dirty="0" err="1" smtClean="0"/>
              <a:t>u-d</a:t>
            </a:r>
            <a:r>
              <a:rPr lang="en-US" baseline="0" dirty="0" smtClean="0"/>
              <a:t> flavored baryons. </a:t>
            </a:r>
          </a:p>
          <a:p>
            <a:r>
              <a:rPr lang="en-US" baseline="0" dirty="0" smtClean="0"/>
              <a:t>Relativistic Heavy Ion collisions provide additional evidence for missing baryons of all flavors, and support an experimental program to search for them.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 Before I talk about nucleon resonances I like to begin with a reminder that much of what we know the structure of the hydrogen atom ….  </a:t>
            </a:r>
            <a:endParaRPr lang="en-US" sz="1200" b="0" dirty="0" smtClean="0">
              <a:solidFill>
                <a:srgbClr val="FF0000"/>
              </a:solidFill>
            </a:endParaRPr>
          </a:p>
        </p:txBody>
      </p:sp>
      <p:sp>
        <p:nvSpPr>
          <p:cNvPr id="4" name="Date Placeholder 3"/>
          <p:cNvSpPr>
            <a:spLocks noGrp="1"/>
          </p:cNvSpPr>
          <p:nvPr>
            <p:ph type="dt" idx="10"/>
          </p:nvPr>
        </p:nvSpPr>
        <p:spPr/>
        <p:txBody>
          <a:bodyPr/>
          <a:lstStyle/>
          <a:p>
            <a:fld id="{81782BD5-0F13-3642-8178-50E0DE81145B}" type="datetime1">
              <a:rPr lang="en-US" smtClean="0"/>
              <a:pPr/>
              <a:t>3/17/17</a:t>
            </a:fld>
            <a:endParaRPr lang="en-US"/>
          </a:p>
        </p:txBody>
      </p:sp>
      <p:sp>
        <p:nvSpPr>
          <p:cNvPr id="5" name="Slide Number Placeholder 4"/>
          <p:cNvSpPr>
            <a:spLocks noGrp="1"/>
          </p:cNvSpPr>
          <p:nvPr>
            <p:ph type="sldNum" sz="quarter" idx="11"/>
          </p:nvPr>
        </p:nvSpPr>
        <p:spPr/>
        <p:txBody>
          <a:bodyPr/>
          <a:lstStyle/>
          <a:p>
            <a:fld id="{B465146C-2381-E845-AEC8-0B41B4187267}"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618FF5-7F31-DF4C-8CC5-209394888FA5}" type="datetime1">
              <a:rPr lang="en-US" smtClean="0"/>
              <a:pPr/>
              <a:t>3/17/17</a:t>
            </a:fld>
            <a:endParaRPr lang="en-US"/>
          </a:p>
        </p:txBody>
      </p:sp>
      <p:sp>
        <p:nvSpPr>
          <p:cNvPr id="5" name="Footer Placeholder 4"/>
          <p:cNvSpPr>
            <a:spLocks noGrp="1"/>
          </p:cNvSpPr>
          <p:nvPr>
            <p:ph type="ftr" sz="quarter" idx="11"/>
          </p:nvPr>
        </p:nvSpPr>
        <p:spPr/>
        <p:txBody>
          <a:bodyPr/>
          <a:lstStyle/>
          <a:p>
            <a:r>
              <a:rPr lang="en-US" smtClean="0"/>
              <a:t>3D imaging workshop, JLab 3/15-17 </a:t>
            </a:r>
            <a:endParaRPr lang="en-US"/>
          </a:p>
        </p:txBody>
      </p:sp>
      <p:sp>
        <p:nvSpPr>
          <p:cNvPr id="6" name="Slide Number Placeholder 5"/>
          <p:cNvSpPr>
            <a:spLocks noGrp="1"/>
          </p:cNvSpPr>
          <p:nvPr>
            <p:ph type="sldNum" sz="quarter" idx="12"/>
          </p:nvPr>
        </p:nvSpPr>
        <p:spPr/>
        <p:txBody>
          <a:bodyPr/>
          <a:lstStyle/>
          <a:p>
            <a:fld id="{E80C7409-9C6E-D246-B024-25924BB4FED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CF94C-55B5-7047-A2DD-46EB8201B855}"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80C7409-9C6E-D246-B024-25924BB4FED8}" type="slidenum">
              <a:rPr lang="en-US" smtClean="0"/>
              <a:pPr/>
              <a:t>‹#›</a:t>
            </a:fld>
            <a:endParaRPr lang="en-US"/>
          </a:p>
        </p:txBody>
      </p:sp>
      <p:sp>
        <p:nvSpPr>
          <p:cNvPr id="6"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a:defRPr sz="1200">
                <a:solidFill>
                  <a:srgbClr val="000090"/>
                </a:solidFill>
              </a:defRPr>
            </a:lvl1pPr>
          </a:lstStyle>
          <a:p>
            <a:fld id="{DFE67A48-9E1D-E24D-BE92-B5C4581D66F9}" type="datetime1">
              <a:rPr lang="en-US" smtClean="0"/>
              <a:pPr/>
              <a:t>3/17/17</a:t>
            </a:fld>
            <a:endParaRPr lang="en-US" dirty="0"/>
          </a:p>
        </p:txBody>
      </p:sp>
      <p:sp>
        <p:nvSpPr>
          <p:cNvPr id="7"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a:defRPr sz="1200">
                <a:solidFill>
                  <a:srgbClr val="000090"/>
                </a:solidFill>
              </a:defRPr>
            </a:lvl1pPr>
          </a:lstStyle>
          <a:p>
            <a:r>
              <a:rPr lang="en-US" smtClean="0"/>
              <a:t>3D imaging workshop, JLab 3/15-17 </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4F59604A-DDD4-4BE5-9F0F-C50D317D165F}" type="slidenum">
              <a:rPr lang="en-US" smtClean="0"/>
              <a:pPr/>
              <a:t>‹#›</a:t>
            </a:fld>
            <a:endParaRPr lang="en-US" dirty="0"/>
          </a:p>
        </p:txBody>
      </p:sp>
      <p:sp>
        <p:nvSpPr>
          <p:cNvPr id="7"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a:defRPr sz="1200">
                <a:solidFill>
                  <a:srgbClr val="000090"/>
                </a:solidFill>
              </a:defRPr>
            </a:lvl1pPr>
          </a:lstStyle>
          <a:p>
            <a:fld id="{22B7044B-32AD-0149-AD48-9AFFDFA0806D}" type="datetime1">
              <a:rPr lang="en-US" smtClean="0"/>
              <a:pPr/>
              <a:t>3/17/17</a:t>
            </a:fld>
            <a:endParaRPr lang="en-US" dirty="0"/>
          </a:p>
        </p:txBody>
      </p:sp>
      <p:sp>
        <p:nvSpPr>
          <p:cNvPr id="8"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a:defRPr sz="1200">
                <a:solidFill>
                  <a:srgbClr val="000090"/>
                </a:solidFill>
              </a:defRPr>
            </a:lvl1pPr>
          </a:lstStyle>
          <a:p>
            <a:r>
              <a:rPr lang="en-US" smtClean="0"/>
              <a:t>3D imaging workshop, JLab 3/15-17 </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445250"/>
            <a:ext cx="9144000" cy="415925"/>
          </a:xfrm>
          <a:prstGeom prst="rect">
            <a:avLst/>
          </a:prstGeom>
          <a:blipFill rotWithShape="1">
            <a:blip r:embed="rId6"/>
            <a:tile tx="0" ty="0" sx="100000" sy="100000" flip="none" algn="tl"/>
          </a:blipFill>
          <a:effectLst>
            <a:outerShdw blurRad="50800" dist="38100" dir="17100000">
              <a:schemeClr val="tx2">
                <a:lumMod val="20000"/>
                <a:lumOff val="80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30162"/>
            <a:ext cx="8229600" cy="8445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445250"/>
            <a:ext cx="2133600" cy="365125"/>
          </a:xfrm>
          <a:prstGeom prst="rect">
            <a:avLst/>
          </a:prstGeom>
        </p:spPr>
        <p:txBody>
          <a:bodyPr vert="horz" lIns="91440" tIns="45720" rIns="91440" bIns="45720" rtlCol="0" anchor="ctr"/>
          <a:lstStyle>
            <a:lvl1pPr algn="l">
              <a:defRPr sz="1200">
                <a:solidFill>
                  <a:srgbClr val="000090"/>
                </a:solidFill>
              </a:defRPr>
            </a:lvl1pPr>
          </a:lstStyle>
          <a:p>
            <a:fld id="{4B8A4FF2-F1F6-964D-90D0-ABC7580FEB1C}" type="datetime1">
              <a:rPr lang="en-US" smtClean="0"/>
              <a:pPr/>
              <a:t>3/17/17</a:t>
            </a:fld>
            <a:endParaRPr lang="en-US" dirty="0"/>
          </a:p>
        </p:txBody>
      </p:sp>
      <p:sp>
        <p:nvSpPr>
          <p:cNvPr id="5" name="Footer Placeholder 4"/>
          <p:cNvSpPr>
            <a:spLocks noGrp="1"/>
          </p:cNvSpPr>
          <p:nvPr>
            <p:ph type="ftr" sz="quarter" idx="3"/>
          </p:nvPr>
        </p:nvSpPr>
        <p:spPr>
          <a:xfrm>
            <a:off x="2590800" y="6445250"/>
            <a:ext cx="3962400" cy="365125"/>
          </a:xfrm>
          <a:prstGeom prst="rect">
            <a:avLst/>
          </a:prstGeom>
        </p:spPr>
        <p:txBody>
          <a:bodyPr vert="horz" lIns="91440" tIns="45720" rIns="91440" bIns="45720" rtlCol="0" anchor="ctr"/>
          <a:lstStyle>
            <a:lvl1pPr algn="ctr">
              <a:defRPr sz="1200">
                <a:solidFill>
                  <a:srgbClr val="000090"/>
                </a:solidFill>
              </a:defRPr>
            </a:lvl1pPr>
          </a:lstStyle>
          <a:p>
            <a:r>
              <a:rPr lang="en-US" smtClean="0"/>
              <a:t>3D imaging workshop, JLab 3/15-17 </a:t>
            </a:r>
            <a:endParaRPr lang="en-US" dirty="0"/>
          </a:p>
        </p:txBody>
      </p:sp>
      <p:sp>
        <p:nvSpPr>
          <p:cNvPr id="6" name="Slide Number Placeholder 5"/>
          <p:cNvSpPr>
            <a:spLocks noGrp="1"/>
          </p:cNvSpPr>
          <p:nvPr>
            <p:ph type="sldNum" sz="quarter" idx="4"/>
          </p:nvPr>
        </p:nvSpPr>
        <p:spPr>
          <a:xfrm>
            <a:off x="6553200" y="6445250"/>
            <a:ext cx="2133600" cy="365125"/>
          </a:xfrm>
          <a:prstGeom prst="rect">
            <a:avLst/>
          </a:prstGeom>
        </p:spPr>
        <p:txBody>
          <a:bodyPr vert="horz" lIns="91440" tIns="45720" rIns="91440" bIns="45720" rtlCol="0" anchor="ctr"/>
          <a:lstStyle>
            <a:lvl1pPr algn="r">
              <a:defRPr sz="1200">
                <a:solidFill>
                  <a:srgbClr val="000090"/>
                </a:solidFill>
              </a:defRPr>
            </a:lvl1pPr>
          </a:lstStyle>
          <a:p>
            <a:fld id="{E80C7409-9C6E-D246-B024-25924BB4FED8}" type="slidenum">
              <a:rPr lang="en-US" smtClean="0"/>
              <a:pPr/>
              <a:t>‹#›</a:t>
            </a:fld>
            <a:endParaRPr lang="en-US" dirty="0"/>
          </a:p>
        </p:txBody>
      </p:sp>
      <p:cxnSp>
        <p:nvCxnSpPr>
          <p:cNvPr id="8" name="Straight Connector 7"/>
          <p:cNvCxnSpPr/>
          <p:nvPr userDrawn="1"/>
        </p:nvCxnSpPr>
        <p:spPr>
          <a:xfrm>
            <a:off x="203200" y="812800"/>
            <a:ext cx="8940800" cy="1588"/>
          </a:xfrm>
          <a:prstGeom prst="line">
            <a:avLst/>
          </a:prstGeom>
          <a:ln w="38100" cap="flat" cmpd="sng" algn="ctr">
            <a:solidFill>
              <a:schemeClr val="tx1"/>
            </a:solidFill>
            <a:prstDash val="solid"/>
            <a:round/>
            <a:headEnd type="none" w="med" len="med"/>
            <a:tailEnd type="none" w="med" len="med"/>
          </a:ln>
          <a:effectLst>
            <a:outerShdw blurRad="40005" dist="326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25400" y="814388"/>
            <a:ext cx="8953500" cy="1588"/>
          </a:xfrm>
          <a:prstGeom prst="line">
            <a:avLst/>
          </a:prstGeom>
          <a:ln w="38100" cap="flat" cmpd="sng" algn="ctr">
            <a:solidFill>
              <a:srgbClr val="008000"/>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userDrawn="1"/>
        </p:nvCxnSpPr>
        <p:spPr>
          <a:xfrm>
            <a:off x="-25400" y="6469062"/>
            <a:ext cx="9182100" cy="1588"/>
          </a:xfrm>
          <a:prstGeom prst="line">
            <a:avLst/>
          </a:prstGeom>
          <a:ln w="19050" cap="flat" cmpd="sng" algn="ctr">
            <a:solidFill>
              <a:srgbClr val="008000"/>
            </a:solidFill>
            <a:prstDash val="solid"/>
            <a:round/>
            <a:headEnd type="none" w="med" len="med"/>
            <a:tailEnd type="none" w="med" len="med"/>
          </a:ln>
          <a:effectLst>
            <a:outerShdw blurRad="40005" dist="199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0" y="-30162"/>
            <a:ext cx="9144000" cy="842962"/>
          </a:xfrm>
          <a:prstGeom prst="rect">
            <a:avLst/>
          </a:prstGeom>
          <a:blipFill rotWithShape="1">
            <a:blip r:embed="rId6"/>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tags" Target="../tags/tag1.x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6054" y="1475970"/>
            <a:ext cx="5337146" cy="2676930"/>
          </a:xfrm>
        </p:spPr>
        <p:txBody>
          <a:bodyPr>
            <a:noAutofit/>
          </a:bodyPr>
          <a:lstStyle/>
          <a:p>
            <a:r>
              <a:rPr lang="en-US" sz="3600" dirty="0" smtClean="0">
                <a:solidFill>
                  <a:srgbClr val="303184"/>
                </a:solidFill>
                <a:latin typeface="Capitals"/>
                <a:cs typeface="Capitals"/>
              </a:rPr>
              <a:t>Comments </a:t>
            </a:r>
            <a:br>
              <a:rPr lang="en-US" sz="3600" dirty="0" smtClean="0">
                <a:solidFill>
                  <a:srgbClr val="303184"/>
                </a:solidFill>
                <a:latin typeface="Capitals"/>
                <a:cs typeface="Capitals"/>
              </a:rPr>
            </a:br>
            <a:r>
              <a:rPr lang="en-US" sz="3600" dirty="0" smtClean="0">
                <a:solidFill>
                  <a:srgbClr val="303184"/>
                </a:solidFill>
                <a:latin typeface="Capitals"/>
                <a:cs typeface="Capitals"/>
              </a:rPr>
              <a:t>on </a:t>
            </a:r>
            <a:br>
              <a:rPr lang="en-US" sz="3600" dirty="0" smtClean="0">
                <a:solidFill>
                  <a:srgbClr val="303184"/>
                </a:solidFill>
                <a:latin typeface="Capitals"/>
                <a:cs typeface="Capitals"/>
              </a:rPr>
            </a:br>
            <a:r>
              <a:rPr lang="en-US" sz="3600" dirty="0" smtClean="0">
                <a:solidFill>
                  <a:srgbClr val="303184"/>
                </a:solidFill>
                <a:latin typeface="Capitals"/>
                <a:cs typeface="Capitals"/>
              </a:rPr>
              <a:t>Excited Nucleons </a:t>
            </a:r>
            <a:br>
              <a:rPr lang="en-US" sz="3600" dirty="0" smtClean="0">
                <a:solidFill>
                  <a:srgbClr val="303184"/>
                </a:solidFill>
                <a:latin typeface="Capitals"/>
                <a:cs typeface="Capitals"/>
              </a:rPr>
            </a:br>
            <a:r>
              <a:rPr lang="en-US" sz="3600" dirty="0" smtClean="0">
                <a:solidFill>
                  <a:srgbClr val="303184"/>
                </a:solidFill>
                <a:latin typeface="Capitals"/>
                <a:cs typeface="Capitals"/>
              </a:rPr>
              <a:t>Imaging</a:t>
            </a:r>
            <a:endParaRPr lang="en-US" sz="3600" dirty="0">
              <a:solidFill>
                <a:srgbClr val="303184"/>
              </a:solidFill>
              <a:latin typeface="Capitals"/>
              <a:cs typeface="Capitals"/>
            </a:endParaRPr>
          </a:p>
        </p:txBody>
      </p:sp>
      <p:sp>
        <p:nvSpPr>
          <p:cNvPr id="3" name="Subtitle 2"/>
          <p:cNvSpPr>
            <a:spLocks noGrp="1"/>
          </p:cNvSpPr>
          <p:nvPr>
            <p:ph type="subTitle" idx="1"/>
          </p:nvPr>
        </p:nvSpPr>
        <p:spPr>
          <a:xfrm>
            <a:off x="4556815" y="4949593"/>
            <a:ext cx="3992770" cy="680819"/>
          </a:xfrm>
        </p:spPr>
        <p:txBody>
          <a:bodyPr>
            <a:noAutofit/>
          </a:bodyPr>
          <a:lstStyle/>
          <a:p>
            <a:r>
              <a:rPr lang="en-US" sz="1600" dirty="0" smtClean="0">
                <a:solidFill>
                  <a:srgbClr val="303184"/>
                </a:solidFill>
                <a:latin typeface="Capitals"/>
                <a:cs typeface="Capitals"/>
              </a:rPr>
              <a:t>Volker D. Burkert</a:t>
            </a:r>
          </a:p>
          <a:p>
            <a:r>
              <a:rPr lang="en-US" sz="1600" dirty="0" smtClean="0">
                <a:solidFill>
                  <a:srgbClr val="303184"/>
                </a:solidFill>
                <a:latin typeface="Capitals"/>
                <a:cs typeface="Capitals"/>
              </a:rPr>
              <a:t>Jefferson Laboratory</a:t>
            </a:r>
          </a:p>
        </p:txBody>
      </p:sp>
      <p:sp>
        <p:nvSpPr>
          <p:cNvPr id="24" name="Date Placeholder 23"/>
          <p:cNvSpPr>
            <a:spLocks noGrp="1"/>
          </p:cNvSpPr>
          <p:nvPr>
            <p:ph type="dt" sz="half" idx="2"/>
          </p:nvPr>
        </p:nvSpPr>
        <p:spPr>
          <a:xfrm>
            <a:off x="457200" y="6470650"/>
            <a:ext cx="2133600" cy="365125"/>
          </a:xfrm>
        </p:spPr>
        <p:txBody>
          <a:bodyPr/>
          <a:lstStyle/>
          <a:p>
            <a:fld id="{8F0C2E24-9F95-8B43-9395-17BFB0EAFFBE}" type="datetime1">
              <a:rPr lang="en-US" smtClean="0"/>
              <a:pPr/>
              <a:t>3/17/17</a:t>
            </a:fld>
            <a:endParaRPr lang="en-US"/>
          </a:p>
        </p:txBody>
      </p:sp>
      <p:sp>
        <p:nvSpPr>
          <p:cNvPr id="25" name="Slide Number Placeholder 24"/>
          <p:cNvSpPr>
            <a:spLocks noGrp="1"/>
          </p:cNvSpPr>
          <p:nvPr>
            <p:ph type="sldNum" sz="quarter" idx="12"/>
          </p:nvPr>
        </p:nvSpPr>
        <p:spPr/>
        <p:txBody>
          <a:bodyPr/>
          <a:lstStyle/>
          <a:p>
            <a:fld id="{4F59604A-DDD4-4BE5-9F0F-C50D317D165F}" type="slidenum">
              <a:rPr lang="en-US" smtClean="0"/>
              <a:pPr/>
              <a:t>1</a:t>
            </a:fld>
            <a:endParaRPr lang="en-US" dirty="0"/>
          </a:p>
        </p:txBody>
      </p:sp>
      <p:sp>
        <p:nvSpPr>
          <p:cNvPr id="26" name="Footer Placeholder 25"/>
          <p:cNvSpPr>
            <a:spLocks noGrp="1"/>
          </p:cNvSpPr>
          <p:nvPr>
            <p:ph type="ftr" sz="quarter" idx="3"/>
          </p:nvPr>
        </p:nvSpPr>
        <p:spPr>
          <a:xfrm>
            <a:off x="2590800" y="6470650"/>
            <a:ext cx="3962400" cy="365125"/>
          </a:xfrm>
        </p:spPr>
        <p:txBody>
          <a:bodyPr/>
          <a:lstStyle/>
          <a:p>
            <a:r>
              <a:rPr lang="en-US" smtClean="0"/>
              <a:t>3D imaging workshop, JLab 3/15-17 </a:t>
            </a:r>
            <a:endParaRPr lang="en-US" dirty="0"/>
          </a:p>
        </p:txBody>
      </p:sp>
      <p:pic>
        <p:nvPicPr>
          <p:cNvPr id="20" name="Picture 19"/>
          <p:cNvPicPr>
            <a:picLocks noChangeAspect="1"/>
          </p:cNvPicPr>
          <p:nvPr/>
        </p:nvPicPr>
        <p:blipFill>
          <a:blip r:embed="rId3"/>
          <a:stretch>
            <a:fillRect/>
          </a:stretch>
        </p:blipFill>
        <p:spPr>
          <a:xfrm>
            <a:off x="317500" y="1003300"/>
            <a:ext cx="3352800" cy="5181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D9A08-8514-9F4D-B248-2FC5F200CFF7}"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dirty="0"/>
          </a:p>
        </p:txBody>
      </p:sp>
      <p:sp>
        <p:nvSpPr>
          <p:cNvPr id="4" name="Slide Number Placeholder 3"/>
          <p:cNvSpPr>
            <a:spLocks noGrp="1"/>
          </p:cNvSpPr>
          <p:nvPr>
            <p:ph type="sldNum" sz="quarter" idx="12"/>
          </p:nvPr>
        </p:nvSpPr>
        <p:spPr/>
        <p:txBody>
          <a:bodyPr/>
          <a:lstStyle/>
          <a:p>
            <a:fld id="{E80C7409-9C6E-D246-B024-25924BB4FED8}" type="slidenum">
              <a:rPr lang="en-US" smtClean="0"/>
              <a:pPr/>
              <a:t>10</a:t>
            </a:fld>
            <a:endParaRPr lang="en-US"/>
          </a:p>
        </p:txBody>
      </p:sp>
      <p:sp>
        <p:nvSpPr>
          <p:cNvPr id="5" name="TextBox 4"/>
          <p:cNvSpPr txBox="1"/>
          <p:nvPr/>
        </p:nvSpPr>
        <p:spPr>
          <a:xfrm>
            <a:off x="0" y="58396"/>
            <a:ext cx="9144000" cy="646331"/>
          </a:xfrm>
          <a:prstGeom prst="rect">
            <a:avLst/>
          </a:prstGeom>
          <a:noFill/>
        </p:spPr>
        <p:txBody>
          <a:bodyPr wrap="square" rtlCol="0">
            <a:spAutoFit/>
          </a:bodyPr>
          <a:lstStyle/>
          <a:p>
            <a:pPr algn="ctr"/>
            <a:r>
              <a:rPr lang="en-US" sz="3600" b="1" dirty="0" smtClean="0">
                <a:solidFill>
                  <a:srgbClr val="000090"/>
                </a:solidFill>
              </a:rPr>
              <a:t>From 2D to 3D imaging of NN* transitions</a:t>
            </a:r>
            <a:endParaRPr lang="en-US" sz="3600" b="1" dirty="0">
              <a:solidFill>
                <a:srgbClr val="000090"/>
              </a:solidFill>
            </a:endParaRPr>
          </a:p>
        </p:txBody>
      </p:sp>
      <p:sp>
        <p:nvSpPr>
          <p:cNvPr id="6" name="TextBox 5"/>
          <p:cNvSpPr txBox="1"/>
          <p:nvPr/>
        </p:nvSpPr>
        <p:spPr>
          <a:xfrm>
            <a:off x="457199" y="1455432"/>
            <a:ext cx="8475743" cy="4524315"/>
          </a:xfrm>
          <a:prstGeom prst="rect">
            <a:avLst/>
          </a:prstGeom>
          <a:noFill/>
        </p:spPr>
        <p:txBody>
          <a:bodyPr wrap="square" rtlCol="0">
            <a:spAutoFit/>
          </a:bodyPr>
          <a:lstStyle/>
          <a:p>
            <a:pPr>
              <a:buFont typeface="Wingdings" charset="2"/>
              <a:buChar char="§"/>
            </a:pPr>
            <a:r>
              <a:rPr lang="en-US" sz="2400" dirty="0" smtClean="0"/>
              <a:t> Charge transition densities are 2D projections in (</a:t>
            </a:r>
            <a:r>
              <a:rPr lang="en-US" sz="2400" dirty="0" err="1" smtClean="0"/>
              <a:t>b</a:t>
            </a:r>
            <a:r>
              <a:rPr lang="en-US" sz="2400" baseline="-25000" dirty="0" err="1" smtClean="0"/>
              <a:t>x</a:t>
            </a:r>
            <a:r>
              <a:rPr lang="en-US" sz="2400" dirty="0" smtClean="0"/>
              <a:t>, b</a:t>
            </a:r>
            <a:r>
              <a:rPr lang="en-US" sz="2400" baseline="-25000" dirty="0" smtClean="0"/>
              <a:t>y</a:t>
            </a:r>
            <a:r>
              <a:rPr lang="en-US" sz="2400" dirty="0" smtClean="0"/>
              <a:t>) space.</a:t>
            </a:r>
          </a:p>
          <a:p>
            <a:pPr>
              <a:buFont typeface="Wingdings" charset="2"/>
              <a:buChar char="§"/>
            </a:pPr>
            <a:endParaRPr lang="en-US" sz="2400" dirty="0" smtClean="0"/>
          </a:p>
          <a:p>
            <a:pPr>
              <a:buFont typeface="Wingdings" charset="2"/>
              <a:buChar char="§"/>
            </a:pPr>
            <a:r>
              <a:rPr lang="en-US" sz="2400" dirty="0" smtClean="0"/>
              <a:t> In order to get complete 3(2+1)D image of NN* transition in transverse impact parameter space and longitudinal momentum space we need a second scale beyond Q</a:t>
            </a:r>
            <a:r>
              <a:rPr lang="en-US" sz="2400" baseline="30000" dirty="0" smtClean="0"/>
              <a:t>2</a:t>
            </a:r>
            <a:r>
              <a:rPr lang="en-US" sz="2400" dirty="0" smtClean="0"/>
              <a:t>. </a:t>
            </a:r>
          </a:p>
          <a:p>
            <a:pPr>
              <a:buFont typeface="Wingdings" charset="2"/>
              <a:buChar char="§"/>
            </a:pPr>
            <a:endParaRPr lang="en-US" sz="2400" dirty="0" smtClean="0"/>
          </a:p>
          <a:p>
            <a:pPr>
              <a:buFont typeface="Wingdings" charset="2"/>
              <a:buChar char="§"/>
            </a:pPr>
            <a:r>
              <a:rPr lang="en-US" sz="2400" dirty="0" smtClean="0"/>
              <a:t> Go from </a:t>
            </a:r>
            <a:r>
              <a:rPr lang="en-US" sz="2400" dirty="0" err="1" smtClean="0"/>
              <a:t>s</a:t>
            </a:r>
            <a:r>
              <a:rPr lang="en-US" sz="2400" dirty="0" smtClean="0"/>
              <a:t>-channel excitation of N* (where Q</a:t>
            </a:r>
            <a:r>
              <a:rPr lang="en-US" sz="2400" baseline="30000" dirty="0" smtClean="0"/>
              <a:t>2</a:t>
            </a:r>
            <a:r>
              <a:rPr lang="en-US" sz="2400" dirty="0" smtClean="0"/>
              <a:t> = </a:t>
            </a:r>
            <a:r>
              <a:rPr lang="en-US" sz="2400" dirty="0" err="1" smtClean="0"/>
              <a:t>t</a:t>
            </a:r>
            <a:r>
              <a:rPr lang="en-US" sz="2400" dirty="0" smtClean="0"/>
              <a:t>) to </a:t>
            </a:r>
            <a:r>
              <a:rPr lang="en-US" sz="2400" dirty="0" err="1" smtClean="0"/>
              <a:t>t</a:t>
            </a:r>
            <a:r>
              <a:rPr lang="en-US" sz="2400" dirty="0" smtClean="0"/>
              <a:t>-channel excitation with Q</a:t>
            </a:r>
            <a:r>
              <a:rPr lang="en-US" sz="2400" baseline="30000" dirty="0" smtClean="0"/>
              <a:t>2</a:t>
            </a:r>
            <a:r>
              <a:rPr lang="en-US" sz="2400" dirty="0" smtClean="0"/>
              <a:t> and </a:t>
            </a:r>
            <a:r>
              <a:rPr lang="en-US" sz="2400" dirty="0" err="1" smtClean="0"/>
              <a:t>t</a:t>
            </a:r>
            <a:r>
              <a:rPr lang="en-US" sz="2400" dirty="0" smtClean="0"/>
              <a:t> independently variable and Q</a:t>
            </a:r>
            <a:r>
              <a:rPr lang="en-US" sz="2400" baseline="30000" dirty="0" smtClean="0"/>
              <a:t>2</a:t>
            </a:r>
            <a:r>
              <a:rPr lang="en-US" sz="2400" dirty="0" smtClean="0"/>
              <a:t> &gt;&gt; </a:t>
            </a:r>
            <a:r>
              <a:rPr lang="en-US" sz="2400" dirty="0" err="1" smtClean="0"/>
              <a:t>t</a:t>
            </a:r>
            <a:r>
              <a:rPr lang="en-US" sz="2400" dirty="0" smtClean="0"/>
              <a:t>. </a:t>
            </a:r>
          </a:p>
          <a:p>
            <a:pPr>
              <a:buFont typeface="Wingdings" charset="2"/>
              <a:buChar char="§"/>
            </a:pPr>
            <a:endParaRPr lang="en-US" sz="2400" dirty="0" smtClean="0"/>
          </a:p>
          <a:p>
            <a:pPr>
              <a:buFont typeface="Wingdings" charset="2"/>
              <a:buChar char="§"/>
            </a:pPr>
            <a:r>
              <a:rPr lang="en-US" sz="2400" dirty="0" smtClean="0"/>
              <a:t> Experimentally this is achieved in N*DVCS.  Probes quark contributions directly, avoids coupling to meson cloud for Q</a:t>
            </a:r>
            <a:r>
              <a:rPr lang="en-US" sz="2400" baseline="30000" dirty="0" smtClean="0"/>
              <a:t>2</a:t>
            </a:r>
            <a:r>
              <a:rPr lang="en-US" sz="2400" dirty="0" smtClean="0"/>
              <a:t> &gt; 2-3 GeV</a:t>
            </a:r>
            <a:r>
              <a:rPr lang="en-US" sz="2400" baseline="30000" dirty="0" smtClean="0"/>
              <a:t>2</a:t>
            </a:r>
            <a:r>
              <a:rPr lang="en-US" sz="2400" dirty="0" smtClean="0"/>
              <a:t>, while t/Q</a:t>
            </a:r>
            <a:r>
              <a:rPr lang="en-US" sz="2400" baseline="30000" dirty="0" smtClean="0"/>
              <a:t>2</a:t>
            </a:r>
            <a:r>
              <a:rPr lang="en-US" sz="2400" dirty="0" smtClean="0"/>
              <a:t> &lt;&lt; 1.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F2596-6060-B44B-B416-CCC7E47B5AFF}"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11</a:t>
            </a:fld>
            <a:endParaRPr lang="en-US"/>
          </a:p>
        </p:txBody>
      </p:sp>
      <p:sp>
        <p:nvSpPr>
          <p:cNvPr id="7" name="TextBox 6"/>
          <p:cNvSpPr txBox="1"/>
          <p:nvPr/>
        </p:nvSpPr>
        <p:spPr>
          <a:xfrm>
            <a:off x="0" y="58396"/>
            <a:ext cx="9144000" cy="646331"/>
          </a:xfrm>
          <a:prstGeom prst="rect">
            <a:avLst/>
          </a:prstGeom>
          <a:noFill/>
        </p:spPr>
        <p:txBody>
          <a:bodyPr wrap="square" rtlCol="0">
            <a:spAutoFit/>
          </a:bodyPr>
          <a:lstStyle/>
          <a:p>
            <a:pPr algn="ctr"/>
            <a:r>
              <a:rPr lang="en-US" sz="3600" b="1" dirty="0" smtClean="0">
                <a:solidFill>
                  <a:srgbClr val="000090"/>
                </a:solidFill>
              </a:rPr>
              <a:t>ΔDVCS</a:t>
            </a:r>
            <a:endParaRPr lang="en-US" sz="3600" b="1" dirty="0">
              <a:solidFill>
                <a:srgbClr val="000090"/>
              </a:solidFill>
            </a:endParaRPr>
          </a:p>
        </p:txBody>
      </p:sp>
      <p:grpSp>
        <p:nvGrpSpPr>
          <p:cNvPr id="32" name="Group 31"/>
          <p:cNvGrpSpPr/>
          <p:nvPr/>
        </p:nvGrpSpPr>
        <p:grpSpPr>
          <a:xfrm>
            <a:off x="4077651" y="1079818"/>
            <a:ext cx="3987537" cy="3438885"/>
            <a:chOff x="392557" y="1012336"/>
            <a:chExt cx="3987537" cy="3438885"/>
          </a:xfrm>
        </p:grpSpPr>
        <p:pic>
          <p:nvPicPr>
            <p:cNvPr id="6" name="Picture 5"/>
            <p:cNvPicPr>
              <a:picLocks noChangeAspect="1"/>
            </p:cNvPicPr>
            <p:nvPr/>
          </p:nvPicPr>
          <p:blipFill>
            <a:blip r:embed="rId2"/>
            <a:srcRect l="30326" t="7443" r="26991" b="36464"/>
            <a:stretch>
              <a:fillRect/>
            </a:stretch>
          </p:blipFill>
          <p:spPr>
            <a:xfrm>
              <a:off x="406668" y="1594556"/>
              <a:ext cx="3973426" cy="2856665"/>
            </a:xfrm>
            <a:prstGeom prst="rect">
              <a:avLst/>
            </a:prstGeom>
          </p:spPr>
        </p:pic>
        <p:sp>
          <p:nvSpPr>
            <p:cNvPr id="8" name="Rectangle 7"/>
            <p:cNvSpPr/>
            <p:nvPr/>
          </p:nvSpPr>
          <p:spPr>
            <a:xfrm>
              <a:off x="1984027" y="1012336"/>
              <a:ext cx="685780" cy="369332"/>
            </a:xfrm>
            <a:prstGeom prst="rect">
              <a:avLst/>
            </a:prstGeom>
          </p:spPr>
          <p:txBody>
            <a:bodyPr wrap="none">
              <a:spAutoFit/>
            </a:bodyPr>
            <a:lstStyle/>
            <a:p>
              <a:r>
                <a:rPr lang="en-US" b="1" dirty="0" smtClean="0">
                  <a:solidFill>
                    <a:srgbClr val="000090"/>
                  </a:solidFill>
                </a:rPr>
                <a:t>ΔVCS</a:t>
              </a:r>
              <a:endParaRPr lang="en-US" dirty="0"/>
            </a:p>
          </p:txBody>
        </p:sp>
        <p:grpSp>
          <p:nvGrpSpPr>
            <p:cNvPr id="22" name="Group 21"/>
            <p:cNvGrpSpPr/>
            <p:nvPr/>
          </p:nvGrpSpPr>
          <p:grpSpPr>
            <a:xfrm>
              <a:off x="392557" y="1521182"/>
              <a:ext cx="1792794" cy="993039"/>
              <a:chOff x="392557" y="1521182"/>
              <a:chExt cx="1792794" cy="993039"/>
            </a:xfrm>
          </p:grpSpPr>
          <p:cxnSp>
            <p:nvCxnSpPr>
              <p:cNvPr id="10" name="Straight Connector 9"/>
              <p:cNvCxnSpPr/>
              <p:nvPr/>
            </p:nvCxnSpPr>
            <p:spPr>
              <a:xfrm flipV="1">
                <a:off x="392557" y="2243666"/>
                <a:ext cx="1075003" cy="197556"/>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387127" y="1646767"/>
                <a:ext cx="677332" cy="516467"/>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89005" y="1876778"/>
                <a:ext cx="324555" cy="3668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782702" y="2144889"/>
                <a:ext cx="402649" cy="369332"/>
              </a:xfrm>
              <a:prstGeom prst="rect">
                <a:avLst/>
              </a:prstGeom>
              <a:noFill/>
            </p:spPr>
            <p:txBody>
              <a:bodyPr wrap="none" rtlCol="0">
                <a:spAutoFit/>
              </a:bodyPr>
              <a:lstStyle/>
              <a:p>
                <a:r>
                  <a:rPr lang="en-US" dirty="0" err="1" smtClean="0"/>
                  <a:t>γ</a:t>
                </a:r>
                <a:r>
                  <a:rPr lang="en-US" dirty="0" smtClean="0"/>
                  <a:t>*</a:t>
                </a:r>
                <a:endParaRPr lang="en-US" dirty="0"/>
              </a:p>
            </p:txBody>
          </p:sp>
          <p:sp>
            <p:nvSpPr>
              <p:cNvPr id="20" name="TextBox 19"/>
              <p:cNvSpPr txBox="1"/>
              <p:nvPr/>
            </p:nvSpPr>
            <p:spPr>
              <a:xfrm>
                <a:off x="589485" y="1960223"/>
                <a:ext cx="299519" cy="369332"/>
              </a:xfrm>
              <a:prstGeom prst="rect">
                <a:avLst/>
              </a:prstGeom>
              <a:noFill/>
            </p:spPr>
            <p:txBody>
              <a:bodyPr wrap="square" rtlCol="0">
                <a:spAutoFit/>
              </a:bodyPr>
              <a:lstStyle/>
              <a:p>
                <a:r>
                  <a:rPr lang="en-US" dirty="0" err="1" smtClean="0"/>
                  <a:t>e</a:t>
                </a:r>
                <a:endParaRPr lang="en-US" dirty="0"/>
              </a:p>
            </p:txBody>
          </p:sp>
          <p:sp>
            <p:nvSpPr>
              <p:cNvPr id="21" name="TextBox 20"/>
              <p:cNvSpPr txBox="1"/>
              <p:nvPr/>
            </p:nvSpPr>
            <p:spPr>
              <a:xfrm>
                <a:off x="1467008" y="1521182"/>
                <a:ext cx="414471" cy="369332"/>
              </a:xfrm>
              <a:prstGeom prst="rect">
                <a:avLst/>
              </a:prstGeom>
              <a:noFill/>
            </p:spPr>
            <p:txBody>
              <a:bodyPr wrap="square" rtlCol="0">
                <a:spAutoFit/>
              </a:bodyPr>
              <a:lstStyle/>
              <a:p>
                <a:r>
                  <a:rPr lang="en-US" dirty="0" err="1" smtClean="0"/>
                  <a:t>e</a:t>
                </a:r>
                <a:r>
                  <a:rPr lang="en-US" dirty="0" smtClean="0"/>
                  <a:t>’</a:t>
                </a:r>
                <a:endParaRPr lang="en-US" dirty="0"/>
              </a:p>
            </p:txBody>
          </p:sp>
        </p:grpSp>
      </p:grpSp>
      <p:grpSp>
        <p:nvGrpSpPr>
          <p:cNvPr id="31" name="Group 30"/>
          <p:cNvGrpSpPr/>
          <p:nvPr/>
        </p:nvGrpSpPr>
        <p:grpSpPr>
          <a:xfrm>
            <a:off x="8065188" y="3498334"/>
            <a:ext cx="980682" cy="1020369"/>
            <a:chOff x="6172888" y="3777734"/>
            <a:chExt cx="980682" cy="1020369"/>
          </a:xfrm>
        </p:grpSpPr>
        <p:cxnSp>
          <p:nvCxnSpPr>
            <p:cNvPr id="25" name="Straight Arrow Connector 24"/>
            <p:cNvCxnSpPr/>
            <p:nvPr/>
          </p:nvCxnSpPr>
          <p:spPr>
            <a:xfrm>
              <a:off x="6172888" y="4013200"/>
              <a:ext cx="647012" cy="25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rot="16200000" flipH="1">
              <a:off x="6153494" y="4134193"/>
              <a:ext cx="419101" cy="3803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a:off x="6819900" y="3777734"/>
              <a:ext cx="333670" cy="369332"/>
            </a:xfrm>
            <a:prstGeom prst="rect">
              <a:avLst/>
            </a:prstGeom>
            <a:noFill/>
          </p:spPr>
          <p:txBody>
            <a:bodyPr wrap="none" rtlCol="0">
              <a:spAutoFit/>
            </a:bodyPr>
            <a:lstStyle/>
            <a:p>
              <a:r>
                <a:rPr lang="en-US" dirty="0" err="1" smtClean="0"/>
                <a:t>N</a:t>
              </a:r>
              <a:endParaRPr lang="en-US" dirty="0"/>
            </a:p>
          </p:txBody>
        </p:sp>
        <p:sp>
          <p:nvSpPr>
            <p:cNvPr id="30" name="TextBox 29"/>
            <p:cNvSpPr txBox="1"/>
            <p:nvPr/>
          </p:nvSpPr>
          <p:spPr>
            <a:xfrm>
              <a:off x="6535874" y="4428771"/>
              <a:ext cx="312255" cy="369332"/>
            </a:xfrm>
            <a:prstGeom prst="rect">
              <a:avLst/>
            </a:prstGeom>
            <a:noFill/>
          </p:spPr>
          <p:txBody>
            <a:bodyPr wrap="none" rtlCol="0">
              <a:spAutoFit/>
            </a:bodyPr>
            <a:lstStyle/>
            <a:p>
              <a:r>
                <a:rPr lang="en-US" dirty="0" err="1" smtClean="0"/>
                <a:t>π</a:t>
              </a:r>
              <a:endParaRPr lang="en-US" baseline="30000" dirty="0"/>
            </a:p>
          </p:txBody>
        </p:sp>
      </p:grpSp>
      <p:sp>
        <p:nvSpPr>
          <p:cNvPr id="33" name="Rectangle 32"/>
          <p:cNvSpPr/>
          <p:nvPr/>
        </p:nvSpPr>
        <p:spPr>
          <a:xfrm>
            <a:off x="120835" y="5816600"/>
            <a:ext cx="8878855" cy="5795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03200" y="1588664"/>
            <a:ext cx="3664979" cy="707886"/>
          </a:xfrm>
          <a:prstGeom prst="rect">
            <a:avLst/>
          </a:prstGeom>
          <a:noFill/>
          <a:ln>
            <a:solidFill>
              <a:schemeClr val="tx1"/>
            </a:solidFill>
          </a:ln>
        </p:spPr>
        <p:txBody>
          <a:bodyPr wrap="square" rtlCol="0">
            <a:spAutoFit/>
          </a:bodyPr>
          <a:lstStyle/>
          <a:p>
            <a:r>
              <a:rPr lang="en-US" sz="2000" dirty="0" smtClean="0"/>
              <a:t>Understand the physics of NΔ  transition at the partonic level</a:t>
            </a:r>
            <a:r>
              <a:rPr lang="en-US" dirty="0" smtClean="0"/>
              <a:t>.</a:t>
            </a:r>
            <a:endParaRPr lang="en-US" dirty="0"/>
          </a:p>
        </p:txBody>
      </p:sp>
      <p:sp>
        <p:nvSpPr>
          <p:cNvPr id="36" name="TextBox 35"/>
          <p:cNvSpPr txBox="1"/>
          <p:nvPr/>
        </p:nvSpPr>
        <p:spPr>
          <a:xfrm>
            <a:off x="241300" y="3364541"/>
            <a:ext cx="3626879" cy="2308324"/>
          </a:xfrm>
          <a:prstGeom prst="rect">
            <a:avLst/>
          </a:prstGeom>
          <a:noFill/>
        </p:spPr>
        <p:txBody>
          <a:bodyPr wrap="square" rtlCol="0">
            <a:spAutoFit/>
          </a:bodyPr>
          <a:lstStyle/>
          <a:p>
            <a:r>
              <a:rPr lang="en-US" dirty="0" smtClean="0"/>
              <a:t>At leading twist in QCD:  3 vector N-Δ GPDs and 4 axial-vector N-Δ GPDs. </a:t>
            </a:r>
          </a:p>
          <a:p>
            <a:endParaRPr lang="en-US" dirty="0" smtClean="0"/>
          </a:p>
          <a:p>
            <a:endParaRPr lang="en-US" dirty="0" smtClean="0"/>
          </a:p>
          <a:p>
            <a:endParaRPr lang="en-US" dirty="0" smtClean="0"/>
          </a:p>
          <a:p>
            <a:r>
              <a:rPr lang="en-US" dirty="0" smtClean="0"/>
              <a:t>Expectation is that 3 GPDs dominate at small </a:t>
            </a:r>
            <a:r>
              <a:rPr lang="en-US" dirty="0" err="1" smtClean="0"/>
              <a:t>t</a:t>
            </a:r>
            <a:r>
              <a:rPr lang="en-US" dirty="0" smtClean="0"/>
              <a:t>.  </a:t>
            </a:r>
          </a:p>
          <a:p>
            <a:endParaRPr lang="en-US" dirty="0" smtClean="0"/>
          </a:p>
        </p:txBody>
      </p:sp>
      <p:pic>
        <p:nvPicPr>
          <p:cNvPr id="37" name="Picture 36"/>
          <p:cNvPicPr>
            <a:picLocks noChangeAspect="1"/>
          </p:cNvPicPr>
          <p:nvPr/>
        </p:nvPicPr>
        <p:blipFill>
          <a:blip r:embed="rId3"/>
          <a:stretch>
            <a:fillRect/>
          </a:stretch>
        </p:blipFill>
        <p:spPr>
          <a:xfrm>
            <a:off x="4287520" y="4570730"/>
            <a:ext cx="4399280" cy="169672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B267C-038C-974C-87BC-38C5264C7722}"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12</a:t>
            </a:fld>
            <a:endParaRPr lang="en-US"/>
          </a:p>
        </p:txBody>
      </p:sp>
      <p:sp>
        <p:nvSpPr>
          <p:cNvPr id="5" name="TextBox 4"/>
          <p:cNvSpPr txBox="1"/>
          <p:nvPr/>
        </p:nvSpPr>
        <p:spPr>
          <a:xfrm>
            <a:off x="0" y="58396"/>
            <a:ext cx="9144000" cy="646331"/>
          </a:xfrm>
          <a:prstGeom prst="rect">
            <a:avLst/>
          </a:prstGeom>
          <a:noFill/>
        </p:spPr>
        <p:txBody>
          <a:bodyPr wrap="square" rtlCol="0">
            <a:spAutoFit/>
          </a:bodyPr>
          <a:lstStyle/>
          <a:p>
            <a:pPr algn="ctr"/>
            <a:r>
              <a:rPr lang="en-US" sz="3600" b="1" dirty="0" smtClean="0">
                <a:solidFill>
                  <a:srgbClr val="000090"/>
                </a:solidFill>
              </a:rPr>
              <a:t>ΔDVCS &amp; BH cross section</a:t>
            </a:r>
            <a:endParaRPr lang="en-US" sz="3600" b="1" dirty="0">
              <a:solidFill>
                <a:srgbClr val="000090"/>
              </a:solidFill>
            </a:endParaRPr>
          </a:p>
        </p:txBody>
      </p:sp>
      <p:pic>
        <p:nvPicPr>
          <p:cNvPr id="6" name="Picture 5"/>
          <p:cNvPicPr>
            <a:picLocks noChangeAspect="1"/>
          </p:cNvPicPr>
          <p:nvPr/>
        </p:nvPicPr>
        <p:blipFill>
          <a:blip r:embed="rId2"/>
          <a:srcRect l="11939" t="3447" r="13728" b="18625"/>
          <a:stretch>
            <a:fillRect/>
          </a:stretch>
        </p:blipFill>
        <p:spPr>
          <a:xfrm>
            <a:off x="2004871" y="1532888"/>
            <a:ext cx="6924453" cy="4578286"/>
          </a:xfrm>
          <a:prstGeom prst="rect">
            <a:avLst/>
          </a:prstGeom>
        </p:spPr>
      </p:pic>
      <p:sp>
        <p:nvSpPr>
          <p:cNvPr id="7" name="TextBox 6"/>
          <p:cNvSpPr txBox="1"/>
          <p:nvPr/>
        </p:nvSpPr>
        <p:spPr>
          <a:xfrm>
            <a:off x="2675465" y="1057113"/>
            <a:ext cx="4563533" cy="461665"/>
          </a:xfrm>
          <a:prstGeom prst="rect">
            <a:avLst/>
          </a:prstGeom>
          <a:noFill/>
        </p:spPr>
        <p:txBody>
          <a:bodyPr wrap="square" rtlCol="0">
            <a:spAutoFit/>
          </a:bodyPr>
          <a:lstStyle/>
          <a:p>
            <a:r>
              <a:rPr lang="en-US" sz="2400" dirty="0" smtClean="0">
                <a:solidFill>
                  <a:srgbClr val="000090"/>
                </a:solidFill>
              </a:rPr>
              <a:t>Example: Access NΔ GPDs in ΔVCS</a:t>
            </a:r>
            <a:endParaRPr lang="en-US" sz="2400" dirty="0">
              <a:solidFill>
                <a:srgbClr val="000090"/>
              </a:solidFill>
            </a:endParaRPr>
          </a:p>
        </p:txBody>
      </p:sp>
      <p:sp>
        <p:nvSpPr>
          <p:cNvPr id="8" name="Rectangle 7"/>
          <p:cNvSpPr/>
          <p:nvPr/>
        </p:nvSpPr>
        <p:spPr>
          <a:xfrm>
            <a:off x="57536" y="986558"/>
            <a:ext cx="2328334" cy="1477328"/>
          </a:xfrm>
          <a:prstGeom prst="rect">
            <a:avLst/>
          </a:prstGeom>
        </p:spPr>
        <p:txBody>
          <a:bodyPr wrap="square">
            <a:spAutoFit/>
          </a:bodyPr>
          <a:lstStyle/>
          <a:p>
            <a:r>
              <a:rPr lang="en-US" dirty="0" smtClean="0"/>
              <a:t>K. </a:t>
            </a:r>
            <a:r>
              <a:rPr lang="en-US" dirty="0" err="1" smtClean="0"/>
              <a:t>Goeke</a:t>
            </a:r>
            <a:r>
              <a:rPr lang="en-US" dirty="0" smtClean="0"/>
              <a:t>, </a:t>
            </a:r>
          </a:p>
          <a:p>
            <a:r>
              <a:rPr lang="en-US" dirty="0" smtClean="0"/>
              <a:t>M.V. </a:t>
            </a:r>
            <a:r>
              <a:rPr lang="en-US" dirty="0" err="1" smtClean="0"/>
              <a:t>Polyakov</a:t>
            </a:r>
            <a:r>
              <a:rPr lang="en-US" dirty="0" smtClean="0"/>
              <a:t>,</a:t>
            </a:r>
          </a:p>
          <a:p>
            <a:r>
              <a:rPr lang="en-US" dirty="0" smtClean="0"/>
              <a:t>M. </a:t>
            </a:r>
            <a:r>
              <a:rPr lang="en-US" dirty="0" err="1" smtClean="0"/>
              <a:t>Vanderhaeghen</a:t>
            </a:r>
            <a:r>
              <a:rPr lang="en-US" dirty="0" smtClean="0"/>
              <a:t>, </a:t>
            </a:r>
          </a:p>
          <a:p>
            <a:r>
              <a:rPr lang="en-US" dirty="0" err="1" smtClean="0"/>
              <a:t>Prog</a:t>
            </a:r>
            <a:r>
              <a:rPr lang="en-US" dirty="0" smtClean="0"/>
              <a:t>. Part. </a:t>
            </a:r>
            <a:r>
              <a:rPr lang="en-US" dirty="0" err="1" smtClean="0"/>
              <a:t>Nucl</a:t>
            </a:r>
            <a:r>
              <a:rPr lang="en-US" dirty="0" smtClean="0"/>
              <a:t>. Phys. 47, 401 (2001).</a:t>
            </a:r>
            <a:endParaRPr lang="en-US" dirty="0"/>
          </a:p>
        </p:txBody>
      </p:sp>
      <p:sp>
        <p:nvSpPr>
          <p:cNvPr id="9" name="TextBox 8"/>
          <p:cNvSpPr txBox="1"/>
          <p:nvPr/>
        </p:nvSpPr>
        <p:spPr>
          <a:xfrm>
            <a:off x="5119762" y="4777484"/>
            <a:ext cx="394183" cy="307777"/>
          </a:xfrm>
          <a:prstGeom prst="rect">
            <a:avLst/>
          </a:prstGeom>
          <a:noFill/>
          <a:ln>
            <a:solidFill>
              <a:srgbClr val="FFFFFF"/>
            </a:solidFill>
          </a:ln>
        </p:spPr>
        <p:txBody>
          <a:bodyPr wrap="none" rtlCol="0">
            <a:spAutoFit/>
          </a:bodyPr>
          <a:lstStyle/>
          <a:p>
            <a:r>
              <a:rPr lang="en-US" sz="1400" dirty="0" smtClean="0"/>
              <a:t>BH</a:t>
            </a:r>
            <a:endParaRPr lang="en-US" sz="1400" dirty="0"/>
          </a:p>
        </p:txBody>
      </p:sp>
      <p:sp>
        <p:nvSpPr>
          <p:cNvPr id="10" name="TextBox 9"/>
          <p:cNvSpPr txBox="1"/>
          <p:nvPr/>
        </p:nvSpPr>
        <p:spPr>
          <a:xfrm>
            <a:off x="5905765" y="4159520"/>
            <a:ext cx="575210" cy="307777"/>
          </a:xfrm>
          <a:prstGeom prst="rect">
            <a:avLst/>
          </a:prstGeom>
          <a:solidFill>
            <a:srgbClr val="FFFFFF"/>
          </a:solidFill>
        </p:spPr>
        <p:txBody>
          <a:bodyPr wrap="none" rtlCol="0">
            <a:spAutoFit/>
          </a:bodyPr>
          <a:lstStyle/>
          <a:p>
            <a:r>
              <a:rPr lang="en-US" sz="1400" dirty="0" smtClean="0"/>
              <a:t>DVCS</a:t>
            </a:r>
            <a:endParaRPr lang="en-US" sz="1400" dirty="0"/>
          </a:p>
        </p:txBody>
      </p:sp>
      <p:sp>
        <p:nvSpPr>
          <p:cNvPr id="11" name="TextBox 10"/>
          <p:cNvSpPr txBox="1"/>
          <p:nvPr/>
        </p:nvSpPr>
        <p:spPr>
          <a:xfrm>
            <a:off x="7947337" y="3537120"/>
            <a:ext cx="575210" cy="307777"/>
          </a:xfrm>
          <a:prstGeom prst="rect">
            <a:avLst/>
          </a:prstGeom>
          <a:solidFill>
            <a:srgbClr val="FFFFFF"/>
          </a:solidFill>
          <a:ln>
            <a:solidFill>
              <a:srgbClr val="FFFFFF"/>
            </a:solidFill>
          </a:ln>
        </p:spPr>
        <p:txBody>
          <a:bodyPr wrap="none" rtlCol="0">
            <a:spAutoFit/>
          </a:bodyPr>
          <a:lstStyle/>
          <a:p>
            <a:r>
              <a:rPr lang="en-US" sz="1400" dirty="0" smtClean="0"/>
              <a:t>DVCS</a:t>
            </a:r>
            <a:endParaRPr lang="en-US" sz="1400" dirty="0"/>
          </a:p>
        </p:txBody>
      </p:sp>
      <p:sp>
        <p:nvSpPr>
          <p:cNvPr id="12" name="TextBox 11"/>
          <p:cNvSpPr txBox="1"/>
          <p:nvPr/>
        </p:nvSpPr>
        <p:spPr>
          <a:xfrm>
            <a:off x="6863642" y="4299043"/>
            <a:ext cx="394183" cy="307777"/>
          </a:xfrm>
          <a:prstGeom prst="rect">
            <a:avLst/>
          </a:prstGeom>
          <a:solidFill>
            <a:schemeClr val="bg1"/>
          </a:solidFill>
        </p:spPr>
        <p:txBody>
          <a:bodyPr wrap="none" rtlCol="0">
            <a:spAutoFit/>
          </a:bodyPr>
          <a:lstStyle/>
          <a:p>
            <a:r>
              <a:rPr lang="en-US" sz="1400" dirty="0" smtClean="0"/>
              <a:t>BH</a:t>
            </a:r>
            <a:endParaRPr lang="en-US" sz="1400" dirty="0"/>
          </a:p>
        </p:txBody>
      </p:sp>
      <p:sp>
        <p:nvSpPr>
          <p:cNvPr id="13" name="TextBox 12"/>
          <p:cNvSpPr txBox="1"/>
          <p:nvPr/>
        </p:nvSpPr>
        <p:spPr>
          <a:xfrm>
            <a:off x="3977169" y="4354308"/>
            <a:ext cx="575210" cy="307777"/>
          </a:xfrm>
          <a:prstGeom prst="rect">
            <a:avLst/>
          </a:prstGeom>
          <a:solidFill>
            <a:srgbClr val="FFFFFF"/>
          </a:solidFill>
        </p:spPr>
        <p:txBody>
          <a:bodyPr wrap="none" rtlCol="0">
            <a:spAutoFit/>
          </a:bodyPr>
          <a:lstStyle/>
          <a:p>
            <a:r>
              <a:rPr lang="en-US" sz="1400" dirty="0" smtClean="0"/>
              <a:t>DVCS</a:t>
            </a:r>
            <a:endParaRPr lang="en-US" sz="1400" dirty="0"/>
          </a:p>
        </p:txBody>
      </p:sp>
      <p:sp>
        <p:nvSpPr>
          <p:cNvPr id="14" name="TextBox 13"/>
          <p:cNvSpPr txBox="1"/>
          <p:nvPr/>
        </p:nvSpPr>
        <p:spPr>
          <a:xfrm>
            <a:off x="7392503" y="4595327"/>
            <a:ext cx="371391" cy="307777"/>
          </a:xfrm>
          <a:prstGeom prst="rect">
            <a:avLst/>
          </a:prstGeom>
          <a:solidFill>
            <a:srgbClr val="FFFFFF"/>
          </a:solidFill>
        </p:spPr>
        <p:txBody>
          <a:bodyPr wrap="none" rtlCol="0">
            <a:spAutoFit/>
          </a:bodyPr>
          <a:lstStyle/>
          <a:p>
            <a:r>
              <a:rPr lang="en-US" sz="1400" dirty="0" smtClean="0"/>
              <a:t>C1</a:t>
            </a:r>
            <a:endParaRPr lang="en-US" sz="1400" dirty="0"/>
          </a:p>
        </p:txBody>
      </p:sp>
      <p:sp>
        <p:nvSpPr>
          <p:cNvPr id="15" name="TextBox 14"/>
          <p:cNvSpPr txBox="1"/>
          <p:nvPr/>
        </p:nvSpPr>
        <p:spPr>
          <a:xfrm>
            <a:off x="3324844" y="4562998"/>
            <a:ext cx="394183" cy="307777"/>
          </a:xfrm>
          <a:prstGeom prst="rect">
            <a:avLst/>
          </a:prstGeom>
          <a:noFill/>
          <a:ln>
            <a:solidFill>
              <a:srgbClr val="FFFFFF"/>
            </a:solidFill>
          </a:ln>
        </p:spPr>
        <p:txBody>
          <a:bodyPr wrap="none" rtlCol="0">
            <a:spAutoFit/>
          </a:bodyPr>
          <a:lstStyle/>
          <a:p>
            <a:r>
              <a:rPr lang="en-US" sz="1400" dirty="0" smtClean="0"/>
              <a:t>BH</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F13A53-1953-5F49-B50F-E0186329EC7E}"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13</a:t>
            </a:fld>
            <a:endParaRPr lang="en-US"/>
          </a:p>
        </p:txBody>
      </p:sp>
      <p:grpSp>
        <p:nvGrpSpPr>
          <p:cNvPr id="11" name="Group 10"/>
          <p:cNvGrpSpPr/>
          <p:nvPr/>
        </p:nvGrpSpPr>
        <p:grpSpPr>
          <a:xfrm>
            <a:off x="3785453" y="1066403"/>
            <a:ext cx="4443034" cy="5062168"/>
            <a:chOff x="3785453" y="1066403"/>
            <a:chExt cx="4443034" cy="5062168"/>
          </a:xfrm>
        </p:grpSpPr>
        <p:pic>
          <p:nvPicPr>
            <p:cNvPr id="5" name="Picture 4"/>
            <p:cNvPicPr>
              <a:picLocks noChangeAspect="1"/>
            </p:cNvPicPr>
            <p:nvPr/>
          </p:nvPicPr>
          <p:blipFill>
            <a:blip r:embed="rId2"/>
            <a:stretch>
              <a:fillRect/>
            </a:stretch>
          </p:blipFill>
          <p:spPr>
            <a:xfrm>
              <a:off x="4993797" y="1066403"/>
              <a:ext cx="3234690" cy="5006340"/>
            </a:xfrm>
            <a:prstGeom prst="rect">
              <a:avLst/>
            </a:prstGeom>
          </p:spPr>
        </p:pic>
        <p:sp>
          <p:nvSpPr>
            <p:cNvPr id="6" name="Rectangle 5"/>
            <p:cNvSpPr/>
            <p:nvPr/>
          </p:nvSpPr>
          <p:spPr>
            <a:xfrm>
              <a:off x="4758648" y="5568746"/>
              <a:ext cx="572154" cy="559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3959890" y="1216496"/>
              <a:ext cx="1051560" cy="4309110"/>
            </a:xfrm>
            <a:prstGeom prst="rect">
              <a:avLst/>
            </a:prstGeom>
          </p:spPr>
        </p:pic>
        <p:sp>
          <p:nvSpPr>
            <p:cNvPr id="7" name="TextBox 6"/>
            <p:cNvSpPr txBox="1"/>
            <p:nvPr/>
          </p:nvSpPr>
          <p:spPr>
            <a:xfrm rot="16200000">
              <a:off x="2994241" y="3279836"/>
              <a:ext cx="2300630" cy="369332"/>
            </a:xfrm>
            <a:prstGeom prst="rect">
              <a:avLst/>
            </a:prstGeom>
            <a:noFill/>
          </p:spPr>
          <p:txBody>
            <a:bodyPr wrap="none" rtlCol="0">
              <a:spAutoFit/>
            </a:bodyPr>
            <a:lstStyle/>
            <a:p>
              <a:r>
                <a:rPr lang="en-US" dirty="0" smtClean="0"/>
                <a:t>Beam Spin Asymmetry </a:t>
              </a:r>
              <a:endParaRPr lang="en-US" dirty="0"/>
            </a:p>
          </p:txBody>
        </p:sp>
        <p:sp>
          <p:nvSpPr>
            <p:cNvPr id="9" name="Rectangle 8"/>
            <p:cNvSpPr/>
            <p:nvPr/>
          </p:nvSpPr>
          <p:spPr>
            <a:xfrm>
              <a:off x="3785453" y="1247844"/>
              <a:ext cx="572154" cy="559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10008" y="1150145"/>
              <a:ext cx="572154" cy="153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0" y="58396"/>
            <a:ext cx="9144000" cy="646331"/>
          </a:xfrm>
          <a:prstGeom prst="rect">
            <a:avLst/>
          </a:prstGeom>
          <a:noFill/>
        </p:spPr>
        <p:txBody>
          <a:bodyPr wrap="square" rtlCol="0">
            <a:spAutoFit/>
          </a:bodyPr>
          <a:lstStyle/>
          <a:p>
            <a:pPr algn="ctr"/>
            <a:r>
              <a:rPr lang="en-US" sz="3600" b="1" dirty="0" smtClean="0">
                <a:solidFill>
                  <a:srgbClr val="000090"/>
                </a:solidFill>
              </a:rPr>
              <a:t>Beam Spin Asymmetry in  ΔDVCS</a:t>
            </a:r>
            <a:endParaRPr lang="en-US" sz="3600" b="1" dirty="0">
              <a:solidFill>
                <a:srgbClr val="000090"/>
              </a:solidFill>
            </a:endParaRPr>
          </a:p>
        </p:txBody>
      </p:sp>
      <p:sp>
        <p:nvSpPr>
          <p:cNvPr id="13" name="TextBox 12"/>
          <p:cNvSpPr txBox="1"/>
          <p:nvPr/>
        </p:nvSpPr>
        <p:spPr>
          <a:xfrm>
            <a:off x="457200" y="1538111"/>
            <a:ext cx="3005126" cy="1015663"/>
          </a:xfrm>
          <a:prstGeom prst="rect">
            <a:avLst/>
          </a:prstGeom>
          <a:noFill/>
        </p:spPr>
        <p:txBody>
          <a:bodyPr wrap="square" rtlCol="0">
            <a:spAutoFit/>
          </a:bodyPr>
          <a:lstStyle/>
          <a:p>
            <a:r>
              <a:rPr lang="en-US" sz="2000" dirty="0" smtClean="0"/>
              <a:t>Similar to elastic DVCS+BH</a:t>
            </a:r>
          </a:p>
          <a:p>
            <a:r>
              <a:rPr lang="en-US" sz="2000" dirty="0" smtClean="0"/>
              <a:t>ΔVCS + BH have a beam spin asymmetry.   </a:t>
            </a:r>
            <a:endParaRPr lang="en-US" sz="2000" dirty="0"/>
          </a:p>
        </p:txBody>
      </p:sp>
      <p:sp>
        <p:nvSpPr>
          <p:cNvPr id="14" name="TextBox 13"/>
          <p:cNvSpPr txBox="1"/>
          <p:nvPr/>
        </p:nvSpPr>
        <p:spPr>
          <a:xfrm>
            <a:off x="457200" y="2983601"/>
            <a:ext cx="3328253" cy="1631216"/>
          </a:xfrm>
          <a:prstGeom prst="rect">
            <a:avLst/>
          </a:prstGeom>
          <a:noFill/>
        </p:spPr>
        <p:txBody>
          <a:bodyPr wrap="square" rtlCol="0">
            <a:spAutoFit/>
          </a:bodyPr>
          <a:lstStyle/>
          <a:p>
            <a:r>
              <a:rPr lang="en-US" sz="2000" dirty="0" smtClean="0"/>
              <a:t>In large </a:t>
            </a:r>
            <a:r>
              <a:rPr lang="en-US" sz="2000" dirty="0" err="1" smtClean="0"/>
              <a:t>N</a:t>
            </a:r>
            <a:r>
              <a:rPr lang="en-US" sz="2000" baseline="-25000" dirty="0" err="1" smtClean="0"/>
              <a:t>c</a:t>
            </a:r>
            <a:r>
              <a:rPr lang="en-US" sz="2000" dirty="0" smtClean="0"/>
              <a:t> limit beam spin asymmetry can be computed using magnetic transition form factor G</a:t>
            </a:r>
            <a:r>
              <a:rPr lang="en-US" sz="2000" baseline="-25000" dirty="0" smtClean="0"/>
              <a:t>M</a:t>
            </a:r>
            <a:r>
              <a:rPr lang="en-US" sz="2000" baseline="30000" dirty="0" smtClean="0"/>
              <a:t>Δ</a:t>
            </a:r>
            <a:r>
              <a:rPr lang="en-US" sz="2000" dirty="0" smtClean="0"/>
              <a:t> of NΔ as input.  </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17EB0-6C62-ED4E-922A-3539F047F610}"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14</a:t>
            </a:fld>
            <a:endParaRPr lang="en-US"/>
          </a:p>
        </p:txBody>
      </p:sp>
      <p:pic>
        <p:nvPicPr>
          <p:cNvPr id="6" name="Picture 5"/>
          <p:cNvPicPr>
            <a:picLocks noChangeAspect="1"/>
          </p:cNvPicPr>
          <p:nvPr/>
        </p:nvPicPr>
        <p:blipFill>
          <a:blip r:embed="rId2"/>
          <a:srcRect l="42231" t="6949" r="4881" b="28208"/>
          <a:stretch>
            <a:fillRect/>
          </a:stretch>
        </p:blipFill>
        <p:spPr>
          <a:xfrm>
            <a:off x="121368" y="1640882"/>
            <a:ext cx="6250631" cy="4583635"/>
          </a:xfrm>
          <a:prstGeom prst="rect">
            <a:avLst/>
          </a:prstGeom>
        </p:spPr>
      </p:pic>
      <p:sp>
        <p:nvSpPr>
          <p:cNvPr id="8" name="TextBox 7"/>
          <p:cNvSpPr txBox="1"/>
          <p:nvPr/>
        </p:nvSpPr>
        <p:spPr>
          <a:xfrm>
            <a:off x="715289" y="974765"/>
            <a:ext cx="2176046" cy="523220"/>
          </a:xfrm>
          <a:prstGeom prst="rect">
            <a:avLst/>
          </a:prstGeom>
          <a:noFill/>
        </p:spPr>
        <p:txBody>
          <a:bodyPr wrap="none" rtlCol="0">
            <a:spAutoFit/>
          </a:bodyPr>
          <a:lstStyle/>
          <a:p>
            <a:r>
              <a:rPr lang="en-US" sz="2800" dirty="0" err="1" smtClean="0"/>
              <a:t>ep</a:t>
            </a:r>
            <a:r>
              <a:rPr lang="en-US" sz="2800" dirty="0" smtClean="0"/>
              <a:t> --&gt; </a:t>
            </a:r>
            <a:r>
              <a:rPr lang="en-US" sz="2800" dirty="0" err="1" smtClean="0"/>
              <a:t>enπ</a:t>
            </a:r>
            <a:r>
              <a:rPr lang="en-US" sz="2800" baseline="30000" dirty="0" err="1" smtClean="0"/>
              <a:t>+</a:t>
            </a:r>
            <a:r>
              <a:rPr lang="en-US" sz="2800" dirty="0" err="1" smtClean="0"/>
              <a:t>(γ</a:t>
            </a:r>
            <a:r>
              <a:rPr lang="en-US" sz="2800" dirty="0" smtClean="0"/>
              <a:t>)</a:t>
            </a:r>
            <a:endParaRPr lang="en-US" sz="2800" dirty="0"/>
          </a:p>
        </p:txBody>
      </p:sp>
      <p:sp>
        <p:nvSpPr>
          <p:cNvPr id="9" name="TextBox 8"/>
          <p:cNvSpPr txBox="1"/>
          <p:nvPr/>
        </p:nvSpPr>
        <p:spPr>
          <a:xfrm>
            <a:off x="4452250" y="5298167"/>
            <a:ext cx="921170" cy="400110"/>
          </a:xfrm>
          <a:prstGeom prst="rect">
            <a:avLst/>
          </a:prstGeom>
          <a:solidFill>
            <a:srgbClr val="FFFFFF"/>
          </a:solidFill>
          <a:ln>
            <a:solidFill>
              <a:srgbClr val="FFFFFF"/>
            </a:solidFill>
          </a:ln>
        </p:spPr>
        <p:txBody>
          <a:bodyPr wrap="none" rtlCol="0">
            <a:spAutoFit/>
          </a:bodyPr>
          <a:lstStyle/>
          <a:p>
            <a:r>
              <a:rPr lang="en-US" sz="2000" dirty="0" err="1" smtClean="0"/>
              <a:t>M(nπ</a:t>
            </a:r>
            <a:r>
              <a:rPr lang="en-US" sz="2000" baseline="30000" dirty="0" smtClean="0"/>
              <a:t>+</a:t>
            </a:r>
            <a:r>
              <a:rPr lang="en-US" sz="2000" dirty="0" smtClean="0"/>
              <a:t>)</a:t>
            </a:r>
            <a:endParaRPr lang="en-US" sz="2000" dirty="0"/>
          </a:p>
        </p:txBody>
      </p:sp>
      <p:sp>
        <p:nvSpPr>
          <p:cNvPr id="10" name="TextBox 9"/>
          <p:cNvSpPr txBox="1"/>
          <p:nvPr/>
        </p:nvSpPr>
        <p:spPr>
          <a:xfrm>
            <a:off x="4547103" y="2882322"/>
            <a:ext cx="1172116" cy="369332"/>
          </a:xfrm>
          <a:prstGeom prst="rect">
            <a:avLst/>
          </a:prstGeom>
          <a:noFill/>
          <a:ln w="3175" cap="flat" cmpd="sng" algn="ctr">
            <a:solidFill>
              <a:srgbClr val="000000"/>
            </a:solidFill>
            <a:prstDash val="solid"/>
            <a:round/>
            <a:headEnd type="none" w="med" len="med"/>
            <a:tailEnd type="none" w="med" len="med"/>
          </a:ln>
        </p:spPr>
        <p:txBody>
          <a:bodyPr wrap="none" rtlCol="0">
            <a:spAutoFit/>
          </a:bodyPr>
          <a:lstStyle/>
          <a:p>
            <a:r>
              <a:rPr lang="en-US" dirty="0" smtClean="0"/>
              <a:t>W &gt; 2 GeV</a:t>
            </a:r>
            <a:endParaRPr lang="en-US" dirty="0"/>
          </a:p>
        </p:txBody>
      </p:sp>
      <p:sp>
        <p:nvSpPr>
          <p:cNvPr id="11" name="TextBox 10"/>
          <p:cNvSpPr txBox="1"/>
          <p:nvPr/>
        </p:nvSpPr>
        <p:spPr>
          <a:xfrm>
            <a:off x="3014164" y="1042035"/>
            <a:ext cx="3103333" cy="461665"/>
          </a:xfrm>
          <a:prstGeom prst="rect">
            <a:avLst/>
          </a:prstGeom>
          <a:noFill/>
        </p:spPr>
        <p:txBody>
          <a:bodyPr wrap="none" rtlCol="0">
            <a:spAutoFit/>
          </a:bodyPr>
          <a:lstStyle/>
          <a:p>
            <a:r>
              <a:rPr lang="en-US" sz="2400" dirty="0" err="1" smtClean="0"/>
              <a:t>E</a:t>
            </a:r>
            <a:r>
              <a:rPr lang="en-US" sz="2400" baseline="-25000" dirty="0" err="1" smtClean="0"/>
              <a:t>e</a:t>
            </a:r>
            <a:r>
              <a:rPr lang="en-US" sz="2400" dirty="0" smtClean="0"/>
              <a:t>=4.2GeV, Q</a:t>
            </a:r>
            <a:r>
              <a:rPr lang="en-US" sz="2400" baseline="30000" dirty="0" smtClean="0"/>
              <a:t>2</a:t>
            </a:r>
            <a:r>
              <a:rPr lang="en-US" sz="2400" dirty="0" smtClean="0"/>
              <a:t> ~ 1GeV</a:t>
            </a:r>
            <a:r>
              <a:rPr lang="en-US" sz="2400" baseline="30000" dirty="0" smtClean="0"/>
              <a:t>2</a:t>
            </a:r>
            <a:endParaRPr lang="en-US" sz="2400" baseline="30000" dirty="0"/>
          </a:p>
        </p:txBody>
      </p:sp>
      <p:pic>
        <p:nvPicPr>
          <p:cNvPr id="12" name="Picture 1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056" t="53641" r="5833" b="14811"/>
          <a:stretch>
            <a:fillRect/>
          </a:stretch>
        </p:blipFill>
        <p:spPr>
          <a:xfrm>
            <a:off x="4947214" y="2058653"/>
            <a:ext cx="772005" cy="476561"/>
          </a:xfrm>
          <a:prstGeom prst="rect">
            <a:avLst/>
          </a:prstGeom>
          <a:ln>
            <a:solidFill>
              <a:srgbClr val="000090"/>
            </a:solidFill>
          </a:ln>
        </p:spPr>
      </p:pic>
      <p:sp>
        <p:nvSpPr>
          <p:cNvPr id="14" name="TextBox 13"/>
          <p:cNvSpPr txBox="1"/>
          <p:nvPr/>
        </p:nvSpPr>
        <p:spPr>
          <a:xfrm>
            <a:off x="6371999" y="1828559"/>
            <a:ext cx="2365601" cy="584776"/>
          </a:xfrm>
          <a:prstGeom prst="rect">
            <a:avLst/>
          </a:prstGeom>
          <a:noFill/>
        </p:spPr>
        <p:txBody>
          <a:bodyPr wrap="square" rtlCol="0">
            <a:spAutoFit/>
          </a:bodyPr>
          <a:lstStyle/>
          <a:p>
            <a:r>
              <a:rPr lang="en-US" sz="1600" dirty="0" smtClean="0"/>
              <a:t>M. </a:t>
            </a:r>
            <a:r>
              <a:rPr lang="en-US" sz="1600" dirty="0" err="1" smtClean="0"/>
              <a:t>Guidal</a:t>
            </a:r>
            <a:r>
              <a:rPr lang="en-US" sz="1600" dirty="0" smtClean="0"/>
              <a:t>, et al.  </a:t>
            </a:r>
            <a:r>
              <a:rPr lang="en-US" sz="1600" dirty="0" err="1" smtClean="0"/>
              <a:t>Nucl</a:t>
            </a:r>
            <a:r>
              <a:rPr lang="en-US" sz="1600" dirty="0" smtClean="0"/>
              <a:t>. Phys. A, 721, C327, 2003. </a:t>
            </a:r>
          </a:p>
        </p:txBody>
      </p:sp>
      <p:sp>
        <p:nvSpPr>
          <p:cNvPr id="15" name="TextBox 14"/>
          <p:cNvSpPr txBox="1"/>
          <p:nvPr/>
        </p:nvSpPr>
        <p:spPr>
          <a:xfrm>
            <a:off x="1" y="70557"/>
            <a:ext cx="9144000" cy="646331"/>
          </a:xfrm>
          <a:prstGeom prst="rect">
            <a:avLst/>
          </a:prstGeom>
          <a:noFill/>
        </p:spPr>
        <p:txBody>
          <a:bodyPr wrap="square" rtlCol="0">
            <a:spAutoFit/>
          </a:bodyPr>
          <a:lstStyle/>
          <a:p>
            <a:pPr algn="ctr"/>
            <a:r>
              <a:rPr lang="en-US" sz="3600" b="1" dirty="0" smtClean="0">
                <a:solidFill>
                  <a:srgbClr val="000090"/>
                </a:solidFill>
              </a:rPr>
              <a:t>Experimental Aspects  </a:t>
            </a:r>
            <a:endParaRPr lang="en-US" sz="3600" b="1" dirty="0">
              <a:solidFill>
                <a:srgbClr val="000090"/>
              </a:solidFill>
            </a:endParaRPr>
          </a:p>
        </p:txBody>
      </p:sp>
      <p:sp>
        <p:nvSpPr>
          <p:cNvPr id="13" name="TextBox 12"/>
          <p:cNvSpPr txBox="1"/>
          <p:nvPr/>
        </p:nvSpPr>
        <p:spPr>
          <a:xfrm>
            <a:off x="1198343" y="1958770"/>
            <a:ext cx="922924" cy="369332"/>
          </a:xfrm>
          <a:prstGeom prst="rect">
            <a:avLst/>
          </a:prstGeom>
          <a:noFill/>
        </p:spPr>
        <p:txBody>
          <a:bodyPr wrap="none" rtlCol="0">
            <a:spAutoFit/>
          </a:bodyPr>
          <a:lstStyle/>
          <a:p>
            <a:r>
              <a:rPr lang="en-US" dirty="0" smtClean="0"/>
              <a:t>Δ(1232)</a:t>
            </a:r>
            <a:endParaRPr lang="en-US" dirty="0"/>
          </a:p>
        </p:txBody>
      </p:sp>
      <p:sp>
        <p:nvSpPr>
          <p:cNvPr id="16" name="TextBox 15"/>
          <p:cNvSpPr txBox="1"/>
          <p:nvPr/>
        </p:nvSpPr>
        <p:spPr>
          <a:xfrm>
            <a:off x="1978667" y="2453626"/>
            <a:ext cx="1056599" cy="369332"/>
          </a:xfrm>
          <a:prstGeom prst="rect">
            <a:avLst/>
          </a:prstGeom>
          <a:noFill/>
        </p:spPr>
        <p:txBody>
          <a:bodyPr wrap="none" rtlCol="0">
            <a:spAutoFit/>
          </a:bodyPr>
          <a:lstStyle/>
          <a:p>
            <a:r>
              <a:rPr lang="en-US" dirty="0" smtClean="0"/>
              <a:t>N*(1520)</a:t>
            </a:r>
            <a:endParaRPr lang="en-US" dirty="0"/>
          </a:p>
        </p:txBody>
      </p:sp>
      <p:sp>
        <p:nvSpPr>
          <p:cNvPr id="17" name="TextBox 16"/>
          <p:cNvSpPr txBox="1"/>
          <p:nvPr/>
        </p:nvSpPr>
        <p:spPr>
          <a:xfrm>
            <a:off x="2587739" y="3290938"/>
            <a:ext cx="1056599" cy="369332"/>
          </a:xfrm>
          <a:prstGeom prst="rect">
            <a:avLst/>
          </a:prstGeom>
          <a:noFill/>
        </p:spPr>
        <p:txBody>
          <a:bodyPr wrap="none" rtlCol="0">
            <a:spAutoFit/>
          </a:bodyPr>
          <a:lstStyle/>
          <a:p>
            <a:r>
              <a:rPr lang="en-US" dirty="0" smtClean="0"/>
              <a:t>N*(1680)</a:t>
            </a:r>
            <a:endParaRPr lang="en-US" dirty="0"/>
          </a:p>
        </p:txBody>
      </p:sp>
      <p:sp>
        <p:nvSpPr>
          <p:cNvPr id="18" name="TextBox 17"/>
          <p:cNvSpPr txBox="1"/>
          <p:nvPr/>
        </p:nvSpPr>
        <p:spPr>
          <a:xfrm>
            <a:off x="6117497" y="2822958"/>
            <a:ext cx="2413000" cy="707886"/>
          </a:xfrm>
          <a:prstGeom prst="rect">
            <a:avLst/>
          </a:prstGeom>
          <a:noFill/>
        </p:spPr>
        <p:txBody>
          <a:bodyPr wrap="square" rtlCol="0">
            <a:spAutoFit/>
          </a:bodyPr>
          <a:lstStyle/>
          <a:p>
            <a:r>
              <a:rPr lang="en-US" sz="2000" dirty="0" smtClean="0"/>
              <a:t>CLAS12 can access,  </a:t>
            </a:r>
          </a:p>
          <a:p>
            <a:r>
              <a:rPr lang="en-US" sz="2000" dirty="0" smtClean="0"/>
              <a:t>Q</a:t>
            </a:r>
            <a:r>
              <a:rPr lang="en-US" sz="2000" baseline="30000" dirty="0" smtClean="0"/>
              <a:t>2</a:t>
            </a:r>
            <a:r>
              <a:rPr lang="en-US" sz="2000" dirty="0" smtClean="0"/>
              <a:t>&lt; 10 GeV</a:t>
            </a:r>
            <a:r>
              <a:rPr lang="en-US" sz="2000" baseline="30000" dirty="0" smtClean="0"/>
              <a:t>2</a:t>
            </a:r>
            <a:r>
              <a:rPr lang="en-US" sz="2000" dirty="0" smtClean="0"/>
              <a:t>, </a:t>
            </a:r>
            <a:r>
              <a:rPr lang="en-US" sz="2000" dirty="0" err="1" smtClean="0"/>
              <a:t>x</a:t>
            </a:r>
            <a:r>
              <a:rPr lang="en-US" sz="2000" baseline="-25000" dirty="0" err="1" smtClean="0"/>
              <a:t>B</a:t>
            </a:r>
            <a:r>
              <a:rPr lang="en-US" sz="2000" dirty="0" smtClean="0"/>
              <a:t>&lt;0.8 </a:t>
            </a:r>
            <a:endParaRPr lang="en-US" sz="2000" dirty="0"/>
          </a:p>
        </p:txBody>
      </p:sp>
      <p:sp>
        <p:nvSpPr>
          <p:cNvPr id="19" name="TextBox 18"/>
          <p:cNvSpPr txBox="1"/>
          <p:nvPr/>
        </p:nvSpPr>
        <p:spPr>
          <a:xfrm>
            <a:off x="6117497" y="3898900"/>
            <a:ext cx="2861403" cy="1200329"/>
          </a:xfrm>
          <a:prstGeom prst="rect">
            <a:avLst/>
          </a:prstGeom>
          <a:noFill/>
        </p:spPr>
        <p:txBody>
          <a:bodyPr wrap="square" rtlCol="0">
            <a:spAutoFit/>
          </a:bodyPr>
          <a:lstStyle/>
          <a:p>
            <a:r>
              <a:rPr lang="en-US" dirty="0" smtClean="0"/>
              <a:t>N-N*(J=1/2, T=1/2) GPDs should have simpler structure than N-Δ (J=3/2, T=3/2) GPDs.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
          <p:cNvSpPr>
            <a:spLocks noGrp="1"/>
          </p:cNvSpPr>
          <p:nvPr>
            <p:ph type="title"/>
          </p:nvPr>
        </p:nvSpPr>
        <p:spPr>
          <a:xfrm>
            <a:off x="0" y="0"/>
            <a:ext cx="9144000" cy="749300"/>
          </a:xfrm>
        </p:spPr>
        <p:txBody>
          <a:bodyPr wrap="none">
            <a:noAutofit/>
          </a:bodyPr>
          <a:lstStyle/>
          <a:p>
            <a:r>
              <a:rPr lang="en-US" sz="3600" b="1" dirty="0" smtClean="0">
                <a:solidFill>
                  <a:srgbClr val="000090"/>
                </a:solidFill>
              </a:rPr>
              <a:t>Light Front </a:t>
            </a:r>
            <a:r>
              <a:rPr lang="en-US" sz="3600" b="1" dirty="0" err="1" smtClean="0">
                <a:solidFill>
                  <a:srgbClr val="000090"/>
                </a:solidFill>
              </a:rPr>
              <a:t>γpN</a:t>
            </a:r>
            <a:r>
              <a:rPr lang="en-US" sz="3600" b="1" dirty="0" smtClean="0">
                <a:solidFill>
                  <a:srgbClr val="000090"/>
                </a:solidFill>
              </a:rPr>
              <a:t>* transition charge densities</a:t>
            </a:r>
            <a:endParaRPr lang="en-US" sz="3600" b="1" dirty="0">
              <a:ln>
                <a:solidFill>
                  <a:srgbClr val="0000FF"/>
                </a:solidFill>
              </a:ln>
              <a:solidFill>
                <a:srgbClr val="000090"/>
              </a:solidFill>
            </a:endParaRPr>
          </a:p>
        </p:txBody>
      </p:sp>
      <p:sp>
        <p:nvSpPr>
          <p:cNvPr id="50" name="Date Placeholder 49"/>
          <p:cNvSpPr>
            <a:spLocks noGrp="1"/>
          </p:cNvSpPr>
          <p:nvPr>
            <p:ph type="dt" sz="half" idx="10"/>
          </p:nvPr>
        </p:nvSpPr>
        <p:spPr/>
        <p:txBody>
          <a:bodyPr/>
          <a:lstStyle/>
          <a:p>
            <a:fld id="{7C2EF804-BB17-2E46-880C-8A09CE907725}" type="datetime1">
              <a:rPr lang="en-US" smtClean="0"/>
              <a:pPr/>
              <a:t>3/17/17</a:t>
            </a:fld>
            <a:endParaRPr lang="en-US"/>
          </a:p>
        </p:txBody>
      </p:sp>
      <p:sp>
        <p:nvSpPr>
          <p:cNvPr id="52" name="Slide Number Placeholder 51"/>
          <p:cNvSpPr>
            <a:spLocks noGrp="1"/>
          </p:cNvSpPr>
          <p:nvPr>
            <p:ph type="sldNum" sz="quarter" idx="12"/>
          </p:nvPr>
        </p:nvSpPr>
        <p:spPr/>
        <p:txBody>
          <a:bodyPr/>
          <a:lstStyle/>
          <a:p>
            <a:fld id="{E80C7409-9C6E-D246-B024-25924BB4FED8}" type="slidenum">
              <a:rPr lang="en-US" smtClean="0"/>
              <a:pPr/>
              <a:t>15</a:t>
            </a:fld>
            <a:endParaRPr lang="en-US"/>
          </a:p>
        </p:txBody>
      </p:sp>
      <p:sp>
        <p:nvSpPr>
          <p:cNvPr id="46" name="Footer Placeholder 45"/>
          <p:cNvSpPr>
            <a:spLocks noGrp="1"/>
          </p:cNvSpPr>
          <p:nvPr>
            <p:ph type="ftr" sz="quarter" idx="11"/>
          </p:nvPr>
        </p:nvSpPr>
        <p:spPr/>
        <p:txBody>
          <a:bodyPr/>
          <a:lstStyle/>
          <a:p>
            <a:r>
              <a:rPr lang="en-US" smtClean="0"/>
              <a:t>3D imaging workshop, JLab 3/15-17 </a:t>
            </a:r>
            <a:endParaRPr lang="en-US" dirty="0"/>
          </a:p>
        </p:txBody>
      </p:sp>
      <p:sp>
        <p:nvSpPr>
          <p:cNvPr id="70" name="TextBox 69"/>
          <p:cNvSpPr txBox="1"/>
          <p:nvPr/>
        </p:nvSpPr>
        <p:spPr>
          <a:xfrm>
            <a:off x="566071" y="2904491"/>
            <a:ext cx="2583529" cy="1015663"/>
          </a:xfrm>
          <a:prstGeom prst="rect">
            <a:avLst/>
          </a:prstGeom>
          <a:solidFill>
            <a:srgbClr val="CCFFCC"/>
          </a:solidFill>
          <a:ln>
            <a:solidFill>
              <a:srgbClr val="000000"/>
            </a:solidFill>
          </a:ln>
        </p:spPr>
        <p:txBody>
          <a:bodyPr wrap="square" rtlCol="0">
            <a:spAutoFit/>
          </a:bodyPr>
          <a:lstStyle/>
          <a:p>
            <a:r>
              <a:rPr lang="en-US" sz="2000" b="1" dirty="0" smtClean="0">
                <a:solidFill>
                  <a:srgbClr val="000090"/>
                </a:solidFill>
              </a:rPr>
              <a:t>The N(1440) exhibits a softer core and wider clouds than N(1535) </a:t>
            </a:r>
            <a:endParaRPr lang="en-US" sz="2000" b="1" dirty="0">
              <a:solidFill>
                <a:srgbClr val="000090"/>
              </a:solidFill>
            </a:endParaRPr>
          </a:p>
        </p:txBody>
      </p:sp>
      <p:grpSp>
        <p:nvGrpSpPr>
          <p:cNvPr id="2" name="Group 37"/>
          <p:cNvGrpSpPr/>
          <p:nvPr/>
        </p:nvGrpSpPr>
        <p:grpSpPr>
          <a:xfrm rot="5400000">
            <a:off x="2176614" y="2244103"/>
            <a:ext cx="5593234" cy="2809061"/>
            <a:chOff x="3436779" y="875397"/>
            <a:chExt cx="5593234" cy="2809061"/>
          </a:xfrm>
        </p:grpSpPr>
        <p:grpSp>
          <p:nvGrpSpPr>
            <p:cNvPr id="3" name="Group 53"/>
            <p:cNvGrpSpPr/>
            <p:nvPr/>
          </p:nvGrpSpPr>
          <p:grpSpPr>
            <a:xfrm rot="16200000">
              <a:off x="3422003" y="929569"/>
              <a:ext cx="2508251" cy="2478699"/>
              <a:chOff x="6340797" y="993067"/>
              <a:chExt cx="2508251" cy="2478699"/>
            </a:xfrm>
          </p:grpSpPr>
          <p:pic>
            <p:nvPicPr>
              <p:cNvPr id="85" name="Picture 84"/>
              <p:cNvPicPr>
                <a:picLocks/>
              </p:cNvPicPr>
              <p:nvPr/>
            </p:nvPicPr>
            <p:blipFill>
              <a:blip r:embed="rId4"/>
              <a:srcRect l="9594" t="7784" b="6539"/>
              <a:stretch>
                <a:fillRect/>
              </a:stretch>
            </p:blipFill>
            <p:spPr>
              <a:xfrm>
                <a:off x="6340797" y="993067"/>
                <a:ext cx="2508251" cy="2478699"/>
              </a:xfrm>
              <a:prstGeom prst="rect">
                <a:avLst/>
              </a:prstGeom>
            </p:spPr>
          </p:pic>
          <p:sp>
            <p:nvSpPr>
              <p:cNvPr id="86" name="TextBox 85"/>
              <p:cNvSpPr txBox="1"/>
              <p:nvPr/>
            </p:nvSpPr>
            <p:spPr>
              <a:xfrm>
                <a:off x="7637651" y="1196512"/>
                <a:ext cx="1036005" cy="261610"/>
              </a:xfrm>
              <a:prstGeom prst="rect">
                <a:avLst/>
              </a:prstGeom>
              <a:solidFill>
                <a:srgbClr val="CCFFCC"/>
              </a:solidFill>
              <a:ln w="3175" cap="flat" cmpd="sng" algn="ctr">
                <a:solidFill>
                  <a:srgbClr val="000000"/>
                </a:solidFill>
                <a:prstDash val="solid"/>
                <a:round/>
                <a:headEnd type="none" w="med" len="med"/>
                <a:tailEnd type="none" w="med" len="med"/>
              </a:ln>
            </p:spPr>
            <p:txBody>
              <a:bodyPr wrap="square" rtlCol="0">
                <a:spAutoFit/>
              </a:bodyPr>
              <a:lstStyle/>
              <a:p>
                <a:r>
                  <a:rPr lang="en-US" sz="1100" b="1" dirty="0" smtClean="0">
                    <a:solidFill>
                      <a:srgbClr val="000090"/>
                    </a:solidFill>
                  </a:rPr>
                  <a:t>    N(1440)1/2</a:t>
                </a:r>
                <a:r>
                  <a:rPr lang="en-US" sz="1100" b="1" baseline="30000" dirty="0" smtClean="0">
                    <a:solidFill>
                      <a:srgbClr val="000090"/>
                    </a:solidFill>
                  </a:rPr>
                  <a:t>+</a:t>
                </a:r>
              </a:p>
            </p:txBody>
          </p:sp>
        </p:grpSp>
        <p:grpSp>
          <p:nvGrpSpPr>
            <p:cNvPr id="4" name="Group 54"/>
            <p:cNvGrpSpPr/>
            <p:nvPr/>
          </p:nvGrpSpPr>
          <p:grpSpPr>
            <a:xfrm>
              <a:off x="5901357" y="875397"/>
              <a:ext cx="3128656" cy="2768452"/>
              <a:chOff x="6079157" y="1103997"/>
              <a:chExt cx="3128656" cy="2768452"/>
            </a:xfrm>
          </p:grpSpPr>
          <p:pic>
            <p:nvPicPr>
              <p:cNvPr id="59" name="Picture 58"/>
              <p:cNvPicPr>
                <a:picLocks noChangeAspect="1"/>
              </p:cNvPicPr>
              <p:nvPr/>
            </p:nvPicPr>
            <p:blipFill>
              <a:blip r:embed="rId5"/>
              <a:srcRect l="52736" t="9751"/>
              <a:stretch>
                <a:fillRect/>
              </a:stretch>
            </p:blipFill>
            <p:spPr>
              <a:xfrm>
                <a:off x="6293886" y="1112469"/>
                <a:ext cx="2913927" cy="2759980"/>
              </a:xfrm>
              <a:prstGeom prst="rect">
                <a:avLst/>
              </a:prstGeom>
            </p:spPr>
          </p:pic>
          <p:sp>
            <p:nvSpPr>
              <p:cNvPr id="60" name="TextBox 59"/>
              <p:cNvSpPr txBox="1"/>
              <p:nvPr/>
            </p:nvSpPr>
            <p:spPr>
              <a:xfrm rot="16200000">
                <a:off x="6427132" y="1289327"/>
                <a:ext cx="576375" cy="369332"/>
              </a:xfrm>
              <a:prstGeom prst="rect">
                <a:avLst/>
              </a:prstGeom>
              <a:noFill/>
            </p:spPr>
            <p:txBody>
              <a:bodyPr wrap="none" rtlCol="0">
                <a:spAutoFit/>
              </a:bodyPr>
              <a:lstStyle/>
              <a:p>
                <a:r>
                  <a:rPr lang="en-US" dirty="0" smtClean="0">
                    <a:solidFill>
                      <a:srgbClr val="000000"/>
                    </a:solidFill>
                  </a:rPr>
                  <a:t>b</a:t>
                </a:r>
                <a:r>
                  <a:rPr lang="en-US" baseline="30000" dirty="0" smtClean="0">
                    <a:solidFill>
                      <a:srgbClr val="000000"/>
                    </a:solidFill>
                  </a:rPr>
                  <a:t>2</a:t>
                </a:r>
                <a:r>
                  <a:rPr lang="en-US" dirty="0" smtClean="0">
                    <a:solidFill>
                      <a:srgbClr val="FF0000"/>
                    </a:solidFill>
                  </a:rPr>
                  <a:t>ρ</a:t>
                </a:r>
                <a:r>
                  <a:rPr lang="en-US" baseline="-25000" dirty="0" smtClean="0">
                    <a:solidFill>
                      <a:srgbClr val="FF0000"/>
                    </a:solidFill>
                  </a:rPr>
                  <a:t>T</a:t>
                </a:r>
                <a:endParaRPr lang="en-US" baseline="-25000" dirty="0">
                  <a:solidFill>
                    <a:srgbClr val="FF0000"/>
                  </a:solidFill>
                </a:endParaRPr>
              </a:p>
            </p:txBody>
          </p:sp>
          <p:grpSp>
            <p:nvGrpSpPr>
              <p:cNvPr id="5" name="Group 37"/>
              <p:cNvGrpSpPr/>
              <p:nvPr/>
            </p:nvGrpSpPr>
            <p:grpSpPr>
              <a:xfrm>
                <a:off x="7312404" y="1103997"/>
                <a:ext cx="652280" cy="465630"/>
                <a:chOff x="7501120" y="3825352"/>
                <a:chExt cx="652280" cy="465630"/>
              </a:xfrm>
            </p:grpSpPr>
            <p:sp>
              <p:nvSpPr>
                <p:cNvPr id="63" name="Right Arrow 62"/>
                <p:cNvSpPr/>
                <p:nvPr/>
              </p:nvSpPr>
              <p:spPr>
                <a:xfrm rot="10800000">
                  <a:off x="7501120" y="4040141"/>
                  <a:ext cx="652280" cy="13748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rot="16476050">
                  <a:off x="7539219" y="3796557"/>
                  <a:ext cx="465630" cy="523220"/>
                </a:xfrm>
                <a:prstGeom prst="rect">
                  <a:avLst/>
                </a:prstGeom>
                <a:noFill/>
              </p:spPr>
              <p:txBody>
                <a:bodyPr wrap="none" rtlCol="0">
                  <a:spAutoFit/>
                </a:bodyPr>
                <a:lstStyle/>
                <a:p>
                  <a:r>
                    <a:rPr lang="en-US" sz="2800" b="1" i="1" dirty="0" smtClean="0">
                      <a:ln>
                        <a:solidFill>
                          <a:srgbClr val="000000"/>
                        </a:solidFill>
                      </a:ln>
                      <a:solidFill>
                        <a:srgbClr val="CCFFCC"/>
                      </a:solidFill>
                    </a:rPr>
                    <a:t>P</a:t>
                  </a:r>
                  <a:endParaRPr lang="en-US" sz="2800" b="1" i="1" dirty="0">
                    <a:ln>
                      <a:solidFill>
                        <a:srgbClr val="000000"/>
                      </a:solidFill>
                    </a:ln>
                    <a:solidFill>
                      <a:srgbClr val="CCFFCC"/>
                    </a:solidFill>
                  </a:endParaRPr>
                </a:p>
              </p:txBody>
            </p:sp>
          </p:grpSp>
          <p:sp>
            <p:nvSpPr>
              <p:cNvPr id="66" name="TextBox 65"/>
              <p:cNvSpPr txBox="1"/>
              <p:nvPr/>
            </p:nvSpPr>
            <p:spPr>
              <a:xfrm rot="16200000">
                <a:off x="8141115" y="2187454"/>
                <a:ext cx="1173539" cy="276999"/>
              </a:xfrm>
              <a:prstGeom prst="rect">
                <a:avLst/>
              </a:prstGeom>
              <a:noFill/>
            </p:spPr>
            <p:txBody>
              <a:bodyPr wrap="square" rtlCol="0">
                <a:spAutoFit/>
              </a:bodyPr>
              <a:lstStyle/>
              <a:p>
                <a:r>
                  <a:rPr lang="en-US" sz="1200" dirty="0" smtClean="0"/>
                  <a:t> Electric Dipole </a:t>
                </a:r>
                <a:endParaRPr lang="en-US" sz="1200" dirty="0"/>
              </a:p>
            </p:txBody>
          </p:sp>
          <p:sp>
            <p:nvSpPr>
              <p:cNvPr id="91" name="TextBox 90"/>
              <p:cNvSpPr txBox="1"/>
              <p:nvPr/>
            </p:nvSpPr>
            <p:spPr>
              <a:xfrm rot="16200000">
                <a:off x="5907315" y="2161962"/>
                <a:ext cx="620683" cy="276999"/>
              </a:xfrm>
              <a:prstGeom prst="rect">
                <a:avLst/>
              </a:prstGeom>
              <a:noFill/>
            </p:spPr>
            <p:txBody>
              <a:bodyPr wrap="none" rtlCol="0">
                <a:spAutoFit/>
              </a:bodyPr>
              <a:lstStyle/>
              <a:p>
                <a:r>
                  <a:rPr lang="en-US" sz="1200" dirty="0" smtClean="0"/>
                  <a:t>b</a:t>
                </a:r>
                <a:r>
                  <a:rPr lang="en-US" sz="1200" baseline="-25000" dirty="0" smtClean="0"/>
                  <a:t>y</a:t>
                </a:r>
                <a:r>
                  <a:rPr lang="en-US" sz="1200" dirty="0" smtClean="0"/>
                  <a:t> (fm)</a:t>
                </a:r>
                <a:endParaRPr lang="en-US" sz="1200" baseline="-25000" dirty="0"/>
              </a:p>
            </p:txBody>
          </p:sp>
        </p:grpSp>
        <p:grpSp>
          <p:nvGrpSpPr>
            <p:cNvPr id="6" name="Group 66"/>
            <p:cNvGrpSpPr/>
            <p:nvPr/>
          </p:nvGrpSpPr>
          <p:grpSpPr>
            <a:xfrm>
              <a:off x="3687880" y="2678328"/>
              <a:ext cx="696759" cy="418490"/>
              <a:chOff x="3554944" y="4069581"/>
              <a:chExt cx="696759" cy="418490"/>
            </a:xfrm>
          </p:grpSpPr>
          <p:sp>
            <p:nvSpPr>
              <p:cNvPr id="68" name="TextBox 67"/>
              <p:cNvSpPr txBox="1"/>
              <p:nvPr/>
            </p:nvSpPr>
            <p:spPr>
              <a:xfrm rot="16200000">
                <a:off x="3554087" y="4087105"/>
                <a:ext cx="401823" cy="400110"/>
              </a:xfrm>
              <a:prstGeom prst="rect">
                <a:avLst/>
              </a:prstGeom>
              <a:noFill/>
            </p:spPr>
            <p:txBody>
              <a:bodyPr wrap="square" rtlCol="0">
                <a:spAutoFit/>
              </a:bodyPr>
              <a:lstStyle/>
              <a:p>
                <a:r>
                  <a:rPr lang="en-US" sz="2000" dirty="0" smtClean="0">
                    <a:solidFill>
                      <a:srgbClr val="0000FF"/>
                    </a:solidFill>
                  </a:rPr>
                  <a:t>ρ</a:t>
                </a:r>
                <a:r>
                  <a:rPr lang="en-US" sz="2000" baseline="-25000" dirty="0" smtClean="0">
                    <a:solidFill>
                      <a:srgbClr val="0000FF"/>
                    </a:solidFill>
                  </a:rPr>
                  <a:t>0</a:t>
                </a:r>
                <a:endParaRPr lang="en-US" sz="2000" baseline="-25000" dirty="0">
                  <a:solidFill>
                    <a:srgbClr val="0000FF"/>
                  </a:solidFill>
                </a:endParaRPr>
              </a:p>
            </p:txBody>
          </p:sp>
          <p:sp>
            <p:nvSpPr>
              <p:cNvPr id="69" name="TextBox 68"/>
              <p:cNvSpPr txBox="1"/>
              <p:nvPr/>
            </p:nvSpPr>
            <p:spPr>
              <a:xfrm rot="15961326">
                <a:off x="3850311" y="4070863"/>
                <a:ext cx="402674" cy="400110"/>
              </a:xfrm>
              <a:prstGeom prst="rect">
                <a:avLst/>
              </a:prstGeom>
              <a:noFill/>
            </p:spPr>
            <p:txBody>
              <a:bodyPr wrap="square" rtlCol="0">
                <a:spAutoFit/>
              </a:bodyPr>
              <a:lstStyle/>
              <a:p>
                <a:r>
                  <a:rPr lang="en-US" sz="2000" dirty="0" smtClean="0">
                    <a:solidFill>
                      <a:srgbClr val="FF0000"/>
                    </a:solidFill>
                  </a:rPr>
                  <a:t>ρ</a:t>
                </a:r>
                <a:r>
                  <a:rPr lang="en-US" sz="2000" baseline="-25000" dirty="0" smtClean="0">
                    <a:solidFill>
                      <a:srgbClr val="FF0000"/>
                    </a:solidFill>
                  </a:rPr>
                  <a:t>T</a:t>
                </a:r>
                <a:endParaRPr lang="en-US" sz="2000" baseline="-25000" dirty="0">
                  <a:solidFill>
                    <a:srgbClr val="FF0000"/>
                  </a:solidFill>
                </a:endParaRPr>
              </a:p>
            </p:txBody>
          </p:sp>
        </p:grpSp>
        <p:sp>
          <p:nvSpPr>
            <p:cNvPr id="39" name="TextBox 38"/>
            <p:cNvSpPr txBox="1"/>
            <p:nvPr/>
          </p:nvSpPr>
          <p:spPr>
            <a:xfrm rot="10800000">
              <a:off x="4088846" y="3376681"/>
              <a:ext cx="1366906" cy="307777"/>
            </a:xfrm>
            <a:prstGeom prst="rect">
              <a:avLst/>
            </a:prstGeom>
            <a:noFill/>
          </p:spPr>
          <p:txBody>
            <a:bodyPr wrap="none" rtlCol="0">
              <a:spAutoFit/>
            </a:bodyPr>
            <a:lstStyle/>
            <a:p>
              <a:r>
                <a:rPr lang="en-US" sz="1400" dirty="0" smtClean="0">
                  <a:solidFill>
                    <a:srgbClr val="000090"/>
                  </a:solidFill>
                </a:rPr>
                <a:t>charge densities</a:t>
              </a:r>
              <a:endParaRPr lang="en-US" sz="1400" dirty="0">
                <a:solidFill>
                  <a:srgbClr val="000090"/>
                </a:solidFill>
              </a:endParaRPr>
            </a:p>
          </p:txBody>
        </p:sp>
      </p:grpSp>
      <p:pic>
        <p:nvPicPr>
          <p:cNvPr id="47" name="Picture 46"/>
          <p:cNvPicPr>
            <a:picLocks noChangeAspect="1"/>
          </p:cNvPicPr>
          <p:nvPr/>
        </p:nvPicPr>
        <p:blipFill>
          <a:blip r:embed="rId6"/>
          <a:srcRect l="52680" t="11686" r="1210" b="-496"/>
          <a:stretch>
            <a:fillRect/>
          </a:stretch>
        </p:blipFill>
        <p:spPr>
          <a:xfrm rot="5400000">
            <a:off x="6273766" y="3579545"/>
            <a:ext cx="2844830" cy="2751494"/>
          </a:xfrm>
          <a:prstGeom prst="rect">
            <a:avLst/>
          </a:prstGeom>
        </p:spPr>
      </p:pic>
      <p:grpSp>
        <p:nvGrpSpPr>
          <p:cNvPr id="7" name="Group 62"/>
          <p:cNvGrpSpPr/>
          <p:nvPr/>
        </p:nvGrpSpPr>
        <p:grpSpPr>
          <a:xfrm rot="5400000">
            <a:off x="8568776" y="4619986"/>
            <a:ext cx="631379" cy="465630"/>
            <a:chOff x="4109095" y="3803492"/>
            <a:chExt cx="631379" cy="465630"/>
          </a:xfrm>
        </p:grpSpPr>
        <p:sp>
          <p:nvSpPr>
            <p:cNvPr id="49" name="Right Arrow 48"/>
            <p:cNvSpPr/>
            <p:nvPr/>
          </p:nvSpPr>
          <p:spPr>
            <a:xfrm rot="10800000">
              <a:off x="4109095" y="4000575"/>
              <a:ext cx="631379" cy="12183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4160543" y="3774697"/>
              <a:ext cx="465630" cy="523220"/>
            </a:xfrm>
            <a:prstGeom prst="rect">
              <a:avLst/>
            </a:prstGeom>
            <a:noFill/>
          </p:spPr>
          <p:txBody>
            <a:bodyPr wrap="none" rtlCol="0">
              <a:spAutoFit/>
            </a:bodyPr>
            <a:lstStyle/>
            <a:p>
              <a:r>
                <a:rPr lang="en-US" sz="2800" b="1" i="1" dirty="0" smtClean="0">
                  <a:ln>
                    <a:solidFill>
                      <a:srgbClr val="000000"/>
                    </a:solidFill>
                  </a:ln>
                  <a:solidFill>
                    <a:srgbClr val="CCFFCC"/>
                  </a:solidFill>
                </a:rPr>
                <a:t>P</a:t>
              </a:r>
              <a:endParaRPr lang="en-US" sz="2800" b="1" i="1" dirty="0">
                <a:ln>
                  <a:solidFill>
                    <a:srgbClr val="000000"/>
                  </a:solidFill>
                </a:ln>
                <a:solidFill>
                  <a:srgbClr val="CCFFCC"/>
                </a:solidFill>
              </a:endParaRPr>
            </a:p>
          </p:txBody>
        </p:sp>
      </p:grpSp>
      <p:sp>
        <p:nvSpPr>
          <p:cNvPr id="58" name="TextBox 57"/>
          <p:cNvSpPr txBox="1"/>
          <p:nvPr/>
        </p:nvSpPr>
        <p:spPr>
          <a:xfrm>
            <a:off x="8398614" y="3813662"/>
            <a:ext cx="576375" cy="369332"/>
          </a:xfrm>
          <a:prstGeom prst="rect">
            <a:avLst/>
          </a:prstGeom>
          <a:noFill/>
        </p:spPr>
        <p:txBody>
          <a:bodyPr wrap="none" rtlCol="0">
            <a:spAutoFit/>
          </a:bodyPr>
          <a:lstStyle/>
          <a:p>
            <a:r>
              <a:rPr lang="en-US" dirty="0" smtClean="0">
                <a:solidFill>
                  <a:srgbClr val="000000"/>
                </a:solidFill>
              </a:rPr>
              <a:t>b</a:t>
            </a:r>
            <a:r>
              <a:rPr lang="en-US" baseline="30000" dirty="0" smtClean="0">
                <a:solidFill>
                  <a:srgbClr val="000000"/>
                </a:solidFill>
              </a:rPr>
              <a:t>2</a:t>
            </a:r>
            <a:r>
              <a:rPr lang="en-US" dirty="0" smtClean="0">
                <a:solidFill>
                  <a:srgbClr val="FF0000"/>
                </a:solidFill>
              </a:rPr>
              <a:t>ρ</a:t>
            </a:r>
            <a:r>
              <a:rPr lang="en-US" baseline="-25000" dirty="0" smtClean="0">
                <a:solidFill>
                  <a:srgbClr val="FF0000"/>
                </a:solidFill>
              </a:rPr>
              <a:t>T</a:t>
            </a:r>
            <a:endParaRPr lang="en-US" baseline="-25000" dirty="0">
              <a:solidFill>
                <a:srgbClr val="FF0000"/>
              </a:solidFill>
            </a:endParaRPr>
          </a:p>
        </p:txBody>
      </p:sp>
      <p:sp>
        <p:nvSpPr>
          <p:cNvPr id="75" name="TextBox 74"/>
          <p:cNvSpPr txBox="1"/>
          <p:nvPr/>
        </p:nvSpPr>
        <p:spPr>
          <a:xfrm>
            <a:off x="7284847" y="5869707"/>
            <a:ext cx="1245763" cy="276999"/>
          </a:xfrm>
          <a:prstGeom prst="rect">
            <a:avLst/>
          </a:prstGeom>
          <a:noFill/>
        </p:spPr>
        <p:txBody>
          <a:bodyPr wrap="square" rtlCol="0">
            <a:spAutoFit/>
          </a:bodyPr>
          <a:lstStyle/>
          <a:p>
            <a:r>
              <a:rPr lang="en-US" sz="1200" dirty="0" smtClean="0"/>
              <a:t> Electric Dipole  </a:t>
            </a:r>
            <a:endParaRPr lang="en-US" sz="1200" dirty="0"/>
          </a:p>
        </p:txBody>
      </p:sp>
      <p:pic>
        <p:nvPicPr>
          <p:cNvPr id="76" name="Picture 75"/>
          <p:cNvPicPr>
            <a:picLocks/>
          </p:cNvPicPr>
          <p:nvPr/>
        </p:nvPicPr>
        <p:blipFill>
          <a:blip r:embed="rId7"/>
          <a:srcRect l="7231" t="7124" b="5636"/>
          <a:stretch>
            <a:fillRect/>
          </a:stretch>
        </p:blipFill>
        <p:spPr>
          <a:xfrm>
            <a:off x="6502133" y="859412"/>
            <a:ext cx="2647684" cy="2478696"/>
          </a:xfrm>
          <a:prstGeom prst="rect">
            <a:avLst/>
          </a:prstGeom>
        </p:spPr>
      </p:pic>
      <p:sp>
        <p:nvSpPr>
          <p:cNvPr id="83" name="TextBox 82"/>
          <p:cNvSpPr txBox="1"/>
          <p:nvPr/>
        </p:nvSpPr>
        <p:spPr>
          <a:xfrm>
            <a:off x="7993510" y="998768"/>
            <a:ext cx="926689" cy="261610"/>
          </a:xfrm>
          <a:prstGeom prst="rect">
            <a:avLst/>
          </a:prstGeom>
          <a:solidFill>
            <a:srgbClr val="CCFFCC"/>
          </a:solidFill>
          <a:ln w="3175" cap="flat" cmpd="sng" algn="ctr">
            <a:solidFill>
              <a:schemeClr val="tx1"/>
            </a:solidFill>
            <a:prstDash val="solid"/>
            <a:round/>
            <a:headEnd type="none" w="med" len="med"/>
            <a:tailEnd type="none" w="med" len="med"/>
          </a:ln>
        </p:spPr>
        <p:txBody>
          <a:bodyPr wrap="square" rtlCol="0">
            <a:spAutoFit/>
          </a:bodyPr>
          <a:lstStyle/>
          <a:p>
            <a:r>
              <a:rPr lang="en-US" sz="1100" b="1" dirty="0" smtClean="0">
                <a:solidFill>
                  <a:srgbClr val="000090"/>
                </a:solidFill>
              </a:rPr>
              <a:t>N(1535)1/2</a:t>
            </a:r>
            <a:r>
              <a:rPr lang="en-US" sz="1100" b="1" baseline="30000" dirty="0" smtClean="0">
                <a:solidFill>
                  <a:srgbClr val="000090"/>
                </a:solidFill>
              </a:rPr>
              <a:t>-</a:t>
            </a:r>
          </a:p>
        </p:txBody>
      </p:sp>
      <p:grpSp>
        <p:nvGrpSpPr>
          <p:cNvPr id="8" name="Group 64"/>
          <p:cNvGrpSpPr/>
          <p:nvPr/>
        </p:nvGrpSpPr>
        <p:grpSpPr>
          <a:xfrm rot="5400000">
            <a:off x="6822382" y="1214506"/>
            <a:ext cx="722158" cy="405790"/>
            <a:chOff x="3554944" y="4082281"/>
            <a:chExt cx="722158" cy="405790"/>
          </a:xfrm>
        </p:grpSpPr>
        <p:sp>
          <p:nvSpPr>
            <p:cNvPr id="82" name="TextBox 81"/>
            <p:cNvSpPr txBox="1"/>
            <p:nvPr/>
          </p:nvSpPr>
          <p:spPr>
            <a:xfrm rot="16200000">
              <a:off x="3554087" y="4087105"/>
              <a:ext cx="401823" cy="400110"/>
            </a:xfrm>
            <a:prstGeom prst="rect">
              <a:avLst/>
            </a:prstGeom>
            <a:noFill/>
          </p:spPr>
          <p:txBody>
            <a:bodyPr wrap="square" rtlCol="0">
              <a:spAutoFit/>
            </a:bodyPr>
            <a:lstStyle/>
            <a:p>
              <a:r>
                <a:rPr lang="en-US" sz="2000" dirty="0" smtClean="0">
                  <a:solidFill>
                    <a:srgbClr val="0000FF"/>
                  </a:solidFill>
                </a:rPr>
                <a:t>ρ</a:t>
              </a:r>
              <a:r>
                <a:rPr lang="en-US" sz="2000" baseline="-25000" dirty="0" smtClean="0">
                  <a:solidFill>
                    <a:srgbClr val="0000FF"/>
                  </a:solidFill>
                </a:rPr>
                <a:t>0</a:t>
              </a:r>
              <a:endParaRPr lang="en-US" sz="2000" baseline="-25000" dirty="0">
                <a:solidFill>
                  <a:srgbClr val="0000FF"/>
                </a:solidFill>
              </a:endParaRPr>
            </a:p>
          </p:txBody>
        </p:sp>
        <p:sp>
          <p:nvSpPr>
            <p:cNvPr id="84" name="TextBox 83"/>
            <p:cNvSpPr txBox="1"/>
            <p:nvPr/>
          </p:nvSpPr>
          <p:spPr>
            <a:xfrm rot="16200000">
              <a:off x="3875710" y="4083563"/>
              <a:ext cx="402674" cy="400110"/>
            </a:xfrm>
            <a:prstGeom prst="rect">
              <a:avLst/>
            </a:prstGeom>
            <a:noFill/>
          </p:spPr>
          <p:txBody>
            <a:bodyPr wrap="square" rtlCol="0">
              <a:spAutoFit/>
            </a:bodyPr>
            <a:lstStyle/>
            <a:p>
              <a:r>
                <a:rPr lang="en-US" sz="2000" dirty="0" smtClean="0">
                  <a:solidFill>
                    <a:srgbClr val="FF0000"/>
                  </a:solidFill>
                </a:rPr>
                <a:t>ρ</a:t>
              </a:r>
              <a:r>
                <a:rPr lang="en-US" sz="2000" baseline="-25000" dirty="0" smtClean="0">
                  <a:solidFill>
                    <a:srgbClr val="FF0000"/>
                  </a:solidFill>
                </a:rPr>
                <a:t>T</a:t>
              </a:r>
              <a:endParaRPr lang="en-US" sz="2000" baseline="-25000" dirty="0">
                <a:solidFill>
                  <a:srgbClr val="FF0000"/>
                </a:solidFill>
              </a:endParaRPr>
            </a:p>
          </p:txBody>
        </p:sp>
      </p:grpSp>
      <p:sp>
        <p:nvSpPr>
          <p:cNvPr id="89" name="TextBox 88"/>
          <p:cNvSpPr txBox="1"/>
          <p:nvPr/>
        </p:nvSpPr>
        <p:spPr>
          <a:xfrm>
            <a:off x="7656651" y="3313031"/>
            <a:ext cx="620683" cy="276999"/>
          </a:xfrm>
          <a:prstGeom prst="rect">
            <a:avLst/>
          </a:prstGeom>
          <a:solidFill>
            <a:srgbClr val="FFFFFF"/>
          </a:solidFill>
        </p:spPr>
        <p:txBody>
          <a:bodyPr wrap="none" rtlCol="0">
            <a:spAutoFit/>
          </a:bodyPr>
          <a:lstStyle/>
          <a:p>
            <a:r>
              <a:rPr lang="en-US" sz="1200" dirty="0" smtClean="0"/>
              <a:t>b</a:t>
            </a:r>
            <a:r>
              <a:rPr lang="en-US" sz="1200" baseline="-25000" dirty="0" smtClean="0"/>
              <a:t>y</a:t>
            </a:r>
            <a:r>
              <a:rPr lang="en-US" sz="1200" dirty="0" smtClean="0"/>
              <a:t> (fm)</a:t>
            </a:r>
            <a:endParaRPr lang="en-US" sz="1200" baseline="-25000" dirty="0"/>
          </a:p>
        </p:txBody>
      </p:sp>
      <p:sp>
        <p:nvSpPr>
          <p:cNvPr id="40" name="TextBox 39"/>
          <p:cNvSpPr txBox="1"/>
          <p:nvPr/>
        </p:nvSpPr>
        <p:spPr>
          <a:xfrm>
            <a:off x="2677617" y="5892131"/>
            <a:ext cx="938228" cy="523220"/>
          </a:xfrm>
          <a:prstGeom prst="rect">
            <a:avLst/>
          </a:prstGeom>
          <a:noFill/>
        </p:spPr>
        <p:txBody>
          <a:bodyPr wrap="none" rtlCol="0">
            <a:spAutoFit/>
          </a:bodyPr>
          <a:lstStyle/>
          <a:p>
            <a:r>
              <a:rPr lang="en-US" sz="1400" dirty="0" smtClean="0"/>
              <a:t> courtesy</a:t>
            </a:r>
          </a:p>
          <a:p>
            <a:r>
              <a:rPr lang="en-US" sz="1400" dirty="0" smtClean="0"/>
              <a:t> F.X. </a:t>
            </a:r>
            <a:r>
              <a:rPr lang="en-US" sz="1400" dirty="0" err="1" smtClean="0"/>
              <a:t>Girod</a:t>
            </a:r>
            <a:endParaRPr lang="en-US" sz="1400" dirty="0"/>
          </a:p>
        </p:txBody>
      </p:sp>
      <p:sp>
        <p:nvSpPr>
          <p:cNvPr id="41" name="TextBox 40"/>
          <p:cNvSpPr txBox="1"/>
          <p:nvPr/>
        </p:nvSpPr>
        <p:spPr>
          <a:xfrm>
            <a:off x="305583" y="1053745"/>
            <a:ext cx="3321856" cy="1631216"/>
          </a:xfrm>
          <a:prstGeom prst="rect">
            <a:avLst/>
          </a:prstGeom>
          <a:noFill/>
        </p:spPr>
        <p:txBody>
          <a:bodyPr wrap="square" rtlCol="0">
            <a:spAutoFit/>
          </a:bodyPr>
          <a:lstStyle/>
          <a:p>
            <a:r>
              <a:rPr lang="en-US" sz="2000" b="1" dirty="0" smtClean="0">
                <a:solidFill>
                  <a:srgbClr val="000090"/>
                </a:solidFill>
              </a:rPr>
              <a:t>Fourier transform in Q</a:t>
            </a:r>
            <a:r>
              <a:rPr lang="en-US" sz="2000" b="1" baseline="30000" dirty="0" smtClean="0">
                <a:solidFill>
                  <a:srgbClr val="000090"/>
                </a:solidFill>
              </a:rPr>
              <a:t>2</a:t>
            </a:r>
            <a:r>
              <a:rPr lang="en-US" sz="2000" b="1" dirty="0" smtClean="0">
                <a:solidFill>
                  <a:srgbClr val="000090"/>
                </a:solidFill>
              </a:rPr>
              <a:t> of transition form factors </a:t>
            </a:r>
            <a:endParaRPr lang="en-US" sz="2000" b="1" baseline="30000" dirty="0" smtClean="0">
              <a:solidFill>
                <a:srgbClr val="000090"/>
              </a:solidFill>
            </a:endParaRPr>
          </a:p>
          <a:p>
            <a:r>
              <a:rPr lang="en-US" sz="2000" b="1" dirty="0" smtClean="0">
                <a:solidFill>
                  <a:srgbClr val="000090"/>
                </a:solidFill>
              </a:rPr>
              <a:t>result in the IMF in </a:t>
            </a:r>
            <a:r>
              <a:rPr lang="en-US" sz="2000" b="1" dirty="0" smtClean="0">
                <a:solidFill>
                  <a:srgbClr val="008000"/>
                </a:solidFill>
              </a:rPr>
              <a:t>transition</a:t>
            </a:r>
          </a:p>
          <a:p>
            <a:r>
              <a:rPr lang="en-US" sz="2000" b="1" dirty="0" smtClean="0">
                <a:solidFill>
                  <a:srgbClr val="008000"/>
                </a:solidFill>
              </a:rPr>
              <a:t>charge densities </a:t>
            </a:r>
            <a:r>
              <a:rPr lang="en-US" sz="2000" b="1" dirty="0" smtClean="0">
                <a:solidFill>
                  <a:srgbClr val="000090"/>
                </a:solidFill>
              </a:rPr>
              <a:t>from the proton to the two states.   </a:t>
            </a:r>
            <a:endParaRPr lang="en-US" sz="2000" b="1" dirty="0">
              <a:solidFill>
                <a:srgbClr val="000090"/>
              </a:solidFill>
            </a:endParaRPr>
          </a:p>
        </p:txBody>
      </p:sp>
      <p:sp>
        <p:nvSpPr>
          <p:cNvPr id="45" name="TextBox 44"/>
          <p:cNvSpPr txBox="1"/>
          <p:nvPr/>
        </p:nvSpPr>
        <p:spPr>
          <a:xfrm>
            <a:off x="266701" y="4167757"/>
            <a:ext cx="3200399" cy="707886"/>
          </a:xfrm>
          <a:prstGeom prst="rect">
            <a:avLst/>
          </a:prstGeom>
          <a:noFill/>
        </p:spPr>
        <p:txBody>
          <a:bodyPr wrap="square" rtlCol="0">
            <a:spAutoFit/>
          </a:bodyPr>
          <a:lstStyle/>
          <a:p>
            <a:r>
              <a:rPr lang="en-US" sz="2000" dirty="0" smtClean="0"/>
              <a:t>FT involves integral in Q</a:t>
            </a:r>
            <a:r>
              <a:rPr lang="en-US" sz="2000" baseline="30000" dirty="0" smtClean="0"/>
              <a:t>2</a:t>
            </a:r>
            <a:r>
              <a:rPr lang="en-US" sz="2000" dirty="0" smtClean="0"/>
              <a:t>-&gt;∞ </a:t>
            </a:r>
          </a:p>
          <a:p>
            <a:r>
              <a:rPr lang="en-US" sz="2000" b="1" dirty="0" smtClean="0">
                <a:solidFill>
                  <a:srgbClr val="008000"/>
                </a:solidFill>
              </a:rPr>
              <a:t>=&gt; need data at higher  Q</a:t>
            </a:r>
            <a:r>
              <a:rPr lang="en-US" sz="2000" b="1" baseline="30000" dirty="0" smtClean="0">
                <a:solidFill>
                  <a:srgbClr val="008000"/>
                </a:solidFill>
              </a:rPr>
              <a:t>2</a:t>
            </a:r>
            <a:endParaRPr lang="en-US" sz="2000" b="1" baseline="30000" dirty="0">
              <a:solidFill>
                <a:srgbClr val="008000"/>
              </a:solidFill>
            </a:endParaRPr>
          </a:p>
        </p:txBody>
      </p:sp>
      <p:sp>
        <p:nvSpPr>
          <p:cNvPr id="38" name="TextBox 37"/>
          <p:cNvSpPr txBox="1"/>
          <p:nvPr/>
        </p:nvSpPr>
        <p:spPr>
          <a:xfrm>
            <a:off x="305583" y="5113223"/>
            <a:ext cx="3161517" cy="646331"/>
          </a:xfrm>
          <a:prstGeom prst="rect">
            <a:avLst/>
          </a:prstGeom>
          <a:solidFill>
            <a:srgbClr val="FFFF00"/>
          </a:solidFill>
          <a:ln>
            <a:solidFill>
              <a:srgbClr val="4F81BD"/>
            </a:solidFill>
          </a:ln>
        </p:spPr>
        <p:txBody>
          <a:bodyPr wrap="square" rtlCol="0">
            <a:spAutoFit/>
          </a:bodyPr>
          <a:lstStyle/>
          <a:p>
            <a:r>
              <a:rPr lang="en-US" b="1" dirty="0" smtClean="0"/>
              <a:t>With N*DVCS we get similar (</a:t>
            </a:r>
            <a:r>
              <a:rPr lang="en-US" b="1" dirty="0" err="1" smtClean="0"/>
              <a:t>b</a:t>
            </a:r>
            <a:r>
              <a:rPr lang="en-US" b="1" baseline="-25000" dirty="0" err="1" smtClean="0"/>
              <a:t>x</a:t>
            </a:r>
            <a:r>
              <a:rPr lang="en-US" b="1" dirty="0" err="1" smtClean="0"/>
              <a:t>,b</a:t>
            </a:r>
            <a:r>
              <a:rPr lang="en-US" b="1" baseline="-25000" dirty="0" err="1" smtClean="0"/>
              <a:t>y</a:t>
            </a:r>
            <a:r>
              <a:rPr lang="en-US" b="1" dirty="0" smtClean="0"/>
              <a:t>) slices but at fixed </a:t>
            </a:r>
            <a:r>
              <a:rPr lang="en-US" b="1" dirty="0" err="1" smtClean="0"/>
              <a:t>x</a:t>
            </a:r>
            <a:r>
              <a:rPr lang="en-US" b="1" baseline="-25000" dirty="0" err="1" smtClean="0"/>
              <a:t>B</a:t>
            </a:r>
            <a:r>
              <a:rPr lang="en-US" b="1" dirty="0" smtClean="0"/>
              <a:t>. </a:t>
            </a:r>
            <a:endParaRPr lang="en-US" b="1"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E6740-3EE3-9244-A2C0-FE3DC81E5809}"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16</a:t>
            </a:fld>
            <a:endParaRPr lang="en-US"/>
          </a:p>
        </p:txBody>
      </p:sp>
      <p:sp>
        <p:nvSpPr>
          <p:cNvPr id="5" name="Rectangle 4"/>
          <p:cNvSpPr/>
          <p:nvPr/>
        </p:nvSpPr>
        <p:spPr>
          <a:xfrm>
            <a:off x="656994" y="1516082"/>
            <a:ext cx="7876933" cy="3970318"/>
          </a:xfrm>
          <a:prstGeom prst="rect">
            <a:avLst/>
          </a:prstGeom>
        </p:spPr>
        <p:txBody>
          <a:bodyPr wrap="square">
            <a:spAutoFit/>
          </a:bodyPr>
          <a:lstStyle/>
          <a:p>
            <a:endParaRPr lang="en-US" sz="2800" dirty="0" smtClean="0"/>
          </a:p>
          <a:p>
            <a:pPr>
              <a:buFont typeface="Wingdings" charset="2"/>
              <a:buChar char="§"/>
            </a:pPr>
            <a:r>
              <a:rPr lang="en-US" sz="2800" dirty="0" smtClean="0"/>
              <a:t> Need to develop transition GPD formalism for NN* transitions in N*DVCS. </a:t>
            </a:r>
          </a:p>
          <a:p>
            <a:pPr>
              <a:buFont typeface="Wingdings" charset="2"/>
              <a:buChar char="§"/>
            </a:pPr>
            <a:endParaRPr lang="en-US" sz="2800" dirty="0" smtClean="0"/>
          </a:p>
          <a:p>
            <a:pPr>
              <a:buFont typeface="Wingdings" charset="2"/>
              <a:buChar char="§"/>
            </a:pPr>
            <a:r>
              <a:rPr lang="en-US" sz="2800" dirty="0" smtClean="0"/>
              <a:t> Channels of interest for experiments p(</a:t>
            </a:r>
            <a:r>
              <a:rPr lang="en-US" sz="2800" dirty="0" smtClean="0">
                <a:solidFill>
                  <a:srgbClr val="FF0000"/>
                </a:solidFill>
              </a:rPr>
              <a:t>e,e’γ</a:t>
            </a:r>
            <a:r>
              <a:rPr lang="en-US" sz="2800" dirty="0" smtClean="0">
                <a:solidFill>
                  <a:srgbClr val="008000"/>
                </a:solidFill>
              </a:rPr>
              <a:t>pπ</a:t>
            </a:r>
            <a:r>
              <a:rPr lang="en-US" sz="2800" baseline="30000" dirty="0" smtClean="0">
                <a:solidFill>
                  <a:srgbClr val="008000"/>
                </a:solidFill>
              </a:rPr>
              <a:t>0</a:t>
            </a:r>
            <a:r>
              <a:rPr lang="en-US" sz="2800" dirty="0" smtClean="0"/>
              <a:t>), </a:t>
            </a:r>
            <a:r>
              <a:rPr lang="en-US" sz="2800" dirty="0" err="1" smtClean="0"/>
              <a:t>p(</a:t>
            </a:r>
            <a:r>
              <a:rPr lang="en-US" sz="2800" dirty="0" err="1" smtClean="0">
                <a:solidFill>
                  <a:srgbClr val="FF0000"/>
                </a:solidFill>
              </a:rPr>
              <a:t>e,e’γ</a:t>
            </a:r>
            <a:r>
              <a:rPr lang="en-US" sz="2800" dirty="0" err="1" smtClean="0">
                <a:solidFill>
                  <a:srgbClr val="008000"/>
                </a:solidFill>
              </a:rPr>
              <a:t>pη</a:t>
            </a:r>
            <a:r>
              <a:rPr lang="en-US" sz="2800" dirty="0" smtClean="0"/>
              <a:t>),  </a:t>
            </a:r>
            <a:r>
              <a:rPr lang="en-US" sz="2800" dirty="0" err="1" smtClean="0"/>
              <a:t>p(</a:t>
            </a:r>
            <a:r>
              <a:rPr lang="en-US" sz="2800" dirty="0" err="1" smtClean="0">
                <a:solidFill>
                  <a:srgbClr val="FF0000"/>
                </a:solidFill>
              </a:rPr>
              <a:t>e,e’γ</a:t>
            </a:r>
            <a:r>
              <a:rPr lang="en-US" sz="2800" dirty="0" err="1" smtClean="0">
                <a:solidFill>
                  <a:srgbClr val="008000"/>
                </a:solidFill>
              </a:rPr>
              <a:t>nπ</a:t>
            </a:r>
            <a:r>
              <a:rPr lang="en-US" sz="2800" baseline="30000" dirty="0" smtClean="0">
                <a:solidFill>
                  <a:srgbClr val="008000"/>
                </a:solidFill>
              </a:rPr>
              <a:t>+</a:t>
            </a:r>
            <a:r>
              <a:rPr lang="en-US" sz="2800" dirty="0" smtClean="0"/>
              <a:t>), </a:t>
            </a:r>
            <a:r>
              <a:rPr lang="en-US" sz="2800" dirty="0" err="1" smtClean="0"/>
              <a:t>n(</a:t>
            </a:r>
            <a:r>
              <a:rPr lang="en-US" sz="2800" dirty="0" err="1" smtClean="0">
                <a:solidFill>
                  <a:srgbClr val="FF0000"/>
                </a:solidFill>
              </a:rPr>
              <a:t>e,e’γ</a:t>
            </a:r>
            <a:r>
              <a:rPr lang="en-US" sz="2800" dirty="0" err="1" smtClean="0">
                <a:solidFill>
                  <a:srgbClr val="008000"/>
                </a:solidFill>
              </a:rPr>
              <a:t>pπ</a:t>
            </a:r>
            <a:r>
              <a:rPr lang="en-US" sz="2800" baseline="30000" dirty="0" smtClean="0">
                <a:solidFill>
                  <a:srgbClr val="008000"/>
                </a:solidFill>
              </a:rPr>
              <a:t>-</a:t>
            </a:r>
            <a:r>
              <a:rPr lang="en-US" sz="2800" dirty="0" smtClean="0"/>
              <a:t>) for low mass states, and </a:t>
            </a:r>
            <a:r>
              <a:rPr lang="en-US" sz="2800" dirty="0" err="1" smtClean="0"/>
              <a:t>p(</a:t>
            </a:r>
            <a:r>
              <a:rPr lang="en-US" sz="2800" dirty="0" err="1" smtClean="0">
                <a:solidFill>
                  <a:srgbClr val="FF0000"/>
                </a:solidFill>
              </a:rPr>
              <a:t>e,e’γ</a:t>
            </a:r>
            <a:r>
              <a:rPr lang="en-US" sz="2800" dirty="0" smtClean="0">
                <a:solidFill>
                  <a:srgbClr val="FF0000"/>
                </a:solidFill>
              </a:rPr>
              <a:t> </a:t>
            </a:r>
            <a:r>
              <a:rPr lang="en-US" sz="2800" dirty="0" err="1" smtClean="0">
                <a:solidFill>
                  <a:srgbClr val="008000"/>
                </a:solidFill>
              </a:rPr>
              <a:t>pπ</a:t>
            </a:r>
            <a:r>
              <a:rPr lang="en-US" sz="2800" baseline="30000" dirty="0" err="1" smtClean="0">
                <a:solidFill>
                  <a:srgbClr val="008000"/>
                </a:solidFill>
              </a:rPr>
              <a:t>+</a:t>
            </a:r>
            <a:r>
              <a:rPr lang="en-US" sz="2800" dirty="0" err="1" smtClean="0">
                <a:solidFill>
                  <a:srgbClr val="008000"/>
                </a:solidFill>
              </a:rPr>
              <a:t>π</a:t>
            </a:r>
            <a:r>
              <a:rPr lang="en-US" sz="2800" baseline="30000" dirty="0" smtClean="0">
                <a:solidFill>
                  <a:srgbClr val="008000"/>
                </a:solidFill>
              </a:rPr>
              <a:t>-</a:t>
            </a:r>
            <a:r>
              <a:rPr lang="en-US" sz="2800" dirty="0" smtClean="0"/>
              <a:t>) for high mass states. </a:t>
            </a:r>
          </a:p>
          <a:p>
            <a:pPr>
              <a:buFont typeface="Wingdings" charset="2"/>
              <a:buChar char="§"/>
            </a:pPr>
            <a:endParaRPr lang="en-US" sz="2800" dirty="0" smtClean="0"/>
          </a:p>
          <a:p>
            <a:pPr>
              <a:buFont typeface="Wingdings" charset="2"/>
              <a:buChar char="§"/>
            </a:pPr>
            <a:r>
              <a:rPr lang="en-US" sz="2800" dirty="0" smtClean="0"/>
              <a:t> Experiment schedule – data taking  2017/2018</a:t>
            </a:r>
            <a:endParaRPr lang="en-US" sz="2800" dirty="0"/>
          </a:p>
        </p:txBody>
      </p:sp>
      <p:sp>
        <p:nvSpPr>
          <p:cNvPr id="6" name="TextBox 5"/>
          <p:cNvSpPr txBox="1"/>
          <p:nvPr/>
        </p:nvSpPr>
        <p:spPr>
          <a:xfrm>
            <a:off x="1" y="70557"/>
            <a:ext cx="9144000" cy="584776"/>
          </a:xfrm>
          <a:prstGeom prst="rect">
            <a:avLst/>
          </a:prstGeom>
          <a:noFill/>
        </p:spPr>
        <p:txBody>
          <a:bodyPr wrap="square" rtlCol="0">
            <a:spAutoFit/>
          </a:bodyPr>
          <a:lstStyle/>
          <a:p>
            <a:pPr algn="ctr"/>
            <a:r>
              <a:rPr lang="en-US" sz="3200" b="1" dirty="0" smtClean="0">
                <a:solidFill>
                  <a:srgbClr val="000090"/>
                </a:solidFill>
              </a:rPr>
              <a:t> Incorporate  NN* GPDs in general framework?</a:t>
            </a:r>
            <a:endParaRPr lang="en-US" sz="3200" b="1" dirty="0">
              <a:solidFill>
                <a:srgbClr val="00009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1F484-85D5-AB4A-9423-24DA4A3B1053}" type="datetime1">
              <a:rPr lang="en-US" smtClean="0"/>
              <a:pPr/>
              <a:t>3/17/17</a:t>
            </a:fld>
            <a:endParaRPr lang="en-US"/>
          </a:p>
        </p:txBody>
      </p:sp>
      <p:sp>
        <p:nvSpPr>
          <p:cNvPr id="3" name="Footer Placeholder 2"/>
          <p:cNvSpPr>
            <a:spLocks noGrp="1"/>
          </p:cNvSpPr>
          <p:nvPr>
            <p:ph type="ftr" sz="quarter" idx="11"/>
          </p:nvPr>
        </p:nvSpPr>
        <p:spPr/>
        <p:txBody>
          <a:bodyPr/>
          <a:lstStyle/>
          <a:p>
            <a:r>
              <a:rPr lang="en-US" smtClean="0"/>
              <a:t>3D imaging workshop, JLab 3/15-17 </a:t>
            </a:r>
            <a:endParaRPr lang="en-US"/>
          </a:p>
        </p:txBody>
      </p:sp>
      <p:sp>
        <p:nvSpPr>
          <p:cNvPr id="4" name="Slide Number Placeholder 3"/>
          <p:cNvSpPr>
            <a:spLocks noGrp="1"/>
          </p:cNvSpPr>
          <p:nvPr>
            <p:ph type="sldNum" sz="quarter" idx="12"/>
          </p:nvPr>
        </p:nvSpPr>
        <p:spPr/>
        <p:txBody>
          <a:bodyPr/>
          <a:lstStyle/>
          <a:p>
            <a:fld id="{E80C7409-9C6E-D246-B024-25924BB4FED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90"/>
                </a:solidFill>
                <a:effectLst>
                  <a:outerShdw blurRad="50800" dist="25400" dir="2700000">
                    <a:srgbClr val="000000">
                      <a:alpha val="50000"/>
                    </a:srgbClr>
                  </a:outerShdw>
                </a:effectLst>
              </a:rPr>
              <a:t>Missing baryons resonances and HIC</a:t>
            </a:r>
            <a:endParaRPr lang="en-US" sz="3600" dirty="0">
              <a:effectLst>
                <a:outerShdw blurRad="50800" dist="25400" dir="2700000">
                  <a:srgbClr val="000000">
                    <a:alpha val="50000"/>
                  </a:srgbClr>
                </a:outerShdw>
              </a:effectLst>
            </a:endParaRPr>
          </a:p>
        </p:txBody>
      </p:sp>
      <p:sp>
        <p:nvSpPr>
          <p:cNvPr id="4" name="Date Placeholder 3"/>
          <p:cNvSpPr>
            <a:spLocks noGrp="1"/>
          </p:cNvSpPr>
          <p:nvPr>
            <p:ph type="dt" sz="half" idx="4294967295"/>
          </p:nvPr>
        </p:nvSpPr>
        <p:spPr>
          <a:xfrm>
            <a:off x="457200" y="6470650"/>
            <a:ext cx="2133600" cy="365125"/>
          </a:xfrm>
          <a:prstGeom prst="rect">
            <a:avLst/>
          </a:prstGeom>
        </p:spPr>
        <p:txBody>
          <a:bodyPr/>
          <a:lstStyle/>
          <a:p>
            <a:fld id="{181C3731-CB68-7B43-B43A-F46B4492D7DC}" type="datetime1">
              <a:rPr lang="en-US" smtClean="0"/>
              <a:pPr/>
              <a:t>3/17/17</a:t>
            </a:fld>
            <a:endParaRPr lang="en-US"/>
          </a:p>
        </p:txBody>
      </p:sp>
      <p:sp>
        <p:nvSpPr>
          <p:cNvPr id="5" name="Footer Placeholder 4"/>
          <p:cNvSpPr>
            <a:spLocks noGrp="1"/>
          </p:cNvSpPr>
          <p:nvPr>
            <p:ph type="ftr" sz="quarter" idx="4294967295"/>
          </p:nvPr>
        </p:nvSpPr>
        <p:spPr>
          <a:xfrm>
            <a:off x="2590800" y="6470650"/>
            <a:ext cx="3962400" cy="365125"/>
          </a:xfrm>
          <a:prstGeom prst="rect">
            <a:avLst/>
          </a:prstGeom>
        </p:spPr>
        <p:txBody>
          <a:bodyPr/>
          <a:lstStyle/>
          <a:p>
            <a:r>
              <a:rPr lang="en-US" smtClean="0"/>
              <a:t>3D imaging workshop, JLab 3/15-17 </a:t>
            </a:r>
            <a:endParaRPr lang="en-US" dirty="0"/>
          </a:p>
        </p:txBody>
      </p:sp>
      <p:sp>
        <p:nvSpPr>
          <p:cNvPr id="6" name="Slide Number Placeholder 5"/>
          <p:cNvSpPr>
            <a:spLocks noGrp="1"/>
          </p:cNvSpPr>
          <p:nvPr>
            <p:ph type="sldNum" sz="quarter" idx="12"/>
          </p:nvPr>
        </p:nvSpPr>
        <p:spPr/>
        <p:txBody>
          <a:bodyPr/>
          <a:lstStyle/>
          <a:p>
            <a:fld id="{E80C7409-9C6E-D246-B024-25924BB4FED8}" type="slidenum">
              <a:rPr lang="en-US" smtClean="0"/>
              <a:pPr/>
              <a:t>18</a:t>
            </a:fld>
            <a:endParaRPr lang="en-US"/>
          </a:p>
        </p:txBody>
      </p:sp>
      <p:sp>
        <p:nvSpPr>
          <p:cNvPr id="11" name="TextBox 10"/>
          <p:cNvSpPr txBox="1"/>
          <p:nvPr/>
        </p:nvSpPr>
        <p:spPr>
          <a:xfrm>
            <a:off x="729009" y="4243393"/>
            <a:ext cx="7498331" cy="2000548"/>
          </a:xfrm>
          <a:prstGeom prst="rect">
            <a:avLst/>
          </a:prstGeom>
          <a:noFill/>
          <a:ln>
            <a:solidFill>
              <a:schemeClr val="tx1"/>
            </a:solidFill>
          </a:ln>
        </p:spPr>
        <p:txBody>
          <a:bodyPr wrap="square" rtlCol="0">
            <a:spAutoFit/>
          </a:bodyPr>
          <a:lstStyle/>
          <a:p>
            <a:pPr>
              <a:buFont typeface="Arial"/>
              <a:buChar char="•"/>
            </a:pPr>
            <a:r>
              <a:rPr lang="en-US" sz="2000" i="1" dirty="0" smtClean="0"/>
              <a:t> Evidence for “missing” strange and charmed baryons</a:t>
            </a:r>
          </a:p>
          <a:p>
            <a:pPr>
              <a:buFont typeface="Arial"/>
              <a:buChar char="•"/>
            </a:pPr>
            <a:endParaRPr lang="en-US" sz="1200" i="1" dirty="0" smtClean="0"/>
          </a:p>
          <a:p>
            <a:pPr>
              <a:buFont typeface="Arial"/>
              <a:buChar char="•"/>
            </a:pPr>
            <a:r>
              <a:rPr lang="en-US" sz="2000" i="1" dirty="0" smtClean="0"/>
              <a:t> Discrepancy observed also for light quark baryons but calculations are not published. </a:t>
            </a:r>
          </a:p>
          <a:p>
            <a:pPr>
              <a:buFont typeface="Arial"/>
              <a:buChar char="•"/>
            </a:pPr>
            <a:endParaRPr lang="en-US" sz="1200" i="1" dirty="0" smtClean="0"/>
          </a:p>
          <a:p>
            <a:pPr>
              <a:buFont typeface="Arial"/>
              <a:buChar char="•"/>
            </a:pPr>
            <a:r>
              <a:rPr lang="en-US" sz="2000" i="1" dirty="0" smtClean="0"/>
              <a:t> Supplemental motivation for an excited baryon program of all quark  flavors.</a:t>
            </a:r>
            <a:endParaRPr lang="en-US" sz="2000" i="1" dirty="0"/>
          </a:p>
        </p:txBody>
      </p:sp>
      <p:pic>
        <p:nvPicPr>
          <p:cNvPr id="12" name="Picture 11"/>
          <p:cNvPicPr>
            <a:picLocks noChangeAspect="1"/>
          </p:cNvPicPr>
          <p:nvPr/>
        </p:nvPicPr>
        <p:blipFill>
          <a:blip r:embed="rId3"/>
          <a:srcRect l="51846" t="20178" r="8328" b="52360"/>
          <a:stretch>
            <a:fillRect/>
          </a:stretch>
        </p:blipFill>
        <p:spPr>
          <a:xfrm>
            <a:off x="4766672" y="1125953"/>
            <a:ext cx="4271456" cy="2219516"/>
          </a:xfrm>
          <a:prstGeom prst="rect">
            <a:avLst/>
          </a:prstGeom>
          <a:ln w="28575" cap="flat" cmpd="sng" algn="ctr">
            <a:solidFill>
              <a:srgbClr val="000000"/>
            </a:solidFill>
            <a:prstDash val="solid"/>
            <a:round/>
            <a:headEnd type="none" w="med" len="med"/>
            <a:tailEnd type="none" w="med" len="med"/>
          </a:ln>
        </p:spPr>
      </p:pic>
      <p:grpSp>
        <p:nvGrpSpPr>
          <p:cNvPr id="3" name="Group 9"/>
          <p:cNvGrpSpPr>
            <a:grpSpLocks noChangeAspect="1"/>
          </p:cNvGrpSpPr>
          <p:nvPr/>
        </p:nvGrpSpPr>
        <p:grpSpPr>
          <a:xfrm>
            <a:off x="286045" y="1144584"/>
            <a:ext cx="4253874" cy="2571475"/>
            <a:chOff x="1181094" y="1320792"/>
            <a:chExt cx="7252992" cy="4384445"/>
          </a:xfrm>
        </p:grpSpPr>
        <p:pic>
          <p:nvPicPr>
            <p:cNvPr id="7" name="Picture 6"/>
            <p:cNvPicPr>
              <a:picLocks noChangeAspect="1"/>
            </p:cNvPicPr>
            <p:nvPr/>
          </p:nvPicPr>
          <p:blipFill>
            <a:blip r:embed="rId3"/>
            <a:srcRect t="21007" r="49173" b="44840"/>
            <a:stretch>
              <a:fillRect/>
            </a:stretch>
          </p:blipFill>
          <p:spPr>
            <a:xfrm>
              <a:off x="1181098" y="1320792"/>
              <a:ext cx="7241307" cy="3666663"/>
            </a:xfrm>
            <a:prstGeom prst="rect">
              <a:avLst/>
            </a:prstGeom>
            <a:ln w="28575" cap="flat" cmpd="sng" algn="ctr">
              <a:solidFill>
                <a:srgbClr val="000000"/>
              </a:solidFill>
              <a:prstDash val="solid"/>
              <a:round/>
              <a:headEnd type="none" w="med" len="med"/>
              <a:tailEnd type="none" w="med" len="med"/>
            </a:ln>
          </p:spPr>
        </p:pic>
        <p:pic>
          <p:nvPicPr>
            <p:cNvPr id="8" name="Picture 7"/>
            <p:cNvPicPr>
              <a:picLocks noChangeAspect="1"/>
            </p:cNvPicPr>
            <p:nvPr/>
          </p:nvPicPr>
          <p:blipFill>
            <a:blip r:embed="rId3"/>
            <a:srcRect t="81941" r="49091" b="13882"/>
            <a:stretch>
              <a:fillRect/>
            </a:stretch>
          </p:blipFill>
          <p:spPr>
            <a:xfrm>
              <a:off x="1181094" y="5058799"/>
              <a:ext cx="7252992" cy="448442"/>
            </a:xfrm>
            <a:prstGeom prst="rect">
              <a:avLst/>
            </a:prstGeom>
            <a:ln w="28575" cap="flat" cmpd="sng" algn="ctr">
              <a:solidFill>
                <a:srgbClr val="FFFFFF"/>
              </a:solidFill>
              <a:prstDash val="solid"/>
              <a:round/>
              <a:headEnd type="none" w="med" len="med"/>
              <a:tailEnd type="none" w="med" len="med"/>
            </a:ln>
          </p:spPr>
        </p:pic>
        <p:sp>
          <p:nvSpPr>
            <p:cNvPr id="9" name="TextBox 8"/>
            <p:cNvSpPr txBox="1"/>
            <p:nvPr/>
          </p:nvSpPr>
          <p:spPr>
            <a:xfrm>
              <a:off x="5518469" y="5335905"/>
              <a:ext cx="955497" cy="369332"/>
            </a:xfrm>
            <a:prstGeom prst="rect">
              <a:avLst/>
            </a:prstGeom>
            <a:noFill/>
          </p:spPr>
          <p:txBody>
            <a:bodyPr wrap="none" rtlCol="0">
              <a:spAutoFit/>
            </a:bodyPr>
            <a:lstStyle/>
            <a:p>
              <a:r>
                <a:rPr lang="en-US" b="1" dirty="0" smtClean="0"/>
                <a:t>T [</a:t>
              </a:r>
              <a:r>
                <a:rPr lang="en-US" b="1" dirty="0" err="1" smtClean="0"/>
                <a:t>MeV</a:t>
              </a:r>
              <a:r>
                <a:rPr lang="en-US" b="1" dirty="0" smtClean="0"/>
                <a:t>]</a:t>
              </a:r>
              <a:endParaRPr lang="en-US" b="1" dirty="0"/>
            </a:p>
          </p:txBody>
        </p:sp>
      </p:grpSp>
      <p:sp>
        <p:nvSpPr>
          <p:cNvPr id="14" name="TextBox 13"/>
          <p:cNvSpPr txBox="1"/>
          <p:nvPr/>
        </p:nvSpPr>
        <p:spPr>
          <a:xfrm>
            <a:off x="6781800" y="1532035"/>
            <a:ext cx="1445540" cy="307777"/>
          </a:xfrm>
          <a:prstGeom prst="rect">
            <a:avLst/>
          </a:prstGeom>
          <a:noFill/>
        </p:spPr>
        <p:txBody>
          <a:bodyPr wrap="none" rtlCol="0">
            <a:spAutoFit/>
          </a:bodyPr>
          <a:lstStyle/>
          <a:p>
            <a:r>
              <a:rPr lang="en-US" sz="1400" dirty="0" smtClean="0"/>
              <a:t>non-inter. quarks</a:t>
            </a:r>
            <a:endParaRPr lang="en-US" sz="1400" dirty="0"/>
          </a:p>
        </p:txBody>
      </p:sp>
      <p:pic>
        <p:nvPicPr>
          <p:cNvPr id="15" name="Picture 14"/>
          <p:cNvPicPr>
            <a:picLocks noChangeAspect="1"/>
          </p:cNvPicPr>
          <p:nvPr/>
        </p:nvPicPr>
        <p:blipFill>
          <a:blip r:embed="rId3"/>
          <a:srcRect l="54623" t="88237" r="7961" b="7273"/>
          <a:stretch>
            <a:fillRect/>
          </a:stretch>
        </p:blipFill>
        <p:spPr>
          <a:xfrm>
            <a:off x="5283200" y="3418984"/>
            <a:ext cx="3754928" cy="324832"/>
          </a:xfrm>
          <a:prstGeom prst="rect">
            <a:avLst/>
          </a:prstGeom>
          <a:ln w="28575" cap="flat" cmpd="sng" algn="ctr">
            <a:noFill/>
            <a:prstDash val="solid"/>
            <a:round/>
            <a:headEnd type="none" w="med" len="med"/>
            <a:tailEnd type="none" w="med" len="med"/>
          </a:ln>
        </p:spPr>
      </p:pic>
      <p:sp>
        <p:nvSpPr>
          <p:cNvPr id="16" name="TextBox 15"/>
          <p:cNvSpPr txBox="1"/>
          <p:nvPr/>
        </p:nvSpPr>
        <p:spPr>
          <a:xfrm>
            <a:off x="6902400" y="3650893"/>
            <a:ext cx="560398" cy="216613"/>
          </a:xfrm>
          <a:prstGeom prst="rect">
            <a:avLst/>
          </a:prstGeom>
          <a:noFill/>
        </p:spPr>
        <p:txBody>
          <a:bodyPr wrap="none" rtlCol="0">
            <a:spAutoFit/>
          </a:bodyPr>
          <a:lstStyle/>
          <a:p>
            <a:r>
              <a:rPr lang="en-US" b="1" dirty="0" smtClean="0"/>
              <a:t>T [</a:t>
            </a:r>
            <a:r>
              <a:rPr lang="en-US" b="1" dirty="0" err="1" smtClean="0"/>
              <a:t>MeV</a:t>
            </a:r>
            <a:r>
              <a:rPr lang="en-US" b="1" dirty="0" smtClean="0"/>
              <a:t>]</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90"/>
                </a:solidFill>
              </a:rPr>
              <a:t>3D Imaging of Proton Quark Structure </a:t>
            </a:r>
            <a:endParaRPr lang="en-US" sz="3600" b="1" dirty="0">
              <a:solidFill>
                <a:srgbClr val="000090"/>
              </a:solidFill>
            </a:endParaRPr>
          </a:p>
        </p:txBody>
      </p:sp>
      <p:sp>
        <p:nvSpPr>
          <p:cNvPr id="4" name="Date Placeholder 3"/>
          <p:cNvSpPr>
            <a:spLocks noGrp="1"/>
          </p:cNvSpPr>
          <p:nvPr>
            <p:ph type="dt" sz="half" idx="10"/>
          </p:nvPr>
        </p:nvSpPr>
        <p:spPr/>
        <p:txBody>
          <a:bodyPr/>
          <a:lstStyle/>
          <a:p>
            <a:fld id="{40C3BDED-567B-1A49-8940-618C465859F0}" type="datetime1">
              <a:rPr lang="en-US" smtClean="0"/>
              <a:pPr/>
              <a:t>3/17/17</a:t>
            </a:fld>
            <a:endParaRPr lang="en-US"/>
          </a:p>
        </p:txBody>
      </p:sp>
      <p:sp>
        <p:nvSpPr>
          <p:cNvPr id="5" name="Footer Placeholder 4"/>
          <p:cNvSpPr>
            <a:spLocks noGrp="1"/>
          </p:cNvSpPr>
          <p:nvPr>
            <p:ph type="ftr" sz="quarter" idx="11"/>
          </p:nvPr>
        </p:nvSpPr>
        <p:spPr/>
        <p:txBody>
          <a:bodyPr/>
          <a:lstStyle/>
          <a:p>
            <a:r>
              <a:rPr lang="en-US" smtClean="0"/>
              <a:t>3D imaging workshop, JLab 3/15-17 </a:t>
            </a:r>
            <a:endParaRPr lang="en-US"/>
          </a:p>
        </p:txBody>
      </p:sp>
      <p:sp>
        <p:nvSpPr>
          <p:cNvPr id="6" name="Slide Number Placeholder 5"/>
          <p:cNvSpPr>
            <a:spLocks noGrp="1"/>
          </p:cNvSpPr>
          <p:nvPr>
            <p:ph type="sldNum" sz="quarter" idx="12"/>
          </p:nvPr>
        </p:nvSpPr>
        <p:spPr/>
        <p:txBody>
          <a:bodyPr/>
          <a:lstStyle/>
          <a:p>
            <a:fld id="{E80C7409-9C6E-D246-B024-25924BB4FED8}" type="slidenum">
              <a:rPr lang="en-US" smtClean="0"/>
              <a:pPr/>
              <a:t>19</a:t>
            </a:fld>
            <a:endParaRPr lang="en-US"/>
          </a:p>
        </p:txBody>
      </p:sp>
      <p:pic>
        <p:nvPicPr>
          <p:cNvPr id="7" name="Picture 6"/>
          <p:cNvPicPr>
            <a:picLocks noChangeAspect="1"/>
          </p:cNvPicPr>
          <p:nvPr/>
        </p:nvPicPr>
        <p:blipFill>
          <a:blip r:embed="rId2"/>
          <a:stretch>
            <a:fillRect/>
          </a:stretch>
        </p:blipFill>
        <p:spPr>
          <a:xfrm>
            <a:off x="2776364" y="877570"/>
            <a:ext cx="6350000" cy="5567680"/>
          </a:xfrm>
          <a:prstGeom prst="rect">
            <a:avLst/>
          </a:prstGeom>
        </p:spPr>
      </p:pic>
      <p:sp>
        <p:nvSpPr>
          <p:cNvPr id="8" name="TextBox 7"/>
          <p:cNvSpPr txBox="1"/>
          <p:nvPr/>
        </p:nvSpPr>
        <p:spPr>
          <a:xfrm>
            <a:off x="3906087" y="3724110"/>
            <a:ext cx="1525490" cy="307777"/>
          </a:xfrm>
          <a:prstGeom prst="rect">
            <a:avLst/>
          </a:prstGeom>
          <a:noFill/>
        </p:spPr>
        <p:txBody>
          <a:bodyPr wrap="none" rtlCol="0">
            <a:spAutoFit/>
          </a:bodyPr>
          <a:lstStyle/>
          <a:p>
            <a:r>
              <a:rPr lang="en-US" sz="1400" b="1" dirty="0" smtClean="0"/>
              <a:t>H + E contribution </a:t>
            </a:r>
            <a:endParaRPr lang="en-US" sz="1400" b="1" dirty="0"/>
          </a:p>
        </p:txBody>
      </p:sp>
      <p:sp>
        <p:nvSpPr>
          <p:cNvPr id="9" name="TextBox 8"/>
          <p:cNvSpPr txBox="1"/>
          <p:nvPr/>
        </p:nvSpPr>
        <p:spPr>
          <a:xfrm>
            <a:off x="141113" y="1298222"/>
            <a:ext cx="2550585" cy="2246769"/>
          </a:xfrm>
          <a:prstGeom prst="rect">
            <a:avLst/>
          </a:prstGeom>
          <a:noFill/>
        </p:spPr>
        <p:txBody>
          <a:bodyPr wrap="square" rtlCol="0">
            <a:spAutoFit/>
          </a:bodyPr>
          <a:lstStyle/>
          <a:p>
            <a:r>
              <a:rPr lang="en-US" sz="2000" dirty="0" smtClean="0"/>
              <a:t>From </a:t>
            </a:r>
            <a:r>
              <a:rPr lang="en-US" sz="2000" dirty="0" err="1" smtClean="0"/>
              <a:t>x</a:t>
            </a:r>
            <a:r>
              <a:rPr lang="en-US" sz="2000" dirty="0" smtClean="0"/>
              <a:t>, </a:t>
            </a:r>
            <a:r>
              <a:rPr lang="en-US" sz="2000" dirty="0" err="1" smtClean="0"/>
              <a:t>t</a:t>
            </a:r>
            <a:r>
              <a:rPr lang="en-US" sz="2000" dirty="0" smtClean="0"/>
              <a:t> dependence of DVCS cross section and all  polarization observables we can determine Compton Form Factors </a:t>
            </a:r>
            <a:r>
              <a:rPr lang="en-US" sz="2000" dirty="0" err="1" smtClean="0">
                <a:latin typeface="Lucida Calligraphy"/>
                <a:cs typeface="Lucida Calligraphy"/>
              </a:rPr>
              <a:t>H(</a:t>
            </a:r>
            <a:r>
              <a:rPr lang="en-US" sz="2000" i="1" dirty="0" err="1" smtClean="0">
                <a:cs typeface="Lucida Calligraphy"/>
              </a:rPr>
              <a:t>x</a:t>
            </a:r>
            <a:r>
              <a:rPr lang="en-US" sz="2000" i="1" baseline="-25000" dirty="0" err="1" smtClean="0">
                <a:cs typeface="Lucida Calligraphy"/>
              </a:rPr>
              <a:t>B</a:t>
            </a:r>
            <a:r>
              <a:rPr lang="en-US" sz="2000" i="1" baseline="-25000" dirty="0" smtClean="0">
                <a:cs typeface="Lucida Calligraphy"/>
              </a:rPr>
              <a:t> </a:t>
            </a:r>
            <a:r>
              <a:rPr lang="en-US" sz="2000" i="1" dirty="0" smtClean="0">
                <a:cs typeface="Lucida Calligraphy"/>
              </a:rPr>
              <a:t>,</a:t>
            </a:r>
            <a:r>
              <a:rPr lang="en-US" sz="2000" i="1" dirty="0" err="1" smtClean="0">
                <a:cs typeface="Lucida Calligraphy"/>
              </a:rPr>
              <a:t>t</a:t>
            </a:r>
            <a:r>
              <a:rPr lang="en-US" sz="2000" dirty="0" smtClean="0">
                <a:latin typeface="Lucida Calligraphy"/>
                <a:cs typeface="Lucida Calligraphy"/>
              </a:rPr>
              <a:t>), </a:t>
            </a:r>
            <a:r>
              <a:rPr lang="en-US" sz="2000" dirty="0" err="1" smtClean="0">
                <a:latin typeface="Lucida Calligraphy"/>
                <a:cs typeface="Lucida Calligraphy"/>
              </a:rPr>
              <a:t>E(</a:t>
            </a:r>
            <a:r>
              <a:rPr lang="en-US" sz="2000" i="1" dirty="0" err="1" smtClean="0">
                <a:cs typeface="Lucida Calligraphy"/>
              </a:rPr>
              <a:t>x</a:t>
            </a:r>
            <a:r>
              <a:rPr lang="en-US" sz="2000" i="1" baseline="-25000" dirty="0" err="1" smtClean="0">
                <a:cs typeface="Lucida Calligraphy"/>
              </a:rPr>
              <a:t>B</a:t>
            </a:r>
            <a:r>
              <a:rPr lang="en-US" sz="2000" i="1" dirty="0" smtClean="0">
                <a:cs typeface="Lucida Calligraphy"/>
              </a:rPr>
              <a:t> ,</a:t>
            </a:r>
            <a:r>
              <a:rPr lang="en-US" sz="2000" i="1" dirty="0" err="1" smtClean="0">
                <a:cs typeface="Lucida Calligraphy"/>
              </a:rPr>
              <a:t>t</a:t>
            </a:r>
            <a:r>
              <a:rPr lang="en-US" sz="2000" dirty="0" smtClean="0">
                <a:latin typeface="Lucida Calligraphy"/>
                <a:cs typeface="Lucida Calligraphy"/>
              </a:rPr>
              <a:t>). </a:t>
            </a:r>
            <a:endParaRPr lang="en-US" sz="2000" dirty="0">
              <a:latin typeface="Lucida Calligraphy"/>
              <a:cs typeface="Lucida Calligraphy"/>
            </a:endParaRPr>
          </a:p>
        </p:txBody>
      </p:sp>
      <p:sp>
        <p:nvSpPr>
          <p:cNvPr id="10" name="TextBox 9"/>
          <p:cNvSpPr txBox="1"/>
          <p:nvPr/>
        </p:nvSpPr>
        <p:spPr>
          <a:xfrm>
            <a:off x="146758" y="4062774"/>
            <a:ext cx="2915356" cy="1938992"/>
          </a:xfrm>
          <a:prstGeom prst="rect">
            <a:avLst/>
          </a:prstGeom>
          <a:noFill/>
        </p:spPr>
        <p:txBody>
          <a:bodyPr wrap="square" rtlCol="0">
            <a:spAutoFit/>
          </a:bodyPr>
          <a:lstStyle/>
          <a:p>
            <a:r>
              <a:rPr lang="en-US" sz="2000" dirty="0" smtClean="0"/>
              <a:t>A Fourier transform in</a:t>
            </a:r>
            <a:r>
              <a:rPr lang="en-US" sz="2000" i="1" dirty="0" smtClean="0"/>
              <a:t> </a:t>
            </a:r>
            <a:r>
              <a:rPr lang="en-US" sz="2000" i="1" dirty="0" err="1" smtClean="0"/>
              <a:t>t</a:t>
            </a:r>
            <a:endParaRPr lang="en-US" sz="2000" i="1" dirty="0" smtClean="0"/>
          </a:p>
          <a:p>
            <a:r>
              <a:rPr lang="en-US" sz="2000" dirty="0" smtClean="0"/>
              <a:t>in LC kinematics determines the quark distribution in impact parameter( </a:t>
            </a:r>
            <a:r>
              <a:rPr lang="en-US" sz="2000" dirty="0" err="1" smtClean="0"/>
              <a:t>b</a:t>
            </a:r>
            <a:r>
              <a:rPr lang="en-US" sz="2000" baseline="-25000" dirty="0" err="1" smtClean="0"/>
              <a:t>x</a:t>
            </a:r>
            <a:r>
              <a:rPr lang="en-US" sz="2000" baseline="-25000" dirty="0" smtClean="0"/>
              <a:t> </a:t>
            </a:r>
            <a:r>
              <a:rPr lang="en-US" sz="2000" dirty="0" smtClean="0"/>
              <a:t>, b</a:t>
            </a:r>
            <a:r>
              <a:rPr lang="en-US" sz="2000" baseline="-25000" dirty="0" smtClean="0"/>
              <a:t>y</a:t>
            </a:r>
            <a:r>
              <a:rPr lang="en-US" sz="2000" dirty="0" smtClean="0"/>
              <a:t>) space at fixed </a:t>
            </a:r>
            <a:r>
              <a:rPr lang="en-US" sz="2000" i="1" dirty="0" err="1" smtClean="0"/>
              <a:t>x</a:t>
            </a:r>
            <a:r>
              <a:rPr lang="en-US" sz="2000" i="1" baseline="-25000" dirty="0" err="1" smtClean="0"/>
              <a:t>B</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9144000" cy="660396"/>
          </a:xfrm>
          <a:ln>
            <a:noFill/>
          </a:ln>
        </p:spPr>
        <p:txBody>
          <a:bodyPr lIns="91382" tIns="45691" rIns="91382" bIns="45691">
            <a:noAutofit/>
          </a:bodyPr>
          <a:lstStyle/>
          <a:p>
            <a:r>
              <a:rPr lang="en-US" sz="4000" b="1" dirty="0" smtClean="0">
                <a:solidFill>
                  <a:srgbClr val="071589"/>
                </a:solidFill>
              </a:rPr>
              <a:t>Confinement </a:t>
            </a:r>
            <a:r>
              <a:rPr lang="en-US" sz="4000" b="1" dirty="0">
                <a:solidFill>
                  <a:srgbClr val="071589"/>
                </a:solidFill>
              </a:rPr>
              <a:t>and Strong </a:t>
            </a:r>
            <a:r>
              <a:rPr lang="en-US" sz="4000" b="1" dirty="0" smtClean="0">
                <a:solidFill>
                  <a:srgbClr val="071589"/>
                </a:solidFill>
              </a:rPr>
              <a:t>QCD </a:t>
            </a:r>
            <a:endParaRPr lang="en-US" sz="4000" b="1" dirty="0">
              <a:solidFill>
                <a:srgbClr val="071589"/>
              </a:solidFill>
            </a:endParaRPr>
          </a:p>
        </p:txBody>
      </p:sp>
      <p:pic>
        <p:nvPicPr>
          <p:cNvPr id="5" name="Picture 4"/>
          <p:cNvPicPr>
            <a:picLocks noChangeAspect="1"/>
          </p:cNvPicPr>
          <p:nvPr/>
        </p:nvPicPr>
        <p:blipFill>
          <a:blip r:embed="rId2"/>
          <a:srcRect l="3557" t="4407" r="4743"/>
          <a:stretch>
            <a:fillRect/>
          </a:stretch>
        </p:blipFill>
        <p:spPr>
          <a:xfrm>
            <a:off x="20871" y="1138065"/>
            <a:ext cx="5046429" cy="4531372"/>
          </a:xfrm>
          <a:prstGeom prst="rect">
            <a:avLst/>
          </a:prstGeom>
        </p:spPr>
      </p:pic>
      <p:grpSp>
        <p:nvGrpSpPr>
          <p:cNvPr id="3" name="Group 18"/>
          <p:cNvGrpSpPr/>
          <p:nvPr/>
        </p:nvGrpSpPr>
        <p:grpSpPr>
          <a:xfrm>
            <a:off x="1820405" y="4499288"/>
            <a:ext cx="369999" cy="399943"/>
            <a:chOff x="3662754" y="4996719"/>
            <a:chExt cx="528569" cy="571347"/>
          </a:xfrm>
        </p:grpSpPr>
        <p:sp>
          <p:nvSpPr>
            <p:cNvPr id="7" name="Left Brace 6"/>
            <p:cNvSpPr/>
            <p:nvPr/>
          </p:nvSpPr>
          <p:spPr>
            <a:xfrm rot="17450964">
              <a:off x="3735808" y="4923665"/>
              <a:ext cx="218447" cy="364555"/>
            </a:xfrm>
            <a:prstGeom prst="leftBrace">
              <a:avLst>
                <a:gd name="adj1" fmla="val 8333"/>
                <a:gd name="adj2" fmla="val 54349"/>
              </a:avLst>
            </a:prstGeom>
            <a:ln w="28575" cap="flat" cmpd="sng" algn="ctr">
              <a:solidFill>
                <a:srgbClr val="00F7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829377"/>
              <a:endParaRPr lang="en-US" dirty="0">
                <a:solidFill>
                  <a:srgbClr val="000000"/>
                </a:solidFill>
              </a:endParaRPr>
            </a:p>
          </p:txBody>
        </p:sp>
        <p:sp>
          <p:nvSpPr>
            <p:cNvPr id="8" name="TextBox 7"/>
            <p:cNvSpPr txBox="1"/>
            <p:nvPr/>
          </p:nvSpPr>
          <p:spPr>
            <a:xfrm>
              <a:off x="3681264" y="5173132"/>
              <a:ext cx="510059" cy="394934"/>
            </a:xfrm>
            <a:prstGeom prst="rect">
              <a:avLst/>
            </a:prstGeom>
            <a:noFill/>
            <a:ln>
              <a:noFill/>
            </a:ln>
          </p:spPr>
          <p:txBody>
            <a:bodyPr wrap="none" rtlCol="0">
              <a:spAutoFit/>
            </a:bodyPr>
            <a:lstStyle/>
            <a:p>
              <a:pPr defTabSz="829377"/>
              <a:r>
                <a:rPr lang="en-US" sz="1200" b="1" dirty="0">
                  <a:solidFill>
                    <a:srgbClr val="00F700"/>
                  </a:solidFill>
                </a:rPr>
                <a:t>N* </a:t>
              </a:r>
            </a:p>
          </p:txBody>
        </p:sp>
      </p:grpSp>
      <p:grpSp>
        <p:nvGrpSpPr>
          <p:cNvPr id="4" name="Group 15"/>
          <p:cNvGrpSpPr/>
          <p:nvPr/>
        </p:nvGrpSpPr>
        <p:grpSpPr>
          <a:xfrm>
            <a:off x="1912482" y="1699140"/>
            <a:ext cx="605517" cy="372436"/>
            <a:chOff x="3830504" y="1265615"/>
            <a:chExt cx="865022" cy="532062"/>
          </a:xfrm>
        </p:grpSpPr>
        <p:sp>
          <p:nvSpPr>
            <p:cNvPr id="10" name="TextBox 9"/>
            <p:cNvSpPr txBox="1"/>
            <p:nvPr/>
          </p:nvSpPr>
          <p:spPr>
            <a:xfrm rot="20337676">
              <a:off x="3830504" y="1265615"/>
              <a:ext cx="865022" cy="351751"/>
            </a:xfrm>
            <a:prstGeom prst="rect">
              <a:avLst/>
            </a:prstGeom>
            <a:noFill/>
          </p:spPr>
          <p:txBody>
            <a:bodyPr wrap="none" rtlCol="0">
              <a:spAutoFit/>
            </a:bodyPr>
            <a:lstStyle/>
            <a:p>
              <a:pPr defTabSz="829377"/>
              <a:r>
                <a:rPr lang="en-US" sz="1000" dirty="0">
                  <a:solidFill>
                    <a:srgbClr val="FFFF00"/>
                  </a:solidFill>
                  <a:latin typeface="+mj-lt"/>
                  <a:cs typeface="Book Antiqua"/>
                </a:rPr>
                <a:t>   </a:t>
              </a:r>
              <a:r>
                <a:rPr lang="en-US" sz="1000" dirty="0" smtClean="0">
                  <a:solidFill>
                    <a:srgbClr val="FFFF00"/>
                  </a:solidFill>
                  <a:latin typeface="+mj-lt"/>
                  <a:cs typeface="Book Antiqua"/>
                </a:rPr>
                <a:t>CEBAF</a:t>
              </a:r>
            </a:p>
          </p:txBody>
        </p:sp>
        <p:cxnSp>
          <p:nvCxnSpPr>
            <p:cNvPr id="11" name="Straight Arrow Connector 10"/>
            <p:cNvCxnSpPr>
              <a:cxnSpLocks noChangeAspect="1"/>
            </p:cNvCxnSpPr>
            <p:nvPr/>
          </p:nvCxnSpPr>
          <p:spPr>
            <a:xfrm rot="16200000" flipH="1">
              <a:off x="4133818" y="1707703"/>
              <a:ext cx="118663" cy="61286"/>
            </a:xfrm>
            <a:prstGeom prst="straightConnector1">
              <a:avLst/>
            </a:prstGeom>
            <a:ln w="9525" cap="flat" cmpd="sng" algn="ctr">
              <a:solidFill>
                <a:srgbClr val="FFFF00"/>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sp>
        <p:nvSpPr>
          <p:cNvPr id="14" name="Freeform 13"/>
          <p:cNvSpPr>
            <a:spLocks noChangeAspect="1"/>
          </p:cNvSpPr>
          <p:nvPr/>
        </p:nvSpPr>
        <p:spPr>
          <a:xfrm>
            <a:off x="2020751" y="2068654"/>
            <a:ext cx="525544" cy="1982510"/>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00F700">
              <a:alpha val="50000"/>
            </a:srgbClr>
          </a:solidFill>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829377"/>
            <a:endParaRPr lang="en-US" dirty="0">
              <a:solidFill>
                <a:srgbClr val="FFFFFF"/>
              </a:solidFill>
            </a:endParaRPr>
          </a:p>
        </p:txBody>
      </p:sp>
      <p:sp>
        <p:nvSpPr>
          <p:cNvPr id="15" name="Freeform 14"/>
          <p:cNvSpPr>
            <a:spLocks noChangeAspect="1"/>
          </p:cNvSpPr>
          <p:nvPr/>
        </p:nvSpPr>
        <p:spPr>
          <a:xfrm>
            <a:off x="1788500" y="2238124"/>
            <a:ext cx="495141" cy="1668878"/>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829377"/>
            <a:endParaRPr lang="en-US" dirty="0">
              <a:solidFill>
                <a:srgbClr val="FFFFFF"/>
              </a:solidFill>
            </a:endParaRPr>
          </a:p>
        </p:txBody>
      </p:sp>
      <p:sp>
        <p:nvSpPr>
          <p:cNvPr id="17" name="TextBox 16"/>
          <p:cNvSpPr txBox="1">
            <a:spLocks noChangeAspect="1"/>
          </p:cNvSpPr>
          <p:nvPr/>
        </p:nvSpPr>
        <p:spPr>
          <a:xfrm>
            <a:off x="5118100" y="4419398"/>
            <a:ext cx="3950971" cy="1138715"/>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91382" tIns="45691" rIns="91382" bIns="45691" rtlCol="0">
            <a:spAutoFit/>
          </a:bodyPr>
          <a:lstStyle/>
          <a:p>
            <a:pPr defTabSz="829377">
              <a:buFont typeface="Wingdings" charset="2"/>
              <a:buChar char="§"/>
            </a:pPr>
            <a:r>
              <a:rPr lang="en-US" sz="1700" dirty="0" smtClean="0">
                <a:solidFill>
                  <a:srgbClr val="000090"/>
                </a:solidFill>
                <a:cs typeface="Calibri"/>
              </a:rPr>
              <a:t> </a:t>
            </a:r>
            <a:r>
              <a:rPr lang="en-US" sz="1700" dirty="0" err="1" smtClean="0">
                <a:solidFill>
                  <a:srgbClr val="000090"/>
                </a:solidFill>
                <a:cs typeface="Calibri"/>
              </a:rPr>
              <a:t>Chiral</a:t>
            </a:r>
            <a:r>
              <a:rPr lang="en-US" sz="1700" dirty="0" smtClean="0">
                <a:solidFill>
                  <a:srgbClr val="000090"/>
                </a:solidFill>
                <a:cs typeface="Calibri"/>
              </a:rPr>
              <a:t> symmetry is dynamically broken </a:t>
            </a:r>
          </a:p>
          <a:p>
            <a:pPr defTabSz="829377">
              <a:buFont typeface="Wingdings" charset="2"/>
              <a:buChar char="§"/>
            </a:pPr>
            <a:r>
              <a:rPr lang="en-US" sz="1700" dirty="0" smtClean="0">
                <a:solidFill>
                  <a:srgbClr val="000090"/>
                </a:solidFill>
                <a:cs typeface="Calibri"/>
              </a:rPr>
              <a:t> Quarks </a:t>
            </a:r>
            <a:r>
              <a:rPr lang="en-US" sz="1700" dirty="0" smtClean="0">
                <a:solidFill>
                  <a:srgbClr val="000090"/>
                </a:solidFill>
                <a:cs typeface="Calibri"/>
              </a:rPr>
              <a:t>acquire </a:t>
            </a:r>
            <a:r>
              <a:rPr lang="en-US" sz="1700" dirty="0" smtClean="0">
                <a:solidFill>
                  <a:srgbClr val="000090"/>
                </a:solidFill>
                <a:cs typeface="Calibri"/>
              </a:rPr>
              <a:t>masses dynamically  </a:t>
            </a:r>
          </a:p>
          <a:p>
            <a:pPr defTabSz="829377">
              <a:buFont typeface="Wingdings" charset="2"/>
              <a:buChar char="§"/>
            </a:pPr>
            <a:r>
              <a:rPr lang="en-US" sz="1700" dirty="0" smtClean="0">
                <a:solidFill>
                  <a:srgbClr val="000090"/>
                </a:solidFill>
                <a:cs typeface="Calibri"/>
              </a:rPr>
              <a:t> Color confinement occurs</a:t>
            </a:r>
            <a:endParaRPr lang="en-US" sz="1700" b="1" dirty="0" smtClean="0">
              <a:solidFill>
                <a:srgbClr val="000090"/>
              </a:solidFill>
              <a:cs typeface="Calibri"/>
            </a:endParaRPr>
          </a:p>
          <a:p>
            <a:pPr defTabSz="829377">
              <a:buFont typeface="Wingdings" charset="2"/>
              <a:buChar char="§"/>
            </a:pPr>
            <a:r>
              <a:rPr lang="en-US" sz="1700" b="1" dirty="0" smtClean="0">
                <a:solidFill>
                  <a:srgbClr val="000090"/>
                </a:solidFill>
                <a:cs typeface="Calibri"/>
              </a:rPr>
              <a:t> </a:t>
            </a:r>
            <a:r>
              <a:rPr lang="en-US" sz="1700" dirty="0" smtClean="0">
                <a:solidFill>
                  <a:srgbClr val="000090"/>
                </a:solidFill>
                <a:cs typeface="Calibri"/>
              </a:rPr>
              <a:t>Transition is driven by baryon excitations </a:t>
            </a:r>
            <a:endParaRPr lang="en-US" sz="1700" dirty="0" smtClean="0">
              <a:solidFill>
                <a:srgbClr val="000000"/>
              </a:solidFill>
              <a:cs typeface="Calibri"/>
            </a:endParaRPr>
          </a:p>
        </p:txBody>
      </p:sp>
      <p:pic>
        <p:nvPicPr>
          <p:cNvPr id="21" name="Picture 20"/>
          <p:cNvPicPr>
            <a:picLocks noChangeAspect="1"/>
          </p:cNvPicPr>
          <p:nvPr/>
        </p:nvPicPr>
        <p:blipFill>
          <a:blip r:embed="rId3"/>
          <a:stretch>
            <a:fillRect/>
          </a:stretch>
        </p:blipFill>
        <p:spPr>
          <a:xfrm>
            <a:off x="5181600" y="884065"/>
            <a:ext cx="3695700" cy="2850834"/>
          </a:xfrm>
          <a:prstGeom prst="rect">
            <a:avLst/>
          </a:prstGeom>
        </p:spPr>
      </p:pic>
      <p:sp>
        <p:nvSpPr>
          <p:cNvPr id="18" name="TextBox 17"/>
          <p:cNvSpPr txBox="1"/>
          <p:nvPr/>
        </p:nvSpPr>
        <p:spPr>
          <a:xfrm>
            <a:off x="5029201" y="3722199"/>
            <a:ext cx="4076700" cy="646331"/>
          </a:xfrm>
          <a:prstGeom prst="rect">
            <a:avLst/>
          </a:prstGeom>
          <a:noFill/>
          <a:ln>
            <a:noFill/>
          </a:ln>
        </p:spPr>
        <p:txBody>
          <a:bodyPr wrap="square" rtlCol="0">
            <a:spAutoFit/>
          </a:bodyPr>
          <a:lstStyle/>
          <a:p>
            <a:r>
              <a:rPr lang="en-US" b="1" dirty="0" smtClean="0">
                <a:solidFill>
                  <a:srgbClr val="000090"/>
                </a:solidFill>
                <a:latin typeface="Calibri"/>
                <a:cs typeface="Calibri"/>
              </a:rPr>
              <a:t> Dramatic events occur in the transition from the QGP phase to hadron phase</a:t>
            </a:r>
            <a:endParaRPr lang="en-US" dirty="0">
              <a:solidFill>
                <a:srgbClr val="000090"/>
              </a:solidFill>
            </a:endParaRPr>
          </a:p>
        </p:txBody>
      </p:sp>
      <p:sp>
        <p:nvSpPr>
          <p:cNvPr id="20" name="Date Placeholder 19"/>
          <p:cNvSpPr>
            <a:spLocks noGrp="1"/>
          </p:cNvSpPr>
          <p:nvPr>
            <p:ph type="dt" sz="half" idx="4294967295"/>
          </p:nvPr>
        </p:nvSpPr>
        <p:spPr>
          <a:xfrm>
            <a:off x="457200" y="6470650"/>
            <a:ext cx="2133600" cy="365125"/>
          </a:xfrm>
          <a:prstGeom prst="rect">
            <a:avLst/>
          </a:prstGeom>
        </p:spPr>
        <p:txBody>
          <a:bodyPr/>
          <a:lstStyle/>
          <a:p>
            <a:fld id="{06863E7D-2AF7-CC4F-86C8-03D6FD0B7EA1}" type="datetime1">
              <a:rPr lang="en-US" sz="1200" smtClean="0"/>
              <a:pPr/>
              <a:t>3/17/17</a:t>
            </a:fld>
            <a:endParaRPr lang="en-US" sz="1200" dirty="0"/>
          </a:p>
        </p:txBody>
      </p:sp>
      <p:sp>
        <p:nvSpPr>
          <p:cNvPr id="22" name="Slide Number Placeholder 21"/>
          <p:cNvSpPr>
            <a:spLocks noGrp="1"/>
          </p:cNvSpPr>
          <p:nvPr>
            <p:ph type="sldNum" sz="quarter" idx="12"/>
          </p:nvPr>
        </p:nvSpPr>
        <p:spPr/>
        <p:txBody>
          <a:bodyPr/>
          <a:lstStyle/>
          <a:p>
            <a:fld id="{E80C7409-9C6E-D246-B024-25924BB4FED8}" type="slidenum">
              <a:rPr lang="en-US" smtClean="0"/>
              <a:pPr/>
              <a:t>2</a:t>
            </a:fld>
            <a:endParaRPr lang="en-US"/>
          </a:p>
        </p:txBody>
      </p:sp>
      <p:sp>
        <p:nvSpPr>
          <p:cNvPr id="23" name="Footer Placeholder 22"/>
          <p:cNvSpPr>
            <a:spLocks noGrp="1"/>
          </p:cNvSpPr>
          <p:nvPr>
            <p:ph type="ftr" sz="quarter" idx="4294967295"/>
          </p:nvPr>
        </p:nvSpPr>
        <p:spPr>
          <a:xfrm>
            <a:off x="2590800" y="6470650"/>
            <a:ext cx="3962400" cy="365125"/>
          </a:xfrm>
          <a:prstGeom prst="rect">
            <a:avLst/>
          </a:prstGeom>
        </p:spPr>
        <p:txBody>
          <a:bodyPr anchor="t"/>
          <a:lstStyle/>
          <a:p>
            <a:pPr algn="ctr"/>
            <a:r>
              <a:rPr lang="en-US" sz="1200" smtClean="0">
                <a:solidFill>
                  <a:srgbClr val="000090"/>
                </a:solidFill>
              </a:rPr>
              <a:t>3D imaging workshop, JLab 3/15-17 </a:t>
            </a:r>
            <a:endParaRPr lang="en-US" sz="1200" dirty="0">
              <a:solidFill>
                <a:srgbClr val="000090"/>
              </a:solidFill>
            </a:endParaRPr>
          </a:p>
        </p:txBody>
      </p:sp>
      <p:sp>
        <p:nvSpPr>
          <p:cNvPr id="19" name="TextBox 18"/>
          <p:cNvSpPr txBox="1"/>
          <p:nvPr/>
        </p:nvSpPr>
        <p:spPr>
          <a:xfrm>
            <a:off x="1143000" y="5782368"/>
            <a:ext cx="6925168" cy="400110"/>
          </a:xfrm>
          <a:prstGeom prst="rect">
            <a:avLst/>
          </a:prstGeom>
          <a:noFill/>
        </p:spPr>
        <p:txBody>
          <a:bodyPr wrap="none" rtlCol="0">
            <a:spAutoFit/>
          </a:bodyPr>
          <a:lstStyle/>
          <a:p>
            <a:r>
              <a:rPr lang="en-US" sz="2000" b="1" dirty="0" smtClean="0">
                <a:solidFill>
                  <a:srgbClr val="000090"/>
                </a:solidFill>
              </a:rPr>
              <a:t>With CEBAF@12GeV and CLAS12 we can explore these events </a:t>
            </a:r>
            <a:endParaRPr lang="en-US" sz="2000" b="1" dirty="0">
              <a:solidFill>
                <a:srgbClr val="00009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464135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228600" y="0"/>
            <a:ext cx="8763000" cy="736600"/>
          </a:xfrm>
          <a:ln>
            <a:noFill/>
          </a:ln>
        </p:spPr>
        <p:txBody>
          <a:bodyPr>
            <a:noAutofit/>
          </a:bodyPr>
          <a:lstStyle/>
          <a:p>
            <a:pPr eaLnBrk="1" hangingPunct="1"/>
            <a:r>
              <a:rPr lang="en-US" sz="4000" b="1" dirty="0" smtClean="0">
                <a:solidFill>
                  <a:srgbClr val="000090"/>
                </a:solidFill>
                <a:ea typeface="ＭＳ Ｐゴシック" charset="-128"/>
              </a:rPr>
              <a:t>Structure of excited baryons</a:t>
            </a:r>
            <a:endParaRPr lang="en-US" sz="4000" b="1" dirty="0">
              <a:solidFill>
                <a:srgbClr val="000090"/>
              </a:solidFill>
              <a:ea typeface="ＭＳ Ｐゴシック" charset="-128"/>
            </a:endParaRPr>
          </a:p>
        </p:txBody>
      </p:sp>
      <p:sp>
        <p:nvSpPr>
          <p:cNvPr id="84" name="Date Placeholder 83"/>
          <p:cNvSpPr>
            <a:spLocks noGrp="1"/>
          </p:cNvSpPr>
          <p:nvPr>
            <p:ph type="dt" sz="half" idx="2"/>
          </p:nvPr>
        </p:nvSpPr>
        <p:spPr>
          <a:xfrm>
            <a:off x="457200" y="6470650"/>
            <a:ext cx="2133600" cy="365125"/>
          </a:xfrm>
        </p:spPr>
        <p:txBody>
          <a:bodyPr/>
          <a:lstStyle/>
          <a:p>
            <a:fld id="{97115FD9-E932-C54E-BB71-2E5EB37D7C70}" type="datetime1">
              <a:rPr lang="en-US" smtClean="0"/>
              <a:pPr/>
              <a:t>3/17/17</a:t>
            </a:fld>
            <a:endParaRPr lang="en-US"/>
          </a:p>
        </p:txBody>
      </p:sp>
      <p:sp>
        <p:nvSpPr>
          <p:cNvPr id="78" name="Footer Placeholder 77"/>
          <p:cNvSpPr>
            <a:spLocks noGrp="1"/>
          </p:cNvSpPr>
          <p:nvPr>
            <p:ph type="ftr" sz="quarter" idx="3"/>
          </p:nvPr>
        </p:nvSpPr>
        <p:spPr>
          <a:xfrm>
            <a:off x="2590800" y="6470650"/>
            <a:ext cx="3962400" cy="365125"/>
          </a:xfrm>
        </p:spPr>
        <p:txBody>
          <a:bodyPr/>
          <a:lstStyle/>
          <a:p>
            <a:r>
              <a:rPr lang="en-US" smtClean="0"/>
              <a:t>3D imaging workshop, JLab 3/15-17 </a:t>
            </a:r>
            <a:endParaRPr lang="en-US" dirty="0"/>
          </a:p>
        </p:txBody>
      </p:sp>
      <p:sp>
        <p:nvSpPr>
          <p:cNvPr id="81" name="Slide Number Placeholder 80"/>
          <p:cNvSpPr>
            <a:spLocks noGrp="1"/>
          </p:cNvSpPr>
          <p:nvPr>
            <p:ph type="sldNum" sz="quarter" idx="12"/>
          </p:nvPr>
        </p:nvSpPr>
        <p:spPr/>
        <p:txBody>
          <a:bodyPr/>
          <a:lstStyle/>
          <a:p>
            <a:fld id="{E80C7409-9C6E-D246-B024-25924BB4FED8}" type="slidenum">
              <a:rPr lang="en-US" smtClean="0"/>
              <a:pPr/>
              <a:t>3</a:t>
            </a:fld>
            <a:endParaRPr lang="en-US"/>
          </a:p>
        </p:txBody>
      </p:sp>
      <p:sp>
        <p:nvSpPr>
          <p:cNvPr id="85" name="TextBox 84"/>
          <p:cNvSpPr txBox="1"/>
          <p:nvPr/>
        </p:nvSpPr>
        <p:spPr>
          <a:xfrm>
            <a:off x="-241302" y="914399"/>
            <a:ext cx="5534877" cy="1815882"/>
          </a:xfrm>
          <a:prstGeom prst="rect">
            <a:avLst/>
          </a:prstGeom>
          <a:noFill/>
        </p:spPr>
        <p:txBody>
          <a:bodyPr wrap="square" rtlCol="0">
            <a:spAutoFit/>
          </a:bodyPr>
          <a:lstStyle/>
          <a:p>
            <a:pPr lvl="1">
              <a:buClr>
                <a:srgbClr val="008000"/>
              </a:buClr>
              <a:buFont typeface="Wingdings" charset="2"/>
              <a:buChar char="§"/>
            </a:pPr>
            <a:r>
              <a:rPr lang="en-US" sz="2800" i="1" dirty="0" smtClean="0">
                <a:solidFill>
                  <a:srgbClr val="000090"/>
                </a:solidFill>
              </a:rPr>
              <a:t> effective degrees of freedom  </a:t>
            </a:r>
            <a:endParaRPr lang="en-US" sz="2800" dirty="0" smtClean="0">
              <a:solidFill>
                <a:srgbClr val="000000"/>
              </a:solidFill>
            </a:endParaRPr>
          </a:p>
          <a:p>
            <a:pPr lvl="1">
              <a:buClr>
                <a:srgbClr val="008000"/>
              </a:buClr>
              <a:buFont typeface="Wingdings" charset="2"/>
              <a:buChar char="§"/>
            </a:pPr>
            <a:r>
              <a:rPr lang="en-US" sz="2800" dirty="0" smtClean="0">
                <a:solidFill>
                  <a:srgbClr val="000000"/>
                </a:solidFill>
              </a:rPr>
              <a:t> </a:t>
            </a:r>
            <a:r>
              <a:rPr lang="en-US" sz="2800" i="1" dirty="0" smtClean="0">
                <a:solidFill>
                  <a:srgbClr val="000090"/>
                </a:solidFill>
              </a:rPr>
              <a:t>transition charge densities</a:t>
            </a:r>
            <a:endParaRPr lang="en-US" sz="2800" dirty="0" smtClean="0">
              <a:solidFill>
                <a:srgbClr val="000000"/>
              </a:solidFill>
            </a:endParaRPr>
          </a:p>
          <a:p>
            <a:pPr lvl="1">
              <a:buClr>
                <a:srgbClr val="008000"/>
              </a:buClr>
              <a:buFont typeface="Wingdings" charset="2"/>
              <a:buChar char="§"/>
            </a:pPr>
            <a:r>
              <a:rPr lang="en-US" sz="2800" i="1" dirty="0" smtClean="0">
                <a:solidFill>
                  <a:srgbClr val="000090"/>
                </a:solidFill>
              </a:rPr>
              <a:t> running quark mass </a:t>
            </a:r>
            <a:endParaRPr lang="en-US" sz="2800" b="1" i="1" dirty="0" smtClean="0">
              <a:solidFill>
                <a:srgbClr val="008000"/>
              </a:solidFill>
            </a:endParaRPr>
          </a:p>
          <a:p>
            <a:pPr lvl="1">
              <a:buClr>
                <a:srgbClr val="008000"/>
              </a:buClr>
            </a:pPr>
            <a:r>
              <a:rPr lang="en-US" sz="2800" b="1" i="1" dirty="0" smtClean="0">
                <a:solidFill>
                  <a:srgbClr val="008000"/>
                </a:solidFill>
              </a:rPr>
              <a:t>	=&gt; </a:t>
            </a:r>
            <a:r>
              <a:rPr lang="en-US" sz="2800" b="1" i="1" dirty="0" smtClean="0">
                <a:solidFill>
                  <a:srgbClr val="000090"/>
                </a:solidFill>
              </a:rPr>
              <a:t>nature of states</a:t>
            </a:r>
          </a:p>
        </p:txBody>
      </p:sp>
      <p:sp>
        <p:nvSpPr>
          <p:cNvPr id="21533" name="Rectangle 1886"/>
          <p:cNvSpPr>
            <a:spLocks noChangeArrowheads="1"/>
          </p:cNvSpPr>
          <p:nvPr/>
        </p:nvSpPr>
        <p:spPr bwMode="auto">
          <a:xfrm>
            <a:off x="5203083" y="2844484"/>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2336797" y="10032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2336799" y="50482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3577334" y="2936576"/>
            <a:ext cx="1423995" cy="831587"/>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dirty="0" smtClean="0"/>
              <a:t>N(1675)5/2</a:t>
            </a:r>
            <a:r>
              <a:rPr lang="en-US" sz="1600" baseline="30000" dirty="0" smtClean="0"/>
              <a:t>-</a:t>
            </a:r>
          </a:p>
          <a:p>
            <a:pPr algn="ctr" eaLnBrk="0" hangingPunct="0"/>
            <a:r>
              <a:rPr lang="en-US" sz="1600" dirty="0" smtClean="0">
                <a:latin typeface="+mn-lt"/>
              </a:rPr>
              <a:t>N(1520)</a:t>
            </a:r>
            <a:r>
              <a:rPr lang="en-US" sz="1600" dirty="0" smtClean="0"/>
              <a:t>3/2</a:t>
            </a:r>
            <a:r>
              <a:rPr lang="en-US" sz="1600" baseline="30000" dirty="0" smtClean="0"/>
              <a:t>-</a:t>
            </a:r>
            <a:endParaRPr lang="en-US" sz="1600" baseline="30000" dirty="0" smtClean="0">
              <a:latin typeface="+mn-lt"/>
            </a:endParaRPr>
          </a:p>
          <a:p>
            <a:pPr algn="ctr" eaLnBrk="0" hangingPunct="0"/>
            <a:r>
              <a:rPr lang="en-US" sz="1600" b="1" dirty="0" smtClean="0">
                <a:solidFill>
                  <a:srgbClr val="0000FF"/>
                </a:solidFill>
                <a:latin typeface="+mn-lt"/>
              </a:rPr>
              <a:t>N(1535)</a:t>
            </a:r>
            <a:r>
              <a:rPr lang="en-US" sz="1600" b="1" dirty="0" smtClean="0">
                <a:solidFill>
                  <a:srgbClr val="0000FF"/>
                </a:solidFill>
              </a:rPr>
              <a:t>1/2</a:t>
            </a:r>
            <a:r>
              <a:rPr lang="en-US" sz="1600" b="1" baseline="30000" dirty="0" smtClean="0"/>
              <a:t>-</a:t>
            </a:r>
          </a:p>
        </p:txBody>
      </p:sp>
      <p:sp>
        <p:nvSpPr>
          <p:cNvPr id="21563" name="Text Box 12"/>
          <p:cNvSpPr txBox="1">
            <a:spLocks noChangeArrowheads="1"/>
          </p:cNvSpPr>
          <p:nvPr/>
        </p:nvSpPr>
        <p:spPr bwMode="auto">
          <a:xfrm>
            <a:off x="6198925" y="4785936"/>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smtClean="0">
                <a:solidFill>
                  <a:srgbClr val="0000FF"/>
                </a:solidFill>
                <a:latin typeface="+mj-lt"/>
              </a:rPr>
              <a:t>N(</a:t>
            </a:r>
            <a:r>
              <a:rPr lang="en-US" sz="1600" b="1" dirty="0">
                <a:solidFill>
                  <a:srgbClr val="0000FF"/>
                </a:solidFill>
                <a:latin typeface="+mj-lt"/>
              </a:rPr>
              <a:t>1440</a:t>
            </a:r>
            <a:r>
              <a:rPr lang="en-US" sz="1600" b="1" dirty="0" smtClean="0">
                <a:solidFill>
                  <a:srgbClr val="0000FF"/>
                </a:solidFill>
                <a:latin typeface="+mj-lt"/>
              </a:rPr>
              <a:t>)1/2</a:t>
            </a:r>
            <a:r>
              <a:rPr lang="en-US" sz="1600" b="1" baseline="30000" dirty="0" smtClean="0">
                <a:solidFill>
                  <a:srgbClr val="0000FF"/>
                </a:solidFill>
                <a:latin typeface="+mj-lt"/>
              </a:rPr>
              <a:t>+</a:t>
            </a:r>
            <a:endParaRPr lang="en-US" sz="1600" b="1" dirty="0" smtClean="0">
              <a:solidFill>
                <a:srgbClr val="0000FF"/>
              </a:solidFill>
              <a:latin typeface="+mj-lt"/>
            </a:endParaRPr>
          </a:p>
          <a:p>
            <a:pPr algn="ctr" eaLnBrk="0" hangingPunct="0"/>
            <a:r>
              <a:rPr lang="en-US" sz="1600" dirty="0" smtClean="0">
                <a:solidFill>
                  <a:srgbClr val="000090"/>
                </a:solidFill>
                <a:latin typeface="+mj-lt"/>
              </a:rPr>
              <a:t>N(1710)1/2</a:t>
            </a:r>
            <a:r>
              <a:rPr lang="en-US" sz="1600" baseline="30000" dirty="0" smtClean="0">
                <a:solidFill>
                  <a:srgbClr val="000090"/>
                </a:solidFill>
                <a:latin typeface="+mj-lt"/>
              </a:rPr>
              <a:t>+</a:t>
            </a:r>
          </a:p>
        </p:txBody>
      </p:sp>
      <p:sp>
        <p:nvSpPr>
          <p:cNvPr id="21564" name="Rectangle 13"/>
          <p:cNvSpPr>
            <a:spLocks noChangeArrowheads="1"/>
          </p:cNvSpPr>
          <p:nvPr/>
        </p:nvSpPr>
        <p:spPr bwMode="auto">
          <a:xfrm>
            <a:off x="3224139" y="37233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1450636" y="4786080"/>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smtClean="0">
                <a:solidFill>
                  <a:srgbClr val="0000FF"/>
                </a:solidFill>
                <a:latin typeface="+mn-lt"/>
              </a:rPr>
              <a:t>Δ(1232)3/2</a:t>
            </a:r>
            <a:r>
              <a:rPr lang="en-US" sz="1600" b="1" baseline="30000" dirty="0" smtClean="0">
                <a:solidFill>
                  <a:srgbClr val="0000FF"/>
                </a:solidFill>
                <a:latin typeface="+mn-lt"/>
              </a:rPr>
              <a:t>+</a:t>
            </a:r>
            <a:r>
              <a:rPr lang="en-US" sz="1600" b="1" baseline="-25000" dirty="0" smtClean="0">
                <a:solidFill>
                  <a:srgbClr val="0000FF"/>
                </a:solidFill>
                <a:latin typeface="+mn-lt"/>
              </a:rPr>
              <a:t> </a:t>
            </a:r>
          </a:p>
          <a:p>
            <a:pPr algn="ctr"/>
            <a:r>
              <a:rPr lang="en-US" sz="1600" dirty="0" smtClean="0">
                <a:latin typeface="+mn-lt"/>
              </a:rPr>
              <a:t>N(940)1/2</a:t>
            </a:r>
            <a:r>
              <a:rPr lang="en-US" sz="1600" baseline="30000" dirty="0" smtClean="0">
                <a:latin typeface="+mn-lt"/>
              </a:rPr>
              <a:t>+</a:t>
            </a:r>
          </a:p>
        </p:txBody>
      </p:sp>
      <p:cxnSp>
        <p:nvCxnSpPr>
          <p:cNvPr id="37" name="Straight Connector 36"/>
          <p:cNvCxnSpPr/>
          <p:nvPr/>
        </p:nvCxnSpPr>
        <p:spPr>
          <a:xfrm rot="5400000" flipH="1" flipV="1">
            <a:off x="6214895" y="32735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5161441" y="2246629"/>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8540750" y="22110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t>L</a:t>
            </a:r>
            <a:r>
              <a:rPr lang="en-US" b="1" baseline="-25000" dirty="0"/>
              <a:t>3q</a:t>
            </a:r>
          </a:p>
        </p:txBody>
      </p:sp>
      <p:cxnSp>
        <p:nvCxnSpPr>
          <p:cNvPr id="42" name="Straight Connector 41"/>
          <p:cNvCxnSpPr/>
          <p:nvPr/>
        </p:nvCxnSpPr>
        <p:spPr>
          <a:xfrm flipV="1">
            <a:off x="8485188" y="50212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497888" y="34464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8642350" y="4791464"/>
            <a:ext cx="316804" cy="407598"/>
          </a:xfrm>
          <a:prstGeom prst="rect">
            <a:avLst/>
          </a:prstGeom>
          <a:noFill/>
          <a:ln w="9525">
            <a:noFill/>
            <a:miter lim="800000"/>
            <a:headEnd/>
            <a:tailEnd/>
          </a:ln>
          <a:effectLst/>
        </p:spPr>
        <p:txBody>
          <a:bodyPr wrap="square">
            <a:prstTxWarp prst="textNoShape">
              <a:avLst/>
            </a:prstTxWarp>
            <a:spAutoFit/>
          </a:bodyPr>
          <a:lstStyle/>
          <a:p>
            <a:r>
              <a:rPr lang="en-US"/>
              <a:t>0</a:t>
            </a:r>
          </a:p>
        </p:txBody>
      </p:sp>
      <p:sp>
        <p:nvSpPr>
          <p:cNvPr id="21519" name="TextBox 34"/>
          <p:cNvSpPr txBox="1">
            <a:spLocks noChangeArrowheads="1"/>
          </p:cNvSpPr>
          <p:nvPr/>
        </p:nvSpPr>
        <p:spPr bwMode="auto">
          <a:xfrm>
            <a:off x="8566150" y="3210314"/>
            <a:ext cx="316804" cy="407598"/>
          </a:xfrm>
          <a:prstGeom prst="rect">
            <a:avLst/>
          </a:prstGeom>
          <a:noFill/>
          <a:ln w="9525">
            <a:noFill/>
            <a:miter lim="800000"/>
            <a:headEnd/>
            <a:tailEnd/>
          </a:ln>
          <a:effectLst/>
        </p:spPr>
        <p:txBody>
          <a:bodyPr wrap="square">
            <a:prstTxWarp prst="textNoShape">
              <a:avLst/>
            </a:prstTxWarp>
            <a:spAutoFit/>
          </a:bodyPr>
          <a:lstStyle/>
          <a:p>
            <a:r>
              <a:rPr lang="en-US"/>
              <a:t>1</a:t>
            </a:r>
          </a:p>
        </p:txBody>
      </p:sp>
      <p:sp>
        <p:nvSpPr>
          <p:cNvPr id="21520" name="TextBox 35"/>
          <p:cNvSpPr txBox="1">
            <a:spLocks noChangeArrowheads="1"/>
          </p:cNvSpPr>
          <p:nvPr/>
        </p:nvSpPr>
        <p:spPr bwMode="auto">
          <a:xfrm>
            <a:off x="1720851" y="5518150"/>
            <a:ext cx="312737" cy="400050"/>
          </a:xfrm>
          <a:prstGeom prst="rect">
            <a:avLst/>
          </a:prstGeom>
          <a:noFill/>
          <a:ln w="9525">
            <a:noFill/>
            <a:miter lim="800000"/>
            <a:headEnd/>
            <a:tailEnd/>
          </a:ln>
        </p:spPr>
        <p:txBody>
          <a:bodyPr wrap="none">
            <a:prstTxWarp prst="textNoShape">
              <a:avLst/>
            </a:prstTxWarp>
            <a:spAutoFit/>
          </a:bodyPr>
          <a:lstStyle/>
          <a:p>
            <a:r>
              <a:rPr lang="en-US" dirty="0"/>
              <a:t>0</a:t>
            </a:r>
          </a:p>
        </p:txBody>
      </p:sp>
      <p:sp>
        <p:nvSpPr>
          <p:cNvPr id="21521" name="TextBox 37"/>
          <p:cNvSpPr txBox="1">
            <a:spLocks noChangeArrowheads="1"/>
          </p:cNvSpPr>
          <p:nvPr/>
        </p:nvSpPr>
        <p:spPr bwMode="auto">
          <a:xfrm>
            <a:off x="4159251" y="5491552"/>
            <a:ext cx="316803" cy="407598"/>
          </a:xfrm>
          <a:prstGeom prst="rect">
            <a:avLst/>
          </a:prstGeom>
          <a:noFill/>
          <a:ln w="9525">
            <a:noFill/>
            <a:miter lim="800000"/>
            <a:headEnd/>
            <a:tailEnd/>
          </a:ln>
        </p:spPr>
        <p:txBody>
          <a:bodyPr wrap="square">
            <a:prstTxWarp prst="textNoShape">
              <a:avLst/>
            </a:prstTxWarp>
            <a:spAutoFit/>
          </a:bodyPr>
          <a:lstStyle/>
          <a:p>
            <a:r>
              <a:rPr lang="en-US"/>
              <a:t>1</a:t>
            </a:r>
          </a:p>
        </p:txBody>
      </p:sp>
      <p:sp>
        <p:nvSpPr>
          <p:cNvPr id="21522" name="TextBox 39"/>
          <p:cNvSpPr txBox="1">
            <a:spLocks noChangeArrowheads="1"/>
          </p:cNvSpPr>
          <p:nvPr/>
        </p:nvSpPr>
        <p:spPr bwMode="auto">
          <a:xfrm>
            <a:off x="6732588" y="5491552"/>
            <a:ext cx="316804" cy="407598"/>
          </a:xfrm>
          <a:prstGeom prst="rect">
            <a:avLst/>
          </a:prstGeom>
          <a:noFill/>
          <a:ln w="9525">
            <a:noFill/>
            <a:miter lim="800000"/>
            <a:headEnd/>
            <a:tailEnd/>
          </a:ln>
        </p:spPr>
        <p:txBody>
          <a:bodyPr wrap="square">
            <a:prstTxWarp prst="textNoShape">
              <a:avLst/>
            </a:prstTxWarp>
            <a:spAutoFit/>
          </a:bodyPr>
          <a:lstStyle/>
          <a:p>
            <a:r>
              <a:rPr lang="en-US" dirty="0"/>
              <a:t>2</a:t>
            </a:r>
          </a:p>
        </p:txBody>
      </p:sp>
      <p:cxnSp>
        <p:nvCxnSpPr>
          <p:cNvPr id="50" name="Straight Connector 49"/>
          <p:cNvCxnSpPr/>
          <p:nvPr/>
        </p:nvCxnSpPr>
        <p:spPr>
          <a:xfrm rot="5400000">
            <a:off x="4311713" y="54374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984940" y="54565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1881251" y="54390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32221" y="5042179"/>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8497888" y="16938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566150" y="1457713"/>
            <a:ext cx="316974" cy="407659"/>
          </a:xfrm>
          <a:prstGeom prst="rect">
            <a:avLst/>
          </a:prstGeom>
          <a:noFill/>
          <a:effectLst/>
        </p:spPr>
        <p:txBody>
          <a:bodyPr wrap="square" rtlCol="0">
            <a:spAutoFit/>
          </a:bodyPr>
          <a:lstStyle/>
          <a:p>
            <a:r>
              <a:rPr lang="en-US" dirty="0" smtClean="0"/>
              <a:t>2</a:t>
            </a:r>
            <a:endParaRPr lang="en-US" dirty="0"/>
          </a:p>
        </p:txBody>
      </p:sp>
      <p:sp>
        <p:nvSpPr>
          <p:cNvPr id="80" name="TextBox 79"/>
          <p:cNvSpPr txBox="1"/>
          <p:nvPr/>
        </p:nvSpPr>
        <p:spPr>
          <a:xfrm>
            <a:off x="5154420" y="5554208"/>
            <a:ext cx="788294" cy="344942"/>
          </a:xfrm>
          <a:prstGeom prst="rect">
            <a:avLst/>
          </a:prstGeom>
          <a:noFill/>
        </p:spPr>
        <p:txBody>
          <a:bodyPr wrap="square" rtlCol="0">
            <a:spAutoFit/>
          </a:bodyPr>
          <a:lstStyle/>
          <a:p>
            <a:r>
              <a:rPr lang="en-US" sz="1600" dirty="0" smtClean="0">
                <a:latin typeface="Arial"/>
                <a:ea typeface="Lucida Grande"/>
                <a:cs typeface="Arial"/>
              </a:rPr>
              <a:t>N [</a:t>
            </a:r>
            <a:r>
              <a:rPr lang="en-US" sz="1600" dirty="0" err="1" smtClean="0">
                <a:latin typeface="Arial"/>
                <a:ea typeface="Lucida Grande"/>
                <a:cs typeface="Arial"/>
              </a:rPr>
              <a:t>ħω</a:t>
            </a:r>
            <a:r>
              <a:rPr lang="en-US" sz="1600" dirty="0" smtClean="0">
                <a:latin typeface="Arial"/>
                <a:ea typeface="Lucida Grande"/>
                <a:cs typeface="Arial"/>
              </a:rPr>
              <a:t>]</a:t>
            </a:r>
            <a:endParaRPr lang="en-US" sz="1600" dirty="0">
              <a:latin typeface="Arial"/>
              <a:cs typeface="Arial"/>
            </a:endParaRPr>
          </a:p>
        </p:txBody>
      </p:sp>
      <p:sp>
        <p:nvSpPr>
          <p:cNvPr id="72" name="Rectangle 71"/>
          <p:cNvSpPr/>
          <p:nvPr/>
        </p:nvSpPr>
        <p:spPr>
          <a:xfrm>
            <a:off x="6146800" y="1484640"/>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rgbClr val="000000"/>
                </a:solidFill>
              </a:rPr>
              <a:t>N(1680)5/2</a:t>
            </a:r>
            <a:r>
              <a:rPr lang="en-US" sz="1600" baseline="30000" dirty="0" smtClean="0">
                <a:solidFill>
                  <a:srgbClr val="000000"/>
                </a:solidFill>
              </a:rPr>
              <a:t>+</a:t>
            </a:r>
          </a:p>
        </p:txBody>
      </p:sp>
      <p:grpSp>
        <p:nvGrpSpPr>
          <p:cNvPr id="2" name="Group 1885"/>
          <p:cNvGrpSpPr>
            <a:grpSpLocks/>
          </p:cNvGrpSpPr>
          <p:nvPr/>
        </p:nvGrpSpPr>
        <p:grpSpPr bwMode="auto">
          <a:xfrm>
            <a:off x="5242632" y="2863535"/>
            <a:ext cx="3038042" cy="1766888"/>
            <a:chOff x="3522" y="3072"/>
            <a:chExt cx="1968" cy="1113"/>
          </a:xfrm>
        </p:grpSpPr>
        <p:grpSp>
          <p:nvGrpSpPr>
            <p:cNvPr id="3"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4"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330"/>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00"/>
                  </a:solidFill>
                  <a:latin typeface="MS Reference Sans Serif"/>
                  <a:cs typeface="MS Reference Sans Serif"/>
                </a:rPr>
                <a:t>N</a:t>
              </a:r>
              <a:r>
                <a:rPr lang="en-US" sz="1400" b="1" dirty="0" smtClean="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t>A</a:t>
              </a:r>
              <a:r>
                <a:rPr lang="en-US" sz="1200" b="1" baseline="-25000" dirty="0"/>
                <a:t>1/2</a:t>
              </a:r>
              <a:r>
                <a:rPr lang="en-US" sz="1200" b="1" dirty="0"/>
                <a:t>, A</a:t>
              </a:r>
              <a:r>
                <a:rPr lang="en-US" sz="1200" b="1" baseline="-25000" dirty="0"/>
                <a:t>3/2</a:t>
              </a:r>
              <a:r>
                <a:rPr lang="en-US" sz="1200" b="1" dirty="0"/>
                <a:t>, S</a:t>
              </a:r>
              <a:r>
                <a:rPr lang="en-US" sz="1200" b="1" baseline="-25000" dirty="0"/>
                <a:t>1/</a:t>
              </a:r>
              <a:r>
                <a:rPr lang="en-US" sz="1200" b="1" baseline="-25000" dirty="0" smtClean="0"/>
                <a:t>2 </a:t>
              </a:r>
            </a:p>
            <a:p>
              <a:r>
                <a:rPr lang="en-US" sz="1200" b="1" dirty="0" smtClean="0">
                  <a:latin typeface="Times New Roman"/>
                  <a:cs typeface="Times New Roman"/>
                </a:rPr>
                <a:t>E</a:t>
              </a:r>
              <a:r>
                <a:rPr lang="en-US" sz="1200" b="1" baseline="-25000" dirty="0" smtClean="0">
                  <a:latin typeface="Times New Roman"/>
                  <a:cs typeface="Times New Roman"/>
                </a:rPr>
                <a:t>1+</a:t>
              </a:r>
              <a:r>
                <a:rPr lang="en-US" sz="1200" b="1" dirty="0" smtClean="0">
                  <a:latin typeface="Times New Roman"/>
                  <a:cs typeface="Times New Roman"/>
                </a:rPr>
                <a:t>, M</a:t>
              </a:r>
              <a:r>
                <a:rPr lang="en-US" sz="1200" b="1" baseline="-25000" dirty="0" smtClean="0">
                  <a:latin typeface="Times New Roman"/>
                  <a:cs typeface="Times New Roman"/>
                </a:rPr>
                <a:t>1+</a:t>
              </a:r>
              <a:r>
                <a:rPr lang="en-US" sz="1200" b="1" dirty="0" smtClean="0">
                  <a:latin typeface="Times New Roman"/>
                  <a:cs typeface="Times New Roman"/>
                </a:rPr>
                <a:t>, S</a:t>
              </a:r>
              <a:r>
                <a:rPr lang="en-US" sz="1200" b="1" baseline="-25000" dirty="0" smtClean="0">
                  <a:latin typeface="Times New Roman"/>
                  <a:cs typeface="Times New Roman"/>
                </a:rPr>
                <a:t>1</a:t>
              </a:r>
              <a:r>
                <a:rPr lang="en-US" sz="1200" baseline="-25000" dirty="0" smtClean="0">
                  <a:latin typeface="Times New Roman"/>
                  <a:cs typeface="Times New Roman"/>
                </a:rPr>
                <a:t>+ </a:t>
              </a:r>
              <a:endParaRPr lang="en-US" sz="1200" dirty="0">
                <a:latin typeface="Times New Roman"/>
                <a:cs typeface="Times New Roman"/>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ea typeface="Times New Roman" charset="0"/>
                  <a:cs typeface="Times New Roman" charset="0"/>
                </a:rPr>
                <a:t>π</a:t>
              </a:r>
              <a:r>
                <a:rPr lang="en-US" sz="1600" i="1" dirty="0">
                  <a:solidFill>
                    <a:srgbClr val="0000FF"/>
                  </a:solidFill>
                  <a:ea typeface="Times New Roman" charset="0"/>
                  <a:cs typeface="Times New Roman" charset="0"/>
                </a:rPr>
                <a:t>, </a:t>
              </a:r>
              <a:r>
                <a:rPr lang="el-GR" sz="1600" i="1" dirty="0">
                  <a:solidFill>
                    <a:srgbClr val="0000FF"/>
                  </a:solidFill>
                  <a:ea typeface="Times New Roman" charset="0"/>
                  <a:cs typeface="Times New Roman" charset="0"/>
                </a:rPr>
                <a:t>η</a:t>
              </a:r>
              <a:r>
                <a:rPr lang="en-US" sz="1600" i="1" dirty="0">
                  <a:solidFill>
                    <a:srgbClr val="0000FF"/>
                  </a:solidFill>
                  <a:ea typeface="Times New Roman" charset="0"/>
                  <a:cs typeface="Times New Roman" charset="0"/>
                </a:rPr>
                <a:t>, </a:t>
              </a:r>
              <a:r>
                <a:rPr lang="el-GR" sz="1600" i="1" dirty="0" smtClean="0">
                  <a:ea typeface="Times New Roman" charset="0"/>
                  <a:cs typeface="Times New Roman" charset="0"/>
                </a:rPr>
                <a:t>ππ</a:t>
              </a:r>
              <a:r>
                <a:rPr lang="en-US" sz="1600" i="1" dirty="0" smtClean="0">
                  <a:ea typeface="Times New Roman" charset="0"/>
                  <a:cs typeface="Times New Roman" charset="0"/>
                </a:rPr>
                <a:t>, K</a:t>
              </a:r>
              <a:endParaRPr lang="el-GR" sz="1600" i="1" dirty="0">
                <a:ea typeface="Times New Roman" charset="0"/>
                <a:cs typeface="Times New Roman" charset="0"/>
              </a:endParaRPr>
            </a:p>
          </p:txBody>
        </p:sp>
      </p:grpSp>
      <p:sp>
        <p:nvSpPr>
          <p:cNvPr id="71" name="TextBox 70"/>
          <p:cNvSpPr txBox="1"/>
          <p:nvPr/>
        </p:nvSpPr>
        <p:spPr>
          <a:xfrm>
            <a:off x="3985968" y="2518331"/>
            <a:ext cx="864339" cy="369332"/>
          </a:xfrm>
          <a:prstGeom prst="rect">
            <a:avLst/>
          </a:prstGeom>
          <a:noFill/>
          <a:ln>
            <a:noFill/>
          </a:ln>
        </p:spPr>
        <p:txBody>
          <a:bodyPr wrap="none" rtlCol="0">
            <a:spAutoFit/>
          </a:bodyPr>
          <a:lstStyle/>
          <a:p>
            <a:r>
              <a:rPr lang="en-US" dirty="0" smtClean="0"/>
              <a:t>[70,1</a:t>
            </a:r>
            <a:r>
              <a:rPr lang="en-US" baseline="30000" dirty="0" smtClean="0"/>
              <a:t>-</a:t>
            </a:r>
            <a:r>
              <a:rPr lang="en-US" dirty="0" smtClean="0"/>
              <a:t>]</a:t>
            </a:r>
            <a:r>
              <a:rPr lang="en-US" baseline="-25000" dirty="0" smtClean="0"/>
              <a:t>1</a:t>
            </a:r>
            <a:endParaRPr lang="en-US" baseline="-25000" dirty="0"/>
          </a:p>
        </p:txBody>
      </p:sp>
      <p:sp>
        <p:nvSpPr>
          <p:cNvPr id="73" name="TextBox 72"/>
          <p:cNvSpPr txBox="1"/>
          <p:nvPr/>
        </p:nvSpPr>
        <p:spPr>
          <a:xfrm>
            <a:off x="7438375" y="1483113"/>
            <a:ext cx="889987" cy="369332"/>
          </a:xfrm>
          <a:prstGeom prst="rect">
            <a:avLst/>
          </a:prstGeom>
          <a:noFill/>
          <a:ln>
            <a:solidFill>
              <a:srgbClr val="FFFFFF"/>
            </a:solidFill>
          </a:ln>
        </p:spPr>
        <p:txBody>
          <a:bodyPr wrap="none" rtlCol="0">
            <a:spAutoFit/>
          </a:bodyPr>
          <a:lstStyle/>
          <a:p>
            <a:r>
              <a:rPr lang="en-US" dirty="0" smtClean="0"/>
              <a:t>[56,2</a:t>
            </a:r>
            <a:r>
              <a:rPr lang="en-US" baseline="30000" dirty="0" smtClean="0"/>
              <a:t>+</a:t>
            </a:r>
            <a:r>
              <a:rPr lang="en-US" dirty="0" smtClean="0"/>
              <a:t>]</a:t>
            </a:r>
            <a:r>
              <a:rPr lang="en-US" baseline="-25000" dirty="0" smtClean="0"/>
              <a:t>2</a:t>
            </a:r>
            <a:endParaRPr lang="en-US" baseline="-25000" dirty="0"/>
          </a:p>
        </p:txBody>
      </p:sp>
      <p:sp>
        <p:nvSpPr>
          <p:cNvPr id="74" name="TextBox 73"/>
          <p:cNvSpPr txBox="1"/>
          <p:nvPr/>
        </p:nvSpPr>
        <p:spPr>
          <a:xfrm>
            <a:off x="7654799" y="4851400"/>
            <a:ext cx="889449" cy="369332"/>
          </a:xfrm>
          <a:prstGeom prst="rect">
            <a:avLst/>
          </a:prstGeom>
          <a:noFill/>
          <a:ln>
            <a:solidFill>
              <a:srgbClr val="FFFFFF"/>
            </a:solidFill>
          </a:ln>
        </p:spPr>
        <p:txBody>
          <a:bodyPr wrap="none" rtlCol="0">
            <a:spAutoFit/>
          </a:bodyPr>
          <a:lstStyle/>
          <a:p>
            <a:r>
              <a:rPr lang="en-US" dirty="0" smtClean="0"/>
              <a:t>[70,0</a:t>
            </a:r>
            <a:r>
              <a:rPr lang="en-US" baseline="30000" dirty="0" smtClean="0"/>
              <a:t>+</a:t>
            </a:r>
            <a:r>
              <a:rPr lang="en-US" dirty="0" smtClean="0"/>
              <a:t>]</a:t>
            </a:r>
            <a:r>
              <a:rPr lang="en-US" baseline="-25000" dirty="0" smtClean="0"/>
              <a:t>0</a:t>
            </a:r>
            <a:endParaRPr lang="en-US" baseline="-25000" dirty="0"/>
          </a:p>
        </p:txBody>
      </p:sp>
      <p:sp>
        <p:nvSpPr>
          <p:cNvPr id="75" name="TextBox 74"/>
          <p:cNvSpPr txBox="1"/>
          <p:nvPr/>
        </p:nvSpPr>
        <p:spPr>
          <a:xfrm>
            <a:off x="1539635" y="4247118"/>
            <a:ext cx="889449" cy="369332"/>
          </a:xfrm>
          <a:prstGeom prst="rect">
            <a:avLst/>
          </a:prstGeom>
          <a:noFill/>
          <a:ln>
            <a:solidFill>
              <a:srgbClr val="FFFFFF"/>
            </a:solidFill>
          </a:ln>
        </p:spPr>
        <p:txBody>
          <a:bodyPr wrap="none" rtlCol="0">
            <a:spAutoFit/>
          </a:bodyPr>
          <a:lstStyle/>
          <a:p>
            <a:r>
              <a:rPr lang="en-US" dirty="0" smtClean="0"/>
              <a:t>[56,0</a:t>
            </a:r>
            <a:r>
              <a:rPr lang="en-US" baseline="30000" dirty="0" smtClean="0"/>
              <a:t>+</a:t>
            </a:r>
            <a:r>
              <a:rPr lang="en-US" dirty="0" smtClean="0"/>
              <a:t>]</a:t>
            </a:r>
            <a:r>
              <a:rPr lang="en-US" baseline="-25000" dirty="0" smtClean="0"/>
              <a:t>0</a:t>
            </a:r>
            <a:endParaRPr lang="en-US" baseline="-25000" dirty="0"/>
          </a:p>
        </p:txBody>
      </p:sp>
      <p:sp>
        <p:nvSpPr>
          <p:cNvPr id="82" name="TextBox 81"/>
          <p:cNvSpPr txBox="1"/>
          <p:nvPr/>
        </p:nvSpPr>
        <p:spPr>
          <a:xfrm>
            <a:off x="5808247" y="3518525"/>
            <a:ext cx="324203" cy="307777"/>
          </a:xfrm>
          <a:prstGeom prst="rect">
            <a:avLst/>
          </a:prstGeom>
          <a:noFill/>
        </p:spPr>
        <p:txBody>
          <a:bodyPr wrap="square" rtlCol="0">
            <a:spAutoFit/>
          </a:bodyPr>
          <a:lstStyle/>
          <a:p>
            <a:r>
              <a:rPr lang="en-US" sz="1400" dirty="0" smtClean="0">
                <a:latin typeface="MS Reference Sans Serif"/>
                <a:cs typeface="MS Reference Sans Serif"/>
              </a:rPr>
              <a:t>Q</a:t>
            </a:r>
            <a:endParaRPr lang="en-US" sz="1400" dirty="0">
              <a:latin typeface="MS Reference Sans Serif"/>
              <a:cs typeface="MS Reference Sans Serif"/>
            </a:endParaRPr>
          </a:p>
        </p:txBody>
      </p:sp>
      <p:cxnSp>
        <p:nvCxnSpPr>
          <p:cNvPr id="107" name="Straight Connector 106"/>
          <p:cNvCxnSpPr/>
          <p:nvPr/>
        </p:nvCxnSpPr>
        <p:spPr>
          <a:xfrm rot="16200000" flipH="1">
            <a:off x="6768403" y="54680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420300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175190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880165" y="6019800"/>
            <a:ext cx="7746519" cy="307777"/>
          </a:xfrm>
          <a:prstGeom prst="rect">
            <a:avLst/>
          </a:prstGeom>
          <a:noFill/>
        </p:spPr>
        <p:txBody>
          <a:bodyPr wrap="none" rtlCol="0">
            <a:spAutoFit/>
          </a:bodyPr>
          <a:lstStyle/>
          <a:p>
            <a:r>
              <a:rPr lang="en-US" sz="1400" i="1" dirty="0" smtClean="0">
                <a:solidFill>
                  <a:srgbClr val="000090"/>
                </a:solidFill>
              </a:rPr>
              <a:t>I.G. </a:t>
            </a:r>
            <a:r>
              <a:rPr lang="en-US" sz="1400" i="1" dirty="0" err="1" smtClean="0">
                <a:solidFill>
                  <a:srgbClr val="000090"/>
                </a:solidFill>
              </a:rPr>
              <a:t>Aznauryan</a:t>
            </a:r>
            <a:r>
              <a:rPr lang="en-US" sz="1400" i="1" dirty="0" smtClean="0">
                <a:solidFill>
                  <a:srgbClr val="000090"/>
                </a:solidFill>
              </a:rPr>
              <a:t> et al., Analysis of </a:t>
            </a:r>
            <a:r>
              <a:rPr lang="en-US" sz="1400" i="1" dirty="0" err="1" smtClean="0">
                <a:solidFill>
                  <a:srgbClr val="000090"/>
                </a:solidFill>
              </a:rPr>
              <a:t>p(e,e’Nπ</a:t>
            </a:r>
            <a:r>
              <a:rPr lang="en-US" sz="1400" i="1" dirty="0" smtClean="0">
                <a:solidFill>
                  <a:srgbClr val="000090"/>
                </a:solidFill>
              </a:rPr>
              <a:t>) (DR, UIM);  	V.I. </a:t>
            </a:r>
            <a:r>
              <a:rPr lang="en-US" sz="1400" i="1" dirty="0" err="1" smtClean="0">
                <a:solidFill>
                  <a:srgbClr val="000090"/>
                </a:solidFill>
              </a:rPr>
              <a:t>Mokeev</a:t>
            </a:r>
            <a:r>
              <a:rPr lang="en-US" sz="1400" i="1" dirty="0" smtClean="0">
                <a:solidFill>
                  <a:srgbClr val="000090"/>
                </a:solidFill>
              </a:rPr>
              <a:t> et al., Analysis of </a:t>
            </a:r>
            <a:r>
              <a:rPr lang="en-US" sz="1400" i="1" dirty="0" err="1" smtClean="0">
                <a:solidFill>
                  <a:srgbClr val="000090"/>
                </a:solidFill>
              </a:rPr>
              <a:t>p(e,e’pπ</a:t>
            </a:r>
            <a:r>
              <a:rPr lang="en-US" sz="1400" i="1" baseline="30000" dirty="0" err="1" smtClean="0">
                <a:solidFill>
                  <a:srgbClr val="000090"/>
                </a:solidFill>
              </a:rPr>
              <a:t>+</a:t>
            </a:r>
            <a:r>
              <a:rPr lang="en-US" sz="1400" i="1" dirty="0" err="1" smtClean="0">
                <a:solidFill>
                  <a:srgbClr val="000090"/>
                </a:solidFill>
              </a:rPr>
              <a:t>π</a:t>
            </a:r>
            <a:r>
              <a:rPr lang="en-US" sz="1400" i="1" baseline="30000" dirty="0" smtClean="0">
                <a:solidFill>
                  <a:srgbClr val="000090"/>
                </a:solidFill>
              </a:rPr>
              <a:t>-</a:t>
            </a:r>
            <a:r>
              <a:rPr lang="en-US" sz="1400" i="1" dirty="0" smtClean="0">
                <a:solidFill>
                  <a:srgbClr val="000090"/>
                </a:solidFill>
              </a:rPr>
              <a:t>) (JM) </a:t>
            </a:r>
            <a:endParaRPr lang="en-US" sz="1400" i="1" dirty="0">
              <a:solidFill>
                <a:srgbClr val="00009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079141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762000" y="0"/>
            <a:ext cx="7772400" cy="685800"/>
          </a:xfrm>
        </p:spPr>
        <p:txBody>
          <a:bodyPr>
            <a:normAutofit/>
          </a:bodyPr>
          <a:lstStyle/>
          <a:p>
            <a:r>
              <a:rPr lang="en-US" sz="3600" b="1" dirty="0" smtClean="0">
                <a:solidFill>
                  <a:srgbClr val="000090"/>
                </a:solidFill>
              </a:rPr>
              <a:t>Electron </a:t>
            </a:r>
            <a:r>
              <a:rPr lang="en-US" sz="3600" b="1" dirty="0">
                <a:solidFill>
                  <a:srgbClr val="000090"/>
                </a:solidFill>
              </a:rPr>
              <a:t>Scattering  </a:t>
            </a:r>
            <a:r>
              <a:rPr lang="en-US" sz="3600" b="1" dirty="0" err="1">
                <a:solidFill>
                  <a:srgbClr val="000090"/>
                </a:solidFill>
              </a:rPr>
              <a:t>ep</a:t>
            </a:r>
            <a:r>
              <a:rPr lang="en-US" sz="3600" b="1" dirty="0" err="1">
                <a:solidFill>
                  <a:srgbClr val="000090"/>
                </a:solidFill>
                <a:ea typeface="Times New Roman" pitchFamily="1" charset="0"/>
                <a:cs typeface="Times New Roman" pitchFamily="1" charset="0"/>
              </a:rPr>
              <a:t>→e’X</a:t>
            </a:r>
            <a:endParaRPr lang="en-US" sz="3600" b="1" dirty="0">
              <a:solidFill>
                <a:srgbClr val="000090"/>
              </a:solidFill>
              <a:ea typeface="Times New Roman" pitchFamily="1" charset="0"/>
              <a:cs typeface="Times New Roman" pitchFamily="1" charset="0"/>
            </a:endParaRPr>
          </a:p>
        </p:txBody>
      </p:sp>
      <p:pic>
        <p:nvPicPr>
          <p:cNvPr id="26627" name="Picture 3" descr="a3"/>
          <p:cNvPicPr>
            <a:picLocks noChangeAspect="1" noChangeArrowheads="1"/>
          </p:cNvPicPr>
          <p:nvPr/>
        </p:nvPicPr>
        <p:blipFill>
          <a:blip r:embed="rId3"/>
          <a:srcRect t="8218" r="13539" b="2740"/>
          <a:stretch>
            <a:fillRect/>
          </a:stretch>
        </p:blipFill>
        <p:spPr bwMode="auto">
          <a:xfrm>
            <a:off x="23879" y="1600200"/>
            <a:ext cx="4343400" cy="4114800"/>
          </a:xfrm>
          <a:prstGeom prst="rect">
            <a:avLst/>
          </a:prstGeom>
          <a:solidFill>
            <a:schemeClr val="bg1"/>
          </a:solidFill>
          <a:ln w="19050">
            <a:solidFill>
              <a:schemeClr val="bg1"/>
            </a:solidFill>
            <a:miter lim="800000"/>
            <a:headEnd/>
            <a:tailEnd/>
          </a:ln>
        </p:spPr>
      </p:pic>
      <p:sp>
        <p:nvSpPr>
          <p:cNvPr id="26628" name="Text Box 4"/>
          <p:cNvSpPr txBox="1">
            <a:spLocks noChangeArrowheads="1"/>
          </p:cNvSpPr>
          <p:nvPr/>
        </p:nvSpPr>
        <p:spPr bwMode="auto">
          <a:xfrm>
            <a:off x="256696" y="5672193"/>
            <a:ext cx="4403770" cy="677108"/>
          </a:xfrm>
          <a:prstGeom prst="rect">
            <a:avLst/>
          </a:prstGeom>
          <a:noFill/>
          <a:ln w="9525">
            <a:noFill/>
            <a:miter lim="800000"/>
            <a:headEnd/>
            <a:tailEnd/>
          </a:ln>
          <a:effectLst/>
        </p:spPr>
        <p:txBody>
          <a:bodyPr wrap="none">
            <a:prstTxWarp prst="textNoShape">
              <a:avLst/>
            </a:prstTxWarp>
            <a:spAutoFit/>
          </a:bodyPr>
          <a:lstStyle/>
          <a:p>
            <a:pPr eaLnBrk="1" hangingPunct="1">
              <a:buClr>
                <a:srgbClr val="FF0000"/>
              </a:buClr>
              <a:buFont typeface="Wingdings" pitchFamily="1" charset="2"/>
              <a:buChar char="Ø"/>
            </a:pPr>
            <a:r>
              <a:rPr lang="en-US" sz="2000" dirty="0">
                <a:latin typeface="Comic Sans MS" pitchFamily="1" charset="0"/>
              </a:rPr>
              <a:t> </a:t>
            </a:r>
            <a:r>
              <a:rPr lang="en-US" dirty="0">
                <a:latin typeface="+mj-lt"/>
              </a:rPr>
              <a:t>Resonances cannot be uniquely separated </a:t>
            </a:r>
          </a:p>
          <a:p>
            <a:pPr eaLnBrk="1" hangingPunct="1"/>
            <a:r>
              <a:rPr lang="en-US" dirty="0">
                <a:latin typeface="+mj-lt"/>
              </a:rPr>
              <a:t>in inclusive scattering </a:t>
            </a:r>
            <a:r>
              <a:rPr lang="en-US" dirty="0">
                <a:latin typeface="+mj-lt"/>
                <a:ea typeface="Times New Roman" pitchFamily="1" charset="0"/>
                <a:cs typeface="Times New Roman" pitchFamily="1" charset="0"/>
              </a:rPr>
              <a:t>→ exclusive processes</a:t>
            </a:r>
          </a:p>
        </p:txBody>
      </p:sp>
      <p:sp>
        <p:nvSpPr>
          <p:cNvPr id="26629" name="Text Box 5"/>
          <p:cNvSpPr txBox="1">
            <a:spLocks noChangeArrowheads="1"/>
          </p:cNvSpPr>
          <p:nvPr/>
        </p:nvSpPr>
        <p:spPr bwMode="auto">
          <a:xfrm>
            <a:off x="457200" y="1108075"/>
            <a:ext cx="3477458" cy="400110"/>
          </a:xfrm>
          <a:prstGeom prst="rect">
            <a:avLst/>
          </a:prstGeom>
          <a:noFill/>
          <a:ln w="9525">
            <a:solidFill>
              <a:schemeClr val="tx1"/>
            </a:solidFill>
            <a:miter lim="800000"/>
            <a:headEnd/>
            <a:tailEnd/>
          </a:ln>
          <a:effectLst/>
        </p:spPr>
        <p:txBody>
          <a:bodyPr wrap="none">
            <a:prstTxWarp prst="textNoShape">
              <a:avLst/>
            </a:prstTxWarp>
            <a:spAutoFit/>
          </a:bodyPr>
          <a:lstStyle/>
          <a:p>
            <a:pPr eaLnBrk="1" hangingPunct="1"/>
            <a:r>
              <a:rPr lang="en-US" sz="2000" dirty="0">
                <a:latin typeface="+mj-lt"/>
              </a:rPr>
              <a:t>Q</a:t>
            </a:r>
            <a:r>
              <a:rPr lang="en-US" sz="2000" baseline="30000" dirty="0">
                <a:latin typeface="+mj-lt"/>
              </a:rPr>
              <a:t>2</a:t>
            </a:r>
            <a:r>
              <a:rPr lang="en-US" sz="2000" dirty="0">
                <a:latin typeface="+mj-lt"/>
              </a:rPr>
              <a:t>=-(e-e’)</a:t>
            </a:r>
            <a:r>
              <a:rPr lang="en-US" sz="2000" baseline="30000" dirty="0">
                <a:latin typeface="+mj-lt"/>
              </a:rPr>
              <a:t>2</a:t>
            </a:r>
            <a:r>
              <a:rPr lang="en-US" sz="2000" dirty="0">
                <a:latin typeface="+mj-lt"/>
              </a:rPr>
              <a:t>;   W</a:t>
            </a:r>
            <a:r>
              <a:rPr lang="en-US" sz="2000" baseline="30000" dirty="0">
                <a:latin typeface="+mj-lt"/>
              </a:rPr>
              <a:t>2 </a:t>
            </a:r>
            <a:r>
              <a:rPr lang="en-US" sz="2000" dirty="0">
                <a:latin typeface="+mj-lt"/>
              </a:rPr>
              <a:t>=</a:t>
            </a:r>
            <a:r>
              <a:rPr lang="en-US" sz="2000" baseline="30000" dirty="0">
                <a:latin typeface="+mj-lt"/>
              </a:rPr>
              <a:t> </a:t>
            </a:r>
            <a:r>
              <a:rPr lang="en-US" sz="2000" dirty="0">
                <a:latin typeface="+mj-lt"/>
              </a:rPr>
              <a:t>M</a:t>
            </a:r>
            <a:r>
              <a:rPr lang="en-US" sz="2000" baseline="-25000" dirty="0">
                <a:latin typeface="+mj-lt"/>
              </a:rPr>
              <a:t>X</a:t>
            </a:r>
            <a:r>
              <a:rPr lang="en-US" sz="2000" baseline="30000" dirty="0">
                <a:latin typeface="+mj-lt"/>
              </a:rPr>
              <a:t>2</a:t>
            </a:r>
            <a:r>
              <a:rPr lang="en-US" sz="2000" dirty="0">
                <a:latin typeface="+mj-lt"/>
              </a:rPr>
              <a:t>=(e-e’+p)</a:t>
            </a:r>
            <a:r>
              <a:rPr lang="en-US" sz="2000" baseline="30000" dirty="0">
                <a:latin typeface="+mj-lt"/>
              </a:rPr>
              <a:t>2</a:t>
            </a:r>
          </a:p>
        </p:txBody>
      </p:sp>
      <p:sp>
        <p:nvSpPr>
          <p:cNvPr id="20" name="Date Placeholder 19"/>
          <p:cNvSpPr>
            <a:spLocks noGrp="1"/>
          </p:cNvSpPr>
          <p:nvPr>
            <p:ph type="dt" sz="half" idx="10"/>
          </p:nvPr>
        </p:nvSpPr>
        <p:spPr/>
        <p:txBody>
          <a:bodyPr/>
          <a:lstStyle/>
          <a:p>
            <a:fld id="{41FA0491-397E-DC45-8B8B-862CE68FF2A3}" type="datetime1">
              <a:rPr lang="en-US" smtClean="0"/>
              <a:pPr/>
              <a:t>3/17/17</a:t>
            </a:fld>
            <a:endParaRPr lang="en-US"/>
          </a:p>
        </p:txBody>
      </p:sp>
      <p:sp>
        <p:nvSpPr>
          <p:cNvPr id="21" name="Slide Number Placeholder 20"/>
          <p:cNvSpPr>
            <a:spLocks noGrp="1"/>
          </p:cNvSpPr>
          <p:nvPr>
            <p:ph type="sldNum" sz="quarter" idx="12"/>
          </p:nvPr>
        </p:nvSpPr>
        <p:spPr>
          <a:xfrm>
            <a:off x="8180094" y="6445250"/>
            <a:ext cx="2133600" cy="365125"/>
          </a:xfrm>
        </p:spPr>
        <p:txBody>
          <a:bodyPr/>
          <a:lstStyle/>
          <a:p>
            <a:fld id="{E80C7409-9C6E-D246-B024-25924BB4FED8}" type="slidenum">
              <a:rPr lang="en-US" smtClean="0"/>
              <a:pPr/>
              <a:t>4</a:t>
            </a:fld>
            <a:endParaRPr lang="en-US"/>
          </a:p>
        </p:txBody>
      </p:sp>
      <p:sp>
        <p:nvSpPr>
          <p:cNvPr id="22" name="Footer Placeholder 21"/>
          <p:cNvSpPr>
            <a:spLocks noGrp="1"/>
          </p:cNvSpPr>
          <p:nvPr>
            <p:ph type="ftr" sz="quarter" idx="11"/>
          </p:nvPr>
        </p:nvSpPr>
        <p:spPr/>
        <p:txBody>
          <a:bodyPr/>
          <a:lstStyle/>
          <a:p>
            <a:r>
              <a:rPr lang="en-US" smtClean="0"/>
              <a:t>3D imaging workshop, JLab 3/15-17 </a:t>
            </a:r>
            <a:endParaRPr lang="en-US"/>
          </a:p>
        </p:txBody>
      </p:sp>
      <p:pic>
        <p:nvPicPr>
          <p:cNvPr id="23" name="Picture 2" descr="Portrait"/>
          <p:cNvPicPr>
            <a:picLocks noChangeArrowheads="1"/>
          </p:cNvPicPr>
          <p:nvPr/>
        </p:nvPicPr>
        <p:blipFill>
          <a:blip r:embed="rId4"/>
          <a:srcRect l="5721" t="7076" r="11720" b="2831"/>
          <a:stretch>
            <a:fillRect/>
          </a:stretch>
        </p:blipFill>
        <p:spPr bwMode="auto">
          <a:xfrm>
            <a:off x="4737897" y="841375"/>
            <a:ext cx="4406103" cy="5579271"/>
          </a:xfrm>
          <a:prstGeom prst="rect">
            <a:avLst/>
          </a:prstGeom>
          <a:noFill/>
          <a:ln w="9525">
            <a:noFill/>
            <a:miter lim="800000"/>
            <a:headEnd/>
            <a:tailEnd/>
          </a:ln>
        </p:spPr>
      </p:pic>
      <p:sp>
        <p:nvSpPr>
          <p:cNvPr id="24" name="Text Box 4"/>
          <p:cNvSpPr txBox="1">
            <a:spLocks noChangeArrowheads="1"/>
          </p:cNvSpPr>
          <p:nvPr/>
        </p:nvSpPr>
        <p:spPr bwMode="auto">
          <a:xfrm>
            <a:off x="8113254" y="974725"/>
            <a:ext cx="419100" cy="366713"/>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dirty="0" err="1"/>
              <a:t>e</a:t>
            </a:r>
            <a:r>
              <a:rPr lang="en-US" dirty="0"/>
              <a:t>’</a:t>
            </a:r>
          </a:p>
        </p:txBody>
      </p:sp>
      <p:sp>
        <p:nvSpPr>
          <p:cNvPr id="25" name="Line 5"/>
          <p:cNvSpPr>
            <a:spLocks noChangeShapeType="1"/>
          </p:cNvSpPr>
          <p:nvPr/>
        </p:nvSpPr>
        <p:spPr bwMode="auto">
          <a:xfrm>
            <a:off x="6237143" y="2311399"/>
            <a:ext cx="0" cy="3867043"/>
          </a:xfrm>
          <a:prstGeom prst="line">
            <a:avLst/>
          </a:prstGeom>
          <a:noFill/>
          <a:ln w="19050">
            <a:solidFill>
              <a:srgbClr val="FF0066"/>
            </a:solidFill>
            <a:round/>
            <a:headEnd type="arrow" w="med" len="med"/>
            <a:tailEnd/>
          </a:ln>
          <a:effectLst/>
        </p:spPr>
        <p:txBody>
          <a:bodyPr>
            <a:prstTxWarp prst="textNoShape">
              <a:avLst/>
            </a:prstTxWarp>
          </a:bodyPr>
          <a:lstStyle/>
          <a:p>
            <a:endParaRPr lang="en-US"/>
          </a:p>
        </p:txBody>
      </p:sp>
      <p:sp>
        <p:nvSpPr>
          <p:cNvPr id="26" name="Line 6"/>
          <p:cNvSpPr>
            <a:spLocks noChangeShapeType="1"/>
          </p:cNvSpPr>
          <p:nvPr/>
        </p:nvSpPr>
        <p:spPr bwMode="auto">
          <a:xfrm>
            <a:off x="6943762" y="2708276"/>
            <a:ext cx="0" cy="3470168"/>
          </a:xfrm>
          <a:prstGeom prst="line">
            <a:avLst/>
          </a:prstGeom>
          <a:noFill/>
          <a:ln w="19050">
            <a:solidFill>
              <a:schemeClr val="accent2"/>
            </a:solidFill>
            <a:round/>
            <a:headEnd type="arrow" w="med" len="med"/>
            <a:tailEnd/>
          </a:ln>
          <a:effectLst/>
        </p:spPr>
        <p:txBody>
          <a:bodyPr>
            <a:prstTxWarp prst="textNoShape">
              <a:avLst/>
            </a:prstTxWarp>
          </a:bodyPr>
          <a:lstStyle/>
          <a:p>
            <a:endParaRPr lang="en-US"/>
          </a:p>
        </p:txBody>
      </p:sp>
      <p:sp>
        <p:nvSpPr>
          <p:cNvPr id="27" name="Line 7"/>
          <p:cNvSpPr>
            <a:spLocks noChangeShapeType="1"/>
          </p:cNvSpPr>
          <p:nvPr/>
        </p:nvSpPr>
        <p:spPr bwMode="auto">
          <a:xfrm>
            <a:off x="7404236" y="2908300"/>
            <a:ext cx="0" cy="3270143"/>
          </a:xfrm>
          <a:prstGeom prst="line">
            <a:avLst/>
          </a:prstGeom>
          <a:noFill/>
          <a:ln w="19050">
            <a:solidFill>
              <a:schemeClr val="accent1"/>
            </a:solidFill>
            <a:round/>
            <a:headEnd type="arrow" w="med" len="med"/>
            <a:tailEnd/>
          </a:ln>
          <a:effectLst/>
        </p:spPr>
        <p:txBody>
          <a:bodyPr>
            <a:prstTxWarp prst="textNoShape">
              <a:avLst/>
            </a:prstTxWarp>
          </a:bodyPr>
          <a:lstStyle/>
          <a:p>
            <a:endParaRPr lang="en-US"/>
          </a:p>
        </p:txBody>
      </p:sp>
      <p:sp>
        <p:nvSpPr>
          <p:cNvPr id="28" name="Line 8"/>
          <p:cNvSpPr>
            <a:spLocks noChangeShapeType="1"/>
          </p:cNvSpPr>
          <p:nvPr/>
        </p:nvSpPr>
        <p:spPr bwMode="auto">
          <a:xfrm>
            <a:off x="7555065" y="4730750"/>
            <a:ext cx="12700" cy="1447693"/>
          </a:xfrm>
          <a:prstGeom prst="line">
            <a:avLst/>
          </a:prstGeom>
          <a:noFill/>
          <a:ln w="19050">
            <a:solidFill>
              <a:schemeClr val="tx1"/>
            </a:solidFill>
            <a:round/>
            <a:headEnd type="arrow" w="med" len="med"/>
            <a:tailEnd/>
          </a:ln>
          <a:effectLst/>
        </p:spPr>
        <p:txBody>
          <a:bodyPr>
            <a:prstTxWarp prst="textNoShape">
              <a:avLst/>
            </a:prstTxWarp>
          </a:bodyPr>
          <a:lstStyle/>
          <a:p>
            <a:endParaRPr lang="en-US"/>
          </a:p>
        </p:txBody>
      </p:sp>
      <p:sp>
        <p:nvSpPr>
          <p:cNvPr id="29" name="Line 9"/>
          <p:cNvSpPr>
            <a:spLocks noChangeShapeType="1"/>
          </p:cNvSpPr>
          <p:nvPr/>
        </p:nvSpPr>
        <p:spPr bwMode="auto">
          <a:xfrm>
            <a:off x="7667794" y="5616834"/>
            <a:ext cx="12700" cy="561610"/>
          </a:xfrm>
          <a:prstGeom prst="line">
            <a:avLst/>
          </a:prstGeom>
          <a:noFill/>
          <a:ln w="19050">
            <a:solidFill>
              <a:srgbClr val="CC0099"/>
            </a:solidFill>
            <a:round/>
            <a:headEnd type="arrow" w="med" len="med"/>
            <a:tailEnd/>
          </a:ln>
          <a:effectLst/>
        </p:spPr>
        <p:txBody>
          <a:bodyPr>
            <a:prstTxWarp prst="textNoShape">
              <a:avLst/>
            </a:prstTxWarp>
          </a:bodyPr>
          <a:lstStyle/>
          <a:p>
            <a:endParaRPr lang="en-US"/>
          </a:p>
        </p:txBody>
      </p:sp>
      <p:sp>
        <p:nvSpPr>
          <p:cNvPr id="36" name="Line 17"/>
          <p:cNvSpPr>
            <a:spLocks noChangeShapeType="1"/>
          </p:cNvSpPr>
          <p:nvPr/>
        </p:nvSpPr>
        <p:spPr bwMode="auto">
          <a:xfrm>
            <a:off x="6646668" y="3581400"/>
            <a:ext cx="0" cy="2597043"/>
          </a:xfrm>
          <a:prstGeom prst="line">
            <a:avLst/>
          </a:prstGeom>
          <a:noFill/>
          <a:ln w="19050">
            <a:solidFill>
              <a:srgbClr val="00FF00"/>
            </a:solidFill>
            <a:round/>
            <a:headEnd type="arrow" w="med" len="med"/>
            <a:tailEnd/>
          </a:ln>
          <a:effectLst/>
        </p:spPr>
        <p:txBody>
          <a:bodyPr>
            <a:prstTxWarp prst="textNoShape">
              <a:avLst/>
            </a:prstTxWarp>
          </a:bodyPr>
          <a:lstStyle/>
          <a:p>
            <a:endParaRPr lang="en-US"/>
          </a:p>
        </p:txBody>
      </p:sp>
      <p:sp>
        <p:nvSpPr>
          <p:cNvPr id="37" name="Slide Number Placeholder 18"/>
          <p:cNvSpPr txBox="1">
            <a:spLocks/>
          </p:cNvSpPr>
          <p:nvPr/>
        </p:nvSpPr>
        <p:spPr>
          <a:xfrm>
            <a:off x="8180094" y="64706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80C7409-9C6E-D246-B024-25924BB4FED8}" type="slidenum">
              <a:rPr kumimoji="0" lang="en-US" sz="1200" b="0" i="0" u="none" strike="noStrike" kern="1200" cap="none" spc="0" normalizeH="0" baseline="0" noProof="0" smtClean="0">
                <a:ln>
                  <a:noFill/>
                </a:ln>
                <a:solidFill>
                  <a:srgbClr val="000090"/>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90"/>
              </a:solidFill>
              <a:effectLst/>
              <a:uLnTx/>
              <a:uFillTx/>
              <a:latin typeface="+mn-lt"/>
              <a:ea typeface="+mn-ea"/>
              <a:cs typeface="+mn-cs"/>
            </a:endParaRPr>
          </a:p>
        </p:txBody>
      </p:sp>
    </p:spTree>
  </p:cSld>
  <p:clrMapOvr>
    <a:masterClrMapping/>
  </p:clrMapOvr>
  <p:transition advTm="519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ppt_x"/>
                                          </p:val>
                                        </p:tav>
                                        <p:tav tm="100000">
                                          <p:val>
                                            <p:strVal val="#ppt_x"/>
                                          </p:val>
                                        </p:tav>
                                      </p:tavLst>
                                    </p:anim>
                                    <p:anim calcmode="lin" valueType="num">
                                      <p:cBhvr additive="base">
                                        <p:cTn id="2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ppt_x"/>
                                          </p:val>
                                        </p:tav>
                                        <p:tav tm="100000">
                                          <p:val>
                                            <p:strVal val="#ppt_x"/>
                                          </p:val>
                                        </p:tav>
                                      </p:tavLst>
                                    </p:anim>
                                    <p:anim calcmode="lin" valueType="num">
                                      <p:cBhvr additive="base">
                                        <p:cTn id="3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6"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0090"/>
                </a:solidFill>
              </a:rPr>
              <a:t>NΔ(1232)</a:t>
            </a:r>
            <a:r>
              <a:rPr lang="en-US" sz="3600" b="1" dirty="0" smtClean="0">
                <a:solidFill>
                  <a:srgbClr val="000090"/>
                </a:solidFill>
              </a:rPr>
              <a:t>3/2</a:t>
            </a:r>
            <a:r>
              <a:rPr lang="en-US" sz="4000" b="1" baseline="30000" dirty="0" smtClean="0">
                <a:solidFill>
                  <a:srgbClr val="000090"/>
                </a:solidFill>
              </a:rPr>
              <a:t>+</a:t>
            </a:r>
            <a:r>
              <a:rPr lang="en-US" sz="4000" b="1" dirty="0" smtClean="0">
                <a:solidFill>
                  <a:srgbClr val="000090"/>
                </a:solidFill>
              </a:rPr>
              <a:t> </a:t>
            </a:r>
            <a:r>
              <a:rPr lang="en-US" sz="4000" b="1" dirty="0" err="1" smtClean="0">
                <a:solidFill>
                  <a:srgbClr val="000090"/>
                </a:solidFill>
              </a:rPr>
              <a:t>helicity</a:t>
            </a:r>
            <a:r>
              <a:rPr lang="en-US" sz="4000" b="1" dirty="0" smtClean="0">
                <a:solidFill>
                  <a:srgbClr val="000090"/>
                </a:solidFill>
              </a:rPr>
              <a:t> amplitudes</a:t>
            </a:r>
            <a:endParaRPr lang="en-US" sz="4000" b="1" dirty="0">
              <a:solidFill>
                <a:srgbClr val="000090"/>
              </a:solidFill>
            </a:endParaRPr>
          </a:p>
        </p:txBody>
      </p:sp>
      <p:sp>
        <p:nvSpPr>
          <p:cNvPr id="3" name="Date Placeholder 2"/>
          <p:cNvSpPr>
            <a:spLocks noGrp="1"/>
          </p:cNvSpPr>
          <p:nvPr>
            <p:ph type="dt" sz="half" idx="2"/>
          </p:nvPr>
        </p:nvSpPr>
        <p:spPr>
          <a:xfrm>
            <a:off x="457200" y="6470650"/>
            <a:ext cx="2133600" cy="365125"/>
          </a:xfrm>
        </p:spPr>
        <p:txBody>
          <a:bodyPr/>
          <a:lstStyle/>
          <a:p>
            <a:fld id="{E98D1F32-8070-E142-B848-65C1B11127B2}" type="datetime1">
              <a:rPr lang="en-US" smtClean="0"/>
              <a:pPr/>
              <a:t>3/17/17</a:t>
            </a:fld>
            <a:endParaRPr lang="en-US"/>
          </a:p>
        </p:txBody>
      </p:sp>
      <p:sp>
        <p:nvSpPr>
          <p:cNvPr id="4" name="Footer Placeholder 3"/>
          <p:cNvSpPr>
            <a:spLocks noGrp="1"/>
          </p:cNvSpPr>
          <p:nvPr>
            <p:ph type="ftr" sz="quarter" idx="3"/>
          </p:nvPr>
        </p:nvSpPr>
        <p:spPr>
          <a:xfrm>
            <a:off x="2590800" y="6470650"/>
            <a:ext cx="3962400" cy="365125"/>
          </a:xfrm>
        </p:spPr>
        <p:txBody>
          <a:bodyPr/>
          <a:lstStyle/>
          <a:p>
            <a:r>
              <a:rPr lang="en-US" smtClean="0"/>
              <a:t>3D imaging workshop, JLab 3/15-17 </a:t>
            </a:r>
            <a:endParaRPr lang="en-US"/>
          </a:p>
        </p:txBody>
      </p:sp>
      <p:sp>
        <p:nvSpPr>
          <p:cNvPr id="5" name="Slide Number Placeholder 4"/>
          <p:cNvSpPr>
            <a:spLocks noGrp="1"/>
          </p:cNvSpPr>
          <p:nvPr>
            <p:ph type="sldNum" sz="quarter" idx="12"/>
          </p:nvPr>
        </p:nvSpPr>
        <p:spPr/>
        <p:txBody>
          <a:bodyPr/>
          <a:lstStyle/>
          <a:p>
            <a:fld id="{E80C7409-9C6E-D246-B024-25924BB4FED8}" type="slidenum">
              <a:rPr lang="en-US" smtClean="0"/>
              <a:pPr/>
              <a:t>5</a:t>
            </a:fld>
            <a:endParaRPr lang="en-US"/>
          </a:p>
        </p:txBody>
      </p:sp>
      <p:pic>
        <p:nvPicPr>
          <p:cNvPr id="6" name="Picture 5"/>
          <p:cNvPicPr>
            <a:picLocks noChangeAspect="1"/>
          </p:cNvPicPr>
          <p:nvPr/>
        </p:nvPicPr>
        <p:blipFill>
          <a:blip r:embed="rId2"/>
          <a:srcRect l="70568"/>
          <a:stretch>
            <a:fillRect/>
          </a:stretch>
        </p:blipFill>
        <p:spPr>
          <a:xfrm>
            <a:off x="6189052" y="2095500"/>
            <a:ext cx="2880210" cy="3227070"/>
          </a:xfrm>
          <a:prstGeom prst="rect">
            <a:avLst/>
          </a:prstGeom>
        </p:spPr>
      </p:pic>
      <p:sp>
        <p:nvSpPr>
          <p:cNvPr id="7" name="TextBox 6"/>
          <p:cNvSpPr txBox="1"/>
          <p:nvPr/>
        </p:nvSpPr>
        <p:spPr>
          <a:xfrm>
            <a:off x="1133225" y="5709166"/>
            <a:ext cx="7173759" cy="369332"/>
          </a:xfrm>
          <a:prstGeom prst="rect">
            <a:avLst/>
          </a:prstGeom>
          <a:noFill/>
        </p:spPr>
        <p:txBody>
          <a:bodyPr wrap="none" rtlCol="0">
            <a:spAutoFit/>
          </a:bodyPr>
          <a:lstStyle/>
          <a:p>
            <a:pPr>
              <a:buFont typeface="Arial"/>
              <a:buChar char="•"/>
            </a:pPr>
            <a:r>
              <a:rPr lang="en-US" b="1" dirty="0" smtClean="0">
                <a:solidFill>
                  <a:srgbClr val="000090"/>
                </a:solidFill>
              </a:rPr>
              <a:t> MB contributions consistently present at Q</a:t>
            </a:r>
            <a:r>
              <a:rPr lang="en-US" b="1" baseline="30000" dirty="0" smtClean="0">
                <a:solidFill>
                  <a:srgbClr val="000090"/>
                </a:solidFill>
              </a:rPr>
              <a:t>2</a:t>
            </a:r>
            <a:r>
              <a:rPr lang="en-US" b="1" dirty="0" smtClean="0">
                <a:solidFill>
                  <a:srgbClr val="000090"/>
                </a:solidFill>
              </a:rPr>
              <a:t> ≤ 3 GeV</a:t>
            </a:r>
            <a:r>
              <a:rPr lang="en-US" b="1" baseline="30000" dirty="0" smtClean="0">
                <a:solidFill>
                  <a:srgbClr val="000090"/>
                </a:solidFill>
              </a:rPr>
              <a:t>2</a:t>
            </a:r>
            <a:r>
              <a:rPr lang="en-US" b="1" dirty="0" smtClean="0">
                <a:solidFill>
                  <a:srgbClr val="000090"/>
                </a:solidFill>
              </a:rPr>
              <a:t> for all amplitudes.</a:t>
            </a:r>
          </a:p>
        </p:txBody>
      </p:sp>
      <p:cxnSp>
        <p:nvCxnSpPr>
          <p:cNvPr id="9" name="Straight Connector 8"/>
          <p:cNvCxnSpPr/>
          <p:nvPr/>
        </p:nvCxnSpPr>
        <p:spPr>
          <a:xfrm flipV="1">
            <a:off x="3594100" y="1257300"/>
            <a:ext cx="1079500" cy="12700"/>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619500" y="1638300"/>
            <a:ext cx="1079500" cy="12700"/>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53000" y="1085334"/>
            <a:ext cx="1638226" cy="369332"/>
          </a:xfrm>
          <a:prstGeom prst="rect">
            <a:avLst/>
          </a:prstGeom>
          <a:noFill/>
        </p:spPr>
        <p:txBody>
          <a:bodyPr wrap="none" rtlCol="0">
            <a:spAutoFit/>
          </a:bodyPr>
          <a:lstStyle/>
          <a:p>
            <a:r>
              <a:rPr lang="en-US" dirty="0" smtClean="0"/>
              <a:t>LF RQM [</a:t>
            </a:r>
            <a:r>
              <a:rPr lang="en-US" dirty="0" err="1" smtClean="0"/>
              <a:t>m</a:t>
            </a:r>
            <a:r>
              <a:rPr lang="en-US" baseline="-25000" dirty="0" err="1" smtClean="0"/>
              <a:t>q</a:t>
            </a:r>
            <a:r>
              <a:rPr lang="en-US" dirty="0" err="1" smtClean="0"/>
              <a:t>(p</a:t>
            </a:r>
            <a:r>
              <a:rPr lang="en-US" dirty="0" smtClean="0"/>
              <a:t>)]</a:t>
            </a:r>
            <a:endParaRPr lang="en-US" dirty="0"/>
          </a:p>
        </p:txBody>
      </p:sp>
      <p:sp>
        <p:nvSpPr>
          <p:cNvPr id="12" name="TextBox 11"/>
          <p:cNvSpPr txBox="1"/>
          <p:nvPr/>
        </p:nvSpPr>
        <p:spPr>
          <a:xfrm>
            <a:off x="4965700" y="1402834"/>
            <a:ext cx="1439254" cy="369332"/>
          </a:xfrm>
          <a:prstGeom prst="rect">
            <a:avLst/>
          </a:prstGeom>
          <a:noFill/>
        </p:spPr>
        <p:txBody>
          <a:bodyPr wrap="none" rtlCol="0">
            <a:spAutoFit/>
          </a:bodyPr>
          <a:lstStyle/>
          <a:p>
            <a:r>
              <a:rPr lang="en-US" dirty="0" smtClean="0"/>
              <a:t>MB - inferred</a:t>
            </a:r>
            <a:endParaRPr lang="en-US" dirty="0"/>
          </a:p>
        </p:txBody>
      </p:sp>
      <p:pic>
        <p:nvPicPr>
          <p:cNvPr id="13" name="Picture 12"/>
          <p:cNvPicPr>
            <a:picLocks noChangeAspect="1"/>
          </p:cNvPicPr>
          <p:nvPr/>
        </p:nvPicPr>
        <p:blipFill>
          <a:blip r:embed="rId2"/>
          <a:srcRect r="67737"/>
          <a:stretch>
            <a:fillRect/>
          </a:stretch>
        </p:blipFill>
        <p:spPr>
          <a:xfrm>
            <a:off x="76194" y="2095500"/>
            <a:ext cx="3157252" cy="3227070"/>
          </a:xfrm>
          <a:prstGeom prst="rect">
            <a:avLst/>
          </a:prstGeom>
        </p:spPr>
      </p:pic>
      <p:pic>
        <p:nvPicPr>
          <p:cNvPr id="14" name="Picture 13"/>
          <p:cNvPicPr>
            <a:picLocks noChangeAspect="1"/>
          </p:cNvPicPr>
          <p:nvPr/>
        </p:nvPicPr>
        <p:blipFill>
          <a:blip r:embed="rId2"/>
          <a:srcRect l="33976" r="33619"/>
          <a:stretch>
            <a:fillRect/>
          </a:stretch>
        </p:blipFill>
        <p:spPr>
          <a:xfrm>
            <a:off x="3060693" y="2095500"/>
            <a:ext cx="3171148" cy="3227070"/>
          </a:xfrm>
          <a:prstGeom prst="rect">
            <a:avLst/>
          </a:prstGeom>
        </p:spPr>
      </p:pic>
      <p:sp>
        <p:nvSpPr>
          <p:cNvPr id="15" name="TextBox 14"/>
          <p:cNvSpPr txBox="1"/>
          <p:nvPr/>
        </p:nvSpPr>
        <p:spPr>
          <a:xfrm>
            <a:off x="1133225" y="1310501"/>
            <a:ext cx="1266993" cy="461665"/>
          </a:xfrm>
          <a:prstGeom prst="rect">
            <a:avLst/>
          </a:prstGeom>
          <a:noFill/>
        </p:spPr>
        <p:txBody>
          <a:bodyPr wrap="none" rtlCol="0">
            <a:spAutoFit/>
          </a:bodyPr>
          <a:lstStyle/>
          <a:p>
            <a:r>
              <a:rPr lang="en-US" sz="2400" dirty="0" smtClean="0">
                <a:solidFill>
                  <a:srgbClr val="FF0000"/>
                </a:solidFill>
              </a:rPr>
              <a:t>p(e,e’)π</a:t>
            </a:r>
            <a:r>
              <a:rPr lang="en-US" sz="2400" baseline="30000" dirty="0" smtClean="0">
                <a:solidFill>
                  <a:srgbClr val="FF0000"/>
                </a:solidFill>
              </a:rPr>
              <a:t>0</a:t>
            </a:r>
            <a:endParaRPr lang="en-US" sz="2400" baseline="300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4"/>
          <p:cNvGrpSpPr/>
          <p:nvPr/>
        </p:nvGrpSpPr>
        <p:grpSpPr>
          <a:xfrm>
            <a:off x="4508500" y="896071"/>
            <a:ext cx="3829601" cy="4742858"/>
            <a:chOff x="4508500" y="896071"/>
            <a:chExt cx="3829601" cy="4742858"/>
          </a:xfrm>
        </p:grpSpPr>
        <p:pic>
          <p:nvPicPr>
            <p:cNvPr id="15" name="Picture 14"/>
            <p:cNvPicPr>
              <a:picLocks noChangeAspect="1"/>
            </p:cNvPicPr>
            <p:nvPr/>
          </p:nvPicPr>
          <p:blipFill>
            <a:blip r:embed="rId2"/>
            <a:stretch>
              <a:fillRect/>
            </a:stretch>
          </p:blipFill>
          <p:spPr>
            <a:xfrm>
              <a:off x="4508500" y="1301244"/>
              <a:ext cx="3829601" cy="4337685"/>
            </a:xfrm>
            <a:prstGeom prst="rect">
              <a:avLst/>
            </a:prstGeom>
          </p:spPr>
        </p:pic>
        <p:sp>
          <p:nvSpPr>
            <p:cNvPr id="24" name="Rectangle 23"/>
            <p:cNvSpPr/>
            <p:nvPr/>
          </p:nvSpPr>
          <p:spPr>
            <a:xfrm>
              <a:off x="4967178" y="896071"/>
              <a:ext cx="3086389" cy="338554"/>
            </a:xfrm>
            <a:prstGeom prst="rect">
              <a:avLst/>
            </a:prstGeom>
          </p:spPr>
          <p:txBody>
            <a:bodyPr wrap="none">
              <a:spAutoFit/>
            </a:bodyPr>
            <a:lstStyle/>
            <a:p>
              <a:pPr defTabSz="914400" fontAlgn="base">
                <a:spcBef>
                  <a:spcPct val="0"/>
                </a:spcBef>
                <a:spcAft>
                  <a:spcPct val="0"/>
                </a:spcAft>
              </a:pPr>
              <a:r>
                <a:rPr lang="en-US" sz="1600" i="1" dirty="0" smtClean="0">
                  <a:solidFill>
                    <a:srgbClr val="000090"/>
                  </a:solidFill>
                  <a:cs typeface="Arial" pitchFamily="34" charset="0"/>
                </a:rPr>
                <a:t>LF RQM:  I. </a:t>
              </a:r>
              <a:r>
                <a:rPr lang="en-US" sz="1600" i="1" dirty="0" err="1" smtClean="0">
                  <a:solidFill>
                    <a:srgbClr val="000090"/>
                  </a:solidFill>
                  <a:cs typeface="Arial" pitchFamily="34" charset="0"/>
                </a:rPr>
                <a:t>Aznauryan</a:t>
              </a:r>
              <a:r>
                <a:rPr lang="en-US" sz="1600" i="1" dirty="0" smtClean="0">
                  <a:solidFill>
                    <a:srgbClr val="000090"/>
                  </a:solidFill>
                  <a:cs typeface="Arial" pitchFamily="34" charset="0"/>
                </a:rPr>
                <a:t>, V.B. (2016)</a:t>
              </a:r>
            </a:p>
          </p:txBody>
        </p:sp>
      </p:grpSp>
      <p:sp>
        <p:nvSpPr>
          <p:cNvPr id="2" name="Title 1"/>
          <p:cNvSpPr>
            <a:spLocks noGrp="1"/>
          </p:cNvSpPr>
          <p:nvPr>
            <p:ph type="title"/>
          </p:nvPr>
        </p:nvSpPr>
        <p:spPr>
          <a:xfrm>
            <a:off x="0" y="-30162"/>
            <a:ext cx="9144000" cy="844550"/>
          </a:xfrm>
        </p:spPr>
        <p:txBody>
          <a:bodyPr>
            <a:normAutofit/>
          </a:bodyPr>
          <a:lstStyle/>
          <a:p>
            <a:r>
              <a:rPr lang="en-US" sz="4000" b="1" dirty="0" smtClean="0">
                <a:solidFill>
                  <a:srgbClr val="000090"/>
                </a:solidFill>
              </a:rPr>
              <a:t>Roper resonance  N(1440)</a:t>
            </a:r>
            <a:r>
              <a:rPr lang="en-US" sz="3600" b="1" dirty="0" smtClean="0">
                <a:solidFill>
                  <a:srgbClr val="000090"/>
                </a:solidFill>
              </a:rPr>
              <a:t>1/2</a:t>
            </a:r>
            <a:r>
              <a:rPr lang="en-US" sz="3600" b="1" baseline="30000" dirty="0" smtClean="0">
                <a:solidFill>
                  <a:srgbClr val="000090"/>
                </a:solidFill>
              </a:rPr>
              <a:t>+</a:t>
            </a:r>
            <a:endParaRPr lang="en-US" sz="3600" b="1" dirty="0">
              <a:solidFill>
                <a:srgbClr val="000090"/>
              </a:solidFill>
            </a:endParaRPr>
          </a:p>
        </p:txBody>
      </p:sp>
      <p:sp>
        <p:nvSpPr>
          <p:cNvPr id="4" name="Date Placeholder 3"/>
          <p:cNvSpPr>
            <a:spLocks noGrp="1"/>
          </p:cNvSpPr>
          <p:nvPr>
            <p:ph type="dt" sz="half" idx="10"/>
          </p:nvPr>
        </p:nvSpPr>
        <p:spPr/>
        <p:txBody>
          <a:bodyPr/>
          <a:lstStyle/>
          <a:p>
            <a:fld id="{5631AA56-F8EF-4246-856B-322EAF13CFFE}" type="datetime1">
              <a:rPr lang="en-US" smtClean="0"/>
              <a:pPr/>
              <a:t>3/17/17</a:t>
            </a:fld>
            <a:endParaRPr lang="en-US"/>
          </a:p>
        </p:txBody>
      </p:sp>
      <p:sp>
        <p:nvSpPr>
          <p:cNvPr id="5" name="Footer Placeholder 4"/>
          <p:cNvSpPr>
            <a:spLocks noGrp="1"/>
          </p:cNvSpPr>
          <p:nvPr>
            <p:ph type="ftr" sz="quarter" idx="11"/>
          </p:nvPr>
        </p:nvSpPr>
        <p:spPr/>
        <p:txBody>
          <a:bodyPr/>
          <a:lstStyle/>
          <a:p>
            <a:r>
              <a:rPr lang="en-US" smtClean="0"/>
              <a:t>3D imaging workshop, JLab 3/15-17 </a:t>
            </a:r>
            <a:endParaRPr lang="en-US"/>
          </a:p>
        </p:txBody>
      </p:sp>
      <p:sp>
        <p:nvSpPr>
          <p:cNvPr id="6" name="Slide Number Placeholder 5"/>
          <p:cNvSpPr>
            <a:spLocks noGrp="1"/>
          </p:cNvSpPr>
          <p:nvPr>
            <p:ph type="sldNum" sz="quarter" idx="12"/>
          </p:nvPr>
        </p:nvSpPr>
        <p:spPr/>
        <p:txBody>
          <a:bodyPr/>
          <a:lstStyle/>
          <a:p>
            <a:fld id="{E80C7409-9C6E-D246-B024-25924BB4FED8}" type="slidenum">
              <a:rPr lang="en-US" smtClean="0"/>
              <a:pPr/>
              <a:t>6</a:t>
            </a:fld>
            <a:endParaRPr lang="en-US"/>
          </a:p>
        </p:txBody>
      </p:sp>
      <p:pic>
        <p:nvPicPr>
          <p:cNvPr id="16" name="Picture 15"/>
          <p:cNvPicPr>
            <a:picLocks/>
          </p:cNvPicPr>
          <p:nvPr/>
        </p:nvPicPr>
        <p:blipFill>
          <a:blip r:embed="rId3"/>
          <a:srcRect r="-11925"/>
          <a:stretch>
            <a:fillRect/>
          </a:stretch>
        </p:blipFill>
        <p:spPr>
          <a:xfrm>
            <a:off x="232921" y="1301244"/>
            <a:ext cx="4351779" cy="4337685"/>
          </a:xfrm>
          <a:prstGeom prst="rect">
            <a:avLst/>
          </a:prstGeom>
        </p:spPr>
      </p:pic>
      <p:sp>
        <p:nvSpPr>
          <p:cNvPr id="20" name="TextBox 19"/>
          <p:cNvSpPr txBox="1"/>
          <p:nvPr/>
        </p:nvSpPr>
        <p:spPr>
          <a:xfrm>
            <a:off x="0" y="6014645"/>
            <a:ext cx="9143999" cy="369332"/>
          </a:xfrm>
          <a:prstGeom prst="rect">
            <a:avLst/>
          </a:prstGeom>
          <a:noFill/>
        </p:spPr>
        <p:txBody>
          <a:bodyPr wrap="square" rtlCol="0">
            <a:spAutoFit/>
          </a:bodyPr>
          <a:lstStyle/>
          <a:p>
            <a:r>
              <a:rPr lang="en-US" b="1" dirty="0" smtClean="0">
                <a:solidFill>
                  <a:srgbClr val="008000"/>
                </a:solidFill>
              </a:rPr>
              <a:t>The 1</a:t>
            </a:r>
            <a:r>
              <a:rPr lang="en-US" b="1" baseline="30000" dirty="0" smtClean="0">
                <a:solidFill>
                  <a:srgbClr val="008000"/>
                </a:solidFill>
              </a:rPr>
              <a:t>st</a:t>
            </a:r>
            <a:r>
              <a:rPr lang="en-US" b="1" dirty="0" smtClean="0">
                <a:solidFill>
                  <a:srgbClr val="008000"/>
                </a:solidFill>
              </a:rPr>
              <a:t> radial excitation of the 3-quark core seen when the probe penetrates the MB cloud.</a:t>
            </a:r>
            <a:endParaRPr lang="en-US" b="1" baseline="30000" dirty="0">
              <a:solidFill>
                <a:srgbClr val="008000"/>
              </a:solidFill>
            </a:endParaRPr>
          </a:p>
        </p:txBody>
      </p:sp>
      <p:pic>
        <p:nvPicPr>
          <p:cNvPr id="21" name="Picture 2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056" t="53641" r="5833" b="14811"/>
          <a:stretch>
            <a:fillRect/>
          </a:stretch>
        </p:blipFill>
        <p:spPr>
          <a:xfrm>
            <a:off x="4004673" y="1062963"/>
            <a:ext cx="772005" cy="476561"/>
          </a:xfrm>
          <a:prstGeom prst="rect">
            <a:avLst/>
          </a:prstGeom>
          <a:ln>
            <a:solidFill>
              <a:srgbClr val="000090"/>
            </a:solidFill>
          </a:ln>
        </p:spPr>
      </p:pic>
      <p:sp>
        <p:nvSpPr>
          <p:cNvPr id="22" name="TextBox 21"/>
          <p:cNvSpPr txBox="1"/>
          <p:nvPr/>
        </p:nvSpPr>
        <p:spPr>
          <a:xfrm>
            <a:off x="1790700" y="5676900"/>
            <a:ext cx="5901488" cy="369332"/>
          </a:xfrm>
          <a:prstGeom prst="rect">
            <a:avLst/>
          </a:prstGeom>
          <a:noFill/>
        </p:spPr>
        <p:txBody>
          <a:bodyPr wrap="none" rtlCol="0">
            <a:spAutoFit/>
          </a:bodyPr>
          <a:lstStyle/>
          <a:p>
            <a:r>
              <a:rPr lang="en-US" b="1" dirty="0" smtClean="0">
                <a:solidFill>
                  <a:srgbClr val="000090"/>
                </a:solidFill>
              </a:rPr>
              <a:t>Non-quark contributions are significant at Q</a:t>
            </a:r>
            <a:r>
              <a:rPr lang="en-US" b="1" baseline="30000" dirty="0" smtClean="0">
                <a:solidFill>
                  <a:srgbClr val="000090"/>
                </a:solidFill>
              </a:rPr>
              <a:t>2</a:t>
            </a:r>
            <a:r>
              <a:rPr lang="en-US" b="1" dirty="0" smtClean="0">
                <a:solidFill>
                  <a:srgbClr val="000090"/>
                </a:solidFill>
              </a:rPr>
              <a:t> &lt; 2.0-2.5 GeV</a:t>
            </a:r>
            <a:r>
              <a:rPr lang="en-US" b="1" baseline="30000" dirty="0" smtClean="0">
                <a:solidFill>
                  <a:srgbClr val="000090"/>
                </a:solidFill>
              </a:rPr>
              <a:t>2</a:t>
            </a:r>
            <a:r>
              <a:rPr lang="en-US" b="1" dirty="0" smtClean="0">
                <a:solidFill>
                  <a:srgbClr val="000090"/>
                </a:solidFill>
              </a:rPr>
              <a:t>. </a:t>
            </a:r>
            <a:endParaRPr lang="en-US" b="1" dirty="0">
              <a:solidFill>
                <a:srgbClr val="000090"/>
              </a:solidFill>
            </a:endParaRPr>
          </a:p>
        </p:txBody>
      </p:sp>
      <p:sp>
        <p:nvSpPr>
          <p:cNvPr id="23" name="Rectangle 22"/>
          <p:cNvSpPr/>
          <p:nvPr/>
        </p:nvSpPr>
        <p:spPr>
          <a:xfrm>
            <a:off x="393700" y="883371"/>
            <a:ext cx="3534529" cy="338554"/>
          </a:xfrm>
          <a:prstGeom prst="rect">
            <a:avLst/>
          </a:prstGeom>
        </p:spPr>
        <p:txBody>
          <a:bodyPr wrap="none">
            <a:spAutoFit/>
          </a:bodyPr>
          <a:lstStyle/>
          <a:p>
            <a:pPr defTabSz="914400" fontAlgn="base">
              <a:spcBef>
                <a:spcPct val="0"/>
              </a:spcBef>
              <a:spcAft>
                <a:spcPct val="0"/>
              </a:spcAft>
            </a:pPr>
            <a:r>
              <a:rPr lang="en-US" sz="1600" i="1" dirty="0" smtClean="0">
                <a:solidFill>
                  <a:srgbClr val="000090"/>
                </a:solidFill>
                <a:cs typeface="Arial" pitchFamily="34" charset="0"/>
              </a:rPr>
              <a:t>DSE:  J. Segovia et al., arXiv:1504.04386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0090"/>
                </a:solidFill>
              </a:rPr>
              <a:t>N(1535)</a:t>
            </a:r>
            <a:r>
              <a:rPr lang="en-US" sz="3600" b="1" dirty="0" smtClean="0">
                <a:solidFill>
                  <a:srgbClr val="000090"/>
                </a:solidFill>
              </a:rPr>
              <a:t>1/2</a:t>
            </a:r>
            <a:r>
              <a:rPr lang="en-US" sz="4000" b="1" baseline="30000" dirty="0" smtClean="0">
                <a:solidFill>
                  <a:srgbClr val="000090"/>
                </a:solidFill>
              </a:rPr>
              <a:t>-</a:t>
            </a:r>
            <a:r>
              <a:rPr lang="en-US" sz="4000" b="1" dirty="0" smtClean="0">
                <a:solidFill>
                  <a:srgbClr val="000090"/>
                </a:solidFill>
              </a:rPr>
              <a:t> </a:t>
            </a:r>
            <a:r>
              <a:rPr lang="en-US" sz="4000" b="1" dirty="0" err="1" smtClean="0">
                <a:solidFill>
                  <a:srgbClr val="000090"/>
                </a:solidFill>
              </a:rPr>
              <a:t>helicity</a:t>
            </a:r>
            <a:r>
              <a:rPr lang="en-US" sz="4000" b="1" dirty="0" smtClean="0">
                <a:solidFill>
                  <a:srgbClr val="000090"/>
                </a:solidFill>
              </a:rPr>
              <a:t> amplitudes</a:t>
            </a:r>
            <a:endParaRPr lang="en-US" sz="4000" b="1" baseline="30000" dirty="0">
              <a:solidFill>
                <a:srgbClr val="000090"/>
              </a:solidFill>
            </a:endParaRPr>
          </a:p>
        </p:txBody>
      </p:sp>
      <p:sp>
        <p:nvSpPr>
          <p:cNvPr id="4" name="Date Placeholder 3"/>
          <p:cNvSpPr>
            <a:spLocks noGrp="1"/>
          </p:cNvSpPr>
          <p:nvPr>
            <p:ph type="dt" sz="half" idx="10"/>
          </p:nvPr>
        </p:nvSpPr>
        <p:spPr/>
        <p:txBody>
          <a:bodyPr/>
          <a:lstStyle/>
          <a:p>
            <a:fld id="{28AB0C61-414D-9646-9015-FFFEF2388AAE}" type="datetime1">
              <a:rPr lang="en-US" smtClean="0"/>
              <a:pPr/>
              <a:t>3/17/17</a:t>
            </a:fld>
            <a:endParaRPr lang="en-US"/>
          </a:p>
        </p:txBody>
      </p:sp>
      <p:sp>
        <p:nvSpPr>
          <p:cNvPr id="5" name="Footer Placeholder 4"/>
          <p:cNvSpPr>
            <a:spLocks noGrp="1"/>
          </p:cNvSpPr>
          <p:nvPr>
            <p:ph type="ftr" sz="quarter" idx="11"/>
          </p:nvPr>
        </p:nvSpPr>
        <p:spPr/>
        <p:txBody>
          <a:bodyPr/>
          <a:lstStyle/>
          <a:p>
            <a:r>
              <a:rPr lang="en-US" smtClean="0"/>
              <a:t>3D imaging workshop, JLab 3/15-17 </a:t>
            </a:r>
            <a:endParaRPr lang="en-US"/>
          </a:p>
        </p:txBody>
      </p:sp>
      <p:sp>
        <p:nvSpPr>
          <p:cNvPr id="6" name="Slide Number Placeholder 5"/>
          <p:cNvSpPr>
            <a:spLocks noGrp="1"/>
          </p:cNvSpPr>
          <p:nvPr>
            <p:ph type="sldNum" sz="quarter" idx="12"/>
          </p:nvPr>
        </p:nvSpPr>
        <p:spPr/>
        <p:txBody>
          <a:bodyPr/>
          <a:lstStyle/>
          <a:p>
            <a:fld id="{E80C7409-9C6E-D246-B024-25924BB4FED8}" type="slidenum">
              <a:rPr lang="en-US" smtClean="0"/>
              <a:pPr/>
              <a:t>7</a:t>
            </a:fld>
            <a:endParaRPr lang="en-US"/>
          </a:p>
        </p:txBody>
      </p:sp>
      <p:pic>
        <p:nvPicPr>
          <p:cNvPr id="7" name="Picture 6"/>
          <p:cNvPicPr>
            <a:picLocks/>
          </p:cNvPicPr>
          <p:nvPr/>
        </p:nvPicPr>
        <p:blipFill>
          <a:blip r:embed="rId2"/>
          <a:stretch>
            <a:fillRect/>
          </a:stretch>
        </p:blipFill>
        <p:spPr>
          <a:xfrm>
            <a:off x="284480" y="1466865"/>
            <a:ext cx="4533900" cy="4400550"/>
          </a:xfrm>
          <a:prstGeom prst="rect">
            <a:avLst/>
          </a:prstGeom>
        </p:spPr>
      </p:pic>
      <p:pic>
        <p:nvPicPr>
          <p:cNvPr id="8" name="Picture 7"/>
          <p:cNvPicPr>
            <a:picLocks/>
          </p:cNvPicPr>
          <p:nvPr/>
        </p:nvPicPr>
        <p:blipFill>
          <a:blip r:embed="rId3"/>
          <a:stretch>
            <a:fillRect/>
          </a:stretch>
        </p:blipFill>
        <p:spPr>
          <a:xfrm>
            <a:off x="5308600" y="1428765"/>
            <a:ext cx="3657600" cy="4445000"/>
          </a:xfrm>
          <a:prstGeom prst="rect">
            <a:avLst/>
          </a:prstGeom>
        </p:spPr>
      </p:pic>
      <p:sp>
        <p:nvSpPr>
          <p:cNvPr id="9" name="TextBox 8"/>
          <p:cNvSpPr txBox="1"/>
          <p:nvPr/>
        </p:nvSpPr>
        <p:spPr>
          <a:xfrm>
            <a:off x="2171700" y="5969000"/>
            <a:ext cx="5222967" cy="369332"/>
          </a:xfrm>
          <a:prstGeom prst="rect">
            <a:avLst/>
          </a:prstGeom>
          <a:noFill/>
        </p:spPr>
        <p:txBody>
          <a:bodyPr wrap="none" rtlCol="0">
            <a:spAutoFit/>
          </a:bodyPr>
          <a:lstStyle/>
          <a:p>
            <a:r>
              <a:rPr lang="en-US" b="1" dirty="0" smtClean="0">
                <a:solidFill>
                  <a:srgbClr val="000090"/>
                </a:solidFill>
              </a:rPr>
              <a:t>Non-quark contributions significant at Q</a:t>
            </a:r>
            <a:r>
              <a:rPr lang="en-US" b="1" baseline="30000" dirty="0" smtClean="0">
                <a:solidFill>
                  <a:srgbClr val="000090"/>
                </a:solidFill>
              </a:rPr>
              <a:t>2</a:t>
            </a:r>
            <a:r>
              <a:rPr lang="en-US" b="1" dirty="0" smtClean="0">
                <a:solidFill>
                  <a:srgbClr val="000090"/>
                </a:solidFill>
              </a:rPr>
              <a:t> &lt; 1.5 GeV</a:t>
            </a:r>
            <a:r>
              <a:rPr lang="en-US" b="1" baseline="30000" dirty="0" smtClean="0">
                <a:solidFill>
                  <a:srgbClr val="000090"/>
                </a:solidFill>
              </a:rPr>
              <a:t>2</a:t>
            </a:r>
            <a:r>
              <a:rPr lang="en-US" b="1" dirty="0" smtClean="0">
                <a:solidFill>
                  <a:srgbClr val="000090"/>
                </a:solidFill>
              </a:rPr>
              <a:t>. </a:t>
            </a:r>
            <a:endParaRPr lang="en-US" b="1" dirty="0">
              <a:solidFill>
                <a:srgbClr val="000090"/>
              </a:solidFill>
            </a:endParaRPr>
          </a:p>
        </p:txBody>
      </p:sp>
      <p:sp>
        <p:nvSpPr>
          <p:cNvPr id="10" name="TextBox 9"/>
          <p:cNvSpPr txBox="1"/>
          <p:nvPr/>
        </p:nvSpPr>
        <p:spPr>
          <a:xfrm>
            <a:off x="4617721" y="930945"/>
            <a:ext cx="4526279" cy="307777"/>
          </a:xfrm>
          <a:prstGeom prst="rect">
            <a:avLst/>
          </a:prstGeom>
          <a:noFill/>
        </p:spPr>
        <p:txBody>
          <a:bodyPr wrap="square" rtlCol="0">
            <a:spAutoFit/>
          </a:bodyPr>
          <a:lstStyle/>
          <a:p>
            <a:r>
              <a:rPr lang="en-US" sz="1400" i="1" dirty="0" smtClean="0">
                <a:solidFill>
                  <a:prstClr val="black"/>
                </a:solidFill>
              </a:rPr>
              <a:t>LC SR:  I.V. </a:t>
            </a:r>
            <a:r>
              <a:rPr lang="en-US" sz="1400" i="1" dirty="0" err="1" smtClean="0">
                <a:solidFill>
                  <a:prstClr val="black"/>
                </a:solidFill>
              </a:rPr>
              <a:t>Anikin</a:t>
            </a:r>
            <a:r>
              <a:rPr lang="en-US" sz="1400" i="1" dirty="0" smtClean="0">
                <a:solidFill>
                  <a:prstClr val="black"/>
                </a:solidFill>
              </a:rPr>
              <a:t>, V.M. Braun, N. </a:t>
            </a:r>
            <a:r>
              <a:rPr lang="en-US" sz="1400" i="1" dirty="0" err="1" smtClean="0">
                <a:solidFill>
                  <a:prstClr val="black"/>
                </a:solidFill>
              </a:rPr>
              <a:t>Offen</a:t>
            </a:r>
            <a:r>
              <a:rPr lang="en-US" sz="1400" i="1" dirty="0" smtClean="0">
                <a:solidFill>
                  <a:prstClr val="black"/>
                </a:solidFill>
              </a:rPr>
              <a:t>, </a:t>
            </a:r>
            <a:r>
              <a:rPr lang="en-US" sz="1400" i="1" dirty="0" err="1" smtClean="0">
                <a:solidFill>
                  <a:prstClr val="black"/>
                </a:solidFill>
              </a:rPr>
              <a:t>arXiv</a:t>
            </a:r>
            <a:r>
              <a:rPr lang="en-US" sz="1400" i="1" dirty="0" smtClean="0">
                <a:solidFill>
                  <a:prstClr val="black"/>
                </a:solidFill>
              </a:rPr>
              <a:t> 1505.05759 </a:t>
            </a:r>
            <a:endParaRPr lang="en-US" sz="1400" i="1" dirty="0">
              <a:solidFill>
                <a:prstClr val="black"/>
              </a:solidFill>
            </a:endParaRPr>
          </a:p>
        </p:txBody>
      </p:sp>
      <p:sp>
        <p:nvSpPr>
          <p:cNvPr id="11" name="TextBox 10"/>
          <p:cNvSpPr txBox="1"/>
          <p:nvPr/>
        </p:nvSpPr>
        <p:spPr>
          <a:xfrm>
            <a:off x="622300" y="930945"/>
            <a:ext cx="184666" cy="369332"/>
          </a:xfrm>
          <a:prstGeom prst="rect">
            <a:avLst/>
          </a:prstGeom>
          <a:noFill/>
        </p:spPr>
        <p:txBody>
          <a:bodyPr wrap="none" rtlCol="0">
            <a:spAutoFit/>
          </a:bodyPr>
          <a:lstStyle/>
          <a:p>
            <a:endParaRPr lang="en-US" dirty="0">
              <a:solidFill>
                <a:prstClr val="black"/>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9144000" cy="844550"/>
          </a:xfrm>
        </p:spPr>
        <p:txBody>
          <a:bodyPr>
            <a:normAutofit/>
          </a:bodyPr>
          <a:lstStyle/>
          <a:p>
            <a:r>
              <a:rPr lang="en-US" sz="3200" b="1" dirty="0" smtClean="0">
                <a:solidFill>
                  <a:srgbClr val="000090"/>
                </a:solidFill>
              </a:rPr>
              <a:t>Transverse charge transition densities of N*/</a:t>
            </a:r>
            <a:r>
              <a:rPr lang="en-US" sz="3200" b="1" dirty="0" err="1" smtClean="0">
                <a:solidFill>
                  <a:srgbClr val="000090"/>
                </a:solidFill>
              </a:rPr>
              <a:t>Δ</a:t>
            </a:r>
            <a:r>
              <a:rPr lang="en-US" sz="3200" b="1" dirty="0" smtClean="0">
                <a:solidFill>
                  <a:srgbClr val="000090"/>
                </a:solidFill>
              </a:rPr>
              <a:t>*</a:t>
            </a:r>
            <a:endParaRPr lang="en-US" sz="3200" b="1" dirty="0">
              <a:solidFill>
                <a:srgbClr val="000090"/>
              </a:solidFill>
            </a:endParaRPr>
          </a:p>
        </p:txBody>
      </p:sp>
      <p:sp>
        <p:nvSpPr>
          <p:cNvPr id="3" name="Content Placeholder 2"/>
          <p:cNvSpPr>
            <a:spLocks noGrp="1"/>
          </p:cNvSpPr>
          <p:nvPr>
            <p:ph idx="1"/>
          </p:nvPr>
        </p:nvSpPr>
        <p:spPr>
          <a:xfrm>
            <a:off x="217313" y="991679"/>
            <a:ext cx="8686800" cy="1477765"/>
          </a:xfrm>
        </p:spPr>
        <p:txBody>
          <a:bodyPr>
            <a:normAutofit fontScale="85000" lnSpcReduction="10000"/>
          </a:bodyPr>
          <a:lstStyle/>
          <a:p>
            <a:r>
              <a:rPr lang="en-US" dirty="0" smtClean="0">
                <a:solidFill>
                  <a:srgbClr val="000090"/>
                </a:solidFill>
              </a:rPr>
              <a:t>Nucleon charge densities in the transverse plane in IMF</a:t>
            </a:r>
          </a:p>
          <a:p>
            <a:r>
              <a:rPr lang="en-US" dirty="0" smtClean="0">
                <a:solidFill>
                  <a:srgbClr val="000090"/>
                </a:solidFill>
              </a:rPr>
              <a:t>NN* charge transition densities in transverse plane in IMF  </a:t>
            </a:r>
          </a:p>
          <a:p>
            <a:pPr lvl="1"/>
            <a:endParaRPr lang="en-US" dirty="0"/>
          </a:p>
        </p:txBody>
      </p:sp>
      <p:sp>
        <p:nvSpPr>
          <p:cNvPr id="4" name="Date Placeholder 3"/>
          <p:cNvSpPr>
            <a:spLocks noGrp="1"/>
          </p:cNvSpPr>
          <p:nvPr>
            <p:ph type="dt" sz="half" idx="10"/>
          </p:nvPr>
        </p:nvSpPr>
        <p:spPr/>
        <p:txBody>
          <a:bodyPr/>
          <a:lstStyle/>
          <a:p>
            <a:fld id="{E88A23B8-87A7-0A43-B3BD-C13C0B7452FB}" type="datetime1">
              <a:rPr lang="en-US" smtClean="0"/>
              <a:pPr/>
              <a:t>3/17/17</a:t>
            </a:fld>
            <a:endParaRPr lang="en-US"/>
          </a:p>
        </p:txBody>
      </p:sp>
      <p:sp>
        <p:nvSpPr>
          <p:cNvPr id="5" name="Footer Placeholder 4"/>
          <p:cNvSpPr>
            <a:spLocks noGrp="1"/>
          </p:cNvSpPr>
          <p:nvPr>
            <p:ph type="ftr" sz="quarter" idx="11"/>
          </p:nvPr>
        </p:nvSpPr>
        <p:spPr/>
        <p:txBody>
          <a:bodyPr/>
          <a:lstStyle/>
          <a:p>
            <a:r>
              <a:rPr lang="en-US" smtClean="0"/>
              <a:t>3D imaging workshop, JLab 3/15-17 </a:t>
            </a:r>
            <a:endParaRPr lang="en-US"/>
          </a:p>
        </p:txBody>
      </p:sp>
      <p:sp>
        <p:nvSpPr>
          <p:cNvPr id="6" name="Slide Number Placeholder 5"/>
          <p:cNvSpPr>
            <a:spLocks noGrp="1"/>
          </p:cNvSpPr>
          <p:nvPr>
            <p:ph type="sldNum" sz="quarter" idx="12"/>
          </p:nvPr>
        </p:nvSpPr>
        <p:spPr/>
        <p:txBody>
          <a:bodyPr/>
          <a:lstStyle/>
          <a:p>
            <a:fld id="{E80C7409-9C6E-D246-B024-25924BB4FED8}" type="slidenum">
              <a:rPr lang="en-US" smtClean="0"/>
              <a:pPr/>
              <a:t>8</a:t>
            </a:fld>
            <a:endParaRPr lang="en-US"/>
          </a:p>
        </p:txBody>
      </p:sp>
      <p:sp>
        <p:nvSpPr>
          <p:cNvPr id="7" name="TextBox 6"/>
          <p:cNvSpPr txBox="1"/>
          <p:nvPr/>
        </p:nvSpPr>
        <p:spPr>
          <a:xfrm>
            <a:off x="846667" y="2052723"/>
            <a:ext cx="7840133" cy="1200328"/>
          </a:xfrm>
          <a:prstGeom prst="rect">
            <a:avLst/>
          </a:prstGeom>
          <a:noFill/>
          <a:ln>
            <a:noFill/>
          </a:ln>
        </p:spPr>
        <p:txBody>
          <a:bodyPr wrap="square" rtlCol="0">
            <a:spAutoFit/>
          </a:bodyPr>
          <a:lstStyle/>
          <a:p>
            <a:r>
              <a:rPr lang="en-US" sz="2400" i="1" dirty="0" smtClean="0">
                <a:solidFill>
                  <a:srgbClr val="000090"/>
                </a:solidFill>
              </a:rPr>
              <a:t>Nucleon: G.A. Miller, PRL 99, 112001 (2007) </a:t>
            </a:r>
          </a:p>
          <a:p>
            <a:r>
              <a:rPr lang="en-US" sz="2400" i="1" dirty="0" smtClean="0">
                <a:solidFill>
                  <a:srgbClr val="000090"/>
                </a:solidFill>
              </a:rPr>
              <a:t>Δ(1232): C.E. Carlson, M. </a:t>
            </a:r>
            <a:r>
              <a:rPr lang="en-US" sz="2400" i="1" dirty="0" err="1" smtClean="0">
                <a:solidFill>
                  <a:srgbClr val="000090"/>
                </a:solidFill>
              </a:rPr>
              <a:t>Vanderhaeghen</a:t>
            </a:r>
            <a:r>
              <a:rPr lang="en-US" sz="2400" i="1" dirty="0" smtClean="0">
                <a:solidFill>
                  <a:srgbClr val="000090"/>
                </a:solidFill>
              </a:rPr>
              <a:t>, PRL 100 (2008)</a:t>
            </a:r>
          </a:p>
          <a:p>
            <a:r>
              <a:rPr lang="en-US" sz="2400" i="1" dirty="0" smtClean="0">
                <a:solidFill>
                  <a:srgbClr val="000090"/>
                </a:solidFill>
              </a:rPr>
              <a:t>N*(1440)..: L. </a:t>
            </a:r>
            <a:r>
              <a:rPr lang="en-US" sz="2400" i="1" dirty="0" err="1" smtClean="0">
                <a:solidFill>
                  <a:srgbClr val="000090"/>
                </a:solidFill>
              </a:rPr>
              <a:t>Tiator</a:t>
            </a:r>
            <a:r>
              <a:rPr lang="en-US" sz="2400" i="1" dirty="0" smtClean="0">
                <a:solidFill>
                  <a:srgbClr val="000090"/>
                </a:solidFill>
              </a:rPr>
              <a:t>, M. </a:t>
            </a:r>
            <a:r>
              <a:rPr lang="en-US" sz="2400" i="1" dirty="0" err="1" smtClean="0">
                <a:solidFill>
                  <a:srgbClr val="000090"/>
                </a:solidFill>
              </a:rPr>
              <a:t>Vanderhaeghen</a:t>
            </a:r>
            <a:r>
              <a:rPr lang="en-US" sz="2400" i="1" dirty="0" smtClean="0">
                <a:solidFill>
                  <a:srgbClr val="000090"/>
                </a:solidFill>
              </a:rPr>
              <a:t>, PL B 672 (2009) 344  </a:t>
            </a:r>
            <a:endParaRPr lang="en-US" sz="2400" i="1" dirty="0">
              <a:solidFill>
                <a:srgbClr val="000090"/>
              </a:solidFill>
            </a:endParaRPr>
          </a:p>
        </p:txBody>
      </p:sp>
      <p:pic>
        <p:nvPicPr>
          <p:cNvPr id="9" name="Picture 8"/>
          <p:cNvPicPr>
            <a:picLocks noChangeAspect="1"/>
          </p:cNvPicPr>
          <p:nvPr/>
        </p:nvPicPr>
        <p:blipFill>
          <a:blip r:embed="rId2"/>
          <a:srcRect l="13770" t="31980" r="15410" b="57360"/>
          <a:stretch>
            <a:fillRect/>
          </a:stretch>
        </p:blipFill>
        <p:spPr>
          <a:xfrm>
            <a:off x="1284625" y="3645040"/>
            <a:ext cx="6583710" cy="1280172"/>
          </a:xfrm>
          <a:prstGeom prst="rect">
            <a:avLst/>
          </a:prstGeom>
          <a:ln w="3175" cap="flat" cmpd="sng" algn="ctr">
            <a:solidFill>
              <a:schemeClr val="tx1"/>
            </a:solidFill>
            <a:prstDash val="solid"/>
            <a:round/>
            <a:headEnd type="none" w="med" len="med"/>
            <a:tailEnd type="none" w="med" len="med"/>
          </a:ln>
        </p:spPr>
      </p:pic>
      <p:cxnSp>
        <p:nvCxnSpPr>
          <p:cNvPr id="10" name="Straight Connector 9"/>
          <p:cNvCxnSpPr/>
          <p:nvPr/>
        </p:nvCxnSpPr>
        <p:spPr>
          <a:xfrm>
            <a:off x="3682555" y="4145330"/>
            <a:ext cx="239151" cy="196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40574" y="4143362"/>
            <a:ext cx="239151" cy="1968"/>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94075" y="4741441"/>
            <a:ext cx="239151" cy="1968"/>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57891" y="4741441"/>
            <a:ext cx="239151" cy="196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753818" y="4844271"/>
            <a:ext cx="5556957" cy="12344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073850" y="5621787"/>
            <a:ext cx="6731000" cy="717550"/>
          </a:xfrm>
          <a:prstGeom prst="rect">
            <a:avLst/>
          </a:prstGeom>
        </p:spPr>
      </p:pic>
      <p:pic>
        <p:nvPicPr>
          <p:cNvPr id="17" name="Picture 16"/>
          <p:cNvPicPr>
            <a:picLocks noChangeAspect="1"/>
          </p:cNvPicPr>
          <p:nvPr/>
        </p:nvPicPr>
        <p:blipFill>
          <a:blip r:embed="rId4"/>
          <a:stretch>
            <a:fillRect/>
          </a:stretch>
        </p:blipFill>
        <p:spPr>
          <a:xfrm>
            <a:off x="2160845" y="4934582"/>
            <a:ext cx="3524250" cy="762000"/>
          </a:xfrm>
          <a:prstGeom prst="rect">
            <a:avLst/>
          </a:prstGeom>
        </p:spPr>
      </p:pic>
      <p:sp>
        <p:nvSpPr>
          <p:cNvPr id="18" name="TextBox 17"/>
          <p:cNvSpPr txBox="1"/>
          <p:nvPr/>
        </p:nvSpPr>
        <p:spPr>
          <a:xfrm>
            <a:off x="6874434" y="5154886"/>
            <a:ext cx="1987802" cy="307777"/>
          </a:xfrm>
          <a:prstGeom prst="rect">
            <a:avLst/>
          </a:prstGeom>
          <a:noFill/>
        </p:spPr>
        <p:txBody>
          <a:bodyPr wrap="none" rtlCol="0">
            <a:spAutoFit/>
          </a:bodyPr>
          <a:lstStyle/>
          <a:p>
            <a:r>
              <a:rPr lang="en-US" sz="1400" dirty="0" smtClean="0">
                <a:latin typeface="Times New Roman"/>
                <a:cs typeface="Times New Roman"/>
              </a:rPr>
              <a:t>Exp: 0 &lt;</a:t>
            </a:r>
            <a:r>
              <a:rPr lang="en-US" sz="1400" i="1" dirty="0" smtClean="0">
                <a:latin typeface="Times New Roman"/>
                <a:cs typeface="Times New Roman"/>
              </a:rPr>
              <a:t>Q</a:t>
            </a:r>
            <a:r>
              <a:rPr lang="en-US" sz="1400" baseline="30000" dirty="0" smtClean="0">
                <a:latin typeface="Times New Roman"/>
                <a:cs typeface="Times New Roman"/>
              </a:rPr>
              <a:t>2 </a:t>
            </a:r>
            <a:r>
              <a:rPr lang="en-US" sz="1400" dirty="0" smtClean="0">
                <a:latin typeface="Times New Roman"/>
                <a:cs typeface="Times New Roman"/>
              </a:rPr>
              <a:t>&lt; 4.5-7 GeV</a:t>
            </a:r>
            <a:r>
              <a:rPr lang="en-US" sz="1400" baseline="30000" dirty="0" smtClean="0">
                <a:latin typeface="Times New Roman"/>
                <a:cs typeface="Times New Roman"/>
              </a:rPr>
              <a:t>2</a:t>
            </a:r>
            <a:r>
              <a:rPr lang="en-US" sz="1400" dirty="0" smtClean="0">
                <a:latin typeface="Times New Roman"/>
                <a:cs typeface="Times New Roman"/>
              </a:rPr>
              <a:t>  </a:t>
            </a:r>
            <a:endParaRPr lang="en-US" sz="1400" dirty="0">
              <a:latin typeface="Times New Roman"/>
              <a:cs typeface="Times New Roman"/>
            </a:endParaRPr>
          </a:p>
        </p:txBody>
      </p:sp>
      <p:sp>
        <p:nvSpPr>
          <p:cNvPr id="20" name="TextBox 19"/>
          <p:cNvSpPr txBox="1"/>
          <p:nvPr/>
        </p:nvSpPr>
        <p:spPr>
          <a:xfrm>
            <a:off x="5849640" y="3679189"/>
            <a:ext cx="1783586" cy="369332"/>
          </a:xfrm>
          <a:prstGeom prst="rect">
            <a:avLst/>
          </a:prstGeom>
          <a:noFill/>
        </p:spPr>
        <p:txBody>
          <a:bodyPr wrap="none" rtlCol="0">
            <a:spAutoFit/>
          </a:bodyPr>
          <a:lstStyle/>
          <a:p>
            <a:r>
              <a:rPr lang="en-US" u="sng" dirty="0" smtClean="0"/>
              <a:t>For J=1/2  states:</a:t>
            </a:r>
            <a:endParaRPr lang="en-US" u="sn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
          <p:cNvSpPr>
            <a:spLocks noGrp="1"/>
          </p:cNvSpPr>
          <p:nvPr>
            <p:ph type="title"/>
          </p:nvPr>
        </p:nvSpPr>
        <p:spPr>
          <a:xfrm>
            <a:off x="0" y="0"/>
            <a:ext cx="9144000" cy="749300"/>
          </a:xfrm>
        </p:spPr>
        <p:txBody>
          <a:bodyPr wrap="none">
            <a:noAutofit/>
          </a:bodyPr>
          <a:lstStyle/>
          <a:p>
            <a:r>
              <a:rPr lang="en-US" sz="3600" b="1" dirty="0" smtClean="0">
                <a:solidFill>
                  <a:srgbClr val="000090"/>
                </a:solidFill>
              </a:rPr>
              <a:t>Light Front </a:t>
            </a:r>
            <a:r>
              <a:rPr lang="en-US" sz="3600" b="1" dirty="0" err="1" smtClean="0">
                <a:solidFill>
                  <a:srgbClr val="000090"/>
                </a:solidFill>
              </a:rPr>
              <a:t>γpN</a:t>
            </a:r>
            <a:r>
              <a:rPr lang="en-US" sz="3600" b="1" dirty="0" smtClean="0">
                <a:solidFill>
                  <a:srgbClr val="000090"/>
                </a:solidFill>
              </a:rPr>
              <a:t>* transition charge densities</a:t>
            </a:r>
            <a:endParaRPr lang="en-US" sz="3600" b="1" dirty="0">
              <a:ln>
                <a:solidFill>
                  <a:srgbClr val="0000FF"/>
                </a:solidFill>
              </a:ln>
              <a:solidFill>
                <a:srgbClr val="000090"/>
              </a:solidFill>
            </a:endParaRPr>
          </a:p>
        </p:txBody>
      </p:sp>
      <p:sp>
        <p:nvSpPr>
          <p:cNvPr id="50" name="Date Placeholder 49"/>
          <p:cNvSpPr>
            <a:spLocks noGrp="1"/>
          </p:cNvSpPr>
          <p:nvPr>
            <p:ph type="dt" sz="half" idx="10"/>
          </p:nvPr>
        </p:nvSpPr>
        <p:spPr/>
        <p:txBody>
          <a:bodyPr/>
          <a:lstStyle/>
          <a:p>
            <a:fld id="{7C2EF804-BB17-2E46-880C-8A09CE907725}" type="datetime1">
              <a:rPr lang="en-US" smtClean="0"/>
              <a:pPr/>
              <a:t>3/17/17</a:t>
            </a:fld>
            <a:endParaRPr lang="en-US"/>
          </a:p>
        </p:txBody>
      </p:sp>
      <p:sp>
        <p:nvSpPr>
          <p:cNvPr id="52" name="Slide Number Placeholder 51"/>
          <p:cNvSpPr>
            <a:spLocks noGrp="1"/>
          </p:cNvSpPr>
          <p:nvPr>
            <p:ph type="sldNum" sz="quarter" idx="12"/>
          </p:nvPr>
        </p:nvSpPr>
        <p:spPr/>
        <p:txBody>
          <a:bodyPr/>
          <a:lstStyle/>
          <a:p>
            <a:fld id="{E80C7409-9C6E-D246-B024-25924BB4FED8}" type="slidenum">
              <a:rPr lang="en-US" smtClean="0"/>
              <a:pPr/>
              <a:t>9</a:t>
            </a:fld>
            <a:endParaRPr lang="en-US"/>
          </a:p>
        </p:txBody>
      </p:sp>
      <p:sp>
        <p:nvSpPr>
          <p:cNvPr id="46" name="Footer Placeholder 45"/>
          <p:cNvSpPr>
            <a:spLocks noGrp="1"/>
          </p:cNvSpPr>
          <p:nvPr>
            <p:ph type="ftr" sz="quarter" idx="11"/>
          </p:nvPr>
        </p:nvSpPr>
        <p:spPr/>
        <p:txBody>
          <a:bodyPr/>
          <a:lstStyle/>
          <a:p>
            <a:r>
              <a:rPr lang="en-US" smtClean="0"/>
              <a:t>3D imaging workshop, JLab 3/15-17 </a:t>
            </a:r>
            <a:endParaRPr lang="en-US" dirty="0"/>
          </a:p>
        </p:txBody>
      </p:sp>
      <p:sp>
        <p:nvSpPr>
          <p:cNvPr id="70" name="TextBox 69"/>
          <p:cNvSpPr txBox="1"/>
          <p:nvPr/>
        </p:nvSpPr>
        <p:spPr>
          <a:xfrm>
            <a:off x="502571" y="3463291"/>
            <a:ext cx="2583529" cy="1015663"/>
          </a:xfrm>
          <a:prstGeom prst="rect">
            <a:avLst/>
          </a:prstGeom>
          <a:solidFill>
            <a:srgbClr val="CCFFCC"/>
          </a:solidFill>
          <a:ln>
            <a:solidFill>
              <a:srgbClr val="000000"/>
            </a:solidFill>
          </a:ln>
        </p:spPr>
        <p:txBody>
          <a:bodyPr wrap="square" rtlCol="0">
            <a:spAutoFit/>
          </a:bodyPr>
          <a:lstStyle/>
          <a:p>
            <a:r>
              <a:rPr lang="en-US" sz="2000" b="1" dirty="0" smtClean="0">
                <a:solidFill>
                  <a:srgbClr val="000090"/>
                </a:solidFill>
              </a:rPr>
              <a:t>The N(1440) exhibits a softer core and wider clouds than N(1535) </a:t>
            </a:r>
            <a:endParaRPr lang="en-US" sz="2000" b="1" dirty="0">
              <a:solidFill>
                <a:srgbClr val="000090"/>
              </a:solidFill>
            </a:endParaRPr>
          </a:p>
        </p:txBody>
      </p:sp>
      <p:grpSp>
        <p:nvGrpSpPr>
          <p:cNvPr id="2" name="Group 37"/>
          <p:cNvGrpSpPr/>
          <p:nvPr/>
        </p:nvGrpSpPr>
        <p:grpSpPr>
          <a:xfrm rot="5400000">
            <a:off x="2176614" y="2244103"/>
            <a:ext cx="5593234" cy="2809061"/>
            <a:chOff x="3436779" y="875397"/>
            <a:chExt cx="5593234" cy="2809061"/>
          </a:xfrm>
        </p:grpSpPr>
        <p:grpSp>
          <p:nvGrpSpPr>
            <p:cNvPr id="3" name="Group 53"/>
            <p:cNvGrpSpPr/>
            <p:nvPr/>
          </p:nvGrpSpPr>
          <p:grpSpPr>
            <a:xfrm rot="16200000">
              <a:off x="3422003" y="929569"/>
              <a:ext cx="2508251" cy="2478699"/>
              <a:chOff x="6340797" y="993067"/>
              <a:chExt cx="2508251" cy="2478699"/>
            </a:xfrm>
          </p:grpSpPr>
          <p:pic>
            <p:nvPicPr>
              <p:cNvPr id="85" name="Picture 84"/>
              <p:cNvPicPr>
                <a:picLocks/>
              </p:cNvPicPr>
              <p:nvPr/>
            </p:nvPicPr>
            <p:blipFill>
              <a:blip r:embed="rId4"/>
              <a:srcRect l="9594" t="7784" b="6539"/>
              <a:stretch>
                <a:fillRect/>
              </a:stretch>
            </p:blipFill>
            <p:spPr>
              <a:xfrm>
                <a:off x="6340797" y="993067"/>
                <a:ext cx="2508251" cy="2478699"/>
              </a:xfrm>
              <a:prstGeom prst="rect">
                <a:avLst/>
              </a:prstGeom>
            </p:spPr>
          </p:pic>
          <p:sp>
            <p:nvSpPr>
              <p:cNvPr id="86" name="TextBox 85"/>
              <p:cNvSpPr txBox="1"/>
              <p:nvPr/>
            </p:nvSpPr>
            <p:spPr>
              <a:xfrm>
                <a:off x="7637651" y="1196512"/>
                <a:ext cx="1036005" cy="261610"/>
              </a:xfrm>
              <a:prstGeom prst="rect">
                <a:avLst/>
              </a:prstGeom>
              <a:solidFill>
                <a:srgbClr val="CCFFCC"/>
              </a:solidFill>
              <a:ln w="3175" cap="flat" cmpd="sng" algn="ctr">
                <a:solidFill>
                  <a:srgbClr val="000000"/>
                </a:solidFill>
                <a:prstDash val="solid"/>
                <a:round/>
                <a:headEnd type="none" w="med" len="med"/>
                <a:tailEnd type="none" w="med" len="med"/>
              </a:ln>
            </p:spPr>
            <p:txBody>
              <a:bodyPr wrap="square" rtlCol="0">
                <a:spAutoFit/>
              </a:bodyPr>
              <a:lstStyle/>
              <a:p>
                <a:r>
                  <a:rPr lang="en-US" sz="1100" b="1" dirty="0" smtClean="0">
                    <a:solidFill>
                      <a:srgbClr val="000090"/>
                    </a:solidFill>
                  </a:rPr>
                  <a:t>    N(1440)1/2</a:t>
                </a:r>
                <a:r>
                  <a:rPr lang="en-US" sz="1100" b="1" baseline="30000" dirty="0" smtClean="0">
                    <a:solidFill>
                      <a:srgbClr val="000090"/>
                    </a:solidFill>
                  </a:rPr>
                  <a:t>+</a:t>
                </a:r>
              </a:p>
            </p:txBody>
          </p:sp>
        </p:grpSp>
        <p:grpSp>
          <p:nvGrpSpPr>
            <p:cNvPr id="4" name="Group 54"/>
            <p:cNvGrpSpPr/>
            <p:nvPr/>
          </p:nvGrpSpPr>
          <p:grpSpPr>
            <a:xfrm>
              <a:off x="5901357" y="875397"/>
              <a:ext cx="3128656" cy="2768452"/>
              <a:chOff x="6079157" y="1103997"/>
              <a:chExt cx="3128656" cy="2768452"/>
            </a:xfrm>
          </p:grpSpPr>
          <p:pic>
            <p:nvPicPr>
              <p:cNvPr id="59" name="Picture 58"/>
              <p:cNvPicPr>
                <a:picLocks noChangeAspect="1"/>
              </p:cNvPicPr>
              <p:nvPr/>
            </p:nvPicPr>
            <p:blipFill>
              <a:blip r:embed="rId5"/>
              <a:srcRect l="52736" t="9751"/>
              <a:stretch>
                <a:fillRect/>
              </a:stretch>
            </p:blipFill>
            <p:spPr>
              <a:xfrm>
                <a:off x="6293886" y="1112469"/>
                <a:ext cx="2913927" cy="2759980"/>
              </a:xfrm>
              <a:prstGeom prst="rect">
                <a:avLst/>
              </a:prstGeom>
            </p:spPr>
          </p:pic>
          <p:sp>
            <p:nvSpPr>
              <p:cNvPr id="60" name="TextBox 59"/>
              <p:cNvSpPr txBox="1"/>
              <p:nvPr/>
            </p:nvSpPr>
            <p:spPr>
              <a:xfrm rot="16200000">
                <a:off x="6427132" y="1289327"/>
                <a:ext cx="576375" cy="369332"/>
              </a:xfrm>
              <a:prstGeom prst="rect">
                <a:avLst/>
              </a:prstGeom>
              <a:noFill/>
            </p:spPr>
            <p:txBody>
              <a:bodyPr wrap="none" rtlCol="0">
                <a:spAutoFit/>
              </a:bodyPr>
              <a:lstStyle/>
              <a:p>
                <a:r>
                  <a:rPr lang="en-US" dirty="0" smtClean="0">
                    <a:solidFill>
                      <a:srgbClr val="000000"/>
                    </a:solidFill>
                  </a:rPr>
                  <a:t>b</a:t>
                </a:r>
                <a:r>
                  <a:rPr lang="en-US" baseline="30000" dirty="0" smtClean="0">
                    <a:solidFill>
                      <a:srgbClr val="000000"/>
                    </a:solidFill>
                  </a:rPr>
                  <a:t>2</a:t>
                </a:r>
                <a:r>
                  <a:rPr lang="en-US" dirty="0" smtClean="0">
                    <a:solidFill>
                      <a:srgbClr val="FF0000"/>
                    </a:solidFill>
                  </a:rPr>
                  <a:t>ρ</a:t>
                </a:r>
                <a:r>
                  <a:rPr lang="en-US" baseline="-25000" dirty="0" smtClean="0">
                    <a:solidFill>
                      <a:srgbClr val="FF0000"/>
                    </a:solidFill>
                  </a:rPr>
                  <a:t>T</a:t>
                </a:r>
                <a:endParaRPr lang="en-US" baseline="-25000" dirty="0">
                  <a:solidFill>
                    <a:srgbClr val="FF0000"/>
                  </a:solidFill>
                </a:endParaRPr>
              </a:p>
            </p:txBody>
          </p:sp>
          <p:grpSp>
            <p:nvGrpSpPr>
              <p:cNvPr id="5" name="Group 37"/>
              <p:cNvGrpSpPr/>
              <p:nvPr/>
            </p:nvGrpSpPr>
            <p:grpSpPr>
              <a:xfrm>
                <a:off x="7312404" y="1103997"/>
                <a:ext cx="652280" cy="465630"/>
                <a:chOff x="7501120" y="3825352"/>
                <a:chExt cx="652280" cy="465630"/>
              </a:xfrm>
            </p:grpSpPr>
            <p:sp>
              <p:nvSpPr>
                <p:cNvPr id="63" name="Right Arrow 62"/>
                <p:cNvSpPr/>
                <p:nvPr/>
              </p:nvSpPr>
              <p:spPr>
                <a:xfrm rot="10800000">
                  <a:off x="7501120" y="4040141"/>
                  <a:ext cx="652280" cy="13748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rot="16476050">
                  <a:off x="7539219" y="3796557"/>
                  <a:ext cx="465630" cy="523220"/>
                </a:xfrm>
                <a:prstGeom prst="rect">
                  <a:avLst/>
                </a:prstGeom>
                <a:noFill/>
              </p:spPr>
              <p:txBody>
                <a:bodyPr wrap="none" rtlCol="0">
                  <a:spAutoFit/>
                </a:bodyPr>
                <a:lstStyle/>
                <a:p>
                  <a:r>
                    <a:rPr lang="en-US" sz="2800" b="1" i="1" dirty="0" smtClean="0">
                      <a:ln>
                        <a:solidFill>
                          <a:srgbClr val="000000"/>
                        </a:solidFill>
                      </a:ln>
                      <a:solidFill>
                        <a:srgbClr val="CCFFCC"/>
                      </a:solidFill>
                    </a:rPr>
                    <a:t>P</a:t>
                  </a:r>
                  <a:endParaRPr lang="en-US" sz="2800" b="1" i="1" dirty="0">
                    <a:ln>
                      <a:solidFill>
                        <a:srgbClr val="000000"/>
                      </a:solidFill>
                    </a:ln>
                    <a:solidFill>
                      <a:srgbClr val="CCFFCC"/>
                    </a:solidFill>
                  </a:endParaRPr>
                </a:p>
              </p:txBody>
            </p:sp>
          </p:grpSp>
          <p:sp>
            <p:nvSpPr>
              <p:cNvPr id="66" name="TextBox 65"/>
              <p:cNvSpPr txBox="1"/>
              <p:nvPr/>
            </p:nvSpPr>
            <p:spPr>
              <a:xfrm rot="16200000">
                <a:off x="8141115" y="2187454"/>
                <a:ext cx="1173539" cy="276999"/>
              </a:xfrm>
              <a:prstGeom prst="rect">
                <a:avLst/>
              </a:prstGeom>
              <a:noFill/>
            </p:spPr>
            <p:txBody>
              <a:bodyPr wrap="square" rtlCol="0">
                <a:spAutoFit/>
              </a:bodyPr>
              <a:lstStyle/>
              <a:p>
                <a:r>
                  <a:rPr lang="en-US" sz="1200" dirty="0" smtClean="0"/>
                  <a:t> Electric Dipole </a:t>
                </a:r>
                <a:endParaRPr lang="en-US" sz="1200" dirty="0"/>
              </a:p>
            </p:txBody>
          </p:sp>
          <p:sp>
            <p:nvSpPr>
              <p:cNvPr id="91" name="TextBox 90"/>
              <p:cNvSpPr txBox="1"/>
              <p:nvPr/>
            </p:nvSpPr>
            <p:spPr>
              <a:xfrm rot="16200000">
                <a:off x="5907315" y="2161962"/>
                <a:ext cx="620683" cy="276999"/>
              </a:xfrm>
              <a:prstGeom prst="rect">
                <a:avLst/>
              </a:prstGeom>
              <a:noFill/>
            </p:spPr>
            <p:txBody>
              <a:bodyPr wrap="none" rtlCol="0">
                <a:spAutoFit/>
              </a:bodyPr>
              <a:lstStyle/>
              <a:p>
                <a:r>
                  <a:rPr lang="en-US" sz="1200" dirty="0" smtClean="0"/>
                  <a:t>b</a:t>
                </a:r>
                <a:r>
                  <a:rPr lang="en-US" sz="1200" baseline="-25000" dirty="0" smtClean="0"/>
                  <a:t>y</a:t>
                </a:r>
                <a:r>
                  <a:rPr lang="en-US" sz="1200" dirty="0" smtClean="0"/>
                  <a:t> (fm)</a:t>
                </a:r>
                <a:endParaRPr lang="en-US" sz="1200" baseline="-25000" dirty="0"/>
              </a:p>
            </p:txBody>
          </p:sp>
        </p:grpSp>
        <p:grpSp>
          <p:nvGrpSpPr>
            <p:cNvPr id="6" name="Group 66"/>
            <p:cNvGrpSpPr/>
            <p:nvPr/>
          </p:nvGrpSpPr>
          <p:grpSpPr>
            <a:xfrm>
              <a:off x="3687880" y="2678328"/>
              <a:ext cx="696759" cy="418490"/>
              <a:chOff x="3554944" y="4069581"/>
              <a:chExt cx="696759" cy="418490"/>
            </a:xfrm>
          </p:grpSpPr>
          <p:sp>
            <p:nvSpPr>
              <p:cNvPr id="68" name="TextBox 67"/>
              <p:cNvSpPr txBox="1"/>
              <p:nvPr/>
            </p:nvSpPr>
            <p:spPr>
              <a:xfrm rot="16200000">
                <a:off x="3554087" y="4087105"/>
                <a:ext cx="401823" cy="400110"/>
              </a:xfrm>
              <a:prstGeom prst="rect">
                <a:avLst/>
              </a:prstGeom>
              <a:noFill/>
            </p:spPr>
            <p:txBody>
              <a:bodyPr wrap="square" rtlCol="0">
                <a:spAutoFit/>
              </a:bodyPr>
              <a:lstStyle/>
              <a:p>
                <a:r>
                  <a:rPr lang="en-US" sz="2000" dirty="0" smtClean="0">
                    <a:solidFill>
                      <a:srgbClr val="0000FF"/>
                    </a:solidFill>
                  </a:rPr>
                  <a:t>ρ</a:t>
                </a:r>
                <a:r>
                  <a:rPr lang="en-US" sz="2000" baseline="-25000" dirty="0" smtClean="0">
                    <a:solidFill>
                      <a:srgbClr val="0000FF"/>
                    </a:solidFill>
                  </a:rPr>
                  <a:t>0</a:t>
                </a:r>
                <a:endParaRPr lang="en-US" sz="2000" baseline="-25000" dirty="0">
                  <a:solidFill>
                    <a:srgbClr val="0000FF"/>
                  </a:solidFill>
                </a:endParaRPr>
              </a:p>
            </p:txBody>
          </p:sp>
          <p:sp>
            <p:nvSpPr>
              <p:cNvPr id="69" name="TextBox 68"/>
              <p:cNvSpPr txBox="1"/>
              <p:nvPr/>
            </p:nvSpPr>
            <p:spPr>
              <a:xfrm rot="15961326">
                <a:off x="3850311" y="4070863"/>
                <a:ext cx="402674" cy="400110"/>
              </a:xfrm>
              <a:prstGeom prst="rect">
                <a:avLst/>
              </a:prstGeom>
              <a:noFill/>
            </p:spPr>
            <p:txBody>
              <a:bodyPr wrap="square" rtlCol="0">
                <a:spAutoFit/>
              </a:bodyPr>
              <a:lstStyle/>
              <a:p>
                <a:r>
                  <a:rPr lang="en-US" sz="2000" dirty="0" smtClean="0">
                    <a:solidFill>
                      <a:srgbClr val="FF0000"/>
                    </a:solidFill>
                  </a:rPr>
                  <a:t>ρ</a:t>
                </a:r>
                <a:r>
                  <a:rPr lang="en-US" sz="2000" baseline="-25000" dirty="0" smtClean="0">
                    <a:solidFill>
                      <a:srgbClr val="FF0000"/>
                    </a:solidFill>
                  </a:rPr>
                  <a:t>T</a:t>
                </a:r>
                <a:endParaRPr lang="en-US" sz="2000" baseline="-25000" dirty="0">
                  <a:solidFill>
                    <a:srgbClr val="FF0000"/>
                  </a:solidFill>
                </a:endParaRPr>
              </a:p>
            </p:txBody>
          </p:sp>
        </p:grpSp>
        <p:sp>
          <p:nvSpPr>
            <p:cNvPr id="39" name="TextBox 38"/>
            <p:cNvSpPr txBox="1"/>
            <p:nvPr/>
          </p:nvSpPr>
          <p:spPr>
            <a:xfrm rot="10800000">
              <a:off x="4088846" y="3376681"/>
              <a:ext cx="1366906" cy="307777"/>
            </a:xfrm>
            <a:prstGeom prst="rect">
              <a:avLst/>
            </a:prstGeom>
            <a:noFill/>
          </p:spPr>
          <p:txBody>
            <a:bodyPr wrap="none" rtlCol="0">
              <a:spAutoFit/>
            </a:bodyPr>
            <a:lstStyle/>
            <a:p>
              <a:r>
                <a:rPr lang="en-US" sz="1400" dirty="0" smtClean="0">
                  <a:solidFill>
                    <a:srgbClr val="000090"/>
                  </a:solidFill>
                </a:rPr>
                <a:t>charge densities</a:t>
              </a:r>
              <a:endParaRPr lang="en-US" sz="1400" dirty="0">
                <a:solidFill>
                  <a:srgbClr val="000090"/>
                </a:solidFill>
              </a:endParaRPr>
            </a:p>
          </p:txBody>
        </p:sp>
      </p:grpSp>
      <p:pic>
        <p:nvPicPr>
          <p:cNvPr id="47" name="Picture 46"/>
          <p:cNvPicPr>
            <a:picLocks noChangeAspect="1"/>
          </p:cNvPicPr>
          <p:nvPr/>
        </p:nvPicPr>
        <p:blipFill>
          <a:blip r:embed="rId6"/>
          <a:srcRect l="52680" t="11686" r="1210" b="-496"/>
          <a:stretch>
            <a:fillRect/>
          </a:stretch>
        </p:blipFill>
        <p:spPr>
          <a:xfrm rot="5400000">
            <a:off x="6273766" y="3579545"/>
            <a:ext cx="2844830" cy="2751494"/>
          </a:xfrm>
          <a:prstGeom prst="rect">
            <a:avLst/>
          </a:prstGeom>
        </p:spPr>
      </p:pic>
      <p:grpSp>
        <p:nvGrpSpPr>
          <p:cNvPr id="9" name="Group 62"/>
          <p:cNvGrpSpPr/>
          <p:nvPr/>
        </p:nvGrpSpPr>
        <p:grpSpPr>
          <a:xfrm rot="5400000">
            <a:off x="8568776" y="4619986"/>
            <a:ext cx="631379" cy="465630"/>
            <a:chOff x="4109095" y="3803492"/>
            <a:chExt cx="631379" cy="465630"/>
          </a:xfrm>
        </p:grpSpPr>
        <p:sp>
          <p:nvSpPr>
            <p:cNvPr id="49" name="Right Arrow 48"/>
            <p:cNvSpPr/>
            <p:nvPr/>
          </p:nvSpPr>
          <p:spPr>
            <a:xfrm rot="10800000">
              <a:off x="4109095" y="4000575"/>
              <a:ext cx="631379" cy="12183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4160543" y="3774697"/>
              <a:ext cx="465630" cy="523220"/>
            </a:xfrm>
            <a:prstGeom prst="rect">
              <a:avLst/>
            </a:prstGeom>
            <a:noFill/>
          </p:spPr>
          <p:txBody>
            <a:bodyPr wrap="none" rtlCol="0">
              <a:spAutoFit/>
            </a:bodyPr>
            <a:lstStyle/>
            <a:p>
              <a:r>
                <a:rPr lang="en-US" sz="2800" b="1" i="1" dirty="0" smtClean="0">
                  <a:ln>
                    <a:solidFill>
                      <a:srgbClr val="000000"/>
                    </a:solidFill>
                  </a:ln>
                  <a:solidFill>
                    <a:srgbClr val="CCFFCC"/>
                  </a:solidFill>
                </a:rPr>
                <a:t>P</a:t>
              </a:r>
              <a:endParaRPr lang="en-US" sz="2800" b="1" i="1" dirty="0">
                <a:ln>
                  <a:solidFill>
                    <a:srgbClr val="000000"/>
                  </a:solidFill>
                </a:ln>
                <a:solidFill>
                  <a:srgbClr val="CCFFCC"/>
                </a:solidFill>
              </a:endParaRPr>
            </a:p>
          </p:txBody>
        </p:sp>
      </p:grpSp>
      <p:sp>
        <p:nvSpPr>
          <p:cNvPr id="58" name="TextBox 57"/>
          <p:cNvSpPr txBox="1"/>
          <p:nvPr/>
        </p:nvSpPr>
        <p:spPr>
          <a:xfrm>
            <a:off x="8398614" y="3813662"/>
            <a:ext cx="576375" cy="369332"/>
          </a:xfrm>
          <a:prstGeom prst="rect">
            <a:avLst/>
          </a:prstGeom>
          <a:noFill/>
        </p:spPr>
        <p:txBody>
          <a:bodyPr wrap="none" rtlCol="0">
            <a:spAutoFit/>
          </a:bodyPr>
          <a:lstStyle/>
          <a:p>
            <a:r>
              <a:rPr lang="en-US" dirty="0" smtClean="0">
                <a:solidFill>
                  <a:srgbClr val="000000"/>
                </a:solidFill>
              </a:rPr>
              <a:t>b</a:t>
            </a:r>
            <a:r>
              <a:rPr lang="en-US" baseline="30000" dirty="0" smtClean="0">
                <a:solidFill>
                  <a:srgbClr val="000000"/>
                </a:solidFill>
              </a:rPr>
              <a:t>2</a:t>
            </a:r>
            <a:r>
              <a:rPr lang="en-US" dirty="0" smtClean="0">
                <a:solidFill>
                  <a:srgbClr val="FF0000"/>
                </a:solidFill>
              </a:rPr>
              <a:t>ρ</a:t>
            </a:r>
            <a:r>
              <a:rPr lang="en-US" baseline="-25000" dirty="0" smtClean="0">
                <a:solidFill>
                  <a:srgbClr val="FF0000"/>
                </a:solidFill>
              </a:rPr>
              <a:t>T</a:t>
            </a:r>
            <a:endParaRPr lang="en-US" baseline="-25000" dirty="0">
              <a:solidFill>
                <a:srgbClr val="FF0000"/>
              </a:solidFill>
            </a:endParaRPr>
          </a:p>
        </p:txBody>
      </p:sp>
      <p:sp>
        <p:nvSpPr>
          <p:cNvPr id="75" name="TextBox 74"/>
          <p:cNvSpPr txBox="1"/>
          <p:nvPr/>
        </p:nvSpPr>
        <p:spPr>
          <a:xfrm>
            <a:off x="7284847" y="5869707"/>
            <a:ext cx="1245763" cy="276999"/>
          </a:xfrm>
          <a:prstGeom prst="rect">
            <a:avLst/>
          </a:prstGeom>
          <a:noFill/>
        </p:spPr>
        <p:txBody>
          <a:bodyPr wrap="square" rtlCol="0">
            <a:spAutoFit/>
          </a:bodyPr>
          <a:lstStyle/>
          <a:p>
            <a:r>
              <a:rPr lang="en-US" sz="1200" dirty="0" smtClean="0"/>
              <a:t> Electric Dipole  </a:t>
            </a:r>
            <a:endParaRPr lang="en-US" sz="1200" dirty="0"/>
          </a:p>
        </p:txBody>
      </p:sp>
      <p:pic>
        <p:nvPicPr>
          <p:cNvPr id="76" name="Picture 75"/>
          <p:cNvPicPr>
            <a:picLocks/>
          </p:cNvPicPr>
          <p:nvPr/>
        </p:nvPicPr>
        <p:blipFill>
          <a:blip r:embed="rId7"/>
          <a:srcRect l="7231" t="7124" b="5636"/>
          <a:stretch>
            <a:fillRect/>
          </a:stretch>
        </p:blipFill>
        <p:spPr>
          <a:xfrm>
            <a:off x="6502133" y="859412"/>
            <a:ext cx="2647684" cy="2478696"/>
          </a:xfrm>
          <a:prstGeom prst="rect">
            <a:avLst/>
          </a:prstGeom>
        </p:spPr>
      </p:pic>
      <p:sp>
        <p:nvSpPr>
          <p:cNvPr id="83" name="TextBox 82"/>
          <p:cNvSpPr txBox="1"/>
          <p:nvPr/>
        </p:nvSpPr>
        <p:spPr>
          <a:xfrm>
            <a:off x="7993510" y="998768"/>
            <a:ext cx="926689" cy="261610"/>
          </a:xfrm>
          <a:prstGeom prst="rect">
            <a:avLst/>
          </a:prstGeom>
          <a:solidFill>
            <a:srgbClr val="CCFFCC"/>
          </a:solidFill>
          <a:ln w="3175" cap="flat" cmpd="sng" algn="ctr">
            <a:solidFill>
              <a:schemeClr val="tx1"/>
            </a:solidFill>
            <a:prstDash val="solid"/>
            <a:round/>
            <a:headEnd type="none" w="med" len="med"/>
            <a:tailEnd type="none" w="med" len="med"/>
          </a:ln>
        </p:spPr>
        <p:txBody>
          <a:bodyPr wrap="square" rtlCol="0">
            <a:spAutoFit/>
          </a:bodyPr>
          <a:lstStyle/>
          <a:p>
            <a:r>
              <a:rPr lang="en-US" sz="1100" b="1" dirty="0" smtClean="0">
                <a:solidFill>
                  <a:srgbClr val="000090"/>
                </a:solidFill>
              </a:rPr>
              <a:t>N(1535)1/2</a:t>
            </a:r>
            <a:r>
              <a:rPr lang="en-US" sz="1100" b="1" baseline="30000" dirty="0" smtClean="0">
                <a:solidFill>
                  <a:srgbClr val="000090"/>
                </a:solidFill>
              </a:rPr>
              <a:t>-</a:t>
            </a:r>
          </a:p>
        </p:txBody>
      </p:sp>
      <p:grpSp>
        <p:nvGrpSpPr>
          <p:cNvPr id="11" name="Group 64"/>
          <p:cNvGrpSpPr/>
          <p:nvPr/>
        </p:nvGrpSpPr>
        <p:grpSpPr>
          <a:xfrm rot="5400000">
            <a:off x="6822382" y="1214506"/>
            <a:ext cx="722158" cy="405790"/>
            <a:chOff x="3554944" y="4082281"/>
            <a:chExt cx="722158" cy="405790"/>
          </a:xfrm>
        </p:grpSpPr>
        <p:sp>
          <p:nvSpPr>
            <p:cNvPr id="82" name="TextBox 81"/>
            <p:cNvSpPr txBox="1"/>
            <p:nvPr/>
          </p:nvSpPr>
          <p:spPr>
            <a:xfrm rot="16200000">
              <a:off x="3554087" y="4087105"/>
              <a:ext cx="401823" cy="400110"/>
            </a:xfrm>
            <a:prstGeom prst="rect">
              <a:avLst/>
            </a:prstGeom>
            <a:noFill/>
          </p:spPr>
          <p:txBody>
            <a:bodyPr wrap="square" rtlCol="0">
              <a:spAutoFit/>
            </a:bodyPr>
            <a:lstStyle/>
            <a:p>
              <a:r>
                <a:rPr lang="en-US" sz="2000" dirty="0" smtClean="0">
                  <a:solidFill>
                    <a:srgbClr val="0000FF"/>
                  </a:solidFill>
                </a:rPr>
                <a:t>ρ</a:t>
              </a:r>
              <a:r>
                <a:rPr lang="en-US" sz="2000" baseline="-25000" dirty="0" smtClean="0">
                  <a:solidFill>
                    <a:srgbClr val="0000FF"/>
                  </a:solidFill>
                </a:rPr>
                <a:t>0</a:t>
              </a:r>
              <a:endParaRPr lang="en-US" sz="2000" baseline="-25000" dirty="0">
                <a:solidFill>
                  <a:srgbClr val="0000FF"/>
                </a:solidFill>
              </a:endParaRPr>
            </a:p>
          </p:txBody>
        </p:sp>
        <p:sp>
          <p:nvSpPr>
            <p:cNvPr id="84" name="TextBox 83"/>
            <p:cNvSpPr txBox="1"/>
            <p:nvPr/>
          </p:nvSpPr>
          <p:spPr>
            <a:xfrm rot="16200000">
              <a:off x="3875710" y="4083563"/>
              <a:ext cx="402674" cy="400110"/>
            </a:xfrm>
            <a:prstGeom prst="rect">
              <a:avLst/>
            </a:prstGeom>
            <a:noFill/>
          </p:spPr>
          <p:txBody>
            <a:bodyPr wrap="square" rtlCol="0">
              <a:spAutoFit/>
            </a:bodyPr>
            <a:lstStyle/>
            <a:p>
              <a:r>
                <a:rPr lang="en-US" sz="2000" dirty="0" smtClean="0">
                  <a:solidFill>
                    <a:srgbClr val="FF0000"/>
                  </a:solidFill>
                </a:rPr>
                <a:t>ρ</a:t>
              </a:r>
              <a:r>
                <a:rPr lang="en-US" sz="2000" baseline="-25000" dirty="0" smtClean="0">
                  <a:solidFill>
                    <a:srgbClr val="FF0000"/>
                  </a:solidFill>
                </a:rPr>
                <a:t>T</a:t>
              </a:r>
              <a:endParaRPr lang="en-US" sz="2000" baseline="-25000" dirty="0">
                <a:solidFill>
                  <a:srgbClr val="FF0000"/>
                </a:solidFill>
              </a:endParaRPr>
            </a:p>
          </p:txBody>
        </p:sp>
      </p:grpSp>
      <p:sp>
        <p:nvSpPr>
          <p:cNvPr id="89" name="TextBox 88"/>
          <p:cNvSpPr txBox="1"/>
          <p:nvPr/>
        </p:nvSpPr>
        <p:spPr>
          <a:xfrm>
            <a:off x="7656651" y="3313031"/>
            <a:ext cx="620683" cy="276999"/>
          </a:xfrm>
          <a:prstGeom prst="rect">
            <a:avLst/>
          </a:prstGeom>
          <a:solidFill>
            <a:srgbClr val="FFFFFF"/>
          </a:solidFill>
        </p:spPr>
        <p:txBody>
          <a:bodyPr wrap="none" rtlCol="0">
            <a:spAutoFit/>
          </a:bodyPr>
          <a:lstStyle/>
          <a:p>
            <a:r>
              <a:rPr lang="en-US" sz="1200" dirty="0" smtClean="0"/>
              <a:t>b</a:t>
            </a:r>
            <a:r>
              <a:rPr lang="en-US" sz="1200" baseline="-25000" dirty="0" smtClean="0"/>
              <a:t>y</a:t>
            </a:r>
            <a:r>
              <a:rPr lang="en-US" sz="1200" dirty="0" smtClean="0"/>
              <a:t> (fm)</a:t>
            </a:r>
            <a:endParaRPr lang="en-US" sz="1200" baseline="-25000" dirty="0"/>
          </a:p>
        </p:txBody>
      </p:sp>
      <p:sp>
        <p:nvSpPr>
          <p:cNvPr id="40" name="TextBox 39"/>
          <p:cNvSpPr txBox="1"/>
          <p:nvPr/>
        </p:nvSpPr>
        <p:spPr>
          <a:xfrm>
            <a:off x="2677617" y="5828631"/>
            <a:ext cx="938228" cy="523220"/>
          </a:xfrm>
          <a:prstGeom prst="rect">
            <a:avLst/>
          </a:prstGeom>
          <a:noFill/>
        </p:spPr>
        <p:txBody>
          <a:bodyPr wrap="none" rtlCol="0">
            <a:spAutoFit/>
          </a:bodyPr>
          <a:lstStyle/>
          <a:p>
            <a:r>
              <a:rPr lang="en-US" sz="1400" dirty="0" smtClean="0"/>
              <a:t> courtesy</a:t>
            </a:r>
          </a:p>
          <a:p>
            <a:r>
              <a:rPr lang="en-US" sz="1400" dirty="0" smtClean="0"/>
              <a:t> F.X. </a:t>
            </a:r>
            <a:r>
              <a:rPr lang="en-US" sz="1400" dirty="0" err="1" smtClean="0"/>
              <a:t>Girod</a:t>
            </a:r>
            <a:endParaRPr lang="en-US" sz="1400" dirty="0"/>
          </a:p>
        </p:txBody>
      </p:sp>
      <p:sp>
        <p:nvSpPr>
          <p:cNvPr id="41" name="TextBox 40"/>
          <p:cNvSpPr txBox="1"/>
          <p:nvPr/>
        </p:nvSpPr>
        <p:spPr>
          <a:xfrm>
            <a:off x="305583" y="1053745"/>
            <a:ext cx="3321856" cy="1938992"/>
          </a:xfrm>
          <a:prstGeom prst="rect">
            <a:avLst/>
          </a:prstGeom>
          <a:noFill/>
        </p:spPr>
        <p:txBody>
          <a:bodyPr wrap="square" rtlCol="0">
            <a:spAutoFit/>
          </a:bodyPr>
          <a:lstStyle/>
          <a:p>
            <a:endParaRPr lang="en-US" sz="2000" b="1" dirty="0" smtClean="0">
              <a:solidFill>
                <a:srgbClr val="000090"/>
              </a:solidFill>
            </a:endParaRPr>
          </a:p>
          <a:p>
            <a:r>
              <a:rPr lang="en-US" sz="2000" b="1" dirty="0" smtClean="0">
                <a:solidFill>
                  <a:srgbClr val="000090"/>
                </a:solidFill>
              </a:rPr>
              <a:t>Fourier transform in Q</a:t>
            </a:r>
            <a:r>
              <a:rPr lang="en-US" sz="2000" b="1" baseline="30000" dirty="0" smtClean="0">
                <a:solidFill>
                  <a:srgbClr val="000090"/>
                </a:solidFill>
              </a:rPr>
              <a:t>2</a:t>
            </a:r>
            <a:r>
              <a:rPr lang="en-US" sz="2000" b="1" dirty="0" smtClean="0">
                <a:solidFill>
                  <a:srgbClr val="000090"/>
                </a:solidFill>
              </a:rPr>
              <a:t> of transition form factors </a:t>
            </a:r>
            <a:endParaRPr lang="en-US" sz="2000" b="1" baseline="30000" dirty="0" smtClean="0">
              <a:solidFill>
                <a:srgbClr val="000090"/>
              </a:solidFill>
            </a:endParaRPr>
          </a:p>
          <a:p>
            <a:r>
              <a:rPr lang="en-US" sz="2000" b="1" dirty="0" smtClean="0">
                <a:solidFill>
                  <a:srgbClr val="000090"/>
                </a:solidFill>
              </a:rPr>
              <a:t>result in the IMF in </a:t>
            </a:r>
            <a:r>
              <a:rPr lang="en-US" sz="2000" b="1" dirty="0" smtClean="0">
                <a:solidFill>
                  <a:srgbClr val="008000"/>
                </a:solidFill>
              </a:rPr>
              <a:t>transition</a:t>
            </a:r>
          </a:p>
          <a:p>
            <a:r>
              <a:rPr lang="en-US" sz="2000" b="1" dirty="0" smtClean="0">
                <a:solidFill>
                  <a:srgbClr val="008000"/>
                </a:solidFill>
              </a:rPr>
              <a:t>charge densities </a:t>
            </a:r>
            <a:r>
              <a:rPr lang="en-US" sz="2000" b="1" dirty="0" smtClean="0">
                <a:solidFill>
                  <a:srgbClr val="000090"/>
                </a:solidFill>
              </a:rPr>
              <a:t>from the proton to the two states.   </a:t>
            </a:r>
            <a:endParaRPr lang="en-US" sz="2000" b="1" dirty="0">
              <a:solidFill>
                <a:srgbClr val="000090"/>
              </a:solidFill>
            </a:endParaRPr>
          </a:p>
        </p:txBody>
      </p:sp>
      <p:sp>
        <p:nvSpPr>
          <p:cNvPr id="45" name="TextBox 44"/>
          <p:cNvSpPr txBox="1"/>
          <p:nvPr/>
        </p:nvSpPr>
        <p:spPr>
          <a:xfrm>
            <a:off x="254001" y="4853557"/>
            <a:ext cx="3200399" cy="707886"/>
          </a:xfrm>
          <a:prstGeom prst="rect">
            <a:avLst/>
          </a:prstGeom>
          <a:noFill/>
        </p:spPr>
        <p:txBody>
          <a:bodyPr wrap="square" rtlCol="0">
            <a:spAutoFit/>
          </a:bodyPr>
          <a:lstStyle/>
          <a:p>
            <a:r>
              <a:rPr lang="en-US" sz="2000" dirty="0" smtClean="0"/>
              <a:t>FT involves integral in Q</a:t>
            </a:r>
            <a:r>
              <a:rPr lang="en-US" sz="2000" baseline="30000" dirty="0" smtClean="0"/>
              <a:t>2</a:t>
            </a:r>
            <a:r>
              <a:rPr lang="en-US" sz="2000" dirty="0" smtClean="0"/>
              <a:t>-&gt;∞ </a:t>
            </a:r>
          </a:p>
          <a:p>
            <a:r>
              <a:rPr lang="en-US" sz="2000" b="1" dirty="0" smtClean="0">
                <a:solidFill>
                  <a:srgbClr val="008000"/>
                </a:solidFill>
              </a:rPr>
              <a:t>=&gt; need data at higher  Q</a:t>
            </a:r>
            <a:r>
              <a:rPr lang="en-US" sz="2000" b="1" baseline="30000" dirty="0" smtClean="0">
                <a:solidFill>
                  <a:srgbClr val="008000"/>
                </a:solidFill>
              </a:rPr>
              <a:t>2</a:t>
            </a:r>
            <a:endParaRPr lang="en-US" sz="2000" b="1" baseline="30000" dirty="0">
              <a:solidFill>
                <a:srgbClr val="008000"/>
              </a:solidFill>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4"/>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7842</TotalTime>
  <Words>2019</Words>
  <Application>Microsoft Macintosh PowerPoint</Application>
  <PresentationFormat>On-screen Show (4:3)</PresentationFormat>
  <Paragraphs>278</Paragraphs>
  <Slides>19</Slides>
  <Notes>6</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1_Office Theme</vt:lpstr>
      <vt:lpstr>Comments  on  Excited Nucleons  Imaging</vt:lpstr>
      <vt:lpstr>Confinement and Strong QCD </vt:lpstr>
      <vt:lpstr>Structure of excited baryons</vt:lpstr>
      <vt:lpstr>Electron Scattering  ep→e’X</vt:lpstr>
      <vt:lpstr>NΔ(1232)3/2+ helicity amplitudes</vt:lpstr>
      <vt:lpstr>Roper resonance  N(1440)1/2+</vt:lpstr>
      <vt:lpstr>N(1535)1/2- helicity amplitudes</vt:lpstr>
      <vt:lpstr>Transverse charge transition densities of N*/Δ*</vt:lpstr>
      <vt:lpstr>Light Front γpN* transition charge densities</vt:lpstr>
      <vt:lpstr>Slide 10</vt:lpstr>
      <vt:lpstr>Slide 11</vt:lpstr>
      <vt:lpstr>Slide 12</vt:lpstr>
      <vt:lpstr>Slide 13</vt:lpstr>
      <vt:lpstr>Slide 14</vt:lpstr>
      <vt:lpstr>Light Front γpN* transition charge densities</vt:lpstr>
      <vt:lpstr>Slide 16</vt:lpstr>
      <vt:lpstr>Slide 17</vt:lpstr>
      <vt:lpstr>Missing baryons resonances and HIC</vt:lpstr>
      <vt:lpstr>3D Imaging of Proton Quark Structure </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Proton Spin Decomposition</dc:title>
  <dc:creator>Volker Burkert</dc:creator>
  <cp:lastModifiedBy>Volker Burkert</cp:lastModifiedBy>
  <cp:revision>26</cp:revision>
  <dcterms:created xsi:type="dcterms:W3CDTF">2017-03-17T13:20:48Z</dcterms:created>
  <dcterms:modified xsi:type="dcterms:W3CDTF">2017-03-17T13:21:38Z</dcterms:modified>
</cp:coreProperties>
</file>