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85" r:id="rId2"/>
    <p:sldId id="565" r:id="rId3"/>
    <p:sldId id="539" r:id="rId4"/>
    <p:sldId id="505" r:id="rId5"/>
    <p:sldId id="537" r:id="rId6"/>
    <p:sldId id="395" r:id="rId7"/>
    <p:sldId id="540" r:id="rId8"/>
    <p:sldId id="541" r:id="rId9"/>
    <p:sldId id="542" r:id="rId10"/>
    <p:sldId id="585" r:id="rId11"/>
    <p:sldId id="543" r:id="rId12"/>
    <p:sldId id="545" r:id="rId13"/>
    <p:sldId id="546" r:id="rId14"/>
    <p:sldId id="547" r:id="rId15"/>
    <p:sldId id="548" r:id="rId16"/>
    <p:sldId id="549" r:id="rId17"/>
    <p:sldId id="550" r:id="rId18"/>
    <p:sldId id="553" r:id="rId19"/>
    <p:sldId id="554" r:id="rId20"/>
    <p:sldId id="590" r:id="rId21"/>
    <p:sldId id="556" r:id="rId22"/>
    <p:sldId id="557" r:id="rId23"/>
    <p:sldId id="591" r:id="rId24"/>
    <p:sldId id="566" r:id="rId25"/>
    <p:sldId id="560" r:id="rId26"/>
    <p:sldId id="551" r:id="rId27"/>
    <p:sldId id="581" r:id="rId28"/>
    <p:sldId id="558" r:id="rId29"/>
    <p:sldId id="583" r:id="rId30"/>
    <p:sldId id="575" r:id="rId31"/>
    <p:sldId id="592" r:id="rId32"/>
    <p:sldId id="593" r:id="rId33"/>
    <p:sldId id="594" r:id="rId34"/>
    <p:sldId id="59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FA9106"/>
    <a:srgbClr val="669900"/>
    <a:srgbClr val="7E3D0C"/>
    <a:srgbClr val="FF0000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7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C636DD-1790-4B53-B6A0-1E8D28FC49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nDVCS complements pDVCS for the different sensitivity to GPDs of the various observables</a:t>
            </a: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5C971-FFAA-4730-A642-E69855497C5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sec.eff. (</a:t>
            </a:r>
            <a:r>
              <a:rPr lang="fr-FR" dirty="0" err="1" smtClean="0"/>
              <a:t>pol</a:t>
            </a:r>
            <a:r>
              <a:rPr lang="fr-FR" dirty="0" smtClean="0"/>
              <a:t>. et non-</a:t>
            </a:r>
            <a:r>
              <a:rPr lang="fr-FR" dirty="0" err="1" smtClean="0"/>
              <a:t>pol</a:t>
            </a:r>
            <a:r>
              <a:rPr lang="fr-FR" dirty="0" smtClean="0"/>
              <a:t>.) du</a:t>
            </a:r>
            <a:r>
              <a:rPr lang="fr-FR" baseline="0" dirty="0" smtClean="0"/>
              <a:t> Hall 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BSA et les TSA (</a:t>
            </a:r>
            <a:r>
              <a:rPr lang="fr-FR" dirty="0" err="1" smtClean="0"/>
              <a:t>Shifeng</a:t>
            </a:r>
            <a:r>
              <a:rPr lang="fr-FR" dirty="0" smtClean="0"/>
              <a:t>) de CLAS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la </a:t>
            </a:r>
            <a:r>
              <a:rPr lang="fr-FR" dirty="0" err="1" smtClean="0"/>
              <a:t>methode</a:t>
            </a:r>
            <a:r>
              <a:rPr lang="fr-FR" dirty="0" smtClean="0"/>
              <a:t> de KM et la mienne,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</a:t>
            </a:r>
            <a:r>
              <a:rPr lang="fr-FR" dirty="0" err="1" smtClean="0"/>
              <a:t>asymetries</a:t>
            </a:r>
            <a:r>
              <a:rPr lang="fr-FR" baseline="0" dirty="0" smtClean="0"/>
              <a:t> d’HERMES.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Resultats</a:t>
            </a:r>
            <a:r>
              <a:rPr lang="fr-FR" dirty="0" smtClean="0"/>
              <a:t> pour </a:t>
            </a:r>
            <a:r>
              <a:rPr lang="fr-FR" dirty="0" err="1" smtClean="0"/>
              <a:t>HtildeIm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E65C-8A45-43C1-8C09-2A1293C5BB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2455-F796-45EB-A126-E860265A6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51E6-495C-49E8-83AD-EE8E56A44F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A8CE-6627-439A-BEEB-594177A6B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456B-EC54-4A9A-9CD5-1440D4C9EE4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57D1-B086-4A39-9F86-31F21C3671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C594-EF82-427B-B097-3825E8DDD4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81AA-4403-4952-A914-D99DCAAE91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6ABC-D73A-40F9-BDE9-13B480B77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F39E-5F70-4141-873A-4A189D5D78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4AF-5D03-4C44-BCD6-8C52225F3A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B59F0C-1AA4-4FF1-9352-639898C71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1606.07821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6.0782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3.png"/><Relationship Id="rId7" Type="http://schemas.openxmlformats.org/officeDocument/2006/relationships/image" Target="../media/image70.emf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2.w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5.png"/><Relationship Id="rId7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113" y="0"/>
            <a:ext cx="2159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19" name="Image 8" descr="Quarks_constituants_FondNo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00113" y="-26988"/>
            <a:ext cx="2159001" cy="688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99256" y="3284984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Fitting CFFs/GPDs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And the x-dependence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of the charge radius of the proton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Nucleon and Resonance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tructure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ith Hard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xclusive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rocesses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31/05/2017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5518343"/>
            <a:ext cx="864108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Michel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Guidal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(IPN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Orsay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(in collaboration with R.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Dupré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, S.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Niccolai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&amp; M.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Vanderhaeghen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 r="50502"/>
          <a:stretch>
            <a:fillRect/>
          </a:stretch>
        </p:blipFill>
        <p:spPr bwMode="auto">
          <a:xfrm>
            <a:off x="152400" y="1119188"/>
            <a:ext cx="437473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724"/>
          <a:stretch>
            <a:fillRect/>
          </a:stretch>
        </p:blipFill>
        <p:spPr bwMode="auto">
          <a:xfrm>
            <a:off x="4724923" y="1119188"/>
            <a:ext cx="426667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116632"/>
            <a:ext cx="64003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Examples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of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correlation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between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and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60232" y="-99392"/>
            <a:ext cx="3513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392015" y="5949280"/>
            <a:ext cx="4340225" cy="746420"/>
            <a:chOff x="246" y="937"/>
            <a:chExt cx="2734" cy="47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46" y="1176"/>
              <a:ext cx="271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Ds</a:t>
              </a:r>
              <a:r>
                <a:rPr lang="en-US" baseline="-25000">
                  <a:latin typeface="Times New Roman" pitchFamily="18" charset="0"/>
                </a:rPr>
                <a:t>LU</a:t>
              </a:r>
              <a:r>
                <a:rPr lang="en-US">
                  <a:latin typeface="Times New Roman" pitchFamily="18" charset="0"/>
                </a:rPr>
                <a:t> ~ </a:t>
              </a:r>
              <a:r>
                <a:rPr lang="en-US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Im{F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+ </a:t>
              </a: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(F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latin typeface="Times New Roman" pitchFamily="18" charset="0"/>
                </a:rPr>
                <a:t>+F</a:t>
              </a:r>
              <a:r>
                <a:rPr lang="en-US" baseline="-25000">
                  <a:latin typeface="Times New Roman" pitchFamily="18" charset="0"/>
                </a:rPr>
                <a:t>2</a:t>
              </a:r>
              <a:r>
                <a:rPr lang="en-US">
                  <a:latin typeface="Times New Roman" pitchFamily="18" charset="0"/>
                </a:rPr>
                <a:t>)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-kF</a:t>
              </a:r>
              <a:r>
                <a:rPr lang="en-US" baseline="-25000">
                  <a:latin typeface="Times New Roman" pitchFamily="18" charset="0"/>
                </a:rPr>
                <a:t>2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>
                  <a:latin typeface="Times New Roman" pitchFamily="18" charset="0"/>
                </a:rPr>
                <a:t>}d</a:t>
              </a: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65" y="1059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46" y="937"/>
              <a:ext cx="26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Polarized beam, unpolarized target </a:t>
              </a:r>
              <a:r>
                <a:rPr lang="en-US">
                  <a:solidFill>
                    <a:srgbClr val="00B050"/>
                  </a:solidFill>
                  <a:latin typeface="Times New Roman" pitchFamily="18" charset="0"/>
                </a:rPr>
                <a:t>(BSA) </a:t>
              </a:r>
              <a:r>
                <a:rPr lang="en-US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6730190" y="6657171"/>
            <a:ext cx="184731" cy="4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66" y="624394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</a:rPr>
              <a:t>Fitting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</a:rPr>
              <a:t>only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</a:rPr>
              <a:t> 2 observables </a:t>
            </a:r>
            <a:r>
              <a:rPr lang="fr-FR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Ds</a:t>
            </a:r>
            <a:r>
              <a:rPr lang="fr-FR" b="1" baseline="-25000" dirty="0" smtClean="0">
                <a:solidFill>
                  <a:srgbClr val="00B050"/>
                </a:solidFill>
                <a:latin typeface="Times New Roman" pitchFamily="18" charset="0"/>
              </a:rPr>
              <a:t>LU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</a:rPr>
              <a:t> &amp; </a:t>
            </a:r>
            <a:r>
              <a:rPr lang="fr-FR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fr-FR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28417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-36512" y="5949280"/>
            <a:ext cx="9073008" cy="801380"/>
            <a:chOff x="-36512" y="5949280"/>
            <a:chExt cx="9073008" cy="801380"/>
          </a:xfrm>
        </p:grpSpPr>
        <p:sp>
          <p:nvSpPr>
            <p:cNvPr id="29706" name="Text Box 46"/>
            <p:cNvSpPr txBox="1">
              <a:spLocks noChangeArrowheads="1"/>
            </p:cNvSpPr>
            <p:nvPr/>
          </p:nvSpPr>
          <p:spPr bwMode="auto">
            <a:xfrm>
              <a:off x="179512" y="5949280"/>
              <a:ext cx="282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EPJA 37 (2008) 319</a:t>
              </a:r>
            </a:p>
          </p:txBody>
        </p:sp>
        <p:sp>
          <p:nvSpPr>
            <p:cNvPr id="29707" name="Text Box 47"/>
            <p:cNvSpPr txBox="1">
              <a:spLocks noChangeArrowheads="1"/>
            </p:cNvSpPr>
            <p:nvPr/>
          </p:nvSpPr>
          <p:spPr bwMode="auto">
            <a:xfrm>
              <a:off x="-36512" y="6381328"/>
              <a:ext cx="445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&amp; H. </a:t>
              </a:r>
              <a:r>
                <a:rPr lang="fr-FR" b="1" dirty="0" smtClean="0">
                  <a:solidFill>
                    <a:srgbClr val="00B050"/>
                  </a:solidFill>
                </a:rPr>
                <a:t>Moutarde </a:t>
              </a:r>
              <a:r>
                <a:rPr lang="fr-FR" b="1" dirty="0"/>
                <a:t>EPJA 42 (2009) 71</a:t>
              </a: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6084168" y="5949280"/>
              <a:ext cx="27749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PLB 693 (2010) 17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832" y="5949280"/>
              <a:ext cx="283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M.G. </a:t>
              </a:r>
              <a:r>
                <a:rPr lang="fr-FR" b="1" dirty="0" smtClean="0"/>
                <a:t>PLB 689 (2010) 156</a:t>
              </a:r>
              <a:endParaRPr lang="fr-FR" b="1" dirty="0"/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4273654" y="6381328"/>
              <a:ext cx="4762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 smtClean="0">
                  <a:solidFill>
                    <a:srgbClr val="00B050"/>
                  </a:solidFill>
                </a:rPr>
                <a:t>&amp; M. Boer </a:t>
              </a:r>
              <a:r>
                <a:rPr lang="fr-FR" b="1" dirty="0" err="1" smtClean="0"/>
                <a:t>J.Phys.</a:t>
              </a:r>
              <a:r>
                <a:rPr lang="fr-FR" b="1" dirty="0" smtClean="0"/>
                <a:t>G 42 </a:t>
              </a:r>
              <a:r>
                <a:rPr lang="fr-FR" b="1" dirty="0"/>
                <a:t>(</a:t>
              </a:r>
              <a:r>
                <a:rPr lang="fr-FR" b="1" dirty="0" smtClean="0"/>
                <a:t>2015) 034023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 cstate="print"/>
          <a:srcRect r="63324"/>
          <a:stretch>
            <a:fillRect/>
          </a:stretch>
        </p:blipFill>
        <p:spPr bwMode="auto">
          <a:xfrm>
            <a:off x="854075" y="52388"/>
            <a:ext cx="2894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 cstate="print"/>
          <a:srcRect r="33299"/>
          <a:stretch>
            <a:fillRect/>
          </a:stretch>
        </p:blipFill>
        <p:spPr bwMode="auto">
          <a:xfrm>
            <a:off x="854075" y="52388"/>
            <a:ext cx="52641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2775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 cstate="print"/>
          <a:srcRect r="1991"/>
          <a:stretch>
            <a:fillRect/>
          </a:stretch>
        </p:blipFill>
        <p:spPr bwMode="auto">
          <a:xfrm>
            <a:off x="854075" y="52388"/>
            <a:ext cx="773588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6011863" y="3198813"/>
            <a:ext cx="24479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charge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…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084888" y="305435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16200000">
            <a:off x="6767512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5" name="Text Box 2"/>
          <p:cNvSpPr txBox="1">
            <a:spLocks noChangeArrowheads="1"/>
          </p:cNvSpPr>
          <p:nvPr/>
        </p:nvSpPr>
        <p:spPr bwMode="auto">
          <a:xfrm>
            <a:off x="1476375" y="54768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linearization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1641475" y="5661025"/>
            <a:ext cx="122238" cy="122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 l="2301" r="2301" b="65038"/>
          <a:stretch>
            <a:fillRect/>
          </a:stretch>
        </p:blipFill>
        <p:spPr bwMode="auto">
          <a:xfrm>
            <a:off x="1187624" y="44451"/>
            <a:ext cx="7272164" cy="24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 l="50517" t="2643"/>
          <a:stretch>
            <a:fillRect/>
          </a:stretch>
        </p:blipFill>
        <p:spPr bwMode="auto">
          <a:xfrm>
            <a:off x="3419871" y="2627801"/>
            <a:ext cx="2496741" cy="23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 l="49554" t="3048"/>
          <a:stretch>
            <a:fillRect/>
          </a:stretch>
        </p:blipFill>
        <p:spPr bwMode="auto">
          <a:xfrm>
            <a:off x="6228183" y="2566972"/>
            <a:ext cx="2526879" cy="23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 rot="6393178">
            <a:off x="4433965" y="2699225"/>
            <a:ext cx="943695" cy="5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>
            <a:off x="6938046" y="2528677"/>
            <a:ext cx="917308" cy="58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2822" t="7165" r="2732"/>
          <a:stretch>
            <a:fillRect/>
          </a:stretch>
        </p:blipFill>
        <p:spPr bwMode="auto">
          <a:xfrm>
            <a:off x="6665230" y="4902289"/>
            <a:ext cx="1867210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375" t="7165" r="47358"/>
          <a:stretch>
            <a:fillRect/>
          </a:stretch>
        </p:blipFill>
        <p:spPr bwMode="auto">
          <a:xfrm>
            <a:off x="3635896" y="4869160"/>
            <a:ext cx="1943716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5710699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Rept.Prog.Phys.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76 (2013) 066202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57192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cs typeface="Arial" charset="0"/>
                <a:hlinkClick r:id="rId6"/>
              </a:rPr>
              <a:t>M.G., H. Moutarde, </a:t>
            </a:r>
          </a:p>
          <a:p>
            <a:pPr lvl="0"/>
            <a:r>
              <a:rPr lang="fr-FR" b="1" dirty="0" smtClean="0">
                <a:cs typeface="Arial" charset="0"/>
                <a:hlinkClick r:id="rId6"/>
              </a:rPr>
              <a:t>M. </a:t>
            </a:r>
            <a:r>
              <a:rPr lang="fr-FR" b="1" dirty="0" err="1" smtClean="0">
                <a:cs typeface="Arial" charset="0"/>
                <a:hlinkClick r:id="rId6"/>
              </a:rPr>
              <a:t>Vanderhaeghen</a:t>
            </a:r>
            <a:endParaRPr lang="fr-FR" b="1" dirty="0" smtClean="0">
              <a:cs typeface="Arial" charset="0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342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b="1643"/>
          <a:stretch>
            <a:fillRect/>
          </a:stretch>
        </p:blipFill>
        <p:spPr bwMode="auto">
          <a:xfrm>
            <a:off x="539552" y="404664"/>
            <a:ext cx="7513879" cy="339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419872" y="3861048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PRL 115 (2015), 212003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95536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Hall A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PRC92 (2015), 055202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347864" y="5445224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PRL 114 (2015), 032001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28184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PRD91 (2015), 052014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9792" y="44624"/>
            <a:ext cx="4221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New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recent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data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from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JLab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09329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unpol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and 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beam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</a:t>
            </a:r>
          </a:p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          x-sections)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616530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lTSA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623731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lTSA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4581128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unpol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and 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beam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</a:t>
            </a:r>
          </a:p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         x-sections)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32240" y="223480"/>
            <a:ext cx="2232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 M.G.,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8066"/>
            <a:ext cx="3915916" cy="36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57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17232"/>
            <a:ext cx="2066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1819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6021288"/>
            <a:ext cx="2257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6672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890" y="1268760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290" y="1196752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4944218" y="1340768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03648" y="12687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2780928"/>
            <a:ext cx="402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However</a:t>
            </a:r>
            <a:r>
              <a:rPr lang="fr-FR" sz="2000" b="1" dirty="0" smtClean="0">
                <a:solidFill>
                  <a:schemeClr val="accent2"/>
                </a:solidFill>
              </a:rPr>
              <a:t>, </a:t>
            </a:r>
            <a:r>
              <a:rPr lang="fr-FR" sz="2000" b="1" dirty="0" err="1" smtClean="0">
                <a:solidFill>
                  <a:schemeClr val="accent2"/>
                </a:solidFill>
              </a:rPr>
              <a:t>this</a:t>
            </a:r>
            <a:r>
              <a:rPr lang="fr-FR" sz="2000" b="1" dirty="0" smtClean="0">
                <a:solidFill>
                  <a:schemeClr val="accent2"/>
                </a:solidFill>
              </a:rPr>
              <a:t> formula </a:t>
            </a:r>
            <a:r>
              <a:rPr lang="fr-FR" sz="2000" b="1" dirty="0" err="1" smtClean="0">
                <a:solidFill>
                  <a:schemeClr val="accent2"/>
                </a:solidFill>
              </a:rPr>
              <a:t>involves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9552" y="3964994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While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we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extract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050" y="4509120"/>
            <a:ext cx="377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39552" y="51171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Need</a:t>
            </a:r>
            <a:r>
              <a:rPr lang="fr-FR" sz="2000" b="1" dirty="0" smtClean="0">
                <a:solidFill>
                  <a:schemeClr val="accent2"/>
                </a:solidFill>
              </a:rPr>
              <a:t> to </a:t>
            </a:r>
            <a:r>
              <a:rPr lang="fr-FR" sz="2000" b="1" dirty="0" err="1" smtClean="0">
                <a:solidFill>
                  <a:schemeClr val="accent2"/>
                </a:solidFill>
              </a:rPr>
              <a:t>estimate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4333" y="564448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439" y="5589240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48760" y="5616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assuming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89230" y="56383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93856" y="5157192"/>
            <a:ext cx="504056" cy="36004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32656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6391697" y="467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(M. </a:t>
            </a:r>
            <a:r>
              <a:rPr lang="fr-FR" b="1" dirty="0" err="1" smtClean="0">
                <a:solidFill>
                  <a:srgbClr val="00B050"/>
                </a:solidFill>
              </a:rPr>
              <a:t>Burkhardt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4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858" y="-387424"/>
            <a:ext cx="38163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611560" y="6290156"/>
            <a:ext cx="805541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fr-FR" sz="2800" b="1" baseline="30000" dirty="0" err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fr-FR" sz="2800" b="1" dirty="0">
                <a:latin typeface="Times New Roman" pitchFamily="18" charset="0"/>
              </a:rPr>
              <a:t>(</a:t>
            </a:r>
            <a:r>
              <a:rPr lang="fr-FR" sz="2800" b="1" dirty="0" err="1">
                <a:solidFill>
                  <a:srgbClr val="FF5050"/>
                </a:solidFill>
                <a:latin typeface="Times New Roman" pitchFamily="18" charset="0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669900"/>
                </a:solidFill>
                <a:latin typeface="Symbol" pitchFamily="18" charset="2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)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but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only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669900"/>
                </a:solidFill>
                <a:latin typeface="Symbol" pitchFamily="18" charset="2"/>
              </a:rPr>
              <a:t>x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experimentally</a:t>
            </a:r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 accessible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684213" y="5229200"/>
          <a:ext cx="77771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Equation" r:id="rId4" imgW="4140000" imgH="469800" progId="Equation.3">
                  <p:embed/>
                </p:oleObj>
              </mc:Choice>
              <mc:Fallback>
                <p:oleObj name="Equation" r:id="rId4" imgW="4140000" imgH="4698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229200"/>
                        <a:ext cx="777716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852936"/>
            <a:ext cx="6162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7048" y="3645024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43312" y="36897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4261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069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887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2509679" cy="3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31530"/>
            <a:ext cx="1624583" cy="3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92080" y="534359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for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 t="11811"/>
          <a:stretch>
            <a:fillRect/>
          </a:stretch>
        </p:blipFill>
        <p:spPr bwMode="auto">
          <a:xfrm>
            <a:off x="3709020" y="6216333"/>
            <a:ext cx="2754306" cy="38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rayée 8"/>
          <p:cNvSpPr/>
          <p:nvPr/>
        </p:nvSpPr>
        <p:spPr>
          <a:xfrm>
            <a:off x="2915816" y="6165304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7555"/>
            <a:ext cx="6131967" cy="60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3068960"/>
            <a:ext cx="216024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668344" y="3645024"/>
            <a:ext cx="216024" cy="2160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884368" y="2996952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HERMES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7956376" y="3501008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/>
              <a:t>JLab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88640"/>
            <a:ext cx="6543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8344" y="3068960"/>
            <a:ext cx="216024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668344" y="3645024"/>
            <a:ext cx="216024" cy="2160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84368" y="2996952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HERMES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7956376" y="3501008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/>
              <a:t>JLab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390400" cy="33476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19" y="548680"/>
            <a:ext cx="5686801" cy="1016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22478" y="11663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Dispersion relations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050127"/>
            <a:ext cx="8640960" cy="11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5733256"/>
            <a:ext cx="8664588" cy="830263"/>
            <a:chOff x="158" y="550"/>
            <a:chExt cx="5458" cy="523"/>
          </a:xfrm>
        </p:grpSpPr>
        <p:sp>
          <p:nvSpPr>
            <p:cNvPr id="49158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5186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Theory developments: </a:t>
              </a: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higher twists, target mass corrections,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NLO corrections, …</a:t>
              </a:r>
              <a:endPara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496" y="1912862"/>
            <a:ext cx="8231191" cy="1938338"/>
            <a:chOff x="158" y="-267"/>
            <a:chExt cx="5185" cy="1221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158" y="-2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30" y="-267"/>
              <a:ext cx="4913" cy="1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Large flow of new observables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being released and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new data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expected soon </a:t>
              </a: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(JLab6,JLab12,COMPASS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) </a:t>
              </a:r>
              <a:endPara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(Other DVCS-related processes planned for </a:t>
              </a:r>
              <a:r>
                <a:rPr lang="en-US" sz="2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JLab</a:t>
              </a: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2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GeV</a:t>
              </a: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(TCS, DDVCS)</a:t>
              </a:r>
            </a:p>
            <a:p>
              <a:pPr defTabSz="762000" eaLnBrk="0" hangingPunct="0">
                <a:defRPr/>
              </a:pP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88640"/>
            <a:ext cx="8815388" cy="1200150"/>
            <a:chOff x="158" y="414"/>
            <a:chExt cx="5553" cy="756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21" y="414"/>
              <a:ext cx="5190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GPDs contain a wealth of information on nucleon structure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and dynamics: 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space-momentum quark correlation, orbital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momentum, </a:t>
              </a: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pion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cloud, pressure forces within the nucleon,…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005064"/>
            <a:ext cx="8605842" cy="1200151"/>
            <a:chOff x="158" y="550"/>
            <a:chExt cx="5421" cy="756"/>
          </a:xfrm>
        </p:grpSpPr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5149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First new insights on nucleon structure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(x-dependence of the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charge radius, D-term)already emerging from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current data </a:t>
              </a:r>
              <a:endPara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with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new fitting algorithms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41390"/>
            <a:ext cx="3712197" cy="6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677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4920" y="5733256"/>
            <a:ext cx="56689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08720"/>
            <a:ext cx="43840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55776" y="260648"/>
            <a:ext cx="415517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The Bethe-Heitler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process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5702192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30360" y="57332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18420"/>
            <a:ext cx="4039941" cy="31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7264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1457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30813"/>
            <a:ext cx="876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517" y="6010129"/>
            <a:ext cx="3419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6030813"/>
            <a:ext cx="4600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204" y="6309320"/>
            <a:ext cx="1714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584776"/>
            <a:ext cx="885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6552640"/>
            <a:ext cx="454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179512" y="594928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51520" y="6525344"/>
            <a:ext cx="1584176" cy="136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7" name="Picture 7" descr="Hubperp"/>
          <p:cNvPicPr>
            <a:picLocks noChangeAspect="1" noChangeArrowheads="1"/>
          </p:cNvPicPr>
          <p:nvPr/>
        </p:nvPicPr>
        <p:blipFill>
          <a:blip r:embed="rId3" cstate="print"/>
          <a:srcRect t="23567"/>
          <a:stretch>
            <a:fillRect/>
          </a:stretch>
        </p:blipFill>
        <p:spPr bwMode="auto">
          <a:xfrm>
            <a:off x="4191000" y="-267419"/>
            <a:ext cx="4514850" cy="5208587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661889"/>
            <a:ext cx="3429000" cy="2811462"/>
            <a:chOff x="2100" y="1733"/>
            <a:chExt cx="2160" cy="1771"/>
          </a:xfrm>
        </p:grpSpPr>
        <p:sp>
          <p:nvSpPr>
            <p:cNvPr id="394250" name="Text Box 10"/>
            <p:cNvSpPr txBox="1">
              <a:spLocks noChangeArrowheads="1"/>
            </p:cNvSpPr>
            <p:nvPr/>
          </p:nvSpPr>
          <p:spPr bwMode="auto">
            <a:xfrm>
              <a:off x="3994" y="2784"/>
              <a:ext cx="26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x</a:t>
              </a:r>
            </a:p>
          </p:txBody>
        </p:sp>
        <p:sp>
          <p:nvSpPr>
            <p:cNvPr id="394251" name="Text Box 11"/>
            <p:cNvSpPr txBox="1">
              <a:spLocks noChangeArrowheads="1"/>
            </p:cNvSpPr>
            <p:nvPr/>
          </p:nvSpPr>
          <p:spPr bwMode="auto">
            <a:xfrm>
              <a:off x="2648" y="3264"/>
              <a:ext cx="265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b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10" y="3447"/>
              <a:ext cx="54" cy="57"/>
              <a:chOff x="5375" y="3113"/>
              <a:chExt cx="90" cy="90"/>
            </a:xfrm>
          </p:grpSpPr>
          <p:sp>
            <p:nvSpPr>
              <p:cNvPr id="394253" name="Line 13"/>
              <p:cNvSpPr>
                <a:spLocks noChangeShapeType="1"/>
              </p:cNvSpPr>
              <p:nvPr/>
            </p:nvSpPr>
            <p:spPr bwMode="auto">
              <a:xfrm>
                <a:off x="5375" y="320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254" name="Line 14"/>
              <p:cNvSpPr>
                <a:spLocks noChangeShapeType="1"/>
              </p:cNvSpPr>
              <p:nvPr/>
            </p:nvSpPr>
            <p:spPr bwMode="auto">
              <a:xfrm>
                <a:off x="5420" y="311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2292" y="3264"/>
              <a:ext cx="168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(GeV</a:t>
              </a:r>
              <a:r>
                <a:rPr lang="en-US" sz="2800" baseline="3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-1</a:t>
              </a: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)</a:t>
              </a:r>
            </a:p>
          </p:txBody>
        </p:sp>
        <p:sp>
          <p:nvSpPr>
            <p:cNvPr id="394256" name="Rectangle 16"/>
            <p:cNvSpPr>
              <a:spLocks noChangeArrowheads="1"/>
            </p:cNvSpPr>
            <p:nvPr/>
          </p:nvSpPr>
          <p:spPr bwMode="auto">
            <a:xfrm>
              <a:off x="2100" y="1733"/>
              <a:ext cx="67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H</a:t>
              </a:r>
              <a:r>
                <a:rPr lang="en-US" b="1" baseline="30000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(x,b )</a:t>
              </a:r>
              <a:endParaRPr lang="fr-FR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1125" y="875928"/>
            <a:ext cx="3622675" cy="1905000"/>
            <a:chOff x="-48" y="1152"/>
            <a:chExt cx="2282" cy="1200"/>
          </a:xfrm>
        </p:grpSpPr>
        <p:sp>
          <p:nvSpPr>
            <p:cNvPr id="394258" name="Oval 18"/>
            <p:cNvSpPr>
              <a:spLocks noChangeArrowheads="1"/>
            </p:cNvSpPr>
            <p:nvPr/>
          </p:nvSpPr>
          <p:spPr bwMode="auto">
            <a:xfrm>
              <a:off x="485" y="1380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59" name="Oval 19"/>
            <p:cNvSpPr>
              <a:spLocks noChangeArrowheads="1"/>
            </p:cNvSpPr>
            <p:nvPr/>
          </p:nvSpPr>
          <p:spPr bwMode="auto">
            <a:xfrm rot="1980000">
              <a:off x="721" y="1502"/>
              <a:ext cx="229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V="1">
              <a:off x="1125" y="141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1125" y="1236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1264" y="11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394263" name="Line 23"/>
            <p:cNvSpPr>
              <a:spLocks noChangeShapeType="1"/>
            </p:cNvSpPr>
            <p:nvPr/>
          </p:nvSpPr>
          <p:spPr bwMode="auto">
            <a:xfrm flipH="1">
              <a:off x="316" y="1573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4264" name="Object 24"/>
            <p:cNvGraphicFramePr>
              <a:graphicFrameLocks/>
            </p:cNvGraphicFramePr>
            <p:nvPr/>
          </p:nvGraphicFramePr>
          <p:xfrm>
            <a:off x="-48" y="1545"/>
            <a:ext cx="40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6" name="Equation" r:id="rId4" imgW="203040" imgH="164880" progId="Equation.3">
                    <p:embed/>
                  </p:oleObj>
                </mc:Choice>
                <mc:Fallback>
                  <p:oleObj name="Equation" r:id="rId4" imgW="203040" imgH="164880" progId="Equation.3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" y="1545"/>
                          <a:ext cx="40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65" name="Object 25"/>
            <p:cNvGraphicFramePr>
              <a:graphicFrameLocks/>
            </p:cNvGraphicFramePr>
            <p:nvPr/>
          </p:nvGraphicFramePr>
          <p:xfrm>
            <a:off x="269" y="1323"/>
            <a:ext cx="43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7" name="Equation" r:id="rId6" imgW="542880" imgH="428400" progId="Equation.3">
                    <p:embed/>
                  </p:oleObj>
                </mc:Choice>
                <mc:Fallback>
                  <p:oleObj name="Equation" r:id="rId6" imgW="542880" imgH="428400" progId="Equation.3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" y="1323"/>
                          <a:ext cx="43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1741" y="1605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7" name="Line 27"/>
            <p:cNvSpPr>
              <a:spLocks noChangeShapeType="1"/>
            </p:cNvSpPr>
            <p:nvPr/>
          </p:nvSpPr>
          <p:spPr bwMode="auto">
            <a:xfrm flipV="1">
              <a:off x="613" y="1712"/>
              <a:ext cx="1123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8" name="Line 28"/>
            <p:cNvSpPr>
              <a:spLocks noChangeShapeType="1"/>
            </p:cNvSpPr>
            <p:nvPr/>
          </p:nvSpPr>
          <p:spPr bwMode="auto">
            <a:xfrm>
              <a:off x="1673" y="2021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49" y="2000"/>
              <a:ext cx="527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70" name="Rectangle 30"/>
            <p:cNvSpPr>
              <a:spLocks noChangeArrowheads="1"/>
            </p:cNvSpPr>
            <p:nvPr/>
          </p:nvSpPr>
          <p:spPr bwMode="auto">
            <a:xfrm>
              <a:off x="2046" y="197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94271" name="Rectangle 31"/>
            <p:cNvSpPr>
              <a:spLocks noChangeArrowheads="1"/>
            </p:cNvSpPr>
            <p:nvPr/>
          </p:nvSpPr>
          <p:spPr bwMode="auto">
            <a:xfrm>
              <a:off x="62" y="1905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>
              <a:off x="1128" y="1863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 flipH="1" flipV="1">
              <a:off x="870" y="1612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4274" name="Object 34"/>
            <p:cNvGraphicFramePr>
              <a:graphicFrameLocks/>
            </p:cNvGraphicFramePr>
            <p:nvPr/>
          </p:nvGraphicFramePr>
          <p:xfrm>
            <a:off x="742" y="1713"/>
            <a:ext cx="303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8" name="Equation" r:id="rId8" imgW="177480" imgH="203040" progId="Equation.2">
                    <p:embed/>
                  </p:oleObj>
                </mc:Choice>
                <mc:Fallback>
                  <p:oleObj name="Equation" r:id="rId8" imgW="177480" imgH="2030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" y="1713"/>
                          <a:ext cx="303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275" name="Oval 35"/>
            <p:cNvSpPr>
              <a:spLocks noChangeArrowheads="1"/>
            </p:cNvSpPr>
            <p:nvPr/>
          </p:nvSpPr>
          <p:spPr bwMode="auto">
            <a:xfrm>
              <a:off x="1066" y="1979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6" name="Oval 36"/>
            <p:cNvSpPr>
              <a:spLocks noChangeArrowheads="1"/>
            </p:cNvSpPr>
            <p:nvPr/>
          </p:nvSpPr>
          <p:spPr bwMode="auto">
            <a:xfrm>
              <a:off x="554" y="1871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7" name="Oval 37"/>
            <p:cNvSpPr>
              <a:spLocks noChangeArrowheads="1"/>
            </p:cNvSpPr>
            <p:nvPr/>
          </p:nvSpPr>
          <p:spPr bwMode="auto">
            <a:xfrm>
              <a:off x="1130" y="2195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8" name="Oval 38"/>
            <p:cNvSpPr>
              <a:spLocks noChangeArrowheads="1"/>
            </p:cNvSpPr>
            <p:nvPr/>
          </p:nvSpPr>
          <p:spPr bwMode="auto">
            <a:xfrm>
              <a:off x="1258" y="1583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9" name="Oval 39"/>
            <p:cNvSpPr>
              <a:spLocks noChangeArrowheads="1"/>
            </p:cNvSpPr>
            <p:nvPr/>
          </p:nvSpPr>
          <p:spPr bwMode="auto">
            <a:xfrm>
              <a:off x="682" y="2051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80" name="Oval 40"/>
            <p:cNvSpPr>
              <a:spLocks noChangeArrowheads="1"/>
            </p:cNvSpPr>
            <p:nvPr/>
          </p:nvSpPr>
          <p:spPr bwMode="auto">
            <a:xfrm>
              <a:off x="1440" y="1809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010275" y="868264"/>
            <a:ext cx="85725" cy="90487"/>
            <a:chOff x="5375" y="3113"/>
            <a:chExt cx="90" cy="90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5375" y="3203"/>
              <a:ext cx="9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5420" y="3113"/>
              <a:ext cx="0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172400" y="3356992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23850" y="44450"/>
            <a:ext cx="8569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sz="2800" b="1" dirty="0" err="1" smtClean="0">
                <a:solidFill>
                  <a:srgbClr val="FF3300"/>
                </a:solidFill>
              </a:rPr>
              <a:t>GPDs</a:t>
            </a:r>
            <a:r>
              <a:rPr lang="fr-FR" sz="2800" b="1" dirty="0" smtClean="0">
                <a:solidFill>
                  <a:srgbClr val="FF3300"/>
                </a:solidFill>
              </a:rPr>
              <a:t> or the </a:t>
            </a:r>
            <a:r>
              <a:rPr lang="fr-FR" sz="2800" b="1" dirty="0" err="1" smtClean="0">
                <a:solidFill>
                  <a:srgbClr val="FF3300"/>
                </a:solidFill>
              </a:rPr>
              <a:t>tomography</a:t>
            </a:r>
            <a:r>
              <a:rPr lang="fr-FR" sz="2800" b="1" dirty="0" smtClean="0">
                <a:solidFill>
                  <a:srgbClr val="FF3300"/>
                </a:solidFill>
              </a:rPr>
              <a:t> of the </a:t>
            </a:r>
            <a:r>
              <a:rPr lang="fr-FR" sz="2800" b="1" dirty="0" err="1" smtClean="0">
                <a:solidFill>
                  <a:srgbClr val="FF3300"/>
                </a:solidFill>
              </a:rPr>
              <a:t>nucleon</a:t>
            </a:r>
            <a:endParaRPr lang="fr-FR" sz="2800" b="1" i="1" dirty="0">
              <a:solidFill>
                <a:srgbClr val="FF3300"/>
              </a:solidFill>
            </a:endParaRPr>
          </a:p>
        </p:txBody>
      </p:sp>
      <p:grpSp>
        <p:nvGrpSpPr>
          <p:cNvPr id="6" name="Groupe 40"/>
          <p:cNvGrpSpPr/>
          <p:nvPr/>
        </p:nvGrpSpPr>
        <p:grpSpPr>
          <a:xfrm>
            <a:off x="179512" y="3861048"/>
            <a:ext cx="8604448" cy="2808312"/>
            <a:chOff x="251520" y="3140968"/>
            <a:chExt cx="8892480" cy="3528392"/>
          </a:xfrm>
        </p:grpSpPr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3028207" y="4212377"/>
              <a:ext cx="31999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b="1" u="sng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Ji’s</a:t>
              </a:r>
              <a:r>
                <a:rPr lang="en-GB" sz="3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sum rule</a:t>
              </a:r>
              <a:endParaRPr lang="en-GB" sz="3200" b="1" u="sng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1060170" y="4869160"/>
              <a:ext cx="47359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2J</a:t>
              </a:r>
              <a:r>
                <a:rPr lang="en-GB" sz="3200" baseline="-250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q</a:t>
              </a:r>
              <a:r>
                <a:rPr lang="en-GB" sz="32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 = </a:t>
              </a:r>
              <a:r>
                <a:rPr lang="en-GB" sz="28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 x(H+E)(x,ξ,0)</a:t>
              </a:r>
              <a:r>
                <a:rPr lang="en-GB" sz="2800" dirty="0" err="1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dx</a:t>
              </a:r>
              <a:endParaRPr lang="en-GB" sz="2800" dirty="0">
                <a:solidFill>
                  <a:srgbClr val="FF3300"/>
                </a:solidFill>
                <a:latin typeface="Bookman Old Style" pitchFamily="18" charset="0"/>
                <a:sym typeface="Symbol" pitchFamily="18" charset="2"/>
              </a:endParaRPr>
            </a:p>
          </p:txBody>
        </p:sp>
        <p:graphicFrame>
          <p:nvGraphicFramePr>
            <p:cNvPr id="45" name="Object 57"/>
            <p:cNvGraphicFramePr>
              <a:graphicFrameLocks noChangeAspect="1"/>
            </p:cNvGraphicFramePr>
            <p:nvPr/>
          </p:nvGraphicFramePr>
          <p:xfrm>
            <a:off x="251520" y="5835155"/>
            <a:ext cx="4351968" cy="834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9" name="Equation" r:id="rId10" imgW="1663560" imgH="304560" progId="Equation.3">
                    <p:embed/>
                  </p:oleObj>
                </mc:Choice>
                <mc:Fallback>
                  <p:oleObj name="Equation" r:id="rId10" imgW="1663560" imgH="3045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5835155"/>
                          <a:ext cx="4351968" cy="834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AutoShape 59"/>
            <p:cNvSpPr>
              <a:spLocks/>
            </p:cNvSpPr>
            <p:nvPr/>
          </p:nvSpPr>
          <p:spPr bwMode="auto">
            <a:xfrm rot="5400000">
              <a:off x="1733674" y="4805242"/>
              <a:ext cx="267839" cy="1791987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8" name="Picture 62" descr="nucleo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74140" y="3140968"/>
              <a:ext cx="3169860" cy="3180969"/>
            </a:xfrm>
            <a:prstGeom prst="rect">
              <a:avLst/>
            </a:prstGeom>
            <a:noFill/>
          </p:spPr>
        </p:pic>
      </p:grpSp>
      <p:sp>
        <p:nvSpPr>
          <p:cNvPr id="49" name="Rectangle 48"/>
          <p:cNvSpPr/>
          <p:nvPr/>
        </p:nvSpPr>
        <p:spPr>
          <a:xfrm>
            <a:off x="539552" y="105273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 t="65038" b="1227"/>
          <a:stretch>
            <a:fillRect/>
          </a:stretch>
        </p:blipFill>
        <p:spPr bwMode="auto">
          <a:xfrm>
            <a:off x="467544" y="2780928"/>
            <a:ext cx="8337551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18"/>
          <p:cNvSpPr>
            <a:spLocks noChangeArrowheads="1"/>
          </p:cNvSpPr>
          <p:nvPr/>
        </p:nvSpPr>
        <p:spPr bwMode="auto">
          <a:xfrm>
            <a:off x="215900" y="5301208"/>
            <a:ext cx="8748713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axial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appears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to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more « 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concentrated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 »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than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electromagnetic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fr-FR" sz="2400" b="1" baseline="-25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3900695" y="5458872"/>
            <a:ext cx="4143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15616" y="6093296"/>
            <a:ext cx="727280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 defTabSz="762000" eaLnBrk="0" hangingPunct="0"/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Confirmed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by new CLAS A_UL and A_LL data: 			</a:t>
            </a:r>
            <a:r>
              <a:rPr lang="fr-FR" sz="2000" b="1" dirty="0" err="1" smtClean="0">
                <a:solidFill>
                  <a:schemeClr val="accent2"/>
                </a:solidFill>
                <a:cs typeface="Arial" charset="0"/>
              </a:rPr>
              <a:t>Phys.Rev</a:t>
            </a:r>
            <a:r>
              <a:rPr lang="fr-FR" sz="2000" b="1" dirty="0" smtClean="0">
                <a:solidFill>
                  <a:schemeClr val="accent2"/>
                </a:solidFill>
                <a:cs typeface="Arial" charset="0"/>
              </a:rPr>
              <a:t>. D91 (2015) 5, 052014</a:t>
            </a:r>
            <a:r>
              <a:rPr lang="fr-FR" sz="2000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fr-FR" sz="2400" dirty="0" smtClean="0">
              <a:solidFill>
                <a:schemeClr val="accent2"/>
              </a:solidFill>
              <a:cs typeface="Arial" charset="0"/>
            </a:endParaRPr>
          </a:p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393" y="332656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510" y="908720"/>
            <a:ext cx="4533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946" y="1700808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346" y="1628800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5448274" y="1772816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07704" y="1700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60442" y="467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(M. </a:t>
            </a:r>
            <a:r>
              <a:rPr lang="fr-FR" b="1" dirty="0" err="1" smtClean="0">
                <a:solidFill>
                  <a:srgbClr val="00B050"/>
                </a:solidFill>
              </a:rPr>
              <a:t>Burkhardt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2780928"/>
            <a:ext cx="402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However</a:t>
            </a:r>
            <a:r>
              <a:rPr lang="fr-FR" sz="2000" b="1" dirty="0" smtClean="0">
                <a:solidFill>
                  <a:schemeClr val="accent2"/>
                </a:solidFill>
              </a:rPr>
              <a:t>, </a:t>
            </a:r>
            <a:r>
              <a:rPr lang="fr-FR" sz="2000" b="1" dirty="0" err="1" smtClean="0">
                <a:solidFill>
                  <a:schemeClr val="accent2"/>
                </a:solidFill>
              </a:rPr>
              <a:t>this</a:t>
            </a:r>
            <a:r>
              <a:rPr lang="fr-FR" sz="2000" b="1" dirty="0" smtClean="0">
                <a:solidFill>
                  <a:schemeClr val="accent2"/>
                </a:solidFill>
              </a:rPr>
              <a:t> formula </a:t>
            </a:r>
            <a:r>
              <a:rPr lang="fr-FR" sz="2000" b="1" dirty="0" err="1" smtClean="0">
                <a:solidFill>
                  <a:schemeClr val="accent2"/>
                </a:solidFill>
              </a:rPr>
              <a:t>involves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9552" y="3964994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While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we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extract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050" y="4509120"/>
            <a:ext cx="377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39552" y="51171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Need</a:t>
            </a:r>
            <a:r>
              <a:rPr lang="fr-FR" sz="2000" b="1" dirty="0" smtClean="0">
                <a:solidFill>
                  <a:schemeClr val="accent2"/>
                </a:solidFill>
              </a:rPr>
              <a:t> to </a:t>
            </a:r>
            <a:r>
              <a:rPr lang="fr-FR" sz="2000" b="1" dirty="0" err="1" smtClean="0">
                <a:solidFill>
                  <a:schemeClr val="accent2"/>
                </a:solidFill>
              </a:rPr>
              <a:t>estimate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4333" y="564448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2439" y="5589240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48760" y="5616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assuming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89230" y="56383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93856" y="5157192"/>
            <a:ext cx="504056" cy="36004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  <p:bldP spid="17" grpId="0"/>
      <p:bldP spid="19" grpId="0"/>
      <p:bldP spid="23" grpId="0"/>
      <p:bldP spid="2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97050" y="-80963"/>
            <a:ext cx="6088063" cy="946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In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general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GPD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quantities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 accessible</a:t>
            </a:r>
          </a:p>
          <a:p>
            <a:pPr defTabSz="762000" eaLnBrk="0" hangingPunct="0"/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        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(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sub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-)Compton </a:t>
            </a:r>
            <a:r>
              <a:rPr lang="fr-FR" sz="2800" b="1" dirty="0" err="1">
                <a:solidFill>
                  <a:srgbClr val="00CC00"/>
                </a:solidFill>
                <a:latin typeface="Times New Roman" pitchFamily="18" charset="0"/>
              </a:rPr>
              <a:t>Form</a:t>
            </a:r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Factors</a:t>
            </a:r>
            <a:endParaRPr lang="en-US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074738"/>
            <a:ext cx="6303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73238"/>
            <a:ext cx="6199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516188"/>
            <a:ext cx="6323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284538"/>
            <a:ext cx="62674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221163"/>
            <a:ext cx="42656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659563" y="55165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23063" y="5157788"/>
            <a:ext cx="39687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40525" y="4724400"/>
            <a:ext cx="3968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04025" y="44624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325" y="5949950"/>
            <a:ext cx="3119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309813" y="6165850"/>
            <a:ext cx="73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CC00"/>
                </a:solidFill>
                <a:latin typeface="Times New Roman" pitchFamily="18" charset="0"/>
              </a:rPr>
              <a:t> with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427984" cy="20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232548" cy="179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27784" y="-675456"/>
            <a:ext cx="62646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6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14336" y="-675456"/>
            <a:ext cx="44644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204656" y="-675456"/>
            <a:ext cx="2592288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85725"/>
            <a:ext cx="84486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4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5536" y="188913"/>
            <a:ext cx="3498850" cy="1503362"/>
            <a:chOff x="3061" y="754"/>
            <a:chExt cx="2392" cy="1125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061" y="754"/>
              <a:ext cx="2392" cy="1085"/>
              <a:chOff x="3061" y="754"/>
              <a:chExt cx="2392" cy="1085"/>
            </a:xfrm>
          </p:grpSpPr>
          <p:sp>
            <p:nvSpPr>
              <p:cNvPr id="23610" name="AutoShape 31"/>
              <p:cNvSpPr>
                <a:spLocks noChangeArrowheads="1"/>
              </p:cNvSpPr>
              <p:nvPr/>
            </p:nvSpPr>
            <p:spPr bwMode="auto">
              <a:xfrm>
                <a:off x="4061" y="1297"/>
                <a:ext cx="1065" cy="542"/>
              </a:xfrm>
              <a:prstGeom prst="parallelogram">
                <a:avLst>
                  <a:gd name="adj" fmla="val 49124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1" name="AutoShape 32"/>
              <p:cNvSpPr>
                <a:spLocks noChangeArrowheads="1"/>
              </p:cNvSpPr>
              <p:nvPr/>
            </p:nvSpPr>
            <p:spPr bwMode="auto">
              <a:xfrm>
                <a:off x="3061" y="1047"/>
                <a:ext cx="2392" cy="566"/>
              </a:xfrm>
              <a:prstGeom prst="parallelogram">
                <a:avLst>
                  <a:gd name="adj" fmla="val 105654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2" name="AutoShape 33"/>
              <p:cNvSpPr>
                <a:spLocks noChangeArrowheads="1"/>
              </p:cNvSpPr>
              <p:nvPr/>
            </p:nvSpPr>
            <p:spPr bwMode="auto">
              <a:xfrm>
                <a:off x="4337" y="754"/>
                <a:ext cx="1066" cy="542"/>
              </a:xfrm>
              <a:prstGeom prst="parallelogram">
                <a:avLst>
                  <a:gd name="adj" fmla="val 49170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381" y="754"/>
              <a:ext cx="2057" cy="1125"/>
              <a:chOff x="3381" y="754"/>
              <a:chExt cx="2057" cy="1125"/>
            </a:xfrm>
          </p:grpSpPr>
          <p:sp>
            <p:nvSpPr>
              <p:cNvPr id="23594" name="Text Box 35"/>
              <p:cNvSpPr txBox="1">
                <a:spLocks noChangeArrowheads="1"/>
              </p:cNvSpPr>
              <p:nvPr/>
            </p:nvSpPr>
            <p:spPr bwMode="auto">
              <a:xfrm>
                <a:off x="4638" y="754"/>
                <a:ext cx="190" cy="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>
                    <a:solidFill>
                      <a:schemeClr val="tx2"/>
                    </a:solidFill>
                    <a:latin typeface="Symbol" pitchFamily="18" charset="2"/>
                  </a:rPr>
                  <a:t>g</a:t>
                </a:r>
                <a:endParaRPr lang="en-US" baseline="300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3381" y="845"/>
                <a:ext cx="2057" cy="1034"/>
                <a:chOff x="3381" y="845"/>
                <a:chExt cx="2057" cy="1034"/>
              </a:xfrm>
            </p:grpSpPr>
            <p:sp>
              <p:nvSpPr>
                <p:cNvPr id="2359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22" y="976"/>
                  <a:ext cx="216" cy="2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2000">
                      <a:latin typeface="Symbol" pitchFamily="18" charset="2"/>
                    </a:rPr>
                    <a:t>f</a:t>
                  </a:r>
                </a:p>
              </p:txBody>
            </p:sp>
            <p:sp>
              <p:nvSpPr>
                <p:cNvPr id="2359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90" y="1407"/>
                  <a:ext cx="813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leptonic plane</a:t>
                  </a:r>
                </a:p>
              </p:txBody>
            </p:sp>
            <p:sp>
              <p:nvSpPr>
                <p:cNvPr id="2359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30" y="1619"/>
                  <a:ext cx="551" cy="26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hadronic</a:t>
                  </a:r>
                </a:p>
                <a:p>
                  <a:pPr algn="ctr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plane</a:t>
                  </a:r>
                </a:p>
              </p:txBody>
            </p:sp>
            <p:sp>
              <p:nvSpPr>
                <p:cNvPr id="23599" name="Line 40"/>
                <p:cNvSpPr>
                  <a:spLocks noChangeShapeType="1"/>
                </p:cNvSpPr>
                <p:nvPr/>
              </p:nvSpPr>
              <p:spPr bwMode="auto">
                <a:xfrm>
                  <a:off x="4375" y="1311"/>
                  <a:ext cx="473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82" y="1478"/>
                  <a:ext cx="293" cy="2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N’</a:t>
                  </a:r>
                </a:p>
              </p:txBody>
            </p:sp>
            <p:sp>
              <p:nvSpPr>
                <p:cNvPr id="23601" name="Arc 42"/>
                <p:cNvSpPr>
                  <a:spLocks/>
                </p:cNvSpPr>
                <p:nvPr/>
              </p:nvSpPr>
              <p:spPr bwMode="auto">
                <a:xfrm>
                  <a:off x="5270" y="921"/>
                  <a:ext cx="154" cy="446"/>
                </a:xfrm>
                <a:custGeom>
                  <a:avLst/>
                  <a:gdLst>
                    <a:gd name="T0" fmla="*/ 0 w 18415"/>
                    <a:gd name="T1" fmla="*/ 0 h 21600"/>
                    <a:gd name="T2" fmla="*/ 0 w 18415"/>
                    <a:gd name="T3" fmla="*/ 0 h 21600"/>
                    <a:gd name="T4" fmla="*/ 0 w 184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15"/>
                    <a:gd name="T10" fmla="*/ 0 h 21600"/>
                    <a:gd name="T11" fmla="*/ 18415 w 184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15" h="21600" fill="none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</a:path>
                    <a:path w="18415" h="21600" stroke="0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  <a:lnTo>
                        <a:pt x="110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6" name="Group 43"/>
                <p:cNvGrpSpPr>
                  <a:grpSpLocks/>
                </p:cNvGrpSpPr>
                <p:nvPr/>
              </p:nvGrpSpPr>
              <p:grpSpPr bwMode="auto">
                <a:xfrm>
                  <a:off x="3381" y="845"/>
                  <a:ext cx="1552" cy="754"/>
                  <a:chOff x="3381" y="845"/>
                  <a:chExt cx="1552" cy="754"/>
                </a:xfrm>
              </p:grpSpPr>
              <p:sp>
                <p:nvSpPr>
                  <p:cNvPr id="2360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078"/>
                    <a:ext cx="201" cy="2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" y="1289"/>
                    <a:ext cx="495" cy="1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1221"/>
                    <a:ext cx="93" cy="9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606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8" y="1033"/>
                    <a:ext cx="247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e’</a:t>
                    </a:r>
                  </a:p>
                </p:txBody>
              </p:sp>
              <p:sp>
                <p:nvSpPr>
                  <p:cNvPr id="23607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1" y="1345"/>
                    <a:ext cx="196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23608" name="Freeform 49"/>
                  <p:cNvSpPr>
                    <a:spLocks/>
                  </p:cNvSpPr>
                  <p:nvPr/>
                </p:nvSpPr>
                <p:spPr bwMode="auto">
                  <a:xfrm rot="2686378">
                    <a:off x="3935" y="1136"/>
                    <a:ext cx="276" cy="302"/>
                  </a:xfrm>
                  <a:custGeom>
                    <a:avLst/>
                    <a:gdLst>
                      <a:gd name="T0" fmla="*/ 11 w 289"/>
                      <a:gd name="T1" fmla="*/ 635 h 289"/>
                      <a:gd name="T2" fmla="*/ 0 w 289"/>
                      <a:gd name="T3" fmla="*/ 555 h 289"/>
                      <a:gd name="T4" fmla="*/ 26 w 289"/>
                      <a:gd name="T5" fmla="*/ 548 h 289"/>
                      <a:gd name="T6" fmla="*/ 21 w 289"/>
                      <a:gd name="T7" fmla="*/ 462 h 289"/>
                      <a:gd name="T8" fmla="*/ 45 w 289"/>
                      <a:gd name="T9" fmla="*/ 450 h 289"/>
                      <a:gd name="T10" fmla="*/ 41 w 289"/>
                      <a:gd name="T11" fmla="*/ 371 h 289"/>
                      <a:gd name="T12" fmla="*/ 66 w 289"/>
                      <a:gd name="T13" fmla="*/ 359 h 289"/>
                      <a:gd name="T14" fmla="*/ 61 w 289"/>
                      <a:gd name="T15" fmla="*/ 276 h 289"/>
                      <a:gd name="T16" fmla="*/ 85 w 289"/>
                      <a:gd name="T17" fmla="*/ 264 h 289"/>
                      <a:gd name="T18" fmla="*/ 81 w 289"/>
                      <a:gd name="T19" fmla="*/ 185 h 289"/>
                      <a:gd name="T20" fmla="*/ 106 w 289"/>
                      <a:gd name="T21" fmla="*/ 173 h 289"/>
                      <a:gd name="T22" fmla="*/ 102 w 289"/>
                      <a:gd name="T23" fmla="*/ 90 h 289"/>
                      <a:gd name="T24" fmla="*/ 126 w 289"/>
                      <a:gd name="T25" fmla="*/ 80 h 289"/>
                      <a:gd name="T26" fmla="*/ 121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solidFill>
                    <a:srgbClr val="FF3300"/>
                  </a:solidFill>
                  <a:ln w="28575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9" name="Freeform 50"/>
                  <p:cNvSpPr>
                    <a:spLocks/>
                  </p:cNvSpPr>
                  <p:nvPr/>
                </p:nvSpPr>
                <p:spPr bwMode="auto">
                  <a:xfrm rot="854228">
                    <a:off x="4422" y="845"/>
                    <a:ext cx="511" cy="516"/>
                  </a:xfrm>
                  <a:custGeom>
                    <a:avLst/>
                    <a:gdLst>
                      <a:gd name="T0" fmla="*/ 308796 w 289"/>
                      <a:gd name="T1" fmla="*/ 9789344 h 289"/>
                      <a:gd name="T2" fmla="*/ 0 w 289"/>
                      <a:gd name="T3" fmla="*/ 8565693 h 289"/>
                      <a:gd name="T4" fmla="*/ 1570853 w 289"/>
                      <a:gd name="T5" fmla="*/ 8395674 h 289"/>
                      <a:gd name="T6" fmla="*/ 1285027 w 289"/>
                      <a:gd name="T7" fmla="*/ 7143506 h 289"/>
                      <a:gd name="T8" fmla="*/ 2938062 w 289"/>
                      <a:gd name="T9" fmla="*/ 6935528 h 289"/>
                      <a:gd name="T10" fmla="*/ 2648454 w 289"/>
                      <a:gd name="T11" fmla="*/ 5717087 h 289"/>
                      <a:gd name="T12" fmla="*/ 4279952 w 289"/>
                      <a:gd name="T13" fmla="*/ 5545214 h 289"/>
                      <a:gd name="T14" fmla="*/ 3933579 w 289"/>
                      <a:gd name="T15" fmla="*/ 4246659 h 289"/>
                      <a:gd name="T16" fmla="*/ 5571314 w 289"/>
                      <a:gd name="T17" fmla="*/ 4075600 h 289"/>
                      <a:gd name="T18" fmla="*/ 5275051 w 289"/>
                      <a:gd name="T19" fmla="*/ 2861191 h 289"/>
                      <a:gd name="T20" fmla="*/ 6936575 w 289"/>
                      <a:gd name="T21" fmla="*/ 2645807 h 289"/>
                      <a:gd name="T22" fmla="*/ 6644215 w 289"/>
                      <a:gd name="T23" fmla="*/ 1384440 h 289"/>
                      <a:gd name="T24" fmla="*/ 8213174 w 289"/>
                      <a:gd name="T25" fmla="*/ 1218496 h 289"/>
                      <a:gd name="T26" fmla="*/ 7901991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7" name="Groupe 69"/>
          <p:cNvGrpSpPr>
            <a:grpSpLocks/>
          </p:cNvGrpSpPr>
          <p:nvPr/>
        </p:nvGrpSpPr>
        <p:grpSpPr bwMode="auto">
          <a:xfrm>
            <a:off x="204788" y="3937000"/>
            <a:ext cx="8805862" cy="969963"/>
            <a:chOff x="205104" y="3937352"/>
            <a:chExt cx="8805860" cy="968836"/>
          </a:xfrm>
        </p:grpSpPr>
        <p:sp>
          <p:nvSpPr>
            <p:cNvPr id="23582" name="Text Box 17"/>
            <p:cNvSpPr txBox="1">
              <a:spLocks noChangeArrowheads="1"/>
            </p:cNvSpPr>
            <p:nvPr/>
          </p:nvSpPr>
          <p:spPr bwMode="auto">
            <a:xfrm>
              <a:off x="8123258" y="4444523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583" name="Rectangle 7"/>
            <p:cNvSpPr>
              <a:spLocks noChangeArrowheads="1"/>
            </p:cNvSpPr>
            <p:nvPr/>
          </p:nvSpPr>
          <p:spPr bwMode="auto">
            <a:xfrm>
              <a:off x="457200" y="3962400"/>
              <a:ext cx="41148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205104" y="3937352"/>
              <a:ext cx="8805860" cy="787402"/>
              <a:chOff x="221" y="1613"/>
              <a:chExt cx="5547" cy="496"/>
            </a:xfrm>
          </p:grpSpPr>
          <p:sp>
            <p:nvSpPr>
              <p:cNvPr id="23586" name="Text Box 6"/>
              <p:cNvSpPr txBox="1">
                <a:spLocks noChangeArrowheads="1"/>
              </p:cNvSpPr>
              <p:nvPr/>
            </p:nvSpPr>
            <p:spPr bwMode="auto">
              <a:xfrm>
                <a:off x="221" y="1613"/>
                <a:ext cx="285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Unpolarized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8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566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–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x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kF</a:t>
                </a:r>
                <a:r>
                  <a:rPr lang="en-US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Monotype Corsiva" pitchFamily="66" charset="0"/>
                  </a:rPr>
                  <a:t>+…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88" name="Rectangle 9"/>
              <p:cNvSpPr>
                <a:spLocks noChangeArrowheads="1"/>
              </p:cNvSpPr>
              <p:nvPr/>
            </p:nvSpPr>
            <p:spPr bwMode="auto">
              <a:xfrm>
                <a:off x="1490" y="1708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9" name="Text Box 17"/>
              <p:cNvSpPr txBox="1">
                <a:spLocks noChangeArrowheads="1"/>
              </p:cNvSpPr>
              <p:nvPr/>
            </p:nvSpPr>
            <p:spPr bwMode="auto">
              <a:xfrm>
                <a:off x="4689" y="1779"/>
                <a:ext cx="10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90" name="Rectangle 18"/>
              <p:cNvSpPr>
                <a:spLocks noChangeArrowheads="1"/>
              </p:cNvSpPr>
              <p:nvPr/>
            </p:nvSpPr>
            <p:spPr bwMode="auto">
              <a:xfrm>
                <a:off x="5407" y="165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91" name="AutoShape 52"/>
              <p:cNvSpPr>
                <a:spLocks noChangeArrowheads="1"/>
              </p:cNvSpPr>
              <p:nvPr/>
            </p:nvSpPr>
            <p:spPr bwMode="auto">
              <a:xfrm>
                <a:off x="3943" y="1820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85" name="Rectangle 9"/>
            <p:cNvSpPr>
              <a:spLocks noChangeArrowheads="1"/>
            </p:cNvSpPr>
            <p:nvPr/>
          </p:nvSpPr>
          <p:spPr bwMode="auto">
            <a:xfrm>
              <a:off x="5047488" y="4094257"/>
              <a:ext cx="18415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e 70"/>
          <p:cNvGrpSpPr>
            <a:grpSpLocks/>
          </p:cNvGrpSpPr>
          <p:nvPr/>
        </p:nvGrpSpPr>
        <p:grpSpPr bwMode="auto">
          <a:xfrm>
            <a:off x="301625" y="4957763"/>
            <a:ext cx="8483600" cy="917575"/>
            <a:chOff x="302080" y="4958151"/>
            <a:chExt cx="8483584" cy="917301"/>
          </a:xfrm>
        </p:grpSpPr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302080" y="4958151"/>
              <a:ext cx="8483584" cy="795338"/>
              <a:chOff x="258" y="1613"/>
              <a:chExt cx="5344" cy="501"/>
            </a:xfrm>
          </p:grpSpPr>
          <p:sp>
            <p:nvSpPr>
              <p:cNvPr id="23576" name="Text Box 6"/>
              <p:cNvSpPr txBox="1">
                <a:spLocks noChangeArrowheads="1"/>
              </p:cNvSpPr>
              <p:nvPr/>
            </p:nvSpPr>
            <p:spPr bwMode="auto">
              <a:xfrm>
                <a:off x="258" y="1613"/>
                <a:ext cx="277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350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(A+B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f)</a:t>
                </a:r>
                <a:r>
                  <a:rPr lang="en-US">
                    <a:latin typeface="Times New Roman" pitchFamily="18" charset="0"/>
                  </a:rPr>
                  <a:t>Re{F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)…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8" name="Rectangle 9"/>
              <p:cNvSpPr>
                <a:spLocks noChangeArrowheads="1"/>
              </p:cNvSpPr>
              <p:nvPr/>
            </p:nvSpPr>
            <p:spPr bwMode="auto">
              <a:xfrm>
                <a:off x="1857" y="169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3435" y="1784"/>
                <a:ext cx="216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   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Re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80" name="Rectangle 18"/>
              <p:cNvSpPr>
                <a:spLocks noChangeArrowheads="1"/>
              </p:cNvSpPr>
              <p:nvPr/>
            </p:nvSpPr>
            <p:spPr bwMode="auto">
              <a:xfrm>
                <a:off x="5214" y="1651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1" name="AutoShape 52"/>
              <p:cNvSpPr>
                <a:spLocks noChangeArrowheads="1"/>
              </p:cNvSpPr>
              <p:nvPr/>
            </p:nvSpPr>
            <p:spPr bwMode="auto">
              <a:xfrm>
                <a:off x="3795" y="1828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/>
                  <a:t>         </a:t>
                </a:r>
              </a:p>
            </p:txBody>
          </p:sp>
        </p:grpSp>
        <p:sp>
          <p:nvSpPr>
            <p:cNvPr id="23575" name="Text Box 17"/>
            <p:cNvSpPr txBox="1">
              <a:spLocks noChangeArrowheads="1"/>
            </p:cNvSpPr>
            <p:nvPr/>
          </p:nvSpPr>
          <p:spPr bwMode="auto">
            <a:xfrm>
              <a:off x="7903802" y="5413787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e 71"/>
          <p:cNvGrpSpPr>
            <a:grpSpLocks/>
          </p:cNvGrpSpPr>
          <p:nvPr/>
        </p:nvGrpSpPr>
        <p:grpSpPr bwMode="auto">
          <a:xfrm>
            <a:off x="234950" y="5911850"/>
            <a:ext cx="7327900" cy="896938"/>
            <a:chOff x="234531" y="5911138"/>
            <a:chExt cx="7327905" cy="897499"/>
          </a:xfrm>
        </p:grpSpPr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234531" y="5911138"/>
              <a:ext cx="7327905" cy="777876"/>
              <a:chOff x="235" y="2126"/>
              <a:chExt cx="4616" cy="490"/>
            </a:xfrm>
          </p:grpSpPr>
          <p:sp>
            <p:nvSpPr>
              <p:cNvPr id="23570" name="Text Box 76"/>
              <p:cNvSpPr txBox="1">
                <a:spLocks noChangeArrowheads="1"/>
              </p:cNvSpPr>
              <p:nvPr/>
            </p:nvSpPr>
            <p:spPr bwMode="auto">
              <a:xfrm>
                <a:off x="235" y="2126"/>
                <a:ext cx="273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Unpolarized beam, transverse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(tTSA)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1" name="Text Box 77"/>
              <p:cNvSpPr txBox="1">
                <a:spLocks noChangeArrowheads="1"/>
              </p:cNvSpPr>
              <p:nvPr/>
            </p:nvSpPr>
            <p:spPr bwMode="auto">
              <a:xfrm>
                <a:off x="344" y="2352"/>
                <a:ext cx="2450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UT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00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Im{k(F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  <a:ea typeface="Arial Unicode MS" pitchFamily="34" charset="-128"/>
                    <a:cs typeface="Arial Unicode MS" pitchFamily="34" charset="-128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 – 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+ …..</a:t>
                </a:r>
                <a:r>
                  <a:rPr lang="en-US" baseline="30000"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2" name="Text Box 78"/>
              <p:cNvSpPr txBox="1">
                <a:spLocks noChangeArrowheads="1"/>
              </p:cNvSpPr>
              <p:nvPr/>
            </p:nvSpPr>
            <p:spPr bwMode="auto">
              <a:xfrm>
                <a:off x="3382" y="2286"/>
                <a:ext cx="146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73" name="AutoShape 79"/>
              <p:cNvSpPr>
                <a:spLocks noChangeArrowheads="1"/>
              </p:cNvSpPr>
              <p:nvPr/>
            </p:nvSpPr>
            <p:spPr bwMode="auto">
              <a:xfrm>
                <a:off x="3090" y="2355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288362" y="6346972"/>
              <a:ext cx="1847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e 68"/>
          <p:cNvGrpSpPr>
            <a:grpSpLocks/>
          </p:cNvGrpSpPr>
          <p:nvPr/>
        </p:nvGrpSpPr>
        <p:grpSpPr bwMode="auto">
          <a:xfrm>
            <a:off x="366713" y="2287588"/>
            <a:ext cx="7883525" cy="1601787"/>
            <a:chOff x="366792" y="2287637"/>
            <a:chExt cx="7883533" cy="1601154"/>
          </a:xfrm>
        </p:grpSpPr>
        <p:sp>
          <p:nvSpPr>
            <p:cNvPr id="23559" name="Text Box 12"/>
            <p:cNvSpPr txBox="1">
              <a:spLocks noChangeArrowheads="1"/>
            </p:cNvSpPr>
            <p:nvPr/>
          </p:nvSpPr>
          <p:spPr bwMode="auto">
            <a:xfrm>
              <a:off x="811150" y="2287637"/>
              <a:ext cx="2452916" cy="36933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Symbol" pitchFamily="18" charset="2"/>
                <a:buNone/>
              </a:pP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= 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/(2-x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)    k=-t/4M</a:t>
              </a:r>
              <a:r>
                <a:rPr lang="en-US" baseline="30000"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366792" y="2929032"/>
              <a:ext cx="7883533" cy="808038"/>
              <a:chOff x="246" y="937"/>
              <a:chExt cx="4966" cy="509"/>
            </a:xfrm>
          </p:grpSpPr>
          <p:sp>
            <p:nvSpPr>
              <p:cNvPr id="23562" name="Text Box 3"/>
              <p:cNvSpPr txBox="1">
                <a:spLocks noChangeArrowheads="1"/>
              </p:cNvSpPr>
              <p:nvPr/>
            </p:nvSpPr>
            <p:spPr bwMode="auto">
              <a:xfrm>
                <a:off x="246" y="1176"/>
                <a:ext cx="2712" cy="2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LU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-kF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63" name="Rectangle 4"/>
              <p:cNvSpPr>
                <a:spLocks noChangeArrowheads="1"/>
              </p:cNvSpPr>
              <p:nvPr/>
            </p:nvSpPr>
            <p:spPr bwMode="auto">
              <a:xfrm>
                <a:off x="2165" y="105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346" y="937"/>
                <a:ext cx="26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Polarized beam, unpolarized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65" name="AutoShape 51"/>
              <p:cNvSpPr>
                <a:spLocks noChangeArrowheads="1"/>
              </p:cNvSpPr>
              <p:nvPr/>
            </p:nvSpPr>
            <p:spPr bwMode="auto">
              <a:xfrm>
                <a:off x="3131" y="1201"/>
                <a:ext cx="681" cy="198"/>
              </a:xfrm>
              <a:prstGeom prst="rightArrow">
                <a:avLst>
                  <a:gd name="adj1" fmla="val 50000"/>
                  <a:gd name="adj2" fmla="val 8598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FF00"/>
                  </a:solidFill>
                </a:endParaRPr>
              </a:p>
            </p:txBody>
          </p:sp>
          <p:sp>
            <p:nvSpPr>
              <p:cNvPr id="23566" name="Text Box 70"/>
              <p:cNvSpPr txBox="1">
                <a:spLocks noChangeArrowheads="1"/>
              </p:cNvSpPr>
              <p:nvPr/>
            </p:nvSpPr>
            <p:spPr bwMode="auto">
              <a:xfrm>
                <a:off x="3294" y="1116"/>
                <a:ext cx="19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67" name="Rectangle 71"/>
              <p:cNvSpPr>
                <a:spLocks noChangeArrowheads="1"/>
              </p:cNvSpPr>
              <p:nvPr/>
            </p:nvSpPr>
            <p:spPr bwMode="auto">
              <a:xfrm>
                <a:off x="4589" y="1028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3561" name="Text Box 70"/>
            <p:cNvSpPr txBox="1">
              <a:spLocks noChangeArrowheads="1"/>
            </p:cNvSpPr>
            <p:nvPr/>
          </p:nvSpPr>
          <p:spPr bwMode="auto">
            <a:xfrm>
              <a:off x="6629444" y="3427126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4067944" y="692696"/>
            <a:ext cx="4065587" cy="1054100"/>
            <a:chOff x="1344" y="720"/>
            <a:chExt cx="2808" cy="680"/>
          </a:xfrm>
        </p:grpSpPr>
        <p:sp>
          <p:nvSpPr>
            <p:cNvPr id="9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5" name="Text Box 41"/>
          <p:cNvSpPr txBox="1">
            <a:spLocks noChangeArrowheads="1"/>
          </p:cNvSpPr>
          <p:nvPr/>
        </p:nvSpPr>
        <p:spPr bwMode="auto">
          <a:xfrm>
            <a:off x="4427984" y="332656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136" name="Text Box 42"/>
          <p:cNvSpPr txBox="1">
            <a:spLocks noChangeArrowheads="1"/>
          </p:cNvSpPr>
          <p:nvPr/>
        </p:nvSpPr>
        <p:spPr bwMode="auto">
          <a:xfrm>
            <a:off x="6156176" y="332656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Heitler</a:t>
            </a:r>
            <a:endParaRPr lang="en-US" sz="20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7" name="Text Box 43"/>
          <p:cNvSpPr txBox="1">
            <a:spLocks noChangeArrowheads="1"/>
          </p:cNvSpPr>
          <p:nvPr/>
        </p:nvSpPr>
        <p:spPr bwMode="auto">
          <a:xfrm>
            <a:off x="4753744" y="1413421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138" name="Groupe 137"/>
          <p:cNvGrpSpPr/>
          <p:nvPr/>
        </p:nvGrpSpPr>
        <p:grpSpPr>
          <a:xfrm>
            <a:off x="4879404" y="1916832"/>
            <a:ext cx="4229100" cy="1125463"/>
            <a:chOff x="4879404" y="1916832"/>
            <a:chExt cx="4229100" cy="1125463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9404" y="1916832"/>
              <a:ext cx="42291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2708920"/>
              <a:ext cx="30670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271" y="1844824"/>
            <a:ext cx="3050729" cy="182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tVGG_f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132856"/>
            <a:ext cx="2160240" cy="1674403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2133600"/>
            <a:ext cx="22145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11613"/>
            <a:ext cx="2963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063"/>
            <a:ext cx="4157663" cy="1871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925" y="333375"/>
            <a:ext cx="1173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Hall A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313" y="2420938"/>
            <a:ext cx="1144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CLAS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07950" y="4992688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HERMES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252536" y="3212976"/>
            <a:ext cx="173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BSA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39952" y="3212976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lTSA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28342" y="6210300"/>
            <a:ext cx="3371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BSA,lTSA,tTSA,BCA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768752" y="3573016"/>
            <a:ext cx="237524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and </a:t>
            </a:r>
          </a:p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X-sections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88640"/>
            <a:ext cx="2588915" cy="16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347864" y="112474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03848" y="982687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60648"/>
            <a:ext cx="2364506" cy="15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948264" y="1052736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76256" y="981100"/>
            <a:ext cx="1763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vcs_11gev"/>
          <p:cNvPicPr>
            <a:picLocks noChangeAspect="1" noChangeArrowheads="1"/>
          </p:cNvPicPr>
          <p:nvPr/>
        </p:nvPicPr>
        <p:blipFill>
          <a:blip r:embed="rId2" cstate="print"/>
          <a:srcRect t="17320"/>
          <a:stretch>
            <a:fillRect/>
          </a:stretch>
        </p:blipFill>
        <p:spPr bwMode="auto">
          <a:xfrm>
            <a:off x="36513" y="549275"/>
            <a:ext cx="96488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57150" y="-26988"/>
            <a:ext cx="90217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Given the well-established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LT-LO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DVCS+BH amplitude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0438" y="935038"/>
            <a:ext cx="4065587" cy="1054100"/>
            <a:chOff x="1344" y="720"/>
            <a:chExt cx="2808" cy="680"/>
          </a:xfrm>
        </p:grpSpPr>
        <p:sp>
          <p:nvSpPr>
            <p:cNvPr id="2868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5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6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8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9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0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1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3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0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1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2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4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5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6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7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8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9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0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1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2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3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5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6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8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9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6" name="Text Box 41"/>
          <p:cNvSpPr txBox="1">
            <a:spLocks noChangeArrowheads="1"/>
          </p:cNvSpPr>
          <p:nvPr/>
        </p:nvSpPr>
        <p:spPr bwMode="auto">
          <a:xfrm>
            <a:off x="2590800" y="1077913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28677" name="Text Box 42"/>
          <p:cNvSpPr txBox="1">
            <a:spLocks noChangeArrowheads="1"/>
          </p:cNvSpPr>
          <p:nvPr/>
        </p:nvSpPr>
        <p:spPr bwMode="auto">
          <a:xfrm>
            <a:off x="5543550" y="1077913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Bethe-Heitler</a:t>
            </a:r>
          </a:p>
        </p:txBody>
      </p:sp>
      <p:sp>
        <p:nvSpPr>
          <p:cNvPr id="28678" name="Text Box 43"/>
          <p:cNvSpPr txBox="1">
            <a:spLocks noChangeArrowheads="1"/>
          </p:cNvSpPr>
          <p:nvPr/>
        </p:nvSpPr>
        <p:spPr bwMode="auto">
          <a:xfrm>
            <a:off x="2916238" y="1655763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24075" y="3573463"/>
            <a:ext cx="4975225" cy="492125"/>
            <a:chOff x="1156" y="2532"/>
            <a:chExt cx="3134" cy="310"/>
          </a:xfrm>
        </p:grpSpPr>
        <p:sp>
          <p:nvSpPr>
            <p:cNvPr id="28682" name="Rectangle 53"/>
            <p:cNvSpPr>
              <a:spLocks noChangeArrowheads="1"/>
            </p:cNvSpPr>
            <p:nvPr/>
          </p:nvSpPr>
          <p:spPr bwMode="auto">
            <a:xfrm>
              <a:off x="1156" y="2532"/>
              <a:ext cx="3134" cy="31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600" b="1">
                  <a:solidFill>
                    <a:schemeClr val="accent2"/>
                  </a:solidFill>
                  <a:latin typeface="Times New Roman" pitchFamily="18" charset="0"/>
                </a:rPr>
                <a:t>Obs= Amp(DVCS+BH)      </a:t>
              </a:r>
              <a:r>
                <a:rPr lang="fr-FR" sz="2600" b="1">
                  <a:solidFill>
                    <a:srgbClr val="F91C17"/>
                  </a:solidFill>
                  <a:latin typeface="Times New Roman" pitchFamily="18" charset="0"/>
                </a:rPr>
                <a:t>CFFs</a:t>
              </a:r>
            </a:p>
          </p:txBody>
        </p:sp>
        <p:sp>
          <p:nvSpPr>
            <p:cNvPr id="28683" name="AutoShape 56"/>
            <p:cNvSpPr>
              <a:spLocks noChangeArrowheads="1"/>
            </p:cNvSpPr>
            <p:nvPr/>
          </p:nvSpPr>
          <p:spPr bwMode="auto">
            <a:xfrm>
              <a:off x="3333" y="2613"/>
              <a:ext cx="182" cy="18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6585" name="Rectangle 57"/>
          <p:cNvSpPr>
            <a:spLocks noChangeArrowheads="1"/>
          </p:cNvSpPr>
          <p:nvPr/>
        </p:nvSpPr>
        <p:spPr bwMode="auto">
          <a:xfrm>
            <a:off x="-541338" y="2328863"/>
            <a:ext cx="97615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Can one recover the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8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CFFs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from the DVCS observables?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14338" y="4706938"/>
            <a:ext cx="8177212" cy="1385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Two (quasi-) model-independent approaches 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  to extract, at fixed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800" b="1" baseline="-25000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800" b="1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(« local » fitting)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     the CFFs from the DVCS observables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0658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7191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70038" y="5373688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476375" y="5689600"/>
            <a:ext cx="56610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UL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)(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x</a:t>
            </a:r>
            <a:r>
              <a:rPr lang="en-US" baseline="-25000">
                <a:latin typeface="Times New Roman" pitchFamily="18" charset="0"/>
              </a:rPr>
              <a:t>B</a:t>
            </a:r>
            <a:r>
              <a:rPr lang="en-US">
                <a:latin typeface="Times New Roman" pitchFamily="18" charset="0"/>
              </a:rPr>
              <a:t>/2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) –</a:t>
            </a:r>
            <a:r>
              <a:rPr lang="en-US">
                <a:latin typeface="Symbol" pitchFamily="18" charset="2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Monotype Corsiva" pitchFamily="66" charset="0"/>
              </a:rPr>
              <a:t>+…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3333750" y="54991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161088" y="550545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1463675" y="5199063"/>
            <a:ext cx="43053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LU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-kF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4510088" y="50133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2024063" y="96838"/>
            <a:ext cx="464422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Mapping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linearization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55650" y="765175"/>
            <a:ext cx="8569325" cy="230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If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enough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measured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one has a system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of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equations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unknowns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endParaRPr lang="fr-F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reasonable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approximations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leading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-twist dominance,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neglect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of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1/Q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terms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,...)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the system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can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linear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practical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for the 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propagation)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9553" y="6300028"/>
            <a:ext cx="8136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K. </a:t>
            </a:r>
            <a:r>
              <a:rPr lang="fr-FR" b="1" dirty="0" err="1">
                <a:solidFill>
                  <a:srgbClr val="00B050"/>
                </a:solidFill>
              </a:rPr>
              <a:t>Kumericki</a:t>
            </a:r>
            <a:r>
              <a:rPr lang="fr-FR" b="1" dirty="0">
                <a:solidFill>
                  <a:srgbClr val="00B050"/>
                </a:solidFill>
              </a:rPr>
              <a:t>, D. Mueller, M. </a:t>
            </a:r>
            <a:r>
              <a:rPr lang="fr-FR" b="1" dirty="0" smtClean="0">
                <a:solidFill>
                  <a:srgbClr val="00B050"/>
                </a:solidFill>
              </a:rPr>
              <a:t>Murray </a:t>
            </a:r>
            <a:r>
              <a:rPr lang="en-US" b="1" dirty="0" err="1" smtClean="0"/>
              <a:t>Phys.Part.Nucl</a:t>
            </a:r>
            <a:r>
              <a:rPr lang="en-US" b="1" dirty="0" smtClean="0"/>
              <a:t>. 45 (2014) 4, 723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/>
      <p:bldP spid="28678" grpId="0"/>
      <p:bldP spid="28679" grpId="0" animBg="1"/>
      <p:bldP spid="28680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76699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. For instance (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naive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):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827584" y="6058619"/>
            <a:ext cx="7711118" cy="682749"/>
            <a:chOff x="827584" y="6058619"/>
            <a:chExt cx="7711118" cy="682749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6058619"/>
              <a:ext cx="1881043" cy="68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6093296"/>
              <a:ext cx="360666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275856" y="618707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CC"/>
                  </a:solidFill>
                  <a:latin typeface="Times New Roman" pitchFamily="18" charset="0"/>
                </a:rPr>
                <a:t>If -10&lt;x&lt;10:</a:t>
              </a:r>
              <a:endParaRPr lang="fr-FR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1061</Words>
  <Application>Microsoft Office PowerPoint</Application>
  <PresentationFormat>Affichage à l'écran (4:3)</PresentationFormat>
  <Paragraphs>235</Paragraphs>
  <Slides>34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Arial Unicode MS</vt:lpstr>
      <vt:lpstr>Bookman Old Style</vt:lpstr>
      <vt:lpstr>Comic Sans MS</vt:lpstr>
      <vt:lpstr>Monotype Corsiva</vt:lpstr>
      <vt:lpstr>Symbol</vt:lpstr>
      <vt:lpstr>Tahoma</vt:lpstr>
      <vt:lpstr>Times</vt:lpstr>
      <vt:lpstr>Times New Roman</vt:lpstr>
      <vt:lpstr>Wingdings</vt:lpstr>
      <vt:lpstr>Default Design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 Central Neutron Detector:  Physics and Instrumentation</dc:title>
  <dc:creator>Raffaella De Vita</dc:creator>
  <cp:lastModifiedBy>Michel GUIDAL</cp:lastModifiedBy>
  <cp:revision>672</cp:revision>
  <dcterms:created xsi:type="dcterms:W3CDTF">2010-06-16T00:37:51Z</dcterms:created>
  <dcterms:modified xsi:type="dcterms:W3CDTF">2017-06-02T18:51:22Z</dcterms:modified>
</cp:coreProperties>
</file>