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  <p:sldMasterId id="2147483707" r:id="rId3"/>
    <p:sldMasterId id="2147483721" r:id="rId4"/>
    <p:sldMasterId id="2147483726" r:id="rId5"/>
    <p:sldMasterId id="2147483732" r:id="rId6"/>
    <p:sldMasterId id="2147483759" r:id="rId7"/>
  </p:sldMasterIdLst>
  <p:notesMasterIdLst>
    <p:notesMasterId r:id="rId45"/>
  </p:notesMasterIdLst>
  <p:sldIdLst>
    <p:sldId id="264" r:id="rId8"/>
    <p:sldId id="831" r:id="rId9"/>
    <p:sldId id="333" r:id="rId10"/>
    <p:sldId id="356" r:id="rId11"/>
    <p:sldId id="809" r:id="rId12"/>
    <p:sldId id="258" r:id="rId13"/>
    <p:sldId id="351" r:id="rId14"/>
    <p:sldId id="814" r:id="rId15"/>
    <p:sldId id="353" r:id="rId16"/>
    <p:sldId id="537" r:id="rId17"/>
    <p:sldId id="306" r:id="rId18"/>
    <p:sldId id="349" r:id="rId19"/>
    <p:sldId id="291" r:id="rId20"/>
    <p:sldId id="297" r:id="rId21"/>
    <p:sldId id="287" r:id="rId22"/>
    <p:sldId id="302" r:id="rId23"/>
    <p:sldId id="303" r:id="rId24"/>
    <p:sldId id="335" r:id="rId25"/>
    <p:sldId id="816" r:id="rId26"/>
    <p:sldId id="363" r:id="rId27"/>
    <p:sldId id="373" r:id="rId28"/>
    <p:sldId id="372" r:id="rId29"/>
    <p:sldId id="371" r:id="rId30"/>
    <p:sldId id="817" r:id="rId31"/>
    <p:sldId id="365" r:id="rId32"/>
    <p:sldId id="551" r:id="rId33"/>
    <p:sldId id="546" r:id="rId34"/>
    <p:sldId id="539" r:id="rId35"/>
    <p:sldId id="540" r:id="rId36"/>
    <p:sldId id="541" r:id="rId37"/>
    <p:sldId id="542" r:id="rId38"/>
    <p:sldId id="543" r:id="rId39"/>
    <p:sldId id="825" r:id="rId40"/>
    <p:sldId id="818" r:id="rId41"/>
    <p:sldId id="826" r:id="rId42"/>
    <p:sldId id="829" r:id="rId43"/>
    <p:sldId id="330" r:id="rId44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22" autoAdjust="0"/>
  </p:normalViewPr>
  <p:slideViewPr>
    <p:cSldViewPr>
      <p:cViewPr>
        <p:scale>
          <a:sx n="54" d="100"/>
          <a:sy n="54" d="100"/>
        </p:scale>
        <p:origin x="788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9C09B-9B46-4BFF-A6BE-5D6105760C29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9C1DA-EBC4-4DD7-920B-3E76AEA1C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9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F3760-1076-4CB8-8782-B43A7E5A2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39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CF154-6C52-4FB6-9C16-246F477173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371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DFCA45-EC3F-478F-B04A-7210A3451D6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290" tIns="47145" rIns="94290" bIns="47145" anchor="b"/>
          <a:lstStyle>
            <a:lvl1pPr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349337C-BF08-4408-9612-2D83358D2FBB}" type="slidenum">
              <a:rPr lang="de-DE" altLang="de-DE" sz="1200"/>
              <a:pPr algn="r" eaLnBrk="1" hangingPunct="1"/>
              <a:t>20</a:t>
            </a:fld>
            <a:endParaRPr lang="de-DE" altLang="de-DE" sz="12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1F45E0E0-61A7-44B6-A462-ABA9BD5892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8FE6E03B-8DF7-469E-90AD-737AFFFC26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/>
              <a:t>Effective interaction due to high Z elements</a:t>
            </a:r>
          </a:p>
        </p:txBody>
      </p:sp>
    </p:spTree>
    <p:extLst>
      <p:ext uri="{BB962C8B-B14F-4D97-AF65-F5344CB8AC3E}">
        <p14:creationId xmlns:p14="http://schemas.microsoft.com/office/powerpoint/2010/main" val="4044721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066ADA37-19F3-440A-A502-856EB7D586D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290" tIns="47145" rIns="94290" bIns="47145" anchor="b"/>
          <a:lstStyle>
            <a:lvl1pPr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15E7BD0-285A-402D-B14B-AA5F86A7BD21}" type="slidenum">
              <a:rPr lang="de-DE" altLang="de-DE" sz="1200"/>
              <a:pPr algn="r" eaLnBrk="1" hangingPunct="1"/>
              <a:t>21</a:t>
            </a:fld>
            <a:endParaRPr lang="de-DE" altLang="de-DE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1A5EA655-209B-47B9-BFB0-80FB41A347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BE4F84FC-89E5-4BBD-8D54-36B0F8264E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/>
              <a:t>Effective interaction due to high Z elements</a:t>
            </a:r>
          </a:p>
        </p:txBody>
      </p:sp>
    </p:spTree>
    <p:extLst>
      <p:ext uri="{BB962C8B-B14F-4D97-AF65-F5344CB8AC3E}">
        <p14:creationId xmlns:p14="http://schemas.microsoft.com/office/powerpoint/2010/main" val="3119777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11B972EE-C84C-4AD8-8BF4-14F7F7BEAF5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290" tIns="47145" rIns="94290" bIns="47145" anchor="b"/>
          <a:lstStyle>
            <a:lvl1pPr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D20BC090-E7D6-4282-A544-15FC486D1520}" type="slidenum">
              <a:rPr lang="de-DE" altLang="de-DE" sz="1200"/>
              <a:pPr algn="r" eaLnBrk="1" hangingPunct="1"/>
              <a:t>22</a:t>
            </a:fld>
            <a:endParaRPr lang="de-DE" altLang="de-DE" sz="12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C2FE2DDE-DC20-4E4D-B960-FB00D8C131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BFC20F7E-A71D-4B5A-B44A-013FA7AFDA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/>
              <a:t>Effective interaction due to high Z elements</a:t>
            </a:r>
          </a:p>
        </p:txBody>
      </p:sp>
    </p:spTree>
    <p:extLst>
      <p:ext uri="{BB962C8B-B14F-4D97-AF65-F5344CB8AC3E}">
        <p14:creationId xmlns:p14="http://schemas.microsoft.com/office/powerpoint/2010/main" val="1265474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80B8EE6F-4AA5-49DF-BBEC-8ADB5872088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290" tIns="47145" rIns="94290" bIns="47145" anchor="b"/>
          <a:lstStyle>
            <a:lvl1pPr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B47836F-CF0B-4F2F-8684-7DE432F6AD03}" type="slidenum">
              <a:rPr lang="de-DE" altLang="de-DE" sz="1200"/>
              <a:pPr algn="r" eaLnBrk="1" hangingPunct="1"/>
              <a:t>23</a:t>
            </a:fld>
            <a:endParaRPr lang="de-DE" altLang="de-DE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CBC78901-71FA-4276-A7D2-6CF4F1D727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F9DCB2BD-7BC0-4FFD-AD42-48F445AC16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/>
              <a:t>Effective interaction due to high Z elements</a:t>
            </a:r>
          </a:p>
        </p:txBody>
      </p:sp>
    </p:spTree>
    <p:extLst>
      <p:ext uri="{BB962C8B-B14F-4D97-AF65-F5344CB8AC3E}">
        <p14:creationId xmlns:p14="http://schemas.microsoft.com/office/powerpoint/2010/main" val="2462424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80B8EE6F-4AA5-49DF-BBEC-8ADB5872088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290" tIns="47145" rIns="94290" bIns="47145" anchor="b"/>
          <a:lstStyle>
            <a:lvl1pPr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B47836F-CF0B-4F2F-8684-7DE432F6AD03}" type="slidenum">
              <a:rPr lang="de-DE" altLang="de-DE" sz="1200"/>
              <a:pPr algn="r" eaLnBrk="1" hangingPunct="1"/>
              <a:t>24</a:t>
            </a:fld>
            <a:endParaRPr lang="de-DE" altLang="de-DE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CBC78901-71FA-4276-A7D2-6CF4F1D727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F9DCB2BD-7BC0-4FFD-AD42-48F445AC16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/>
              <a:t>Effective interaction due to high Z elements</a:t>
            </a:r>
          </a:p>
        </p:txBody>
      </p:sp>
    </p:spTree>
    <p:extLst>
      <p:ext uri="{BB962C8B-B14F-4D97-AF65-F5344CB8AC3E}">
        <p14:creationId xmlns:p14="http://schemas.microsoft.com/office/powerpoint/2010/main" val="905788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4D3CC609-67AF-4E23-B63E-949E9948BA9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290" tIns="47145" rIns="94290" bIns="47145" anchor="b"/>
          <a:lstStyle>
            <a:lvl1pPr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42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17D38D-C767-4A21-A857-0CE567A4FD7E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429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51C50912-6565-421C-9522-85390345E9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99F31213-0C92-4A2B-B989-0D6972B4C6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/>
              <a:t>Effective interaction due to high Z elements</a:t>
            </a:r>
          </a:p>
        </p:txBody>
      </p:sp>
    </p:spTree>
    <p:extLst>
      <p:ext uri="{BB962C8B-B14F-4D97-AF65-F5344CB8AC3E}">
        <p14:creationId xmlns:p14="http://schemas.microsoft.com/office/powerpoint/2010/main" val="2188900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19A181-EBD4-4F6F-AAA2-CAAE92C0AE9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7388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8983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173566" y="0"/>
            <a:ext cx="11980332" cy="11006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6C7AC9-FB5E-4C2F-A6A7-7E169A9493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7990" y="6547343"/>
            <a:ext cx="2725148" cy="262151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4953000" y="6408844"/>
            <a:ext cx="280416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76555BE4-C2AD-4BA7-8E5C-2F6405DF77BA}"/>
              </a:ext>
            </a:extLst>
          </p:cNvPr>
          <p:cNvSpPr/>
          <p:nvPr userDrawn="1"/>
        </p:nvSpPr>
        <p:spPr>
          <a:xfrm>
            <a:off x="9809277" y="6253228"/>
            <a:ext cx="2382723" cy="6541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4C62-12F3-4CD3-B41D-68F5FBA6347C}" type="datetime1">
              <a:rPr lang="en-US" smtClean="0"/>
              <a:t>7/2/2018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341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DEB7-E851-4143-910F-C23C02890192}" type="datetime1">
              <a:rPr lang="en-US" smtClean="0"/>
              <a:t>7/2/2018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394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ACE9D-7EDA-479F-8F73-F99705C77A6B}" type="datetime1">
              <a:rPr lang="en-US" smtClean="0"/>
              <a:t>7/2/2018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390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2CB9-88FE-4DD5-BDC6-D4C15E7F747A}" type="datetime1">
              <a:rPr lang="en-US" smtClean="0"/>
              <a:t>7/2/2018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322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1A065-F8D4-40E2-A83A-8ED150BC3C8C}" type="datetime1">
              <a:rPr lang="en-US" smtClean="0"/>
              <a:t>7/2/2018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267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7F8BA-1771-4D3B-84EB-11CBE0A29D5E}" type="datetime1">
              <a:rPr lang="en-US" smtClean="0"/>
              <a:t>7/2/2018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753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EF1E0-F2BD-4954-9FC3-1FE588DDF965}" type="datetime1">
              <a:rPr lang="en-US" smtClean="0"/>
              <a:t>7/2/2018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272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5/30/17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Physics of EIC @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330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5/30/17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Physics of EIC @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5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5/30/17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Physics of EIC @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590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257E55-1670-42B9-9041-C6A42989F7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A91F57B-5384-4A65-972E-14F824ACC7D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55A20-4BD0-44AC-9791-A1F9B1A85261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9DC5DFCF-86FE-4560-99E8-428C1887A02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764677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5/30/17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Physics of EIC @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82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5/30/17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Physics of EIC @ IPN Orsay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834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5/30/17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Physics of EIC @ IPN Orsay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66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5/30/17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Physics of EIC @ IPN Orsay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18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5/30/17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Physics of EIC @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667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5/30/17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Physics of EIC @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77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5/30/17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Physics of EIC @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468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5/30/17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Physics of EIC @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683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xfrm>
            <a:off x="11757581" y="0"/>
            <a:ext cx="348140" cy="287894"/>
          </a:xfrm>
          <a:prstGeom prst="rect">
            <a:avLst/>
          </a:prstGeom>
        </p:spPr>
        <p:txBody>
          <a:bodyPr lIns="45718" tIns="45718" rIns="45718" bIns="45718" anchor="t"/>
          <a:lstStyle>
            <a:lvl1pPr defTabSz="642915">
              <a:defRPr>
                <a:solidFill>
                  <a:srgbClr val="000000"/>
                </a:solidFill>
                <a:uFillTx/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588217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4605467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573" y="570881"/>
            <a:ext cx="3082290" cy="276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A059E-18EF-4353-AF64-90A824D067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562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56641850"/>
      </p:ext>
    </p:extLst>
  </p:cSld>
  <p:clrMapOvr>
    <a:masterClrMapping/>
  </p:clrMapOvr>
  <p:transition spd="med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396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04047092"/>
      </p:ext>
    </p:extLst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09582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530445"/>
      </p:ext>
    </p:extLst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2198351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9 w 717"/>
                <a:gd name="T1" fmla="*/ 845 h 845"/>
                <a:gd name="T2" fmla="*/ 719 w 717"/>
                <a:gd name="T3" fmla="*/ 821 h 845"/>
                <a:gd name="T4" fmla="*/ 576 w 717"/>
                <a:gd name="T5" fmla="*/ 605 h 845"/>
                <a:gd name="T6" fmla="*/ 407 w 717"/>
                <a:gd name="T7" fmla="*/ 396 h 845"/>
                <a:gd name="T8" fmla="*/ 22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0 w 717"/>
                <a:gd name="T15" fmla="*/ 198 h 845"/>
                <a:gd name="T16" fmla="*/ 401 w 717"/>
                <a:gd name="T17" fmla="*/ 408 h 845"/>
                <a:gd name="T18" fmla="*/ 570 w 717"/>
                <a:gd name="T19" fmla="*/ 623 h 845"/>
                <a:gd name="T20" fmla="*/ 719 w 717"/>
                <a:gd name="T21" fmla="*/ 845 h 845"/>
                <a:gd name="T22" fmla="*/ 71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8 w 407"/>
                <a:gd name="T1" fmla="*/ 414 h 414"/>
                <a:gd name="T2" fmla="*/ 408 w 407"/>
                <a:gd name="T3" fmla="*/ 396 h 414"/>
                <a:gd name="T4" fmla="*/ 22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7 w 407"/>
                <a:gd name="T13" fmla="*/ 204 h 414"/>
                <a:gd name="T14" fmla="*/ 408 w 407"/>
                <a:gd name="T15" fmla="*/ 414 h 414"/>
                <a:gd name="T16" fmla="*/ 40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8 w 586"/>
                <a:gd name="T1" fmla="*/ 0 h 599"/>
                <a:gd name="T2" fmla="*/ 570 w 586"/>
                <a:gd name="T3" fmla="*/ 0 h 599"/>
                <a:gd name="T4" fmla="*/ 408 w 586"/>
                <a:gd name="T5" fmla="*/ 132 h 599"/>
                <a:gd name="T6" fmla="*/ 25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8 w 586"/>
                <a:gd name="T17" fmla="*/ 282 h 599"/>
                <a:gd name="T18" fmla="*/ 414 w 586"/>
                <a:gd name="T19" fmla="*/ 138 h 599"/>
                <a:gd name="T20" fmla="*/ 588 w 586"/>
                <a:gd name="T21" fmla="*/ 0 h 599"/>
                <a:gd name="T22" fmla="*/ 58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0 w 269"/>
                <a:gd name="T1" fmla="*/ 0 h 252"/>
                <a:gd name="T2" fmla="*/ 25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0 w 269"/>
                <a:gd name="T15" fmla="*/ 0 h 252"/>
                <a:gd name="T16" fmla="*/ 27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5911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4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911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CEA90C-FA7E-43E0-9400-112F5F3DAE0F}" type="datetime1">
              <a:rPr lang="en-US" smtClean="0">
                <a:solidFill>
                  <a:srgbClr val="FFFFFF"/>
                </a:solidFill>
              </a:rPr>
              <a:t>7/2/2018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7390CA-CCCF-4D98-85FF-915C1560EE2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593431"/>
      </p:ext>
    </p:extLst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55DA2-748E-4643-93F3-CFBA506D3F89}" type="datetime1">
              <a:rPr lang="en-US" smtClean="0">
                <a:solidFill>
                  <a:srgbClr val="FFFFFF"/>
                </a:solidFill>
              </a:rPr>
              <a:t>7/2/2018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F5883-518E-4A4E-8571-C97CED6392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27855"/>
      </p:ext>
    </p:extLst>
  </p:cSld>
  <p:clrMapOvr>
    <a:masterClrMapping/>
  </p:clrMapOvr>
  <p:transition spd="med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B8F22-C24D-42D5-825B-45ADB458D403}" type="datetime1">
              <a:rPr lang="en-US" smtClean="0">
                <a:solidFill>
                  <a:srgbClr val="FFFFFF"/>
                </a:solidFill>
              </a:rPr>
              <a:t>7/2/2018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8FF24-58C3-4FB1-9804-47C723EA1FB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80861"/>
      </p:ext>
    </p:extLst>
  </p:cSld>
  <p:clrMapOvr>
    <a:masterClrMapping/>
  </p:clrMapOvr>
  <p:transition spd="med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88FF3-DEA1-4AA1-B06B-BA21B49DB5A2}" type="datetime1">
              <a:rPr lang="en-US" smtClean="0">
                <a:solidFill>
                  <a:srgbClr val="FFFFFF"/>
                </a:solidFill>
              </a:rPr>
              <a:t>7/2/2018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5342-D113-482C-A594-EC151E34F5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69933"/>
      </p:ext>
    </p:extLst>
  </p:cSld>
  <p:clrMapOvr>
    <a:masterClrMapping/>
  </p:clrMapOvr>
  <p:transition spd="med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3087A-796C-4132-91AC-5D7C7913F6D2}" type="datetime1">
              <a:rPr lang="en-US" smtClean="0">
                <a:solidFill>
                  <a:srgbClr val="FFFFFF"/>
                </a:solidFill>
              </a:rPr>
              <a:t>7/2/2018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DDBC3-79BD-4B0E-8B40-EF12249B3E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40719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573" y="570881"/>
            <a:ext cx="3082290" cy="276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066" y="2176315"/>
            <a:ext cx="5332730" cy="147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55DA2-748E-4643-93F3-CFBA506D3F89}" type="datetime1">
              <a:rPr lang="en-US" smtClean="0">
                <a:solidFill>
                  <a:srgbClr val="FFFFFF"/>
                </a:solidFill>
              </a:rPr>
              <a:t>7/2/2018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F5883-518E-4A4E-8571-C97CED6392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806763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1F77E-6D68-492B-9B77-D79FB84778EE}" type="datetime1">
              <a:rPr lang="en-US" smtClean="0">
                <a:solidFill>
                  <a:srgbClr val="FFFFFF"/>
                </a:solidFill>
              </a:rPr>
              <a:t>7/2/2018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C8695-7F0C-4AC0-9CFD-5ED6531F095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131328"/>
      </p:ext>
    </p:extLst>
  </p:cSld>
  <p:clrMapOvr>
    <a:masterClrMapping/>
  </p:clrMapOvr>
  <p:transition spd="med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7D5B7-F8A6-49F4-9A46-F94588054315}" type="datetime1">
              <a:rPr lang="en-US" smtClean="0">
                <a:solidFill>
                  <a:srgbClr val="FFFFFF"/>
                </a:solidFill>
              </a:rPr>
              <a:t>7/2/2018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A821A-4196-4220-97FA-7B0EEB206AB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169349"/>
      </p:ext>
    </p:extLst>
  </p:cSld>
  <p:clrMapOvr>
    <a:masterClrMapping/>
  </p:clrMapOvr>
  <p:transition spd="med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E7A53-33BF-4DCA-B4B5-FB33683225B2}" type="datetime1">
              <a:rPr lang="en-US" smtClean="0">
                <a:solidFill>
                  <a:srgbClr val="FFFFFF"/>
                </a:solidFill>
              </a:rPr>
              <a:t>7/2/2018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29637-2A6E-451B-A9B0-AEA6AD6BC4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764860"/>
      </p:ext>
    </p:extLst>
  </p:cSld>
  <p:clrMapOvr>
    <a:masterClrMapping/>
  </p:clrMapOvr>
  <p:transition spd="med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96F4E-E365-499D-9577-650FD31E9953}" type="datetime1">
              <a:rPr lang="en-US" smtClean="0">
                <a:solidFill>
                  <a:srgbClr val="FFFFFF"/>
                </a:solidFill>
              </a:rPr>
              <a:t>7/2/2018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F2BEB-1D20-4B96-8CDE-B1ADE8A749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405683"/>
      </p:ext>
    </p:extLst>
  </p:cSld>
  <p:clrMapOvr>
    <a:masterClrMapping/>
  </p:clrMapOvr>
  <p:transition spd="med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D2741-F049-40AE-8BAD-B24C52411EE1}" type="datetime1">
              <a:rPr lang="en-US" smtClean="0">
                <a:solidFill>
                  <a:srgbClr val="FFFFFF"/>
                </a:solidFill>
              </a:rPr>
              <a:t>7/2/2018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8AE75-9137-44D8-B1BD-CDB04C39DD7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25619"/>
      </p:ext>
    </p:extLst>
  </p:cSld>
  <p:clrMapOvr>
    <a:masterClrMapping/>
  </p:clrMapOvr>
  <p:transition spd="med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6CEED-6949-4514-B7EF-EA091F6EEFC6}" type="datetime1">
              <a:rPr lang="en-US" smtClean="0">
                <a:solidFill>
                  <a:srgbClr val="FFFFFF"/>
                </a:solidFill>
              </a:rPr>
              <a:t>7/2/2018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FCE49-900D-463C-8228-EE4FCE94C17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552033"/>
      </p:ext>
    </p:extLst>
  </p:cSld>
  <p:clrMapOvr>
    <a:masterClrMapping/>
  </p:clrMapOvr>
  <p:transition spd="med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DBB79-F4D9-4801-B21D-35DF0F559F6A}" type="datetime1">
              <a:rPr lang="en-US" smtClean="0">
                <a:solidFill>
                  <a:srgbClr val="FFFFFF"/>
                </a:solidFill>
              </a:rPr>
              <a:t>7/2/2018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BE29E-3B37-4927-88CC-0EB82D86D3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938187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E9846-8CCC-446D-B450-FE80E243FD02}" type="datetime1">
              <a:rPr lang="en-US" smtClean="0"/>
              <a:t>7/2/2018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913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E9846-8CCC-446D-B450-FE80E243FD02}" type="datetime1">
              <a:rPr lang="en-US" smtClean="0"/>
              <a:t>7/2/2018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751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94FE-2019-42D0-854C-430950B78C31}" type="datetime1">
              <a:rPr lang="en-US" smtClean="0"/>
              <a:t>7/2/2018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979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96FA-E006-4BBA-A483-64B7425F1EF6}" type="datetime1">
              <a:rPr lang="en-US" smtClean="0"/>
              <a:t>7/2/2018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05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B221-A9CB-428D-AACF-BD69CDDF7014}" type="datetime1">
              <a:rPr lang="en-US" smtClean="0"/>
              <a:t>7/2/2018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7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5573" y="570881"/>
            <a:ext cx="3082290" cy="299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9066" y="2176315"/>
            <a:ext cx="5332730" cy="2536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864622" y="6460487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4F2EE7-DCA6-4FBE-9A96-F7803CD7533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8254" y="6489593"/>
            <a:ext cx="2725148" cy="2621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E8853E-A74D-4A6B-BCBB-A460B0910CB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670003" y="6294503"/>
            <a:ext cx="2383743" cy="65232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37" r:id="rId2"/>
    <p:sldLayoutId id="2147483744" r:id="rId3"/>
    <p:sldLayoutId id="2147483745" r:id="rId4"/>
    <p:sldLayoutId id="2147483746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A744B-8070-4066-84A3-4BE1848357A5}" type="datetime1">
              <a:rPr lang="en-US" smtClean="0"/>
              <a:t>7/2/2018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1AB99-57E7-4B08-B89E-3CF86FABE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1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5/30/17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3544" y="18288"/>
            <a:ext cx="6274856" cy="347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/>
              <a:t>Physics of EIC @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72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"/>
            <a:ext cx="109728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838201"/>
            <a:ext cx="109728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2580" name="Line 4"/>
          <p:cNvSpPr>
            <a:spLocks noChangeShapeType="1"/>
          </p:cNvSpPr>
          <p:nvPr userDrawn="1"/>
        </p:nvSpPr>
        <p:spPr bwMode="auto">
          <a:xfrm>
            <a:off x="0" y="685800"/>
            <a:ext cx="12192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92586" name="Rectangle 10"/>
          <p:cNvSpPr>
            <a:spLocks noChangeArrowheads="1"/>
          </p:cNvSpPr>
          <p:nvPr userDrawn="1"/>
        </p:nvSpPr>
        <p:spPr bwMode="auto">
          <a:xfrm>
            <a:off x="8820151" y="6434138"/>
            <a:ext cx="62709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ea typeface="ＭＳ Ｐゴシック" pitchFamily="35" charset="-128"/>
                <a:cs typeface="ＭＳ Ｐゴシック" pitchFamily="35" charset="-128"/>
              </a:rPr>
              <a:t>Page </a:t>
            </a:r>
            <a:fld id="{F71E418F-05F8-5B44-A2D5-7D3A08B29BDB}" type="slidenum">
              <a:rPr lang="en-US" sz="900" smtClean="0">
                <a:solidFill>
                  <a:srgbClr val="FFFFFF"/>
                </a:solidFill>
                <a:ea typeface="ＭＳ Ｐゴシック" pitchFamily="35" charset="-128"/>
                <a:cs typeface="ＭＳ Ｐゴシック" pitchFamily="35" charset="-128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900" dirty="0">
              <a:solidFill>
                <a:srgbClr val="FFFFFF"/>
              </a:solidFill>
              <a:ea typeface="ＭＳ Ｐゴシック" pitchFamily="35" charset="-128"/>
              <a:cs typeface="ＭＳ Ｐゴシック" pitchFamily="35" charset="-128"/>
            </a:endParaRPr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8E4612FD-6EC2-40FE-BE8E-F4234B331DF1}"/>
              </a:ext>
            </a:extLst>
          </p:cNvPr>
          <p:cNvSpPr txBox="1">
            <a:spLocks/>
          </p:cNvSpPr>
          <p:nvPr userDrawn="1"/>
        </p:nvSpPr>
        <p:spPr>
          <a:xfrm>
            <a:off x="4864622" y="6460487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3B1261-6997-40A5-856A-629FEEE4648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8254" y="6489593"/>
            <a:ext cx="2725148" cy="262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DDD9A4-A42E-4523-B302-8FB08E08544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70003" y="6294503"/>
            <a:ext cx="2383743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4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33399"/>
          </a:solidFill>
          <a:latin typeface="Calibri"/>
          <a:ea typeface="ＭＳ Ｐゴシック" pitchFamily="-111" charset="-128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90"/>
          </a:solidFill>
          <a:latin typeface="Calibri"/>
          <a:ea typeface="ＭＳ Ｐゴシック" pitchFamily="-111" charset="-128"/>
          <a:cs typeface="Calibri"/>
        </a:defRPr>
      </a:lvl1pPr>
      <a:lvl2pPr marL="576263" indent="-233363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0090"/>
          </a:solidFill>
          <a:latin typeface="Calibri"/>
          <a:ea typeface="ＭＳ Ｐゴシック" pitchFamily="-111" charset="-128"/>
          <a:cs typeface="Calibri"/>
        </a:defRPr>
      </a:lvl2pPr>
      <a:lvl3pPr marL="919163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90"/>
          </a:solidFill>
          <a:latin typeface="Calibri"/>
          <a:ea typeface="ＭＳ Ｐゴシック" pitchFamily="-111" charset="-128"/>
          <a:cs typeface="Calibri"/>
        </a:defRPr>
      </a:lvl3pPr>
      <a:lvl4pPr marL="1262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90"/>
          </a:solidFill>
          <a:latin typeface="Calibri"/>
          <a:ea typeface="ＭＳ Ｐゴシック" pitchFamily="-111" charset="-128"/>
          <a:cs typeface="Calibri"/>
        </a:defRPr>
      </a:lvl4pPr>
      <a:lvl5pPr marL="16049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90"/>
          </a:solidFill>
          <a:latin typeface="Calibri"/>
          <a:ea typeface="ＭＳ Ｐゴシック" pitchFamily="-111" charset="-128"/>
          <a:cs typeface="Calibri"/>
        </a:defRPr>
      </a:lvl5pPr>
      <a:lvl6pPr marL="20621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5193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29765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4337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"/>
            <a:ext cx="109728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838201"/>
            <a:ext cx="109728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2580" name="Line 4"/>
          <p:cNvSpPr>
            <a:spLocks noChangeShapeType="1"/>
          </p:cNvSpPr>
          <p:nvPr userDrawn="1"/>
        </p:nvSpPr>
        <p:spPr bwMode="auto">
          <a:xfrm>
            <a:off x="0" y="685800"/>
            <a:ext cx="12192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92586" name="Rectangle 10"/>
          <p:cNvSpPr>
            <a:spLocks noChangeArrowheads="1"/>
          </p:cNvSpPr>
          <p:nvPr userDrawn="1"/>
        </p:nvSpPr>
        <p:spPr bwMode="auto">
          <a:xfrm>
            <a:off x="8820151" y="6434138"/>
            <a:ext cx="62709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ea typeface="ＭＳ Ｐゴシック" pitchFamily="35" charset="-128"/>
                <a:cs typeface="ＭＳ Ｐゴシック" pitchFamily="35" charset="-128"/>
              </a:rPr>
              <a:t>Page </a:t>
            </a:r>
            <a:fld id="{F71E418F-05F8-5B44-A2D5-7D3A08B29BDB}" type="slidenum">
              <a:rPr lang="en-US" sz="900" smtClean="0">
                <a:solidFill>
                  <a:srgbClr val="FFFFFF"/>
                </a:solidFill>
                <a:ea typeface="ＭＳ Ｐゴシック" pitchFamily="35" charset="-128"/>
                <a:cs typeface="ＭＳ Ｐゴシック" pitchFamily="35" charset="-128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900" dirty="0">
              <a:solidFill>
                <a:srgbClr val="FFFFFF"/>
              </a:solidFill>
              <a:ea typeface="ＭＳ Ｐゴシック" pitchFamily="35" charset="-128"/>
              <a:cs typeface="ＭＳ Ｐゴシック" pitchFamily="35" charset="-128"/>
            </a:endParaRPr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B232E044-A699-4AE8-A64F-932B3C1EDAA3}"/>
              </a:ext>
            </a:extLst>
          </p:cNvPr>
          <p:cNvSpPr txBox="1">
            <a:spLocks/>
          </p:cNvSpPr>
          <p:nvPr userDrawn="1"/>
        </p:nvSpPr>
        <p:spPr>
          <a:xfrm>
            <a:off x="4864622" y="6460487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EED986-5A4C-4E90-ADD0-54F8AD21ED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254" y="6489593"/>
            <a:ext cx="2725148" cy="262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2D27AD-EEB4-4546-A863-DF2E4746CC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70003" y="6294503"/>
            <a:ext cx="2383743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9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33399"/>
          </a:solidFill>
          <a:latin typeface="Calibri"/>
          <a:ea typeface="ＭＳ Ｐゴシック" pitchFamily="-111" charset="-128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90"/>
          </a:solidFill>
          <a:latin typeface="Calibri"/>
          <a:ea typeface="ＭＳ Ｐゴシック" pitchFamily="-111" charset="-128"/>
          <a:cs typeface="Calibri"/>
        </a:defRPr>
      </a:lvl1pPr>
      <a:lvl2pPr marL="576263" indent="-233363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0090"/>
          </a:solidFill>
          <a:latin typeface="Calibri"/>
          <a:ea typeface="ＭＳ Ｐゴシック" pitchFamily="-111" charset="-128"/>
          <a:cs typeface="Calibri"/>
        </a:defRPr>
      </a:lvl2pPr>
      <a:lvl3pPr marL="919163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90"/>
          </a:solidFill>
          <a:latin typeface="Calibri"/>
          <a:ea typeface="ＭＳ Ｐゴシック" pitchFamily="-111" charset="-128"/>
          <a:cs typeface="Calibri"/>
        </a:defRPr>
      </a:lvl3pPr>
      <a:lvl4pPr marL="1262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90"/>
          </a:solidFill>
          <a:latin typeface="Calibri"/>
          <a:ea typeface="ＭＳ Ｐゴシック" pitchFamily="-111" charset="-128"/>
          <a:cs typeface="Calibri"/>
        </a:defRPr>
      </a:lvl4pPr>
      <a:lvl5pPr marL="16049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90"/>
          </a:solidFill>
          <a:latin typeface="Calibri"/>
          <a:ea typeface="ＭＳ Ｐゴシック" pitchFamily="-111" charset="-128"/>
          <a:cs typeface="Calibri"/>
        </a:defRPr>
      </a:lvl5pPr>
      <a:lvl6pPr marL="20621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5193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29765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4337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"/>
            <a:ext cx="109728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838201"/>
            <a:ext cx="109728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2580" name="Line 4"/>
          <p:cNvSpPr>
            <a:spLocks noChangeShapeType="1"/>
          </p:cNvSpPr>
          <p:nvPr userDrawn="1"/>
        </p:nvSpPr>
        <p:spPr bwMode="auto">
          <a:xfrm>
            <a:off x="0" y="685800"/>
            <a:ext cx="12192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92586" name="Rectangle 10"/>
          <p:cNvSpPr>
            <a:spLocks noChangeArrowheads="1"/>
          </p:cNvSpPr>
          <p:nvPr userDrawn="1"/>
        </p:nvSpPr>
        <p:spPr bwMode="auto">
          <a:xfrm>
            <a:off x="8820151" y="6434138"/>
            <a:ext cx="62709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ea typeface="ＭＳ Ｐゴシック" pitchFamily="35" charset="-128"/>
                <a:cs typeface="ＭＳ Ｐゴシック" pitchFamily="35" charset="-128"/>
              </a:rPr>
              <a:t>Page </a:t>
            </a:r>
            <a:fld id="{F71E418F-05F8-5B44-A2D5-7D3A08B29BDB}" type="slidenum">
              <a:rPr lang="en-US" sz="900" smtClean="0">
                <a:solidFill>
                  <a:srgbClr val="FFFFFF"/>
                </a:solidFill>
                <a:ea typeface="ＭＳ Ｐゴシック" pitchFamily="35" charset="-128"/>
                <a:cs typeface="ＭＳ Ｐゴシック" pitchFamily="35" charset="-128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900" dirty="0">
              <a:solidFill>
                <a:srgbClr val="FFFFFF"/>
              </a:solidFill>
              <a:ea typeface="ＭＳ Ｐゴシック" pitchFamily="35" charset="-128"/>
              <a:cs typeface="ＭＳ Ｐゴシック" pitchFamily="35" charset="-128"/>
            </a:endParaRPr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B232E044-A699-4AE8-A64F-932B3C1EDAA3}"/>
              </a:ext>
            </a:extLst>
          </p:cNvPr>
          <p:cNvSpPr txBox="1">
            <a:spLocks/>
          </p:cNvSpPr>
          <p:nvPr userDrawn="1"/>
        </p:nvSpPr>
        <p:spPr>
          <a:xfrm>
            <a:off x="4864622" y="6460487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EED986-5A4C-4E90-ADD0-54F8AD21ED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8254" y="6489593"/>
            <a:ext cx="2725148" cy="262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2D27AD-EEB4-4546-A863-DF2E4746CC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70003" y="6294503"/>
            <a:ext cx="2383743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2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5" r:id="rId2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33399"/>
          </a:solidFill>
          <a:latin typeface="Calibri"/>
          <a:ea typeface="ＭＳ Ｐゴシック" pitchFamily="-111" charset="-128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90"/>
          </a:solidFill>
          <a:latin typeface="Calibri"/>
          <a:ea typeface="ＭＳ Ｐゴシック" pitchFamily="-111" charset="-128"/>
          <a:cs typeface="Calibri"/>
        </a:defRPr>
      </a:lvl1pPr>
      <a:lvl2pPr marL="576263" indent="-233363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0090"/>
          </a:solidFill>
          <a:latin typeface="Calibri"/>
          <a:ea typeface="ＭＳ Ｐゴシック" pitchFamily="-111" charset="-128"/>
          <a:cs typeface="Calibri"/>
        </a:defRPr>
      </a:lvl2pPr>
      <a:lvl3pPr marL="919163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90"/>
          </a:solidFill>
          <a:latin typeface="Calibri"/>
          <a:ea typeface="ＭＳ Ｐゴシック" pitchFamily="-111" charset="-128"/>
          <a:cs typeface="Calibri"/>
        </a:defRPr>
      </a:lvl3pPr>
      <a:lvl4pPr marL="1262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90"/>
          </a:solidFill>
          <a:latin typeface="Calibri"/>
          <a:ea typeface="ＭＳ Ｐゴシック" pitchFamily="-111" charset="-128"/>
          <a:cs typeface="Calibri"/>
        </a:defRPr>
      </a:lvl4pPr>
      <a:lvl5pPr marL="16049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90"/>
          </a:solidFill>
          <a:latin typeface="Calibri"/>
          <a:ea typeface="ＭＳ Ｐゴシック" pitchFamily="-111" charset="-128"/>
          <a:cs typeface="Calibri"/>
        </a:defRPr>
      </a:lvl5pPr>
      <a:lvl6pPr marL="20621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5193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29765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4337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8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808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157BAB-0D31-485C-B808-3265D3267D46}" type="datetime1">
              <a:rPr lang="en-US" smtClean="0">
                <a:solidFill>
                  <a:srgbClr val="FFFFFF"/>
                </a:solidFill>
              </a:rPr>
              <a:t>7/2/2018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808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809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0CEDAC-38AB-4475-A013-1B3D139B6829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809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36254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ransition spd="med">
    <p:pull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38.wmf"/><Relationship Id="rId3" Type="http://schemas.openxmlformats.org/officeDocument/2006/relationships/image" Target="../media/image39.png"/><Relationship Id="rId7" Type="http://schemas.openxmlformats.org/officeDocument/2006/relationships/image" Target="../media/image35.wmf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7.wmf"/><Relationship Id="rId5" Type="http://schemas.openxmlformats.org/officeDocument/2006/relationships/image" Target="../media/image41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40.png"/><Relationship Id="rId9" Type="http://schemas.openxmlformats.org/officeDocument/2006/relationships/image" Target="../media/image36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openxmlformats.org/officeDocument/2006/relationships/image" Target="../media/image50.png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image" Target="../media/image78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5.wmf"/><Relationship Id="rId11" Type="http://schemas.openxmlformats.org/officeDocument/2006/relationships/image" Target="../media/image77.wmf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5.bin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74.wmf"/><Relationship Id="rId9" Type="http://schemas.openxmlformats.org/officeDocument/2006/relationships/image" Target="../media/image79.png"/><Relationship Id="rId1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6F7B2-1C76-45D5-A8CE-160D37FCE30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F9BB777A-F7E1-4468-A2D6-153D1E6FC0A3}"/>
              </a:ext>
            </a:extLst>
          </p:cNvPr>
          <p:cNvSpPr txBox="1">
            <a:spLocks/>
          </p:cNvSpPr>
          <p:nvPr/>
        </p:nvSpPr>
        <p:spPr>
          <a:xfrm>
            <a:off x="882650" y="858101"/>
            <a:ext cx="104267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"/>
              </a:rPr>
              <a:t>Deeply Exclusive Meson Production with CLAS/CLAS12 at Jefferson Lab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4C2548B-5784-419F-9DAD-E7F72FDCE7F6}"/>
              </a:ext>
            </a:extLst>
          </p:cNvPr>
          <p:cNvSpPr txBox="1">
            <a:spLocks/>
          </p:cNvSpPr>
          <p:nvPr/>
        </p:nvSpPr>
        <p:spPr>
          <a:xfrm>
            <a:off x="1828800" y="2365082"/>
            <a:ext cx="8686800" cy="3807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Kyungseon Joo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 of Connecticut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Nature of Hadron mass and Quark-Gluon Confinement from JLab Experiments in the 12-GeV Era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July 1-4, 2018</a:t>
            </a:r>
          </a:p>
        </p:txBody>
      </p:sp>
    </p:spTree>
    <p:extLst>
      <p:ext uri="{BB962C8B-B14F-4D97-AF65-F5344CB8AC3E}">
        <p14:creationId xmlns:p14="http://schemas.microsoft.com/office/powerpoint/2010/main" val="1590484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F56609-9E4D-4F69-82C6-787C5A0C6CB9}"/>
              </a:ext>
            </a:extLst>
          </p:cNvPr>
          <p:cNvGrpSpPr/>
          <p:nvPr/>
        </p:nvGrpSpPr>
        <p:grpSpPr>
          <a:xfrm>
            <a:off x="1905000" y="609600"/>
            <a:ext cx="8305800" cy="5562600"/>
            <a:chOff x="1270000" y="-25400"/>
            <a:chExt cx="9537701" cy="6401317"/>
          </a:xfrm>
        </p:grpSpPr>
        <p:sp>
          <p:nvSpPr>
            <p:cNvPr id="11" name="TextBox 10"/>
            <p:cNvSpPr txBox="1"/>
            <p:nvPr/>
          </p:nvSpPr>
          <p:spPr>
            <a:xfrm>
              <a:off x="1524002" y="1"/>
              <a:ext cx="9144000" cy="58440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wrap="square" rtlCol="0" anchor="t">
              <a:spAutoFit/>
            </a:bodyPr>
            <a:lstStyle/>
            <a:p>
              <a:pPr algn="r" defTabSz="685800"/>
              <a:r>
                <a:rPr lang="en-US" sz="225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lang="en-US" sz="225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12 GeV CEBAF Upgrade</a:t>
              </a:r>
              <a:endParaRPr lang="en-US" sz="45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defTabSz="685800"/>
              <a:endParaRPr lang="en-US" sz="4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" r="9336"/>
            <a:stretch>
              <a:fillRect/>
            </a:stretch>
          </p:blipFill>
          <p:spPr bwMode="auto">
            <a:xfrm>
              <a:off x="1270000" y="-25400"/>
              <a:ext cx="9537701" cy="6401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351611" y="4329667"/>
              <a:ext cx="326182" cy="345328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srgbClr val="FFFFFF"/>
                  </a:solidFill>
                  <a:latin typeface="Calibri"/>
                </a:rPr>
                <a:t>A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08711" y="4875768"/>
              <a:ext cx="320661" cy="345328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srgbClr val="FFFFFF"/>
                  </a:solidFill>
                  <a:latin typeface="Calibri"/>
                </a:rPr>
                <a:t>B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51083" y="5415003"/>
              <a:ext cx="318819" cy="345328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srgbClr val="FFFFFF"/>
                  </a:solidFill>
                  <a:latin typeface="Calibri"/>
                </a:rPr>
                <a:t>C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808634" y="3948668"/>
              <a:ext cx="333545" cy="345328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srgbClr val="FFFFFF"/>
                  </a:solidFill>
                  <a:latin typeface="Calibri"/>
                </a:rPr>
                <a:t>D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46699" y="340233"/>
              <a:ext cx="5156199" cy="850038"/>
            </a:xfrm>
            <a:prstGeom prst="rect">
              <a:avLst/>
            </a:prstGeom>
            <a:solidFill>
              <a:srgbClr val="FFFF00">
                <a:alpha val="75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100" b="1" kern="0" dirty="0">
                  <a:solidFill>
                    <a:srgbClr val="000090"/>
                  </a:solidFill>
                  <a:latin typeface="Calibri"/>
                  <a:ea typeface="ＭＳ Ｐゴシック" pitchFamily="-111" charset="-128"/>
                  <a:cs typeface="Calibri"/>
                </a:rPr>
                <a:t>12 GeV CEBAF</a:t>
              </a:r>
              <a:br>
                <a:rPr lang="en-US" sz="2100" b="1" kern="0" dirty="0">
                  <a:solidFill>
                    <a:srgbClr val="FFFF00"/>
                  </a:solidFill>
                  <a:latin typeface="Calibri"/>
                  <a:ea typeface="ＭＳ Ｐゴシック" pitchFamily="-111" charset="-128"/>
                  <a:cs typeface="Calibri"/>
                </a:rPr>
              </a:br>
              <a:r>
                <a:rPr lang="en-US" sz="2100" b="1" kern="0" dirty="0">
                  <a:solidFill>
                    <a:srgbClr val="FFFF00"/>
                  </a:solidFill>
                  <a:latin typeface="Calibri"/>
                  <a:ea typeface="ＭＳ Ｐゴシック" pitchFamily="-111" charset="-128"/>
                  <a:cs typeface="Calibri"/>
                </a:rPr>
                <a:t> </a:t>
              </a:r>
              <a:r>
                <a:rPr lang="en-US" sz="2100" b="1" kern="0" dirty="0">
                  <a:solidFill>
                    <a:srgbClr val="000090"/>
                  </a:solidFill>
                  <a:latin typeface="Calibri"/>
                  <a:ea typeface="ＭＳ Ｐゴシック" pitchFamily="-111" charset="-128"/>
                  <a:cs typeface="Calibri"/>
                </a:rPr>
                <a:t>The Physics and Experiments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7136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CLAS/CLAS12 in Hall B at Jefferson Lab</a:t>
            </a: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5B589-A5C4-442A-A2E1-CFA27FC1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1B51AB-A214-46E6-8842-840850B8A1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53" y="1079091"/>
            <a:ext cx="8127093" cy="5415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CE660C-CA2A-4305-B500-0D6FDB748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800" y="932668"/>
            <a:ext cx="4259200" cy="36044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C4D1FC-E23E-48BD-BA53-F85B94072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932667"/>
            <a:ext cx="4044696" cy="360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08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429000" y="50862"/>
            <a:ext cx="5596890" cy="684162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525145">
              <a:spcBef>
                <a:spcPts val="1015"/>
              </a:spcBef>
            </a:pPr>
            <a:r>
              <a:rPr lang="en-US" sz="3600" dirty="0">
                <a:solidFill>
                  <a:srgbClr val="003366"/>
                </a:solidFill>
              </a:rPr>
              <a:t>Particle Identification</a:t>
            </a:r>
            <a:endParaRPr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9C5009-F211-42F8-8BDE-5016727EF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35024"/>
            <a:ext cx="9730830" cy="56268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C969A2-7D65-4475-8B3C-3A50FE8B9D92}"/>
              </a:ext>
            </a:extLst>
          </p:cNvPr>
          <p:cNvSpPr/>
          <p:nvPr/>
        </p:nvSpPr>
        <p:spPr>
          <a:xfrm>
            <a:off x="7086600" y="3606434"/>
            <a:ext cx="2423036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p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K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proton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83186A-42CA-4455-8D70-1CD4CECB147A}"/>
              </a:ext>
            </a:extLst>
          </p:cNvPr>
          <p:cNvSpPr/>
          <p:nvPr/>
        </p:nvSpPr>
        <p:spPr>
          <a:xfrm>
            <a:off x="7543800" y="1143000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599419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        Differential Cross Sections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C86FAA-28D8-4A24-8D6F-D362E5B26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366130"/>
            <a:ext cx="1783277" cy="5631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260520-A713-43C3-8BA7-9000185F5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366" y="932240"/>
            <a:ext cx="7617668" cy="56110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15FC9-B1EE-4B39-873C-916398637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236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D5DDC-85CC-4EF9-81D5-9B679DD14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DD2A0C-2D99-4B92-BB7A-AA340DE49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176" y="307271"/>
            <a:ext cx="8777649" cy="606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92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764" y="76200"/>
            <a:ext cx="8374236" cy="11430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Functions and Transversity GPDs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EBC49E-39BB-47E5-8473-0BD9FB23F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91633"/>
            <a:ext cx="8714045" cy="527473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851586-EE63-4561-9C3C-FEBB5C97C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69CBCAF-7C61-46C7-88F0-960E82AC0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68" y="2133600"/>
            <a:ext cx="3666664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86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88346AE-C218-4F21-8BD5-B8961C29E8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29" y="1182416"/>
            <a:ext cx="6731338" cy="4493168"/>
          </a:xfrm>
          <a:prstGeom prst="rect">
            <a:avLst/>
          </a:prstGeom>
        </p:spPr>
      </p:pic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E33ADD4-BCBF-47B5-BB30-2E749062D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646470"/>
            <a:ext cx="4169663" cy="356506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D5DDC-85CC-4EF9-81D5-9B679DD14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767" y="6500896"/>
            <a:ext cx="952499" cy="274320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>
              <a:spcAft>
                <a:spcPts val="600"/>
              </a:spcAft>
            </a:pPr>
            <a:fld id="{79E1AB99-57E7-4B08-B89E-3CF86FABED5D}" type="slidenum">
              <a:rPr lang="en-US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70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D5DDC-85CC-4EF9-81D5-9B679DD14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320578-FE3E-4A3F-8D44-499512486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962" y="457140"/>
            <a:ext cx="8363005" cy="5943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B7E994-82F2-450B-897A-EAF6A72A937D}"/>
              </a:ext>
            </a:extLst>
          </p:cNvPr>
          <p:cNvSpPr txBox="1"/>
          <p:nvPr/>
        </p:nvSpPr>
        <p:spPr>
          <a:xfrm>
            <a:off x="7402802" y="5506380"/>
            <a:ext cx="2182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V. Kubarovsky (Jlab)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8E577D-EC92-43F0-ADEE-63F525551DFB}"/>
              </a:ext>
            </a:extLst>
          </p:cNvPr>
          <p:cNvSpPr/>
          <p:nvPr/>
        </p:nvSpPr>
        <p:spPr>
          <a:xfrm>
            <a:off x="7239000" y="4800601"/>
            <a:ext cx="2438400" cy="865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2822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6F7B2-1C76-45D5-A8CE-160D37FCE30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F9BB777A-F7E1-4468-A2D6-153D1E6FC0A3}"/>
              </a:ext>
            </a:extLst>
          </p:cNvPr>
          <p:cNvSpPr txBox="1">
            <a:spLocks/>
          </p:cNvSpPr>
          <p:nvPr/>
        </p:nvSpPr>
        <p:spPr>
          <a:xfrm>
            <a:off x="924772" y="103329"/>
            <a:ext cx="1088622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n-US" altLang="en-US" sz="3600" dirty="0">
                <a:solidFill>
                  <a:schemeClr val="bg1"/>
                </a:solidFill>
              </a:rPr>
              <a:t>Nucleon-to-pion transition distribution amplitudes (TDAs)</a:t>
            </a:r>
            <a:endParaRPr lang="en-US" sz="4000" b="1" dirty="0">
              <a:solidFill>
                <a:schemeClr val="bg1"/>
              </a:solidFill>
              <a:latin typeface="Roboto"/>
            </a:endParaRPr>
          </a:p>
        </p:txBody>
      </p:sp>
      <p:pic>
        <p:nvPicPr>
          <p:cNvPr id="10" name="Picture 27">
            <a:extLst>
              <a:ext uri="{FF2B5EF4-FFF2-40B4-BE49-F238E27FC236}">
                <a16:creationId xmlns:a16="http://schemas.microsoft.com/office/drawing/2014/main" id="{43AD130C-5AAF-492C-9151-1DC686BFE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831" y="1219200"/>
            <a:ext cx="7272338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25">
            <a:extLst>
              <a:ext uri="{FF2B5EF4-FFF2-40B4-BE49-F238E27FC236}">
                <a16:creationId xmlns:a16="http://schemas.microsoft.com/office/drawing/2014/main" id="{E08CEB00-C9A4-49AC-8A54-1F6D80D0A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262" y="5008948"/>
            <a:ext cx="3621504" cy="143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meson in nearly forward region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en-US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small t channel contribution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larger u channel contribution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GPDs + </a:t>
            </a:r>
            <a:r>
              <a:rPr kumimoji="0" lang="el-GR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kumimoji="0" lang="de-DE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DA</a:t>
            </a:r>
            <a:endParaRPr kumimoji="0" lang="el-GR" altLang="en-US" sz="28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id="{60A7AEC1-5C0C-4A2E-9D8E-FDF3C288C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5299" y="4976072"/>
            <a:ext cx="3839513" cy="136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meson in neraly backward region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en-US" sz="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small u channel contribution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larger t channel contribution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 to </a:t>
            </a:r>
            <a:r>
              <a:rPr kumimoji="0" lang="el-GR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kumimoji="0" lang="de-DE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TDAs</a:t>
            </a:r>
            <a:r>
              <a:rPr kumimoji="0" lang="de-DE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 n DA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CADAB6-C473-4A8D-A1F0-D81C4BF9841E}"/>
              </a:ext>
            </a:extLst>
          </p:cNvPr>
          <p:cNvSpPr/>
          <p:nvPr/>
        </p:nvSpPr>
        <p:spPr>
          <a:xfrm>
            <a:off x="10439400" y="5430042"/>
            <a:ext cx="1478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-5" dirty="0"/>
              <a:t>Park’s talk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90038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6F7B2-1C76-45D5-A8CE-160D37FCE30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F9BB777A-F7E1-4468-A2D6-153D1E6FC0A3}"/>
              </a:ext>
            </a:extLst>
          </p:cNvPr>
          <p:cNvSpPr txBox="1">
            <a:spLocks/>
          </p:cNvSpPr>
          <p:nvPr/>
        </p:nvSpPr>
        <p:spPr>
          <a:xfrm>
            <a:off x="911966" y="172157"/>
            <a:ext cx="1088622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4000" b="1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rPr>
              <a:t>Hard exclusive pion electroproduction</a:t>
            </a:r>
          </a:p>
        </p:txBody>
      </p:sp>
      <p:pic>
        <p:nvPicPr>
          <p:cNvPr id="7" name="Picture 25">
            <a:extLst>
              <a:ext uri="{FF2B5EF4-FFF2-40B4-BE49-F238E27FC236}">
                <a16:creationId xmlns:a16="http://schemas.microsoft.com/office/drawing/2014/main" id="{72A2DAF4-8F61-4A35-9498-D6C444DFE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867" y="1559797"/>
            <a:ext cx="2987675" cy="255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8">
            <a:extLst>
              <a:ext uri="{FF2B5EF4-FFF2-40B4-BE49-F238E27FC236}">
                <a16:creationId xmlns:a16="http://schemas.microsoft.com/office/drawing/2014/main" id="{F1D82E76-97CE-4D87-AC9F-0535A079C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91" y="1475660"/>
            <a:ext cx="3132137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9">
            <a:extLst>
              <a:ext uri="{FF2B5EF4-FFF2-40B4-BE49-F238E27FC236}">
                <a16:creationId xmlns:a16="http://schemas.microsoft.com/office/drawing/2014/main" id="{64061969-6A78-48C4-8F4C-FC954F8F6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903" y="1559797"/>
            <a:ext cx="2879725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ct 30">
            <a:extLst>
              <a:ext uri="{FF2B5EF4-FFF2-40B4-BE49-F238E27FC236}">
                <a16:creationId xmlns:a16="http://schemas.microsoft.com/office/drawing/2014/main" id="{82201834-F8FD-4ECA-8E44-5A6BE86AE6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055907"/>
              </p:ext>
            </p:extLst>
          </p:nvPr>
        </p:nvGraphicFramePr>
        <p:xfrm>
          <a:off x="8716637" y="4011615"/>
          <a:ext cx="1728787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" name="Formel" r:id="rId6" imgW="825500" imgH="228600" progId="Equation.3">
                  <p:embed/>
                </p:oleObj>
              </mc:Choice>
              <mc:Fallback>
                <p:oleObj name="Formel" r:id="rId6" imgW="825500" imgH="228600" progId="Equation.3">
                  <p:embed/>
                  <p:pic>
                    <p:nvPicPr>
                      <p:cNvPr id="8202" name="Object 30">
                        <a:extLst>
                          <a:ext uri="{FF2B5EF4-FFF2-40B4-BE49-F238E27FC236}">
                            <a16:creationId xmlns:a16="http://schemas.microsoft.com/office/drawing/2014/main" id="{CCBF17E5-1B74-45E4-8F4D-EA4632A2D8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6637" y="4011615"/>
                        <a:ext cx="1728787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2">
            <a:extLst>
              <a:ext uri="{FF2B5EF4-FFF2-40B4-BE49-F238E27FC236}">
                <a16:creationId xmlns:a16="http://schemas.microsoft.com/office/drawing/2014/main" id="{F1F3B9CC-5683-4EBB-B286-2D658D7935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2842684"/>
              </p:ext>
            </p:extLst>
          </p:nvPr>
        </p:nvGraphicFramePr>
        <p:xfrm>
          <a:off x="2668262" y="4011615"/>
          <a:ext cx="1512887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" name="Formel" r:id="rId8" imgW="711200" imgH="228600" progId="Equation.3">
                  <p:embed/>
                </p:oleObj>
              </mc:Choice>
              <mc:Fallback>
                <p:oleObj name="Formel" r:id="rId8" imgW="711200" imgH="228600" progId="Equation.3">
                  <p:embed/>
                  <p:pic>
                    <p:nvPicPr>
                      <p:cNvPr id="8204" name="Object 32">
                        <a:extLst>
                          <a:ext uri="{FF2B5EF4-FFF2-40B4-BE49-F238E27FC236}">
                            <a16:creationId xmlns:a16="http://schemas.microsoft.com/office/drawing/2014/main" id="{8FED0CB9-E3C5-4082-98AF-CCA93535F4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8262" y="4011615"/>
                        <a:ext cx="1512887" cy="48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34">
            <a:extLst>
              <a:ext uri="{FF2B5EF4-FFF2-40B4-BE49-F238E27FC236}">
                <a16:creationId xmlns:a16="http://schemas.microsoft.com/office/drawing/2014/main" id="{CA04E82C-CD27-4E9E-9602-E1C0FF0EFB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325439"/>
              </p:ext>
            </p:extLst>
          </p:nvPr>
        </p:nvGraphicFramePr>
        <p:xfrm>
          <a:off x="5692449" y="4011615"/>
          <a:ext cx="1584325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" name="Formel" r:id="rId10" imgW="711200" imgH="228600" progId="Equation.3">
                  <p:embed/>
                </p:oleObj>
              </mc:Choice>
              <mc:Fallback>
                <p:oleObj name="Formel" r:id="rId10" imgW="711200" imgH="228600" progId="Equation.3">
                  <p:embed/>
                  <p:pic>
                    <p:nvPicPr>
                      <p:cNvPr id="8206" name="Object 34">
                        <a:extLst>
                          <a:ext uri="{FF2B5EF4-FFF2-40B4-BE49-F238E27FC236}">
                            <a16:creationId xmlns:a16="http://schemas.microsoft.com/office/drawing/2014/main" id="{783FDFA7-C3A5-4F13-AC6D-6CAAB7A5B0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2449" y="4011615"/>
                        <a:ext cx="1584325" cy="50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8025689F-1BCF-4469-B0B1-AF470536E68A}"/>
              </a:ext>
            </a:extLst>
          </p:cNvPr>
          <p:cNvGrpSpPr/>
          <p:nvPr/>
        </p:nvGrpSpPr>
        <p:grpSpPr>
          <a:xfrm>
            <a:off x="2057400" y="5022751"/>
            <a:ext cx="8820150" cy="912813"/>
            <a:chOff x="2074536" y="4745752"/>
            <a:chExt cx="8820150" cy="912813"/>
          </a:xfrm>
        </p:grpSpPr>
        <p:graphicFrame>
          <p:nvGraphicFramePr>
            <p:cNvPr id="16" name="Object 26">
              <a:extLst>
                <a:ext uri="{FF2B5EF4-FFF2-40B4-BE49-F238E27FC236}">
                  <a16:creationId xmlns:a16="http://schemas.microsoft.com/office/drawing/2014/main" id="{4616A82F-54C7-4D4C-9C0D-62D88101743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4705675"/>
                </p:ext>
              </p:extLst>
            </p:nvPr>
          </p:nvGraphicFramePr>
          <p:xfrm>
            <a:off x="2074536" y="4745752"/>
            <a:ext cx="8820150" cy="636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0" name="Formel" r:id="rId12" imgW="6337300" imgH="457200" progId="Equation.3">
                    <p:embed/>
                  </p:oleObj>
                </mc:Choice>
                <mc:Fallback>
                  <p:oleObj name="Formel" r:id="rId12" imgW="6337300" imgH="457200" progId="Equation.3">
                    <p:embed/>
                    <p:pic>
                      <p:nvPicPr>
                        <p:cNvPr id="8198" name="Object 26">
                          <a:extLst>
                            <a:ext uri="{FF2B5EF4-FFF2-40B4-BE49-F238E27FC236}">
                              <a16:creationId xmlns:a16="http://schemas.microsoft.com/office/drawing/2014/main" id="{AD886767-57A3-4702-BDDA-7B14E9E28B8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74536" y="4745752"/>
                          <a:ext cx="8820150" cy="6365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AutoShape 38">
              <a:extLst>
                <a:ext uri="{FF2B5EF4-FFF2-40B4-BE49-F238E27FC236}">
                  <a16:creationId xmlns:a16="http://schemas.microsoft.com/office/drawing/2014/main" id="{E99E461B-1AA1-4108-8415-0FF7A18DBC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8375323" y="5069602"/>
              <a:ext cx="360363" cy="576263"/>
            </a:xfrm>
            <a:custGeom>
              <a:avLst/>
              <a:gdLst>
                <a:gd name="T0" fmla="*/ 299418 w 21600"/>
                <a:gd name="T1" fmla="*/ 0 h 21600"/>
                <a:gd name="T2" fmla="*/ 299418 w 21600"/>
                <a:gd name="T3" fmla="*/ 324361 h 21600"/>
                <a:gd name="T4" fmla="*/ 18352 w 21600"/>
                <a:gd name="T5" fmla="*/ 576263 h 21600"/>
                <a:gd name="T6" fmla="*/ 360363 w 21600"/>
                <a:gd name="T7" fmla="*/ 162181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5003 h 21600"/>
                <a:gd name="T14" fmla="*/ 20953 w 21600"/>
                <a:gd name="T15" fmla="*/ 715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7947" y="0"/>
                  </a:lnTo>
                  <a:lnTo>
                    <a:pt x="17947" y="5003"/>
                  </a:lnTo>
                  <a:lnTo>
                    <a:pt x="12427" y="5003"/>
                  </a:lnTo>
                  <a:cubicBezTo>
                    <a:pt x="5564" y="5003"/>
                    <a:pt x="0" y="8206"/>
                    <a:pt x="0" y="12158"/>
                  </a:cubicBezTo>
                  <a:lnTo>
                    <a:pt x="0" y="21600"/>
                  </a:lnTo>
                  <a:lnTo>
                    <a:pt x="2200" y="21600"/>
                  </a:lnTo>
                  <a:lnTo>
                    <a:pt x="2200" y="12158"/>
                  </a:lnTo>
                  <a:cubicBezTo>
                    <a:pt x="2200" y="9395"/>
                    <a:pt x="6779" y="7155"/>
                    <a:pt x="12427" y="7155"/>
                  </a:cubicBezTo>
                  <a:lnTo>
                    <a:pt x="17947" y="7155"/>
                  </a:lnTo>
                  <a:lnTo>
                    <a:pt x="17947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9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 Box 39">
              <a:extLst>
                <a:ext uri="{FF2B5EF4-FFF2-40B4-BE49-F238E27FC236}">
                  <a16:creationId xmlns:a16="http://schemas.microsoft.com/office/drawing/2014/main" id="{4907A31B-2875-4A21-B13A-564AAF9375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43636" y="5322015"/>
              <a:ext cx="14732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beam helicity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7673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6F7B2-1C76-45D5-A8CE-160D37FCE30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4C2548B-5784-419F-9DAD-E7F72FDCE7F6}"/>
              </a:ext>
            </a:extLst>
          </p:cNvPr>
          <p:cNvSpPr txBox="1">
            <a:spLocks/>
          </p:cNvSpPr>
          <p:nvPr/>
        </p:nvSpPr>
        <p:spPr>
          <a:xfrm>
            <a:off x="762000" y="1447800"/>
            <a:ext cx="10962428" cy="4802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0" marR="1245870" lvl="0" indent="-571500" algn="l" defTabSz="914400" rtl="0" eaLnBrk="1" fontAlgn="auto" latinLnBrk="0" hangingPunct="1">
              <a:lnSpc>
                <a:spcPct val="100000"/>
              </a:lnSpc>
              <a:spcBef>
                <a:spcPts val="137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tabLst>
                <a:tab pos="583565" algn="l"/>
                <a:tab pos="584200" algn="l"/>
                <a:tab pos="4648200" algn="l"/>
              </a:tabLst>
              <a:defRPr/>
            </a:pPr>
            <a:r>
              <a:rPr lang="en-US" sz="2800" spc="-10" dirty="0">
                <a:solidFill>
                  <a:prstClr val="black"/>
                </a:solidFill>
                <a:latin typeface="Calibri"/>
                <a:cs typeface="Arial"/>
              </a:rPr>
              <a:t>Physics Motivation (3-D structure of nucleon by assessing GPDs)</a:t>
            </a:r>
          </a:p>
          <a:p>
            <a:pPr marL="584200" marR="1245870" lvl="0" indent="-571500" algn="l" defTabSz="914400" rtl="0" eaLnBrk="1" fontAlgn="auto" latinLnBrk="0" hangingPunct="1">
              <a:lnSpc>
                <a:spcPct val="100000"/>
              </a:lnSpc>
              <a:spcBef>
                <a:spcPts val="137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tabLst>
                <a:tab pos="583565" algn="l"/>
                <a:tab pos="584200" algn="l"/>
                <a:tab pos="4648200" algn="l"/>
              </a:tabLst>
              <a:defRPr/>
            </a:pPr>
            <a:r>
              <a:rPr lang="en-US" sz="2800" spc="-10" dirty="0">
                <a:solidFill>
                  <a:prstClr val="black"/>
                </a:solidFill>
                <a:latin typeface="Calibri"/>
                <a:cs typeface="Arial"/>
              </a:rPr>
              <a:t>Differential cross section measurements for exclusive </a:t>
            </a:r>
            <a:r>
              <a:rPr lang="en-US" sz="2800" spc="-10" dirty="0">
                <a:solidFill>
                  <a:prstClr val="black"/>
                </a:solidFill>
                <a:latin typeface="Symbol" panose="05050102010706020507" pitchFamily="18" charset="2"/>
                <a:cs typeface="Arial"/>
              </a:rPr>
              <a:t>p</a:t>
            </a:r>
            <a:r>
              <a:rPr lang="en-US" sz="2800" spc="-10" baseline="30000" dirty="0">
                <a:solidFill>
                  <a:prstClr val="black"/>
                </a:solidFill>
                <a:latin typeface="Calibri"/>
                <a:cs typeface="Arial"/>
              </a:rPr>
              <a:t>0 </a:t>
            </a:r>
            <a:r>
              <a:rPr lang="en-US" sz="2800" spc="-10" dirty="0">
                <a:solidFill>
                  <a:prstClr val="black"/>
                </a:solidFill>
                <a:latin typeface="Calibri"/>
                <a:cs typeface="Arial"/>
              </a:rPr>
              <a:t>and </a:t>
            </a:r>
            <a:r>
              <a:rPr lang="en-US" sz="2800" spc="-10" dirty="0">
                <a:solidFill>
                  <a:prstClr val="black"/>
                </a:solidFill>
                <a:latin typeface="Symbol" panose="05050102010706020507" pitchFamily="18" charset="2"/>
                <a:cs typeface="Arial"/>
              </a:rPr>
              <a:t>h </a:t>
            </a:r>
            <a:r>
              <a:rPr lang="en-US" sz="2800" spc="-10" dirty="0">
                <a:solidFill>
                  <a:prstClr val="black"/>
                </a:solidFill>
                <a:cs typeface="Arial"/>
              </a:rPr>
              <a:t>productions.</a:t>
            </a:r>
            <a:endParaRPr lang="en-US" sz="2800" spc="-10" dirty="0">
              <a:solidFill>
                <a:prstClr val="black"/>
              </a:solidFill>
              <a:latin typeface="Symbol" panose="05050102010706020507" pitchFamily="18" charset="2"/>
              <a:cs typeface="Arial"/>
            </a:endParaRPr>
          </a:p>
          <a:p>
            <a:pPr marL="584200" marR="1245870" lvl="0" indent="-571500" algn="l">
              <a:spcBef>
                <a:spcPts val="1370"/>
              </a:spcBef>
              <a:buClr>
                <a:srgbClr val="C00000"/>
              </a:buClr>
              <a:buFont typeface="Arial"/>
              <a:buChar char="•"/>
              <a:tabLst>
                <a:tab pos="583565" algn="l"/>
                <a:tab pos="584200" algn="l"/>
                <a:tab pos="4648200" algn="l"/>
              </a:tabLst>
            </a:pP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Beam spin asymmetries for exclusive </a:t>
            </a:r>
            <a:r>
              <a:rPr lang="en-US" sz="2800" spc="-10" dirty="0">
                <a:solidFill>
                  <a:prstClr val="black"/>
                </a:solidFill>
                <a:latin typeface="Symbol" panose="05050102010706020507" pitchFamily="18" charset="2"/>
                <a:cs typeface="Arial"/>
              </a:rPr>
              <a:t>p</a:t>
            </a:r>
            <a:r>
              <a:rPr lang="en-US" sz="2800" spc="-10" baseline="30000" dirty="0">
                <a:solidFill>
                  <a:prstClr val="black"/>
                </a:solidFill>
                <a:latin typeface="Symbol" panose="05050102010706020507" pitchFamily="18" charset="2"/>
                <a:cs typeface="Arial"/>
              </a:rPr>
              <a:t>+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, </a:t>
            </a:r>
            <a:r>
              <a:rPr lang="en-US" sz="2800" spc="-10" dirty="0">
                <a:solidFill>
                  <a:prstClr val="black"/>
                </a:solidFill>
                <a:latin typeface="Symbol" panose="05050102010706020507" pitchFamily="18" charset="2"/>
                <a:cs typeface="Arial"/>
              </a:rPr>
              <a:t>p</a:t>
            </a:r>
            <a:r>
              <a:rPr lang="en-US" sz="2800" spc="-10" baseline="30000" dirty="0">
                <a:solidFill>
                  <a:prstClr val="black"/>
                </a:solidFill>
                <a:cs typeface="Arial"/>
              </a:rPr>
              <a:t>0</a:t>
            </a:r>
            <a:r>
              <a:rPr lang="en-US" sz="2800" spc="-10" dirty="0">
                <a:solidFill>
                  <a:prstClr val="black"/>
                </a:solidFill>
                <a:latin typeface="Calibri"/>
                <a:cs typeface="Arial"/>
              </a:rPr>
              <a:t>, and </a:t>
            </a:r>
            <a:r>
              <a:rPr lang="en-US" sz="2800" spc="-10" dirty="0">
                <a:solidFill>
                  <a:prstClr val="black"/>
                </a:solidFill>
                <a:latin typeface="Symbol" panose="05050102010706020507" pitchFamily="18" charset="2"/>
                <a:cs typeface="Arial"/>
              </a:rPr>
              <a:t>p</a:t>
            </a:r>
            <a:r>
              <a:rPr lang="en-US" sz="2800" spc="-10" baseline="30000" dirty="0">
                <a:solidFill>
                  <a:prstClr val="black"/>
                </a:solidFill>
                <a:latin typeface="Symbol" panose="05050102010706020507" pitchFamily="18" charset="2"/>
                <a:cs typeface="Arial"/>
              </a:rPr>
              <a:t>-</a:t>
            </a:r>
            <a:r>
              <a:rPr lang="en-US" sz="2800" spc="-10" dirty="0">
                <a:solidFill>
                  <a:prstClr val="black"/>
                </a:solidFill>
                <a:latin typeface="Calibri"/>
                <a:cs typeface="Arial"/>
              </a:rPr>
              <a:t> in forward and backward angles.</a:t>
            </a:r>
          </a:p>
          <a:p>
            <a:pPr marL="584200" marR="1245870" lvl="0" indent="-571500" algn="l">
              <a:spcBef>
                <a:spcPts val="1370"/>
              </a:spcBef>
              <a:buClr>
                <a:srgbClr val="C00000"/>
              </a:buClr>
              <a:buFont typeface="Arial"/>
              <a:buChar char="•"/>
              <a:tabLst>
                <a:tab pos="583565" algn="l"/>
                <a:tab pos="584200" algn="l"/>
                <a:tab pos="4648200" algn="l"/>
              </a:tabLst>
            </a:pP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Beam spin asymmetries for </a:t>
            </a:r>
            <a:r>
              <a:rPr lang="en-US" sz="2800" spc="-10" dirty="0">
                <a:solidFill>
                  <a:prstClr val="black"/>
                </a:solidFill>
                <a:latin typeface="Calibri"/>
                <a:cs typeface="Arial"/>
              </a:rPr>
              <a:t>coherent </a:t>
            </a:r>
            <a:r>
              <a:rPr lang="en-US" sz="2800" spc="-10" dirty="0">
                <a:solidFill>
                  <a:prstClr val="black"/>
                </a:solidFill>
                <a:latin typeface="Symbol" panose="05050102010706020507" pitchFamily="18" charset="2"/>
                <a:cs typeface="Arial"/>
              </a:rPr>
              <a:t>p</a:t>
            </a:r>
            <a:r>
              <a:rPr lang="en-US" sz="2800" spc="-10" baseline="30000" dirty="0">
                <a:solidFill>
                  <a:prstClr val="black"/>
                </a:solidFill>
                <a:cs typeface="Arial"/>
              </a:rPr>
              <a:t>0</a:t>
            </a:r>
            <a:r>
              <a:rPr lang="en-US" sz="2800" spc="-10" dirty="0">
                <a:solidFill>
                  <a:prstClr val="black"/>
                </a:solidFill>
                <a:latin typeface="Calibri"/>
                <a:cs typeface="Arial"/>
              </a:rPr>
              <a:t> production on </a:t>
            </a:r>
            <a:r>
              <a:rPr lang="en-US" sz="2800" spc="-10" baseline="30000" dirty="0">
                <a:solidFill>
                  <a:prstClr val="black"/>
                </a:solidFill>
                <a:latin typeface="Calibri"/>
                <a:cs typeface="Arial"/>
              </a:rPr>
              <a:t>4</a:t>
            </a:r>
            <a:r>
              <a:rPr lang="en-US" sz="2800" spc="-10" dirty="0">
                <a:solidFill>
                  <a:prstClr val="black"/>
                </a:solidFill>
                <a:latin typeface="Calibri"/>
                <a:cs typeface="Arial"/>
              </a:rPr>
              <a:t>He (spin-0 target)</a:t>
            </a:r>
          </a:p>
          <a:p>
            <a:pPr marL="584200" marR="1245870" lvl="0" indent="-571500" algn="l" defTabSz="914400" rtl="0" eaLnBrk="1" fontAlgn="auto" latinLnBrk="0" hangingPunct="1">
              <a:lnSpc>
                <a:spcPct val="100000"/>
              </a:lnSpc>
              <a:spcBef>
                <a:spcPts val="137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tabLst>
                <a:tab pos="583565" algn="l"/>
                <a:tab pos="584200" algn="l"/>
                <a:tab pos="4648200" algn="l"/>
              </a:tabLst>
              <a:defRPr/>
            </a:pP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JLAB 12 GeV outlook</a:t>
            </a:r>
          </a:p>
          <a:p>
            <a:pPr marL="584200" marR="1245870" lvl="0" indent="-571500" algn="l" defTabSz="914400" rtl="0" eaLnBrk="1" fontAlgn="auto" latinLnBrk="0" hangingPunct="1">
              <a:lnSpc>
                <a:spcPct val="100000"/>
              </a:lnSpc>
              <a:spcBef>
                <a:spcPts val="137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tabLst>
                <a:tab pos="583565" algn="l"/>
                <a:tab pos="584200" algn="l"/>
                <a:tab pos="4648200" algn="l"/>
              </a:tabLst>
              <a:defRPr/>
            </a:pPr>
            <a:r>
              <a:rPr lang="en-US" sz="2800" spc="-10" dirty="0">
                <a:solidFill>
                  <a:prstClr val="black"/>
                </a:solidFill>
                <a:latin typeface="Calibri"/>
                <a:cs typeface="Arial"/>
              </a:rPr>
              <a:t>Summary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1079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3">
            <a:extLst>
              <a:ext uri="{FF2B5EF4-FFF2-40B4-BE49-F238E27FC236}">
                <a16:creationId xmlns:a16="http://schemas.microsoft.com/office/drawing/2014/main" id="{4C12B7E1-9F20-4E4F-8A3A-8F43E108D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854" y="919163"/>
            <a:ext cx="4032250" cy="250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8754" name="AutoShape 2">
            <a:extLst>
              <a:ext uri="{FF2B5EF4-FFF2-40B4-BE49-F238E27FC236}">
                <a16:creationId xmlns:a16="http://schemas.microsoft.com/office/drawing/2014/main" id="{75F345BF-2B7B-4FDD-BFDF-565D6CF5E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1094" y="181883"/>
            <a:ext cx="8208962" cy="576263"/>
          </a:xfrm>
          <a:prstGeom prst="roundRect">
            <a:avLst>
              <a:gd name="adj" fmla="val 16667"/>
            </a:avLst>
          </a:prstGeom>
          <a:solidFill>
            <a:srgbClr val="FF9900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 BSA for e p </a:t>
            </a:r>
            <a:r>
              <a:rPr lang="de-DE" altLang="de-DE" sz="2400" b="1"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 e n </a:t>
            </a:r>
            <a:r>
              <a:rPr lang="el-GR" altLang="de-DE" sz="2400" b="1"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π</a:t>
            </a:r>
            <a:r>
              <a:rPr lang="de-DE" altLang="de-DE" sz="2400" b="1" baseline="30000"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+</a:t>
            </a:r>
            <a:endParaRPr lang="el-GR" altLang="de-DE" sz="2400" b="1" baseline="30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0486" name="Picture 10">
            <a:extLst>
              <a:ext uri="{FF2B5EF4-FFF2-40B4-BE49-F238E27FC236}">
                <a16:creationId xmlns:a16="http://schemas.microsoft.com/office/drawing/2014/main" id="{CCCA490C-1B30-49C5-8CA1-C7FB7A26A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1" t="7140"/>
          <a:stretch>
            <a:fillRect/>
          </a:stretch>
        </p:blipFill>
        <p:spPr bwMode="auto">
          <a:xfrm>
            <a:off x="2005355" y="3665537"/>
            <a:ext cx="3671887" cy="265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7" name="Line 11">
            <a:extLst>
              <a:ext uri="{FF2B5EF4-FFF2-40B4-BE49-F238E27FC236}">
                <a16:creationId xmlns:a16="http://schemas.microsoft.com/office/drawing/2014/main" id="{6F244683-768D-4B28-B80E-D09A82642D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37380" y="3151187"/>
            <a:ext cx="71437" cy="5762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488" name="Picture 12">
            <a:extLst>
              <a:ext uri="{FF2B5EF4-FFF2-40B4-BE49-F238E27FC236}">
                <a16:creationId xmlns:a16="http://schemas.microsoft.com/office/drawing/2014/main" id="{DB6686E5-C2B6-41B9-BF1C-AC37A4AC7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 t="7318"/>
          <a:stretch>
            <a:fillRect/>
          </a:stretch>
        </p:blipFill>
        <p:spPr bwMode="auto">
          <a:xfrm>
            <a:off x="6685305" y="3687763"/>
            <a:ext cx="3673475" cy="264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9" name="Line 13">
            <a:extLst>
              <a:ext uri="{FF2B5EF4-FFF2-40B4-BE49-F238E27FC236}">
                <a16:creationId xmlns:a16="http://schemas.microsoft.com/office/drawing/2014/main" id="{6CB9CEA2-91DF-4B2E-B26A-244A57DDD4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09041" y="3438524"/>
            <a:ext cx="647700" cy="6477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490" name="Picture 15">
            <a:extLst>
              <a:ext uri="{FF2B5EF4-FFF2-40B4-BE49-F238E27FC236}">
                <a16:creationId xmlns:a16="http://schemas.microsoft.com/office/drawing/2014/main" id="{91B62D49-8B1D-402D-9031-10C12F46A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66" y="2935288"/>
            <a:ext cx="3024188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1" name="Line 16">
            <a:extLst>
              <a:ext uri="{FF2B5EF4-FFF2-40B4-BE49-F238E27FC236}">
                <a16:creationId xmlns:a16="http://schemas.microsoft.com/office/drawing/2014/main" id="{27FA0002-5C84-4241-BD34-018BB82CDE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09041" y="3151188"/>
            <a:ext cx="0" cy="2873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492" name="Object 17">
            <a:extLst>
              <a:ext uri="{FF2B5EF4-FFF2-40B4-BE49-F238E27FC236}">
                <a16:creationId xmlns:a16="http://schemas.microsoft.com/office/drawing/2014/main" id="{F72BE492-3779-49D1-A42F-9566E192B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6581529"/>
              </p:ext>
            </p:extLst>
          </p:nvPr>
        </p:nvGraphicFramePr>
        <p:xfrm>
          <a:off x="3661117" y="990599"/>
          <a:ext cx="136842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" name="Formel" r:id="rId8" imgW="596900" imgH="228600" progId="Equation.3">
                  <p:embed/>
                </p:oleObj>
              </mc:Choice>
              <mc:Fallback>
                <p:oleObj name="Formel" r:id="rId8" imgW="596900" imgH="228600" progId="Equation.3">
                  <p:embed/>
                  <p:pic>
                    <p:nvPicPr>
                      <p:cNvPr id="20492" name="Object 17">
                        <a:extLst>
                          <a:ext uri="{FF2B5EF4-FFF2-40B4-BE49-F238E27FC236}">
                            <a16:creationId xmlns:a16="http://schemas.microsoft.com/office/drawing/2014/main" id="{F72BE492-3779-49D1-A42F-9566E192BA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1117" y="990599"/>
                        <a:ext cx="1368425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3" name="Text Box 19">
            <a:extLst>
              <a:ext uri="{FF2B5EF4-FFF2-40B4-BE49-F238E27FC236}">
                <a16:creationId xmlns:a16="http://schemas.microsoft.com/office/drawing/2014/main" id="{867088F9-B645-4539-AB98-BBD606A08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491" y="5454650"/>
            <a:ext cx="1047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en-US"/>
              <a:t>negative</a:t>
            </a:r>
          </a:p>
        </p:txBody>
      </p:sp>
      <p:sp>
        <p:nvSpPr>
          <p:cNvPr id="20494" name="Text Box 20">
            <a:extLst>
              <a:ext uri="{FF2B5EF4-FFF2-40B4-BE49-F238E27FC236}">
                <a16:creationId xmlns:a16="http://schemas.microsoft.com/office/drawing/2014/main" id="{DE4AA9F7-8ABB-4F17-A43E-E8F92A78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3229" y="5454650"/>
            <a:ext cx="95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en-US"/>
              <a:t>positive</a:t>
            </a:r>
          </a:p>
        </p:txBody>
      </p:sp>
      <p:sp>
        <p:nvSpPr>
          <p:cNvPr id="20495" name="Line 21">
            <a:extLst>
              <a:ext uri="{FF2B5EF4-FFF2-40B4-BE49-F238E27FC236}">
                <a16:creationId xmlns:a16="http://schemas.microsoft.com/office/drawing/2014/main" id="{D9A38EE9-6CB4-4507-A09E-5FCD0B16D59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8591" y="4806949"/>
            <a:ext cx="3024188" cy="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6" name="Line 22">
            <a:extLst>
              <a:ext uri="{FF2B5EF4-FFF2-40B4-BE49-F238E27FC236}">
                <a16:creationId xmlns:a16="http://schemas.microsoft.com/office/drawing/2014/main" id="{E821DC94-5AEE-4E76-9F1D-FF840DC0E12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1566" y="4735512"/>
            <a:ext cx="3024188" cy="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74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AutoShape 2">
            <a:extLst>
              <a:ext uri="{FF2B5EF4-FFF2-40B4-BE49-F238E27FC236}">
                <a16:creationId xmlns:a16="http://schemas.microsoft.com/office/drawing/2014/main" id="{75F345BF-2B7B-4FDD-BFDF-565D6CF5E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19" y="152401"/>
            <a:ext cx="8208962" cy="576263"/>
          </a:xfrm>
          <a:prstGeom prst="roundRect">
            <a:avLst>
              <a:gd name="adj" fmla="val 16667"/>
            </a:avLst>
          </a:prstGeom>
          <a:solidFill>
            <a:srgbClr val="FF9900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 A</a:t>
            </a:r>
            <a:r>
              <a:rPr lang="de-DE" altLang="de-DE" sz="2400" b="1" baseline="-25000">
                <a:effectLst>
                  <a:outerShdw blurRad="38100" dist="38100" dir="2700000" algn="tl">
                    <a:srgbClr val="FFFFFF"/>
                  </a:outerShdw>
                </a:effectLst>
              </a:rPr>
              <a:t>LU</a:t>
            </a:r>
            <a:r>
              <a:rPr lang="de-DE" altLang="de-DE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for e p </a:t>
            </a:r>
            <a:r>
              <a:rPr lang="de-DE" altLang="de-DE" sz="2400" b="1"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 e n </a:t>
            </a:r>
            <a:r>
              <a:rPr lang="el-GR" altLang="de-DE" sz="2400" b="1"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π</a:t>
            </a:r>
            <a:r>
              <a:rPr lang="de-DE" altLang="de-DE" sz="2400" b="1" baseline="30000"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+</a:t>
            </a:r>
            <a:endParaRPr lang="el-GR" altLang="de-DE" sz="2400" b="1" baseline="30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2533" name="Picture 10">
            <a:extLst>
              <a:ext uri="{FF2B5EF4-FFF2-40B4-BE49-F238E27FC236}">
                <a16:creationId xmlns:a16="http://schemas.microsoft.com/office/drawing/2014/main" id="{908E6DFB-2C21-40A9-AD9C-7553FAB24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5616575" cy="440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Rectangle 12">
            <a:extLst>
              <a:ext uri="{FF2B5EF4-FFF2-40B4-BE49-F238E27FC236}">
                <a16:creationId xmlns:a16="http://schemas.microsoft.com/office/drawing/2014/main" id="{8E903B8C-0889-4570-A1DF-3245AFA04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412" y="352849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537" name="Line 14">
            <a:extLst>
              <a:ext uri="{FF2B5EF4-FFF2-40B4-BE49-F238E27FC236}">
                <a16:creationId xmlns:a16="http://schemas.microsoft.com/office/drawing/2014/main" id="{4D359632-B093-4567-AC45-4BB9AE16B60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92400" y="3544887"/>
            <a:ext cx="4537075" cy="0"/>
          </a:xfrm>
          <a:prstGeom prst="line">
            <a:avLst/>
          </a:prstGeom>
          <a:noFill/>
          <a:ln w="25400">
            <a:solidFill>
              <a:srgbClr val="008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Text Box 15">
            <a:extLst>
              <a:ext uri="{FF2B5EF4-FFF2-40B4-BE49-F238E27FC236}">
                <a16:creationId xmlns:a16="http://schemas.microsoft.com/office/drawing/2014/main" id="{BFE338E3-18E0-4D95-AFFE-86CBE0F3F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011" y="4695825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en-US"/>
              <a:t>Amplitude: </a:t>
            </a:r>
            <a:r>
              <a:rPr lang="de-DE" altLang="en-US">
                <a:latin typeface="Arial Unicode MS" pitchFamily="34" charset="-128"/>
                <a:ea typeface="Arial Unicode MS" pitchFamily="34" charset="-128"/>
              </a:rPr>
              <a:t>9-10 %</a:t>
            </a:r>
          </a:p>
        </p:txBody>
      </p:sp>
      <p:pic>
        <p:nvPicPr>
          <p:cNvPr id="22539" name="Picture 16">
            <a:extLst>
              <a:ext uri="{FF2B5EF4-FFF2-40B4-BE49-F238E27FC236}">
                <a16:creationId xmlns:a16="http://schemas.microsoft.com/office/drawing/2014/main" id="{D55826DD-0AB7-4391-8124-1A2FB32C0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12" y="1709028"/>
            <a:ext cx="4250975" cy="274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2540" name="Object 17">
            <a:extLst>
              <a:ext uri="{FF2B5EF4-FFF2-40B4-BE49-F238E27FC236}">
                <a16:creationId xmlns:a16="http://schemas.microsoft.com/office/drawing/2014/main" id="{E22CEF12-F737-421B-92A7-3A07A1CBCD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5971387"/>
              </p:ext>
            </p:extLst>
          </p:nvPr>
        </p:nvGraphicFramePr>
        <p:xfrm>
          <a:off x="8921747" y="4475956"/>
          <a:ext cx="1152525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" name="Formel" r:id="rId6" imgW="596900" imgH="228600" progId="Equation.3">
                  <p:embed/>
                </p:oleObj>
              </mc:Choice>
              <mc:Fallback>
                <p:oleObj name="Formel" r:id="rId6" imgW="596900" imgH="228600" progId="Equation.3">
                  <p:embed/>
                  <p:pic>
                    <p:nvPicPr>
                      <p:cNvPr id="22540" name="Object 17">
                        <a:extLst>
                          <a:ext uri="{FF2B5EF4-FFF2-40B4-BE49-F238E27FC236}">
                            <a16:creationId xmlns:a16="http://schemas.microsoft.com/office/drawing/2014/main" id="{E22CEF12-F737-421B-92A7-3A07A1CBCD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21747" y="4475956"/>
                        <a:ext cx="1152525" cy="439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7780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7">
            <a:extLst>
              <a:ext uri="{FF2B5EF4-FFF2-40B4-BE49-F238E27FC236}">
                <a16:creationId xmlns:a16="http://schemas.microsoft.com/office/drawing/2014/main" id="{97EB979D-89B7-41A8-8A2F-15725BAD7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58957"/>
            <a:ext cx="500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6">
            <a:extLst>
              <a:ext uri="{FF2B5EF4-FFF2-40B4-BE49-F238E27FC236}">
                <a16:creationId xmlns:a16="http://schemas.microsoft.com/office/drawing/2014/main" id="{4EDCA74E-143B-4F77-9AF4-E8B69DD84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05000"/>
            <a:ext cx="3995738" cy="256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8754" name="AutoShape 2">
            <a:extLst>
              <a:ext uri="{FF2B5EF4-FFF2-40B4-BE49-F238E27FC236}">
                <a16:creationId xmlns:a16="http://schemas.microsoft.com/office/drawing/2014/main" id="{75F345BF-2B7B-4FDD-BFDF-565D6CF5E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19" y="257290"/>
            <a:ext cx="8208962" cy="647700"/>
          </a:xfrm>
          <a:prstGeom prst="roundRect">
            <a:avLst>
              <a:gd name="adj" fmla="val 16667"/>
            </a:avLst>
          </a:prstGeom>
          <a:solidFill>
            <a:srgbClr val="FF9900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A</a:t>
            </a:r>
            <a:r>
              <a:rPr lang="de-DE" altLang="de-DE" sz="2400" b="1" baseline="-25000">
                <a:effectLst>
                  <a:outerShdw blurRad="38100" dist="38100" dir="2700000" algn="tl">
                    <a:srgbClr val="FFFFFF"/>
                  </a:outerShdw>
                </a:effectLst>
              </a:rPr>
              <a:t>LU</a:t>
            </a:r>
            <a:r>
              <a:rPr lang="de-DE" altLang="de-DE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for e p </a:t>
            </a:r>
            <a:r>
              <a:rPr lang="de-DE" altLang="de-DE" sz="2400" b="1"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 e p </a:t>
            </a:r>
            <a:r>
              <a:rPr lang="el-GR" altLang="de-DE" sz="2400" b="1"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π</a:t>
            </a:r>
            <a:r>
              <a:rPr lang="de-DE" altLang="de-DE" sz="2400" b="1" baseline="30000"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0</a:t>
            </a:r>
          </a:p>
        </p:txBody>
      </p:sp>
      <p:sp>
        <p:nvSpPr>
          <p:cNvPr id="28679" name="Line 12">
            <a:extLst>
              <a:ext uri="{FF2B5EF4-FFF2-40B4-BE49-F238E27FC236}">
                <a16:creationId xmlns:a16="http://schemas.microsoft.com/office/drawing/2014/main" id="{B8F2339A-FA01-4B7A-B9CC-A51452BE936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6813" y="3505200"/>
            <a:ext cx="4176713" cy="0"/>
          </a:xfrm>
          <a:prstGeom prst="line">
            <a:avLst/>
          </a:prstGeom>
          <a:noFill/>
          <a:ln w="25400">
            <a:solidFill>
              <a:srgbClr val="008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8680" name="Object 13">
            <a:extLst>
              <a:ext uri="{FF2B5EF4-FFF2-40B4-BE49-F238E27FC236}">
                <a16:creationId xmlns:a16="http://schemas.microsoft.com/office/drawing/2014/main" id="{C36093A3-135A-48C8-A080-7F8E8C77F4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08214" y="2349500"/>
          <a:ext cx="136842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" name="Formel" r:id="rId6" imgW="596900" imgH="228600" progId="Equation.3">
                  <p:embed/>
                </p:oleObj>
              </mc:Choice>
              <mc:Fallback>
                <p:oleObj name="Formel" r:id="rId6" imgW="596900" imgH="228600" progId="Equation.3">
                  <p:embed/>
                  <p:pic>
                    <p:nvPicPr>
                      <p:cNvPr id="28680" name="Object 13">
                        <a:extLst>
                          <a:ext uri="{FF2B5EF4-FFF2-40B4-BE49-F238E27FC236}">
                            <a16:creationId xmlns:a16="http://schemas.microsoft.com/office/drawing/2014/main" id="{C36093A3-135A-48C8-A080-7F8E8C77F4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14" y="2349500"/>
                        <a:ext cx="1368425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1" name="Text Box 14">
            <a:extLst>
              <a:ext uri="{FF2B5EF4-FFF2-40B4-BE49-F238E27FC236}">
                <a16:creationId xmlns:a16="http://schemas.microsoft.com/office/drawing/2014/main" id="{63E2F02C-29DE-49A9-A3AC-A70B4802B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1" y="5876926"/>
            <a:ext cx="3679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en-US"/>
              <a:t>A</a:t>
            </a:r>
            <a:r>
              <a:rPr lang="de-DE" altLang="en-US" baseline="-25000"/>
              <a:t>LU</a:t>
            </a:r>
            <a:r>
              <a:rPr lang="de-DE" altLang="en-US"/>
              <a:t> increases in forward directions</a:t>
            </a:r>
          </a:p>
        </p:txBody>
      </p:sp>
      <p:sp>
        <p:nvSpPr>
          <p:cNvPr id="28682" name="AutoShape 15">
            <a:extLst>
              <a:ext uri="{FF2B5EF4-FFF2-40B4-BE49-F238E27FC236}">
                <a16:creationId xmlns:a16="http://schemas.microsoft.com/office/drawing/2014/main" id="{92B4EF47-606C-446B-9121-E79B7E0FA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463" y="5949950"/>
            <a:ext cx="431800" cy="287338"/>
          </a:xfrm>
          <a:prstGeom prst="rightArrow">
            <a:avLst>
              <a:gd name="adj1" fmla="val 50000"/>
              <a:gd name="adj2" fmla="val 37569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667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6">
            <a:extLst>
              <a:ext uri="{FF2B5EF4-FFF2-40B4-BE49-F238E27FC236}">
                <a16:creationId xmlns:a16="http://schemas.microsoft.com/office/drawing/2014/main" id="{BE2EA594-F64A-4E87-9904-362B24215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5"/>
          <a:stretch>
            <a:fillRect/>
          </a:stretch>
        </p:blipFill>
        <p:spPr bwMode="auto">
          <a:xfrm>
            <a:off x="4079876" y="1052514"/>
            <a:ext cx="374332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8754" name="AutoShape 2">
            <a:extLst>
              <a:ext uri="{FF2B5EF4-FFF2-40B4-BE49-F238E27FC236}">
                <a16:creationId xmlns:a16="http://schemas.microsoft.com/office/drawing/2014/main" id="{75F345BF-2B7B-4FDD-BFDF-565D6CF5E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62946"/>
            <a:ext cx="8208962" cy="576263"/>
          </a:xfrm>
          <a:prstGeom prst="roundRect">
            <a:avLst>
              <a:gd name="adj" fmla="val 16667"/>
            </a:avLst>
          </a:prstGeom>
          <a:solidFill>
            <a:srgbClr val="FF9900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BSA  for e p </a:t>
            </a:r>
            <a:r>
              <a:rPr lang="de-DE" altLang="de-DE" sz="2400" b="1"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 e </a:t>
            </a:r>
            <a:r>
              <a:rPr lang="el-GR" altLang="de-DE" sz="2400" b="1"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Δ</a:t>
            </a:r>
            <a:r>
              <a:rPr lang="de-DE" altLang="de-DE" sz="2400" b="1" baseline="30000"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++</a:t>
            </a:r>
            <a:r>
              <a:rPr lang="de-DE" altLang="de-DE" sz="2400" b="1"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l-GR" altLang="de-DE" sz="2400" b="1"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π</a:t>
            </a:r>
            <a:r>
              <a:rPr lang="de-DE" altLang="de-DE" sz="2400" b="1" baseline="30000"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-</a:t>
            </a:r>
            <a:endParaRPr lang="el-GR" altLang="de-DE" sz="2400" b="1" baseline="30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2774" name="Picture 15">
            <a:extLst>
              <a:ext uri="{FF2B5EF4-FFF2-40B4-BE49-F238E27FC236}">
                <a16:creationId xmlns:a16="http://schemas.microsoft.com/office/drawing/2014/main" id="{93F3E23F-68D2-4BB9-8D91-3B50A1F58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6" y="2997200"/>
            <a:ext cx="2733675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17">
            <a:extLst>
              <a:ext uri="{FF2B5EF4-FFF2-40B4-BE49-F238E27FC236}">
                <a16:creationId xmlns:a16="http://schemas.microsoft.com/office/drawing/2014/main" id="{2383FD13-2490-4D4A-AB68-D2982AC28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840"/>
          <a:stretch>
            <a:fillRect/>
          </a:stretch>
        </p:blipFill>
        <p:spPr bwMode="auto">
          <a:xfrm>
            <a:off x="1847850" y="3573463"/>
            <a:ext cx="4248150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7" name="Line 13">
            <a:extLst>
              <a:ext uri="{FF2B5EF4-FFF2-40B4-BE49-F238E27FC236}">
                <a16:creationId xmlns:a16="http://schemas.microsoft.com/office/drawing/2014/main" id="{0864D55A-4892-4568-BE8D-109EAD94B7DB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1" y="3213100"/>
            <a:ext cx="360363" cy="431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8" name="Line 11">
            <a:extLst>
              <a:ext uri="{FF2B5EF4-FFF2-40B4-BE49-F238E27FC236}">
                <a16:creationId xmlns:a16="http://schemas.microsoft.com/office/drawing/2014/main" id="{17A659AF-501E-4F3A-9E4A-4CE66BF121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79876" y="3213100"/>
            <a:ext cx="1223963" cy="431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2779" name="Object 19">
            <a:extLst>
              <a:ext uri="{FF2B5EF4-FFF2-40B4-BE49-F238E27FC236}">
                <a16:creationId xmlns:a16="http://schemas.microsoft.com/office/drawing/2014/main" id="{69F6C1BB-D105-49D3-9443-7FB6EA7EBE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43476" y="1268413"/>
          <a:ext cx="158432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" name="Formel" r:id="rId7" imgW="596900" imgH="228600" progId="Equation.3">
                  <p:embed/>
                </p:oleObj>
              </mc:Choice>
              <mc:Fallback>
                <p:oleObj name="Formel" r:id="rId7" imgW="596900" imgH="228600" progId="Equation.3">
                  <p:embed/>
                  <p:pic>
                    <p:nvPicPr>
                      <p:cNvPr id="32779" name="Object 19">
                        <a:extLst>
                          <a:ext uri="{FF2B5EF4-FFF2-40B4-BE49-F238E27FC236}">
                            <a16:creationId xmlns:a16="http://schemas.microsoft.com/office/drawing/2014/main" id="{69F6C1BB-D105-49D3-9443-7FB6EA7EBE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6" y="1268413"/>
                        <a:ext cx="1584325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80" name="Line 20">
            <a:extLst>
              <a:ext uri="{FF2B5EF4-FFF2-40B4-BE49-F238E27FC236}">
                <a16:creationId xmlns:a16="http://schemas.microsoft.com/office/drawing/2014/main" id="{CD4679DF-FB27-43CD-8F82-A1DEA8CA0FAD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4114" y="4797425"/>
            <a:ext cx="3240087" cy="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57ED2180-4292-4330-ADBB-3181AE0D5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4" t="7484"/>
          <a:stretch>
            <a:fillRect/>
          </a:stretch>
        </p:blipFill>
        <p:spPr bwMode="auto">
          <a:xfrm>
            <a:off x="6959601" y="3674044"/>
            <a:ext cx="3915037" cy="278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1443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AutoShape 2">
            <a:extLst>
              <a:ext uri="{FF2B5EF4-FFF2-40B4-BE49-F238E27FC236}">
                <a16:creationId xmlns:a16="http://schemas.microsoft.com/office/drawing/2014/main" id="{75F345BF-2B7B-4FDD-BFDF-565D6CF5E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62946"/>
            <a:ext cx="8208962" cy="576263"/>
          </a:xfrm>
          <a:prstGeom prst="roundRect">
            <a:avLst>
              <a:gd name="adj" fmla="val 16667"/>
            </a:avLst>
          </a:prstGeom>
          <a:solidFill>
            <a:srgbClr val="FF9900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BSA  for e p </a:t>
            </a:r>
            <a:r>
              <a:rPr lang="de-DE" altLang="de-DE" sz="2400" b="1"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 e </a:t>
            </a:r>
            <a:r>
              <a:rPr lang="el-GR" altLang="de-DE" sz="2400" b="1"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Δ</a:t>
            </a:r>
            <a:r>
              <a:rPr lang="de-DE" altLang="de-DE" sz="2400" b="1" baseline="30000"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++</a:t>
            </a:r>
            <a:r>
              <a:rPr lang="de-DE" altLang="de-DE" sz="2400" b="1"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l-GR" altLang="de-DE" sz="2400" b="1"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π</a:t>
            </a:r>
            <a:r>
              <a:rPr lang="de-DE" altLang="de-DE" sz="2400" b="1" baseline="30000"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-</a:t>
            </a:r>
            <a:endParaRPr lang="el-GR" altLang="de-DE" sz="2400" b="1" baseline="30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5995C34C-63E4-4655-BA60-F7B8FAA6AB75}"/>
              </a:ext>
            </a:extLst>
          </p:cNvPr>
          <p:cNvSpPr txBox="1">
            <a:spLocks/>
          </p:cNvSpPr>
          <p:nvPr/>
        </p:nvSpPr>
        <p:spPr>
          <a:xfrm>
            <a:off x="8083038" y="583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1AB99-57E7-4B08-B89E-3CF86FABED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F3ADA469-65B6-4840-B00B-9CFB10E6E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66800"/>
            <a:ext cx="5076825" cy="387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5CCD21-AD32-4EEA-82C3-21F320E3A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3" y="3514725"/>
            <a:ext cx="3960812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FBAB2AC7-68E7-459B-9212-F2407451C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3" y="1138238"/>
            <a:ext cx="3529012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2">
            <a:extLst>
              <a:ext uri="{FF2B5EF4-FFF2-40B4-BE49-F238E27FC236}">
                <a16:creationId xmlns:a16="http://schemas.microsoft.com/office/drawing/2014/main" id="{EDBE909A-D163-415C-87EC-8841A2CAC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238" y="2146300"/>
            <a:ext cx="51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kumimoji="0" lang="de-DE" altLang="en-US" sz="18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++</a:t>
            </a:r>
          </a:p>
        </p:txBody>
      </p:sp>
      <p:sp>
        <p:nvSpPr>
          <p:cNvPr id="16" name="Text Box 23">
            <a:extLst>
              <a:ext uri="{FF2B5EF4-FFF2-40B4-BE49-F238E27FC236}">
                <a16:creationId xmlns:a16="http://schemas.microsoft.com/office/drawing/2014/main" id="{0C68B077-C0DD-428F-AAB5-192121144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4050" y="5099050"/>
            <a:ext cx="2782888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de-DE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Negative offset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altLang="en-US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de-DE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Significant background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kumimoji="0" lang="de-DE" altLang="en-US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de-DE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Turning point at ~ 90°</a:t>
            </a:r>
            <a:endParaRPr kumimoji="0" lang="el-G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24">
            <a:extLst>
              <a:ext uri="{FF2B5EF4-FFF2-40B4-BE49-F238E27FC236}">
                <a16:creationId xmlns:a16="http://schemas.microsoft.com/office/drawing/2014/main" id="{BD5AF8EF-7DA9-4C63-933B-3FB10E00FEBC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4763" y="3011488"/>
            <a:ext cx="4105275" cy="0"/>
          </a:xfrm>
          <a:prstGeom prst="line">
            <a:avLst/>
          </a:prstGeom>
          <a:noFill/>
          <a:ln w="19050">
            <a:solidFill>
              <a:srgbClr val="008000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aphicFrame>
        <p:nvGraphicFramePr>
          <p:cNvPr id="19" name="Object 25">
            <a:extLst>
              <a:ext uri="{FF2B5EF4-FFF2-40B4-BE49-F238E27FC236}">
                <a16:creationId xmlns:a16="http://schemas.microsoft.com/office/drawing/2014/main" id="{4403F0EE-3B7F-4387-8FEE-08E0E57E5D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793123"/>
              </p:ext>
            </p:extLst>
          </p:nvPr>
        </p:nvGraphicFramePr>
        <p:xfrm>
          <a:off x="2179638" y="3803650"/>
          <a:ext cx="1295400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7" name="Formel" r:id="rId7" imgW="596900" imgH="228600" progId="Equation.3">
                  <p:embed/>
                </p:oleObj>
              </mc:Choice>
              <mc:Fallback>
                <p:oleObj name="Formel" r:id="rId7" imgW="596900" imgH="228600" progId="Equation.3">
                  <p:embed/>
                  <p:pic>
                    <p:nvPicPr>
                      <p:cNvPr id="11" name="Object 25">
                        <a:extLst>
                          <a:ext uri="{FF2B5EF4-FFF2-40B4-BE49-F238E27FC236}">
                            <a16:creationId xmlns:a16="http://schemas.microsoft.com/office/drawing/2014/main" id="{A7B71CB4-78F3-463B-858C-78CC57EC32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9638" y="3803650"/>
                        <a:ext cx="1295400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Line 26">
            <a:extLst>
              <a:ext uri="{FF2B5EF4-FFF2-40B4-BE49-F238E27FC236}">
                <a16:creationId xmlns:a16="http://schemas.microsoft.com/office/drawing/2014/main" id="{E2B8D775-2D55-4BFE-9438-C69551C5D60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35400" y="5243513"/>
            <a:ext cx="71438" cy="2159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" name="Line 27">
            <a:extLst>
              <a:ext uri="{FF2B5EF4-FFF2-40B4-BE49-F238E27FC236}">
                <a16:creationId xmlns:a16="http://schemas.microsoft.com/office/drawing/2014/main" id="{1AFD3BD6-8A28-4398-A4E9-0EDEFB276F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90938" y="4594225"/>
            <a:ext cx="73025" cy="288925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Text Box 28">
            <a:extLst>
              <a:ext uri="{FF2B5EF4-FFF2-40B4-BE49-F238E27FC236}">
                <a16:creationId xmlns:a16="http://schemas.microsoft.com/office/drawing/2014/main" id="{B07ACACE-2B60-4DFB-8AAB-EBAC66C96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038" y="4259263"/>
            <a:ext cx="9286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wide cut</a:t>
            </a:r>
          </a:p>
        </p:txBody>
      </p:sp>
      <p:sp>
        <p:nvSpPr>
          <p:cNvPr id="23" name="Text Box 29">
            <a:extLst>
              <a:ext uri="{FF2B5EF4-FFF2-40B4-BE49-F238E27FC236}">
                <a16:creationId xmlns:a16="http://schemas.microsoft.com/office/drawing/2014/main" id="{A014E451-1FBB-412D-A3AC-951CF1448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0938" y="5459413"/>
            <a:ext cx="1133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narrow cut</a:t>
            </a: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0614B5B6-0BBE-4453-A813-BAA37B5F3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5400" y="2362200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wide cut</a:t>
            </a: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FAC4CBD9-23A7-4387-972E-F5956BC6E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5400" y="2651125"/>
            <a:ext cx="1133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narrow cut</a:t>
            </a:r>
          </a:p>
        </p:txBody>
      </p:sp>
      <p:sp>
        <p:nvSpPr>
          <p:cNvPr id="26" name="Line 32">
            <a:extLst>
              <a:ext uri="{FF2B5EF4-FFF2-40B4-BE49-F238E27FC236}">
                <a16:creationId xmlns:a16="http://schemas.microsoft.com/office/drawing/2014/main" id="{EB0C5906-3D13-4ED9-96B9-3079566B9F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19500" y="2578100"/>
            <a:ext cx="215900" cy="73025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7" name="Line 33">
            <a:extLst>
              <a:ext uri="{FF2B5EF4-FFF2-40B4-BE49-F238E27FC236}">
                <a16:creationId xmlns:a16="http://schemas.microsoft.com/office/drawing/2014/main" id="{A4B237EA-24D6-4A61-8312-D459C12584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46475" y="2794000"/>
            <a:ext cx="360363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Text Box 34">
            <a:extLst>
              <a:ext uri="{FF2B5EF4-FFF2-40B4-BE49-F238E27FC236}">
                <a16:creationId xmlns:a16="http://schemas.microsoft.com/office/drawing/2014/main" id="{9B243278-48A6-4576-BA27-5EAD7F690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9225" y="3586163"/>
            <a:ext cx="1924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Amplitude: </a:t>
            </a:r>
            <a:r>
              <a:rPr kumimoji="0" lang="de-DE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" panose="020B0604020202020204" pitchFamily="34" charset="0"/>
              </a:rPr>
              <a:t>4-5 %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" panose="020B0604020202020204" pitchFamily="34" charset="0"/>
              </a:rPr>
              <a:t>Offset: - 4-5 %</a:t>
            </a:r>
          </a:p>
        </p:txBody>
      </p:sp>
    </p:spTree>
    <p:extLst>
      <p:ext uri="{BB962C8B-B14F-4D97-AF65-F5344CB8AC3E}">
        <p14:creationId xmlns:p14="http://schemas.microsoft.com/office/powerpoint/2010/main" val="1188717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AutoShape 2">
            <a:extLst>
              <a:ext uri="{FF2B5EF4-FFF2-40B4-BE49-F238E27FC236}">
                <a16:creationId xmlns:a16="http://schemas.microsoft.com/office/drawing/2014/main" id="{75F345BF-2B7B-4FDD-BFDF-565D6CF5E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06069"/>
            <a:ext cx="8208962" cy="647700"/>
          </a:xfrm>
          <a:prstGeom prst="roundRect">
            <a:avLst>
              <a:gd name="adj" fmla="val 16667"/>
            </a:avLst>
          </a:prstGeom>
          <a:solidFill>
            <a:srgbClr val="FF9900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Comparison of A</a:t>
            </a:r>
            <a:r>
              <a:rPr lang="de-DE" altLang="de-DE" sz="2400" b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LU</a:t>
            </a:r>
            <a:r>
              <a:rPr lang="de-DE" altLang="de-DE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for the three pions</a:t>
            </a:r>
          </a:p>
        </p:txBody>
      </p:sp>
      <p:pic>
        <p:nvPicPr>
          <p:cNvPr id="36869" name="Picture 9">
            <a:extLst>
              <a:ext uri="{FF2B5EF4-FFF2-40B4-BE49-F238E27FC236}">
                <a16:creationId xmlns:a16="http://schemas.microsoft.com/office/drawing/2014/main" id="{0C1C2A71-9883-428F-AC3F-DF2BF8140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20547"/>
            <a:ext cx="5636669" cy="448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0" name="Text Box 10">
            <a:extLst>
              <a:ext uri="{FF2B5EF4-FFF2-40B4-BE49-F238E27FC236}">
                <a16:creationId xmlns:a16="http://schemas.microsoft.com/office/drawing/2014/main" id="{94EDDCC5-8F4C-42D5-A054-C95E6F45A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1537197"/>
            <a:ext cx="3421321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b="1" dirty="0">
                <a:solidFill>
                  <a:srgbClr val="000000"/>
                </a:solidFill>
              </a:rPr>
              <a:t>A</a:t>
            </a:r>
            <a:r>
              <a:rPr lang="de-DE" altLang="en-US" b="1" baseline="-25000" dirty="0">
                <a:solidFill>
                  <a:srgbClr val="000000"/>
                </a:solidFill>
              </a:rPr>
              <a:t>LU</a:t>
            </a:r>
            <a:r>
              <a:rPr lang="de-DE" altLang="en-US" b="1" dirty="0">
                <a:solidFill>
                  <a:srgbClr val="000000"/>
                </a:solidFill>
              </a:rPr>
              <a:t> of </a:t>
            </a:r>
            <a:r>
              <a:rPr lang="el-GR" altLang="en-US" b="1" dirty="0">
                <a:solidFill>
                  <a:srgbClr val="000000"/>
                </a:solidFill>
              </a:rPr>
              <a:t>π</a:t>
            </a:r>
            <a:r>
              <a:rPr lang="de-DE" altLang="en-US" sz="2000" b="1" baseline="30000" dirty="0">
                <a:solidFill>
                  <a:srgbClr val="000000"/>
                </a:solidFill>
              </a:rPr>
              <a:t>+</a:t>
            </a:r>
            <a:r>
              <a:rPr lang="de-DE" altLang="en-US" dirty="0">
                <a:solidFill>
                  <a:srgbClr val="000000"/>
                </a:solidFill>
              </a:rPr>
              <a:t> and </a:t>
            </a:r>
            <a:r>
              <a:rPr lang="el-GR" altLang="en-US" b="1" dirty="0">
                <a:solidFill>
                  <a:srgbClr val="CC0000"/>
                </a:solidFill>
                <a:latin typeface="Calibri"/>
                <a:cs typeface="+mn-cs"/>
              </a:rPr>
              <a:t>π</a:t>
            </a:r>
            <a:r>
              <a:rPr lang="de-DE" altLang="en-US" sz="2000" b="1" baseline="30000" dirty="0">
                <a:solidFill>
                  <a:srgbClr val="CC0000"/>
                </a:solidFill>
                <a:latin typeface="Calibri"/>
                <a:cs typeface="+mn-cs"/>
              </a:rPr>
              <a:t>0</a:t>
            </a:r>
            <a:r>
              <a:rPr lang="de-DE" altLang="en-US" dirty="0">
                <a:solidFill>
                  <a:srgbClr val="000000"/>
                </a:solidFill>
                <a:latin typeface="Calibri"/>
                <a:cs typeface="+mn-cs"/>
              </a:rPr>
              <a:t> are</a:t>
            </a:r>
            <a:r>
              <a:rPr lang="de-DE" altLang="en-US" dirty="0">
                <a:solidFill>
                  <a:srgbClr val="000000"/>
                </a:solidFill>
              </a:rPr>
              <a:t> positive in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dirty="0">
                <a:solidFill>
                  <a:srgbClr val="000000"/>
                </a:solidFill>
              </a:rPr>
              <a:t>forward directions and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dirty="0">
                <a:solidFill>
                  <a:srgbClr val="000000"/>
                </a:solidFill>
              </a:rPr>
              <a:t>negative in backward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dirty="0">
                <a:solidFill>
                  <a:srgbClr val="000000"/>
                </a:solidFill>
              </a:rPr>
              <a:t>directions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en-US" sz="3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dirty="0">
                <a:solidFill>
                  <a:srgbClr val="000000"/>
                </a:solidFill>
                <a:sym typeface="Wingdings" panose="05000000000000000000" pitchFamily="2" charset="2"/>
              </a:rPr>
              <a:t> sign changes at 90°</a:t>
            </a:r>
            <a:endParaRPr lang="de-DE" altLang="en-US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en-US" sz="8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b="1" dirty="0">
                <a:solidFill>
                  <a:srgbClr val="00007D"/>
                </a:solidFill>
              </a:rPr>
              <a:t>A</a:t>
            </a:r>
            <a:r>
              <a:rPr lang="de-DE" altLang="en-US" b="1" baseline="-25000" dirty="0">
                <a:solidFill>
                  <a:srgbClr val="00007D"/>
                </a:solidFill>
              </a:rPr>
              <a:t>LU</a:t>
            </a:r>
            <a:r>
              <a:rPr lang="de-DE" altLang="en-US" b="1" dirty="0">
                <a:solidFill>
                  <a:srgbClr val="00007D"/>
                </a:solidFill>
              </a:rPr>
              <a:t> </a:t>
            </a:r>
            <a:r>
              <a:rPr lang="de-DE" altLang="en-US" b="1" dirty="0">
                <a:solidFill>
                  <a:schemeClr val="tx2"/>
                </a:solidFill>
              </a:rPr>
              <a:t>of </a:t>
            </a:r>
            <a:r>
              <a:rPr lang="el-GR" altLang="en-US" b="1" dirty="0">
                <a:solidFill>
                  <a:schemeClr val="tx2"/>
                </a:solidFill>
              </a:rPr>
              <a:t>π</a:t>
            </a:r>
            <a:r>
              <a:rPr lang="de-DE" altLang="en-US" sz="2000" b="1" baseline="30000" dirty="0">
                <a:solidFill>
                  <a:schemeClr val="tx2"/>
                </a:solidFill>
              </a:rPr>
              <a:t>-</a:t>
            </a:r>
            <a:r>
              <a:rPr lang="de-DE" altLang="en-US" dirty="0">
                <a:solidFill>
                  <a:schemeClr val="tx2"/>
                </a:solidFill>
              </a:rPr>
              <a:t> </a:t>
            </a:r>
            <a:r>
              <a:rPr lang="de-DE" altLang="en-US" dirty="0">
                <a:solidFill>
                  <a:srgbClr val="000000"/>
                </a:solidFill>
              </a:rPr>
              <a:t>shows an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dirty="0">
                <a:solidFill>
                  <a:srgbClr val="000000"/>
                </a:solidFill>
              </a:rPr>
              <a:t>opposite bahviour if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dirty="0">
                <a:solidFill>
                  <a:srgbClr val="000000"/>
                </a:solidFill>
              </a:rPr>
              <a:t>the offset is considered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en-US" sz="3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dirty="0">
                <a:solidFill>
                  <a:srgbClr val="000000"/>
                </a:solidFill>
                <a:sym typeface="Wingdings" panose="05000000000000000000" pitchFamily="2" charset="2"/>
              </a:rPr>
              <a:t> turning point at 90°</a:t>
            </a:r>
            <a:endParaRPr lang="de-DE" altLang="en-US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en-US" sz="800" dirty="0">
              <a:solidFill>
                <a:srgbClr val="000000"/>
              </a:solidFill>
            </a:endParaRPr>
          </a:p>
        </p:txBody>
      </p:sp>
      <p:sp>
        <p:nvSpPr>
          <p:cNvPr id="36871" name="Line 11">
            <a:extLst>
              <a:ext uri="{FF2B5EF4-FFF2-40B4-BE49-F238E27FC236}">
                <a16:creationId xmlns:a16="http://schemas.microsoft.com/office/drawing/2014/main" id="{050A1412-B96D-460C-89D1-6C7BFE4CE8DE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5157" y="3733800"/>
            <a:ext cx="5040312" cy="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2" name="Line 12">
            <a:extLst>
              <a:ext uri="{FF2B5EF4-FFF2-40B4-BE49-F238E27FC236}">
                <a16:creationId xmlns:a16="http://schemas.microsoft.com/office/drawing/2014/main" id="{800F61F4-3694-44D3-9052-10A6DE5385F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989" y="4508500"/>
            <a:ext cx="5113337" cy="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CDA879-14F0-4AF9-8774-8E03156DB332}"/>
              </a:ext>
            </a:extLst>
          </p:cNvPr>
          <p:cNvSpPr/>
          <p:nvPr/>
        </p:nvSpPr>
        <p:spPr>
          <a:xfrm>
            <a:off x="1087438" y="5431209"/>
            <a:ext cx="103348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The nucleon to pion TDAs are believed to be the most direct observables to test the pion-cloud contribution to the nucleon structure. </a:t>
            </a:r>
          </a:p>
        </p:txBody>
      </p:sp>
      <p:sp>
        <p:nvSpPr>
          <p:cNvPr id="8" name="Line 11">
            <a:extLst>
              <a:ext uri="{FF2B5EF4-FFF2-40B4-BE49-F238E27FC236}">
                <a16:creationId xmlns:a16="http://schemas.microsoft.com/office/drawing/2014/main" id="{440F8569-FB07-448B-8B4A-434237D3467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989" y="2971800"/>
            <a:ext cx="5040312" cy="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187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605B61-536C-441D-88CB-4CBB44C6D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F9EDCE63-7D3D-4294-BB7B-BA5BFB6BD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620713"/>
            <a:ext cx="8208962" cy="647700"/>
          </a:xfrm>
          <a:prstGeom prst="roundRect">
            <a:avLst>
              <a:gd name="adj" fmla="val 16667"/>
            </a:avLst>
          </a:prstGeom>
          <a:solidFill>
            <a:srgbClr val="FF9900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400" b="1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Dependence of A</a:t>
            </a:r>
            <a:r>
              <a:rPr lang="de-DE" altLang="de-DE" sz="2400" b="1" kern="0" baseline="-25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LU</a:t>
            </a:r>
            <a:r>
              <a:rPr lang="de-DE" altLang="de-DE" sz="2400" b="1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on t and u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2C744342-C1ED-4DA7-AAF4-9B9117887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3" y="2060575"/>
            <a:ext cx="2787650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800" b="1"/>
              <a:t>A</a:t>
            </a:r>
            <a:r>
              <a:rPr lang="de-DE" altLang="en-US" sz="1800" b="1" baseline="-25000"/>
              <a:t>LU</a:t>
            </a:r>
            <a:r>
              <a:rPr lang="de-DE" altLang="en-US" sz="1800" b="1"/>
              <a:t> of </a:t>
            </a:r>
            <a:r>
              <a:rPr lang="el-GR" altLang="en-US" sz="1800" b="1"/>
              <a:t>π</a:t>
            </a:r>
            <a:r>
              <a:rPr lang="de-DE" altLang="en-US" sz="2000" b="1" baseline="30000"/>
              <a:t>+</a:t>
            </a:r>
            <a:r>
              <a:rPr lang="de-DE" altLang="en-US" sz="1800"/>
              <a:t> is positive in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800"/>
              <a:t>forward directions and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800"/>
              <a:t>negative in backward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800"/>
              <a:t>directions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en-US" sz="300"/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à"/>
            </a:pPr>
            <a:r>
              <a:rPr lang="de-DE" altLang="en-US" sz="1800">
                <a:sym typeface="Wingdings" panose="05000000000000000000" pitchFamily="2" charset="2"/>
              </a:rPr>
              <a:t>sign changes at 90°</a:t>
            </a: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de-DE" altLang="en-US" sz="18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en-US" sz="8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800" b="1">
                <a:solidFill>
                  <a:srgbClr val="CC0000"/>
                </a:solidFill>
              </a:rPr>
              <a:t>A</a:t>
            </a:r>
            <a:r>
              <a:rPr lang="de-DE" altLang="en-US" sz="1800" b="1" baseline="-25000">
                <a:solidFill>
                  <a:srgbClr val="CC0000"/>
                </a:solidFill>
              </a:rPr>
              <a:t>LU</a:t>
            </a:r>
            <a:r>
              <a:rPr lang="de-DE" altLang="en-US" sz="1800" b="1">
                <a:solidFill>
                  <a:srgbClr val="CC0000"/>
                </a:solidFill>
              </a:rPr>
              <a:t> of </a:t>
            </a:r>
            <a:r>
              <a:rPr lang="el-GR" altLang="en-US" sz="1800" b="1">
                <a:solidFill>
                  <a:srgbClr val="CC0000"/>
                </a:solidFill>
              </a:rPr>
              <a:t>π</a:t>
            </a:r>
            <a:r>
              <a:rPr lang="de-DE" altLang="en-US" sz="2000" b="1" baseline="30000">
                <a:solidFill>
                  <a:srgbClr val="CC0000"/>
                </a:solidFill>
              </a:rPr>
              <a:t>0</a:t>
            </a:r>
            <a:r>
              <a:rPr lang="de-DE" altLang="en-US" sz="1800"/>
              <a:t> is small in the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800"/>
              <a:t>central region, but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800"/>
              <a:t>increases in very forward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800"/>
              <a:t>directions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en-US" sz="3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800">
                <a:sym typeface="Wingdings" panose="05000000000000000000" pitchFamily="2" charset="2"/>
              </a:rPr>
              <a:t></a:t>
            </a:r>
            <a:r>
              <a:rPr lang="de-DE" altLang="en-US" sz="1800"/>
              <a:t> sign changes ~ 90°</a:t>
            </a:r>
            <a:endParaRPr lang="el-GR" altLang="en-US" sz="180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C95DAE4A-7E9F-4126-ADF8-BCD6BE784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268414"/>
            <a:ext cx="3455988" cy="268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B38D97-D1F9-4B5B-B2AA-5BE172861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3933826"/>
            <a:ext cx="3313112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24">
            <a:extLst>
              <a:ext uri="{FF2B5EF4-FFF2-40B4-BE49-F238E27FC236}">
                <a16:creationId xmlns:a16="http://schemas.microsoft.com/office/drawing/2014/main" id="{CAB7905B-3322-40DA-8DBC-8373F29515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91839" y="2661764"/>
            <a:ext cx="2804161" cy="39688"/>
          </a:xfrm>
          <a:prstGeom prst="line">
            <a:avLst/>
          </a:prstGeom>
          <a:noFill/>
          <a:ln w="19050">
            <a:solidFill>
              <a:srgbClr val="008000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Line 24">
            <a:extLst>
              <a:ext uri="{FF2B5EF4-FFF2-40B4-BE49-F238E27FC236}">
                <a16:creationId xmlns:a16="http://schemas.microsoft.com/office/drawing/2014/main" id="{28C2FAE7-E518-442C-A506-13E797EFDC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63277" y="5329557"/>
            <a:ext cx="2804161" cy="39688"/>
          </a:xfrm>
          <a:prstGeom prst="line">
            <a:avLst/>
          </a:prstGeom>
          <a:noFill/>
          <a:ln w="19050">
            <a:solidFill>
              <a:srgbClr val="008000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62876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764" y="76200"/>
            <a:ext cx="8374236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Exclusive reactions on 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(spin-0)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AE397-B7E1-4CCC-AA31-865ECF7C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00B8A2-3583-41AA-AB7B-193104405D1B}"/>
              </a:ext>
            </a:extLst>
          </p:cNvPr>
          <p:cNvSpPr/>
          <p:nvPr/>
        </p:nvSpPr>
        <p:spPr>
          <a:xfrm>
            <a:off x="1752600" y="1617406"/>
            <a:ext cx="367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pc="-5" dirty="0"/>
              <a:t>Coherent </a:t>
            </a:r>
            <a:r>
              <a:rPr lang="en-US" sz="2800" dirty="0">
                <a:latin typeface="Symbol"/>
                <a:cs typeface="Symbol"/>
              </a:rPr>
              <a:t></a:t>
            </a:r>
            <a:r>
              <a:rPr lang="en-US" sz="2800" baseline="25132" dirty="0"/>
              <a:t>0</a:t>
            </a:r>
            <a:r>
              <a:rPr lang="en-US" sz="2800" spc="-60" baseline="25132" dirty="0"/>
              <a:t> </a:t>
            </a:r>
            <a:r>
              <a:rPr lang="en-US" sz="2800" spc="-5" dirty="0"/>
              <a:t>Production:</a:t>
            </a:r>
            <a:endParaRPr lang="en-U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DAB2DA-CE00-4ABB-B08B-8584F33DDA61}"/>
              </a:ext>
            </a:extLst>
          </p:cNvPr>
          <p:cNvSpPr/>
          <p:nvPr/>
        </p:nvSpPr>
        <p:spPr>
          <a:xfrm>
            <a:off x="1762432" y="3841072"/>
            <a:ext cx="3991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spc="-5" dirty="0">
                <a:solidFill>
                  <a:prstClr val="black"/>
                </a:solidFill>
              </a:rPr>
              <a:t>Incoherent </a:t>
            </a:r>
            <a:r>
              <a:rPr lang="en-US" sz="2800" dirty="0">
                <a:solidFill>
                  <a:prstClr val="black"/>
                </a:solidFill>
                <a:latin typeface="Symbol"/>
                <a:cs typeface="Symbol"/>
              </a:rPr>
              <a:t></a:t>
            </a:r>
            <a:r>
              <a:rPr lang="en-US" sz="2800" baseline="25132" dirty="0">
                <a:solidFill>
                  <a:prstClr val="black"/>
                </a:solidFill>
              </a:rPr>
              <a:t>0</a:t>
            </a:r>
            <a:r>
              <a:rPr lang="en-US" sz="2800" spc="-60" baseline="25132" dirty="0">
                <a:solidFill>
                  <a:prstClr val="black"/>
                </a:solidFill>
              </a:rPr>
              <a:t> </a:t>
            </a:r>
            <a:r>
              <a:rPr lang="en-US" sz="2800" spc="-5" dirty="0">
                <a:solidFill>
                  <a:prstClr val="black"/>
                </a:solidFill>
              </a:rPr>
              <a:t>Production: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9" name="Picture 8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BE00B84E-3084-45B5-B6A9-BD7D0C4A14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638654"/>
            <a:ext cx="2769600" cy="4908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92F8B3-50B2-4634-920A-483DF890E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520" y="3912274"/>
            <a:ext cx="2487880" cy="45023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734DE2-0469-47CC-B0E9-9B81D4D72733}"/>
              </a:ext>
            </a:extLst>
          </p:cNvPr>
          <p:cNvSpPr/>
          <p:nvPr/>
        </p:nvSpPr>
        <p:spPr>
          <a:xfrm>
            <a:off x="2086572" y="2530812"/>
            <a:ext cx="818813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spc="-5" dirty="0"/>
              <a:t>Benchmark studies for spin-0 target</a:t>
            </a:r>
          </a:p>
          <a:p>
            <a:pPr marL="457200" indent="-457200">
              <a:buFontTx/>
              <a:buChar char="-"/>
            </a:pPr>
            <a:r>
              <a:rPr lang="en-US" sz="2800" spc="-5" dirty="0"/>
              <a:t>By symmetry argument BSA should be zero (Ji’s talk)</a:t>
            </a:r>
            <a:endParaRPr lang="en-US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50CC8E-3582-42FE-805C-D0FE62B368CD}"/>
              </a:ext>
            </a:extLst>
          </p:cNvPr>
          <p:cNvSpPr/>
          <p:nvPr/>
        </p:nvSpPr>
        <p:spPr>
          <a:xfrm>
            <a:off x="2086571" y="4707222"/>
            <a:ext cx="775648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pc="-5" dirty="0"/>
              <a:t>- Study the partonic structure of the bound  nucleon</a:t>
            </a:r>
          </a:p>
          <a:p>
            <a:r>
              <a:rPr lang="en-US" sz="2800" spc="-5" dirty="0"/>
              <a:t>   by compared to free nucleon and different nuclei</a:t>
            </a:r>
          </a:p>
          <a:p>
            <a:pPr marL="457200" indent="-457200">
              <a:buFontTx/>
              <a:buChar char="-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5278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F0C4EF6-C458-4022-B32E-F3D7A5225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715" y="643467"/>
            <a:ext cx="7846571" cy="557106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E393F2-0B6E-4B19-ACB0-0E8DC1F0F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79E1AB99-57E7-4B08-B89E-3CF86FABED5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486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764" y="76200"/>
            <a:ext cx="8374236" cy="1143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Coherent </a:t>
            </a:r>
            <a:r>
              <a:rPr lang="en-US" sz="4000" dirty="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on 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AE397-B7E1-4CCC-AA31-865ECF7C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 smtClean="0"/>
              <a:t>29</a:t>
            </a:fld>
            <a:endParaRPr lang="en-US" dirty="0"/>
          </a:p>
        </p:txBody>
      </p:sp>
      <p:pic>
        <p:nvPicPr>
          <p:cNvPr id="8" name="Picture 7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B9B87642-9D1D-48A9-A9DE-EF5680FBA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976312"/>
            <a:ext cx="7416800" cy="5562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34E284-7580-4DC2-A9F4-073AFF7DD4E2}"/>
              </a:ext>
            </a:extLst>
          </p:cNvPr>
          <p:cNvSpPr/>
          <p:nvPr/>
        </p:nvSpPr>
        <p:spPr>
          <a:xfrm>
            <a:off x="9296400" y="4953000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pc="-5" dirty="0"/>
              <a:t>F. Cao (</a:t>
            </a:r>
            <a:r>
              <a:rPr lang="en-US" sz="2800" spc="-5" dirty="0" err="1"/>
              <a:t>Uconn</a:t>
            </a:r>
            <a:r>
              <a:rPr lang="en-US" sz="2800" spc="-5" dirty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73490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6F7B2-1C76-45D5-A8CE-160D37FCE30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F9BB777A-F7E1-4468-A2D6-153D1E6FC0A3}"/>
              </a:ext>
            </a:extLst>
          </p:cNvPr>
          <p:cNvSpPr txBox="1">
            <a:spLocks/>
          </p:cNvSpPr>
          <p:nvPr/>
        </p:nvSpPr>
        <p:spPr>
          <a:xfrm>
            <a:off x="924772" y="103329"/>
            <a:ext cx="104267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chemeClr val="bg1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The Incomplete Nucleon: Spin Puzzle</a:t>
            </a:r>
            <a:endParaRPr lang="en-US" sz="4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B55D516-1B98-4D9E-AC0C-9160E2F1A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60802"/>
            <a:ext cx="29337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307285-BE8F-4EF0-9CE7-C44F435ECDAC}"/>
              </a:ext>
            </a:extLst>
          </p:cNvPr>
          <p:cNvSpPr txBox="1"/>
          <p:nvPr/>
        </p:nvSpPr>
        <p:spPr>
          <a:xfrm>
            <a:off x="5255472" y="1440852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Proton has spin-1/2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Proton is a composite system consisting of spin-1/2 quarks and spin-1 gluons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A4ED2B-B57D-4109-9501-5128A4C431BD}"/>
              </a:ext>
            </a:extLst>
          </p:cNvPr>
          <p:cNvSpPr txBox="1"/>
          <p:nvPr/>
        </p:nvSpPr>
        <p:spPr>
          <a:xfrm>
            <a:off x="947705" y="3707196"/>
            <a:ext cx="107227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This implies that the sum of angular momentum of quarks and gluons together must amount to 1/2. Can be due to:</a:t>
            </a:r>
          </a:p>
          <a:p>
            <a:r>
              <a:rPr lang="en-US" sz="2400" dirty="0">
                <a:cs typeface="Arial" panose="020B0604020202020204" pitchFamily="34" charset="0"/>
              </a:rPr>
              <a:t>		Quark spin		Quark orbital angular momentum</a:t>
            </a:r>
          </a:p>
          <a:p>
            <a:r>
              <a:rPr lang="en-US" sz="2400" dirty="0">
                <a:cs typeface="Arial" panose="020B0604020202020204" pitchFamily="34" charset="0"/>
              </a:rPr>
              <a:t>		Gluon spin		Gluon orbital angular momentum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1D3D5E-AAAA-4F7A-99C6-C71B3EC1E535}"/>
              </a:ext>
            </a:extLst>
          </p:cNvPr>
          <p:cNvSpPr txBox="1"/>
          <p:nvPr/>
        </p:nvSpPr>
        <p:spPr>
          <a:xfrm>
            <a:off x="4191000" y="5388133"/>
            <a:ext cx="248497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Classical: ~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D5F8BB-5CD0-461E-A175-422D7F5898D8}"/>
              </a:ext>
            </a:extLst>
          </p:cNvPr>
          <p:cNvSpPr txBox="1"/>
          <p:nvPr/>
        </p:nvSpPr>
        <p:spPr>
          <a:xfrm>
            <a:off x="2188202" y="5885624"/>
            <a:ext cx="8333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Needs a cross-product or something three-dimensional!</a:t>
            </a:r>
          </a:p>
        </p:txBody>
      </p:sp>
    </p:spTree>
    <p:extLst>
      <p:ext uri="{BB962C8B-B14F-4D97-AF65-F5344CB8AC3E}">
        <p14:creationId xmlns:p14="http://schemas.microsoft.com/office/powerpoint/2010/main" val="64835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408" y="363661"/>
            <a:ext cx="8374236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Kinematic Fit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AE397-B7E1-4CCC-AA31-865ECF7C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AD82AE4E-2234-4244-BC32-E014C9408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35" y="942337"/>
            <a:ext cx="7357533" cy="55181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C05ABB-56E6-4335-A34B-EFD5DB179C03}"/>
              </a:ext>
            </a:extLst>
          </p:cNvPr>
          <p:cNvSpPr/>
          <p:nvPr/>
        </p:nvSpPr>
        <p:spPr>
          <a:xfrm>
            <a:off x="8942556" y="850151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pc="-5" dirty="0"/>
              <a:t>F. Cao (</a:t>
            </a:r>
            <a:r>
              <a:rPr lang="en-US" sz="2800" spc="-5" dirty="0" err="1"/>
              <a:t>Uconn</a:t>
            </a:r>
            <a:r>
              <a:rPr lang="en-US" sz="2800" spc="-5" dirty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0348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8882" y="288087"/>
            <a:ext cx="8374236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Exclusivity Cut vs. Kinematic Fit</a:t>
            </a:r>
            <a:b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AE397-B7E1-4CCC-AA31-865ECF7C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 smtClean="0"/>
              <a:t>31</a:t>
            </a:fld>
            <a:endParaRPr lang="en-US" dirty="0"/>
          </a:p>
        </p:txBody>
      </p:sp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1044CF8E-34AE-4A78-BC91-F910658FA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043837"/>
            <a:ext cx="7027332" cy="527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554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764" y="76200"/>
            <a:ext cx="8374236" cy="6394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Coherent </a:t>
            </a:r>
            <a:r>
              <a:rPr lang="en-US" sz="4000" dirty="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on 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AE397-B7E1-4CCC-AA31-865ECF7C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 smtClean="0"/>
              <a:t>32</a:t>
            </a:fld>
            <a:endParaRPr lang="en-US" dirty="0"/>
          </a:p>
        </p:txBody>
      </p:sp>
      <p:pic>
        <p:nvPicPr>
          <p:cNvPr id="8" name="Picture 7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B9B87642-9D1D-48A9-A9DE-EF5680FBA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15644"/>
            <a:ext cx="7416800" cy="5562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BA46FF-C19A-43CA-A4BC-14D693EB64AD}"/>
              </a:ext>
            </a:extLst>
          </p:cNvPr>
          <p:cNvSpPr/>
          <p:nvPr/>
        </p:nvSpPr>
        <p:spPr>
          <a:xfrm>
            <a:off x="5211618" y="2971800"/>
            <a:ext cx="3505200" cy="289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F07FBF-0089-4117-9B52-728BC05BC6A9}"/>
              </a:ext>
            </a:extLst>
          </p:cNvPr>
          <p:cNvSpPr/>
          <p:nvPr/>
        </p:nvSpPr>
        <p:spPr>
          <a:xfrm>
            <a:off x="8967519" y="957590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pc="-5" dirty="0"/>
              <a:t>F. Cao (</a:t>
            </a:r>
            <a:r>
              <a:rPr lang="en-US" sz="2800" spc="-5" dirty="0" err="1"/>
              <a:t>Uconn</a:t>
            </a:r>
            <a:r>
              <a:rPr lang="en-US" sz="2800" spc="-5" dirty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204116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128963" y="9526"/>
            <a:ext cx="5969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>
                <a:solidFill>
                  <a:srgbClr val="CCECFF"/>
                </a:solidFill>
                <a:latin typeface="Comic Sans MS" pitchFamily="66" charset="0"/>
              </a:rPr>
              <a:t>JLab Upgrade to 12 GeV</a:t>
            </a: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2803526" y="2057401"/>
            <a:ext cx="6461125" cy="4244975"/>
            <a:chOff x="864" y="820"/>
            <a:chExt cx="4224" cy="2955"/>
          </a:xfrm>
        </p:grpSpPr>
        <p:pic>
          <p:nvPicPr>
            <p:cNvPr id="5143" name="Picture 4" descr="6_GeV_Racetra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820"/>
              <a:ext cx="4224" cy="2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4" name="AutoShape 5"/>
            <p:cNvSpPr>
              <a:spLocks noChangeArrowheads="1"/>
            </p:cNvSpPr>
            <p:nvPr/>
          </p:nvSpPr>
          <p:spPr bwMode="auto">
            <a:xfrm rot="5400000">
              <a:off x="3120" y="1590"/>
              <a:ext cx="336" cy="552"/>
            </a:xfrm>
            <a:prstGeom prst="parallelogram">
              <a:avLst>
                <a:gd name="adj" fmla="val 47911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5124" name="Picture 6" descr="12_GeV_mods_Arc-10_over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723" y="3413644"/>
            <a:ext cx="32639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3" name="Picture 7" descr="12_GeV_mods_NL-cryomodules_overl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3" y="2051050"/>
            <a:ext cx="13208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4" name="Picture 8" descr="12_GeV_mods_SL-cryomodules_overl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6" y="3865564"/>
            <a:ext cx="1795463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Group 9"/>
          <p:cNvGrpSpPr>
            <a:grpSpLocks/>
          </p:cNvGrpSpPr>
          <p:nvPr/>
        </p:nvGrpSpPr>
        <p:grpSpPr bwMode="auto">
          <a:xfrm>
            <a:off x="6305550" y="2943226"/>
            <a:ext cx="966788" cy="766763"/>
            <a:chOff x="3146" y="1440"/>
            <a:chExt cx="632" cy="534"/>
          </a:xfrm>
        </p:grpSpPr>
        <p:sp>
          <p:nvSpPr>
            <p:cNvPr id="116746" name="Text Box 10"/>
            <p:cNvSpPr txBox="1">
              <a:spLocks noChangeArrowheads="1"/>
            </p:cNvSpPr>
            <p:nvPr/>
          </p:nvSpPr>
          <p:spPr bwMode="auto">
            <a:xfrm>
              <a:off x="3360" y="1440"/>
              <a:ext cx="418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99218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96888" defTabSz="99218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992188" defTabSz="99218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489075" defTabSz="99218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985963" defTabSz="99218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443163" defTabSz="9921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00363" defTabSz="9921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357563" defTabSz="9921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14763" defTabSz="9921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700" b="1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CHL-2</a:t>
              </a:r>
            </a:p>
          </p:txBody>
        </p:sp>
        <p:grpSp>
          <p:nvGrpSpPr>
            <p:cNvPr id="5140" name="Group 11"/>
            <p:cNvGrpSpPr>
              <a:grpSpLocks/>
            </p:cNvGrpSpPr>
            <p:nvPr/>
          </p:nvGrpSpPr>
          <p:grpSpPr bwMode="auto">
            <a:xfrm>
              <a:off x="3146" y="1536"/>
              <a:ext cx="406" cy="438"/>
              <a:chOff x="3146" y="1536"/>
              <a:chExt cx="406" cy="438"/>
            </a:xfrm>
          </p:grpSpPr>
          <p:pic>
            <p:nvPicPr>
              <p:cNvPr id="5141" name="Picture 12" descr="12_GeV_mods_CHL_overlay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6" y="1707"/>
                <a:ext cx="184" cy="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2" name="Picture 13" descr="12_GeV_mods_arrow_overlay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9" y="1536"/>
                <a:ext cx="22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16750" name="Group 14"/>
          <p:cNvGrpSpPr>
            <a:grpSpLocks/>
          </p:cNvGrpSpPr>
          <p:nvPr/>
        </p:nvGrpSpPr>
        <p:grpSpPr bwMode="auto">
          <a:xfrm>
            <a:off x="3144838" y="4586288"/>
            <a:ext cx="4627562" cy="1821695"/>
            <a:chOff x="854" y="2528"/>
            <a:chExt cx="3328" cy="1268"/>
          </a:xfrm>
        </p:grpSpPr>
        <p:sp>
          <p:nvSpPr>
            <p:cNvPr id="5137" name="Text Box 15"/>
            <p:cNvSpPr txBox="1">
              <a:spLocks noChangeArrowheads="1"/>
            </p:cNvSpPr>
            <p:nvPr/>
          </p:nvSpPr>
          <p:spPr bwMode="auto">
            <a:xfrm>
              <a:off x="2376" y="3292"/>
              <a:ext cx="1806" cy="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7784" tIns="53892" rIns="107784" bIns="53892">
              <a:spAutoFit/>
            </a:bodyPr>
            <a:lstStyle>
              <a:lvl1pPr defTabSz="992188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defTabSz="992188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defTabSz="992188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defTabSz="992188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defTabSz="992188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defTabSz="992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defTabSz="992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defTabSz="992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defTabSz="992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b="1" i="1" dirty="0">
                  <a:solidFill>
                    <a:srgbClr val="FFFFFF"/>
                  </a:solidFill>
                  <a:latin typeface="Times New Roman" pitchFamily="18" charset="0"/>
                </a:rPr>
                <a:t>Enhance equipment in existing halls</a:t>
              </a:r>
            </a:p>
          </p:txBody>
        </p:sp>
        <p:sp>
          <p:nvSpPr>
            <p:cNvPr id="5138" name="Oval 16"/>
            <p:cNvSpPr>
              <a:spLocks noChangeArrowheads="1"/>
            </p:cNvSpPr>
            <p:nvPr/>
          </p:nvSpPr>
          <p:spPr bwMode="auto">
            <a:xfrm rot="2428027">
              <a:off x="854" y="2528"/>
              <a:ext cx="1546" cy="83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7784" tIns="53892" rIns="107784" bIns="53892"/>
            <a:lstStyle>
              <a:lvl1pPr defTabSz="992188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defTabSz="992188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defTabSz="992188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defTabSz="992188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defTabSz="992188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defTabSz="992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defTabSz="992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defTabSz="992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defTabSz="992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600" b="1" i="1" u="sng" dirty="0">
                <a:solidFill>
                  <a:srgbClr val="990099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16753" name="Group 17"/>
          <p:cNvGrpSpPr>
            <a:grpSpLocks/>
          </p:cNvGrpSpPr>
          <p:nvPr/>
        </p:nvGrpSpPr>
        <p:grpSpPr bwMode="auto">
          <a:xfrm>
            <a:off x="6388101" y="995364"/>
            <a:ext cx="2347913" cy="1876425"/>
            <a:chOff x="3064" y="627"/>
            <a:chExt cx="1479" cy="1182"/>
          </a:xfrm>
        </p:grpSpPr>
        <p:pic>
          <p:nvPicPr>
            <p:cNvPr id="5131" name="Picture 18" descr="12_GeV_mods_HallD-beamline_overlay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4" y="1046"/>
              <a:ext cx="587" cy="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32" name="Group 19"/>
            <p:cNvGrpSpPr>
              <a:grpSpLocks/>
            </p:cNvGrpSpPr>
            <p:nvPr/>
          </p:nvGrpSpPr>
          <p:grpSpPr bwMode="auto">
            <a:xfrm>
              <a:off x="3632" y="627"/>
              <a:ext cx="911" cy="548"/>
              <a:chOff x="3792" y="74"/>
              <a:chExt cx="945" cy="606"/>
            </a:xfrm>
          </p:grpSpPr>
          <p:pic>
            <p:nvPicPr>
              <p:cNvPr id="5135" name="Picture 20" descr="12_GeV_mods_Hall-D_overlay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74"/>
                <a:ext cx="945" cy="6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36" name="AutoShape 21"/>
              <p:cNvSpPr>
                <a:spLocks noChangeArrowheads="1"/>
              </p:cNvSpPr>
              <p:nvPr/>
            </p:nvSpPr>
            <p:spPr bwMode="auto">
              <a:xfrm rot="5400000" flipV="1">
                <a:off x="4084" y="93"/>
                <a:ext cx="192" cy="701"/>
              </a:xfrm>
              <a:prstGeom prst="parallelogram">
                <a:avLst>
                  <a:gd name="adj" fmla="val 59023"/>
                </a:avLst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133" name="Freeform 22"/>
            <p:cNvSpPr>
              <a:spLocks/>
            </p:cNvSpPr>
            <p:nvPr/>
          </p:nvSpPr>
          <p:spPr bwMode="auto">
            <a:xfrm>
              <a:off x="3891" y="823"/>
              <a:ext cx="116" cy="233"/>
            </a:xfrm>
            <a:custGeom>
              <a:avLst/>
              <a:gdLst>
                <a:gd name="T0" fmla="*/ 0 w 304"/>
                <a:gd name="T1" fmla="*/ 118 h 130"/>
                <a:gd name="T2" fmla="*/ 13 w 304"/>
                <a:gd name="T3" fmla="*/ 98 h 130"/>
                <a:gd name="T4" fmla="*/ 27 w 304"/>
                <a:gd name="T5" fmla="*/ 111 h 130"/>
                <a:gd name="T6" fmla="*/ 42 w 304"/>
                <a:gd name="T7" fmla="*/ 116 h 130"/>
                <a:gd name="T8" fmla="*/ 51 w 304"/>
                <a:gd name="T9" fmla="*/ 97 h 130"/>
                <a:gd name="T10" fmla="*/ 69 w 304"/>
                <a:gd name="T11" fmla="*/ 90 h 130"/>
                <a:gd name="T12" fmla="*/ 85 w 304"/>
                <a:gd name="T13" fmla="*/ 96 h 130"/>
                <a:gd name="T14" fmla="*/ 91 w 304"/>
                <a:gd name="T15" fmla="*/ 80 h 130"/>
                <a:gd name="T16" fmla="*/ 93 w 304"/>
                <a:gd name="T17" fmla="*/ 74 h 130"/>
                <a:gd name="T18" fmla="*/ 108 w 304"/>
                <a:gd name="T19" fmla="*/ 76 h 130"/>
                <a:gd name="T20" fmla="*/ 123 w 304"/>
                <a:gd name="T21" fmla="*/ 80 h 130"/>
                <a:gd name="T22" fmla="*/ 141 w 304"/>
                <a:gd name="T23" fmla="*/ 54 h 130"/>
                <a:gd name="T24" fmla="*/ 147 w 304"/>
                <a:gd name="T25" fmla="*/ 56 h 130"/>
                <a:gd name="T26" fmla="*/ 152 w 304"/>
                <a:gd name="T27" fmla="*/ 60 h 130"/>
                <a:gd name="T28" fmla="*/ 164 w 304"/>
                <a:gd name="T29" fmla="*/ 64 h 130"/>
                <a:gd name="T30" fmla="*/ 185 w 304"/>
                <a:gd name="T31" fmla="*/ 34 h 130"/>
                <a:gd name="T32" fmla="*/ 206 w 304"/>
                <a:gd name="T33" fmla="*/ 49 h 130"/>
                <a:gd name="T34" fmla="*/ 227 w 304"/>
                <a:gd name="T35" fmla="*/ 22 h 130"/>
                <a:gd name="T36" fmla="*/ 245 w 304"/>
                <a:gd name="T37" fmla="*/ 31 h 130"/>
                <a:gd name="T38" fmla="*/ 256 w 304"/>
                <a:gd name="T39" fmla="*/ 34 h 130"/>
                <a:gd name="T40" fmla="*/ 276 w 304"/>
                <a:gd name="T41" fmla="*/ 9 h 130"/>
                <a:gd name="T42" fmla="*/ 293 w 304"/>
                <a:gd name="T43" fmla="*/ 0 h 1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04" h="130">
                  <a:moveTo>
                    <a:pt x="0" y="130"/>
                  </a:moveTo>
                  <a:cubicBezTo>
                    <a:pt x="16" y="119"/>
                    <a:pt x="11" y="127"/>
                    <a:pt x="14" y="108"/>
                  </a:cubicBezTo>
                  <a:cubicBezTo>
                    <a:pt x="25" y="112"/>
                    <a:pt x="19" y="108"/>
                    <a:pt x="28" y="122"/>
                  </a:cubicBezTo>
                  <a:cubicBezTo>
                    <a:pt x="29" y="124"/>
                    <a:pt x="44" y="128"/>
                    <a:pt x="44" y="128"/>
                  </a:cubicBezTo>
                  <a:cubicBezTo>
                    <a:pt x="53" y="119"/>
                    <a:pt x="40" y="111"/>
                    <a:pt x="53" y="107"/>
                  </a:cubicBezTo>
                  <a:cubicBezTo>
                    <a:pt x="64" y="92"/>
                    <a:pt x="61" y="88"/>
                    <a:pt x="72" y="99"/>
                  </a:cubicBezTo>
                  <a:cubicBezTo>
                    <a:pt x="73" y="103"/>
                    <a:pt x="82" y="116"/>
                    <a:pt x="88" y="106"/>
                  </a:cubicBezTo>
                  <a:cubicBezTo>
                    <a:pt x="88" y="106"/>
                    <a:pt x="93" y="91"/>
                    <a:pt x="94" y="88"/>
                  </a:cubicBezTo>
                  <a:cubicBezTo>
                    <a:pt x="95" y="86"/>
                    <a:pt x="96" y="82"/>
                    <a:pt x="96" y="82"/>
                  </a:cubicBezTo>
                  <a:cubicBezTo>
                    <a:pt x="101" y="83"/>
                    <a:pt x="107" y="83"/>
                    <a:pt x="112" y="84"/>
                  </a:cubicBezTo>
                  <a:cubicBezTo>
                    <a:pt x="117" y="85"/>
                    <a:pt x="128" y="88"/>
                    <a:pt x="128" y="88"/>
                  </a:cubicBezTo>
                  <a:cubicBezTo>
                    <a:pt x="141" y="85"/>
                    <a:pt x="139" y="71"/>
                    <a:pt x="146" y="60"/>
                  </a:cubicBezTo>
                  <a:cubicBezTo>
                    <a:pt x="148" y="61"/>
                    <a:pt x="150" y="61"/>
                    <a:pt x="152" y="62"/>
                  </a:cubicBezTo>
                  <a:cubicBezTo>
                    <a:pt x="154" y="63"/>
                    <a:pt x="156" y="65"/>
                    <a:pt x="158" y="66"/>
                  </a:cubicBezTo>
                  <a:cubicBezTo>
                    <a:pt x="162" y="68"/>
                    <a:pt x="170" y="70"/>
                    <a:pt x="170" y="70"/>
                  </a:cubicBezTo>
                  <a:cubicBezTo>
                    <a:pt x="177" y="60"/>
                    <a:pt x="180" y="42"/>
                    <a:pt x="192" y="38"/>
                  </a:cubicBezTo>
                  <a:cubicBezTo>
                    <a:pt x="201" y="44"/>
                    <a:pt x="204" y="51"/>
                    <a:pt x="214" y="54"/>
                  </a:cubicBezTo>
                  <a:cubicBezTo>
                    <a:pt x="227" y="50"/>
                    <a:pt x="232" y="36"/>
                    <a:pt x="236" y="24"/>
                  </a:cubicBezTo>
                  <a:cubicBezTo>
                    <a:pt x="242" y="26"/>
                    <a:pt x="249" y="32"/>
                    <a:pt x="254" y="34"/>
                  </a:cubicBezTo>
                  <a:cubicBezTo>
                    <a:pt x="258" y="35"/>
                    <a:pt x="266" y="38"/>
                    <a:pt x="266" y="38"/>
                  </a:cubicBezTo>
                  <a:cubicBezTo>
                    <a:pt x="276" y="20"/>
                    <a:pt x="280" y="19"/>
                    <a:pt x="286" y="10"/>
                  </a:cubicBezTo>
                  <a:cubicBezTo>
                    <a:pt x="286" y="8"/>
                    <a:pt x="300" y="2"/>
                    <a:pt x="304" y="0"/>
                  </a:cubicBezTo>
                </a:path>
              </a:pathLst>
            </a:custGeom>
            <a:noFill/>
            <a:ln w="19050" cap="flat" cmpd="sng">
              <a:solidFill>
                <a:srgbClr val="FFB62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16759" name="Text Box 23"/>
            <p:cNvSpPr txBox="1">
              <a:spLocks noChangeArrowheads="1"/>
            </p:cNvSpPr>
            <p:nvPr/>
          </p:nvSpPr>
          <p:spPr bwMode="auto">
            <a:xfrm>
              <a:off x="3120" y="684"/>
              <a:ext cx="972" cy="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 marL="228600" indent="-2286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2000" b="1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Add new hall</a:t>
              </a:r>
            </a:p>
          </p:txBody>
        </p:sp>
      </p:grpSp>
      <p:sp>
        <p:nvSpPr>
          <p:cNvPr id="5130" name="Line 25"/>
          <p:cNvSpPr>
            <a:spLocks noChangeShapeType="1"/>
          </p:cNvSpPr>
          <p:nvPr/>
        </p:nvSpPr>
        <p:spPr bwMode="auto">
          <a:xfrm>
            <a:off x="1524000" y="762000"/>
            <a:ext cx="91440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0623CB-296E-41FB-B352-9B320F8EF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1F5883-518E-4A4E-8571-C97CED6392BD}" type="slidenum">
              <a:rPr lang="en-US">
                <a:solidFill>
                  <a:srgbClr val="FFFFFF"/>
                </a:solidFill>
                <a:latin typeface="Verdana"/>
              </a:rPr>
              <a:pPr>
                <a:defRPr/>
              </a:pPr>
              <a:t>33</a:t>
            </a:fld>
            <a:endParaRPr lang="en-US" dirty="0">
              <a:solidFill>
                <a:srgbClr val="FFFFFF"/>
              </a:solidFill>
              <a:latin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132641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CLAS12 in Hall B at Jefferson Lab</a:t>
            </a: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5B589-A5C4-442A-A2E1-CFA27FC1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88622" y="6460487"/>
            <a:ext cx="2804160" cy="184666"/>
          </a:xfrm>
        </p:spPr>
        <p:txBody>
          <a:bodyPr/>
          <a:lstStyle/>
          <a:p>
            <a:pPr algn="r">
              <a:defRPr/>
            </a:pPr>
            <a:fld id="{79E1AB99-57E7-4B08-B89E-3CF86FABED5D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/>
              </a:rPr>
              <a:pPr algn="r">
                <a:defRPr/>
              </a:pPr>
              <a:t>34</a:t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1B51AB-A214-46E6-8842-840850B8A1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936877"/>
            <a:ext cx="8127093" cy="5415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CE660C-CA2A-4305-B500-0D6FDB748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438" y="1066800"/>
            <a:ext cx="3840285" cy="32499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5B0F32-4FD5-4A2C-82C7-1293244B41B0}"/>
              </a:ext>
            </a:extLst>
          </p:cNvPr>
          <p:cNvSpPr/>
          <p:nvPr/>
        </p:nvSpPr>
        <p:spPr>
          <a:xfrm>
            <a:off x="4495801" y="6354247"/>
            <a:ext cx="4044697" cy="3693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Times New Roman" pitchFamily="-110" charset="0"/>
              </a:rPr>
              <a:t>http://www.jlab.org/Hall-B/clas12-web/</a:t>
            </a:r>
          </a:p>
        </p:txBody>
      </p:sp>
    </p:spTree>
    <p:extLst>
      <p:ext uri="{BB962C8B-B14F-4D97-AF65-F5344CB8AC3E}">
        <p14:creationId xmlns:p14="http://schemas.microsoft.com/office/powerpoint/2010/main" val="3731296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7620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CLAS12 GPD Program</a:t>
            </a: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5B589-A5C4-442A-A2E1-CFA27FC1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4196C0-4878-463D-B199-85DEFC536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794347"/>
            <a:ext cx="8653324" cy="530723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3A97BFA-1E2F-4398-A429-3C3F4109D98A}"/>
              </a:ext>
            </a:extLst>
          </p:cNvPr>
          <p:cNvSpPr/>
          <p:nvPr/>
        </p:nvSpPr>
        <p:spPr>
          <a:xfrm>
            <a:off x="1804059" y="2659740"/>
            <a:ext cx="8583881" cy="8789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7F5241-66D5-44E0-A306-5C1207E8AC45}"/>
              </a:ext>
            </a:extLst>
          </p:cNvPr>
          <p:cNvSpPr/>
          <p:nvPr/>
        </p:nvSpPr>
        <p:spPr>
          <a:xfrm>
            <a:off x="1918940" y="1274015"/>
            <a:ext cx="8659262" cy="5806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C9A5DF-1E6E-49AC-80F1-294B2D40CBC9}"/>
              </a:ext>
            </a:extLst>
          </p:cNvPr>
          <p:cNvSpPr/>
          <p:nvPr/>
        </p:nvSpPr>
        <p:spPr>
          <a:xfrm>
            <a:off x="278419" y="2514600"/>
            <a:ext cx="1938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cs typeface="Arial"/>
              </a:rPr>
              <a:t>Gluon GPDs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2882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5EFE4-0176-491E-999A-CCA99C9EC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89327DC6-4A10-4ED3-9308-EF0328397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6722" y="481152"/>
            <a:ext cx="8208962" cy="1008063"/>
          </a:xfrm>
          <a:prstGeom prst="roundRect">
            <a:avLst>
              <a:gd name="adj" fmla="val 16667"/>
            </a:avLst>
          </a:prstGeom>
          <a:solidFill>
            <a:srgbClr val="00FF00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de-DE" altLang="de-DE" sz="24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BE534830-862B-4FFC-A2A7-5B3A5261E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856" y="1538288"/>
            <a:ext cx="7624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de-DE" altLang="en-US" sz="2000"/>
              <a:t> Select the inclusive channel with all 4 final state particle detected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C4E6160-03B5-4EC8-BA42-CB6C46ED98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39669" y="1897063"/>
          <a:ext cx="295116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3" name="Formel" r:id="rId3" imgW="1384200" imgH="228600" progId="Equation.3">
                  <p:embed/>
                </p:oleObj>
              </mc:Choice>
              <mc:Fallback>
                <p:oleObj name="Formel" r:id="rId3" imgW="1384200" imgH="228600" progId="Equation.3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DC4E6160-03B5-4EC8-BA42-CB6C46ED98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9669" y="1897063"/>
                        <a:ext cx="2951162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3">
            <a:extLst>
              <a:ext uri="{FF2B5EF4-FFF2-40B4-BE49-F238E27FC236}">
                <a16:creationId xmlns:a16="http://schemas.microsoft.com/office/drawing/2014/main" id="{EA2B65FF-9384-4982-84DD-D19285DEE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319" y="1970088"/>
            <a:ext cx="3727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en-US" b="1"/>
              <a:t>Results without exclusivity cuts:</a:t>
            </a:r>
          </a:p>
        </p:txBody>
      </p:sp>
      <p:graphicFrame>
        <p:nvGraphicFramePr>
          <p:cNvPr id="9" name="Object 19">
            <a:extLst>
              <a:ext uri="{FF2B5EF4-FFF2-40B4-BE49-F238E27FC236}">
                <a16:creationId xmlns:a16="http://schemas.microsoft.com/office/drawing/2014/main" id="{A4A3E805-971A-4149-A4F8-211C8408DA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2819" y="457200"/>
          <a:ext cx="5040312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4" name="Formel" r:id="rId5" imgW="2336800" imgH="228600" progId="Equation.3">
                  <p:embed/>
                </p:oleObj>
              </mc:Choice>
              <mc:Fallback>
                <p:oleObj name="Formel" r:id="rId5" imgW="2336800" imgH="228600" progId="Equation.3">
                  <p:embed/>
                  <p:pic>
                    <p:nvPicPr>
                      <p:cNvPr id="9" name="Object 19">
                        <a:extLst>
                          <a:ext uri="{FF2B5EF4-FFF2-40B4-BE49-F238E27FC236}">
                            <a16:creationId xmlns:a16="http://schemas.microsoft.com/office/drawing/2014/main" id="{A4A3E805-971A-4149-A4F8-211C8408DA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2819" y="457200"/>
                        <a:ext cx="5040312" cy="493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0">
            <a:extLst>
              <a:ext uri="{FF2B5EF4-FFF2-40B4-BE49-F238E27FC236}">
                <a16:creationId xmlns:a16="http://schemas.microsoft.com/office/drawing/2014/main" id="{F070342A-77BC-4FCB-A18B-06A3020053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2819" y="960438"/>
          <a:ext cx="5056187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5" name="Formel" r:id="rId7" imgW="2311200" imgH="228600" progId="Equation.3">
                  <p:embed/>
                </p:oleObj>
              </mc:Choice>
              <mc:Fallback>
                <p:oleObj name="Formel" r:id="rId7" imgW="2311200" imgH="228600" progId="Equation.3">
                  <p:embed/>
                  <p:pic>
                    <p:nvPicPr>
                      <p:cNvPr id="10" name="Object 20">
                        <a:extLst>
                          <a:ext uri="{FF2B5EF4-FFF2-40B4-BE49-F238E27FC236}">
                            <a16:creationId xmlns:a16="http://schemas.microsoft.com/office/drawing/2014/main" id="{F070342A-77BC-4FCB-A18B-06A3020053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2819" y="960438"/>
                        <a:ext cx="5056187" cy="503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4">
            <a:extLst>
              <a:ext uri="{FF2B5EF4-FFF2-40B4-BE49-F238E27FC236}">
                <a16:creationId xmlns:a16="http://schemas.microsoft.com/office/drawing/2014/main" id="{39CB5E88-B234-4095-B0C0-AC64BA652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05341"/>
            <a:ext cx="6842125" cy="408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52E8A2F3-BBBB-495E-95C5-7F91459FE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86" y="2549804"/>
            <a:ext cx="287338" cy="33115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C02C3338-4050-4D0B-AD5C-C159F596E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5573992"/>
            <a:ext cx="3889375" cy="2873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" name="Object 10">
            <a:extLst>
              <a:ext uri="{FF2B5EF4-FFF2-40B4-BE49-F238E27FC236}">
                <a16:creationId xmlns:a16="http://schemas.microsoft.com/office/drawing/2014/main" id="{A17BC6D3-3640-4E87-951D-1145E2D4B0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517681"/>
              </p:ext>
            </p:extLst>
          </p:nvPr>
        </p:nvGraphicFramePr>
        <p:xfrm>
          <a:off x="5068886" y="5213629"/>
          <a:ext cx="935038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6" name="Formel" r:id="rId10" imgW="545760" imgH="203040" progId="Equation.3">
                  <p:embed/>
                </p:oleObj>
              </mc:Choice>
              <mc:Fallback>
                <p:oleObj name="Formel" r:id="rId10" imgW="545760" imgH="203040" progId="Equation.3">
                  <p:embed/>
                  <p:pic>
                    <p:nvPicPr>
                      <p:cNvPr id="14" name="Object 10">
                        <a:extLst>
                          <a:ext uri="{FF2B5EF4-FFF2-40B4-BE49-F238E27FC236}">
                            <a16:creationId xmlns:a16="http://schemas.microsoft.com/office/drawing/2014/main" id="{A17BC6D3-3640-4E87-951D-1145E2D4B0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8886" y="5213629"/>
                        <a:ext cx="935038" cy="352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2">
            <a:extLst>
              <a:ext uri="{FF2B5EF4-FFF2-40B4-BE49-F238E27FC236}">
                <a16:creationId xmlns:a16="http://schemas.microsoft.com/office/drawing/2014/main" id="{6655F606-42D3-4F9F-AD9D-DB65DCA1E1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253531"/>
              </p:ext>
            </p:extLst>
          </p:nvPr>
        </p:nvGraphicFramePr>
        <p:xfrm>
          <a:off x="2486024" y="2621241"/>
          <a:ext cx="1008062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7" name="Formel" r:id="rId12" imgW="533169" imgH="203112" progId="Equation.3">
                  <p:embed/>
                </p:oleObj>
              </mc:Choice>
              <mc:Fallback>
                <p:oleObj name="Formel" r:id="rId12" imgW="533169" imgH="203112" progId="Equation.3">
                  <p:embed/>
                  <p:pic>
                    <p:nvPicPr>
                      <p:cNvPr id="15" name="Object 12">
                        <a:extLst>
                          <a:ext uri="{FF2B5EF4-FFF2-40B4-BE49-F238E27FC236}">
                            <a16:creationId xmlns:a16="http://schemas.microsoft.com/office/drawing/2014/main" id="{6655F606-42D3-4F9F-AD9D-DB65DCA1E1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6024" y="2621241"/>
                        <a:ext cx="1008062" cy="392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5">
            <a:extLst>
              <a:ext uri="{FF2B5EF4-FFF2-40B4-BE49-F238E27FC236}">
                <a16:creationId xmlns:a16="http://schemas.microsoft.com/office/drawing/2014/main" id="{0BF4230B-0758-41EA-8E24-D8EBB5AE1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738" y="3205884"/>
            <a:ext cx="4032250" cy="25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Object 6">
            <a:extLst>
              <a:ext uri="{FF2B5EF4-FFF2-40B4-BE49-F238E27FC236}">
                <a16:creationId xmlns:a16="http://schemas.microsoft.com/office/drawing/2014/main" id="{AB7C225C-18FE-408C-988E-024BD133C6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489888"/>
              </p:ext>
            </p:extLst>
          </p:nvPr>
        </p:nvGraphicFramePr>
        <p:xfrm>
          <a:off x="8949801" y="3493222"/>
          <a:ext cx="1008063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8" name="Formel" r:id="rId15" imgW="533169" imgH="203112" progId="Equation.3">
                  <p:embed/>
                </p:oleObj>
              </mc:Choice>
              <mc:Fallback>
                <p:oleObj name="Formel" r:id="rId15" imgW="533169" imgH="203112" progId="Equation.3">
                  <p:embed/>
                  <p:pic>
                    <p:nvPicPr>
                      <p:cNvPr id="81926" name="Object 6">
                        <a:extLst>
                          <a:ext uri="{FF2B5EF4-FFF2-40B4-BE49-F238E27FC236}">
                            <a16:creationId xmlns:a16="http://schemas.microsoft.com/office/drawing/2014/main" id="{FA9E0764-C19E-48D9-8E6D-87A3198441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49801" y="3493222"/>
                        <a:ext cx="1008063" cy="392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8">
            <a:extLst>
              <a:ext uri="{FF2B5EF4-FFF2-40B4-BE49-F238E27FC236}">
                <a16:creationId xmlns:a16="http://schemas.microsoft.com/office/drawing/2014/main" id="{619B6AB5-2984-42AB-8B1D-0B57A9DA2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3900" y="2772497"/>
            <a:ext cx="22635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en-US" sz="2000" b="1"/>
              <a:t>K</a:t>
            </a:r>
            <a:r>
              <a:rPr lang="de-DE" altLang="en-US" sz="2000" b="1" baseline="30000">
                <a:ea typeface="Arial Unicode MS" pitchFamily="34" charset="-128"/>
              </a:rPr>
              <a:t>+</a:t>
            </a:r>
            <a:r>
              <a:rPr lang="de-DE" altLang="en-US" sz="2000" b="1"/>
              <a:t> K</a:t>
            </a:r>
            <a:r>
              <a:rPr lang="de-DE" altLang="en-US" sz="2000" b="1" baseline="30000">
                <a:ea typeface="Arial Unicode MS" pitchFamily="34" charset="-128"/>
              </a:rPr>
              <a:t>-</a:t>
            </a:r>
            <a:r>
              <a:rPr lang="de-DE" altLang="en-US" sz="2000" b="1"/>
              <a:t> invariant mass</a:t>
            </a: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AF577121-E2C2-4913-9ADE-47918C2A5FA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772286" y="4291218"/>
            <a:ext cx="19182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b="1"/>
              <a:t>no exclusivity cuts</a:t>
            </a:r>
          </a:p>
        </p:txBody>
      </p:sp>
    </p:spTree>
    <p:extLst>
      <p:ext uri="{BB962C8B-B14F-4D97-AF65-F5344CB8AC3E}">
        <p14:creationId xmlns:p14="http://schemas.microsoft.com/office/powerpoint/2010/main" val="3979070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6F7B2-1C76-45D5-A8CE-160D37FCE30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F9BB777A-F7E1-4468-A2D6-153D1E6FC0A3}"/>
              </a:ext>
            </a:extLst>
          </p:cNvPr>
          <p:cNvSpPr txBox="1">
            <a:spLocks/>
          </p:cNvSpPr>
          <p:nvPr/>
        </p:nvSpPr>
        <p:spPr>
          <a:xfrm>
            <a:off x="924772" y="103329"/>
            <a:ext cx="104267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lvl="0" algn="ctr"/>
            <a:r>
              <a:rPr kumimoji="0" lang="en-US" sz="4000" b="1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</a:rPr>
              <a:t>Sum</a:t>
            </a:r>
            <a:r>
              <a:rPr lang="en-US" sz="4000" b="1" spc="-20" dirty="0" err="1">
                <a:solidFill>
                  <a:schemeClr val="bg1"/>
                </a:solidFill>
                <a:latin typeface="Roboto"/>
              </a:rPr>
              <a:t>mary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4C2548B-5784-419F-9DAD-E7F72FDCE7F6}"/>
              </a:ext>
            </a:extLst>
          </p:cNvPr>
          <p:cNvSpPr txBox="1">
            <a:spLocks/>
          </p:cNvSpPr>
          <p:nvPr/>
        </p:nvSpPr>
        <p:spPr>
          <a:xfrm>
            <a:off x="614786" y="1961958"/>
            <a:ext cx="10962428" cy="33908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0" marR="1245870" lvl="0" indent="-571500" algn="l">
              <a:spcBef>
                <a:spcPts val="1370"/>
              </a:spcBef>
              <a:buClr>
                <a:srgbClr val="C00000"/>
              </a:buClr>
              <a:buFont typeface="Arial"/>
              <a:buChar char="•"/>
              <a:tabLst>
                <a:tab pos="583565" algn="l"/>
                <a:tab pos="584200" algn="l"/>
                <a:tab pos="4648200" algn="l"/>
              </a:tabLst>
            </a:pPr>
            <a:r>
              <a:rPr lang="en-US" sz="2800" spc="-10" dirty="0">
                <a:solidFill>
                  <a:schemeClr val="tx1"/>
                </a:solidFill>
                <a:cs typeface="Arial"/>
              </a:rPr>
              <a:t>3-D nucleon structure program at Jefferson Lab 12 GeV: a unique combination of large acceptance, high-luminosity high-polarization experiments leads to comprehensive study of the partonic transverse degrees of freedom in the quark  valence region of the nucleon</a:t>
            </a:r>
            <a:endParaRPr lang="en-US" sz="2800" dirty="0">
              <a:solidFill>
                <a:schemeClr val="tx1"/>
              </a:solidFill>
              <a:cs typeface="Times New Roman"/>
            </a:endParaRPr>
          </a:p>
          <a:p>
            <a:pPr marL="584200" lvl="0" indent="-571500" algn="l">
              <a:spcBef>
                <a:spcPts val="1270"/>
              </a:spcBef>
              <a:buClr>
                <a:srgbClr val="C00000"/>
              </a:buClr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lang="en-US" sz="2800" dirty="0">
                <a:solidFill>
                  <a:schemeClr val="tx1"/>
                </a:solidFill>
                <a:cs typeface="Arial"/>
              </a:rPr>
              <a:t>Electron Ion Collider (EIC) </a:t>
            </a:r>
            <a:r>
              <a:rPr lang="en-US" sz="2800" spc="-5" dirty="0">
                <a:solidFill>
                  <a:schemeClr val="tx1"/>
                </a:solidFill>
                <a:cs typeface="Arial"/>
              </a:rPr>
              <a:t>moving</a:t>
            </a:r>
            <a:r>
              <a:rPr lang="en-US" sz="2800" spc="10" dirty="0">
                <a:solidFill>
                  <a:schemeClr val="tx1"/>
                </a:solidFill>
                <a:cs typeface="Arial"/>
              </a:rPr>
              <a:t> </a:t>
            </a:r>
            <a:r>
              <a:rPr lang="en-US" sz="2800" dirty="0">
                <a:solidFill>
                  <a:schemeClr val="tx1"/>
                </a:solidFill>
                <a:cs typeface="Arial"/>
              </a:rPr>
              <a:t>forward:</a:t>
            </a:r>
          </a:p>
          <a:p>
            <a:pPr marL="1041400" lvl="1" indent="-457200" algn="l">
              <a:spcBef>
                <a:spcPts val="0"/>
              </a:spcBef>
              <a:buFontTx/>
              <a:buChar char="–"/>
              <a:tabLst>
                <a:tab pos="1040765" algn="l"/>
                <a:tab pos="1041400" algn="l"/>
                <a:tab pos="6311265" algn="l"/>
              </a:tabLst>
            </a:pPr>
            <a:r>
              <a:rPr lang="en-US" i="1" spc="-10" dirty="0">
                <a:solidFill>
                  <a:schemeClr val="tx1"/>
                </a:solidFill>
                <a:cs typeface="Arial"/>
              </a:rPr>
              <a:t>Strong science </a:t>
            </a:r>
            <a:r>
              <a:rPr lang="en-US" i="1" spc="-15" dirty="0">
                <a:solidFill>
                  <a:schemeClr val="tx1"/>
                </a:solidFill>
                <a:cs typeface="Arial"/>
              </a:rPr>
              <a:t>case, </a:t>
            </a:r>
            <a:r>
              <a:rPr lang="en-US" i="1" spc="-10" dirty="0">
                <a:solidFill>
                  <a:schemeClr val="tx1"/>
                </a:solidFill>
                <a:cs typeface="Arial"/>
              </a:rPr>
              <a:t>much will be </a:t>
            </a:r>
            <a:r>
              <a:rPr lang="en-US" i="1" spc="-5" dirty="0">
                <a:solidFill>
                  <a:schemeClr val="tx1"/>
                </a:solidFill>
                <a:cs typeface="Arial"/>
              </a:rPr>
              <a:t>built</a:t>
            </a:r>
            <a:r>
              <a:rPr lang="en-US" i="1" spc="204" dirty="0">
                <a:solidFill>
                  <a:schemeClr val="tx1"/>
                </a:solidFill>
                <a:cs typeface="Arial"/>
              </a:rPr>
              <a:t> </a:t>
            </a:r>
            <a:r>
              <a:rPr lang="en-US" i="1" spc="-15" dirty="0">
                <a:solidFill>
                  <a:schemeClr val="tx1"/>
                </a:solidFill>
                <a:cs typeface="Arial"/>
              </a:rPr>
              <a:t>on</a:t>
            </a:r>
            <a:r>
              <a:rPr lang="en-US" i="1" spc="30" dirty="0">
                <a:solidFill>
                  <a:schemeClr val="tx1"/>
                </a:solidFill>
                <a:cs typeface="Arial"/>
              </a:rPr>
              <a:t> </a:t>
            </a:r>
            <a:r>
              <a:rPr lang="en-US" i="1" spc="-15" dirty="0">
                <a:solidFill>
                  <a:schemeClr val="tx1"/>
                </a:solidFill>
                <a:cs typeface="Arial"/>
              </a:rPr>
              <a:t>JLab </a:t>
            </a:r>
            <a:r>
              <a:rPr lang="en-US" i="1" spc="-10" dirty="0">
                <a:solidFill>
                  <a:schemeClr val="tx1"/>
                </a:solidFill>
                <a:cs typeface="Arial"/>
              </a:rPr>
              <a:t>12 </a:t>
            </a:r>
            <a:r>
              <a:rPr lang="en-US" i="1" dirty="0">
                <a:solidFill>
                  <a:schemeClr val="tx1"/>
                </a:solidFill>
                <a:cs typeface="Arial"/>
              </a:rPr>
              <a:t>GeV</a:t>
            </a:r>
            <a:r>
              <a:rPr lang="en-US" i="1" spc="10" dirty="0">
                <a:solidFill>
                  <a:schemeClr val="tx1"/>
                </a:solidFill>
                <a:cs typeface="Arial"/>
              </a:rPr>
              <a:t> </a:t>
            </a:r>
            <a:r>
              <a:rPr lang="en-US" i="1" spc="-10" dirty="0">
                <a:solidFill>
                  <a:schemeClr val="tx1"/>
                </a:solidFill>
                <a:cs typeface="Arial"/>
              </a:rPr>
              <a:t>program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038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6F7B2-1C76-45D5-A8CE-160D37FCE30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F9BB777A-F7E1-4468-A2D6-153D1E6FC0A3}"/>
              </a:ext>
            </a:extLst>
          </p:cNvPr>
          <p:cNvSpPr txBox="1">
            <a:spLocks/>
          </p:cNvSpPr>
          <p:nvPr/>
        </p:nvSpPr>
        <p:spPr>
          <a:xfrm>
            <a:off x="924772" y="103329"/>
            <a:ext cx="104267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lvl="0" algn="ctr"/>
            <a:r>
              <a:rPr lang="fr-FR" sz="4000" b="1" spc="-15" dirty="0">
                <a:solidFill>
                  <a:prstClr val="white"/>
                </a:solidFill>
                <a:latin typeface="Roboto"/>
                <a:ea typeface="+mn-ea"/>
                <a:cs typeface="+mn-cs"/>
              </a:rPr>
              <a:t>3-D </a:t>
            </a:r>
            <a:r>
              <a:rPr lang="fr-FR" sz="4000" b="1" spc="-15" dirty="0" err="1">
                <a:solidFill>
                  <a:prstClr val="white"/>
                </a:solidFill>
                <a:latin typeface="Roboto"/>
                <a:ea typeface="+mn-ea"/>
                <a:cs typeface="+mn-cs"/>
              </a:rPr>
              <a:t>Nucleon</a:t>
            </a:r>
            <a:r>
              <a:rPr lang="fr-FR" sz="4000" b="1" spc="-15" dirty="0">
                <a:solidFill>
                  <a:prstClr val="white"/>
                </a:solidFill>
                <a:latin typeface="Roboto"/>
                <a:ea typeface="+mn-ea"/>
                <a:cs typeface="+mn-cs"/>
              </a:rPr>
              <a:t> Structure </a:t>
            </a:r>
            <a:r>
              <a:rPr lang="fr-FR" sz="4000" b="1" spc="-15" dirty="0" err="1">
                <a:solidFill>
                  <a:prstClr val="white"/>
                </a:solidFill>
                <a:latin typeface="Roboto"/>
                <a:ea typeface="+mn-ea"/>
                <a:cs typeface="+mn-cs"/>
              </a:rPr>
              <a:t>Studies</a:t>
            </a:r>
            <a:endParaRPr lang="en-US" sz="4000" b="1" dirty="0">
              <a:solidFill>
                <a:prstClr val="white"/>
              </a:solidFill>
              <a:latin typeface="Roboto"/>
              <a:ea typeface="+mn-ea"/>
              <a:cs typeface="+mn-cs"/>
            </a:endParaRPr>
          </a:p>
        </p:txBody>
      </p:sp>
      <p:pic>
        <p:nvPicPr>
          <p:cNvPr id="3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4B523FE6-2675-4D66-A0A3-73CD8D51C0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982" y="1330743"/>
            <a:ext cx="6460035" cy="5078101"/>
          </a:xfrm>
          <a:prstGeom prst="rect">
            <a:avLst/>
          </a:prstGeom>
        </p:spPr>
      </p:pic>
      <p:sp>
        <p:nvSpPr>
          <p:cNvPr id="6" name="TextBox 20">
            <a:extLst>
              <a:ext uri="{FF2B5EF4-FFF2-40B4-BE49-F238E27FC236}">
                <a16:creationId xmlns:a16="http://schemas.microsoft.com/office/drawing/2014/main" id="{D7DD04F2-8B6E-426F-91DB-A5A8C246A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884467"/>
            <a:ext cx="67072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000" dirty="0">
                <a:solidFill>
                  <a:srgbClr val="000000"/>
                </a:solidFill>
                <a:latin typeface="Arial"/>
                <a:ea typeface="Tahoma" charset="0"/>
                <a:cs typeface="Tahoma" charset="0"/>
              </a:rPr>
              <a:t>(Quantum phase-space quark distribution in the nucleon) </a:t>
            </a:r>
          </a:p>
        </p:txBody>
      </p:sp>
    </p:spTree>
    <p:extLst>
      <p:ext uri="{BB962C8B-B14F-4D97-AF65-F5344CB8AC3E}">
        <p14:creationId xmlns:p14="http://schemas.microsoft.com/office/powerpoint/2010/main" val="1285313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4039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292934"/>
                </a:solidFill>
                <a:latin typeface="Arial"/>
              </a:rPr>
              <a:t>3-Dimensional Imaging Quarks and Gluons</a:t>
            </a:r>
          </a:p>
        </p:txBody>
      </p:sp>
      <p:sp>
        <p:nvSpPr>
          <p:cNvPr id="4" name="Shape 50"/>
          <p:cNvSpPr/>
          <p:nvPr/>
        </p:nvSpPr>
        <p:spPr>
          <a:xfrm>
            <a:off x="5237889" y="1562208"/>
            <a:ext cx="145751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sz="2400">
                <a:solidFill>
                  <a:srgbClr val="292934"/>
                </a:solidFill>
                <a:latin typeface="Cambria Math"/>
                <a:ea typeface="Cambria Math"/>
                <a:cs typeface="Cambria Math"/>
                <a:sym typeface="Cambria Math"/>
              </a:rPr>
              <a:t>W(x,b</a:t>
            </a:r>
            <a:r>
              <a:rPr sz="2400" baseline="-25000">
                <a:solidFill>
                  <a:srgbClr val="292934"/>
                </a:solidFill>
                <a:latin typeface="Cambria Math"/>
                <a:ea typeface="Cambria Math"/>
                <a:cs typeface="Cambria Math"/>
                <a:sym typeface="Cambria Math"/>
              </a:rPr>
              <a:t>T</a:t>
            </a:r>
            <a:r>
              <a:rPr sz="2400">
                <a:solidFill>
                  <a:srgbClr val="292934"/>
                </a:solidFill>
                <a:latin typeface="Cambria Math"/>
                <a:ea typeface="Cambria Math"/>
                <a:cs typeface="Cambria Math"/>
                <a:sym typeface="Cambria Math"/>
              </a:rPr>
              <a:t>,k</a:t>
            </a:r>
            <a:r>
              <a:rPr sz="2400" baseline="-25000">
                <a:solidFill>
                  <a:srgbClr val="292934"/>
                </a:solidFill>
                <a:latin typeface="Cambria Math"/>
                <a:ea typeface="Cambria Math"/>
                <a:cs typeface="Cambria Math"/>
                <a:sym typeface="Cambria Math"/>
              </a:rPr>
              <a:t>T</a:t>
            </a:r>
            <a:r>
              <a:rPr sz="2400">
                <a:solidFill>
                  <a:srgbClr val="292934"/>
                </a:solidFill>
                <a:latin typeface="Cambria Math"/>
                <a:ea typeface="Cambria Math"/>
                <a:cs typeface="Cambria Math"/>
                <a:sym typeface="Cambria Math"/>
              </a:rPr>
              <a:t>)</a:t>
            </a:r>
          </a:p>
        </p:txBody>
      </p:sp>
      <p:sp>
        <p:nvSpPr>
          <p:cNvPr id="5" name="Shape 51"/>
          <p:cNvSpPr/>
          <p:nvPr/>
        </p:nvSpPr>
        <p:spPr>
          <a:xfrm>
            <a:off x="7347675" y="1953616"/>
            <a:ext cx="90986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sz="2400" dirty="0">
                <a:solidFill>
                  <a:srgbClr val="292934"/>
                </a:solidFill>
                <a:latin typeface="Cambria Math"/>
                <a:ea typeface="Cambria Math"/>
                <a:cs typeface="Cambria Math"/>
                <a:sym typeface="Cambria Math"/>
              </a:rPr>
              <a:t>∫ d</a:t>
            </a:r>
            <a:r>
              <a:rPr sz="2400" baseline="30000" dirty="0">
                <a:solidFill>
                  <a:srgbClr val="292934"/>
                </a:solidFill>
                <a:latin typeface="Cambria Math"/>
                <a:ea typeface="Cambria Math"/>
                <a:cs typeface="Cambria Math"/>
                <a:sym typeface="Cambria Math"/>
              </a:rPr>
              <a:t>2</a:t>
            </a:r>
            <a:r>
              <a:rPr sz="2400" dirty="0">
                <a:solidFill>
                  <a:srgbClr val="292934"/>
                </a:solidFill>
                <a:latin typeface="Cambria Math"/>
                <a:ea typeface="Cambria Math"/>
                <a:cs typeface="Cambria Math"/>
                <a:sym typeface="Cambria Math"/>
              </a:rPr>
              <a:t>k</a:t>
            </a:r>
            <a:r>
              <a:rPr sz="2400" baseline="-25000" dirty="0">
                <a:solidFill>
                  <a:srgbClr val="292934"/>
                </a:solidFill>
                <a:latin typeface="Cambria Math"/>
                <a:ea typeface="Cambria Math"/>
                <a:cs typeface="Cambria Math"/>
                <a:sym typeface="Cambria Math"/>
              </a:rPr>
              <a:t>T</a:t>
            </a:r>
          </a:p>
        </p:txBody>
      </p:sp>
      <p:sp>
        <p:nvSpPr>
          <p:cNvPr id="6" name="Shape 52"/>
          <p:cNvSpPr/>
          <p:nvPr/>
        </p:nvSpPr>
        <p:spPr>
          <a:xfrm>
            <a:off x="7843866" y="3036048"/>
            <a:ext cx="9435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sz="2400">
                <a:solidFill>
                  <a:srgbClr val="292934"/>
                </a:solidFill>
                <a:latin typeface="Cambria Math"/>
                <a:ea typeface="Cambria Math"/>
                <a:cs typeface="Cambria Math"/>
                <a:sym typeface="Cambria Math"/>
              </a:rPr>
              <a:t>f(x,b</a:t>
            </a:r>
            <a:r>
              <a:rPr sz="2400" baseline="-25000">
                <a:solidFill>
                  <a:srgbClr val="292934"/>
                </a:solidFill>
                <a:latin typeface="Cambria Math"/>
                <a:ea typeface="Cambria Math"/>
                <a:cs typeface="Cambria Math"/>
                <a:sym typeface="Cambria Math"/>
              </a:rPr>
              <a:t>T</a:t>
            </a:r>
            <a:r>
              <a:rPr sz="2400">
                <a:solidFill>
                  <a:srgbClr val="292934"/>
                </a:solidFill>
                <a:latin typeface="Cambria Math"/>
                <a:ea typeface="Cambria Math"/>
                <a:cs typeface="Cambria Math"/>
                <a:sym typeface="Cambria Math"/>
              </a:rPr>
              <a:t>)</a:t>
            </a:r>
          </a:p>
        </p:txBody>
      </p:sp>
      <p:sp>
        <p:nvSpPr>
          <p:cNvPr id="7" name="Shape 53"/>
          <p:cNvSpPr/>
          <p:nvPr/>
        </p:nvSpPr>
        <p:spPr>
          <a:xfrm>
            <a:off x="3212411" y="3036048"/>
            <a:ext cx="93711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sz="2400" dirty="0">
                <a:solidFill>
                  <a:srgbClr val="292934"/>
                </a:solidFill>
                <a:latin typeface="Cambria Math"/>
                <a:ea typeface="Cambria Math"/>
                <a:cs typeface="Cambria Math"/>
                <a:sym typeface="Cambria Math"/>
              </a:rPr>
              <a:t>f(x,k</a:t>
            </a:r>
            <a:r>
              <a:rPr sz="2400" baseline="-25000" dirty="0">
                <a:solidFill>
                  <a:srgbClr val="292934"/>
                </a:solidFill>
                <a:latin typeface="Cambria Math"/>
                <a:ea typeface="Cambria Math"/>
                <a:cs typeface="Cambria Math"/>
                <a:sym typeface="Cambria Math"/>
              </a:rPr>
              <a:t>T</a:t>
            </a:r>
            <a:r>
              <a:rPr sz="2400" dirty="0">
                <a:solidFill>
                  <a:srgbClr val="292934"/>
                </a:solidFill>
                <a:latin typeface="Cambria Math"/>
                <a:ea typeface="Cambria Math"/>
                <a:cs typeface="Cambria Math"/>
                <a:sym typeface="Cambria Math"/>
              </a:rPr>
              <a:t>)</a:t>
            </a:r>
          </a:p>
        </p:txBody>
      </p:sp>
      <p:sp>
        <p:nvSpPr>
          <p:cNvPr id="8" name="Shape 54"/>
          <p:cNvSpPr/>
          <p:nvPr/>
        </p:nvSpPr>
        <p:spPr>
          <a:xfrm>
            <a:off x="3666023" y="2019741"/>
            <a:ext cx="84894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sz="2400">
                <a:solidFill>
                  <a:srgbClr val="292934"/>
                </a:solidFill>
                <a:latin typeface="Cambria Math"/>
                <a:ea typeface="Cambria Math"/>
                <a:cs typeface="Cambria Math"/>
                <a:sym typeface="Cambria Math"/>
              </a:rPr>
              <a:t>∫d</a:t>
            </a:r>
            <a:r>
              <a:rPr sz="2400" baseline="30000">
                <a:solidFill>
                  <a:srgbClr val="292934"/>
                </a:solidFill>
                <a:latin typeface="Cambria Math"/>
                <a:ea typeface="Cambria Math"/>
                <a:cs typeface="Cambria Math"/>
                <a:sym typeface="Cambria Math"/>
              </a:rPr>
              <a:t>2</a:t>
            </a:r>
            <a:r>
              <a:rPr sz="2400">
                <a:solidFill>
                  <a:srgbClr val="292934"/>
                </a:solidFill>
                <a:latin typeface="Cambria Math"/>
                <a:ea typeface="Cambria Math"/>
                <a:cs typeface="Cambria Math"/>
                <a:sym typeface="Cambria Math"/>
              </a:rPr>
              <a:t>b</a:t>
            </a:r>
            <a:r>
              <a:rPr sz="2400" baseline="-25000">
                <a:solidFill>
                  <a:srgbClr val="292934"/>
                </a:solidFill>
                <a:latin typeface="Cambria Math"/>
                <a:ea typeface="Cambria Math"/>
                <a:cs typeface="Cambria Math"/>
                <a:sym typeface="Cambria Math"/>
              </a:rPr>
              <a:t>T</a:t>
            </a:r>
          </a:p>
        </p:txBody>
      </p:sp>
      <p:pic>
        <p:nvPicPr>
          <p:cNvPr id="9" name="buffer.pd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01" y="2274276"/>
            <a:ext cx="2168796" cy="197394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57"/>
          <p:cNvSpPr/>
          <p:nvPr/>
        </p:nvSpPr>
        <p:spPr>
          <a:xfrm flipH="1">
            <a:off x="3804558" y="1936337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>
              <a:solidFill>
                <a:srgbClr val="292934"/>
              </a:solidFill>
              <a:latin typeface="Arial"/>
              <a:sym typeface="Helvetica"/>
            </a:endParaRPr>
          </a:p>
        </p:txBody>
      </p:sp>
      <p:sp>
        <p:nvSpPr>
          <p:cNvPr id="11" name="Shape 59"/>
          <p:cNvSpPr/>
          <p:nvPr/>
        </p:nvSpPr>
        <p:spPr>
          <a:xfrm>
            <a:off x="1809150" y="4331620"/>
            <a:ext cx="418918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dirty="0">
                <a:solidFill>
                  <a:srgbClr val="292934"/>
                </a:solidFill>
                <a:latin typeface="Arial"/>
              </a:rPr>
              <a:t>Spin-dependent 3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D</a:t>
            </a:r>
            <a:r>
              <a:rPr dirty="0">
                <a:solidFill>
                  <a:srgbClr val="292934"/>
                </a:solidFill>
                <a:latin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</a:rPr>
              <a:t>momentum space </a:t>
            </a:r>
          </a:p>
          <a:p>
            <a:r>
              <a:rPr dirty="0">
                <a:solidFill>
                  <a:srgbClr val="292934"/>
                </a:solidFill>
                <a:latin typeface="Arial"/>
              </a:rPr>
              <a:t>images from semi-inclusive scattering</a:t>
            </a:r>
            <a:endParaRPr lang="en-US" dirty="0">
              <a:solidFill>
                <a:srgbClr val="292934"/>
              </a:solidFill>
              <a:latin typeface="Arial"/>
            </a:endParaRPr>
          </a:p>
          <a:p>
            <a:r>
              <a:rPr lang="en-US" dirty="0">
                <a:solidFill>
                  <a:srgbClr val="292934"/>
                </a:solidFill>
                <a:latin typeface="Arial"/>
                <a:sym typeface="Wingdings"/>
              </a:rPr>
              <a:t></a:t>
            </a:r>
            <a:r>
              <a:rPr lang="en-US" b="1" dirty="0">
                <a:solidFill>
                  <a:srgbClr val="0000FF"/>
                </a:solidFill>
                <a:latin typeface="Arial"/>
                <a:sym typeface="Wingdings"/>
              </a:rPr>
              <a:t> TMDs</a:t>
            </a:r>
            <a:endParaRPr b="1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2" name="Shape 61"/>
          <p:cNvSpPr/>
          <p:nvPr/>
        </p:nvSpPr>
        <p:spPr>
          <a:xfrm>
            <a:off x="6800022" y="1953485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>
              <a:solidFill>
                <a:srgbClr val="292934"/>
              </a:solidFill>
              <a:latin typeface="Arial"/>
              <a:sym typeface="Helvetica"/>
            </a:endParaRPr>
          </a:p>
        </p:txBody>
      </p:sp>
      <p:sp>
        <p:nvSpPr>
          <p:cNvPr id="13" name="Shape 63"/>
          <p:cNvSpPr/>
          <p:nvPr/>
        </p:nvSpPr>
        <p:spPr>
          <a:xfrm>
            <a:off x="6168573" y="4137946"/>
            <a:ext cx="4570411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dirty="0">
                <a:solidFill>
                  <a:srgbClr val="292934"/>
                </a:solidFill>
                <a:latin typeface="Arial"/>
              </a:rPr>
              <a:t>Spin-dependent 2D </a:t>
            </a:r>
            <a:r>
              <a:rPr lang="en-US" dirty="0">
                <a:solidFill>
                  <a:srgbClr val="008000"/>
                </a:solidFill>
                <a:latin typeface="Arial"/>
              </a:rPr>
              <a:t>coordinate space 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(transverse) +</a:t>
            </a:r>
            <a:r>
              <a:rPr dirty="0">
                <a:solidFill>
                  <a:srgbClr val="292934"/>
                </a:solidFill>
                <a:latin typeface="Arial"/>
              </a:rPr>
              <a:t> 1D (longitudinal momentum) </a:t>
            </a:r>
            <a:endParaRPr lang="en-US" dirty="0">
              <a:solidFill>
                <a:srgbClr val="292934"/>
              </a:solidFill>
              <a:latin typeface="Arial"/>
            </a:endParaRPr>
          </a:p>
          <a:p>
            <a:r>
              <a:rPr dirty="0">
                <a:solidFill>
                  <a:srgbClr val="292934"/>
                </a:solidFill>
                <a:latin typeface="Arial"/>
              </a:rPr>
              <a:t>images from exclusive scattering</a:t>
            </a:r>
            <a:endParaRPr lang="en-US" dirty="0">
              <a:solidFill>
                <a:srgbClr val="292934"/>
              </a:solidFill>
              <a:latin typeface="Arial"/>
            </a:endParaRPr>
          </a:p>
          <a:p>
            <a:r>
              <a:rPr lang="en-US" b="1" dirty="0">
                <a:solidFill>
                  <a:srgbClr val="008000"/>
                </a:solidFill>
                <a:latin typeface="Arial"/>
                <a:sym typeface="Wingdings"/>
              </a:rPr>
              <a:t> GPDs</a:t>
            </a:r>
            <a:endParaRPr b="1" dirty="0">
              <a:solidFill>
                <a:srgbClr val="008000"/>
              </a:solidFill>
              <a:latin typeface="Arial"/>
            </a:endParaRPr>
          </a:p>
        </p:txBody>
      </p:sp>
      <p:sp>
        <p:nvSpPr>
          <p:cNvPr id="14" name="Shape 65"/>
          <p:cNvSpPr/>
          <p:nvPr/>
        </p:nvSpPr>
        <p:spPr>
          <a:xfrm>
            <a:off x="2156457" y="2135403"/>
            <a:ext cx="132343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b="1" i="1" dirty="0">
                <a:solidFill>
                  <a:srgbClr val="0000FF"/>
                </a:solidFill>
                <a:latin typeface="Arial"/>
              </a:rPr>
              <a:t>Momentum</a:t>
            </a:r>
          </a:p>
          <a:p>
            <a:r>
              <a:rPr b="1" i="1" dirty="0">
                <a:solidFill>
                  <a:srgbClr val="0000FF"/>
                </a:solidFill>
                <a:latin typeface="Arial"/>
              </a:rPr>
              <a:t>space</a:t>
            </a:r>
          </a:p>
        </p:txBody>
      </p:sp>
      <p:sp>
        <p:nvSpPr>
          <p:cNvPr id="15" name="Shape 66"/>
          <p:cNvSpPr/>
          <p:nvPr/>
        </p:nvSpPr>
        <p:spPr>
          <a:xfrm>
            <a:off x="8351901" y="2201528"/>
            <a:ext cx="131061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b="1" i="1" dirty="0">
                <a:solidFill>
                  <a:srgbClr val="008000"/>
                </a:solidFill>
                <a:latin typeface="Arial"/>
              </a:rPr>
              <a:t>Coordinate</a:t>
            </a:r>
          </a:p>
          <a:p>
            <a:r>
              <a:rPr b="1" i="1" dirty="0">
                <a:solidFill>
                  <a:srgbClr val="008000"/>
                </a:solidFill>
                <a:latin typeface="Arial"/>
              </a:rPr>
              <a:t>space</a:t>
            </a:r>
            <a:endParaRPr i="1" dirty="0">
              <a:solidFill>
                <a:srgbClr val="008000"/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59250" y="5338275"/>
            <a:ext cx="7328355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92934"/>
                </a:solidFill>
                <a:latin typeface="Arial"/>
              </a:rPr>
              <a:t>Position and momentum </a:t>
            </a:r>
            <a:r>
              <a:rPr lang="en-US" dirty="0">
                <a:solidFill>
                  <a:srgbClr val="292934"/>
                </a:solidFill>
                <a:latin typeface="Arial"/>
                <a:sym typeface="Wingdings"/>
              </a:rPr>
              <a:t> Orbital motion of quarks and gluons</a:t>
            </a:r>
            <a:endParaRPr lang="en-US" i="1" dirty="0">
              <a:solidFill>
                <a:srgbClr val="292934"/>
              </a:solidFill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69897" y="990249"/>
            <a:ext cx="8182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/>
              </a:rPr>
              <a:t>Wigner functions W(</a:t>
            </a:r>
            <a:r>
              <a:rPr lang="en-US" b="1" dirty="0" err="1">
                <a:solidFill>
                  <a:srgbClr val="0000FF"/>
                </a:solidFill>
                <a:latin typeface="Arial"/>
              </a:rPr>
              <a:t>x,b</a:t>
            </a:r>
            <a:r>
              <a:rPr lang="en-US" b="1" baseline="-25000" dirty="0" err="1">
                <a:solidFill>
                  <a:srgbClr val="0000FF"/>
                </a:solidFill>
                <a:latin typeface="Arial"/>
              </a:rPr>
              <a:t>T</a:t>
            </a:r>
            <a:r>
              <a:rPr lang="en-US" b="1" dirty="0" err="1">
                <a:solidFill>
                  <a:srgbClr val="0000FF"/>
                </a:solidFill>
                <a:latin typeface="Arial"/>
              </a:rPr>
              <a:t>,k</a:t>
            </a:r>
            <a:r>
              <a:rPr lang="en-US" b="1" baseline="-25000" dirty="0" err="1">
                <a:solidFill>
                  <a:srgbClr val="0000FF"/>
                </a:solidFill>
                <a:latin typeface="Arial"/>
              </a:rPr>
              <a:t>T</a:t>
            </a:r>
            <a:r>
              <a:rPr lang="en-US" b="1" dirty="0">
                <a:solidFill>
                  <a:srgbClr val="0000FF"/>
                </a:solidFill>
                <a:latin typeface="Arial"/>
              </a:rPr>
              <a:t>)</a:t>
            </a:r>
          </a:p>
          <a:p>
            <a:r>
              <a:rPr lang="en-US" dirty="0">
                <a:solidFill>
                  <a:srgbClr val="292934"/>
                </a:solidFill>
                <a:latin typeface="Arial"/>
              </a:rPr>
              <a:t>offer unprecedented insight into confinement and chiral symmetry breaking.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5B95B6E5-DE2F-47C7-8F1E-11B930E08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6289447"/>
            <a:ext cx="1422400" cy="329184"/>
          </a:xfrm>
        </p:spPr>
        <p:txBody>
          <a:bodyPr/>
          <a:lstStyle/>
          <a:p>
            <a:fld id="{733D830A-08ED-2C4A-8C06-9EED5011CB5C}" type="slidenum">
              <a:rPr lang="en-US">
                <a:solidFill>
                  <a:schemeClr val="tx1"/>
                </a:solidFill>
                <a:latin typeface="Arial"/>
              </a:rPr>
              <a:pPr/>
              <a:t>5</a:t>
            </a:fld>
            <a:endParaRPr lang="en-US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D2DBAC-12B0-433C-AD2C-A2BD434AC5CB}"/>
              </a:ext>
            </a:extLst>
          </p:cNvPr>
          <p:cNvSpPr/>
          <p:nvPr/>
        </p:nvSpPr>
        <p:spPr>
          <a:xfrm>
            <a:off x="463566" y="5798106"/>
            <a:ext cx="6096000" cy="9156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17500" lvl="0" indent="-304800">
              <a:buSzPct val="122222"/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lang="en-US" spc="-5" dirty="0">
                <a:solidFill>
                  <a:srgbClr val="1F497D"/>
                </a:solidFill>
                <a:latin typeface="Calibri"/>
                <a:cs typeface="Arial"/>
              </a:rPr>
              <a:t>Requires</a:t>
            </a:r>
            <a:endParaRPr lang="en-US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546100" lvl="1" indent="-190500">
              <a:spcBef>
                <a:spcPts val="40"/>
              </a:spcBef>
              <a:buFontTx/>
              <a:buChar char="–"/>
              <a:tabLst>
                <a:tab pos="546100" algn="l"/>
              </a:tabLst>
            </a:pPr>
            <a:r>
              <a:rPr lang="en-US" spc="-5" dirty="0">
                <a:solidFill>
                  <a:srgbClr val="1F497D"/>
                </a:solidFill>
                <a:latin typeface="Calibri"/>
                <a:cs typeface="Arial"/>
              </a:rPr>
              <a:t>High luminosity</a:t>
            </a:r>
            <a:r>
              <a:rPr lang="en-US" dirty="0">
                <a:solidFill>
                  <a:prstClr val="black"/>
                </a:solidFill>
                <a:latin typeface="Calibri"/>
                <a:cs typeface="Arial"/>
              </a:rPr>
              <a:t>, </a:t>
            </a:r>
            <a:r>
              <a:rPr lang="en-US" spc="-5" dirty="0">
                <a:solidFill>
                  <a:srgbClr val="1F497D"/>
                </a:solidFill>
                <a:latin typeface="Calibri"/>
                <a:cs typeface="Arial"/>
              </a:rPr>
              <a:t>Polarized beams and</a:t>
            </a:r>
            <a:r>
              <a:rPr lang="en-US" spc="-10" dirty="0">
                <a:solidFill>
                  <a:srgbClr val="1F497D"/>
                </a:solidFill>
                <a:latin typeface="Calibri"/>
                <a:cs typeface="Arial"/>
              </a:rPr>
              <a:t> </a:t>
            </a:r>
            <a:r>
              <a:rPr lang="en-US" spc="-5" dirty="0">
                <a:solidFill>
                  <a:srgbClr val="1F497D"/>
                </a:solidFill>
                <a:latin typeface="Calibri"/>
                <a:cs typeface="Arial"/>
              </a:rPr>
              <a:t>targets</a:t>
            </a:r>
            <a:endParaRPr lang="en-US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546100" lvl="1" indent="-190500">
              <a:lnSpc>
                <a:spcPts val="2130"/>
              </a:lnSpc>
              <a:buFontTx/>
              <a:buChar char="–"/>
              <a:tabLst>
                <a:tab pos="546100" algn="l"/>
              </a:tabLst>
            </a:pPr>
            <a:r>
              <a:rPr lang="en-US" spc="-5" dirty="0">
                <a:solidFill>
                  <a:srgbClr val="1F497D"/>
                </a:solidFill>
                <a:latin typeface="Calibri"/>
                <a:cs typeface="Arial"/>
              </a:rPr>
              <a:t>Sophisticated detector</a:t>
            </a:r>
            <a:r>
              <a:rPr lang="en-US" spc="-40" dirty="0">
                <a:solidFill>
                  <a:srgbClr val="1F497D"/>
                </a:solidFill>
                <a:latin typeface="Calibri"/>
                <a:cs typeface="Arial"/>
              </a:rPr>
              <a:t> </a:t>
            </a:r>
            <a:r>
              <a:rPr lang="en-US" spc="-5" dirty="0">
                <a:solidFill>
                  <a:srgbClr val="1F497D"/>
                </a:solidFill>
                <a:latin typeface="Calibri"/>
                <a:cs typeface="Arial"/>
              </a:rPr>
              <a:t>systems</a:t>
            </a:r>
            <a:endParaRPr lang="en-US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96125572-29AE-4C72-9D85-C5180EFD7C8E}"/>
              </a:ext>
            </a:extLst>
          </p:cNvPr>
          <p:cNvSpPr txBox="1"/>
          <p:nvPr/>
        </p:nvSpPr>
        <p:spPr>
          <a:xfrm>
            <a:off x="7070135" y="5737881"/>
            <a:ext cx="2617470" cy="112210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10"/>
              </a:spcBef>
            </a:pPr>
            <a:r>
              <a:rPr sz="2400" b="1" i="1" dirty="0">
                <a:solidFill>
                  <a:srgbClr val="7030A0"/>
                </a:solidFill>
                <a:latin typeface="Calibri"/>
                <a:cs typeface="Arial"/>
              </a:rPr>
              <a:t>Major new  capability </a:t>
            </a:r>
            <a:r>
              <a:rPr sz="2400" b="1" i="1" spc="-5" dirty="0">
                <a:solidFill>
                  <a:srgbClr val="7030A0"/>
                </a:solidFill>
                <a:latin typeface="Calibri"/>
                <a:cs typeface="Arial"/>
              </a:rPr>
              <a:t>with  </a:t>
            </a:r>
            <a:r>
              <a:rPr sz="2400" b="1" i="1" spc="5" dirty="0">
                <a:solidFill>
                  <a:srgbClr val="7030A0"/>
                </a:solidFill>
                <a:latin typeface="Calibri"/>
                <a:cs typeface="Arial"/>
              </a:rPr>
              <a:t>JLab </a:t>
            </a:r>
            <a:r>
              <a:rPr sz="2400" b="1" i="1" dirty="0">
                <a:solidFill>
                  <a:srgbClr val="7030A0"/>
                </a:solidFill>
                <a:latin typeface="Calibri"/>
                <a:cs typeface="Arial"/>
              </a:rPr>
              <a:t>@ </a:t>
            </a:r>
            <a:r>
              <a:rPr sz="2400" b="1" i="1" spc="10" dirty="0">
                <a:solidFill>
                  <a:srgbClr val="7030A0"/>
                </a:solidFill>
                <a:latin typeface="Calibri"/>
                <a:cs typeface="Arial"/>
              </a:rPr>
              <a:t>12</a:t>
            </a:r>
            <a:r>
              <a:rPr sz="2400" b="1" i="1" spc="-185" dirty="0">
                <a:solidFill>
                  <a:srgbClr val="7030A0"/>
                </a:solidFill>
                <a:latin typeface="Calibri"/>
                <a:cs typeface="Arial"/>
              </a:rPr>
              <a:t> </a:t>
            </a:r>
            <a:r>
              <a:rPr sz="2400" b="1" i="1" spc="25" dirty="0">
                <a:solidFill>
                  <a:srgbClr val="7030A0"/>
                </a:solidFill>
                <a:latin typeface="Calibri"/>
                <a:cs typeface="Arial"/>
              </a:rPr>
              <a:t>GeV</a:t>
            </a:r>
            <a:endParaRPr sz="240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C86A998D-1ABC-4348-B23E-1A84761747F5}"/>
              </a:ext>
            </a:extLst>
          </p:cNvPr>
          <p:cNvSpPr/>
          <p:nvPr/>
        </p:nvSpPr>
        <p:spPr>
          <a:xfrm>
            <a:off x="5674486" y="5790932"/>
            <a:ext cx="647700" cy="101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6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  <p:bldP spid="7" grpId="0" animBg="1" advAuto="0"/>
      <p:bldP spid="8" grpId="0" animBg="1" advAuto="0"/>
      <p:bldP spid="10" grpId="0" animBg="1" advAuto="0"/>
      <p:bldP spid="11" grpId="0" animBg="1" advAuto="0"/>
      <p:bldP spid="12" grpId="0" animBg="1" advAuto="0"/>
      <p:bldP spid="13" grpId="0" animBg="1" advAuto="0"/>
      <p:bldP spid="14" grpId="0" animBg="1" advAuto="0"/>
      <p:bldP spid="15" grpId="0" animBg="1" advAuto="0"/>
      <p:bldP spid="16" grpId="0" animBg="1"/>
      <p:bldP spid="2" grpId="0"/>
      <p:bldP spid="19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3245"/>
            <a:ext cx="7772400" cy="101282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Generalized Parton Distributions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200" y="2955533"/>
            <a:ext cx="5911600" cy="3620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6E2428-D8F6-421B-8581-3FC23FD33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1" y="808170"/>
            <a:ext cx="2963097" cy="197202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373821-27D5-4445-997F-7630EB692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1AB99-57E7-4B08-B89E-3CF86FABED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606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6F7B2-1C76-45D5-A8CE-160D37FCE30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F9BB777A-F7E1-4468-A2D6-153D1E6FC0A3}"/>
              </a:ext>
            </a:extLst>
          </p:cNvPr>
          <p:cNvSpPr txBox="1">
            <a:spLocks/>
          </p:cNvSpPr>
          <p:nvPr/>
        </p:nvSpPr>
        <p:spPr>
          <a:xfrm>
            <a:off x="924772" y="103329"/>
            <a:ext cx="104267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Roboto"/>
              </a:rPr>
              <a:t>Generalized Parton Distributions (GPDs)</a:t>
            </a:r>
          </a:p>
        </p:txBody>
      </p:sp>
      <p:grpSp>
        <p:nvGrpSpPr>
          <p:cNvPr id="14" name="Group 22">
            <a:extLst>
              <a:ext uri="{FF2B5EF4-FFF2-40B4-BE49-F238E27FC236}">
                <a16:creationId xmlns:a16="http://schemas.microsoft.com/office/drawing/2014/main" id="{05A90A9F-80DB-4DB4-B951-9CA93989E7EC}"/>
              </a:ext>
            </a:extLst>
          </p:cNvPr>
          <p:cNvGrpSpPr/>
          <p:nvPr/>
        </p:nvGrpSpPr>
        <p:grpSpPr>
          <a:xfrm>
            <a:off x="4724400" y="1013242"/>
            <a:ext cx="5565967" cy="855142"/>
            <a:chOff x="1798236" y="844410"/>
            <a:chExt cx="5172717" cy="645714"/>
          </a:xfrm>
          <a:solidFill>
            <a:srgbClr val="FFFFFF"/>
          </a:solidFill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060B4AA-71AD-471C-976A-08470BE6D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0617" t="33122" r="5948" b="62991"/>
            <a:stretch>
              <a:fillRect/>
            </a:stretch>
          </p:blipFill>
          <p:spPr>
            <a:xfrm>
              <a:off x="1842366" y="880524"/>
              <a:ext cx="5128587" cy="6096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5520CAA-938E-45F9-997B-87375F500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0617" t="29404" r="42200" b="66962"/>
            <a:stretch>
              <a:fillRect/>
            </a:stretch>
          </p:blipFill>
          <p:spPr>
            <a:xfrm>
              <a:off x="1798236" y="844410"/>
              <a:ext cx="877975" cy="589888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1AC145-3AB9-4E7E-9517-41F369A8E3CF}"/>
              </a:ext>
            </a:extLst>
          </p:cNvPr>
          <p:cNvGrpSpPr/>
          <p:nvPr/>
        </p:nvGrpSpPr>
        <p:grpSpPr>
          <a:xfrm>
            <a:off x="8371500" y="4750353"/>
            <a:ext cx="3273958" cy="1315400"/>
            <a:chOff x="5472531" y="4746751"/>
            <a:chExt cx="3273958" cy="1315400"/>
          </a:xfrm>
        </p:grpSpPr>
        <p:cxnSp>
          <p:nvCxnSpPr>
            <p:cNvPr id="18" name="Straight Arrow Connector 46">
              <a:extLst>
                <a:ext uri="{FF2B5EF4-FFF2-40B4-BE49-F238E27FC236}">
                  <a16:creationId xmlns:a16="http://schemas.microsoft.com/office/drawing/2014/main" id="{5B970091-5F27-4680-9E8B-7E5B9EE8472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6806183" y="4950967"/>
              <a:ext cx="410230" cy="1798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sp>
          <p:nvSpPr>
            <p:cNvPr id="19" name="TextBox 52">
              <a:extLst>
                <a:ext uri="{FF2B5EF4-FFF2-40B4-BE49-F238E27FC236}">
                  <a16:creationId xmlns:a16="http://schemas.microsoft.com/office/drawing/2014/main" id="{748A5369-1A5A-4AEA-B7CC-E2A6DCF9B2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2531" y="5138820"/>
              <a:ext cx="3273958" cy="923331"/>
            </a:xfrm>
            <a:prstGeom prst="rect">
              <a:avLst/>
            </a:prstGeom>
            <a:solidFill>
              <a:srgbClr val="BAFFFD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61616"/>
                  </a:solidFill>
                  <a:effectLst/>
                  <a:uLnTx/>
                  <a:uFillTx/>
                  <a:latin typeface="Tahoma" charset="0"/>
                  <a:ea typeface="Tahoma" charset="0"/>
                  <a:cs typeface="Tahoma" charset="0"/>
                </a:rPr>
                <a:t>3-D nucleon imaging in transverse coordinate and longitudinal momentum space</a:t>
              </a:r>
              <a:endPara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D61D2E3-070B-44F0-9F95-4D4C840B20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596" t="61090" r="17396" b="34875"/>
          <a:stretch>
            <a:fillRect/>
          </a:stretch>
        </p:blipFill>
        <p:spPr>
          <a:xfrm>
            <a:off x="6185331" y="1900133"/>
            <a:ext cx="2962038" cy="689937"/>
          </a:xfrm>
          <a:prstGeom prst="rect">
            <a:avLst/>
          </a:prstGeom>
          <a:solidFill>
            <a:srgbClr val="FFFFFF"/>
          </a:solidFill>
          <a:ln w="12700" cmpd="sng">
            <a:noFill/>
          </a:ln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07E50169-DD07-438D-BE26-054F10EC5689}"/>
              </a:ext>
            </a:extLst>
          </p:cNvPr>
          <p:cNvGrpSpPr/>
          <p:nvPr/>
        </p:nvGrpSpPr>
        <p:grpSpPr>
          <a:xfrm>
            <a:off x="7851969" y="2590072"/>
            <a:ext cx="3793488" cy="2123629"/>
            <a:chOff x="4953000" y="2573770"/>
            <a:chExt cx="3793488" cy="2123629"/>
          </a:xfrm>
        </p:grpSpPr>
        <p:cxnSp>
          <p:nvCxnSpPr>
            <p:cNvPr id="39" name="Straight Arrow Connector 12">
              <a:extLst>
                <a:ext uri="{FF2B5EF4-FFF2-40B4-BE49-F238E27FC236}">
                  <a16:creationId xmlns:a16="http://schemas.microsoft.com/office/drawing/2014/main" id="{BBD53FBD-A3A9-466E-AD64-BF9F1E852FD7}"/>
                </a:ext>
              </a:extLst>
            </p:cNvPr>
            <p:cNvCxnSpPr>
              <a:cxnSpLocks noChangeShapeType="1"/>
              <a:endCxn id="40" idx="0"/>
            </p:cNvCxnSpPr>
            <p:nvPr/>
          </p:nvCxnSpPr>
          <p:spPr bwMode="auto">
            <a:xfrm>
              <a:off x="5143503" y="2573770"/>
              <a:ext cx="1996175" cy="1477298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sp>
          <p:nvSpPr>
            <p:cNvPr id="40" name="TextBox 15">
              <a:extLst>
                <a:ext uri="{FF2B5EF4-FFF2-40B4-BE49-F238E27FC236}">
                  <a16:creationId xmlns:a16="http://schemas.microsoft.com/office/drawing/2014/main" id="{BFEC3587-D7A9-4FCF-A0BD-0877E1F76B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2868" y="4051068"/>
              <a:ext cx="3213620" cy="64633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61616"/>
                  </a:solidFill>
                  <a:effectLst/>
                  <a:uLnTx/>
                  <a:uFillTx/>
                  <a:latin typeface="Tahoma" charset="0"/>
                  <a:ea typeface="Tahoma" charset="0"/>
                  <a:cs typeface="Tahoma" charset="0"/>
                </a:rPr>
                <a:t>Generalized Parton Distributions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charset="0"/>
                  <a:ea typeface="Tahoma" charset="0"/>
                  <a:cs typeface="Tahoma" charset="0"/>
                </a:rPr>
                <a:t>(GPD) </a:t>
              </a:r>
              <a:r>
                <a:rPr kumimoji="0" lang="en-US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H</a:t>
              </a:r>
              <a:r>
                <a:rPr kumimoji="0" lang="en-US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,</a:t>
              </a:r>
              <a:r>
                <a:rPr kumimoji="0" lang="en-US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0" lang="en-US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01CF04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H</a:t>
              </a:r>
              <a:r>
                <a:rPr kumimoji="0" lang="en-US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,</a:t>
              </a:r>
              <a:r>
                <a:rPr kumimoji="0" lang="en-US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 E,</a:t>
              </a:r>
              <a:r>
                <a:rPr kumimoji="0" lang="en-US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 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endParaRPr>
            </a:p>
          </p:txBody>
        </p:sp>
        <p:sp>
          <p:nvSpPr>
            <p:cNvPr id="41" name="TextBox 20">
              <a:extLst>
                <a:ext uri="{FF2B5EF4-FFF2-40B4-BE49-F238E27FC236}">
                  <a16:creationId xmlns:a16="http://schemas.microsoft.com/office/drawing/2014/main" id="{B97422CC-31FB-4BD1-9BD8-740E2E3272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894967"/>
              <a:ext cx="2788920" cy="64633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Integrate over transverse </a:t>
              </a:r>
              <a:r>
                <a:rPr kumimoji="0" lang="en-US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momentum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 space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8E98397-66BF-453F-AFA6-DAE7137AF3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8932" y="4186679"/>
              <a:ext cx="19208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1CF04"/>
                  </a:solidFill>
                  <a:effectLst/>
                  <a:uLnTx/>
                  <a:uFillTx/>
                  <a:latin typeface="Times New Roman" charset="0"/>
                </a:rPr>
                <a:t>~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1CF04"/>
                </a:solidFill>
                <a:effectLst/>
                <a:uLnTx/>
                <a:uFillTx/>
                <a:latin typeface="Tahoma" charset="0"/>
              </a:endParaRPr>
            </a:p>
          </p:txBody>
        </p:sp>
        <p:sp>
          <p:nvSpPr>
            <p:cNvPr id="43" name="Rectangle 41">
              <a:extLst>
                <a:ext uri="{FF2B5EF4-FFF2-40B4-BE49-F238E27FC236}">
                  <a16:creationId xmlns:a16="http://schemas.microsoft.com/office/drawing/2014/main" id="{8B510470-3068-4278-B991-641D0A130A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9952" y="4193551"/>
              <a:ext cx="19208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Times New Roman" charset="0"/>
                </a:rPr>
                <a:t>~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ahoma" charset="0"/>
              </a:endParaRPr>
            </a:p>
          </p:txBody>
        </p:sp>
      </p:grpSp>
      <p:sp>
        <p:nvSpPr>
          <p:cNvPr id="45" name="object 3">
            <a:extLst>
              <a:ext uri="{FF2B5EF4-FFF2-40B4-BE49-F238E27FC236}">
                <a16:creationId xmlns:a16="http://schemas.microsoft.com/office/drawing/2014/main" id="{27CE17D0-5ED1-4145-96BA-EFFDC0F93B62}"/>
              </a:ext>
            </a:extLst>
          </p:cNvPr>
          <p:cNvSpPr txBox="1"/>
          <p:nvPr/>
        </p:nvSpPr>
        <p:spPr>
          <a:xfrm>
            <a:off x="3039683" y="1907236"/>
            <a:ext cx="1459285" cy="38664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-114" dirty="0">
                <a:solidFill>
                  <a:prstClr val="black"/>
                </a:solidFill>
                <a:latin typeface="Century"/>
                <a:cs typeface="Century"/>
              </a:rPr>
              <a:t>q</a:t>
            </a:r>
            <a:r>
              <a:rPr kumimoji="0" sz="2400" b="0" i="0" u="none" strike="noStrike" kern="1200" cap="none" spc="-11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Century"/>
              </a:rPr>
              <a:t>uark</a:t>
            </a:r>
            <a:r>
              <a:rPr kumimoji="0" lang="en-US" sz="24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Century"/>
              </a:rPr>
              <a:t> pol.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Century"/>
            </a:endParaRPr>
          </a:p>
        </p:txBody>
      </p:sp>
      <p:sp>
        <p:nvSpPr>
          <p:cNvPr id="46" name="object 4">
            <a:extLst>
              <a:ext uri="{FF2B5EF4-FFF2-40B4-BE49-F238E27FC236}">
                <a16:creationId xmlns:a16="http://schemas.microsoft.com/office/drawing/2014/main" id="{A47C820C-F411-4998-B657-C56D2814D307}"/>
              </a:ext>
            </a:extLst>
          </p:cNvPr>
          <p:cNvSpPr txBox="1"/>
          <p:nvPr/>
        </p:nvSpPr>
        <p:spPr>
          <a:xfrm>
            <a:off x="1763175" y="2718144"/>
            <a:ext cx="392415" cy="1844934"/>
          </a:xfrm>
          <a:prstGeom prst="rect">
            <a:avLst/>
          </a:prstGeom>
        </p:spPr>
        <p:txBody>
          <a:bodyPr vert="vert270" wrap="square" lIns="0" tIns="698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Century"/>
              </a:rPr>
              <a:t>nucleon</a:t>
            </a:r>
            <a:r>
              <a:rPr kumimoji="0" sz="24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Century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Century"/>
              </a:rPr>
              <a:t>pol</a:t>
            </a:r>
            <a:r>
              <a:rPr kumimoji="0" sz="25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Century"/>
              </a:rPr>
              <a:t>.</a:t>
            </a:r>
            <a:endParaRPr kumimoji="0" sz="2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Century"/>
            </a:endParaRPr>
          </a:p>
        </p:txBody>
      </p:sp>
      <p:pic>
        <p:nvPicPr>
          <p:cNvPr id="47" name="Picture 4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D9B02E8-811C-4798-8E98-F45E8F10B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727" y="2533840"/>
            <a:ext cx="2774134" cy="259595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C7BE134-3A7A-4DB0-8A57-4297FC587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89" y="5395806"/>
            <a:ext cx="2371411" cy="44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4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6F7B2-1C76-45D5-A8CE-160D37FCE30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F9BB777A-F7E1-4468-A2D6-153D1E6FC0A3}"/>
              </a:ext>
            </a:extLst>
          </p:cNvPr>
          <p:cNvSpPr txBox="1">
            <a:spLocks/>
          </p:cNvSpPr>
          <p:nvPr/>
        </p:nvSpPr>
        <p:spPr>
          <a:xfrm>
            <a:off x="924772" y="103329"/>
            <a:ext cx="104267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Roboto"/>
              </a:rPr>
              <a:t>How to disentangle GPDs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0B3C68-6280-428E-A96A-41F08612E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52" y="927799"/>
            <a:ext cx="5278296" cy="224828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B629AC-1C2E-45CE-92E9-A50FF40FA4C5}"/>
              </a:ext>
            </a:extLst>
          </p:cNvPr>
          <p:cNvSpPr txBox="1">
            <a:spLocks/>
          </p:cNvSpPr>
          <p:nvPr/>
        </p:nvSpPr>
        <p:spPr>
          <a:xfrm>
            <a:off x="2895524" y="3373554"/>
            <a:ext cx="3273276" cy="569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Deeply Virtual Compton Scattering (DVCS)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9E67DF8-0BA4-44FE-8864-99485BAC5074}"/>
              </a:ext>
            </a:extLst>
          </p:cNvPr>
          <p:cNvSpPr txBox="1">
            <a:spLocks/>
          </p:cNvSpPr>
          <p:nvPr/>
        </p:nvSpPr>
        <p:spPr>
          <a:xfrm>
            <a:off x="5858417" y="3310875"/>
            <a:ext cx="3273276" cy="569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Deeply Virtual  Meson Production (DVMP)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B75E8A-12B8-4708-9A8D-5E7ABE4FA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323568"/>
            <a:ext cx="2457576" cy="16066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D74F3F-09DF-4535-91E0-B02367AE2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61" y="3847870"/>
            <a:ext cx="2993571" cy="2562953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61DF312E-0BD4-49F4-A724-88B7BFAF09B8}"/>
              </a:ext>
            </a:extLst>
          </p:cNvPr>
          <p:cNvSpPr txBox="1"/>
          <p:nvPr/>
        </p:nvSpPr>
        <p:spPr>
          <a:xfrm>
            <a:off x="13688530" y="47196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0983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1571" y="281349"/>
            <a:ext cx="7772400" cy="101282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Chiral Odd (Transversity) GPDs</a:t>
            </a:r>
            <a:endParaRPr lang="en-US" sz="3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53877" y="1165975"/>
            <a:ext cx="3429711" cy="815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Deeply Virtual Pseudo-scaler Meson Production (DVMP)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EFF060-A703-48EA-8A87-555FD8B6D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AB99-57E7-4B08-B89E-3CF86FABED5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607B76CB-C03F-4F68-9AEF-3E6188DA06D5}"/>
              </a:ext>
            </a:extLst>
          </p:cNvPr>
          <p:cNvSpPr txBox="1"/>
          <p:nvPr/>
        </p:nvSpPr>
        <p:spPr>
          <a:xfrm>
            <a:off x="1596848" y="5867400"/>
            <a:ext cx="2002261" cy="38664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lang="en-US" sz="2400" spc="-114" dirty="0">
                <a:solidFill>
                  <a:prstClr val="black"/>
                </a:solidFill>
                <a:cs typeface="Century"/>
              </a:rPr>
              <a:t>Chiral odd GPDs</a:t>
            </a:r>
            <a:endParaRPr sz="2400" dirty="0">
              <a:solidFill>
                <a:prstClr val="black"/>
              </a:solidFill>
              <a:cs typeface="Century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E349E0-0345-4955-BBF9-C6FFB0E03DF8}"/>
              </a:ext>
            </a:extLst>
          </p:cNvPr>
          <p:cNvGrpSpPr/>
          <p:nvPr/>
        </p:nvGrpSpPr>
        <p:grpSpPr>
          <a:xfrm>
            <a:off x="955923" y="2086991"/>
            <a:ext cx="3527665" cy="3569904"/>
            <a:chOff x="561288" y="2170496"/>
            <a:chExt cx="3527665" cy="35699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862" y="5080000"/>
              <a:ext cx="2269067" cy="660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8FA82C-BC29-4F63-9A1B-00E72C4FB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288" y="2246176"/>
              <a:ext cx="3096311" cy="2948867"/>
            </a:xfrm>
            <a:prstGeom prst="rect">
              <a:avLst/>
            </a:prstGeom>
          </p:spPr>
        </p:pic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0767EDEC-8881-41FE-9571-C419AA29C949}"/>
                </a:ext>
              </a:extLst>
            </p:cNvPr>
            <p:cNvSpPr txBox="1">
              <a:spLocks/>
            </p:cNvSpPr>
            <p:nvPr/>
          </p:nvSpPr>
          <p:spPr>
            <a:xfrm>
              <a:off x="3226245" y="2170496"/>
              <a:ext cx="862708" cy="56907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>
                  <a:solidFill>
                    <a:srgbClr val="C0504D">
                      <a:lumMod val="75000"/>
                    </a:srgbClr>
                  </a:solidFill>
                  <a:latin typeface="Symbol" panose="05050102010706020507" pitchFamily="18" charset="2"/>
                  <a:cs typeface="Times New Roman" pitchFamily="18" charset="0"/>
                </a:rPr>
                <a:t>p</a:t>
              </a:r>
              <a:r>
                <a:rPr lang="en-US" sz="2400" baseline="30000" dirty="0">
                  <a:solidFill>
                    <a:srgbClr val="C0504D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en-US" sz="2400" dirty="0">
                  <a:solidFill>
                    <a:srgbClr val="C0504D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>
                  <a:solidFill>
                    <a:srgbClr val="C0504D">
                      <a:lumMod val="75000"/>
                    </a:srgbClr>
                  </a:solidFill>
                  <a:latin typeface="Symbol" panose="05050102010706020507" pitchFamily="18" charset="2"/>
                  <a:cs typeface="Times New Roman" pitchFamily="18" charset="0"/>
                </a:rPr>
                <a:t>h</a:t>
              </a:r>
              <a:endParaRPr lang="en-US" sz="2400" dirty="0">
                <a:solidFill>
                  <a:srgbClr val="C0504D">
                    <a:lumMod val="75000"/>
                  </a:srgbClr>
                </a:solidFill>
                <a:latin typeface="Symbol" panose="05050102010706020507" pitchFamily="18" charset="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713785-3AB5-40BA-8AA2-044C1C38A1E2}"/>
              </a:ext>
            </a:extLst>
          </p:cNvPr>
          <p:cNvGrpSpPr/>
          <p:nvPr/>
        </p:nvGrpSpPr>
        <p:grpSpPr>
          <a:xfrm>
            <a:off x="4902715" y="1794907"/>
            <a:ext cx="6679685" cy="3872874"/>
            <a:chOff x="2057915" y="1219201"/>
            <a:chExt cx="8228571" cy="501587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F1C9E7F-CCEA-4B08-8D20-10519ED96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915" y="1219201"/>
              <a:ext cx="8228571" cy="501587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C5840D3-200D-4CA3-A6F0-C8AF0C024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201" y="2209800"/>
              <a:ext cx="1673411" cy="76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19816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1|12.7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3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7698</TotalTime>
  <Words>960</Words>
  <Application>Microsoft Office PowerPoint</Application>
  <PresentationFormat>Widescreen</PresentationFormat>
  <Paragraphs>213</Paragraphs>
  <Slides>37</Slides>
  <Notes>9</Notes>
  <HiddenSlides>1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60" baseType="lpstr">
      <vt:lpstr>Arial Unicode MS</vt:lpstr>
      <vt:lpstr>ＭＳ Ｐゴシック</vt:lpstr>
      <vt:lpstr>Roboto</vt:lpstr>
      <vt:lpstr>Arial</vt:lpstr>
      <vt:lpstr>Book Antiqua</vt:lpstr>
      <vt:lpstr>Calibri</vt:lpstr>
      <vt:lpstr>Cambria Math</vt:lpstr>
      <vt:lpstr>Century</vt:lpstr>
      <vt:lpstr>Comic Sans MS</vt:lpstr>
      <vt:lpstr>Helvetica</vt:lpstr>
      <vt:lpstr>Symbol</vt:lpstr>
      <vt:lpstr>Tahoma</vt:lpstr>
      <vt:lpstr>Times New Roman</vt:lpstr>
      <vt:lpstr>Verdana</vt:lpstr>
      <vt:lpstr>Wingdings</vt:lpstr>
      <vt:lpstr>Office Theme</vt:lpstr>
      <vt:lpstr>4_Office Theme</vt:lpstr>
      <vt:lpstr>Clarity</vt:lpstr>
      <vt:lpstr>Custom Design</vt:lpstr>
      <vt:lpstr>1_Custom Design</vt:lpstr>
      <vt:lpstr>2_Custom Design</vt:lpstr>
      <vt:lpstr>Globe</vt:lpstr>
      <vt:lpstr>Formel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Generalized Parton Distributions</vt:lpstr>
      <vt:lpstr>PowerPoint Presentation</vt:lpstr>
      <vt:lpstr>PowerPoint Presentation</vt:lpstr>
      <vt:lpstr>Chiral Odd (Transversity) GPDs</vt:lpstr>
      <vt:lpstr>PowerPoint Presentation</vt:lpstr>
      <vt:lpstr>CLAS/CLAS12 in Hall B at Jefferson Lab</vt:lpstr>
      <vt:lpstr>Particle Identification</vt:lpstr>
      <vt:lpstr>        Differential Cross Sections</vt:lpstr>
      <vt:lpstr>PowerPoint Presentation</vt:lpstr>
      <vt:lpstr>Structure Functions and Transversity GPDs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p0 Exclusive reactions on 4He (spin-0)</vt:lpstr>
      <vt:lpstr>PowerPoint Presentation</vt:lpstr>
      <vt:lpstr>Coherent p0 production on 4He </vt:lpstr>
      <vt:lpstr>Kinematic Fit  </vt:lpstr>
      <vt:lpstr>Exclusivity Cut vs. Kinematic Fit  </vt:lpstr>
      <vt:lpstr>Coherent p0 production on 4He </vt:lpstr>
      <vt:lpstr>PowerPoint Presentation</vt:lpstr>
      <vt:lpstr>CLAS12 in Hall B at Jefferson Lab</vt:lpstr>
      <vt:lpstr>CLAS12 GPD Program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Transversity17-meziani-s</dc:title>
  <dc:creator>Volcada Tango</dc:creator>
  <cp:lastModifiedBy>Volcada Tango</cp:lastModifiedBy>
  <cp:revision>216</cp:revision>
  <dcterms:created xsi:type="dcterms:W3CDTF">2018-03-17T10:44:20Z</dcterms:created>
  <dcterms:modified xsi:type="dcterms:W3CDTF">2018-07-02T01:48:44Z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2017-12-11T00:00:00Z</vt:filetime>
  </property>
  <property fmtid="{D5CDD505-2E9C-101B-9397-08002B2CF9AE}" pid="3" name="Creator">
    <vt:lpwstr>PowerPoint</vt:lpwstr>
  </property>
  <property fmtid="{D5CDD505-2E9C-101B-9397-08002B2CF9AE}" pid="4" name="LastSaved">
    <vt:filetime>2018-03-17T00:00:00Z</vt:filetime>
  </property>
</Properties>
</file>