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32"/>
  </p:notesMasterIdLst>
  <p:sldIdLst>
    <p:sldId id="256" r:id="rId5"/>
    <p:sldId id="279" r:id="rId6"/>
    <p:sldId id="301" r:id="rId7"/>
    <p:sldId id="283" r:id="rId8"/>
    <p:sldId id="288" r:id="rId9"/>
    <p:sldId id="297" r:id="rId10"/>
    <p:sldId id="289" r:id="rId11"/>
    <p:sldId id="290" r:id="rId12"/>
    <p:sldId id="298" r:id="rId13"/>
    <p:sldId id="291" r:id="rId14"/>
    <p:sldId id="293" r:id="rId15"/>
    <p:sldId id="299" r:id="rId16"/>
    <p:sldId id="300" r:id="rId17"/>
    <p:sldId id="292" r:id="rId18"/>
    <p:sldId id="296" r:id="rId19"/>
    <p:sldId id="276" r:id="rId20"/>
    <p:sldId id="294" r:id="rId21"/>
    <p:sldId id="295" r:id="rId22"/>
    <p:sldId id="277" r:id="rId23"/>
    <p:sldId id="278" r:id="rId24"/>
    <p:sldId id="280" r:id="rId25"/>
    <p:sldId id="281" r:id="rId26"/>
    <p:sldId id="282" r:id="rId27"/>
    <p:sldId id="284" r:id="rId28"/>
    <p:sldId id="285" r:id="rId29"/>
    <p:sldId id="286" r:id="rId30"/>
    <p:sldId id="287" r:id="rId31"/>
  </p:sldIdLst>
  <p:sldSz cx="12192000" cy="6858000"/>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978"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168"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&lt;header&gt;</a:t>
            </a:r>
          </a:p>
        </p:txBody>
      </p:sp>
      <p:sp>
        <p:nvSpPr>
          <p:cNvPr id="169"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&lt;date/time&gt;</a:t>
            </a:r>
          </a:p>
        </p:txBody>
      </p:sp>
      <p:sp>
        <p:nvSpPr>
          <p:cNvPr id="170"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&lt;footer&gt;</a:t>
            </a:r>
          </a:p>
        </p:txBody>
      </p:sp>
      <p:sp>
        <p:nvSpPr>
          <p:cNvPr id="171" name="PlaceHolder 5"/>
          <p:cNvSpPr>
            <a:spLocks noGrp="1"/>
          </p:cNvSpPr>
          <p:nvPr>
            <p:ph type="sldNum"/>
          </p:nvPr>
        </p:nvSpPr>
        <p:spPr>
          <a:xfrm>
            <a:off x="4399200" y="9555480"/>
            <a:ext cx="3372840" cy="502560"/>
          </a:xfrm>
          <a:prstGeom prst="rect">
            <a:avLst/>
          </a:prstGeom>
        </p:spPr>
        <p:txBody>
          <a:bodyPr lIns="0" tIns="0" rIns="0" bIns="0" anchor="b"/>
          <a:lstStyle/>
          <a:p>
            <a:pPr algn="r"/>
            <a:fld id="{4172C49F-5207-4E83-9001-8A73674BC7C6}"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CustomShape 1"/>
          <p:cNvSpPr/>
          <p:nvPr/>
        </p:nvSpPr>
        <p:spPr>
          <a:xfrm>
            <a:off x="3965040" y="8806680"/>
            <a:ext cx="3031200" cy="46296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nchor="b"/>
          <a:lstStyle/>
          <a:p>
            <a:pPr algn="r">
              <a:lnSpc>
                <a:spcPct val="100000"/>
              </a:lnSpc>
            </a:pPr>
            <a:fld id="{3ADDB782-5ACC-41C2-8FF2-7ACBF99A5B62}" type="slidenum">
              <a:rPr lang="en-US" sz="1300" b="0" strike="noStrike" spc="-1">
                <a:solidFill>
                  <a:srgbClr val="000000"/>
                </a:solidFill>
                <a:uFill>
                  <a:solidFill>
                    <a:srgbClr val="FFFFFF"/>
                  </a:solidFill>
                </a:uFill>
                <a:latin typeface="Times New Roman"/>
              </a:rPr>
              <a:t>1</a:t>
            </a:fld>
            <a:endParaRPr lang="en-US" sz="1800" b="0" strike="noStrike" spc="-1">
              <a:solidFill>
                <a:srgbClr val="000000"/>
              </a:solidFill>
              <a:uFill>
                <a:solidFill>
                  <a:srgbClr val="FFFFFF"/>
                </a:solidFill>
              </a:uFill>
              <a:latin typeface="Arial"/>
            </a:endParaRPr>
          </a:p>
        </p:txBody>
      </p:sp>
      <p:sp>
        <p:nvSpPr>
          <p:cNvPr id="420" name="PlaceHolder 2"/>
          <p:cNvSpPr>
            <a:spLocks noGrp="1"/>
          </p:cNvSpPr>
          <p:nvPr>
            <p:ph type="body"/>
          </p:nvPr>
        </p:nvSpPr>
        <p:spPr>
          <a:xfrm>
            <a:off x="930960" y="4403880"/>
            <a:ext cx="5134320" cy="4170960"/>
          </a:xfrm>
          <a:prstGeom prst="rect">
            <a:avLst/>
          </a:prstGeom>
        </p:spPr>
        <p:txBody>
          <a:bodyPr lIns="95400" tIns="47520" rIns="95400" bIns="47520"/>
          <a:lstStyle/>
          <a:p>
            <a:pPr marL="216000" indent="-214920">
              <a:lnSpc>
                <a:spcPct val="100000"/>
              </a:lnSpc>
            </a:pPr>
            <a:r>
              <a:rPr lang="en-US" sz="2000" b="0" strike="noStrike" spc="-1">
                <a:solidFill>
                  <a:srgbClr val="000000"/>
                </a:solidFill>
                <a:uFill>
                  <a:solidFill>
                    <a:srgbClr val="FFFFFF"/>
                  </a:solidFill>
                </a:uFill>
                <a:latin typeface="Arial"/>
              </a:rPr>
              <a:t>My talk will be about the electroexcitation of nucleon resonances. This conferences is all about nucleons and baryons. </a:t>
            </a:r>
          </a:p>
          <a:p>
            <a:pPr marL="216000" indent="-214920">
              <a:lnSpc>
                <a:spcPct val="100000"/>
              </a:lnSpc>
            </a:pPr>
            <a:r>
              <a:rPr lang="en-US" sz="2000" b="0" strike="noStrike" spc="-1">
                <a:solidFill>
                  <a:srgbClr val="000000"/>
                </a:solidFill>
                <a:uFill>
                  <a:solidFill>
                    <a:srgbClr val="FFFFFF"/>
                  </a:solidFill>
                </a:uFill>
                <a:latin typeface="Arial"/>
              </a:rPr>
              <a:t>Nathan Isgur has been a strong supporter of a nucleon research program at this laboratory.  He formulated the importance of studies of the nucleon in 3 remarks he made at the N*2000 conferences  in this auditorium:</a:t>
            </a:r>
          </a:p>
          <a:p>
            <a:pPr marL="216000" indent="-214920">
              <a:lnSpc>
                <a:spcPct val="100000"/>
              </a:lnSpc>
            </a:pPr>
            <a:r>
              <a:rPr lang="en-US" sz="2000" b="0" strike="noStrike" spc="-1">
                <a:solidFill>
                  <a:srgbClr val="000000"/>
                </a:solidFill>
                <a:uFill>
                  <a:solidFill>
                    <a:srgbClr val="FFFFFF"/>
                  </a:solidFill>
                </a:uFill>
                <a:latin typeface="Arial"/>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PlaceHolder 1"/>
          <p:cNvSpPr>
            <a:spLocks noGrp="1"/>
          </p:cNvSpPr>
          <p:nvPr>
            <p:ph type="body"/>
          </p:nvPr>
        </p:nvSpPr>
        <p:spPr>
          <a:xfrm>
            <a:off x="685800" y="4343400"/>
            <a:ext cx="5486040" cy="4114440"/>
          </a:xfrm>
          <a:prstGeom prst="rect">
            <a:avLst/>
          </a:prstGeom>
        </p:spPr>
        <p:txBody>
          <a:bodyPr/>
          <a:lstStyle/>
          <a:p>
            <a:r>
              <a:rPr lang="en-US" sz="2000" b="0" strike="noStrike" spc="-1">
                <a:solidFill>
                  <a:srgbClr val="000000"/>
                </a:solidFill>
                <a:uFill>
                  <a:solidFill>
                    <a:srgbClr val="FFFFFF"/>
                  </a:solidFill>
                </a:uFill>
                <a:latin typeface="Arial"/>
              </a:rPr>
              <a:t>Reaction model works in the following way. Resonant and non resonant contributions should be separated. Resonant amplitudes can be parameterized by Breit Wigner ansatz. Then by fit to the data the electrocouplings can be extracted. </a:t>
            </a:r>
          </a:p>
        </p:txBody>
      </p:sp>
      <p:sp>
        <p:nvSpPr>
          <p:cNvPr id="430" name="TextShape 2"/>
          <p:cNvSpPr txBox="1"/>
          <p:nvPr/>
        </p:nvSpPr>
        <p:spPr>
          <a:xfrm>
            <a:off x="3884760" y="8685360"/>
            <a:ext cx="2971440" cy="456840"/>
          </a:xfrm>
          <a:prstGeom prst="rect">
            <a:avLst/>
          </a:prstGeom>
          <a:noFill/>
          <a:ln>
            <a:noFill/>
          </a:ln>
        </p:spPr>
        <p:txBody>
          <a:bodyPr anchor="b"/>
          <a:lstStyle/>
          <a:p>
            <a:pPr algn="r">
              <a:lnSpc>
                <a:spcPct val="100000"/>
              </a:lnSpc>
            </a:pPr>
            <a:fld id="{5B9F41CB-80DD-486D-8FC8-E31E653FE00E}" type="slidenum">
              <a:rPr lang="en-US" sz="1200" b="0" strike="noStrike" spc="-1">
                <a:solidFill>
                  <a:srgbClr val="000000"/>
                </a:solidFill>
                <a:uFill>
                  <a:solidFill>
                    <a:srgbClr val="FFFFFF"/>
                  </a:solidFill>
                </a:uFill>
                <a:latin typeface="+mn-lt"/>
                <a:ea typeface="+mn-ea"/>
              </a:rPr>
              <a:t>19</a:t>
            </a:fld>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609600" y="1604520"/>
            <a:ext cx="1097232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609600" y="3682080"/>
            <a:ext cx="1097232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60960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623232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6232320" y="368208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609600" y="368208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609600" y="1604520"/>
            <a:ext cx="1097232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609600" y="1604520"/>
            <a:ext cx="1097232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34" name="Picture 33"/>
          <p:cNvPicPr/>
          <p:nvPr/>
        </p:nvPicPr>
        <p:blipFill>
          <a:blip r:embed="rId2"/>
          <a:stretch/>
        </p:blipFill>
        <p:spPr>
          <a:xfrm>
            <a:off x="2772000" y="1604520"/>
            <a:ext cx="6646560" cy="3977280"/>
          </a:xfrm>
          <a:prstGeom prst="rect">
            <a:avLst/>
          </a:prstGeom>
          <a:ln>
            <a:noFill/>
          </a:ln>
        </p:spPr>
      </p:pic>
      <p:pic>
        <p:nvPicPr>
          <p:cNvPr id="35" name="Picture 34"/>
          <p:cNvPicPr/>
          <p:nvPr/>
        </p:nvPicPr>
        <p:blipFill>
          <a:blip r:embed="rId2"/>
          <a:stretch/>
        </p:blipFill>
        <p:spPr>
          <a:xfrm>
            <a:off x="2772000" y="1604520"/>
            <a:ext cx="664656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6"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8" name="PlaceHolder 2"/>
          <p:cNvSpPr>
            <a:spLocks noGrp="1"/>
          </p:cNvSpPr>
          <p:nvPr>
            <p:ph type="body"/>
          </p:nvPr>
        </p:nvSpPr>
        <p:spPr>
          <a:xfrm>
            <a:off x="609600" y="1604520"/>
            <a:ext cx="1097232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0" name="PlaceHolder 2"/>
          <p:cNvSpPr>
            <a:spLocks noGrp="1"/>
          </p:cNvSpPr>
          <p:nvPr>
            <p:ph type="body"/>
          </p:nvPr>
        </p:nvSpPr>
        <p:spPr>
          <a:xfrm>
            <a:off x="609600" y="1604520"/>
            <a:ext cx="53544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1" name="PlaceHolder 3"/>
          <p:cNvSpPr>
            <a:spLocks noGrp="1"/>
          </p:cNvSpPr>
          <p:nvPr>
            <p:ph type="body"/>
          </p:nvPr>
        </p:nvSpPr>
        <p:spPr>
          <a:xfrm>
            <a:off x="6232320" y="1604520"/>
            <a:ext cx="53544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609600" y="273600"/>
            <a:ext cx="1097232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5" name="PlaceHolder 2"/>
          <p:cNvSpPr>
            <a:spLocks noGrp="1"/>
          </p:cNvSpPr>
          <p:nvPr>
            <p:ph type="body"/>
          </p:nvPr>
        </p:nvSpPr>
        <p:spPr>
          <a:xfrm>
            <a:off x="60960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6" name="PlaceHolder 3"/>
          <p:cNvSpPr>
            <a:spLocks noGrp="1"/>
          </p:cNvSpPr>
          <p:nvPr>
            <p:ph type="body"/>
          </p:nvPr>
        </p:nvSpPr>
        <p:spPr>
          <a:xfrm>
            <a:off x="609600" y="368208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7" name="PlaceHolder 4"/>
          <p:cNvSpPr>
            <a:spLocks noGrp="1"/>
          </p:cNvSpPr>
          <p:nvPr>
            <p:ph type="body"/>
          </p:nvPr>
        </p:nvSpPr>
        <p:spPr>
          <a:xfrm>
            <a:off x="6232320" y="1604520"/>
            <a:ext cx="53544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9" name="PlaceHolder 2"/>
          <p:cNvSpPr>
            <a:spLocks noGrp="1"/>
          </p:cNvSpPr>
          <p:nvPr>
            <p:ph type="body"/>
          </p:nvPr>
        </p:nvSpPr>
        <p:spPr>
          <a:xfrm>
            <a:off x="609600" y="1604520"/>
            <a:ext cx="53544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0" name="PlaceHolder 3"/>
          <p:cNvSpPr>
            <a:spLocks noGrp="1"/>
          </p:cNvSpPr>
          <p:nvPr>
            <p:ph type="body"/>
          </p:nvPr>
        </p:nvSpPr>
        <p:spPr>
          <a:xfrm>
            <a:off x="623232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1" name="PlaceHolder 4"/>
          <p:cNvSpPr>
            <a:spLocks noGrp="1"/>
          </p:cNvSpPr>
          <p:nvPr>
            <p:ph type="body"/>
          </p:nvPr>
        </p:nvSpPr>
        <p:spPr>
          <a:xfrm>
            <a:off x="6232320" y="368208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3" name="PlaceHolder 2"/>
          <p:cNvSpPr>
            <a:spLocks noGrp="1"/>
          </p:cNvSpPr>
          <p:nvPr>
            <p:ph type="body"/>
          </p:nvPr>
        </p:nvSpPr>
        <p:spPr>
          <a:xfrm>
            <a:off x="60960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4" name="PlaceHolder 3"/>
          <p:cNvSpPr>
            <a:spLocks noGrp="1"/>
          </p:cNvSpPr>
          <p:nvPr>
            <p:ph type="body"/>
          </p:nvPr>
        </p:nvSpPr>
        <p:spPr>
          <a:xfrm>
            <a:off x="623232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5" name="PlaceHolder 4"/>
          <p:cNvSpPr>
            <a:spLocks noGrp="1"/>
          </p:cNvSpPr>
          <p:nvPr>
            <p:ph type="body"/>
          </p:nvPr>
        </p:nvSpPr>
        <p:spPr>
          <a:xfrm>
            <a:off x="609600" y="3682080"/>
            <a:ext cx="1097232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7" name="PlaceHolder 2"/>
          <p:cNvSpPr>
            <a:spLocks noGrp="1"/>
          </p:cNvSpPr>
          <p:nvPr>
            <p:ph type="body"/>
          </p:nvPr>
        </p:nvSpPr>
        <p:spPr>
          <a:xfrm>
            <a:off x="609600" y="1604520"/>
            <a:ext cx="1097232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8" name="PlaceHolder 3"/>
          <p:cNvSpPr>
            <a:spLocks noGrp="1"/>
          </p:cNvSpPr>
          <p:nvPr>
            <p:ph type="body"/>
          </p:nvPr>
        </p:nvSpPr>
        <p:spPr>
          <a:xfrm>
            <a:off x="609600" y="3682080"/>
            <a:ext cx="1097232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0" name="PlaceHolder 2"/>
          <p:cNvSpPr>
            <a:spLocks noGrp="1"/>
          </p:cNvSpPr>
          <p:nvPr>
            <p:ph type="body"/>
          </p:nvPr>
        </p:nvSpPr>
        <p:spPr>
          <a:xfrm>
            <a:off x="60960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71" name="PlaceHolder 3"/>
          <p:cNvSpPr>
            <a:spLocks noGrp="1"/>
          </p:cNvSpPr>
          <p:nvPr>
            <p:ph type="body"/>
          </p:nvPr>
        </p:nvSpPr>
        <p:spPr>
          <a:xfrm>
            <a:off x="623232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72" name="PlaceHolder 4"/>
          <p:cNvSpPr>
            <a:spLocks noGrp="1"/>
          </p:cNvSpPr>
          <p:nvPr>
            <p:ph type="body"/>
          </p:nvPr>
        </p:nvSpPr>
        <p:spPr>
          <a:xfrm>
            <a:off x="6232320" y="368208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73" name="PlaceHolder 5"/>
          <p:cNvSpPr>
            <a:spLocks noGrp="1"/>
          </p:cNvSpPr>
          <p:nvPr>
            <p:ph type="body"/>
          </p:nvPr>
        </p:nvSpPr>
        <p:spPr>
          <a:xfrm>
            <a:off x="609600" y="368208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5" name="PlaceHolder 2"/>
          <p:cNvSpPr>
            <a:spLocks noGrp="1"/>
          </p:cNvSpPr>
          <p:nvPr>
            <p:ph type="body"/>
          </p:nvPr>
        </p:nvSpPr>
        <p:spPr>
          <a:xfrm>
            <a:off x="609600" y="1604520"/>
            <a:ext cx="1097232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76" name="PlaceHolder 3"/>
          <p:cNvSpPr>
            <a:spLocks noGrp="1"/>
          </p:cNvSpPr>
          <p:nvPr>
            <p:ph type="body"/>
          </p:nvPr>
        </p:nvSpPr>
        <p:spPr>
          <a:xfrm>
            <a:off x="609600" y="1604520"/>
            <a:ext cx="1097232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77" name="Picture 76"/>
          <p:cNvPicPr/>
          <p:nvPr/>
        </p:nvPicPr>
        <p:blipFill>
          <a:blip r:embed="rId2"/>
          <a:stretch/>
        </p:blipFill>
        <p:spPr>
          <a:xfrm>
            <a:off x="2772000" y="1604520"/>
            <a:ext cx="6646560" cy="3977280"/>
          </a:xfrm>
          <a:prstGeom prst="rect">
            <a:avLst/>
          </a:prstGeom>
          <a:ln>
            <a:noFill/>
          </a:ln>
        </p:spPr>
      </p:pic>
      <p:pic>
        <p:nvPicPr>
          <p:cNvPr id="78" name="Picture 77"/>
          <p:cNvPicPr/>
          <p:nvPr/>
        </p:nvPicPr>
        <p:blipFill>
          <a:blip r:embed="rId2"/>
          <a:stretch/>
        </p:blipFill>
        <p:spPr>
          <a:xfrm>
            <a:off x="2772000" y="1604520"/>
            <a:ext cx="664656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89"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91" name="PlaceHolder 2"/>
          <p:cNvSpPr>
            <a:spLocks noGrp="1"/>
          </p:cNvSpPr>
          <p:nvPr>
            <p:ph type="body"/>
          </p:nvPr>
        </p:nvSpPr>
        <p:spPr>
          <a:xfrm>
            <a:off x="609600" y="1604520"/>
            <a:ext cx="1097232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93" name="PlaceHolder 2"/>
          <p:cNvSpPr>
            <a:spLocks noGrp="1"/>
          </p:cNvSpPr>
          <p:nvPr>
            <p:ph type="body"/>
          </p:nvPr>
        </p:nvSpPr>
        <p:spPr>
          <a:xfrm>
            <a:off x="609600" y="1604520"/>
            <a:ext cx="53544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94" name="PlaceHolder 3"/>
          <p:cNvSpPr>
            <a:spLocks noGrp="1"/>
          </p:cNvSpPr>
          <p:nvPr>
            <p:ph type="body"/>
          </p:nvPr>
        </p:nvSpPr>
        <p:spPr>
          <a:xfrm>
            <a:off x="6232320" y="1604520"/>
            <a:ext cx="53544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609600" y="1604520"/>
            <a:ext cx="1097232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600" y="273600"/>
            <a:ext cx="1097232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98" name="PlaceHolder 2"/>
          <p:cNvSpPr>
            <a:spLocks noGrp="1"/>
          </p:cNvSpPr>
          <p:nvPr>
            <p:ph type="body"/>
          </p:nvPr>
        </p:nvSpPr>
        <p:spPr>
          <a:xfrm>
            <a:off x="60960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99" name="PlaceHolder 3"/>
          <p:cNvSpPr>
            <a:spLocks noGrp="1"/>
          </p:cNvSpPr>
          <p:nvPr>
            <p:ph type="body"/>
          </p:nvPr>
        </p:nvSpPr>
        <p:spPr>
          <a:xfrm>
            <a:off x="609600" y="368208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00" name="PlaceHolder 4"/>
          <p:cNvSpPr>
            <a:spLocks noGrp="1"/>
          </p:cNvSpPr>
          <p:nvPr>
            <p:ph type="body"/>
          </p:nvPr>
        </p:nvSpPr>
        <p:spPr>
          <a:xfrm>
            <a:off x="6232320" y="1604520"/>
            <a:ext cx="53544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02" name="PlaceHolder 2"/>
          <p:cNvSpPr>
            <a:spLocks noGrp="1"/>
          </p:cNvSpPr>
          <p:nvPr>
            <p:ph type="body"/>
          </p:nvPr>
        </p:nvSpPr>
        <p:spPr>
          <a:xfrm>
            <a:off x="609600" y="1604520"/>
            <a:ext cx="53544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03" name="PlaceHolder 3"/>
          <p:cNvSpPr>
            <a:spLocks noGrp="1"/>
          </p:cNvSpPr>
          <p:nvPr>
            <p:ph type="body"/>
          </p:nvPr>
        </p:nvSpPr>
        <p:spPr>
          <a:xfrm>
            <a:off x="623232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04" name="PlaceHolder 4"/>
          <p:cNvSpPr>
            <a:spLocks noGrp="1"/>
          </p:cNvSpPr>
          <p:nvPr>
            <p:ph type="body"/>
          </p:nvPr>
        </p:nvSpPr>
        <p:spPr>
          <a:xfrm>
            <a:off x="6232320" y="368208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06" name="PlaceHolder 2"/>
          <p:cNvSpPr>
            <a:spLocks noGrp="1"/>
          </p:cNvSpPr>
          <p:nvPr>
            <p:ph type="body"/>
          </p:nvPr>
        </p:nvSpPr>
        <p:spPr>
          <a:xfrm>
            <a:off x="60960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07" name="PlaceHolder 3"/>
          <p:cNvSpPr>
            <a:spLocks noGrp="1"/>
          </p:cNvSpPr>
          <p:nvPr>
            <p:ph type="body"/>
          </p:nvPr>
        </p:nvSpPr>
        <p:spPr>
          <a:xfrm>
            <a:off x="623232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08" name="PlaceHolder 4"/>
          <p:cNvSpPr>
            <a:spLocks noGrp="1"/>
          </p:cNvSpPr>
          <p:nvPr>
            <p:ph type="body"/>
          </p:nvPr>
        </p:nvSpPr>
        <p:spPr>
          <a:xfrm>
            <a:off x="609600" y="3682080"/>
            <a:ext cx="1097232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10" name="PlaceHolder 2"/>
          <p:cNvSpPr>
            <a:spLocks noGrp="1"/>
          </p:cNvSpPr>
          <p:nvPr>
            <p:ph type="body"/>
          </p:nvPr>
        </p:nvSpPr>
        <p:spPr>
          <a:xfrm>
            <a:off x="609600" y="1604520"/>
            <a:ext cx="1097232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11" name="PlaceHolder 3"/>
          <p:cNvSpPr>
            <a:spLocks noGrp="1"/>
          </p:cNvSpPr>
          <p:nvPr>
            <p:ph type="body"/>
          </p:nvPr>
        </p:nvSpPr>
        <p:spPr>
          <a:xfrm>
            <a:off x="609600" y="3682080"/>
            <a:ext cx="1097232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13" name="PlaceHolder 2"/>
          <p:cNvSpPr>
            <a:spLocks noGrp="1"/>
          </p:cNvSpPr>
          <p:nvPr>
            <p:ph type="body"/>
          </p:nvPr>
        </p:nvSpPr>
        <p:spPr>
          <a:xfrm>
            <a:off x="60960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14" name="PlaceHolder 3"/>
          <p:cNvSpPr>
            <a:spLocks noGrp="1"/>
          </p:cNvSpPr>
          <p:nvPr>
            <p:ph type="body"/>
          </p:nvPr>
        </p:nvSpPr>
        <p:spPr>
          <a:xfrm>
            <a:off x="623232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15" name="PlaceHolder 4"/>
          <p:cNvSpPr>
            <a:spLocks noGrp="1"/>
          </p:cNvSpPr>
          <p:nvPr>
            <p:ph type="body"/>
          </p:nvPr>
        </p:nvSpPr>
        <p:spPr>
          <a:xfrm>
            <a:off x="6232320" y="368208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16" name="PlaceHolder 5"/>
          <p:cNvSpPr>
            <a:spLocks noGrp="1"/>
          </p:cNvSpPr>
          <p:nvPr>
            <p:ph type="body"/>
          </p:nvPr>
        </p:nvSpPr>
        <p:spPr>
          <a:xfrm>
            <a:off x="609600" y="368208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18" name="PlaceHolder 2"/>
          <p:cNvSpPr>
            <a:spLocks noGrp="1"/>
          </p:cNvSpPr>
          <p:nvPr>
            <p:ph type="body"/>
          </p:nvPr>
        </p:nvSpPr>
        <p:spPr>
          <a:xfrm>
            <a:off x="609600" y="1604520"/>
            <a:ext cx="1097232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19" name="PlaceHolder 3"/>
          <p:cNvSpPr>
            <a:spLocks noGrp="1"/>
          </p:cNvSpPr>
          <p:nvPr>
            <p:ph type="body"/>
          </p:nvPr>
        </p:nvSpPr>
        <p:spPr>
          <a:xfrm>
            <a:off x="609600" y="1604520"/>
            <a:ext cx="1097232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120" name="Picture 119"/>
          <p:cNvPicPr/>
          <p:nvPr/>
        </p:nvPicPr>
        <p:blipFill>
          <a:blip r:embed="rId2"/>
          <a:stretch/>
        </p:blipFill>
        <p:spPr>
          <a:xfrm>
            <a:off x="2772000" y="1604520"/>
            <a:ext cx="6646560" cy="3977280"/>
          </a:xfrm>
          <a:prstGeom prst="rect">
            <a:avLst/>
          </a:prstGeom>
          <a:ln>
            <a:noFill/>
          </a:ln>
        </p:spPr>
      </p:pic>
      <p:pic>
        <p:nvPicPr>
          <p:cNvPr id="121" name="Picture 120"/>
          <p:cNvPicPr/>
          <p:nvPr/>
        </p:nvPicPr>
        <p:blipFill>
          <a:blip r:embed="rId2"/>
          <a:stretch/>
        </p:blipFill>
        <p:spPr>
          <a:xfrm>
            <a:off x="2772000" y="1604520"/>
            <a:ext cx="664656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3"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34"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36" name="PlaceHolder 2"/>
          <p:cNvSpPr>
            <a:spLocks noGrp="1"/>
          </p:cNvSpPr>
          <p:nvPr>
            <p:ph type="body"/>
          </p:nvPr>
        </p:nvSpPr>
        <p:spPr>
          <a:xfrm>
            <a:off x="609600" y="1604520"/>
            <a:ext cx="10972320" cy="3977280"/>
          </a:xfrm>
          <a:prstGeom prst="rect">
            <a:avLst/>
          </a:prstGeom>
        </p:spPr>
        <p:txBody>
          <a:bodyPr lIns="0" tIns="0" rIns="0" bIns="0"/>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609600" y="1604520"/>
            <a:ext cx="53544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6232320" y="1604520"/>
            <a:ext cx="53544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38" name="PlaceHolder 2"/>
          <p:cNvSpPr>
            <a:spLocks noGrp="1"/>
          </p:cNvSpPr>
          <p:nvPr>
            <p:ph type="body"/>
          </p:nvPr>
        </p:nvSpPr>
        <p:spPr>
          <a:xfrm>
            <a:off x="609600" y="1604520"/>
            <a:ext cx="53544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39" name="PlaceHolder 3"/>
          <p:cNvSpPr>
            <a:spLocks noGrp="1"/>
          </p:cNvSpPr>
          <p:nvPr>
            <p:ph type="body"/>
          </p:nvPr>
        </p:nvSpPr>
        <p:spPr>
          <a:xfrm>
            <a:off x="6232320" y="1604520"/>
            <a:ext cx="53544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0"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1" name="PlaceHolder 1"/>
          <p:cNvSpPr>
            <a:spLocks noGrp="1"/>
          </p:cNvSpPr>
          <p:nvPr>
            <p:ph type="subTitle"/>
          </p:nvPr>
        </p:nvSpPr>
        <p:spPr>
          <a:xfrm>
            <a:off x="609600" y="273600"/>
            <a:ext cx="1097232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43" name="PlaceHolder 2"/>
          <p:cNvSpPr>
            <a:spLocks noGrp="1"/>
          </p:cNvSpPr>
          <p:nvPr>
            <p:ph type="body"/>
          </p:nvPr>
        </p:nvSpPr>
        <p:spPr>
          <a:xfrm>
            <a:off x="60960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44" name="PlaceHolder 3"/>
          <p:cNvSpPr>
            <a:spLocks noGrp="1"/>
          </p:cNvSpPr>
          <p:nvPr>
            <p:ph type="body"/>
          </p:nvPr>
        </p:nvSpPr>
        <p:spPr>
          <a:xfrm>
            <a:off x="609600" y="368208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45" name="PlaceHolder 4"/>
          <p:cNvSpPr>
            <a:spLocks noGrp="1"/>
          </p:cNvSpPr>
          <p:nvPr>
            <p:ph type="body"/>
          </p:nvPr>
        </p:nvSpPr>
        <p:spPr>
          <a:xfrm>
            <a:off x="6232320" y="1604520"/>
            <a:ext cx="53544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47" name="PlaceHolder 2"/>
          <p:cNvSpPr>
            <a:spLocks noGrp="1"/>
          </p:cNvSpPr>
          <p:nvPr>
            <p:ph type="body"/>
          </p:nvPr>
        </p:nvSpPr>
        <p:spPr>
          <a:xfrm>
            <a:off x="609600" y="1604520"/>
            <a:ext cx="53544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48" name="PlaceHolder 3"/>
          <p:cNvSpPr>
            <a:spLocks noGrp="1"/>
          </p:cNvSpPr>
          <p:nvPr>
            <p:ph type="body"/>
          </p:nvPr>
        </p:nvSpPr>
        <p:spPr>
          <a:xfrm>
            <a:off x="623232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49" name="PlaceHolder 4"/>
          <p:cNvSpPr>
            <a:spLocks noGrp="1"/>
          </p:cNvSpPr>
          <p:nvPr>
            <p:ph type="body"/>
          </p:nvPr>
        </p:nvSpPr>
        <p:spPr>
          <a:xfrm>
            <a:off x="6232320" y="368208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51" name="PlaceHolder 2"/>
          <p:cNvSpPr>
            <a:spLocks noGrp="1"/>
          </p:cNvSpPr>
          <p:nvPr>
            <p:ph type="body"/>
          </p:nvPr>
        </p:nvSpPr>
        <p:spPr>
          <a:xfrm>
            <a:off x="60960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52" name="PlaceHolder 3"/>
          <p:cNvSpPr>
            <a:spLocks noGrp="1"/>
          </p:cNvSpPr>
          <p:nvPr>
            <p:ph type="body"/>
          </p:nvPr>
        </p:nvSpPr>
        <p:spPr>
          <a:xfrm>
            <a:off x="623232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53" name="PlaceHolder 4"/>
          <p:cNvSpPr>
            <a:spLocks noGrp="1"/>
          </p:cNvSpPr>
          <p:nvPr>
            <p:ph type="body"/>
          </p:nvPr>
        </p:nvSpPr>
        <p:spPr>
          <a:xfrm>
            <a:off x="609600" y="3682080"/>
            <a:ext cx="1097232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55" name="PlaceHolder 2"/>
          <p:cNvSpPr>
            <a:spLocks noGrp="1"/>
          </p:cNvSpPr>
          <p:nvPr>
            <p:ph type="body"/>
          </p:nvPr>
        </p:nvSpPr>
        <p:spPr>
          <a:xfrm>
            <a:off x="609600" y="1604520"/>
            <a:ext cx="1097232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56" name="PlaceHolder 3"/>
          <p:cNvSpPr>
            <a:spLocks noGrp="1"/>
          </p:cNvSpPr>
          <p:nvPr>
            <p:ph type="body"/>
          </p:nvPr>
        </p:nvSpPr>
        <p:spPr>
          <a:xfrm>
            <a:off x="609600" y="3682080"/>
            <a:ext cx="1097232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58" name="PlaceHolder 2"/>
          <p:cNvSpPr>
            <a:spLocks noGrp="1"/>
          </p:cNvSpPr>
          <p:nvPr>
            <p:ph type="body"/>
          </p:nvPr>
        </p:nvSpPr>
        <p:spPr>
          <a:xfrm>
            <a:off x="60960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59" name="PlaceHolder 3"/>
          <p:cNvSpPr>
            <a:spLocks noGrp="1"/>
          </p:cNvSpPr>
          <p:nvPr>
            <p:ph type="body"/>
          </p:nvPr>
        </p:nvSpPr>
        <p:spPr>
          <a:xfrm>
            <a:off x="623232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60" name="PlaceHolder 4"/>
          <p:cNvSpPr>
            <a:spLocks noGrp="1"/>
          </p:cNvSpPr>
          <p:nvPr>
            <p:ph type="body"/>
          </p:nvPr>
        </p:nvSpPr>
        <p:spPr>
          <a:xfrm>
            <a:off x="6232320" y="368208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61" name="PlaceHolder 5"/>
          <p:cNvSpPr>
            <a:spLocks noGrp="1"/>
          </p:cNvSpPr>
          <p:nvPr>
            <p:ph type="body"/>
          </p:nvPr>
        </p:nvSpPr>
        <p:spPr>
          <a:xfrm>
            <a:off x="609600" y="368208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63" name="PlaceHolder 2"/>
          <p:cNvSpPr>
            <a:spLocks noGrp="1"/>
          </p:cNvSpPr>
          <p:nvPr>
            <p:ph type="body"/>
          </p:nvPr>
        </p:nvSpPr>
        <p:spPr>
          <a:xfrm>
            <a:off x="609600" y="1604520"/>
            <a:ext cx="1097232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64" name="PlaceHolder 3"/>
          <p:cNvSpPr>
            <a:spLocks noGrp="1"/>
          </p:cNvSpPr>
          <p:nvPr>
            <p:ph type="body"/>
          </p:nvPr>
        </p:nvSpPr>
        <p:spPr>
          <a:xfrm>
            <a:off x="609600" y="1604520"/>
            <a:ext cx="1097232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165" name="Picture 164"/>
          <p:cNvPicPr/>
          <p:nvPr/>
        </p:nvPicPr>
        <p:blipFill>
          <a:blip r:embed="rId2"/>
          <a:stretch/>
        </p:blipFill>
        <p:spPr>
          <a:xfrm>
            <a:off x="2772000" y="1604520"/>
            <a:ext cx="6646560" cy="3977280"/>
          </a:xfrm>
          <a:prstGeom prst="rect">
            <a:avLst/>
          </a:prstGeom>
          <a:ln>
            <a:noFill/>
          </a:ln>
        </p:spPr>
      </p:pic>
      <p:pic>
        <p:nvPicPr>
          <p:cNvPr id="166" name="Picture 165"/>
          <p:cNvPicPr/>
          <p:nvPr/>
        </p:nvPicPr>
        <p:blipFill>
          <a:blip r:embed="rId2"/>
          <a:stretch/>
        </p:blipFill>
        <p:spPr>
          <a:xfrm>
            <a:off x="2772000" y="1604520"/>
            <a:ext cx="6646560" cy="3977280"/>
          </a:xfrm>
          <a:prstGeom prst="rect">
            <a:avLst/>
          </a:prstGeom>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600" y="273600"/>
            <a:ext cx="1097232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60960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609600" y="368208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6232320" y="1604520"/>
            <a:ext cx="53544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609600" y="1604520"/>
            <a:ext cx="53544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623232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6232320" y="368208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60960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623232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609600" y="3682080"/>
            <a:ext cx="1097232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3" name="PlaceHolder 2"/>
          <p:cNvSpPr>
            <a:spLocks noGrp="1"/>
          </p:cNvSpPr>
          <p:nvPr>
            <p:ph type="body"/>
          </p:nvPr>
        </p:nvSpPr>
        <p:spPr>
          <a:xfrm>
            <a:off x="609600" y="1604520"/>
            <a:ext cx="1097232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32000" indent="-324000" algn="l" defTabSz="914400" rtl="0" eaLnBrk="1" latinLnBrk="0" hangingPunct="1">
        <a:lnSpc>
          <a:spcPct val="90000"/>
        </a:lnSpc>
        <a:spcBef>
          <a:spcPts val="1000"/>
        </a:spcBef>
        <a:buClr>
          <a:srgbClr val="000000"/>
        </a:buClr>
        <a:buSzPct val="45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Line 1"/>
          <p:cNvSpPr/>
          <p:nvPr/>
        </p:nvSpPr>
        <p:spPr>
          <a:xfrm>
            <a:off x="0" y="6551280"/>
            <a:ext cx="12192000" cy="360"/>
          </a:xfrm>
          <a:prstGeom prst="line">
            <a:avLst/>
          </a:prstGeom>
          <a:ln w="9360">
            <a:solidFill>
              <a:srgbClr val="333399"/>
            </a:solidFill>
            <a:round/>
          </a:ln>
        </p:spPr>
        <p:style>
          <a:lnRef idx="0">
            <a:scrgbClr r="0" g="0" b="0"/>
          </a:lnRef>
          <a:fillRef idx="0">
            <a:scrgbClr r="0" g="0" b="0"/>
          </a:fillRef>
          <a:effectRef idx="0">
            <a:scrgbClr r="0" g="0" b="0"/>
          </a:effectRef>
          <a:fontRef idx="minor"/>
        </p:style>
      </p:sp>
      <p:sp>
        <p:nvSpPr>
          <p:cNvPr id="37" name="Line 2"/>
          <p:cNvSpPr/>
          <p:nvPr/>
        </p:nvSpPr>
        <p:spPr>
          <a:xfrm>
            <a:off x="0" y="609480"/>
            <a:ext cx="12192000" cy="360"/>
          </a:xfrm>
          <a:prstGeom prst="line">
            <a:avLst/>
          </a:prstGeom>
          <a:ln w="38160">
            <a:solidFill>
              <a:srgbClr val="333399"/>
            </a:solidFill>
            <a:round/>
          </a:ln>
        </p:spPr>
        <p:style>
          <a:lnRef idx="0">
            <a:scrgbClr r="0" g="0" b="0"/>
          </a:lnRef>
          <a:fillRef idx="0">
            <a:scrgbClr r="0" g="0" b="0"/>
          </a:fillRef>
          <a:effectRef idx="0">
            <a:scrgbClr r="0" g="0" b="0"/>
          </a:effectRef>
          <a:fontRef idx="minor"/>
        </p:style>
      </p:sp>
      <p:sp>
        <p:nvSpPr>
          <p:cNvPr id="38" name="CustomShape 3"/>
          <p:cNvSpPr/>
          <p:nvPr/>
        </p:nvSpPr>
        <p:spPr>
          <a:xfrm>
            <a:off x="10678560" y="6566040"/>
            <a:ext cx="1511520" cy="27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45CD6556-CC42-455B-954B-0BAE7F024FBF}" type="slidenum">
              <a:rPr lang="en-US" sz="1200" b="0" strike="noStrike" spc="-1">
                <a:solidFill>
                  <a:srgbClr val="333399"/>
                </a:solidFill>
                <a:uFill>
                  <a:solidFill>
                    <a:srgbClr val="FFFFFF"/>
                  </a:solidFill>
                </a:uFill>
                <a:latin typeface="Times New Roman"/>
                <a:ea typeface="ＭＳ Ｐゴシック"/>
              </a:rPr>
              <a:t>‹#›</a:t>
            </a:fld>
            <a:endParaRPr lang="en-US" sz="1800" b="0" strike="noStrike" spc="-1">
              <a:solidFill>
                <a:srgbClr val="000000"/>
              </a:solidFill>
              <a:uFill>
                <a:solidFill>
                  <a:srgbClr val="FFFFFF"/>
                </a:solidFill>
              </a:uFill>
              <a:latin typeface="Arial"/>
            </a:endParaRPr>
          </a:p>
        </p:txBody>
      </p:sp>
      <p:sp>
        <p:nvSpPr>
          <p:cNvPr id="39" name="CustomShape 4"/>
          <p:cNvSpPr/>
          <p:nvPr/>
        </p:nvSpPr>
        <p:spPr>
          <a:xfrm>
            <a:off x="6957851" y="6544080"/>
            <a:ext cx="4166813" cy="29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500" b="0" strike="noStrike" spc="-1" baseline="0" dirty="0" smtClean="0">
                <a:solidFill>
                  <a:srgbClr val="000000"/>
                </a:solidFill>
                <a:uFill>
                  <a:solidFill>
                    <a:srgbClr val="FFFFFF"/>
                  </a:solidFill>
                </a:uFill>
                <a:latin typeface="Arial"/>
                <a:ea typeface="DejaVu Sans"/>
              </a:rPr>
              <a:t>APS April meeting</a:t>
            </a:r>
            <a:r>
              <a:rPr lang="en-US" sz="1500" b="0" strike="noStrike" spc="-1" dirty="0" smtClean="0">
                <a:solidFill>
                  <a:srgbClr val="000000"/>
                </a:solidFill>
                <a:uFill>
                  <a:solidFill>
                    <a:srgbClr val="FFFFFF"/>
                  </a:solidFill>
                </a:uFill>
                <a:latin typeface="Arial"/>
                <a:ea typeface="DejaVu Sans"/>
              </a:rPr>
              <a:t>, Columbus, OH</a:t>
            </a:r>
            <a:endParaRPr lang="en-US" sz="1800" b="0" strike="noStrike" spc="-1" dirty="0">
              <a:solidFill>
                <a:srgbClr val="000000"/>
              </a:solidFill>
              <a:uFill>
                <a:solidFill>
                  <a:srgbClr val="FFFFFF"/>
                </a:solidFill>
              </a:uFill>
              <a:latin typeface="Arial"/>
            </a:endParaRPr>
          </a:p>
        </p:txBody>
      </p:sp>
      <p:pic>
        <p:nvPicPr>
          <p:cNvPr id="41" name="Picture 40"/>
          <p:cNvPicPr/>
          <p:nvPr/>
        </p:nvPicPr>
        <p:blipFill>
          <a:blip r:embed="rId14"/>
          <a:stretch/>
        </p:blipFill>
        <p:spPr>
          <a:xfrm>
            <a:off x="29760" y="6545160"/>
            <a:ext cx="1554240" cy="319320"/>
          </a:xfrm>
          <a:prstGeom prst="rect">
            <a:avLst/>
          </a:prstGeom>
          <a:ln>
            <a:noFill/>
          </a:ln>
        </p:spPr>
      </p:pic>
      <p:sp>
        <p:nvSpPr>
          <p:cNvPr id="42" name="CustomShape 5"/>
          <p:cNvSpPr/>
          <p:nvPr/>
        </p:nvSpPr>
        <p:spPr>
          <a:xfrm>
            <a:off x="1732800" y="6539040"/>
            <a:ext cx="2113987" cy="325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b="0" strike="noStrike" spc="-1" dirty="0">
                <a:solidFill>
                  <a:srgbClr val="000000"/>
                </a:solidFill>
                <a:uFill>
                  <a:solidFill>
                    <a:srgbClr val="FFFFFF"/>
                  </a:solidFill>
                </a:uFill>
                <a:latin typeface="Arial"/>
                <a:ea typeface="DejaVu Sans"/>
              </a:rPr>
              <a:t>Gleb Fedotov</a:t>
            </a:r>
            <a:endParaRPr lang="en-US" sz="1800" b="0" strike="noStrike" spc="-1" dirty="0">
              <a:solidFill>
                <a:srgbClr val="000000"/>
              </a:solidFill>
              <a:uFill>
                <a:solidFill>
                  <a:srgbClr val="FFFFFF"/>
                </a:solidFill>
              </a:uFill>
              <a:latin typeface="Arial"/>
            </a:endParaRPr>
          </a:p>
        </p:txBody>
      </p:sp>
      <p:sp>
        <p:nvSpPr>
          <p:cNvPr id="43" name="PlaceHolder 6"/>
          <p:cNvSpPr>
            <a:spLocks noGrp="1"/>
          </p:cNvSpPr>
          <p:nvPr>
            <p:ph type="title"/>
          </p:nvPr>
        </p:nvSpPr>
        <p:spPr>
          <a:xfrm>
            <a:off x="609600" y="273600"/>
            <a:ext cx="1097232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44" name="PlaceHolder 7"/>
          <p:cNvSpPr>
            <a:spLocks noGrp="1"/>
          </p:cNvSpPr>
          <p:nvPr>
            <p:ph type="body"/>
          </p:nvPr>
        </p:nvSpPr>
        <p:spPr>
          <a:xfrm>
            <a:off x="609600" y="1604520"/>
            <a:ext cx="1097232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32000" indent="-324000" algn="l" defTabSz="914400" rtl="0" eaLnBrk="1" latinLnBrk="0" hangingPunct="1">
        <a:lnSpc>
          <a:spcPct val="90000"/>
        </a:lnSpc>
        <a:spcBef>
          <a:spcPts val="1000"/>
        </a:spcBef>
        <a:buClr>
          <a:srgbClr val="000000"/>
        </a:buClr>
        <a:buSzPct val="45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 name="Line 1"/>
          <p:cNvSpPr/>
          <p:nvPr/>
        </p:nvSpPr>
        <p:spPr>
          <a:xfrm>
            <a:off x="0" y="6551280"/>
            <a:ext cx="12192000" cy="360"/>
          </a:xfrm>
          <a:prstGeom prst="line">
            <a:avLst/>
          </a:prstGeom>
          <a:ln w="9360">
            <a:solidFill>
              <a:srgbClr val="333399"/>
            </a:solidFill>
            <a:round/>
          </a:ln>
        </p:spPr>
        <p:style>
          <a:lnRef idx="0">
            <a:scrgbClr r="0" g="0" b="0"/>
          </a:lnRef>
          <a:fillRef idx="0">
            <a:scrgbClr r="0" g="0" b="0"/>
          </a:fillRef>
          <a:effectRef idx="0">
            <a:scrgbClr r="0" g="0" b="0"/>
          </a:effectRef>
          <a:fontRef idx="minor"/>
        </p:style>
      </p:sp>
      <p:sp>
        <p:nvSpPr>
          <p:cNvPr id="80" name="Line 2"/>
          <p:cNvSpPr/>
          <p:nvPr/>
        </p:nvSpPr>
        <p:spPr>
          <a:xfrm>
            <a:off x="0" y="609480"/>
            <a:ext cx="12192000" cy="360"/>
          </a:xfrm>
          <a:prstGeom prst="line">
            <a:avLst/>
          </a:prstGeom>
          <a:ln w="38160">
            <a:solidFill>
              <a:srgbClr val="333399"/>
            </a:solidFill>
            <a:round/>
          </a:ln>
        </p:spPr>
        <p:style>
          <a:lnRef idx="0">
            <a:scrgbClr r="0" g="0" b="0"/>
          </a:lnRef>
          <a:fillRef idx="0">
            <a:scrgbClr r="0" g="0" b="0"/>
          </a:fillRef>
          <a:effectRef idx="0">
            <a:scrgbClr r="0" g="0" b="0"/>
          </a:effectRef>
          <a:fontRef idx="minor"/>
        </p:style>
      </p:sp>
      <p:sp>
        <p:nvSpPr>
          <p:cNvPr id="81" name="CustomShape 3"/>
          <p:cNvSpPr/>
          <p:nvPr/>
        </p:nvSpPr>
        <p:spPr>
          <a:xfrm>
            <a:off x="10678560" y="6566040"/>
            <a:ext cx="1511520" cy="27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5136F981-87B7-4AB4-BAF7-AAE1660CBA5B}" type="slidenum">
              <a:rPr lang="en-US" sz="1200" b="0" strike="noStrike" spc="-1">
                <a:solidFill>
                  <a:srgbClr val="333399"/>
                </a:solidFill>
                <a:uFill>
                  <a:solidFill>
                    <a:srgbClr val="FFFFFF"/>
                  </a:solidFill>
                </a:uFill>
                <a:latin typeface="Times New Roman"/>
                <a:ea typeface="ＭＳ Ｐゴシック"/>
              </a:rPr>
              <a:t>‹#›</a:t>
            </a:fld>
            <a:endParaRPr lang="en-US" sz="1800" b="0" strike="noStrike" spc="-1">
              <a:solidFill>
                <a:srgbClr val="000000"/>
              </a:solidFill>
              <a:uFill>
                <a:solidFill>
                  <a:srgbClr val="FFFFFF"/>
                </a:solidFill>
              </a:uFill>
              <a:latin typeface="Arial"/>
            </a:endParaRPr>
          </a:p>
        </p:txBody>
      </p:sp>
      <p:sp>
        <p:nvSpPr>
          <p:cNvPr id="82" name="CustomShape 4"/>
          <p:cNvSpPr/>
          <p:nvPr/>
        </p:nvSpPr>
        <p:spPr>
          <a:xfrm>
            <a:off x="7211520" y="6544080"/>
            <a:ext cx="3850080" cy="30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500" b="0" strike="noStrike" spc="-1">
                <a:solidFill>
                  <a:srgbClr val="000000"/>
                </a:solidFill>
                <a:uFill>
                  <a:solidFill>
                    <a:srgbClr val="FFFFFF"/>
                  </a:solidFill>
                </a:uFill>
                <a:latin typeface="Arial"/>
                <a:ea typeface="DejaVu Sans"/>
              </a:rPr>
              <a:t> August 20-23, Columbia, SC</a:t>
            </a:r>
            <a:endParaRPr lang="en-US" sz="1800" b="0" strike="noStrike" spc="-1">
              <a:solidFill>
                <a:srgbClr val="000000"/>
              </a:solidFill>
              <a:uFill>
                <a:solidFill>
                  <a:srgbClr val="FFFFFF"/>
                </a:solidFill>
              </a:uFill>
              <a:latin typeface="Arial"/>
            </a:endParaRPr>
          </a:p>
        </p:txBody>
      </p:sp>
      <p:pic>
        <p:nvPicPr>
          <p:cNvPr id="83" name="Picture 82"/>
          <p:cNvPicPr/>
          <p:nvPr/>
        </p:nvPicPr>
        <p:blipFill>
          <a:blip r:embed="rId14"/>
          <a:stretch/>
        </p:blipFill>
        <p:spPr>
          <a:xfrm>
            <a:off x="4529280" y="6580440"/>
            <a:ext cx="2529600" cy="300600"/>
          </a:xfrm>
          <a:prstGeom prst="rect">
            <a:avLst/>
          </a:prstGeom>
          <a:ln>
            <a:noFill/>
          </a:ln>
        </p:spPr>
      </p:pic>
      <p:pic>
        <p:nvPicPr>
          <p:cNvPr id="84" name="Picture 83"/>
          <p:cNvPicPr/>
          <p:nvPr/>
        </p:nvPicPr>
        <p:blipFill>
          <a:blip r:embed="rId15"/>
          <a:stretch/>
        </p:blipFill>
        <p:spPr>
          <a:xfrm>
            <a:off x="29760" y="6545160"/>
            <a:ext cx="1554240" cy="319320"/>
          </a:xfrm>
          <a:prstGeom prst="rect">
            <a:avLst/>
          </a:prstGeom>
          <a:ln>
            <a:noFill/>
          </a:ln>
        </p:spPr>
      </p:pic>
      <p:sp>
        <p:nvSpPr>
          <p:cNvPr id="85" name="CustomShape 5"/>
          <p:cNvSpPr/>
          <p:nvPr/>
        </p:nvSpPr>
        <p:spPr>
          <a:xfrm>
            <a:off x="1732800" y="6539040"/>
            <a:ext cx="2066880" cy="34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b="0" strike="noStrike" spc="-1">
                <a:solidFill>
                  <a:srgbClr val="000000"/>
                </a:solidFill>
                <a:uFill>
                  <a:solidFill>
                    <a:srgbClr val="FFFFFF"/>
                  </a:solidFill>
                </a:uFill>
                <a:latin typeface="Arial"/>
                <a:ea typeface="DejaVu Sans"/>
              </a:rPr>
              <a:t>Gleb Fedotov</a:t>
            </a:r>
            <a:endParaRPr lang="en-US" sz="1800" b="0" strike="noStrike" spc="-1">
              <a:solidFill>
                <a:srgbClr val="000000"/>
              </a:solidFill>
              <a:uFill>
                <a:solidFill>
                  <a:srgbClr val="FFFFFF"/>
                </a:solidFill>
              </a:uFill>
              <a:latin typeface="Arial"/>
            </a:endParaRPr>
          </a:p>
        </p:txBody>
      </p:sp>
      <p:sp>
        <p:nvSpPr>
          <p:cNvPr id="86" name="PlaceHolder 6"/>
          <p:cNvSpPr>
            <a:spLocks noGrp="1"/>
          </p:cNvSpPr>
          <p:nvPr>
            <p:ph type="title"/>
          </p:nvPr>
        </p:nvSpPr>
        <p:spPr>
          <a:xfrm>
            <a:off x="609600" y="273600"/>
            <a:ext cx="1097232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87" name="PlaceHolder 7"/>
          <p:cNvSpPr>
            <a:spLocks noGrp="1"/>
          </p:cNvSpPr>
          <p:nvPr>
            <p:ph type="body"/>
          </p:nvPr>
        </p:nvSpPr>
        <p:spPr>
          <a:xfrm>
            <a:off x="609600" y="1604520"/>
            <a:ext cx="1097232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32000" indent="-324000" algn="l" defTabSz="914400" rtl="0" eaLnBrk="1" latinLnBrk="0" hangingPunct="1">
        <a:lnSpc>
          <a:spcPct val="90000"/>
        </a:lnSpc>
        <a:spcBef>
          <a:spcPts val="1000"/>
        </a:spcBef>
        <a:buClr>
          <a:srgbClr val="000000"/>
        </a:buClr>
        <a:buSzPct val="45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 name="Line 1"/>
          <p:cNvSpPr/>
          <p:nvPr/>
        </p:nvSpPr>
        <p:spPr>
          <a:xfrm>
            <a:off x="0" y="6551280"/>
            <a:ext cx="12192000" cy="360"/>
          </a:xfrm>
          <a:prstGeom prst="line">
            <a:avLst/>
          </a:prstGeom>
          <a:ln w="9360">
            <a:solidFill>
              <a:srgbClr val="333399"/>
            </a:solidFill>
            <a:round/>
          </a:ln>
        </p:spPr>
        <p:style>
          <a:lnRef idx="0">
            <a:scrgbClr r="0" g="0" b="0"/>
          </a:lnRef>
          <a:fillRef idx="0">
            <a:scrgbClr r="0" g="0" b="0"/>
          </a:fillRef>
          <a:effectRef idx="0">
            <a:scrgbClr r="0" g="0" b="0"/>
          </a:effectRef>
          <a:fontRef idx="minor"/>
        </p:style>
      </p:sp>
      <p:sp>
        <p:nvSpPr>
          <p:cNvPr id="123" name="CustomShape 2"/>
          <p:cNvSpPr/>
          <p:nvPr/>
        </p:nvSpPr>
        <p:spPr>
          <a:xfrm>
            <a:off x="858240" y="6609240"/>
            <a:ext cx="10303200" cy="181800"/>
          </a:xfrm>
          <a:prstGeom prst="rect">
            <a:avLst/>
          </a:prstGeom>
          <a:noFill/>
          <a:ln>
            <a:noFill/>
          </a:ln>
        </p:spPr>
        <p:style>
          <a:lnRef idx="0">
            <a:scrgbClr r="0" g="0" b="0"/>
          </a:lnRef>
          <a:fillRef idx="0">
            <a:scrgbClr r="0" g="0" b="0"/>
          </a:fillRef>
          <a:effectRef idx="0">
            <a:scrgbClr r="0" g="0" b="0"/>
          </a:effectRef>
          <a:fontRef idx="minor"/>
        </p:style>
      </p:sp>
      <p:sp>
        <p:nvSpPr>
          <p:cNvPr id="124" name="Line 3"/>
          <p:cNvSpPr/>
          <p:nvPr/>
        </p:nvSpPr>
        <p:spPr>
          <a:xfrm>
            <a:off x="0" y="609480"/>
            <a:ext cx="12192000" cy="360"/>
          </a:xfrm>
          <a:prstGeom prst="line">
            <a:avLst/>
          </a:prstGeom>
          <a:ln w="38160">
            <a:solidFill>
              <a:srgbClr val="333399"/>
            </a:solidFill>
            <a:round/>
          </a:ln>
        </p:spPr>
        <p:style>
          <a:lnRef idx="0">
            <a:scrgbClr r="0" g="0" b="0"/>
          </a:lnRef>
          <a:fillRef idx="0">
            <a:scrgbClr r="0" g="0" b="0"/>
          </a:fillRef>
          <a:effectRef idx="0">
            <a:scrgbClr r="0" g="0" b="0"/>
          </a:effectRef>
          <a:fontRef idx="minor"/>
        </p:style>
      </p:sp>
      <p:sp>
        <p:nvSpPr>
          <p:cNvPr id="125" name="CustomShape 4"/>
          <p:cNvSpPr/>
          <p:nvPr/>
        </p:nvSpPr>
        <p:spPr>
          <a:xfrm>
            <a:off x="6810704" y="6539040"/>
            <a:ext cx="4250896" cy="30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500" b="0" strike="noStrike" spc="-1" dirty="0">
                <a:solidFill>
                  <a:srgbClr val="000000"/>
                </a:solidFill>
                <a:uFill>
                  <a:solidFill>
                    <a:srgbClr val="FFFFFF"/>
                  </a:solidFill>
                </a:uFill>
                <a:latin typeface="Arial"/>
                <a:ea typeface="DejaVu Sans"/>
              </a:rPr>
              <a:t> </a:t>
            </a:r>
            <a:r>
              <a:rPr lang="en-US" sz="1500" b="0" strike="noStrike" spc="-1" dirty="0" smtClean="0">
                <a:solidFill>
                  <a:srgbClr val="000000"/>
                </a:solidFill>
                <a:uFill>
                  <a:solidFill>
                    <a:srgbClr val="FFFFFF"/>
                  </a:solidFill>
                </a:uFill>
                <a:latin typeface="Arial"/>
                <a:ea typeface="DejaVu Sans"/>
              </a:rPr>
              <a:t>April</a:t>
            </a:r>
            <a:r>
              <a:rPr lang="en-US" sz="1500" b="0" strike="noStrike" spc="-1" baseline="0" dirty="0" smtClean="0">
                <a:solidFill>
                  <a:srgbClr val="000000"/>
                </a:solidFill>
                <a:uFill>
                  <a:solidFill>
                    <a:srgbClr val="FFFFFF"/>
                  </a:solidFill>
                </a:uFill>
                <a:latin typeface="Arial"/>
                <a:ea typeface="DejaVu Sans"/>
              </a:rPr>
              <a:t> APS meeting</a:t>
            </a:r>
            <a:r>
              <a:rPr lang="en-US" sz="1500" b="0" strike="noStrike" spc="-1" dirty="0" smtClean="0">
                <a:solidFill>
                  <a:srgbClr val="000000"/>
                </a:solidFill>
                <a:uFill>
                  <a:solidFill>
                    <a:srgbClr val="FFFFFF"/>
                  </a:solidFill>
                </a:uFill>
                <a:latin typeface="Arial"/>
                <a:ea typeface="DejaVu Sans"/>
              </a:rPr>
              <a:t>, Columbus, OH</a:t>
            </a:r>
            <a:endParaRPr lang="en-US" sz="1800" b="0" strike="noStrike" spc="-1" dirty="0">
              <a:solidFill>
                <a:srgbClr val="000000"/>
              </a:solidFill>
              <a:uFill>
                <a:solidFill>
                  <a:srgbClr val="FFFFFF"/>
                </a:solidFill>
              </a:uFill>
              <a:latin typeface="Arial"/>
            </a:endParaRPr>
          </a:p>
        </p:txBody>
      </p:sp>
      <p:sp>
        <p:nvSpPr>
          <p:cNvPr id="127" name="CustomShape 5"/>
          <p:cNvSpPr/>
          <p:nvPr/>
        </p:nvSpPr>
        <p:spPr>
          <a:xfrm>
            <a:off x="10678560" y="6566040"/>
            <a:ext cx="1511520" cy="27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79C25D21-9287-4258-8AB2-1948108273F1}" type="slidenum">
              <a:rPr lang="en-US" sz="1200" b="0" strike="noStrike" spc="-1">
                <a:solidFill>
                  <a:srgbClr val="333399"/>
                </a:solidFill>
                <a:uFill>
                  <a:solidFill>
                    <a:srgbClr val="FFFFFF"/>
                  </a:solidFill>
                </a:uFill>
                <a:latin typeface="Times New Roman"/>
                <a:ea typeface="ＭＳ Ｐゴシック"/>
              </a:rPr>
              <a:t>‹#›</a:t>
            </a:fld>
            <a:endParaRPr lang="en-US" sz="1800" b="0" strike="noStrike" spc="-1">
              <a:solidFill>
                <a:srgbClr val="000000"/>
              </a:solidFill>
              <a:uFill>
                <a:solidFill>
                  <a:srgbClr val="FFFFFF"/>
                </a:solidFill>
              </a:uFill>
              <a:latin typeface="Arial"/>
            </a:endParaRPr>
          </a:p>
        </p:txBody>
      </p:sp>
      <p:pic>
        <p:nvPicPr>
          <p:cNvPr id="128" name="Picture 127"/>
          <p:cNvPicPr/>
          <p:nvPr/>
        </p:nvPicPr>
        <p:blipFill>
          <a:blip r:embed="rId14"/>
          <a:stretch/>
        </p:blipFill>
        <p:spPr>
          <a:xfrm>
            <a:off x="29760" y="6545160"/>
            <a:ext cx="1554240" cy="319320"/>
          </a:xfrm>
          <a:prstGeom prst="rect">
            <a:avLst/>
          </a:prstGeom>
          <a:ln>
            <a:noFill/>
          </a:ln>
        </p:spPr>
      </p:pic>
      <p:sp>
        <p:nvSpPr>
          <p:cNvPr id="129" name="CustomShape 6"/>
          <p:cNvSpPr/>
          <p:nvPr/>
        </p:nvSpPr>
        <p:spPr>
          <a:xfrm>
            <a:off x="1732800" y="6539040"/>
            <a:ext cx="2345213" cy="325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b="0" strike="noStrike" spc="-1" dirty="0">
                <a:solidFill>
                  <a:srgbClr val="000000"/>
                </a:solidFill>
                <a:uFill>
                  <a:solidFill>
                    <a:srgbClr val="FFFFFF"/>
                  </a:solidFill>
                </a:uFill>
                <a:latin typeface="Arial"/>
                <a:ea typeface="DejaVu Sans"/>
              </a:rPr>
              <a:t>Gleb Fedotov</a:t>
            </a:r>
            <a:endParaRPr lang="en-US" sz="1800" b="0" strike="noStrike" spc="-1" dirty="0">
              <a:solidFill>
                <a:srgbClr val="000000"/>
              </a:solidFill>
              <a:uFill>
                <a:solidFill>
                  <a:srgbClr val="FFFFFF"/>
                </a:solidFill>
              </a:uFill>
              <a:latin typeface="Arial"/>
            </a:endParaRPr>
          </a:p>
        </p:txBody>
      </p:sp>
      <p:sp>
        <p:nvSpPr>
          <p:cNvPr id="130" name="PlaceHolder 7"/>
          <p:cNvSpPr>
            <a:spLocks noGrp="1"/>
          </p:cNvSpPr>
          <p:nvPr>
            <p:ph type="title"/>
          </p:nvPr>
        </p:nvSpPr>
        <p:spPr>
          <a:xfrm>
            <a:off x="609600" y="273600"/>
            <a:ext cx="10971840" cy="114444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31" name="PlaceHolder 8"/>
          <p:cNvSpPr>
            <a:spLocks noGrp="1"/>
          </p:cNvSpPr>
          <p:nvPr>
            <p:ph type="body"/>
          </p:nvPr>
        </p:nvSpPr>
        <p:spPr>
          <a:xfrm>
            <a:off x="609600" y="1604520"/>
            <a:ext cx="1097232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32000" indent="-324000" algn="l" defTabSz="914400" rtl="0" eaLnBrk="1" latinLnBrk="0" hangingPunct="1">
        <a:lnSpc>
          <a:spcPct val="90000"/>
        </a:lnSpc>
        <a:spcBef>
          <a:spcPts val="1000"/>
        </a:spcBef>
        <a:buClr>
          <a:srgbClr val="000000"/>
        </a:buClr>
        <a:buSzPct val="45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60.png"/><Relationship Id="rId3" Type="http://schemas.openxmlformats.org/officeDocument/2006/relationships/image" Target="../media/image210.png"/><Relationship Id="rId7" Type="http://schemas.openxmlformats.org/officeDocument/2006/relationships/image" Target="../media/image250.pn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220.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25.xml"/><Relationship Id="rId4" Type="http://schemas.openxmlformats.org/officeDocument/2006/relationships/image" Target="../media/image3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1.wmf"/><Relationship Id="rId4" Type="http://schemas.openxmlformats.org/officeDocument/2006/relationships/image" Target="../media/image40.wmf"/></Relationships>
</file>

<file path=ppt/slides/_rels/slide2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25.xml"/><Relationship Id="rId4" Type="http://schemas.openxmlformats.org/officeDocument/2006/relationships/image" Target="../media/image44.wmf"/></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6.png"/><Relationship Id="rId1" Type="http://schemas.openxmlformats.org/officeDocument/2006/relationships/slideLayout" Target="../slideLayouts/slideLayout13.xml"/><Relationship Id="rId5" Type="http://schemas.openxmlformats.org/officeDocument/2006/relationships/image" Target="../media/image47.wmf"/><Relationship Id="rId4" Type="http://schemas.openxmlformats.org/officeDocument/2006/relationships/image" Target="../media/image40.wmf"/></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2"/>
          <p:cNvSpPr/>
          <p:nvPr/>
        </p:nvSpPr>
        <p:spPr>
          <a:xfrm>
            <a:off x="1609680" y="496041"/>
            <a:ext cx="8973000" cy="1054080"/>
          </a:xfrm>
          <a:prstGeom prst="rect">
            <a:avLst/>
          </a:prstGeom>
          <a:solidFill>
            <a:srgbClr val="FFFFCC">
              <a:alpha val="50000"/>
            </a:srgbClr>
          </a:solidFill>
          <a:ln>
            <a:noFill/>
          </a:ln>
        </p:spPr>
        <p:style>
          <a:lnRef idx="0">
            <a:scrgbClr r="0" g="0" b="0"/>
          </a:lnRef>
          <a:fillRef idx="0">
            <a:scrgbClr r="0" g="0" b="0"/>
          </a:fillRef>
          <a:effectRef idx="0">
            <a:scrgbClr r="0" g="0" b="0"/>
          </a:effectRef>
          <a:fontRef idx="minor"/>
        </p:style>
        <p:txBody>
          <a:bodyPr lIns="0" tIns="0" rIns="0" bIns="91440" anchor="ctr"/>
          <a:lstStyle/>
          <a:p>
            <a:pPr algn="ctr">
              <a:lnSpc>
                <a:spcPct val="100000"/>
              </a:lnSpc>
            </a:pPr>
            <a:r>
              <a:rPr lang="en-US" sz="3600" b="1" spc="-1" dirty="0">
                <a:solidFill>
                  <a:srgbClr val="333399"/>
                </a:solidFill>
                <a:uFill>
                  <a:solidFill>
                    <a:srgbClr val="FFFFFF"/>
                  </a:solidFill>
                </a:uFill>
                <a:latin typeface="Times New Roman"/>
              </a:rPr>
              <a:t>The prospect for studying nπ</a:t>
            </a:r>
            <a:r>
              <a:rPr lang="en-US" sz="3600" b="1" spc="-1" baseline="30000" dirty="0">
                <a:solidFill>
                  <a:srgbClr val="333399"/>
                </a:solidFill>
                <a:uFill>
                  <a:solidFill>
                    <a:srgbClr val="FFFFFF"/>
                  </a:solidFill>
                </a:uFill>
                <a:latin typeface="Times New Roman"/>
              </a:rPr>
              <a:t>+</a:t>
            </a:r>
            <a:r>
              <a:rPr lang="el-GR" sz="3600" b="1" spc="-1" dirty="0" smtClean="0">
                <a:solidFill>
                  <a:srgbClr val="333399"/>
                </a:solidFill>
                <a:uFill>
                  <a:solidFill>
                    <a:srgbClr val="FFFFFF"/>
                  </a:solidFill>
                </a:uFill>
                <a:latin typeface="Times New Roman"/>
              </a:rPr>
              <a:t>π</a:t>
            </a:r>
            <a:r>
              <a:rPr lang="en-US" sz="3600" b="1" spc="-1" baseline="30000" dirty="0">
                <a:solidFill>
                  <a:srgbClr val="333399"/>
                </a:solidFill>
                <a:uFill>
                  <a:solidFill>
                    <a:srgbClr val="FFFFFF"/>
                  </a:solidFill>
                </a:uFill>
                <a:latin typeface="Times New Roman"/>
              </a:rPr>
              <a:t>0</a:t>
            </a:r>
            <a:r>
              <a:rPr lang="en-US" sz="3600" b="1" spc="-1" dirty="0" smtClean="0">
                <a:solidFill>
                  <a:srgbClr val="333399"/>
                </a:solidFill>
                <a:uFill>
                  <a:solidFill>
                    <a:srgbClr val="FFFFFF"/>
                  </a:solidFill>
                </a:uFill>
                <a:latin typeface="Times New Roman"/>
              </a:rPr>
              <a:t> </a:t>
            </a:r>
            <a:r>
              <a:rPr lang="en-US" sz="3600" b="1" spc="-1" dirty="0" err="1">
                <a:solidFill>
                  <a:srgbClr val="333399"/>
                </a:solidFill>
                <a:uFill>
                  <a:solidFill>
                    <a:srgbClr val="FFFFFF"/>
                  </a:solidFill>
                </a:uFill>
                <a:latin typeface="Times New Roman"/>
              </a:rPr>
              <a:t>electroproduction</a:t>
            </a:r>
            <a:r>
              <a:rPr lang="en-US" sz="3600" b="1" spc="-1" dirty="0">
                <a:solidFill>
                  <a:srgbClr val="333399"/>
                </a:solidFill>
                <a:uFill>
                  <a:solidFill>
                    <a:srgbClr val="FFFFFF"/>
                  </a:solidFill>
                </a:uFill>
                <a:latin typeface="Times New Roman"/>
              </a:rPr>
              <a:t> off protons with CLAS12</a:t>
            </a:r>
            <a:endParaRPr lang="en-US" spc="-1" dirty="0">
              <a:solidFill>
                <a:srgbClr val="000000"/>
              </a:solidFill>
              <a:uFill>
                <a:solidFill>
                  <a:srgbClr val="FFFFFF"/>
                </a:solidFill>
              </a:uFill>
              <a:latin typeface="Arial"/>
            </a:endParaRPr>
          </a:p>
        </p:txBody>
      </p:sp>
      <p:sp>
        <p:nvSpPr>
          <p:cNvPr id="174" name="CustomShape 3"/>
          <p:cNvSpPr/>
          <p:nvPr/>
        </p:nvSpPr>
        <p:spPr>
          <a:xfrm>
            <a:off x="1895520" y="1367640"/>
            <a:ext cx="8364600" cy="378000"/>
          </a:xfrm>
          <a:prstGeom prst="rect">
            <a:avLst/>
          </a:prstGeom>
          <a:noFill/>
          <a:ln>
            <a:noFill/>
          </a:ln>
        </p:spPr>
        <p:style>
          <a:lnRef idx="0">
            <a:scrgbClr r="0" g="0" b="0"/>
          </a:lnRef>
          <a:fillRef idx="0">
            <a:scrgbClr r="0" g="0" b="0"/>
          </a:fillRef>
          <a:effectRef idx="0">
            <a:scrgbClr r="0" g="0" b="0"/>
          </a:effectRef>
          <a:fontRef idx="minor"/>
        </p:style>
      </p:sp>
      <p:sp>
        <p:nvSpPr>
          <p:cNvPr id="175" name="CustomShape 4"/>
          <p:cNvSpPr/>
          <p:nvPr/>
        </p:nvSpPr>
        <p:spPr>
          <a:xfrm>
            <a:off x="1609680" y="2165361"/>
            <a:ext cx="9140760" cy="414360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ctr">
              <a:lnSpc>
                <a:spcPct val="100000"/>
              </a:lnSpc>
            </a:pPr>
            <a:endParaRPr lang="en-US" spc="-1" dirty="0">
              <a:solidFill>
                <a:srgbClr val="000000"/>
              </a:solidFill>
              <a:uFill>
                <a:solidFill>
                  <a:srgbClr val="FFFFFF"/>
                </a:solidFill>
              </a:uFill>
              <a:latin typeface="Arial"/>
            </a:endParaRPr>
          </a:p>
          <a:p>
            <a:pPr algn="ctr">
              <a:lnSpc>
                <a:spcPct val="100000"/>
              </a:lnSpc>
            </a:pPr>
            <a:r>
              <a:rPr lang="en-US" sz="3600" u="sng" spc="-1" dirty="0">
                <a:solidFill>
                  <a:srgbClr val="A50021"/>
                </a:solidFill>
                <a:uFill>
                  <a:solidFill>
                    <a:schemeClr val="accent2">
                      <a:lumMod val="75000"/>
                    </a:schemeClr>
                  </a:solidFill>
                </a:uFill>
                <a:latin typeface="Times New Roman"/>
                <a:ea typeface="DejaVu Sans"/>
              </a:rPr>
              <a:t>G. Fedotov</a:t>
            </a:r>
            <a:r>
              <a:rPr lang="en-US" sz="3600" spc="-1" dirty="0">
                <a:solidFill>
                  <a:srgbClr val="A50021"/>
                </a:solidFill>
                <a:uFill>
                  <a:solidFill>
                    <a:srgbClr val="FFFFFF"/>
                  </a:solidFill>
                </a:uFill>
                <a:latin typeface="Times New Roman"/>
                <a:ea typeface="DejaVu Sans"/>
              </a:rPr>
              <a:t>, K. Hicks, </a:t>
            </a:r>
            <a:r>
              <a:rPr lang="en-US" sz="3600" spc="-1" dirty="0" err="1">
                <a:solidFill>
                  <a:srgbClr val="A50021"/>
                </a:solidFill>
                <a:uFill>
                  <a:solidFill>
                    <a:srgbClr val="FFFFFF"/>
                  </a:solidFill>
                </a:uFill>
                <a:latin typeface="Times New Roman"/>
                <a:ea typeface="DejaVu Sans"/>
              </a:rPr>
              <a:t>Iu</a:t>
            </a:r>
            <a:r>
              <a:rPr lang="en-US" sz="3600" spc="-1" dirty="0">
                <a:solidFill>
                  <a:srgbClr val="A50021"/>
                </a:solidFill>
                <a:uFill>
                  <a:solidFill>
                    <a:srgbClr val="FFFFFF"/>
                  </a:solidFill>
                </a:uFill>
                <a:latin typeface="Times New Roman"/>
                <a:ea typeface="DejaVu Sans"/>
              </a:rPr>
              <a:t>. </a:t>
            </a:r>
            <a:r>
              <a:rPr lang="en-US" sz="3600" spc="-1" dirty="0" err="1">
                <a:solidFill>
                  <a:srgbClr val="A50021"/>
                </a:solidFill>
                <a:uFill>
                  <a:solidFill>
                    <a:srgbClr val="FFFFFF"/>
                  </a:solidFill>
                </a:uFill>
                <a:latin typeface="Times New Roman"/>
                <a:ea typeface="DejaVu Sans"/>
              </a:rPr>
              <a:t>Skorodumina</a:t>
            </a:r>
            <a:endParaRPr lang="en-US" spc="-1" dirty="0">
              <a:solidFill>
                <a:srgbClr val="000000"/>
              </a:solidFill>
              <a:uFill>
                <a:solidFill>
                  <a:srgbClr val="FFFFFF"/>
                </a:solidFill>
              </a:uFill>
              <a:latin typeface="Arial"/>
            </a:endParaRPr>
          </a:p>
          <a:p>
            <a:pPr algn="ctr">
              <a:lnSpc>
                <a:spcPct val="100000"/>
              </a:lnSpc>
            </a:pPr>
            <a:endParaRPr lang="en-US" spc="-1" dirty="0">
              <a:solidFill>
                <a:srgbClr val="000000"/>
              </a:solidFill>
              <a:uFill>
                <a:solidFill>
                  <a:srgbClr val="FFFFFF"/>
                </a:solidFill>
              </a:uFill>
              <a:latin typeface="Arial"/>
            </a:endParaRPr>
          </a:p>
          <a:p>
            <a:pPr algn="ctr">
              <a:lnSpc>
                <a:spcPct val="100000"/>
              </a:lnSpc>
            </a:pPr>
            <a:endParaRPr lang="en-US" spc="-1" dirty="0">
              <a:solidFill>
                <a:srgbClr val="000000"/>
              </a:solidFill>
              <a:uFill>
                <a:solidFill>
                  <a:srgbClr val="FFFFFF"/>
                </a:solidFill>
              </a:uFill>
              <a:latin typeface="Arial"/>
            </a:endParaRPr>
          </a:p>
          <a:p>
            <a:pPr algn="ctr">
              <a:lnSpc>
                <a:spcPct val="100000"/>
              </a:lnSpc>
            </a:pPr>
            <a:endParaRPr lang="en-US" spc="-1" dirty="0">
              <a:solidFill>
                <a:srgbClr val="000000"/>
              </a:solidFill>
              <a:uFill>
                <a:solidFill>
                  <a:srgbClr val="FFFFFF"/>
                </a:solidFill>
              </a:uFill>
              <a:latin typeface="Arial"/>
            </a:endParaRPr>
          </a:p>
          <a:p>
            <a:pPr algn="ctr">
              <a:lnSpc>
                <a:spcPct val="100000"/>
              </a:lnSpc>
            </a:pPr>
            <a:endParaRPr lang="en-US" spc="-1" dirty="0">
              <a:solidFill>
                <a:srgbClr val="000000"/>
              </a:solidFill>
              <a:uFill>
                <a:solidFill>
                  <a:srgbClr val="FFFFFF"/>
                </a:solidFill>
              </a:uFill>
              <a:latin typeface="Arial"/>
            </a:endParaRPr>
          </a:p>
          <a:p>
            <a:pPr algn="ctr">
              <a:lnSpc>
                <a:spcPct val="100000"/>
              </a:lnSpc>
            </a:pPr>
            <a:endParaRPr lang="en-US" spc="-1" dirty="0">
              <a:solidFill>
                <a:srgbClr val="000000"/>
              </a:solidFill>
              <a:uFill>
                <a:solidFill>
                  <a:srgbClr val="FFFFFF"/>
                </a:solidFill>
              </a:uFill>
              <a:latin typeface="Arial"/>
            </a:endParaRPr>
          </a:p>
          <a:p>
            <a:pPr algn="ctr">
              <a:lnSpc>
                <a:spcPct val="100000"/>
              </a:lnSpc>
            </a:pPr>
            <a:endParaRPr lang="en-US" sz="4000" b="1" spc="-1" dirty="0" smtClean="0">
              <a:solidFill>
                <a:srgbClr val="000000"/>
              </a:solidFill>
              <a:uFill>
                <a:solidFill>
                  <a:srgbClr val="FFFFFF"/>
                </a:solidFill>
              </a:uFill>
              <a:latin typeface="Arial"/>
            </a:endParaRPr>
          </a:p>
          <a:p>
            <a:pPr algn="ctr">
              <a:lnSpc>
                <a:spcPct val="100000"/>
              </a:lnSpc>
            </a:pPr>
            <a:r>
              <a:rPr lang="en-US" sz="4000" b="1" spc="-1" dirty="0" smtClean="0">
                <a:solidFill>
                  <a:srgbClr val="333399"/>
                </a:solidFill>
                <a:uFill>
                  <a:solidFill>
                    <a:srgbClr val="FFFFFF"/>
                  </a:solidFill>
                </a:uFill>
                <a:latin typeface="Times New Roman"/>
              </a:rPr>
              <a:t>APS </a:t>
            </a:r>
            <a:r>
              <a:rPr lang="en-US" sz="4000" b="1" spc="-1" dirty="0">
                <a:solidFill>
                  <a:srgbClr val="333399"/>
                </a:solidFill>
                <a:uFill>
                  <a:solidFill>
                    <a:srgbClr val="FFFFFF"/>
                  </a:solidFill>
                </a:uFill>
                <a:latin typeface="Times New Roman"/>
              </a:rPr>
              <a:t>April  </a:t>
            </a:r>
            <a:r>
              <a:rPr lang="en-US" sz="4000" b="1" spc="-1" dirty="0">
                <a:solidFill>
                  <a:srgbClr val="333399"/>
                </a:solidFill>
                <a:uFill>
                  <a:solidFill>
                    <a:srgbClr val="FFFFFF"/>
                  </a:solidFill>
                </a:uFill>
                <a:latin typeface="Times New Roman"/>
                <a:ea typeface="DejaVu Sans"/>
              </a:rPr>
              <a:t>meeting 2018</a:t>
            </a:r>
            <a:endParaRPr lang="en-US" spc="-1" dirty="0">
              <a:solidFill>
                <a:srgbClr val="000000"/>
              </a:solidFill>
              <a:uFill>
                <a:solidFill>
                  <a:srgbClr val="FFFFFF"/>
                </a:solidFill>
              </a:uFill>
              <a:latin typeface="Arial"/>
            </a:endParaRPr>
          </a:p>
          <a:p>
            <a:pPr algn="ctr">
              <a:lnSpc>
                <a:spcPct val="100000"/>
              </a:lnSpc>
            </a:pPr>
            <a:r>
              <a:rPr lang="en-US" sz="2800" spc="-1" dirty="0">
                <a:solidFill>
                  <a:srgbClr val="333399"/>
                </a:solidFill>
                <a:uFill>
                  <a:solidFill>
                    <a:srgbClr val="FFFFFF"/>
                  </a:solidFill>
                </a:uFill>
                <a:latin typeface="Times New Roman"/>
                <a:ea typeface="DejaVu Sans"/>
              </a:rPr>
              <a:t>Columbus, OH</a:t>
            </a:r>
            <a:endParaRPr lang="en-US" spc="-1" dirty="0">
              <a:solidFill>
                <a:srgbClr val="000000"/>
              </a:solidFill>
              <a:uFill>
                <a:solidFill>
                  <a:srgbClr val="FFFFFF"/>
                </a:solidFill>
              </a:uFill>
              <a:latin typeface="Arial"/>
            </a:endParaRPr>
          </a:p>
          <a:p>
            <a:pPr algn="ctr">
              <a:lnSpc>
                <a:spcPct val="100000"/>
              </a:lnSpc>
            </a:pPr>
            <a:endParaRPr lang="en-US" spc="-1" dirty="0">
              <a:solidFill>
                <a:srgbClr val="000000"/>
              </a:solidFill>
              <a:uFill>
                <a:solidFill>
                  <a:srgbClr val="FFFFFF"/>
                </a:solidFill>
              </a:uFill>
              <a:latin typeface="Arial"/>
            </a:endParaRPr>
          </a:p>
        </p:txBody>
      </p:sp>
      <p:pic>
        <p:nvPicPr>
          <p:cNvPr id="176" name="Picture 2"/>
          <p:cNvPicPr/>
          <p:nvPr/>
        </p:nvPicPr>
        <p:blipFill>
          <a:blip r:embed="rId3"/>
          <a:stretch/>
        </p:blipFill>
        <p:spPr>
          <a:xfrm>
            <a:off x="7287240" y="3355601"/>
            <a:ext cx="1235880" cy="1235880"/>
          </a:xfrm>
          <a:prstGeom prst="rect">
            <a:avLst/>
          </a:prstGeom>
          <a:ln>
            <a:noFill/>
          </a:ln>
        </p:spPr>
      </p:pic>
      <p:pic>
        <p:nvPicPr>
          <p:cNvPr id="177" name="Picture 176"/>
          <p:cNvPicPr/>
          <p:nvPr/>
        </p:nvPicPr>
        <p:blipFill>
          <a:blip r:embed="rId4"/>
          <a:stretch/>
        </p:blipFill>
        <p:spPr>
          <a:xfrm>
            <a:off x="3814320" y="3584921"/>
            <a:ext cx="2946600" cy="807120"/>
          </a:xfrm>
          <a:prstGeom prst="rect">
            <a:avLst/>
          </a:prstGeom>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CustomShape 1"/>
          <p:cNvSpPr/>
          <p:nvPr/>
        </p:nvSpPr>
        <p:spPr>
          <a:xfrm>
            <a:off x="4141200" y="1490760"/>
            <a:ext cx="263880" cy="367920"/>
          </a:xfrm>
          <a:prstGeom prst="rect">
            <a:avLst/>
          </a:prstGeom>
          <a:noFill/>
          <a:ln>
            <a:noFill/>
          </a:ln>
        </p:spPr>
        <p:style>
          <a:lnRef idx="0">
            <a:scrgbClr r="0" g="0" b="0"/>
          </a:lnRef>
          <a:fillRef idx="0">
            <a:scrgbClr r="0" g="0" b="0"/>
          </a:fillRef>
          <a:effectRef idx="0">
            <a:scrgbClr r="0" g="0" b="0"/>
          </a:effectRef>
          <a:fontRef idx="minor"/>
        </p:style>
      </p:sp>
      <p:sp>
        <p:nvSpPr>
          <p:cNvPr id="393" name="CustomShape 5"/>
          <p:cNvSpPr/>
          <p:nvPr/>
        </p:nvSpPr>
        <p:spPr>
          <a:xfrm>
            <a:off x="1524000" y="0"/>
            <a:ext cx="9142560" cy="592920"/>
          </a:xfrm>
          <a:prstGeom prst="rect">
            <a:avLst/>
          </a:prstGeom>
          <a:noFill/>
          <a:ln>
            <a:noFill/>
          </a:ln>
        </p:spPr>
        <p:style>
          <a:lnRef idx="0">
            <a:scrgbClr r="0" g="0" b="0"/>
          </a:lnRef>
          <a:fillRef idx="0">
            <a:scrgbClr r="0" g="0" b="0"/>
          </a:fillRef>
          <a:effectRef idx="0">
            <a:scrgbClr r="0" g="0" b="0"/>
          </a:effectRef>
          <a:fontRef idx="minor"/>
        </p:style>
        <p:txBody>
          <a:bodyPr lIns="90000" tIns="0" rIns="90000" bIns="45000"/>
          <a:lstStyle/>
          <a:p>
            <a:pPr algn="ctr">
              <a:lnSpc>
                <a:spcPct val="100000"/>
              </a:lnSpc>
            </a:pPr>
            <a:r>
              <a:rPr lang="en-US" sz="3600" b="1" spc="-1" dirty="0">
                <a:solidFill>
                  <a:srgbClr val="333399"/>
                </a:solidFill>
                <a:uFill>
                  <a:solidFill>
                    <a:srgbClr val="FFFFFF"/>
                  </a:solidFill>
                </a:uFill>
                <a:latin typeface="Times New Roman"/>
              </a:rPr>
              <a:t>Monte Carlo simulation</a:t>
            </a:r>
            <a:r>
              <a:rPr lang="en-US" sz="3600" b="1" spc="-1" baseline="30000" dirty="0">
                <a:solidFill>
                  <a:srgbClr val="333399"/>
                </a:solidFill>
                <a:uFill>
                  <a:solidFill>
                    <a:srgbClr val="FFFFFF"/>
                  </a:solidFill>
                </a:uFill>
                <a:latin typeface="Times New Roman"/>
              </a:rPr>
              <a:t>  </a:t>
            </a:r>
            <a:endParaRPr lang="en-US" spc="-1" baseline="30000" dirty="0">
              <a:solidFill>
                <a:srgbClr val="000000"/>
              </a:solidFill>
              <a:uFill>
                <a:solidFill>
                  <a:srgbClr val="FFFFFF"/>
                </a:solidFill>
              </a:uFill>
              <a:latin typeface="Arial"/>
            </a:endParaRPr>
          </a:p>
        </p:txBody>
      </p:sp>
      <mc:AlternateContent xmlns:mc="http://schemas.openxmlformats.org/markup-compatibility/2006" xmlns:a14="http://schemas.microsoft.com/office/drawing/2010/main">
        <mc:Choice Requires="a14">
          <p:sp>
            <p:nvSpPr>
              <p:cNvPr id="2" name="TextBox 1"/>
              <p:cNvSpPr txBox="1"/>
              <p:nvPr/>
            </p:nvSpPr>
            <p:spPr>
              <a:xfrm>
                <a:off x="689811" y="1122947"/>
                <a:ext cx="11053010"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TWOPEG event </a:t>
                </a:r>
                <a:r>
                  <a:rPr lang="en-US" sz="2000" dirty="0" smtClean="0">
                    <a:latin typeface="Times New Roman" panose="02020603050405020304" pitchFamily="18" charset="0"/>
                    <a:cs typeface="Times New Roman" panose="02020603050405020304" pitchFamily="18" charset="0"/>
                  </a:rPr>
                  <a:t>generator [3] that is used in the analysis of the </a:t>
                </a:r>
                <a14:m>
                  <m:oMath xmlns:m="http://schemas.openxmlformats.org/officeDocument/2006/math">
                    <m:r>
                      <a:rPr lang="en-US" sz="2000" i="1">
                        <a:latin typeface="Cambria Math" panose="02040503050406030204" pitchFamily="18" charset="0"/>
                        <a:ea typeface="Cambria Math" panose="02040503050406030204" pitchFamily="18" charset="0"/>
                      </a:rPr>
                      <m:t>𝛾</m:t>
                    </m:r>
                    <m:r>
                      <a:rPr lang="en-US" sz="2000" i="1" baseline="-25000">
                        <a:latin typeface="Cambria Math" panose="02040503050406030204" pitchFamily="18" charset="0"/>
                        <a:ea typeface="Cambria Math" panose="02040503050406030204" pitchFamily="18" charset="0"/>
                      </a:rPr>
                      <m:t>𝑣</m:t>
                    </m:r>
                    <m:r>
                      <a:rPr lang="en-US" sz="2000" i="1">
                        <a:latin typeface="Cambria Math" panose="02040503050406030204" pitchFamily="18" charset="0"/>
                        <a:ea typeface="Cambria Math" panose="02040503050406030204" pitchFamily="18" charset="0"/>
                      </a:rPr>
                      <m:t>𝑝</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𝑝</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𝜋</m:t>
                        </m:r>
                      </m:e>
                      <m:sup>
                        <m:r>
                          <a:rPr lang="en-US" sz="2000" i="1">
                            <a:latin typeface="Cambria Math" panose="02040503050406030204" pitchFamily="18" charset="0"/>
                            <a:ea typeface="Cambria Math" panose="02040503050406030204" pitchFamily="18" charset="0"/>
                          </a:rPr>
                          <m:t>+</m:t>
                        </m:r>
                      </m:sup>
                    </m:sSup>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𝜋</m:t>
                        </m:r>
                      </m:e>
                      <m:sup>
                        <m:r>
                          <a:rPr lang="en-US" sz="2000" i="1">
                            <a:latin typeface="Cambria Math" panose="02040503050406030204" pitchFamily="18" charset="0"/>
                            <a:ea typeface="Cambria Math" panose="02040503050406030204" pitchFamily="18" charset="0"/>
                          </a:rPr>
                          <m:t>−</m:t>
                        </m:r>
                      </m:sup>
                    </m:sSup>
                  </m:oMath>
                </a14:m>
                <a:r>
                  <a:rPr lang="en-US" sz="2000" dirty="0" smtClean="0">
                    <a:latin typeface="Times New Roman" panose="02020603050405020304" pitchFamily="18" charset="0"/>
                    <a:cs typeface="Times New Roman" panose="02020603050405020304" pitchFamily="18" charset="0"/>
                  </a:rPr>
                  <a:t> channel </a:t>
                </a:r>
                <a:r>
                  <a:rPr lang="en-US" sz="2000" dirty="0">
                    <a:latin typeface="Times New Roman" panose="02020603050405020304" pitchFamily="18" charset="0"/>
                    <a:cs typeface="Times New Roman" panose="02020603050405020304" pitchFamily="18" charset="0"/>
                  </a:rPr>
                  <a:t>was modified in order to make it suitable for </a:t>
                </a:r>
                <a:r>
                  <a:rPr lang="en-US" sz="2000" dirty="0" smtClean="0">
                    <a:latin typeface="Times New Roman" panose="02020603050405020304" pitchFamily="18" charset="0"/>
                    <a:cs typeface="Times New Roman" panose="02020603050405020304" pitchFamily="18" charset="0"/>
                  </a:rPr>
                  <a:t>the </a:t>
                </a:r>
                <a14:m>
                  <m:oMath xmlns:m="http://schemas.openxmlformats.org/officeDocument/2006/math">
                    <m:r>
                      <a:rPr lang="en-US" sz="2000" i="1">
                        <a:latin typeface="Cambria Math" panose="02040503050406030204" pitchFamily="18" charset="0"/>
                        <a:ea typeface="Cambria Math" panose="02040503050406030204" pitchFamily="18" charset="0"/>
                      </a:rPr>
                      <m:t>𝛾</m:t>
                    </m:r>
                    <m:r>
                      <a:rPr lang="en-US" sz="2000" i="1" baseline="-25000">
                        <a:latin typeface="Cambria Math" panose="02040503050406030204" pitchFamily="18" charset="0"/>
                        <a:ea typeface="Cambria Math" panose="02040503050406030204" pitchFamily="18" charset="0"/>
                      </a:rPr>
                      <m:t>𝑣</m:t>
                    </m:r>
                    <m:r>
                      <a:rPr lang="en-US" sz="2000" i="1">
                        <a:latin typeface="Cambria Math" panose="02040503050406030204" pitchFamily="18" charset="0"/>
                        <a:ea typeface="Cambria Math" panose="02040503050406030204" pitchFamily="18" charset="0"/>
                      </a:rPr>
                      <m:t>𝑝</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𝑛</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𝜋</m:t>
                        </m:r>
                      </m:e>
                      <m:sup>
                        <m:r>
                          <a:rPr lang="en-US" sz="2000" i="1">
                            <a:latin typeface="Cambria Math" panose="02040503050406030204" pitchFamily="18" charset="0"/>
                            <a:ea typeface="Cambria Math" panose="02040503050406030204" pitchFamily="18" charset="0"/>
                          </a:rPr>
                          <m:t>+</m:t>
                        </m:r>
                      </m:sup>
                    </m:sSup>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𝜋</m:t>
                        </m:r>
                      </m:e>
                      <m:sup>
                        <m:r>
                          <a:rPr lang="en-US" sz="2000" i="1">
                            <a:latin typeface="Cambria Math" panose="02040503050406030204" pitchFamily="18" charset="0"/>
                            <a:ea typeface="Cambria Math" panose="02040503050406030204" pitchFamily="18" charset="0"/>
                          </a:rPr>
                          <m:t>0</m:t>
                        </m:r>
                      </m:sup>
                    </m:sSup>
                  </m:oMath>
                </a14:m>
                <a:r>
                  <a:rPr lang="en-US" sz="2000" dirty="0" smtClean="0">
                    <a:latin typeface="Times New Roman" panose="02020603050405020304" pitchFamily="18" charset="0"/>
                    <a:cs typeface="Times New Roman" panose="02020603050405020304" pitchFamily="18" charset="0"/>
                  </a:rPr>
                  <a:t> channel</a:t>
                </a:r>
                <a:r>
                  <a:rPr lang="en-US" sz="2000" dirty="0">
                    <a:latin typeface="Times New Roman" panose="02020603050405020304" pitchFamily="18" charset="0"/>
                    <a:cs typeface="Times New Roman" panose="02020603050405020304" pitchFamily="18" charset="0"/>
                  </a:rPr>
                  <a:t>.</a:t>
                </a:r>
              </a:p>
            </p:txBody>
          </p:sp>
        </mc:Choice>
        <mc:Fallback xmlns="">
          <p:sp>
            <p:nvSpPr>
              <p:cNvPr id="2" name="TextBox 1"/>
              <p:cNvSpPr txBox="1">
                <a:spLocks noRot="1" noChangeAspect="1" noMove="1" noResize="1" noEditPoints="1" noAdjustHandles="1" noChangeArrowheads="1" noChangeShapeType="1" noTextEdit="1"/>
              </p:cNvSpPr>
              <p:nvPr/>
            </p:nvSpPr>
            <p:spPr>
              <a:xfrm>
                <a:off x="689811" y="1122947"/>
                <a:ext cx="11053010" cy="707886"/>
              </a:xfrm>
              <a:prstGeom prst="rect">
                <a:avLst/>
              </a:prstGeom>
              <a:blipFill>
                <a:blip r:embed="rId2"/>
                <a:stretch>
                  <a:fillRect l="-552" t="-4310" b="-14655"/>
                </a:stretch>
              </a:blipFill>
            </p:spPr>
            <p:txBody>
              <a:bodyPr/>
              <a:lstStyle/>
              <a:p>
                <a:r>
                  <a:rPr lang="en-US">
                    <a:noFill/>
                  </a:rPr>
                  <a:t> </a:t>
                </a:r>
              </a:p>
            </p:txBody>
          </p:sp>
        </mc:Fallback>
      </mc:AlternateContent>
      <p:cxnSp>
        <p:nvCxnSpPr>
          <p:cNvPr id="5" name="Straight Connector 4"/>
          <p:cNvCxnSpPr/>
          <p:nvPr/>
        </p:nvCxnSpPr>
        <p:spPr>
          <a:xfrm flipV="1">
            <a:off x="1993692" y="5455103"/>
            <a:ext cx="8334531" cy="149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93692" y="5846162"/>
            <a:ext cx="7599901"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[3] </a:t>
            </a:r>
            <a:r>
              <a:rPr lang="en-US" sz="1600" dirty="0" err="1" smtClean="0">
                <a:latin typeface="Times New Roman" panose="02020603050405020304" pitchFamily="18" charset="0"/>
                <a:cs typeface="Times New Roman" panose="02020603050405020304" pitchFamily="18" charset="0"/>
              </a:rPr>
              <a:t>Iu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Skorodumina</a:t>
            </a:r>
            <a:r>
              <a:rPr lang="en-US" sz="1600" dirty="0">
                <a:latin typeface="Times New Roman" panose="02020603050405020304" pitchFamily="18" charset="0"/>
                <a:cs typeface="Times New Roman" panose="02020603050405020304" pitchFamily="18" charset="0"/>
              </a:rPr>
              <a:t>, G. V. Fedotov, et al., CLAS12-NOTE-2017-001, </a:t>
            </a:r>
            <a:r>
              <a:rPr lang="en-US" sz="1600" dirty="0" smtClean="0">
                <a:latin typeface="Times New Roman" panose="02020603050405020304" pitchFamily="18" charset="0"/>
                <a:cs typeface="Times New Roman" panose="02020603050405020304" pitchFamily="18" charset="0"/>
              </a:rPr>
              <a:t>arXiv:1703.08081. </a:t>
            </a:r>
            <a:endParaRPr lang="en-US" sz="16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713" y="2071197"/>
            <a:ext cx="3424989" cy="32184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2448" y="2069528"/>
            <a:ext cx="3428540" cy="3221794"/>
          </a:xfrm>
          <a:prstGeom prst="rect">
            <a:avLst/>
          </a:prstGeom>
        </p:spPr>
      </p:pic>
      <p:sp>
        <p:nvSpPr>
          <p:cNvPr id="9" name="TextBox 8"/>
          <p:cNvSpPr txBox="1"/>
          <p:nvPr/>
        </p:nvSpPr>
        <p:spPr>
          <a:xfrm>
            <a:off x="10337130" y="2783188"/>
            <a:ext cx="880369" cy="584775"/>
          </a:xfrm>
          <a:prstGeom prst="rect">
            <a:avLst/>
          </a:prstGeom>
          <a:noFill/>
          <a:ln>
            <a:solidFill>
              <a:schemeClr val="dk1">
                <a:shade val="95000"/>
                <a:satMod val="105000"/>
              </a:schemeClr>
            </a:solidFill>
          </a:ln>
        </p:spPr>
        <p:txBody>
          <a:bodyPr wrap="none" rtlCol="0">
            <a:spAutoFit/>
          </a:bodyPr>
          <a:lstStyle/>
          <a:p>
            <a:pPr algn="ctr"/>
            <a:r>
              <a:rPr lang="en-US" sz="1600" dirty="0"/>
              <a:t>n</a:t>
            </a:r>
            <a:r>
              <a:rPr lang="en-US" sz="1600" dirty="0" smtClean="0"/>
              <a:t>eutron</a:t>
            </a:r>
          </a:p>
          <a:p>
            <a:pPr algn="ctr"/>
            <a:r>
              <a:rPr lang="en-US" sz="1600" dirty="0" smtClean="0"/>
              <a:t>peak</a:t>
            </a:r>
            <a:endParaRPr lang="en-US" sz="1600" dirty="0"/>
          </a:p>
        </p:txBody>
      </p:sp>
      <p:sp>
        <p:nvSpPr>
          <p:cNvPr id="10" name="TextBox 9"/>
          <p:cNvSpPr txBox="1"/>
          <p:nvPr/>
        </p:nvSpPr>
        <p:spPr>
          <a:xfrm>
            <a:off x="636013" y="2550361"/>
            <a:ext cx="835230" cy="338554"/>
          </a:xfrm>
          <a:prstGeom prst="rect">
            <a:avLst/>
          </a:prstGeom>
          <a:noFill/>
          <a:ln>
            <a:solidFill>
              <a:schemeClr val="dk1">
                <a:shade val="95000"/>
                <a:satMod val="105000"/>
              </a:schemeClr>
            </a:solidFill>
          </a:ln>
        </p:spPr>
        <p:txBody>
          <a:bodyPr wrap="none" rtlCol="0">
            <a:spAutoFit/>
          </a:bodyPr>
          <a:lstStyle/>
          <a:p>
            <a:pPr algn="ctr"/>
            <a:r>
              <a:rPr lang="el-GR" sz="1600" spc="-1" dirty="0" smtClean="0">
                <a:uFill>
                  <a:solidFill>
                    <a:srgbClr val="FFFFFF"/>
                  </a:solidFill>
                </a:uFill>
                <a:latin typeface="Times New Roman" panose="02020603050405020304" pitchFamily="18" charset="0"/>
                <a:cs typeface="Times New Roman" panose="02020603050405020304" pitchFamily="18" charset="0"/>
              </a:rPr>
              <a:t>π</a:t>
            </a:r>
            <a:r>
              <a:rPr lang="en-US" sz="1600" spc="-1" baseline="30000" dirty="0">
                <a:uFill>
                  <a:solidFill>
                    <a:srgbClr val="FFFFFF"/>
                  </a:solidFill>
                </a:uFill>
                <a:latin typeface="Times New Roman" panose="02020603050405020304" pitchFamily="18" charset="0"/>
                <a:cs typeface="Times New Roman" panose="02020603050405020304" pitchFamily="18" charset="0"/>
              </a:rPr>
              <a:t>0 </a:t>
            </a:r>
            <a:r>
              <a:rPr lang="en-US" sz="1600" dirty="0" smtClean="0"/>
              <a:t>peak</a:t>
            </a:r>
            <a:endParaRPr lang="en-US" sz="1600" dirty="0"/>
          </a:p>
        </p:txBody>
      </p:sp>
      <p:cxnSp>
        <p:nvCxnSpPr>
          <p:cNvPr id="11" name="Straight Arrow Connector 10"/>
          <p:cNvCxnSpPr/>
          <p:nvPr/>
        </p:nvCxnSpPr>
        <p:spPr>
          <a:xfrm>
            <a:off x="1471243" y="2778683"/>
            <a:ext cx="2296386" cy="664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8034728" y="3110798"/>
            <a:ext cx="2293495" cy="11063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57810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CustomShape 1"/>
          <p:cNvSpPr/>
          <p:nvPr/>
        </p:nvSpPr>
        <p:spPr>
          <a:xfrm>
            <a:off x="4141200" y="1490760"/>
            <a:ext cx="263880" cy="367920"/>
          </a:xfrm>
          <a:prstGeom prst="rect">
            <a:avLst/>
          </a:prstGeom>
          <a:noFill/>
          <a:ln>
            <a:noFill/>
          </a:ln>
        </p:spPr>
        <p:style>
          <a:lnRef idx="0">
            <a:scrgbClr r="0" g="0" b="0"/>
          </a:lnRef>
          <a:fillRef idx="0">
            <a:scrgbClr r="0" g="0" b="0"/>
          </a:fillRef>
          <a:effectRef idx="0">
            <a:scrgbClr r="0" g="0" b="0"/>
          </a:effectRef>
          <a:fontRef idx="minor"/>
        </p:style>
      </p:sp>
      <p:sp>
        <p:nvSpPr>
          <p:cNvPr id="393" name="CustomShape 5"/>
          <p:cNvSpPr/>
          <p:nvPr/>
        </p:nvSpPr>
        <p:spPr>
          <a:xfrm>
            <a:off x="1524000" y="0"/>
            <a:ext cx="9142560" cy="592920"/>
          </a:xfrm>
          <a:prstGeom prst="rect">
            <a:avLst/>
          </a:prstGeom>
          <a:noFill/>
          <a:ln>
            <a:noFill/>
          </a:ln>
        </p:spPr>
        <p:style>
          <a:lnRef idx="0">
            <a:scrgbClr r="0" g="0" b="0"/>
          </a:lnRef>
          <a:fillRef idx="0">
            <a:scrgbClr r="0" g="0" b="0"/>
          </a:fillRef>
          <a:effectRef idx="0">
            <a:scrgbClr r="0" g="0" b="0"/>
          </a:effectRef>
          <a:fontRef idx="minor"/>
        </p:style>
        <p:txBody>
          <a:bodyPr lIns="90000" tIns="0" rIns="90000" bIns="45000"/>
          <a:lstStyle/>
          <a:p>
            <a:pPr algn="ctr">
              <a:lnSpc>
                <a:spcPct val="100000"/>
              </a:lnSpc>
            </a:pPr>
            <a:r>
              <a:rPr lang="en-US" sz="3600" b="1" spc="-1" dirty="0">
                <a:solidFill>
                  <a:srgbClr val="333399"/>
                </a:solidFill>
                <a:uFill>
                  <a:solidFill>
                    <a:srgbClr val="FFFFFF"/>
                  </a:solidFill>
                </a:uFill>
                <a:latin typeface="Times New Roman"/>
              </a:rPr>
              <a:t>Angular distributions</a:t>
            </a:r>
            <a:r>
              <a:rPr lang="en-US" sz="3600" b="1" spc="-1" baseline="30000" dirty="0">
                <a:solidFill>
                  <a:srgbClr val="333399"/>
                </a:solidFill>
                <a:uFill>
                  <a:solidFill>
                    <a:srgbClr val="FFFFFF"/>
                  </a:solidFill>
                </a:uFill>
                <a:latin typeface="Times New Roman"/>
              </a:rPr>
              <a:t>  </a:t>
            </a:r>
            <a:endParaRPr lang="en-US" spc="-1" baseline="30000" dirty="0">
              <a:solidFill>
                <a:srgbClr val="000000"/>
              </a:solidFill>
              <a:uFill>
                <a:solidFill>
                  <a:srgbClr val="FFFFFF"/>
                </a:solidFill>
              </a:uFill>
              <a:latin typeface="Arial"/>
            </a:endParaRPr>
          </a:p>
        </p:txBody>
      </p:sp>
      <p:pic>
        <p:nvPicPr>
          <p:cNvPr id="4098" name="Picture 2" descr="https://userweb.jlab.org/~gleb/pi0_proposal/th_gen_re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06" y="732587"/>
            <a:ext cx="10367348" cy="31864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8359" y="4860758"/>
            <a:ext cx="11020926"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polar angular distribution of the </a:t>
            </a:r>
            <a:r>
              <a:rPr lang="el-GR" spc="-1" dirty="0">
                <a:uFill>
                  <a:solidFill>
                    <a:srgbClr val="FFFFFF"/>
                  </a:solidFill>
                </a:uFill>
                <a:latin typeface="Times New Roman" panose="02020603050405020304" pitchFamily="18" charset="0"/>
                <a:cs typeface="Times New Roman" panose="02020603050405020304" pitchFamily="18" charset="0"/>
              </a:rPr>
              <a:t>π</a:t>
            </a:r>
            <a:r>
              <a:rPr lang="en-US" spc="-1" baseline="30000" dirty="0" smtClean="0">
                <a:uFill>
                  <a:solidFill>
                    <a:srgbClr val="FFFFFF"/>
                  </a:solidFill>
                </a:uFill>
                <a:latin typeface="Times New Roman" panose="02020603050405020304" pitchFamily="18" charset="0"/>
                <a:cs typeface="Times New Roman" panose="02020603050405020304" pitchFamily="18" charset="0"/>
              </a:rPr>
              <a:t>0 </a:t>
            </a:r>
            <a:r>
              <a:rPr lang="en-US" dirty="0">
                <a:latin typeface="Times New Roman" panose="02020603050405020304" pitchFamily="18" charset="0"/>
                <a:cs typeface="Times New Roman" panose="02020603050405020304" pitchFamily="18" charset="0"/>
              </a:rPr>
              <a:t>in the CMS shows that CLAS angular coverage is not enough for the extraction of </a:t>
            </a:r>
            <a:r>
              <a:rPr lang="el-GR" spc="-1" dirty="0">
                <a:uFill>
                  <a:solidFill>
                    <a:srgbClr val="FFFFFF"/>
                  </a:solidFill>
                </a:uFill>
                <a:latin typeface="Times New Roman" panose="02020603050405020304" pitchFamily="18" charset="0"/>
                <a:cs typeface="Times New Roman" panose="02020603050405020304" pitchFamily="18" charset="0"/>
              </a:rPr>
              <a:t>γ</a:t>
            </a:r>
            <a:r>
              <a:rPr lang="en-US" spc="-1" baseline="-25000" dirty="0" err="1">
                <a:uFill>
                  <a:solidFill>
                    <a:srgbClr val="FFFFFF"/>
                  </a:solidFill>
                </a:uFill>
                <a:latin typeface="Times New Roman" panose="02020603050405020304" pitchFamily="18" charset="0"/>
                <a:cs typeface="Times New Roman" panose="02020603050405020304" pitchFamily="18" charset="0"/>
              </a:rPr>
              <a:t>v</a:t>
            </a:r>
            <a:r>
              <a:rPr lang="en-US" spc="-1" dirty="0" err="1">
                <a:uFill>
                  <a:solidFill>
                    <a:srgbClr val="FFFFFF"/>
                  </a:solidFill>
                </a:uFill>
                <a:latin typeface="Times New Roman" panose="02020603050405020304" pitchFamily="18" charset="0"/>
                <a:cs typeface="Times New Roman" panose="02020603050405020304" pitchFamily="18" charset="0"/>
              </a:rPr>
              <a:t>p</a:t>
            </a:r>
            <a:r>
              <a:rPr lang="en-US" spc="-1" dirty="0" err="1" smtClean="0">
                <a:uFill>
                  <a:solidFill>
                    <a:srgbClr val="FFFFFF"/>
                  </a:solidFill>
                </a:uFill>
                <a:latin typeface="Times New Roman" panose="02020603050405020304" pitchFamily="18" charset="0"/>
                <a:cs typeface="Times New Roman" panose="02020603050405020304" pitchFamily="18" charset="0"/>
              </a:rPr>
              <a:t>→n</a:t>
            </a:r>
            <a:r>
              <a:rPr lang="el-GR" spc="-1" dirty="0" smtClean="0">
                <a:uFill>
                  <a:solidFill>
                    <a:srgbClr val="FFFFFF"/>
                  </a:solidFill>
                </a:uFill>
                <a:latin typeface="Times New Roman" panose="02020603050405020304" pitchFamily="18" charset="0"/>
                <a:cs typeface="Times New Roman" panose="02020603050405020304" pitchFamily="18" charset="0"/>
              </a:rPr>
              <a:t>π</a:t>
            </a:r>
            <a:r>
              <a:rPr lang="en-US" spc="-1" baseline="30000" dirty="0">
                <a:uFill>
                  <a:solidFill>
                    <a:srgbClr val="FFFFFF"/>
                  </a:solidFill>
                </a:uFill>
                <a:latin typeface="Times New Roman" panose="02020603050405020304" pitchFamily="18" charset="0"/>
                <a:cs typeface="Times New Roman" panose="02020603050405020304" pitchFamily="18" charset="0"/>
              </a:rPr>
              <a:t>+</a:t>
            </a:r>
            <a:r>
              <a:rPr lang="el-GR" spc="-1" dirty="0" smtClean="0">
                <a:uFill>
                  <a:solidFill>
                    <a:srgbClr val="FFFFFF"/>
                  </a:solidFill>
                </a:uFill>
                <a:latin typeface="Times New Roman" panose="02020603050405020304" pitchFamily="18" charset="0"/>
                <a:cs typeface="Times New Roman" panose="02020603050405020304" pitchFamily="18" charset="0"/>
              </a:rPr>
              <a:t>π</a:t>
            </a:r>
            <a:r>
              <a:rPr lang="en-US" spc="-1" baseline="30000" dirty="0">
                <a:uFill>
                  <a:solidFill>
                    <a:srgbClr val="FFFFFF"/>
                  </a:solidFill>
                </a:uFill>
                <a:latin typeface="Times New Roman" panose="02020603050405020304" pitchFamily="18" charset="0"/>
                <a:cs typeface="Times New Roman" panose="02020603050405020304" pitchFamily="18" charset="0"/>
              </a:rPr>
              <a:t>0</a:t>
            </a:r>
            <a:r>
              <a:rPr lang="en-US" spc="-1" dirty="0">
                <a:uFill>
                  <a:solidFill>
                    <a:srgbClr val="FFFFFF"/>
                  </a:solidFill>
                </a:u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cross section. This problem is solved in CLAS12.</a:t>
            </a:r>
          </a:p>
        </p:txBody>
      </p:sp>
      <p:sp>
        <p:nvSpPr>
          <p:cNvPr id="3" name="TextBox 2"/>
          <p:cNvSpPr txBox="1"/>
          <p:nvPr/>
        </p:nvSpPr>
        <p:spPr>
          <a:xfrm>
            <a:off x="1138989" y="4186991"/>
            <a:ext cx="9234259"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black curves</a:t>
            </a:r>
            <a:r>
              <a:rPr lang="en-US" dirty="0" smtClean="0">
                <a:latin typeface="Times New Roman" panose="02020603050405020304" pitchFamily="18" charset="0"/>
                <a:cs typeface="Times New Roman" panose="02020603050405020304" pitchFamily="18" charset="0"/>
              </a:rPr>
              <a:t> – Monte Carlo generated, while the </a:t>
            </a:r>
            <a:r>
              <a:rPr lang="en-US" b="1" dirty="0" smtClean="0">
                <a:solidFill>
                  <a:srgbClr val="92D050"/>
                </a:solidFill>
                <a:latin typeface="Times New Roman" panose="02020603050405020304" pitchFamily="18" charset="0"/>
                <a:cs typeface="Times New Roman" panose="02020603050405020304" pitchFamily="18" charset="0"/>
              </a:rPr>
              <a:t>green curves</a:t>
            </a:r>
            <a:r>
              <a:rPr lang="en-US" dirty="0" smtClean="0">
                <a:latin typeface="Times New Roman" panose="02020603050405020304" pitchFamily="18" charset="0"/>
                <a:cs typeface="Times New Roman" panose="02020603050405020304" pitchFamily="18" charset="0"/>
              </a:rPr>
              <a:t> – Monte Carlo reconstructed.</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852469" y="5846166"/>
            <a:ext cx="3709670" cy="430887"/>
          </a:xfrm>
          <a:prstGeom prst="rect">
            <a:avLst/>
          </a:prstGeom>
          <a:noFill/>
        </p:spPr>
        <p:txBody>
          <a:bodyPr wrap="none" rtlCol="0">
            <a:spAutoFit/>
          </a:bodyPr>
          <a:lstStyle/>
          <a:p>
            <a:r>
              <a:rPr lang="en-US" sz="2200" u="sng" dirty="0" smtClean="0">
                <a:solidFill>
                  <a:srgbClr val="CC0000"/>
                </a:solidFill>
                <a:latin typeface="Times New Roman" panose="02020603050405020304" pitchFamily="18" charset="0"/>
                <a:cs typeface="Times New Roman" panose="02020603050405020304" pitchFamily="18" charset="0"/>
              </a:rPr>
              <a:t>New CLAS12 data are needed!</a:t>
            </a:r>
            <a:endParaRPr lang="en-US" sz="2200" u="sng" dirty="0">
              <a:solidFill>
                <a:srgbClr val="CC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3102962" y="3720828"/>
                <a:ext cx="1188138" cy="369332"/>
              </a:xfrm>
              <a:prstGeom prst="rect">
                <a:avLst/>
              </a:prstGeom>
              <a:noFill/>
            </p:spPr>
            <p:txBody>
              <a:bodyPr wrap="square" rtlCol="0">
                <a:spAutoFit/>
              </a:bodyPr>
              <a:lstStyle/>
              <a:p>
                <a14:m>
                  <m:oMath xmlns:m="http://schemas.openxmlformats.org/officeDocument/2006/math">
                    <m:r>
                      <m:rPr>
                        <m:sty m:val="p"/>
                      </m:rPr>
                      <a:rPr lang="el-GR" i="1" smtClean="0">
                        <a:latin typeface="Cambria Math" panose="02040503050406030204" pitchFamily="18" charset="0"/>
                      </a:rPr>
                      <m:t>θ</m:t>
                    </m:r>
                  </m:oMath>
                </a14:m>
                <a:r>
                  <a:rPr lang="en-US" baseline="-25000"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deg</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102962" y="3720828"/>
                <a:ext cx="1188138" cy="369332"/>
              </a:xfrm>
              <a:prstGeom prst="rect">
                <a:avLst/>
              </a:prstGeom>
              <a:blipFill>
                <a:blip r:embed="rId3"/>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463259" y="3720828"/>
                <a:ext cx="1188138" cy="369332"/>
              </a:xfrm>
              <a:prstGeom prst="rect">
                <a:avLst/>
              </a:prstGeom>
              <a:noFill/>
            </p:spPr>
            <p:txBody>
              <a:bodyPr wrap="square" rtlCol="0">
                <a:spAutoFit/>
              </a:bodyPr>
              <a:lstStyle/>
              <a:p>
                <a14:m>
                  <m:oMath xmlns:m="http://schemas.openxmlformats.org/officeDocument/2006/math">
                    <m:r>
                      <m:rPr>
                        <m:sty m:val="p"/>
                      </m:rPr>
                      <a:rPr lang="el-GR" i="1" smtClean="0">
                        <a:latin typeface="Cambria Math" panose="02040503050406030204" pitchFamily="18" charset="0"/>
                      </a:rPr>
                      <m:t>θ</m:t>
                    </m:r>
                    <m:r>
                      <m:rPr>
                        <m:sty m:val="p"/>
                      </m:rPr>
                      <a:rPr lang="en-US" baseline="-25000" dirty="0">
                        <a:latin typeface="Cambria Math" panose="02040503050406030204" pitchFamily="18" charset="0"/>
                      </a:rPr>
                      <m:t>π</m:t>
                    </m:r>
                    <m:r>
                      <a:rPr lang="en-US" b="0" i="0" baseline="-10000" dirty="0" smtClean="0">
                        <a:latin typeface="Cambria Math" panose="02040503050406030204" pitchFamily="18" charset="0"/>
                      </a:rPr>
                      <m:t>0</m:t>
                    </m:r>
                  </m:oMath>
                </a14:m>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deg</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463259" y="3720828"/>
                <a:ext cx="1188138" cy="369332"/>
              </a:xfrm>
              <a:prstGeom prst="rect">
                <a:avLst/>
              </a:prstGeom>
              <a:blipFill>
                <a:blip r:embed="rId4"/>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970960" y="3720828"/>
                <a:ext cx="1771861" cy="369332"/>
              </a:xfrm>
              <a:prstGeom prst="rect">
                <a:avLst/>
              </a:prstGeom>
              <a:noFill/>
            </p:spPr>
            <p:txBody>
              <a:bodyPr wrap="square" rtlCol="0">
                <a:spAutoFit/>
              </a:bodyPr>
              <a:lstStyle/>
              <a:p>
                <a14:m>
                  <m:oMath xmlns:m="http://schemas.openxmlformats.org/officeDocument/2006/math">
                    <m:r>
                      <m:rPr>
                        <m:sty m:val="p"/>
                      </m:rPr>
                      <a:rPr lang="el-GR" i="1" smtClean="0">
                        <a:latin typeface="Cambria Math" panose="02040503050406030204" pitchFamily="18" charset="0"/>
                      </a:rPr>
                      <m:t>θ</m:t>
                    </m:r>
                  </m:oMath>
                </a14:m>
                <a:r>
                  <a:rPr lang="el-GR" baseline="-25000" dirty="0" smtClean="0">
                    <a:latin typeface="Times New Roman" panose="02020603050405020304" pitchFamily="18" charset="0"/>
                    <a:cs typeface="Times New Roman" panose="02020603050405020304" pitchFamily="18" charset="0"/>
                  </a:rPr>
                  <a:t>π</a:t>
                </a:r>
                <a:r>
                  <a:rPr lang="en-US" baseline="-1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deg</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970960" y="3720828"/>
                <a:ext cx="1771861" cy="369332"/>
              </a:xfrm>
              <a:prstGeom prst="rect">
                <a:avLst/>
              </a:prstGeom>
              <a:blipFill>
                <a:blip r:embed="rId5"/>
                <a:stretch>
                  <a:fillRect t="-8197" b="-24590"/>
                </a:stretch>
              </a:blipFill>
            </p:spPr>
            <p:txBody>
              <a:bodyPr/>
              <a:lstStyle/>
              <a:p>
                <a:r>
                  <a:rPr lang="en-US">
                    <a:noFill/>
                  </a:rPr>
                  <a:t> </a:t>
                </a:r>
              </a:p>
            </p:txBody>
          </p:sp>
        </mc:Fallback>
      </mc:AlternateContent>
      <p:sp>
        <p:nvSpPr>
          <p:cNvPr id="6" name="TextBox 5"/>
          <p:cNvSpPr txBox="1"/>
          <p:nvPr/>
        </p:nvSpPr>
        <p:spPr>
          <a:xfrm rot="16200000">
            <a:off x="385010" y="1323474"/>
            <a:ext cx="915635" cy="369332"/>
          </a:xfrm>
          <a:prstGeom prst="rect">
            <a:avLst/>
          </a:prstGeom>
          <a:noFill/>
        </p:spPr>
        <p:txBody>
          <a:bodyPr wrap="none" rtlCol="0">
            <a:spAutoFit/>
          </a:bodyPr>
          <a:lstStyle/>
          <a:p>
            <a:r>
              <a:rPr lang="en-US" dirty="0" smtClean="0"/>
              <a:t>Counts</a:t>
            </a:r>
            <a:endParaRPr lang="en-US" dirty="0"/>
          </a:p>
        </p:txBody>
      </p:sp>
      <p:sp>
        <p:nvSpPr>
          <p:cNvPr id="13" name="TextBox 12"/>
          <p:cNvSpPr txBox="1"/>
          <p:nvPr/>
        </p:nvSpPr>
        <p:spPr>
          <a:xfrm rot="16200000">
            <a:off x="3874171" y="1323474"/>
            <a:ext cx="915635" cy="369332"/>
          </a:xfrm>
          <a:prstGeom prst="rect">
            <a:avLst/>
          </a:prstGeom>
          <a:noFill/>
        </p:spPr>
        <p:txBody>
          <a:bodyPr wrap="none" rtlCol="0">
            <a:spAutoFit/>
          </a:bodyPr>
          <a:lstStyle/>
          <a:p>
            <a:r>
              <a:rPr lang="en-US" dirty="0" smtClean="0"/>
              <a:t>Counts</a:t>
            </a:r>
            <a:endParaRPr lang="en-US" dirty="0"/>
          </a:p>
        </p:txBody>
      </p:sp>
      <p:sp>
        <p:nvSpPr>
          <p:cNvPr id="14" name="TextBox 13"/>
          <p:cNvSpPr txBox="1"/>
          <p:nvPr/>
        </p:nvSpPr>
        <p:spPr>
          <a:xfrm rot="16200000">
            <a:off x="7315202" y="1323474"/>
            <a:ext cx="915635" cy="369332"/>
          </a:xfrm>
          <a:prstGeom prst="rect">
            <a:avLst/>
          </a:prstGeom>
          <a:noFill/>
        </p:spPr>
        <p:txBody>
          <a:bodyPr wrap="none" rtlCol="0">
            <a:spAutoFit/>
          </a:bodyPr>
          <a:lstStyle/>
          <a:p>
            <a:r>
              <a:rPr lang="en-US" dirty="0" smtClean="0"/>
              <a:t>Counts</a:t>
            </a:r>
            <a:endParaRPr lang="en-US" dirty="0"/>
          </a:p>
        </p:txBody>
      </p:sp>
    </p:spTree>
    <p:extLst>
      <p:ext uri="{BB962C8B-B14F-4D97-AF65-F5344CB8AC3E}">
        <p14:creationId xmlns:p14="http://schemas.microsoft.com/office/powerpoint/2010/main" val="1146056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CustomShape 5"/>
          <p:cNvSpPr/>
          <p:nvPr/>
        </p:nvSpPr>
        <p:spPr>
          <a:xfrm>
            <a:off x="1524000" y="0"/>
            <a:ext cx="9142560" cy="592920"/>
          </a:xfrm>
          <a:prstGeom prst="rect">
            <a:avLst/>
          </a:prstGeom>
          <a:noFill/>
          <a:ln>
            <a:noFill/>
          </a:ln>
        </p:spPr>
        <p:style>
          <a:lnRef idx="0">
            <a:scrgbClr r="0" g="0" b="0"/>
          </a:lnRef>
          <a:fillRef idx="0">
            <a:scrgbClr r="0" g="0" b="0"/>
          </a:fillRef>
          <a:effectRef idx="0">
            <a:scrgbClr r="0" g="0" b="0"/>
          </a:effectRef>
          <a:fontRef idx="minor"/>
        </p:style>
        <p:txBody>
          <a:bodyPr lIns="90000" tIns="0" rIns="90000" bIns="45000"/>
          <a:lstStyle/>
          <a:p>
            <a:pPr algn="ctr">
              <a:lnSpc>
                <a:spcPct val="100000"/>
              </a:lnSpc>
            </a:pPr>
            <a:r>
              <a:rPr lang="en-US" sz="3600" b="1" spc="-1" dirty="0" smtClean="0">
                <a:solidFill>
                  <a:srgbClr val="333399"/>
                </a:solidFill>
                <a:uFill>
                  <a:solidFill>
                    <a:srgbClr val="FFFFFF"/>
                  </a:solidFill>
                </a:uFill>
                <a:latin typeface="Times New Roman"/>
              </a:rPr>
              <a:t>The existing reaction model</a:t>
            </a:r>
            <a:endParaRPr lang="en-US" spc="-1" baseline="30000" dirty="0">
              <a:solidFill>
                <a:srgbClr val="000000"/>
              </a:solidFill>
              <a:uFill>
                <a:solidFill>
                  <a:srgbClr val="FFFFFF"/>
                </a:solidFill>
              </a:uFill>
              <a:latin typeface="Arial"/>
            </a:endParaRPr>
          </a:p>
        </p:txBody>
      </p:sp>
      <mc:AlternateContent xmlns:mc="http://schemas.openxmlformats.org/markup-compatibility/2006" xmlns:a14="http://schemas.microsoft.com/office/drawing/2010/main">
        <mc:Choice Requires="a14">
          <p:sp>
            <p:nvSpPr>
              <p:cNvPr id="2" name="TextBox 1"/>
              <p:cNvSpPr txBox="1"/>
              <p:nvPr/>
            </p:nvSpPr>
            <p:spPr>
              <a:xfrm>
                <a:off x="673768" y="1267326"/>
                <a:ext cx="10908633" cy="3416320"/>
              </a:xfrm>
              <a:prstGeom prst="rect">
                <a:avLst/>
              </a:prstGeom>
              <a:noFill/>
            </p:spPr>
            <p:txBody>
              <a:bodyPr wrap="square" rtlCol="0">
                <a:spAutoFit/>
              </a:bodyPr>
              <a:lstStyle/>
              <a:p>
                <a:r>
                  <a:rPr lang="en-US" sz="2400" spc="-1" dirty="0" smtClean="0">
                    <a:uFill>
                      <a:solidFill>
                        <a:srgbClr val="FFFFFF"/>
                      </a:solidFill>
                    </a:uFill>
                    <a:latin typeface="Times new roman"/>
                  </a:rPr>
                  <a:t>The existing </a:t>
                </a:r>
                <a:r>
                  <a:rPr lang="en-US" sz="2400" spc="-1" dirty="0">
                    <a:uFill>
                      <a:solidFill>
                        <a:srgbClr val="FFFFFF"/>
                      </a:solidFill>
                    </a:uFill>
                    <a:latin typeface="Times new roman"/>
                  </a:rPr>
                  <a:t>JM model </a:t>
                </a:r>
                <a:r>
                  <a:rPr lang="en-US" sz="2400" spc="-1" dirty="0" smtClean="0">
                    <a:uFill>
                      <a:solidFill>
                        <a:srgbClr val="FFFFFF"/>
                      </a:solidFill>
                    </a:uFill>
                    <a:latin typeface="Times new roman"/>
                  </a:rPr>
                  <a:t>for the </a:t>
                </a:r>
                <a14:m>
                  <m:oMath xmlns:m="http://schemas.openxmlformats.org/officeDocument/2006/math">
                    <m:r>
                      <a:rPr lang="en-US" sz="2400" i="1">
                        <a:latin typeface="Cambria Math" panose="02040503050406030204" pitchFamily="18" charset="0"/>
                        <a:ea typeface="Cambria Math" panose="02040503050406030204" pitchFamily="18" charset="0"/>
                      </a:rPr>
                      <m:t>𝛾</m:t>
                    </m:r>
                    <m:r>
                      <a:rPr lang="en-US" sz="2400" b="0" i="1" baseline="-25000" smtClean="0">
                        <a:latin typeface="Cambria Math" panose="02040503050406030204" pitchFamily="18" charset="0"/>
                        <a:ea typeface="Cambria Math" panose="02040503050406030204" pitchFamily="18" charset="0"/>
                      </a:rPr>
                      <m:t>𝑣</m:t>
                    </m:r>
                    <m:r>
                      <a:rPr lang="en-US" sz="2400" i="1">
                        <a:latin typeface="Cambria Math" panose="02040503050406030204" pitchFamily="18" charset="0"/>
                        <a:ea typeface="Cambria Math" panose="02040503050406030204" pitchFamily="18" charset="0"/>
                      </a:rPr>
                      <m:t>𝑝</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𝑝</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𝜋</m:t>
                        </m:r>
                      </m:e>
                      <m:sup>
                        <m:r>
                          <a:rPr lang="en-US" sz="2400" i="1">
                            <a:latin typeface="Cambria Math" panose="02040503050406030204" pitchFamily="18" charset="0"/>
                            <a:ea typeface="Cambria Math" panose="02040503050406030204" pitchFamily="18" charset="0"/>
                          </a:rPr>
                          <m:t>+</m:t>
                        </m:r>
                      </m:sup>
                    </m:sSup>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𝜋</m:t>
                        </m:r>
                      </m:e>
                      <m:sup>
                        <m:r>
                          <a:rPr lang="en-US" sz="2400" i="1">
                            <a:latin typeface="Cambria Math" panose="02040503050406030204" pitchFamily="18" charset="0"/>
                            <a:ea typeface="Cambria Math" panose="02040503050406030204" pitchFamily="18" charset="0"/>
                          </a:rPr>
                          <m:t>−</m:t>
                        </m:r>
                      </m:sup>
                    </m:sSup>
                  </m:oMath>
                </a14:m>
                <a:r>
                  <a:rPr lang="en-US" sz="2400" spc="-1" dirty="0" smtClean="0">
                    <a:uFill>
                      <a:solidFill>
                        <a:srgbClr val="FFFFFF"/>
                      </a:solidFill>
                    </a:uFill>
                    <a:latin typeface="Times new roman"/>
                  </a:rPr>
                  <a:t> channel [4-6] is aimed at:</a:t>
                </a:r>
              </a:p>
              <a:p>
                <a:r>
                  <a:rPr lang="en-US" sz="2400" spc="-1" dirty="0" smtClean="0">
                    <a:uFill>
                      <a:solidFill>
                        <a:srgbClr val="FFFFFF"/>
                      </a:solidFill>
                    </a:uFill>
                    <a:latin typeface="Times new roman"/>
                  </a:rPr>
                  <a:t> </a:t>
                </a:r>
              </a:p>
              <a:p>
                <a:pPr marL="342900" indent="-342900">
                  <a:buFont typeface="Arial" panose="020B0604020202020204" pitchFamily="34" charset="0"/>
                  <a:buChar char="•"/>
                </a:pPr>
                <a:r>
                  <a:rPr lang="en-US" sz="2400" spc="-1" dirty="0">
                    <a:uFill>
                      <a:solidFill>
                        <a:srgbClr val="FFFFFF"/>
                      </a:solidFill>
                    </a:uFill>
                    <a:latin typeface="Times new roman"/>
                  </a:rPr>
                  <a:t>E</a:t>
                </a:r>
                <a:r>
                  <a:rPr lang="en-US" sz="2400" spc="-1" dirty="0" smtClean="0">
                    <a:uFill>
                      <a:solidFill>
                        <a:srgbClr val="FFFFFF"/>
                      </a:solidFill>
                    </a:uFill>
                    <a:latin typeface="Times new roman"/>
                  </a:rPr>
                  <a:t>xtraction of resonance parameters.</a:t>
                </a:r>
              </a:p>
              <a:p>
                <a:pPr marL="342900" indent="-342900">
                  <a:buFont typeface="Arial" panose="020B0604020202020204" pitchFamily="34" charset="0"/>
                  <a:buChar char="•"/>
                </a:pPr>
                <a:r>
                  <a:rPr lang="en-US" sz="2400" spc="-1" dirty="0" smtClean="0">
                    <a:uFill>
                      <a:solidFill>
                        <a:srgbClr val="FFFFFF"/>
                      </a:solidFill>
                    </a:uFill>
                    <a:latin typeface="Times new roman"/>
                  </a:rPr>
                  <a:t>Identification of different reaction mechanisms.</a:t>
                </a:r>
              </a:p>
              <a:p>
                <a:pPr marL="342900" indent="-342900">
                  <a:buFont typeface="Arial" panose="020B0604020202020204" pitchFamily="34" charset="0"/>
                  <a:buChar char="•"/>
                </a:pPr>
                <a:endParaRPr lang="en-US" sz="2400" spc="-1" dirty="0">
                  <a:uFill>
                    <a:solidFill>
                      <a:srgbClr val="FFFFFF"/>
                    </a:solidFill>
                  </a:uFill>
                  <a:latin typeface="Times new roman"/>
                </a:endParaRPr>
              </a:p>
              <a:p>
                <a:r>
                  <a:rPr lang="en-US" sz="2400" spc="-1" dirty="0" smtClean="0">
                    <a:uFill>
                      <a:solidFill>
                        <a:srgbClr val="FFFFFF"/>
                      </a:solidFill>
                    </a:uFill>
                    <a:latin typeface="Times new roman"/>
                  </a:rPr>
                  <a:t>The </a:t>
                </a:r>
                <a:r>
                  <a:rPr lang="en-US" sz="2400" spc="-1" dirty="0">
                    <a:uFill>
                      <a:solidFill>
                        <a:srgbClr val="FFFFFF"/>
                      </a:solidFill>
                    </a:uFill>
                    <a:latin typeface="Times new roman"/>
                  </a:rPr>
                  <a:t>JM model has proven itself as an effective tool for the analysis of the experimental cross </a:t>
                </a:r>
                <a:r>
                  <a:rPr lang="en-US" sz="2400" spc="-1" dirty="0" smtClean="0">
                    <a:uFill>
                      <a:solidFill>
                        <a:srgbClr val="FFFFFF"/>
                      </a:solidFill>
                    </a:uFill>
                    <a:latin typeface="Times new roman"/>
                  </a:rPr>
                  <a:t>sections.</a:t>
                </a:r>
              </a:p>
              <a:p>
                <a:pPr marL="342900" indent="-342900">
                  <a:buFont typeface="Arial" panose="020B0604020202020204" pitchFamily="34" charset="0"/>
                  <a:buChar char="•"/>
                </a:pPr>
                <a:endParaRPr lang="en-US" sz="2400" spc="-1" dirty="0">
                  <a:uFill>
                    <a:solidFill>
                      <a:srgbClr val="FFFFFF"/>
                    </a:solidFill>
                  </a:uFill>
                  <a:latin typeface="Times new roman"/>
                </a:endParaRPr>
              </a:p>
              <a:p>
                <a:pPr marL="342900" indent="-342900">
                  <a:buFont typeface="Arial" panose="020B0604020202020204" pitchFamily="34" charset="0"/>
                  <a:buChar char="•"/>
                </a:pP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673768" y="1267326"/>
                <a:ext cx="10908633" cy="3416320"/>
              </a:xfrm>
              <a:prstGeom prst="rect">
                <a:avLst/>
              </a:prstGeom>
              <a:blipFill>
                <a:blip r:embed="rId2"/>
                <a:stretch>
                  <a:fillRect l="-894" t="-1429" r="-503"/>
                </a:stretch>
              </a:blipFill>
            </p:spPr>
            <p:txBody>
              <a:bodyPr/>
              <a:lstStyle/>
              <a:p>
                <a:r>
                  <a:rPr lang="en-US">
                    <a:noFill/>
                  </a:rPr>
                  <a:t> </a:t>
                </a:r>
              </a:p>
            </p:txBody>
          </p:sp>
        </mc:Fallback>
      </mc:AlternateContent>
      <p:cxnSp>
        <p:nvCxnSpPr>
          <p:cNvPr id="4" name="Straight Connector 3"/>
          <p:cNvCxnSpPr/>
          <p:nvPr/>
        </p:nvCxnSpPr>
        <p:spPr>
          <a:xfrm>
            <a:off x="1723869" y="5066680"/>
            <a:ext cx="8589364" cy="14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199213" y="5418025"/>
            <a:ext cx="9114020" cy="83099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[4] </a:t>
            </a:r>
            <a:r>
              <a:rPr lang="en-US" sz="1600" spc="-1" dirty="0">
                <a:uFill>
                  <a:solidFill>
                    <a:srgbClr val="FFFFFF"/>
                  </a:solidFill>
                </a:uFill>
                <a:latin typeface="Times New Roman" panose="02020603050405020304" pitchFamily="18" charset="0"/>
                <a:cs typeface="Times New Roman" panose="02020603050405020304" pitchFamily="18" charset="0"/>
              </a:rPr>
              <a:t>V. I. </a:t>
            </a:r>
            <a:r>
              <a:rPr lang="en-US" sz="1600" spc="-1" dirty="0" err="1">
                <a:uFill>
                  <a:solidFill>
                    <a:srgbClr val="FFFFFF"/>
                  </a:solidFill>
                </a:uFill>
                <a:latin typeface="Times New Roman" panose="02020603050405020304" pitchFamily="18" charset="0"/>
                <a:cs typeface="Times New Roman" panose="02020603050405020304" pitchFamily="18" charset="0"/>
              </a:rPr>
              <a:t>Mokeev</a:t>
            </a:r>
            <a:r>
              <a:rPr lang="en-US" sz="1600" spc="-1" dirty="0">
                <a:uFill>
                  <a:solidFill>
                    <a:srgbClr val="FFFFFF"/>
                  </a:solidFill>
                </a:uFill>
                <a:latin typeface="Times New Roman" panose="02020603050405020304" pitchFamily="18" charset="0"/>
                <a:cs typeface="Times New Roman" panose="02020603050405020304" pitchFamily="18" charset="0"/>
              </a:rPr>
              <a:t> et al., Phys. Rev. C93, 025206 (2016</a:t>
            </a:r>
            <a:r>
              <a:rPr lang="en-US" sz="1600" spc="-1" dirty="0" smtClean="0">
                <a:uFill>
                  <a:solidFill>
                    <a:srgbClr val="FFFFFF"/>
                  </a:solidFill>
                </a:uFill>
                <a:latin typeface="Times New Roman" panose="02020603050405020304" pitchFamily="18" charset="0"/>
                <a:cs typeface="Times New Roman" panose="02020603050405020304" pitchFamily="18" charset="0"/>
              </a:rPr>
              <a:t>)</a:t>
            </a:r>
            <a:r>
              <a:rPr lang="en-US" sz="1600" spc="-1" dirty="0">
                <a:uFill>
                  <a:solidFill>
                    <a:srgbClr val="FFFFFF"/>
                  </a:solidFill>
                </a:uFill>
                <a:latin typeface="Times New Roman" panose="02020603050405020304" pitchFamily="18" charset="0"/>
                <a:cs typeface="Times New Roman" panose="02020603050405020304" pitchFamily="18" charset="0"/>
              </a:rPr>
              <a:t> </a:t>
            </a:r>
            <a:r>
              <a:rPr lang="en-US" sz="1600" spc="-1" dirty="0" smtClean="0">
                <a:uFill>
                  <a:solidFill>
                    <a:srgbClr val="FFFFFF"/>
                  </a:solidFill>
                </a:uFill>
                <a:latin typeface="Times New Roman" panose="02020603050405020304" pitchFamily="18" charset="0"/>
                <a:cs typeface="Times New Roman" panose="02020603050405020304" pitchFamily="18" charset="0"/>
              </a:rPr>
              <a:t>), arXiv:1509.05460.</a:t>
            </a:r>
          </a:p>
          <a:p>
            <a:r>
              <a:rPr lang="en-US" sz="1600" spc="-1" dirty="0" smtClean="0">
                <a:uFill>
                  <a:solidFill>
                    <a:srgbClr val="FFFFFF"/>
                  </a:solidFill>
                </a:uFill>
                <a:latin typeface="Times New Roman" panose="02020603050405020304" pitchFamily="18" charset="0"/>
                <a:cs typeface="Times New Roman" panose="02020603050405020304" pitchFamily="18" charset="0"/>
              </a:rPr>
              <a:t>[5] </a:t>
            </a:r>
            <a:r>
              <a:rPr lang="fr-FR" sz="1600" spc="-1" dirty="0">
                <a:uFill>
                  <a:solidFill>
                    <a:srgbClr val="FFFFFF"/>
                  </a:solidFill>
                </a:uFill>
                <a:latin typeface="Times New Roman" panose="02020603050405020304" pitchFamily="18" charset="0"/>
                <a:cs typeface="Times New Roman" panose="02020603050405020304" pitchFamily="18" charset="0"/>
              </a:rPr>
              <a:t>V. I. </a:t>
            </a:r>
            <a:r>
              <a:rPr lang="fr-FR" sz="1600" spc="-1" dirty="0" err="1">
                <a:uFill>
                  <a:solidFill>
                    <a:srgbClr val="FFFFFF"/>
                  </a:solidFill>
                </a:uFill>
                <a:latin typeface="Times New Roman" panose="02020603050405020304" pitchFamily="18" charset="0"/>
                <a:cs typeface="Times New Roman" panose="02020603050405020304" pitchFamily="18" charset="0"/>
              </a:rPr>
              <a:t>Mokeev</a:t>
            </a:r>
            <a:r>
              <a:rPr lang="fr-FR" sz="1600" spc="-1" dirty="0">
                <a:uFill>
                  <a:solidFill>
                    <a:srgbClr val="FFFFFF"/>
                  </a:solidFill>
                </a:uFill>
                <a:latin typeface="Times New Roman" panose="02020603050405020304" pitchFamily="18" charset="0"/>
                <a:cs typeface="Times New Roman" panose="02020603050405020304" pitchFamily="18" charset="0"/>
              </a:rPr>
              <a:t> et al. (CLAS), Phys. </a:t>
            </a:r>
            <a:r>
              <a:rPr lang="fr-FR" sz="1600" spc="-1" dirty="0" err="1">
                <a:uFill>
                  <a:solidFill>
                    <a:srgbClr val="FFFFFF"/>
                  </a:solidFill>
                </a:uFill>
                <a:latin typeface="Times New Roman" panose="02020603050405020304" pitchFamily="18" charset="0"/>
                <a:cs typeface="Times New Roman" panose="02020603050405020304" pitchFamily="18" charset="0"/>
              </a:rPr>
              <a:t>Rev</a:t>
            </a:r>
            <a:r>
              <a:rPr lang="fr-FR" sz="1600" spc="-1" dirty="0">
                <a:uFill>
                  <a:solidFill>
                    <a:srgbClr val="FFFFFF"/>
                  </a:solidFill>
                </a:uFill>
                <a:latin typeface="Times New Roman" panose="02020603050405020304" pitchFamily="18" charset="0"/>
                <a:cs typeface="Times New Roman" panose="02020603050405020304" pitchFamily="18" charset="0"/>
              </a:rPr>
              <a:t>. C86, </a:t>
            </a:r>
            <a:r>
              <a:rPr lang="fr-FR" sz="1600" spc="-1" dirty="0" smtClean="0">
                <a:uFill>
                  <a:solidFill>
                    <a:srgbClr val="FFFFFF"/>
                  </a:solidFill>
                </a:uFill>
                <a:latin typeface="Times New Roman" panose="02020603050405020304" pitchFamily="18" charset="0"/>
                <a:cs typeface="Times New Roman" panose="02020603050405020304" pitchFamily="18" charset="0"/>
              </a:rPr>
              <a:t>035203 (2012</a:t>
            </a:r>
            <a:r>
              <a:rPr lang="fr-FR" sz="1600" spc="-1" dirty="0">
                <a:uFill>
                  <a:solidFill>
                    <a:srgbClr val="FFFFFF"/>
                  </a:solidFill>
                </a:uFill>
                <a:latin typeface="Times New Roman" panose="02020603050405020304" pitchFamily="18" charset="0"/>
                <a:cs typeface="Times New Roman" panose="02020603050405020304" pitchFamily="18" charset="0"/>
              </a:rPr>
              <a:t>), </a:t>
            </a:r>
            <a:r>
              <a:rPr lang="fr-FR" sz="1600" spc="-1" dirty="0" smtClean="0">
                <a:uFill>
                  <a:solidFill>
                    <a:srgbClr val="FFFFFF"/>
                  </a:solidFill>
                </a:uFill>
                <a:latin typeface="Times New Roman" panose="02020603050405020304" pitchFamily="18" charset="0"/>
                <a:cs typeface="Times New Roman" panose="02020603050405020304" pitchFamily="18" charset="0"/>
              </a:rPr>
              <a:t>arXiv:1205.3948.</a:t>
            </a:r>
            <a:endParaRPr lang="en-US" sz="1600" spc="-1" dirty="0" smtClean="0">
              <a:uFill>
                <a:solidFill>
                  <a:srgbClr val="FFFFFF"/>
                </a:solidFill>
              </a:uFill>
              <a:latin typeface="Times New Roman" panose="02020603050405020304" pitchFamily="18" charset="0"/>
              <a:cs typeface="Times New Roman" panose="02020603050405020304" pitchFamily="18" charset="0"/>
            </a:endParaRPr>
          </a:p>
          <a:p>
            <a:r>
              <a:rPr lang="en-US" sz="1600" spc="-1" dirty="0" smtClean="0">
                <a:uFill>
                  <a:solidFill>
                    <a:srgbClr val="FFFFFF"/>
                  </a:solidFill>
                </a:uFill>
                <a:latin typeface="Times New Roman" panose="02020603050405020304" pitchFamily="18" charset="0"/>
                <a:cs typeface="Times New Roman" panose="02020603050405020304" pitchFamily="18" charset="0"/>
              </a:rPr>
              <a:t>[6]</a:t>
            </a:r>
            <a:r>
              <a:rPr lang="en-US" sz="1600" dirty="0">
                <a:latin typeface="Times New Roman" panose="02020603050405020304" pitchFamily="18" charset="0"/>
                <a:cs typeface="Times New Roman" panose="02020603050405020304" pitchFamily="18" charset="0"/>
              </a:rPr>
              <a:t> V. I. </a:t>
            </a:r>
            <a:r>
              <a:rPr lang="en-US" sz="1600" dirty="0" err="1">
                <a:latin typeface="Times New Roman" panose="02020603050405020304" pitchFamily="18" charset="0"/>
                <a:cs typeface="Times New Roman" panose="02020603050405020304" pitchFamily="18" charset="0"/>
              </a:rPr>
              <a:t>Mokeev</a:t>
            </a:r>
            <a:r>
              <a:rPr lang="en-US" sz="1600" dirty="0">
                <a:latin typeface="Times New Roman" panose="02020603050405020304" pitchFamily="18" charset="0"/>
                <a:cs typeface="Times New Roman" panose="02020603050405020304" pitchFamily="18" charset="0"/>
              </a:rPr>
              <a:t> et al., EPJ Web Conf. 113, 01013 (2016</a:t>
            </a:r>
            <a:r>
              <a:rPr lang="en-US" sz="1600" dirty="0" smtClean="0">
                <a:latin typeface="Times New Roman" panose="02020603050405020304" pitchFamily="18" charset="0"/>
                <a:cs typeface="Times New Roman" panose="02020603050405020304" pitchFamily="18" charset="0"/>
              </a:rPr>
              <a:t>), arXiv:1508.04088.</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698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CustomShape 5"/>
          <p:cNvSpPr/>
          <p:nvPr/>
        </p:nvSpPr>
        <p:spPr>
          <a:xfrm>
            <a:off x="1524000" y="0"/>
            <a:ext cx="9142560" cy="592920"/>
          </a:xfrm>
          <a:prstGeom prst="rect">
            <a:avLst/>
          </a:prstGeom>
          <a:noFill/>
          <a:ln>
            <a:noFill/>
          </a:ln>
        </p:spPr>
        <p:style>
          <a:lnRef idx="0">
            <a:scrgbClr r="0" g="0" b="0"/>
          </a:lnRef>
          <a:fillRef idx="0">
            <a:scrgbClr r="0" g="0" b="0"/>
          </a:fillRef>
          <a:effectRef idx="0">
            <a:scrgbClr r="0" g="0" b="0"/>
          </a:effectRef>
          <a:fontRef idx="minor"/>
        </p:style>
        <p:txBody>
          <a:bodyPr lIns="90000" tIns="0" rIns="90000" bIns="45000"/>
          <a:lstStyle/>
          <a:p>
            <a:pPr algn="ctr">
              <a:lnSpc>
                <a:spcPct val="100000"/>
              </a:lnSpc>
            </a:pPr>
            <a:r>
              <a:rPr lang="en-US" sz="3600" b="1" spc="-1" dirty="0" smtClean="0">
                <a:solidFill>
                  <a:srgbClr val="333399"/>
                </a:solidFill>
                <a:uFill>
                  <a:solidFill>
                    <a:srgbClr val="FFFFFF"/>
                  </a:solidFill>
                </a:uFill>
                <a:latin typeface="Times New Roman"/>
              </a:rPr>
              <a:t>Reaction mechanisms</a:t>
            </a:r>
            <a:endParaRPr lang="en-US" spc="-1" baseline="30000" dirty="0">
              <a:solidFill>
                <a:srgbClr val="000000"/>
              </a:solidFill>
              <a:uFill>
                <a:solidFill>
                  <a:srgbClr val="FFFFFF"/>
                </a:solidFill>
              </a:uFill>
              <a:latin typeface="Arial"/>
            </a:endParaRPr>
          </a:p>
        </p:txBody>
      </p:sp>
      <p:sp>
        <p:nvSpPr>
          <p:cNvPr id="41" name="TextBox 43"/>
          <p:cNvSpPr txBox="1">
            <a:spLocks noChangeArrowheads="1"/>
          </p:cNvSpPr>
          <p:nvPr/>
        </p:nvSpPr>
        <p:spPr bwMode="auto">
          <a:xfrm>
            <a:off x="4741194" y="1133042"/>
            <a:ext cx="2212465" cy="492443"/>
          </a:xfrm>
          <a:prstGeom prst="rect">
            <a:avLst/>
          </a:prstGeom>
          <a:noFill/>
          <a:ln w="9525">
            <a:noFill/>
            <a:miter lim="800000"/>
            <a:headEnd/>
            <a:tailEnd/>
          </a:ln>
        </p:spPr>
        <p:txBody>
          <a:bodyPr wrap="none">
            <a:spAutoFit/>
          </a:bodyPr>
          <a:lstStyle/>
          <a:p>
            <a:r>
              <a:rPr lang="en-US" sz="2500" b="1" dirty="0">
                <a:latin typeface="Times New Roman" panose="02020603050405020304" pitchFamily="18" charset="0"/>
                <a:cs typeface="Times New Roman" panose="02020603050405020304" pitchFamily="18" charset="0"/>
              </a:rPr>
              <a:t>Resonant </a:t>
            </a:r>
            <a:r>
              <a:rPr lang="en-US" sz="2500" b="1" dirty="0" smtClean="0">
                <a:latin typeface="Times New Roman" panose="02020603050405020304" pitchFamily="18" charset="0"/>
                <a:cs typeface="Times New Roman" panose="02020603050405020304" pitchFamily="18" charset="0"/>
              </a:rPr>
              <a:t>part</a:t>
            </a:r>
            <a:endParaRPr lang="en-US" sz="2500" b="1" dirty="0">
              <a:latin typeface="Times New Roman" panose="02020603050405020304" pitchFamily="18" charset="0"/>
              <a:cs typeface="Times New Roman" panose="02020603050405020304" pitchFamily="18" charset="0"/>
            </a:endParaRPr>
          </a:p>
        </p:txBody>
      </p:sp>
      <p:sp>
        <p:nvSpPr>
          <p:cNvPr id="42" name="TextBox 44"/>
          <p:cNvSpPr txBox="1">
            <a:spLocks noChangeArrowheads="1"/>
          </p:cNvSpPr>
          <p:nvPr/>
        </p:nvSpPr>
        <p:spPr bwMode="auto">
          <a:xfrm>
            <a:off x="7996163" y="1133042"/>
            <a:ext cx="2718052" cy="477054"/>
          </a:xfrm>
          <a:prstGeom prst="rect">
            <a:avLst/>
          </a:prstGeom>
          <a:noFill/>
          <a:ln w="9525">
            <a:noFill/>
            <a:miter lim="800000"/>
            <a:headEnd/>
            <a:tailEnd/>
          </a:ln>
        </p:spPr>
        <p:txBody>
          <a:bodyPr wrap="none">
            <a:spAutoFit/>
          </a:bodyPr>
          <a:lstStyle/>
          <a:p>
            <a:r>
              <a:rPr lang="en-US" sz="2500" b="1" dirty="0">
                <a:latin typeface="Times New Roman" panose="02020603050405020304" pitchFamily="18" charset="0"/>
                <a:cs typeface="Times New Roman" panose="02020603050405020304" pitchFamily="18" charset="0"/>
              </a:rPr>
              <a:t>Non-resonant </a:t>
            </a:r>
            <a:r>
              <a:rPr lang="en-US" sz="2500" b="1" dirty="0" smtClean="0">
                <a:latin typeface="Times New Roman" panose="02020603050405020304" pitchFamily="18" charset="0"/>
                <a:cs typeface="Times New Roman" panose="02020603050405020304" pitchFamily="18" charset="0"/>
              </a:rPr>
              <a:t>part</a:t>
            </a:r>
            <a:endParaRPr lang="en-US" sz="25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160781" y="1133042"/>
            <a:ext cx="372218" cy="477054"/>
          </a:xfrm>
          <a:prstGeom prst="rect">
            <a:avLst/>
          </a:prstGeom>
          <a:noFill/>
        </p:spPr>
        <p:txBody>
          <a:bodyPr wrap="none" rtlCol="0">
            <a:spAutoFit/>
          </a:bodyPr>
          <a:lstStyle/>
          <a:p>
            <a:r>
              <a:rPr lang="en-US" sz="2500" b="1" dirty="0" smtClean="0"/>
              <a:t>+</a:t>
            </a:r>
            <a:endParaRPr lang="en-US" sz="2500" b="1" dirty="0"/>
          </a:p>
        </p:txBody>
      </p:sp>
      <p:sp>
        <p:nvSpPr>
          <p:cNvPr id="3" name="Rectangle 2"/>
          <p:cNvSpPr/>
          <p:nvPr/>
        </p:nvSpPr>
        <p:spPr>
          <a:xfrm>
            <a:off x="92260" y="4450574"/>
            <a:ext cx="1786451" cy="461665"/>
          </a:xfrm>
          <a:prstGeom prst="rect">
            <a:avLst/>
          </a:prstGeom>
        </p:spPr>
        <p:txBody>
          <a:bodyPr wrap="none">
            <a:spAutoFit/>
          </a:bodyPr>
          <a:lstStyle/>
          <a:p>
            <a:r>
              <a:rPr lang="el-GR" sz="2400" b="1" spc="-1" dirty="0">
                <a:uFill>
                  <a:solidFill>
                    <a:srgbClr val="FFFFFF"/>
                  </a:solidFill>
                </a:uFill>
                <a:latin typeface="Times new roman"/>
              </a:rPr>
              <a:t>γ</a:t>
            </a:r>
            <a:r>
              <a:rPr lang="en-US" sz="2400" b="1" spc="-1" baseline="-25000" dirty="0" smtClean="0">
                <a:uFill>
                  <a:solidFill>
                    <a:srgbClr val="FFFFFF"/>
                  </a:solidFill>
                </a:uFill>
                <a:latin typeface="Times new roman"/>
              </a:rPr>
              <a:t>v</a:t>
            </a:r>
            <a:r>
              <a:rPr lang="en-US" sz="2400" b="1" spc="-1" dirty="0" smtClean="0">
                <a:uFill>
                  <a:solidFill>
                    <a:srgbClr val="FFFFFF"/>
                  </a:solidFill>
                </a:uFill>
                <a:latin typeface="Times new roman"/>
              </a:rPr>
              <a:t>p→N*,</a:t>
            </a:r>
            <a:r>
              <a:rPr lang="el-GR" sz="2400" b="1" spc="-1" dirty="0" smtClean="0">
                <a:uFill>
                  <a:solidFill>
                    <a:srgbClr val="FFFFFF"/>
                  </a:solidFill>
                </a:uFill>
                <a:latin typeface="Times new roman"/>
              </a:rPr>
              <a:t>Δ</a:t>
            </a:r>
            <a:r>
              <a:rPr lang="en-US" sz="2400" b="1" spc="-1" dirty="0" smtClean="0">
                <a:uFill>
                  <a:solidFill>
                    <a:srgbClr val="FFFFFF"/>
                  </a:solidFill>
                </a:uFill>
                <a:latin typeface="Times new roman"/>
              </a:rPr>
              <a:t>*</a:t>
            </a:r>
            <a:r>
              <a:rPr lang="en-US" sz="2400" b="1" spc="-1" dirty="0">
                <a:uFill>
                  <a:solidFill>
                    <a:srgbClr val="FFFFFF"/>
                  </a:solidFill>
                </a:uFill>
                <a:latin typeface="Times new roman"/>
              </a:rPr>
              <a:t> </a:t>
            </a:r>
            <a:endParaRPr lang="en-US" sz="2400" b="1" dirty="0"/>
          </a:p>
        </p:txBody>
      </p:sp>
      <p:cxnSp>
        <p:nvCxnSpPr>
          <p:cNvPr id="5" name="Straight Arrow Connector 4"/>
          <p:cNvCxnSpPr/>
          <p:nvPr/>
        </p:nvCxnSpPr>
        <p:spPr>
          <a:xfrm>
            <a:off x="5670655" y="1737360"/>
            <a:ext cx="0" cy="1280160"/>
          </a:xfrm>
          <a:prstGeom prst="straightConnector1">
            <a:avLst/>
          </a:prstGeom>
          <a:ln w="1460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flipV="1">
            <a:off x="2963471" y="3670616"/>
            <a:ext cx="365281" cy="300792"/>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a:off x="2971493" y="4123808"/>
            <a:ext cx="370789" cy="284745"/>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57" name="Rectangle 56"/>
          <p:cNvSpPr/>
          <p:nvPr/>
        </p:nvSpPr>
        <p:spPr>
          <a:xfrm>
            <a:off x="3316724" y="3473921"/>
            <a:ext cx="464935" cy="461665"/>
          </a:xfrm>
          <a:prstGeom prst="rect">
            <a:avLst/>
          </a:prstGeom>
        </p:spPr>
        <p:txBody>
          <a:bodyPr wrap="none">
            <a:spAutoFit/>
          </a:bodyPr>
          <a:lstStyle/>
          <a:p>
            <a:r>
              <a:rPr lang="en-US" sz="2400" b="1" spc="-1" dirty="0">
                <a:uFill>
                  <a:solidFill>
                    <a:srgbClr val="FFFFFF"/>
                  </a:solidFill>
                </a:uFill>
                <a:latin typeface="Times new roman"/>
              </a:rPr>
              <a:t>N</a:t>
            </a:r>
            <a:r>
              <a:rPr lang="en-US" spc="-1" dirty="0" smtClean="0">
                <a:uFill>
                  <a:solidFill>
                    <a:srgbClr val="FFFFFF"/>
                  </a:solidFill>
                </a:uFill>
                <a:latin typeface="Times new roman"/>
              </a:rPr>
              <a:t> </a:t>
            </a:r>
            <a:endParaRPr lang="en-US" dirty="0"/>
          </a:p>
        </p:txBody>
      </p:sp>
      <p:sp>
        <p:nvSpPr>
          <p:cNvPr id="58" name="Rectangle 57"/>
          <p:cNvSpPr/>
          <p:nvPr/>
        </p:nvSpPr>
        <p:spPr>
          <a:xfrm>
            <a:off x="3336608" y="4245051"/>
            <a:ext cx="410433" cy="461665"/>
          </a:xfrm>
          <a:prstGeom prst="rect">
            <a:avLst/>
          </a:prstGeom>
        </p:spPr>
        <p:txBody>
          <a:bodyPr wrap="none">
            <a:spAutoFit/>
          </a:bodyPr>
          <a:lstStyle/>
          <a:p>
            <a:r>
              <a:rPr lang="el-GR" sz="2400" b="1" spc="-1" dirty="0">
                <a:uFill>
                  <a:solidFill>
                    <a:srgbClr val="FFFFFF"/>
                  </a:solidFill>
                </a:uFill>
                <a:latin typeface="Times new roman"/>
              </a:rPr>
              <a:t>π</a:t>
            </a:r>
            <a:r>
              <a:rPr lang="en-US" spc="-1" dirty="0" smtClean="0">
                <a:uFill>
                  <a:solidFill>
                    <a:srgbClr val="FFFFFF"/>
                  </a:solidFill>
                </a:uFill>
                <a:latin typeface="Times new roman"/>
              </a:rPr>
              <a:t> </a:t>
            </a:r>
            <a:endParaRPr lang="en-US" dirty="0"/>
          </a:p>
        </p:txBody>
      </p:sp>
      <p:sp>
        <p:nvSpPr>
          <p:cNvPr id="59" name="Rectangle 58"/>
          <p:cNvSpPr/>
          <p:nvPr/>
        </p:nvSpPr>
        <p:spPr>
          <a:xfrm>
            <a:off x="4704362" y="4450574"/>
            <a:ext cx="1786451" cy="461665"/>
          </a:xfrm>
          <a:prstGeom prst="rect">
            <a:avLst/>
          </a:prstGeom>
        </p:spPr>
        <p:txBody>
          <a:bodyPr wrap="none">
            <a:spAutoFit/>
          </a:bodyPr>
          <a:lstStyle/>
          <a:p>
            <a:r>
              <a:rPr lang="el-GR" sz="2400" b="1" spc="-1" dirty="0">
                <a:uFill>
                  <a:solidFill>
                    <a:srgbClr val="FFFFFF"/>
                  </a:solidFill>
                </a:uFill>
                <a:latin typeface="Times new roman"/>
              </a:rPr>
              <a:t>γ</a:t>
            </a:r>
            <a:r>
              <a:rPr lang="en-US" sz="2400" b="1" spc="-1" baseline="-25000" dirty="0">
                <a:uFill>
                  <a:solidFill>
                    <a:srgbClr val="FFFFFF"/>
                  </a:solidFill>
                </a:uFill>
                <a:latin typeface="Times new roman"/>
              </a:rPr>
              <a:t>v</a:t>
            </a:r>
            <a:r>
              <a:rPr lang="en-US" sz="2400" b="1" spc="-1" dirty="0">
                <a:uFill>
                  <a:solidFill>
                    <a:srgbClr val="FFFFFF"/>
                  </a:solidFill>
                </a:uFill>
                <a:latin typeface="Times new roman"/>
              </a:rPr>
              <a:t>p</a:t>
            </a:r>
            <a:r>
              <a:rPr lang="en-US" sz="2400" b="1" spc="-1" dirty="0" smtClean="0">
                <a:uFill>
                  <a:solidFill>
                    <a:srgbClr val="FFFFFF"/>
                  </a:solidFill>
                </a:uFill>
                <a:latin typeface="Times new roman"/>
              </a:rPr>
              <a:t>→N*,</a:t>
            </a:r>
            <a:r>
              <a:rPr lang="el-GR" sz="2400" b="1" spc="-1" dirty="0" smtClean="0">
                <a:uFill>
                  <a:solidFill>
                    <a:srgbClr val="FFFFFF"/>
                  </a:solidFill>
                </a:uFill>
                <a:latin typeface="Times new roman"/>
              </a:rPr>
              <a:t>Δ</a:t>
            </a:r>
            <a:r>
              <a:rPr lang="en-US" sz="2400" b="1" spc="-1" dirty="0" smtClean="0">
                <a:uFill>
                  <a:solidFill>
                    <a:srgbClr val="FFFFFF"/>
                  </a:solidFill>
                </a:uFill>
                <a:latin typeface="Times new roman"/>
              </a:rPr>
              <a:t>*</a:t>
            </a:r>
            <a:r>
              <a:rPr lang="en-US" sz="2400" b="1" spc="-1" dirty="0">
                <a:uFill>
                  <a:solidFill>
                    <a:srgbClr val="FFFFFF"/>
                  </a:solidFill>
                </a:uFill>
                <a:latin typeface="Times new roman"/>
              </a:rPr>
              <a:t> </a:t>
            </a:r>
            <a:endParaRPr lang="en-US" sz="2400" b="1" dirty="0"/>
          </a:p>
        </p:txBody>
      </p:sp>
      <p:sp>
        <p:nvSpPr>
          <p:cNvPr id="53" name="Rectangle 52"/>
          <p:cNvSpPr/>
          <p:nvPr/>
        </p:nvSpPr>
        <p:spPr>
          <a:xfrm>
            <a:off x="2586811" y="3802784"/>
            <a:ext cx="439287" cy="461665"/>
          </a:xfrm>
          <a:prstGeom prst="rect">
            <a:avLst/>
          </a:prstGeom>
        </p:spPr>
        <p:txBody>
          <a:bodyPr wrap="none">
            <a:spAutoFit/>
          </a:bodyPr>
          <a:lstStyle/>
          <a:p>
            <a:r>
              <a:rPr lang="el-GR" sz="2400" b="1" spc="-1" dirty="0" smtClean="0">
                <a:uFill>
                  <a:solidFill>
                    <a:srgbClr val="FFFFFF"/>
                  </a:solidFill>
                </a:uFill>
                <a:latin typeface="Times new roman"/>
              </a:rPr>
              <a:t>Δ</a:t>
            </a:r>
            <a:r>
              <a:rPr lang="en-US" spc="-1" dirty="0" smtClean="0">
                <a:uFill>
                  <a:solidFill>
                    <a:srgbClr val="FFFFFF"/>
                  </a:solidFill>
                </a:uFill>
                <a:latin typeface="Times new roman"/>
              </a:rPr>
              <a:t> </a:t>
            </a:r>
            <a:endParaRPr lang="en-US" dirty="0"/>
          </a:p>
        </p:txBody>
      </p:sp>
      <p:sp>
        <p:nvSpPr>
          <p:cNvPr id="54" name="Rectangle 53"/>
          <p:cNvSpPr/>
          <p:nvPr/>
        </p:nvSpPr>
        <p:spPr>
          <a:xfrm>
            <a:off x="2606692" y="4926838"/>
            <a:ext cx="410433" cy="461665"/>
          </a:xfrm>
          <a:prstGeom prst="rect">
            <a:avLst/>
          </a:prstGeom>
        </p:spPr>
        <p:txBody>
          <a:bodyPr wrap="none">
            <a:spAutoFit/>
          </a:bodyPr>
          <a:lstStyle/>
          <a:p>
            <a:r>
              <a:rPr lang="el-GR" sz="2400" b="1" spc="-1" dirty="0">
                <a:uFill>
                  <a:solidFill>
                    <a:srgbClr val="FFFFFF"/>
                  </a:solidFill>
                </a:uFill>
                <a:latin typeface="Times new roman"/>
              </a:rPr>
              <a:t>π</a:t>
            </a:r>
            <a:r>
              <a:rPr lang="en-US" spc="-1" dirty="0" smtClean="0">
                <a:uFill>
                  <a:solidFill>
                    <a:srgbClr val="FFFFFF"/>
                  </a:solidFill>
                </a:uFill>
                <a:latin typeface="Times new roman"/>
              </a:rPr>
              <a:t> </a:t>
            </a:r>
            <a:endParaRPr lang="en-US" dirty="0"/>
          </a:p>
        </p:txBody>
      </p:sp>
      <p:sp>
        <p:nvSpPr>
          <p:cNvPr id="62" name="Rectangle 61"/>
          <p:cNvSpPr/>
          <p:nvPr/>
        </p:nvSpPr>
        <p:spPr>
          <a:xfrm>
            <a:off x="7263082" y="3794769"/>
            <a:ext cx="1015856" cy="461665"/>
          </a:xfrm>
          <a:prstGeom prst="rect">
            <a:avLst/>
          </a:prstGeom>
        </p:spPr>
        <p:txBody>
          <a:bodyPr wrap="none">
            <a:spAutoFit/>
          </a:bodyPr>
          <a:lstStyle/>
          <a:p>
            <a:r>
              <a:rPr lang="el-GR" sz="2400" b="1" spc="-1" dirty="0" smtClean="0">
                <a:uFill>
                  <a:solidFill>
                    <a:srgbClr val="FFFFFF"/>
                  </a:solidFill>
                </a:uFill>
                <a:latin typeface="Times new roman"/>
              </a:rPr>
              <a:t>ρ</a:t>
            </a:r>
            <a:r>
              <a:rPr lang="en-US" sz="2400" b="1" spc="-1" baseline="30000" dirty="0" smtClean="0">
                <a:uFill>
                  <a:solidFill>
                    <a:srgbClr val="FFFFFF"/>
                  </a:solidFill>
                </a:uFill>
                <a:latin typeface="Times new roman"/>
              </a:rPr>
              <a:t>0</a:t>
            </a:r>
            <a:r>
              <a:rPr lang="en-US" sz="2400" b="1" spc="-1" dirty="0" smtClean="0">
                <a:solidFill>
                  <a:srgbClr val="00B050"/>
                </a:solidFill>
                <a:uFill>
                  <a:solidFill>
                    <a:srgbClr val="FFFFFF"/>
                  </a:solidFill>
                </a:uFill>
                <a:latin typeface="Times new roman"/>
              </a:rPr>
              <a:t>(</a:t>
            </a:r>
            <a:r>
              <a:rPr lang="el-GR" sz="2400" b="1" spc="-1" dirty="0" smtClean="0">
                <a:solidFill>
                  <a:srgbClr val="00B050"/>
                </a:solidFill>
                <a:uFill>
                  <a:solidFill>
                    <a:srgbClr val="FFFFFF"/>
                  </a:solidFill>
                </a:uFill>
                <a:latin typeface="Times new roman"/>
              </a:rPr>
              <a:t>ρ</a:t>
            </a:r>
            <a:r>
              <a:rPr lang="en-US" sz="2400" b="1" spc="-1" baseline="30000" dirty="0" smtClean="0">
                <a:solidFill>
                  <a:srgbClr val="00B050"/>
                </a:solidFill>
                <a:uFill>
                  <a:solidFill>
                    <a:srgbClr val="FFFFFF"/>
                  </a:solidFill>
                </a:uFill>
                <a:latin typeface="Times new roman"/>
              </a:rPr>
              <a:t>+</a:t>
            </a:r>
            <a:r>
              <a:rPr lang="en-US" sz="2400" b="1" spc="-1" dirty="0" smtClean="0">
                <a:solidFill>
                  <a:srgbClr val="00B050"/>
                </a:solidFill>
                <a:uFill>
                  <a:solidFill>
                    <a:srgbClr val="FFFFFF"/>
                  </a:solidFill>
                </a:uFill>
                <a:latin typeface="Times new roman"/>
              </a:rPr>
              <a:t>) </a:t>
            </a:r>
            <a:endParaRPr lang="en-US" sz="2400" b="1" dirty="0">
              <a:solidFill>
                <a:srgbClr val="00B050"/>
              </a:solidFill>
            </a:endParaRPr>
          </a:p>
        </p:txBody>
      </p:sp>
      <p:sp>
        <p:nvSpPr>
          <p:cNvPr id="63" name="Rectangle 62"/>
          <p:cNvSpPr/>
          <p:nvPr/>
        </p:nvSpPr>
        <p:spPr>
          <a:xfrm>
            <a:off x="7250881" y="4886739"/>
            <a:ext cx="809196" cy="461665"/>
          </a:xfrm>
          <a:prstGeom prst="rect">
            <a:avLst/>
          </a:prstGeom>
        </p:spPr>
        <p:txBody>
          <a:bodyPr wrap="none">
            <a:spAutoFit/>
          </a:bodyPr>
          <a:lstStyle/>
          <a:p>
            <a:r>
              <a:rPr lang="en-US" sz="2400" b="1" spc="-1" dirty="0">
                <a:uFill>
                  <a:solidFill>
                    <a:srgbClr val="FFFFFF"/>
                  </a:solidFill>
                </a:uFill>
                <a:latin typeface="Times new roman"/>
              </a:rPr>
              <a:t>p</a:t>
            </a:r>
            <a:r>
              <a:rPr lang="en-US" sz="2400" b="1" spc="-1" dirty="0" smtClean="0">
                <a:solidFill>
                  <a:srgbClr val="00B050"/>
                </a:solidFill>
                <a:uFill>
                  <a:solidFill>
                    <a:srgbClr val="FFFFFF"/>
                  </a:solidFill>
                </a:uFill>
                <a:latin typeface="Times new roman"/>
              </a:rPr>
              <a:t>(n) </a:t>
            </a:r>
            <a:endParaRPr lang="en-US" sz="2400" b="1" dirty="0">
              <a:solidFill>
                <a:srgbClr val="00B050"/>
              </a:solidFill>
            </a:endParaRPr>
          </a:p>
        </p:txBody>
      </p:sp>
      <p:sp>
        <p:nvSpPr>
          <p:cNvPr id="66" name="Rectangle 65"/>
          <p:cNvSpPr/>
          <p:nvPr/>
        </p:nvSpPr>
        <p:spPr>
          <a:xfrm>
            <a:off x="8570509" y="3369654"/>
            <a:ext cx="1036694" cy="461665"/>
          </a:xfrm>
          <a:prstGeom prst="rect">
            <a:avLst/>
          </a:prstGeom>
        </p:spPr>
        <p:txBody>
          <a:bodyPr wrap="none">
            <a:spAutoFit/>
          </a:bodyPr>
          <a:lstStyle/>
          <a:p>
            <a:r>
              <a:rPr lang="en-US" sz="2400" b="1" spc="-1" dirty="0" smtClean="0">
                <a:uFill>
                  <a:solidFill>
                    <a:srgbClr val="FFFFFF"/>
                  </a:solidFill>
                </a:uFill>
                <a:latin typeface="Times new roman"/>
              </a:rPr>
              <a:t>π</a:t>
            </a:r>
            <a:r>
              <a:rPr lang="en-US" sz="2400" b="1" spc="-1" baseline="30000" dirty="0" smtClean="0">
                <a:uFill>
                  <a:solidFill>
                    <a:srgbClr val="FFFFFF"/>
                  </a:solidFill>
                </a:uFill>
                <a:latin typeface="Times new roman"/>
              </a:rPr>
              <a:t>+</a:t>
            </a:r>
            <a:r>
              <a:rPr lang="en-US" sz="2400" b="1" spc="-1" dirty="0" smtClean="0">
                <a:solidFill>
                  <a:srgbClr val="00B050"/>
                </a:solidFill>
                <a:uFill>
                  <a:solidFill>
                    <a:srgbClr val="FFFFFF"/>
                  </a:solidFill>
                </a:uFill>
                <a:latin typeface="Times new roman"/>
              </a:rPr>
              <a:t>(</a:t>
            </a:r>
            <a:r>
              <a:rPr lang="el-GR" sz="2400" b="1" spc="-1" dirty="0" smtClean="0">
                <a:solidFill>
                  <a:srgbClr val="00B050"/>
                </a:solidFill>
                <a:uFill>
                  <a:solidFill>
                    <a:srgbClr val="FFFFFF"/>
                  </a:solidFill>
                </a:uFill>
                <a:latin typeface="Times new roman"/>
              </a:rPr>
              <a:t>π</a:t>
            </a:r>
            <a:r>
              <a:rPr lang="en-US" sz="2400" b="1" spc="-1" baseline="30000" dirty="0" smtClean="0">
                <a:solidFill>
                  <a:srgbClr val="00B050"/>
                </a:solidFill>
                <a:uFill>
                  <a:solidFill>
                    <a:srgbClr val="FFFFFF"/>
                  </a:solidFill>
                </a:uFill>
                <a:latin typeface="Times new roman"/>
              </a:rPr>
              <a:t>+</a:t>
            </a:r>
            <a:r>
              <a:rPr lang="en-US" sz="2400" b="1" spc="-1" dirty="0" smtClean="0">
                <a:solidFill>
                  <a:srgbClr val="00B050"/>
                </a:solidFill>
                <a:uFill>
                  <a:solidFill>
                    <a:srgbClr val="FFFFFF"/>
                  </a:solidFill>
                </a:uFill>
                <a:latin typeface="Times new roman"/>
              </a:rPr>
              <a:t>) </a:t>
            </a:r>
            <a:endParaRPr lang="en-US" sz="2400" b="1" dirty="0">
              <a:solidFill>
                <a:srgbClr val="00B050"/>
              </a:solidFill>
            </a:endParaRPr>
          </a:p>
        </p:txBody>
      </p:sp>
      <p:sp>
        <p:nvSpPr>
          <p:cNvPr id="67" name="Rectangle 66"/>
          <p:cNvSpPr/>
          <p:nvPr/>
        </p:nvSpPr>
        <p:spPr>
          <a:xfrm>
            <a:off x="8590393" y="4108700"/>
            <a:ext cx="974177" cy="461665"/>
          </a:xfrm>
          <a:prstGeom prst="rect">
            <a:avLst/>
          </a:prstGeom>
        </p:spPr>
        <p:txBody>
          <a:bodyPr wrap="none">
            <a:spAutoFit/>
          </a:bodyPr>
          <a:lstStyle/>
          <a:p>
            <a:r>
              <a:rPr lang="el-GR" sz="2400" b="1" spc="-1" dirty="0" smtClean="0">
                <a:uFill>
                  <a:solidFill>
                    <a:srgbClr val="FFFFFF"/>
                  </a:solidFill>
                </a:uFill>
                <a:latin typeface="Times new roman"/>
              </a:rPr>
              <a:t>π</a:t>
            </a:r>
            <a:r>
              <a:rPr lang="en-US" sz="2400" b="1" spc="-1" baseline="30000" dirty="0" smtClean="0">
                <a:uFill>
                  <a:solidFill>
                    <a:srgbClr val="FFFFFF"/>
                  </a:solidFill>
                </a:uFill>
                <a:latin typeface="Times new roman"/>
              </a:rPr>
              <a:t>-</a:t>
            </a:r>
            <a:r>
              <a:rPr lang="en-US" sz="2400" b="1" spc="-1" dirty="0" smtClean="0">
                <a:solidFill>
                  <a:srgbClr val="00B050"/>
                </a:solidFill>
                <a:uFill>
                  <a:solidFill>
                    <a:srgbClr val="FFFFFF"/>
                  </a:solidFill>
                </a:uFill>
                <a:latin typeface="Times new roman"/>
              </a:rPr>
              <a:t>(</a:t>
            </a:r>
            <a:r>
              <a:rPr lang="el-GR" sz="2400" b="1" spc="-1" dirty="0" smtClean="0">
                <a:solidFill>
                  <a:srgbClr val="00B050"/>
                </a:solidFill>
                <a:uFill>
                  <a:solidFill>
                    <a:srgbClr val="FFFFFF"/>
                  </a:solidFill>
                </a:uFill>
                <a:latin typeface="Times new roman"/>
              </a:rPr>
              <a:t>π</a:t>
            </a:r>
            <a:r>
              <a:rPr lang="en-US" sz="2400" b="1" spc="-1" baseline="30000" dirty="0" smtClean="0">
                <a:solidFill>
                  <a:srgbClr val="00B050"/>
                </a:solidFill>
                <a:uFill>
                  <a:solidFill>
                    <a:srgbClr val="FFFFFF"/>
                  </a:solidFill>
                </a:uFill>
                <a:latin typeface="Times new roman"/>
              </a:rPr>
              <a:t>0</a:t>
            </a:r>
            <a:r>
              <a:rPr lang="en-US" sz="2400" b="1" spc="-1" dirty="0" smtClean="0">
                <a:solidFill>
                  <a:srgbClr val="00B050"/>
                </a:solidFill>
                <a:uFill>
                  <a:solidFill>
                    <a:srgbClr val="FFFFFF"/>
                  </a:solidFill>
                </a:uFill>
                <a:latin typeface="Times new roman"/>
              </a:rPr>
              <a:t>) </a:t>
            </a:r>
            <a:endParaRPr lang="en-US" sz="2400" b="1" dirty="0">
              <a:solidFill>
                <a:srgbClr val="00B050"/>
              </a:solidFill>
            </a:endParaRPr>
          </a:p>
        </p:txBody>
      </p:sp>
      <p:sp>
        <p:nvSpPr>
          <p:cNvPr id="46" name="TextBox 45"/>
          <p:cNvSpPr txBox="1"/>
          <p:nvPr/>
        </p:nvSpPr>
        <p:spPr>
          <a:xfrm>
            <a:off x="9953278" y="4450574"/>
            <a:ext cx="364202" cy="461665"/>
          </a:xfrm>
          <a:prstGeom prst="rect">
            <a:avLst/>
          </a:prstGeom>
          <a:noFill/>
        </p:spPr>
        <p:txBody>
          <a:bodyPr wrap="none" rtlCol="0">
            <a:spAutoFit/>
          </a:bodyPr>
          <a:lstStyle/>
          <a:p>
            <a:r>
              <a:rPr lang="en-US" sz="2400" b="1" dirty="0" smtClean="0"/>
              <a:t>+</a:t>
            </a:r>
            <a:endParaRPr lang="en-US" sz="2400" b="1" dirty="0"/>
          </a:p>
        </p:txBody>
      </p:sp>
      <p:sp>
        <p:nvSpPr>
          <p:cNvPr id="47" name="Rectangle 46"/>
          <p:cNvSpPr/>
          <p:nvPr/>
        </p:nvSpPr>
        <p:spPr>
          <a:xfrm>
            <a:off x="4737306" y="3369654"/>
            <a:ext cx="4934065" cy="2296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4146894" y="4450574"/>
            <a:ext cx="364202" cy="461665"/>
          </a:xfrm>
          <a:prstGeom prst="rect">
            <a:avLst/>
          </a:prstGeom>
          <a:noFill/>
        </p:spPr>
        <p:txBody>
          <a:bodyPr wrap="none" rtlCol="0">
            <a:spAutoFit/>
          </a:bodyPr>
          <a:lstStyle/>
          <a:p>
            <a:r>
              <a:rPr lang="en-US" sz="2400" b="1" dirty="0" smtClean="0"/>
              <a:t>+</a:t>
            </a:r>
            <a:endParaRPr lang="en-US" sz="2400" b="1" dirty="0"/>
          </a:p>
        </p:txBody>
      </p:sp>
      <p:sp>
        <p:nvSpPr>
          <p:cNvPr id="48" name="TextBox 47"/>
          <p:cNvSpPr txBox="1"/>
          <p:nvPr/>
        </p:nvSpPr>
        <p:spPr>
          <a:xfrm>
            <a:off x="10780294" y="4389019"/>
            <a:ext cx="595035" cy="584775"/>
          </a:xfrm>
          <a:prstGeom prst="rect">
            <a:avLst/>
          </a:prstGeom>
          <a:noFill/>
        </p:spPr>
        <p:txBody>
          <a:bodyPr wrap="none" rtlCol="0">
            <a:spAutoFit/>
          </a:bodyPr>
          <a:lstStyle/>
          <a:p>
            <a:r>
              <a:rPr lang="en-US" sz="3200" b="1" dirty="0" smtClean="0"/>
              <a:t>…</a:t>
            </a:r>
            <a:endParaRPr lang="en-US" sz="3200" b="1" dirty="0"/>
          </a:p>
        </p:txBody>
      </p:sp>
      <p:sp>
        <p:nvSpPr>
          <p:cNvPr id="72" name="Rectangle 71"/>
          <p:cNvSpPr/>
          <p:nvPr/>
        </p:nvSpPr>
        <p:spPr>
          <a:xfrm>
            <a:off x="683127" y="1133042"/>
            <a:ext cx="3146246" cy="477054"/>
          </a:xfrm>
          <a:prstGeom prst="rect">
            <a:avLst/>
          </a:prstGeom>
        </p:spPr>
        <p:txBody>
          <a:bodyPr wrap="none">
            <a:spAutoFit/>
          </a:bodyPr>
          <a:lstStyle/>
          <a:p>
            <a:pPr algn="r"/>
            <a:r>
              <a:rPr lang="el-GR" sz="2500" b="1" spc="-1" dirty="0">
                <a:uFill>
                  <a:solidFill>
                    <a:srgbClr val="FFFFFF"/>
                  </a:solidFill>
                </a:uFill>
                <a:latin typeface="Times new roman"/>
              </a:rPr>
              <a:t>γ</a:t>
            </a:r>
            <a:r>
              <a:rPr lang="en-US" sz="2500" b="1" spc="-1" baseline="-25000" dirty="0" smtClean="0">
                <a:uFill>
                  <a:solidFill>
                    <a:srgbClr val="FFFFFF"/>
                  </a:solidFill>
                </a:uFill>
                <a:latin typeface="Times new roman"/>
              </a:rPr>
              <a:t>v</a:t>
            </a:r>
            <a:r>
              <a:rPr lang="en-US" sz="2500" b="1" spc="-1" dirty="0" smtClean="0">
                <a:uFill>
                  <a:solidFill>
                    <a:srgbClr val="FFFFFF"/>
                  </a:solidFill>
                </a:uFill>
                <a:latin typeface="Times new roman"/>
              </a:rPr>
              <a:t>p→p</a:t>
            </a:r>
            <a:r>
              <a:rPr lang="en-US" sz="2500" b="1" spc="-1" dirty="0" smtClean="0">
                <a:solidFill>
                  <a:srgbClr val="00B050"/>
                </a:solidFill>
                <a:uFill>
                  <a:solidFill>
                    <a:srgbClr val="FFFFFF"/>
                  </a:solidFill>
                </a:uFill>
                <a:latin typeface="Times new roman"/>
              </a:rPr>
              <a:t>(n)</a:t>
            </a:r>
            <a:r>
              <a:rPr lang="el-GR" sz="2500" b="1" spc="-1" dirty="0" smtClean="0">
                <a:uFill>
                  <a:solidFill>
                    <a:srgbClr val="FFFFFF"/>
                  </a:solidFill>
                </a:uFill>
                <a:latin typeface="Times new roman"/>
              </a:rPr>
              <a:t>π</a:t>
            </a:r>
            <a:r>
              <a:rPr lang="en-US" sz="2500" b="1" spc="-1" baseline="30000" dirty="0" smtClean="0">
                <a:uFill>
                  <a:solidFill>
                    <a:srgbClr val="FFFFFF"/>
                  </a:solidFill>
                </a:uFill>
                <a:latin typeface="Times new roman"/>
              </a:rPr>
              <a:t>+</a:t>
            </a:r>
            <a:r>
              <a:rPr lang="en-US" sz="2500" b="1" spc="-1" dirty="0" smtClean="0">
                <a:solidFill>
                  <a:srgbClr val="00B050"/>
                </a:solidFill>
                <a:uFill>
                  <a:solidFill>
                    <a:srgbClr val="FFFFFF"/>
                  </a:solidFill>
                </a:uFill>
                <a:latin typeface="Times new roman"/>
              </a:rPr>
              <a:t>(</a:t>
            </a:r>
            <a:r>
              <a:rPr lang="el-GR" sz="2500" b="1" spc="-1" dirty="0" smtClean="0">
                <a:solidFill>
                  <a:srgbClr val="00B050"/>
                </a:solidFill>
                <a:uFill>
                  <a:solidFill>
                    <a:srgbClr val="FFFFFF"/>
                  </a:solidFill>
                </a:uFill>
                <a:latin typeface="Times new roman"/>
              </a:rPr>
              <a:t>π</a:t>
            </a:r>
            <a:r>
              <a:rPr lang="en-US" sz="2500" b="1" spc="-1" baseline="30000" dirty="0" smtClean="0">
                <a:solidFill>
                  <a:srgbClr val="00B050"/>
                </a:solidFill>
                <a:uFill>
                  <a:solidFill>
                    <a:srgbClr val="FFFFFF"/>
                  </a:solidFill>
                </a:uFill>
                <a:latin typeface="Times new roman"/>
              </a:rPr>
              <a:t>+</a:t>
            </a:r>
            <a:r>
              <a:rPr lang="en-US" sz="2500" b="1" spc="-1" dirty="0" smtClean="0">
                <a:solidFill>
                  <a:srgbClr val="00B050"/>
                </a:solidFill>
                <a:uFill>
                  <a:solidFill>
                    <a:srgbClr val="FFFFFF"/>
                  </a:solidFill>
                </a:uFill>
                <a:latin typeface="Times new roman"/>
              </a:rPr>
              <a:t>)</a:t>
            </a:r>
            <a:r>
              <a:rPr lang="el-GR" sz="2500" b="1" spc="-1" dirty="0" smtClean="0">
                <a:uFill>
                  <a:solidFill>
                    <a:srgbClr val="FFFFFF"/>
                  </a:solidFill>
                </a:uFill>
                <a:latin typeface="Times new roman"/>
              </a:rPr>
              <a:t>π</a:t>
            </a:r>
            <a:r>
              <a:rPr lang="en-US" sz="2500" b="1" spc="-1" baseline="30000" dirty="0" smtClean="0">
                <a:uFill>
                  <a:solidFill>
                    <a:srgbClr val="FFFFFF"/>
                  </a:solidFill>
                </a:uFill>
                <a:latin typeface="Times new roman"/>
              </a:rPr>
              <a:t>-</a:t>
            </a:r>
            <a:r>
              <a:rPr lang="en-US" sz="2500" b="1" spc="-1" dirty="0" smtClean="0">
                <a:solidFill>
                  <a:srgbClr val="00B050"/>
                </a:solidFill>
                <a:uFill>
                  <a:solidFill>
                    <a:srgbClr val="FFFFFF"/>
                  </a:solidFill>
                </a:uFill>
                <a:latin typeface="Times new roman"/>
              </a:rPr>
              <a:t>(</a:t>
            </a:r>
            <a:r>
              <a:rPr lang="el-GR" sz="2500" b="1" spc="-1" dirty="0" smtClean="0">
                <a:solidFill>
                  <a:srgbClr val="00B050"/>
                </a:solidFill>
                <a:uFill>
                  <a:solidFill>
                    <a:srgbClr val="FFFFFF"/>
                  </a:solidFill>
                </a:uFill>
                <a:latin typeface="Times new roman"/>
              </a:rPr>
              <a:t>π</a:t>
            </a:r>
            <a:r>
              <a:rPr lang="en-US" sz="2500" b="1" spc="-1" baseline="30000" dirty="0" smtClean="0">
                <a:solidFill>
                  <a:srgbClr val="00B050"/>
                </a:solidFill>
                <a:uFill>
                  <a:solidFill>
                    <a:srgbClr val="FFFFFF"/>
                  </a:solidFill>
                </a:uFill>
                <a:latin typeface="Times new roman"/>
              </a:rPr>
              <a:t>0</a:t>
            </a:r>
            <a:r>
              <a:rPr lang="en-US" sz="2500" b="1" spc="-1" dirty="0" smtClean="0">
                <a:solidFill>
                  <a:srgbClr val="00B050"/>
                </a:solidFill>
                <a:uFill>
                  <a:solidFill>
                    <a:srgbClr val="FFFFFF"/>
                  </a:solidFill>
                </a:uFill>
                <a:latin typeface="Times new roman"/>
              </a:rPr>
              <a:t>) </a:t>
            </a:r>
            <a:endParaRPr lang="en-US" sz="2500" b="1" dirty="0">
              <a:solidFill>
                <a:srgbClr val="00B050"/>
              </a:solidFill>
            </a:endParaRPr>
          </a:p>
        </p:txBody>
      </p:sp>
      <p:sp>
        <p:nvSpPr>
          <p:cNvPr id="74" name="TextBox 73"/>
          <p:cNvSpPr txBox="1"/>
          <p:nvPr/>
        </p:nvSpPr>
        <p:spPr>
          <a:xfrm>
            <a:off x="4009469" y="1133042"/>
            <a:ext cx="348590" cy="477054"/>
          </a:xfrm>
          <a:prstGeom prst="rect">
            <a:avLst/>
          </a:prstGeom>
          <a:noFill/>
        </p:spPr>
        <p:txBody>
          <a:bodyPr wrap="square" rtlCol="0">
            <a:spAutoFit/>
          </a:bodyPr>
          <a:lstStyle/>
          <a:p>
            <a:r>
              <a:rPr lang="en-US" sz="2500" b="1" dirty="0"/>
              <a:t>=</a:t>
            </a:r>
          </a:p>
        </p:txBody>
      </p:sp>
      <p:cxnSp>
        <p:nvCxnSpPr>
          <p:cNvPr id="51" name="Straight Arrow Connector 50"/>
          <p:cNvCxnSpPr/>
          <p:nvPr/>
        </p:nvCxnSpPr>
        <p:spPr>
          <a:xfrm>
            <a:off x="6412514" y="4705216"/>
            <a:ext cx="807089" cy="481275"/>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6404494" y="4125117"/>
            <a:ext cx="815109" cy="491865"/>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p:cNvCxnSpPr/>
          <p:nvPr/>
        </p:nvCxnSpPr>
        <p:spPr>
          <a:xfrm>
            <a:off x="1800415" y="4705216"/>
            <a:ext cx="807089" cy="481275"/>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p:cNvCxnSpPr/>
          <p:nvPr/>
        </p:nvCxnSpPr>
        <p:spPr>
          <a:xfrm flipV="1">
            <a:off x="1792395" y="4125117"/>
            <a:ext cx="815109" cy="491865"/>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p:cNvCxnSpPr/>
          <p:nvPr/>
        </p:nvCxnSpPr>
        <p:spPr>
          <a:xfrm flipV="1">
            <a:off x="8169129" y="3614470"/>
            <a:ext cx="365281" cy="300792"/>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84" name="Straight Arrow Connector 83"/>
          <p:cNvCxnSpPr/>
          <p:nvPr/>
        </p:nvCxnSpPr>
        <p:spPr>
          <a:xfrm>
            <a:off x="8177151" y="4067662"/>
            <a:ext cx="370789" cy="284745"/>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9094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CustomShape 1"/>
          <p:cNvSpPr/>
          <p:nvPr/>
        </p:nvSpPr>
        <p:spPr>
          <a:xfrm>
            <a:off x="4141200" y="1490760"/>
            <a:ext cx="263880" cy="367920"/>
          </a:xfrm>
          <a:prstGeom prst="rect">
            <a:avLst/>
          </a:prstGeom>
          <a:noFill/>
          <a:ln>
            <a:noFill/>
          </a:ln>
        </p:spPr>
        <p:style>
          <a:lnRef idx="0">
            <a:scrgbClr r="0" g="0" b="0"/>
          </a:lnRef>
          <a:fillRef idx="0">
            <a:scrgbClr r="0" g="0" b="0"/>
          </a:fillRef>
          <a:effectRef idx="0">
            <a:scrgbClr r="0" g="0" b="0"/>
          </a:effectRef>
          <a:fontRef idx="minor"/>
        </p:style>
      </p:sp>
      <p:sp>
        <p:nvSpPr>
          <p:cNvPr id="393" name="CustomShape 5"/>
          <p:cNvSpPr/>
          <p:nvPr/>
        </p:nvSpPr>
        <p:spPr>
          <a:xfrm>
            <a:off x="0" y="0"/>
            <a:ext cx="12192000" cy="592920"/>
          </a:xfrm>
          <a:prstGeom prst="rect">
            <a:avLst/>
          </a:prstGeom>
          <a:noFill/>
          <a:ln>
            <a:noFill/>
          </a:ln>
        </p:spPr>
        <p:style>
          <a:lnRef idx="0">
            <a:scrgbClr r="0" g="0" b="0"/>
          </a:lnRef>
          <a:fillRef idx="0">
            <a:scrgbClr r="0" g="0" b="0"/>
          </a:fillRef>
          <a:effectRef idx="0">
            <a:scrgbClr r="0" g="0" b="0"/>
          </a:effectRef>
          <a:fontRef idx="minor"/>
        </p:style>
        <p:txBody>
          <a:bodyPr lIns="90000" tIns="0" rIns="90000" bIns="45000"/>
          <a:lstStyle/>
          <a:p>
            <a:pPr algn="ctr">
              <a:lnSpc>
                <a:spcPct val="100000"/>
              </a:lnSpc>
            </a:pPr>
            <a:r>
              <a:rPr lang="en-US" sz="3600" b="1" spc="-1" dirty="0">
                <a:solidFill>
                  <a:srgbClr val="333399"/>
                </a:solidFill>
                <a:uFill>
                  <a:solidFill>
                    <a:srgbClr val="FFFFFF"/>
                  </a:solidFill>
                </a:uFill>
                <a:latin typeface="Times New Roman"/>
              </a:rPr>
              <a:t>Invariant mass </a:t>
            </a:r>
            <a:r>
              <a:rPr lang="en-US" sz="3600" b="1" spc="-1" dirty="0" smtClean="0">
                <a:solidFill>
                  <a:srgbClr val="333399"/>
                </a:solidFill>
                <a:uFill>
                  <a:solidFill>
                    <a:srgbClr val="FFFFFF"/>
                  </a:solidFill>
                </a:uFill>
                <a:latin typeface="Times New Roman"/>
              </a:rPr>
              <a:t>distributions </a:t>
            </a:r>
            <a:r>
              <a:rPr lang="en-US" sz="3600" b="1" spc="-1" dirty="0">
                <a:solidFill>
                  <a:srgbClr val="333399"/>
                </a:solidFill>
                <a:uFill>
                  <a:solidFill>
                    <a:srgbClr val="FFFFFF"/>
                  </a:solidFill>
                </a:uFill>
                <a:latin typeface="Times New Roman"/>
              </a:rPr>
              <a:t>for the n</a:t>
            </a:r>
            <a:r>
              <a:rPr lang="el-GR" sz="3600" b="1" spc="-1" dirty="0">
                <a:solidFill>
                  <a:srgbClr val="333399"/>
                </a:solidFill>
                <a:uFill>
                  <a:solidFill>
                    <a:srgbClr val="FFFFFF"/>
                  </a:solidFill>
                </a:uFill>
                <a:latin typeface="Times New Roman"/>
              </a:rPr>
              <a:t>π</a:t>
            </a:r>
            <a:r>
              <a:rPr lang="en-US" sz="3600" b="1" spc="-1" baseline="30000" dirty="0">
                <a:solidFill>
                  <a:srgbClr val="333399"/>
                </a:solidFill>
                <a:uFill>
                  <a:solidFill>
                    <a:srgbClr val="FFFFFF"/>
                  </a:solidFill>
                </a:uFill>
                <a:latin typeface="Times New Roman"/>
              </a:rPr>
              <a:t>+</a:t>
            </a:r>
            <a:r>
              <a:rPr lang="el-GR" sz="3600" b="1" spc="-1" dirty="0">
                <a:solidFill>
                  <a:srgbClr val="333399"/>
                </a:solidFill>
                <a:uFill>
                  <a:solidFill>
                    <a:srgbClr val="FFFFFF"/>
                  </a:solidFill>
                </a:uFill>
                <a:latin typeface="Times New Roman"/>
              </a:rPr>
              <a:t>π</a:t>
            </a:r>
            <a:r>
              <a:rPr lang="en-US" sz="3600" b="1" spc="-1" baseline="30000" dirty="0">
                <a:solidFill>
                  <a:srgbClr val="333399"/>
                </a:solidFill>
                <a:uFill>
                  <a:solidFill>
                    <a:srgbClr val="FFFFFF"/>
                  </a:solidFill>
                </a:uFill>
                <a:latin typeface="Times New Roman"/>
              </a:rPr>
              <a:t>0</a:t>
            </a:r>
            <a:r>
              <a:rPr lang="en-US" sz="3600" b="1" spc="-1" dirty="0">
                <a:solidFill>
                  <a:srgbClr val="333399"/>
                </a:solidFill>
                <a:uFill>
                  <a:solidFill>
                    <a:srgbClr val="FFFFFF"/>
                  </a:solidFill>
                </a:uFill>
                <a:latin typeface="Times New Roman"/>
              </a:rPr>
              <a:t> </a:t>
            </a:r>
            <a:r>
              <a:rPr lang="en-US" sz="3600" b="1" spc="-1" dirty="0" smtClean="0">
                <a:solidFill>
                  <a:srgbClr val="333399"/>
                </a:solidFill>
                <a:uFill>
                  <a:solidFill>
                    <a:srgbClr val="FFFFFF"/>
                  </a:solidFill>
                </a:uFill>
                <a:latin typeface="Times New Roman"/>
              </a:rPr>
              <a:t>channel</a:t>
            </a:r>
            <a:r>
              <a:rPr lang="en-US" sz="3600" b="1" spc="-1" baseline="30000" dirty="0" smtClean="0">
                <a:solidFill>
                  <a:srgbClr val="333399"/>
                </a:solidFill>
                <a:uFill>
                  <a:solidFill>
                    <a:srgbClr val="FFFFFF"/>
                  </a:solidFill>
                </a:uFill>
                <a:latin typeface="Times New Roman"/>
              </a:rPr>
              <a:t>  </a:t>
            </a:r>
            <a:endParaRPr lang="en-US" spc="-1" baseline="30000" dirty="0">
              <a:solidFill>
                <a:srgbClr val="000000"/>
              </a:solidFill>
              <a:uFill>
                <a:solidFill>
                  <a:srgbClr val="FFFFFF"/>
                </a:solidFill>
              </a:uFill>
              <a:latin typeface="Arial"/>
            </a:endParaRPr>
          </a:p>
        </p:txBody>
      </p:sp>
      <p:pic>
        <p:nvPicPr>
          <p:cNvPr id="5122" name="Picture 2" descr="https://userweb.jlab.org/~gleb/pi0_proposal/inv_mass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98" y="920741"/>
            <a:ext cx="11000006" cy="508474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5501390" y="1663908"/>
            <a:ext cx="274320" cy="36426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901784" y="2398427"/>
            <a:ext cx="2488367" cy="2926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176486" y="1696388"/>
            <a:ext cx="274320" cy="3642610"/>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591870" y="2370947"/>
            <a:ext cx="2488367" cy="2926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816308" y="1666408"/>
            <a:ext cx="274320" cy="36426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61665" y="4169764"/>
            <a:ext cx="2468880" cy="274320"/>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651292" y="2960557"/>
            <a:ext cx="65" cy="276999"/>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5758455" y="4859062"/>
                <a:ext cx="518219" cy="43088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ea typeface="Cambria Math" panose="02040503050406030204" pitchFamily="18" charset="0"/>
                            </a:rPr>
                            <m:t>∆</m:t>
                          </m:r>
                        </m:e>
                        <m:sup>
                          <m:r>
                            <a:rPr lang="en-US" sz="2800" b="0" i="1" smtClean="0">
                              <a:solidFill>
                                <a:srgbClr val="FF0000"/>
                              </a:solidFill>
                              <a:latin typeface="Cambria Math" panose="02040503050406030204" pitchFamily="18" charset="0"/>
                            </a:rPr>
                            <m:t>+</m:t>
                          </m:r>
                        </m:sup>
                      </m:sSup>
                    </m:oMath>
                  </m:oMathPara>
                </a14:m>
                <a:endParaRPr lang="en-US" sz="28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758455" y="4859062"/>
                <a:ext cx="518219"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073371" y="4876552"/>
                <a:ext cx="518219" cy="43088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ea typeface="Cambria Math" panose="02040503050406030204" pitchFamily="18" charset="0"/>
                            </a:rPr>
                            <m:t>∆</m:t>
                          </m:r>
                        </m:e>
                        <m:sup>
                          <m:r>
                            <a:rPr lang="en-US" sz="2800" b="0" i="1" smtClean="0">
                              <a:solidFill>
                                <a:srgbClr val="FF0000"/>
                              </a:solidFill>
                              <a:latin typeface="Cambria Math" panose="02040503050406030204" pitchFamily="18" charset="0"/>
                            </a:rPr>
                            <m:t>+</m:t>
                          </m:r>
                        </m:sup>
                      </m:sSup>
                    </m:oMath>
                  </m:oMathPara>
                </a14:m>
                <a:endParaRPr lang="en-US" sz="2800" dirty="0">
                  <a:solidFill>
                    <a:srgbClr val="FF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073371" y="4876552"/>
                <a:ext cx="518219" cy="4308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465621" y="4891542"/>
                <a:ext cx="479747" cy="43088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chemeClr val="accent2">
                                  <a:lumMod val="75000"/>
                                </a:schemeClr>
                              </a:solidFill>
                              <a:latin typeface="Cambria Math" panose="02040503050406030204" pitchFamily="18" charset="0"/>
                            </a:rPr>
                          </m:ctrlPr>
                        </m:sSupPr>
                        <m:e>
                          <m:r>
                            <a:rPr lang="en-US" sz="2800" b="0" i="1" smtClean="0">
                              <a:solidFill>
                                <a:schemeClr val="accent2">
                                  <a:lumMod val="75000"/>
                                </a:schemeClr>
                              </a:solidFill>
                              <a:latin typeface="Cambria Math" panose="02040503050406030204" pitchFamily="18" charset="0"/>
                              <a:ea typeface="Cambria Math" panose="02040503050406030204" pitchFamily="18" charset="0"/>
                            </a:rPr>
                            <m:t>∆</m:t>
                          </m:r>
                        </m:e>
                        <m:sup>
                          <m:r>
                            <a:rPr lang="en-US" sz="2800" b="0" i="1" smtClean="0">
                              <a:solidFill>
                                <a:schemeClr val="accent2">
                                  <a:lumMod val="75000"/>
                                </a:schemeClr>
                              </a:solidFill>
                              <a:latin typeface="Cambria Math" panose="02040503050406030204" pitchFamily="18" charset="0"/>
                            </a:rPr>
                            <m:t>0</m:t>
                          </m:r>
                        </m:sup>
                      </m:sSup>
                    </m:oMath>
                  </m:oMathPara>
                </a14:m>
                <a:endParaRPr lang="en-US" sz="2800" dirty="0">
                  <a:solidFill>
                    <a:schemeClr val="accent2">
                      <a:lumMod val="75000"/>
                    </a:schemeClr>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465621" y="4891542"/>
                <a:ext cx="479747" cy="43088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239827" y="3709826"/>
                <a:ext cx="479747" cy="43088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chemeClr val="accent2">
                                  <a:lumMod val="75000"/>
                                </a:schemeClr>
                              </a:solidFill>
                              <a:latin typeface="Cambria Math" panose="02040503050406030204" pitchFamily="18" charset="0"/>
                            </a:rPr>
                          </m:ctrlPr>
                        </m:sSupPr>
                        <m:e>
                          <m:r>
                            <a:rPr lang="en-US" sz="2800" b="0" i="1" smtClean="0">
                              <a:solidFill>
                                <a:schemeClr val="accent2">
                                  <a:lumMod val="75000"/>
                                </a:schemeClr>
                              </a:solidFill>
                              <a:latin typeface="Cambria Math" panose="02040503050406030204" pitchFamily="18" charset="0"/>
                              <a:ea typeface="Cambria Math" panose="02040503050406030204" pitchFamily="18" charset="0"/>
                            </a:rPr>
                            <m:t>∆</m:t>
                          </m:r>
                        </m:e>
                        <m:sup>
                          <m:r>
                            <a:rPr lang="en-US" sz="2800" b="0" i="1" smtClean="0">
                              <a:solidFill>
                                <a:schemeClr val="accent2">
                                  <a:lumMod val="75000"/>
                                </a:schemeClr>
                              </a:solidFill>
                              <a:latin typeface="Cambria Math" panose="02040503050406030204" pitchFamily="18" charset="0"/>
                            </a:rPr>
                            <m:t>0</m:t>
                          </m:r>
                        </m:sup>
                      </m:sSup>
                    </m:oMath>
                  </m:oMathPara>
                </a14:m>
                <a:endParaRPr lang="en-US" sz="2800" dirty="0">
                  <a:solidFill>
                    <a:schemeClr val="accent2">
                      <a:lumMod val="75000"/>
                    </a:schemeClr>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239827" y="3709826"/>
                <a:ext cx="479747" cy="43088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819990" y="1908504"/>
                <a:ext cx="514885" cy="43088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chemeClr val="tx1"/>
                              </a:solidFill>
                              <a:latin typeface="Cambria Math" panose="02040503050406030204" pitchFamily="18" charset="0"/>
                            </a:rPr>
                          </m:ctrlPr>
                        </m:sSupPr>
                        <m:e>
                          <m:r>
                            <a:rPr lang="en-US" sz="2800" i="1" smtClean="0">
                              <a:solidFill>
                                <a:schemeClr val="tx1"/>
                              </a:solidFill>
                              <a:latin typeface="Cambria Math" panose="02040503050406030204" pitchFamily="18" charset="0"/>
                              <a:ea typeface="Cambria Math" panose="02040503050406030204" pitchFamily="18" charset="0"/>
                            </a:rPr>
                            <m:t>𝜌</m:t>
                          </m:r>
                        </m:e>
                        <m:sup>
                          <m:r>
                            <a:rPr lang="en-US" sz="2800" b="0" i="1" smtClean="0">
                              <a:solidFill>
                                <a:schemeClr val="tx1"/>
                              </a:solidFill>
                              <a:latin typeface="Cambria Math" panose="02040503050406030204" pitchFamily="18" charset="0"/>
                            </a:rPr>
                            <m:t>+</m:t>
                          </m:r>
                        </m:sup>
                      </m:sSup>
                    </m:oMath>
                  </m:oMathPara>
                </a14:m>
                <a:endParaRPr lang="en-US" sz="2800" dirty="0">
                  <a:solidFill>
                    <a:schemeClr val="tx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819990" y="1908504"/>
                <a:ext cx="514885" cy="43088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0525052" y="1896014"/>
                <a:ext cx="514885" cy="43088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chemeClr val="tx1"/>
                              </a:solidFill>
                              <a:latin typeface="Cambria Math" panose="02040503050406030204" pitchFamily="18" charset="0"/>
                            </a:rPr>
                          </m:ctrlPr>
                        </m:sSupPr>
                        <m:e>
                          <m:r>
                            <a:rPr lang="en-US" sz="2800" i="1" smtClean="0">
                              <a:solidFill>
                                <a:schemeClr val="tx1"/>
                              </a:solidFill>
                              <a:latin typeface="Cambria Math" panose="02040503050406030204" pitchFamily="18" charset="0"/>
                              <a:ea typeface="Cambria Math" panose="02040503050406030204" pitchFamily="18" charset="0"/>
                            </a:rPr>
                            <m:t>𝜌</m:t>
                          </m:r>
                        </m:e>
                        <m:sup>
                          <m:r>
                            <a:rPr lang="en-US" sz="2800" b="0" i="1" smtClean="0">
                              <a:solidFill>
                                <a:schemeClr val="tx1"/>
                              </a:solidFill>
                              <a:latin typeface="Cambria Math" panose="02040503050406030204" pitchFamily="18" charset="0"/>
                            </a:rPr>
                            <m:t>+</m:t>
                          </m:r>
                        </m:sup>
                      </m:sSup>
                    </m:oMath>
                  </m:oMathPara>
                </a14:m>
                <a:endParaRPr lang="en-US" sz="2800" dirty="0">
                  <a:solidFill>
                    <a:schemeClr val="tx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525052" y="1896014"/>
                <a:ext cx="514885" cy="43088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0" y="6005489"/>
                <a:ext cx="12192000"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All the plots are populated with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𝜋</m:t>
                        </m:r>
                      </m:e>
                      <m:sup>
                        <m:r>
                          <a:rPr lang="en-US" i="1">
                            <a:latin typeface="Cambria Math" panose="02040503050406030204" pitchFamily="18" charset="0"/>
                            <a:ea typeface="Cambria Math" panose="02040503050406030204" pitchFamily="18" charset="0"/>
                          </a:rPr>
                          <m:t>+</m:t>
                        </m:r>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𝜋</m:t>
                        </m:r>
                      </m:e>
                      <m:sup>
                        <m:r>
                          <a:rPr lang="en-US" i="1">
                            <a:latin typeface="Cambria Math" panose="02040503050406030204" pitchFamily="18" charset="0"/>
                            <a:ea typeface="Cambria Math" panose="02040503050406030204" pitchFamily="18" charset="0"/>
                          </a:rPr>
                          <m:t>0</m:t>
                        </m:r>
                      </m:sup>
                    </m:sSup>
                  </m:oMath>
                </a14:m>
                <a:r>
                  <a:rPr lang="en-US" i="1"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yield </a:t>
                </a:r>
                <a:r>
                  <a:rPr lang="en-US" dirty="0">
                    <a:latin typeface="Times New Roman" panose="02020603050405020304" pitchFamily="18" charset="0"/>
                    <a:cs typeface="Times New Roman" panose="02020603050405020304" pitchFamily="18" charset="0"/>
                  </a:rPr>
                  <a:t>obtained from CLAS e1e </a:t>
                </a:r>
                <a:r>
                  <a:rPr lang="en-US" dirty="0" smtClean="0">
                    <a:latin typeface="Times New Roman" panose="02020603050405020304" pitchFamily="18" charset="0"/>
                    <a:cs typeface="Times New Roman" panose="02020603050405020304" pitchFamily="18" charset="0"/>
                  </a:rPr>
                  <a:t>dataset. </a:t>
                </a:r>
                <a:endParaRPr lang="en-US"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0" y="6005489"/>
                <a:ext cx="12192000" cy="369332"/>
              </a:xfrm>
              <a:prstGeom prst="rect">
                <a:avLst/>
              </a:prstGeom>
              <a:blipFill>
                <a:blip r:embed="rId9"/>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3633627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CustomShape 5"/>
          <p:cNvSpPr/>
          <p:nvPr/>
        </p:nvSpPr>
        <p:spPr>
          <a:xfrm>
            <a:off x="0" y="0"/>
            <a:ext cx="12396866" cy="592920"/>
          </a:xfrm>
          <a:prstGeom prst="rect">
            <a:avLst/>
          </a:prstGeom>
          <a:noFill/>
          <a:ln>
            <a:noFill/>
          </a:ln>
        </p:spPr>
        <p:style>
          <a:lnRef idx="0">
            <a:scrgbClr r="0" g="0" b="0"/>
          </a:lnRef>
          <a:fillRef idx="0">
            <a:scrgbClr r="0" g="0" b="0"/>
          </a:fillRef>
          <a:effectRef idx="0">
            <a:scrgbClr r="0" g="0" b="0"/>
          </a:effectRef>
          <a:fontRef idx="minor"/>
        </p:style>
        <p:txBody>
          <a:bodyPr lIns="90000" tIns="0" rIns="90000" bIns="45000"/>
          <a:lstStyle/>
          <a:p>
            <a:pPr algn="ctr">
              <a:lnSpc>
                <a:spcPct val="100000"/>
              </a:lnSpc>
            </a:pPr>
            <a:r>
              <a:rPr lang="en-US" sz="3600" b="1" spc="-1" dirty="0">
                <a:solidFill>
                  <a:srgbClr val="333399"/>
                </a:solidFill>
                <a:uFill>
                  <a:solidFill>
                    <a:srgbClr val="FFFFFF"/>
                  </a:solidFill>
                </a:uFill>
                <a:latin typeface="Times New Roman"/>
              </a:rPr>
              <a:t>Adaptation of </a:t>
            </a:r>
            <a:r>
              <a:rPr lang="en-US" sz="3600" b="1" spc="-1" dirty="0" smtClean="0">
                <a:solidFill>
                  <a:srgbClr val="333399"/>
                </a:solidFill>
                <a:uFill>
                  <a:solidFill>
                    <a:srgbClr val="FFFFFF"/>
                  </a:solidFill>
                </a:uFill>
                <a:latin typeface="Times New Roman"/>
              </a:rPr>
              <a:t>the reaction </a:t>
            </a:r>
            <a:r>
              <a:rPr lang="en-US" sz="3600" b="1" spc="-1" dirty="0">
                <a:solidFill>
                  <a:srgbClr val="333399"/>
                </a:solidFill>
                <a:uFill>
                  <a:solidFill>
                    <a:srgbClr val="FFFFFF"/>
                  </a:solidFill>
                </a:uFill>
                <a:latin typeface="Times New Roman"/>
              </a:rPr>
              <a:t>model for n</a:t>
            </a:r>
            <a:r>
              <a:rPr lang="el-GR" sz="3600" b="1" spc="-1" dirty="0">
                <a:solidFill>
                  <a:srgbClr val="333399"/>
                </a:solidFill>
                <a:uFill>
                  <a:solidFill>
                    <a:srgbClr val="FFFFFF"/>
                  </a:solidFill>
                </a:uFill>
                <a:latin typeface="Times New Roman"/>
              </a:rPr>
              <a:t>π</a:t>
            </a:r>
            <a:r>
              <a:rPr lang="en-US" sz="3600" b="1" spc="-1" baseline="30000" dirty="0">
                <a:solidFill>
                  <a:srgbClr val="333399"/>
                </a:solidFill>
                <a:uFill>
                  <a:solidFill>
                    <a:srgbClr val="FFFFFF"/>
                  </a:solidFill>
                </a:uFill>
                <a:latin typeface="Times New Roman"/>
              </a:rPr>
              <a:t>+</a:t>
            </a:r>
            <a:r>
              <a:rPr lang="el-GR" sz="3600" b="1" spc="-1" dirty="0">
                <a:solidFill>
                  <a:srgbClr val="333399"/>
                </a:solidFill>
                <a:uFill>
                  <a:solidFill>
                    <a:srgbClr val="FFFFFF"/>
                  </a:solidFill>
                </a:uFill>
                <a:latin typeface="Times New Roman"/>
              </a:rPr>
              <a:t>π</a:t>
            </a:r>
            <a:r>
              <a:rPr lang="en-US" sz="3600" b="1" spc="-1" baseline="30000" dirty="0">
                <a:solidFill>
                  <a:srgbClr val="333399"/>
                </a:solidFill>
                <a:uFill>
                  <a:solidFill>
                    <a:srgbClr val="FFFFFF"/>
                  </a:solidFill>
                </a:uFill>
                <a:latin typeface="Times New Roman"/>
              </a:rPr>
              <a:t>0 </a:t>
            </a:r>
            <a:r>
              <a:rPr lang="en-US" sz="3600" b="1" spc="-1" dirty="0">
                <a:solidFill>
                  <a:srgbClr val="333399"/>
                </a:solidFill>
                <a:uFill>
                  <a:solidFill>
                    <a:srgbClr val="FFFFFF"/>
                  </a:solidFill>
                </a:uFill>
                <a:latin typeface="Times New Roman"/>
              </a:rPr>
              <a:t>channel </a:t>
            </a:r>
            <a:endParaRPr lang="en-US" spc="-1" baseline="30000" dirty="0">
              <a:solidFill>
                <a:srgbClr val="000000"/>
              </a:solidFill>
              <a:uFill>
                <a:solidFill>
                  <a:srgbClr val="FFFFFF"/>
                </a:solidFill>
              </a:uFill>
              <a:latin typeface="Arial"/>
            </a:endParaRPr>
          </a:p>
        </p:txBody>
      </p:sp>
      <p:sp>
        <p:nvSpPr>
          <p:cNvPr id="6" name="TextBox 5"/>
          <p:cNvSpPr txBox="1"/>
          <p:nvPr/>
        </p:nvSpPr>
        <p:spPr>
          <a:xfrm>
            <a:off x="822615" y="5694950"/>
            <a:ext cx="10405016"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curves are obtained from the new code that is based on the JM model and currently under development</a:t>
            </a:r>
            <a:r>
              <a:rPr lang="en-US" dirty="0" smtClean="0"/>
              <a: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854" y="1034966"/>
            <a:ext cx="8553450" cy="4467225"/>
          </a:xfrm>
          <a:prstGeom prst="rect">
            <a:avLst/>
          </a:prstGeom>
        </p:spPr>
      </p:pic>
      <p:sp>
        <p:nvSpPr>
          <p:cNvPr id="5" name="Rectangle 4"/>
          <p:cNvSpPr/>
          <p:nvPr/>
        </p:nvSpPr>
        <p:spPr>
          <a:xfrm rot="18993186">
            <a:off x="3986901" y="2718602"/>
            <a:ext cx="4423064" cy="1686568"/>
          </a:xfrm>
          <a:prstGeom prst="rect">
            <a:avLst/>
          </a:prstGeom>
        </p:spPr>
        <p:txBody>
          <a:bodyPr vert="horz" wrap="square" lIns="90000" tIns="46800" rIns="90000" bIns="46800" fromWordArt="1" anchor="ctr" anchorCtr="1" compatLnSpc="0">
            <a:prstTxWarp prst="textPlain">
              <a:avLst/>
            </a:prstTxWarp>
            <a:noAutofit/>
          </a:bodyPr>
          <a:lstStyle/>
          <a:p>
            <a:pPr marL="0" marR="0" lvl="0" indent="0" algn="l" rtl="0" hangingPunct="0">
              <a:lnSpc>
                <a:spcPct val="100000"/>
              </a:lnSpc>
              <a:spcBef>
                <a:spcPts val="0"/>
              </a:spcBef>
              <a:spcAft>
                <a:spcPts val="0"/>
              </a:spcAft>
              <a:buNone/>
              <a:tabLst/>
            </a:pPr>
            <a:r>
              <a:rPr lang="en-US" b="0" i="0" u="none" strike="noStrike" kern="1200" cap="none" baseline="0" dirty="0">
                <a:ln w="9360">
                  <a:solidFill>
                    <a:srgbClr val="000000">
                      <a:alpha val="38000"/>
                    </a:srgbClr>
                  </a:solidFill>
                  <a:prstDash val="solid"/>
                  <a:miter/>
                </a:ln>
                <a:noFill/>
                <a:latin typeface="Arial Black" pitchFamily="16"/>
                <a:ea typeface="MS Gothic" pitchFamily="2"/>
                <a:cs typeface="Tahoma" pitchFamily="2"/>
              </a:rPr>
              <a:t>Preliminary</a:t>
            </a:r>
          </a:p>
          <a:p>
            <a:pPr marL="0" marR="0" lvl="0" indent="0" algn="l" rtl="0" hangingPunct="0">
              <a:lnSpc>
                <a:spcPct val="100000"/>
              </a:lnSpc>
              <a:spcBef>
                <a:spcPts val="0"/>
              </a:spcBef>
              <a:spcAft>
                <a:spcPts val="0"/>
              </a:spcAft>
              <a:buNone/>
              <a:tabLst/>
            </a:pPr>
            <a:endParaRPr lang="en-US" b="0" i="0" u="none" strike="noStrike" kern="1200" cap="none" baseline="0" dirty="0">
              <a:ln w="9360">
                <a:solidFill>
                  <a:srgbClr val="000000"/>
                </a:solidFill>
                <a:prstDash val="solid"/>
                <a:miter/>
              </a:ln>
              <a:solidFill>
                <a:srgbClr val="FFFFFF"/>
              </a:solidFill>
              <a:latin typeface="Arial Black" pitchFamily="16"/>
              <a:ea typeface="MS Gothic" pitchFamily="2"/>
              <a:cs typeface="Tahoma" pitchFamily="2"/>
            </a:endParaRPr>
          </a:p>
        </p:txBody>
      </p:sp>
    </p:spTree>
    <p:extLst>
      <p:ext uri="{BB962C8B-B14F-4D97-AF65-F5344CB8AC3E}">
        <p14:creationId xmlns:p14="http://schemas.microsoft.com/office/powerpoint/2010/main" val="1164931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p:cNvSpPr/>
          <p:nvPr/>
        </p:nvSpPr>
        <p:spPr>
          <a:xfrm>
            <a:off x="1615440" y="731520"/>
            <a:ext cx="9052560" cy="616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en-US" spc="-1" dirty="0">
              <a:solidFill>
                <a:srgbClr val="000000"/>
              </a:solidFill>
              <a:uFill>
                <a:solidFill>
                  <a:srgbClr val="FFFFFF"/>
                </a:solidFill>
              </a:uFill>
              <a:latin typeface="Arial"/>
            </a:endParaRPr>
          </a:p>
          <a:p>
            <a:pPr algn="just">
              <a:lnSpc>
                <a:spcPct val="100000"/>
              </a:lnSpc>
            </a:pPr>
            <a:endParaRPr lang="en-US" spc="-1" dirty="0">
              <a:solidFill>
                <a:srgbClr val="000000"/>
              </a:solidFill>
              <a:uFill>
                <a:solidFill>
                  <a:srgbClr val="FFFFFF"/>
                </a:solidFill>
              </a:uFill>
              <a:latin typeface="Arial"/>
            </a:endParaRPr>
          </a:p>
        </p:txBody>
      </p:sp>
      <p:sp>
        <p:nvSpPr>
          <p:cNvPr id="297" name="CustomShape 2"/>
          <p:cNvSpPr/>
          <p:nvPr/>
        </p:nvSpPr>
        <p:spPr>
          <a:xfrm>
            <a:off x="1524000" y="0"/>
            <a:ext cx="9142560" cy="592920"/>
          </a:xfrm>
          <a:prstGeom prst="rect">
            <a:avLst/>
          </a:prstGeom>
          <a:noFill/>
          <a:ln>
            <a:noFill/>
          </a:ln>
        </p:spPr>
        <p:style>
          <a:lnRef idx="0">
            <a:scrgbClr r="0" g="0" b="0"/>
          </a:lnRef>
          <a:fillRef idx="0">
            <a:scrgbClr r="0" g="0" b="0"/>
          </a:fillRef>
          <a:effectRef idx="0">
            <a:scrgbClr r="0" g="0" b="0"/>
          </a:effectRef>
          <a:fontRef idx="minor"/>
        </p:style>
        <p:txBody>
          <a:bodyPr lIns="90000" tIns="0" rIns="90000" bIns="45000"/>
          <a:lstStyle/>
          <a:p>
            <a:pPr algn="ctr">
              <a:lnSpc>
                <a:spcPct val="100000"/>
              </a:lnSpc>
            </a:pPr>
            <a:r>
              <a:rPr lang="en-US" sz="3600" b="1" spc="-1" dirty="0" smtClean="0">
                <a:solidFill>
                  <a:srgbClr val="333399"/>
                </a:solidFill>
                <a:uFill>
                  <a:solidFill>
                    <a:srgbClr val="FFFFFF"/>
                  </a:solidFill>
                </a:uFill>
                <a:latin typeface="Times New Roman"/>
                <a:ea typeface="DejaVu Sans"/>
              </a:rPr>
              <a:t>Conclusion </a:t>
            </a:r>
            <a:r>
              <a:rPr lang="en-US" sz="3600" b="1" spc="-1" dirty="0">
                <a:solidFill>
                  <a:srgbClr val="333399"/>
                </a:solidFill>
                <a:uFill>
                  <a:solidFill>
                    <a:srgbClr val="FFFFFF"/>
                  </a:solidFill>
                </a:uFill>
                <a:latin typeface="Times New Roman"/>
                <a:ea typeface="DejaVu Sans"/>
              </a:rPr>
              <a:t>a</a:t>
            </a:r>
            <a:r>
              <a:rPr lang="en-US" sz="3600" b="1" spc="-1" dirty="0" smtClean="0">
                <a:solidFill>
                  <a:srgbClr val="333399"/>
                </a:solidFill>
                <a:uFill>
                  <a:solidFill>
                    <a:srgbClr val="FFFFFF"/>
                  </a:solidFill>
                </a:uFill>
                <a:latin typeface="Times New Roman"/>
                <a:ea typeface="DejaVu Sans"/>
              </a:rPr>
              <a:t>nd outlook</a:t>
            </a:r>
            <a:endParaRPr lang="en-US" spc="-1" dirty="0">
              <a:solidFill>
                <a:srgbClr val="000000"/>
              </a:solidFill>
              <a:uFill>
                <a:solidFill>
                  <a:srgbClr val="FFFFFF"/>
                </a:solidFill>
              </a:uFill>
              <a:latin typeface="Arial"/>
            </a:endParaRPr>
          </a:p>
        </p:txBody>
      </p:sp>
      <p:pic>
        <p:nvPicPr>
          <p:cNvPr id="298" name="Picture 297"/>
          <p:cNvPicPr/>
          <p:nvPr/>
        </p:nvPicPr>
        <p:blipFill>
          <a:blip r:embed="rId2"/>
          <a:stretch/>
        </p:blipFill>
        <p:spPr>
          <a:xfrm>
            <a:off x="6097800" y="4177440"/>
            <a:ext cx="37800" cy="47160"/>
          </a:xfrm>
          <a:prstGeom prst="rect">
            <a:avLst/>
          </a:prstGeom>
          <a:ln>
            <a:noFill/>
          </a:ln>
        </p:spPr>
      </p:pic>
      <mc:AlternateContent xmlns:mc="http://schemas.openxmlformats.org/markup-compatibility/2006" xmlns:a14="http://schemas.microsoft.com/office/drawing/2010/main">
        <mc:Choice Requires="a14">
          <p:sp>
            <p:nvSpPr>
              <p:cNvPr id="2" name="Rectangle 1"/>
              <p:cNvSpPr/>
              <p:nvPr/>
            </p:nvSpPr>
            <p:spPr>
              <a:xfrm>
                <a:off x="0" y="1363578"/>
                <a:ext cx="12191999" cy="3691139"/>
              </a:xfrm>
              <a:prstGeom prst="rect">
                <a:avLst/>
              </a:prstGeom>
            </p:spPr>
            <p:txBody>
              <a:bodyPr wrap="square">
                <a:spAutoFit/>
              </a:bodyPr>
              <a:lstStyle/>
              <a:p>
                <a:pPr marL="343080" indent="-341640">
                  <a:buClr>
                    <a:srgbClr val="333399"/>
                  </a:buClr>
                  <a:buFont typeface="Wingdings" charset="2"/>
                  <a:buChar char=""/>
                </a:pPr>
                <a:r>
                  <a:rPr lang="en-US" sz="2100" spc="-1" dirty="0" smtClean="0">
                    <a:uFill>
                      <a:solidFill>
                        <a:srgbClr val="FFFFFF"/>
                      </a:solidFill>
                    </a:uFill>
                    <a:latin typeface="Times New Roman"/>
                  </a:rPr>
                  <a:t>The possibility to isolate </a:t>
                </a:r>
                <a14:m>
                  <m:oMath xmlns:m="http://schemas.openxmlformats.org/officeDocument/2006/math">
                    <m:r>
                      <a:rPr lang="en-US" sz="2100" i="1">
                        <a:latin typeface="Cambria Math" panose="02040503050406030204" pitchFamily="18" charset="0"/>
                        <a:ea typeface="Cambria Math" panose="02040503050406030204" pitchFamily="18" charset="0"/>
                      </a:rPr>
                      <m:t>𝛾</m:t>
                    </m:r>
                    <m:r>
                      <a:rPr lang="en-US" sz="2100" i="1" baseline="-25000">
                        <a:latin typeface="Cambria Math" panose="02040503050406030204" pitchFamily="18" charset="0"/>
                        <a:ea typeface="Cambria Math" panose="02040503050406030204" pitchFamily="18" charset="0"/>
                      </a:rPr>
                      <m:t>𝑣</m:t>
                    </m:r>
                    <m:r>
                      <a:rPr lang="en-US" sz="2100" i="1">
                        <a:latin typeface="Cambria Math" panose="02040503050406030204" pitchFamily="18" charset="0"/>
                        <a:ea typeface="Cambria Math" panose="02040503050406030204" pitchFamily="18" charset="0"/>
                      </a:rPr>
                      <m:t>𝑝</m:t>
                    </m:r>
                    <m:r>
                      <a:rPr lang="en-US" sz="2100" i="1">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𝑛</m:t>
                    </m:r>
                    <m:sSup>
                      <m:sSupPr>
                        <m:ctrlPr>
                          <a:rPr lang="en-US" sz="2100" i="1">
                            <a:latin typeface="Cambria Math" panose="02040503050406030204" pitchFamily="18" charset="0"/>
                            <a:ea typeface="Cambria Math" panose="02040503050406030204" pitchFamily="18" charset="0"/>
                          </a:rPr>
                        </m:ctrlPr>
                      </m:sSupPr>
                      <m:e>
                        <m:r>
                          <a:rPr lang="en-US" sz="2100" i="1">
                            <a:latin typeface="Cambria Math" panose="02040503050406030204" pitchFamily="18" charset="0"/>
                            <a:ea typeface="Cambria Math" panose="02040503050406030204" pitchFamily="18" charset="0"/>
                          </a:rPr>
                          <m:t>𝜋</m:t>
                        </m:r>
                      </m:e>
                      <m:sup>
                        <m:r>
                          <a:rPr lang="en-US" sz="2100" i="1">
                            <a:latin typeface="Cambria Math" panose="02040503050406030204" pitchFamily="18" charset="0"/>
                            <a:ea typeface="Cambria Math" panose="02040503050406030204" pitchFamily="18" charset="0"/>
                          </a:rPr>
                          <m:t>+</m:t>
                        </m:r>
                      </m:sup>
                    </m:sSup>
                    <m:sSup>
                      <m:sSupPr>
                        <m:ctrlPr>
                          <a:rPr lang="en-US" sz="2100" i="1">
                            <a:latin typeface="Cambria Math" panose="02040503050406030204" pitchFamily="18" charset="0"/>
                            <a:ea typeface="Cambria Math" panose="02040503050406030204" pitchFamily="18" charset="0"/>
                          </a:rPr>
                        </m:ctrlPr>
                      </m:sSupPr>
                      <m:e>
                        <m:r>
                          <a:rPr lang="en-US" sz="2100" i="1">
                            <a:latin typeface="Cambria Math" panose="02040503050406030204" pitchFamily="18" charset="0"/>
                            <a:ea typeface="Cambria Math" panose="02040503050406030204" pitchFamily="18" charset="0"/>
                          </a:rPr>
                          <m:t>𝜋</m:t>
                        </m:r>
                      </m:e>
                      <m:sup>
                        <m:r>
                          <a:rPr lang="en-US" sz="2100" b="0" i="1" smtClean="0">
                            <a:latin typeface="Cambria Math" panose="02040503050406030204" pitchFamily="18" charset="0"/>
                            <a:ea typeface="Cambria Math" panose="02040503050406030204" pitchFamily="18" charset="0"/>
                          </a:rPr>
                          <m:t>0</m:t>
                        </m:r>
                      </m:sup>
                    </m:sSup>
                  </m:oMath>
                </a14:m>
                <a:r>
                  <a:rPr lang="en-US" sz="2100" spc="-1" dirty="0" smtClean="0">
                    <a:uFill>
                      <a:solidFill>
                        <a:srgbClr val="FFFFFF"/>
                      </a:solidFill>
                    </a:uFill>
                    <a:latin typeface="Times New Roman"/>
                  </a:rPr>
                  <a:t> exclusive events in the accumulated CLAS data is shown.</a:t>
                </a:r>
              </a:p>
              <a:p>
                <a:pPr marL="343080" indent="-341640">
                  <a:buClr>
                    <a:srgbClr val="333399"/>
                  </a:buClr>
                  <a:buFont typeface="Wingdings" charset="2"/>
                  <a:buChar char=""/>
                </a:pPr>
                <a:endParaRPr lang="en-US" sz="2100" spc="-1" dirty="0" smtClean="0">
                  <a:uFill>
                    <a:solidFill>
                      <a:srgbClr val="FFFFFF"/>
                    </a:solidFill>
                  </a:uFill>
                  <a:latin typeface="Times New Roman"/>
                </a:endParaRPr>
              </a:p>
              <a:p>
                <a:pPr marL="343080" indent="-341640">
                  <a:buClr>
                    <a:srgbClr val="333399"/>
                  </a:buClr>
                  <a:buFont typeface="Wingdings" charset="2"/>
                  <a:buChar char=""/>
                </a:pPr>
                <a:r>
                  <a:rPr lang="en-US" sz="2100" spc="-1" dirty="0" smtClean="0">
                    <a:uFill>
                      <a:solidFill>
                        <a:srgbClr val="FFFFFF"/>
                      </a:solidFill>
                    </a:uFill>
                    <a:latin typeface="Times New Roman"/>
                  </a:rPr>
                  <a:t>Due to the small angular coverage of the CLAS calorimeter CLAS12 data are needed.</a:t>
                </a:r>
              </a:p>
              <a:p>
                <a:pPr marL="343080" indent="-341640">
                  <a:buClr>
                    <a:srgbClr val="333399"/>
                  </a:buClr>
                  <a:buFont typeface="Wingdings" charset="2"/>
                  <a:buChar char=""/>
                </a:pPr>
                <a:endParaRPr lang="en-US" sz="2100" spc="-1" dirty="0" smtClean="0">
                  <a:uFill>
                    <a:solidFill>
                      <a:srgbClr val="FFFFFF"/>
                    </a:solidFill>
                  </a:uFill>
                  <a:latin typeface="Times New Roman"/>
                </a:endParaRPr>
              </a:p>
              <a:p>
                <a:pPr marL="343080" indent="-341640">
                  <a:buClr>
                    <a:srgbClr val="333399"/>
                  </a:buClr>
                  <a:buFont typeface="Wingdings" charset="2"/>
                  <a:buChar char=""/>
                </a:pPr>
                <a:r>
                  <a:rPr lang="en-US" sz="2100" spc="-1" dirty="0" smtClean="0">
                    <a:uFill>
                      <a:solidFill>
                        <a:srgbClr val="FFFFFF"/>
                      </a:solidFill>
                    </a:uFill>
                    <a:latin typeface="Times New Roman"/>
                  </a:rPr>
                  <a:t>A Monte Carlo simulation of the investigated channel with CLAS12 reconstruction procedure is needed.</a:t>
                </a:r>
              </a:p>
              <a:p>
                <a:pPr marL="343080" indent="-341640">
                  <a:buClr>
                    <a:srgbClr val="333399"/>
                  </a:buClr>
                  <a:buFont typeface="Wingdings" charset="2"/>
                  <a:buChar char=""/>
                </a:pPr>
                <a:endParaRPr lang="en-US" sz="2100" spc="-1" dirty="0" smtClean="0">
                  <a:uFill>
                    <a:solidFill>
                      <a:srgbClr val="FFFFFF"/>
                    </a:solidFill>
                  </a:uFill>
                  <a:latin typeface="Times New Roman"/>
                </a:endParaRPr>
              </a:p>
              <a:p>
                <a:pPr marL="343080" indent="-341640">
                  <a:buClr>
                    <a:srgbClr val="333399"/>
                  </a:buClr>
                  <a:buFont typeface="Wingdings" charset="2"/>
                  <a:buChar char=""/>
                </a:pPr>
                <a:r>
                  <a:rPr lang="en-US" sz="2100" spc="-1" dirty="0" smtClean="0">
                    <a:uFill>
                      <a:solidFill>
                        <a:srgbClr val="FFFFFF"/>
                      </a:solidFill>
                    </a:uFill>
                    <a:latin typeface="Times New Roman"/>
                  </a:rPr>
                  <a:t>The adaptation of the reaction model to the </a:t>
                </a:r>
                <a14:m>
                  <m:oMath xmlns:m="http://schemas.openxmlformats.org/officeDocument/2006/math">
                    <m:r>
                      <a:rPr lang="en-US" sz="2100" i="1">
                        <a:latin typeface="Cambria Math" panose="02040503050406030204" pitchFamily="18" charset="0"/>
                        <a:ea typeface="Cambria Math" panose="02040503050406030204" pitchFamily="18" charset="0"/>
                      </a:rPr>
                      <m:t>𝛾</m:t>
                    </m:r>
                    <m:r>
                      <a:rPr lang="en-US" sz="2100" i="1" baseline="-25000">
                        <a:latin typeface="Cambria Math" panose="02040503050406030204" pitchFamily="18" charset="0"/>
                        <a:ea typeface="Cambria Math" panose="02040503050406030204" pitchFamily="18" charset="0"/>
                      </a:rPr>
                      <m:t>𝑣</m:t>
                    </m:r>
                    <m:r>
                      <a:rPr lang="en-US" sz="2100" i="1">
                        <a:latin typeface="Cambria Math" panose="02040503050406030204" pitchFamily="18" charset="0"/>
                        <a:ea typeface="Cambria Math" panose="02040503050406030204" pitchFamily="18" charset="0"/>
                      </a:rPr>
                      <m:t>𝑝</m:t>
                    </m:r>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𝑛</m:t>
                    </m:r>
                    <m:sSup>
                      <m:sSupPr>
                        <m:ctrlPr>
                          <a:rPr lang="en-US" sz="2100" i="1">
                            <a:latin typeface="Cambria Math" panose="02040503050406030204" pitchFamily="18" charset="0"/>
                            <a:ea typeface="Cambria Math" panose="02040503050406030204" pitchFamily="18" charset="0"/>
                          </a:rPr>
                        </m:ctrlPr>
                      </m:sSupPr>
                      <m:e>
                        <m:r>
                          <a:rPr lang="en-US" sz="2100" i="1">
                            <a:latin typeface="Cambria Math" panose="02040503050406030204" pitchFamily="18" charset="0"/>
                            <a:ea typeface="Cambria Math" panose="02040503050406030204" pitchFamily="18" charset="0"/>
                          </a:rPr>
                          <m:t>𝜋</m:t>
                        </m:r>
                      </m:e>
                      <m:sup>
                        <m:r>
                          <a:rPr lang="en-US" sz="2100" i="1">
                            <a:latin typeface="Cambria Math" panose="02040503050406030204" pitchFamily="18" charset="0"/>
                            <a:ea typeface="Cambria Math" panose="02040503050406030204" pitchFamily="18" charset="0"/>
                          </a:rPr>
                          <m:t>+</m:t>
                        </m:r>
                      </m:sup>
                    </m:sSup>
                    <m:sSup>
                      <m:sSupPr>
                        <m:ctrlPr>
                          <a:rPr lang="en-US" sz="2100" i="1">
                            <a:latin typeface="Cambria Math" panose="02040503050406030204" pitchFamily="18" charset="0"/>
                            <a:ea typeface="Cambria Math" panose="02040503050406030204" pitchFamily="18" charset="0"/>
                          </a:rPr>
                        </m:ctrlPr>
                      </m:sSupPr>
                      <m:e>
                        <m:r>
                          <a:rPr lang="en-US" sz="2100" i="1">
                            <a:latin typeface="Cambria Math" panose="02040503050406030204" pitchFamily="18" charset="0"/>
                            <a:ea typeface="Cambria Math" panose="02040503050406030204" pitchFamily="18" charset="0"/>
                          </a:rPr>
                          <m:t>𝜋</m:t>
                        </m:r>
                      </m:e>
                      <m:sup>
                        <m:r>
                          <a:rPr lang="en-US" sz="2100" i="1">
                            <a:latin typeface="Cambria Math" panose="02040503050406030204" pitchFamily="18" charset="0"/>
                            <a:ea typeface="Cambria Math" panose="02040503050406030204" pitchFamily="18" charset="0"/>
                          </a:rPr>
                          <m:t>0</m:t>
                        </m:r>
                      </m:sup>
                    </m:sSup>
                  </m:oMath>
                </a14:m>
                <a:r>
                  <a:rPr lang="en-US" sz="2100" spc="-1" dirty="0" smtClean="0">
                    <a:uFill>
                      <a:solidFill>
                        <a:srgbClr val="FFFFFF"/>
                      </a:solidFill>
                    </a:uFill>
                    <a:latin typeface="Times New Roman"/>
                  </a:rPr>
                  <a:t>channel is currently in progress.</a:t>
                </a:r>
              </a:p>
              <a:p>
                <a:pPr marL="343080" indent="-341640">
                  <a:buClr>
                    <a:srgbClr val="333399"/>
                  </a:buClr>
                  <a:buFont typeface="Wingdings" charset="2"/>
                  <a:buChar char=""/>
                </a:pPr>
                <a:endParaRPr lang="en-US" sz="2100" spc="-1" dirty="0" smtClean="0">
                  <a:uFill>
                    <a:solidFill>
                      <a:srgbClr val="FFFFFF"/>
                    </a:solidFill>
                  </a:uFill>
                  <a:latin typeface="Times New Roman"/>
                </a:endParaRPr>
              </a:p>
              <a:p>
                <a:pPr marL="343080" indent="-341640">
                  <a:buClr>
                    <a:srgbClr val="333399"/>
                  </a:buClr>
                  <a:buFont typeface="Wingdings" charset="2"/>
                  <a:buChar char=""/>
                </a:pPr>
                <a:r>
                  <a:rPr lang="en-US" sz="2100" spc="-1" dirty="0" smtClean="0">
                    <a:uFill>
                      <a:solidFill>
                        <a:srgbClr val="FFFFFF"/>
                      </a:solidFill>
                    </a:uFill>
                    <a:latin typeface="Times New Roman"/>
                  </a:rPr>
                  <a:t>A preliminary calculations show a larger resonant contribution into </a:t>
                </a:r>
                <a:r>
                  <a:rPr lang="el-GR" sz="2100" spc="-1" dirty="0" smtClean="0">
                    <a:uFill>
                      <a:solidFill>
                        <a:srgbClr val="FFFFFF"/>
                      </a:solidFill>
                    </a:uFill>
                    <a:latin typeface="Times New Roman"/>
                  </a:rPr>
                  <a:t>ρ</a:t>
                </a:r>
                <a:r>
                  <a:rPr lang="en-US" sz="2100" spc="-1" dirty="0" smtClean="0">
                    <a:uFill>
                      <a:solidFill>
                        <a:srgbClr val="FFFFFF"/>
                      </a:solidFill>
                    </a:uFill>
                    <a:latin typeface="Times New Roman"/>
                  </a:rPr>
                  <a:t>p sub-channel of the </a:t>
                </a:r>
                <a14:m>
                  <m:oMath xmlns:m="http://schemas.openxmlformats.org/officeDocument/2006/math">
                    <m:r>
                      <a:rPr lang="en-US" sz="2100" i="1">
                        <a:latin typeface="Cambria Math" panose="02040503050406030204" pitchFamily="18" charset="0"/>
                        <a:ea typeface="Cambria Math" panose="02040503050406030204" pitchFamily="18" charset="0"/>
                      </a:rPr>
                      <m:t>𝛾</m:t>
                    </m:r>
                    <m:r>
                      <a:rPr lang="en-US" sz="2100" i="1" baseline="-25000">
                        <a:latin typeface="Cambria Math" panose="02040503050406030204" pitchFamily="18" charset="0"/>
                        <a:ea typeface="Cambria Math" panose="02040503050406030204" pitchFamily="18" charset="0"/>
                      </a:rPr>
                      <m:t>𝑣</m:t>
                    </m:r>
                    <m:r>
                      <a:rPr lang="en-US" sz="2100" i="1">
                        <a:latin typeface="Cambria Math" panose="02040503050406030204" pitchFamily="18" charset="0"/>
                        <a:ea typeface="Cambria Math" panose="02040503050406030204" pitchFamily="18" charset="0"/>
                      </a:rPr>
                      <m:t>𝑝</m:t>
                    </m:r>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𝑛</m:t>
                    </m:r>
                    <m:sSup>
                      <m:sSupPr>
                        <m:ctrlPr>
                          <a:rPr lang="en-US" sz="2100" i="1">
                            <a:latin typeface="Cambria Math" panose="02040503050406030204" pitchFamily="18" charset="0"/>
                            <a:ea typeface="Cambria Math" panose="02040503050406030204" pitchFamily="18" charset="0"/>
                          </a:rPr>
                        </m:ctrlPr>
                      </m:sSupPr>
                      <m:e>
                        <m:r>
                          <a:rPr lang="en-US" sz="2100" i="1">
                            <a:latin typeface="Cambria Math" panose="02040503050406030204" pitchFamily="18" charset="0"/>
                            <a:ea typeface="Cambria Math" panose="02040503050406030204" pitchFamily="18" charset="0"/>
                          </a:rPr>
                          <m:t>𝜋</m:t>
                        </m:r>
                      </m:e>
                      <m:sup>
                        <m:r>
                          <a:rPr lang="en-US" sz="2100" i="1">
                            <a:latin typeface="Cambria Math" panose="02040503050406030204" pitchFamily="18" charset="0"/>
                            <a:ea typeface="Cambria Math" panose="02040503050406030204" pitchFamily="18" charset="0"/>
                          </a:rPr>
                          <m:t>+</m:t>
                        </m:r>
                      </m:sup>
                    </m:sSup>
                    <m:sSup>
                      <m:sSupPr>
                        <m:ctrlPr>
                          <a:rPr lang="en-US" sz="2100" i="1">
                            <a:latin typeface="Cambria Math" panose="02040503050406030204" pitchFamily="18" charset="0"/>
                            <a:ea typeface="Cambria Math" panose="02040503050406030204" pitchFamily="18" charset="0"/>
                          </a:rPr>
                        </m:ctrlPr>
                      </m:sSupPr>
                      <m:e>
                        <m:r>
                          <a:rPr lang="en-US" sz="2100" i="1">
                            <a:latin typeface="Cambria Math" panose="02040503050406030204" pitchFamily="18" charset="0"/>
                            <a:ea typeface="Cambria Math" panose="02040503050406030204" pitchFamily="18" charset="0"/>
                          </a:rPr>
                          <m:t>𝜋</m:t>
                        </m:r>
                      </m:e>
                      <m:sup>
                        <m:r>
                          <a:rPr lang="en-US" sz="2100" i="1">
                            <a:latin typeface="Cambria Math" panose="02040503050406030204" pitchFamily="18" charset="0"/>
                            <a:ea typeface="Cambria Math" panose="02040503050406030204" pitchFamily="18" charset="0"/>
                          </a:rPr>
                          <m:t>0</m:t>
                        </m:r>
                      </m:sup>
                    </m:sSup>
                  </m:oMath>
                </a14:m>
                <a:r>
                  <a:rPr lang="en-US" sz="2100" spc="-1" dirty="0" smtClean="0">
                    <a:uFill>
                      <a:solidFill>
                        <a:srgbClr val="FFFFFF"/>
                      </a:solidFill>
                    </a:uFill>
                    <a:latin typeface="Times New Roman"/>
                  </a:rPr>
                  <a:t> reaction comparing with that of the </a:t>
                </a:r>
                <a14:m>
                  <m:oMath xmlns:m="http://schemas.openxmlformats.org/officeDocument/2006/math">
                    <m:r>
                      <a:rPr lang="en-US" sz="2100" i="1">
                        <a:latin typeface="Cambria Math" panose="02040503050406030204" pitchFamily="18" charset="0"/>
                        <a:ea typeface="Cambria Math" panose="02040503050406030204" pitchFamily="18" charset="0"/>
                      </a:rPr>
                      <m:t>𝛾</m:t>
                    </m:r>
                    <m:r>
                      <a:rPr lang="en-US" sz="2100" i="1" baseline="-25000">
                        <a:latin typeface="Cambria Math" panose="02040503050406030204" pitchFamily="18" charset="0"/>
                        <a:ea typeface="Cambria Math" panose="02040503050406030204" pitchFamily="18" charset="0"/>
                      </a:rPr>
                      <m:t>𝑣</m:t>
                    </m:r>
                    <m:r>
                      <a:rPr lang="en-US" sz="2100" i="1">
                        <a:latin typeface="Cambria Math" panose="02040503050406030204" pitchFamily="18" charset="0"/>
                        <a:ea typeface="Cambria Math" panose="02040503050406030204" pitchFamily="18" charset="0"/>
                      </a:rPr>
                      <m:t>𝑝</m:t>
                    </m:r>
                    <m:r>
                      <a:rPr lang="en-US" sz="2100" i="1">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𝑝</m:t>
                    </m:r>
                    <m:sSup>
                      <m:sSupPr>
                        <m:ctrlPr>
                          <a:rPr lang="en-US" sz="2100" i="1">
                            <a:latin typeface="Cambria Math" panose="02040503050406030204" pitchFamily="18" charset="0"/>
                            <a:ea typeface="Cambria Math" panose="02040503050406030204" pitchFamily="18" charset="0"/>
                          </a:rPr>
                        </m:ctrlPr>
                      </m:sSupPr>
                      <m:e>
                        <m:r>
                          <a:rPr lang="en-US" sz="2100" i="1">
                            <a:latin typeface="Cambria Math" panose="02040503050406030204" pitchFamily="18" charset="0"/>
                            <a:ea typeface="Cambria Math" panose="02040503050406030204" pitchFamily="18" charset="0"/>
                          </a:rPr>
                          <m:t>𝜋</m:t>
                        </m:r>
                      </m:e>
                      <m:sup>
                        <m:r>
                          <a:rPr lang="en-US" sz="2100" i="1">
                            <a:latin typeface="Cambria Math" panose="02040503050406030204" pitchFamily="18" charset="0"/>
                            <a:ea typeface="Cambria Math" panose="02040503050406030204" pitchFamily="18" charset="0"/>
                          </a:rPr>
                          <m:t>+</m:t>
                        </m:r>
                      </m:sup>
                    </m:sSup>
                    <m:sSup>
                      <m:sSupPr>
                        <m:ctrlPr>
                          <a:rPr lang="en-US" sz="2100" i="1">
                            <a:latin typeface="Cambria Math" panose="02040503050406030204" pitchFamily="18" charset="0"/>
                            <a:ea typeface="Cambria Math" panose="02040503050406030204" pitchFamily="18" charset="0"/>
                          </a:rPr>
                        </m:ctrlPr>
                      </m:sSupPr>
                      <m:e>
                        <m:r>
                          <a:rPr lang="en-US" sz="2100" i="1">
                            <a:latin typeface="Cambria Math" panose="02040503050406030204" pitchFamily="18" charset="0"/>
                            <a:ea typeface="Cambria Math" panose="02040503050406030204" pitchFamily="18" charset="0"/>
                          </a:rPr>
                          <m:t>𝜋</m:t>
                        </m:r>
                      </m:e>
                      <m:sup>
                        <m:r>
                          <a:rPr lang="en-US" sz="2100" b="0" i="1" smtClean="0">
                            <a:latin typeface="Cambria Math" panose="02040503050406030204" pitchFamily="18" charset="0"/>
                            <a:ea typeface="Cambria Math" panose="02040503050406030204" pitchFamily="18" charset="0"/>
                          </a:rPr>
                          <m:t>−</m:t>
                        </m:r>
                      </m:sup>
                    </m:sSup>
                  </m:oMath>
                </a14:m>
                <a:r>
                  <a:rPr lang="en-US" sz="2100" spc="-1" dirty="0" smtClean="0">
                    <a:uFill>
                      <a:solidFill>
                        <a:srgbClr val="FFFFFF"/>
                      </a:solidFill>
                    </a:uFill>
                    <a:latin typeface="Times New Roman"/>
                  </a:rPr>
                  <a:t> reaction. </a:t>
                </a:r>
              </a:p>
              <a:p>
                <a:pPr marL="343080" indent="-341640">
                  <a:buClr>
                    <a:srgbClr val="333399"/>
                  </a:buClr>
                  <a:buFont typeface="Wingdings" charset="2"/>
                  <a:buChar char=""/>
                </a:pPr>
                <a:endParaRPr lang="en-US" spc="-1" dirty="0">
                  <a:solidFill>
                    <a:srgbClr val="000000"/>
                  </a:solidFill>
                  <a:uFill>
                    <a:solidFill>
                      <a:srgbClr val="FFFFFF"/>
                    </a:solidFill>
                  </a:uFill>
                </a:endParaRPr>
              </a:p>
            </p:txBody>
          </p:sp>
        </mc:Choice>
        <mc:Fallback xmlns="">
          <p:sp>
            <p:nvSpPr>
              <p:cNvPr id="2" name="Rectangle 1"/>
              <p:cNvSpPr>
                <a:spLocks noRot="1" noChangeAspect="1" noMove="1" noResize="1" noEditPoints="1" noAdjustHandles="1" noChangeArrowheads="1" noChangeShapeType="1" noTextEdit="1"/>
              </p:cNvSpPr>
              <p:nvPr/>
            </p:nvSpPr>
            <p:spPr>
              <a:xfrm>
                <a:off x="0" y="1363578"/>
                <a:ext cx="12191999" cy="3691139"/>
              </a:xfrm>
              <a:prstGeom prst="rect">
                <a:avLst/>
              </a:prstGeom>
              <a:blipFill>
                <a:blip r:embed="rId3"/>
                <a:stretch>
                  <a:fillRect l="-500" t="-1157"/>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CustomShape 5"/>
          <p:cNvSpPr/>
          <p:nvPr/>
        </p:nvSpPr>
        <p:spPr>
          <a:xfrm>
            <a:off x="1524000" y="0"/>
            <a:ext cx="9142560" cy="592920"/>
          </a:xfrm>
          <a:prstGeom prst="rect">
            <a:avLst/>
          </a:prstGeom>
          <a:noFill/>
          <a:ln>
            <a:noFill/>
          </a:ln>
        </p:spPr>
        <p:style>
          <a:lnRef idx="0">
            <a:scrgbClr r="0" g="0" b="0"/>
          </a:lnRef>
          <a:fillRef idx="0">
            <a:scrgbClr r="0" g="0" b="0"/>
          </a:fillRef>
          <a:effectRef idx="0">
            <a:scrgbClr r="0" g="0" b="0"/>
          </a:effectRef>
          <a:fontRef idx="minor"/>
        </p:style>
        <p:txBody>
          <a:bodyPr lIns="90000" tIns="0" rIns="90000" bIns="45000"/>
          <a:lstStyle/>
          <a:p>
            <a:pPr algn="ctr">
              <a:lnSpc>
                <a:spcPct val="100000"/>
              </a:lnSpc>
            </a:pPr>
            <a:r>
              <a:rPr lang="en-US" sz="3600" b="1" spc="-1" dirty="0">
                <a:solidFill>
                  <a:srgbClr val="333399"/>
                </a:solidFill>
                <a:uFill>
                  <a:solidFill>
                    <a:srgbClr val="FFFFFF"/>
                  </a:solidFill>
                </a:uFill>
                <a:latin typeface="Times New Roman"/>
              </a:rPr>
              <a:t>JM Model</a:t>
            </a:r>
            <a:endParaRPr lang="en-US" spc="-1" baseline="30000" dirty="0">
              <a:solidFill>
                <a:srgbClr val="000000"/>
              </a:solidFill>
              <a:uFill>
                <a:solidFill>
                  <a:srgbClr val="FFFFFF"/>
                </a:solidFill>
              </a:uFill>
              <a:latin typeface="Arial"/>
            </a:endParaRPr>
          </a:p>
        </p:txBody>
      </p:sp>
      <p:grpSp>
        <p:nvGrpSpPr>
          <p:cNvPr id="6" name="Group 15"/>
          <p:cNvGrpSpPr>
            <a:grpSpLocks/>
          </p:cNvGrpSpPr>
          <p:nvPr/>
        </p:nvGrpSpPr>
        <p:grpSpPr bwMode="auto">
          <a:xfrm>
            <a:off x="1876425" y="1262064"/>
            <a:ext cx="858838" cy="858837"/>
            <a:chOff x="1251" y="695"/>
            <a:chExt cx="573" cy="641"/>
          </a:xfrm>
        </p:grpSpPr>
        <p:sp>
          <p:nvSpPr>
            <p:cNvPr id="7" name="Line 16"/>
            <p:cNvSpPr>
              <a:spLocks noChangeShapeType="1"/>
            </p:cNvSpPr>
            <p:nvPr/>
          </p:nvSpPr>
          <p:spPr bwMode="auto">
            <a:xfrm flipV="1">
              <a:off x="1716" y="695"/>
              <a:ext cx="108" cy="377"/>
            </a:xfrm>
            <a:prstGeom prst="line">
              <a:avLst/>
            </a:prstGeom>
            <a:noFill/>
            <a:ln w="9525">
              <a:solidFill>
                <a:srgbClr val="FF0000"/>
              </a:solidFill>
              <a:round/>
              <a:headEnd/>
              <a:tailEnd type="triangle" w="med" len="med"/>
            </a:ln>
          </p:spPr>
          <p:txBody>
            <a:bodyPr/>
            <a:lstStyle/>
            <a:p>
              <a:endParaRPr lang="en-US"/>
            </a:p>
          </p:txBody>
        </p:sp>
        <p:grpSp>
          <p:nvGrpSpPr>
            <p:cNvPr id="8" name="Group 17"/>
            <p:cNvGrpSpPr>
              <a:grpSpLocks/>
            </p:cNvGrpSpPr>
            <p:nvPr/>
          </p:nvGrpSpPr>
          <p:grpSpPr bwMode="auto">
            <a:xfrm>
              <a:off x="1251" y="1078"/>
              <a:ext cx="465" cy="258"/>
              <a:chOff x="1251" y="1078"/>
              <a:chExt cx="465" cy="258"/>
            </a:xfrm>
          </p:grpSpPr>
          <p:sp>
            <p:nvSpPr>
              <p:cNvPr id="9" name="Line 18"/>
              <p:cNvSpPr>
                <a:spLocks noChangeShapeType="1"/>
              </p:cNvSpPr>
              <p:nvPr/>
            </p:nvSpPr>
            <p:spPr bwMode="auto">
              <a:xfrm flipV="1">
                <a:off x="1251" y="1197"/>
                <a:ext cx="254" cy="139"/>
              </a:xfrm>
              <a:prstGeom prst="line">
                <a:avLst/>
              </a:prstGeom>
              <a:noFill/>
              <a:ln w="9525">
                <a:solidFill>
                  <a:srgbClr val="FF0000"/>
                </a:solidFill>
                <a:round/>
                <a:headEnd/>
                <a:tailEnd type="triangle" w="med" len="med"/>
              </a:ln>
            </p:spPr>
            <p:txBody>
              <a:bodyPr/>
              <a:lstStyle/>
              <a:p>
                <a:endParaRPr lang="en-US"/>
              </a:p>
            </p:txBody>
          </p:sp>
          <p:sp>
            <p:nvSpPr>
              <p:cNvPr id="10" name="Line 19"/>
              <p:cNvSpPr>
                <a:spLocks noChangeShapeType="1"/>
              </p:cNvSpPr>
              <p:nvPr/>
            </p:nvSpPr>
            <p:spPr bwMode="auto">
              <a:xfrm flipV="1">
                <a:off x="1486" y="1078"/>
                <a:ext cx="230" cy="131"/>
              </a:xfrm>
              <a:prstGeom prst="line">
                <a:avLst/>
              </a:prstGeom>
              <a:noFill/>
              <a:ln w="9525">
                <a:solidFill>
                  <a:srgbClr val="FF0000"/>
                </a:solidFill>
                <a:round/>
                <a:headEnd/>
                <a:tailEnd/>
              </a:ln>
            </p:spPr>
            <p:txBody>
              <a:bodyPr/>
              <a:lstStyle/>
              <a:p>
                <a:endParaRPr lang="en-US"/>
              </a:p>
            </p:txBody>
          </p:sp>
        </p:grpSp>
      </p:grpSp>
      <p:sp>
        <p:nvSpPr>
          <p:cNvPr id="11" name="Freeform 20"/>
          <p:cNvSpPr>
            <a:spLocks/>
          </p:cNvSpPr>
          <p:nvPr/>
        </p:nvSpPr>
        <p:spPr bwMode="auto">
          <a:xfrm rot="1980000">
            <a:off x="2511425" y="1920875"/>
            <a:ext cx="863600" cy="65088"/>
          </a:xfrm>
          <a:custGeom>
            <a:avLst/>
            <a:gdLst>
              <a:gd name="T0" fmla="*/ 0 w 576"/>
              <a:gd name="T1" fmla="*/ 2147483647 h 48"/>
              <a:gd name="T2" fmla="*/ 2147483647 w 576"/>
              <a:gd name="T3" fmla="*/ 0 h 48"/>
              <a:gd name="T4" fmla="*/ 2147483647 w 576"/>
              <a:gd name="T5" fmla="*/ 2147483647 h 48"/>
              <a:gd name="T6" fmla="*/ 2147483647 w 576"/>
              <a:gd name="T7" fmla="*/ 0 h 48"/>
              <a:gd name="T8" fmla="*/ 2147483647 w 576"/>
              <a:gd name="T9" fmla="*/ 2147483647 h 48"/>
              <a:gd name="T10" fmla="*/ 2147483647 w 576"/>
              <a:gd name="T11" fmla="*/ 0 h 48"/>
              <a:gd name="T12" fmla="*/ 2147483647 w 576"/>
              <a:gd name="T13" fmla="*/ 2147483647 h 48"/>
              <a:gd name="T14" fmla="*/ 2147483647 w 576"/>
              <a:gd name="T15" fmla="*/ 0 h 48"/>
              <a:gd name="T16" fmla="*/ 2147483647 w 576"/>
              <a:gd name="T17" fmla="*/ 2147483647 h 48"/>
              <a:gd name="T18" fmla="*/ 2147483647 w 576"/>
              <a:gd name="T19" fmla="*/ 0 h 48"/>
              <a:gd name="T20" fmla="*/ 2147483647 w 576"/>
              <a:gd name="T21" fmla="*/ 2147483647 h 48"/>
              <a:gd name="T22" fmla="*/ 2147483647 w 576"/>
              <a:gd name="T23" fmla="*/ 0 h 48"/>
              <a:gd name="T24" fmla="*/ 2147483647 w 576"/>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6"/>
              <a:gd name="T40" fmla="*/ 0 h 48"/>
              <a:gd name="T41" fmla="*/ 576 w 576"/>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6" h="48">
                <a:moveTo>
                  <a:pt x="0" y="48"/>
                </a:moveTo>
                <a:cubicBezTo>
                  <a:pt x="16" y="24"/>
                  <a:pt x="32" y="0"/>
                  <a:pt x="48" y="0"/>
                </a:cubicBezTo>
                <a:cubicBezTo>
                  <a:pt x="64" y="0"/>
                  <a:pt x="80" y="48"/>
                  <a:pt x="96" y="48"/>
                </a:cubicBezTo>
                <a:cubicBezTo>
                  <a:pt x="112" y="48"/>
                  <a:pt x="128" y="0"/>
                  <a:pt x="144" y="0"/>
                </a:cubicBezTo>
                <a:cubicBezTo>
                  <a:pt x="160" y="0"/>
                  <a:pt x="176" y="48"/>
                  <a:pt x="192" y="48"/>
                </a:cubicBezTo>
                <a:cubicBezTo>
                  <a:pt x="208" y="48"/>
                  <a:pt x="224" y="0"/>
                  <a:pt x="240" y="0"/>
                </a:cubicBezTo>
                <a:cubicBezTo>
                  <a:pt x="256" y="0"/>
                  <a:pt x="272" y="48"/>
                  <a:pt x="288" y="48"/>
                </a:cubicBezTo>
                <a:cubicBezTo>
                  <a:pt x="304" y="48"/>
                  <a:pt x="320" y="0"/>
                  <a:pt x="336" y="0"/>
                </a:cubicBezTo>
                <a:cubicBezTo>
                  <a:pt x="352" y="0"/>
                  <a:pt x="368" y="48"/>
                  <a:pt x="384" y="48"/>
                </a:cubicBezTo>
                <a:cubicBezTo>
                  <a:pt x="400" y="48"/>
                  <a:pt x="416" y="0"/>
                  <a:pt x="432" y="0"/>
                </a:cubicBezTo>
                <a:cubicBezTo>
                  <a:pt x="448" y="0"/>
                  <a:pt x="464" y="48"/>
                  <a:pt x="480" y="48"/>
                </a:cubicBezTo>
                <a:cubicBezTo>
                  <a:pt x="496" y="48"/>
                  <a:pt x="512" y="0"/>
                  <a:pt x="528" y="0"/>
                </a:cubicBezTo>
                <a:cubicBezTo>
                  <a:pt x="544" y="0"/>
                  <a:pt x="568" y="40"/>
                  <a:pt x="576" y="48"/>
                </a:cubicBezTo>
              </a:path>
            </a:pathLst>
          </a:custGeom>
          <a:noFill/>
          <a:ln w="9525">
            <a:solidFill>
              <a:srgbClr val="FF0000"/>
            </a:solidFill>
            <a:round/>
            <a:headEnd/>
            <a:tailEnd/>
          </a:ln>
        </p:spPr>
        <p:txBody>
          <a:bodyPr/>
          <a:lstStyle/>
          <a:p>
            <a:endParaRPr lang="en-US"/>
          </a:p>
        </p:txBody>
      </p:sp>
      <p:sp>
        <p:nvSpPr>
          <p:cNvPr id="12" name="Line 25"/>
          <p:cNvSpPr>
            <a:spLocks noChangeShapeType="1"/>
          </p:cNvSpPr>
          <p:nvPr/>
        </p:nvSpPr>
        <p:spPr bwMode="auto">
          <a:xfrm>
            <a:off x="3422650" y="2276475"/>
            <a:ext cx="933450" cy="0"/>
          </a:xfrm>
          <a:prstGeom prst="line">
            <a:avLst/>
          </a:prstGeom>
          <a:noFill/>
          <a:ln w="25400">
            <a:solidFill>
              <a:schemeClr val="tx1"/>
            </a:solidFill>
            <a:round/>
            <a:headEnd/>
            <a:tailEnd/>
          </a:ln>
        </p:spPr>
        <p:txBody>
          <a:bodyPr/>
          <a:lstStyle/>
          <a:p>
            <a:endParaRPr lang="en-US"/>
          </a:p>
        </p:txBody>
      </p:sp>
      <p:sp>
        <p:nvSpPr>
          <p:cNvPr id="13" name="Line 27"/>
          <p:cNvSpPr>
            <a:spLocks noChangeShapeType="1"/>
          </p:cNvSpPr>
          <p:nvPr/>
        </p:nvSpPr>
        <p:spPr bwMode="auto">
          <a:xfrm flipV="1">
            <a:off x="4462463" y="1595439"/>
            <a:ext cx="461962" cy="536575"/>
          </a:xfrm>
          <a:prstGeom prst="line">
            <a:avLst/>
          </a:prstGeom>
          <a:noFill/>
          <a:ln w="31750">
            <a:solidFill>
              <a:srgbClr val="339966"/>
            </a:solidFill>
            <a:prstDash val="sysDot"/>
            <a:round/>
            <a:headEnd/>
            <a:tailEnd type="triangle" w="med" len="med"/>
          </a:ln>
        </p:spPr>
        <p:txBody>
          <a:bodyPr/>
          <a:lstStyle/>
          <a:p>
            <a:endParaRPr lang="en-US"/>
          </a:p>
        </p:txBody>
      </p:sp>
      <p:sp>
        <p:nvSpPr>
          <p:cNvPr id="14" name="AutoShape 28"/>
          <p:cNvSpPr>
            <a:spLocks noChangeArrowheads="1"/>
          </p:cNvSpPr>
          <p:nvPr/>
        </p:nvSpPr>
        <p:spPr bwMode="auto">
          <a:xfrm rot="9000000">
            <a:off x="4589464" y="2281238"/>
            <a:ext cx="104775" cy="544512"/>
          </a:xfrm>
          <a:prstGeom prst="upArrow">
            <a:avLst>
              <a:gd name="adj1" fmla="val 50000"/>
              <a:gd name="adj2" fmla="val 129924"/>
            </a:avLst>
          </a:prstGeom>
          <a:solidFill>
            <a:schemeClr val="tx1"/>
          </a:solidFill>
          <a:ln w="9525">
            <a:solidFill>
              <a:schemeClr val="tx1"/>
            </a:solidFill>
            <a:miter lim="800000"/>
            <a:headEnd/>
            <a:tailEnd/>
          </a:ln>
        </p:spPr>
        <p:txBody>
          <a:bodyPr wrap="none" anchor="ctr"/>
          <a:lstStyle/>
          <a:p>
            <a:endParaRPr lang="ru-RU"/>
          </a:p>
        </p:txBody>
      </p:sp>
      <p:sp>
        <p:nvSpPr>
          <p:cNvPr id="15" name="Text Box 31"/>
          <p:cNvSpPr txBox="1">
            <a:spLocks noChangeArrowheads="1"/>
          </p:cNvSpPr>
          <p:nvPr/>
        </p:nvSpPr>
        <p:spPr bwMode="auto">
          <a:xfrm>
            <a:off x="2846389" y="1490663"/>
            <a:ext cx="496887" cy="457200"/>
          </a:xfrm>
          <a:prstGeom prst="rect">
            <a:avLst/>
          </a:prstGeom>
          <a:noFill/>
          <a:ln w="9525">
            <a:noFill/>
            <a:miter lim="800000"/>
            <a:headEnd/>
            <a:tailEnd/>
          </a:ln>
        </p:spPr>
        <p:txBody>
          <a:bodyPr>
            <a:spAutoFit/>
          </a:bodyPr>
          <a:lstStyle/>
          <a:p>
            <a:r>
              <a:rPr lang="el-GR" sz="2400">
                <a:solidFill>
                  <a:srgbClr val="FF0000"/>
                </a:solidFill>
                <a:latin typeface="Times New Roman" pitchFamily="18" charset="0"/>
                <a:cs typeface="Times New Roman" pitchFamily="18" charset="0"/>
              </a:rPr>
              <a:t>γ</a:t>
            </a:r>
            <a:r>
              <a:rPr lang="en-US" sz="2400" baseline="-25000">
                <a:solidFill>
                  <a:srgbClr val="FF0000"/>
                </a:solidFill>
                <a:latin typeface="Times New Roman" pitchFamily="18" charset="0"/>
                <a:cs typeface="Times New Roman" pitchFamily="18" charset="0"/>
              </a:rPr>
              <a:t>v</a:t>
            </a:r>
            <a:r>
              <a:rPr lang="en-US" sz="2400">
                <a:solidFill>
                  <a:srgbClr val="FF0000"/>
                </a:solidFill>
                <a:latin typeface="Times New Roman" pitchFamily="18" charset="0"/>
                <a:cs typeface="Times New Roman" pitchFamily="18" charset="0"/>
              </a:rPr>
              <a:t> </a:t>
            </a:r>
            <a:endParaRPr lang="el-GR" sz="2400">
              <a:solidFill>
                <a:srgbClr val="FF0000"/>
              </a:solidFill>
              <a:latin typeface="Times New Roman" pitchFamily="18" charset="0"/>
              <a:cs typeface="Times New Roman" pitchFamily="18" charset="0"/>
            </a:endParaRPr>
          </a:p>
        </p:txBody>
      </p:sp>
      <p:sp>
        <p:nvSpPr>
          <p:cNvPr id="16" name="Text Box 32"/>
          <p:cNvSpPr txBox="1">
            <a:spLocks noChangeArrowheads="1"/>
          </p:cNvSpPr>
          <p:nvPr/>
        </p:nvSpPr>
        <p:spPr bwMode="auto">
          <a:xfrm>
            <a:off x="2714626" y="2324101"/>
            <a:ext cx="303213" cy="366713"/>
          </a:xfrm>
          <a:prstGeom prst="rect">
            <a:avLst/>
          </a:prstGeom>
          <a:noFill/>
          <a:ln w="9525">
            <a:noFill/>
            <a:miter lim="800000"/>
            <a:headEnd/>
            <a:tailEnd/>
          </a:ln>
        </p:spPr>
        <p:txBody>
          <a:bodyPr>
            <a:spAutoFit/>
          </a:bodyPr>
          <a:lstStyle/>
          <a:p>
            <a:r>
              <a:rPr lang="en-US" dirty="0">
                <a:latin typeface="MS Reference Sans Serif" pitchFamily="34" charset="0"/>
              </a:rPr>
              <a:t>N</a:t>
            </a:r>
          </a:p>
        </p:txBody>
      </p:sp>
      <p:sp>
        <p:nvSpPr>
          <p:cNvPr id="17" name="Text Box 33"/>
          <p:cNvSpPr txBox="1">
            <a:spLocks noChangeArrowheads="1"/>
          </p:cNvSpPr>
          <p:nvPr/>
        </p:nvSpPr>
        <p:spPr bwMode="auto">
          <a:xfrm>
            <a:off x="4706939" y="2290763"/>
            <a:ext cx="1095375" cy="366712"/>
          </a:xfrm>
          <a:prstGeom prst="rect">
            <a:avLst/>
          </a:prstGeom>
          <a:noFill/>
          <a:ln w="9525">
            <a:noFill/>
            <a:miter lim="800000"/>
            <a:headEnd/>
            <a:tailEnd/>
          </a:ln>
        </p:spPr>
        <p:txBody>
          <a:bodyPr>
            <a:spAutoFit/>
          </a:bodyPr>
          <a:lstStyle/>
          <a:p>
            <a:r>
              <a:rPr lang="en-US">
                <a:latin typeface="MS Reference Sans Serif" pitchFamily="34" charset="0"/>
              </a:rPr>
              <a:t>N</a:t>
            </a:r>
            <a:r>
              <a:rPr lang="en-US" b="1">
                <a:latin typeface="MS Reference Sans Serif" pitchFamily="34" charset="0"/>
              </a:rPr>
              <a:t>’</a:t>
            </a:r>
            <a:endParaRPr lang="en-US" b="1">
              <a:latin typeface="Symbol" pitchFamily="18" charset="2"/>
            </a:endParaRPr>
          </a:p>
        </p:txBody>
      </p:sp>
      <p:sp>
        <p:nvSpPr>
          <p:cNvPr id="18" name="Text Box 34"/>
          <p:cNvSpPr txBox="1">
            <a:spLocks noChangeArrowheads="1"/>
          </p:cNvSpPr>
          <p:nvPr/>
        </p:nvSpPr>
        <p:spPr bwMode="auto">
          <a:xfrm>
            <a:off x="3513139" y="1812926"/>
            <a:ext cx="884237" cy="366713"/>
          </a:xfrm>
          <a:prstGeom prst="rect">
            <a:avLst/>
          </a:prstGeom>
          <a:noFill/>
          <a:ln w="9525">
            <a:noFill/>
            <a:miter lim="800000"/>
            <a:headEnd/>
            <a:tailEnd/>
          </a:ln>
        </p:spPr>
        <p:txBody>
          <a:bodyPr>
            <a:spAutoFit/>
          </a:bodyPr>
          <a:lstStyle/>
          <a:p>
            <a:r>
              <a:rPr lang="en-US">
                <a:latin typeface="MS Reference Sans Serif" pitchFamily="34" charset="0"/>
              </a:rPr>
              <a:t>N*,△</a:t>
            </a:r>
          </a:p>
        </p:txBody>
      </p:sp>
      <p:sp>
        <p:nvSpPr>
          <p:cNvPr id="19" name="Text Box 35"/>
          <p:cNvSpPr txBox="1">
            <a:spLocks noChangeArrowheads="1"/>
          </p:cNvSpPr>
          <p:nvPr/>
        </p:nvSpPr>
        <p:spPr bwMode="auto">
          <a:xfrm>
            <a:off x="3100388" y="2582863"/>
            <a:ext cx="1465262" cy="590550"/>
          </a:xfrm>
          <a:prstGeom prst="rect">
            <a:avLst/>
          </a:prstGeom>
          <a:noFill/>
          <a:ln w="9525">
            <a:solidFill>
              <a:schemeClr val="accent2"/>
            </a:solidFill>
            <a:miter lim="800000"/>
            <a:headEnd/>
            <a:tailEnd/>
          </a:ln>
        </p:spPr>
        <p:txBody>
          <a:bodyPr wrap="none">
            <a:spAutoFit/>
          </a:bodyPr>
          <a:lstStyle/>
          <a:p>
            <a:r>
              <a:rPr lang="en-US" sz="1600">
                <a:solidFill>
                  <a:schemeClr val="accent2"/>
                </a:solidFill>
              </a:rPr>
              <a:t>A</a:t>
            </a:r>
            <a:r>
              <a:rPr lang="en-US" sz="1600" baseline="-25000">
                <a:solidFill>
                  <a:schemeClr val="accent2"/>
                </a:solidFill>
              </a:rPr>
              <a:t>3/2</a:t>
            </a:r>
            <a:r>
              <a:rPr lang="en-US" sz="1600">
                <a:solidFill>
                  <a:schemeClr val="accent2"/>
                </a:solidFill>
              </a:rPr>
              <a:t>,  A</a:t>
            </a:r>
            <a:r>
              <a:rPr lang="en-US" sz="1600" baseline="-25000">
                <a:solidFill>
                  <a:schemeClr val="accent2"/>
                </a:solidFill>
              </a:rPr>
              <a:t>1/2</a:t>
            </a:r>
            <a:r>
              <a:rPr lang="en-US" sz="1600">
                <a:solidFill>
                  <a:schemeClr val="accent2"/>
                </a:solidFill>
              </a:rPr>
              <a:t>, S</a:t>
            </a:r>
            <a:r>
              <a:rPr lang="en-US" sz="1600" baseline="-25000">
                <a:solidFill>
                  <a:schemeClr val="accent2"/>
                </a:solidFill>
              </a:rPr>
              <a:t>1/2</a:t>
            </a:r>
          </a:p>
          <a:p>
            <a:r>
              <a:rPr lang="en-US" sz="1600">
                <a:solidFill>
                  <a:schemeClr val="accent2"/>
                </a:solidFill>
              </a:rPr>
              <a:t>G</a:t>
            </a:r>
            <a:r>
              <a:rPr lang="en-US" sz="1600" baseline="-25000">
                <a:solidFill>
                  <a:schemeClr val="accent2"/>
                </a:solidFill>
              </a:rPr>
              <a:t>M</a:t>
            </a:r>
            <a:r>
              <a:rPr lang="en-US" sz="1600">
                <a:solidFill>
                  <a:schemeClr val="accent2"/>
                </a:solidFill>
              </a:rPr>
              <a:t>, G</a:t>
            </a:r>
            <a:r>
              <a:rPr lang="en-US" sz="1600" baseline="-25000">
                <a:solidFill>
                  <a:schemeClr val="accent2"/>
                </a:solidFill>
              </a:rPr>
              <a:t>E</a:t>
            </a:r>
            <a:r>
              <a:rPr lang="en-US" sz="1600">
                <a:solidFill>
                  <a:schemeClr val="accent2"/>
                </a:solidFill>
              </a:rPr>
              <a:t>, G</a:t>
            </a:r>
            <a:r>
              <a:rPr lang="en-US" sz="1600" baseline="-25000">
                <a:solidFill>
                  <a:schemeClr val="accent2"/>
                </a:solidFill>
              </a:rPr>
              <a:t>C</a:t>
            </a:r>
            <a:r>
              <a:rPr lang="en-US" sz="1400">
                <a:solidFill>
                  <a:schemeClr val="accent2"/>
                </a:solidFill>
              </a:rPr>
              <a:t> </a:t>
            </a:r>
          </a:p>
        </p:txBody>
      </p:sp>
      <p:sp>
        <p:nvSpPr>
          <p:cNvPr id="20" name="Text Box 37"/>
          <p:cNvSpPr txBox="1">
            <a:spLocks noChangeArrowheads="1"/>
          </p:cNvSpPr>
          <p:nvPr/>
        </p:nvSpPr>
        <p:spPr bwMode="auto">
          <a:xfrm>
            <a:off x="4656138" y="1084263"/>
            <a:ext cx="1401762" cy="457200"/>
          </a:xfrm>
          <a:prstGeom prst="rect">
            <a:avLst/>
          </a:prstGeom>
          <a:noFill/>
          <a:ln w="9525">
            <a:noFill/>
            <a:miter lim="800000"/>
            <a:headEnd/>
            <a:tailEnd/>
          </a:ln>
        </p:spPr>
        <p:txBody>
          <a:bodyPr>
            <a:spAutoFit/>
          </a:bodyPr>
          <a:lstStyle/>
          <a:p>
            <a:r>
              <a:rPr lang="en-US" sz="2400">
                <a:solidFill>
                  <a:srgbClr val="33CC33"/>
                </a:solidFill>
                <a:latin typeface="Symbol" pitchFamily="18" charset="2"/>
              </a:rPr>
              <a:t>p, h, pp</a:t>
            </a:r>
            <a:r>
              <a:rPr lang="en-US" sz="2400" b="1" i="1">
                <a:solidFill>
                  <a:srgbClr val="33CC33"/>
                </a:solidFill>
                <a:latin typeface="Symbol" pitchFamily="18" charset="2"/>
              </a:rPr>
              <a:t>,..</a:t>
            </a:r>
          </a:p>
        </p:txBody>
      </p:sp>
      <p:grpSp>
        <p:nvGrpSpPr>
          <p:cNvPr id="21" name="Group 15"/>
          <p:cNvGrpSpPr>
            <a:grpSpLocks/>
          </p:cNvGrpSpPr>
          <p:nvPr/>
        </p:nvGrpSpPr>
        <p:grpSpPr bwMode="auto">
          <a:xfrm>
            <a:off x="5981700" y="1295400"/>
            <a:ext cx="858838" cy="858838"/>
            <a:chOff x="1251" y="695"/>
            <a:chExt cx="573" cy="641"/>
          </a:xfrm>
        </p:grpSpPr>
        <p:sp>
          <p:nvSpPr>
            <p:cNvPr id="22" name="Line 16"/>
            <p:cNvSpPr>
              <a:spLocks noChangeShapeType="1"/>
            </p:cNvSpPr>
            <p:nvPr/>
          </p:nvSpPr>
          <p:spPr bwMode="auto">
            <a:xfrm flipV="1">
              <a:off x="1716" y="695"/>
              <a:ext cx="108" cy="377"/>
            </a:xfrm>
            <a:prstGeom prst="line">
              <a:avLst/>
            </a:prstGeom>
            <a:noFill/>
            <a:ln w="9525">
              <a:solidFill>
                <a:srgbClr val="FF0000"/>
              </a:solidFill>
              <a:round/>
              <a:headEnd/>
              <a:tailEnd type="triangle" w="med" len="med"/>
            </a:ln>
          </p:spPr>
          <p:txBody>
            <a:bodyPr/>
            <a:lstStyle/>
            <a:p>
              <a:endParaRPr lang="en-US"/>
            </a:p>
          </p:txBody>
        </p:sp>
        <p:grpSp>
          <p:nvGrpSpPr>
            <p:cNvPr id="23" name="Group 17"/>
            <p:cNvGrpSpPr>
              <a:grpSpLocks/>
            </p:cNvGrpSpPr>
            <p:nvPr/>
          </p:nvGrpSpPr>
          <p:grpSpPr bwMode="auto">
            <a:xfrm>
              <a:off x="1251" y="1078"/>
              <a:ext cx="465" cy="258"/>
              <a:chOff x="1251" y="1078"/>
              <a:chExt cx="465" cy="258"/>
            </a:xfrm>
          </p:grpSpPr>
          <p:sp>
            <p:nvSpPr>
              <p:cNvPr id="24" name="Line 18"/>
              <p:cNvSpPr>
                <a:spLocks noChangeShapeType="1"/>
              </p:cNvSpPr>
              <p:nvPr/>
            </p:nvSpPr>
            <p:spPr bwMode="auto">
              <a:xfrm flipV="1">
                <a:off x="1251" y="1197"/>
                <a:ext cx="254" cy="139"/>
              </a:xfrm>
              <a:prstGeom prst="line">
                <a:avLst/>
              </a:prstGeom>
              <a:noFill/>
              <a:ln w="9525">
                <a:solidFill>
                  <a:srgbClr val="FF0000"/>
                </a:solidFill>
                <a:round/>
                <a:headEnd/>
                <a:tailEnd type="triangle" w="med" len="med"/>
              </a:ln>
            </p:spPr>
            <p:txBody>
              <a:bodyPr/>
              <a:lstStyle/>
              <a:p>
                <a:endParaRPr lang="en-US"/>
              </a:p>
            </p:txBody>
          </p:sp>
          <p:sp>
            <p:nvSpPr>
              <p:cNvPr id="25" name="Line 19"/>
              <p:cNvSpPr>
                <a:spLocks noChangeShapeType="1"/>
              </p:cNvSpPr>
              <p:nvPr/>
            </p:nvSpPr>
            <p:spPr bwMode="auto">
              <a:xfrm flipV="1">
                <a:off x="1486" y="1078"/>
                <a:ext cx="230" cy="131"/>
              </a:xfrm>
              <a:prstGeom prst="line">
                <a:avLst/>
              </a:prstGeom>
              <a:noFill/>
              <a:ln w="9525">
                <a:solidFill>
                  <a:srgbClr val="FF0000"/>
                </a:solidFill>
                <a:round/>
                <a:headEnd/>
                <a:tailEnd/>
              </a:ln>
            </p:spPr>
            <p:txBody>
              <a:bodyPr/>
              <a:lstStyle/>
              <a:p>
                <a:endParaRPr lang="en-US"/>
              </a:p>
            </p:txBody>
          </p:sp>
        </p:grpSp>
      </p:grpSp>
      <p:sp>
        <p:nvSpPr>
          <p:cNvPr id="26" name="Freeform 20"/>
          <p:cNvSpPr>
            <a:spLocks/>
          </p:cNvSpPr>
          <p:nvPr/>
        </p:nvSpPr>
        <p:spPr bwMode="auto">
          <a:xfrm rot="1980000">
            <a:off x="6619875" y="1939925"/>
            <a:ext cx="527050" cy="46038"/>
          </a:xfrm>
          <a:custGeom>
            <a:avLst/>
            <a:gdLst>
              <a:gd name="T0" fmla="*/ 0 w 576"/>
              <a:gd name="T1" fmla="*/ 2147483647 h 48"/>
              <a:gd name="T2" fmla="*/ 2147483647 w 576"/>
              <a:gd name="T3" fmla="*/ 0 h 48"/>
              <a:gd name="T4" fmla="*/ 2147483647 w 576"/>
              <a:gd name="T5" fmla="*/ 2147483647 h 48"/>
              <a:gd name="T6" fmla="*/ 2147483647 w 576"/>
              <a:gd name="T7" fmla="*/ 0 h 48"/>
              <a:gd name="T8" fmla="*/ 2147483647 w 576"/>
              <a:gd name="T9" fmla="*/ 2147483647 h 48"/>
              <a:gd name="T10" fmla="*/ 2147483647 w 576"/>
              <a:gd name="T11" fmla="*/ 0 h 48"/>
              <a:gd name="T12" fmla="*/ 2147483647 w 576"/>
              <a:gd name="T13" fmla="*/ 2147483647 h 48"/>
              <a:gd name="T14" fmla="*/ 2147483647 w 576"/>
              <a:gd name="T15" fmla="*/ 0 h 48"/>
              <a:gd name="T16" fmla="*/ 2147483647 w 576"/>
              <a:gd name="T17" fmla="*/ 2147483647 h 48"/>
              <a:gd name="T18" fmla="*/ 2147483647 w 576"/>
              <a:gd name="T19" fmla="*/ 0 h 48"/>
              <a:gd name="T20" fmla="*/ 2147483647 w 576"/>
              <a:gd name="T21" fmla="*/ 2147483647 h 48"/>
              <a:gd name="T22" fmla="*/ 2147483647 w 576"/>
              <a:gd name="T23" fmla="*/ 0 h 48"/>
              <a:gd name="T24" fmla="*/ 2147483647 w 576"/>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6"/>
              <a:gd name="T40" fmla="*/ 0 h 48"/>
              <a:gd name="T41" fmla="*/ 576 w 576"/>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6" h="48">
                <a:moveTo>
                  <a:pt x="0" y="48"/>
                </a:moveTo>
                <a:cubicBezTo>
                  <a:pt x="16" y="24"/>
                  <a:pt x="32" y="0"/>
                  <a:pt x="48" y="0"/>
                </a:cubicBezTo>
                <a:cubicBezTo>
                  <a:pt x="64" y="0"/>
                  <a:pt x="80" y="48"/>
                  <a:pt x="96" y="48"/>
                </a:cubicBezTo>
                <a:cubicBezTo>
                  <a:pt x="112" y="48"/>
                  <a:pt x="128" y="0"/>
                  <a:pt x="144" y="0"/>
                </a:cubicBezTo>
                <a:cubicBezTo>
                  <a:pt x="160" y="0"/>
                  <a:pt x="176" y="48"/>
                  <a:pt x="192" y="48"/>
                </a:cubicBezTo>
                <a:cubicBezTo>
                  <a:pt x="208" y="48"/>
                  <a:pt x="224" y="0"/>
                  <a:pt x="240" y="0"/>
                </a:cubicBezTo>
                <a:cubicBezTo>
                  <a:pt x="256" y="0"/>
                  <a:pt x="272" y="48"/>
                  <a:pt x="288" y="48"/>
                </a:cubicBezTo>
                <a:cubicBezTo>
                  <a:pt x="304" y="48"/>
                  <a:pt x="320" y="0"/>
                  <a:pt x="336" y="0"/>
                </a:cubicBezTo>
                <a:cubicBezTo>
                  <a:pt x="352" y="0"/>
                  <a:pt x="368" y="48"/>
                  <a:pt x="384" y="48"/>
                </a:cubicBezTo>
                <a:cubicBezTo>
                  <a:pt x="400" y="48"/>
                  <a:pt x="416" y="0"/>
                  <a:pt x="432" y="0"/>
                </a:cubicBezTo>
                <a:cubicBezTo>
                  <a:pt x="448" y="0"/>
                  <a:pt x="464" y="48"/>
                  <a:pt x="480" y="48"/>
                </a:cubicBezTo>
                <a:cubicBezTo>
                  <a:pt x="496" y="48"/>
                  <a:pt x="512" y="0"/>
                  <a:pt x="528" y="0"/>
                </a:cubicBezTo>
                <a:cubicBezTo>
                  <a:pt x="544" y="0"/>
                  <a:pt x="568" y="40"/>
                  <a:pt x="576" y="48"/>
                </a:cubicBezTo>
              </a:path>
            </a:pathLst>
          </a:custGeom>
          <a:noFill/>
          <a:ln w="9525">
            <a:solidFill>
              <a:srgbClr val="FF0000"/>
            </a:solidFill>
            <a:round/>
            <a:headEnd/>
            <a:tailEnd/>
          </a:ln>
        </p:spPr>
        <p:txBody>
          <a:bodyPr/>
          <a:lstStyle/>
          <a:p>
            <a:endParaRPr lang="en-US"/>
          </a:p>
        </p:txBody>
      </p:sp>
      <p:sp>
        <p:nvSpPr>
          <p:cNvPr id="27" name="Oval 48"/>
          <p:cNvSpPr>
            <a:spLocks noChangeArrowheads="1"/>
          </p:cNvSpPr>
          <p:nvPr/>
        </p:nvSpPr>
        <p:spPr bwMode="auto">
          <a:xfrm>
            <a:off x="7056438" y="1868489"/>
            <a:ext cx="793750" cy="739775"/>
          </a:xfrm>
          <a:prstGeom prst="ellipse">
            <a:avLst/>
          </a:prstGeom>
          <a:solidFill>
            <a:schemeClr val="tx1"/>
          </a:solidFill>
          <a:ln w="9525" algn="ctr">
            <a:noFill/>
            <a:round/>
            <a:headEnd/>
            <a:tailEnd/>
          </a:ln>
        </p:spPr>
        <p:txBody>
          <a:bodyPr/>
          <a:lstStyle/>
          <a:p>
            <a:endParaRPr lang="ru-RU"/>
          </a:p>
        </p:txBody>
      </p:sp>
      <p:sp>
        <p:nvSpPr>
          <p:cNvPr id="28" name="AutoShape 22"/>
          <p:cNvSpPr>
            <a:spLocks noChangeArrowheads="1"/>
          </p:cNvSpPr>
          <p:nvPr/>
        </p:nvSpPr>
        <p:spPr bwMode="auto">
          <a:xfrm rot="1800000">
            <a:off x="6997178" y="2418413"/>
            <a:ext cx="119062" cy="544512"/>
          </a:xfrm>
          <a:prstGeom prst="upArrow">
            <a:avLst>
              <a:gd name="adj1" fmla="val 50000"/>
              <a:gd name="adj2" fmla="val 114334"/>
            </a:avLst>
          </a:prstGeom>
          <a:solidFill>
            <a:schemeClr val="tx1"/>
          </a:solidFill>
          <a:ln w="9525">
            <a:solidFill>
              <a:schemeClr val="tx1"/>
            </a:solidFill>
            <a:miter lim="800000"/>
            <a:headEnd/>
            <a:tailEnd/>
          </a:ln>
          <a:scene3d>
            <a:camera prst="orthographicFront">
              <a:rot lat="0" lon="0" rev="21000000"/>
            </a:camera>
            <a:lightRig rig="threePt" dir="t"/>
          </a:scene3d>
        </p:spPr>
        <p:txBody>
          <a:bodyPr wrap="none" anchor="ctr"/>
          <a:lstStyle/>
          <a:p>
            <a:pPr>
              <a:defRPr/>
            </a:pPr>
            <a:endParaRPr lang="en-US"/>
          </a:p>
        </p:txBody>
      </p:sp>
      <p:sp>
        <p:nvSpPr>
          <p:cNvPr id="29" name="Text Box 32"/>
          <p:cNvSpPr txBox="1">
            <a:spLocks noChangeArrowheads="1"/>
          </p:cNvSpPr>
          <p:nvPr/>
        </p:nvSpPr>
        <p:spPr bwMode="auto">
          <a:xfrm>
            <a:off x="6375401" y="2670176"/>
            <a:ext cx="303213" cy="366713"/>
          </a:xfrm>
          <a:prstGeom prst="rect">
            <a:avLst/>
          </a:prstGeom>
          <a:noFill/>
          <a:ln w="9525">
            <a:noFill/>
            <a:miter lim="800000"/>
            <a:headEnd/>
            <a:tailEnd/>
          </a:ln>
        </p:spPr>
        <p:txBody>
          <a:bodyPr>
            <a:spAutoFit/>
          </a:bodyPr>
          <a:lstStyle/>
          <a:p>
            <a:r>
              <a:rPr lang="en-US">
                <a:latin typeface="MS Reference Sans Serif" pitchFamily="34" charset="0"/>
              </a:rPr>
              <a:t>N</a:t>
            </a:r>
          </a:p>
        </p:txBody>
      </p:sp>
      <p:sp>
        <p:nvSpPr>
          <p:cNvPr id="30" name="Line 27"/>
          <p:cNvSpPr>
            <a:spLocks noChangeShapeType="1"/>
          </p:cNvSpPr>
          <p:nvPr/>
        </p:nvSpPr>
        <p:spPr bwMode="auto">
          <a:xfrm flipV="1">
            <a:off x="7777163" y="1511301"/>
            <a:ext cx="461962" cy="536575"/>
          </a:xfrm>
          <a:prstGeom prst="line">
            <a:avLst/>
          </a:prstGeom>
          <a:noFill/>
          <a:ln w="31750">
            <a:solidFill>
              <a:srgbClr val="339966"/>
            </a:solidFill>
            <a:prstDash val="sysDot"/>
            <a:round/>
            <a:headEnd/>
            <a:tailEnd type="triangle" w="med" len="med"/>
          </a:ln>
        </p:spPr>
        <p:txBody>
          <a:bodyPr/>
          <a:lstStyle/>
          <a:p>
            <a:endParaRPr lang="en-US"/>
          </a:p>
        </p:txBody>
      </p:sp>
      <p:sp>
        <p:nvSpPr>
          <p:cNvPr id="31" name="Text Box 37"/>
          <p:cNvSpPr txBox="1">
            <a:spLocks noChangeArrowheads="1"/>
          </p:cNvSpPr>
          <p:nvPr/>
        </p:nvSpPr>
        <p:spPr bwMode="auto">
          <a:xfrm>
            <a:off x="8072438" y="1116013"/>
            <a:ext cx="1401762" cy="457200"/>
          </a:xfrm>
          <a:prstGeom prst="rect">
            <a:avLst/>
          </a:prstGeom>
          <a:noFill/>
          <a:ln w="9525">
            <a:noFill/>
            <a:miter lim="800000"/>
            <a:headEnd/>
            <a:tailEnd/>
          </a:ln>
        </p:spPr>
        <p:txBody>
          <a:bodyPr wrap="none">
            <a:spAutoFit/>
          </a:bodyPr>
          <a:lstStyle/>
          <a:p>
            <a:r>
              <a:rPr lang="en-US" sz="2400">
                <a:solidFill>
                  <a:srgbClr val="33CC33"/>
                </a:solidFill>
                <a:latin typeface="Symbol" pitchFamily="18" charset="2"/>
              </a:rPr>
              <a:t>p, h, pp,..</a:t>
            </a:r>
          </a:p>
        </p:txBody>
      </p:sp>
      <p:sp>
        <p:nvSpPr>
          <p:cNvPr id="32" name="AutoShape 28"/>
          <p:cNvSpPr>
            <a:spLocks noChangeArrowheads="1"/>
          </p:cNvSpPr>
          <p:nvPr/>
        </p:nvSpPr>
        <p:spPr bwMode="auto">
          <a:xfrm rot="9000000">
            <a:off x="7839347" y="2441395"/>
            <a:ext cx="104775" cy="544512"/>
          </a:xfrm>
          <a:prstGeom prst="upArrow">
            <a:avLst>
              <a:gd name="adj1" fmla="val 50000"/>
              <a:gd name="adj2" fmla="val 129924"/>
            </a:avLst>
          </a:prstGeom>
          <a:solidFill>
            <a:schemeClr val="tx1"/>
          </a:solidFill>
          <a:ln w="9525">
            <a:solidFill>
              <a:schemeClr val="tx1"/>
            </a:solidFill>
            <a:miter lim="800000"/>
            <a:headEnd/>
            <a:tailEnd/>
          </a:ln>
          <a:scene3d>
            <a:camera prst="orthographicFront">
              <a:rot lat="0" lon="0" rev="600000"/>
            </a:camera>
            <a:lightRig rig="threePt" dir="t"/>
          </a:scene3d>
        </p:spPr>
        <p:txBody>
          <a:bodyPr wrap="none" anchor="ctr"/>
          <a:lstStyle/>
          <a:p>
            <a:pPr>
              <a:defRPr/>
            </a:pPr>
            <a:endParaRPr lang="en-US"/>
          </a:p>
        </p:txBody>
      </p:sp>
      <p:sp>
        <p:nvSpPr>
          <p:cNvPr id="33" name="Text Box 33"/>
          <p:cNvSpPr txBox="1">
            <a:spLocks noChangeArrowheads="1"/>
          </p:cNvSpPr>
          <p:nvPr/>
        </p:nvSpPr>
        <p:spPr bwMode="auto">
          <a:xfrm>
            <a:off x="8159751" y="2493963"/>
            <a:ext cx="1095375" cy="366712"/>
          </a:xfrm>
          <a:prstGeom prst="rect">
            <a:avLst/>
          </a:prstGeom>
          <a:noFill/>
          <a:ln w="9525">
            <a:noFill/>
            <a:miter lim="800000"/>
            <a:headEnd/>
            <a:tailEnd/>
          </a:ln>
        </p:spPr>
        <p:txBody>
          <a:bodyPr>
            <a:spAutoFit/>
          </a:bodyPr>
          <a:lstStyle/>
          <a:p>
            <a:r>
              <a:rPr lang="en-US">
                <a:latin typeface="MS Reference Sans Serif" pitchFamily="34" charset="0"/>
              </a:rPr>
              <a:t>N</a:t>
            </a:r>
            <a:r>
              <a:rPr lang="en-US" b="1">
                <a:latin typeface="MS Reference Sans Serif" pitchFamily="34" charset="0"/>
              </a:rPr>
              <a:t>’</a:t>
            </a:r>
            <a:endParaRPr lang="en-US" b="1">
              <a:latin typeface="Symbol" pitchFamily="18" charset="2"/>
            </a:endParaRPr>
          </a:p>
        </p:txBody>
      </p:sp>
      <p:sp>
        <p:nvSpPr>
          <p:cNvPr id="34" name="TextBox 58"/>
          <p:cNvSpPr txBox="1">
            <a:spLocks noChangeArrowheads="1"/>
          </p:cNvSpPr>
          <p:nvPr/>
        </p:nvSpPr>
        <p:spPr bwMode="auto">
          <a:xfrm>
            <a:off x="5345113" y="1935163"/>
            <a:ext cx="319318" cy="369332"/>
          </a:xfrm>
          <a:prstGeom prst="rect">
            <a:avLst/>
          </a:prstGeom>
          <a:noFill/>
          <a:ln w="9525">
            <a:noFill/>
            <a:miter lim="800000"/>
            <a:headEnd/>
            <a:tailEnd/>
          </a:ln>
        </p:spPr>
        <p:txBody>
          <a:bodyPr wrap="none">
            <a:spAutoFit/>
          </a:bodyPr>
          <a:lstStyle/>
          <a:p>
            <a:r>
              <a:rPr lang="en-US"/>
              <a:t>+</a:t>
            </a:r>
          </a:p>
        </p:txBody>
      </p:sp>
      <p:sp>
        <p:nvSpPr>
          <p:cNvPr id="35" name="TextBox 58"/>
          <p:cNvSpPr txBox="1">
            <a:spLocks noChangeArrowheads="1"/>
          </p:cNvSpPr>
          <p:nvPr/>
        </p:nvSpPr>
        <p:spPr bwMode="auto">
          <a:xfrm>
            <a:off x="4095751" y="1690688"/>
            <a:ext cx="365125" cy="369332"/>
          </a:xfrm>
          <a:prstGeom prst="rect">
            <a:avLst/>
          </a:prstGeom>
          <a:noFill/>
          <a:ln w="9525">
            <a:noFill/>
            <a:miter lim="800000"/>
            <a:headEnd/>
            <a:tailEnd/>
          </a:ln>
        </p:spPr>
        <p:txBody>
          <a:bodyPr>
            <a:spAutoFit/>
          </a:bodyPr>
          <a:lstStyle/>
          <a:p>
            <a:r>
              <a:rPr lang="en-US"/>
              <a:t>*</a:t>
            </a:r>
          </a:p>
        </p:txBody>
      </p:sp>
      <p:sp>
        <p:nvSpPr>
          <p:cNvPr id="36" name="Oval 21"/>
          <p:cNvSpPr>
            <a:spLocks noChangeArrowheads="1"/>
          </p:cNvSpPr>
          <p:nvPr/>
        </p:nvSpPr>
        <p:spPr bwMode="auto">
          <a:xfrm>
            <a:off x="3214688" y="2143125"/>
            <a:ext cx="215900" cy="192088"/>
          </a:xfrm>
          <a:prstGeom prst="ellipse">
            <a:avLst/>
          </a:prstGeom>
          <a:solidFill>
            <a:srgbClr val="FF0000"/>
          </a:solidFill>
          <a:ln w="9525">
            <a:solidFill>
              <a:schemeClr val="tx1"/>
            </a:solidFill>
            <a:round/>
            <a:headEnd/>
            <a:tailEnd/>
          </a:ln>
        </p:spPr>
        <p:txBody>
          <a:bodyPr wrap="none" anchor="ctr"/>
          <a:lstStyle/>
          <a:p>
            <a:endParaRPr lang="ru-RU"/>
          </a:p>
        </p:txBody>
      </p:sp>
      <p:sp>
        <p:nvSpPr>
          <p:cNvPr id="37" name="Oval 21"/>
          <p:cNvSpPr>
            <a:spLocks noChangeArrowheads="1"/>
          </p:cNvSpPr>
          <p:nvPr/>
        </p:nvSpPr>
        <p:spPr bwMode="auto">
          <a:xfrm>
            <a:off x="4325938" y="2132014"/>
            <a:ext cx="215900" cy="192087"/>
          </a:xfrm>
          <a:prstGeom prst="ellipse">
            <a:avLst/>
          </a:prstGeom>
          <a:solidFill>
            <a:srgbClr val="00B050"/>
          </a:solidFill>
          <a:ln w="9525">
            <a:solidFill>
              <a:schemeClr val="tx1"/>
            </a:solidFill>
            <a:round/>
            <a:headEnd/>
            <a:tailEnd/>
          </a:ln>
        </p:spPr>
        <p:txBody>
          <a:bodyPr wrap="none" anchor="ctr"/>
          <a:lstStyle/>
          <a:p>
            <a:endParaRPr lang="ru-RU"/>
          </a:p>
        </p:txBody>
      </p:sp>
      <p:sp>
        <p:nvSpPr>
          <p:cNvPr id="38" name="Line 24"/>
          <p:cNvSpPr>
            <a:spLocks noChangeShapeType="1"/>
          </p:cNvSpPr>
          <p:nvPr/>
        </p:nvSpPr>
        <p:spPr bwMode="auto">
          <a:xfrm>
            <a:off x="3416300" y="2312988"/>
            <a:ext cx="933450" cy="0"/>
          </a:xfrm>
          <a:prstGeom prst="line">
            <a:avLst/>
          </a:prstGeom>
          <a:noFill/>
          <a:ln w="25400">
            <a:solidFill>
              <a:schemeClr val="tx1"/>
            </a:solidFill>
            <a:round/>
            <a:headEnd/>
            <a:tailEnd/>
          </a:ln>
        </p:spPr>
        <p:txBody>
          <a:bodyPr/>
          <a:lstStyle/>
          <a:p>
            <a:endParaRPr lang="en-US"/>
          </a:p>
        </p:txBody>
      </p:sp>
      <p:sp>
        <p:nvSpPr>
          <p:cNvPr id="39" name="Line 24"/>
          <p:cNvSpPr>
            <a:spLocks noChangeShapeType="1"/>
          </p:cNvSpPr>
          <p:nvPr/>
        </p:nvSpPr>
        <p:spPr bwMode="auto">
          <a:xfrm>
            <a:off x="3392488" y="2230438"/>
            <a:ext cx="933450" cy="0"/>
          </a:xfrm>
          <a:prstGeom prst="line">
            <a:avLst/>
          </a:prstGeom>
          <a:noFill/>
          <a:ln w="25400">
            <a:solidFill>
              <a:schemeClr val="tx1"/>
            </a:solidFill>
            <a:round/>
            <a:headEnd/>
            <a:tailEnd/>
          </a:ln>
        </p:spPr>
        <p:txBody>
          <a:bodyPr/>
          <a:lstStyle/>
          <a:p>
            <a:endParaRPr lang="en-US"/>
          </a:p>
        </p:txBody>
      </p:sp>
      <p:sp>
        <p:nvSpPr>
          <p:cNvPr id="40" name="AutoShape 22"/>
          <p:cNvSpPr>
            <a:spLocks noChangeArrowheads="1"/>
          </p:cNvSpPr>
          <p:nvPr/>
        </p:nvSpPr>
        <p:spPr bwMode="auto">
          <a:xfrm rot="1800000">
            <a:off x="3040063" y="2225676"/>
            <a:ext cx="119062" cy="544513"/>
          </a:xfrm>
          <a:prstGeom prst="upArrow">
            <a:avLst>
              <a:gd name="adj1" fmla="val 50000"/>
              <a:gd name="adj2" fmla="val 114334"/>
            </a:avLst>
          </a:prstGeom>
          <a:solidFill>
            <a:schemeClr val="tx1"/>
          </a:solidFill>
          <a:ln w="9525">
            <a:solidFill>
              <a:schemeClr val="tx1"/>
            </a:solidFill>
            <a:miter lim="800000"/>
            <a:headEnd/>
            <a:tailEnd/>
          </a:ln>
        </p:spPr>
        <p:txBody>
          <a:bodyPr wrap="none" anchor="ctr"/>
          <a:lstStyle/>
          <a:p>
            <a:endParaRPr lang="ru-RU"/>
          </a:p>
        </p:txBody>
      </p:sp>
      <p:sp>
        <p:nvSpPr>
          <p:cNvPr id="41" name="TextBox 43"/>
          <p:cNvSpPr txBox="1">
            <a:spLocks noChangeArrowheads="1"/>
          </p:cNvSpPr>
          <p:nvPr/>
        </p:nvSpPr>
        <p:spPr bwMode="auto">
          <a:xfrm>
            <a:off x="2584974" y="779463"/>
            <a:ext cx="2238375" cy="336550"/>
          </a:xfrm>
          <a:prstGeom prst="rect">
            <a:avLst/>
          </a:prstGeom>
          <a:noFill/>
          <a:ln w="9525">
            <a:noFill/>
            <a:miter lim="800000"/>
            <a:headEnd/>
            <a:tailEnd/>
          </a:ln>
        </p:spPr>
        <p:txBody>
          <a:bodyPr wrap="none">
            <a:spAutoFit/>
          </a:bodyPr>
          <a:lstStyle/>
          <a:p>
            <a:r>
              <a:rPr lang="en-US" sz="1600" b="1" dirty="0"/>
              <a:t>Resonant amplitudes</a:t>
            </a:r>
          </a:p>
        </p:txBody>
      </p:sp>
      <p:sp>
        <p:nvSpPr>
          <p:cNvPr id="42" name="TextBox 44"/>
          <p:cNvSpPr txBox="1">
            <a:spLocks noChangeArrowheads="1"/>
          </p:cNvSpPr>
          <p:nvPr/>
        </p:nvSpPr>
        <p:spPr bwMode="auto">
          <a:xfrm>
            <a:off x="6460332" y="779463"/>
            <a:ext cx="2633662" cy="336550"/>
          </a:xfrm>
          <a:prstGeom prst="rect">
            <a:avLst/>
          </a:prstGeom>
          <a:noFill/>
          <a:ln w="9525">
            <a:noFill/>
            <a:miter lim="800000"/>
            <a:headEnd/>
            <a:tailEnd/>
          </a:ln>
        </p:spPr>
        <p:txBody>
          <a:bodyPr wrap="none">
            <a:spAutoFit/>
          </a:bodyPr>
          <a:lstStyle/>
          <a:p>
            <a:r>
              <a:rPr lang="en-US" sz="1600" b="1" dirty="0"/>
              <a:t>Non-resonant amplitudes</a:t>
            </a:r>
          </a:p>
        </p:txBody>
      </p:sp>
      <p:pic>
        <p:nvPicPr>
          <p:cNvPr id="78" name="Picture 28" descr="a12_1pi2pi_p11.eps"/>
          <p:cNvPicPr>
            <a:picLocks noChangeAspect="1"/>
          </p:cNvPicPr>
          <p:nvPr/>
        </p:nvPicPr>
        <p:blipFill>
          <a:blip r:embed="rId2" cstate="print"/>
          <a:srcRect/>
          <a:stretch>
            <a:fillRect/>
          </a:stretch>
        </p:blipFill>
        <p:spPr bwMode="auto">
          <a:xfrm>
            <a:off x="3861691" y="3781425"/>
            <a:ext cx="2310363" cy="2659076"/>
          </a:xfrm>
          <a:prstGeom prst="rect">
            <a:avLst/>
          </a:prstGeom>
          <a:noFill/>
          <a:ln w="9525">
            <a:noFill/>
            <a:miter lim="800000"/>
            <a:headEnd/>
            <a:tailEnd/>
          </a:ln>
        </p:spPr>
      </p:pic>
      <p:pic>
        <p:nvPicPr>
          <p:cNvPr id="79" name="Picture 29" descr="s12_1pi2pi_p11.eps"/>
          <p:cNvPicPr>
            <a:picLocks noChangeAspect="1"/>
          </p:cNvPicPr>
          <p:nvPr/>
        </p:nvPicPr>
        <p:blipFill>
          <a:blip r:embed="rId3" cstate="print"/>
          <a:srcRect/>
          <a:stretch>
            <a:fillRect/>
          </a:stretch>
        </p:blipFill>
        <p:spPr bwMode="auto">
          <a:xfrm>
            <a:off x="6649852" y="3781426"/>
            <a:ext cx="2126352" cy="2651125"/>
          </a:xfrm>
          <a:prstGeom prst="rect">
            <a:avLst/>
          </a:prstGeom>
          <a:noFill/>
          <a:ln w="9525">
            <a:noFill/>
            <a:miter lim="800000"/>
            <a:headEnd/>
            <a:tailEnd/>
          </a:ln>
        </p:spPr>
      </p:pic>
      <p:sp>
        <p:nvSpPr>
          <p:cNvPr id="5132" name="TextBox 5131"/>
          <p:cNvSpPr txBox="1"/>
          <p:nvPr/>
        </p:nvSpPr>
        <p:spPr>
          <a:xfrm>
            <a:off x="3914272" y="5603696"/>
            <a:ext cx="551754" cy="369332"/>
          </a:xfrm>
          <a:prstGeom prst="rect">
            <a:avLst/>
          </a:prstGeom>
          <a:noFill/>
        </p:spPr>
        <p:txBody>
          <a:bodyPr wrap="none" rtlCol="0">
            <a:spAutoFit/>
          </a:bodyPr>
          <a:lstStyle/>
          <a:p>
            <a:r>
              <a:rPr lang="en-US" dirty="0"/>
              <a:t>A</a:t>
            </a:r>
            <a:r>
              <a:rPr lang="en-US" baseline="-25000" dirty="0"/>
              <a:t>1/2</a:t>
            </a:r>
          </a:p>
        </p:txBody>
      </p:sp>
      <p:sp>
        <p:nvSpPr>
          <p:cNvPr id="83" name="TextBox 82"/>
          <p:cNvSpPr txBox="1"/>
          <p:nvPr/>
        </p:nvSpPr>
        <p:spPr>
          <a:xfrm>
            <a:off x="7467603" y="5675886"/>
            <a:ext cx="551754" cy="369332"/>
          </a:xfrm>
          <a:prstGeom prst="rect">
            <a:avLst/>
          </a:prstGeom>
          <a:noFill/>
        </p:spPr>
        <p:txBody>
          <a:bodyPr wrap="none" rtlCol="0">
            <a:spAutoFit/>
          </a:bodyPr>
          <a:lstStyle/>
          <a:p>
            <a:r>
              <a:rPr lang="en-US" dirty="0"/>
              <a:t>S</a:t>
            </a:r>
            <a:r>
              <a:rPr lang="en-US" baseline="-25000" dirty="0"/>
              <a:t>1/2</a:t>
            </a:r>
          </a:p>
        </p:txBody>
      </p:sp>
      <p:sp>
        <p:nvSpPr>
          <p:cNvPr id="5133" name="TextBox 5132"/>
          <p:cNvSpPr txBox="1"/>
          <p:nvPr/>
        </p:nvSpPr>
        <p:spPr>
          <a:xfrm>
            <a:off x="3159789" y="3593432"/>
            <a:ext cx="6571030" cy="369332"/>
          </a:xfrm>
          <a:prstGeom prst="rect">
            <a:avLst/>
          </a:prstGeom>
          <a:noFill/>
        </p:spPr>
        <p:txBody>
          <a:bodyPr wrap="none" rtlCol="0">
            <a:spAutoFit/>
          </a:bodyPr>
          <a:lstStyle/>
          <a:p>
            <a:r>
              <a:rPr lang="en-US" dirty="0"/>
              <a:t>An example of extracted </a:t>
            </a:r>
            <a:r>
              <a:rPr lang="en-US" dirty="0" err="1"/>
              <a:t>electrocouplings</a:t>
            </a:r>
            <a:r>
              <a:rPr lang="en-US" dirty="0"/>
              <a:t> </a:t>
            </a:r>
            <a:r>
              <a:rPr lang="en-US" dirty="0" smtClean="0"/>
              <a:t>for </a:t>
            </a:r>
            <a:r>
              <a:rPr lang="en-US" dirty="0"/>
              <a:t>Roper resonance</a:t>
            </a:r>
          </a:p>
        </p:txBody>
      </p:sp>
    </p:spTree>
    <p:extLst>
      <p:ext uri="{BB962C8B-B14F-4D97-AF65-F5344CB8AC3E}">
        <p14:creationId xmlns:p14="http://schemas.microsoft.com/office/powerpoint/2010/main" val="1584639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CustomShape 5"/>
          <p:cNvSpPr/>
          <p:nvPr/>
        </p:nvSpPr>
        <p:spPr>
          <a:xfrm>
            <a:off x="1524000" y="0"/>
            <a:ext cx="9142560" cy="592920"/>
          </a:xfrm>
          <a:prstGeom prst="rect">
            <a:avLst/>
          </a:prstGeom>
          <a:noFill/>
          <a:ln>
            <a:noFill/>
          </a:ln>
        </p:spPr>
        <p:style>
          <a:lnRef idx="0">
            <a:scrgbClr r="0" g="0" b="0"/>
          </a:lnRef>
          <a:fillRef idx="0">
            <a:scrgbClr r="0" g="0" b="0"/>
          </a:fillRef>
          <a:effectRef idx="0">
            <a:scrgbClr r="0" g="0" b="0"/>
          </a:effectRef>
          <a:fontRef idx="minor"/>
        </p:style>
        <p:txBody>
          <a:bodyPr lIns="90000" tIns="0" rIns="90000" bIns="45000"/>
          <a:lstStyle/>
          <a:p>
            <a:pPr algn="ctr">
              <a:lnSpc>
                <a:spcPct val="100000"/>
              </a:lnSpc>
            </a:pPr>
            <a:r>
              <a:rPr lang="en-US" sz="3600" b="1" spc="-1" dirty="0">
                <a:solidFill>
                  <a:srgbClr val="333399"/>
                </a:solidFill>
                <a:uFill>
                  <a:solidFill>
                    <a:srgbClr val="FFFFFF"/>
                  </a:solidFill>
                </a:uFill>
                <a:latin typeface="Times New Roman"/>
              </a:rPr>
              <a:t>JM Model</a:t>
            </a:r>
            <a:endParaRPr lang="en-US" spc="-1" baseline="30000" dirty="0">
              <a:solidFill>
                <a:srgbClr val="000000"/>
              </a:solidFill>
              <a:uFill>
                <a:solidFill>
                  <a:srgbClr val="FFFFFF"/>
                </a:solidFill>
              </a:uFill>
              <a:latin typeface="Arial"/>
            </a:endParaRPr>
          </a:p>
        </p:txBody>
      </p:sp>
      <p:pic>
        <p:nvPicPr>
          <p:cNvPr id="45" name="Picture 3" descr="volker1_1"/>
          <p:cNvPicPr>
            <a:picLocks noChangeAspect="1" noChangeArrowheads="1"/>
          </p:cNvPicPr>
          <p:nvPr/>
        </p:nvPicPr>
        <p:blipFill>
          <a:blip r:embed="rId2" cstate="print"/>
          <a:srcRect/>
          <a:stretch>
            <a:fillRect/>
          </a:stretch>
        </p:blipFill>
        <p:spPr>
          <a:xfrm>
            <a:off x="2149644" y="1327485"/>
            <a:ext cx="3429000" cy="2379663"/>
          </a:xfrm>
          <a:prstGeom prst="rect">
            <a:avLst/>
          </a:prstGeom>
          <a:noFill/>
        </p:spPr>
      </p:pic>
      <p:pic>
        <p:nvPicPr>
          <p:cNvPr id="46" name="Picture 8" descr="volker3_1"/>
          <p:cNvPicPr>
            <a:picLocks noChangeAspect="1" noChangeArrowheads="1"/>
          </p:cNvPicPr>
          <p:nvPr/>
        </p:nvPicPr>
        <p:blipFill>
          <a:blip r:embed="rId3" cstate="print"/>
          <a:srcRect/>
          <a:stretch>
            <a:fillRect/>
          </a:stretch>
        </p:blipFill>
        <p:spPr bwMode="auto">
          <a:xfrm>
            <a:off x="6918157" y="773364"/>
            <a:ext cx="2552700" cy="2619375"/>
          </a:xfrm>
          <a:prstGeom prst="rect">
            <a:avLst/>
          </a:prstGeom>
          <a:noFill/>
          <a:ln w="38100">
            <a:noFill/>
            <a:miter lim="800000"/>
            <a:headEnd/>
            <a:tailEnd/>
          </a:ln>
        </p:spPr>
      </p:pic>
    </p:spTree>
    <p:extLst>
      <p:ext uri="{BB962C8B-B14F-4D97-AF65-F5344CB8AC3E}">
        <p14:creationId xmlns:p14="http://schemas.microsoft.com/office/powerpoint/2010/main" val="3684461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p:cNvSpPr/>
          <p:nvPr/>
        </p:nvSpPr>
        <p:spPr>
          <a:xfrm rot="1980000">
            <a:off x="2187480" y="1779840"/>
            <a:ext cx="863280" cy="64800"/>
          </a:xfrm>
          <a:custGeom>
            <a:avLst/>
            <a:gdLst/>
            <a:ahLst/>
            <a:cxnLst/>
            <a:rect l="l" t="t" r="r" b="b"/>
            <a:pathLst>
              <a:path w="576" h="48">
                <a:moveTo>
                  <a:pt x="0" y="48"/>
                </a:moveTo>
                <a:cubicBezTo>
                  <a:pt x="16" y="24"/>
                  <a:pt x="32" y="0"/>
                  <a:pt x="48" y="0"/>
                </a:cubicBezTo>
                <a:cubicBezTo>
                  <a:pt x="64" y="0"/>
                  <a:pt x="80" y="48"/>
                  <a:pt x="96" y="48"/>
                </a:cubicBezTo>
                <a:cubicBezTo>
                  <a:pt x="112" y="48"/>
                  <a:pt x="128" y="0"/>
                  <a:pt x="144" y="0"/>
                </a:cubicBezTo>
                <a:cubicBezTo>
                  <a:pt x="160" y="0"/>
                  <a:pt x="176" y="48"/>
                  <a:pt x="192" y="48"/>
                </a:cubicBezTo>
                <a:cubicBezTo>
                  <a:pt x="208" y="48"/>
                  <a:pt x="224" y="0"/>
                  <a:pt x="240" y="0"/>
                </a:cubicBezTo>
                <a:cubicBezTo>
                  <a:pt x="256" y="0"/>
                  <a:pt x="272" y="48"/>
                  <a:pt x="288" y="48"/>
                </a:cubicBezTo>
                <a:cubicBezTo>
                  <a:pt x="304" y="48"/>
                  <a:pt x="320" y="0"/>
                  <a:pt x="336" y="0"/>
                </a:cubicBezTo>
                <a:cubicBezTo>
                  <a:pt x="352" y="0"/>
                  <a:pt x="368" y="48"/>
                  <a:pt x="384" y="48"/>
                </a:cubicBezTo>
                <a:cubicBezTo>
                  <a:pt x="400" y="48"/>
                  <a:pt x="416" y="0"/>
                  <a:pt x="432" y="0"/>
                </a:cubicBezTo>
                <a:cubicBezTo>
                  <a:pt x="448" y="0"/>
                  <a:pt x="464" y="48"/>
                  <a:pt x="480" y="48"/>
                </a:cubicBezTo>
                <a:cubicBezTo>
                  <a:pt x="496" y="48"/>
                  <a:pt x="512" y="0"/>
                  <a:pt x="528" y="0"/>
                </a:cubicBezTo>
                <a:cubicBezTo>
                  <a:pt x="544" y="0"/>
                  <a:pt x="568" y="40"/>
                  <a:pt x="576" y="48"/>
                </a:cubicBezTo>
              </a:path>
            </a:pathLst>
          </a:custGeom>
          <a:noFill/>
          <a:ln w="9360">
            <a:solidFill>
              <a:srgbClr val="FF0000"/>
            </a:solidFill>
            <a:round/>
          </a:ln>
        </p:spPr>
        <p:style>
          <a:lnRef idx="0">
            <a:scrgbClr r="0" g="0" b="0"/>
          </a:lnRef>
          <a:fillRef idx="0">
            <a:scrgbClr r="0" g="0" b="0"/>
          </a:fillRef>
          <a:effectRef idx="0">
            <a:scrgbClr r="0" g="0" b="0"/>
          </a:effectRef>
          <a:fontRef idx="minor"/>
        </p:style>
      </p:sp>
      <p:sp>
        <p:nvSpPr>
          <p:cNvPr id="300" name="Line 2"/>
          <p:cNvSpPr/>
          <p:nvPr/>
        </p:nvSpPr>
        <p:spPr>
          <a:xfrm>
            <a:off x="3098640" y="2135520"/>
            <a:ext cx="933480" cy="36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301" name="Line 3"/>
          <p:cNvSpPr/>
          <p:nvPr/>
        </p:nvSpPr>
        <p:spPr>
          <a:xfrm flipV="1">
            <a:off x="4138320" y="1454400"/>
            <a:ext cx="462240" cy="536760"/>
          </a:xfrm>
          <a:prstGeom prst="line">
            <a:avLst/>
          </a:prstGeom>
          <a:ln w="31680" cap="rnd">
            <a:solidFill>
              <a:srgbClr val="339966"/>
            </a:solidFill>
            <a:custDash>
              <a:ds d="100000" sp="100000"/>
            </a:custDash>
            <a:round/>
            <a:tailEnd type="triangle" w="med" len="med"/>
          </a:ln>
        </p:spPr>
        <p:style>
          <a:lnRef idx="0">
            <a:scrgbClr r="0" g="0" b="0"/>
          </a:lnRef>
          <a:fillRef idx="0">
            <a:scrgbClr r="0" g="0" b="0"/>
          </a:fillRef>
          <a:effectRef idx="0">
            <a:scrgbClr r="0" g="0" b="0"/>
          </a:effectRef>
          <a:fontRef idx="minor"/>
        </p:style>
      </p:sp>
      <p:sp>
        <p:nvSpPr>
          <p:cNvPr id="302" name="CustomShape 4"/>
          <p:cNvSpPr/>
          <p:nvPr/>
        </p:nvSpPr>
        <p:spPr>
          <a:xfrm rot="9000000">
            <a:off x="4265760" y="2140200"/>
            <a:ext cx="104400" cy="544320"/>
          </a:xfrm>
          <a:prstGeom prst="upArrow">
            <a:avLst>
              <a:gd name="adj1" fmla="val 50000"/>
              <a:gd name="adj2" fmla="val 129924"/>
            </a:avLst>
          </a:prstGeom>
          <a:solidFill>
            <a:srgbClr val="000000"/>
          </a:solidFill>
          <a:ln w="9360">
            <a:solidFill>
              <a:srgbClr val="000000"/>
            </a:solidFill>
            <a:miter/>
          </a:ln>
        </p:spPr>
        <p:style>
          <a:lnRef idx="0">
            <a:scrgbClr r="0" g="0" b="0"/>
          </a:lnRef>
          <a:fillRef idx="0">
            <a:scrgbClr r="0" g="0" b="0"/>
          </a:fillRef>
          <a:effectRef idx="0">
            <a:scrgbClr r="0" g="0" b="0"/>
          </a:effectRef>
          <a:fontRef idx="minor"/>
        </p:style>
      </p:sp>
      <p:sp>
        <p:nvSpPr>
          <p:cNvPr id="303" name="CustomShape 5"/>
          <p:cNvSpPr/>
          <p:nvPr/>
        </p:nvSpPr>
        <p:spPr>
          <a:xfrm>
            <a:off x="2522640" y="1350000"/>
            <a:ext cx="496440" cy="505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400" spc="-1">
                <a:solidFill>
                  <a:srgbClr val="FF0000"/>
                </a:solidFill>
                <a:uFill>
                  <a:solidFill>
                    <a:srgbClr val="FFFFFF"/>
                  </a:solidFill>
                </a:uFill>
                <a:latin typeface="Times New Roman"/>
              </a:rPr>
              <a:t>γ</a:t>
            </a:r>
            <a:r>
              <a:rPr lang="en-US" sz="2400" spc="-1" baseline="-25000">
                <a:solidFill>
                  <a:srgbClr val="FF0000"/>
                </a:solidFill>
                <a:uFill>
                  <a:solidFill>
                    <a:srgbClr val="FFFFFF"/>
                  </a:solidFill>
                </a:uFill>
                <a:latin typeface="Times New Roman"/>
              </a:rPr>
              <a:t>v</a:t>
            </a:r>
            <a:r>
              <a:rPr lang="en-US" sz="2400" spc="-1">
                <a:solidFill>
                  <a:srgbClr val="FF0000"/>
                </a:solidFill>
                <a:uFill>
                  <a:solidFill>
                    <a:srgbClr val="FFFFFF"/>
                  </a:solidFill>
                </a:uFill>
                <a:latin typeface="Times New Roman"/>
              </a:rPr>
              <a:t> </a:t>
            </a:r>
            <a:endParaRPr lang="en-US" spc="-1">
              <a:solidFill>
                <a:srgbClr val="000000"/>
              </a:solidFill>
              <a:uFill>
                <a:solidFill>
                  <a:srgbClr val="FFFFFF"/>
                </a:solidFill>
              </a:uFill>
              <a:latin typeface="Arial"/>
            </a:endParaRPr>
          </a:p>
        </p:txBody>
      </p:sp>
      <p:sp>
        <p:nvSpPr>
          <p:cNvPr id="304" name="CustomShape 6"/>
          <p:cNvSpPr/>
          <p:nvPr/>
        </p:nvSpPr>
        <p:spPr>
          <a:xfrm>
            <a:off x="2390880" y="2183400"/>
            <a:ext cx="302760" cy="364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pc="-1">
                <a:solidFill>
                  <a:srgbClr val="000000"/>
                </a:solidFill>
                <a:uFill>
                  <a:solidFill>
                    <a:srgbClr val="FFFFFF"/>
                  </a:solidFill>
                </a:uFill>
                <a:latin typeface="MS Reference Sans Serif"/>
              </a:rPr>
              <a:t>N</a:t>
            </a:r>
            <a:endParaRPr lang="en-US" spc="-1">
              <a:solidFill>
                <a:srgbClr val="000000"/>
              </a:solidFill>
              <a:uFill>
                <a:solidFill>
                  <a:srgbClr val="FFFFFF"/>
                </a:solidFill>
              </a:uFill>
              <a:latin typeface="Arial"/>
            </a:endParaRPr>
          </a:p>
        </p:txBody>
      </p:sp>
      <p:sp>
        <p:nvSpPr>
          <p:cNvPr id="305" name="CustomShape 7"/>
          <p:cNvSpPr/>
          <p:nvPr/>
        </p:nvSpPr>
        <p:spPr>
          <a:xfrm>
            <a:off x="4070640" y="2252160"/>
            <a:ext cx="1095120" cy="364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pc="-1">
                <a:solidFill>
                  <a:srgbClr val="000000"/>
                </a:solidFill>
                <a:uFill>
                  <a:solidFill>
                    <a:srgbClr val="FFFFFF"/>
                  </a:solidFill>
                </a:uFill>
                <a:latin typeface="MS Reference Sans Serif"/>
              </a:rPr>
              <a:t>N</a:t>
            </a:r>
            <a:r>
              <a:rPr lang="en-US" b="1" spc="-1">
                <a:solidFill>
                  <a:srgbClr val="000000"/>
                </a:solidFill>
                <a:uFill>
                  <a:solidFill>
                    <a:srgbClr val="FFFFFF"/>
                  </a:solidFill>
                </a:uFill>
                <a:latin typeface="MS Reference Sans Serif"/>
              </a:rPr>
              <a:t>’</a:t>
            </a:r>
            <a:endParaRPr lang="en-US" spc="-1">
              <a:solidFill>
                <a:srgbClr val="000000"/>
              </a:solidFill>
              <a:uFill>
                <a:solidFill>
                  <a:srgbClr val="FFFFFF"/>
                </a:solidFill>
              </a:uFill>
              <a:latin typeface="Arial"/>
            </a:endParaRPr>
          </a:p>
        </p:txBody>
      </p:sp>
      <p:sp>
        <p:nvSpPr>
          <p:cNvPr id="306" name="CustomShape 8"/>
          <p:cNvSpPr/>
          <p:nvPr/>
        </p:nvSpPr>
        <p:spPr>
          <a:xfrm>
            <a:off x="3189360" y="1672200"/>
            <a:ext cx="883800" cy="364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pc="-1">
                <a:solidFill>
                  <a:srgbClr val="000000"/>
                </a:solidFill>
                <a:uFill>
                  <a:solidFill>
                    <a:srgbClr val="FFFFFF"/>
                  </a:solidFill>
                </a:uFill>
                <a:latin typeface="MS Reference Sans Serif"/>
              </a:rPr>
              <a:t>N*,△</a:t>
            </a:r>
            <a:endParaRPr lang="en-US" spc="-1">
              <a:solidFill>
                <a:srgbClr val="000000"/>
              </a:solidFill>
              <a:uFill>
                <a:solidFill>
                  <a:srgbClr val="FFFFFF"/>
                </a:solidFill>
              </a:uFill>
              <a:latin typeface="Arial"/>
            </a:endParaRPr>
          </a:p>
        </p:txBody>
      </p:sp>
      <p:sp>
        <p:nvSpPr>
          <p:cNvPr id="307" name="CustomShape 9"/>
          <p:cNvSpPr/>
          <p:nvPr/>
        </p:nvSpPr>
        <p:spPr>
          <a:xfrm>
            <a:off x="1685640" y="2799000"/>
            <a:ext cx="2873520" cy="366480"/>
          </a:xfrm>
          <a:prstGeom prst="rect">
            <a:avLst/>
          </a:prstGeom>
          <a:noFill/>
          <a:ln w="9360">
            <a:solidFill>
              <a:srgbClr val="3333CC"/>
            </a:solidFill>
            <a:miter/>
          </a:ln>
        </p:spPr>
        <p:style>
          <a:lnRef idx="0">
            <a:scrgbClr r="0" g="0" b="0"/>
          </a:lnRef>
          <a:fillRef idx="0">
            <a:scrgbClr r="0" g="0" b="0"/>
          </a:fillRef>
          <a:effectRef idx="0">
            <a:scrgbClr r="0" g="0" b="0"/>
          </a:effectRef>
          <a:fontRef idx="minor"/>
        </p:style>
        <p:txBody>
          <a:bodyPr lIns="90000" tIns="45000" rIns="90000" bIns="45000"/>
          <a:lstStyle/>
          <a:p>
            <a:pPr indent="-216000">
              <a:buClr>
                <a:srgbClr val="3333CC"/>
              </a:buClr>
              <a:buFont typeface="Arial"/>
              <a:buChar char="•"/>
            </a:pPr>
            <a:r>
              <a:rPr lang="en-US" sz="1600" spc="-1">
                <a:solidFill>
                  <a:srgbClr val="3333CC"/>
                </a:solidFill>
                <a:uFill>
                  <a:solidFill>
                    <a:srgbClr val="FFFFFF"/>
                  </a:solidFill>
                </a:uFill>
                <a:latin typeface="Times New Roman"/>
              </a:rPr>
              <a:t>A</a:t>
            </a:r>
            <a:r>
              <a:rPr lang="en-US" sz="1600" spc="-1" baseline="-25000">
                <a:solidFill>
                  <a:srgbClr val="3333CC"/>
                </a:solidFill>
                <a:uFill>
                  <a:solidFill>
                    <a:srgbClr val="FFFFFF"/>
                  </a:solidFill>
                </a:uFill>
                <a:latin typeface="Times New Roman"/>
              </a:rPr>
              <a:t>1/2</a:t>
            </a:r>
            <a:r>
              <a:rPr lang="en-US" sz="1600" spc="-1">
                <a:solidFill>
                  <a:srgbClr val="3333CC"/>
                </a:solidFill>
                <a:uFill>
                  <a:solidFill>
                    <a:srgbClr val="FFFFFF"/>
                  </a:solidFill>
                </a:uFill>
                <a:latin typeface="Times New Roman"/>
              </a:rPr>
              <a:t>(Q</a:t>
            </a:r>
            <a:r>
              <a:rPr lang="en-US" sz="1600" spc="-1" baseline="30000">
                <a:solidFill>
                  <a:srgbClr val="3333CC"/>
                </a:solidFill>
                <a:uFill>
                  <a:solidFill>
                    <a:srgbClr val="FFFFFF"/>
                  </a:solidFill>
                </a:uFill>
                <a:latin typeface="Times New Roman"/>
              </a:rPr>
              <a:t>2</a:t>
            </a:r>
            <a:r>
              <a:rPr lang="en-US" sz="1600" spc="-1">
                <a:solidFill>
                  <a:srgbClr val="3333CC"/>
                </a:solidFill>
                <a:uFill>
                  <a:solidFill>
                    <a:srgbClr val="FFFFFF"/>
                  </a:solidFill>
                </a:uFill>
                <a:latin typeface="Times New Roman"/>
              </a:rPr>
              <a:t>),  A</a:t>
            </a:r>
            <a:r>
              <a:rPr lang="en-US" sz="1600" spc="-1" baseline="-25000">
                <a:solidFill>
                  <a:srgbClr val="3333CC"/>
                </a:solidFill>
                <a:uFill>
                  <a:solidFill>
                    <a:srgbClr val="FFFFFF"/>
                  </a:solidFill>
                </a:uFill>
                <a:latin typeface="Times New Roman"/>
              </a:rPr>
              <a:t>3/2</a:t>
            </a:r>
            <a:r>
              <a:rPr lang="en-US" sz="1600" spc="-1">
                <a:solidFill>
                  <a:srgbClr val="3333CC"/>
                </a:solidFill>
                <a:uFill>
                  <a:solidFill>
                    <a:srgbClr val="FFFFFF"/>
                  </a:solidFill>
                </a:uFill>
                <a:latin typeface="Times New Roman"/>
              </a:rPr>
              <a:t>(Q</a:t>
            </a:r>
            <a:r>
              <a:rPr lang="en-US" sz="1600" spc="-1" baseline="30000">
                <a:solidFill>
                  <a:srgbClr val="3333CC"/>
                </a:solidFill>
                <a:uFill>
                  <a:solidFill>
                    <a:srgbClr val="FFFFFF"/>
                  </a:solidFill>
                </a:uFill>
                <a:latin typeface="Times New Roman"/>
              </a:rPr>
              <a:t>2</a:t>
            </a:r>
            <a:r>
              <a:rPr lang="en-US" sz="1600" spc="-1">
                <a:solidFill>
                  <a:srgbClr val="3333CC"/>
                </a:solidFill>
                <a:uFill>
                  <a:solidFill>
                    <a:srgbClr val="FFFFFF"/>
                  </a:solidFill>
                </a:uFill>
                <a:latin typeface="Times New Roman"/>
              </a:rPr>
              <a:t>), S</a:t>
            </a:r>
            <a:r>
              <a:rPr lang="en-US" sz="1600" spc="-1" baseline="-25000">
                <a:solidFill>
                  <a:srgbClr val="3333CC"/>
                </a:solidFill>
                <a:uFill>
                  <a:solidFill>
                    <a:srgbClr val="FFFFFF"/>
                  </a:solidFill>
                </a:uFill>
                <a:latin typeface="Times New Roman"/>
              </a:rPr>
              <a:t>1/2</a:t>
            </a:r>
            <a:r>
              <a:rPr lang="en-US" sz="1600" spc="-1">
                <a:solidFill>
                  <a:srgbClr val="3333CC"/>
                </a:solidFill>
                <a:uFill>
                  <a:solidFill>
                    <a:srgbClr val="FFFFFF"/>
                  </a:solidFill>
                </a:uFill>
                <a:latin typeface="Times New Roman"/>
              </a:rPr>
              <a:t>(Q</a:t>
            </a:r>
            <a:r>
              <a:rPr lang="en-US" sz="1600" spc="-1" baseline="30000">
                <a:solidFill>
                  <a:srgbClr val="3333CC"/>
                </a:solidFill>
                <a:uFill>
                  <a:solidFill>
                    <a:srgbClr val="FFFFFF"/>
                  </a:solidFill>
                </a:uFill>
                <a:latin typeface="Times New Roman"/>
              </a:rPr>
              <a:t>2</a:t>
            </a:r>
            <a:r>
              <a:rPr lang="en-US" sz="1600" spc="-1">
                <a:solidFill>
                  <a:srgbClr val="3333CC"/>
                </a:solidFill>
                <a:uFill>
                  <a:solidFill>
                    <a:srgbClr val="FFFFFF"/>
                  </a:solidFill>
                </a:uFill>
                <a:latin typeface="Times New Roman"/>
              </a:rPr>
              <a:t>)</a:t>
            </a:r>
            <a:endParaRPr lang="en-US" spc="-1">
              <a:solidFill>
                <a:srgbClr val="000000"/>
              </a:solidFill>
              <a:uFill>
                <a:solidFill>
                  <a:srgbClr val="FFFFFF"/>
                </a:solidFill>
              </a:uFill>
              <a:latin typeface="Arial"/>
            </a:endParaRPr>
          </a:p>
        </p:txBody>
      </p:sp>
      <p:sp>
        <p:nvSpPr>
          <p:cNvPr id="308" name="CustomShape 10"/>
          <p:cNvSpPr/>
          <p:nvPr/>
        </p:nvSpPr>
        <p:spPr>
          <a:xfrm>
            <a:off x="4332360" y="943560"/>
            <a:ext cx="1401480" cy="821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400" spc="-1">
                <a:solidFill>
                  <a:srgbClr val="33CC33"/>
                </a:solidFill>
                <a:uFill>
                  <a:solidFill>
                    <a:srgbClr val="FFFFFF"/>
                  </a:solidFill>
                </a:uFill>
                <a:latin typeface="Symbol"/>
              </a:rPr>
              <a:t>p, h, pp</a:t>
            </a:r>
            <a:r>
              <a:rPr lang="en-US" sz="2400" b="1" i="1" spc="-1">
                <a:solidFill>
                  <a:srgbClr val="33CC33"/>
                </a:solidFill>
                <a:uFill>
                  <a:solidFill>
                    <a:srgbClr val="FFFFFF"/>
                  </a:solidFill>
                </a:uFill>
                <a:latin typeface="Symbol"/>
              </a:rPr>
              <a:t>,..</a:t>
            </a:r>
            <a:endParaRPr lang="en-US" spc="-1">
              <a:solidFill>
                <a:srgbClr val="000000"/>
              </a:solidFill>
              <a:uFill>
                <a:solidFill>
                  <a:srgbClr val="FFFFFF"/>
                </a:solidFill>
              </a:uFill>
              <a:latin typeface="Arial"/>
            </a:endParaRPr>
          </a:p>
        </p:txBody>
      </p:sp>
      <p:sp>
        <p:nvSpPr>
          <p:cNvPr id="309" name="CustomShape 11"/>
          <p:cNvSpPr/>
          <p:nvPr/>
        </p:nvSpPr>
        <p:spPr>
          <a:xfrm>
            <a:off x="6421440" y="1535040"/>
            <a:ext cx="2525400" cy="913320"/>
          </a:xfrm>
          <a:prstGeom prst="rect">
            <a:avLst/>
          </a:prstGeom>
          <a:solidFill>
            <a:srgbClr val="FFFFFF"/>
          </a:solid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n-US" spc="-1">
              <a:solidFill>
                <a:srgbClr val="000000"/>
              </a:solidFill>
              <a:uFill>
                <a:solidFill>
                  <a:srgbClr val="FFFFFF"/>
                </a:solidFill>
              </a:uFill>
              <a:latin typeface="Arial"/>
            </a:endParaRPr>
          </a:p>
          <a:p>
            <a:pPr algn="ctr">
              <a:lnSpc>
                <a:spcPct val="100000"/>
              </a:lnSpc>
            </a:pPr>
            <a:endParaRPr lang="en-US" spc="-1">
              <a:solidFill>
                <a:srgbClr val="000000"/>
              </a:solidFill>
              <a:uFill>
                <a:solidFill>
                  <a:srgbClr val="FFFFFF"/>
                </a:solidFill>
              </a:uFill>
              <a:latin typeface="Arial"/>
            </a:endParaRPr>
          </a:p>
          <a:p>
            <a:pPr algn="ctr">
              <a:lnSpc>
                <a:spcPct val="100000"/>
              </a:lnSpc>
            </a:pPr>
            <a:endParaRPr lang="en-US" spc="-1">
              <a:solidFill>
                <a:srgbClr val="000000"/>
              </a:solidFill>
              <a:uFill>
                <a:solidFill>
                  <a:srgbClr val="FFFFFF"/>
                </a:solidFill>
              </a:uFill>
              <a:latin typeface="Arial"/>
            </a:endParaRPr>
          </a:p>
        </p:txBody>
      </p:sp>
      <p:sp>
        <p:nvSpPr>
          <p:cNvPr id="310" name="Line 12"/>
          <p:cNvSpPr/>
          <p:nvPr/>
        </p:nvSpPr>
        <p:spPr>
          <a:xfrm flipV="1">
            <a:off x="6354840" y="1154520"/>
            <a:ext cx="161640" cy="505080"/>
          </a:xfrm>
          <a:prstGeom prst="line">
            <a:avLst/>
          </a:prstGeom>
          <a:ln w="9360">
            <a:solidFill>
              <a:srgbClr val="FF0000"/>
            </a:solidFill>
            <a:round/>
            <a:tailEnd type="triangle" w="med" len="med"/>
          </a:ln>
        </p:spPr>
        <p:style>
          <a:lnRef idx="0">
            <a:scrgbClr r="0" g="0" b="0"/>
          </a:lnRef>
          <a:fillRef idx="0">
            <a:scrgbClr r="0" g="0" b="0"/>
          </a:fillRef>
          <a:effectRef idx="0">
            <a:scrgbClr r="0" g="0" b="0"/>
          </a:effectRef>
          <a:fontRef idx="minor"/>
        </p:style>
      </p:sp>
      <p:sp>
        <p:nvSpPr>
          <p:cNvPr id="311" name="Line 13"/>
          <p:cNvSpPr/>
          <p:nvPr/>
        </p:nvSpPr>
        <p:spPr>
          <a:xfrm flipV="1">
            <a:off x="5657880" y="1827000"/>
            <a:ext cx="380520" cy="186480"/>
          </a:xfrm>
          <a:prstGeom prst="line">
            <a:avLst/>
          </a:prstGeom>
          <a:ln w="9360">
            <a:solidFill>
              <a:srgbClr val="FF0000"/>
            </a:solidFill>
            <a:round/>
            <a:tailEnd type="triangle" w="med" len="med"/>
          </a:ln>
        </p:spPr>
        <p:style>
          <a:lnRef idx="0">
            <a:scrgbClr r="0" g="0" b="0"/>
          </a:lnRef>
          <a:fillRef idx="0">
            <a:scrgbClr r="0" g="0" b="0"/>
          </a:fillRef>
          <a:effectRef idx="0">
            <a:scrgbClr r="0" g="0" b="0"/>
          </a:effectRef>
          <a:fontRef idx="minor"/>
        </p:style>
      </p:sp>
      <p:sp>
        <p:nvSpPr>
          <p:cNvPr id="312" name="Line 14"/>
          <p:cNvSpPr/>
          <p:nvPr/>
        </p:nvSpPr>
        <p:spPr>
          <a:xfrm flipV="1">
            <a:off x="6009960" y="1667520"/>
            <a:ext cx="344880" cy="175680"/>
          </a:xfrm>
          <a:prstGeom prst="line">
            <a:avLst/>
          </a:prstGeom>
          <a:ln w="9360">
            <a:solidFill>
              <a:srgbClr val="FF0000"/>
            </a:solidFill>
            <a:round/>
          </a:ln>
        </p:spPr>
        <p:style>
          <a:lnRef idx="0">
            <a:scrgbClr r="0" g="0" b="0"/>
          </a:lnRef>
          <a:fillRef idx="0">
            <a:scrgbClr r="0" g="0" b="0"/>
          </a:fillRef>
          <a:effectRef idx="0">
            <a:scrgbClr r="0" g="0" b="0"/>
          </a:effectRef>
          <a:fontRef idx="minor"/>
        </p:style>
      </p:sp>
      <p:sp>
        <p:nvSpPr>
          <p:cNvPr id="313" name="CustomShape 15"/>
          <p:cNvSpPr/>
          <p:nvPr/>
        </p:nvSpPr>
        <p:spPr>
          <a:xfrm rot="1980000">
            <a:off x="6296160" y="1798920"/>
            <a:ext cx="526680" cy="45720"/>
          </a:xfrm>
          <a:custGeom>
            <a:avLst/>
            <a:gdLst/>
            <a:ahLst/>
            <a:cxnLst/>
            <a:rect l="l" t="t" r="r" b="b"/>
            <a:pathLst>
              <a:path w="576" h="48">
                <a:moveTo>
                  <a:pt x="0" y="48"/>
                </a:moveTo>
                <a:cubicBezTo>
                  <a:pt x="16" y="24"/>
                  <a:pt x="32" y="0"/>
                  <a:pt x="48" y="0"/>
                </a:cubicBezTo>
                <a:cubicBezTo>
                  <a:pt x="64" y="0"/>
                  <a:pt x="80" y="48"/>
                  <a:pt x="96" y="48"/>
                </a:cubicBezTo>
                <a:cubicBezTo>
                  <a:pt x="112" y="48"/>
                  <a:pt x="128" y="0"/>
                  <a:pt x="144" y="0"/>
                </a:cubicBezTo>
                <a:cubicBezTo>
                  <a:pt x="160" y="0"/>
                  <a:pt x="176" y="48"/>
                  <a:pt x="192" y="48"/>
                </a:cubicBezTo>
                <a:cubicBezTo>
                  <a:pt x="208" y="48"/>
                  <a:pt x="224" y="0"/>
                  <a:pt x="240" y="0"/>
                </a:cubicBezTo>
                <a:cubicBezTo>
                  <a:pt x="256" y="0"/>
                  <a:pt x="272" y="48"/>
                  <a:pt x="288" y="48"/>
                </a:cubicBezTo>
                <a:cubicBezTo>
                  <a:pt x="304" y="48"/>
                  <a:pt x="320" y="0"/>
                  <a:pt x="336" y="0"/>
                </a:cubicBezTo>
                <a:cubicBezTo>
                  <a:pt x="352" y="0"/>
                  <a:pt x="368" y="48"/>
                  <a:pt x="384" y="48"/>
                </a:cubicBezTo>
                <a:cubicBezTo>
                  <a:pt x="400" y="48"/>
                  <a:pt x="416" y="0"/>
                  <a:pt x="432" y="0"/>
                </a:cubicBezTo>
                <a:cubicBezTo>
                  <a:pt x="448" y="0"/>
                  <a:pt x="464" y="48"/>
                  <a:pt x="480" y="48"/>
                </a:cubicBezTo>
                <a:cubicBezTo>
                  <a:pt x="496" y="48"/>
                  <a:pt x="512" y="0"/>
                  <a:pt x="528" y="0"/>
                </a:cubicBezTo>
                <a:cubicBezTo>
                  <a:pt x="544" y="0"/>
                  <a:pt x="568" y="40"/>
                  <a:pt x="576" y="48"/>
                </a:cubicBezTo>
              </a:path>
            </a:pathLst>
          </a:custGeom>
          <a:noFill/>
          <a:ln w="9360">
            <a:solidFill>
              <a:srgbClr val="FF0000"/>
            </a:solidFill>
            <a:round/>
          </a:ln>
        </p:spPr>
        <p:style>
          <a:lnRef idx="0">
            <a:scrgbClr r="0" g="0" b="0"/>
          </a:lnRef>
          <a:fillRef idx="0">
            <a:scrgbClr r="0" g="0" b="0"/>
          </a:fillRef>
          <a:effectRef idx="0">
            <a:scrgbClr r="0" g="0" b="0"/>
          </a:effectRef>
          <a:fontRef idx="minor"/>
        </p:style>
      </p:sp>
      <p:sp>
        <p:nvSpPr>
          <p:cNvPr id="314" name="CustomShape 16"/>
          <p:cNvSpPr/>
          <p:nvPr/>
        </p:nvSpPr>
        <p:spPr>
          <a:xfrm>
            <a:off x="6732480" y="1727640"/>
            <a:ext cx="793440" cy="739440"/>
          </a:xfrm>
          <a:prstGeom prst="ellipse">
            <a:avLst/>
          </a:prstGeom>
          <a:solidFill>
            <a:srgbClr val="000000"/>
          </a:solidFill>
          <a:ln w="9360">
            <a:noFill/>
          </a:ln>
        </p:spPr>
        <p:style>
          <a:lnRef idx="0">
            <a:scrgbClr r="0" g="0" b="0"/>
          </a:lnRef>
          <a:fillRef idx="0">
            <a:scrgbClr r="0" g="0" b="0"/>
          </a:fillRef>
          <a:effectRef idx="0">
            <a:scrgbClr r="0" g="0" b="0"/>
          </a:effectRef>
          <a:fontRef idx="minor"/>
        </p:style>
      </p:sp>
      <p:sp>
        <p:nvSpPr>
          <p:cNvPr id="315" name="CustomShape 17"/>
          <p:cNvSpPr/>
          <p:nvPr/>
        </p:nvSpPr>
        <p:spPr>
          <a:xfrm rot="1800000">
            <a:off x="6673080" y="2277720"/>
            <a:ext cx="118800" cy="544320"/>
          </a:xfrm>
          <a:prstGeom prst="upArrow">
            <a:avLst>
              <a:gd name="adj1" fmla="val 50000"/>
              <a:gd name="adj2" fmla="val 114334"/>
            </a:avLst>
          </a:prstGeom>
          <a:solidFill>
            <a:srgbClr val="000000"/>
          </a:solidFill>
          <a:ln w="9360">
            <a:solidFill>
              <a:srgbClr val="000000"/>
            </a:solidFill>
            <a:miter/>
          </a:ln>
        </p:spPr>
        <p:style>
          <a:lnRef idx="0">
            <a:scrgbClr r="0" g="0" b="0"/>
          </a:lnRef>
          <a:fillRef idx="0">
            <a:scrgbClr r="0" g="0" b="0"/>
          </a:fillRef>
          <a:effectRef idx="0">
            <a:scrgbClr r="0" g="0" b="0"/>
          </a:effectRef>
          <a:fontRef idx="minor"/>
        </p:style>
      </p:sp>
      <p:sp>
        <p:nvSpPr>
          <p:cNvPr id="316" name="CustomShape 18"/>
          <p:cNvSpPr/>
          <p:nvPr/>
        </p:nvSpPr>
        <p:spPr>
          <a:xfrm>
            <a:off x="6197880" y="2439000"/>
            <a:ext cx="302760" cy="364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pc="-1">
                <a:solidFill>
                  <a:srgbClr val="000000"/>
                </a:solidFill>
                <a:uFill>
                  <a:solidFill>
                    <a:srgbClr val="FFFFFF"/>
                  </a:solidFill>
                </a:uFill>
                <a:latin typeface="MS Reference Sans Serif"/>
              </a:rPr>
              <a:t>N</a:t>
            </a:r>
            <a:endParaRPr lang="en-US" spc="-1">
              <a:solidFill>
                <a:srgbClr val="000000"/>
              </a:solidFill>
              <a:uFill>
                <a:solidFill>
                  <a:srgbClr val="FFFFFF"/>
                </a:solidFill>
              </a:uFill>
              <a:latin typeface="Arial"/>
            </a:endParaRPr>
          </a:p>
        </p:txBody>
      </p:sp>
      <p:sp>
        <p:nvSpPr>
          <p:cNvPr id="317" name="Line 19"/>
          <p:cNvSpPr/>
          <p:nvPr/>
        </p:nvSpPr>
        <p:spPr>
          <a:xfrm flipV="1">
            <a:off x="7453200" y="1370520"/>
            <a:ext cx="461880" cy="536400"/>
          </a:xfrm>
          <a:prstGeom prst="line">
            <a:avLst/>
          </a:prstGeom>
          <a:ln w="31680" cap="rnd">
            <a:solidFill>
              <a:srgbClr val="339966"/>
            </a:solidFill>
            <a:custDash>
              <a:ds d="100000" sp="100000"/>
            </a:custDash>
            <a:round/>
            <a:tailEnd type="triangle" w="med" len="med"/>
          </a:ln>
        </p:spPr>
        <p:style>
          <a:lnRef idx="0">
            <a:scrgbClr r="0" g="0" b="0"/>
          </a:lnRef>
          <a:fillRef idx="0">
            <a:scrgbClr r="0" g="0" b="0"/>
          </a:fillRef>
          <a:effectRef idx="0">
            <a:scrgbClr r="0" g="0" b="0"/>
          </a:effectRef>
          <a:fontRef idx="minor"/>
        </p:style>
      </p:sp>
      <p:sp>
        <p:nvSpPr>
          <p:cNvPr id="318" name="CustomShape 20"/>
          <p:cNvSpPr/>
          <p:nvPr/>
        </p:nvSpPr>
        <p:spPr>
          <a:xfrm>
            <a:off x="7041000" y="908640"/>
            <a:ext cx="1401480" cy="45612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400" spc="-1">
                <a:solidFill>
                  <a:srgbClr val="33CC33"/>
                </a:solidFill>
                <a:uFill>
                  <a:solidFill>
                    <a:srgbClr val="FFFFFF"/>
                  </a:solidFill>
                </a:uFill>
                <a:latin typeface="Symbol"/>
              </a:rPr>
              <a:t>p, h, pp,..</a:t>
            </a:r>
            <a:endParaRPr lang="en-US" spc="-1">
              <a:solidFill>
                <a:srgbClr val="000000"/>
              </a:solidFill>
              <a:uFill>
                <a:solidFill>
                  <a:srgbClr val="FFFFFF"/>
                </a:solidFill>
              </a:uFill>
              <a:latin typeface="Arial"/>
            </a:endParaRPr>
          </a:p>
        </p:txBody>
      </p:sp>
      <p:sp>
        <p:nvSpPr>
          <p:cNvPr id="319" name="CustomShape 21"/>
          <p:cNvSpPr/>
          <p:nvPr/>
        </p:nvSpPr>
        <p:spPr>
          <a:xfrm rot="9000000">
            <a:off x="7515840" y="2300400"/>
            <a:ext cx="104400" cy="544320"/>
          </a:xfrm>
          <a:prstGeom prst="upArrow">
            <a:avLst>
              <a:gd name="adj1" fmla="val 50000"/>
              <a:gd name="adj2" fmla="val 129924"/>
            </a:avLst>
          </a:prstGeom>
          <a:solidFill>
            <a:srgbClr val="000000"/>
          </a:solidFill>
          <a:ln w="9360">
            <a:solidFill>
              <a:srgbClr val="000000"/>
            </a:solidFill>
            <a:miter/>
          </a:ln>
        </p:spPr>
        <p:style>
          <a:lnRef idx="0">
            <a:scrgbClr r="0" g="0" b="0"/>
          </a:lnRef>
          <a:fillRef idx="0">
            <a:scrgbClr r="0" g="0" b="0"/>
          </a:fillRef>
          <a:effectRef idx="0">
            <a:scrgbClr r="0" g="0" b="0"/>
          </a:effectRef>
          <a:fontRef idx="minor"/>
        </p:style>
      </p:sp>
      <p:sp>
        <p:nvSpPr>
          <p:cNvPr id="320" name="CustomShape 22"/>
          <p:cNvSpPr/>
          <p:nvPr/>
        </p:nvSpPr>
        <p:spPr>
          <a:xfrm>
            <a:off x="7311000" y="2387160"/>
            <a:ext cx="1095120" cy="364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pc="-1">
                <a:solidFill>
                  <a:srgbClr val="000000"/>
                </a:solidFill>
                <a:uFill>
                  <a:solidFill>
                    <a:srgbClr val="FFFFFF"/>
                  </a:solidFill>
                </a:uFill>
                <a:latin typeface="MS Reference Sans Serif"/>
              </a:rPr>
              <a:t>N</a:t>
            </a:r>
            <a:r>
              <a:rPr lang="en-US" b="1" spc="-1">
                <a:solidFill>
                  <a:srgbClr val="000000"/>
                </a:solidFill>
                <a:uFill>
                  <a:solidFill>
                    <a:srgbClr val="FFFFFF"/>
                  </a:solidFill>
                </a:uFill>
                <a:latin typeface="MS Reference Sans Serif"/>
              </a:rPr>
              <a:t>’</a:t>
            </a:r>
            <a:endParaRPr lang="en-US" spc="-1">
              <a:solidFill>
                <a:srgbClr val="000000"/>
              </a:solidFill>
              <a:uFill>
                <a:solidFill>
                  <a:srgbClr val="FFFFFF"/>
                </a:solidFill>
              </a:uFill>
              <a:latin typeface="Arial"/>
            </a:endParaRPr>
          </a:p>
        </p:txBody>
      </p:sp>
      <p:sp>
        <p:nvSpPr>
          <p:cNvPr id="321" name="CustomShape 23"/>
          <p:cNvSpPr/>
          <p:nvPr/>
        </p:nvSpPr>
        <p:spPr>
          <a:xfrm>
            <a:off x="5092680" y="1794600"/>
            <a:ext cx="310680" cy="3646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pc="-1">
                <a:solidFill>
                  <a:srgbClr val="000000"/>
                </a:solidFill>
                <a:uFill>
                  <a:solidFill>
                    <a:srgbClr val="FFFFFF"/>
                  </a:solidFill>
                </a:uFill>
                <a:latin typeface="Times New Roman"/>
              </a:rPr>
              <a:t>+</a:t>
            </a:r>
            <a:endParaRPr lang="en-US" spc="-1">
              <a:solidFill>
                <a:srgbClr val="000000"/>
              </a:solidFill>
              <a:uFill>
                <a:solidFill>
                  <a:srgbClr val="FFFFFF"/>
                </a:solidFill>
              </a:uFill>
              <a:latin typeface="Arial"/>
            </a:endParaRPr>
          </a:p>
        </p:txBody>
      </p:sp>
      <p:sp>
        <p:nvSpPr>
          <p:cNvPr id="322" name="CustomShape 24"/>
          <p:cNvSpPr/>
          <p:nvPr/>
        </p:nvSpPr>
        <p:spPr>
          <a:xfrm>
            <a:off x="3771840" y="1550160"/>
            <a:ext cx="364680" cy="364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pc="-1">
                <a:solidFill>
                  <a:srgbClr val="000000"/>
                </a:solidFill>
                <a:uFill>
                  <a:solidFill>
                    <a:srgbClr val="FFFFFF"/>
                  </a:solidFill>
                </a:uFill>
                <a:latin typeface="Times New Roman"/>
              </a:rPr>
              <a:t>*</a:t>
            </a:r>
            <a:endParaRPr lang="en-US" spc="-1">
              <a:solidFill>
                <a:srgbClr val="000000"/>
              </a:solidFill>
              <a:uFill>
                <a:solidFill>
                  <a:srgbClr val="FFFFFF"/>
                </a:solidFill>
              </a:uFill>
              <a:latin typeface="Arial"/>
            </a:endParaRPr>
          </a:p>
        </p:txBody>
      </p:sp>
      <p:sp>
        <p:nvSpPr>
          <p:cNvPr id="323" name="CustomShape 25"/>
          <p:cNvSpPr/>
          <p:nvPr/>
        </p:nvSpPr>
        <p:spPr>
          <a:xfrm>
            <a:off x="2890920" y="2002320"/>
            <a:ext cx="215640" cy="191880"/>
          </a:xfrm>
          <a:prstGeom prst="ellipse">
            <a:avLst/>
          </a:prstGeom>
          <a:solidFill>
            <a:srgbClr val="FF0000"/>
          </a:solidFill>
          <a:ln w="9360">
            <a:solidFill>
              <a:srgbClr val="000000"/>
            </a:solidFill>
            <a:round/>
          </a:ln>
        </p:spPr>
        <p:style>
          <a:lnRef idx="0">
            <a:scrgbClr r="0" g="0" b="0"/>
          </a:lnRef>
          <a:fillRef idx="0">
            <a:scrgbClr r="0" g="0" b="0"/>
          </a:fillRef>
          <a:effectRef idx="0">
            <a:scrgbClr r="0" g="0" b="0"/>
          </a:effectRef>
          <a:fontRef idx="minor"/>
        </p:style>
      </p:sp>
      <p:sp>
        <p:nvSpPr>
          <p:cNvPr id="324" name="CustomShape 26"/>
          <p:cNvSpPr/>
          <p:nvPr/>
        </p:nvSpPr>
        <p:spPr>
          <a:xfrm>
            <a:off x="4002240" y="1991160"/>
            <a:ext cx="215640" cy="191880"/>
          </a:xfrm>
          <a:prstGeom prst="ellipse">
            <a:avLst/>
          </a:prstGeom>
          <a:solidFill>
            <a:srgbClr val="00B050"/>
          </a:solidFill>
          <a:ln w="9360">
            <a:solidFill>
              <a:srgbClr val="000000"/>
            </a:solidFill>
            <a:round/>
          </a:ln>
        </p:spPr>
        <p:style>
          <a:lnRef idx="0">
            <a:scrgbClr r="0" g="0" b="0"/>
          </a:lnRef>
          <a:fillRef idx="0">
            <a:scrgbClr r="0" g="0" b="0"/>
          </a:fillRef>
          <a:effectRef idx="0">
            <a:scrgbClr r="0" g="0" b="0"/>
          </a:effectRef>
          <a:fontRef idx="minor"/>
        </p:style>
      </p:sp>
      <p:sp>
        <p:nvSpPr>
          <p:cNvPr id="325" name="Line 27"/>
          <p:cNvSpPr/>
          <p:nvPr/>
        </p:nvSpPr>
        <p:spPr>
          <a:xfrm>
            <a:off x="3092160" y="2172240"/>
            <a:ext cx="933480" cy="36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326" name="Line 28"/>
          <p:cNvSpPr/>
          <p:nvPr/>
        </p:nvSpPr>
        <p:spPr>
          <a:xfrm>
            <a:off x="3068400" y="2089440"/>
            <a:ext cx="933480" cy="36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327" name="CustomShape 29"/>
          <p:cNvSpPr/>
          <p:nvPr/>
        </p:nvSpPr>
        <p:spPr>
          <a:xfrm rot="1800000">
            <a:off x="2715960" y="2084760"/>
            <a:ext cx="118800" cy="544320"/>
          </a:xfrm>
          <a:prstGeom prst="upArrow">
            <a:avLst>
              <a:gd name="adj1" fmla="val 50000"/>
              <a:gd name="adj2" fmla="val 114334"/>
            </a:avLst>
          </a:prstGeom>
          <a:solidFill>
            <a:srgbClr val="000000"/>
          </a:solidFill>
          <a:ln w="9360">
            <a:solidFill>
              <a:srgbClr val="000000"/>
            </a:solidFill>
            <a:miter/>
          </a:ln>
        </p:spPr>
        <p:style>
          <a:lnRef idx="0">
            <a:scrgbClr r="0" g="0" b="0"/>
          </a:lnRef>
          <a:fillRef idx="0">
            <a:scrgbClr r="0" g="0" b="0"/>
          </a:fillRef>
          <a:effectRef idx="0">
            <a:scrgbClr r="0" g="0" b="0"/>
          </a:effectRef>
          <a:fontRef idx="minor"/>
        </p:style>
      </p:sp>
      <p:sp>
        <p:nvSpPr>
          <p:cNvPr id="328" name="CustomShape 30"/>
          <p:cNvSpPr/>
          <p:nvPr/>
        </p:nvSpPr>
        <p:spPr>
          <a:xfrm>
            <a:off x="1524000" y="3699000"/>
            <a:ext cx="6732000" cy="1826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9200" lvl="1" indent="-228240" algn="just">
              <a:buClr>
                <a:srgbClr val="000000"/>
              </a:buClr>
              <a:buFont typeface="Arial"/>
              <a:buChar char="•"/>
            </a:pPr>
            <a:r>
              <a:rPr lang="en-US" sz="1600" b="1" spc="-1" dirty="0">
                <a:solidFill>
                  <a:srgbClr val="000000"/>
                </a:solidFill>
                <a:uFill>
                  <a:solidFill>
                    <a:srgbClr val="FFFFFF"/>
                  </a:solidFill>
                </a:uFill>
                <a:latin typeface="Times New Roman"/>
              </a:rPr>
              <a:t>Separation of resonant/non-resonant contributions within the framework of reaction models; </a:t>
            </a:r>
            <a:r>
              <a:rPr lang="en-US" sz="1600" b="1" spc="-1" dirty="0" err="1">
                <a:solidFill>
                  <a:srgbClr val="000000"/>
                </a:solidFill>
                <a:uFill>
                  <a:solidFill>
                    <a:srgbClr val="FFFFFF"/>
                  </a:solidFill>
                </a:uFill>
                <a:latin typeface="Times New Roman"/>
              </a:rPr>
              <a:t>Breit</a:t>
            </a:r>
            <a:r>
              <a:rPr lang="en-US" sz="1600" b="1" spc="-1" dirty="0">
                <a:solidFill>
                  <a:srgbClr val="000000"/>
                </a:solidFill>
                <a:uFill>
                  <a:solidFill>
                    <a:srgbClr val="FFFFFF"/>
                  </a:solidFill>
                </a:uFill>
                <a:latin typeface="Times New Roman"/>
              </a:rPr>
              <a:t> Wigner ansatz for parameterization of  resonant amplitudes;  fit to the data.</a:t>
            </a:r>
            <a:endParaRPr lang="en-US" spc="-1" dirty="0">
              <a:solidFill>
                <a:srgbClr val="000000"/>
              </a:solidFill>
              <a:uFill>
                <a:solidFill>
                  <a:srgbClr val="FFFFFF"/>
                </a:solidFill>
              </a:uFill>
              <a:latin typeface="Arial"/>
            </a:endParaRPr>
          </a:p>
          <a:p>
            <a:pPr marL="349200" indent="-228240"/>
            <a:endParaRPr lang="en-US" spc="-1" dirty="0">
              <a:solidFill>
                <a:srgbClr val="000000"/>
              </a:solidFill>
              <a:uFill>
                <a:solidFill>
                  <a:srgbClr val="FFFFFF"/>
                </a:solidFill>
              </a:uFill>
              <a:latin typeface="Arial"/>
            </a:endParaRPr>
          </a:p>
          <a:p>
            <a:pPr marL="349200" lvl="1" indent="-228240" algn="just">
              <a:buClr>
                <a:srgbClr val="000000"/>
              </a:buClr>
              <a:buFont typeface="Arial"/>
              <a:buChar char="•"/>
            </a:pPr>
            <a:r>
              <a:rPr lang="en-US" sz="1600" b="1" spc="-1" dirty="0">
                <a:solidFill>
                  <a:srgbClr val="000000"/>
                </a:solidFill>
                <a:uFill>
                  <a:solidFill>
                    <a:srgbClr val="FFFFFF"/>
                  </a:solidFill>
                </a:uFill>
                <a:latin typeface="Times New Roman"/>
              </a:rPr>
              <a:t>Consistent results on </a:t>
            </a:r>
            <a:r>
              <a:rPr lang="en-US" sz="1600" b="1" spc="-1" dirty="0" err="1">
                <a:solidFill>
                  <a:srgbClr val="000000"/>
                </a:solidFill>
                <a:uFill>
                  <a:solidFill>
                    <a:srgbClr val="FFFFFF"/>
                  </a:solidFill>
                </a:uFill>
                <a:latin typeface="Symbol"/>
              </a:rPr>
              <a:t>g</a:t>
            </a:r>
            <a:r>
              <a:rPr lang="en-US" sz="1600" b="1" spc="-1" baseline="-25000" dirty="0" err="1">
                <a:solidFill>
                  <a:srgbClr val="000000"/>
                </a:solidFill>
                <a:uFill>
                  <a:solidFill>
                    <a:srgbClr val="FFFFFF"/>
                  </a:solidFill>
                </a:uFill>
                <a:latin typeface="Times New Roman"/>
              </a:rPr>
              <a:t>v</a:t>
            </a:r>
            <a:r>
              <a:rPr lang="en-US" sz="1600" b="1" spc="-1" dirty="0" err="1">
                <a:solidFill>
                  <a:srgbClr val="000000"/>
                </a:solidFill>
                <a:uFill>
                  <a:solidFill>
                    <a:srgbClr val="FFFFFF"/>
                  </a:solidFill>
                </a:uFill>
                <a:latin typeface="Times New Roman"/>
              </a:rPr>
              <a:t>NN</a:t>
            </a:r>
            <a:r>
              <a:rPr lang="en-US" sz="1600" b="1" spc="-1" dirty="0">
                <a:solidFill>
                  <a:srgbClr val="000000"/>
                </a:solidFill>
                <a:uFill>
                  <a:solidFill>
                    <a:srgbClr val="FFFFFF"/>
                  </a:solidFill>
                </a:uFill>
                <a:latin typeface="Times New Roman"/>
              </a:rPr>
              <a:t>* </a:t>
            </a:r>
            <a:r>
              <a:rPr lang="en-US" sz="1600" b="1" spc="-1" dirty="0" err="1">
                <a:solidFill>
                  <a:srgbClr val="000000"/>
                </a:solidFill>
                <a:uFill>
                  <a:solidFill>
                    <a:srgbClr val="FFFFFF"/>
                  </a:solidFill>
                </a:uFill>
                <a:latin typeface="Times New Roman"/>
              </a:rPr>
              <a:t>electrocouplings</a:t>
            </a:r>
            <a:r>
              <a:rPr lang="en-US" sz="1600" b="1" spc="-1" dirty="0">
                <a:solidFill>
                  <a:srgbClr val="000000"/>
                </a:solidFill>
                <a:uFill>
                  <a:solidFill>
                    <a:srgbClr val="FFFFFF"/>
                  </a:solidFill>
                </a:uFill>
                <a:latin typeface="Times New Roman"/>
              </a:rPr>
              <a:t>  from different meson </a:t>
            </a:r>
            <a:r>
              <a:rPr lang="en-US" sz="1600" b="1" spc="-1" dirty="0" err="1">
                <a:solidFill>
                  <a:srgbClr val="000000"/>
                </a:solidFill>
                <a:uFill>
                  <a:solidFill>
                    <a:srgbClr val="FFFFFF"/>
                  </a:solidFill>
                </a:uFill>
                <a:latin typeface="Times New Roman"/>
              </a:rPr>
              <a:t>electroproduction</a:t>
            </a:r>
            <a:r>
              <a:rPr lang="en-US" sz="1600" b="1" spc="-1" dirty="0">
                <a:solidFill>
                  <a:srgbClr val="000000"/>
                </a:solidFill>
                <a:uFill>
                  <a:solidFill>
                    <a:srgbClr val="FFFFFF"/>
                  </a:solidFill>
                </a:uFill>
                <a:latin typeface="Times New Roman"/>
              </a:rPr>
              <a:t> channels and different analysis approaches  demonstrate reliable extraction of N* parameters. </a:t>
            </a:r>
            <a:endParaRPr lang="en-US" spc="-1" dirty="0">
              <a:solidFill>
                <a:srgbClr val="000000"/>
              </a:solidFill>
              <a:uFill>
                <a:solidFill>
                  <a:srgbClr val="FFFFFF"/>
                </a:solidFill>
              </a:uFill>
              <a:latin typeface="Arial"/>
            </a:endParaRPr>
          </a:p>
        </p:txBody>
      </p:sp>
      <p:sp>
        <p:nvSpPr>
          <p:cNvPr id="329" name="CustomShape 31"/>
          <p:cNvSpPr/>
          <p:nvPr/>
        </p:nvSpPr>
        <p:spPr>
          <a:xfrm>
            <a:off x="1935840" y="952200"/>
            <a:ext cx="33804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spc="-1">
                <a:solidFill>
                  <a:srgbClr val="000000"/>
                </a:solidFill>
                <a:uFill>
                  <a:solidFill>
                    <a:srgbClr val="FFFFFF"/>
                  </a:solidFill>
                </a:uFill>
                <a:latin typeface="Times New Roman"/>
              </a:rPr>
              <a:t>e’</a:t>
            </a:r>
            <a:endParaRPr lang="en-US" spc="-1">
              <a:solidFill>
                <a:srgbClr val="000000"/>
              </a:solidFill>
              <a:uFill>
                <a:solidFill>
                  <a:srgbClr val="FFFFFF"/>
                </a:solidFill>
              </a:uFill>
              <a:latin typeface="Arial"/>
            </a:endParaRPr>
          </a:p>
        </p:txBody>
      </p:sp>
      <p:sp>
        <p:nvSpPr>
          <p:cNvPr id="330" name="CustomShape 32"/>
          <p:cNvSpPr/>
          <p:nvPr/>
        </p:nvSpPr>
        <p:spPr>
          <a:xfrm>
            <a:off x="8399280" y="3339000"/>
            <a:ext cx="2104200" cy="639000"/>
          </a:xfrm>
          <a:prstGeom prst="rect">
            <a:avLst/>
          </a:prstGeom>
          <a:no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pc="-1">
                <a:solidFill>
                  <a:srgbClr val="000000"/>
                </a:solidFill>
                <a:uFill>
                  <a:solidFill>
                    <a:srgbClr val="FFFFFF"/>
                  </a:solidFill>
                </a:uFill>
                <a:latin typeface="Times New Roman"/>
              </a:rPr>
              <a:t>Reaction models,</a:t>
            </a:r>
            <a:endParaRPr lang="en-US" spc="-1">
              <a:solidFill>
                <a:srgbClr val="000000"/>
              </a:solidFill>
              <a:uFill>
                <a:solidFill>
                  <a:srgbClr val="FFFFFF"/>
                </a:solidFill>
              </a:uFill>
              <a:latin typeface="Arial"/>
            </a:endParaRPr>
          </a:p>
          <a:p>
            <a:pPr algn="ctr">
              <a:lnSpc>
                <a:spcPct val="100000"/>
              </a:lnSpc>
            </a:pPr>
            <a:r>
              <a:rPr lang="en-US" spc="-1">
                <a:solidFill>
                  <a:srgbClr val="000000"/>
                </a:solidFill>
                <a:uFill>
                  <a:solidFill>
                    <a:srgbClr val="FFFFFF"/>
                  </a:solidFill>
                </a:uFill>
                <a:latin typeface="Times New Roman"/>
              </a:rPr>
              <a:t>partial wave analysis</a:t>
            </a:r>
            <a:endParaRPr lang="en-US" spc="-1">
              <a:solidFill>
                <a:srgbClr val="000000"/>
              </a:solidFill>
              <a:uFill>
                <a:solidFill>
                  <a:srgbClr val="FFFFFF"/>
                </a:solidFill>
              </a:uFill>
              <a:latin typeface="Arial"/>
            </a:endParaRPr>
          </a:p>
        </p:txBody>
      </p:sp>
      <p:sp>
        <p:nvSpPr>
          <p:cNvPr id="331" name="CustomShape 33"/>
          <p:cNvSpPr/>
          <p:nvPr/>
        </p:nvSpPr>
        <p:spPr>
          <a:xfrm>
            <a:off x="8391360" y="1897200"/>
            <a:ext cx="2115000" cy="913320"/>
          </a:xfrm>
          <a:prstGeom prst="rect">
            <a:avLst/>
          </a:prstGeom>
          <a:noFill/>
          <a:ln>
            <a:solidFill>
              <a:srgbClr val="000000"/>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pc="-1">
                <a:solidFill>
                  <a:srgbClr val="000000"/>
                </a:solidFill>
                <a:uFill>
                  <a:solidFill>
                    <a:srgbClr val="FFFFFF"/>
                  </a:solidFill>
                </a:uFill>
                <a:latin typeface="Times New Roman"/>
              </a:rPr>
              <a:t>Observables (cross sections, asymmetries, etc.)</a:t>
            </a:r>
            <a:endParaRPr lang="en-US" spc="-1">
              <a:solidFill>
                <a:srgbClr val="000000"/>
              </a:solidFill>
              <a:uFill>
                <a:solidFill>
                  <a:srgbClr val="FFFFFF"/>
                </a:solidFill>
              </a:uFill>
              <a:latin typeface="Arial"/>
            </a:endParaRPr>
          </a:p>
        </p:txBody>
      </p:sp>
      <p:sp>
        <p:nvSpPr>
          <p:cNvPr id="332" name="CustomShape 34"/>
          <p:cNvSpPr/>
          <p:nvPr/>
        </p:nvSpPr>
        <p:spPr>
          <a:xfrm>
            <a:off x="8391360" y="1032120"/>
            <a:ext cx="2115000" cy="364680"/>
          </a:xfrm>
          <a:prstGeom prst="rect">
            <a:avLst/>
          </a:prstGeom>
          <a:noFill/>
          <a:ln>
            <a:solidFill>
              <a:srgbClr val="000000"/>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pc="-1">
                <a:solidFill>
                  <a:srgbClr val="000000"/>
                </a:solidFill>
                <a:uFill>
                  <a:solidFill>
                    <a:srgbClr val="FFFFFF"/>
                  </a:solidFill>
                </a:uFill>
                <a:latin typeface="Times New Roman"/>
              </a:rPr>
              <a:t>Data</a:t>
            </a:r>
            <a:endParaRPr lang="en-US" spc="-1">
              <a:solidFill>
                <a:srgbClr val="000000"/>
              </a:solidFill>
              <a:uFill>
                <a:solidFill>
                  <a:srgbClr val="FFFFFF"/>
                </a:solidFill>
              </a:uFill>
              <a:latin typeface="Arial"/>
            </a:endParaRPr>
          </a:p>
        </p:txBody>
      </p:sp>
      <p:sp>
        <p:nvSpPr>
          <p:cNvPr id="333" name="CustomShape 35"/>
          <p:cNvSpPr/>
          <p:nvPr/>
        </p:nvSpPr>
        <p:spPr>
          <a:xfrm>
            <a:off x="8391360" y="4472640"/>
            <a:ext cx="2115000" cy="675720"/>
          </a:xfrm>
          <a:prstGeom prst="rect">
            <a:avLst/>
          </a:prstGeom>
          <a:noFill/>
          <a:ln>
            <a:solidFill>
              <a:srgbClr val="000000"/>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pc="-1">
                <a:solidFill>
                  <a:srgbClr val="000000"/>
                </a:solidFill>
                <a:uFill>
                  <a:solidFill>
                    <a:srgbClr val="FFFFFF"/>
                  </a:solidFill>
                </a:uFill>
                <a:latin typeface="Times New Roman"/>
              </a:rPr>
              <a:t>Electrocouplings</a:t>
            </a:r>
            <a:endParaRPr lang="en-US" spc="-1">
              <a:solidFill>
                <a:srgbClr val="000000"/>
              </a:solidFill>
              <a:uFill>
                <a:solidFill>
                  <a:srgbClr val="FFFFFF"/>
                </a:solidFill>
              </a:uFill>
              <a:latin typeface="Arial"/>
            </a:endParaRPr>
          </a:p>
          <a:p>
            <a:pPr algn="ctr">
              <a:lnSpc>
                <a:spcPct val="100000"/>
              </a:lnSpc>
            </a:pPr>
            <a:r>
              <a:rPr lang="en-US" spc="-1">
                <a:solidFill>
                  <a:srgbClr val="000000"/>
                </a:solidFill>
                <a:uFill>
                  <a:solidFill>
                    <a:srgbClr val="FFFFFF"/>
                  </a:solidFill>
                </a:uFill>
                <a:latin typeface="Times New Roman"/>
              </a:rPr>
              <a:t>A</a:t>
            </a:r>
            <a:r>
              <a:rPr lang="en-US" spc="-1" baseline="-25000">
                <a:solidFill>
                  <a:srgbClr val="000000"/>
                </a:solidFill>
                <a:uFill>
                  <a:solidFill>
                    <a:srgbClr val="FFFFFF"/>
                  </a:solidFill>
                </a:uFill>
                <a:latin typeface="Times New Roman"/>
              </a:rPr>
              <a:t>1/2</a:t>
            </a:r>
            <a:r>
              <a:rPr lang="en-US" spc="-1">
                <a:solidFill>
                  <a:srgbClr val="000000"/>
                </a:solidFill>
                <a:uFill>
                  <a:solidFill>
                    <a:srgbClr val="FFFFFF"/>
                  </a:solidFill>
                </a:uFill>
                <a:latin typeface="Times New Roman"/>
              </a:rPr>
              <a:t>, A</a:t>
            </a:r>
            <a:r>
              <a:rPr lang="en-US" spc="-1" baseline="-25000">
                <a:solidFill>
                  <a:srgbClr val="000000"/>
                </a:solidFill>
                <a:uFill>
                  <a:solidFill>
                    <a:srgbClr val="FFFFFF"/>
                  </a:solidFill>
                </a:uFill>
                <a:latin typeface="Times New Roman"/>
              </a:rPr>
              <a:t>3/2</a:t>
            </a:r>
            <a:r>
              <a:rPr lang="en-US" spc="-1">
                <a:solidFill>
                  <a:srgbClr val="000000"/>
                </a:solidFill>
                <a:uFill>
                  <a:solidFill>
                    <a:srgbClr val="FFFFFF"/>
                  </a:solidFill>
                </a:uFill>
                <a:latin typeface="Times New Roman"/>
              </a:rPr>
              <a:t>, S</a:t>
            </a:r>
            <a:r>
              <a:rPr lang="en-US" spc="-1" baseline="-25000">
                <a:solidFill>
                  <a:srgbClr val="000000"/>
                </a:solidFill>
                <a:uFill>
                  <a:solidFill>
                    <a:srgbClr val="FFFFFF"/>
                  </a:solidFill>
                </a:uFill>
                <a:latin typeface="Times New Roman"/>
              </a:rPr>
              <a:t>1/2</a:t>
            </a:r>
            <a:endParaRPr lang="en-US" spc="-1">
              <a:solidFill>
                <a:srgbClr val="000000"/>
              </a:solidFill>
              <a:uFill>
                <a:solidFill>
                  <a:srgbClr val="FFFFFF"/>
                </a:solidFill>
              </a:uFill>
              <a:latin typeface="Arial"/>
            </a:endParaRPr>
          </a:p>
        </p:txBody>
      </p:sp>
      <p:sp>
        <p:nvSpPr>
          <p:cNvPr id="334" name="CustomShape 36"/>
          <p:cNvSpPr/>
          <p:nvPr/>
        </p:nvSpPr>
        <p:spPr>
          <a:xfrm>
            <a:off x="8436360" y="5653080"/>
            <a:ext cx="2115000" cy="639000"/>
          </a:xfrm>
          <a:prstGeom prst="rect">
            <a:avLst/>
          </a:prstGeom>
          <a:noFill/>
          <a:ln>
            <a:solidFill>
              <a:srgbClr val="000000"/>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pc="-1">
                <a:solidFill>
                  <a:srgbClr val="000000"/>
                </a:solidFill>
                <a:uFill>
                  <a:solidFill>
                    <a:srgbClr val="FFFFFF"/>
                  </a:solidFill>
                </a:uFill>
                <a:latin typeface="Times New Roman"/>
              </a:rPr>
              <a:t>QCD</a:t>
            </a:r>
            <a:endParaRPr lang="en-US" spc="-1">
              <a:solidFill>
                <a:srgbClr val="000000"/>
              </a:solidFill>
              <a:uFill>
                <a:solidFill>
                  <a:srgbClr val="FFFFFF"/>
                </a:solidFill>
              </a:uFill>
              <a:latin typeface="Arial"/>
            </a:endParaRPr>
          </a:p>
          <a:p>
            <a:pPr algn="ctr">
              <a:lnSpc>
                <a:spcPct val="100000"/>
              </a:lnSpc>
            </a:pPr>
            <a:r>
              <a:rPr lang="en-US" spc="-1">
                <a:solidFill>
                  <a:srgbClr val="000000"/>
                </a:solidFill>
                <a:uFill>
                  <a:solidFill>
                    <a:srgbClr val="FFFFFF"/>
                  </a:solidFill>
                </a:uFill>
                <a:latin typeface="Times New Roman"/>
              </a:rPr>
              <a:t>Hadron models</a:t>
            </a:r>
            <a:endParaRPr lang="en-US" spc="-1">
              <a:solidFill>
                <a:srgbClr val="000000"/>
              </a:solidFill>
              <a:uFill>
                <a:solidFill>
                  <a:srgbClr val="FFFFFF"/>
                </a:solidFill>
              </a:uFill>
              <a:latin typeface="Arial"/>
            </a:endParaRPr>
          </a:p>
        </p:txBody>
      </p:sp>
      <p:sp>
        <p:nvSpPr>
          <p:cNvPr id="335" name="CustomShape 37"/>
          <p:cNvSpPr/>
          <p:nvPr/>
        </p:nvSpPr>
        <p:spPr>
          <a:xfrm>
            <a:off x="9381360" y="1403640"/>
            <a:ext cx="134640" cy="490320"/>
          </a:xfrm>
          <a:prstGeom prst="downArrow">
            <a:avLst>
              <a:gd name="adj1" fmla="val 50000"/>
              <a:gd name="adj2" fmla="val 50000"/>
            </a:avLst>
          </a:prstGeom>
          <a:solidFill>
            <a:srgbClr val="000000"/>
          </a:solidFill>
          <a:ln>
            <a:noFill/>
          </a:ln>
        </p:spPr>
        <p:style>
          <a:lnRef idx="0">
            <a:scrgbClr r="0" g="0" b="0"/>
          </a:lnRef>
          <a:fillRef idx="0">
            <a:scrgbClr r="0" g="0" b="0"/>
          </a:fillRef>
          <a:effectRef idx="0">
            <a:scrgbClr r="0" g="0" b="0"/>
          </a:effectRef>
          <a:fontRef idx="minor"/>
        </p:style>
      </p:sp>
      <p:sp>
        <p:nvSpPr>
          <p:cNvPr id="336" name="CustomShape 38"/>
          <p:cNvSpPr/>
          <p:nvPr/>
        </p:nvSpPr>
        <p:spPr>
          <a:xfrm>
            <a:off x="9381360" y="2799000"/>
            <a:ext cx="146520" cy="539640"/>
          </a:xfrm>
          <a:prstGeom prst="upDownArrow">
            <a:avLst>
              <a:gd name="adj1" fmla="val 50000"/>
              <a:gd name="adj2" fmla="val 50000"/>
            </a:avLst>
          </a:prstGeom>
          <a:solidFill>
            <a:srgbClr val="000000"/>
          </a:solidFill>
          <a:ln>
            <a:noFill/>
          </a:ln>
        </p:spPr>
        <p:style>
          <a:lnRef idx="0">
            <a:scrgbClr r="0" g="0" b="0"/>
          </a:lnRef>
          <a:fillRef idx="0">
            <a:scrgbClr r="0" g="0" b="0"/>
          </a:fillRef>
          <a:effectRef idx="0">
            <a:scrgbClr r="0" g="0" b="0"/>
          </a:effectRef>
          <a:fontRef idx="minor"/>
        </p:style>
      </p:sp>
      <p:sp>
        <p:nvSpPr>
          <p:cNvPr id="337" name="CustomShape 39"/>
          <p:cNvSpPr/>
          <p:nvPr/>
        </p:nvSpPr>
        <p:spPr>
          <a:xfrm>
            <a:off x="9414840" y="3980880"/>
            <a:ext cx="134640" cy="490320"/>
          </a:xfrm>
          <a:prstGeom prst="downArrow">
            <a:avLst>
              <a:gd name="adj1" fmla="val 50000"/>
              <a:gd name="adj2" fmla="val 50000"/>
            </a:avLst>
          </a:prstGeom>
          <a:solidFill>
            <a:srgbClr val="000000"/>
          </a:solidFill>
          <a:ln>
            <a:noFill/>
          </a:ln>
        </p:spPr>
        <p:style>
          <a:lnRef idx="0">
            <a:scrgbClr r="0" g="0" b="0"/>
          </a:lnRef>
          <a:fillRef idx="0">
            <a:scrgbClr r="0" g="0" b="0"/>
          </a:fillRef>
          <a:effectRef idx="0">
            <a:scrgbClr r="0" g="0" b="0"/>
          </a:effectRef>
          <a:fontRef idx="minor"/>
        </p:style>
      </p:sp>
      <p:sp>
        <p:nvSpPr>
          <p:cNvPr id="338" name="CustomShape 40"/>
          <p:cNvSpPr/>
          <p:nvPr/>
        </p:nvSpPr>
        <p:spPr>
          <a:xfrm>
            <a:off x="9414480" y="5117400"/>
            <a:ext cx="146520" cy="539640"/>
          </a:xfrm>
          <a:prstGeom prst="upDownArrow">
            <a:avLst>
              <a:gd name="adj1" fmla="val 50000"/>
              <a:gd name="adj2" fmla="val 50000"/>
            </a:avLst>
          </a:prstGeom>
          <a:solidFill>
            <a:srgbClr val="000000"/>
          </a:solidFill>
          <a:ln>
            <a:noFill/>
          </a:ln>
        </p:spPr>
        <p:style>
          <a:lnRef idx="0">
            <a:scrgbClr r="0" g="0" b="0"/>
          </a:lnRef>
          <a:fillRef idx="0">
            <a:scrgbClr r="0" g="0" b="0"/>
          </a:fillRef>
          <a:effectRef idx="0">
            <a:scrgbClr r="0" g="0" b="0"/>
          </a:effectRef>
          <a:fontRef idx="minor"/>
        </p:style>
      </p:sp>
      <p:sp>
        <p:nvSpPr>
          <p:cNvPr id="339" name="Line 41"/>
          <p:cNvSpPr/>
          <p:nvPr/>
        </p:nvSpPr>
        <p:spPr>
          <a:xfrm flipV="1">
            <a:off x="2249400" y="1121040"/>
            <a:ext cx="162000" cy="505440"/>
          </a:xfrm>
          <a:prstGeom prst="line">
            <a:avLst/>
          </a:prstGeom>
          <a:ln w="9360">
            <a:solidFill>
              <a:srgbClr val="FF0000"/>
            </a:solidFill>
            <a:round/>
            <a:tailEnd type="triangle" w="med" len="med"/>
          </a:ln>
        </p:spPr>
        <p:style>
          <a:lnRef idx="0">
            <a:scrgbClr r="0" g="0" b="0"/>
          </a:lnRef>
          <a:fillRef idx="0">
            <a:scrgbClr r="0" g="0" b="0"/>
          </a:fillRef>
          <a:effectRef idx="0">
            <a:scrgbClr r="0" g="0" b="0"/>
          </a:effectRef>
          <a:fontRef idx="minor"/>
        </p:style>
      </p:sp>
      <p:sp>
        <p:nvSpPr>
          <p:cNvPr id="340" name="Line 42"/>
          <p:cNvSpPr/>
          <p:nvPr/>
        </p:nvSpPr>
        <p:spPr>
          <a:xfrm flipV="1">
            <a:off x="1552440" y="1793880"/>
            <a:ext cx="380880" cy="186120"/>
          </a:xfrm>
          <a:prstGeom prst="line">
            <a:avLst/>
          </a:prstGeom>
          <a:ln w="9360">
            <a:solidFill>
              <a:srgbClr val="FF0000"/>
            </a:solidFill>
            <a:round/>
            <a:tailEnd type="triangle" w="med" len="med"/>
          </a:ln>
        </p:spPr>
        <p:style>
          <a:lnRef idx="0">
            <a:scrgbClr r="0" g="0" b="0"/>
          </a:lnRef>
          <a:fillRef idx="0">
            <a:scrgbClr r="0" g="0" b="0"/>
          </a:fillRef>
          <a:effectRef idx="0">
            <a:scrgbClr r="0" g="0" b="0"/>
          </a:effectRef>
          <a:fontRef idx="minor"/>
        </p:style>
      </p:sp>
      <p:sp>
        <p:nvSpPr>
          <p:cNvPr id="341" name="Line 43"/>
          <p:cNvSpPr/>
          <p:nvPr/>
        </p:nvSpPr>
        <p:spPr>
          <a:xfrm flipV="1">
            <a:off x="1904520" y="1634400"/>
            <a:ext cx="344880" cy="175320"/>
          </a:xfrm>
          <a:prstGeom prst="line">
            <a:avLst/>
          </a:prstGeom>
          <a:ln w="9360">
            <a:solidFill>
              <a:srgbClr val="FF0000"/>
            </a:solidFill>
            <a:round/>
          </a:ln>
        </p:spPr>
        <p:style>
          <a:lnRef idx="0">
            <a:scrgbClr r="0" g="0" b="0"/>
          </a:lnRef>
          <a:fillRef idx="0">
            <a:scrgbClr r="0" g="0" b="0"/>
          </a:fillRef>
          <a:effectRef idx="0">
            <a:scrgbClr r="0" g="0" b="0"/>
          </a:effectRef>
          <a:fontRef idx="minor"/>
        </p:style>
      </p:sp>
      <p:sp>
        <p:nvSpPr>
          <p:cNvPr id="342" name="CustomShape 44"/>
          <p:cNvSpPr/>
          <p:nvPr/>
        </p:nvSpPr>
        <p:spPr>
          <a:xfrm>
            <a:off x="1490520" y="1605240"/>
            <a:ext cx="27108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spc="-1">
                <a:solidFill>
                  <a:srgbClr val="000000"/>
                </a:solidFill>
                <a:uFill>
                  <a:solidFill>
                    <a:srgbClr val="FFFFFF"/>
                  </a:solidFill>
                </a:uFill>
                <a:latin typeface="Times New Roman"/>
              </a:rPr>
              <a:t>e</a:t>
            </a:r>
            <a:endParaRPr lang="en-US" spc="-1">
              <a:solidFill>
                <a:srgbClr val="000000"/>
              </a:solidFill>
              <a:uFill>
                <a:solidFill>
                  <a:srgbClr val="FFFFFF"/>
                </a:solidFill>
              </a:uFill>
              <a:latin typeface="Arial"/>
            </a:endParaRPr>
          </a:p>
        </p:txBody>
      </p:sp>
      <p:sp>
        <p:nvSpPr>
          <p:cNvPr id="343" name="CustomShape 45"/>
          <p:cNvSpPr/>
          <p:nvPr/>
        </p:nvSpPr>
        <p:spPr>
          <a:xfrm>
            <a:off x="1524000" y="4680"/>
            <a:ext cx="9142560" cy="592920"/>
          </a:xfrm>
          <a:prstGeom prst="rect">
            <a:avLst/>
          </a:prstGeom>
          <a:noFill/>
          <a:ln>
            <a:noFill/>
          </a:ln>
        </p:spPr>
        <p:style>
          <a:lnRef idx="0">
            <a:scrgbClr r="0" g="0" b="0"/>
          </a:lnRef>
          <a:fillRef idx="0">
            <a:scrgbClr r="0" g="0" b="0"/>
          </a:fillRef>
          <a:effectRef idx="0">
            <a:scrgbClr r="0" g="0" b="0"/>
          </a:effectRef>
          <a:fontRef idx="minor"/>
        </p:style>
        <p:txBody>
          <a:bodyPr lIns="0" tIns="0" rIns="0" bIns="45000"/>
          <a:lstStyle/>
          <a:p>
            <a:pPr algn="ctr"/>
            <a:r>
              <a:rPr lang="en-US" sz="3200" b="1" spc="-1">
                <a:solidFill>
                  <a:srgbClr val="333399"/>
                </a:solidFill>
                <a:uFill>
                  <a:solidFill>
                    <a:srgbClr val="FFFFFF"/>
                  </a:solidFill>
                </a:uFill>
                <a:latin typeface="Times New Roman"/>
                <a:ea typeface="DejaVu Sans"/>
              </a:rPr>
              <a:t>Extraction of </a:t>
            </a:r>
            <a:r>
              <a:rPr lang="en-US" sz="3200" b="1" spc="-1">
                <a:solidFill>
                  <a:srgbClr val="333399"/>
                </a:solidFill>
                <a:uFill>
                  <a:solidFill>
                    <a:srgbClr val="FFFFFF"/>
                  </a:solidFill>
                </a:uFill>
                <a:latin typeface="Symbol"/>
                <a:ea typeface="Symbol"/>
              </a:rPr>
              <a:t>g</a:t>
            </a:r>
            <a:r>
              <a:rPr lang="en-US" sz="3200" b="1" spc="-1" baseline="-33000">
                <a:solidFill>
                  <a:srgbClr val="333399"/>
                </a:solidFill>
                <a:uFill>
                  <a:solidFill>
                    <a:srgbClr val="FFFFFF"/>
                  </a:solidFill>
                </a:uFill>
                <a:latin typeface="Times New Roman"/>
                <a:ea typeface="DejaVu Sans"/>
              </a:rPr>
              <a:t>v</a:t>
            </a:r>
            <a:r>
              <a:rPr lang="en-US" sz="3200" b="1" spc="-1">
                <a:solidFill>
                  <a:srgbClr val="333399"/>
                </a:solidFill>
                <a:uFill>
                  <a:solidFill>
                    <a:srgbClr val="FFFFFF"/>
                  </a:solidFill>
                </a:uFill>
                <a:latin typeface="Times New Roman"/>
                <a:ea typeface="DejaVu Sans"/>
              </a:rPr>
              <a:t>NN* Electrocouplings from the Data</a:t>
            </a:r>
            <a:endParaRPr lang="en-US"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 name="Picture 2"/>
          <p:cNvPicPr/>
          <p:nvPr/>
        </p:nvPicPr>
        <p:blipFill>
          <a:blip r:embed="rId2"/>
          <a:srcRect l="5724" t="7079" r="3488" b="2833"/>
          <a:stretch/>
        </p:blipFill>
        <p:spPr>
          <a:xfrm>
            <a:off x="7221962" y="1579680"/>
            <a:ext cx="4165200" cy="4161960"/>
          </a:xfrm>
          <a:prstGeom prst="rect">
            <a:avLst/>
          </a:prstGeom>
          <a:ln>
            <a:noFill/>
          </a:ln>
        </p:spPr>
      </p:pic>
      <p:sp>
        <p:nvSpPr>
          <p:cNvPr id="357" name="Line 1"/>
          <p:cNvSpPr/>
          <p:nvPr/>
        </p:nvSpPr>
        <p:spPr>
          <a:xfrm flipV="1">
            <a:off x="9365531" y="2018650"/>
            <a:ext cx="360" cy="3780360"/>
          </a:xfrm>
          <a:prstGeom prst="line">
            <a:avLst/>
          </a:prstGeom>
          <a:ln w="9360">
            <a:solidFill>
              <a:srgbClr val="3333CC"/>
            </a:solidFill>
            <a:round/>
            <a:tailEnd type="triangle" w="med" len="med"/>
          </a:ln>
        </p:spPr>
        <p:style>
          <a:lnRef idx="0">
            <a:scrgbClr r="0" g="0" b="0"/>
          </a:lnRef>
          <a:fillRef idx="0">
            <a:scrgbClr r="0" g="0" b="0"/>
          </a:fillRef>
          <a:effectRef idx="0">
            <a:scrgbClr r="0" g="0" b="0"/>
          </a:effectRef>
          <a:fontRef idx="minor"/>
        </p:style>
      </p:sp>
      <p:sp>
        <p:nvSpPr>
          <p:cNvPr id="358" name="CustomShape 2"/>
          <p:cNvSpPr/>
          <p:nvPr/>
        </p:nvSpPr>
        <p:spPr>
          <a:xfrm>
            <a:off x="7580522" y="954000"/>
            <a:ext cx="3285000" cy="577080"/>
          </a:xfrm>
          <a:prstGeom prst="rect">
            <a:avLst/>
          </a:prstGeom>
          <a:solidFill>
            <a:srgbClr val="FFFFFF"/>
          </a:solid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pc="-1" dirty="0">
                <a:solidFill>
                  <a:srgbClr val="000000"/>
                </a:solidFill>
                <a:uFill>
                  <a:solidFill>
                    <a:srgbClr val="FFFFFF"/>
                  </a:solidFill>
                </a:uFill>
                <a:latin typeface="Times New Roman"/>
              </a:rPr>
              <a:t>CLAS data on yields of meson </a:t>
            </a:r>
            <a:r>
              <a:rPr lang="en-US" sz="1600" b="1" spc="-1" dirty="0" err="1">
                <a:solidFill>
                  <a:srgbClr val="000000"/>
                </a:solidFill>
                <a:uFill>
                  <a:solidFill>
                    <a:srgbClr val="FFFFFF"/>
                  </a:solidFill>
                </a:uFill>
                <a:latin typeface="Times New Roman"/>
              </a:rPr>
              <a:t>electroproduction</a:t>
            </a:r>
            <a:r>
              <a:rPr lang="en-US" sz="1600" b="1" spc="-1" dirty="0">
                <a:solidFill>
                  <a:srgbClr val="000000"/>
                </a:solidFill>
                <a:uFill>
                  <a:solidFill>
                    <a:srgbClr val="FFFFFF"/>
                  </a:solidFill>
                </a:uFill>
                <a:latin typeface="Times New Roman"/>
              </a:rPr>
              <a:t> at  Q</a:t>
            </a:r>
            <a:r>
              <a:rPr lang="en-US" sz="1600" b="1" spc="-1" baseline="30000" dirty="0">
                <a:solidFill>
                  <a:srgbClr val="000000"/>
                </a:solidFill>
                <a:uFill>
                  <a:solidFill>
                    <a:srgbClr val="FFFFFF"/>
                  </a:solidFill>
                </a:uFill>
                <a:latin typeface="Times New Roman"/>
              </a:rPr>
              <a:t>2 </a:t>
            </a:r>
            <a:r>
              <a:rPr lang="en-US" sz="1600" b="1" spc="-1" dirty="0">
                <a:solidFill>
                  <a:srgbClr val="000000"/>
                </a:solidFill>
                <a:uFill>
                  <a:solidFill>
                    <a:srgbClr val="FFFFFF"/>
                  </a:solidFill>
                </a:uFill>
                <a:latin typeface="Times New Roman"/>
              </a:rPr>
              <a:t>&lt; 4 GeV</a:t>
            </a:r>
            <a:r>
              <a:rPr lang="en-US" sz="1600" b="1" spc="-1" baseline="30000" dirty="0">
                <a:solidFill>
                  <a:srgbClr val="000000"/>
                </a:solidFill>
                <a:uFill>
                  <a:solidFill>
                    <a:srgbClr val="FFFFFF"/>
                  </a:solidFill>
                </a:uFill>
                <a:latin typeface="Times New Roman"/>
              </a:rPr>
              <a:t>2</a:t>
            </a:r>
            <a:r>
              <a:rPr lang="en-US" sz="1600" b="1" spc="-1" dirty="0">
                <a:solidFill>
                  <a:srgbClr val="000000"/>
                </a:solidFill>
                <a:uFill>
                  <a:solidFill>
                    <a:srgbClr val="FFFFFF"/>
                  </a:solidFill>
                </a:uFill>
                <a:latin typeface="Times New Roman"/>
              </a:rPr>
              <a:t> </a:t>
            </a:r>
            <a:endParaRPr lang="en-US" spc="-1" dirty="0">
              <a:solidFill>
                <a:srgbClr val="000000"/>
              </a:solidFill>
              <a:uFill>
                <a:solidFill>
                  <a:srgbClr val="FFFFFF"/>
                </a:solidFill>
              </a:uFill>
              <a:latin typeface="Arial"/>
            </a:endParaRPr>
          </a:p>
        </p:txBody>
      </p:sp>
      <p:sp>
        <p:nvSpPr>
          <p:cNvPr id="359" name="Line 3"/>
          <p:cNvSpPr/>
          <p:nvPr/>
        </p:nvSpPr>
        <p:spPr>
          <a:xfrm flipH="1" flipV="1">
            <a:off x="4229040" y="2965320"/>
            <a:ext cx="25200" cy="3136680"/>
          </a:xfrm>
          <a:prstGeom prst="line">
            <a:avLst/>
          </a:prstGeom>
          <a:ln w="9360">
            <a:noFill/>
          </a:ln>
        </p:spPr>
        <p:style>
          <a:lnRef idx="0">
            <a:scrgbClr r="0" g="0" b="0"/>
          </a:lnRef>
          <a:fillRef idx="0">
            <a:scrgbClr r="0" g="0" b="0"/>
          </a:fillRef>
          <a:effectRef idx="0">
            <a:scrgbClr r="0" g="0" b="0"/>
          </a:effectRef>
          <a:fontRef idx="minor"/>
        </p:style>
      </p:sp>
      <p:graphicFrame>
        <p:nvGraphicFramePr>
          <p:cNvPr id="360" name="Table 4"/>
          <p:cNvGraphicFramePr/>
          <p:nvPr>
            <p:extLst>
              <p:ext uri="{D42A27DB-BD31-4B8C-83A1-F6EECF244321}">
                <p14:modId xmlns:p14="http://schemas.microsoft.com/office/powerpoint/2010/main" val="3295458999"/>
              </p:ext>
            </p:extLst>
          </p:nvPr>
        </p:nvGraphicFramePr>
        <p:xfrm>
          <a:off x="1145679" y="1163520"/>
          <a:ext cx="4788000" cy="5021280"/>
        </p:xfrm>
        <a:graphic>
          <a:graphicData uri="http://schemas.openxmlformats.org/drawingml/2006/table">
            <a:tbl>
              <a:tblPr/>
              <a:tblGrid>
                <a:gridCol w="1197000">
                  <a:extLst>
                    <a:ext uri="{9D8B030D-6E8A-4147-A177-3AD203B41FA5}">
                      <a16:colId xmlns:a16="http://schemas.microsoft.com/office/drawing/2014/main" val="20000"/>
                    </a:ext>
                  </a:extLst>
                </a:gridCol>
                <a:gridCol w="1197000">
                  <a:extLst>
                    <a:ext uri="{9D8B030D-6E8A-4147-A177-3AD203B41FA5}">
                      <a16:colId xmlns:a16="http://schemas.microsoft.com/office/drawing/2014/main" val="20001"/>
                    </a:ext>
                  </a:extLst>
                </a:gridCol>
                <a:gridCol w="1197000">
                  <a:extLst>
                    <a:ext uri="{9D8B030D-6E8A-4147-A177-3AD203B41FA5}">
                      <a16:colId xmlns:a16="http://schemas.microsoft.com/office/drawing/2014/main" val="20002"/>
                    </a:ext>
                  </a:extLst>
                </a:gridCol>
                <a:gridCol w="1197000">
                  <a:extLst>
                    <a:ext uri="{9D8B030D-6E8A-4147-A177-3AD203B41FA5}">
                      <a16:colId xmlns:a16="http://schemas.microsoft.com/office/drawing/2014/main" val="20003"/>
                    </a:ext>
                  </a:extLst>
                </a:gridCol>
              </a:tblGrid>
              <a:tr h="579240">
                <a:tc>
                  <a:txBody>
                    <a:bodyPr/>
                    <a:lstStyle/>
                    <a:p>
                      <a:pPr>
                        <a:lnSpc>
                          <a:spcPct val="100000"/>
                        </a:lnSpc>
                      </a:pPr>
                      <a:r>
                        <a:rPr lang="en-US" sz="1400" b="0" strike="noStrike" spc="-1" dirty="0">
                          <a:solidFill>
                            <a:srgbClr val="000000"/>
                          </a:solidFill>
                          <a:uFill>
                            <a:solidFill>
                              <a:srgbClr val="FFFFFF"/>
                            </a:solidFill>
                          </a:uFill>
                          <a:latin typeface="Times New Roman"/>
                        </a:rPr>
                        <a:t>State</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pPr algn="ctr">
                        <a:lnSpc>
                          <a:spcPct val="100000"/>
                        </a:lnSpc>
                      </a:pPr>
                      <a:r>
                        <a:rPr lang="en-US" sz="1400" b="0" strike="noStrike" spc="-1" dirty="0">
                          <a:solidFill>
                            <a:srgbClr val="000000"/>
                          </a:solidFill>
                          <a:uFill>
                            <a:solidFill>
                              <a:srgbClr val="FFFFFF"/>
                            </a:solidFill>
                          </a:uFill>
                          <a:latin typeface="Times New Roman"/>
                        </a:rPr>
                        <a:t>Bran. </a:t>
                      </a:r>
                      <a:r>
                        <a:rPr lang="en-US" sz="1400" b="0" strike="noStrike" spc="-1" dirty="0" err="1">
                          <a:solidFill>
                            <a:srgbClr val="000000"/>
                          </a:solidFill>
                          <a:uFill>
                            <a:solidFill>
                              <a:srgbClr val="FFFFFF"/>
                            </a:solidFill>
                          </a:uFill>
                          <a:latin typeface="Times New Roman"/>
                        </a:rPr>
                        <a:t>Fract</a:t>
                      </a:r>
                      <a:r>
                        <a:rPr lang="en-US" sz="1400" b="0" strike="noStrike" spc="-1" dirty="0">
                          <a:solidFill>
                            <a:srgbClr val="000000"/>
                          </a:solidFill>
                          <a:uFill>
                            <a:solidFill>
                              <a:srgbClr val="FFFFFF"/>
                            </a:solidFill>
                          </a:uFill>
                          <a:latin typeface="Times New Roman"/>
                        </a:rPr>
                        <a:t>. to N</a:t>
                      </a:r>
                      <a:r>
                        <a:rPr lang="en-US" sz="1400" b="0" strike="noStrike" spc="-1" dirty="0">
                          <a:solidFill>
                            <a:srgbClr val="000000"/>
                          </a:solidFill>
                          <a:uFill>
                            <a:solidFill>
                              <a:srgbClr val="FFFFFF"/>
                            </a:solidFill>
                          </a:uFill>
                          <a:latin typeface="Symbol"/>
                        </a:rPr>
                        <a:t>p</a:t>
                      </a:r>
                      <a:r>
                        <a:rPr lang="en-US" sz="1400" b="0" strike="noStrike" spc="-1" dirty="0">
                          <a:solidFill>
                            <a:srgbClr val="000000"/>
                          </a:solidFill>
                          <a:uFill>
                            <a:solidFill>
                              <a:srgbClr val="FFFFFF"/>
                            </a:solidFill>
                          </a:uFill>
                          <a:latin typeface="Times New Roman"/>
                        </a:rPr>
                        <a:t>.</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pPr algn="ctr">
                        <a:lnSpc>
                          <a:spcPct val="100000"/>
                        </a:lnSpc>
                      </a:pPr>
                      <a:r>
                        <a:rPr lang="en-US" sz="1400" b="0" strike="noStrike" spc="-1" dirty="0">
                          <a:solidFill>
                            <a:srgbClr val="000000"/>
                          </a:solidFill>
                          <a:uFill>
                            <a:solidFill>
                              <a:srgbClr val="FFFFFF"/>
                            </a:solidFill>
                          </a:uFill>
                          <a:latin typeface="Times New Roman"/>
                        </a:rPr>
                        <a:t>Bran. </a:t>
                      </a:r>
                      <a:r>
                        <a:rPr lang="en-US" sz="1400" b="0" strike="noStrike" spc="-1" dirty="0" err="1">
                          <a:solidFill>
                            <a:srgbClr val="000000"/>
                          </a:solidFill>
                          <a:uFill>
                            <a:solidFill>
                              <a:srgbClr val="FFFFFF"/>
                            </a:solidFill>
                          </a:uFill>
                          <a:latin typeface="Times New Roman"/>
                        </a:rPr>
                        <a:t>Fract</a:t>
                      </a:r>
                      <a:r>
                        <a:rPr lang="en-US" sz="1400" b="0" strike="noStrike" spc="-1" dirty="0">
                          <a:solidFill>
                            <a:srgbClr val="000000"/>
                          </a:solidFill>
                          <a:uFill>
                            <a:solidFill>
                              <a:srgbClr val="FFFFFF"/>
                            </a:solidFill>
                          </a:uFill>
                          <a:latin typeface="Times New Roman"/>
                        </a:rPr>
                        <a:t>. to </a:t>
                      </a:r>
                      <a:r>
                        <a:rPr lang="en-US" sz="1400" b="0" strike="noStrike" spc="-1" dirty="0" err="1">
                          <a:solidFill>
                            <a:srgbClr val="000000"/>
                          </a:solidFill>
                          <a:uFill>
                            <a:solidFill>
                              <a:srgbClr val="FFFFFF"/>
                            </a:solidFill>
                          </a:uFill>
                          <a:latin typeface="Times New Roman"/>
                        </a:rPr>
                        <a:t>N</a:t>
                      </a:r>
                      <a:r>
                        <a:rPr lang="en-US" sz="1400" b="0" strike="noStrike" spc="-1" dirty="0" err="1">
                          <a:solidFill>
                            <a:srgbClr val="000000"/>
                          </a:solidFill>
                          <a:uFill>
                            <a:solidFill>
                              <a:srgbClr val="FFFFFF"/>
                            </a:solidFill>
                          </a:uFill>
                          <a:latin typeface="Symbol"/>
                        </a:rPr>
                        <a:t>h</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pPr algn="ctr">
                        <a:lnSpc>
                          <a:spcPct val="100000"/>
                        </a:lnSpc>
                      </a:pPr>
                      <a:r>
                        <a:rPr lang="en-US" sz="1400" b="0" strike="noStrike" spc="-1" dirty="0" err="1">
                          <a:solidFill>
                            <a:srgbClr val="000000"/>
                          </a:solidFill>
                          <a:uFill>
                            <a:solidFill>
                              <a:srgbClr val="FFFFFF"/>
                            </a:solidFill>
                          </a:uFill>
                          <a:latin typeface="Times New Roman"/>
                        </a:rPr>
                        <a:t>Bran.Fract</a:t>
                      </a:r>
                      <a:r>
                        <a:rPr lang="en-US" sz="1400" b="0" strike="noStrike" spc="-1" dirty="0">
                          <a:solidFill>
                            <a:srgbClr val="000000"/>
                          </a:solidFill>
                          <a:uFill>
                            <a:solidFill>
                              <a:srgbClr val="FFFFFF"/>
                            </a:solidFill>
                          </a:uFill>
                          <a:latin typeface="Times New Roman"/>
                        </a:rPr>
                        <a:t>.</a:t>
                      </a:r>
                      <a:r>
                        <a:rPr lang="en-US" sz="1800" b="0" strike="noStrike" spc="-1" dirty="0">
                          <a:solidFill>
                            <a:srgbClr val="000000"/>
                          </a:solidFill>
                          <a:uFill>
                            <a:solidFill>
                              <a:srgbClr val="FFFFFF"/>
                            </a:solidFill>
                          </a:uFill>
                          <a:latin typeface="Times New Roman"/>
                        </a:rPr>
                        <a:t> </a:t>
                      </a:r>
                      <a:r>
                        <a:rPr lang="en-US" sz="1400" b="0" strike="noStrike" spc="-1" dirty="0">
                          <a:solidFill>
                            <a:srgbClr val="000000"/>
                          </a:solidFill>
                          <a:uFill>
                            <a:solidFill>
                              <a:srgbClr val="FFFFFF"/>
                            </a:solidFill>
                          </a:uFill>
                          <a:latin typeface="Times New Roman"/>
                        </a:rPr>
                        <a:t>Nππ</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extLst>
                  <a:ext uri="{0D108BD9-81ED-4DB2-BD59-A6C34878D82A}">
                    <a16:rowId xmlns:a16="http://schemas.microsoft.com/office/drawing/2014/main" val="10000"/>
                  </a:ext>
                </a:extLst>
              </a:tr>
              <a:tr h="491040">
                <a:tc>
                  <a:txBody>
                    <a:bodyPr/>
                    <a:lstStyle/>
                    <a:p>
                      <a:pPr>
                        <a:lnSpc>
                          <a:spcPct val="100000"/>
                        </a:lnSpc>
                      </a:pPr>
                      <a:r>
                        <a:rPr lang="en-US" sz="1600" b="1" strike="noStrike" spc="-1" dirty="0">
                          <a:solidFill>
                            <a:srgbClr val="000000"/>
                          </a:solidFill>
                          <a:uFill>
                            <a:solidFill>
                              <a:srgbClr val="FFFFFF"/>
                            </a:solidFill>
                          </a:uFill>
                          <a:latin typeface="Times New Roman"/>
                          <a:ea typeface="Lucida Grande"/>
                        </a:rPr>
                        <a:t>Δ(1232)P</a:t>
                      </a:r>
                      <a:r>
                        <a:rPr lang="en-US" sz="1600" b="1" strike="noStrike" spc="-1" baseline="-25000" dirty="0">
                          <a:solidFill>
                            <a:srgbClr val="000000"/>
                          </a:solidFill>
                          <a:uFill>
                            <a:solidFill>
                              <a:srgbClr val="FFFFFF"/>
                            </a:solidFill>
                          </a:uFill>
                          <a:latin typeface="Times New Roman"/>
                          <a:ea typeface="Lucida Grande"/>
                        </a:rPr>
                        <a:t>33</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pPr algn="ctr">
                        <a:lnSpc>
                          <a:spcPct val="100000"/>
                        </a:lnSpc>
                      </a:pPr>
                      <a:r>
                        <a:rPr lang="en-US" sz="1600" b="0" strike="noStrike" spc="-1" dirty="0">
                          <a:solidFill>
                            <a:srgbClr val="000000"/>
                          </a:solidFill>
                          <a:uFill>
                            <a:solidFill>
                              <a:srgbClr val="FFFFFF"/>
                            </a:solidFill>
                          </a:uFill>
                          <a:latin typeface="Times New Roman"/>
                        </a:rPr>
                        <a:t>0.995</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extLst>
                  <a:ext uri="{0D108BD9-81ED-4DB2-BD59-A6C34878D82A}">
                    <a16:rowId xmlns:a16="http://schemas.microsoft.com/office/drawing/2014/main" val="10001"/>
                  </a:ext>
                </a:extLst>
              </a:tr>
              <a:tr h="491040">
                <a:tc>
                  <a:txBody>
                    <a:bodyPr/>
                    <a:lstStyle/>
                    <a:p>
                      <a:pPr>
                        <a:lnSpc>
                          <a:spcPct val="100000"/>
                        </a:lnSpc>
                      </a:pPr>
                      <a:r>
                        <a:rPr lang="en-US" sz="1600" b="1" strike="noStrike" spc="-1" dirty="0">
                          <a:solidFill>
                            <a:srgbClr val="000000"/>
                          </a:solidFill>
                          <a:uFill>
                            <a:solidFill>
                              <a:srgbClr val="FFFFFF"/>
                            </a:solidFill>
                          </a:uFill>
                          <a:latin typeface="Times New Roman"/>
                        </a:rPr>
                        <a:t>N(1440)P</a:t>
                      </a:r>
                      <a:r>
                        <a:rPr lang="en-US" sz="1600" b="1" strike="noStrike" spc="-1" baseline="-25000" dirty="0">
                          <a:solidFill>
                            <a:srgbClr val="000000"/>
                          </a:solidFill>
                          <a:uFill>
                            <a:solidFill>
                              <a:srgbClr val="FFFFFF"/>
                            </a:solidFill>
                          </a:uFill>
                          <a:latin typeface="Times New Roman"/>
                        </a:rPr>
                        <a:t>11</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pPr algn="ctr">
                        <a:lnSpc>
                          <a:spcPct val="100000"/>
                        </a:lnSpc>
                      </a:pPr>
                      <a:r>
                        <a:rPr lang="en-US" sz="1600" b="0" strike="noStrike" spc="-1" dirty="0">
                          <a:solidFill>
                            <a:srgbClr val="000000"/>
                          </a:solidFill>
                          <a:uFill>
                            <a:solidFill>
                              <a:srgbClr val="FFFFFF"/>
                            </a:solidFill>
                          </a:uFill>
                          <a:latin typeface="Times New Roman"/>
                        </a:rPr>
                        <a:t>0.55-0.75</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pPr algn="ctr">
                        <a:lnSpc>
                          <a:spcPct val="100000"/>
                        </a:lnSpc>
                      </a:pPr>
                      <a:r>
                        <a:rPr lang="en-US" sz="1600" b="0" strike="noStrike" spc="-1" dirty="0">
                          <a:solidFill>
                            <a:srgbClr val="000000"/>
                          </a:solidFill>
                          <a:uFill>
                            <a:solidFill>
                              <a:srgbClr val="FFFFFF"/>
                            </a:solidFill>
                          </a:uFill>
                          <a:latin typeface="Times New Roman"/>
                        </a:rPr>
                        <a:t>0.3-0.4</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extLst>
                  <a:ext uri="{0D108BD9-81ED-4DB2-BD59-A6C34878D82A}">
                    <a16:rowId xmlns:a16="http://schemas.microsoft.com/office/drawing/2014/main" val="10002"/>
                  </a:ext>
                </a:extLst>
              </a:tr>
              <a:tr h="491040">
                <a:tc>
                  <a:txBody>
                    <a:bodyPr/>
                    <a:lstStyle/>
                    <a:p>
                      <a:pPr>
                        <a:lnSpc>
                          <a:spcPct val="100000"/>
                        </a:lnSpc>
                      </a:pPr>
                      <a:r>
                        <a:rPr lang="en-US" sz="1600" b="1" strike="noStrike" spc="-1" dirty="0">
                          <a:solidFill>
                            <a:srgbClr val="000000"/>
                          </a:solidFill>
                          <a:uFill>
                            <a:solidFill>
                              <a:srgbClr val="FFFFFF"/>
                            </a:solidFill>
                          </a:uFill>
                          <a:latin typeface="Times New Roman"/>
                        </a:rPr>
                        <a:t>N(1520)D</a:t>
                      </a:r>
                      <a:r>
                        <a:rPr lang="en-US" sz="1600" b="1" strike="noStrike" spc="-1" baseline="-25000" dirty="0">
                          <a:solidFill>
                            <a:srgbClr val="000000"/>
                          </a:solidFill>
                          <a:uFill>
                            <a:solidFill>
                              <a:srgbClr val="FFFFFF"/>
                            </a:solidFill>
                          </a:uFill>
                          <a:latin typeface="Times New Roman"/>
                        </a:rPr>
                        <a:t>13</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pPr algn="ctr">
                        <a:lnSpc>
                          <a:spcPct val="100000"/>
                        </a:lnSpc>
                      </a:pPr>
                      <a:r>
                        <a:rPr lang="en-US" sz="1600" b="0" strike="noStrike" spc="-1" dirty="0">
                          <a:solidFill>
                            <a:srgbClr val="000000"/>
                          </a:solidFill>
                          <a:uFill>
                            <a:solidFill>
                              <a:srgbClr val="FFFFFF"/>
                            </a:solidFill>
                          </a:uFill>
                          <a:latin typeface="Times New Roman"/>
                        </a:rPr>
                        <a:t>0.55-0.65</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pPr algn="ctr">
                        <a:lnSpc>
                          <a:spcPct val="100000"/>
                        </a:lnSpc>
                      </a:pPr>
                      <a:r>
                        <a:rPr lang="en-US" sz="1600" b="0" strike="noStrike" spc="-1" dirty="0">
                          <a:solidFill>
                            <a:srgbClr val="000000"/>
                          </a:solidFill>
                          <a:uFill>
                            <a:solidFill>
                              <a:srgbClr val="FFFFFF"/>
                            </a:solidFill>
                          </a:uFill>
                          <a:latin typeface="Times New Roman"/>
                        </a:rPr>
                        <a:t> </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pPr algn="ctr">
                        <a:lnSpc>
                          <a:spcPct val="100000"/>
                        </a:lnSpc>
                      </a:pPr>
                      <a:r>
                        <a:rPr lang="en-US" sz="1600" b="0" strike="noStrike" spc="-1" dirty="0">
                          <a:solidFill>
                            <a:srgbClr val="000000"/>
                          </a:solidFill>
                          <a:uFill>
                            <a:solidFill>
                              <a:srgbClr val="FFFFFF"/>
                            </a:solidFill>
                          </a:uFill>
                          <a:latin typeface="Times New Roman"/>
                        </a:rPr>
                        <a:t>0.4-0.5</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extLst>
                  <a:ext uri="{0D108BD9-81ED-4DB2-BD59-A6C34878D82A}">
                    <a16:rowId xmlns:a16="http://schemas.microsoft.com/office/drawing/2014/main" val="10003"/>
                  </a:ext>
                </a:extLst>
              </a:tr>
              <a:tr h="491040">
                <a:tc>
                  <a:txBody>
                    <a:bodyPr/>
                    <a:lstStyle/>
                    <a:p>
                      <a:pPr>
                        <a:lnSpc>
                          <a:spcPct val="100000"/>
                        </a:lnSpc>
                      </a:pPr>
                      <a:r>
                        <a:rPr lang="en-US" sz="1600" b="1" strike="noStrike" spc="-1" dirty="0">
                          <a:solidFill>
                            <a:srgbClr val="000000"/>
                          </a:solidFill>
                          <a:uFill>
                            <a:solidFill>
                              <a:srgbClr val="FFFFFF"/>
                            </a:solidFill>
                          </a:uFill>
                          <a:latin typeface="Times New Roman"/>
                        </a:rPr>
                        <a:t>N(1535)S</a:t>
                      </a:r>
                      <a:r>
                        <a:rPr lang="en-US" sz="1600" b="1" strike="noStrike" spc="-1" baseline="-25000" dirty="0">
                          <a:solidFill>
                            <a:srgbClr val="000000"/>
                          </a:solidFill>
                          <a:uFill>
                            <a:solidFill>
                              <a:srgbClr val="FFFFFF"/>
                            </a:solidFill>
                          </a:uFill>
                          <a:latin typeface="Times New Roman"/>
                        </a:rPr>
                        <a:t>11</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pPr algn="ctr">
                        <a:lnSpc>
                          <a:spcPct val="100000"/>
                        </a:lnSpc>
                      </a:pPr>
                      <a:r>
                        <a:rPr lang="en-US" sz="1600" b="0" strike="noStrike" spc="-1" dirty="0">
                          <a:solidFill>
                            <a:srgbClr val="000000"/>
                          </a:solidFill>
                          <a:uFill>
                            <a:solidFill>
                              <a:srgbClr val="FFFFFF"/>
                            </a:solidFill>
                          </a:uFill>
                          <a:latin typeface="Times New Roman"/>
                        </a:rPr>
                        <a:t>0.48±0.03</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pPr algn="ctr">
                        <a:lnSpc>
                          <a:spcPct val="100000"/>
                        </a:lnSpc>
                      </a:pPr>
                      <a:r>
                        <a:rPr lang="en-US" sz="1600" b="0" strike="noStrike" spc="-1" dirty="0">
                          <a:solidFill>
                            <a:srgbClr val="000000"/>
                          </a:solidFill>
                          <a:uFill>
                            <a:solidFill>
                              <a:srgbClr val="FFFFFF"/>
                            </a:solidFill>
                          </a:uFill>
                          <a:latin typeface="Times New Roman"/>
                        </a:rPr>
                        <a:t>0.46±0.02</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endParaRPr lang="en-US" dirty="0"/>
                    </a:p>
                  </a:txBody>
                  <a:tcPr>
                    <a:solidFill>
                      <a:schemeClr val="bg1">
                        <a:lumMod val="85000"/>
                      </a:schemeClr>
                    </a:solidFill>
                  </a:tcPr>
                </a:tc>
                <a:extLst>
                  <a:ext uri="{0D108BD9-81ED-4DB2-BD59-A6C34878D82A}">
                    <a16:rowId xmlns:a16="http://schemas.microsoft.com/office/drawing/2014/main" val="10004"/>
                  </a:ext>
                </a:extLst>
              </a:tr>
              <a:tr h="514080">
                <a:tc>
                  <a:txBody>
                    <a:bodyPr/>
                    <a:lstStyle/>
                    <a:p>
                      <a:pPr>
                        <a:lnSpc>
                          <a:spcPct val="100000"/>
                        </a:lnSpc>
                      </a:pPr>
                      <a:r>
                        <a:rPr lang="en-US" sz="1600" b="1" strike="noStrike" spc="-1" dirty="0">
                          <a:solidFill>
                            <a:srgbClr val="000000"/>
                          </a:solidFill>
                          <a:uFill>
                            <a:solidFill>
                              <a:srgbClr val="FFFFFF"/>
                            </a:solidFill>
                          </a:uFill>
                          <a:latin typeface="Symbol"/>
                        </a:rPr>
                        <a:t>D</a:t>
                      </a:r>
                      <a:r>
                        <a:rPr lang="en-US" sz="1600" b="1" strike="noStrike" spc="-1" dirty="0">
                          <a:solidFill>
                            <a:srgbClr val="000000"/>
                          </a:solidFill>
                          <a:uFill>
                            <a:solidFill>
                              <a:srgbClr val="FFFFFF"/>
                            </a:solidFill>
                          </a:uFill>
                          <a:latin typeface="Times New Roman"/>
                        </a:rPr>
                        <a:t>(1620)S</a:t>
                      </a:r>
                      <a:r>
                        <a:rPr lang="en-US" sz="1600" b="1" strike="noStrike" spc="-1" baseline="-25000" dirty="0">
                          <a:solidFill>
                            <a:srgbClr val="000000"/>
                          </a:solidFill>
                          <a:uFill>
                            <a:solidFill>
                              <a:srgbClr val="FFFFFF"/>
                            </a:solidFill>
                          </a:uFill>
                          <a:latin typeface="Times New Roman"/>
                        </a:rPr>
                        <a:t>31</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pPr algn="ctr">
                        <a:lnSpc>
                          <a:spcPct val="100000"/>
                        </a:lnSpc>
                      </a:pPr>
                      <a:r>
                        <a:rPr lang="en-US" sz="1600" b="0" strike="noStrike" spc="-1" dirty="0">
                          <a:solidFill>
                            <a:srgbClr val="000000"/>
                          </a:solidFill>
                          <a:uFill>
                            <a:solidFill>
                              <a:srgbClr val="FFFFFF"/>
                            </a:solidFill>
                          </a:uFill>
                          <a:latin typeface="Times New Roman"/>
                        </a:rPr>
                        <a:t>0.20-0.30</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pPr algn="ctr">
                        <a:lnSpc>
                          <a:spcPct val="100000"/>
                        </a:lnSpc>
                      </a:pPr>
                      <a:r>
                        <a:rPr lang="en-US" sz="1600" b="0" strike="noStrike" spc="-1" dirty="0">
                          <a:solidFill>
                            <a:srgbClr val="000000"/>
                          </a:solidFill>
                          <a:uFill>
                            <a:solidFill>
                              <a:srgbClr val="FFFFFF"/>
                            </a:solidFill>
                          </a:uFill>
                          <a:latin typeface="Times New Roman"/>
                        </a:rPr>
                        <a:t>0.70-0.80</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extLst>
                  <a:ext uri="{0D108BD9-81ED-4DB2-BD59-A6C34878D82A}">
                    <a16:rowId xmlns:a16="http://schemas.microsoft.com/office/drawing/2014/main" val="10005"/>
                  </a:ext>
                </a:extLst>
              </a:tr>
              <a:tr h="491040">
                <a:tc>
                  <a:txBody>
                    <a:bodyPr/>
                    <a:lstStyle/>
                    <a:p>
                      <a:pPr>
                        <a:lnSpc>
                          <a:spcPct val="100000"/>
                        </a:lnSpc>
                      </a:pPr>
                      <a:r>
                        <a:rPr lang="en-US" sz="1600" b="1" strike="noStrike" spc="-1" dirty="0">
                          <a:solidFill>
                            <a:srgbClr val="000000"/>
                          </a:solidFill>
                          <a:uFill>
                            <a:solidFill>
                              <a:srgbClr val="FFFFFF"/>
                            </a:solidFill>
                          </a:uFill>
                          <a:latin typeface="Times New Roman"/>
                        </a:rPr>
                        <a:t>N(1650)S</a:t>
                      </a:r>
                      <a:r>
                        <a:rPr lang="en-US" sz="1600" b="1" strike="noStrike" spc="-1" baseline="-25000" dirty="0">
                          <a:solidFill>
                            <a:srgbClr val="000000"/>
                          </a:solidFill>
                          <a:uFill>
                            <a:solidFill>
                              <a:srgbClr val="FFFFFF"/>
                            </a:solidFill>
                          </a:uFill>
                          <a:latin typeface="Times New Roman"/>
                        </a:rPr>
                        <a:t>11</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pPr algn="ctr">
                        <a:lnSpc>
                          <a:spcPct val="100000"/>
                        </a:lnSpc>
                      </a:pPr>
                      <a:r>
                        <a:rPr lang="en-US" sz="1600" b="0" strike="noStrike" spc="-1" dirty="0">
                          <a:solidFill>
                            <a:srgbClr val="000000"/>
                          </a:solidFill>
                          <a:uFill>
                            <a:solidFill>
                              <a:srgbClr val="FFFFFF"/>
                            </a:solidFill>
                          </a:uFill>
                          <a:latin typeface="Times New Roman"/>
                        </a:rPr>
                        <a:t>0.60-0.95</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pPr algn="ctr">
                        <a:lnSpc>
                          <a:spcPct val="100000"/>
                        </a:lnSpc>
                      </a:pPr>
                      <a:r>
                        <a:rPr lang="en-US" sz="1600" b="0" strike="noStrike" spc="-1" dirty="0">
                          <a:solidFill>
                            <a:srgbClr val="000000"/>
                          </a:solidFill>
                          <a:uFill>
                            <a:solidFill>
                              <a:srgbClr val="FFFFFF"/>
                            </a:solidFill>
                          </a:uFill>
                          <a:latin typeface="Times New Roman"/>
                        </a:rPr>
                        <a:t>0.03-0.11</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pPr algn="ctr">
                        <a:lnSpc>
                          <a:spcPct val="100000"/>
                        </a:lnSpc>
                      </a:pPr>
                      <a:r>
                        <a:rPr lang="en-US" sz="1600" b="0" strike="noStrike" spc="-1" dirty="0">
                          <a:solidFill>
                            <a:srgbClr val="000000"/>
                          </a:solidFill>
                          <a:uFill>
                            <a:solidFill>
                              <a:srgbClr val="FFFFFF"/>
                            </a:solidFill>
                          </a:uFill>
                          <a:latin typeface="Times New Roman"/>
                        </a:rPr>
                        <a:t>0.1-0.2</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extLst>
                  <a:ext uri="{0D108BD9-81ED-4DB2-BD59-A6C34878D82A}">
                    <a16:rowId xmlns:a16="http://schemas.microsoft.com/office/drawing/2014/main" val="10006"/>
                  </a:ext>
                </a:extLst>
              </a:tr>
              <a:tr h="491040">
                <a:tc>
                  <a:txBody>
                    <a:bodyPr/>
                    <a:lstStyle/>
                    <a:p>
                      <a:pPr>
                        <a:lnSpc>
                          <a:spcPct val="100000"/>
                        </a:lnSpc>
                      </a:pPr>
                      <a:r>
                        <a:rPr lang="en-US" sz="1600" b="1" strike="noStrike" spc="-1" dirty="0">
                          <a:solidFill>
                            <a:srgbClr val="000000"/>
                          </a:solidFill>
                          <a:uFill>
                            <a:solidFill>
                              <a:srgbClr val="FFFFFF"/>
                            </a:solidFill>
                          </a:uFill>
                          <a:latin typeface="Times New Roman"/>
                        </a:rPr>
                        <a:t>N(1685)F</a:t>
                      </a:r>
                      <a:r>
                        <a:rPr lang="en-US" sz="1600" b="1" strike="noStrike" spc="-1" baseline="-25000" dirty="0">
                          <a:solidFill>
                            <a:srgbClr val="000000"/>
                          </a:solidFill>
                          <a:uFill>
                            <a:solidFill>
                              <a:srgbClr val="FFFFFF"/>
                            </a:solidFill>
                          </a:uFill>
                          <a:latin typeface="Times New Roman"/>
                        </a:rPr>
                        <a:t>15</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pPr algn="ctr">
                        <a:lnSpc>
                          <a:spcPct val="100000"/>
                        </a:lnSpc>
                      </a:pPr>
                      <a:r>
                        <a:rPr lang="en-US" sz="1600" b="0" strike="noStrike" spc="-1" dirty="0">
                          <a:solidFill>
                            <a:srgbClr val="000000"/>
                          </a:solidFill>
                          <a:uFill>
                            <a:solidFill>
                              <a:srgbClr val="FFFFFF"/>
                            </a:solidFill>
                          </a:uFill>
                          <a:latin typeface="Times New Roman"/>
                        </a:rPr>
                        <a:t>0.65-0.70</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pPr algn="ctr">
                        <a:lnSpc>
                          <a:spcPct val="100000"/>
                        </a:lnSpc>
                      </a:pPr>
                      <a:r>
                        <a:rPr lang="en-US" sz="1600" b="0" strike="noStrike" spc="-1" dirty="0">
                          <a:solidFill>
                            <a:srgbClr val="000000"/>
                          </a:solidFill>
                          <a:uFill>
                            <a:solidFill>
                              <a:srgbClr val="FFFFFF"/>
                            </a:solidFill>
                          </a:uFill>
                          <a:latin typeface="Times New Roman"/>
                        </a:rPr>
                        <a:t>0.30-0.40</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extLst>
                  <a:ext uri="{0D108BD9-81ED-4DB2-BD59-A6C34878D82A}">
                    <a16:rowId xmlns:a16="http://schemas.microsoft.com/office/drawing/2014/main" val="10007"/>
                  </a:ext>
                </a:extLst>
              </a:tr>
              <a:tr h="491040">
                <a:tc>
                  <a:txBody>
                    <a:bodyPr/>
                    <a:lstStyle/>
                    <a:p>
                      <a:pPr>
                        <a:lnSpc>
                          <a:spcPct val="100000"/>
                        </a:lnSpc>
                      </a:pPr>
                      <a:r>
                        <a:rPr lang="en-US" sz="1600" b="1" strike="noStrike" spc="-1" dirty="0">
                          <a:solidFill>
                            <a:srgbClr val="000000"/>
                          </a:solidFill>
                          <a:uFill>
                            <a:solidFill>
                              <a:srgbClr val="FFFFFF"/>
                            </a:solidFill>
                          </a:uFill>
                          <a:latin typeface="Times New Roman"/>
                        </a:rPr>
                        <a:t>Δ(1700)D</a:t>
                      </a:r>
                      <a:r>
                        <a:rPr lang="en-US" sz="1600" b="1" strike="noStrike" spc="-1" baseline="-25000" dirty="0">
                          <a:solidFill>
                            <a:srgbClr val="000000"/>
                          </a:solidFill>
                          <a:uFill>
                            <a:solidFill>
                              <a:srgbClr val="FFFFFF"/>
                            </a:solidFill>
                          </a:uFill>
                          <a:latin typeface="Times New Roman"/>
                        </a:rPr>
                        <a:t>33</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pPr algn="ctr">
                        <a:lnSpc>
                          <a:spcPct val="100000"/>
                        </a:lnSpc>
                      </a:pPr>
                      <a:r>
                        <a:rPr lang="en-US" sz="1600" b="0" strike="noStrike" spc="-1" dirty="0">
                          <a:solidFill>
                            <a:srgbClr val="000000"/>
                          </a:solidFill>
                          <a:uFill>
                            <a:solidFill>
                              <a:srgbClr val="FFFFFF"/>
                            </a:solidFill>
                          </a:uFill>
                          <a:latin typeface="Times New Roman"/>
                        </a:rPr>
                        <a:t>0.1-0.2</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pPr algn="ctr">
                        <a:lnSpc>
                          <a:spcPct val="100000"/>
                        </a:lnSpc>
                      </a:pPr>
                      <a:r>
                        <a:rPr lang="en-US" sz="1600" b="0" strike="noStrike" spc="-1" dirty="0">
                          <a:solidFill>
                            <a:srgbClr val="000000"/>
                          </a:solidFill>
                          <a:uFill>
                            <a:solidFill>
                              <a:srgbClr val="FFFFFF"/>
                            </a:solidFill>
                          </a:uFill>
                          <a:latin typeface="Times New Roman"/>
                        </a:rPr>
                        <a:t>0.8-0.9</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extLst>
                  <a:ext uri="{0D108BD9-81ED-4DB2-BD59-A6C34878D82A}">
                    <a16:rowId xmlns:a16="http://schemas.microsoft.com/office/drawing/2014/main" val="10008"/>
                  </a:ext>
                </a:extLst>
              </a:tr>
              <a:tr h="490680">
                <a:tc>
                  <a:txBody>
                    <a:bodyPr/>
                    <a:lstStyle/>
                    <a:p>
                      <a:pPr>
                        <a:lnSpc>
                          <a:spcPct val="100000"/>
                        </a:lnSpc>
                      </a:pPr>
                      <a:r>
                        <a:rPr lang="en-US" sz="1600" b="1" strike="noStrike" spc="-1" dirty="0">
                          <a:solidFill>
                            <a:srgbClr val="000000"/>
                          </a:solidFill>
                          <a:uFill>
                            <a:solidFill>
                              <a:srgbClr val="FFFFFF"/>
                            </a:solidFill>
                          </a:uFill>
                          <a:latin typeface="Times New Roman"/>
                        </a:rPr>
                        <a:t>N(1720)P</a:t>
                      </a:r>
                      <a:r>
                        <a:rPr lang="en-US" sz="1600" b="1" strike="noStrike" spc="-1" baseline="-25000" dirty="0">
                          <a:solidFill>
                            <a:srgbClr val="000000"/>
                          </a:solidFill>
                          <a:uFill>
                            <a:solidFill>
                              <a:srgbClr val="FFFFFF"/>
                            </a:solidFill>
                          </a:uFill>
                          <a:latin typeface="Times New Roman"/>
                        </a:rPr>
                        <a:t>13</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pPr algn="ctr">
                        <a:lnSpc>
                          <a:spcPct val="100000"/>
                        </a:lnSpc>
                      </a:pPr>
                      <a:r>
                        <a:rPr lang="en-US" sz="1600" b="0" strike="noStrike" spc="-1" dirty="0">
                          <a:solidFill>
                            <a:srgbClr val="000000"/>
                          </a:solidFill>
                          <a:uFill>
                            <a:solidFill>
                              <a:srgbClr val="FFFFFF"/>
                            </a:solidFill>
                          </a:uFill>
                          <a:latin typeface="Times New Roman"/>
                        </a:rPr>
                        <a:t>0.1-0.2</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pPr algn="ctr">
                        <a:lnSpc>
                          <a:spcPct val="100000"/>
                        </a:lnSpc>
                      </a:pPr>
                      <a:r>
                        <a:rPr lang="en-US" sz="1600" b="0" strike="noStrike" spc="-1" dirty="0">
                          <a:solidFill>
                            <a:srgbClr val="000000"/>
                          </a:solidFill>
                          <a:uFill>
                            <a:solidFill>
                              <a:srgbClr val="FFFFFF"/>
                            </a:solidFill>
                          </a:uFill>
                          <a:latin typeface="Times New Roman"/>
                        </a:rPr>
                        <a:t>&gt; 0.7</a:t>
                      </a:r>
                      <a:endParaRPr lang="en-US" sz="1800" b="0" strike="noStrike" spc="-1" dirty="0">
                        <a:solidFill>
                          <a:srgbClr val="000000"/>
                        </a:solidFill>
                        <a:uFill>
                          <a:solidFill>
                            <a:srgbClr val="FFFFFF"/>
                          </a:solidFill>
                        </a:uFill>
                        <a:latin typeface="Arial"/>
                      </a:endParaRPr>
                    </a:p>
                  </a:txBody>
                  <a:tcPr>
                    <a:solidFill>
                      <a:schemeClr val="bg1">
                        <a:lumMod val="85000"/>
                      </a:schemeClr>
                    </a:solidFill>
                  </a:tcPr>
                </a:tc>
                <a:extLst>
                  <a:ext uri="{0D108BD9-81ED-4DB2-BD59-A6C34878D82A}">
                    <a16:rowId xmlns:a16="http://schemas.microsoft.com/office/drawing/2014/main" val="10009"/>
                  </a:ext>
                </a:extLst>
              </a:tr>
            </a:tbl>
          </a:graphicData>
        </a:graphic>
      </p:graphicFrame>
      <p:sp>
        <p:nvSpPr>
          <p:cNvPr id="361" name="CustomShape 5"/>
          <p:cNvSpPr/>
          <p:nvPr/>
        </p:nvSpPr>
        <p:spPr>
          <a:xfrm>
            <a:off x="1220919" y="773640"/>
            <a:ext cx="4725000" cy="3337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00" b="1" spc="-1" dirty="0">
                <a:solidFill>
                  <a:srgbClr val="000000"/>
                </a:solidFill>
                <a:uFill>
                  <a:solidFill>
                    <a:srgbClr val="FFFFFF"/>
                  </a:solidFill>
                </a:uFill>
                <a:latin typeface="Times New Roman"/>
              </a:rPr>
              <a:t>Hadronic decays of prominent N*s at W &lt; 1.8 GeV.</a:t>
            </a:r>
            <a:endParaRPr lang="en-US" spc="-1" dirty="0">
              <a:solidFill>
                <a:srgbClr val="000000"/>
              </a:solidFill>
              <a:uFill>
                <a:solidFill>
                  <a:srgbClr val="FFFFFF"/>
                </a:solidFill>
              </a:uFill>
              <a:latin typeface="Arial"/>
            </a:endParaRPr>
          </a:p>
        </p:txBody>
      </p:sp>
      <p:sp>
        <p:nvSpPr>
          <p:cNvPr id="362" name="CustomShape 6"/>
          <p:cNvSpPr/>
          <p:nvPr/>
        </p:nvSpPr>
        <p:spPr>
          <a:xfrm>
            <a:off x="1524000" y="4680"/>
            <a:ext cx="9142560" cy="592920"/>
          </a:xfrm>
          <a:prstGeom prst="rect">
            <a:avLst/>
          </a:prstGeom>
          <a:noFill/>
          <a:ln>
            <a:noFill/>
          </a:ln>
        </p:spPr>
        <p:style>
          <a:lnRef idx="0">
            <a:scrgbClr r="0" g="0" b="0"/>
          </a:lnRef>
          <a:fillRef idx="0">
            <a:scrgbClr r="0" g="0" b="0"/>
          </a:fillRef>
          <a:effectRef idx="0">
            <a:scrgbClr r="0" g="0" b="0"/>
          </a:effectRef>
          <a:fontRef idx="minor"/>
        </p:style>
        <p:txBody>
          <a:bodyPr lIns="0" tIns="0" rIns="0" bIns="45000" anchor="ctr"/>
          <a:lstStyle/>
          <a:p>
            <a:pPr algn="ctr"/>
            <a:r>
              <a:rPr lang="en-US" sz="3600" b="1" spc="-1" dirty="0">
                <a:solidFill>
                  <a:srgbClr val="333399"/>
                </a:solidFill>
                <a:uFill>
                  <a:solidFill>
                    <a:srgbClr val="FFFFFF"/>
                  </a:solidFill>
                </a:uFill>
                <a:latin typeface="Times New Roman"/>
              </a:rPr>
              <a:t>Double </a:t>
            </a:r>
            <a:r>
              <a:rPr lang="en-US" sz="3600" b="1" spc="-1" dirty="0" smtClean="0">
                <a:solidFill>
                  <a:srgbClr val="333399"/>
                </a:solidFill>
                <a:uFill>
                  <a:solidFill>
                    <a:srgbClr val="FFFFFF"/>
                  </a:solidFill>
                </a:uFill>
                <a:latin typeface="Times New Roman"/>
              </a:rPr>
              <a:t>pion </a:t>
            </a:r>
            <a:r>
              <a:rPr lang="en-US" sz="3600" b="1" spc="-1" dirty="0" err="1">
                <a:solidFill>
                  <a:srgbClr val="333399"/>
                </a:solidFill>
                <a:uFill>
                  <a:solidFill>
                    <a:srgbClr val="FFFFFF"/>
                  </a:solidFill>
                </a:uFill>
                <a:latin typeface="Times New Roman"/>
              </a:rPr>
              <a:t>e</a:t>
            </a:r>
            <a:r>
              <a:rPr lang="en-US" sz="3600" b="1" spc="-1" dirty="0" err="1" smtClean="0">
                <a:solidFill>
                  <a:srgbClr val="333399"/>
                </a:solidFill>
                <a:uFill>
                  <a:solidFill>
                    <a:srgbClr val="FFFFFF"/>
                  </a:solidFill>
                </a:uFill>
                <a:latin typeface="Times New Roman"/>
              </a:rPr>
              <a:t>lectroproduction</a:t>
            </a:r>
            <a:endParaRPr lang="en-US" sz="3600"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icture 6"/>
          <p:cNvPicPr/>
          <p:nvPr/>
        </p:nvPicPr>
        <p:blipFill>
          <a:blip r:embed="rId2"/>
          <a:stretch/>
        </p:blipFill>
        <p:spPr>
          <a:xfrm>
            <a:off x="1532280" y="456120"/>
            <a:ext cx="3244680" cy="3244680"/>
          </a:xfrm>
          <a:prstGeom prst="rect">
            <a:avLst/>
          </a:prstGeom>
          <a:ln>
            <a:noFill/>
          </a:ln>
        </p:spPr>
      </p:pic>
      <p:pic>
        <p:nvPicPr>
          <p:cNvPr id="345" name="Picture 7"/>
          <p:cNvPicPr/>
          <p:nvPr/>
        </p:nvPicPr>
        <p:blipFill>
          <a:blip r:embed="rId3"/>
          <a:stretch/>
        </p:blipFill>
        <p:spPr>
          <a:xfrm>
            <a:off x="4424880" y="525240"/>
            <a:ext cx="3221280" cy="3221280"/>
          </a:xfrm>
          <a:prstGeom prst="rect">
            <a:avLst/>
          </a:prstGeom>
          <a:ln>
            <a:noFill/>
          </a:ln>
        </p:spPr>
      </p:pic>
      <p:pic>
        <p:nvPicPr>
          <p:cNvPr id="346" name="Picture 8"/>
          <p:cNvPicPr/>
          <p:nvPr/>
        </p:nvPicPr>
        <p:blipFill>
          <a:blip r:embed="rId4"/>
          <a:stretch/>
        </p:blipFill>
        <p:spPr>
          <a:xfrm>
            <a:off x="7490280" y="518040"/>
            <a:ext cx="3244680" cy="3244680"/>
          </a:xfrm>
          <a:prstGeom prst="rect">
            <a:avLst/>
          </a:prstGeom>
          <a:ln>
            <a:noFill/>
          </a:ln>
        </p:spPr>
      </p:pic>
      <p:sp>
        <p:nvSpPr>
          <p:cNvPr id="347" name="CustomShape 1"/>
          <p:cNvSpPr/>
          <p:nvPr/>
        </p:nvSpPr>
        <p:spPr>
          <a:xfrm>
            <a:off x="2678160" y="1069560"/>
            <a:ext cx="1275840" cy="6746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b="1" spc="-1">
                <a:solidFill>
                  <a:srgbClr val="333399"/>
                </a:solidFill>
                <a:uFill>
                  <a:solidFill>
                    <a:srgbClr val="FFFFFF"/>
                  </a:solidFill>
                </a:uFill>
                <a:latin typeface="Symbol"/>
                <a:ea typeface="DejaVu Sans"/>
              </a:rPr>
              <a:t>D</a:t>
            </a:r>
            <a:r>
              <a:rPr lang="en-US" b="1" spc="-1">
                <a:solidFill>
                  <a:srgbClr val="333399"/>
                </a:solidFill>
                <a:uFill>
                  <a:solidFill>
                    <a:srgbClr val="FFFFFF"/>
                  </a:solidFill>
                </a:uFill>
                <a:latin typeface="Times New Roman"/>
                <a:ea typeface="DejaVu Sans"/>
              </a:rPr>
              <a:t>(1700)3/2</a:t>
            </a:r>
            <a:r>
              <a:rPr lang="en-US" b="1" spc="-1" baseline="30000">
                <a:solidFill>
                  <a:srgbClr val="333399"/>
                </a:solidFill>
                <a:uFill>
                  <a:solidFill>
                    <a:srgbClr val="FFFFFF"/>
                  </a:solidFill>
                </a:uFill>
                <a:latin typeface="Times New Roman"/>
                <a:ea typeface="DejaVu Sans"/>
              </a:rPr>
              <a:t>-</a:t>
            </a:r>
            <a:endParaRPr lang="en-US" spc="-1">
              <a:solidFill>
                <a:srgbClr val="000000"/>
              </a:solidFill>
              <a:uFill>
                <a:solidFill>
                  <a:srgbClr val="FFFFFF"/>
                </a:solidFill>
              </a:uFill>
              <a:latin typeface="Arial"/>
            </a:endParaRPr>
          </a:p>
          <a:p>
            <a:pPr algn="ctr">
              <a:lnSpc>
                <a:spcPct val="100000"/>
              </a:lnSpc>
            </a:pPr>
            <a:r>
              <a:rPr lang="en-US" b="1" spc="-1">
                <a:solidFill>
                  <a:srgbClr val="333399"/>
                </a:solidFill>
                <a:uFill>
                  <a:solidFill>
                    <a:srgbClr val="FFFFFF"/>
                  </a:solidFill>
                </a:uFill>
                <a:latin typeface="Times New Roman"/>
                <a:ea typeface="DejaVu Sans"/>
              </a:rPr>
              <a:t>A</a:t>
            </a:r>
            <a:r>
              <a:rPr lang="en-US" b="1" spc="-1" baseline="-25000">
                <a:solidFill>
                  <a:srgbClr val="333399"/>
                </a:solidFill>
                <a:uFill>
                  <a:solidFill>
                    <a:srgbClr val="FFFFFF"/>
                  </a:solidFill>
                </a:uFill>
                <a:latin typeface="Times New Roman"/>
                <a:ea typeface="DejaVu Sans"/>
              </a:rPr>
              <a:t>1/2</a:t>
            </a:r>
            <a:endParaRPr lang="en-US" spc="-1">
              <a:solidFill>
                <a:srgbClr val="000000"/>
              </a:solidFill>
              <a:uFill>
                <a:solidFill>
                  <a:srgbClr val="FFFFFF"/>
                </a:solidFill>
              </a:uFill>
              <a:latin typeface="Arial"/>
            </a:endParaRPr>
          </a:p>
        </p:txBody>
      </p:sp>
      <p:sp>
        <p:nvSpPr>
          <p:cNvPr id="348" name="CustomShape 2"/>
          <p:cNvSpPr/>
          <p:nvPr/>
        </p:nvSpPr>
        <p:spPr>
          <a:xfrm>
            <a:off x="5515320" y="1370520"/>
            <a:ext cx="1323000" cy="6746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b="1" spc="-1">
                <a:solidFill>
                  <a:srgbClr val="333399"/>
                </a:solidFill>
                <a:uFill>
                  <a:solidFill>
                    <a:srgbClr val="FFFFFF"/>
                  </a:solidFill>
                </a:uFill>
                <a:latin typeface="Times New Roman"/>
                <a:ea typeface="DejaVu Sans"/>
              </a:rPr>
              <a:t>N(1720)3/2</a:t>
            </a:r>
            <a:r>
              <a:rPr lang="en-US" b="1" spc="-1" baseline="30000">
                <a:solidFill>
                  <a:srgbClr val="333399"/>
                </a:solidFill>
                <a:uFill>
                  <a:solidFill>
                    <a:srgbClr val="FFFFFF"/>
                  </a:solidFill>
                </a:uFill>
                <a:latin typeface="Times New Roman"/>
                <a:ea typeface="DejaVu Sans"/>
              </a:rPr>
              <a:t>+</a:t>
            </a:r>
            <a:endParaRPr lang="en-US" spc="-1">
              <a:solidFill>
                <a:srgbClr val="000000"/>
              </a:solidFill>
              <a:uFill>
                <a:solidFill>
                  <a:srgbClr val="FFFFFF"/>
                </a:solidFill>
              </a:uFill>
              <a:latin typeface="Arial"/>
            </a:endParaRPr>
          </a:p>
          <a:p>
            <a:pPr algn="ctr">
              <a:lnSpc>
                <a:spcPct val="100000"/>
              </a:lnSpc>
            </a:pPr>
            <a:r>
              <a:rPr lang="en-US" b="1" spc="-1">
                <a:solidFill>
                  <a:srgbClr val="333399"/>
                </a:solidFill>
                <a:uFill>
                  <a:solidFill>
                    <a:srgbClr val="FFFFFF"/>
                  </a:solidFill>
                </a:uFill>
                <a:latin typeface="Times New Roman"/>
                <a:ea typeface="DejaVu Sans"/>
              </a:rPr>
              <a:t>A</a:t>
            </a:r>
            <a:r>
              <a:rPr lang="en-US" b="1" spc="-1" baseline="-25000">
                <a:solidFill>
                  <a:srgbClr val="333399"/>
                </a:solidFill>
                <a:uFill>
                  <a:solidFill>
                    <a:srgbClr val="FFFFFF"/>
                  </a:solidFill>
                </a:uFill>
                <a:latin typeface="Times New Roman"/>
                <a:ea typeface="DejaVu Sans"/>
              </a:rPr>
              <a:t>3/2</a:t>
            </a:r>
            <a:endParaRPr lang="en-US" spc="-1">
              <a:solidFill>
                <a:srgbClr val="000000"/>
              </a:solidFill>
              <a:uFill>
                <a:solidFill>
                  <a:srgbClr val="FFFFFF"/>
                </a:solidFill>
              </a:uFill>
              <a:latin typeface="Arial"/>
            </a:endParaRPr>
          </a:p>
        </p:txBody>
      </p:sp>
      <p:sp>
        <p:nvSpPr>
          <p:cNvPr id="349" name="CustomShape 3"/>
          <p:cNvSpPr/>
          <p:nvPr/>
        </p:nvSpPr>
        <p:spPr>
          <a:xfrm>
            <a:off x="8461200" y="1080360"/>
            <a:ext cx="1275840" cy="6746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b="1" spc="-1">
                <a:solidFill>
                  <a:srgbClr val="333399"/>
                </a:solidFill>
                <a:uFill>
                  <a:solidFill>
                    <a:srgbClr val="FFFFFF"/>
                  </a:solidFill>
                </a:uFill>
                <a:latin typeface="Symbol"/>
                <a:ea typeface="DejaVu Sans"/>
              </a:rPr>
              <a:t>D</a:t>
            </a:r>
            <a:r>
              <a:rPr lang="en-US" b="1" spc="-1">
                <a:solidFill>
                  <a:srgbClr val="333399"/>
                </a:solidFill>
                <a:uFill>
                  <a:solidFill>
                    <a:srgbClr val="FFFFFF"/>
                  </a:solidFill>
                </a:uFill>
                <a:latin typeface="Times New Roman"/>
                <a:ea typeface="DejaVu Sans"/>
              </a:rPr>
              <a:t>(1620)1/2</a:t>
            </a:r>
            <a:r>
              <a:rPr lang="en-US" b="1" spc="-1" baseline="30000">
                <a:solidFill>
                  <a:srgbClr val="333399"/>
                </a:solidFill>
                <a:uFill>
                  <a:solidFill>
                    <a:srgbClr val="FFFFFF"/>
                  </a:solidFill>
                </a:uFill>
                <a:latin typeface="Times New Roman"/>
                <a:ea typeface="DejaVu Sans"/>
              </a:rPr>
              <a:t>-</a:t>
            </a:r>
            <a:endParaRPr lang="en-US" spc="-1">
              <a:solidFill>
                <a:srgbClr val="000000"/>
              </a:solidFill>
              <a:uFill>
                <a:solidFill>
                  <a:srgbClr val="FFFFFF"/>
                </a:solidFill>
              </a:uFill>
              <a:latin typeface="Arial"/>
            </a:endParaRPr>
          </a:p>
          <a:p>
            <a:pPr algn="ctr">
              <a:lnSpc>
                <a:spcPct val="100000"/>
              </a:lnSpc>
            </a:pPr>
            <a:r>
              <a:rPr lang="en-US" b="1" spc="-1">
                <a:solidFill>
                  <a:srgbClr val="333399"/>
                </a:solidFill>
                <a:uFill>
                  <a:solidFill>
                    <a:srgbClr val="FFFFFF"/>
                  </a:solidFill>
                </a:uFill>
                <a:latin typeface="Times New Roman"/>
                <a:ea typeface="DejaVu Sans"/>
              </a:rPr>
              <a:t>S</a:t>
            </a:r>
            <a:r>
              <a:rPr lang="en-US" b="1" spc="-1" baseline="-25000">
                <a:solidFill>
                  <a:srgbClr val="333399"/>
                </a:solidFill>
                <a:uFill>
                  <a:solidFill>
                    <a:srgbClr val="FFFFFF"/>
                  </a:solidFill>
                </a:uFill>
                <a:latin typeface="Times New Roman"/>
                <a:ea typeface="DejaVu Sans"/>
              </a:rPr>
              <a:t>1/2</a:t>
            </a:r>
            <a:endParaRPr lang="en-US" spc="-1">
              <a:solidFill>
                <a:srgbClr val="000000"/>
              </a:solidFill>
              <a:uFill>
                <a:solidFill>
                  <a:srgbClr val="FFFFFF"/>
                </a:solidFill>
              </a:uFill>
              <a:latin typeface="Arial"/>
            </a:endParaRPr>
          </a:p>
        </p:txBody>
      </p:sp>
      <p:sp>
        <p:nvSpPr>
          <p:cNvPr id="350" name="Line 4"/>
          <p:cNvSpPr/>
          <p:nvPr/>
        </p:nvSpPr>
        <p:spPr>
          <a:xfrm>
            <a:off x="5058480" y="1313640"/>
            <a:ext cx="22860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351" name="CustomShape 5"/>
          <p:cNvSpPr/>
          <p:nvPr/>
        </p:nvSpPr>
        <p:spPr>
          <a:xfrm>
            <a:off x="1652520" y="3659040"/>
            <a:ext cx="4232520" cy="240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pc="-1">
                <a:solidFill>
                  <a:srgbClr val="333399"/>
                </a:solidFill>
                <a:uFill>
                  <a:solidFill>
                    <a:srgbClr val="FFFFFF"/>
                  </a:solidFill>
                </a:uFill>
                <a:latin typeface="Times New Roman"/>
                <a:ea typeface="DejaVu Sans"/>
              </a:rPr>
              <a:t>Independent fits in different W-intervals</a:t>
            </a:r>
            <a:endParaRPr lang="en-US" spc="-1">
              <a:solidFill>
                <a:srgbClr val="000000"/>
              </a:solidFill>
              <a:uFill>
                <a:solidFill>
                  <a:srgbClr val="FFFFFF"/>
                </a:solidFill>
              </a:uFill>
              <a:latin typeface="Arial"/>
            </a:endParaRPr>
          </a:p>
          <a:p>
            <a:pPr>
              <a:lnSpc>
                <a:spcPct val="100000"/>
              </a:lnSpc>
            </a:pPr>
            <a:r>
              <a:rPr lang="en-US" sz="1600" spc="-1">
                <a:solidFill>
                  <a:srgbClr val="33CC33"/>
                </a:solidFill>
                <a:uFill>
                  <a:solidFill>
                    <a:srgbClr val="FFFFFF"/>
                  </a:solidFill>
                </a:uFill>
                <a:latin typeface="Times New Roman"/>
                <a:ea typeface="DejaVu Sans"/>
              </a:rPr>
              <a:t>green: 1.46&lt;W&lt;1.56 GeV</a:t>
            </a:r>
            <a:endParaRPr lang="en-US" spc="-1">
              <a:solidFill>
                <a:srgbClr val="000000"/>
              </a:solidFill>
              <a:uFill>
                <a:solidFill>
                  <a:srgbClr val="FFFFFF"/>
                </a:solidFill>
              </a:uFill>
              <a:latin typeface="Arial"/>
            </a:endParaRPr>
          </a:p>
          <a:p>
            <a:pPr>
              <a:lnSpc>
                <a:spcPct val="100000"/>
              </a:lnSpc>
            </a:pPr>
            <a:r>
              <a:rPr lang="en-US" sz="1600" spc="-1">
                <a:solidFill>
                  <a:srgbClr val="FF00FF"/>
                </a:solidFill>
                <a:uFill>
                  <a:solidFill>
                    <a:srgbClr val="FFFFFF"/>
                  </a:solidFill>
                </a:uFill>
                <a:latin typeface="Times New Roman"/>
                <a:ea typeface="DejaVu Sans"/>
              </a:rPr>
              <a:t>magenta: 1.56&lt;W&lt;1.66 GeV</a:t>
            </a:r>
            <a:endParaRPr lang="en-US" spc="-1">
              <a:solidFill>
                <a:srgbClr val="000000"/>
              </a:solidFill>
              <a:uFill>
                <a:solidFill>
                  <a:srgbClr val="FFFFFF"/>
                </a:solidFill>
              </a:uFill>
              <a:latin typeface="Arial"/>
            </a:endParaRPr>
          </a:p>
          <a:p>
            <a:pPr>
              <a:lnSpc>
                <a:spcPct val="100000"/>
              </a:lnSpc>
            </a:pPr>
            <a:r>
              <a:rPr lang="en-US" sz="1600" spc="-1">
                <a:solidFill>
                  <a:srgbClr val="FF0000"/>
                </a:solidFill>
                <a:uFill>
                  <a:solidFill>
                    <a:srgbClr val="FFFFFF"/>
                  </a:solidFill>
                </a:uFill>
                <a:latin typeface="Times New Roman"/>
                <a:ea typeface="DejaVu Sans"/>
              </a:rPr>
              <a:t>red: 1.61&lt;W&lt;1.71 GeV</a:t>
            </a:r>
            <a:endParaRPr lang="en-US" spc="-1">
              <a:solidFill>
                <a:srgbClr val="000000"/>
              </a:solidFill>
              <a:uFill>
                <a:solidFill>
                  <a:srgbClr val="FFFFFF"/>
                </a:solidFill>
              </a:uFill>
              <a:latin typeface="Arial"/>
            </a:endParaRPr>
          </a:p>
          <a:p>
            <a:pPr>
              <a:lnSpc>
                <a:spcPct val="100000"/>
              </a:lnSpc>
            </a:pPr>
            <a:r>
              <a:rPr lang="en-US" sz="1600" spc="-1">
                <a:solidFill>
                  <a:srgbClr val="2D2DB9"/>
                </a:solidFill>
                <a:uFill>
                  <a:solidFill>
                    <a:srgbClr val="FFFFFF"/>
                  </a:solidFill>
                </a:uFill>
                <a:latin typeface="Times New Roman"/>
                <a:ea typeface="DejaVu Sans"/>
              </a:rPr>
              <a:t>blue: 1.66&lt;W&lt;1.76 GeV</a:t>
            </a:r>
            <a:endParaRPr lang="en-US" spc="-1">
              <a:solidFill>
                <a:srgbClr val="000000"/>
              </a:solidFill>
              <a:uFill>
                <a:solidFill>
                  <a:srgbClr val="FFFFFF"/>
                </a:solidFill>
              </a:uFill>
              <a:latin typeface="Arial"/>
            </a:endParaRPr>
          </a:p>
          <a:p>
            <a:pPr>
              <a:lnSpc>
                <a:spcPct val="100000"/>
              </a:lnSpc>
            </a:pPr>
            <a:r>
              <a:rPr lang="en-US" sz="1600" spc="-1">
                <a:solidFill>
                  <a:srgbClr val="333399"/>
                </a:solidFill>
                <a:uFill>
                  <a:solidFill>
                    <a:srgbClr val="FFFFFF"/>
                  </a:solidFill>
                </a:uFill>
                <a:latin typeface="Times New Roman"/>
                <a:ea typeface="DejaVu Sans"/>
              </a:rPr>
              <a:t>black: 1.71&lt;W&lt;1.81 GeV</a:t>
            </a:r>
            <a:endParaRPr lang="en-US" spc="-1">
              <a:solidFill>
                <a:srgbClr val="000000"/>
              </a:solidFill>
              <a:uFill>
                <a:solidFill>
                  <a:srgbClr val="FFFFFF"/>
                </a:solidFill>
              </a:uFill>
              <a:latin typeface="Arial"/>
            </a:endParaRPr>
          </a:p>
          <a:p>
            <a:pPr>
              <a:lnSpc>
                <a:spcPct val="100000"/>
              </a:lnSpc>
            </a:pPr>
            <a:r>
              <a:rPr lang="en-US" spc="-1">
                <a:solidFill>
                  <a:srgbClr val="333399"/>
                </a:solidFill>
                <a:uFill>
                  <a:solidFill>
                    <a:srgbClr val="FFFFFF"/>
                  </a:solidFill>
                </a:uFill>
                <a:latin typeface="Times New Roman"/>
                <a:ea typeface="DejaVu Sans"/>
              </a:rPr>
              <a:t>result in self-consistent electrocouplings and hence offer sound evidence for their reliable extraction.</a:t>
            </a:r>
            <a:r>
              <a:rPr lang="en-US" b="1" spc="-1">
                <a:solidFill>
                  <a:srgbClr val="333399"/>
                </a:solidFill>
                <a:uFill>
                  <a:solidFill>
                    <a:srgbClr val="FFFFFF"/>
                  </a:solidFill>
                </a:uFill>
                <a:latin typeface="Times New Roman"/>
                <a:ea typeface="DejaVu Sans"/>
              </a:rPr>
              <a:t> </a:t>
            </a:r>
            <a:endParaRPr lang="en-US" spc="-1">
              <a:solidFill>
                <a:srgbClr val="000000"/>
              </a:solidFill>
              <a:uFill>
                <a:solidFill>
                  <a:srgbClr val="FFFFFF"/>
                </a:solidFill>
              </a:uFill>
              <a:latin typeface="Arial"/>
            </a:endParaRPr>
          </a:p>
        </p:txBody>
      </p:sp>
      <p:sp>
        <p:nvSpPr>
          <p:cNvPr id="352" name="CustomShape 6"/>
          <p:cNvSpPr/>
          <p:nvPr/>
        </p:nvSpPr>
        <p:spPr>
          <a:xfrm>
            <a:off x="5876760" y="3659040"/>
            <a:ext cx="4608720" cy="2832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85840" indent="-284400" algn="just">
              <a:buClr>
                <a:srgbClr val="A50021"/>
              </a:buClr>
              <a:buFont typeface="Wingdings" charset="2"/>
              <a:buChar char=""/>
            </a:pPr>
            <a:r>
              <a:rPr lang="en-US" spc="-1">
                <a:solidFill>
                  <a:srgbClr val="A50021"/>
                </a:solidFill>
                <a:uFill>
                  <a:solidFill>
                    <a:srgbClr val="FFFFFF"/>
                  </a:solidFill>
                </a:uFill>
                <a:latin typeface="Times New Roman"/>
                <a:ea typeface="DejaVu Sans"/>
              </a:rPr>
              <a:t>The</a:t>
            </a:r>
            <a:r>
              <a:rPr lang="en-US" spc="-1">
                <a:solidFill>
                  <a:srgbClr val="A50021"/>
                </a:solidFill>
                <a:uFill>
                  <a:solidFill>
                    <a:srgbClr val="FFFFFF"/>
                  </a:solidFill>
                </a:uFill>
                <a:latin typeface="Symbol"/>
                <a:ea typeface="DejaVu Sans"/>
              </a:rPr>
              <a:t> </a:t>
            </a:r>
            <a:r>
              <a:rPr lang="en-US" spc="-1">
                <a:solidFill>
                  <a:srgbClr val="A50021"/>
                </a:solidFill>
                <a:uFill>
                  <a:solidFill>
                    <a:srgbClr val="FFFFFF"/>
                  </a:solidFill>
                </a:uFill>
                <a:latin typeface="Times New Roman"/>
                <a:ea typeface="DejaVu Sans"/>
              </a:rPr>
              <a:t>electrocouplings of the </a:t>
            </a:r>
            <a:r>
              <a:rPr lang="en-US" spc="-1">
                <a:solidFill>
                  <a:srgbClr val="A50021"/>
                </a:solidFill>
                <a:uFill>
                  <a:solidFill>
                    <a:srgbClr val="FFFFFF"/>
                  </a:solidFill>
                </a:uFill>
                <a:latin typeface="Symbol"/>
                <a:ea typeface="DejaVu Sans"/>
              </a:rPr>
              <a:t>D</a:t>
            </a:r>
            <a:r>
              <a:rPr lang="en-US" spc="-1">
                <a:solidFill>
                  <a:srgbClr val="A50021"/>
                </a:solidFill>
                <a:uFill>
                  <a:solidFill>
                    <a:srgbClr val="FFFFFF"/>
                  </a:solidFill>
                </a:uFill>
                <a:latin typeface="Times New Roman"/>
                <a:ea typeface="DejaVu Sans"/>
              </a:rPr>
              <a:t>(1620)1/2</a:t>
            </a:r>
            <a:r>
              <a:rPr lang="en-US" spc="-1" baseline="30000">
                <a:solidFill>
                  <a:srgbClr val="A50021"/>
                </a:solidFill>
                <a:uFill>
                  <a:solidFill>
                    <a:srgbClr val="FFFFFF"/>
                  </a:solidFill>
                </a:uFill>
                <a:latin typeface="Times New Roman"/>
                <a:ea typeface="DejaVu Sans"/>
              </a:rPr>
              <a:t>-</a:t>
            </a:r>
            <a:r>
              <a:rPr lang="en-US" spc="-1">
                <a:solidFill>
                  <a:srgbClr val="A50021"/>
                </a:solidFill>
                <a:uFill>
                  <a:solidFill>
                    <a:srgbClr val="FFFFFF"/>
                  </a:solidFill>
                </a:uFill>
                <a:latin typeface="Times New Roman"/>
                <a:ea typeface="DejaVu Sans"/>
              </a:rPr>
              <a:t>, N(1650)1/2</a:t>
            </a:r>
            <a:r>
              <a:rPr lang="en-US" spc="-1" baseline="30000">
                <a:solidFill>
                  <a:srgbClr val="A50021"/>
                </a:solidFill>
                <a:uFill>
                  <a:solidFill>
                    <a:srgbClr val="FFFFFF"/>
                  </a:solidFill>
                </a:uFill>
                <a:latin typeface="Times New Roman"/>
                <a:ea typeface="DejaVu Sans"/>
              </a:rPr>
              <a:t>-</a:t>
            </a:r>
            <a:r>
              <a:rPr lang="en-US" spc="-1">
                <a:solidFill>
                  <a:srgbClr val="A50021"/>
                </a:solidFill>
                <a:uFill>
                  <a:solidFill>
                    <a:srgbClr val="FFFFFF"/>
                  </a:solidFill>
                </a:uFill>
                <a:latin typeface="Times New Roman"/>
                <a:ea typeface="DejaVu Sans"/>
              </a:rPr>
              <a:t>, N(1680)5/2</a:t>
            </a:r>
            <a:r>
              <a:rPr lang="en-US" spc="-1" baseline="30000">
                <a:solidFill>
                  <a:srgbClr val="A50021"/>
                </a:solidFill>
                <a:uFill>
                  <a:solidFill>
                    <a:srgbClr val="FFFFFF"/>
                  </a:solidFill>
                </a:uFill>
                <a:latin typeface="Times New Roman"/>
                <a:ea typeface="DejaVu Sans"/>
              </a:rPr>
              <a:t>+</a:t>
            </a:r>
            <a:r>
              <a:rPr lang="en-US" spc="-1">
                <a:solidFill>
                  <a:srgbClr val="A50021"/>
                </a:solidFill>
                <a:uFill>
                  <a:solidFill>
                    <a:srgbClr val="FFFFFF"/>
                  </a:solidFill>
                </a:uFill>
                <a:latin typeface="Times New Roman"/>
                <a:ea typeface="DejaVu Sans"/>
              </a:rPr>
              <a:t>, </a:t>
            </a:r>
            <a:r>
              <a:rPr lang="en-US" spc="-1">
                <a:solidFill>
                  <a:srgbClr val="A50021"/>
                </a:solidFill>
                <a:uFill>
                  <a:solidFill>
                    <a:srgbClr val="FFFFFF"/>
                  </a:solidFill>
                </a:uFill>
                <a:latin typeface="Symbol"/>
                <a:ea typeface="DejaVu Sans"/>
              </a:rPr>
              <a:t>D</a:t>
            </a:r>
            <a:r>
              <a:rPr lang="en-US" spc="-1">
                <a:solidFill>
                  <a:srgbClr val="A50021"/>
                </a:solidFill>
                <a:uFill>
                  <a:solidFill>
                    <a:srgbClr val="FFFFFF"/>
                  </a:solidFill>
                </a:uFill>
                <a:latin typeface="Times New Roman"/>
                <a:ea typeface="DejaVu Sans"/>
              </a:rPr>
              <a:t>(1700)3/2</a:t>
            </a:r>
            <a:r>
              <a:rPr lang="en-US" spc="-1" baseline="30000">
                <a:solidFill>
                  <a:srgbClr val="A50021"/>
                </a:solidFill>
                <a:uFill>
                  <a:solidFill>
                    <a:srgbClr val="FFFFFF"/>
                  </a:solidFill>
                </a:uFill>
                <a:latin typeface="Times New Roman"/>
                <a:ea typeface="DejaVu Sans"/>
              </a:rPr>
              <a:t>-</a:t>
            </a:r>
            <a:r>
              <a:rPr lang="en-US" spc="-1">
                <a:solidFill>
                  <a:srgbClr val="A50021"/>
                </a:solidFill>
                <a:uFill>
                  <a:solidFill>
                    <a:srgbClr val="FFFFFF"/>
                  </a:solidFill>
                </a:uFill>
                <a:latin typeface="Times New Roman"/>
                <a:ea typeface="DejaVu Sans"/>
              </a:rPr>
              <a:t> , and N(1720)3/2</a:t>
            </a:r>
            <a:r>
              <a:rPr lang="en-US" spc="-1" baseline="30000">
                <a:solidFill>
                  <a:srgbClr val="A50021"/>
                </a:solidFill>
                <a:uFill>
                  <a:solidFill>
                    <a:srgbClr val="FFFFFF"/>
                  </a:solidFill>
                </a:uFill>
                <a:latin typeface="Times New Roman"/>
                <a:ea typeface="DejaVu Sans"/>
              </a:rPr>
              <a:t>+</a:t>
            </a:r>
            <a:r>
              <a:rPr lang="en-US" spc="-1">
                <a:solidFill>
                  <a:srgbClr val="A50021"/>
                </a:solidFill>
                <a:uFill>
                  <a:solidFill>
                    <a:srgbClr val="FFFFFF"/>
                  </a:solidFill>
                </a:uFill>
                <a:latin typeface="Times New Roman"/>
                <a:ea typeface="DejaVu Sans"/>
              </a:rPr>
              <a:t> resonances were obtained at 0.5 GeV</a:t>
            </a:r>
            <a:r>
              <a:rPr lang="en-US" spc="-1" baseline="30000">
                <a:solidFill>
                  <a:srgbClr val="A50021"/>
                </a:solidFill>
                <a:uFill>
                  <a:solidFill>
                    <a:srgbClr val="FFFFFF"/>
                  </a:solidFill>
                </a:uFill>
                <a:latin typeface="Times New Roman"/>
                <a:ea typeface="DejaVu Sans"/>
              </a:rPr>
              <a:t>2</a:t>
            </a:r>
            <a:r>
              <a:rPr lang="en-US" spc="-1">
                <a:solidFill>
                  <a:srgbClr val="A50021"/>
                </a:solidFill>
                <a:uFill>
                  <a:solidFill>
                    <a:srgbClr val="FFFFFF"/>
                  </a:solidFill>
                </a:uFill>
                <a:latin typeface="Times New Roman"/>
                <a:ea typeface="DejaVu Sans"/>
              </a:rPr>
              <a:t>&lt;</a:t>
            </a:r>
            <a:r>
              <a:rPr lang="en-US" i="1" spc="-1">
                <a:solidFill>
                  <a:srgbClr val="A50021"/>
                </a:solidFill>
                <a:uFill>
                  <a:solidFill>
                    <a:srgbClr val="FFFFFF"/>
                  </a:solidFill>
                </a:uFill>
                <a:latin typeface="Times New Roman"/>
                <a:ea typeface="DejaVu Sans"/>
              </a:rPr>
              <a:t>Q</a:t>
            </a:r>
            <a:r>
              <a:rPr lang="en-US" i="1" spc="-1" baseline="30000">
                <a:solidFill>
                  <a:srgbClr val="A50021"/>
                </a:solidFill>
                <a:uFill>
                  <a:solidFill>
                    <a:srgbClr val="FFFFFF"/>
                  </a:solidFill>
                </a:uFill>
                <a:latin typeface="Times New Roman"/>
                <a:ea typeface="DejaVu Sans"/>
              </a:rPr>
              <a:t>2</a:t>
            </a:r>
            <a:r>
              <a:rPr lang="en-US" spc="-1">
                <a:solidFill>
                  <a:srgbClr val="A50021"/>
                </a:solidFill>
                <a:uFill>
                  <a:solidFill>
                    <a:srgbClr val="FFFFFF"/>
                  </a:solidFill>
                </a:uFill>
                <a:latin typeface="Times New Roman"/>
                <a:ea typeface="DejaVu Sans"/>
              </a:rPr>
              <a:t>&lt;1.5 GeV</a:t>
            </a:r>
            <a:r>
              <a:rPr lang="en-US" spc="-1" baseline="30000">
                <a:solidFill>
                  <a:srgbClr val="A50021"/>
                </a:solidFill>
                <a:uFill>
                  <a:solidFill>
                    <a:srgbClr val="FFFFFF"/>
                  </a:solidFill>
                </a:uFill>
                <a:latin typeface="Times New Roman"/>
                <a:ea typeface="DejaVu Sans"/>
              </a:rPr>
              <a:t>2</a:t>
            </a:r>
            <a:r>
              <a:rPr lang="en-US" spc="-1">
                <a:solidFill>
                  <a:srgbClr val="A50021"/>
                </a:solidFill>
                <a:uFill>
                  <a:solidFill>
                    <a:srgbClr val="FFFFFF"/>
                  </a:solidFill>
                </a:uFill>
                <a:latin typeface="Times New Roman"/>
                <a:ea typeface="DejaVu Sans"/>
              </a:rPr>
              <a:t>, but just in three wide </a:t>
            </a:r>
            <a:r>
              <a:rPr lang="en-US" i="1" spc="-1">
                <a:solidFill>
                  <a:srgbClr val="A50021"/>
                </a:solidFill>
                <a:uFill>
                  <a:solidFill>
                    <a:srgbClr val="FFFFFF"/>
                  </a:solidFill>
                </a:uFill>
                <a:latin typeface="Times New Roman"/>
                <a:ea typeface="DejaVu Sans"/>
              </a:rPr>
              <a:t>Q</a:t>
            </a:r>
            <a:r>
              <a:rPr lang="en-US" i="1" spc="-1" baseline="30000">
                <a:solidFill>
                  <a:srgbClr val="A50021"/>
                </a:solidFill>
                <a:uFill>
                  <a:solidFill>
                    <a:srgbClr val="FFFFFF"/>
                  </a:solidFill>
                </a:uFill>
                <a:latin typeface="Times New Roman"/>
                <a:ea typeface="DejaVu Sans"/>
              </a:rPr>
              <a:t>2</a:t>
            </a:r>
            <a:r>
              <a:rPr lang="en-US" spc="-1">
                <a:solidFill>
                  <a:srgbClr val="A50021"/>
                </a:solidFill>
                <a:uFill>
                  <a:solidFill>
                    <a:srgbClr val="FFFFFF"/>
                  </a:solidFill>
                </a:uFill>
                <a:latin typeface="Times New Roman"/>
                <a:ea typeface="DejaVu Sans"/>
              </a:rPr>
              <a:t> bins.</a:t>
            </a:r>
            <a:endParaRPr lang="en-US" spc="-1">
              <a:solidFill>
                <a:srgbClr val="000000"/>
              </a:solidFill>
              <a:uFill>
                <a:solidFill>
                  <a:srgbClr val="FFFFFF"/>
                </a:solidFill>
              </a:uFill>
              <a:latin typeface="Arial"/>
            </a:endParaRPr>
          </a:p>
          <a:p>
            <a:pPr marL="285840" indent="-284400" algn="just">
              <a:buClr>
                <a:srgbClr val="A50021"/>
              </a:buClr>
              <a:buFont typeface="Wingdings" charset="2"/>
              <a:buChar char=""/>
            </a:pPr>
            <a:r>
              <a:rPr lang="en-US" spc="-1">
                <a:solidFill>
                  <a:srgbClr val="A50021"/>
                </a:solidFill>
                <a:uFill>
                  <a:solidFill>
                    <a:srgbClr val="FFFFFF"/>
                  </a:solidFill>
                </a:uFill>
                <a:latin typeface="Times New Roman"/>
                <a:ea typeface="DejaVu Sans"/>
              </a:rPr>
              <a:t>Improved information on their </a:t>
            </a:r>
            <a:r>
              <a:rPr lang="en-US" i="1" spc="-1">
                <a:solidFill>
                  <a:srgbClr val="A50021"/>
                </a:solidFill>
                <a:uFill>
                  <a:solidFill>
                    <a:srgbClr val="FFFFFF"/>
                  </a:solidFill>
                </a:uFill>
                <a:latin typeface="Times New Roman"/>
                <a:ea typeface="DejaVu Sans"/>
              </a:rPr>
              <a:t>Q</a:t>
            </a:r>
            <a:r>
              <a:rPr lang="en-US" i="1" spc="-1" baseline="30000">
                <a:solidFill>
                  <a:srgbClr val="A50021"/>
                </a:solidFill>
                <a:uFill>
                  <a:solidFill>
                    <a:srgbClr val="FFFFFF"/>
                  </a:solidFill>
                </a:uFill>
                <a:latin typeface="Times New Roman"/>
                <a:ea typeface="DejaVu Sans"/>
              </a:rPr>
              <a:t>2</a:t>
            </a:r>
            <a:r>
              <a:rPr lang="en-US" spc="-1" baseline="30000">
                <a:solidFill>
                  <a:srgbClr val="A50021"/>
                </a:solidFill>
                <a:uFill>
                  <a:solidFill>
                    <a:srgbClr val="FFFFFF"/>
                  </a:solidFill>
                </a:uFill>
                <a:latin typeface="Times New Roman"/>
                <a:ea typeface="DejaVu Sans"/>
              </a:rPr>
              <a:t> </a:t>
            </a:r>
            <a:r>
              <a:rPr lang="en-US" spc="-1">
                <a:solidFill>
                  <a:srgbClr val="A50021"/>
                </a:solidFill>
                <a:uFill>
                  <a:solidFill>
                    <a:srgbClr val="FFFFFF"/>
                  </a:solidFill>
                </a:uFill>
                <a:latin typeface="Times New Roman"/>
                <a:ea typeface="DejaVu Sans"/>
              </a:rPr>
              <a:t>evolution expected from the new e1e data collected in six times smaller </a:t>
            </a:r>
            <a:r>
              <a:rPr lang="en-US" i="1" spc="-1">
                <a:solidFill>
                  <a:srgbClr val="A50021"/>
                </a:solidFill>
                <a:uFill>
                  <a:solidFill>
                    <a:srgbClr val="FFFFFF"/>
                  </a:solidFill>
                </a:uFill>
                <a:latin typeface="Times New Roman"/>
                <a:ea typeface="DejaVu Sans"/>
              </a:rPr>
              <a:t>Q</a:t>
            </a:r>
            <a:r>
              <a:rPr lang="en-US" i="1" spc="-1" baseline="30000">
                <a:solidFill>
                  <a:srgbClr val="A50021"/>
                </a:solidFill>
                <a:uFill>
                  <a:solidFill>
                    <a:srgbClr val="FFFFFF"/>
                  </a:solidFill>
                </a:uFill>
                <a:latin typeface="Times New Roman"/>
                <a:ea typeface="DejaVu Sans"/>
              </a:rPr>
              <a:t>2</a:t>
            </a:r>
            <a:r>
              <a:rPr lang="en-US" spc="-1">
                <a:solidFill>
                  <a:srgbClr val="A50021"/>
                </a:solidFill>
                <a:uFill>
                  <a:solidFill>
                    <a:srgbClr val="FFFFFF"/>
                  </a:solidFill>
                </a:uFill>
                <a:latin typeface="Times New Roman"/>
                <a:ea typeface="DejaVu Sans"/>
              </a:rPr>
              <a:t> bins will provide further insight to the structure of orbital nucleon excitations with </a:t>
            </a:r>
            <a:r>
              <a:rPr lang="en-US" i="1" spc="-1">
                <a:solidFill>
                  <a:srgbClr val="A50021"/>
                </a:solidFill>
                <a:uFill>
                  <a:solidFill>
                    <a:srgbClr val="FFFFFF"/>
                  </a:solidFill>
                </a:uFill>
                <a:latin typeface="Times New Roman"/>
                <a:ea typeface="DejaVu Sans"/>
              </a:rPr>
              <a:t>L</a:t>
            </a:r>
            <a:r>
              <a:rPr lang="en-US" spc="-1">
                <a:solidFill>
                  <a:srgbClr val="A50021"/>
                </a:solidFill>
                <a:uFill>
                  <a:solidFill>
                    <a:srgbClr val="FFFFFF"/>
                  </a:solidFill>
                </a:uFill>
                <a:latin typeface="Times New Roman"/>
                <a:ea typeface="DejaVu Sans"/>
              </a:rPr>
              <a:t>=1.</a:t>
            </a:r>
            <a:endParaRPr lang="en-US" spc="-1">
              <a:solidFill>
                <a:srgbClr val="000000"/>
              </a:solidFill>
              <a:uFill>
                <a:solidFill>
                  <a:srgbClr val="FFFFFF"/>
                </a:solidFill>
              </a:uFill>
              <a:latin typeface="Arial"/>
            </a:endParaRPr>
          </a:p>
        </p:txBody>
      </p:sp>
      <p:sp>
        <p:nvSpPr>
          <p:cNvPr id="353" name="CustomShape 7"/>
          <p:cNvSpPr/>
          <p:nvPr/>
        </p:nvSpPr>
        <p:spPr>
          <a:xfrm>
            <a:off x="1524000" y="-720"/>
            <a:ext cx="9142560" cy="56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1640" algn="ctr"/>
            <a:r>
              <a:rPr lang="en-US" sz="3200" b="1" spc="-1">
                <a:solidFill>
                  <a:srgbClr val="333399"/>
                </a:solidFill>
                <a:uFill>
                  <a:solidFill>
                    <a:srgbClr val="FFFFFF"/>
                  </a:solidFill>
                </a:uFill>
                <a:latin typeface="Times New Roman"/>
                <a:ea typeface="DejaVu Sans"/>
              </a:rPr>
              <a:t> Higher-Lying Resonance Electrocouplings</a:t>
            </a:r>
            <a:endParaRPr lang="en-US" spc="-1">
              <a:solidFill>
                <a:srgbClr val="000000"/>
              </a:solidFill>
              <a:uFill>
                <a:solidFill>
                  <a:srgbClr val="FFFFFF"/>
                </a:solidFill>
              </a:uFill>
              <a:latin typeface="Arial"/>
            </a:endParaRPr>
          </a:p>
        </p:txBody>
      </p:sp>
      <p:sp>
        <p:nvSpPr>
          <p:cNvPr id="354" name="CustomShape 8"/>
          <p:cNvSpPr/>
          <p:nvPr/>
        </p:nvSpPr>
        <p:spPr>
          <a:xfrm>
            <a:off x="1652520" y="6153480"/>
            <a:ext cx="3818880" cy="33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pc="-1">
                <a:solidFill>
                  <a:srgbClr val="333399"/>
                </a:solidFill>
                <a:uFill>
                  <a:solidFill>
                    <a:srgbClr val="FFFFFF"/>
                  </a:solidFill>
                </a:uFill>
                <a:latin typeface="Times New Roman"/>
                <a:ea typeface="DejaVu Sans"/>
              </a:rPr>
              <a:t>V. Mokeev </a:t>
            </a:r>
            <a:r>
              <a:rPr lang="en-US" sz="1600" i="1" spc="-1">
                <a:solidFill>
                  <a:srgbClr val="333399"/>
                </a:solidFill>
                <a:uFill>
                  <a:solidFill>
                    <a:srgbClr val="FFFFFF"/>
                  </a:solidFill>
                </a:uFill>
                <a:latin typeface="Times New Roman"/>
                <a:ea typeface="DejaVu Sans"/>
              </a:rPr>
              <a:t>et al</a:t>
            </a:r>
            <a:r>
              <a:rPr lang="en-US" sz="1600" spc="-1">
                <a:solidFill>
                  <a:srgbClr val="333399"/>
                </a:solidFill>
                <a:uFill>
                  <a:solidFill>
                    <a:srgbClr val="FFFFFF"/>
                  </a:solidFill>
                </a:uFill>
                <a:latin typeface="Times New Roman"/>
                <a:ea typeface="DejaVu Sans"/>
              </a:rPr>
              <a:t>., Phys. Rev. C </a:t>
            </a:r>
            <a:r>
              <a:rPr lang="en-US" sz="1600" b="1" spc="-1">
                <a:solidFill>
                  <a:srgbClr val="333399"/>
                </a:solidFill>
                <a:uFill>
                  <a:solidFill>
                    <a:srgbClr val="FFFFFF"/>
                  </a:solidFill>
                </a:uFill>
                <a:latin typeface="Times New Roman"/>
                <a:ea typeface="DejaVu Sans"/>
              </a:rPr>
              <a:t>93</a:t>
            </a:r>
            <a:r>
              <a:rPr lang="en-US" sz="1600" spc="-1">
                <a:solidFill>
                  <a:srgbClr val="333399"/>
                </a:solidFill>
                <a:uFill>
                  <a:solidFill>
                    <a:srgbClr val="FFFFFF"/>
                  </a:solidFill>
                </a:uFill>
                <a:latin typeface="Times New Roman"/>
                <a:ea typeface="DejaVu Sans"/>
              </a:rPr>
              <a:t>, 025206</a:t>
            </a:r>
            <a:endParaRPr lang="en-US" spc="-1">
              <a:solidFill>
                <a:srgbClr val="000000"/>
              </a:solidFill>
              <a:uFill>
                <a:solidFill>
                  <a:srgbClr val="FFFFFF"/>
                </a:solidFill>
              </a:uFill>
              <a:latin typeface="Arial"/>
            </a:endParaRPr>
          </a:p>
        </p:txBody>
      </p:sp>
      <p:sp>
        <p:nvSpPr>
          <p:cNvPr id="355" name="CustomShape 9"/>
          <p:cNvSpPr/>
          <p:nvPr/>
        </p:nvSpPr>
        <p:spPr>
          <a:xfrm>
            <a:off x="9532920" y="6642000"/>
            <a:ext cx="1133640" cy="27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BA69DE3D-03C7-45F7-9112-3075E1B47FBF}" type="slidenum">
              <a:rPr lang="en-US" sz="1200" spc="-1">
                <a:solidFill>
                  <a:srgbClr val="333399"/>
                </a:solidFill>
                <a:uFill>
                  <a:solidFill>
                    <a:srgbClr val="FFFFFF"/>
                  </a:solidFill>
                </a:uFill>
                <a:latin typeface="Times New Roman"/>
                <a:ea typeface="ＭＳ Ｐゴシック"/>
              </a:rPr>
              <a:t>20</a:t>
            </a:fld>
            <a:endParaRPr lang="en-US"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ustomShape 1"/>
          <p:cNvSpPr/>
          <p:nvPr/>
        </p:nvSpPr>
        <p:spPr>
          <a:xfrm>
            <a:off x="1524000" y="533520"/>
            <a:ext cx="9142560" cy="77220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nchor="ctr"/>
          <a:lstStyle/>
          <a:p>
            <a:pPr algn="ctr">
              <a:lnSpc>
                <a:spcPct val="100000"/>
              </a:lnSpc>
            </a:pPr>
            <a:r>
              <a:rPr lang="en-US" sz="2400" b="1" spc="-1">
                <a:solidFill>
                  <a:srgbClr val="008000"/>
                </a:solidFill>
                <a:uFill>
                  <a:solidFill>
                    <a:srgbClr val="FFFFFF"/>
                  </a:solidFill>
                </a:uFill>
                <a:latin typeface="Times New Roman"/>
                <a:ea typeface="DejaVu Sans"/>
              </a:rPr>
              <a:t>PDG values</a:t>
            </a:r>
            <a:endParaRPr lang="en-US" spc="-1">
              <a:solidFill>
                <a:srgbClr val="000000"/>
              </a:solidFill>
              <a:uFill>
                <a:solidFill>
                  <a:srgbClr val="FFFFFF"/>
                </a:solidFill>
              </a:uFill>
              <a:latin typeface="Arial"/>
            </a:endParaRPr>
          </a:p>
        </p:txBody>
      </p:sp>
      <p:graphicFrame>
        <p:nvGraphicFramePr>
          <p:cNvPr id="364" name="Table 2"/>
          <p:cNvGraphicFramePr/>
          <p:nvPr/>
        </p:nvGraphicFramePr>
        <p:xfrm>
          <a:off x="2971920" y="1257840"/>
          <a:ext cx="6095520" cy="4227480"/>
        </p:xfrm>
        <a:graphic>
          <a:graphicData uri="http://schemas.openxmlformats.org/drawingml/2006/table">
            <a:tbl>
              <a:tblPr/>
              <a:tblGrid>
                <a:gridCol w="1523880">
                  <a:extLst>
                    <a:ext uri="{9D8B030D-6E8A-4147-A177-3AD203B41FA5}">
                      <a16:colId xmlns:a16="http://schemas.microsoft.com/office/drawing/2014/main" val="20000"/>
                    </a:ext>
                  </a:extLst>
                </a:gridCol>
                <a:gridCol w="1523880">
                  <a:extLst>
                    <a:ext uri="{9D8B030D-6E8A-4147-A177-3AD203B41FA5}">
                      <a16:colId xmlns:a16="http://schemas.microsoft.com/office/drawing/2014/main" val="20001"/>
                    </a:ext>
                  </a:extLst>
                </a:gridCol>
                <a:gridCol w="1523880">
                  <a:extLst>
                    <a:ext uri="{9D8B030D-6E8A-4147-A177-3AD203B41FA5}">
                      <a16:colId xmlns:a16="http://schemas.microsoft.com/office/drawing/2014/main" val="20002"/>
                    </a:ext>
                  </a:extLst>
                </a:gridCol>
                <a:gridCol w="1523880">
                  <a:extLst>
                    <a:ext uri="{9D8B030D-6E8A-4147-A177-3AD203B41FA5}">
                      <a16:colId xmlns:a16="http://schemas.microsoft.com/office/drawing/2014/main" val="20003"/>
                    </a:ext>
                  </a:extLst>
                </a:gridCol>
              </a:tblGrid>
              <a:tr h="418680">
                <a:tc>
                  <a:txBody>
                    <a:bodyPr/>
                    <a:lstStyle/>
                    <a:p>
                      <a:pPr algn="ctr">
                        <a:lnSpc>
                          <a:spcPct val="100000"/>
                        </a:lnSpc>
                      </a:pPr>
                      <a:r>
                        <a:rPr lang="en-US" sz="1800" b="1" strike="noStrike" spc="-1">
                          <a:solidFill>
                            <a:srgbClr val="FFFFFF"/>
                          </a:solidFill>
                          <a:uFill>
                            <a:solidFill>
                              <a:srgbClr val="FFFFFF"/>
                            </a:solidFill>
                          </a:uFill>
                          <a:latin typeface="Times New Roman"/>
                        </a:rPr>
                        <a:t>State</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CC99"/>
                    </a:solidFill>
                  </a:tcPr>
                </a:tc>
                <a:tc>
                  <a:txBody>
                    <a:bodyPr/>
                    <a:lstStyle/>
                    <a:p>
                      <a:pPr algn="ctr">
                        <a:lnSpc>
                          <a:spcPct val="100000"/>
                        </a:lnSpc>
                      </a:pPr>
                      <a:r>
                        <a:rPr lang="en-US" sz="1800" b="1" strike="noStrike" spc="-1">
                          <a:solidFill>
                            <a:srgbClr val="FFFFFF"/>
                          </a:solidFill>
                          <a:uFill>
                            <a:solidFill>
                              <a:srgbClr val="FFFFFF"/>
                            </a:solidFill>
                          </a:uFill>
                          <a:latin typeface="Symbol"/>
                        </a:rPr>
                        <a:t>h</a:t>
                      </a:r>
                      <a:r>
                        <a:rPr lang="en-US" sz="1800" b="1" strike="noStrike" spc="-1" baseline="-25000">
                          <a:solidFill>
                            <a:srgbClr val="FFFFFF"/>
                          </a:solidFill>
                          <a:uFill>
                            <a:solidFill>
                              <a:srgbClr val="FFFFFF"/>
                            </a:solidFill>
                          </a:uFill>
                          <a:latin typeface="Times New Roman"/>
                        </a:rPr>
                        <a:t>N</a:t>
                      </a:r>
                      <a:r>
                        <a:rPr lang="en-US" sz="1800" b="1" strike="noStrike" spc="-1" baseline="-25000">
                          <a:solidFill>
                            <a:srgbClr val="FFFFFF"/>
                          </a:solidFill>
                          <a:uFill>
                            <a:solidFill>
                              <a:srgbClr val="FFFFFF"/>
                            </a:solidFill>
                          </a:uFill>
                          <a:latin typeface="Symbol"/>
                        </a:rPr>
                        <a:t>p</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CC99"/>
                    </a:solidFill>
                  </a:tcPr>
                </a:tc>
                <a:tc>
                  <a:txBody>
                    <a:bodyPr/>
                    <a:lstStyle/>
                    <a:p>
                      <a:pPr algn="ctr">
                        <a:lnSpc>
                          <a:spcPct val="100000"/>
                        </a:lnSpc>
                      </a:pPr>
                      <a:r>
                        <a:rPr lang="en-US" sz="1800" b="1" strike="noStrike" spc="-1">
                          <a:solidFill>
                            <a:srgbClr val="FFFFFF"/>
                          </a:solidFill>
                          <a:uFill>
                            <a:solidFill>
                              <a:srgbClr val="FFFFFF"/>
                            </a:solidFill>
                          </a:uFill>
                          <a:latin typeface="Symbol"/>
                        </a:rPr>
                        <a:t>h</a:t>
                      </a:r>
                      <a:r>
                        <a:rPr lang="en-US" sz="1800" b="1" strike="noStrike" spc="-1" baseline="-25000">
                          <a:solidFill>
                            <a:srgbClr val="FFFFFF"/>
                          </a:solidFill>
                          <a:uFill>
                            <a:solidFill>
                              <a:srgbClr val="FFFFFF"/>
                            </a:solidFill>
                          </a:uFill>
                          <a:latin typeface="Times New Roman"/>
                        </a:rPr>
                        <a:t>N</a:t>
                      </a:r>
                      <a:r>
                        <a:rPr lang="en-US" sz="1800" b="1" strike="noStrike" spc="-1" baseline="-25000">
                          <a:solidFill>
                            <a:srgbClr val="FFFFFF"/>
                          </a:solidFill>
                          <a:uFill>
                            <a:solidFill>
                              <a:srgbClr val="FFFFFF"/>
                            </a:solidFill>
                          </a:uFill>
                          <a:latin typeface="Symbol"/>
                        </a:rPr>
                        <a:t>h</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CC99"/>
                    </a:solidFill>
                  </a:tcPr>
                </a:tc>
                <a:tc>
                  <a:txBody>
                    <a:bodyPr/>
                    <a:lstStyle/>
                    <a:p>
                      <a:pPr algn="ctr">
                        <a:lnSpc>
                          <a:spcPct val="100000"/>
                        </a:lnSpc>
                      </a:pPr>
                      <a:r>
                        <a:rPr lang="en-US" sz="1800" b="1" strike="noStrike" spc="-1">
                          <a:solidFill>
                            <a:srgbClr val="FFFFFF"/>
                          </a:solidFill>
                          <a:uFill>
                            <a:solidFill>
                              <a:srgbClr val="FFFFFF"/>
                            </a:solidFill>
                          </a:uFill>
                          <a:latin typeface="Symbol"/>
                        </a:rPr>
                        <a:t>h</a:t>
                      </a:r>
                      <a:r>
                        <a:rPr lang="en-US" sz="1800" b="1" strike="noStrike" spc="-1" baseline="-25000">
                          <a:solidFill>
                            <a:srgbClr val="FFFFFF"/>
                          </a:solidFill>
                          <a:uFill>
                            <a:solidFill>
                              <a:srgbClr val="FFFFFF"/>
                            </a:solidFill>
                          </a:uFill>
                          <a:latin typeface="Times New Roman"/>
                        </a:rPr>
                        <a:t>N</a:t>
                      </a:r>
                      <a:r>
                        <a:rPr lang="en-US" sz="1800" b="1" strike="noStrike" spc="-1" baseline="-25000">
                          <a:solidFill>
                            <a:srgbClr val="FFFFFF"/>
                          </a:solidFill>
                          <a:uFill>
                            <a:solidFill>
                              <a:srgbClr val="FFFFFF"/>
                            </a:solidFill>
                          </a:uFill>
                          <a:latin typeface="Symbol"/>
                        </a:rPr>
                        <a:t>pp</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CC99"/>
                    </a:solidFill>
                  </a:tcPr>
                </a:tc>
                <a:extLst>
                  <a:ext uri="{0D108BD9-81ED-4DB2-BD59-A6C34878D82A}">
                    <a16:rowId xmlns:a16="http://schemas.microsoft.com/office/drawing/2014/main" val="10000"/>
                  </a:ext>
                </a:extLst>
              </a:tr>
              <a:tr h="380880">
                <a:tc>
                  <a:txBody>
                    <a:bodyPr/>
                    <a:lstStyle/>
                    <a:p>
                      <a:pPr algn="ctr">
                        <a:lnSpc>
                          <a:spcPct val="100000"/>
                        </a:lnSpc>
                      </a:pPr>
                      <a:r>
                        <a:rPr lang="en-US" sz="1800" b="0" strike="noStrike" spc="-1">
                          <a:solidFill>
                            <a:srgbClr val="000000"/>
                          </a:solidFill>
                          <a:uFill>
                            <a:solidFill>
                              <a:srgbClr val="FFFFFF"/>
                            </a:solidFill>
                          </a:uFill>
                          <a:latin typeface="Times New Roman"/>
                        </a:rPr>
                        <a:t>P</a:t>
                      </a:r>
                      <a:r>
                        <a:rPr lang="en-US" sz="1800" b="0" strike="noStrike" spc="-1" baseline="-25000">
                          <a:solidFill>
                            <a:srgbClr val="000000"/>
                          </a:solidFill>
                          <a:uFill>
                            <a:solidFill>
                              <a:srgbClr val="FFFFFF"/>
                            </a:solidFill>
                          </a:uFill>
                          <a:latin typeface="Times New Roman"/>
                        </a:rPr>
                        <a:t>11</a:t>
                      </a:r>
                      <a:r>
                        <a:rPr lang="en-US" sz="1800" b="0" strike="noStrike" spc="-1">
                          <a:solidFill>
                            <a:srgbClr val="000000"/>
                          </a:solidFill>
                          <a:uFill>
                            <a:solidFill>
                              <a:srgbClr val="FFFFFF"/>
                            </a:solidFill>
                          </a:uFill>
                          <a:latin typeface="Times New Roman"/>
                        </a:rPr>
                        <a:t>(1440)</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ECDD"/>
                    </a:solidFill>
                  </a:tcPr>
                </a:tc>
                <a:tc>
                  <a:txBody>
                    <a:bodyPr/>
                    <a:lstStyle/>
                    <a:p>
                      <a:pPr algn="ctr">
                        <a:lnSpc>
                          <a:spcPct val="100000"/>
                        </a:lnSpc>
                      </a:pPr>
                      <a:r>
                        <a:rPr lang="en-US" sz="1800" b="0" strike="noStrike" spc="-1">
                          <a:solidFill>
                            <a:srgbClr val="01AF16"/>
                          </a:solidFill>
                          <a:uFill>
                            <a:solidFill>
                              <a:srgbClr val="FFFFFF"/>
                            </a:solidFill>
                          </a:uFill>
                          <a:latin typeface="Times New Roman"/>
                        </a:rPr>
                        <a:t>0.55-0.75</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ECDD"/>
                    </a:solidFill>
                  </a:tcPr>
                </a:tc>
                <a:tc>
                  <a:txBody>
                    <a:bodyPr/>
                    <a:lstStyle/>
                    <a:p>
                      <a:endParaRPr lang="en-US"/>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ECDD"/>
                    </a:solidFill>
                  </a:tcPr>
                </a:tc>
                <a:tc>
                  <a:txBody>
                    <a:bodyPr/>
                    <a:lstStyle/>
                    <a:p>
                      <a:pPr algn="ctr">
                        <a:lnSpc>
                          <a:spcPct val="100000"/>
                        </a:lnSpc>
                      </a:pPr>
                      <a:r>
                        <a:rPr lang="en-US" sz="1800" b="0" strike="noStrike" spc="-1">
                          <a:solidFill>
                            <a:srgbClr val="000000"/>
                          </a:solidFill>
                          <a:uFill>
                            <a:solidFill>
                              <a:srgbClr val="FFFFFF"/>
                            </a:solidFill>
                          </a:uFill>
                          <a:latin typeface="Times New Roman"/>
                        </a:rPr>
                        <a:t>0.3-0.4</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ECDD"/>
                    </a:solidFill>
                  </a:tcPr>
                </a:tc>
                <a:extLst>
                  <a:ext uri="{0D108BD9-81ED-4DB2-BD59-A6C34878D82A}">
                    <a16:rowId xmlns:a16="http://schemas.microsoft.com/office/drawing/2014/main" val="10001"/>
                  </a:ext>
                </a:extLst>
              </a:tr>
              <a:tr h="380880">
                <a:tc>
                  <a:txBody>
                    <a:bodyPr/>
                    <a:lstStyle/>
                    <a:p>
                      <a:pPr algn="ctr">
                        <a:lnSpc>
                          <a:spcPct val="100000"/>
                        </a:lnSpc>
                      </a:pPr>
                      <a:r>
                        <a:rPr lang="en-US" sz="1800" b="0" strike="noStrike" spc="-1">
                          <a:solidFill>
                            <a:srgbClr val="000000"/>
                          </a:solidFill>
                          <a:uFill>
                            <a:solidFill>
                              <a:srgbClr val="FFFFFF"/>
                            </a:solidFill>
                          </a:uFill>
                          <a:latin typeface="Times New Roman"/>
                        </a:rPr>
                        <a:t>D</a:t>
                      </a:r>
                      <a:r>
                        <a:rPr lang="en-US" sz="1800" b="0" strike="noStrike" spc="-1" baseline="-25000">
                          <a:solidFill>
                            <a:srgbClr val="000000"/>
                          </a:solidFill>
                          <a:uFill>
                            <a:solidFill>
                              <a:srgbClr val="FFFFFF"/>
                            </a:solidFill>
                          </a:uFill>
                          <a:latin typeface="Times New Roman"/>
                        </a:rPr>
                        <a:t>13</a:t>
                      </a:r>
                      <a:r>
                        <a:rPr lang="en-US" sz="1800" b="0" strike="noStrike" spc="-1">
                          <a:solidFill>
                            <a:srgbClr val="000000"/>
                          </a:solidFill>
                          <a:uFill>
                            <a:solidFill>
                              <a:srgbClr val="FFFFFF"/>
                            </a:solidFill>
                          </a:uFill>
                          <a:latin typeface="Times New Roman"/>
                        </a:rPr>
                        <a:t>(1520)</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c>
                  <a:txBody>
                    <a:bodyPr/>
                    <a:lstStyle/>
                    <a:p>
                      <a:pPr algn="ctr">
                        <a:lnSpc>
                          <a:spcPct val="100000"/>
                        </a:lnSpc>
                      </a:pPr>
                      <a:r>
                        <a:rPr lang="en-US" sz="1800" b="0" strike="noStrike" spc="-1">
                          <a:solidFill>
                            <a:srgbClr val="01AF16"/>
                          </a:solidFill>
                          <a:uFill>
                            <a:solidFill>
                              <a:srgbClr val="FFFFFF"/>
                            </a:solidFill>
                          </a:uFill>
                          <a:latin typeface="Times New Roman"/>
                        </a:rPr>
                        <a:t>0.55-0.65</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c>
                  <a:txBody>
                    <a:bodyPr/>
                    <a:lstStyle/>
                    <a:p>
                      <a:pPr algn="ctr">
                        <a:lnSpc>
                          <a:spcPct val="100000"/>
                        </a:lnSpc>
                      </a:pPr>
                      <a:r>
                        <a:rPr lang="en-US" sz="1800" b="0" strike="noStrike" spc="-1">
                          <a:solidFill>
                            <a:srgbClr val="000000"/>
                          </a:solidFill>
                          <a:uFill>
                            <a:solidFill>
                              <a:srgbClr val="FFFFFF"/>
                            </a:solidFill>
                          </a:uFill>
                          <a:latin typeface="Times New Roman"/>
                        </a:rPr>
                        <a:t>0.0023</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c>
                  <a:txBody>
                    <a:bodyPr/>
                    <a:lstStyle/>
                    <a:p>
                      <a:pPr algn="ctr">
                        <a:lnSpc>
                          <a:spcPct val="100000"/>
                        </a:lnSpc>
                      </a:pPr>
                      <a:r>
                        <a:rPr lang="en-US" sz="1800" b="0" strike="noStrike" spc="-1">
                          <a:solidFill>
                            <a:srgbClr val="000000"/>
                          </a:solidFill>
                          <a:uFill>
                            <a:solidFill>
                              <a:srgbClr val="FFFFFF"/>
                            </a:solidFill>
                          </a:uFill>
                          <a:latin typeface="Times New Roman"/>
                        </a:rPr>
                        <a:t>0.2-0.3</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extLst>
                  <a:ext uri="{0D108BD9-81ED-4DB2-BD59-A6C34878D82A}">
                    <a16:rowId xmlns:a16="http://schemas.microsoft.com/office/drawing/2014/main" val="10002"/>
                  </a:ext>
                </a:extLst>
              </a:tr>
              <a:tr h="380880">
                <a:tc>
                  <a:txBody>
                    <a:bodyPr/>
                    <a:lstStyle/>
                    <a:p>
                      <a:pPr algn="ctr">
                        <a:lnSpc>
                          <a:spcPct val="100000"/>
                        </a:lnSpc>
                      </a:pPr>
                      <a:r>
                        <a:rPr lang="en-US" sz="1800" b="0" strike="noStrike" spc="-1">
                          <a:solidFill>
                            <a:srgbClr val="000000"/>
                          </a:solidFill>
                          <a:uFill>
                            <a:solidFill>
                              <a:srgbClr val="FFFFFF"/>
                            </a:solidFill>
                          </a:uFill>
                          <a:latin typeface="Times New Roman"/>
                        </a:rPr>
                        <a:t>S</a:t>
                      </a:r>
                      <a:r>
                        <a:rPr lang="en-US" sz="1800" b="0" strike="noStrike" spc="-1" baseline="-25000">
                          <a:solidFill>
                            <a:srgbClr val="000000"/>
                          </a:solidFill>
                          <a:uFill>
                            <a:solidFill>
                              <a:srgbClr val="FFFFFF"/>
                            </a:solidFill>
                          </a:uFill>
                          <a:latin typeface="Times New Roman"/>
                        </a:rPr>
                        <a:t>11</a:t>
                      </a:r>
                      <a:r>
                        <a:rPr lang="en-US" sz="1800" b="0" strike="noStrike" spc="-1">
                          <a:solidFill>
                            <a:srgbClr val="000000"/>
                          </a:solidFill>
                          <a:uFill>
                            <a:solidFill>
                              <a:srgbClr val="FFFFFF"/>
                            </a:solidFill>
                          </a:uFill>
                          <a:latin typeface="Times New Roman"/>
                        </a:rPr>
                        <a:t>(1535)</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a:lstStyle/>
                    <a:p>
                      <a:pPr algn="ctr">
                        <a:lnSpc>
                          <a:spcPct val="100000"/>
                        </a:lnSpc>
                      </a:pPr>
                      <a:r>
                        <a:rPr lang="en-US" sz="1800" b="0" strike="noStrike" spc="-1">
                          <a:solidFill>
                            <a:srgbClr val="01AF16"/>
                          </a:solidFill>
                          <a:uFill>
                            <a:solidFill>
                              <a:srgbClr val="FFFFFF"/>
                            </a:solidFill>
                          </a:uFill>
                          <a:latin typeface="Times New Roman"/>
                        </a:rPr>
                        <a:t>0.35-0.55</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a:lstStyle/>
                    <a:p>
                      <a:pPr algn="ctr">
                        <a:lnSpc>
                          <a:spcPct val="100000"/>
                        </a:lnSpc>
                      </a:pPr>
                      <a:r>
                        <a:rPr lang="en-US" sz="1800" b="0" strike="noStrike" spc="-1">
                          <a:solidFill>
                            <a:srgbClr val="0070C0"/>
                          </a:solidFill>
                          <a:uFill>
                            <a:solidFill>
                              <a:srgbClr val="FFFFFF"/>
                            </a:solidFill>
                          </a:uFill>
                          <a:latin typeface="Times New Roman"/>
                        </a:rPr>
                        <a:t>0.42</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a:lstStyle/>
                    <a:p>
                      <a:pPr algn="ctr">
                        <a:lnSpc>
                          <a:spcPct val="100000"/>
                        </a:lnSpc>
                      </a:pPr>
                      <a:r>
                        <a:rPr lang="en-US" sz="1800" b="0" strike="noStrike" spc="-1">
                          <a:solidFill>
                            <a:srgbClr val="000000"/>
                          </a:solidFill>
                          <a:uFill>
                            <a:solidFill>
                              <a:srgbClr val="FFFFFF"/>
                            </a:solidFill>
                          </a:uFill>
                          <a:latin typeface="Times New Roman"/>
                        </a:rPr>
                        <a:t>0.1-1.0</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extLst>
                  <a:ext uri="{0D108BD9-81ED-4DB2-BD59-A6C34878D82A}">
                    <a16:rowId xmlns:a16="http://schemas.microsoft.com/office/drawing/2014/main" val="10003"/>
                  </a:ext>
                </a:extLst>
              </a:tr>
              <a:tr h="380880">
                <a:tc>
                  <a:txBody>
                    <a:bodyPr/>
                    <a:lstStyle/>
                    <a:p>
                      <a:pPr algn="ctr">
                        <a:lnSpc>
                          <a:spcPct val="100000"/>
                        </a:lnSpc>
                      </a:pPr>
                      <a:r>
                        <a:rPr lang="en-US" sz="1800" b="0" strike="noStrike" spc="-1">
                          <a:solidFill>
                            <a:srgbClr val="000000"/>
                          </a:solidFill>
                          <a:uFill>
                            <a:solidFill>
                              <a:srgbClr val="FFFFFF"/>
                            </a:solidFill>
                          </a:uFill>
                          <a:latin typeface="Times New Roman"/>
                        </a:rPr>
                        <a:t>S</a:t>
                      </a:r>
                      <a:r>
                        <a:rPr lang="en-US" sz="1800" b="0" strike="noStrike" spc="-1" baseline="-25000">
                          <a:solidFill>
                            <a:srgbClr val="000000"/>
                          </a:solidFill>
                          <a:uFill>
                            <a:solidFill>
                              <a:srgbClr val="FFFFFF"/>
                            </a:solidFill>
                          </a:uFill>
                          <a:latin typeface="Times New Roman"/>
                        </a:rPr>
                        <a:t>31</a:t>
                      </a:r>
                      <a:r>
                        <a:rPr lang="en-US" sz="1800" b="0" strike="noStrike" spc="-1">
                          <a:solidFill>
                            <a:srgbClr val="000000"/>
                          </a:solidFill>
                          <a:uFill>
                            <a:solidFill>
                              <a:srgbClr val="FFFFFF"/>
                            </a:solidFill>
                          </a:uFill>
                          <a:latin typeface="Times New Roman"/>
                        </a:rPr>
                        <a:t>(1620)</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c>
                  <a:txBody>
                    <a:bodyPr/>
                    <a:lstStyle/>
                    <a:p>
                      <a:pPr algn="ctr">
                        <a:lnSpc>
                          <a:spcPct val="100000"/>
                        </a:lnSpc>
                      </a:pPr>
                      <a:r>
                        <a:rPr lang="en-US" sz="1800" b="0" strike="noStrike" spc="-1">
                          <a:solidFill>
                            <a:srgbClr val="000000"/>
                          </a:solidFill>
                          <a:uFill>
                            <a:solidFill>
                              <a:srgbClr val="FFFFFF"/>
                            </a:solidFill>
                          </a:uFill>
                          <a:latin typeface="Times New Roman"/>
                        </a:rPr>
                        <a:t>0.2-0.3</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c>
                  <a:txBody>
                    <a:bodyPr/>
                    <a:lstStyle/>
                    <a:p>
                      <a:pPr algn="ctr">
                        <a:lnSpc>
                          <a:spcPct val="100000"/>
                        </a:lnSpc>
                      </a:pPr>
                      <a:r>
                        <a:rPr lang="en-US" sz="1800" b="0" strike="noStrike" spc="-1">
                          <a:solidFill>
                            <a:srgbClr val="FF0000"/>
                          </a:solidFill>
                          <a:uFill>
                            <a:solidFill>
                              <a:srgbClr val="FFFFFF"/>
                            </a:solidFill>
                          </a:uFill>
                          <a:latin typeface="Times New Roman"/>
                        </a:rPr>
                        <a:t>0.7-0.8</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extLst>
                  <a:ext uri="{0D108BD9-81ED-4DB2-BD59-A6C34878D82A}">
                    <a16:rowId xmlns:a16="http://schemas.microsoft.com/office/drawing/2014/main" val="10004"/>
                  </a:ext>
                </a:extLst>
              </a:tr>
              <a:tr h="380880">
                <a:tc>
                  <a:txBody>
                    <a:bodyPr/>
                    <a:lstStyle/>
                    <a:p>
                      <a:pPr algn="ctr">
                        <a:lnSpc>
                          <a:spcPct val="100000"/>
                        </a:lnSpc>
                      </a:pPr>
                      <a:r>
                        <a:rPr lang="en-US" sz="1800" b="0" strike="noStrike" spc="-1">
                          <a:solidFill>
                            <a:srgbClr val="000000"/>
                          </a:solidFill>
                          <a:uFill>
                            <a:solidFill>
                              <a:srgbClr val="FFFFFF"/>
                            </a:solidFill>
                          </a:uFill>
                          <a:latin typeface="Times New Roman"/>
                        </a:rPr>
                        <a:t>S</a:t>
                      </a:r>
                      <a:r>
                        <a:rPr lang="en-US" sz="1800" b="0" strike="noStrike" spc="-1" baseline="-25000">
                          <a:solidFill>
                            <a:srgbClr val="000000"/>
                          </a:solidFill>
                          <a:uFill>
                            <a:solidFill>
                              <a:srgbClr val="FFFFFF"/>
                            </a:solidFill>
                          </a:uFill>
                          <a:latin typeface="Times New Roman"/>
                        </a:rPr>
                        <a:t>11</a:t>
                      </a:r>
                      <a:r>
                        <a:rPr lang="en-US" sz="1800" b="0" strike="noStrike" spc="-1">
                          <a:solidFill>
                            <a:srgbClr val="000000"/>
                          </a:solidFill>
                          <a:uFill>
                            <a:solidFill>
                              <a:srgbClr val="FFFFFF"/>
                            </a:solidFill>
                          </a:uFill>
                          <a:latin typeface="Times New Roman"/>
                        </a:rPr>
                        <a:t>(1650)</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000000"/>
                      </a:solidFill>
                    </a:lnB>
                    <a:solidFill>
                      <a:srgbClr val="CCECDD"/>
                    </a:solidFill>
                  </a:tcPr>
                </a:tc>
                <a:tc>
                  <a:txBody>
                    <a:bodyPr/>
                    <a:lstStyle/>
                    <a:p>
                      <a:pPr algn="ctr">
                        <a:lnSpc>
                          <a:spcPct val="100000"/>
                        </a:lnSpc>
                      </a:pPr>
                      <a:r>
                        <a:rPr lang="en-US" sz="1800" b="0" strike="noStrike" spc="-1">
                          <a:solidFill>
                            <a:srgbClr val="01AF16"/>
                          </a:solidFill>
                          <a:uFill>
                            <a:solidFill>
                              <a:srgbClr val="FFFFFF"/>
                            </a:solidFill>
                          </a:uFill>
                          <a:latin typeface="Times New Roman"/>
                        </a:rPr>
                        <a:t>0.5-0.9</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000000"/>
                      </a:solidFill>
                    </a:lnB>
                    <a:solidFill>
                      <a:srgbClr val="CCECDD"/>
                    </a:solidFill>
                  </a:tcPr>
                </a:tc>
                <a:tc>
                  <a:txBody>
                    <a:bodyPr/>
                    <a:lstStyle/>
                    <a:p>
                      <a:pPr algn="ctr">
                        <a:lnSpc>
                          <a:spcPct val="100000"/>
                        </a:lnSpc>
                      </a:pPr>
                      <a:r>
                        <a:rPr lang="en-US" sz="1800" b="0" strike="noStrike" spc="-1">
                          <a:solidFill>
                            <a:srgbClr val="000000"/>
                          </a:solidFill>
                          <a:uFill>
                            <a:solidFill>
                              <a:srgbClr val="FFFFFF"/>
                            </a:solidFill>
                          </a:uFill>
                          <a:latin typeface="Times New Roman"/>
                        </a:rPr>
                        <a:t>0.05-0.15</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000000"/>
                      </a:solidFill>
                    </a:lnB>
                    <a:solidFill>
                      <a:srgbClr val="CCECDD"/>
                    </a:solidFill>
                  </a:tcPr>
                </a:tc>
                <a:tc>
                  <a:txBody>
                    <a:bodyPr/>
                    <a:lstStyle/>
                    <a:p>
                      <a:pPr algn="ctr">
                        <a:lnSpc>
                          <a:spcPct val="100000"/>
                        </a:lnSpc>
                      </a:pPr>
                      <a:r>
                        <a:rPr lang="en-US" sz="1800" b="0" strike="noStrike" spc="-1">
                          <a:solidFill>
                            <a:srgbClr val="000000"/>
                          </a:solidFill>
                          <a:uFill>
                            <a:solidFill>
                              <a:srgbClr val="FFFFFF"/>
                            </a:solidFill>
                          </a:uFill>
                          <a:latin typeface="Times New Roman"/>
                        </a:rPr>
                        <a:t>0.1-0.2</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000000"/>
                      </a:solidFill>
                    </a:lnB>
                    <a:solidFill>
                      <a:srgbClr val="CCECDD"/>
                    </a:solidFill>
                  </a:tcPr>
                </a:tc>
                <a:extLst>
                  <a:ext uri="{0D108BD9-81ED-4DB2-BD59-A6C34878D82A}">
                    <a16:rowId xmlns:a16="http://schemas.microsoft.com/office/drawing/2014/main" val="10005"/>
                  </a:ext>
                </a:extLst>
              </a:tr>
              <a:tr h="380880">
                <a:tc>
                  <a:txBody>
                    <a:bodyPr/>
                    <a:lstStyle/>
                    <a:p>
                      <a:pPr algn="ctr">
                        <a:lnSpc>
                          <a:spcPct val="100000"/>
                        </a:lnSpc>
                      </a:pPr>
                      <a:r>
                        <a:rPr lang="en-US" sz="1800" b="0" strike="noStrike" spc="-1">
                          <a:solidFill>
                            <a:srgbClr val="000000"/>
                          </a:solidFill>
                          <a:uFill>
                            <a:solidFill>
                              <a:srgbClr val="FFFFFF"/>
                            </a:solidFill>
                          </a:uFill>
                          <a:latin typeface="Times New Roman"/>
                        </a:rPr>
                        <a:t>F</a:t>
                      </a:r>
                      <a:r>
                        <a:rPr lang="en-US" sz="1800" b="0" strike="noStrike" spc="-1" baseline="-25000">
                          <a:solidFill>
                            <a:srgbClr val="000000"/>
                          </a:solidFill>
                          <a:uFill>
                            <a:solidFill>
                              <a:srgbClr val="FFFFFF"/>
                            </a:solidFill>
                          </a:uFill>
                          <a:latin typeface="Times New Roman"/>
                        </a:rPr>
                        <a:t>15</a:t>
                      </a:r>
                      <a:r>
                        <a:rPr lang="en-US" sz="1800" b="0" strike="noStrike" spc="-1">
                          <a:solidFill>
                            <a:srgbClr val="000000"/>
                          </a:solidFill>
                          <a:uFill>
                            <a:solidFill>
                              <a:srgbClr val="FFFFFF"/>
                            </a:solidFill>
                          </a:uFill>
                          <a:latin typeface="Times New Roman"/>
                        </a:rPr>
                        <a:t>(1680)</a:t>
                      </a:r>
                      <a:endParaRPr lang="en-US"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tc>
                  <a:txBody>
                    <a:bodyPr/>
                    <a:lstStyle/>
                    <a:p>
                      <a:pPr algn="ctr">
                        <a:lnSpc>
                          <a:spcPct val="100000"/>
                        </a:lnSpc>
                      </a:pPr>
                      <a:r>
                        <a:rPr lang="en-US" sz="1800" b="0" strike="noStrike" spc="-1">
                          <a:solidFill>
                            <a:srgbClr val="01AF16"/>
                          </a:solidFill>
                          <a:uFill>
                            <a:solidFill>
                              <a:srgbClr val="FFFFFF"/>
                            </a:solidFill>
                          </a:uFill>
                          <a:latin typeface="Times New Roman"/>
                        </a:rPr>
                        <a:t>0.65-0.7</a:t>
                      </a:r>
                      <a:endParaRPr lang="en-US"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tc>
                  <a:txBody>
                    <a:bodyPr/>
                    <a:lstStyle/>
                    <a:p>
                      <a:endParaRPr lang="en-US"/>
                    </a:p>
                  </a:txBody>
                  <a:tcPr>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tc>
                  <a:txBody>
                    <a:bodyPr/>
                    <a:lstStyle/>
                    <a:p>
                      <a:pPr algn="ctr">
                        <a:lnSpc>
                          <a:spcPct val="100000"/>
                        </a:lnSpc>
                      </a:pPr>
                      <a:r>
                        <a:rPr lang="en-US" sz="1800" b="0" strike="noStrike" spc="-1">
                          <a:solidFill>
                            <a:srgbClr val="000000"/>
                          </a:solidFill>
                          <a:uFill>
                            <a:solidFill>
                              <a:srgbClr val="FFFFFF"/>
                            </a:solidFill>
                          </a:uFill>
                          <a:latin typeface="Times New Roman"/>
                        </a:rPr>
                        <a:t>0.3-0.4</a:t>
                      </a:r>
                      <a:endParaRPr lang="en-US"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extLst>
                  <a:ext uri="{0D108BD9-81ED-4DB2-BD59-A6C34878D82A}">
                    <a16:rowId xmlns:a16="http://schemas.microsoft.com/office/drawing/2014/main" val="10006"/>
                  </a:ext>
                </a:extLst>
              </a:tr>
              <a:tr h="380880">
                <a:tc>
                  <a:txBody>
                    <a:bodyPr/>
                    <a:lstStyle/>
                    <a:p>
                      <a:pPr algn="ctr">
                        <a:lnSpc>
                          <a:spcPct val="100000"/>
                        </a:lnSpc>
                      </a:pPr>
                      <a:r>
                        <a:rPr lang="en-US" sz="1800" b="0" strike="noStrike" spc="-1">
                          <a:solidFill>
                            <a:srgbClr val="000000"/>
                          </a:solidFill>
                          <a:uFill>
                            <a:solidFill>
                              <a:srgbClr val="FFFFFF"/>
                            </a:solidFill>
                          </a:uFill>
                          <a:latin typeface="Times New Roman"/>
                        </a:rPr>
                        <a:t>D</a:t>
                      </a:r>
                      <a:r>
                        <a:rPr lang="en-US" sz="1800" b="0" strike="noStrike" spc="-1" baseline="-25000">
                          <a:solidFill>
                            <a:srgbClr val="000000"/>
                          </a:solidFill>
                          <a:uFill>
                            <a:solidFill>
                              <a:srgbClr val="FFFFFF"/>
                            </a:solidFill>
                          </a:uFill>
                          <a:latin typeface="Times New Roman"/>
                        </a:rPr>
                        <a:t>13</a:t>
                      </a:r>
                      <a:r>
                        <a:rPr lang="en-US" sz="1800" b="0" strike="noStrike" spc="-1">
                          <a:solidFill>
                            <a:srgbClr val="000000"/>
                          </a:solidFill>
                          <a:uFill>
                            <a:solidFill>
                              <a:srgbClr val="FFFFFF"/>
                            </a:solidFill>
                          </a:uFill>
                          <a:latin typeface="Times New Roman"/>
                        </a:rPr>
                        <a:t>(1700)</a:t>
                      </a:r>
                      <a:endParaRPr lang="en-US"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CECDD"/>
                    </a:solidFill>
                  </a:tcPr>
                </a:tc>
                <a:tc>
                  <a:txBody>
                    <a:bodyPr/>
                    <a:lstStyle/>
                    <a:p>
                      <a:pPr algn="ctr">
                        <a:lnSpc>
                          <a:spcPct val="100000"/>
                        </a:lnSpc>
                      </a:pPr>
                      <a:r>
                        <a:rPr lang="en-US" sz="1800" b="0" strike="noStrike" spc="-1">
                          <a:solidFill>
                            <a:srgbClr val="000000"/>
                          </a:solidFill>
                          <a:uFill>
                            <a:solidFill>
                              <a:srgbClr val="FFFFFF"/>
                            </a:solidFill>
                          </a:uFill>
                          <a:latin typeface="Times New Roman"/>
                        </a:rPr>
                        <a:t>0.12</a:t>
                      </a:r>
                      <a:endParaRPr lang="en-US"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CECDD"/>
                    </a:solidFill>
                  </a:tcPr>
                </a:tc>
                <a:tc>
                  <a:txBody>
                    <a:bodyPr/>
                    <a:lstStyle/>
                    <a:p>
                      <a:endParaRPr lang="en-US"/>
                    </a:p>
                  </a:txBody>
                  <a:tcPr>
                    <a:lnL w="12240">
                      <a:solidFill>
                        <a:srgbClr val="000000"/>
                      </a:solidFill>
                    </a:lnL>
                    <a:lnR w="12240">
                      <a:solidFill>
                        <a:srgbClr val="000000"/>
                      </a:solidFill>
                    </a:lnR>
                    <a:lnT w="12240">
                      <a:solidFill>
                        <a:srgbClr val="000000"/>
                      </a:solidFill>
                    </a:lnT>
                    <a:lnB w="12240">
                      <a:solidFill>
                        <a:srgbClr val="000000"/>
                      </a:solidFill>
                    </a:lnB>
                    <a:solidFill>
                      <a:srgbClr val="CCECDD"/>
                    </a:solidFill>
                  </a:tcPr>
                </a:tc>
                <a:tc>
                  <a:txBody>
                    <a:bodyPr/>
                    <a:lstStyle/>
                    <a:p>
                      <a:pPr algn="ctr">
                        <a:lnSpc>
                          <a:spcPct val="100000"/>
                        </a:lnSpc>
                      </a:pPr>
                      <a:r>
                        <a:rPr lang="en-US" sz="1800" b="0" strike="noStrike" spc="-1">
                          <a:solidFill>
                            <a:srgbClr val="FF0000"/>
                          </a:solidFill>
                          <a:uFill>
                            <a:solidFill>
                              <a:srgbClr val="FFFFFF"/>
                            </a:solidFill>
                          </a:uFill>
                          <a:latin typeface="Times New Roman"/>
                        </a:rPr>
                        <a:t>0.85-0.95</a:t>
                      </a:r>
                      <a:endParaRPr lang="en-US"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CECDD"/>
                    </a:solidFill>
                  </a:tcPr>
                </a:tc>
                <a:extLst>
                  <a:ext uri="{0D108BD9-81ED-4DB2-BD59-A6C34878D82A}">
                    <a16:rowId xmlns:a16="http://schemas.microsoft.com/office/drawing/2014/main" val="10007"/>
                  </a:ext>
                </a:extLst>
              </a:tr>
              <a:tr h="380880">
                <a:tc>
                  <a:txBody>
                    <a:bodyPr/>
                    <a:lstStyle/>
                    <a:p>
                      <a:pPr algn="ctr">
                        <a:lnSpc>
                          <a:spcPct val="100000"/>
                        </a:lnSpc>
                      </a:pPr>
                      <a:r>
                        <a:rPr lang="en-US" sz="1800" b="0" strike="noStrike" spc="-1">
                          <a:solidFill>
                            <a:srgbClr val="000000"/>
                          </a:solidFill>
                          <a:uFill>
                            <a:solidFill>
                              <a:srgbClr val="FFFFFF"/>
                            </a:solidFill>
                          </a:uFill>
                          <a:latin typeface="Times New Roman"/>
                        </a:rPr>
                        <a:t>D</a:t>
                      </a:r>
                      <a:r>
                        <a:rPr lang="en-US" sz="1800" b="0" strike="noStrike" spc="-1" baseline="-25000">
                          <a:solidFill>
                            <a:srgbClr val="000000"/>
                          </a:solidFill>
                          <a:uFill>
                            <a:solidFill>
                              <a:srgbClr val="FFFFFF"/>
                            </a:solidFill>
                          </a:uFill>
                          <a:latin typeface="Times New Roman"/>
                        </a:rPr>
                        <a:t>33</a:t>
                      </a:r>
                      <a:r>
                        <a:rPr lang="en-US" sz="1800" b="0" strike="noStrike" spc="-1">
                          <a:solidFill>
                            <a:srgbClr val="000000"/>
                          </a:solidFill>
                          <a:uFill>
                            <a:solidFill>
                              <a:srgbClr val="FFFFFF"/>
                            </a:solidFill>
                          </a:uFill>
                          <a:latin typeface="Times New Roman"/>
                        </a:rPr>
                        <a:t>(1700)</a:t>
                      </a:r>
                      <a:endParaRPr lang="en-US"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tc>
                  <a:txBody>
                    <a:bodyPr/>
                    <a:lstStyle/>
                    <a:p>
                      <a:pPr algn="ctr">
                        <a:lnSpc>
                          <a:spcPct val="100000"/>
                        </a:lnSpc>
                      </a:pPr>
                      <a:r>
                        <a:rPr lang="en-US" sz="1800" b="0" strike="noStrike" spc="-1">
                          <a:solidFill>
                            <a:srgbClr val="000000"/>
                          </a:solidFill>
                          <a:uFill>
                            <a:solidFill>
                              <a:srgbClr val="FFFFFF"/>
                            </a:solidFill>
                          </a:uFill>
                          <a:latin typeface="Times New Roman"/>
                        </a:rPr>
                        <a:t>0.1-0.2</a:t>
                      </a:r>
                      <a:endParaRPr lang="en-US"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tc>
                  <a:txBody>
                    <a:bodyPr/>
                    <a:lstStyle/>
                    <a:p>
                      <a:endParaRPr lang="en-US"/>
                    </a:p>
                  </a:txBody>
                  <a:tcPr>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tc>
                  <a:txBody>
                    <a:bodyPr/>
                    <a:lstStyle/>
                    <a:p>
                      <a:pPr algn="ctr">
                        <a:lnSpc>
                          <a:spcPct val="100000"/>
                        </a:lnSpc>
                      </a:pPr>
                      <a:r>
                        <a:rPr lang="en-US" sz="1800" b="0" strike="noStrike" spc="-1">
                          <a:solidFill>
                            <a:srgbClr val="FF0000"/>
                          </a:solidFill>
                          <a:uFill>
                            <a:solidFill>
                              <a:srgbClr val="FFFFFF"/>
                            </a:solidFill>
                          </a:uFill>
                          <a:latin typeface="Times New Roman"/>
                        </a:rPr>
                        <a:t>0.8-0.9</a:t>
                      </a:r>
                      <a:endParaRPr lang="en-US"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extLst>
                  <a:ext uri="{0D108BD9-81ED-4DB2-BD59-A6C34878D82A}">
                    <a16:rowId xmlns:a16="http://schemas.microsoft.com/office/drawing/2014/main" val="10008"/>
                  </a:ext>
                </a:extLst>
              </a:tr>
              <a:tr h="380880">
                <a:tc>
                  <a:txBody>
                    <a:bodyPr/>
                    <a:lstStyle/>
                    <a:p>
                      <a:pPr algn="ctr">
                        <a:lnSpc>
                          <a:spcPct val="100000"/>
                        </a:lnSpc>
                      </a:pPr>
                      <a:r>
                        <a:rPr lang="en-US" sz="1800" b="0" strike="noStrike" spc="-1">
                          <a:solidFill>
                            <a:srgbClr val="000000"/>
                          </a:solidFill>
                          <a:uFill>
                            <a:solidFill>
                              <a:srgbClr val="FFFFFF"/>
                            </a:solidFill>
                          </a:uFill>
                          <a:latin typeface="Times New Roman"/>
                        </a:rPr>
                        <a:t>P</a:t>
                      </a:r>
                      <a:r>
                        <a:rPr lang="en-US" sz="1800" b="0" strike="noStrike" spc="-1" baseline="-25000">
                          <a:solidFill>
                            <a:srgbClr val="000000"/>
                          </a:solidFill>
                          <a:uFill>
                            <a:solidFill>
                              <a:srgbClr val="FFFFFF"/>
                            </a:solidFill>
                          </a:uFill>
                          <a:latin typeface="Times New Roman"/>
                        </a:rPr>
                        <a:t>11</a:t>
                      </a:r>
                      <a:r>
                        <a:rPr lang="en-US" sz="1800" b="0" strike="noStrike" spc="-1">
                          <a:solidFill>
                            <a:srgbClr val="000000"/>
                          </a:solidFill>
                          <a:uFill>
                            <a:solidFill>
                              <a:srgbClr val="FFFFFF"/>
                            </a:solidFill>
                          </a:uFill>
                          <a:latin typeface="Times New Roman"/>
                        </a:rPr>
                        <a:t>(1710)</a:t>
                      </a:r>
                      <a:endParaRPr lang="en-US"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CECDD"/>
                    </a:solidFill>
                  </a:tcPr>
                </a:tc>
                <a:tc>
                  <a:txBody>
                    <a:bodyPr/>
                    <a:lstStyle/>
                    <a:p>
                      <a:pPr algn="ctr">
                        <a:lnSpc>
                          <a:spcPct val="100000"/>
                        </a:lnSpc>
                      </a:pPr>
                      <a:r>
                        <a:rPr lang="en-US" sz="1800" b="0" strike="noStrike" spc="-1">
                          <a:solidFill>
                            <a:srgbClr val="000000"/>
                          </a:solidFill>
                          <a:uFill>
                            <a:solidFill>
                              <a:srgbClr val="FFFFFF"/>
                            </a:solidFill>
                          </a:uFill>
                          <a:latin typeface="Times New Roman"/>
                        </a:rPr>
                        <a:t>0.05-0.2</a:t>
                      </a:r>
                      <a:endParaRPr lang="en-US"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CECDD"/>
                    </a:solidFill>
                  </a:tcPr>
                </a:tc>
                <a:tc>
                  <a:txBody>
                    <a:bodyPr/>
                    <a:lstStyle/>
                    <a:p>
                      <a:pPr algn="ctr">
                        <a:lnSpc>
                          <a:spcPct val="100000"/>
                        </a:lnSpc>
                      </a:pPr>
                      <a:r>
                        <a:rPr lang="en-US" sz="1800" b="0" strike="noStrike" spc="-1">
                          <a:solidFill>
                            <a:srgbClr val="000000"/>
                          </a:solidFill>
                          <a:uFill>
                            <a:solidFill>
                              <a:srgbClr val="FFFFFF"/>
                            </a:solidFill>
                          </a:uFill>
                          <a:latin typeface="Times New Roman"/>
                        </a:rPr>
                        <a:t>0.1-0.3</a:t>
                      </a:r>
                      <a:endParaRPr lang="en-US"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CECDD"/>
                    </a:solidFill>
                  </a:tcPr>
                </a:tc>
                <a:tc>
                  <a:txBody>
                    <a:bodyPr/>
                    <a:lstStyle/>
                    <a:p>
                      <a:pPr algn="ctr">
                        <a:lnSpc>
                          <a:spcPct val="100000"/>
                        </a:lnSpc>
                      </a:pPr>
                      <a:r>
                        <a:rPr lang="en-US" sz="1800" b="0" strike="noStrike" spc="-1">
                          <a:solidFill>
                            <a:srgbClr val="FF0000"/>
                          </a:solidFill>
                          <a:uFill>
                            <a:solidFill>
                              <a:srgbClr val="FFFFFF"/>
                            </a:solidFill>
                          </a:uFill>
                          <a:latin typeface="Times New Roman"/>
                        </a:rPr>
                        <a:t>0.4-0.9</a:t>
                      </a:r>
                      <a:endParaRPr lang="en-US"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CECDD"/>
                    </a:solidFill>
                  </a:tcPr>
                </a:tc>
                <a:extLst>
                  <a:ext uri="{0D108BD9-81ED-4DB2-BD59-A6C34878D82A}">
                    <a16:rowId xmlns:a16="http://schemas.microsoft.com/office/drawing/2014/main" val="10009"/>
                  </a:ext>
                </a:extLst>
              </a:tr>
              <a:tr h="380880">
                <a:tc>
                  <a:txBody>
                    <a:bodyPr/>
                    <a:lstStyle/>
                    <a:p>
                      <a:pPr algn="ctr">
                        <a:lnSpc>
                          <a:spcPct val="100000"/>
                        </a:lnSpc>
                      </a:pPr>
                      <a:r>
                        <a:rPr lang="en-US" sz="1800" b="0" strike="noStrike" spc="-1">
                          <a:solidFill>
                            <a:srgbClr val="000000"/>
                          </a:solidFill>
                          <a:uFill>
                            <a:solidFill>
                              <a:srgbClr val="FFFFFF"/>
                            </a:solidFill>
                          </a:uFill>
                          <a:latin typeface="Times New Roman"/>
                        </a:rPr>
                        <a:t>P</a:t>
                      </a:r>
                      <a:r>
                        <a:rPr lang="en-US" sz="1800" b="0" strike="noStrike" spc="-1" baseline="-25000">
                          <a:solidFill>
                            <a:srgbClr val="000000"/>
                          </a:solidFill>
                          <a:uFill>
                            <a:solidFill>
                              <a:srgbClr val="FFFFFF"/>
                            </a:solidFill>
                          </a:uFill>
                          <a:latin typeface="Times New Roman"/>
                        </a:rPr>
                        <a:t>13</a:t>
                      </a:r>
                      <a:r>
                        <a:rPr lang="en-US" sz="1800" b="0" strike="noStrike" spc="-1">
                          <a:solidFill>
                            <a:srgbClr val="000000"/>
                          </a:solidFill>
                          <a:uFill>
                            <a:solidFill>
                              <a:srgbClr val="FFFFFF"/>
                            </a:solidFill>
                          </a:uFill>
                          <a:latin typeface="Times New Roman"/>
                        </a:rPr>
                        <a:t>(1720)</a:t>
                      </a:r>
                      <a:endParaRPr lang="en-US"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tc>
                  <a:txBody>
                    <a:bodyPr/>
                    <a:lstStyle/>
                    <a:p>
                      <a:pPr algn="ctr">
                        <a:lnSpc>
                          <a:spcPct val="100000"/>
                        </a:lnSpc>
                      </a:pPr>
                      <a:r>
                        <a:rPr lang="en-US" sz="1800" b="0" strike="noStrike" spc="-1">
                          <a:solidFill>
                            <a:srgbClr val="000000"/>
                          </a:solidFill>
                          <a:uFill>
                            <a:solidFill>
                              <a:srgbClr val="FFFFFF"/>
                            </a:solidFill>
                          </a:uFill>
                          <a:latin typeface="Times New Roman"/>
                        </a:rPr>
                        <a:t>0.11</a:t>
                      </a:r>
                      <a:endParaRPr lang="en-US"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tc>
                  <a:txBody>
                    <a:bodyPr/>
                    <a:lstStyle/>
                    <a:p>
                      <a:pPr algn="ctr">
                        <a:lnSpc>
                          <a:spcPct val="100000"/>
                        </a:lnSpc>
                      </a:pPr>
                      <a:r>
                        <a:rPr lang="en-US" sz="1800" b="0" strike="noStrike" spc="-1">
                          <a:solidFill>
                            <a:srgbClr val="000000"/>
                          </a:solidFill>
                          <a:uFill>
                            <a:solidFill>
                              <a:srgbClr val="FFFFFF"/>
                            </a:solidFill>
                          </a:uFill>
                          <a:latin typeface="Times New Roman"/>
                        </a:rPr>
                        <a:t>0.04</a:t>
                      </a:r>
                      <a:endParaRPr lang="en-US"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tc>
                  <a:txBody>
                    <a:bodyPr/>
                    <a:lstStyle/>
                    <a:p>
                      <a:pPr algn="ctr">
                        <a:lnSpc>
                          <a:spcPct val="100000"/>
                        </a:lnSpc>
                      </a:pPr>
                      <a:r>
                        <a:rPr lang="en-US" sz="1800" b="0" strike="noStrike" spc="-1">
                          <a:solidFill>
                            <a:srgbClr val="FF0000"/>
                          </a:solidFill>
                          <a:uFill>
                            <a:solidFill>
                              <a:srgbClr val="FFFFFF"/>
                            </a:solidFill>
                          </a:uFill>
                          <a:latin typeface="Times New Roman"/>
                        </a:rPr>
                        <a:t>&gt;0.7</a:t>
                      </a:r>
                      <a:endParaRPr lang="en-US"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extLst>
                  <a:ext uri="{0D108BD9-81ED-4DB2-BD59-A6C34878D82A}">
                    <a16:rowId xmlns:a16="http://schemas.microsoft.com/office/drawing/2014/main" val="10010"/>
                  </a:ext>
                </a:extLst>
              </a:tr>
            </a:tbl>
          </a:graphicData>
        </a:graphic>
      </p:graphicFrame>
      <p:sp>
        <p:nvSpPr>
          <p:cNvPr id="365" name="CustomShape 3"/>
          <p:cNvSpPr/>
          <p:nvPr/>
        </p:nvSpPr>
        <p:spPr>
          <a:xfrm>
            <a:off x="2090640" y="5516640"/>
            <a:ext cx="8283960" cy="820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400" spc="-1">
                <a:solidFill>
                  <a:srgbClr val="333399"/>
                </a:solidFill>
                <a:uFill>
                  <a:solidFill>
                    <a:srgbClr val="FFFFFF"/>
                  </a:solidFill>
                </a:uFill>
                <a:latin typeface="Times New Roman"/>
                <a:ea typeface="DejaVu Sans"/>
              </a:rPr>
              <a:t>Analysis of the e1e data measured with CLAS in Hall-B at JLab will be presented in this talk.</a:t>
            </a:r>
            <a:endParaRPr lang="en-US" spc="-1">
              <a:solidFill>
                <a:srgbClr val="000000"/>
              </a:solidFill>
              <a:uFill>
                <a:solidFill>
                  <a:srgbClr val="FFFFFF"/>
                </a:solidFill>
              </a:uFill>
              <a:latin typeface="Arial"/>
            </a:endParaRPr>
          </a:p>
        </p:txBody>
      </p:sp>
      <p:sp>
        <p:nvSpPr>
          <p:cNvPr id="366" name="CustomShape 4"/>
          <p:cNvSpPr/>
          <p:nvPr/>
        </p:nvSpPr>
        <p:spPr>
          <a:xfrm>
            <a:off x="1524000" y="57240"/>
            <a:ext cx="9142560" cy="456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US" sz="3000" b="1" spc="-1">
                <a:solidFill>
                  <a:srgbClr val="333399"/>
                </a:solidFill>
                <a:uFill>
                  <a:solidFill>
                    <a:srgbClr val="FFFFFF"/>
                  </a:solidFill>
                </a:uFill>
                <a:latin typeface="Times New Roman"/>
                <a:ea typeface="DejaVu Sans"/>
              </a:rPr>
              <a:t>Branching</a:t>
            </a:r>
            <a:r>
              <a:rPr lang="en-US" sz="1400" b="1" spc="-1">
                <a:solidFill>
                  <a:srgbClr val="333399"/>
                </a:solidFill>
                <a:uFill>
                  <a:solidFill>
                    <a:srgbClr val="FFFFFF"/>
                  </a:solidFill>
                </a:uFill>
                <a:latin typeface="Times New Roman"/>
                <a:ea typeface="DejaVu Sans"/>
              </a:rPr>
              <a:t> </a:t>
            </a:r>
            <a:r>
              <a:rPr lang="en-US" sz="3000" b="1" spc="-1">
                <a:solidFill>
                  <a:srgbClr val="333399"/>
                </a:solidFill>
                <a:uFill>
                  <a:solidFill>
                    <a:srgbClr val="FFFFFF"/>
                  </a:solidFill>
                </a:uFill>
                <a:latin typeface="Times New Roman"/>
                <a:ea typeface="DejaVu Sans"/>
              </a:rPr>
              <a:t>Fractions</a:t>
            </a:r>
            <a:r>
              <a:rPr lang="en-US" sz="1400" b="1" spc="-1">
                <a:solidFill>
                  <a:srgbClr val="333399"/>
                </a:solidFill>
                <a:uFill>
                  <a:solidFill>
                    <a:srgbClr val="FFFFFF"/>
                  </a:solidFill>
                </a:uFill>
                <a:latin typeface="Times New Roman"/>
                <a:ea typeface="DejaVu Sans"/>
              </a:rPr>
              <a:t> </a:t>
            </a:r>
            <a:r>
              <a:rPr lang="en-US" sz="3000" b="1" spc="-1">
                <a:solidFill>
                  <a:srgbClr val="333399"/>
                </a:solidFill>
                <a:uFill>
                  <a:solidFill>
                    <a:srgbClr val="FFFFFF"/>
                  </a:solidFill>
                </a:uFill>
                <a:latin typeface="Times New Roman"/>
                <a:ea typeface="DejaVu Sans"/>
              </a:rPr>
              <a:t>in</a:t>
            </a:r>
            <a:r>
              <a:rPr lang="en-US" sz="1400" b="1" spc="-1">
                <a:solidFill>
                  <a:srgbClr val="333399"/>
                </a:solidFill>
                <a:uFill>
                  <a:solidFill>
                    <a:srgbClr val="FFFFFF"/>
                  </a:solidFill>
                </a:uFill>
                <a:latin typeface="Times New Roman"/>
                <a:ea typeface="DejaVu Sans"/>
              </a:rPr>
              <a:t> </a:t>
            </a:r>
            <a:r>
              <a:rPr lang="en-US" sz="3000" b="1" spc="-1">
                <a:solidFill>
                  <a:srgbClr val="333399"/>
                </a:solidFill>
                <a:uFill>
                  <a:solidFill>
                    <a:srgbClr val="FFFFFF"/>
                  </a:solidFill>
                </a:uFill>
                <a:latin typeface="Times New Roman"/>
                <a:ea typeface="DejaVu Sans"/>
              </a:rPr>
              <a:t>the</a:t>
            </a:r>
            <a:r>
              <a:rPr lang="en-US" sz="1400" b="1" spc="-1">
                <a:solidFill>
                  <a:srgbClr val="333399"/>
                </a:solidFill>
                <a:uFill>
                  <a:solidFill>
                    <a:srgbClr val="FFFFFF"/>
                  </a:solidFill>
                </a:uFill>
                <a:latin typeface="Times New Roman"/>
                <a:ea typeface="DejaVu Sans"/>
              </a:rPr>
              <a:t> </a:t>
            </a:r>
            <a:r>
              <a:rPr lang="en-US" sz="3000" b="1" spc="-1">
                <a:solidFill>
                  <a:srgbClr val="333399"/>
                </a:solidFill>
                <a:uFill>
                  <a:solidFill>
                    <a:srgbClr val="FFFFFF"/>
                  </a:solidFill>
                </a:uFill>
                <a:latin typeface="Times New Roman"/>
                <a:ea typeface="DejaVu Sans"/>
              </a:rPr>
              <a:t>2</a:t>
            </a:r>
            <a:r>
              <a:rPr lang="en-US" sz="3000" b="1" spc="-1" baseline="30000">
                <a:solidFill>
                  <a:srgbClr val="333399"/>
                </a:solidFill>
                <a:uFill>
                  <a:solidFill>
                    <a:srgbClr val="FFFFFF"/>
                  </a:solidFill>
                </a:uFill>
                <a:latin typeface="Times New Roman"/>
                <a:ea typeface="DejaVu Sans"/>
              </a:rPr>
              <a:t>nd</a:t>
            </a:r>
            <a:r>
              <a:rPr lang="en-US" sz="1400" b="1" spc="-1">
                <a:solidFill>
                  <a:srgbClr val="333399"/>
                </a:solidFill>
                <a:uFill>
                  <a:solidFill>
                    <a:srgbClr val="FFFFFF"/>
                  </a:solidFill>
                </a:uFill>
                <a:latin typeface="Times New Roman"/>
                <a:ea typeface="DejaVu Sans"/>
              </a:rPr>
              <a:t> </a:t>
            </a:r>
            <a:r>
              <a:rPr lang="en-US" sz="3000" b="1" spc="-1">
                <a:solidFill>
                  <a:srgbClr val="333399"/>
                </a:solidFill>
                <a:uFill>
                  <a:solidFill>
                    <a:srgbClr val="FFFFFF"/>
                  </a:solidFill>
                </a:uFill>
                <a:latin typeface="Times New Roman"/>
                <a:ea typeface="DejaVu Sans"/>
              </a:rPr>
              <a:t>and</a:t>
            </a:r>
            <a:r>
              <a:rPr lang="en-US" sz="1400" b="1" spc="-1">
                <a:solidFill>
                  <a:srgbClr val="333399"/>
                </a:solidFill>
                <a:uFill>
                  <a:solidFill>
                    <a:srgbClr val="FFFFFF"/>
                  </a:solidFill>
                </a:uFill>
                <a:latin typeface="Times New Roman"/>
                <a:ea typeface="DejaVu Sans"/>
              </a:rPr>
              <a:t> </a:t>
            </a:r>
            <a:r>
              <a:rPr lang="en-US" sz="3000" b="1" spc="-1">
                <a:solidFill>
                  <a:srgbClr val="333399"/>
                </a:solidFill>
                <a:uFill>
                  <a:solidFill>
                    <a:srgbClr val="FFFFFF"/>
                  </a:solidFill>
                </a:uFill>
                <a:latin typeface="Times New Roman"/>
                <a:ea typeface="DejaVu Sans"/>
              </a:rPr>
              <a:t>3</a:t>
            </a:r>
            <a:r>
              <a:rPr lang="en-US" sz="3000" b="1" spc="-1" baseline="30000">
                <a:solidFill>
                  <a:srgbClr val="333399"/>
                </a:solidFill>
                <a:uFill>
                  <a:solidFill>
                    <a:srgbClr val="FFFFFF"/>
                  </a:solidFill>
                </a:uFill>
                <a:latin typeface="Times New Roman"/>
                <a:ea typeface="DejaVu Sans"/>
              </a:rPr>
              <a:t>rd</a:t>
            </a:r>
            <a:r>
              <a:rPr lang="en-US" sz="1400" b="1" spc="-1">
                <a:solidFill>
                  <a:srgbClr val="333399"/>
                </a:solidFill>
                <a:uFill>
                  <a:solidFill>
                    <a:srgbClr val="FFFFFF"/>
                  </a:solidFill>
                </a:uFill>
                <a:latin typeface="Times New Roman"/>
                <a:ea typeface="DejaVu Sans"/>
              </a:rPr>
              <a:t> </a:t>
            </a:r>
            <a:r>
              <a:rPr lang="en-US" sz="3000" b="1" spc="-1">
                <a:solidFill>
                  <a:srgbClr val="333399"/>
                </a:solidFill>
                <a:uFill>
                  <a:solidFill>
                    <a:srgbClr val="FFFFFF"/>
                  </a:solidFill>
                </a:uFill>
                <a:latin typeface="Times New Roman"/>
                <a:ea typeface="DejaVu Sans"/>
              </a:rPr>
              <a:t>Resonance</a:t>
            </a:r>
            <a:r>
              <a:rPr lang="en-US" sz="1400" b="1" spc="-1">
                <a:solidFill>
                  <a:srgbClr val="333399"/>
                </a:solidFill>
                <a:uFill>
                  <a:solidFill>
                    <a:srgbClr val="FFFFFF"/>
                  </a:solidFill>
                </a:uFill>
                <a:latin typeface="Times New Roman"/>
                <a:ea typeface="DejaVu Sans"/>
              </a:rPr>
              <a:t> </a:t>
            </a:r>
            <a:r>
              <a:rPr lang="en-US" sz="3000" b="1" spc="-1">
                <a:solidFill>
                  <a:srgbClr val="333399"/>
                </a:solidFill>
                <a:uFill>
                  <a:solidFill>
                    <a:srgbClr val="FFFFFF"/>
                  </a:solidFill>
                </a:uFill>
                <a:latin typeface="Times New Roman"/>
                <a:ea typeface="DejaVu Sans"/>
              </a:rPr>
              <a:t>Regions</a:t>
            </a:r>
            <a:endParaRPr lang="en-US"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 name="Picture 31"/>
          <p:cNvPicPr/>
          <p:nvPr/>
        </p:nvPicPr>
        <p:blipFill>
          <a:blip r:embed="rId2"/>
          <a:stretch/>
        </p:blipFill>
        <p:spPr>
          <a:xfrm>
            <a:off x="7719600" y="1280160"/>
            <a:ext cx="2743200" cy="2743200"/>
          </a:xfrm>
          <a:prstGeom prst="rect">
            <a:avLst/>
          </a:prstGeom>
          <a:ln w="9360">
            <a:noFill/>
          </a:ln>
        </p:spPr>
      </p:pic>
      <p:pic>
        <p:nvPicPr>
          <p:cNvPr id="368" name="Picture 367"/>
          <p:cNvPicPr/>
          <p:nvPr/>
        </p:nvPicPr>
        <p:blipFill>
          <a:blip r:embed="rId3"/>
          <a:stretch/>
        </p:blipFill>
        <p:spPr>
          <a:xfrm>
            <a:off x="1798320" y="1228320"/>
            <a:ext cx="3566160" cy="2795400"/>
          </a:xfrm>
          <a:prstGeom prst="rect">
            <a:avLst/>
          </a:prstGeom>
          <a:ln>
            <a:noFill/>
          </a:ln>
        </p:spPr>
      </p:pic>
      <p:sp>
        <p:nvSpPr>
          <p:cNvPr id="369" name="CustomShape 1"/>
          <p:cNvSpPr/>
          <p:nvPr/>
        </p:nvSpPr>
        <p:spPr>
          <a:xfrm>
            <a:off x="2572320" y="808560"/>
            <a:ext cx="1969920" cy="399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b="1" spc="-1">
                <a:solidFill>
                  <a:srgbClr val="333399"/>
                </a:solidFill>
                <a:uFill>
                  <a:solidFill>
                    <a:srgbClr val="FFFFFF"/>
                  </a:solidFill>
                </a:uFill>
                <a:latin typeface="Times New Roman"/>
                <a:ea typeface="DejaVu Sans"/>
              </a:rPr>
              <a:t>E1E target</a:t>
            </a:r>
            <a:endParaRPr lang="en-US" spc="-1">
              <a:solidFill>
                <a:srgbClr val="000000"/>
              </a:solidFill>
              <a:uFill>
                <a:solidFill>
                  <a:srgbClr val="FFFFFF"/>
                </a:solidFill>
              </a:uFill>
              <a:latin typeface="Arial"/>
            </a:endParaRPr>
          </a:p>
        </p:txBody>
      </p:sp>
      <p:pic>
        <p:nvPicPr>
          <p:cNvPr id="370" name="Picture 369"/>
          <p:cNvPicPr/>
          <p:nvPr/>
        </p:nvPicPr>
        <p:blipFill>
          <a:blip r:embed="rId4"/>
          <a:stretch/>
        </p:blipFill>
        <p:spPr>
          <a:xfrm>
            <a:off x="8108040" y="4885920"/>
            <a:ext cx="1611720" cy="417960"/>
          </a:xfrm>
          <a:prstGeom prst="rect">
            <a:avLst/>
          </a:prstGeom>
          <a:ln>
            <a:noFill/>
          </a:ln>
        </p:spPr>
      </p:pic>
      <p:pic>
        <p:nvPicPr>
          <p:cNvPr id="371" name="Picture 370"/>
          <p:cNvPicPr/>
          <p:nvPr/>
        </p:nvPicPr>
        <p:blipFill>
          <a:blip r:embed="rId5"/>
          <a:stretch/>
        </p:blipFill>
        <p:spPr>
          <a:xfrm>
            <a:off x="1524360" y="5825520"/>
            <a:ext cx="1700640" cy="392760"/>
          </a:xfrm>
          <a:prstGeom prst="rect">
            <a:avLst/>
          </a:prstGeom>
          <a:ln>
            <a:noFill/>
          </a:ln>
        </p:spPr>
      </p:pic>
      <p:pic>
        <p:nvPicPr>
          <p:cNvPr id="372" name="Picture 371"/>
          <p:cNvPicPr/>
          <p:nvPr/>
        </p:nvPicPr>
        <p:blipFill>
          <a:blip r:embed="rId4"/>
          <a:stretch/>
        </p:blipFill>
        <p:spPr>
          <a:xfrm>
            <a:off x="8108040" y="4885920"/>
            <a:ext cx="1611720" cy="417960"/>
          </a:xfrm>
          <a:prstGeom prst="rect">
            <a:avLst/>
          </a:prstGeom>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CustomShape 1"/>
          <p:cNvSpPr/>
          <p:nvPr/>
        </p:nvSpPr>
        <p:spPr>
          <a:xfrm>
            <a:off x="1538760" y="-72720"/>
            <a:ext cx="9109800" cy="684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600" b="1" spc="-1">
                <a:solidFill>
                  <a:srgbClr val="333399"/>
                </a:solidFill>
                <a:uFill>
                  <a:solidFill>
                    <a:srgbClr val="FFFFFF"/>
                  </a:solidFill>
                </a:uFill>
                <a:latin typeface="Times New Roman"/>
                <a:ea typeface="MS PGothic"/>
              </a:rPr>
              <a:t>New N’(1720)3/2</a:t>
            </a:r>
            <a:r>
              <a:rPr lang="en-US" sz="3600" b="1" spc="-1" baseline="30000">
                <a:solidFill>
                  <a:srgbClr val="333399"/>
                </a:solidFill>
                <a:uFill>
                  <a:solidFill>
                    <a:srgbClr val="FFFFFF"/>
                  </a:solidFill>
                </a:uFill>
                <a:latin typeface="Times New Roman"/>
                <a:ea typeface="MS PGothic"/>
              </a:rPr>
              <a:t>+</a:t>
            </a:r>
            <a:r>
              <a:rPr lang="en-US" sz="3600" b="1" spc="-1">
                <a:solidFill>
                  <a:srgbClr val="333399"/>
                </a:solidFill>
                <a:uFill>
                  <a:solidFill>
                    <a:srgbClr val="FFFFFF"/>
                  </a:solidFill>
                </a:uFill>
                <a:latin typeface="Times New Roman"/>
                <a:ea typeface="MS PGothic"/>
              </a:rPr>
              <a:t> State and its Properties </a:t>
            </a:r>
            <a:endParaRPr lang="en-US" spc="-1">
              <a:solidFill>
                <a:srgbClr val="000000"/>
              </a:solidFill>
              <a:uFill>
                <a:solidFill>
                  <a:srgbClr val="FFFFFF"/>
                </a:solidFill>
              </a:uFill>
              <a:latin typeface="Arial"/>
            </a:endParaRPr>
          </a:p>
        </p:txBody>
      </p:sp>
      <p:graphicFrame>
        <p:nvGraphicFramePr>
          <p:cNvPr id="374" name="Table 2"/>
          <p:cNvGraphicFramePr/>
          <p:nvPr/>
        </p:nvGraphicFramePr>
        <p:xfrm>
          <a:off x="1709760" y="1127520"/>
          <a:ext cx="3916440" cy="2521080"/>
        </p:xfrm>
        <a:graphic>
          <a:graphicData uri="http://schemas.openxmlformats.org/drawingml/2006/table">
            <a:tbl>
              <a:tblPr/>
              <a:tblGrid>
                <a:gridCol w="1610280">
                  <a:extLst>
                    <a:ext uri="{9D8B030D-6E8A-4147-A177-3AD203B41FA5}">
                      <a16:colId xmlns:a16="http://schemas.microsoft.com/office/drawing/2014/main" val="20000"/>
                    </a:ext>
                  </a:extLst>
                </a:gridCol>
                <a:gridCol w="1146240">
                  <a:extLst>
                    <a:ext uri="{9D8B030D-6E8A-4147-A177-3AD203B41FA5}">
                      <a16:colId xmlns:a16="http://schemas.microsoft.com/office/drawing/2014/main" val="20001"/>
                    </a:ext>
                  </a:extLst>
                </a:gridCol>
                <a:gridCol w="1159920">
                  <a:extLst>
                    <a:ext uri="{9D8B030D-6E8A-4147-A177-3AD203B41FA5}">
                      <a16:colId xmlns:a16="http://schemas.microsoft.com/office/drawing/2014/main" val="20002"/>
                    </a:ext>
                  </a:extLst>
                </a:gridCol>
              </a:tblGrid>
              <a:tr h="326520">
                <a:tc>
                  <a:txBody>
                    <a:bodyPr/>
                    <a:lstStyle/>
                    <a:p>
                      <a:pPr>
                        <a:lnSpc>
                          <a:spcPct val="100000"/>
                        </a:lnSpc>
                      </a:pPr>
                      <a:r>
                        <a:rPr lang="en-US" sz="1400" b="1" strike="noStrike" spc="-1">
                          <a:solidFill>
                            <a:srgbClr val="000000"/>
                          </a:solidFill>
                          <a:uFill>
                            <a:solidFill>
                              <a:srgbClr val="FFFFFF"/>
                            </a:solidFill>
                          </a:uFill>
                          <a:latin typeface="Times New Roman"/>
                        </a:rPr>
                        <a:t>Resonance</a:t>
                      </a:r>
                      <a:endParaRPr lang="en-US"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en-US" sz="1400" b="1" strike="noStrike" spc="-1">
                          <a:solidFill>
                            <a:srgbClr val="000000"/>
                          </a:solidFill>
                          <a:uFill>
                            <a:solidFill>
                              <a:srgbClr val="FFFFFF"/>
                            </a:solidFill>
                          </a:uFill>
                          <a:latin typeface="Times New Roman"/>
                        </a:rPr>
                        <a:t>BF(</a:t>
                      </a:r>
                      <a:r>
                        <a:rPr lang="en-US" sz="1400" b="1" strike="noStrike" spc="-1">
                          <a:solidFill>
                            <a:srgbClr val="000000"/>
                          </a:solidFill>
                          <a:uFill>
                            <a:solidFill>
                              <a:srgbClr val="FFFFFF"/>
                            </a:solidFill>
                          </a:uFill>
                          <a:latin typeface="Symbol"/>
                        </a:rPr>
                        <a:t>pD</a:t>
                      </a:r>
                      <a:r>
                        <a:rPr lang="en-US" sz="1400" b="1" strike="noStrike" spc="-1">
                          <a:solidFill>
                            <a:srgbClr val="000000"/>
                          </a:solidFill>
                          <a:uFill>
                            <a:solidFill>
                              <a:srgbClr val="FFFFFF"/>
                            </a:solidFill>
                          </a:uFill>
                          <a:latin typeface="Times New Roman"/>
                        </a:rPr>
                        <a:t>), %</a:t>
                      </a:r>
                      <a:endParaRPr lang="en-US"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en-US" sz="1400" b="1" strike="noStrike" spc="-1">
                          <a:solidFill>
                            <a:srgbClr val="000000"/>
                          </a:solidFill>
                          <a:uFill>
                            <a:solidFill>
                              <a:srgbClr val="FFFFFF"/>
                            </a:solidFill>
                          </a:uFill>
                          <a:latin typeface="Times New Roman"/>
                        </a:rPr>
                        <a:t>BF(</a:t>
                      </a:r>
                      <a:r>
                        <a:rPr lang="en-US" sz="1400" b="1" strike="noStrike" spc="-1">
                          <a:solidFill>
                            <a:srgbClr val="000000"/>
                          </a:solidFill>
                          <a:uFill>
                            <a:solidFill>
                              <a:srgbClr val="FFFFFF"/>
                            </a:solidFill>
                          </a:uFill>
                          <a:latin typeface="Symbol"/>
                        </a:rPr>
                        <a:t>r</a:t>
                      </a:r>
                      <a:r>
                        <a:rPr lang="en-US" sz="1400" b="1" strike="noStrike" spc="-1">
                          <a:solidFill>
                            <a:srgbClr val="000000"/>
                          </a:solidFill>
                          <a:uFill>
                            <a:solidFill>
                              <a:srgbClr val="FFFFFF"/>
                            </a:solidFill>
                          </a:uFill>
                          <a:latin typeface="Times New Roman"/>
                        </a:rPr>
                        <a:t>p), %</a:t>
                      </a:r>
                      <a:endParaRPr lang="en-US" sz="1800" b="0" strike="noStrike" spc="-1">
                        <a:solidFill>
                          <a:srgbClr val="000000"/>
                        </a:solidFill>
                        <a:uFill>
                          <a:solidFill>
                            <a:srgbClr val="FFFFFF"/>
                          </a:solidFill>
                        </a:uFill>
                        <a:latin typeface="Arial"/>
                      </a:endParaRPr>
                    </a:p>
                  </a:txBody>
                  <a:tcPr>
                    <a:solidFill>
                      <a:srgbClr val="729FCF"/>
                    </a:solidFill>
                  </a:tcPr>
                </a:tc>
                <a:extLst>
                  <a:ext uri="{0D108BD9-81ED-4DB2-BD59-A6C34878D82A}">
                    <a16:rowId xmlns:a16="http://schemas.microsoft.com/office/drawing/2014/main" val="10000"/>
                  </a:ext>
                </a:extLst>
              </a:tr>
              <a:tr h="686160">
                <a:tc>
                  <a:txBody>
                    <a:bodyPr/>
                    <a:lstStyle/>
                    <a:p>
                      <a:pPr>
                        <a:lnSpc>
                          <a:spcPct val="100000"/>
                        </a:lnSpc>
                      </a:pPr>
                      <a:r>
                        <a:rPr lang="en-US" sz="1200" b="1" strike="noStrike" spc="-1" dirty="0">
                          <a:solidFill>
                            <a:srgbClr val="000000"/>
                          </a:solidFill>
                          <a:uFill>
                            <a:solidFill>
                              <a:srgbClr val="FFFFFF"/>
                            </a:solidFill>
                          </a:uFill>
                          <a:latin typeface="Times New Roman"/>
                        </a:rPr>
                        <a:t>N’(1720)3/2</a:t>
                      </a:r>
                      <a:r>
                        <a:rPr lang="en-US" sz="1200" b="1" strike="noStrike" spc="-1" baseline="30000" dirty="0">
                          <a:solidFill>
                            <a:srgbClr val="000000"/>
                          </a:solidFill>
                          <a:uFill>
                            <a:solidFill>
                              <a:srgbClr val="FFFFFF"/>
                            </a:solidFill>
                          </a:uFill>
                          <a:latin typeface="Times New Roman"/>
                        </a:rPr>
                        <a:t>+ </a:t>
                      </a:r>
                      <a:endParaRPr lang="en-US" sz="1800" b="0" strike="noStrike" spc="-1" dirty="0">
                        <a:solidFill>
                          <a:srgbClr val="000000"/>
                        </a:solidFill>
                        <a:uFill>
                          <a:solidFill>
                            <a:srgbClr val="FFFFFF"/>
                          </a:solidFill>
                        </a:uFill>
                        <a:latin typeface="Arial"/>
                      </a:endParaRPr>
                    </a:p>
                    <a:p>
                      <a:pPr>
                        <a:lnSpc>
                          <a:spcPct val="100000"/>
                        </a:lnSpc>
                      </a:pPr>
                      <a:r>
                        <a:rPr lang="en-US" sz="1200" b="1" strike="noStrike" spc="-1" dirty="0" err="1">
                          <a:solidFill>
                            <a:srgbClr val="000000"/>
                          </a:solidFill>
                          <a:uFill>
                            <a:solidFill>
                              <a:srgbClr val="FFFFFF"/>
                            </a:solidFill>
                          </a:uFill>
                          <a:latin typeface="Times New Roman"/>
                        </a:rPr>
                        <a:t>electroproduction</a:t>
                      </a:r>
                      <a:endParaRPr lang="en-US" sz="1800" b="0" strike="noStrike" spc="-1" dirty="0">
                        <a:solidFill>
                          <a:srgbClr val="000000"/>
                        </a:solidFill>
                        <a:uFill>
                          <a:solidFill>
                            <a:srgbClr val="FFFFFF"/>
                          </a:solidFill>
                        </a:uFill>
                        <a:latin typeface="Arial"/>
                      </a:endParaRPr>
                    </a:p>
                    <a:p>
                      <a:pPr>
                        <a:lnSpc>
                          <a:spcPct val="100000"/>
                        </a:lnSpc>
                      </a:pPr>
                      <a:r>
                        <a:rPr lang="en-US" sz="1200" b="1" strike="noStrike" spc="-1" dirty="0" err="1">
                          <a:solidFill>
                            <a:srgbClr val="000000"/>
                          </a:solidFill>
                          <a:uFill>
                            <a:solidFill>
                              <a:srgbClr val="FFFFFF"/>
                            </a:solidFill>
                          </a:uFill>
                          <a:latin typeface="Times New Roman"/>
                        </a:rPr>
                        <a:t>photoproduction</a:t>
                      </a:r>
                      <a:endParaRPr lang="en-US" sz="1800" b="0" strike="noStrike" spc="-1" dirty="0">
                        <a:solidFill>
                          <a:srgbClr val="000000"/>
                        </a:solidFill>
                        <a:uFill>
                          <a:solidFill>
                            <a:srgbClr val="FFFFFF"/>
                          </a:solidFill>
                        </a:uFill>
                        <a:latin typeface="Arial"/>
                      </a:endParaRPr>
                    </a:p>
                  </a:txBody>
                  <a:tcPr>
                    <a:solidFill>
                      <a:srgbClr val="729FCF"/>
                    </a:solidFill>
                  </a:tcPr>
                </a:tc>
                <a:tc>
                  <a:txBody>
                    <a:bodyPr/>
                    <a:lstStyle/>
                    <a:p>
                      <a:pPr>
                        <a:lnSpc>
                          <a:spcPct val="100000"/>
                        </a:lnSpc>
                      </a:pPr>
                      <a:endParaRPr lang="en-US" sz="1800" b="0" strike="noStrike" spc="-1">
                        <a:solidFill>
                          <a:srgbClr val="000000"/>
                        </a:solidFill>
                        <a:uFill>
                          <a:solidFill>
                            <a:srgbClr val="FFFFFF"/>
                          </a:solidFill>
                        </a:uFill>
                        <a:latin typeface="Arial"/>
                      </a:endParaRPr>
                    </a:p>
                    <a:p>
                      <a:pPr algn="ctr">
                        <a:lnSpc>
                          <a:spcPct val="100000"/>
                        </a:lnSpc>
                      </a:pPr>
                      <a:r>
                        <a:rPr lang="en-US" sz="1200" b="1" strike="noStrike" spc="-1">
                          <a:solidFill>
                            <a:srgbClr val="000000"/>
                          </a:solidFill>
                          <a:uFill>
                            <a:solidFill>
                              <a:srgbClr val="FFFFFF"/>
                            </a:solidFill>
                          </a:uFill>
                          <a:latin typeface="Times New Roman"/>
                        </a:rPr>
                        <a:t>47-64</a:t>
                      </a:r>
                      <a:endParaRPr lang="en-US" sz="1800" b="0" strike="noStrike" spc="-1">
                        <a:solidFill>
                          <a:srgbClr val="000000"/>
                        </a:solidFill>
                        <a:uFill>
                          <a:solidFill>
                            <a:srgbClr val="FFFFFF"/>
                          </a:solidFill>
                        </a:uFill>
                        <a:latin typeface="Arial"/>
                      </a:endParaRPr>
                    </a:p>
                    <a:p>
                      <a:pPr algn="ctr">
                        <a:lnSpc>
                          <a:spcPct val="100000"/>
                        </a:lnSpc>
                      </a:pPr>
                      <a:r>
                        <a:rPr lang="en-US" sz="1200" b="1" strike="noStrike" spc="-1">
                          <a:solidFill>
                            <a:srgbClr val="000000"/>
                          </a:solidFill>
                          <a:uFill>
                            <a:solidFill>
                              <a:srgbClr val="FFFFFF"/>
                            </a:solidFill>
                          </a:uFill>
                          <a:latin typeface="Times New Roman"/>
                        </a:rPr>
                        <a:t>46-62</a:t>
                      </a:r>
                      <a:endParaRPr lang="en-US" sz="1800" b="0" strike="noStrike" spc="-1">
                        <a:solidFill>
                          <a:srgbClr val="000000"/>
                        </a:solidFill>
                        <a:uFill>
                          <a:solidFill>
                            <a:srgbClr val="FFFFFF"/>
                          </a:solidFill>
                        </a:uFill>
                        <a:latin typeface="Arial"/>
                      </a:endParaRPr>
                    </a:p>
                  </a:txBody>
                  <a:tcPr>
                    <a:solidFill>
                      <a:srgbClr val="729FCF"/>
                    </a:solidFill>
                  </a:tcPr>
                </a:tc>
                <a:tc>
                  <a:txBody>
                    <a:bodyPr/>
                    <a:lstStyle/>
                    <a:p>
                      <a:pPr>
                        <a:lnSpc>
                          <a:spcPct val="100000"/>
                        </a:lnSpc>
                      </a:pPr>
                      <a:endParaRPr lang="en-US" sz="1800" b="0" strike="noStrike" spc="-1">
                        <a:solidFill>
                          <a:srgbClr val="000000"/>
                        </a:solidFill>
                        <a:uFill>
                          <a:solidFill>
                            <a:srgbClr val="FFFFFF"/>
                          </a:solidFill>
                        </a:uFill>
                        <a:latin typeface="Arial"/>
                      </a:endParaRPr>
                    </a:p>
                    <a:p>
                      <a:pPr algn="ctr">
                        <a:lnSpc>
                          <a:spcPct val="100000"/>
                        </a:lnSpc>
                      </a:pPr>
                      <a:r>
                        <a:rPr lang="en-US" sz="1200" b="1" strike="noStrike" spc="-1">
                          <a:solidFill>
                            <a:srgbClr val="000000"/>
                          </a:solidFill>
                          <a:uFill>
                            <a:solidFill>
                              <a:srgbClr val="FFFFFF"/>
                            </a:solidFill>
                          </a:uFill>
                          <a:latin typeface="Times New Roman"/>
                        </a:rPr>
                        <a:t>3-10</a:t>
                      </a:r>
                      <a:endParaRPr lang="en-US" sz="1800" b="0" strike="noStrike" spc="-1">
                        <a:solidFill>
                          <a:srgbClr val="000000"/>
                        </a:solidFill>
                        <a:uFill>
                          <a:solidFill>
                            <a:srgbClr val="FFFFFF"/>
                          </a:solidFill>
                        </a:uFill>
                        <a:latin typeface="Arial"/>
                      </a:endParaRPr>
                    </a:p>
                    <a:p>
                      <a:pPr algn="ctr">
                        <a:lnSpc>
                          <a:spcPct val="100000"/>
                        </a:lnSpc>
                      </a:pPr>
                      <a:r>
                        <a:rPr lang="en-US" sz="1200" b="1" strike="noStrike" spc="-1">
                          <a:solidFill>
                            <a:srgbClr val="000000"/>
                          </a:solidFill>
                          <a:uFill>
                            <a:solidFill>
                              <a:srgbClr val="FFFFFF"/>
                            </a:solidFill>
                          </a:uFill>
                          <a:latin typeface="Times New Roman"/>
                        </a:rPr>
                        <a:t>4-13</a:t>
                      </a:r>
                      <a:endParaRPr lang="en-US" sz="1800" b="0" strike="noStrike" spc="-1">
                        <a:solidFill>
                          <a:srgbClr val="000000"/>
                        </a:solidFill>
                        <a:uFill>
                          <a:solidFill>
                            <a:srgbClr val="FFFFFF"/>
                          </a:solidFill>
                        </a:uFill>
                        <a:latin typeface="Arial"/>
                      </a:endParaRPr>
                    </a:p>
                  </a:txBody>
                  <a:tcPr>
                    <a:solidFill>
                      <a:srgbClr val="729FCF"/>
                    </a:solidFill>
                  </a:tcPr>
                </a:tc>
                <a:extLst>
                  <a:ext uri="{0D108BD9-81ED-4DB2-BD59-A6C34878D82A}">
                    <a16:rowId xmlns:a16="http://schemas.microsoft.com/office/drawing/2014/main" val="10001"/>
                  </a:ext>
                </a:extLst>
              </a:tr>
              <a:tr h="686160">
                <a:tc>
                  <a:txBody>
                    <a:bodyPr/>
                    <a:lstStyle/>
                    <a:p>
                      <a:pPr>
                        <a:lnSpc>
                          <a:spcPct val="100000"/>
                        </a:lnSpc>
                      </a:pPr>
                      <a:r>
                        <a:rPr lang="en-US" sz="1200" b="1" strike="noStrike" spc="-1" dirty="0">
                          <a:solidFill>
                            <a:srgbClr val="000000"/>
                          </a:solidFill>
                          <a:uFill>
                            <a:solidFill>
                              <a:srgbClr val="FFFFFF"/>
                            </a:solidFill>
                          </a:uFill>
                          <a:latin typeface="Times New Roman"/>
                        </a:rPr>
                        <a:t>N(1720)3/2</a:t>
                      </a:r>
                      <a:r>
                        <a:rPr lang="en-US" sz="1200" b="1" strike="noStrike" spc="-1" baseline="30000" dirty="0">
                          <a:solidFill>
                            <a:srgbClr val="000000"/>
                          </a:solidFill>
                          <a:uFill>
                            <a:solidFill>
                              <a:srgbClr val="FFFFFF"/>
                            </a:solidFill>
                          </a:uFill>
                          <a:latin typeface="Times New Roman"/>
                        </a:rPr>
                        <a:t>+ </a:t>
                      </a:r>
                      <a:endParaRPr lang="en-US" sz="1800" b="0" strike="noStrike" spc="-1" dirty="0">
                        <a:solidFill>
                          <a:srgbClr val="000000"/>
                        </a:solidFill>
                        <a:uFill>
                          <a:solidFill>
                            <a:srgbClr val="FFFFFF"/>
                          </a:solidFill>
                        </a:uFill>
                        <a:latin typeface="Arial"/>
                      </a:endParaRPr>
                    </a:p>
                    <a:p>
                      <a:pPr>
                        <a:lnSpc>
                          <a:spcPct val="100000"/>
                        </a:lnSpc>
                      </a:pPr>
                      <a:r>
                        <a:rPr lang="en-US" sz="1200" b="1" strike="noStrike" spc="-1" dirty="0" err="1">
                          <a:solidFill>
                            <a:srgbClr val="000000"/>
                          </a:solidFill>
                          <a:uFill>
                            <a:solidFill>
                              <a:srgbClr val="FFFFFF"/>
                            </a:solidFill>
                          </a:uFill>
                          <a:latin typeface="Times New Roman"/>
                        </a:rPr>
                        <a:t>electroproduction</a:t>
                      </a:r>
                      <a:endParaRPr lang="en-US" sz="1800" b="0" strike="noStrike" spc="-1" dirty="0">
                        <a:solidFill>
                          <a:srgbClr val="000000"/>
                        </a:solidFill>
                        <a:uFill>
                          <a:solidFill>
                            <a:srgbClr val="FFFFFF"/>
                          </a:solidFill>
                        </a:uFill>
                        <a:latin typeface="Arial"/>
                      </a:endParaRPr>
                    </a:p>
                    <a:p>
                      <a:pPr>
                        <a:lnSpc>
                          <a:spcPct val="100000"/>
                        </a:lnSpc>
                      </a:pPr>
                      <a:r>
                        <a:rPr lang="en-US" sz="1200" b="1" strike="noStrike" spc="-1" dirty="0" err="1">
                          <a:solidFill>
                            <a:srgbClr val="000000"/>
                          </a:solidFill>
                          <a:uFill>
                            <a:solidFill>
                              <a:srgbClr val="FFFFFF"/>
                            </a:solidFill>
                          </a:uFill>
                          <a:latin typeface="Times New Roman"/>
                        </a:rPr>
                        <a:t>photoproduction</a:t>
                      </a:r>
                      <a:endParaRPr lang="en-US" sz="1800" b="0" strike="noStrike" spc="-1" dirty="0">
                        <a:solidFill>
                          <a:srgbClr val="000000"/>
                        </a:solidFill>
                        <a:uFill>
                          <a:solidFill>
                            <a:srgbClr val="FFFFFF"/>
                          </a:solidFill>
                        </a:uFill>
                        <a:latin typeface="Arial"/>
                      </a:endParaRPr>
                    </a:p>
                  </a:txBody>
                  <a:tcPr>
                    <a:solidFill>
                      <a:srgbClr val="729FCF"/>
                    </a:solidFill>
                  </a:tcPr>
                </a:tc>
                <a:tc>
                  <a:txBody>
                    <a:bodyPr/>
                    <a:lstStyle/>
                    <a:p>
                      <a:pPr>
                        <a:lnSpc>
                          <a:spcPct val="100000"/>
                        </a:lnSpc>
                      </a:pPr>
                      <a:endParaRPr lang="en-US" sz="1800" b="0" strike="noStrike" spc="-1">
                        <a:solidFill>
                          <a:srgbClr val="000000"/>
                        </a:solidFill>
                        <a:uFill>
                          <a:solidFill>
                            <a:srgbClr val="FFFFFF"/>
                          </a:solidFill>
                        </a:uFill>
                        <a:latin typeface="Arial"/>
                      </a:endParaRPr>
                    </a:p>
                    <a:p>
                      <a:pPr algn="ctr">
                        <a:lnSpc>
                          <a:spcPct val="100000"/>
                        </a:lnSpc>
                      </a:pPr>
                      <a:r>
                        <a:rPr lang="en-US" sz="1200" b="1" strike="noStrike" spc="-1">
                          <a:solidFill>
                            <a:srgbClr val="000000"/>
                          </a:solidFill>
                          <a:uFill>
                            <a:solidFill>
                              <a:srgbClr val="FFFFFF"/>
                            </a:solidFill>
                          </a:uFill>
                          <a:latin typeface="Times New Roman"/>
                        </a:rPr>
                        <a:t>39-55</a:t>
                      </a:r>
                      <a:endParaRPr lang="en-US" sz="1800" b="0" strike="noStrike" spc="-1">
                        <a:solidFill>
                          <a:srgbClr val="000000"/>
                        </a:solidFill>
                        <a:uFill>
                          <a:solidFill>
                            <a:srgbClr val="FFFFFF"/>
                          </a:solidFill>
                        </a:uFill>
                        <a:latin typeface="Arial"/>
                      </a:endParaRPr>
                    </a:p>
                    <a:p>
                      <a:pPr algn="ctr">
                        <a:lnSpc>
                          <a:spcPct val="100000"/>
                        </a:lnSpc>
                      </a:pPr>
                      <a:r>
                        <a:rPr lang="en-US" sz="1200" b="1" strike="noStrike" spc="-1">
                          <a:solidFill>
                            <a:srgbClr val="000000"/>
                          </a:solidFill>
                          <a:uFill>
                            <a:solidFill>
                              <a:srgbClr val="FFFFFF"/>
                            </a:solidFill>
                          </a:uFill>
                          <a:latin typeface="Times New Roman"/>
                        </a:rPr>
                        <a:t>38-53</a:t>
                      </a:r>
                      <a:endParaRPr lang="en-US" sz="1800" b="0" strike="noStrike" spc="-1">
                        <a:solidFill>
                          <a:srgbClr val="000000"/>
                        </a:solidFill>
                        <a:uFill>
                          <a:solidFill>
                            <a:srgbClr val="FFFFFF"/>
                          </a:solidFill>
                        </a:uFill>
                        <a:latin typeface="Arial"/>
                      </a:endParaRPr>
                    </a:p>
                  </a:txBody>
                  <a:tcPr>
                    <a:solidFill>
                      <a:srgbClr val="729FCF"/>
                    </a:solidFill>
                  </a:tcPr>
                </a:tc>
                <a:tc>
                  <a:txBody>
                    <a:bodyPr/>
                    <a:lstStyle/>
                    <a:p>
                      <a:pPr>
                        <a:lnSpc>
                          <a:spcPct val="100000"/>
                        </a:lnSpc>
                      </a:pPr>
                      <a:endParaRPr lang="en-US" sz="1800" b="0" strike="noStrike" spc="-1">
                        <a:solidFill>
                          <a:srgbClr val="000000"/>
                        </a:solidFill>
                        <a:uFill>
                          <a:solidFill>
                            <a:srgbClr val="FFFFFF"/>
                          </a:solidFill>
                        </a:uFill>
                        <a:latin typeface="Arial"/>
                      </a:endParaRPr>
                    </a:p>
                    <a:p>
                      <a:pPr algn="ctr">
                        <a:lnSpc>
                          <a:spcPct val="100000"/>
                        </a:lnSpc>
                      </a:pPr>
                      <a:r>
                        <a:rPr lang="en-US" sz="1200" b="1" strike="noStrike" spc="-1">
                          <a:solidFill>
                            <a:srgbClr val="000000"/>
                          </a:solidFill>
                          <a:uFill>
                            <a:solidFill>
                              <a:srgbClr val="FFFFFF"/>
                            </a:solidFill>
                          </a:uFill>
                          <a:latin typeface="Times New Roman"/>
                        </a:rPr>
                        <a:t>23-49</a:t>
                      </a:r>
                      <a:endParaRPr lang="en-US" sz="1800" b="0" strike="noStrike" spc="-1">
                        <a:solidFill>
                          <a:srgbClr val="000000"/>
                        </a:solidFill>
                        <a:uFill>
                          <a:solidFill>
                            <a:srgbClr val="FFFFFF"/>
                          </a:solidFill>
                        </a:uFill>
                        <a:latin typeface="Arial"/>
                      </a:endParaRPr>
                    </a:p>
                    <a:p>
                      <a:pPr algn="ctr">
                        <a:lnSpc>
                          <a:spcPct val="100000"/>
                        </a:lnSpc>
                      </a:pPr>
                      <a:r>
                        <a:rPr lang="en-US" sz="1200" b="1" strike="noStrike" spc="-1">
                          <a:solidFill>
                            <a:srgbClr val="000000"/>
                          </a:solidFill>
                          <a:uFill>
                            <a:solidFill>
                              <a:srgbClr val="FFFFFF"/>
                            </a:solidFill>
                          </a:uFill>
                          <a:latin typeface="Times New Roman"/>
                        </a:rPr>
                        <a:t>31-46</a:t>
                      </a:r>
                      <a:endParaRPr lang="en-US" sz="1800" b="0" strike="noStrike" spc="-1">
                        <a:solidFill>
                          <a:srgbClr val="000000"/>
                        </a:solidFill>
                        <a:uFill>
                          <a:solidFill>
                            <a:srgbClr val="FFFFFF"/>
                          </a:solidFill>
                        </a:uFill>
                        <a:latin typeface="Arial"/>
                      </a:endParaRPr>
                    </a:p>
                  </a:txBody>
                  <a:tcPr>
                    <a:solidFill>
                      <a:srgbClr val="729FCF"/>
                    </a:solidFill>
                  </a:tcPr>
                </a:tc>
                <a:extLst>
                  <a:ext uri="{0D108BD9-81ED-4DB2-BD59-A6C34878D82A}">
                    <a16:rowId xmlns:a16="http://schemas.microsoft.com/office/drawing/2014/main" val="10002"/>
                  </a:ext>
                </a:extLst>
              </a:tr>
              <a:tr h="686160">
                <a:tc>
                  <a:txBody>
                    <a:bodyPr/>
                    <a:lstStyle/>
                    <a:p>
                      <a:pPr>
                        <a:lnSpc>
                          <a:spcPct val="100000"/>
                        </a:lnSpc>
                      </a:pPr>
                      <a:r>
                        <a:rPr lang="en-US" sz="1200" b="1" strike="noStrike" spc="-1" dirty="0">
                          <a:solidFill>
                            <a:srgbClr val="000000"/>
                          </a:solidFill>
                          <a:uFill>
                            <a:solidFill>
                              <a:srgbClr val="FFFFFF"/>
                            </a:solidFill>
                          </a:uFill>
                          <a:latin typeface="Symbol"/>
                        </a:rPr>
                        <a:t>D</a:t>
                      </a:r>
                      <a:r>
                        <a:rPr lang="en-US" sz="1200" b="1" strike="noStrike" spc="-1" dirty="0">
                          <a:solidFill>
                            <a:srgbClr val="000000"/>
                          </a:solidFill>
                          <a:uFill>
                            <a:solidFill>
                              <a:srgbClr val="FFFFFF"/>
                            </a:solidFill>
                          </a:uFill>
                          <a:latin typeface="Times New Roman"/>
                        </a:rPr>
                        <a:t>(1700)3/2</a:t>
                      </a:r>
                      <a:r>
                        <a:rPr lang="en-US" sz="1200" b="1" strike="noStrike" spc="-1" baseline="30000" dirty="0">
                          <a:solidFill>
                            <a:srgbClr val="000000"/>
                          </a:solidFill>
                          <a:uFill>
                            <a:solidFill>
                              <a:srgbClr val="FFFFFF"/>
                            </a:solidFill>
                          </a:uFill>
                          <a:latin typeface="Times New Roman"/>
                        </a:rPr>
                        <a:t>- </a:t>
                      </a:r>
                      <a:endParaRPr lang="en-US" sz="1800" b="0" strike="noStrike" spc="-1" dirty="0">
                        <a:solidFill>
                          <a:srgbClr val="000000"/>
                        </a:solidFill>
                        <a:uFill>
                          <a:solidFill>
                            <a:srgbClr val="FFFFFF"/>
                          </a:solidFill>
                        </a:uFill>
                        <a:latin typeface="Arial"/>
                      </a:endParaRPr>
                    </a:p>
                    <a:p>
                      <a:pPr>
                        <a:lnSpc>
                          <a:spcPct val="100000"/>
                        </a:lnSpc>
                      </a:pPr>
                      <a:r>
                        <a:rPr lang="en-US" sz="1200" b="1" strike="noStrike" spc="-1" dirty="0" err="1">
                          <a:solidFill>
                            <a:srgbClr val="000000"/>
                          </a:solidFill>
                          <a:uFill>
                            <a:solidFill>
                              <a:srgbClr val="FFFFFF"/>
                            </a:solidFill>
                          </a:uFill>
                          <a:latin typeface="Times New Roman"/>
                        </a:rPr>
                        <a:t>electroproduction</a:t>
                      </a:r>
                      <a:endParaRPr lang="en-US" sz="1800" b="0" strike="noStrike" spc="-1" dirty="0">
                        <a:solidFill>
                          <a:srgbClr val="000000"/>
                        </a:solidFill>
                        <a:uFill>
                          <a:solidFill>
                            <a:srgbClr val="FFFFFF"/>
                          </a:solidFill>
                        </a:uFill>
                        <a:latin typeface="Arial"/>
                      </a:endParaRPr>
                    </a:p>
                    <a:p>
                      <a:pPr>
                        <a:lnSpc>
                          <a:spcPct val="100000"/>
                        </a:lnSpc>
                      </a:pPr>
                      <a:r>
                        <a:rPr lang="en-US" sz="1200" b="1" strike="noStrike" spc="-1" dirty="0" err="1">
                          <a:solidFill>
                            <a:srgbClr val="000000"/>
                          </a:solidFill>
                          <a:uFill>
                            <a:solidFill>
                              <a:srgbClr val="FFFFFF"/>
                            </a:solidFill>
                          </a:uFill>
                          <a:latin typeface="Times New Roman"/>
                        </a:rPr>
                        <a:t>photoproduction</a:t>
                      </a:r>
                      <a:endParaRPr lang="en-US" sz="1800" b="0" strike="noStrike" spc="-1" dirty="0">
                        <a:solidFill>
                          <a:srgbClr val="000000"/>
                        </a:solidFill>
                        <a:uFill>
                          <a:solidFill>
                            <a:srgbClr val="FFFFFF"/>
                          </a:solidFill>
                        </a:uFill>
                        <a:latin typeface="Arial"/>
                      </a:endParaRPr>
                    </a:p>
                  </a:txBody>
                  <a:tcPr>
                    <a:solidFill>
                      <a:srgbClr val="729FCF"/>
                    </a:solidFill>
                  </a:tcPr>
                </a:tc>
                <a:tc>
                  <a:txBody>
                    <a:bodyPr/>
                    <a:lstStyle/>
                    <a:p>
                      <a:pPr>
                        <a:lnSpc>
                          <a:spcPct val="100000"/>
                        </a:lnSpc>
                      </a:pPr>
                      <a:endParaRPr lang="en-US" sz="1800" b="0" strike="noStrike" spc="-1">
                        <a:solidFill>
                          <a:srgbClr val="000000"/>
                        </a:solidFill>
                        <a:uFill>
                          <a:solidFill>
                            <a:srgbClr val="FFFFFF"/>
                          </a:solidFill>
                        </a:uFill>
                        <a:latin typeface="Arial"/>
                      </a:endParaRPr>
                    </a:p>
                    <a:p>
                      <a:pPr algn="ctr">
                        <a:lnSpc>
                          <a:spcPct val="100000"/>
                        </a:lnSpc>
                      </a:pPr>
                      <a:r>
                        <a:rPr lang="en-US" sz="1200" b="1" strike="noStrike" spc="-1">
                          <a:solidFill>
                            <a:srgbClr val="000000"/>
                          </a:solidFill>
                          <a:uFill>
                            <a:solidFill>
                              <a:srgbClr val="FFFFFF"/>
                            </a:solidFill>
                          </a:uFill>
                          <a:latin typeface="Times New Roman"/>
                        </a:rPr>
                        <a:t>77-95</a:t>
                      </a:r>
                      <a:endParaRPr lang="en-US" sz="1800" b="0" strike="noStrike" spc="-1">
                        <a:solidFill>
                          <a:srgbClr val="000000"/>
                        </a:solidFill>
                        <a:uFill>
                          <a:solidFill>
                            <a:srgbClr val="FFFFFF"/>
                          </a:solidFill>
                        </a:uFill>
                        <a:latin typeface="Arial"/>
                      </a:endParaRPr>
                    </a:p>
                    <a:p>
                      <a:pPr algn="ctr">
                        <a:lnSpc>
                          <a:spcPct val="100000"/>
                        </a:lnSpc>
                      </a:pPr>
                      <a:r>
                        <a:rPr lang="en-US" sz="1200" b="1" strike="noStrike" spc="-1">
                          <a:solidFill>
                            <a:srgbClr val="000000"/>
                          </a:solidFill>
                          <a:uFill>
                            <a:solidFill>
                              <a:srgbClr val="FFFFFF"/>
                            </a:solidFill>
                          </a:uFill>
                          <a:latin typeface="Times New Roman"/>
                        </a:rPr>
                        <a:t>78-93</a:t>
                      </a:r>
                      <a:endParaRPr lang="en-US" sz="1800" b="0" strike="noStrike" spc="-1">
                        <a:solidFill>
                          <a:srgbClr val="000000"/>
                        </a:solidFill>
                        <a:uFill>
                          <a:solidFill>
                            <a:srgbClr val="FFFFFF"/>
                          </a:solidFill>
                        </a:uFill>
                        <a:latin typeface="Arial"/>
                      </a:endParaRPr>
                    </a:p>
                  </a:txBody>
                  <a:tcPr>
                    <a:solidFill>
                      <a:srgbClr val="729FCF"/>
                    </a:solidFill>
                  </a:tcPr>
                </a:tc>
                <a:tc>
                  <a:txBody>
                    <a:bodyPr/>
                    <a:lstStyle/>
                    <a:p>
                      <a:pPr>
                        <a:lnSpc>
                          <a:spcPct val="100000"/>
                        </a:lnSpc>
                      </a:pPr>
                      <a:endParaRPr lang="en-US" sz="1800" b="0" strike="noStrike" spc="-1">
                        <a:solidFill>
                          <a:srgbClr val="000000"/>
                        </a:solidFill>
                        <a:uFill>
                          <a:solidFill>
                            <a:srgbClr val="FFFFFF"/>
                          </a:solidFill>
                        </a:uFill>
                        <a:latin typeface="Arial"/>
                      </a:endParaRPr>
                    </a:p>
                    <a:p>
                      <a:pPr algn="ctr">
                        <a:lnSpc>
                          <a:spcPct val="100000"/>
                        </a:lnSpc>
                      </a:pPr>
                      <a:r>
                        <a:rPr lang="en-US" sz="1200" b="1" strike="noStrike" spc="-1">
                          <a:solidFill>
                            <a:srgbClr val="000000"/>
                          </a:solidFill>
                          <a:uFill>
                            <a:solidFill>
                              <a:srgbClr val="FFFFFF"/>
                            </a:solidFill>
                          </a:uFill>
                          <a:latin typeface="Times New Roman"/>
                        </a:rPr>
                        <a:t>   3-5</a:t>
                      </a:r>
                      <a:endParaRPr lang="en-US" sz="1800" b="0" strike="noStrike" spc="-1">
                        <a:solidFill>
                          <a:srgbClr val="000000"/>
                        </a:solidFill>
                        <a:uFill>
                          <a:solidFill>
                            <a:srgbClr val="FFFFFF"/>
                          </a:solidFill>
                        </a:uFill>
                        <a:latin typeface="Arial"/>
                      </a:endParaRPr>
                    </a:p>
                    <a:p>
                      <a:pPr algn="ctr">
                        <a:lnSpc>
                          <a:spcPct val="100000"/>
                        </a:lnSpc>
                      </a:pPr>
                      <a:r>
                        <a:rPr lang="en-US" sz="1200" b="1" strike="noStrike" spc="-1">
                          <a:solidFill>
                            <a:srgbClr val="000000"/>
                          </a:solidFill>
                          <a:uFill>
                            <a:solidFill>
                              <a:srgbClr val="FFFFFF"/>
                            </a:solidFill>
                          </a:uFill>
                          <a:latin typeface="Times New Roman"/>
                        </a:rPr>
                        <a:t>   3-6</a:t>
                      </a:r>
                      <a:endParaRPr lang="en-US" sz="1800" b="0" strike="noStrike" spc="-1">
                        <a:solidFill>
                          <a:srgbClr val="000000"/>
                        </a:solidFill>
                        <a:uFill>
                          <a:solidFill>
                            <a:srgbClr val="FFFFFF"/>
                          </a:solidFill>
                        </a:uFill>
                        <a:latin typeface="Arial"/>
                      </a:endParaRPr>
                    </a:p>
                  </a:txBody>
                  <a:tcPr>
                    <a:solidFill>
                      <a:srgbClr val="729FCF"/>
                    </a:solidFill>
                  </a:tcPr>
                </a:tc>
                <a:extLst>
                  <a:ext uri="{0D108BD9-81ED-4DB2-BD59-A6C34878D82A}">
                    <a16:rowId xmlns:a16="http://schemas.microsoft.com/office/drawing/2014/main" val="10003"/>
                  </a:ext>
                </a:extLst>
              </a:tr>
            </a:tbl>
          </a:graphicData>
        </a:graphic>
      </p:graphicFrame>
      <p:sp>
        <p:nvSpPr>
          <p:cNvPr id="375" name="CustomShape 3"/>
          <p:cNvSpPr/>
          <p:nvPr/>
        </p:nvSpPr>
        <p:spPr>
          <a:xfrm>
            <a:off x="1647840" y="772560"/>
            <a:ext cx="4065840" cy="27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200" spc="-1">
                <a:solidFill>
                  <a:srgbClr val="333399"/>
                </a:solidFill>
                <a:uFill>
                  <a:solidFill>
                    <a:srgbClr val="FFFFFF"/>
                  </a:solidFill>
                </a:uFill>
                <a:latin typeface="Times New Roman"/>
                <a:ea typeface="DejaVu Sans"/>
              </a:rPr>
              <a:t>N* hadronic decays from JM15 that incorporates N’(1720)3/2</a:t>
            </a:r>
            <a:r>
              <a:rPr lang="en-US" sz="1200" spc="-1" baseline="30000">
                <a:solidFill>
                  <a:srgbClr val="333399"/>
                </a:solidFill>
                <a:uFill>
                  <a:solidFill>
                    <a:srgbClr val="FFFFFF"/>
                  </a:solidFill>
                </a:uFill>
                <a:latin typeface="Times New Roman"/>
                <a:ea typeface="DejaVu Sans"/>
              </a:rPr>
              <a:t>+</a:t>
            </a:r>
            <a:endParaRPr lang="en-US" spc="-1">
              <a:solidFill>
                <a:srgbClr val="000000"/>
              </a:solidFill>
              <a:uFill>
                <a:solidFill>
                  <a:srgbClr val="FFFFFF"/>
                </a:solidFill>
              </a:uFill>
              <a:latin typeface="Arial"/>
            </a:endParaRPr>
          </a:p>
        </p:txBody>
      </p:sp>
      <p:pic>
        <p:nvPicPr>
          <p:cNvPr id="376" name="Picture 7"/>
          <p:cNvPicPr/>
          <p:nvPr/>
        </p:nvPicPr>
        <p:blipFill>
          <a:blip r:embed="rId2"/>
          <a:stretch/>
        </p:blipFill>
        <p:spPr>
          <a:xfrm>
            <a:off x="1514640" y="3304440"/>
            <a:ext cx="3363480" cy="3363480"/>
          </a:xfrm>
          <a:prstGeom prst="rect">
            <a:avLst/>
          </a:prstGeom>
          <a:ln>
            <a:noFill/>
          </a:ln>
        </p:spPr>
      </p:pic>
      <p:pic>
        <p:nvPicPr>
          <p:cNvPr id="377" name="Picture 8"/>
          <p:cNvPicPr/>
          <p:nvPr/>
        </p:nvPicPr>
        <p:blipFill>
          <a:blip r:embed="rId3"/>
          <a:stretch/>
        </p:blipFill>
        <p:spPr>
          <a:xfrm>
            <a:off x="4509480" y="3300840"/>
            <a:ext cx="3381840" cy="3381840"/>
          </a:xfrm>
          <a:prstGeom prst="rect">
            <a:avLst/>
          </a:prstGeom>
          <a:ln>
            <a:noFill/>
          </a:ln>
        </p:spPr>
      </p:pic>
      <p:pic>
        <p:nvPicPr>
          <p:cNvPr id="378" name="Picture 9"/>
          <p:cNvPicPr/>
          <p:nvPr/>
        </p:nvPicPr>
        <p:blipFill>
          <a:blip r:embed="rId4"/>
          <a:stretch/>
        </p:blipFill>
        <p:spPr>
          <a:xfrm>
            <a:off x="7511880" y="3300840"/>
            <a:ext cx="3381840" cy="3381840"/>
          </a:xfrm>
          <a:prstGeom prst="rect">
            <a:avLst/>
          </a:prstGeom>
          <a:ln>
            <a:noFill/>
          </a:ln>
        </p:spPr>
      </p:pic>
      <p:sp>
        <p:nvSpPr>
          <p:cNvPr id="379" name="Line 4"/>
          <p:cNvSpPr/>
          <p:nvPr/>
        </p:nvSpPr>
        <p:spPr>
          <a:xfrm flipH="1">
            <a:off x="6223080" y="3193560"/>
            <a:ext cx="1080" cy="366840"/>
          </a:xfrm>
          <a:prstGeom prst="line">
            <a:avLst/>
          </a:prstGeom>
          <a:ln w="41400">
            <a:solidFill>
              <a:srgbClr val="2D2DCB"/>
            </a:solidFill>
            <a:round/>
          </a:ln>
        </p:spPr>
        <p:style>
          <a:lnRef idx="0">
            <a:scrgbClr r="0" g="0" b="0"/>
          </a:lnRef>
          <a:fillRef idx="0">
            <a:scrgbClr r="0" g="0" b="0"/>
          </a:fillRef>
          <a:effectRef idx="0">
            <a:scrgbClr r="0" g="0" b="0"/>
          </a:effectRef>
          <a:fontRef idx="minor"/>
        </p:style>
      </p:sp>
      <p:sp>
        <p:nvSpPr>
          <p:cNvPr id="380" name="CustomShape 5"/>
          <p:cNvSpPr/>
          <p:nvPr/>
        </p:nvSpPr>
        <p:spPr>
          <a:xfrm>
            <a:off x="6162960" y="3314880"/>
            <a:ext cx="113400" cy="123120"/>
          </a:xfrm>
          <a:prstGeom prst="rect">
            <a:avLst/>
          </a:prstGeom>
          <a:solidFill>
            <a:srgbClr val="C0504D"/>
          </a:solidFill>
          <a:ln w="9360">
            <a:noFill/>
          </a:ln>
        </p:spPr>
        <p:style>
          <a:lnRef idx="0">
            <a:scrgbClr r="0" g="0" b="0"/>
          </a:lnRef>
          <a:fillRef idx="0">
            <a:scrgbClr r="0" g="0" b="0"/>
          </a:fillRef>
          <a:effectRef idx="0">
            <a:scrgbClr r="0" g="0" b="0"/>
          </a:effectRef>
          <a:fontRef idx="minor"/>
        </p:style>
      </p:sp>
      <p:sp>
        <p:nvSpPr>
          <p:cNvPr id="381" name="CustomShape 6"/>
          <p:cNvSpPr/>
          <p:nvPr/>
        </p:nvSpPr>
        <p:spPr>
          <a:xfrm>
            <a:off x="8660640" y="3296160"/>
            <a:ext cx="113400" cy="123120"/>
          </a:xfrm>
          <a:prstGeom prst="triangle">
            <a:avLst>
              <a:gd name="adj" fmla="val 50000"/>
            </a:avLst>
          </a:prstGeom>
          <a:solidFill>
            <a:srgbClr val="000000"/>
          </a:solidFill>
          <a:ln w="9360">
            <a:noFill/>
          </a:ln>
        </p:spPr>
        <p:style>
          <a:lnRef idx="0">
            <a:scrgbClr r="0" g="0" b="0"/>
          </a:lnRef>
          <a:fillRef idx="0">
            <a:scrgbClr r="0" g="0" b="0"/>
          </a:fillRef>
          <a:effectRef idx="0">
            <a:scrgbClr r="0" g="0" b="0"/>
          </a:effectRef>
          <a:fontRef idx="minor"/>
        </p:style>
      </p:sp>
      <p:sp>
        <p:nvSpPr>
          <p:cNvPr id="382" name="Line 7"/>
          <p:cNvSpPr/>
          <p:nvPr/>
        </p:nvSpPr>
        <p:spPr>
          <a:xfrm>
            <a:off x="8717160" y="3199320"/>
            <a:ext cx="360" cy="367200"/>
          </a:xfrm>
          <a:prstGeom prst="line">
            <a:avLst/>
          </a:prstGeom>
          <a:ln w="41400">
            <a:solidFill>
              <a:srgbClr val="000000"/>
            </a:solidFill>
            <a:round/>
          </a:ln>
        </p:spPr>
        <p:style>
          <a:lnRef idx="0">
            <a:scrgbClr r="0" g="0" b="0"/>
          </a:lnRef>
          <a:fillRef idx="0">
            <a:scrgbClr r="0" g="0" b="0"/>
          </a:fillRef>
          <a:effectRef idx="0">
            <a:scrgbClr r="0" g="0" b="0"/>
          </a:effectRef>
          <a:fontRef idx="minor"/>
        </p:style>
      </p:sp>
      <p:sp>
        <p:nvSpPr>
          <p:cNvPr id="383" name="CustomShape 8"/>
          <p:cNvSpPr/>
          <p:nvPr/>
        </p:nvSpPr>
        <p:spPr>
          <a:xfrm>
            <a:off x="6392640" y="3207960"/>
            <a:ext cx="1136880" cy="302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400" b="1" spc="-1">
                <a:solidFill>
                  <a:srgbClr val="3333FF"/>
                </a:solidFill>
                <a:uFill>
                  <a:solidFill>
                    <a:srgbClr val="FFFFFF"/>
                  </a:solidFill>
                </a:uFill>
                <a:latin typeface="Times New Roman"/>
                <a:ea typeface="DejaVu Sans"/>
              </a:rPr>
              <a:t>N’(1720)3/2</a:t>
            </a:r>
            <a:r>
              <a:rPr lang="en-US" sz="1400" b="1" spc="-1" baseline="30000">
                <a:solidFill>
                  <a:srgbClr val="3333FF"/>
                </a:solidFill>
                <a:uFill>
                  <a:solidFill>
                    <a:srgbClr val="FFFFFF"/>
                  </a:solidFill>
                </a:uFill>
                <a:latin typeface="Times New Roman"/>
                <a:ea typeface="DejaVu Sans"/>
              </a:rPr>
              <a:t>+</a:t>
            </a:r>
            <a:endParaRPr lang="en-US" spc="-1">
              <a:solidFill>
                <a:srgbClr val="000000"/>
              </a:solidFill>
              <a:uFill>
                <a:solidFill>
                  <a:srgbClr val="FFFFFF"/>
                </a:solidFill>
              </a:uFill>
              <a:latin typeface="Arial"/>
            </a:endParaRPr>
          </a:p>
        </p:txBody>
      </p:sp>
      <p:sp>
        <p:nvSpPr>
          <p:cNvPr id="384" name="CustomShape 9"/>
          <p:cNvSpPr/>
          <p:nvPr/>
        </p:nvSpPr>
        <p:spPr>
          <a:xfrm>
            <a:off x="8902920" y="3216600"/>
            <a:ext cx="1077480" cy="302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400" b="1" spc="-1">
                <a:solidFill>
                  <a:srgbClr val="000000"/>
                </a:solidFill>
                <a:uFill>
                  <a:solidFill>
                    <a:srgbClr val="FFFFFF"/>
                  </a:solidFill>
                </a:uFill>
                <a:latin typeface="Times New Roman"/>
                <a:ea typeface="DejaVu Sans"/>
              </a:rPr>
              <a:t>N(1720)3/2</a:t>
            </a:r>
            <a:r>
              <a:rPr lang="en-US" sz="1400" b="1" spc="-1" baseline="30000">
                <a:solidFill>
                  <a:srgbClr val="000000"/>
                </a:solidFill>
                <a:uFill>
                  <a:solidFill>
                    <a:srgbClr val="FFFFFF"/>
                  </a:solidFill>
                </a:uFill>
                <a:latin typeface="Times New Roman"/>
                <a:ea typeface="DejaVu Sans"/>
              </a:rPr>
              <a:t>+</a:t>
            </a:r>
            <a:endParaRPr lang="en-US" spc="-1">
              <a:solidFill>
                <a:srgbClr val="000000"/>
              </a:solidFill>
              <a:uFill>
                <a:solidFill>
                  <a:srgbClr val="FFFFFF"/>
                </a:solidFill>
              </a:uFill>
              <a:latin typeface="Arial"/>
            </a:endParaRPr>
          </a:p>
        </p:txBody>
      </p:sp>
      <p:sp>
        <p:nvSpPr>
          <p:cNvPr id="385" name="CustomShape 10"/>
          <p:cNvSpPr/>
          <p:nvPr/>
        </p:nvSpPr>
        <p:spPr>
          <a:xfrm>
            <a:off x="5873880" y="808920"/>
            <a:ext cx="4554720" cy="1792800"/>
          </a:xfrm>
          <a:prstGeom prst="rect">
            <a:avLst/>
          </a:prstGeom>
          <a:solidFill>
            <a:srgbClr val="FFFF00">
              <a:alpha val="11000"/>
            </a:srgbClr>
          </a:solidFill>
          <a:ln>
            <a:solidFill>
              <a:srgbClr val="FFFF00"/>
            </a:solid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pc="-1">
                <a:solidFill>
                  <a:srgbClr val="333399"/>
                </a:solidFill>
                <a:uFill>
                  <a:solidFill>
                    <a:srgbClr val="FFFFFF"/>
                  </a:solidFill>
                </a:uFill>
                <a:latin typeface="Times New Roman"/>
                <a:ea typeface="DejaVu Sans"/>
              </a:rPr>
              <a:t>A successful description of </a:t>
            </a:r>
            <a:r>
              <a:rPr lang="en-US" sz="1600" spc="-1">
                <a:solidFill>
                  <a:srgbClr val="333399"/>
                </a:solidFill>
                <a:uFill>
                  <a:solidFill>
                    <a:srgbClr val="FFFFFF"/>
                  </a:solidFill>
                </a:uFill>
                <a:latin typeface="Symbol"/>
                <a:ea typeface="DejaVu Sans"/>
              </a:rPr>
              <a:t>p</a:t>
            </a:r>
            <a:r>
              <a:rPr lang="en-US" sz="1600" spc="-1" baseline="30000">
                <a:solidFill>
                  <a:srgbClr val="333399"/>
                </a:solidFill>
                <a:uFill>
                  <a:solidFill>
                    <a:srgbClr val="FFFFFF"/>
                  </a:solidFill>
                </a:uFill>
                <a:latin typeface="Times New Roman"/>
                <a:ea typeface="DejaVu Sans"/>
              </a:rPr>
              <a:t>+</a:t>
            </a:r>
            <a:r>
              <a:rPr lang="en-US" sz="1600" spc="-1">
                <a:solidFill>
                  <a:srgbClr val="333399"/>
                </a:solidFill>
                <a:uFill>
                  <a:solidFill>
                    <a:srgbClr val="FFFFFF"/>
                  </a:solidFill>
                </a:uFill>
                <a:latin typeface="Symbol"/>
                <a:ea typeface="DejaVu Sans"/>
              </a:rPr>
              <a:t>p</a:t>
            </a:r>
            <a:r>
              <a:rPr lang="en-US" sz="1600" spc="-1" baseline="30000">
                <a:solidFill>
                  <a:srgbClr val="333399"/>
                </a:solidFill>
                <a:uFill>
                  <a:solidFill>
                    <a:srgbClr val="FFFFFF"/>
                  </a:solidFill>
                </a:uFill>
                <a:latin typeface="Times New Roman"/>
                <a:ea typeface="DejaVu Sans"/>
              </a:rPr>
              <a:t>-</a:t>
            </a:r>
            <a:r>
              <a:rPr lang="en-US" sz="1600" spc="-1">
                <a:solidFill>
                  <a:srgbClr val="333399"/>
                </a:solidFill>
                <a:uFill>
                  <a:solidFill>
                    <a:srgbClr val="FFFFFF"/>
                  </a:solidFill>
                </a:uFill>
                <a:latin typeface="Times New Roman"/>
                <a:ea typeface="DejaVu Sans"/>
              </a:rPr>
              <a:t>p photo- and electro-production cross sections at Q</a:t>
            </a:r>
            <a:r>
              <a:rPr lang="en-US" sz="1600" spc="-1" baseline="30000">
                <a:solidFill>
                  <a:srgbClr val="333399"/>
                </a:solidFill>
                <a:uFill>
                  <a:solidFill>
                    <a:srgbClr val="FFFFFF"/>
                  </a:solidFill>
                </a:uFill>
                <a:latin typeface="Times New Roman"/>
                <a:ea typeface="DejaVu Sans"/>
              </a:rPr>
              <a:t>2</a:t>
            </a:r>
            <a:r>
              <a:rPr lang="en-US" sz="1600" spc="-1">
                <a:solidFill>
                  <a:srgbClr val="333399"/>
                </a:solidFill>
                <a:uFill>
                  <a:solidFill>
                    <a:srgbClr val="FFFFFF"/>
                  </a:solidFill>
                </a:uFill>
                <a:latin typeface="Times New Roman"/>
                <a:ea typeface="DejaVu Sans"/>
              </a:rPr>
              <a:t>=0, 0.65, 0.95, and 1.30 GeV</a:t>
            </a:r>
            <a:r>
              <a:rPr lang="en-US" sz="1600" spc="-1" baseline="30000">
                <a:solidFill>
                  <a:srgbClr val="333399"/>
                </a:solidFill>
                <a:uFill>
                  <a:solidFill>
                    <a:srgbClr val="FFFFFF"/>
                  </a:solidFill>
                </a:uFill>
                <a:latin typeface="Times New Roman"/>
                <a:ea typeface="DejaVu Sans"/>
              </a:rPr>
              <a:t>2</a:t>
            </a:r>
            <a:r>
              <a:rPr lang="en-US" sz="1600" spc="-1">
                <a:solidFill>
                  <a:srgbClr val="333399"/>
                </a:solidFill>
                <a:uFill>
                  <a:solidFill>
                    <a:srgbClr val="FFFFFF"/>
                  </a:solidFill>
                </a:uFill>
                <a:latin typeface="Times New Roman"/>
                <a:ea typeface="DejaVu Sans"/>
              </a:rPr>
              <a:t> has been achieved by implementing a new N’(1720)3/2</a:t>
            </a:r>
            <a:r>
              <a:rPr lang="en-US" sz="1600" spc="-1" baseline="30000">
                <a:solidFill>
                  <a:srgbClr val="333399"/>
                </a:solidFill>
                <a:uFill>
                  <a:solidFill>
                    <a:srgbClr val="FFFFFF"/>
                  </a:solidFill>
                </a:uFill>
                <a:latin typeface="Times New Roman"/>
                <a:ea typeface="DejaVu Sans"/>
              </a:rPr>
              <a:t>+</a:t>
            </a:r>
            <a:r>
              <a:rPr lang="en-US" sz="1600" spc="-1">
                <a:solidFill>
                  <a:srgbClr val="333399"/>
                </a:solidFill>
                <a:uFill>
                  <a:solidFill>
                    <a:srgbClr val="FFFFFF"/>
                  </a:solidFill>
                </a:uFill>
                <a:latin typeface="Times New Roman"/>
                <a:ea typeface="DejaVu Sans"/>
              </a:rPr>
              <a:t> state with </a:t>
            </a:r>
            <a:r>
              <a:rPr lang="en-US" sz="1600" spc="-1">
                <a:solidFill>
                  <a:srgbClr val="990033"/>
                </a:solidFill>
                <a:uFill>
                  <a:solidFill>
                    <a:srgbClr val="FFFFFF"/>
                  </a:solidFill>
                </a:uFill>
                <a:latin typeface="Times New Roman"/>
                <a:ea typeface="DejaVu Sans"/>
              </a:rPr>
              <a:t>Q</a:t>
            </a:r>
            <a:r>
              <a:rPr lang="en-US" sz="1600" spc="-1" baseline="30000">
                <a:solidFill>
                  <a:srgbClr val="990033"/>
                </a:solidFill>
                <a:uFill>
                  <a:solidFill>
                    <a:srgbClr val="FFFFFF"/>
                  </a:solidFill>
                </a:uFill>
                <a:latin typeface="Times New Roman"/>
                <a:ea typeface="DejaVu Sans"/>
              </a:rPr>
              <a:t>2</a:t>
            </a:r>
            <a:r>
              <a:rPr lang="en-US" sz="1600" spc="-1">
                <a:solidFill>
                  <a:srgbClr val="990033"/>
                </a:solidFill>
                <a:uFill>
                  <a:solidFill>
                    <a:srgbClr val="FFFFFF"/>
                  </a:solidFill>
                </a:uFill>
                <a:latin typeface="Times New Roman"/>
                <a:ea typeface="DejaVu Sans"/>
              </a:rPr>
              <a:t>-independent hadronic </a:t>
            </a:r>
            <a:endParaRPr lang="en-US" spc="-1">
              <a:solidFill>
                <a:srgbClr val="000000"/>
              </a:solidFill>
              <a:uFill>
                <a:solidFill>
                  <a:srgbClr val="FFFFFF"/>
                </a:solidFill>
              </a:uFill>
              <a:latin typeface="Arial"/>
            </a:endParaRPr>
          </a:p>
          <a:p>
            <a:pPr>
              <a:lnSpc>
                <a:spcPct val="100000"/>
              </a:lnSpc>
            </a:pPr>
            <a:r>
              <a:rPr lang="en-US" sz="1600" spc="-1">
                <a:solidFill>
                  <a:srgbClr val="990033"/>
                </a:solidFill>
                <a:uFill>
                  <a:solidFill>
                    <a:srgbClr val="FFFFFF"/>
                  </a:solidFill>
                </a:uFill>
                <a:latin typeface="Times New Roman"/>
                <a:ea typeface="DejaVu Sans"/>
              </a:rPr>
              <a:t>decay widths</a:t>
            </a:r>
            <a:r>
              <a:rPr lang="en-US" sz="1600" spc="-1">
                <a:solidFill>
                  <a:srgbClr val="333399"/>
                </a:solidFill>
                <a:uFill>
                  <a:solidFill>
                    <a:srgbClr val="FFFFFF"/>
                  </a:solidFill>
                </a:uFill>
                <a:latin typeface="Times New Roman"/>
                <a:ea typeface="DejaVu Sans"/>
              </a:rPr>
              <a:t> of all resonances that contribute at W~1.7 GeV, that allows us to claim the </a:t>
            </a:r>
            <a:r>
              <a:rPr lang="en-US" sz="1600" u="sng" spc="-1">
                <a:solidFill>
                  <a:srgbClr val="333399"/>
                </a:solidFill>
                <a:uFill>
                  <a:solidFill>
                    <a:srgbClr val="FFFFFF"/>
                  </a:solidFill>
                </a:uFill>
                <a:latin typeface="Times New Roman"/>
                <a:ea typeface="DejaVu Sans"/>
              </a:rPr>
              <a:t>existence of </a:t>
            </a:r>
            <a:endParaRPr lang="en-US" spc="-1">
              <a:solidFill>
                <a:srgbClr val="000000"/>
              </a:solidFill>
              <a:uFill>
                <a:solidFill>
                  <a:srgbClr val="FFFFFF"/>
                </a:solidFill>
              </a:uFill>
              <a:latin typeface="Arial"/>
            </a:endParaRPr>
          </a:p>
          <a:p>
            <a:pPr>
              <a:lnSpc>
                <a:spcPct val="100000"/>
              </a:lnSpc>
            </a:pPr>
            <a:r>
              <a:rPr lang="en-US" sz="1600" u="sng" spc="-1">
                <a:solidFill>
                  <a:srgbClr val="333399"/>
                </a:solidFill>
                <a:uFill>
                  <a:solidFill>
                    <a:srgbClr val="FFFFFF"/>
                  </a:solidFill>
                </a:uFill>
                <a:latin typeface="Times New Roman"/>
                <a:ea typeface="DejaVu Sans"/>
              </a:rPr>
              <a:t>a new N’(1720)3/2</a:t>
            </a:r>
            <a:r>
              <a:rPr lang="en-US" sz="1600" u="sng" spc="-1" baseline="30000">
                <a:solidFill>
                  <a:srgbClr val="333399"/>
                </a:solidFill>
                <a:uFill>
                  <a:solidFill>
                    <a:srgbClr val="FFFFFF"/>
                  </a:solidFill>
                </a:uFill>
                <a:latin typeface="Times New Roman"/>
                <a:ea typeface="DejaVu Sans"/>
              </a:rPr>
              <a:t>+ </a:t>
            </a:r>
            <a:r>
              <a:rPr lang="en-US" sz="1600" u="sng" spc="-1">
                <a:solidFill>
                  <a:srgbClr val="333399"/>
                </a:solidFill>
                <a:uFill>
                  <a:solidFill>
                    <a:srgbClr val="FFFFFF"/>
                  </a:solidFill>
                </a:uFill>
                <a:latin typeface="Times New Roman"/>
                <a:ea typeface="DejaVu Sans"/>
              </a:rPr>
              <a:t>state</a:t>
            </a:r>
            <a:r>
              <a:rPr lang="en-US" sz="1600" spc="-1">
                <a:solidFill>
                  <a:srgbClr val="333399"/>
                </a:solidFill>
                <a:uFill>
                  <a:solidFill>
                    <a:srgbClr val="FFFFFF"/>
                  </a:solidFill>
                </a:uFill>
                <a:latin typeface="Times New Roman"/>
                <a:ea typeface="DejaVu Sans"/>
              </a:rPr>
              <a:t>. </a:t>
            </a:r>
            <a:endParaRPr lang="en-US" spc="-1">
              <a:solidFill>
                <a:srgbClr val="000000"/>
              </a:solidFill>
              <a:uFill>
                <a:solidFill>
                  <a:srgbClr val="FFFFFF"/>
                </a:solidFill>
              </a:uFill>
              <a:latin typeface="Arial"/>
            </a:endParaRPr>
          </a:p>
        </p:txBody>
      </p:sp>
      <p:sp>
        <p:nvSpPr>
          <p:cNvPr id="386" name="CustomShape 11"/>
          <p:cNvSpPr/>
          <p:nvPr/>
        </p:nvSpPr>
        <p:spPr>
          <a:xfrm>
            <a:off x="5878920" y="2710800"/>
            <a:ext cx="1902240" cy="515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400" spc="-1">
                <a:solidFill>
                  <a:srgbClr val="0000FF"/>
                </a:solidFill>
                <a:uFill>
                  <a:solidFill>
                    <a:srgbClr val="FFFFFF"/>
                  </a:solidFill>
                </a:uFill>
                <a:latin typeface="Times New Roman"/>
                <a:ea typeface="DejaVu Sans"/>
              </a:rPr>
              <a:t>Mass: 1.715-1.735 GeV</a:t>
            </a:r>
            <a:endParaRPr lang="en-US" spc="-1">
              <a:solidFill>
                <a:srgbClr val="000000"/>
              </a:solidFill>
              <a:uFill>
                <a:solidFill>
                  <a:srgbClr val="FFFFFF"/>
                </a:solidFill>
              </a:uFill>
              <a:latin typeface="Arial"/>
            </a:endParaRPr>
          </a:p>
          <a:p>
            <a:pPr algn="ctr">
              <a:lnSpc>
                <a:spcPct val="100000"/>
              </a:lnSpc>
            </a:pPr>
            <a:r>
              <a:rPr lang="en-US" sz="1400" spc="-1">
                <a:solidFill>
                  <a:srgbClr val="0000FF"/>
                </a:solidFill>
                <a:uFill>
                  <a:solidFill>
                    <a:srgbClr val="FFFFFF"/>
                  </a:solidFill>
                </a:uFill>
                <a:latin typeface="Times New Roman"/>
                <a:ea typeface="DejaVu Sans"/>
              </a:rPr>
              <a:t>Width: 120±6 MeV</a:t>
            </a:r>
            <a:endParaRPr lang="en-US" spc="-1">
              <a:solidFill>
                <a:srgbClr val="000000"/>
              </a:solidFill>
              <a:uFill>
                <a:solidFill>
                  <a:srgbClr val="FFFFFF"/>
                </a:solidFill>
              </a:uFill>
              <a:latin typeface="Arial"/>
            </a:endParaRPr>
          </a:p>
        </p:txBody>
      </p:sp>
      <p:sp>
        <p:nvSpPr>
          <p:cNvPr id="387" name="CustomShape 12"/>
          <p:cNvSpPr/>
          <p:nvPr/>
        </p:nvSpPr>
        <p:spPr>
          <a:xfrm>
            <a:off x="8373720" y="2711880"/>
            <a:ext cx="1902240" cy="515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400" spc="-1">
                <a:solidFill>
                  <a:srgbClr val="000000"/>
                </a:solidFill>
                <a:uFill>
                  <a:solidFill>
                    <a:srgbClr val="FFFFFF"/>
                  </a:solidFill>
                </a:uFill>
                <a:latin typeface="Times New Roman"/>
                <a:ea typeface="DejaVu Sans"/>
              </a:rPr>
              <a:t>Mass: 1.743-1.753 GeV</a:t>
            </a:r>
            <a:endParaRPr lang="en-US" spc="-1">
              <a:solidFill>
                <a:srgbClr val="000000"/>
              </a:solidFill>
              <a:uFill>
                <a:solidFill>
                  <a:srgbClr val="FFFFFF"/>
                </a:solidFill>
              </a:uFill>
              <a:latin typeface="Arial"/>
            </a:endParaRPr>
          </a:p>
          <a:p>
            <a:pPr algn="ctr">
              <a:lnSpc>
                <a:spcPct val="100000"/>
              </a:lnSpc>
            </a:pPr>
            <a:r>
              <a:rPr lang="en-US" sz="1400" spc="-1">
                <a:solidFill>
                  <a:srgbClr val="000000"/>
                </a:solidFill>
                <a:uFill>
                  <a:solidFill>
                    <a:srgbClr val="FFFFFF"/>
                  </a:solidFill>
                </a:uFill>
                <a:latin typeface="Times New Roman"/>
                <a:ea typeface="DejaVu Sans"/>
              </a:rPr>
              <a:t>Width: 112±8 MeV</a:t>
            </a:r>
            <a:endParaRPr lang="en-US" spc="-1">
              <a:solidFill>
                <a:srgbClr val="000000"/>
              </a:solidFill>
              <a:uFill>
                <a:solidFill>
                  <a:srgbClr val="FFFFFF"/>
                </a:solidFill>
              </a:uFill>
              <a:latin typeface="Arial"/>
            </a:endParaRPr>
          </a:p>
        </p:txBody>
      </p:sp>
      <p:sp>
        <p:nvSpPr>
          <p:cNvPr id="388" name="CustomShape 13"/>
          <p:cNvSpPr/>
          <p:nvPr/>
        </p:nvSpPr>
        <p:spPr>
          <a:xfrm>
            <a:off x="9532920" y="6566040"/>
            <a:ext cx="1133640" cy="27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4B92E3F2-A881-44D3-A718-18A7579FFA15}" type="slidenum">
              <a:rPr lang="en-US" sz="1200" spc="-1">
                <a:solidFill>
                  <a:srgbClr val="333399"/>
                </a:solidFill>
                <a:uFill>
                  <a:solidFill>
                    <a:srgbClr val="FFFFFF"/>
                  </a:solidFill>
                </a:uFill>
                <a:latin typeface="Times New Roman"/>
                <a:ea typeface="ＭＳ Ｐゴシック"/>
              </a:rPr>
              <a:t>23</a:t>
            </a:fld>
            <a:endParaRPr lang="en-US" spc="-1">
              <a:solidFill>
                <a:srgbClr val="000000"/>
              </a:solidFill>
              <a:uFill>
                <a:solidFill>
                  <a:srgbClr val="FFFFFF"/>
                </a:solidFill>
              </a:u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 name="Picture 3"/>
          <p:cNvPicPr/>
          <p:nvPr/>
        </p:nvPicPr>
        <p:blipFill>
          <a:blip r:embed="rId2"/>
          <a:stretch/>
        </p:blipFill>
        <p:spPr>
          <a:xfrm>
            <a:off x="2786880" y="876240"/>
            <a:ext cx="6590880" cy="4259160"/>
          </a:xfrm>
          <a:prstGeom prst="rect">
            <a:avLst/>
          </a:prstGeom>
          <a:ln>
            <a:noFill/>
          </a:ln>
        </p:spPr>
      </p:pic>
      <p:sp>
        <p:nvSpPr>
          <p:cNvPr id="395" name="CustomShape 1"/>
          <p:cNvSpPr/>
          <p:nvPr/>
        </p:nvSpPr>
        <p:spPr>
          <a:xfrm>
            <a:off x="2124120" y="5280120"/>
            <a:ext cx="825660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1640">
              <a:buClr>
                <a:srgbClr val="333399"/>
              </a:buClr>
              <a:buFont typeface="Wingdings" charset="2"/>
              <a:buChar char=""/>
            </a:pPr>
            <a:r>
              <a:rPr lang="en-US" sz="2000" spc="-1" dirty="0">
                <a:solidFill>
                  <a:srgbClr val="333399"/>
                </a:solidFill>
                <a:uFill>
                  <a:solidFill>
                    <a:srgbClr val="FFFFFF"/>
                  </a:solidFill>
                </a:uFill>
                <a:latin typeface="Times New Roman"/>
                <a:ea typeface="DejaVu Sans"/>
              </a:rPr>
              <a:t>Squares	– data (</a:t>
            </a:r>
            <a:r>
              <a:rPr lang="en-US" sz="2000" spc="-1" dirty="0">
                <a:solidFill>
                  <a:srgbClr val="333399"/>
                </a:solidFill>
                <a:uFill>
                  <a:solidFill>
                    <a:srgbClr val="FFFFFF"/>
                  </a:solidFill>
                </a:uFill>
                <a:latin typeface="Times new roman"/>
                <a:ea typeface="DejaVu Sans"/>
              </a:rPr>
              <a:t>G. V. Fedotov </a:t>
            </a:r>
            <a:r>
              <a:rPr lang="en-US" sz="2000" i="1" spc="-1" dirty="0">
                <a:solidFill>
                  <a:srgbClr val="333399"/>
                </a:solidFill>
                <a:uFill>
                  <a:solidFill>
                    <a:srgbClr val="FFFFFF"/>
                  </a:solidFill>
                </a:uFill>
                <a:latin typeface="Times new roman"/>
                <a:ea typeface="DejaVu Sans"/>
              </a:rPr>
              <a:t>et al</a:t>
            </a:r>
            <a:r>
              <a:rPr lang="en-US" sz="2000" spc="-1" dirty="0">
                <a:solidFill>
                  <a:srgbClr val="333399"/>
                </a:solidFill>
                <a:uFill>
                  <a:solidFill>
                    <a:srgbClr val="FFFFFF"/>
                  </a:solidFill>
                </a:uFill>
                <a:latin typeface="Times new roman"/>
                <a:ea typeface="DejaVu Sans"/>
              </a:rPr>
              <a:t>., Phys. Rev. C 79, 015204 (2009))</a:t>
            </a:r>
            <a:endParaRPr lang="en-US" spc="-1" dirty="0">
              <a:solidFill>
                <a:srgbClr val="000000"/>
              </a:solidFill>
              <a:uFill>
                <a:solidFill>
                  <a:srgbClr val="FFFFFF"/>
                </a:solidFill>
              </a:uFill>
              <a:latin typeface="Arial"/>
            </a:endParaRPr>
          </a:p>
          <a:p>
            <a:pPr marL="343080" indent="-341640">
              <a:buClr>
                <a:srgbClr val="333399"/>
              </a:buClr>
              <a:buFont typeface="Wingdings" charset="2"/>
              <a:buChar char=""/>
            </a:pPr>
            <a:r>
              <a:rPr lang="en-US" sz="2000" spc="-1" dirty="0">
                <a:solidFill>
                  <a:srgbClr val="333399"/>
                </a:solidFill>
                <a:uFill>
                  <a:solidFill>
                    <a:srgbClr val="FFFFFF"/>
                  </a:solidFill>
                </a:uFill>
                <a:latin typeface="Times new roman"/>
                <a:ea typeface="DejaVu Sans"/>
              </a:rPr>
              <a:t>Circles 	– model</a:t>
            </a:r>
            <a:endParaRPr lang="en-US" spc="-1" dirty="0">
              <a:solidFill>
                <a:srgbClr val="000000"/>
              </a:solidFill>
              <a:uFill>
                <a:solidFill>
                  <a:srgbClr val="FFFFFF"/>
                </a:solidFill>
              </a:uFill>
              <a:latin typeface="Arial"/>
            </a:endParaRPr>
          </a:p>
          <a:p>
            <a:pPr marL="343080" indent="-341640">
              <a:buClr>
                <a:srgbClr val="333399"/>
              </a:buClr>
              <a:buFont typeface="Wingdings" charset="2"/>
              <a:buChar char=""/>
            </a:pPr>
            <a:r>
              <a:rPr lang="en-US" sz="2000" spc="-1" dirty="0">
                <a:solidFill>
                  <a:srgbClr val="333399"/>
                </a:solidFill>
                <a:uFill>
                  <a:solidFill>
                    <a:srgbClr val="FFFFFF"/>
                  </a:solidFill>
                </a:uFill>
                <a:latin typeface="Times new roman"/>
                <a:ea typeface="DejaVu Sans"/>
              </a:rPr>
              <a:t>Curves 	– event generator</a:t>
            </a:r>
            <a:endParaRPr lang="en-US" spc="-1" dirty="0">
              <a:solidFill>
                <a:srgbClr val="000000"/>
              </a:solidFill>
              <a:uFill>
                <a:solidFill>
                  <a:srgbClr val="FFFFFF"/>
                </a:solidFill>
              </a:uFill>
              <a:latin typeface="Arial"/>
            </a:endParaRPr>
          </a:p>
        </p:txBody>
      </p:sp>
      <p:sp>
        <p:nvSpPr>
          <p:cNvPr id="396" name="CustomShape 2"/>
          <p:cNvSpPr/>
          <p:nvPr/>
        </p:nvSpPr>
        <p:spPr>
          <a:xfrm>
            <a:off x="1524000" y="28440"/>
            <a:ext cx="9142560" cy="531720"/>
          </a:xfrm>
          <a:prstGeom prst="rect">
            <a:avLst/>
          </a:prstGeom>
          <a:noFill/>
          <a:ln>
            <a:noFill/>
          </a:ln>
        </p:spPr>
        <p:style>
          <a:lnRef idx="0">
            <a:scrgbClr r="0" g="0" b="0"/>
          </a:lnRef>
          <a:fillRef idx="0">
            <a:scrgbClr r="0" g="0" b="0"/>
          </a:fillRef>
          <a:effectRef idx="0">
            <a:scrgbClr r="0" g="0" b="0"/>
          </a:effectRef>
          <a:fontRef idx="minor"/>
        </p:style>
        <p:txBody>
          <a:bodyPr lIns="90000" tIns="0" rIns="90000" bIns="45000"/>
          <a:lstStyle/>
          <a:p>
            <a:pPr algn="ctr">
              <a:lnSpc>
                <a:spcPct val="100000"/>
              </a:lnSpc>
            </a:pPr>
            <a:r>
              <a:rPr lang="en-US" sz="3200" b="1" spc="-1">
                <a:solidFill>
                  <a:srgbClr val="333399"/>
                </a:solidFill>
                <a:uFill>
                  <a:solidFill>
                    <a:srgbClr val="FFFFFF"/>
                  </a:solidFill>
                </a:uFill>
                <a:latin typeface="Times New Roman"/>
                <a:ea typeface="DejaVu Sans"/>
              </a:rPr>
              <a:t>New EG in Comparison with Experimental Data</a:t>
            </a:r>
            <a:endParaRPr lang="en-US"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CustomShape 1"/>
          <p:cNvSpPr/>
          <p:nvPr/>
        </p:nvSpPr>
        <p:spPr>
          <a:xfrm>
            <a:off x="3793080" y="884520"/>
            <a:ext cx="4713840" cy="394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b="1" spc="-1">
                <a:solidFill>
                  <a:srgbClr val="333399"/>
                </a:solidFill>
                <a:uFill>
                  <a:solidFill>
                    <a:srgbClr val="FFFFFF"/>
                  </a:solidFill>
                </a:uFill>
                <a:latin typeface="Times New Roman"/>
                <a:ea typeface="DejaVu Sans"/>
              </a:rPr>
              <a:t>in single photon exchange approximation </a:t>
            </a:r>
            <a:endParaRPr lang="en-US" spc="-1">
              <a:solidFill>
                <a:srgbClr val="000000"/>
              </a:solidFill>
              <a:uFill>
                <a:solidFill>
                  <a:srgbClr val="FFFFFF"/>
                </a:solidFill>
              </a:uFill>
              <a:latin typeface="Arial"/>
            </a:endParaRPr>
          </a:p>
        </p:txBody>
      </p:sp>
      <p:sp>
        <p:nvSpPr>
          <p:cNvPr id="398" name="CustomShape 2"/>
          <p:cNvSpPr/>
          <p:nvPr/>
        </p:nvSpPr>
        <p:spPr>
          <a:xfrm>
            <a:off x="2135640" y="2860200"/>
            <a:ext cx="7829280" cy="39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b="1" spc="-1">
                <a:solidFill>
                  <a:srgbClr val="333399"/>
                </a:solidFill>
                <a:uFill>
                  <a:solidFill>
                    <a:srgbClr val="FFFFFF"/>
                  </a:solidFill>
                </a:uFill>
                <a:latin typeface="Times New Roman"/>
                <a:ea typeface="DejaVu Sans"/>
              </a:rPr>
              <a:t>Final hadrons are described by 5 independent variables</a:t>
            </a:r>
            <a:endParaRPr lang="en-US" spc="-1">
              <a:solidFill>
                <a:srgbClr val="000000"/>
              </a:solidFill>
              <a:uFill>
                <a:solidFill>
                  <a:srgbClr val="FFFFFF"/>
                </a:solidFill>
              </a:uFill>
              <a:latin typeface="Arial"/>
            </a:endParaRPr>
          </a:p>
        </p:txBody>
      </p:sp>
      <p:pic>
        <p:nvPicPr>
          <p:cNvPr id="399" name="Picture 8"/>
          <p:cNvPicPr/>
          <p:nvPr/>
        </p:nvPicPr>
        <p:blipFill>
          <a:blip r:embed="rId2"/>
          <a:stretch/>
        </p:blipFill>
        <p:spPr>
          <a:xfrm>
            <a:off x="4382040" y="1739160"/>
            <a:ext cx="2612520" cy="653400"/>
          </a:xfrm>
          <a:prstGeom prst="rect">
            <a:avLst/>
          </a:prstGeom>
          <a:ln>
            <a:noFill/>
          </a:ln>
        </p:spPr>
      </p:pic>
      <p:sp>
        <p:nvSpPr>
          <p:cNvPr id="400" name="CustomShape 3"/>
          <p:cNvSpPr/>
          <p:nvPr/>
        </p:nvSpPr>
        <p:spPr>
          <a:xfrm>
            <a:off x="2765640" y="1854000"/>
            <a:ext cx="1033560" cy="583560"/>
          </a:xfrm>
          <a:prstGeom prst="rect">
            <a:avLst/>
          </a:prstGeom>
          <a:noFill/>
          <a:ln>
            <a:noFill/>
          </a:ln>
        </p:spPr>
        <p:style>
          <a:lnRef idx="0">
            <a:scrgbClr r="0" g="0" b="0"/>
          </a:lnRef>
          <a:fillRef idx="0">
            <a:scrgbClr r="0" g="0" b="0"/>
          </a:fillRef>
          <a:effectRef idx="0">
            <a:scrgbClr r="0" g="0" b="0"/>
          </a:effectRef>
          <a:fontRef idx="minor"/>
        </p:style>
        <p:txBody>
          <a:bodyPr wrap="none" lIns="81720" tIns="40680" rIns="81720" bIns="40680"/>
          <a:lstStyle/>
          <a:p>
            <a:pPr algn="ctr">
              <a:lnSpc>
                <a:spcPct val="100000"/>
              </a:lnSpc>
            </a:pPr>
            <a:r>
              <a:rPr lang="en-US" sz="1600" b="1" spc="-1">
                <a:solidFill>
                  <a:srgbClr val="7E0021"/>
                </a:solidFill>
                <a:uFill>
                  <a:solidFill>
                    <a:srgbClr val="FFFFFF"/>
                  </a:solidFill>
                </a:uFill>
                <a:latin typeface="Times New Roman"/>
                <a:ea typeface="DejaVu Sans"/>
              </a:rPr>
              <a:t>From </a:t>
            </a:r>
            <a:endParaRPr lang="en-US" spc="-1">
              <a:solidFill>
                <a:srgbClr val="000000"/>
              </a:solidFill>
              <a:uFill>
                <a:solidFill>
                  <a:srgbClr val="FFFFFF"/>
                </a:solidFill>
              </a:uFill>
              <a:latin typeface="Arial"/>
            </a:endParaRPr>
          </a:p>
          <a:p>
            <a:pPr algn="ctr">
              <a:lnSpc>
                <a:spcPct val="100000"/>
              </a:lnSpc>
            </a:pPr>
            <a:r>
              <a:rPr lang="en-US" sz="1600" b="1" spc="-1">
                <a:solidFill>
                  <a:srgbClr val="7E0021"/>
                </a:solidFill>
                <a:uFill>
                  <a:solidFill>
                    <a:srgbClr val="FFFFFF"/>
                  </a:solidFill>
                </a:uFill>
                <a:latin typeface="Times New Roman"/>
                <a:ea typeface="DejaVu Sans"/>
              </a:rPr>
              <a:t>experiment</a:t>
            </a:r>
            <a:endParaRPr lang="en-US" spc="-1">
              <a:solidFill>
                <a:srgbClr val="000000"/>
              </a:solidFill>
              <a:uFill>
                <a:solidFill>
                  <a:srgbClr val="FFFFFF"/>
                </a:solidFill>
              </a:uFill>
              <a:latin typeface="Arial"/>
            </a:endParaRPr>
          </a:p>
        </p:txBody>
      </p:sp>
      <p:sp>
        <p:nvSpPr>
          <p:cNvPr id="401" name="Line 4"/>
          <p:cNvSpPr/>
          <p:nvPr/>
        </p:nvSpPr>
        <p:spPr>
          <a:xfrm>
            <a:off x="3890640" y="2123640"/>
            <a:ext cx="295920" cy="360"/>
          </a:xfrm>
          <a:prstGeom prst="line">
            <a:avLst/>
          </a:prstGeom>
          <a:ln>
            <a:solidFill>
              <a:srgbClr val="800000"/>
            </a:solidFill>
            <a:tailEnd type="triangle" w="med" len="med"/>
          </a:ln>
        </p:spPr>
        <p:style>
          <a:lnRef idx="0">
            <a:scrgbClr r="0" g="0" b="0"/>
          </a:lnRef>
          <a:fillRef idx="0">
            <a:scrgbClr r="0" g="0" b="0"/>
          </a:fillRef>
          <a:effectRef idx="0">
            <a:scrgbClr r="0" g="0" b="0"/>
          </a:effectRef>
          <a:fontRef idx="minor"/>
        </p:style>
      </p:sp>
      <p:sp>
        <p:nvSpPr>
          <p:cNvPr id="402" name="CustomShape 5"/>
          <p:cNvSpPr/>
          <p:nvPr/>
        </p:nvSpPr>
        <p:spPr>
          <a:xfrm>
            <a:off x="4340640" y="1403640"/>
            <a:ext cx="1438560" cy="1400400"/>
          </a:xfrm>
          <a:prstGeom prst="ellipse">
            <a:avLst/>
          </a:prstGeom>
          <a:noFill/>
          <a:ln>
            <a:solidFill>
              <a:srgbClr val="7E0021"/>
            </a:solidFill>
          </a:ln>
        </p:spPr>
        <p:style>
          <a:lnRef idx="0">
            <a:scrgbClr r="0" g="0" b="0"/>
          </a:lnRef>
          <a:fillRef idx="0">
            <a:scrgbClr r="0" g="0" b="0"/>
          </a:fillRef>
          <a:effectRef idx="0">
            <a:scrgbClr r="0" g="0" b="0"/>
          </a:effectRef>
          <a:fontRef idx="minor"/>
        </p:style>
      </p:sp>
      <p:sp>
        <p:nvSpPr>
          <p:cNvPr id="403" name="CustomShape 6"/>
          <p:cNvSpPr/>
          <p:nvPr/>
        </p:nvSpPr>
        <p:spPr>
          <a:xfrm>
            <a:off x="6411000" y="1538640"/>
            <a:ext cx="583560" cy="1123560"/>
          </a:xfrm>
          <a:prstGeom prst="ellipse">
            <a:avLst/>
          </a:prstGeom>
          <a:noFill/>
          <a:ln>
            <a:solidFill>
              <a:srgbClr val="0066CC"/>
            </a:solidFill>
          </a:ln>
        </p:spPr>
        <p:style>
          <a:lnRef idx="0">
            <a:scrgbClr r="0" g="0" b="0"/>
          </a:lnRef>
          <a:fillRef idx="0">
            <a:scrgbClr r="0" g="0" b="0"/>
          </a:fillRef>
          <a:effectRef idx="0">
            <a:scrgbClr r="0" g="0" b="0"/>
          </a:effectRef>
          <a:fontRef idx="minor"/>
        </p:style>
      </p:sp>
      <p:sp>
        <p:nvSpPr>
          <p:cNvPr id="404" name="CustomShape 7"/>
          <p:cNvSpPr/>
          <p:nvPr/>
        </p:nvSpPr>
        <p:spPr>
          <a:xfrm>
            <a:off x="7692960" y="1673640"/>
            <a:ext cx="1618920" cy="783360"/>
          </a:xfrm>
          <a:prstGeom prst="rect">
            <a:avLst/>
          </a:prstGeom>
          <a:noFill/>
          <a:ln>
            <a:noFill/>
          </a:ln>
        </p:spPr>
        <p:style>
          <a:lnRef idx="0">
            <a:scrgbClr r="0" g="0" b="0"/>
          </a:lnRef>
          <a:fillRef idx="0">
            <a:scrgbClr r="0" g="0" b="0"/>
          </a:fillRef>
          <a:effectRef idx="0">
            <a:scrgbClr r="0" g="0" b="0"/>
          </a:effectRef>
          <a:fontRef idx="minor"/>
        </p:style>
        <p:txBody>
          <a:bodyPr wrap="none" lIns="81720" tIns="40680" rIns="81720" bIns="40680"/>
          <a:lstStyle/>
          <a:p>
            <a:pPr algn="ctr">
              <a:lnSpc>
                <a:spcPct val="100000"/>
              </a:lnSpc>
            </a:pPr>
            <a:r>
              <a:rPr lang="en-US" sz="1600" b="1" spc="-1">
                <a:solidFill>
                  <a:srgbClr val="0066CC"/>
                </a:solidFill>
                <a:uFill>
                  <a:solidFill>
                    <a:srgbClr val="FFFFFF"/>
                  </a:solidFill>
                </a:uFill>
                <a:latin typeface="Times new roman"/>
                <a:ea typeface="DejaVu Sans"/>
              </a:rPr>
              <a:t>From</a:t>
            </a:r>
            <a:endParaRPr lang="en-US" spc="-1">
              <a:solidFill>
                <a:srgbClr val="000000"/>
              </a:solidFill>
              <a:uFill>
                <a:solidFill>
                  <a:srgbClr val="FFFFFF"/>
                </a:solidFill>
              </a:uFill>
              <a:latin typeface="Arial"/>
            </a:endParaRPr>
          </a:p>
          <a:p>
            <a:pPr algn="ctr">
              <a:lnSpc>
                <a:spcPct val="100000"/>
              </a:lnSpc>
            </a:pPr>
            <a:r>
              <a:rPr lang="en-US" sz="1600" b="1" spc="-1">
                <a:solidFill>
                  <a:srgbClr val="0066CC"/>
                </a:solidFill>
                <a:uFill>
                  <a:solidFill>
                    <a:srgbClr val="FFFFFF"/>
                  </a:solidFill>
                </a:uFill>
                <a:latin typeface="Times new roman"/>
                <a:ea typeface="DejaVu Sans"/>
              </a:rPr>
              <a:t> JM model</a:t>
            </a:r>
            <a:endParaRPr lang="en-US" spc="-1">
              <a:solidFill>
                <a:srgbClr val="000000"/>
              </a:solidFill>
              <a:uFill>
                <a:solidFill>
                  <a:srgbClr val="FFFFFF"/>
                </a:solidFill>
              </a:uFill>
              <a:latin typeface="Arial"/>
            </a:endParaRPr>
          </a:p>
          <a:p>
            <a:pPr algn="ctr">
              <a:lnSpc>
                <a:spcPct val="100000"/>
              </a:lnSpc>
            </a:pPr>
            <a:r>
              <a:rPr lang="en-US" sz="1600" b="1" spc="-1">
                <a:solidFill>
                  <a:srgbClr val="0066CC"/>
                </a:solidFill>
                <a:uFill>
                  <a:solidFill>
                    <a:srgbClr val="FFFFFF"/>
                  </a:solidFill>
                </a:uFill>
                <a:latin typeface="Times new roman"/>
                <a:ea typeface="DejaVu Sans"/>
              </a:rPr>
              <a:t>(fit to the data)</a:t>
            </a:r>
            <a:endParaRPr lang="en-US" spc="-1">
              <a:solidFill>
                <a:srgbClr val="000000"/>
              </a:solidFill>
              <a:uFill>
                <a:solidFill>
                  <a:srgbClr val="FFFFFF"/>
                </a:solidFill>
              </a:uFill>
              <a:latin typeface="Arial"/>
            </a:endParaRPr>
          </a:p>
        </p:txBody>
      </p:sp>
      <p:sp>
        <p:nvSpPr>
          <p:cNvPr id="405" name="Line 8"/>
          <p:cNvSpPr/>
          <p:nvPr/>
        </p:nvSpPr>
        <p:spPr>
          <a:xfrm flipH="1">
            <a:off x="7266000" y="2078640"/>
            <a:ext cx="675000" cy="360"/>
          </a:xfrm>
          <a:prstGeom prst="line">
            <a:avLst/>
          </a:prstGeom>
          <a:ln>
            <a:solidFill>
              <a:srgbClr val="0066CC"/>
            </a:solidFill>
            <a:tailEnd type="triangle" w="med" len="med"/>
          </a:ln>
        </p:spPr>
        <p:style>
          <a:lnRef idx="0">
            <a:scrgbClr r="0" g="0" b="0"/>
          </a:lnRef>
          <a:fillRef idx="0">
            <a:scrgbClr r="0" g="0" b="0"/>
          </a:fillRef>
          <a:effectRef idx="0">
            <a:scrgbClr r="0" g="0" b="0"/>
          </a:effectRef>
          <a:fontRef idx="minor"/>
        </p:style>
      </p:sp>
      <p:sp>
        <p:nvSpPr>
          <p:cNvPr id="406" name="CustomShape 9"/>
          <p:cNvSpPr/>
          <p:nvPr/>
        </p:nvSpPr>
        <p:spPr>
          <a:xfrm>
            <a:off x="2412840" y="4892760"/>
            <a:ext cx="7516800" cy="130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2000" spc="-1">
                <a:solidFill>
                  <a:srgbClr val="333399"/>
                </a:solidFill>
                <a:uFill>
                  <a:solidFill>
                    <a:srgbClr val="FFFFFF"/>
                  </a:solidFill>
                </a:uFill>
                <a:latin typeface="Times New Roman"/>
                <a:ea typeface="DejaVu Sans"/>
              </a:rPr>
              <a:t>All three sets of hadronic variables are used to extract cross sections. The difference between total cross sections obtained by integration over various sets of hadronic variables is interpreted as systematic uncertainty. </a:t>
            </a:r>
            <a:endParaRPr lang="en-US" spc="-1">
              <a:solidFill>
                <a:srgbClr val="000000"/>
              </a:solidFill>
              <a:uFill>
                <a:solidFill>
                  <a:srgbClr val="FFFFFF"/>
                </a:solidFill>
              </a:uFill>
              <a:latin typeface="Arial"/>
            </a:endParaRPr>
          </a:p>
        </p:txBody>
      </p:sp>
      <p:sp>
        <p:nvSpPr>
          <p:cNvPr id="407" name="CustomShape 10"/>
          <p:cNvSpPr/>
          <p:nvPr/>
        </p:nvSpPr>
        <p:spPr>
          <a:xfrm>
            <a:off x="1524000" y="0"/>
            <a:ext cx="9142560" cy="592920"/>
          </a:xfrm>
          <a:prstGeom prst="rect">
            <a:avLst/>
          </a:prstGeom>
          <a:noFill/>
          <a:ln>
            <a:noFill/>
          </a:ln>
        </p:spPr>
        <p:style>
          <a:lnRef idx="0">
            <a:scrgbClr r="0" g="0" b="0"/>
          </a:lnRef>
          <a:fillRef idx="0">
            <a:scrgbClr r="0" g="0" b="0"/>
          </a:fillRef>
          <a:effectRef idx="0">
            <a:scrgbClr r="0" g="0" b="0"/>
          </a:effectRef>
          <a:fontRef idx="minor"/>
        </p:style>
        <p:txBody>
          <a:bodyPr lIns="90000" tIns="0" rIns="90000" bIns="45000"/>
          <a:lstStyle/>
          <a:p>
            <a:pPr algn="ctr">
              <a:lnSpc>
                <a:spcPct val="100000"/>
              </a:lnSpc>
            </a:pPr>
            <a:r>
              <a:rPr lang="en-US" sz="3600" b="1" spc="-1">
                <a:solidFill>
                  <a:srgbClr val="333399"/>
                </a:solidFill>
                <a:uFill>
                  <a:solidFill>
                    <a:srgbClr val="FFFFFF"/>
                  </a:solidFill>
                </a:uFill>
                <a:latin typeface="Times New Roman"/>
                <a:ea typeface="DejaVu Sans"/>
              </a:rPr>
              <a:t>Kinematic Variables</a:t>
            </a:r>
            <a:endParaRPr lang="en-US" spc="-1">
              <a:solidFill>
                <a:srgbClr val="000000"/>
              </a:solidFill>
              <a:uFill>
                <a:solidFill>
                  <a:srgbClr val="FFFFFF"/>
                </a:solidFill>
              </a:uFill>
              <a:latin typeface="Arial"/>
            </a:endParaRPr>
          </a:p>
        </p:txBody>
      </p:sp>
      <p:pic>
        <p:nvPicPr>
          <p:cNvPr id="408" name="Picture 407"/>
          <p:cNvPicPr/>
          <p:nvPr/>
        </p:nvPicPr>
        <p:blipFill>
          <a:blip r:embed="rId3"/>
          <a:stretch/>
        </p:blipFill>
        <p:spPr>
          <a:xfrm>
            <a:off x="2044560" y="876240"/>
            <a:ext cx="1700640" cy="392760"/>
          </a:xfrm>
          <a:prstGeom prst="rect">
            <a:avLst/>
          </a:prstGeom>
          <a:ln>
            <a:noFill/>
          </a:ln>
        </p:spPr>
      </p:pic>
      <p:pic>
        <p:nvPicPr>
          <p:cNvPr id="409" name="Picture 408"/>
          <p:cNvPicPr/>
          <p:nvPr/>
        </p:nvPicPr>
        <p:blipFill>
          <a:blip r:embed="rId4"/>
          <a:stretch/>
        </p:blipFill>
        <p:spPr>
          <a:xfrm>
            <a:off x="8458320" y="863640"/>
            <a:ext cx="1611720" cy="417960"/>
          </a:xfrm>
          <a:prstGeom prst="rect">
            <a:avLst/>
          </a:prstGeom>
          <a:ln>
            <a:noFill/>
          </a:ln>
        </p:spPr>
      </p:pic>
      <p:pic>
        <p:nvPicPr>
          <p:cNvPr id="410" name="Picture 409"/>
          <p:cNvPicPr/>
          <p:nvPr/>
        </p:nvPicPr>
        <p:blipFill>
          <a:blip r:embed="rId5"/>
          <a:stretch/>
        </p:blipFill>
        <p:spPr>
          <a:xfrm>
            <a:off x="4775160" y="3403440"/>
            <a:ext cx="2487960" cy="1281600"/>
          </a:xfrm>
          <a:prstGeom prst="rect">
            <a:avLst/>
          </a:prstGeom>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 name="Picture 3"/>
          <p:cNvPicPr/>
          <p:nvPr/>
        </p:nvPicPr>
        <p:blipFill>
          <a:blip r:embed="rId2"/>
          <a:stretch/>
        </p:blipFill>
        <p:spPr>
          <a:xfrm>
            <a:off x="2857440" y="853200"/>
            <a:ext cx="6208920" cy="2406600"/>
          </a:xfrm>
          <a:prstGeom prst="rect">
            <a:avLst/>
          </a:prstGeom>
          <a:ln>
            <a:noFill/>
          </a:ln>
        </p:spPr>
      </p:pic>
      <p:pic>
        <p:nvPicPr>
          <p:cNvPr id="412" name="Picture 4"/>
          <p:cNvPicPr/>
          <p:nvPr/>
        </p:nvPicPr>
        <p:blipFill>
          <a:blip r:embed="rId3"/>
          <a:stretch/>
        </p:blipFill>
        <p:spPr>
          <a:xfrm>
            <a:off x="3149760" y="3270960"/>
            <a:ext cx="5840640" cy="3261960"/>
          </a:xfrm>
          <a:prstGeom prst="rect">
            <a:avLst/>
          </a:prstGeom>
          <a:ln>
            <a:noFill/>
          </a:ln>
        </p:spPr>
      </p:pic>
      <p:sp>
        <p:nvSpPr>
          <p:cNvPr id="413" name="CustomShape 1"/>
          <p:cNvSpPr/>
          <p:nvPr/>
        </p:nvSpPr>
        <p:spPr>
          <a:xfrm>
            <a:off x="1524000" y="0"/>
            <a:ext cx="9142560" cy="592920"/>
          </a:xfrm>
          <a:prstGeom prst="rect">
            <a:avLst/>
          </a:prstGeom>
          <a:noFill/>
          <a:ln>
            <a:noFill/>
          </a:ln>
        </p:spPr>
        <p:style>
          <a:lnRef idx="0">
            <a:scrgbClr r="0" g="0" b="0"/>
          </a:lnRef>
          <a:fillRef idx="0">
            <a:scrgbClr r="0" g="0" b="0"/>
          </a:fillRef>
          <a:effectRef idx="0">
            <a:scrgbClr r="0" g="0" b="0"/>
          </a:effectRef>
          <a:fontRef idx="minor"/>
        </p:style>
        <p:txBody>
          <a:bodyPr lIns="90000" tIns="0" rIns="90000" bIns="45000"/>
          <a:lstStyle/>
          <a:p>
            <a:pPr algn="ctr">
              <a:lnSpc>
                <a:spcPct val="100000"/>
              </a:lnSpc>
            </a:pPr>
            <a:r>
              <a:rPr lang="en-US" sz="3600" b="1" spc="-1">
                <a:solidFill>
                  <a:srgbClr val="333399"/>
                </a:solidFill>
                <a:uFill>
                  <a:solidFill>
                    <a:srgbClr val="FFFFFF"/>
                  </a:solidFill>
                </a:uFill>
                <a:latin typeface="Times New Roman"/>
                <a:ea typeface="DejaVu Sans"/>
              </a:rPr>
              <a:t>Definition of Final Hadron Angles</a:t>
            </a:r>
            <a:endParaRPr lang="en-US"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 name="Picture 3"/>
          <p:cNvPicPr/>
          <p:nvPr/>
        </p:nvPicPr>
        <p:blipFill>
          <a:blip r:embed="rId2"/>
          <a:stretch/>
        </p:blipFill>
        <p:spPr>
          <a:xfrm>
            <a:off x="3124200" y="765000"/>
            <a:ext cx="5942160" cy="1052640"/>
          </a:xfrm>
          <a:prstGeom prst="rect">
            <a:avLst/>
          </a:prstGeom>
          <a:ln>
            <a:noFill/>
          </a:ln>
        </p:spPr>
      </p:pic>
      <p:pic>
        <p:nvPicPr>
          <p:cNvPr id="415" name="Picture 4"/>
          <p:cNvPicPr/>
          <p:nvPr/>
        </p:nvPicPr>
        <p:blipFill>
          <a:blip r:embed="rId3"/>
          <a:stretch/>
        </p:blipFill>
        <p:spPr>
          <a:xfrm>
            <a:off x="3695880" y="1793880"/>
            <a:ext cx="4799160" cy="328680"/>
          </a:xfrm>
          <a:prstGeom prst="rect">
            <a:avLst/>
          </a:prstGeom>
          <a:ln>
            <a:noFill/>
          </a:ln>
        </p:spPr>
      </p:pic>
      <p:sp>
        <p:nvSpPr>
          <p:cNvPr id="416" name="CustomShape 1"/>
          <p:cNvSpPr/>
          <p:nvPr/>
        </p:nvSpPr>
        <p:spPr>
          <a:xfrm>
            <a:off x="1724160" y="2203560"/>
            <a:ext cx="8710920" cy="220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1600" i="1" spc="-1">
                <a:solidFill>
                  <a:srgbClr val="333399"/>
                </a:solidFill>
                <a:uFill>
                  <a:solidFill>
                    <a:srgbClr val="FFFFFF"/>
                  </a:solidFill>
                </a:uFill>
                <a:latin typeface="Times New Roman"/>
                <a:ea typeface="DejaVu Sans"/>
              </a:rPr>
              <a:t>ΔN</a:t>
            </a:r>
            <a:r>
              <a:rPr lang="en-US" sz="1600" i="1" spc="-1" baseline="-25000">
                <a:solidFill>
                  <a:srgbClr val="333399"/>
                </a:solidFill>
                <a:uFill>
                  <a:solidFill>
                    <a:srgbClr val="FFFFFF"/>
                  </a:solidFill>
                </a:uFill>
                <a:latin typeface="Times New Roman"/>
                <a:ea typeface="DejaVu Sans"/>
              </a:rPr>
              <a:t>full</a:t>
            </a:r>
            <a:r>
              <a:rPr lang="en-US" sz="1600" spc="-1">
                <a:solidFill>
                  <a:srgbClr val="333399"/>
                </a:solidFill>
                <a:uFill>
                  <a:solidFill>
                    <a:srgbClr val="FFFFFF"/>
                  </a:solidFill>
                </a:uFill>
                <a:latin typeface="Times New Roman"/>
                <a:ea typeface="DejaVu Sans"/>
              </a:rPr>
              <a:t> and </a:t>
            </a:r>
            <a:r>
              <a:rPr lang="en-US" sz="1600" i="1" spc="-1">
                <a:solidFill>
                  <a:srgbClr val="333399"/>
                </a:solidFill>
                <a:uFill>
                  <a:solidFill>
                    <a:srgbClr val="FFFFFF"/>
                  </a:solidFill>
                </a:uFill>
                <a:latin typeface="Times New Roman"/>
                <a:ea typeface="DejaVu Sans"/>
              </a:rPr>
              <a:t>ΔN</a:t>
            </a:r>
            <a:r>
              <a:rPr lang="en-US" sz="1600" spc="-1" baseline="-25000">
                <a:solidFill>
                  <a:srgbClr val="333399"/>
                </a:solidFill>
                <a:uFill>
                  <a:solidFill>
                    <a:srgbClr val="FFFFFF"/>
                  </a:solidFill>
                </a:uFill>
                <a:latin typeface="Times New Roman"/>
                <a:ea typeface="DejaVu Sans"/>
              </a:rPr>
              <a:t>empty</a:t>
            </a:r>
            <a:r>
              <a:rPr lang="en-US" sz="1600" spc="-1">
                <a:solidFill>
                  <a:srgbClr val="333399"/>
                </a:solidFill>
                <a:uFill>
                  <a:solidFill>
                    <a:srgbClr val="FFFFFF"/>
                  </a:solidFill>
                </a:uFill>
                <a:latin typeface="Times New Roman"/>
                <a:ea typeface="DejaVu Sans"/>
              </a:rPr>
              <a:t> are the numbers of events inside a seven-dimensional bin for runs with hydrogen - and empty target, respectively. </a:t>
            </a:r>
            <a:r>
              <a:rPr lang="en-US" sz="1600" i="1" spc="-1">
                <a:solidFill>
                  <a:srgbClr val="333399"/>
                </a:solidFill>
                <a:uFill>
                  <a:solidFill>
                    <a:srgbClr val="FFFFFF"/>
                  </a:solidFill>
                </a:uFill>
                <a:latin typeface="Times New Roman"/>
                <a:ea typeface="DejaVu Sans"/>
              </a:rPr>
              <a:t>F</a:t>
            </a:r>
            <a:r>
              <a:rPr lang="en-US" sz="1600" spc="-1">
                <a:solidFill>
                  <a:srgbClr val="333399"/>
                </a:solidFill>
                <a:uFill>
                  <a:solidFill>
                    <a:srgbClr val="FFFFFF"/>
                  </a:solidFill>
                </a:uFill>
                <a:latin typeface="Times New Roman"/>
                <a:ea typeface="DejaVu Sans"/>
              </a:rPr>
              <a:t> is the efficiency determined by the Monte Carlo simulation. </a:t>
            </a:r>
            <a:r>
              <a:rPr lang="en-US" sz="1600" i="1" spc="-1">
                <a:solidFill>
                  <a:srgbClr val="333399"/>
                </a:solidFill>
                <a:uFill>
                  <a:solidFill>
                    <a:srgbClr val="FFFFFF"/>
                  </a:solidFill>
                </a:uFill>
                <a:latin typeface="Times New Roman"/>
                <a:ea typeface="DejaVu Sans"/>
              </a:rPr>
              <a:t>R</a:t>
            </a:r>
            <a:r>
              <a:rPr lang="en-US" sz="1600" spc="-1">
                <a:solidFill>
                  <a:srgbClr val="333399"/>
                </a:solidFill>
                <a:uFill>
                  <a:solidFill>
                    <a:srgbClr val="FFFFFF"/>
                  </a:solidFill>
                </a:uFill>
                <a:latin typeface="Times New Roman"/>
                <a:ea typeface="DejaVu Sans"/>
              </a:rPr>
              <a:t> is the radiative correction factor. </a:t>
            </a:r>
            <a:r>
              <a:rPr lang="en-US" sz="1600" i="1" spc="-1">
                <a:solidFill>
                  <a:srgbClr val="333399"/>
                </a:solidFill>
                <a:uFill>
                  <a:solidFill>
                    <a:srgbClr val="FFFFFF"/>
                  </a:solidFill>
                </a:uFill>
                <a:latin typeface="Times New Roman"/>
                <a:ea typeface="DejaVu Sans"/>
              </a:rPr>
              <a:t>Q</a:t>
            </a:r>
            <a:r>
              <a:rPr lang="en-US" sz="1600" i="1" spc="-1" baseline="-25000">
                <a:solidFill>
                  <a:srgbClr val="333399"/>
                </a:solidFill>
                <a:uFill>
                  <a:solidFill>
                    <a:srgbClr val="FFFFFF"/>
                  </a:solidFill>
                </a:uFill>
                <a:latin typeface="Times New Roman"/>
                <a:ea typeface="DejaVu Sans"/>
              </a:rPr>
              <a:t>full</a:t>
            </a:r>
            <a:r>
              <a:rPr lang="en-US" sz="1600" spc="-1">
                <a:solidFill>
                  <a:srgbClr val="333399"/>
                </a:solidFill>
                <a:uFill>
                  <a:solidFill>
                    <a:srgbClr val="FFFFFF"/>
                  </a:solidFill>
                </a:uFill>
                <a:latin typeface="Times New Roman"/>
                <a:ea typeface="DejaVu Sans"/>
              </a:rPr>
              <a:t> and </a:t>
            </a:r>
            <a:r>
              <a:rPr lang="en-US" sz="1600" i="1" spc="-1">
                <a:solidFill>
                  <a:srgbClr val="333399"/>
                </a:solidFill>
                <a:uFill>
                  <a:solidFill>
                    <a:srgbClr val="FFFFFF"/>
                  </a:solidFill>
                </a:uFill>
                <a:latin typeface="Times New Roman"/>
                <a:ea typeface="DejaVu Sans"/>
              </a:rPr>
              <a:t>Q</a:t>
            </a:r>
            <a:r>
              <a:rPr lang="en-US" sz="1600" i="1" spc="-1" baseline="-25000">
                <a:solidFill>
                  <a:srgbClr val="333399"/>
                </a:solidFill>
                <a:uFill>
                  <a:solidFill>
                    <a:srgbClr val="FFFFFF"/>
                  </a:solidFill>
                </a:uFill>
                <a:latin typeface="Times New Roman"/>
                <a:ea typeface="DejaVu Sans"/>
              </a:rPr>
              <a:t>empty</a:t>
            </a:r>
            <a:r>
              <a:rPr lang="en-US" sz="1600" spc="-1">
                <a:solidFill>
                  <a:srgbClr val="333399"/>
                </a:solidFill>
                <a:uFill>
                  <a:solidFill>
                    <a:srgbClr val="FFFFFF"/>
                  </a:solidFill>
                </a:uFill>
                <a:latin typeface="Times New Roman"/>
                <a:ea typeface="DejaVu Sans"/>
              </a:rPr>
              <a:t> are the integrated Faraday cup charges for runs with hydrogen - and empty target, respectively, and </a:t>
            </a:r>
            <a:r>
              <a:rPr lang="en-US" sz="1600" i="1" spc="-1">
                <a:solidFill>
                  <a:srgbClr val="333399"/>
                </a:solidFill>
                <a:uFill>
                  <a:solidFill>
                    <a:srgbClr val="FFFFFF"/>
                  </a:solidFill>
                </a:uFill>
                <a:latin typeface="Times New Roman"/>
                <a:ea typeface="DejaVu Sans"/>
              </a:rPr>
              <a:t>q</a:t>
            </a:r>
            <a:r>
              <a:rPr lang="en-US" sz="1600" i="1" spc="-1" baseline="-25000">
                <a:solidFill>
                  <a:srgbClr val="333399"/>
                </a:solidFill>
                <a:uFill>
                  <a:solidFill>
                    <a:srgbClr val="FFFFFF"/>
                  </a:solidFill>
                </a:uFill>
                <a:latin typeface="Times New Roman"/>
                <a:ea typeface="DejaVu Sans"/>
              </a:rPr>
              <a:t>e</a:t>
            </a:r>
            <a:r>
              <a:rPr lang="en-US" sz="1600" spc="-1">
                <a:solidFill>
                  <a:srgbClr val="333399"/>
                </a:solidFill>
                <a:uFill>
                  <a:solidFill>
                    <a:srgbClr val="FFFFFF"/>
                  </a:solidFill>
                </a:uFill>
                <a:latin typeface="Times New Roman"/>
                <a:ea typeface="DejaVu Sans"/>
              </a:rPr>
              <a:t> is the elementary charge. </a:t>
            </a:r>
            <a:r>
              <a:rPr lang="en-US" sz="1600" i="1" spc="-1">
                <a:solidFill>
                  <a:srgbClr val="333399"/>
                </a:solidFill>
                <a:uFill>
                  <a:solidFill>
                    <a:srgbClr val="FFFFFF"/>
                  </a:solidFill>
                </a:uFill>
                <a:latin typeface="Times New Roman"/>
                <a:ea typeface="DejaVu Sans"/>
              </a:rPr>
              <a:t>ρ</a:t>
            </a:r>
            <a:r>
              <a:rPr lang="en-US" sz="1600" spc="-1">
                <a:solidFill>
                  <a:srgbClr val="333399"/>
                </a:solidFill>
                <a:uFill>
                  <a:solidFill>
                    <a:srgbClr val="FFFFFF"/>
                  </a:solidFill>
                </a:uFill>
                <a:latin typeface="Times New Roman"/>
                <a:ea typeface="DejaVu Sans"/>
              </a:rPr>
              <a:t> is the density of liquid hydrogen at </a:t>
            </a:r>
            <a:r>
              <a:rPr lang="en-US" sz="1600" i="1" spc="-1">
                <a:solidFill>
                  <a:srgbClr val="333399"/>
                </a:solidFill>
                <a:uFill>
                  <a:solidFill>
                    <a:srgbClr val="FFFFFF"/>
                  </a:solidFill>
                </a:uFill>
                <a:latin typeface="Times New Roman"/>
                <a:ea typeface="DejaVu Sans"/>
              </a:rPr>
              <a:t>T</a:t>
            </a:r>
            <a:r>
              <a:rPr lang="en-US" sz="1600" spc="-1">
                <a:solidFill>
                  <a:srgbClr val="333399"/>
                </a:solidFill>
                <a:uFill>
                  <a:solidFill>
                    <a:srgbClr val="FFFFFF"/>
                  </a:solidFill>
                </a:uFill>
                <a:latin typeface="Times New Roman"/>
                <a:ea typeface="DejaVu Sans"/>
              </a:rPr>
              <a:t> = 20 K. </a:t>
            </a:r>
            <a:r>
              <a:rPr lang="en-US" sz="1600" i="1" spc="-1">
                <a:solidFill>
                  <a:srgbClr val="333399"/>
                </a:solidFill>
                <a:uFill>
                  <a:solidFill>
                    <a:srgbClr val="FFFFFF"/>
                  </a:solidFill>
                </a:uFill>
                <a:latin typeface="Times New Roman"/>
                <a:ea typeface="DejaVu Sans"/>
              </a:rPr>
              <a:t>l</a:t>
            </a:r>
            <a:r>
              <a:rPr lang="en-US" sz="1600" spc="-1">
                <a:solidFill>
                  <a:srgbClr val="333399"/>
                </a:solidFill>
                <a:uFill>
                  <a:solidFill>
                    <a:srgbClr val="FFFFFF"/>
                  </a:solidFill>
                </a:uFill>
                <a:latin typeface="Times New Roman"/>
                <a:ea typeface="DejaVu Sans"/>
              </a:rPr>
              <a:t> is the length of the target (</a:t>
            </a:r>
            <a:r>
              <a:rPr lang="en-US" sz="1600" i="1" spc="-1">
                <a:solidFill>
                  <a:srgbClr val="333399"/>
                </a:solidFill>
                <a:uFill>
                  <a:solidFill>
                    <a:srgbClr val="FFFFFF"/>
                  </a:solidFill>
                </a:uFill>
                <a:latin typeface="Times New Roman"/>
                <a:ea typeface="DejaVu Sans"/>
              </a:rPr>
              <a:t>l</a:t>
            </a:r>
            <a:r>
              <a:rPr lang="en-US" sz="1600" spc="-1">
                <a:solidFill>
                  <a:srgbClr val="333399"/>
                </a:solidFill>
                <a:uFill>
                  <a:solidFill>
                    <a:srgbClr val="FFFFFF"/>
                  </a:solidFill>
                </a:uFill>
                <a:latin typeface="Times New Roman"/>
                <a:ea typeface="DejaVu Sans"/>
              </a:rPr>
              <a:t> = 2 cm). </a:t>
            </a:r>
            <a:r>
              <a:rPr lang="en-US" sz="1600" i="1" spc="-1">
                <a:solidFill>
                  <a:srgbClr val="333399"/>
                </a:solidFill>
                <a:uFill>
                  <a:solidFill>
                    <a:srgbClr val="FFFFFF"/>
                  </a:solidFill>
                </a:uFill>
                <a:latin typeface="Times New Roman"/>
                <a:ea typeface="DejaVu Sans"/>
              </a:rPr>
              <a:t>M</a:t>
            </a:r>
            <a:r>
              <a:rPr lang="en-US" sz="1600" i="1" spc="-1" baseline="-25000">
                <a:solidFill>
                  <a:srgbClr val="333399"/>
                </a:solidFill>
                <a:uFill>
                  <a:solidFill>
                    <a:srgbClr val="FFFFFF"/>
                  </a:solidFill>
                </a:uFill>
                <a:latin typeface="Times New Roman"/>
                <a:ea typeface="DejaVu Sans"/>
              </a:rPr>
              <a:t>H</a:t>
            </a:r>
            <a:r>
              <a:rPr lang="en-US" sz="1600" spc="-1">
                <a:solidFill>
                  <a:srgbClr val="333399"/>
                </a:solidFill>
                <a:uFill>
                  <a:solidFill>
                    <a:srgbClr val="FFFFFF"/>
                  </a:solidFill>
                </a:uFill>
                <a:latin typeface="Times New Roman"/>
                <a:ea typeface="DejaVu Sans"/>
              </a:rPr>
              <a:t> is the molar density of the natural mixture of hydrogen and </a:t>
            </a:r>
            <a:r>
              <a:rPr lang="en-US" sz="1600" i="1" spc="-1">
                <a:solidFill>
                  <a:srgbClr val="333399"/>
                </a:solidFill>
                <a:uFill>
                  <a:solidFill>
                    <a:srgbClr val="FFFFFF"/>
                  </a:solidFill>
                </a:uFill>
                <a:latin typeface="Times New Roman"/>
                <a:ea typeface="DejaVu Sans"/>
              </a:rPr>
              <a:t>N</a:t>
            </a:r>
            <a:r>
              <a:rPr lang="en-US" sz="1600" i="1" spc="-1" baseline="-25000">
                <a:solidFill>
                  <a:srgbClr val="333399"/>
                </a:solidFill>
                <a:uFill>
                  <a:solidFill>
                    <a:srgbClr val="FFFFFF"/>
                  </a:solidFill>
                </a:uFill>
                <a:latin typeface="Times New Roman"/>
                <a:ea typeface="DejaVu Sans"/>
              </a:rPr>
              <a:t>A</a:t>
            </a:r>
            <a:r>
              <a:rPr lang="en-US" sz="1600" spc="-1">
                <a:solidFill>
                  <a:srgbClr val="333399"/>
                </a:solidFill>
                <a:uFill>
                  <a:solidFill>
                    <a:srgbClr val="FFFFFF"/>
                  </a:solidFill>
                </a:uFill>
                <a:latin typeface="Times New Roman"/>
                <a:ea typeface="DejaVu Sans"/>
              </a:rPr>
              <a:t> is Avogadro's number. </a:t>
            </a:r>
            <a:r>
              <a:rPr lang="en-US" sz="1600" i="1" spc="-1">
                <a:solidFill>
                  <a:srgbClr val="333399"/>
                </a:solidFill>
                <a:uFill>
                  <a:solidFill>
                    <a:srgbClr val="FFFFFF"/>
                  </a:solidFill>
                </a:uFill>
                <a:latin typeface="Times New Roman"/>
                <a:ea typeface="DejaVu Sans"/>
              </a:rPr>
              <a:t>ΔW</a:t>
            </a:r>
            <a:r>
              <a:rPr lang="en-US" sz="1600" spc="-1">
                <a:solidFill>
                  <a:srgbClr val="333399"/>
                </a:solidFill>
                <a:uFill>
                  <a:solidFill>
                    <a:srgbClr val="FFFFFF"/>
                  </a:solidFill>
                </a:uFill>
                <a:latin typeface="Times New Roman"/>
                <a:ea typeface="DejaVu Sans"/>
              </a:rPr>
              <a:t> and </a:t>
            </a:r>
            <a:r>
              <a:rPr lang="en-US" sz="1600" i="1" spc="-1">
                <a:solidFill>
                  <a:srgbClr val="333399"/>
                </a:solidFill>
                <a:uFill>
                  <a:solidFill>
                    <a:srgbClr val="FFFFFF"/>
                  </a:solidFill>
                </a:uFill>
                <a:latin typeface="Times New Roman"/>
                <a:ea typeface="DejaVu Sans"/>
              </a:rPr>
              <a:t>ΔQ</a:t>
            </a:r>
            <a:r>
              <a:rPr lang="en-US" sz="1600" i="1" spc="-1" baseline="30000">
                <a:solidFill>
                  <a:srgbClr val="333399"/>
                </a:solidFill>
                <a:uFill>
                  <a:solidFill>
                    <a:srgbClr val="FFFFFF"/>
                  </a:solidFill>
                </a:uFill>
                <a:latin typeface="Times New Roman"/>
                <a:ea typeface="DejaVu Sans"/>
              </a:rPr>
              <a:t>2</a:t>
            </a:r>
            <a:r>
              <a:rPr lang="en-US" sz="1600" spc="-1">
                <a:solidFill>
                  <a:srgbClr val="333399"/>
                </a:solidFill>
                <a:uFill>
                  <a:solidFill>
                    <a:srgbClr val="FFFFFF"/>
                  </a:solidFill>
                </a:uFill>
                <a:latin typeface="Times New Roman"/>
                <a:ea typeface="DejaVu Sans"/>
              </a:rPr>
              <a:t> are kinematical bins determined by the electron scattering kinematics. </a:t>
            </a:r>
            <a:r>
              <a:rPr lang="en-US" sz="1600" spc="-1">
                <a:solidFill>
                  <a:srgbClr val="333399"/>
                </a:solidFill>
                <a:uFill>
                  <a:solidFill>
                    <a:srgbClr val="FFFFFF"/>
                  </a:solidFill>
                </a:uFill>
                <a:latin typeface="Symbol"/>
                <a:ea typeface="DejaVu Sans"/>
              </a:rPr>
              <a:t>Dt</a:t>
            </a:r>
            <a:r>
              <a:rPr lang="en-US" sz="1600" spc="-1">
                <a:solidFill>
                  <a:srgbClr val="333399"/>
                </a:solidFill>
                <a:uFill>
                  <a:solidFill>
                    <a:srgbClr val="FFFFFF"/>
                  </a:solidFill>
                </a:uFill>
                <a:latin typeface="Times New Roman"/>
                <a:ea typeface="DejaVu Sans"/>
              </a:rPr>
              <a:t> is the hadronic five-dimensional kinematic phase-space element.</a:t>
            </a:r>
            <a:endParaRPr lang="en-US" spc="-1">
              <a:solidFill>
                <a:srgbClr val="000000"/>
              </a:solidFill>
              <a:uFill>
                <a:solidFill>
                  <a:srgbClr val="FFFFFF"/>
                </a:solidFill>
              </a:uFill>
              <a:latin typeface="Arial"/>
            </a:endParaRPr>
          </a:p>
          <a:p>
            <a:pPr algn="just">
              <a:lnSpc>
                <a:spcPct val="100000"/>
              </a:lnSpc>
            </a:pPr>
            <a:r>
              <a:rPr lang="en-US" sz="1600" spc="-1">
                <a:solidFill>
                  <a:srgbClr val="333399"/>
                </a:solidFill>
                <a:uFill>
                  <a:solidFill>
                    <a:srgbClr val="FFFFFF"/>
                  </a:solidFill>
                </a:uFill>
                <a:latin typeface="Times New Roman"/>
                <a:ea typeface="DejaVu Sans"/>
              </a:rPr>
              <a:t>Due to statistical limitations only single-fold differential cross sections were analyzed:</a:t>
            </a:r>
            <a:endParaRPr lang="en-US" spc="-1">
              <a:solidFill>
                <a:srgbClr val="000000"/>
              </a:solidFill>
              <a:uFill>
                <a:solidFill>
                  <a:srgbClr val="FFFFFF"/>
                </a:solidFill>
              </a:uFill>
              <a:latin typeface="Arial"/>
            </a:endParaRPr>
          </a:p>
        </p:txBody>
      </p:sp>
      <p:pic>
        <p:nvPicPr>
          <p:cNvPr id="417" name="Picture 6"/>
          <p:cNvPicPr/>
          <p:nvPr/>
        </p:nvPicPr>
        <p:blipFill>
          <a:blip r:embed="rId4"/>
          <a:stretch/>
        </p:blipFill>
        <p:spPr>
          <a:xfrm>
            <a:off x="3771840" y="4284000"/>
            <a:ext cx="4685040" cy="2140560"/>
          </a:xfrm>
          <a:prstGeom prst="rect">
            <a:avLst/>
          </a:prstGeom>
          <a:ln>
            <a:noFill/>
          </a:ln>
        </p:spPr>
      </p:pic>
      <p:sp>
        <p:nvSpPr>
          <p:cNvPr id="418" name="CustomShape 2"/>
          <p:cNvSpPr/>
          <p:nvPr/>
        </p:nvSpPr>
        <p:spPr>
          <a:xfrm>
            <a:off x="1524000" y="0"/>
            <a:ext cx="9142560" cy="592920"/>
          </a:xfrm>
          <a:prstGeom prst="rect">
            <a:avLst/>
          </a:prstGeom>
          <a:noFill/>
          <a:ln>
            <a:noFill/>
          </a:ln>
        </p:spPr>
        <p:style>
          <a:lnRef idx="0">
            <a:scrgbClr r="0" g="0" b="0"/>
          </a:lnRef>
          <a:fillRef idx="0">
            <a:scrgbClr r="0" g="0" b="0"/>
          </a:fillRef>
          <a:effectRef idx="0">
            <a:scrgbClr r="0" g="0" b="0"/>
          </a:effectRef>
          <a:fontRef idx="minor"/>
        </p:style>
        <p:txBody>
          <a:bodyPr lIns="90000" tIns="0" rIns="90000" bIns="45000"/>
          <a:lstStyle/>
          <a:p>
            <a:pPr algn="ctr">
              <a:lnSpc>
                <a:spcPct val="100000"/>
              </a:lnSpc>
            </a:pPr>
            <a:r>
              <a:rPr lang="en-US" sz="3600" b="1" spc="-1">
                <a:solidFill>
                  <a:srgbClr val="333399"/>
                </a:solidFill>
                <a:uFill>
                  <a:solidFill>
                    <a:srgbClr val="FFFFFF"/>
                  </a:solidFill>
                </a:uFill>
                <a:latin typeface="Times New Roman"/>
                <a:ea typeface="DejaVu Sans"/>
              </a:rPr>
              <a:t>Cross Section Determination</a:t>
            </a:r>
            <a:endParaRPr lang="en-US"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CustomShape 1"/>
          <p:cNvSpPr/>
          <p:nvPr/>
        </p:nvSpPr>
        <p:spPr>
          <a:xfrm>
            <a:off x="4141200" y="1490760"/>
            <a:ext cx="263880" cy="367920"/>
          </a:xfrm>
          <a:prstGeom prst="rect">
            <a:avLst/>
          </a:prstGeom>
          <a:noFill/>
          <a:ln>
            <a:noFill/>
          </a:ln>
        </p:spPr>
        <p:style>
          <a:lnRef idx="0">
            <a:scrgbClr r="0" g="0" b="0"/>
          </a:lnRef>
          <a:fillRef idx="0">
            <a:scrgbClr r="0" g="0" b="0"/>
          </a:fillRef>
          <a:effectRef idx="0">
            <a:scrgbClr r="0" g="0" b="0"/>
          </a:effectRef>
          <a:fontRef idx="minor"/>
        </p:style>
      </p:sp>
      <p:sp>
        <p:nvSpPr>
          <p:cNvPr id="393" name="CustomShape 5"/>
          <p:cNvSpPr/>
          <p:nvPr/>
        </p:nvSpPr>
        <p:spPr>
          <a:xfrm>
            <a:off x="1524000" y="0"/>
            <a:ext cx="9142560" cy="592920"/>
          </a:xfrm>
          <a:prstGeom prst="rect">
            <a:avLst/>
          </a:prstGeom>
          <a:noFill/>
          <a:ln>
            <a:noFill/>
          </a:ln>
        </p:spPr>
        <p:style>
          <a:lnRef idx="0">
            <a:scrgbClr r="0" g="0" b="0"/>
          </a:lnRef>
          <a:fillRef idx="0">
            <a:scrgbClr r="0" g="0" b="0"/>
          </a:fillRef>
          <a:effectRef idx="0">
            <a:scrgbClr r="0" g="0" b="0"/>
          </a:effectRef>
          <a:fontRef idx="minor"/>
        </p:style>
        <p:txBody>
          <a:bodyPr lIns="90000" tIns="0" rIns="90000" bIns="45000"/>
          <a:lstStyle/>
          <a:p>
            <a:pPr algn="ctr">
              <a:lnSpc>
                <a:spcPct val="100000"/>
              </a:lnSpc>
            </a:pPr>
            <a:r>
              <a:rPr lang="en-US" sz="3600" b="1" spc="-1" dirty="0">
                <a:solidFill>
                  <a:srgbClr val="333399"/>
                </a:solidFill>
                <a:uFill>
                  <a:solidFill>
                    <a:srgbClr val="FFFFFF"/>
                  </a:solidFill>
                </a:uFill>
                <a:latin typeface="Times New Roman"/>
              </a:rPr>
              <a:t>Exclusive channels with double pion emission</a:t>
            </a:r>
            <a:endParaRPr lang="en-US" spc="-1" dirty="0">
              <a:solidFill>
                <a:srgbClr val="000000"/>
              </a:solidFill>
              <a:uFill>
                <a:solidFill>
                  <a:srgbClr val="FFFFFF"/>
                </a:solidFill>
              </a:uFill>
              <a:latin typeface="Arial"/>
            </a:endParaRPr>
          </a:p>
        </p:txBody>
      </p:sp>
      <mc:AlternateContent xmlns:mc="http://schemas.openxmlformats.org/markup-compatibility/2006" xmlns:a14="http://schemas.microsoft.com/office/drawing/2010/main">
        <mc:Choice Requires="a14">
          <p:sp>
            <p:nvSpPr>
              <p:cNvPr id="3" name="TextBox 2"/>
              <p:cNvSpPr txBox="1"/>
              <p:nvPr/>
            </p:nvSpPr>
            <p:spPr>
              <a:xfrm>
                <a:off x="4749855" y="1305388"/>
                <a:ext cx="3070541" cy="3508653"/>
              </a:xfrm>
              <a:prstGeom prst="rect">
                <a:avLst/>
              </a:prstGeom>
              <a:noFill/>
            </p:spPr>
            <p:txBody>
              <a:bodyPr wrap="square" lIns="0" tIns="0" rIns="0" bIns="0" rtlCol="0">
                <a:spAutoFit/>
              </a:bodyPr>
              <a:lstStyle/>
              <a:p>
                <a:pPr marL="342900" indent="-342900">
                  <a:buFont typeface="Arial" panose="020B0604020202020204" pitchFamily="34" charset="0"/>
                  <a:buChar char="•"/>
                </a:pPr>
                <a:endParaRPr lang="en-US" sz="2400" i="1" dirty="0" smtClean="0">
                  <a:latin typeface="Cambria Math" panose="02040503050406030204" pitchFamily="18" charset="0"/>
                  <a:ea typeface="Cambria Math" panose="02040503050406030204" pitchFamily="18" charset="0"/>
                </a:endParaRPr>
              </a:p>
              <a:p>
                <a:pPr marL="342900" indent="-342900">
                  <a:buFont typeface="Arial" panose="020B0604020202020204" pitchFamily="34" charset="0"/>
                  <a:buChar char="•"/>
                </a:pPr>
                <a14:m>
                  <m:oMath xmlns:m="http://schemas.openxmlformats.org/officeDocument/2006/math">
                    <m:r>
                      <a:rPr lang="en-US" sz="3600" i="1">
                        <a:latin typeface="Cambria Math" panose="02040503050406030204" pitchFamily="18" charset="0"/>
                        <a:ea typeface="Cambria Math" panose="02040503050406030204" pitchFamily="18" charset="0"/>
                      </a:rPr>
                      <m:t>𝛾</m:t>
                    </m:r>
                    <m:r>
                      <a:rPr lang="en-US" sz="3600" i="1">
                        <a:latin typeface="Cambria Math" panose="02040503050406030204" pitchFamily="18" charset="0"/>
                        <a:ea typeface="Cambria Math" panose="02040503050406030204" pitchFamily="18" charset="0"/>
                      </a:rPr>
                      <m:t>𝑝</m:t>
                    </m:r>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𝑝</m:t>
                    </m:r>
                    <m:sSup>
                      <m:sSupPr>
                        <m:ctrlPr>
                          <a:rPr lang="en-US" sz="3600" i="1">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𝜋</m:t>
                        </m:r>
                      </m:e>
                      <m:sup>
                        <m:r>
                          <a:rPr lang="en-US" sz="3600" i="1">
                            <a:latin typeface="Cambria Math" panose="02040503050406030204" pitchFamily="18" charset="0"/>
                            <a:ea typeface="Cambria Math" panose="02040503050406030204" pitchFamily="18" charset="0"/>
                          </a:rPr>
                          <m:t>+</m:t>
                        </m:r>
                      </m:sup>
                    </m:sSup>
                    <m:sSup>
                      <m:sSupPr>
                        <m:ctrlPr>
                          <a:rPr lang="en-US" sz="3600" i="1">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𝜋</m:t>
                        </m:r>
                      </m:e>
                      <m:sup>
                        <m:r>
                          <a:rPr lang="en-US" sz="3600" i="1">
                            <a:latin typeface="Cambria Math" panose="02040503050406030204" pitchFamily="18" charset="0"/>
                            <a:ea typeface="Cambria Math" panose="02040503050406030204" pitchFamily="18" charset="0"/>
                          </a:rPr>
                          <m:t>−</m:t>
                        </m:r>
                      </m:sup>
                    </m:sSup>
                  </m:oMath>
                </a14:m>
                <a:endParaRPr lang="en-US" sz="3600" dirty="0" smtClean="0"/>
              </a:p>
              <a:p>
                <a:pPr marL="342900" indent="-342900">
                  <a:buFont typeface="Arial" panose="020B0604020202020204" pitchFamily="34" charset="0"/>
                  <a:buChar char="•"/>
                </a:pPr>
                <a:endParaRPr lang="en-US" sz="3600" dirty="0" smtClean="0"/>
              </a:p>
              <a:p>
                <a:pPr marL="342900" indent="-342900">
                  <a:buFont typeface="Arial" panose="020B0604020202020204" pitchFamily="34" charset="0"/>
                  <a:buChar char="•"/>
                </a:pPr>
                <a14:m>
                  <m:oMath xmlns:m="http://schemas.openxmlformats.org/officeDocument/2006/math">
                    <m:r>
                      <a:rPr lang="en-US" sz="3600" i="1">
                        <a:latin typeface="Cambria Math" panose="02040503050406030204" pitchFamily="18" charset="0"/>
                        <a:ea typeface="Cambria Math" panose="02040503050406030204" pitchFamily="18" charset="0"/>
                      </a:rPr>
                      <m:t>𝛾</m:t>
                    </m:r>
                    <m:r>
                      <a:rPr lang="en-US" sz="3600" i="1">
                        <a:latin typeface="Cambria Math" panose="02040503050406030204" pitchFamily="18" charset="0"/>
                        <a:ea typeface="Cambria Math" panose="02040503050406030204" pitchFamily="18" charset="0"/>
                      </a:rPr>
                      <m:t>𝑝</m:t>
                    </m:r>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𝑛</m:t>
                    </m:r>
                    <m:sSup>
                      <m:sSupPr>
                        <m:ctrlPr>
                          <a:rPr lang="en-US" sz="3600" i="1">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𝜋</m:t>
                        </m:r>
                      </m:e>
                      <m:sup>
                        <m:r>
                          <a:rPr lang="en-US" sz="3600" i="1">
                            <a:latin typeface="Cambria Math" panose="02040503050406030204" pitchFamily="18" charset="0"/>
                            <a:ea typeface="Cambria Math" panose="02040503050406030204" pitchFamily="18" charset="0"/>
                          </a:rPr>
                          <m:t>+</m:t>
                        </m:r>
                      </m:sup>
                    </m:sSup>
                    <m:sSup>
                      <m:sSupPr>
                        <m:ctrlPr>
                          <a:rPr lang="en-US" sz="3600" i="1">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𝜋</m:t>
                        </m:r>
                      </m:e>
                      <m:sup>
                        <m:r>
                          <a:rPr lang="en-US" sz="3600" b="0" i="1" smtClean="0">
                            <a:latin typeface="Cambria Math" panose="02040503050406030204" pitchFamily="18" charset="0"/>
                            <a:ea typeface="Cambria Math" panose="02040503050406030204" pitchFamily="18" charset="0"/>
                          </a:rPr>
                          <m:t>0</m:t>
                        </m:r>
                      </m:sup>
                    </m:sSup>
                  </m:oMath>
                </a14:m>
                <a:endParaRPr lang="en-US" sz="3600" dirty="0" smtClean="0">
                  <a:ea typeface="Cambria Math" panose="02040503050406030204" pitchFamily="18" charset="0"/>
                </a:endParaRPr>
              </a:p>
              <a:p>
                <a:pPr marL="342900" indent="-342900">
                  <a:buFont typeface="Arial" panose="020B0604020202020204" pitchFamily="34" charset="0"/>
                  <a:buChar char="•"/>
                </a:pPr>
                <a:endParaRPr lang="en-US" sz="3600" dirty="0" smtClean="0"/>
              </a:p>
              <a:p>
                <a:pPr marL="342900" indent="-342900">
                  <a:buFont typeface="Arial" panose="020B0604020202020204" pitchFamily="34" charset="0"/>
                  <a:buChar char="•"/>
                </a:pPr>
                <a14:m>
                  <m:oMath xmlns:m="http://schemas.openxmlformats.org/officeDocument/2006/math">
                    <m:r>
                      <a:rPr lang="en-US" sz="3600" i="1">
                        <a:latin typeface="Cambria Math" panose="02040503050406030204" pitchFamily="18" charset="0"/>
                        <a:ea typeface="Cambria Math" panose="02040503050406030204" pitchFamily="18" charset="0"/>
                      </a:rPr>
                      <m:t>𝛾</m:t>
                    </m:r>
                    <m:r>
                      <a:rPr lang="en-US" sz="3600" i="1">
                        <a:latin typeface="Cambria Math" panose="02040503050406030204" pitchFamily="18" charset="0"/>
                        <a:ea typeface="Cambria Math" panose="02040503050406030204" pitchFamily="18" charset="0"/>
                      </a:rPr>
                      <m:t>𝑝</m:t>
                    </m:r>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𝑛</m:t>
                    </m:r>
                    <m:sSup>
                      <m:sSupPr>
                        <m:ctrlPr>
                          <a:rPr lang="en-US" sz="3600" i="1">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𝜋</m:t>
                        </m:r>
                      </m:e>
                      <m:sup>
                        <m:r>
                          <a:rPr lang="en-US" sz="3600" b="0" i="1" smtClean="0">
                            <a:latin typeface="Cambria Math" panose="02040503050406030204" pitchFamily="18" charset="0"/>
                            <a:ea typeface="Cambria Math" panose="02040503050406030204" pitchFamily="18" charset="0"/>
                          </a:rPr>
                          <m:t>0</m:t>
                        </m:r>
                      </m:sup>
                    </m:sSup>
                    <m:sSup>
                      <m:sSupPr>
                        <m:ctrlPr>
                          <a:rPr lang="en-US" sz="3600" i="1">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𝜋</m:t>
                        </m:r>
                      </m:e>
                      <m:sup>
                        <m:r>
                          <a:rPr lang="en-US" sz="3600" b="0" i="1" smtClean="0">
                            <a:latin typeface="Cambria Math" panose="02040503050406030204" pitchFamily="18" charset="0"/>
                            <a:ea typeface="Cambria Math" panose="02040503050406030204" pitchFamily="18" charset="0"/>
                          </a:rPr>
                          <m:t>0</m:t>
                        </m:r>
                      </m:sup>
                    </m:sSup>
                  </m:oMath>
                </a14:m>
                <a:endParaRPr lang="en-US" sz="3600" dirty="0" smtClean="0"/>
              </a:p>
              <a:p>
                <a:pPr marL="342900" indent="-342900">
                  <a:buFont typeface="Arial" panose="020B0604020202020204" pitchFamily="34" charset="0"/>
                  <a:buChar char="•"/>
                </a:pPr>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4749855" y="1305388"/>
                <a:ext cx="3070541" cy="3508653"/>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220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CustomShape 1"/>
          <p:cNvSpPr/>
          <p:nvPr/>
        </p:nvSpPr>
        <p:spPr>
          <a:xfrm>
            <a:off x="4141200" y="1490760"/>
            <a:ext cx="263880" cy="367920"/>
          </a:xfrm>
          <a:prstGeom prst="rect">
            <a:avLst/>
          </a:prstGeom>
          <a:noFill/>
          <a:ln>
            <a:noFill/>
          </a:ln>
        </p:spPr>
        <p:style>
          <a:lnRef idx="0">
            <a:scrgbClr r="0" g="0" b="0"/>
          </a:lnRef>
          <a:fillRef idx="0">
            <a:scrgbClr r="0" g="0" b="0"/>
          </a:fillRef>
          <a:effectRef idx="0">
            <a:scrgbClr r="0" g="0" b="0"/>
          </a:effectRef>
          <a:fontRef idx="minor"/>
        </p:style>
      </p:sp>
      <p:sp>
        <p:nvSpPr>
          <p:cNvPr id="391" name="CustomShape 3"/>
          <p:cNvSpPr/>
          <p:nvPr/>
        </p:nvSpPr>
        <p:spPr>
          <a:xfrm>
            <a:off x="1727817" y="1481554"/>
            <a:ext cx="9304944" cy="5038374"/>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b="1" i="1" u="sng" spc="-1" dirty="0">
                <a:solidFill>
                  <a:srgbClr val="FF0000"/>
                </a:solidFill>
                <a:uFill>
                  <a:solidFill>
                    <a:srgbClr val="FFFFFF"/>
                  </a:solidFill>
                </a:uFill>
                <a:latin typeface="Times New Roman" panose="02020603050405020304" pitchFamily="18" charset="0"/>
                <a:ea typeface="DejaVu Sans"/>
                <a:cs typeface="Times New Roman" panose="02020603050405020304" pitchFamily="18" charset="0"/>
              </a:rPr>
              <a:t>Electroproduction</a:t>
            </a:r>
            <a:endParaRPr lang="en-US" u="sng" spc="-1" dirty="0">
              <a:solidFill>
                <a:srgbClr val="FF0000"/>
              </a:solidFill>
              <a:uFill>
                <a:solidFill>
                  <a:srgbClr val="FFFFFF"/>
                </a:solidFill>
              </a:uFill>
              <a:latin typeface="Times New Roman" panose="02020603050405020304" pitchFamily="18" charset="0"/>
              <a:cs typeface="Times New Roman" panose="02020603050405020304" pitchFamily="18" charset="0"/>
            </a:endParaRPr>
          </a:p>
          <a:p>
            <a:pPr marL="1080" algn="ctr">
              <a:buClr>
                <a:srgbClr val="DC2300"/>
              </a:buClr>
              <a:buSzPct val="25000"/>
            </a:pPr>
            <a:r>
              <a:rPr lang="en-US" b="1" spc="-1" dirty="0">
                <a:solidFill>
                  <a:srgbClr val="DC2300"/>
                </a:solidFill>
                <a:uFill>
                  <a:solidFill>
                    <a:srgbClr val="FFFFFF"/>
                  </a:solidFill>
                </a:uFill>
                <a:latin typeface="Times New Roman" panose="02020603050405020304" pitchFamily="18" charset="0"/>
                <a:ea typeface="DejaVu Sans"/>
                <a:cs typeface="Times New Roman" panose="02020603050405020304" pitchFamily="18" charset="0"/>
              </a:rPr>
              <a:t> </a:t>
            </a:r>
            <a:r>
              <a:rPr lang="en-US" b="1" spc="-1" dirty="0">
                <a:solidFill>
                  <a:srgbClr val="000000"/>
                </a:solidFill>
                <a:uFill>
                  <a:solidFill>
                    <a:srgbClr val="FFFFFF"/>
                  </a:solidFill>
                </a:uFill>
                <a:latin typeface="Times New Roman" panose="02020603050405020304" pitchFamily="18" charset="0"/>
                <a:ea typeface="DejaVu Sans"/>
                <a:cs typeface="Times New Roman" panose="02020603050405020304" pitchFamily="18" charset="0"/>
              </a:rPr>
              <a:t> </a:t>
            </a:r>
            <a:endParaRPr lang="en-US"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gn="just">
              <a:lnSpc>
                <a:spcPct val="100000"/>
              </a:lnSpc>
            </a:pPr>
            <a:r>
              <a:rPr lang="en-US" sz="1600" b="1" spc="-1" dirty="0" smtClean="0">
                <a:uFill>
                  <a:solidFill>
                    <a:srgbClr val="FFFFFF"/>
                  </a:solidFill>
                </a:uFill>
                <a:latin typeface="Times New Roman" panose="02020603050405020304" pitchFamily="18" charset="0"/>
                <a:ea typeface="DejaVu Sans"/>
                <a:cs typeface="Times New Roman" panose="02020603050405020304" pitchFamily="18" charset="0"/>
              </a:rPr>
              <a:t>1</a:t>
            </a:r>
            <a:r>
              <a:rPr lang="en-US" sz="1600" b="1" u="sng" spc="-1" dirty="0" smtClean="0">
                <a:uFill>
                  <a:solidFill>
                    <a:srgbClr val="FFFFFF"/>
                  </a:solidFill>
                </a:uFill>
                <a:latin typeface="Times New Roman" panose="02020603050405020304" pitchFamily="18" charset="0"/>
                <a:ea typeface="DejaVu Sans"/>
                <a:cs typeface="Times New Roman" panose="02020603050405020304" pitchFamily="18" charset="0"/>
              </a:rPr>
              <a:t>) </a:t>
            </a:r>
            <a:r>
              <a:rPr lang="en-US" sz="1600" b="1" u="sng" spc="-1" dirty="0" smtClean="0">
                <a:effectLst>
                  <a:outerShdw blurRad="50800" dist="50800" dir="5400000" algn="ctr" rotWithShape="0">
                    <a:schemeClr val="bg1"/>
                  </a:outerShdw>
                </a:effectLst>
                <a:latin typeface="Times New Roman" panose="02020603050405020304" pitchFamily="18" charset="0"/>
                <a:ea typeface="DejaVu Sans"/>
                <a:cs typeface="Times New Roman" panose="02020603050405020304" pitchFamily="18" charset="0"/>
              </a:rPr>
              <a:t>CLAS </a:t>
            </a:r>
            <a:r>
              <a:rPr lang="en-US" sz="1600" b="1" u="sng" spc="-1" dirty="0">
                <a:effectLst>
                  <a:outerShdw blurRad="50800" dist="50800" dir="5400000" algn="ctr" rotWithShape="0">
                    <a:schemeClr val="bg1"/>
                  </a:outerShdw>
                </a:effectLst>
                <a:latin typeface="Times New Roman" panose="02020603050405020304" pitchFamily="18" charset="0"/>
                <a:ea typeface="DejaVu Sans"/>
                <a:cs typeface="Times New Roman" panose="02020603050405020304" pitchFamily="18" charset="0"/>
              </a:rPr>
              <a:t>data at E</a:t>
            </a:r>
            <a:r>
              <a:rPr lang="en-US" sz="1600" b="1" u="sng" spc="-1" baseline="-25000" dirty="0">
                <a:effectLst>
                  <a:outerShdw blurRad="50800" dist="50800" dir="5400000" algn="ctr" rotWithShape="0">
                    <a:schemeClr val="bg1"/>
                  </a:outerShdw>
                </a:effectLst>
                <a:latin typeface="Times New Roman" panose="02020603050405020304" pitchFamily="18" charset="0"/>
                <a:ea typeface="DejaVu Sans"/>
                <a:cs typeface="Times New Roman" panose="02020603050405020304" pitchFamily="18" charset="0"/>
              </a:rPr>
              <a:t>beam</a:t>
            </a:r>
            <a:r>
              <a:rPr lang="en-US" sz="1600" b="1" u="sng" spc="-1" dirty="0">
                <a:effectLst>
                  <a:outerShdw blurRad="50800" dist="50800" dir="5400000" algn="ctr" rotWithShape="0">
                    <a:schemeClr val="bg1"/>
                  </a:outerShdw>
                </a:effectLst>
                <a:latin typeface="Times New Roman" panose="02020603050405020304" pitchFamily="18" charset="0"/>
                <a:ea typeface="DejaVu Sans"/>
                <a:cs typeface="Times New Roman" panose="02020603050405020304" pitchFamily="18" charset="0"/>
              </a:rPr>
              <a:t> = 2</a:t>
            </a:r>
            <a:r>
              <a:rPr lang="en-US" sz="1600" b="1" u="sng" spc="-1" dirty="0" smtClean="0">
                <a:effectLst>
                  <a:outerShdw blurRad="50800" dist="50800" dir="5400000" algn="ctr" rotWithShape="0">
                    <a:schemeClr val="bg1"/>
                  </a:outerShdw>
                </a:effectLst>
                <a:latin typeface="Times New Roman" panose="02020603050405020304" pitchFamily="18" charset="0"/>
                <a:ea typeface="DejaVu Sans"/>
                <a:cs typeface="Times New Roman" panose="02020603050405020304" pitchFamily="18" charset="0"/>
              </a:rPr>
              <a:t>. 5 GeV and  </a:t>
            </a:r>
            <a:r>
              <a:rPr lang="en-US" sz="1600" b="1" u="sng" spc="-1" dirty="0">
                <a:effectLst>
                  <a:outerShdw blurRad="50800" dist="50800" dir="5400000" algn="ctr" rotWithShape="0">
                    <a:schemeClr val="bg1"/>
                  </a:outerShdw>
                </a:effectLst>
                <a:latin typeface="Times New Roman" panose="02020603050405020304" pitchFamily="18" charset="0"/>
                <a:ea typeface="DejaVu Sans"/>
                <a:cs typeface="Times New Roman" panose="02020603050405020304" pitchFamily="18" charset="0"/>
              </a:rPr>
              <a:t>E</a:t>
            </a:r>
            <a:r>
              <a:rPr lang="en-US" sz="1600" b="1" u="sng" spc="-1" baseline="-25000" dirty="0">
                <a:effectLst>
                  <a:outerShdw blurRad="50800" dist="50800" dir="5400000" algn="ctr" rotWithShape="0">
                    <a:schemeClr val="bg1"/>
                  </a:outerShdw>
                </a:effectLst>
                <a:latin typeface="Times New Roman" panose="02020603050405020304" pitchFamily="18" charset="0"/>
                <a:ea typeface="DejaVu Sans"/>
                <a:cs typeface="Times New Roman" panose="02020603050405020304" pitchFamily="18" charset="0"/>
              </a:rPr>
              <a:t>beam</a:t>
            </a:r>
            <a:r>
              <a:rPr lang="en-US" sz="1600" b="1" u="sng" spc="-1" dirty="0">
                <a:effectLst>
                  <a:outerShdw blurRad="50800" dist="50800" dir="5400000" algn="ctr" rotWithShape="0">
                    <a:schemeClr val="bg1"/>
                  </a:outerShdw>
                </a:effectLst>
                <a:latin typeface="Times New Roman" panose="02020603050405020304" pitchFamily="18" charset="0"/>
                <a:ea typeface="DejaVu Sans"/>
                <a:cs typeface="Times New Roman" panose="02020603050405020304" pitchFamily="18" charset="0"/>
              </a:rPr>
              <a:t> = 4 </a:t>
            </a:r>
            <a:r>
              <a:rPr lang="en-US" sz="1600" b="1" u="sng" spc="-1" dirty="0" smtClean="0">
                <a:effectLst>
                  <a:outerShdw blurRad="50800" dist="50800" dir="5400000" algn="ctr" rotWithShape="0">
                    <a:schemeClr val="bg1"/>
                  </a:outerShdw>
                </a:effectLst>
                <a:latin typeface="Times New Roman" panose="02020603050405020304" pitchFamily="18" charset="0"/>
                <a:ea typeface="DejaVu Sans"/>
                <a:cs typeface="Times New Roman" panose="02020603050405020304" pitchFamily="18" charset="0"/>
              </a:rPr>
              <a:t>GeV</a:t>
            </a:r>
            <a:r>
              <a:rPr lang="en-US" sz="1600" b="1" spc="-1" dirty="0" smtClean="0">
                <a:uFill>
                  <a:solidFill>
                    <a:srgbClr val="FFFFFF"/>
                  </a:solidFill>
                </a:uFill>
                <a:latin typeface="Times New Roman" panose="02020603050405020304" pitchFamily="18" charset="0"/>
                <a:ea typeface="DejaVu Sans"/>
                <a:cs typeface="Times New Roman" panose="02020603050405020304" pitchFamily="18" charset="0"/>
              </a:rPr>
              <a:t>, </a:t>
            </a:r>
            <a:r>
              <a:rPr lang="en-US" sz="1600" b="1" i="1" spc="-1" dirty="0" smtClean="0">
                <a:uFill>
                  <a:solidFill>
                    <a:srgbClr val="FFFFFF"/>
                  </a:solidFill>
                </a:uFill>
                <a:latin typeface="Times New Roman" panose="02020603050405020304" pitchFamily="18" charset="0"/>
                <a:ea typeface="DejaVu Sans"/>
                <a:cs typeface="Times New Roman" panose="02020603050405020304" pitchFamily="18" charset="0"/>
              </a:rPr>
              <a:t>W</a:t>
            </a:r>
            <a:r>
              <a:rPr lang="en-US" sz="1600" b="1" spc="-1" dirty="0" smtClean="0">
                <a:uFill>
                  <a:solidFill>
                    <a:srgbClr val="FFFFFF"/>
                  </a:solidFill>
                </a:uFill>
                <a:latin typeface="Times New Roman" panose="02020603050405020304" pitchFamily="18" charset="0"/>
                <a:ea typeface="DejaVu Sans"/>
                <a:cs typeface="Times New Roman" panose="02020603050405020304" pitchFamily="18" charset="0"/>
              </a:rPr>
              <a:t>:[1.4, 1.9] GeV,  </a:t>
            </a:r>
            <a:r>
              <a:rPr lang="en-US" sz="1600" b="1" i="1" spc="-1" dirty="0" smtClean="0">
                <a:uFill>
                  <a:solidFill>
                    <a:srgbClr val="FFFFFF"/>
                  </a:solidFill>
                </a:uFill>
                <a:latin typeface="Times New Roman" panose="02020603050405020304" pitchFamily="18" charset="0"/>
                <a:ea typeface="DejaVu Sans"/>
                <a:cs typeface="Times New Roman" panose="02020603050405020304" pitchFamily="18" charset="0"/>
              </a:rPr>
              <a:t>Q</a:t>
            </a:r>
            <a:r>
              <a:rPr lang="en-US" sz="1600" b="1" i="1" spc="-1" baseline="30000" dirty="0" smtClean="0">
                <a:uFill>
                  <a:solidFill>
                    <a:srgbClr val="FFFFFF"/>
                  </a:solidFill>
                </a:uFill>
                <a:latin typeface="Times New Roman" panose="02020603050405020304" pitchFamily="18" charset="0"/>
                <a:ea typeface="DejaVu Sans"/>
                <a:cs typeface="Times New Roman" panose="02020603050405020304" pitchFamily="18" charset="0"/>
              </a:rPr>
              <a:t>2</a:t>
            </a:r>
            <a:r>
              <a:rPr lang="en-US" sz="1600" b="1" spc="-1" dirty="0" smtClean="0">
                <a:uFill>
                  <a:solidFill>
                    <a:srgbClr val="FFFFFF"/>
                  </a:solidFill>
                </a:uFill>
                <a:latin typeface="Times New Roman" panose="02020603050405020304" pitchFamily="18" charset="0"/>
                <a:ea typeface="DejaVu Sans"/>
                <a:cs typeface="Times New Roman" panose="02020603050405020304" pitchFamily="18" charset="0"/>
              </a:rPr>
              <a:t>:[0.5, 2.1] GeV</a:t>
            </a:r>
            <a:r>
              <a:rPr lang="en-US" sz="1600" b="1" spc="-1" baseline="30000" dirty="0" smtClean="0">
                <a:uFill>
                  <a:solidFill>
                    <a:srgbClr val="FFFFFF"/>
                  </a:solidFill>
                </a:uFill>
                <a:latin typeface="Times New Roman" panose="02020603050405020304" pitchFamily="18" charset="0"/>
                <a:ea typeface="DejaVu Sans"/>
                <a:cs typeface="Times New Roman" panose="02020603050405020304" pitchFamily="18" charset="0"/>
              </a:rPr>
              <a:t>2 </a:t>
            </a:r>
            <a:r>
              <a:rPr lang="en-US" sz="1600" b="1" spc="-1" dirty="0">
                <a:uFill>
                  <a:solidFill>
                    <a:srgbClr val="FFFFFF"/>
                  </a:solidFill>
                </a:uFill>
                <a:latin typeface="Times New Roman" panose="02020603050405020304" pitchFamily="18" charset="0"/>
                <a:ea typeface="DejaVu Sans"/>
                <a:cs typeface="Times New Roman" panose="02020603050405020304" pitchFamily="18" charset="0"/>
              </a:rPr>
              <a:t> </a:t>
            </a:r>
            <a:endParaRPr lang="en-US" sz="1600" b="1" spc="-1" dirty="0">
              <a:uFill>
                <a:solidFill>
                  <a:srgbClr val="FFFFFF"/>
                </a:solidFill>
              </a:uFill>
              <a:latin typeface="Times New Roman" panose="02020603050405020304" pitchFamily="18" charset="0"/>
              <a:cs typeface="Times New Roman" panose="02020603050405020304" pitchFamily="18" charset="0"/>
            </a:endParaRPr>
          </a:p>
          <a:p>
            <a:pPr algn="just">
              <a:lnSpc>
                <a:spcPct val="100000"/>
              </a:lnSpc>
            </a:pPr>
            <a:r>
              <a:rPr lang="en-US" sz="1600" b="1" spc="-1" dirty="0">
                <a:uFill>
                  <a:solidFill>
                    <a:srgbClr val="FFFFFF"/>
                  </a:solidFill>
                </a:uFill>
                <a:latin typeface="Times New Roman" panose="02020603050405020304" pitchFamily="18" charset="0"/>
                <a:ea typeface="DejaVu Sans"/>
                <a:cs typeface="Times New Roman" panose="02020603050405020304" pitchFamily="18" charset="0"/>
              </a:rPr>
              <a:t>	</a:t>
            </a:r>
            <a:r>
              <a:rPr lang="en-US" sz="1600" i="1" spc="-1" dirty="0">
                <a:uFill>
                  <a:solidFill>
                    <a:srgbClr val="FFFFFF"/>
                  </a:solidFill>
                </a:uFill>
                <a:latin typeface="Times New Roman" panose="02020603050405020304" pitchFamily="18" charset="0"/>
                <a:ea typeface="DejaVu Sans"/>
                <a:cs typeface="Times New Roman" panose="02020603050405020304" pitchFamily="18" charset="0"/>
              </a:rPr>
              <a:t>M. </a:t>
            </a:r>
            <a:r>
              <a:rPr lang="en-US" sz="1600" i="1" spc="-1" dirty="0" err="1">
                <a:uFill>
                  <a:solidFill>
                    <a:srgbClr val="FFFFFF"/>
                  </a:solidFill>
                </a:uFill>
                <a:latin typeface="Times New Roman" panose="02020603050405020304" pitchFamily="18" charset="0"/>
                <a:ea typeface="DejaVu Sans"/>
                <a:cs typeface="Times New Roman" panose="02020603050405020304" pitchFamily="18" charset="0"/>
              </a:rPr>
              <a:t>Ripani</a:t>
            </a:r>
            <a:r>
              <a:rPr lang="en-US" sz="1600" i="1" spc="-1" dirty="0">
                <a:uFill>
                  <a:solidFill>
                    <a:srgbClr val="FFFFFF"/>
                  </a:solidFill>
                </a:uFill>
                <a:latin typeface="Times New Roman" panose="02020603050405020304" pitchFamily="18" charset="0"/>
                <a:ea typeface="DejaVu Sans"/>
                <a:cs typeface="Times New Roman" panose="02020603050405020304" pitchFamily="18" charset="0"/>
              </a:rPr>
              <a:t> et al. [CLAS Collaboration], Phys. Rev. Lett. 91, 022002 (2003</a:t>
            </a:r>
            <a:r>
              <a:rPr lang="en-US" sz="1600" i="1" spc="-1" dirty="0" smtClean="0">
                <a:uFill>
                  <a:solidFill>
                    <a:srgbClr val="FFFFFF"/>
                  </a:solidFill>
                </a:uFill>
                <a:latin typeface="Times New Roman" panose="02020603050405020304" pitchFamily="18" charset="0"/>
                <a:ea typeface="DejaVu Sans"/>
                <a:cs typeface="Times New Roman" panose="02020603050405020304" pitchFamily="18" charset="0"/>
              </a:rPr>
              <a:t>) </a:t>
            </a:r>
          </a:p>
          <a:p>
            <a:pPr algn="just">
              <a:lnSpc>
                <a:spcPct val="100000"/>
              </a:lnSpc>
            </a:pPr>
            <a:endParaRPr lang="en-US" sz="1600" spc="-1" dirty="0">
              <a:uFill>
                <a:solidFill>
                  <a:srgbClr val="FFFFFF"/>
                </a:solidFill>
              </a:uFill>
              <a:latin typeface="Times New Roman" panose="02020603050405020304" pitchFamily="18" charset="0"/>
              <a:cs typeface="Times New Roman" panose="02020603050405020304" pitchFamily="18" charset="0"/>
            </a:endParaRPr>
          </a:p>
          <a:p>
            <a:pPr algn="just"/>
            <a:r>
              <a:rPr lang="en-US" sz="1600" b="1" spc="-1" dirty="0">
                <a:uFill>
                  <a:solidFill>
                    <a:srgbClr val="FFFFFF"/>
                  </a:solidFill>
                </a:uFill>
                <a:latin typeface="Times New Roman" panose="02020603050405020304" pitchFamily="18" charset="0"/>
                <a:ea typeface="DejaVu Sans"/>
                <a:cs typeface="Times New Roman" panose="02020603050405020304" pitchFamily="18" charset="0"/>
              </a:rPr>
              <a:t>2</a:t>
            </a:r>
            <a:r>
              <a:rPr lang="en-US" sz="1600" b="1" spc="-1" dirty="0">
                <a:latin typeface="Times New Roman" panose="02020603050405020304" pitchFamily="18" charset="0"/>
                <a:ea typeface="DejaVu Sans"/>
                <a:cs typeface="Times New Roman" panose="02020603050405020304" pitchFamily="18" charset="0"/>
              </a:rPr>
              <a:t>) </a:t>
            </a:r>
            <a:r>
              <a:rPr lang="en-US" sz="1600" b="1" u="sng" spc="-1" dirty="0">
                <a:latin typeface="Times New Roman" panose="02020603050405020304" pitchFamily="18" charset="0"/>
                <a:ea typeface="DejaVu Sans"/>
                <a:cs typeface="Times New Roman" panose="02020603050405020304" pitchFamily="18" charset="0"/>
              </a:rPr>
              <a:t>CLAS data at E</a:t>
            </a:r>
            <a:r>
              <a:rPr lang="en-US" sz="1600" b="1" u="sng" spc="-1" baseline="-25000" dirty="0">
                <a:latin typeface="Times New Roman" panose="02020603050405020304" pitchFamily="18" charset="0"/>
                <a:ea typeface="DejaVu Sans"/>
                <a:cs typeface="Times New Roman" panose="02020603050405020304" pitchFamily="18" charset="0"/>
              </a:rPr>
              <a:t>beam</a:t>
            </a:r>
            <a:r>
              <a:rPr lang="en-US" sz="1600" b="1" u="sng" spc="-1" dirty="0">
                <a:latin typeface="Times New Roman" panose="02020603050405020304" pitchFamily="18" charset="0"/>
                <a:ea typeface="DejaVu Sans"/>
                <a:cs typeface="Times New Roman" panose="02020603050405020304" pitchFamily="18" charset="0"/>
              </a:rPr>
              <a:t> = </a:t>
            </a:r>
            <a:r>
              <a:rPr lang="en-US" sz="1600" b="1" u="sng" spc="-1" dirty="0" smtClean="0">
                <a:latin typeface="Times New Roman" panose="02020603050405020304" pitchFamily="18" charset="0"/>
                <a:ea typeface="DejaVu Sans"/>
                <a:cs typeface="Times New Roman" panose="02020603050405020304" pitchFamily="18" charset="0"/>
              </a:rPr>
              <a:t>1.5 GeV</a:t>
            </a:r>
            <a:r>
              <a:rPr lang="en-US" sz="1600" b="1" spc="-1" dirty="0" smtClean="0">
                <a:uFill>
                  <a:solidFill>
                    <a:srgbClr val="FFFFFF"/>
                  </a:solidFill>
                </a:uFill>
                <a:latin typeface="Times New Roman" panose="02020603050405020304" pitchFamily="18" charset="0"/>
                <a:ea typeface="DejaVu Sans"/>
                <a:cs typeface="Times New Roman" panose="02020603050405020304" pitchFamily="18" charset="0"/>
              </a:rPr>
              <a:t>, </a:t>
            </a:r>
            <a:r>
              <a:rPr lang="en-US" sz="1600" b="1" i="1" spc="-1" dirty="0">
                <a:uFill>
                  <a:solidFill>
                    <a:srgbClr val="FFFFFF"/>
                  </a:solidFill>
                </a:uFill>
                <a:latin typeface="Times New Roman" panose="02020603050405020304" pitchFamily="18" charset="0"/>
                <a:cs typeface="Times New Roman" panose="02020603050405020304" pitchFamily="18" charset="0"/>
              </a:rPr>
              <a:t>W</a:t>
            </a:r>
            <a:r>
              <a:rPr lang="en-US" sz="1600" b="1" spc="-1" dirty="0">
                <a:uFill>
                  <a:solidFill>
                    <a:srgbClr val="FFFFFF"/>
                  </a:solidFill>
                </a:uFill>
                <a:latin typeface="Times New Roman" panose="02020603050405020304" pitchFamily="18" charset="0"/>
                <a:cs typeface="Times New Roman" panose="02020603050405020304" pitchFamily="18" charset="0"/>
              </a:rPr>
              <a:t>:[</a:t>
            </a:r>
            <a:r>
              <a:rPr lang="en-US" sz="1600" b="1" spc="-1" dirty="0" smtClean="0">
                <a:uFill>
                  <a:solidFill>
                    <a:srgbClr val="FFFFFF"/>
                  </a:solidFill>
                </a:uFill>
                <a:latin typeface="Times New Roman" panose="02020603050405020304" pitchFamily="18" charset="0"/>
                <a:cs typeface="Times New Roman" panose="02020603050405020304" pitchFamily="18" charset="0"/>
              </a:rPr>
              <a:t>1.3, 1.6] </a:t>
            </a:r>
            <a:r>
              <a:rPr lang="en-US" sz="1600" b="1" spc="-1" dirty="0">
                <a:uFill>
                  <a:solidFill>
                    <a:srgbClr val="FFFFFF"/>
                  </a:solidFill>
                </a:uFill>
                <a:latin typeface="Times New Roman" panose="02020603050405020304" pitchFamily="18" charset="0"/>
                <a:cs typeface="Times New Roman" panose="02020603050405020304" pitchFamily="18" charset="0"/>
              </a:rPr>
              <a:t>GeV,  </a:t>
            </a:r>
            <a:r>
              <a:rPr lang="en-US" sz="1600" b="1" i="1" spc="-1" dirty="0">
                <a:uFill>
                  <a:solidFill>
                    <a:srgbClr val="FFFFFF"/>
                  </a:solidFill>
                </a:uFill>
                <a:latin typeface="Times New Roman" panose="02020603050405020304" pitchFamily="18" charset="0"/>
                <a:cs typeface="Times New Roman" panose="02020603050405020304" pitchFamily="18" charset="0"/>
              </a:rPr>
              <a:t>Q</a:t>
            </a:r>
            <a:r>
              <a:rPr lang="en-US" sz="1600" b="1" i="1" spc="-1" baseline="30000" dirty="0">
                <a:uFill>
                  <a:solidFill>
                    <a:srgbClr val="FFFFFF"/>
                  </a:solidFill>
                </a:uFill>
                <a:latin typeface="Times New Roman" panose="02020603050405020304" pitchFamily="18" charset="0"/>
                <a:cs typeface="Times New Roman" panose="02020603050405020304" pitchFamily="18" charset="0"/>
              </a:rPr>
              <a:t>2</a:t>
            </a:r>
            <a:r>
              <a:rPr lang="en-US" sz="1600" b="1" spc="-1" dirty="0">
                <a:uFill>
                  <a:solidFill>
                    <a:srgbClr val="FFFFFF"/>
                  </a:solidFill>
                </a:uFill>
                <a:latin typeface="Times New Roman" panose="02020603050405020304" pitchFamily="18" charset="0"/>
                <a:cs typeface="Times New Roman" panose="02020603050405020304" pitchFamily="18" charset="0"/>
              </a:rPr>
              <a:t>:[</a:t>
            </a:r>
            <a:r>
              <a:rPr lang="en-US" sz="1600" b="1" spc="-1" dirty="0" smtClean="0">
                <a:uFill>
                  <a:solidFill>
                    <a:srgbClr val="FFFFFF"/>
                  </a:solidFill>
                </a:uFill>
                <a:latin typeface="Times New Roman" panose="02020603050405020304" pitchFamily="18" charset="0"/>
                <a:cs typeface="Times New Roman" panose="02020603050405020304" pitchFamily="18" charset="0"/>
              </a:rPr>
              <a:t>0.2, 0.6] </a:t>
            </a:r>
            <a:r>
              <a:rPr lang="en-US" sz="1600" b="1" spc="-1" dirty="0">
                <a:uFill>
                  <a:solidFill>
                    <a:srgbClr val="FFFFFF"/>
                  </a:solidFill>
                </a:uFill>
                <a:latin typeface="Times New Roman" panose="02020603050405020304" pitchFamily="18" charset="0"/>
                <a:cs typeface="Times New Roman" panose="02020603050405020304" pitchFamily="18" charset="0"/>
              </a:rPr>
              <a:t>GeV</a:t>
            </a:r>
            <a:r>
              <a:rPr lang="en-US" sz="1600" b="1" spc="-1" baseline="30000" dirty="0">
                <a:uFill>
                  <a:solidFill>
                    <a:srgbClr val="FFFFFF"/>
                  </a:solidFill>
                </a:uFill>
                <a:latin typeface="Times New Roman" panose="02020603050405020304" pitchFamily="18" charset="0"/>
                <a:cs typeface="Times New Roman" panose="02020603050405020304" pitchFamily="18" charset="0"/>
              </a:rPr>
              <a:t>2 </a:t>
            </a:r>
            <a:r>
              <a:rPr lang="en-US" sz="1600" b="1" spc="-1" dirty="0" smtClean="0">
                <a:uFill>
                  <a:solidFill>
                    <a:srgbClr val="FFFFFF"/>
                  </a:solidFill>
                </a:uFill>
                <a:latin typeface="Times New Roman" panose="02020603050405020304" pitchFamily="18" charset="0"/>
                <a:ea typeface="DejaVu Sans"/>
                <a:cs typeface="Times New Roman" panose="02020603050405020304" pitchFamily="18" charset="0"/>
              </a:rPr>
              <a:t> </a:t>
            </a:r>
            <a:endParaRPr lang="en-US" sz="1600" b="1" spc="-1" dirty="0">
              <a:uFill>
                <a:solidFill>
                  <a:srgbClr val="FFFFFF"/>
                </a:solidFill>
              </a:uFill>
              <a:latin typeface="Times New Roman" panose="02020603050405020304" pitchFamily="18" charset="0"/>
              <a:ea typeface="DejaVu Sans"/>
              <a:cs typeface="Times New Roman" panose="02020603050405020304" pitchFamily="18" charset="0"/>
            </a:endParaRPr>
          </a:p>
          <a:p>
            <a:pPr algn="just">
              <a:lnSpc>
                <a:spcPct val="100000"/>
              </a:lnSpc>
            </a:pPr>
            <a:r>
              <a:rPr lang="en-US" sz="1600" b="1" spc="-1" dirty="0">
                <a:uFill>
                  <a:solidFill>
                    <a:srgbClr val="FFFFFF"/>
                  </a:solidFill>
                </a:uFill>
                <a:latin typeface="Times New Roman" panose="02020603050405020304" pitchFamily="18" charset="0"/>
                <a:ea typeface="DejaVu Sans"/>
                <a:cs typeface="Times New Roman" panose="02020603050405020304" pitchFamily="18" charset="0"/>
              </a:rPr>
              <a:t>	</a:t>
            </a:r>
            <a:r>
              <a:rPr lang="en-US" sz="1600" i="1" spc="-1" dirty="0">
                <a:uFill>
                  <a:solidFill>
                    <a:srgbClr val="FFFFFF"/>
                  </a:solidFill>
                </a:uFill>
                <a:latin typeface="Times New Roman" panose="02020603050405020304" pitchFamily="18" charset="0"/>
                <a:ea typeface="DejaVu Sans"/>
                <a:cs typeface="Times New Roman" panose="02020603050405020304" pitchFamily="18" charset="0"/>
              </a:rPr>
              <a:t>G. V. Fedotov et al. [CLAS Collaboration], Phys. Rev. C 79, 015204 (2009</a:t>
            </a:r>
            <a:r>
              <a:rPr lang="en-US" sz="1600" i="1" spc="-1" dirty="0" smtClean="0">
                <a:uFill>
                  <a:solidFill>
                    <a:srgbClr val="FFFFFF"/>
                  </a:solidFill>
                </a:uFill>
                <a:latin typeface="Times New Roman" panose="02020603050405020304" pitchFamily="18" charset="0"/>
                <a:ea typeface="DejaVu Sans"/>
                <a:cs typeface="Times New Roman" panose="02020603050405020304" pitchFamily="18" charset="0"/>
              </a:rPr>
              <a:t>)</a:t>
            </a:r>
          </a:p>
          <a:p>
            <a:pPr algn="just"/>
            <a:endParaRPr lang="en-US" sz="1600" b="1" spc="-1" dirty="0">
              <a:uFill>
                <a:solidFill>
                  <a:srgbClr val="FFFFFF"/>
                </a:solidFill>
              </a:uFill>
              <a:latin typeface="Times New Roman" panose="02020603050405020304" pitchFamily="18" charset="0"/>
              <a:cs typeface="Times New Roman" panose="02020603050405020304" pitchFamily="18" charset="0"/>
            </a:endParaRPr>
          </a:p>
          <a:p>
            <a:pPr algn="just"/>
            <a:r>
              <a:rPr lang="en-US" sz="1600" b="1" spc="-1" dirty="0">
                <a:uFill>
                  <a:solidFill>
                    <a:srgbClr val="FFFFFF"/>
                  </a:solidFill>
                </a:uFill>
                <a:latin typeface="Times New Roman" panose="02020603050405020304" pitchFamily="18" charset="0"/>
                <a:ea typeface="DejaVu Sans"/>
                <a:cs typeface="Times New Roman" panose="02020603050405020304" pitchFamily="18" charset="0"/>
              </a:rPr>
              <a:t>3</a:t>
            </a:r>
            <a:r>
              <a:rPr lang="en-US" sz="1600" b="1" spc="-1" dirty="0" smtClean="0">
                <a:uFill>
                  <a:solidFill>
                    <a:srgbClr val="FFFFFF"/>
                  </a:solidFill>
                </a:uFill>
                <a:latin typeface="Times New Roman" panose="02020603050405020304" pitchFamily="18" charset="0"/>
                <a:ea typeface="DejaVu Sans"/>
                <a:cs typeface="Times New Roman" panose="02020603050405020304" pitchFamily="18" charset="0"/>
              </a:rPr>
              <a:t>) </a:t>
            </a:r>
            <a:r>
              <a:rPr lang="en-US" sz="1600" b="1" u="sng" spc="-1" dirty="0">
                <a:latin typeface="Times New Roman" panose="02020603050405020304" pitchFamily="18" charset="0"/>
                <a:cs typeface="Times New Roman" panose="02020603050405020304" pitchFamily="18" charset="0"/>
              </a:rPr>
              <a:t>CLAS data at E</a:t>
            </a:r>
            <a:r>
              <a:rPr lang="en-US" sz="1600" b="1" u="sng" spc="-1" baseline="-25000" dirty="0">
                <a:latin typeface="Times New Roman" panose="02020603050405020304" pitchFamily="18" charset="0"/>
                <a:cs typeface="Times New Roman" panose="02020603050405020304" pitchFamily="18" charset="0"/>
              </a:rPr>
              <a:t>beam</a:t>
            </a:r>
            <a:r>
              <a:rPr lang="en-US" sz="1600" b="1" u="sng" spc="-1" dirty="0">
                <a:latin typeface="Times New Roman" panose="02020603050405020304" pitchFamily="18" charset="0"/>
                <a:cs typeface="Times New Roman" panose="02020603050405020304" pitchFamily="18" charset="0"/>
              </a:rPr>
              <a:t> = 5.8 </a:t>
            </a:r>
            <a:r>
              <a:rPr lang="en-US" sz="1600" b="1" u="sng" spc="-1" dirty="0" smtClean="0">
                <a:latin typeface="Times New Roman" panose="02020603050405020304" pitchFamily="18" charset="0"/>
                <a:cs typeface="Times New Roman" panose="02020603050405020304" pitchFamily="18" charset="0"/>
              </a:rPr>
              <a:t>GeV</a:t>
            </a:r>
            <a:r>
              <a:rPr lang="en-US" sz="1600" b="1" spc="-1" dirty="0" smtClean="0">
                <a:uFill>
                  <a:solidFill>
                    <a:srgbClr val="FFFFFF"/>
                  </a:solidFill>
                </a:uFill>
                <a:latin typeface="Times New Roman" panose="02020603050405020304" pitchFamily="18" charset="0"/>
                <a:cs typeface="Times New Roman" panose="02020603050405020304" pitchFamily="18" charset="0"/>
              </a:rPr>
              <a:t>, </a:t>
            </a:r>
            <a:r>
              <a:rPr lang="en-US" sz="1600" b="1" i="1" spc="-1" dirty="0">
                <a:uFill>
                  <a:solidFill>
                    <a:srgbClr val="FFFFFF"/>
                  </a:solidFill>
                </a:uFill>
                <a:latin typeface="Times New Roman" panose="02020603050405020304" pitchFamily="18" charset="0"/>
                <a:cs typeface="Times New Roman" panose="02020603050405020304" pitchFamily="18" charset="0"/>
              </a:rPr>
              <a:t>W</a:t>
            </a:r>
            <a:r>
              <a:rPr lang="en-US" sz="1600" b="1" spc="-1" dirty="0">
                <a:uFill>
                  <a:solidFill>
                    <a:srgbClr val="FFFFFF"/>
                  </a:solidFill>
                </a:uFill>
                <a:latin typeface="Times New Roman" panose="02020603050405020304" pitchFamily="18" charset="0"/>
                <a:cs typeface="Times New Roman" panose="02020603050405020304" pitchFamily="18" charset="0"/>
              </a:rPr>
              <a:t>:[</a:t>
            </a:r>
            <a:r>
              <a:rPr lang="en-US" sz="1600" b="1" spc="-1" dirty="0" smtClean="0">
                <a:uFill>
                  <a:solidFill>
                    <a:srgbClr val="FFFFFF"/>
                  </a:solidFill>
                </a:uFill>
                <a:latin typeface="Times New Roman" panose="02020603050405020304" pitchFamily="18" charset="0"/>
                <a:cs typeface="Times New Roman" panose="02020603050405020304" pitchFamily="18" charset="0"/>
              </a:rPr>
              <a:t>1.4, 2.0] </a:t>
            </a:r>
            <a:r>
              <a:rPr lang="en-US" sz="1600" b="1" spc="-1" dirty="0">
                <a:uFill>
                  <a:solidFill>
                    <a:srgbClr val="FFFFFF"/>
                  </a:solidFill>
                </a:uFill>
                <a:latin typeface="Times New Roman" panose="02020603050405020304" pitchFamily="18" charset="0"/>
                <a:cs typeface="Times New Roman" panose="02020603050405020304" pitchFamily="18" charset="0"/>
              </a:rPr>
              <a:t>GeV,  </a:t>
            </a:r>
            <a:r>
              <a:rPr lang="en-US" sz="1600" b="1" i="1" spc="-1" dirty="0">
                <a:uFill>
                  <a:solidFill>
                    <a:srgbClr val="FFFFFF"/>
                  </a:solidFill>
                </a:uFill>
                <a:latin typeface="Times New Roman" panose="02020603050405020304" pitchFamily="18" charset="0"/>
                <a:cs typeface="Times New Roman" panose="02020603050405020304" pitchFamily="18" charset="0"/>
              </a:rPr>
              <a:t>Q</a:t>
            </a:r>
            <a:r>
              <a:rPr lang="en-US" sz="1600" b="1" i="1" spc="-1" baseline="30000" dirty="0">
                <a:uFill>
                  <a:solidFill>
                    <a:srgbClr val="FFFFFF"/>
                  </a:solidFill>
                </a:uFill>
                <a:latin typeface="Times New Roman" panose="02020603050405020304" pitchFamily="18" charset="0"/>
                <a:cs typeface="Times New Roman" panose="02020603050405020304" pitchFamily="18" charset="0"/>
              </a:rPr>
              <a:t>2</a:t>
            </a:r>
            <a:r>
              <a:rPr lang="en-US" sz="1600" b="1" spc="-1" dirty="0" smtClean="0">
                <a:uFill>
                  <a:solidFill>
                    <a:srgbClr val="FFFFFF"/>
                  </a:solidFill>
                </a:uFill>
                <a:latin typeface="Times New Roman" panose="02020603050405020304" pitchFamily="18" charset="0"/>
                <a:cs typeface="Times New Roman" panose="02020603050405020304" pitchFamily="18" charset="0"/>
              </a:rPr>
              <a:t>:[</a:t>
            </a:r>
            <a:r>
              <a:rPr lang="en-US" sz="1600" b="1" spc="-1" dirty="0">
                <a:uFill>
                  <a:solidFill>
                    <a:srgbClr val="FFFFFF"/>
                  </a:solidFill>
                </a:uFill>
                <a:latin typeface="Times New Roman" panose="02020603050405020304" pitchFamily="18" charset="0"/>
                <a:cs typeface="Times New Roman" panose="02020603050405020304" pitchFamily="18" charset="0"/>
              </a:rPr>
              <a:t>2</a:t>
            </a:r>
            <a:r>
              <a:rPr lang="en-US" sz="1600" b="1" spc="-1" dirty="0" smtClean="0">
                <a:uFill>
                  <a:solidFill>
                    <a:srgbClr val="FFFFFF"/>
                  </a:solidFill>
                </a:uFill>
                <a:latin typeface="Times New Roman" panose="02020603050405020304" pitchFamily="18" charset="0"/>
                <a:cs typeface="Times New Roman" panose="02020603050405020304" pitchFamily="18" charset="0"/>
              </a:rPr>
              <a:t>, 5] </a:t>
            </a:r>
            <a:r>
              <a:rPr lang="en-US" sz="1600" b="1" spc="-1" dirty="0">
                <a:uFill>
                  <a:solidFill>
                    <a:srgbClr val="FFFFFF"/>
                  </a:solidFill>
                </a:uFill>
                <a:latin typeface="Times New Roman" panose="02020603050405020304" pitchFamily="18" charset="0"/>
                <a:cs typeface="Times New Roman" panose="02020603050405020304" pitchFamily="18" charset="0"/>
              </a:rPr>
              <a:t>GeV</a:t>
            </a:r>
            <a:r>
              <a:rPr lang="en-US" sz="1600" b="1" spc="-1" baseline="30000" dirty="0">
                <a:uFill>
                  <a:solidFill>
                    <a:srgbClr val="FFFFFF"/>
                  </a:solidFill>
                </a:uFill>
                <a:latin typeface="Times New Roman" panose="02020603050405020304" pitchFamily="18" charset="0"/>
                <a:cs typeface="Times New Roman" panose="02020603050405020304" pitchFamily="18" charset="0"/>
              </a:rPr>
              <a:t>2 </a:t>
            </a:r>
            <a:endParaRPr lang="en-US" sz="1600" b="1" spc="-1" dirty="0">
              <a:uFill>
                <a:solidFill>
                  <a:srgbClr val="FFFFFF"/>
                </a:solidFill>
              </a:uFill>
              <a:latin typeface="Times New Roman" panose="02020603050405020304" pitchFamily="18" charset="0"/>
              <a:cs typeface="Times New Roman" panose="02020603050405020304" pitchFamily="18" charset="0"/>
            </a:endParaRPr>
          </a:p>
          <a:p>
            <a:pPr algn="just"/>
            <a:r>
              <a:rPr lang="en-US" sz="1600" i="1" spc="-1" dirty="0">
                <a:uFill>
                  <a:solidFill>
                    <a:srgbClr val="FFFFFF"/>
                  </a:solidFill>
                </a:uFill>
                <a:latin typeface="Times New Roman" panose="02020603050405020304" pitchFamily="18" charset="0"/>
                <a:cs typeface="Times New Roman" panose="02020603050405020304" pitchFamily="18" charset="0"/>
              </a:rPr>
              <a:t>                </a:t>
            </a:r>
            <a:r>
              <a:rPr lang="fr-FR" sz="1600" i="1" spc="-1" dirty="0">
                <a:uFill>
                  <a:solidFill>
                    <a:srgbClr val="FFFFFF"/>
                  </a:solidFill>
                </a:uFill>
                <a:latin typeface="Times New Roman" panose="02020603050405020304" pitchFamily="18" charset="0"/>
                <a:cs typeface="Times New Roman" panose="02020603050405020304" pitchFamily="18" charset="0"/>
              </a:rPr>
              <a:t>E. L. </a:t>
            </a:r>
            <a:r>
              <a:rPr lang="fr-FR" sz="1600" i="1" spc="-1" dirty="0" err="1">
                <a:uFill>
                  <a:solidFill>
                    <a:srgbClr val="FFFFFF"/>
                  </a:solidFill>
                </a:uFill>
                <a:latin typeface="Times New Roman" panose="02020603050405020304" pitchFamily="18" charset="0"/>
                <a:cs typeface="Times New Roman" panose="02020603050405020304" pitchFamily="18" charset="0"/>
              </a:rPr>
              <a:t>Isupov</a:t>
            </a:r>
            <a:r>
              <a:rPr lang="fr-FR" sz="1600" i="1" spc="-1" dirty="0">
                <a:uFill>
                  <a:solidFill>
                    <a:srgbClr val="FFFFFF"/>
                  </a:solidFill>
                </a:uFill>
                <a:latin typeface="Times New Roman" panose="02020603050405020304" pitchFamily="18" charset="0"/>
                <a:cs typeface="Times New Roman" panose="02020603050405020304" pitchFamily="18" charset="0"/>
              </a:rPr>
              <a:t> et al. (CLAS), Phys. </a:t>
            </a:r>
            <a:r>
              <a:rPr lang="fr-FR" sz="1600" i="1" spc="-1" dirty="0" err="1">
                <a:uFill>
                  <a:solidFill>
                    <a:srgbClr val="FFFFFF"/>
                  </a:solidFill>
                </a:uFill>
                <a:latin typeface="Times New Roman" panose="02020603050405020304" pitchFamily="18" charset="0"/>
                <a:cs typeface="Times New Roman" panose="02020603050405020304" pitchFamily="18" charset="0"/>
              </a:rPr>
              <a:t>Rev</a:t>
            </a:r>
            <a:r>
              <a:rPr lang="fr-FR" sz="1600" i="1" spc="-1" dirty="0">
                <a:uFill>
                  <a:solidFill>
                    <a:srgbClr val="FFFFFF"/>
                  </a:solidFill>
                </a:uFill>
                <a:latin typeface="Times New Roman" panose="02020603050405020304" pitchFamily="18" charset="0"/>
                <a:cs typeface="Times New Roman" panose="02020603050405020304" pitchFamily="18" charset="0"/>
              </a:rPr>
              <a:t>. C96, 025209 (2017</a:t>
            </a:r>
            <a:r>
              <a:rPr lang="fr-FR" sz="1600" i="1" spc="-1" dirty="0" smtClean="0">
                <a:uFill>
                  <a:solidFill>
                    <a:srgbClr val="FFFFFF"/>
                  </a:solidFill>
                </a:uFill>
                <a:latin typeface="Times New Roman" panose="02020603050405020304" pitchFamily="18" charset="0"/>
                <a:cs typeface="Times New Roman" panose="02020603050405020304" pitchFamily="18" charset="0"/>
              </a:rPr>
              <a:t>)</a:t>
            </a:r>
            <a:endParaRPr lang="fr-FR" sz="1600" i="1" spc="-1" dirty="0">
              <a:uFill>
                <a:solidFill>
                  <a:srgbClr val="FFFFFF"/>
                </a:solidFill>
              </a:uFill>
              <a:latin typeface="Times New Roman" panose="02020603050405020304" pitchFamily="18" charset="0"/>
              <a:cs typeface="Times New Roman" panose="02020603050405020304" pitchFamily="18" charset="0"/>
            </a:endParaRPr>
          </a:p>
          <a:p>
            <a:pPr algn="just"/>
            <a:endParaRPr lang="en-US" sz="1600" b="1" spc="-1" dirty="0">
              <a:uFill>
                <a:solidFill>
                  <a:srgbClr val="FFFFFF"/>
                </a:solidFill>
              </a:uFill>
              <a:latin typeface="Times New Roman" panose="02020603050405020304" pitchFamily="18" charset="0"/>
              <a:cs typeface="Times New Roman" panose="02020603050405020304" pitchFamily="18" charset="0"/>
            </a:endParaRPr>
          </a:p>
          <a:p>
            <a:pPr algn="just"/>
            <a:r>
              <a:rPr lang="en-US" sz="1600" b="1" spc="-1" dirty="0" smtClean="0">
                <a:uFill>
                  <a:solidFill>
                    <a:srgbClr val="FFFFFF"/>
                  </a:solidFill>
                </a:uFill>
                <a:latin typeface="Times New Roman" panose="02020603050405020304" pitchFamily="18" charset="0"/>
                <a:cs typeface="Times New Roman" panose="02020603050405020304" pitchFamily="18" charset="0"/>
              </a:rPr>
              <a:t>4) </a:t>
            </a:r>
            <a:r>
              <a:rPr lang="en-US" sz="1600" b="1" u="sng" spc="-1" dirty="0">
                <a:latin typeface="Times New Roman" panose="02020603050405020304" pitchFamily="18" charset="0"/>
                <a:cs typeface="Times New Roman" panose="02020603050405020304" pitchFamily="18" charset="0"/>
              </a:rPr>
              <a:t>CLAS data at E</a:t>
            </a:r>
            <a:r>
              <a:rPr lang="en-US" sz="1600" b="1" u="sng" spc="-1" baseline="-25000" dirty="0">
                <a:latin typeface="Times New Roman" panose="02020603050405020304" pitchFamily="18" charset="0"/>
                <a:cs typeface="Times New Roman" panose="02020603050405020304" pitchFamily="18" charset="0"/>
              </a:rPr>
              <a:t>beam</a:t>
            </a:r>
            <a:r>
              <a:rPr lang="en-US" sz="1600" b="1" u="sng" spc="-1" dirty="0">
                <a:latin typeface="Times New Roman" panose="02020603050405020304" pitchFamily="18" charset="0"/>
                <a:cs typeface="Times New Roman" panose="02020603050405020304" pitchFamily="18" charset="0"/>
              </a:rPr>
              <a:t> = 2 </a:t>
            </a:r>
            <a:r>
              <a:rPr lang="en-US" sz="1600" b="1" u="sng" spc="-1" dirty="0" smtClean="0">
                <a:latin typeface="Times New Roman" panose="02020603050405020304" pitchFamily="18" charset="0"/>
                <a:cs typeface="Times New Roman" panose="02020603050405020304" pitchFamily="18" charset="0"/>
              </a:rPr>
              <a:t>GeV</a:t>
            </a:r>
            <a:r>
              <a:rPr lang="en-US" sz="1600" b="1" spc="-1" dirty="0" smtClean="0">
                <a:uFill>
                  <a:solidFill>
                    <a:srgbClr val="FFFFFF"/>
                  </a:solidFill>
                </a:uFill>
                <a:latin typeface="Times New Roman" panose="02020603050405020304" pitchFamily="18" charset="0"/>
                <a:cs typeface="Times New Roman" panose="02020603050405020304" pitchFamily="18" charset="0"/>
              </a:rPr>
              <a:t>, </a:t>
            </a:r>
            <a:r>
              <a:rPr lang="en-US" sz="1600" b="1" i="1" spc="-1" dirty="0">
                <a:uFill>
                  <a:solidFill>
                    <a:srgbClr val="FFFFFF"/>
                  </a:solidFill>
                </a:uFill>
                <a:latin typeface="Times New Roman" panose="02020603050405020304" pitchFamily="18" charset="0"/>
                <a:cs typeface="Times New Roman" panose="02020603050405020304" pitchFamily="18" charset="0"/>
              </a:rPr>
              <a:t>W</a:t>
            </a:r>
            <a:r>
              <a:rPr lang="en-US" sz="1600" b="1" spc="-1" dirty="0">
                <a:uFill>
                  <a:solidFill>
                    <a:srgbClr val="FFFFFF"/>
                  </a:solidFill>
                </a:uFill>
                <a:latin typeface="Times New Roman" panose="02020603050405020304" pitchFamily="18" charset="0"/>
                <a:cs typeface="Times New Roman" panose="02020603050405020304" pitchFamily="18" charset="0"/>
              </a:rPr>
              <a:t>:[</a:t>
            </a:r>
            <a:r>
              <a:rPr lang="en-US" sz="1600" b="1" spc="-1" dirty="0" smtClean="0">
                <a:uFill>
                  <a:solidFill>
                    <a:srgbClr val="FFFFFF"/>
                  </a:solidFill>
                </a:uFill>
                <a:latin typeface="Times New Roman" panose="02020603050405020304" pitchFamily="18" charset="0"/>
                <a:cs typeface="Times New Roman" panose="02020603050405020304" pitchFamily="18" charset="0"/>
              </a:rPr>
              <a:t>1.3, 1.8] </a:t>
            </a:r>
            <a:r>
              <a:rPr lang="en-US" sz="1600" b="1" spc="-1" dirty="0">
                <a:uFill>
                  <a:solidFill>
                    <a:srgbClr val="FFFFFF"/>
                  </a:solidFill>
                </a:uFill>
                <a:latin typeface="Times New Roman" panose="02020603050405020304" pitchFamily="18" charset="0"/>
                <a:cs typeface="Times New Roman" panose="02020603050405020304" pitchFamily="18" charset="0"/>
              </a:rPr>
              <a:t>GeV,  </a:t>
            </a:r>
            <a:r>
              <a:rPr lang="en-US" sz="1600" b="1" i="1" spc="-1" dirty="0">
                <a:uFill>
                  <a:solidFill>
                    <a:srgbClr val="FFFFFF"/>
                  </a:solidFill>
                </a:uFill>
                <a:latin typeface="Times New Roman" panose="02020603050405020304" pitchFamily="18" charset="0"/>
                <a:cs typeface="Times New Roman" panose="02020603050405020304" pitchFamily="18" charset="0"/>
              </a:rPr>
              <a:t>Q</a:t>
            </a:r>
            <a:r>
              <a:rPr lang="en-US" sz="1600" b="1" i="1" spc="-1" baseline="30000" dirty="0">
                <a:uFill>
                  <a:solidFill>
                    <a:srgbClr val="FFFFFF"/>
                  </a:solidFill>
                </a:uFill>
                <a:latin typeface="Times New Roman" panose="02020603050405020304" pitchFamily="18" charset="0"/>
                <a:cs typeface="Times New Roman" panose="02020603050405020304" pitchFamily="18" charset="0"/>
              </a:rPr>
              <a:t>2</a:t>
            </a:r>
            <a:r>
              <a:rPr lang="en-US" sz="1600" b="1" spc="-1" dirty="0" smtClean="0">
                <a:uFill>
                  <a:solidFill>
                    <a:srgbClr val="FFFFFF"/>
                  </a:solidFill>
                </a:uFill>
                <a:latin typeface="Times New Roman" panose="02020603050405020304" pitchFamily="18" charset="0"/>
                <a:cs typeface="Times New Roman" panose="02020603050405020304" pitchFamily="18" charset="0"/>
              </a:rPr>
              <a:t>:[0.1, 1.0] </a:t>
            </a:r>
            <a:r>
              <a:rPr lang="en-US" sz="1600" b="1" spc="-1" dirty="0">
                <a:uFill>
                  <a:solidFill>
                    <a:srgbClr val="FFFFFF"/>
                  </a:solidFill>
                </a:uFill>
                <a:latin typeface="Times New Roman" panose="02020603050405020304" pitchFamily="18" charset="0"/>
                <a:cs typeface="Times New Roman" panose="02020603050405020304" pitchFamily="18" charset="0"/>
              </a:rPr>
              <a:t>GeV</a:t>
            </a:r>
            <a:r>
              <a:rPr lang="en-US" sz="1600" b="1" spc="-1" baseline="30000" dirty="0">
                <a:uFill>
                  <a:solidFill>
                    <a:srgbClr val="FFFFFF"/>
                  </a:solidFill>
                </a:uFill>
                <a:latin typeface="Times New Roman" panose="02020603050405020304" pitchFamily="18" charset="0"/>
                <a:cs typeface="Times New Roman" panose="02020603050405020304" pitchFamily="18" charset="0"/>
              </a:rPr>
              <a:t>2 </a:t>
            </a:r>
            <a:endParaRPr lang="en-US" sz="1600" b="1" spc="-1" dirty="0">
              <a:uFill>
                <a:solidFill>
                  <a:srgbClr val="FFFFFF"/>
                </a:solidFill>
              </a:uFill>
              <a:latin typeface="Times New Roman" panose="02020603050405020304" pitchFamily="18" charset="0"/>
              <a:cs typeface="Times New Roman" panose="02020603050405020304" pitchFamily="18" charset="0"/>
            </a:endParaRPr>
          </a:p>
          <a:p>
            <a:pPr algn="just"/>
            <a:r>
              <a:rPr lang="en-US" sz="1600" b="1" spc="-1" dirty="0">
                <a:uFill>
                  <a:solidFill>
                    <a:srgbClr val="FFFFFF"/>
                  </a:solidFill>
                </a:uFill>
                <a:latin typeface="Times New Roman" panose="02020603050405020304" pitchFamily="18" charset="0"/>
                <a:cs typeface="Times New Roman" panose="02020603050405020304" pitchFamily="18" charset="0"/>
              </a:rPr>
              <a:t>	</a:t>
            </a:r>
            <a:r>
              <a:rPr lang="en-US" sz="1600" i="1" spc="-1" dirty="0">
                <a:uFill>
                  <a:solidFill>
                    <a:srgbClr val="FFFFFF"/>
                  </a:solidFill>
                </a:uFill>
                <a:latin typeface="Times New Roman" panose="02020603050405020304" pitchFamily="18" charset="0"/>
                <a:cs typeface="Times New Roman" panose="02020603050405020304" pitchFamily="18" charset="0"/>
              </a:rPr>
              <a:t>G. V. Fedotov et al. [CLAS Collaboration],  to be published in  Phys. Rev. </a:t>
            </a:r>
            <a:r>
              <a:rPr lang="en-US" sz="1600" i="1" spc="-1" dirty="0" smtClean="0">
                <a:uFill>
                  <a:solidFill>
                    <a:srgbClr val="FFFFFF"/>
                  </a:solidFill>
                </a:uFill>
                <a:latin typeface="Times New Roman" panose="02020603050405020304" pitchFamily="18" charset="0"/>
                <a:cs typeface="Times New Roman" panose="02020603050405020304" pitchFamily="18" charset="0"/>
              </a:rPr>
              <a:t>C</a:t>
            </a:r>
            <a:endParaRPr lang="en-US" sz="1600" i="1" spc="-1" dirty="0">
              <a:uFill>
                <a:solidFill>
                  <a:srgbClr val="FFFFFF"/>
                </a:solidFill>
              </a:uFill>
              <a:latin typeface="Times New Roman" panose="02020603050405020304" pitchFamily="18" charset="0"/>
              <a:cs typeface="Times New Roman" panose="02020603050405020304" pitchFamily="18" charset="0"/>
            </a:endParaRPr>
          </a:p>
          <a:p>
            <a:pPr algn="just"/>
            <a:endParaRPr lang="en-US" sz="1600" b="1" spc="-1" dirty="0">
              <a:uFill>
                <a:solidFill>
                  <a:srgbClr val="FFFFFF"/>
                </a:solidFill>
              </a:uFill>
              <a:latin typeface="Times New Roman" panose="02020603050405020304" pitchFamily="18" charset="0"/>
              <a:ea typeface="DejaVu Sans"/>
              <a:cs typeface="Times New Roman" panose="02020603050405020304" pitchFamily="18" charset="0"/>
            </a:endParaRPr>
          </a:p>
          <a:p>
            <a:pPr algn="ctr">
              <a:lnSpc>
                <a:spcPct val="100000"/>
              </a:lnSpc>
            </a:pPr>
            <a:r>
              <a:rPr lang="en-US" b="1" i="1" spc="-1" dirty="0">
                <a:solidFill>
                  <a:srgbClr val="FF0000"/>
                </a:solidFill>
                <a:uFill>
                  <a:solidFill>
                    <a:srgbClr val="FFFFFF"/>
                  </a:solidFill>
                </a:uFill>
                <a:latin typeface="Times New Roman" panose="02020603050405020304" pitchFamily="18" charset="0"/>
                <a:ea typeface="DejaVu Sans"/>
                <a:cs typeface="Times New Roman" panose="02020603050405020304" pitchFamily="18" charset="0"/>
              </a:rPr>
              <a:t>Photoproduction</a:t>
            </a:r>
            <a:endParaRPr lang="en-US" spc="-1" dirty="0">
              <a:solidFill>
                <a:srgbClr val="FF0000"/>
              </a:solidFill>
              <a:uFill>
                <a:solidFill>
                  <a:srgbClr val="FFFFFF"/>
                </a:solidFill>
              </a:uFill>
              <a:latin typeface="Times New Roman" panose="02020603050405020304" pitchFamily="18" charset="0"/>
              <a:cs typeface="Times New Roman" panose="02020603050405020304" pitchFamily="18" charset="0"/>
            </a:endParaRPr>
          </a:p>
          <a:p>
            <a:pPr algn="just">
              <a:lnSpc>
                <a:spcPct val="100000"/>
              </a:lnSpc>
            </a:pPr>
            <a:r>
              <a:rPr lang="en-US" sz="1600" b="1" spc="-1" dirty="0">
                <a:solidFill>
                  <a:srgbClr val="000000"/>
                </a:solidFill>
                <a:uFill>
                  <a:solidFill>
                    <a:srgbClr val="FFFFFF"/>
                  </a:solidFill>
                </a:uFill>
                <a:latin typeface="Times New Roman" panose="02020603050405020304" pitchFamily="18" charset="0"/>
                <a:ea typeface="DejaVu Sans"/>
                <a:cs typeface="Times New Roman" panose="02020603050405020304" pitchFamily="18" charset="0"/>
              </a:rPr>
              <a:t>     </a:t>
            </a:r>
            <a:endParaRPr lang="en-US" sz="16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342900" indent="-342900" algn="just">
              <a:lnSpc>
                <a:spcPct val="100000"/>
              </a:lnSpc>
              <a:buAutoNum type="arabicParenR"/>
            </a:pPr>
            <a:r>
              <a:rPr lang="en-US" sz="1600" b="1" u="sng" spc="-1" dirty="0" smtClean="0">
                <a:latin typeface="Times New Roman" panose="02020603050405020304" pitchFamily="18" charset="0"/>
                <a:ea typeface="DejaVu Sans"/>
                <a:cs typeface="Times New Roman" panose="02020603050405020304" pitchFamily="18" charset="0"/>
              </a:rPr>
              <a:t>CLAS </a:t>
            </a:r>
            <a:r>
              <a:rPr lang="en-US" sz="1600" b="1" u="sng" spc="-1" dirty="0">
                <a:latin typeface="Times New Roman" panose="02020603050405020304" pitchFamily="18" charset="0"/>
                <a:ea typeface="DejaVu Sans"/>
                <a:cs typeface="Times New Roman" panose="02020603050405020304" pitchFamily="18" charset="0"/>
              </a:rPr>
              <a:t>g11a experiment</a:t>
            </a:r>
            <a:r>
              <a:rPr lang="en-US" sz="1600" b="1" spc="-1" dirty="0">
                <a:uFill>
                  <a:solidFill>
                    <a:srgbClr val="FFFFFF"/>
                  </a:solidFill>
                </a:uFill>
                <a:latin typeface="Times New Roman" panose="02020603050405020304" pitchFamily="18" charset="0"/>
                <a:ea typeface="DejaVu Sans"/>
                <a:cs typeface="Times New Roman" panose="02020603050405020304" pitchFamily="18" charset="0"/>
              </a:rPr>
              <a:t> </a:t>
            </a:r>
            <a:r>
              <a:rPr lang="en-US" sz="1600" spc="-1" dirty="0">
                <a:uFill>
                  <a:solidFill>
                    <a:srgbClr val="FFFFFF"/>
                  </a:solidFill>
                </a:uFill>
                <a:latin typeface="Times New Roman" panose="02020603050405020304" pitchFamily="18" charset="0"/>
                <a:cs typeface="Times New Roman" panose="02020603050405020304" pitchFamily="18" charset="0"/>
              </a:rPr>
              <a:t> </a:t>
            </a:r>
            <a:r>
              <a:rPr lang="en-US" sz="1600" i="1" spc="-1" dirty="0" smtClean="0">
                <a:uFill>
                  <a:solidFill>
                    <a:srgbClr val="FFFFFF"/>
                  </a:solidFill>
                </a:uFill>
                <a:latin typeface="Times New Roman" panose="02020603050405020304" pitchFamily="18" charset="0"/>
                <a:ea typeface="DejaVu Sans"/>
                <a:cs typeface="Times New Roman" panose="02020603050405020304" pitchFamily="18" charset="0"/>
              </a:rPr>
              <a:t>E</a:t>
            </a:r>
            <a:r>
              <a:rPr lang="en-US" sz="1600" i="1" spc="-1" dirty="0">
                <a:uFill>
                  <a:solidFill>
                    <a:srgbClr val="FFFFFF"/>
                  </a:solidFill>
                </a:uFill>
                <a:latin typeface="Times New Roman" panose="02020603050405020304" pitchFamily="18" charset="0"/>
                <a:ea typeface="DejaVu Sans"/>
                <a:cs typeface="Times New Roman" panose="02020603050405020304" pitchFamily="18" charset="0"/>
              </a:rPr>
              <a:t>. </a:t>
            </a:r>
            <a:r>
              <a:rPr lang="en-US" sz="1600" i="1" spc="-1" dirty="0" err="1">
                <a:uFill>
                  <a:solidFill>
                    <a:srgbClr val="FFFFFF"/>
                  </a:solidFill>
                </a:uFill>
                <a:latin typeface="Times New Roman" panose="02020603050405020304" pitchFamily="18" charset="0"/>
                <a:ea typeface="DejaVu Sans"/>
                <a:cs typeface="Times New Roman" panose="02020603050405020304" pitchFamily="18" charset="0"/>
              </a:rPr>
              <a:t>Golovach</a:t>
            </a:r>
            <a:r>
              <a:rPr lang="en-US" sz="1600" i="1" spc="-1" dirty="0">
                <a:uFill>
                  <a:solidFill>
                    <a:srgbClr val="FFFFFF"/>
                  </a:solidFill>
                </a:uFill>
                <a:latin typeface="Times New Roman" panose="02020603050405020304" pitchFamily="18" charset="0"/>
                <a:ea typeface="DejaVu Sans"/>
                <a:cs typeface="Times New Roman" panose="02020603050405020304" pitchFamily="18" charset="0"/>
              </a:rPr>
              <a:t> et.al. to be published in </a:t>
            </a:r>
            <a:r>
              <a:rPr lang="en-US" sz="1600" i="1" spc="-1" dirty="0" smtClean="0">
                <a:uFill>
                  <a:solidFill>
                    <a:srgbClr val="FFFFFF"/>
                  </a:solidFill>
                </a:uFill>
                <a:latin typeface="Times New Roman" panose="02020603050405020304" pitchFamily="18" charset="0"/>
                <a:ea typeface="DejaVu Sans"/>
                <a:cs typeface="Times New Roman" panose="02020603050405020304" pitchFamily="18" charset="0"/>
              </a:rPr>
              <a:t>PRL</a:t>
            </a:r>
          </a:p>
          <a:p>
            <a:pPr marL="342900" indent="-342900" algn="just">
              <a:lnSpc>
                <a:spcPct val="100000"/>
              </a:lnSpc>
              <a:buAutoNum type="arabicParenR" startAt="2"/>
            </a:pPr>
            <a:r>
              <a:rPr lang="en-US" sz="1600" b="1" u="sng" spc="-1" dirty="0" smtClean="0">
                <a:latin typeface="Times New Roman" panose="02020603050405020304" pitchFamily="18" charset="0"/>
                <a:ea typeface="DejaVu Sans"/>
                <a:cs typeface="Times New Roman" panose="02020603050405020304" pitchFamily="18" charset="0"/>
              </a:rPr>
              <a:t>SAPHIR</a:t>
            </a:r>
            <a:r>
              <a:rPr lang="en-US" sz="1600" b="1" spc="-1" dirty="0" smtClean="0">
                <a:uFill>
                  <a:solidFill>
                    <a:srgbClr val="FFFFFF"/>
                  </a:solidFill>
                </a:uFill>
                <a:latin typeface="Times New Roman" panose="02020603050405020304" pitchFamily="18" charset="0"/>
                <a:ea typeface="DejaVu Sans"/>
                <a:cs typeface="Times New Roman" panose="02020603050405020304" pitchFamily="18" charset="0"/>
              </a:rPr>
              <a:t>  </a:t>
            </a:r>
            <a:r>
              <a:rPr lang="en-US" sz="1600" i="1" spc="-1" dirty="0" smtClean="0">
                <a:solidFill>
                  <a:srgbClr val="000000"/>
                </a:solidFill>
                <a:uFill>
                  <a:solidFill>
                    <a:srgbClr val="FFFFFF"/>
                  </a:solidFill>
                </a:uFill>
                <a:latin typeface="Times New Roman" panose="02020603050405020304" pitchFamily="18" charset="0"/>
                <a:ea typeface="DejaVu Sans"/>
                <a:cs typeface="Times New Roman" panose="02020603050405020304" pitchFamily="18" charset="0"/>
              </a:rPr>
              <a:t>Eur</a:t>
            </a:r>
            <a:r>
              <a:rPr lang="en-US" sz="1600" i="1" spc="-1" dirty="0">
                <a:solidFill>
                  <a:srgbClr val="000000"/>
                </a:solidFill>
                <a:uFill>
                  <a:solidFill>
                    <a:srgbClr val="FFFFFF"/>
                  </a:solidFill>
                </a:uFill>
                <a:latin typeface="Times New Roman" panose="02020603050405020304" pitchFamily="18" charset="0"/>
                <a:ea typeface="DejaVu Sans"/>
                <a:cs typeface="Times New Roman" panose="02020603050405020304" pitchFamily="18" charset="0"/>
              </a:rPr>
              <a:t>. Phys. J. A 23, 317 (2005</a:t>
            </a:r>
            <a:r>
              <a:rPr lang="en-US" sz="1600" i="1" spc="-1" dirty="0" smtClean="0">
                <a:solidFill>
                  <a:srgbClr val="000000"/>
                </a:solidFill>
                <a:uFill>
                  <a:solidFill>
                    <a:srgbClr val="FFFFFF"/>
                  </a:solidFill>
                </a:uFill>
                <a:latin typeface="Times New Roman" panose="02020603050405020304" pitchFamily="18" charset="0"/>
                <a:ea typeface="DejaVu Sans"/>
                <a:cs typeface="Times New Roman" panose="02020603050405020304" pitchFamily="18" charset="0"/>
              </a:rPr>
              <a:t>)</a:t>
            </a:r>
            <a:endParaRPr lang="en-US" sz="1600" i="1"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342900" indent="-342900" algn="just">
              <a:lnSpc>
                <a:spcPct val="100000"/>
              </a:lnSpc>
              <a:buAutoNum type="arabicParenR" startAt="3"/>
            </a:pPr>
            <a:r>
              <a:rPr lang="en-US" sz="1600" b="1" u="sng" spc="-1" dirty="0" smtClean="0">
                <a:latin typeface="Times New Roman" panose="02020603050405020304" pitchFamily="18" charset="0"/>
                <a:ea typeface="DejaVu Sans"/>
                <a:cs typeface="Times New Roman" panose="02020603050405020304" pitchFamily="18" charset="0"/>
              </a:rPr>
              <a:t>ABBHM</a:t>
            </a:r>
            <a:r>
              <a:rPr lang="en-US" sz="1600" b="1" spc="-1" dirty="0" smtClean="0">
                <a:uFill>
                  <a:solidFill>
                    <a:srgbClr val="FFFFFF"/>
                  </a:solidFill>
                </a:uFill>
                <a:latin typeface="Times New Roman" panose="02020603050405020304" pitchFamily="18" charset="0"/>
                <a:ea typeface="DejaVu Sans"/>
                <a:cs typeface="Times New Roman" panose="02020603050405020304" pitchFamily="18" charset="0"/>
              </a:rPr>
              <a:t> </a:t>
            </a:r>
            <a:r>
              <a:rPr lang="en-US" sz="1600" i="1" spc="-1" dirty="0" smtClean="0">
                <a:solidFill>
                  <a:srgbClr val="000000"/>
                </a:solidFill>
                <a:uFill>
                  <a:solidFill>
                    <a:srgbClr val="FFFFFF"/>
                  </a:solidFill>
                </a:uFill>
                <a:latin typeface="Times New Roman" panose="02020603050405020304" pitchFamily="18" charset="0"/>
                <a:ea typeface="DejaVu Sans"/>
                <a:cs typeface="Times New Roman" panose="02020603050405020304" pitchFamily="18" charset="0"/>
              </a:rPr>
              <a:t> </a:t>
            </a:r>
            <a:r>
              <a:rPr lang="en-US" sz="1600" i="1" spc="-1" dirty="0">
                <a:solidFill>
                  <a:srgbClr val="000000"/>
                </a:solidFill>
                <a:uFill>
                  <a:solidFill>
                    <a:srgbClr val="FFFFFF"/>
                  </a:solidFill>
                </a:uFill>
                <a:latin typeface="Times New Roman" panose="02020603050405020304" pitchFamily="18" charset="0"/>
                <a:ea typeface="DejaVu Sans"/>
                <a:cs typeface="Times New Roman" panose="02020603050405020304" pitchFamily="18" charset="0"/>
              </a:rPr>
              <a:t>Phys. Rev. 175, 1669 (1968</a:t>
            </a:r>
            <a:r>
              <a:rPr lang="en-US" sz="1600" i="1" spc="-1" dirty="0" smtClean="0">
                <a:solidFill>
                  <a:srgbClr val="000000"/>
                </a:solidFill>
                <a:uFill>
                  <a:solidFill>
                    <a:srgbClr val="FFFFFF"/>
                  </a:solidFill>
                </a:uFill>
                <a:latin typeface="Times New Roman" panose="02020603050405020304" pitchFamily="18" charset="0"/>
                <a:ea typeface="DejaVu Sans"/>
                <a:cs typeface="Times New Roman" panose="02020603050405020304" pitchFamily="18" charset="0"/>
              </a:rPr>
              <a:t>)</a:t>
            </a:r>
          </a:p>
        </p:txBody>
      </p:sp>
      <p:sp>
        <p:nvSpPr>
          <p:cNvPr id="393" name="CustomShape 5"/>
          <p:cNvSpPr/>
          <p:nvPr/>
        </p:nvSpPr>
        <p:spPr>
          <a:xfrm>
            <a:off x="1524000" y="0"/>
            <a:ext cx="9142560" cy="592920"/>
          </a:xfrm>
          <a:prstGeom prst="rect">
            <a:avLst/>
          </a:prstGeom>
          <a:noFill/>
          <a:ln>
            <a:noFill/>
          </a:ln>
        </p:spPr>
        <p:style>
          <a:lnRef idx="0">
            <a:scrgbClr r="0" g="0" b="0"/>
          </a:lnRef>
          <a:fillRef idx="0">
            <a:scrgbClr r="0" g="0" b="0"/>
          </a:fillRef>
          <a:effectRef idx="0">
            <a:scrgbClr r="0" g="0" b="0"/>
          </a:effectRef>
          <a:fontRef idx="minor"/>
        </p:style>
        <p:txBody>
          <a:bodyPr lIns="90000" tIns="0" rIns="90000" bIns="45000"/>
          <a:lstStyle/>
          <a:p>
            <a:pPr algn="ctr">
              <a:lnSpc>
                <a:spcPct val="100000"/>
              </a:lnSpc>
            </a:pPr>
            <a:r>
              <a:rPr lang="en-US" sz="3600" b="1" spc="-1" dirty="0">
                <a:solidFill>
                  <a:srgbClr val="333399"/>
                </a:solidFill>
                <a:uFill>
                  <a:solidFill>
                    <a:srgbClr val="FFFFFF"/>
                  </a:solidFill>
                </a:uFill>
                <a:latin typeface="Times New Roman"/>
              </a:rPr>
              <a:t>Exclusive channels with double pion emission</a:t>
            </a:r>
            <a:endParaRPr lang="en-US" spc="-1" dirty="0">
              <a:solidFill>
                <a:srgbClr val="000000"/>
              </a:solidFill>
              <a:uFill>
                <a:solidFill>
                  <a:srgbClr val="FFFFFF"/>
                </a:solidFill>
              </a:uFill>
              <a:latin typeface="Arial"/>
            </a:endParaRPr>
          </a:p>
        </p:txBody>
      </p:sp>
      <mc:AlternateContent xmlns:mc="http://schemas.openxmlformats.org/markup-compatibility/2006" xmlns:a14="http://schemas.microsoft.com/office/drawing/2010/main">
        <mc:Choice Requires="a14">
          <p:sp>
            <p:nvSpPr>
              <p:cNvPr id="3" name="TextBox 2"/>
              <p:cNvSpPr txBox="1"/>
              <p:nvPr/>
            </p:nvSpPr>
            <p:spPr>
              <a:xfrm>
                <a:off x="194872" y="908741"/>
                <a:ext cx="11767279" cy="369332"/>
              </a:xfrm>
              <a:prstGeom prst="rect">
                <a:avLst/>
              </a:prstGeom>
              <a:noFill/>
            </p:spPr>
            <p:txBody>
              <a:bodyPr wrap="square" lIns="0" tIns="0" rIns="0" bIns="0" rtlCol="0">
                <a:spAutoFit/>
              </a:bodyPr>
              <a:lstStyle/>
              <a:p>
                <a:pPr algn="ctr"/>
                <a:r>
                  <a:rPr lang="en-US" sz="2400" dirty="0" smtClean="0">
                    <a:latin typeface="Times New Roman" panose="02020603050405020304" pitchFamily="18" charset="0"/>
                    <a:ea typeface="Cambria Math" panose="02040503050406030204" pitchFamily="18" charset="0"/>
                    <a:cs typeface="Times New Roman" panose="02020603050405020304" pitchFamily="18" charset="0"/>
                  </a:rPr>
                  <a:t>A lot of data on the cross sections of the reaction with the </a:t>
                </a:r>
                <a14:m>
                  <m:oMath xmlns:m="http://schemas.openxmlformats.org/officeDocument/2006/math">
                    <m:r>
                      <a:rPr lang="en-US" sz="2400" i="1">
                        <a:latin typeface="Cambria Math" panose="02040503050406030204" pitchFamily="18" charset="0"/>
                        <a:ea typeface="Cambria Math" panose="02040503050406030204" pitchFamily="18" charset="0"/>
                      </a:rPr>
                      <m:t>𝑝</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𝜋</m:t>
                        </m:r>
                      </m:e>
                      <m:sup>
                        <m:r>
                          <a:rPr lang="en-US" sz="2400" i="1">
                            <a:latin typeface="Cambria Math" panose="02040503050406030204" pitchFamily="18" charset="0"/>
                            <a:ea typeface="Cambria Math" panose="02040503050406030204" pitchFamily="18" charset="0"/>
                          </a:rPr>
                          <m:t>+</m:t>
                        </m:r>
                      </m:sup>
                    </m:sSup>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𝜋</m:t>
                        </m:r>
                      </m:e>
                      <m:sup>
                        <m:r>
                          <a:rPr lang="en-US" sz="2400" i="1">
                            <a:latin typeface="Cambria Math" panose="02040503050406030204" pitchFamily="18" charset="0"/>
                            <a:ea typeface="Cambria Math" panose="02040503050406030204" pitchFamily="18" charset="0"/>
                          </a:rPr>
                          <m:t>−</m:t>
                        </m:r>
                      </m:sup>
                    </m:sSup>
                  </m:oMath>
                </a14:m>
                <a:r>
                  <a:rPr lang="en-US" sz="2400" dirty="0" smtClean="0">
                    <a:latin typeface="Times New Roman" panose="02020603050405020304" pitchFamily="18" charset="0"/>
                    <a:ea typeface="Cambria Math" panose="02040503050406030204" pitchFamily="18" charset="0"/>
                    <a:cs typeface="Times New Roman" panose="02020603050405020304" pitchFamily="18" charset="0"/>
                  </a:rPr>
                  <a:t> final state exist:</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94872" y="908741"/>
                <a:ext cx="11767279" cy="369332"/>
              </a:xfrm>
              <a:prstGeom prst="rect">
                <a:avLst/>
              </a:prstGeom>
              <a:blipFill>
                <a:blip r:embed="rId2"/>
                <a:stretch>
                  <a:fillRect t="-24590" b="-49180"/>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CustomShape 1"/>
          <p:cNvSpPr/>
          <p:nvPr/>
        </p:nvSpPr>
        <p:spPr>
          <a:xfrm>
            <a:off x="4141200" y="1490760"/>
            <a:ext cx="263880" cy="367920"/>
          </a:xfrm>
          <a:prstGeom prst="rect">
            <a:avLst/>
          </a:prstGeom>
          <a:noFill/>
          <a:ln>
            <a:noFill/>
          </a:ln>
        </p:spPr>
        <p:style>
          <a:lnRef idx="0">
            <a:scrgbClr r="0" g="0" b="0"/>
          </a:lnRef>
          <a:fillRef idx="0">
            <a:scrgbClr r="0" g="0" b="0"/>
          </a:fillRef>
          <a:effectRef idx="0">
            <a:scrgbClr r="0" g="0" b="0"/>
          </a:effectRef>
          <a:fontRef idx="minor"/>
        </p:style>
      </p:sp>
      <p:sp>
        <p:nvSpPr>
          <p:cNvPr id="393" name="CustomShape 5"/>
          <p:cNvSpPr/>
          <p:nvPr/>
        </p:nvSpPr>
        <p:spPr>
          <a:xfrm>
            <a:off x="1524000" y="0"/>
            <a:ext cx="9142560" cy="592920"/>
          </a:xfrm>
          <a:prstGeom prst="rect">
            <a:avLst/>
          </a:prstGeom>
          <a:noFill/>
          <a:ln>
            <a:noFill/>
          </a:ln>
        </p:spPr>
        <p:style>
          <a:lnRef idx="0">
            <a:scrgbClr r="0" g="0" b="0"/>
          </a:lnRef>
          <a:fillRef idx="0">
            <a:scrgbClr r="0" g="0" b="0"/>
          </a:fillRef>
          <a:effectRef idx="0">
            <a:scrgbClr r="0" g="0" b="0"/>
          </a:effectRef>
          <a:fontRef idx="minor"/>
        </p:style>
        <p:txBody>
          <a:bodyPr lIns="90000" tIns="0" rIns="90000" bIns="45000"/>
          <a:lstStyle/>
          <a:p>
            <a:pPr algn="ctr">
              <a:lnSpc>
                <a:spcPct val="100000"/>
              </a:lnSpc>
            </a:pPr>
            <a:r>
              <a:rPr lang="en-US" sz="3600" b="1" spc="-1" dirty="0">
                <a:solidFill>
                  <a:srgbClr val="333399"/>
                </a:solidFill>
                <a:uFill>
                  <a:solidFill>
                    <a:srgbClr val="FFFFFF"/>
                  </a:solidFill>
                </a:uFill>
                <a:latin typeface="Times New Roman"/>
              </a:rPr>
              <a:t>Exclusive channels with double pion emission</a:t>
            </a:r>
            <a:endParaRPr lang="en-US" spc="-1" dirty="0">
              <a:solidFill>
                <a:srgbClr val="000000"/>
              </a:solidFill>
              <a:uFill>
                <a:solidFill>
                  <a:srgbClr val="FFFFFF"/>
                </a:solidFill>
              </a:uFill>
              <a:latin typeface="Arial"/>
            </a:endParaRPr>
          </a:p>
        </p:txBody>
      </p:sp>
      <mc:AlternateContent xmlns:mc="http://schemas.openxmlformats.org/markup-compatibility/2006" xmlns:a14="http://schemas.microsoft.com/office/drawing/2010/main">
        <mc:Choice Requires="a14">
          <p:sp>
            <p:nvSpPr>
              <p:cNvPr id="3" name="TextBox 2"/>
              <p:cNvSpPr txBox="1"/>
              <p:nvPr/>
            </p:nvSpPr>
            <p:spPr>
              <a:xfrm>
                <a:off x="1" y="1204071"/>
                <a:ext cx="12192000" cy="369332"/>
              </a:xfrm>
              <a:prstGeom prst="rect">
                <a:avLst/>
              </a:prstGeom>
              <a:noFill/>
            </p:spPr>
            <p:txBody>
              <a:bodyPr wrap="square" lIns="0" tIns="0" rIns="0" bIns="0" rtlCol="0">
                <a:spAutoFit/>
              </a:bodyPr>
              <a:lstStyle/>
              <a:p>
                <a:pPr algn="ctr"/>
                <a:r>
                  <a:rPr lang="en-US" sz="2400" dirty="0" smtClean="0">
                    <a:latin typeface="Times New Roman" panose="02020603050405020304" pitchFamily="18" charset="0"/>
                    <a:ea typeface="Cambria Math" panose="02040503050406030204" pitchFamily="18" charset="0"/>
                    <a:cs typeface="Times New Roman" panose="02020603050405020304" pitchFamily="18" charset="0"/>
                  </a:rPr>
                  <a:t>The channels w</a:t>
                </a:r>
                <a14:m>
                  <m:oMath xmlns:m="http://schemas.openxmlformats.org/officeDocument/2006/math">
                    <m:r>
                      <m:rPr>
                        <m:sty m:val="p"/>
                      </m:rPr>
                      <a:rPr lang="en-US" sz="2400" b="0" i="0" smtClean="0">
                        <a:latin typeface="Cambria Math" panose="02040503050406030204" pitchFamily="18" charset="0"/>
                        <a:ea typeface="Cambria Math" panose="02040503050406030204" pitchFamily="18" charset="0"/>
                      </a:rPr>
                      <m:t>ith</m:t>
                    </m:r>
                    <m:r>
                      <a:rPr lang="en-US" sz="2400" b="0" i="0" smtClean="0">
                        <a:latin typeface="Cambria Math" panose="02040503050406030204" pitchFamily="18" charset="0"/>
                        <a:ea typeface="Cambria Math" panose="02040503050406030204" pitchFamily="18" charset="0"/>
                      </a:rPr>
                      <m:t> </m:t>
                    </m:r>
                  </m:oMath>
                </a14:m>
                <a:r>
                  <a:rPr lang="en-US" sz="2400" dirty="0" smtClean="0">
                    <a:latin typeface="Times New Roman" panose="02020603050405020304" pitchFamily="18" charset="0"/>
                    <a:cs typeface="Times New Roman" panose="02020603050405020304" pitchFamily="18" charset="0"/>
                  </a:rPr>
                  <a:t>the </a:t>
                </a:r>
                <a14:m>
                  <m:oMath xmlns:m="http://schemas.openxmlformats.org/officeDocument/2006/math">
                    <m:sSup>
                      <m:sSupPr>
                        <m:ctrlPr>
                          <a:rPr lang="en-US" sz="240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𝑛</m:t>
                        </m:r>
                        <m:r>
                          <a:rPr lang="en-US" sz="2400" i="1">
                            <a:latin typeface="Cambria Math" panose="02040503050406030204" pitchFamily="18" charset="0"/>
                            <a:ea typeface="Cambria Math" panose="02040503050406030204" pitchFamily="18" charset="0"/>
                          </a:rPr>
                          <m:t>𝜋</m:t>
                        </m:r>
                      </m:e>
                      <m:sup>
                        <m:r>
                          <a:rPr lang="en-US" sz="2400" i="1">
                            <a:latin typeface="Cambria Math" panose="02040503050406030204" pitchFamily="18" charset="0"/>
                            <a:ea typeface="Cambria Math" panose="02040503050406030204" pitchFamily="18" charset="0"/>
                          </a:rPr>
                          <m:t>+</m:t>
                        </m:r>
                      </m:sup>
                    </m:sSup>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𝜋</m:t>
                        </m:r>
                      </m:e>
                      <m:sup>
                        <m:r>
                          <a:rPr lang="en-US" sz="2400" b="0" i="1" smtClean="0">
                            <a:latin typeface="Cambria Math" panose="02040503050406030204" pitchFamily="18" charset="0"/>
                            <a:ea typeface="Cambria Math" panose="02040503050406030204" pitchFamily="18" charset="0"/>
                          </a:rPr>
                          <m:t>0</m:t>
                        </m:r>
                      </m:sup>
                    </m:sSup>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r>
                      <a:rPr lang="en-US" sz="2400" i="1">
                        <a:latin typeface="Cambria Math" panose="02040503050406030204" pitchFamily="18" charset="0"/>
                        <a:ea typeface="Cambria Math" panose="02040503050406030204" pitchFamily="18" charset="0"/>
                      </a:rPr>
                      <m:t>𝑝</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𝜋</m:t>
                        </m:r>
                      </m:e>
                      <m:sup>
                        <m:r>
                          <a:rPr lang="en-US" sz="2400" b="0" i="1" smtClean="0">
                            <a:latin typeface="Cambria Math" panose="02040503050406030204" pitchFamily="18" charset="0"/>
                            <a:ea typeface="Cambria Math" panose="02040503050406030204" pitchFamily="18" charset="0"/>
                          </a:rPr>
                          <m:t>0</m:t>
                        </m:r>
                      </m:sup>
                    </m:sSup>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𝜋</m:t>
                        </m:r>
                      </m:e>
                      <m:sup>
                        <m:r>
                          <a:rPr lang="en-US" sz="2400" b="0" i="1" smtClean="0">
                            <a:latin typeface="Cambria Math" panose="02040503050406030204" pitchFamily="18" charset="0"/>
                            <a:ea typeface="Cambria Math" panose="02040503050406030204" pitchFamily="18" charset="0"/>
                          </a:rPr>
                          <m:t>0</m:t>
                        </m:r>
                      </m:sup>
                    </m:sSup>
                  </m:oMath>
                </a14:m>
                <a:r>
                  <a:rPr lang="en-US" sz="2400" dirty="0" smtClean="0">
                    <a:latin typeface="Times New Roman" panose="02020603050405020304" pitchFamily="18" charset="0"/>
                    <a:cs typeface="Times New Roman" panose="02020603050405020304" pitchFamily="18" charset="0"/>
                  </a:rPr>
                  <a:t> final states  are so far unexplored.</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 y="1204071"/>
                <a:ext cx="12192000" cy="369332"/>
              </a:xfrm>
              <a:prstGeom prst="rect">
                <a:avLst/>
              </a:prstGeom>
              <a:blipFill>
                <a:blip r:embed="rId2"/>
                <a:stretch>
                  <a:fillRect t="-26667" b="-50000"/>
                </a:stretch>
              </a:blipFill>
            </p:spPr>
            <p:txBody>
              <a:bodyPr/>
              <a:lstStyle/>
              <a:p>
                <a:r>
                  <a:rPr lang="en-US">
                    <a:noFill/>
                  </a:rPr>
                  <a:t> </a:t>
                </a:r>
              </a:p>
            </p:txBody>
          </p:sp>
        </mc:Fallback>
      </mc:AlternateContent>
      <p:sp>
        <p:nvSpPr>
          <p:cNvPr id="8" name="Rectangle 7"/>
          <p:cNvSpPr/>
          <p:nvPr/>
        </p:nvSpPr>
        <p:spPr>
          <a:xfrm>
            <a:off x="33246" y="5688660"/>
            <a:ext cx="12158753" cy="337386"/>
          </a:xfrm>
          <a:prstGeom prst="rect">
            <a:avLst/>
          </a:prstGeom>
        </p:spPr>
        <p:txBody>
          <a:bodyPr wrap="square">
            <a:spAutoFit/>
          </a:bodyPr>
          <a:lstStyle/>
          <a:p>
            <a:pPr algn="ctr"/>
            <a:r>
              <a:rPr lang="en-US" sz="1600" dirty="0">
                <a:latin typeface="Times New Roman" panose="02020603050405020304" pitchFamily="18" charset="0"/>
                <a:cs typeface="Times New Roman" panose="02020603050405020304" pitchFamily="18" charset="0"/>
              </a:rPr>
              <a:t>A. Fix, H. Arenhoevel </a:t>
            </a:r>
            <a:r>
              <a:rPr lang="en-US" sz="1600" dirty="0" err="1">
                <a:latin typeface="Times New Roman" panose="02020603050405020304" pitchFamily="18" charset="0"/>
                <a:cs typeface="Times New Roman" panose="02020603050405020304" pitchFamily="18" charset="0"/>
              </a:rPr>
              <a:t>Eur.Phys.J</a:t>
            </a:r>
            <a:r>
              <a:rPr lang="en-US" sz="1600" dirty="0">
                <a:latin typeface="Times New Roman" panose="02020603050405020304" pitchFamily="18" charset="0"/>
                <a:cs typeface="Times New Roman" panose="02020603050405020304" pitchFamily="18" charset="0"/>
              </a:rPr>
              <a:t>. A25 (2005) </a:t>
            </a:r>
            <a:r>
              <a:rPr lang="en-US" sz="1600" dirty="0" smtClean="0">
                <a:latin typeface="Times New Roman" panose="02020603050405020304" pitchFamily="18" charset="0"/>
                <a:cs typeface="Times New Roman" panose="02020603050405020304" pitchFamily="18" charset="0"/>
              </a:rPr>
              <a:t>115-135. </a:t>
            </a:r>
            <a:endParaRPr lang="en-US" sz="1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239" y="1961751"/>
            <a:ext cx="3932468" cy="344091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0743" y="2019488"/>
            <a:ext cx="3658110" cy="320084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571" y="1982654"/>
            <a:ext cx="3658110" cy="3200846"/>
          </a:xfrm>
          <a:prstGeom prst="rect">
            <a:avLst/>
          </a:prstGeom>
        </p:spPr>
      </p:pic>
    </p:spTree>
    <p:extLst>
      <p:ext uri="{BB962C8B-B14F-4D97-AF65-F5344CB8AC3E}">
        <p14:creationId xmlns:p14="http://schemas.microsoft.com/office/powerpoint/2010/main" val="3543633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CustomShape 1"/>
          <p:cNvSpPr/>
          <p:nvPr/>
        </p:nvSpPr>
        <p:spPr>
          <a:xfrm>
            <a:off x="4141200" y="1490760"/>
            <a:ext cx="263880" cy="367920"/>
          </a:xfrm>
          <a:prstGeom prst="rect">
            <a:avLst/>
          </a:prstGeom>
          <a:noFill/>
          <a:ln>
            <a:noFill/>
          </a:ln>
        </p:spPr>
        <p:style>
          <a:lnRef idx="0">
            <a:scrgbClr r="0" g="0" b="0"/>
          </a:lnRef>
          <a:fillRef idx="0">
            <a:scrgbClr r="0" g="0" b="0"/>
          </a:fillRef>
          <a:effectRef idx="0">
            <a:scrgbClr r="0" g="0" b="0"/>
          </a:effectRef>
          <a:fontRef idx="minor"/>
        </p:style>
      </p:sp>
      <p:sp>
        <p:nvSpPr>
          <p:cNvPr id="393" name="CustomShape 5"/>
          <p:cNvSpPr/>
          <p:nvPr/>
        </p:nvSpPr>
        <p:spPr>
          <a:xfrm>
            <a:off x="1524000" y="0"/>
            <a:ext cx="9142560" cy="592920"/>
          </a:xfrm>
          <a:prstGeom prst="rect">
            <a:avLst/>
          </a:prstGeom>
          <a:noFill/>
          <a:ln>
            <a:noFill/>
          </a:ln>
        </p:spPr>
        <p:style>
          <a:lnRef idx="0">
            <a:scrgbClr r="0" g="0" b="0"/>
          </a:lnRef>
          <a:fillRef idx="0">
            <a:scrgbClr r="0" g="0" b="0"/>
          </a:fillRef>
          <a:effectRef idx="0">
            <a:scrgbClr r="0" g="0" b="0"/>
          </a:effectRef>
          <a:fontRef idx="minor"/>
        </p:style>
        <p:txBody>
          <a:bodyPr lIns="90000" tIns="0" rIns="90000" bIns="45000"/>
          <a:lstStyle/>
          <a:p>
            <a:pPr algn="ctr">
              <a:lnSpc>
                <a:spcPct val="100000"/>
              </a:lnSpc>
            </a:pPr>
            <a:r>
              <a:rPr lang="en-US" sz="3600" b="1" spc="-1" dirty="0" smtClean="0">
                <a:solidFill>
                  <a:srgbClr val="333399"/>
                </a:solidFill>
                <a:uFill>
                  <a:solidFill>
                    <a:srgbClr val="FFFFFF"/>
                  </a:solidFill>
                </a:uFill>
                <a:latin typeface="Times New Roman"/>
              </a:rPr>
              <a:t>Things need to be done</a:t>
            </a:r>
            <a:r>
              <a:rPr lang="en-US" sz="3600" b="1" spc="-1" baseline="30000" dirty="0" smtClean="0">
                <a:solidFill>
                  <a:srgbClr val="333399"/>
                </a:solidFill>
                <a:uFill>
                  <a:solidFill>
                    <a:srgbClr val="FFFFFF"/>
                  </a:solidFill>
                </a:uFill>
                <a:latin typeface="Times New Roman"/>
              </a:rPr>
              <a:t>  </a:t>
            </a:r>
            <a:endParaRPr lang="en-US" spc="-1" baseline="30000" dirty="0">
              <a:solidFill>
                <a:srgbClr val="000000"/>
              </a:solidFill>
              <a:uFill>
                <a:solidFill>
                  <a:srgbClr val="FFFFFF"/>
                </a:solidFill>
              </a:uFill>
              <a:latin typeface="Arial"/>
            </a:endParaRPr>
          </a:p>
        </p:txBody>
      </p:sp>
      <mc:AlternateContent xmlns:mc="http://schemas.openxmlformats.org/markup-compatibility/2006" xmlns:a14="http://schemas.microsoft.com/office/drawing/2010/main">
        <mc:Choice Requires="a14">
          <p:sp>
            <p:nvSpPr>
              <p:cNvPr id="7" name="Rectangle 6"/>
              <p:cNvSpPr/>
              <p:nvPr/>
            </p:nvSpPr>
            <p:spPr>
              <a:xfrm>
                <a:off x="641685" y="1363578"/>
                <a:ext cx="11101136" cy="3539430"/>
              </a:xfrm>
              <a:prstGeom prst="rect">
                <a:avLst/>
              </a:prstGeom>
            </p:spPr>
            <p:txBody>
              <a:bodyPr wrap="square">
                <a:spAutoFit/>
              </a:bodyPr>
              <a:lstStyle/>
              <a:p>
                <a:pPr marL="343080" indent="-341640">
                  <a:buClr>
                    <a:srgbClr val="333399"/>
                  </a:buClr>
                  <a:buFont typeface="Wingdings" charset="2"/>
                  <a:buChar char=""/>
                </a:pPr>
                <a:r>
                  <a:rPr lang="en-US" sz="2800" spc="-1" dirty="0" smtClean="0">
                    <a:uFill>
                      <a:solidFill>
                        <a:srgbClr val="FFFFFF"/>
                      </a:solidFill>
                    </a:uFill>
                    <a:latin typeface="Times New Roman"/>
                  </a:rPr>
                  <a:t>An adaptation of the experimental analysis tools previously established for </a:t>
                </a:r>
                <a14:m>
                  <m:oMath xmlns:m="http://schemas.openxmlformats.org/officeDocument/2006/math">
                    <m:r>
                      <a:rPr lang="en-US" sz="2800" i="1">
                        <a:latin typeface="Cambria Math" panose="02040503050406030204" pitchFamily="18" charset="0"/>
                        <a:ea typeface="Cambria Math" panose="02040503050406030204" pitchFamily="18" charset="0"/>
                      </a:rPr>
                      <m:t>𝑝</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𝜋</m:t>
                        </m:r>
                      </m:e>
                      <m:sup>
                        <m:r>
                          <a:rPr lang="en-US" sz="2800" i="1">
                            <a:latin typeface="Cambria Math" panose="02040503050406030204" pitchFamily="18" charset="0"/>
                            <a:ea typeface="Cambria Math" panose="02040503050406030204" pitchFamily="18" charset="0"/>
                          </a:rPr>
                          <m:t>+</m:t>
                        </m:r>
                      </m:sup>
                    </m:sSup>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𝜋</m:t>
                        </m:r>
                      </m:e>
                      <m:sup>
                        <m:r>
                          <a:rPr lang="en-US" sz="2800" i="1">
                            <a:latin typeface="Cambria Math" panose="02040503050406030204" pitchFamily="18" charset="0"/>
                            <a:ea typeface="Cambria Math" panose="02040503050406030204" pitchFamily="18" charset="0"/>
                          </a:rPr>
                          <m:t>−</m:t>
                        </m:r>
                      </m:sup>
                    </m:sSup>
                  </m:oMath>
                </a14:m>
                <a:r>
                  <a:rPr lang="en-US" sz="2800" spc="-1" dirty="0" smtClean="0">
                    <a:uFill>
                      <a:solidFill>
                        <a:srgbClr val="FFFFFF"/>
                      </a:solidFill>
                    </a:uFill>
                    <a:latin typeface="Times New Roman"/>
                  </a:rPr>
                  <a:t>channel .</a:t>
                </a:r>
              </a:p>
              <a:p>
                <a:pPr marL="343080" indent="-341640">
                  <a:buClr>
                    <a:srgbClr val="333399"/>
                  </a:buClr>
                  <a:buFont typeface="Wingdings" charset="2"/>
                  <a:buChar char=""/>
                </a:pPr>
                <a:endParaRPr lang="en-US" sz="2800" spc="-1" dirty="0" smtClean="0">
                  <a:uFill>
                    <a:solidFill>
                      <a:srgbClr val="FFFFFF"/>
                    </a:solidFill>
                  </a:uFill>
                  <a:latin typeface="Times New Roman"/>
                </a:endParaRPr>
              </a:p>
              <a:p>
                <a:pPr marL="343080" indent="-341640">
                  <a:buClr>
                    <a:srgbClr val="333399"/>
                  </a:buClr>
                  <a:buFont typeface="Wingdings" charset="2"/>
                  <a:buChar char=""/>
                </a:pPr>
                <a:r>
                  <a:rPr lang="en-US" sz="2800" spc="-1" dirty="0" smtClean="0">
                    <a:uFill>
                      <a:solidFill>
                        <a:srgbClr val="FFFFFF"/>
                      </a:solidFill>
                    </a:uFill>
                    <a:latin typeface="Times New Roman"/>
                  </a:rPr>
                  <a:t>Monte Carlo simulation of the new </a:t>
                </a:r>
                <a14:m>
                  <m:oMath xmlns:m="http://schemas.openxmlformats.org/officeDocument/2006/math">
                    <m:r>
                      <a:rPr lang="en-US" sz="2800" i="1">
                        <a:latin typeface="Cambria Math" panose="02040503050406030204" pitchFamily="18" charset="0"/>
                        <a:ea typeface="Cambria Math" panose="02040503050406030204" pitchFamily="18" charset="0"/>
                      </a:rPr>
                      <m:t>𝛾</m:t>
                    </m:r>
                    <m:r>
                      <a:rPr lang="en-US" sz="2800" b="0" i="1" baseline="-25000" smtClean="0">
                        <a:latin typeface="Cambria Math" panose="02040503050406030204" pitchFamily="18" charset="0"/>
                        <a:ea typeface="Cambria Math" panose="02040503050406030204" pitchFamily="18" charset="0"/>
                      </a:rPr>
                      <m:t>𝑣</m:t>
                    </m:r>
                    <m:r>
                      <a:rPr lang="en-US" sz="2800" i="1">
                        <a:latin typeface="Cambria Math" panose="02040503050406030204" pitchFamily="18" charset="0"/>
                        <a:ea typeface="Cambria Math" panose="02040503050406030204" pitchFamily="18" charset="0"/>
                      </a:rPr>
                      <m:t>𝑝</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𝑛</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𝜋</m:t>
                        </m:r>
                      </m:e>
                      <m:sup>
                        <m:r>
                          <a:rPr lang="en-US" sz="2800" i="1">
                            <a:latin typeface="Cambria Math" panose="02040503050406030204" pitchFamily="18" charset="0"/>
                            <a:ea typeface="Cambria Math" panose="02040503050406030204" pitchFamily="18" charset="0"/>
                          </a:rPr>
                          <m:t>+</m:t>
                        </m:r>
                      </m:sup>
                    </m:sSup>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𝜋</m:t>
                        </m:r>
                      </m:e>
                      <m:sup>
                        <m:r>
                          <a:rPr lang="en-US" sz="2800" i="1">
                            <a:latin typeface="Cambria Math" panose="02040503050406030204" pitchFamily="18" charset="0"/>
                            <a:ea typeface="Cambria Math" panose="02040503050406030204" pitchFamily="18" charset="0"/>
                          </a:rPr>
                          <m:t>0</m:t>
                        </m:r>
                      </m:sup>
                    </m:sSup>
                  </m:oMath>
                </a14:m>
                <a:r>
                  <a:rPr lang="en-US" sz="2800" spc="-1" dirty="0" smtClean="0">
                    <a:uFill>
                      <a:solidFill>
                        <a:srgbClr val="FFFFFF"/>
                      </a:solidFill>
                    </a:uFill>
                    <a:latin typeface="Times New Roman"/>
                  </a:rPr>
                  <a:t>channel is needed to determine the particle registration efficiency.</a:t>
                </a:r>
              </a:p>
              <a:p>
                <a:pPr marL="1440">
                  <a:buClr>
                    <a:srgbClr val="333399"/>
                  </a:buClr>
                </a:pPr>
                <a:endParaRPr lang="en-US" sz="2800" spc="-1" dirty="0" smtClean="0">
                  <a:uFill>
                    <a:solidFill>
                      <a:srgbClr val="FFFFFF"/>
                    </a:solidFill>
                  </a:uFill>
                  <a:latin typeface="Times New Roman"/>
                </a:endParaRPr>
              </a:p>
              <a:p>
                <a:pPr marL="343080" indent="-341640">
                  <a:buClr>
                    <a:srgbClr val="333399"/>
                  </a:buClr>
                  <a:buFont typeface="Wingdings" charset="2"/>
                  <a:buChar char=""/>
                </a:pPr>
                <a:r>
                  <a:rPr lang="en-US" sz="2800" spc="-1" dirty="0" smtClean="0">
                    <a:uFill>
                      <a:solidFill>
                        <a:srgbClr val="FFFFFF"/>
                      </a:solidFill>
                    </a:uFill>
                    <a:latin typeface="Times New Roman"/>
                  </a:rPr>
                  <a:t>An adaptation of the phenomenological reaction model to the </a:t>
                </a:r>
                <a14:m>
                  <m:oMath xmlns:m="http://schemas.openxmlformats.org/officeDocument/2006/math">
                    <m:r>
                      <a:rPr lang="en-US" sz="2800" i="1">
                        <a:latin typeface="Cambria Math" panose="02040503050406030204" pitchFamily="18" charset="0"/>
                        <a:ea typeface="Cambria Math" panose="02040503050406030204" pitchFamily="18" charset="0"/>
                      </a:rPr>
                      <m:t>𝛾</m:t>
                    </m:r>
                    <m:r>
                      <a:rPr lang="en-US" sz="2800" i="1" baseline="-25000">
                        <a:latin typeface="Cambria Math" panose="02040503050406030204" pitchFamily="18" charset="0"/>
                        <a:ea typeface="Cambria Math" panose="02040503050406030204" pitchFamily="18" charset="0"/>
                      </a:rPr>
                      <m:t>𝑣</m:t>
                    </m:r>
                    <m:r>
                      <a:rPr lang="en-US" sz="2800" i="1">
                        <a:latin typeface="Cambria Math" panose="02040503050406030204" pitchFamily="18" charset="0"/>
                        <a:ea typeface="Cambria Math" panose="02040503050406030204" pitchFamily="18" charset="0"/>
                      </a:rPr>
                      <m:t>𝑝</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𝑛</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𝜋</m:t>
                        </m:r>
                      </m:e>
                      <m:sup>
                        <m:r>
                          <a:rPr lang="en-US" sz="2800" i="1">
                            <a:latin typeface="Cambria Math" panose="02040503050406030204" pitchFamily="18" charset="0"/>
                            <a:ea typeface="Cambria Math" panose="02040503050406030204" pitchFamily="18" charset="0"/>
                          </a:rPr>
                          <m:t>+</m:t>
                        </m:r>
                      </m:sup>
                    </m:sSup>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𝜋</m:t>
                        </m:r>
                      </m:e>
                      <m:sup>
                        <m:r>
                          <a:rPr lang="en-US" sz="2800" i="1">
                            <a:latin typeface="Cambria Math" panose="02040503050406030204" pitchFamily="18" charset="0"/>
                            <a:ea typeface="Cambria Math" panose="02040503050406030204" pitchFamily="18" charset="0"/>
                          </a:rPr>
                          <m:t>0</m:t>
                        </m:r>
                      </m:sup>
                    </m:sSup>
                  </m:oMath>
                </a14:m>
                <a:r>
                  <a:rPr lang="en-US" sz="2800" spc="-1" dirty="0" smtClean="0">
                    <a:uFill>
                      <a:solidFill>
                        <a:srgbClr val="FFFFFF"/>
                      </a:solidFill>
                    </a:uFill>
                    <a:latin typeface="Times New Roman"/>
                  </a:rPr>
                  <a:t> channel.</a:t>
                </a:r>
                <a:endParaRPr lang="en-US" sz="2800" spc="-1" dirty="0">
                  <a:uFill>
                    <a:solidFill>
                      <a:srgbClr val="FFFFFF"/>
                    </a:solidFill>
                  </a:uFill>
                </a:endParaRPr>
              </a:p>
            </p:txBody>
          </p:sp>
        </mc:Choice>
        <mc:Fallback xmlns="">
          <p:sp>
            <p:nvSpPr>
              <p:cNvPr id="7" name="Rectangle 6"/>
              <p:cNvSpPr>
                <a:spLocks noRot="1" noChangeAspect="1" noMove="1" noResize="1" noEditPoints="1" noAdjustHandles="1" noChangeArrowheads="1" noChangeShapeType="1" noTextEdit="1"/>
              </p:cNvSpPr>
              <p:nvPr/>
            </p:nvSpPr>
            <p:spPr>
              <a:xfrm>
                <a:off x="641685" y="1363578"/>
                <a:ext cx="11101136" cy="3539430"/>
              </a:xfrm>
              <a:prstGeom prst="rect">
                <a:avLst/>
              </a:prstGeom>
              <a:blipFill>
                <a:blip r:embed="rId2"/>
                <a:stretch>
                  <a:fillRect l="-934" t="-1897" b="-3966"/>
                </a:stretch>
              </a:blipFill>
            </p:spPr>
            <p:txBody>
              <a:bodyPr/>
              <a:lstStyle/>
              <a:p>
                <a:r>
                  <a:rPr lang="en-US">
                    <a:noFill/>
                  </a:rPr>
                  <a:t> </a:t>
                </a:r>
              </a:p>
            </p:txBody>
          </p:sp>
        </mc:Fallback>
      </mc:AlternateContent>
    </p:spTree>
    <p:extLst>
      <p:ext uri="{BB962C8B-B14F-4D97-AF65-F5344CB8AC3E}">
        <p14:creationId xmlns:p14="http://schemas.microsoft.com/office/powerpoint/2010/main" val="4147830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CustomShape 1"/>
          <p:cNvSpPr/>
          <p:nvPr/>
        </p:nvSpPr>
        <p:spPr>
          <a:xfrm>
            <a:off x="4141200" y="1490760"/>
            <a:ext cx="263880" cy="367920"/>
          </a:xfrm>
          <a:prstGeom prst="rect">
            <a:avLst/>
          </a:prstGeom>
          <a:noFill/>
          <a:ln>
            <a:noFill/>
          </a:ln>
        </p:spPr>
        <p:style>
          <a:lnRef idx="0">
            <a:scrgbClr r="0" g="0" b="0"/>
          </a:lnRef>
          <a:fillRef idx="0">
            <a:scrgbClr r="0" g="0" b="0"/>
          </a:fillRef>
          <a:effectRef idx="0">
            <a:scrgbClr r="0" g="0" b="0"/>
          </a:effectRef>
          <a:fontRef idx="minor"/>
        </p:style>
      </p:sp>
      <p:sp>
        <p:nvSpPr>
          <p:cNvPr id="393" name="CustomShape 5"/>
          <p:cNvSpPr/>
          <p:nvPr/>
        </p:nvSpPr>
        <p:spPr>
          <a:xfrm>
            <a:off x="1524000" y="0"/>
            <a:ext cx="9142560" cy="592920"/>
          </a:xfrm>
          <a:prstGeom prst="rect">
            <a:avLst/>
          </a:prstGeom>
          <a:noFill/>
          <a:ln>
            <a:noFill/>
          </a:ln>
        </p:spPr>
        <p:style>
          <a:lnRef idx="0">
            <a:scrgbClr r="0" g="0" b="0"/>
          </a:lnRef>
          <a:fillRef idx="0">
            <a:scrgbClr r="0" g="0" b="0"/>
          </a:fillRef>
          <a:effectRef idx="0">
            <a:scrgbClr r="0" g="0" b="0"/>
          </a:effectRef>
          <a:fontRef idx="minor"/>
        </p:style>
        <p:txBody>
          <a:bodyPr lIns="90000" tIns="0" rIns="90000" bIns="45000"/>
          <a:lstStyle/>
          <a:p>
            <a:pPr algn="ctr">
              <a:lnSpc>
                <a:spcPct val="100000"/>
              </a:lnSpc>
            </a:pPr>
            <a:r>
              <a:rPr lang="en-US" sz="3600" b="1" spc="-1" dirty="0">
                <a:solidFill>
                  <a:srgbClr val="333399"/>
                </a:solidFill>
                <a:uFill>
                  <a:solidFill>
                    <a:srgbClr val="FFFFFF"/>
                  </a:solidFill>
                </a:uFill>
                <a:latin typeface="Times New Roman"/>
              </a:rPr>
              <a:t>n</a:t>
            </a:r>
            <a:r>
              <a:rPr lang="el-GR" sz="3600" b="1" spc="-1" dirty="0">
                <a:solidFill>
                  <a:srgbClr val="333399"/>
                </a:solidFill>
                <a:uFill>
                  <a:solidFill>
                    <a:srgbClr val="FFFFFF"/>
                  </a:solidFill>
                </a:uFill>
                <a:latin typeface="Times New Roman"/>
              </a:rPr>
              <a:t>π</a:t>
            </a:r>
            <a:r>
              <a:rPr lang="en-US" sz="3600" b="1" spc="-1" baseline="30000" dirty="0">
                <a:solidFill>
                  <a:srgbClr val="333399"/>
                </a:solidFill>
                <a:uFill>
                  <a:solidFill>
                    <a:srgbClr val="FFFFFF"/>
                  </a:solidFill>
                </a:uFill>
                <a:latin typeface="Times New Roman"/>
              </a:rPr>
              <a:t>+</a:t>
            </a:r>
            <a:r>
              <a:rPr lang="el-GR" sz="3600" b="1" spc="-1" dirty="0">
                <a:solidFill>
                  <a:srgbClr val="333399"/>
                </a:solidFill>
                <a:uFill>
                  <a:solidFill>
                    <a:srgbClr val="FFFFFF"/>
                  </a:solidFill>
                </a:uFill>
                <a:latin typeface="Times New Roman"/>
              </a:rPr>
              <a:t>π</a:t>
            </a:r>
            <a:r>
              <a:rPr lang="en-US" sz="3600" b="1" spc="-1" baseline="30000" dirty="0">
                <a:solidFill>
                  <a:srgbClr val="333399"/>
                </a:solidFill>
                <a:uFill>
                  <a:solidFill>
                    <a:srgbClr val="FFFFFF"/>
                  </a:solidFill>
                </a:uFill>
                <a:latin typeface="Times New Roman"/>
              </a:rPr>
              <a:t>0</a:t>
            </a:r>
            <a:r>
              <a:rPr lang="en-US" sz="3600" b="1" spc="-1" dirty="0">
                <a:solidFill>
                  <a:srgbClr val="333399"/>
                </a:solidFill>
                <a:uFill>
                  <a:solidFill>
                    <a:srgbClr val="FFFFFF"/>
                  </a:solidFill>
                </a:uFill>
                <a:latin typeface="Times New Roman"/>
              </a:rPr>
              <a:t> production from </a:t>
            </a:r>
            <a:r>
              <a:rPr lang="en-US" sz="3600" b="1" spc="-1" dirty="0" smtClean="0">
                <a:solidFill>
                  <a:srgbClr val="333399"/>
                </a:solidFill>
                <a:uFill>
                  <a:solidFill>
                    <a:srgbClr val="FFFFFF"/>
                  </a:solidFill>
                </a:uFill>
                <a:latin typeface="Times New Roman"/>
              </a:rPr>
              <a:t>CLAS e1e </a:t>
            </a:r>
            <a:r>
              <a:rPr lang="en-US" sz="3600" b="1" spc="-1" dirty="0">
                <a:solidFill>
                  <a:srgbClr val="333399"/>
                </a:solidFill>
                <a:uFill>
                  <a:solidFill>
                    <a:srgbClr val="FFFFFF"/>
                  </a:solidFill>
                </a:uFill>
                <a:latin typeface="Times New Roman"/>
              </a:rPr>
              <a:t>dataset</a:t>
            </a:r>
            <a:r>
              <a:rPr lang="en-US" sz="3600" b="1" spc="-1" baseline="30000" dirty="0">
                <a:solidFill>
                  <a:srgbClr val="333399"/>
                </a:solidFill>
                <a:uFill>
                  <a:solidFill>
                    <a:srgbClr val="FFFFFF"/>
                  </a:solidFill>
                </a:uFill>
                <a:latin typeface="Times New Roman"/>
              </a:rPr>
              <a:t>  </a:t>
            </a:r>
            <a:endParaRPr lang="en-US" spc="-1" baseline="30000" dirty="0">
              <a:solidFill>
                <a:srgbClr val="000000"/>
              </a:solidFill>
              <a:uFill>
                <a:solidFill>
                  <a:srgbClr val="FFFFFF"/>
                </a:solidFill>
              </a:uFill>
              <a:latin typeface="Arial"/>
            </a:endParaRPr>
          </a:p>
        </p:txBody>
      </p:sp>
      <mc:AlternateContent xmlns:mc="http://schemas.openxmlformats.org/markup-compatibility/2006" xmlns:a14="http://schemas.microsoft.com/office/drawing/2010/main">
        <mc:Choice Requires="a14">
          <p:sp>
            <p:nvSpPr>
              <p:cNvPr id="3" name="Rectangle 2"/>
              <p:cNvSpPr/>
              <p:nvPr/>
            </p:nvSpPr>
            <p:spPr>
              <a:xfrm>
                <a:off x="0" y="784371"/>
                <a:ext cx="12191999" cy="2031325"/>
              </a:xfrm>
              <a:prstGeom prst="rect">
                <a:avLst/>
              </a:prstGeom>
            </p:spPr>
            <p:txBody>
              <a:bodyPr wrap="square">
                <a:spAutoFit/>
              </a:bodyPr>
              <a:lstStyle/>
              <a:p>
                <a:pPr marL="285750" indent="-285750">
                  <a:buFont typeface="Arial" panose="020B0604020202020204" pitchFamily="34" charset="0"/>
                  <a:buChar char="•"/>
                </a:pPr>
                <a:r>
                  <a:rPr lang="en-US" spc="-1" dirty="0" smtClean="0">
                    <a:uFill>
                      <a:solidFill>
                        <a:srgbClr val="FFFFFF"/>
                      </a:solidFill>
                    </a:uFill>
                    <a:latin typeface="Times new roman"/>
                  </a:rPr>
                  <a:t>The cross sections of </a:t>
                </a:r>
                <a14:m>
                  <m:oMath xmlns:m="http://schemas.openxmlformats.org/officeDocument/2006/math">
                    <m:r>
                      <a:rPr lang="en-US" i="1">
                        <a:latin typeface="Cambria Math" panose="02040503050406030204" pitchFamily="18" charset="0"/>
                        <a:ea typeface="Cambria Math" panose="02040503050406030204" pitchFamily="18" charset="0"/>
                      </a:rPr>
                      <m:t>𝛾</m:t>
                    </m:r>
                    <m:r>
                      <a:rPr lang="en-US" i="1" baseline="-25000">
                        <a:latin typeface="Cambria Math" panose="02040503050406030204" pitchFamily="18" charset="0"/>
                        <a:ea typeface="Cambria Math" panose="02040503050406030204" pitchFamily="18" charset="0"/>
                      </a:rPr>
                      <m:t>𝑣</m:t>
                    </m:r>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𝜋</m:t>
                        </m:r>
                      </m:e>
                      <m:sup>
                        <m:r>
                          <a:rPr lang="en-US" i="1">
                            <a:latin typeface="Cambria Math" panose="02040503050406030204" pitchFamily="18" charset="0"/>
                            <a:ea typeface="Cambria Math" panose="02040503050406030204" pitchFamily="18" charset="0"/>
                          </a:rPr>
                          <m:t>+</m:t>
                        </m:r>
                      </m:sup>
                    </m:sSup>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ea typeface="Cambria Math" panose="02040503050406030204" pitchFamily="18" charset="0"/>
                          </a:rPr>
                          <m:t>−</m:t>
                        </m:r>
                      </m:sup>
                    </m:sSup>
                  </m:oMath>
                </a14:m>
                <a:r>
                  <a:rPr lang="en-US" spc="-1" dirty="0" smtClean="0">
                    <a:uFill>
                      <a:solidFill>
                        <a:srgbClr val="FFFFFF"/>
                      </a:solidFill>
                    </a:uFill>
                    <a:latin typeface="Times new roman"/>
                  </a:rPr>
                  <a:t> reaction were </a:t>
                </a:r>
                <a:r>
                  <a:rPr lang="en-US" spc="-1" dirty="0">
                    <a:uFill>
                      <a:solidFill>
                        <a:srgbClr val="FFFFFF"/>
                      </a:solidFill>
                    </a:uFill>
                    <a:latin typeface="Times new roman"/>
                  </a:rPr>
                  <a:t>recently obtained from CLAS e1e </a:t>
                </a:r>
                <a:r>
                  <a:rPr lang="en-US" spc="-1" dirty="0" smtClean="0">
                    <a:uFill>
                      <a:solidFill>
                        <a:srgbClr val="FFFFFF"/>
                      </a:solidFill>
                    </a:uFill>
                    <a:latin typeface="Times new roman"/>
                  </a:rPr>
                  <a:t>dataset [1]. </a:t>
                </a:r>
              </a:p>
              <a:p>
                <a:pPr marL="285750" indent="-285750">
                  <a:buFont typeface="Arial" panose="020B0604020202020204" pitchFamily="34" charset="0"/>
                  <a:buChar char="•"/>
                </a:pPr>
                <a:endParaRPr lang="en-US" spc="-1" dirty="0" smtClean="0">
                  <a:uFill>
                    <a:solidFill>
                      <a:srgbClr val="FFFFFF"/>
                    </a:solidFill>
                  </a:uFill>
                  <a:latin typeface="Times new roman"/>
                </a:endParaRPr>
              </a:p>
              <a:p>
                <a:pPr marL="285750" indent="-285750">
                  <a:buFont typeface="Arial" panose="020B0604020202020204" pitchFamily="34" charset="0"/>
                  <a:buChar char="•"/>
                </a:pPr>
                <a:r>
                  <a:rPr lang="en-US" spc="-1" dirty="0" smtClean="0">
                    <a:uFill>
                      <a:solidFill>
                        <a:srgbClr val="FFFFFF"/>
                      </a:solidFill>
                    </a:uFill>
                    <a:latin typeface="Times new roman"/>
                  </a:rPr>
                  <a:t>The study of the </a:t>
                </a:r>
                <a14:m>
                  <m:oMath xmlns:m="http://schemas.openxmlformats.org/officeDocument/2006/math">
                    <m:r>
                      <a:rPr lang="en-US" i="1">
                        <a:latin typeface="Cambria Math" panose="02040503050406030204" pitchFamily="18" charset="0"/>
                        <a:ea typeface="Cambria Math" panose="02040503050406030204" pitchFamily="18" charset="0"/>
                      </a:rPr>
                      <m:t>𝛾</m:t>
                    </m:r>
                    <m:r>
                      <a:rPr lang="en-US" b="0" i="1" baseline="-25000" smtClean="0">
                        <a:latin typeface="Cambria Math" panose="02040503050406030204" pitchFamily="18" charset="0"/>
                        <a:ea typeface="Cambria Math" panose="02040503050406030204" pitchFamily="18" charset="0"/>
                      </a:rPr>
                      <m:t>𝑣</m:t>
                    </m:r>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𝜋</m:t>
                        </m:r>
                      </m:e>
                      <m:sup>
                        <m:r>
                          <a:rPr lang="en-US" i="1">
                            <a:latin typeface="Cambria Math" panose="02040503050406030204" pitchFamily="18" charset="0"/>
                            <a:ea typeface="Cambria Math" panose="02040503050406030204" pitchFamily="18" charset="0"/>
                          </a:rPr>
                          <m:t>+</m:t>
                        </m:r>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𝜋</m:t>
                        </m:r>
                      </m:e>
                      <m:sup>
                        <m:r>
                          <a:rPr lang="en-US" i="1">
                            <a:latin typeface="Cambria Math" panose="02040503050406030204" pitchFamily="18" charset="0"/>
                            <a:ea typeface="Cambria Math" panose="02040503050406030204" pitchFamily="18" charset="0"/>
                          </a:rPr>
                          <m:t>0</m:t>
                        </m:r>
                      </m:sup>
                    </m:sSup>
                  </m:oMath>
                </a14:m>
                <a:r>
                  <a:rPr lang="en-US" spc="-1" dirty="0" smtClean="0">
                    <a:uFill>
                      <a:solidFill>
                        <a:srgbClr val="FFFFFF"/>
                      </a:solidFill>
                    </a:uFill>
                    <a:latin typeface="Times new roman"/>
                  </a:rPr>
                  <a:t> requires the registration of the </a:t>
                </a:r>
                <a:r>
                  <a:rPr lang="el-GR" spc="-1" dirty="0">
                    <a:uFill>
                      <a:solidFill>
                        <a:srgbClr val="FFFFFF"/>
                      </a:solidFill>
                    </a:uFill>
                    <a:latin typeface="Times new roman"/>
                  </a:rPr>
                  <a:t>π</a:t>
                </a:r>
                <a:r>
                  <a:rPr lang="en-US" spc="-1" baseline="30000" dirty="0">
                    <a:uFill>
                      <a:solidFill>
                        <a:srgbClr val="FFFFFF"/>
                      </a:solidFill>
                    </a:uFill>
                    <a:latin typeface="Times new roman"/>
                  </a:rPr>
                  <a:t>0</a:t>
                </a:r>
                <a:r>
                  <a:rPr lang="en-US" spc="-1" dirty="0">
                    <a:uFill>
                      <a:solidFill>
                        <a:srgbClr val="FFFFFF"/>
                      </a:solidFill>
                    </a:uFill>
                    <a:latin typeface="Times new roman"/>
                  </a:rPr>
                  <a:t> </a:t>
                </a:r>
                <a:r>
                  <a:rPr lang="en-US" spc="-1" dirty="0" smtClean="0">
                    <a:uFill>
                      <a:solidFill>
                        <a:srgbClr val="FFFFFF"/>
                      </a:solidFill>
                    </a:uFill>
                    <a:latin typeface="Times new roman"/>
                  </a:rPr>
                  <a:t>by detecting of its decay products (2</a:t>
                </a:r>
                <a:r>
                  <a:rPr lang="el-GR" spc="-1" dirty="0" smtClean="0">
                    <a:uFill>
                      <a:solidFill>
                        <a:srgbClr val="FFFFFF"/>
                      </a:solidFill>
                    </a:uFill>
                    <a:latin typeface="Times new roman"/>
                  </a:rPr>
                  <a:t>γ</a:t>
                </a:r>
                <a:r>
                  <a:rPr lang="en-US" spc="-1" dirty="0" smtClean="0">
                    <a:uFill>
                      <a:solidFill>
                        <a:srgbClr val="FFFFFF"/>
                      </a:solidFill>
                    </a:uFill>
                    <a:latin typeface="Times new roman"/>
                  </a:rPr>
                  <a:t>) in the electromagnetic calorimeter.</a:t>
                </a:r>
              </a:p>
              <a:p>
                <a:pPr marL="285750" indent="-285750">
                  <a:buFont typeface="Arial" panose="020B0604020202020204" pitchFamily="34" charset="0"/>
                  <a:buChar char="•"/>
                </a:pPr>
                <a:endParaRPr lang="en-US" spc="-1" dirty="0" smtClean="0">
                  <a:uFill>
                    <a:solidFill>
                      <a:srgbClr val="FFFFFF"/>
                    </a:solidFill>
                  </a:uFill>
                  <a:latin typeface="Times new roman"/>
                </a:endParaRPr>
              </a:p>
              <a:p>
                <a:pPr marL="285750" indent="-285750">
                  <a:buFont typeface="Arial" panose="020B0604020202020204" pitchFamily="34" charset="0"/>
                  <a:buChar char="•"/>
                </a:pPr>
                <a:r>
                  <a:rPr lang="en-US" spc="-1" dirty="0" smtClean="0">
                    <a:uFill>
                      <a:solidFill>
                        <a:srgbClr val="FFFFFF"/>
                      </a:solidFill>
                    </a:uFill>
                    <a:latin typeface="Times new roman"/>
                  </a:rPr>
                  <a:t>The plot below shows the invariant mass of </a:t>
                </a:r>
                <a:r>
                  <a:rPr lang="en-US" spc="-1" dirty="0">
                    <a:uFill>
                      <a:solidFill>
                        <a:srgbClr val="FFFFFF"/>
                      </a:solidFill>
                    </a:uFill>
                    <a:latin typeface="Times new roman"/>
                  </a:rPr>
                  <a:t> </a:t>
                </a:r>
                <a:r>
                  <a:rPr lang="en-US" spc="-1" dirty="0" smtClean="0">
                    <a:uFill>
                      <a:solidFill>
                        <a:srgbClr val="FFFFFF"/>
                      </a:solidFill>
                    </a:uFill>
                    <a:latin typeface="Times new roman"/>
                  </a:rPr>
                  <a:t>2</a:t>
                </a:r>
                <a:r>
                  <a:rPr lang="el-GR" spc="-1" dirty="0" smtClean="0">
                    <a:uFill>
                      <a:solidFill>
                        <a:srgbClr val="FFFFFF"/>
                      </a:solidFill>
                    </a:uFill>
                    <a:latin typeface="Times new roman"/>
                  </a:rPr>
                  <a:t>γ</a:t>
                </a:r>
                <a:r>
                  <a:rPr lang="en-US" spc="-1" dirty="0" smtClean="0">
                    <a:uFill>
                      <a:solidFill>
                        <a:srgbClr val="FFFFFF"/>
                      </a:solidFill>
                    </a:uFill>
                    <a:latin typeface="Times new roman"/>
                  </a:rPr>
                  <a:t> with the peak position at the </a:t>
                </a:r>
                <a:r>
                  <a:rPr lang="el-GR" spc="-1" dirty="0">
                    <a:uFill>
                      <a:solidFill>
                        <a:srgbClr val="FFFFFF"/>
                      </a:solidFill>
                    </a:uFill>
                    <a:latin typeface="Times new roman"/>
                  </a:rPr>
                  <a:t>π</a:t>
                </a:r>
                <a:r>
                  <a:rPr lang="en-US" spc="-1" baseline="30000" dirty="0" smtClean="0">
                    <a:uFill>
                      <a:solidFill>
                        <a:srgbClr val="FFFFFF"/>
                      </a:solidFill>
                    </a:uFill>
                    <a:latin typeface="Times new roman"/>
                  </a:rPr>
                  <a:t>0  </a:t>
                </a:r>
                <a:r>
                  <a:rPr lang="en-US" spc="-1" dirty="0" smtClean="0">
                    <a:uFill>
                      <a:solidFill>
                        <a:srgbClr val="FFFFFF"/>
                      </a:solidFill>
                    </a:uFill>
                    <a:latin typeface="Times new roman"/>
                  </a:rPr>
                  <a:t>mass obtained from CLAS e1e dataset.</a:t>
                </a:r>
                <a:endParaRPr lang="en-US" spc="-1" dirty="0">
                  <a:uFill>
                    <a:solidFill>
                      <a:srgbClr val="FFFFFF"/>
                    </a:solidFill>
                  </a:uFill>
                  <a:latin typeface="Times new roman"/>
                </a:endParaRPr>
              </a:p>
              <a:p>
                <a:pPr marL="285750" indent="-285750">
                  <a:buFont typeface="Arial" panose="020B0604020202020204" pitchFamily="34" charset="0"/>
                  <a:buChar char="•"/>
                </a:pP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0" y="784371"/>
                <a:ext cx="12191999" cy="2031325"/>
              </a:xfrm>
              <a:prstGeom prst="rect">
                <a:avLst/>
              </a:prstGeom>
              <a:blipFill>
                <a:blip r:embed="rId2"/>
                <a:stretch>
                  <a:fillRect l="-300" t="-1802"/>
                </a:stretch>
              </a:blipFill>
            </p:spPr>
            <p:txBody>
              <a:bodyPr/>
              <a:lstStyle/>
              <a:p>
                <a:r>
                  <a:rPr lang="en-US">
                    <a:noFill/>
                  </a:rPr>
                  <a:t> </a:t>
                </a:r>
              </a:p>
            </p:txBody>
          </p:sp>
        </mc:Fallback>
      </mc:AlternateContent>
      <p:cxnSp>
        <p:nvCxnSpPr>
          <p:cNvPr id="6" name="Straight Connector 5"/>
          <p:cNvCxnSpPr/>
          <p:nvPr/>
        </p:nvCxnSpPr>
        <p:spPr>
          <a:xfrm>
            <a:off x="1524000" y="5873964"/>
            <a:ext cx="8266386"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0" y="6053955"/>
            <a:ext cx="12191999" cy="369332"/>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[1] </a:t>
            </a:r>
            <a:r>
              <a:rPr lang="en-US" sz="1600" spc="-1" dirty="0">
                <a:uFill>
                  <a:solidFill>
                    <a:srgbClr val="FFFFFF"/>
                  </a:solidFill>
                </a:uFill>
                <a:latin typeface="Times New Roman" panose="02020603050405020304" pitchFamily="18" charset="0"/>
                <a:cs typeface="Times New Roman" panose="02020603050405020304" pitchFamily="18" charset="0"/>
              </a:rPr>
              <a:t>G. V. Fedotov et al. [CLAS Collaboration],  to be published in  Phys. Rev. </a:t>
            </a:r>
            <a:r>
              <a:rPr lang="en-US" sz="1600" spc="-1" dirty="0" smtClean="0">
                <a:uFill>
                  <a:solidFill>
                    <a:srgbClr val="FFFFFF"/>
                  </a:solidFill>
                </a:uFill>
                <a:latin typeface="Times New Roman" panose="02020603050405020304" pitchFamily="18" charset="0"/>
                <a:cs typeface="Times New Roman" panose="02020603050405020304" pitchFamily="18" charset="0"/>
              </a:rPr>
              <a:t>C</a:t>
            </a:r>
            <a:r>
              <a:rPr lang="en-US" spc="-1" dirty="0" smtClean="0">
                <a:uFill>
                  <a:solidFill>
                    <a:srgbClr val="FFFFFF"/>
                  </a:solidFill>
                </a:uFill>
                <a:latin typeface="Times new roman"/>
              </a:rPr>
              <a:t>.</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1200" y="2770961"/>
            <a:ext cx="3254211" cy="3057977"/>
          </a:xfrm>
          <a:prstGeom prst="rect">
            <a:avLst/>
          </a:prstGeom>
        </p:spPr>
      </p:pic>
    </p:spTree>
    <p:extLst>
      <p:ext uri="{BB962C8B-B14F-4D97-AF65-F5344CB8AC3E}">
        <p14:creationId xmlns:p14="http://schemas.microsoft.com/office/powerpoint/2010/main" val="550577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CustomShape 1"/>
          <p:cNvSpPr/>
          <p:nvPr/>
        </p:nvSpPr>
        <p:spPr>
          <a:xfrm>
            <a:off x="4141200" y="1490760"/>
            <a:ext cx="263880" cy="367920"/>
          </a:xfrm>
          <a:prstGeom prst="rect">
            <a:avLst/>
          </a:prstGeom>
          <a:noFill/>
          <a:ln>
            <a:noFill/>
          </a:ln>
        </p:spPr>
        <p:style>
          <a:lnRef idx="0">
            <a:scrgbClr r="0" g="0" b="0"/>
          </a:lnRef>
          <a:fillRef idx="0">
            <a:scrgbClr r="0" g="0" b="0"/>
          </a:fillRef>
          <a:effectRef idx="0">
            <a:scrgbClr r="0" g="0" b="0"/>
          </a:effectRef>
          <a:fontRef idx="minor"/>
        </p:style>
      </p:sp>
      <p:sp>
        <p:nvSpPr>
          <p:cNvPr id="393" name="CustomShape 5"/>
          <p:cNvSpPr/>
          <p:nvPr/>
        </p:nvSpPr>
        <p:spPr>
          <a:xfrm>
            <a:off x="1524000" y="0"/>
            <a:ext cx="9142560" cy="592920"/>
          </a:xfrm>
          <a:prstGeom prst="rect">
            <a:avLst/>
          </a:prstGeom>
          <a:noFill/>
          <a:ln>
            <a:noFill/>
          </a:ln>
        </p:spPr>
        <p:style>
          <a:lnRef idx="0">
            <a:scrgbClr r="0" g="0" b="0"/>
          </a:lnRef>
          <a:fillRef idx="0">
            <a:scrgbClr r="0" g="0" b="0"/>
          </a:fillRef>
          <a:effectRef idx="0">
            <a:scrgbClr r="0" g="0" b="0"/>
          </a:effectRef>
          <a:fontRef idx="minor"/>
        </p:style>
        <p:txBody>
          <a:bodyPr lIns="90000" tIns="0" rIns="90000" bIns="45000"/>
          <a:lstStyle/>
          <a:p>
            <a:pPr algn="ctr">
              <a:lnSpc>
                <a:spcPct val="100000"/>
              </a:lnSpc>
            </a:pPr>
            <a:r>
              <a:rPr lang="en-US" sz="3600" b="1" spc="-1" dirty="0">
                <a:solidFill>
                  <a:srgbClr val="333399"/>
                </a:solidFill>
                <a:uFill>
                  <a:solidFill>
                    <a:srgbClr val="FFFFFF"/>
                  </a:solidFill>
                </a:uFill>
                <a:latin typeface="Times New Roman"/>
              </a:rPr>
              <a:t>n</a:t>
            </a:r>
            <a:r>
              <a:rPr lang="el-GR" sz="3600" b="1" spc="-1" dirty="0">
                <a:solidFill>
                  <a:srgbClr val="333399"/>
                </a:solidFill>
                <a:uFill>
                  <a:solidFill>
                    <a:srgbClr val="FFFFFF"/>
                  </a:solidFill>
                </a:uFill>
                <a:latin typeface="Times New Roman"/>
              </a:rPr>
              <a:t>π</a:t>
            </a:r>
            <a:r>
              <a:rPr lang="en-US" sz="3600" b="1" spc="-1" baseline="30000" dirty="0">
                <a:solidFill>
                  <a:srgbClr val="333399"/>
                </a:solidFill>
                <a:uFill>
                  <a:solidFill>
                    <a:srgbClr val="FFFFFF"/>
                  </a:solidFill>
                </a:uFill>
                <a:latin typeface="Times New Roman"/>
              </a:rPr>
              <a:t>+</a:t>
            </a:r>
            <a:r>
              <a:rPr lang="el-GR" sz="3600" b="1" spc="-1" dirty="0">
                <a:solidFill>
                  <a:srgbClr val="333399"/>
                </a:solidFill>
                <a:uFill>
                  <a:solidFill>
                    <a:srgbClr val="FFFFFF"/>
                  </a:solidFill>
                </a:uFill>
                <a:latin typeface="Times New Roman"/>
              </a:rPr>
              <a:t>π</a:t>
            </a:r>
            <a:r>
              <a:rPr lang="en-US" sz="3600" b="1" spc="-1" baseline="30000" dirty="0">
                <a:solidFill>
                  <a:srgbClr val="333399"/>
                </a:solidFill>
                <a:uFill>
                  <a:solidFill>
                    <a:srgbClr val="FFFFFF"/>
                  </a:solidFill>
                </a:uFill>
                <a:latin typeface="Times New Roman"/>
              </a:rPr>
              <a:t>0</a:t>
            </a:r>
            <a:r>
              <a:rPr lang="en-US" sz="3600" b="1" spc="-1" dirty="0">
                <a:solidFill>
                  <a:srgbClr val="333399"/>
                </a:solidFill>
                <a:uFill>
                  <a:solidFill>
                    <a:srgbClr val="FFFFFF"/>
                  </a:solidFill>
                </a:uFill>
                <a:latin typeface="Times New Roman"/>
              </a:rPr>
              <a:t> production from e1e dataset</a:t>
            </a:r>
            <a:r>
              <a:rPr lang="en-US" sz="3600" b="1" spc="-1" baseline="30000" dirty="0">
                <a:solidFill>
                  <a:srgbClr val="333399"/>
                </a:solidFill>
                <a:uFill>
                  <a:solidFill>
                    <a:srgbClr val="FFFFFF"/>
                  </a:solidFill>
                </a:uFill>
                <a:latin typeface="Times New Roman"/>
              </a:rPr>
              <a:t>  </a:t>
            </a:r>
            <a:endParaRPr lang="en-US" spc="-1" baseline="30000" dirty="0">
              <a:solidFill>
                <a:srgbClr val="000000"/>
              </a:solidFill>
              <a:uFill>
                <a:solidFill>
                  <a:srgbClr val="FFFFFF"/>
                </a:solidFill>
              </a:uFill>
              <a:latin typeface="Arial"/>
            </a:endParaRPr>
          </a:p>
        </p:txBody>
      </p:sp>
      <p:pic>
        <p:nvPicPr>
          <p:cNvPr id="6" name="Picture 2" descr="&#10;E_{\pi^{0}} = E_{\gamma_{1}} + \frac{m^{2}_{\pi^{0}}}{2E_{\gamma_{1}}(1 - cos \phi_{\gamma_{1}\gamma_{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5719" y="4032012"/>
            <a:ext cx="2912578" cy="5305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p:cNvSpPr txBox="1"/>
              <p:nvPr/>
            </p:nvSpPr>
            <p:spPr>
              <a:xfrm>
                <a:off x="-6098" y="737105"/>
                <a:ext cx="12191999" cy="2416046"/>
              </a:xfrm>
              <a:prstGeom prst="rect">
                <a:avLst/>
              </a:prstGeom>
              <a:noFill/>
            </p:spPr>
            <p:txBody>
              <a:bodyPr wrap="square" rtlCol="0">
                <a:spAutoFit/>
              </a:bodyPr>
              <a:lstStyle/>
              <a:p>
                <a:pPr marL="285750" indent="-285750">
                  <a:buFont typeface="Arial" panose="020B0604020202020204" pitchFamily="34" charset="0"/>
                  <a:buChar char="•"/>
                </a:pPr>
                <a:r>
                  <a:rPr lang="en-US" sz="1900" dirty="0" smtClean="0">
                    <a:latin typeface="Times New Roman" panose="02020603050405020304" pitchFamily="18" charset="0"/>
                    <a:cs typeface="Times New Roman" panose="02020603050405020304" pitchFamily="18" charset="0"/>
                  </a:rPr>
                  <a:t>A neutron in the reaction </a:t>
                </a:r>
                <a14:m>
                  <m:oMath xmlns:m="http://schemas.openxmlformats.org/officeDocument/2006/math">
                    <m:r>
                      <a:rPr lang="en-US" sz="2000" i="1">
                        <a:latin typeface="Cambria Math" panose="02040503050406030204" pitchFamily="18" charset="0"/>
                        <a:ea typeface="Cambria Math" panose="02040503050406030204" pitchFamily="18" charset="0"/>
                      </a:rPr>
                      <m:t>𝛾</m:t>
                    </m:r>
                    <m:r>
                      <a:rPr lang="en-US" sz="2000" i="1" baseline="-25000">
                        <a:latin typeface="Cambria Math" panose="02040503050406030204" pitchFamily="18" charset="0"/>
                        <a:ea typeface="Cambria Math" panose="02040503050406030204" pitchFamily="18" charset="0"/>
                      </a:rPr>
                      <m:t>𝑣</m:t>
                    </m:r>
                    <m:r>
                      <a:rPr lang="en-US" sz="2000" i="1">
                        <a:latin typeface="Cambria Math" panose="02040503050406030204" pitchFamily="18" charset="0"/>
                        <a:ea typeface="Cambria Math" panose="02040503050406030204" pitchFamily="18" charset="0"/>
                      </a:rPr>
                      <m:t>𝑝</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𝑛</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𝜋</m:t>
                        </m:r>
                      </m:e>
                      <m:sup>
                        <m:r>
                          <a:rPr lang="en-US" sz="2000" i="1">
                            <a:latin typeface="Cambria Math" panose="02040503050406030204" pitchFamily="18" charset="0"/>
                            <a:ea typeface="Cambria Math" panose="02040503050406030204" pitchFamily="18" charset="0"/>
                          </a:rPr>
                          <m:t>+</m:t>
                        </m:r>
                      </m:sup>
                    </m:sSup>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𝜋</m:t>
                        </m:r>
                      </m:e>
                      <m:sup>
                        <m:r>
                          <a:rPr lang="en-US" sz="2000" i="1">
                            <a:latin typeface="Cambria Math" panose="02040503050406030204" pitchFamily="18" charset="0"/>
                            <a:ea typeface="Cambria Math" panose="02040503050406030204" pitchFamily="18" charset="0"/>
                          </a:rPr>
                          <m:t>0</m:t>
                        </m:r>
                      </m:sup>
                    </m:sSup>
                  </m:oMath>
                </a14:m>
                <a:r>
                  <a:rPr lang="en-US" sz="1900" dirty="0" smtClean="0">
                    <a:latin typeface="Times New Roman" panose="02020603050405020304" pitchFamily="18" charset="0"/>
                    <a:cs typeface="Times New Roman" panose="02020603050405020304" pitchFamily="18" charset="0"/>
                  </a:rPr>
                  <a:t> can not be registered with CLAS detector and needs to be reconstructed  as a  missing particle.</a:t>
                </a:r>
              </a:p>
              <a:p>
                <a:pPr marL="285750" indent="-285750">
                  <a:buFont typeface="Arial" panose="020B0604020202020204" pitchFamily="34" charset="0"/>
                  <a:buChar char="•"/>
                </a:pPr>
                <a:endParaRPr lang="en-US" sz="19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900" dirty="0" smtClean="0">
                    <a:latin typeface="Times New Roman" panose="02020603050405020304" pitchFamily="18" charset="0"/>
                    <a:cs typeface="Times New Roman" panose="02020603050405020304" pitchFamily="18" charset="0"/>
                  </a:rPr>
                  <a:t>For that purpose the four-momentum of the </a:t>
                </a:r>
                <a:r>
                  <a:rPr lang="el-GR" sz="1900" spc="-1" dirty="0">
                    <a:uFill>
                      <a:solidFill>
                        <a:srgbClr val="FFFFFF"/>
                      </a:solidFill>
                    </a:uFill>
                    <a:latin typeface="Times New Roman" panose="02020603050405020304" pitchFamily="18" charset="0"/>
                    <a:cs typeface="Times New Roman" panose="02020603050405020304" pitchFamily="18" charset="0"/>
                  </a:rPr>
                  <a:t>π</a:t>
                </a:r>
                <a:r>
                  <a:rPr lang="en-US" sz="1900" spc="-1" baseline="30000" dirty="0">
                    <a:uFill>
                      <a:solidFill>
                        <a:srgbClr val="FFFFFF"/>
                      </a:solidFill>
                    </a:uFill>
                    <a:latin typeface="Times New Roman" panose="02020603050405020304" pitchFamily="18" charset="0"/>
                    <a:cs typeface="Times New Roman" panose="02020603050405020304" pitchFamily="18" charset="0"/>
                  </a:rPr>
                  <a:t>0</a:t>
                </a:r>
                <a:r>
                  <a:rPr lang="en-US" sz="1900" dirty="0">
                    <a:latin typeface="Times New Roman" panose="02020603050405020304" pitchFamily="18" charset="0"/>
                    <a:cs typeface="Times New Roman" panose="02020603050405020304" pitchFamily="18" charset="0"/>
                  </a:rPr>
                  <a:t> needs to be known</a:t>
                </a:r>
                <a:r>
                  <a:rPr lang="en-US" sz="19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900" dirty="0" smtClean="0">
                    <a:latin typeface="Times New Roman" panose="02020603050405020304" pitchFamily="18" charset="0"/>
                    <a:cs typeface="Times New Roman" panose="02020603050405020304" pitchFamily="18" charset="0"/>
                  </a:rPr>
                  <a:t>A common way of the </a:t>
                </a:r>
                <a:r>
                  <a:rPr lang="el-GR" sz="1900" spc="-1" dirty="0">
                    <a:uFill>
                      <a:solidFill>
                        <a:srgbClr val="FFFFFF"/>
                      </a:solidFill>
                    </a:uFill>
                    <a:latin typeface="Times New Roman" panose="02020603050405020304" pitchFamily="18" charset="0"/>
                    <a:cs typeface="Times New Roman" panose="02020603050405020304" pitchFamily="18" charset="0"/>
                  </a:rPr>
                  <a:t>π</a:t>
                </a:r>
                <a:r>
                  <a:rPr lang="en-US" sz="1900" baseline="30000" dirty="0">
                    <a:latin typeface="Times New Roman" panose="02020603050405020304" pitchFamily="18" charset="0"/>
                    <a:cs typeface="Times New Roman" panose="02020603050405020304" pitchFamily="18" charset="0"/>
                  </a:rPr>
                  <a:t>0</a:t>
                </a:r>
                <a:r>
                  <a:rPr lang="en-US" sz="1900" dirty="0">
                    <a:latin typeface="Times New Roman" panose="02020603050405020304" pitchFamily="18" charset="0"/>
                    <a:cs typeface="Times New Roman" panose="02020603050405020304" pitchFamily="18" charset="0"/>
                  </a:rPr>
                  <a:t> four-momentum calculation </a:t>
                </a:r>
                <a:r>
                  <a:rPr lang="en-US" sz="1900" dirty="0" smtClean="0">
                    <a:latin typeface="Times New Roman" panose="02020603050405020304" pitchFamily="18" charset="0"/>
                    <a:cs typeface="Times New Roman" panose="02020603050405020304" pitchFamily="18" charset="0"/>
                  </a:rPr>
                  <a:t>via the </a:t>
                </a:r>
                <a:r>
                  <a:rPr lang="en-US" sz="1900" dirty="0">
                    <a:latin typeface="Times New Roman" panose="02020603050405020304" pitchFamily="18" charset="0"/>
                    <a:cs typeface="Times New Roman" panose="02020603050405020304" pitchFamily="18" charset="0"/>
                  </a:rPr>
                  <a:t>sum of the momenta of two </a:t>
                </a:r>
                <a:r>
                  <a:rPr lang="en-US" sz="1900" dirty="0" smtClean="0">
                    <a:latin typeface="Times New Roman" panose="02020603050405020304" pitchFamily="18" charset="0"/>
                    <a:cs typeface="Times New Roman" panose="02020603050405020304" pitchFamily="18" charset="0"/>
                  </a:rPr>
                  <a:t>photons </a:t>
                </a:r>
                <a:r>
                  <a:rPr lang="en-US" sz="1900" dirty="0">
                    <a:latin typeface="Times New Roman" panose="02020603050405020304" pitchFamily="18" charset="0"/>
                    <a:cs typeface="Times New Roman" panose="02020603050405020304" pitchFamily="18" charset="0"/>
                  </a:rPr>
                  <a:t>gives a </a:t>
                </a:r>
                <a:r>
                  <a:rPr lang="en-US" sz="1900" dirty="0" smtClean="0">
                    <a:latin typeface="Times New Roman" panose="02020603050405020304" pitchFamily="18" charset="0"/>
                    <a:cs typeface="Times New Roman" panose="02020603050405020304" pitchFamily="18" charset="0"/>
                  </a:rPr>
                  <a:t>poor </a:t>
                </a:r>
                <a:r>
                  <a:rPr lang="en-US" sz="1900" dirty="0">
                    <a:latin typeface="Times New Roman" panose="02020603050405020304" pitchFamily="18" charset="0"/>
                    <a:cs typeface="Times New Roman" panose="02020603050405020304" pitchFamily="18" charset="0"/>
                  </a:rPr>
                  <a:t>missing mass resolution.</a:t>
                </a:r>
              </a:p>
              <a:p>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098" y="737105"/>
                <a:ext cx="12191999" cy="2416046"/>
              </a:xfrm>
              <a:prstGeom prst="rect">
                <a:avLst/>
              </a:prstGeom>
              <a:blipFill>
                <a:blip r:embed="rId3"/>
                <a:stretch>
                  <a:fillRect l="-350" t="-505"/>
                </a:stretch>
              </a:blipFill>
            </p:spPr>
            <p:txBody>
              <a:bodyPr/>
              <a:lstStyle/>
              <a:p>
                <a:r>
                  <a:rPr lang="en-US">
                    <a:noFill/>
                  </a:rPr>
                  <a:t> </a:t>
                </a:r>
              </a:p>
            </p:txBody>
          </p:sp>
        </mc:Fallback>
      </mc:AlternateContent>
      <p:sp>
        <p:nvSpPr>
          <p:cNvPr id="9" name="TextBox 8"/>
          <p:cNvSpPr txBox="1"/>
          <p:nvPr/>
        </p:nvSpPr>
        <p:spPr>
          <a:xfrm>
            <a:off x="5813340" y="2970969"/>
            <a:ext cx="602306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a:t>
            </a:r>
            <a:r>
              <a:rPr lang="el-GR" spc="-1" dirty="0" smtClean="0">
                <a:uFill>
                  <a:solidFill>
                    <a:srgbClr val="FFFFFF"/>
                  </a:solidFill>
                </a:uFill>
                <a:latin typeface="Times New Roman" panose="02020603050405020304" pitchFamily="18" charset="0"/>
                <a:cs typeface="Times New Roman" panose="02020603050405020304" pitchFamily="18" charset="0"/>
              </a:rPr>
              <a:t>π</a:t>
            </a:r>
            <a:r>
              <a:rPr lang="en-US" baseline="30000" dirty="0">
                <a:latin typeface="Times New Roman" panose="02020603050405020304" pitchFamily="18" charset="0"/>
                <a:cs typeface="Times New Roman" panose="02020603050405020304" pitchFamily="18" charset="0"/>
              </a:rPr>
              <a:t>0</a:t>
            </a:r>
            <a:r>
              <a:rPr lang="en-US" dirty="0" smtClean="0">
                <a:latin typeface="Times New Roman" panose="02020603050405020304" pitchFamily="18" charset="0"/>
                <a:cs typeface="Times New Roman" panose="02020603050405020304" pitchFamily="18" charset="0"/>
              </a:rPr>
              <a:t> energy was calculated using two photons opening angle </a:t>
            </a:r>
            <a:r>
              <a:rPr lang="el-GR" dirty="0" smtClean="0">
                <a:latin typeface="Times New Roman" panose="02020603050405020304" pitchFamily="18" charset="0"/>
                <a:cs typeface="Times New Roman" panose="02020603050405020304" pitchFamily="18" charset="0"/>
              </a:rPr>
              <a:t>ϕ</a:t>
            </a:r>
            <a:r>
              <a:rPr lang="el-GR" baseline="-25000" dirty="0" smtClean="0">
                <a:latin typeface="Times New Roman" panose="02020603050405020304" pitchFamily="18" charset="0"/>
                <a:cs typeface="Times New Roman" panose="02020603050405020304" pitchFamily="18" charset="0"/>
              </a:rPr>
              <a:t>γ</a:t>
            </a:r>
            <a:r>
              <a:rPr lang="en-US" sz="1400" baseline="-70000" dirty="0" smtClean="0">
                <a:latin typeface="Times New Roman" panose="02020603050405020304" pitchFamily="18" charset="0"/>
                <a:cs typeface="Times New Roman" panose="02020603050405020304" pitchFamily="18" charset="0"/>
              </a:rPr>
              <a:t>1</a:t>
            </a:r>
            <a:r>
              <a:rPr lang="el-GR" baseline="-25000" dirty="0" smtClean="0">
                <a:latin typeface="Times New Roman" panose="02020603050405020304" pitchFamily="18" charset="0"/>
                <a:cs typeface="Times New Roman" panose="02020603050405020304" pitchFamily="18" charset="0"/>
              </a:rPr>
              <a:t>γ</a:t>
            </a:r>
            <a:r>
              <a:rPr lang="en-US" sz="1400" baseline="-70000" dirty="0" smtClean="0">
                <a:latin typeface="Times New Roman" panose="02020603050405020304" pitchFamily="18" charset="0"/>
                <a:cs typeface="Times New Roman" panose="02020603050405020304" pitchFamily="18" charset="0"/>
              </a:rPr>
              <a:t>2</a:t>
            </a:r>
            <a:r>
              <a:rPr lang="en-US" baseline="-250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as suggested in [2].</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841833" y="4995333"/>
            <a:ext cx="5994567"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On this way a missing mass plot  with a peak at the neutron mass position was produced.</a:t>
            </a:r>
            <a:endParaRPr lang="en-US"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V="1">
            <a:off x="5604934" y="5911371"/>
            <a:ext cx="6061549" cy="31531"/>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5916764" y="6047051"/>
            <a:ext cx="4038157"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[2] </a:t>
            </a:r>
            <a:r>
              <a:rPr lang="en-US" sz="1600" dirty="0">
                <a:latin typeface="Times New Roman" panose="02020603050405020304" pitchFamily="18" charset="0"/>
                <a:cs typeface="Times New Roman" panose="02020603050405020304" pitchFamily="18" charset="0"/>
              </a:rPr>
              <a:t>Nucl.Instrum.Meth. A269 (1988) </a:t>
            </a:r>
            <a:r>
              <a:rPr lang="en-US" sz="1600" dirty="0" smtClean="0">
                <a:latin typeface="Times New Roman" panose="02020603050405020304" pitchFamily="18" charset="0"/>
                <a:cs typeface="Times New Roman" panose="02020603050405020304" pitchFamily="18" charset="0"/>
              </a:rPr>
              <a:t>568-579. </a:t>
            </a:r>
            <a:endParaRPr lang="en-US" sz="16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146" y="2834257"/>
            <a:ext cx="3790950" cy="3562350"/>
          </a:xfrm>
          <a:prstGeom prst="rect">
            <a:avLst/>
          </a:prstGeom>
        </p:spPr>
      </p:pic>
      <p:cxnSp>
        <p:nvCxnSpPr>
          <p:cNvPr id="16" name="Straight Arrow Connector 15"/>
          <p:cNvCxnSpPr>
            <a:stCxn id="24" idx="3"/>
          </p:cNvCxnSpPr>
          <p:nvPr/>
        </p:nvCxnSpPr>
        <p:spPr>
          <a:xfrm>
            <a:off x="894880" y="3710270"/>
            <a:ext cx="1960615" cy="8646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3513221" y="4995333"/>
            <a:ext cx="1285875" cy="5071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4555958" y="4684296"/>
            <a:ext cx="1119217" cy="307777"/>
          </a:xfrm>
          <a:prstGeom prst="rect">
            <a:avLst/>
          </a:prstGeom>
          <a:noFill/>
          <a:ln>
            <a:solidFill>
              <a:schemeClr val="dk1">
                <a:shade val="95000"/>
                <a:satMod val="105000"/>
              </a:schemeClr>
            </a:solidFill>
          </a:ln>
        </p:spPr>
        <p:txBody>
          <a:bodyPr wrap="none" rtlCol="0">
            <a:spAutoFit/>
          </a:bodyPr>
          <a:lstStyle/>
          <a:p>
            <a:r>
              <a:rPr lang="en-US" sz="1400" dirty="0" smtClean="0"/>
              <a:t>background</a:t>
            </a:r>
            <a:endParaRPr lang="en-US" sz="1400" dirty="0"/>
          </a:p>
        </p:txBody>
      </p:sp>
      <p:sp>
        <p:nvSpPr>
          <p:cNvPr id="24" name="TextBox 23"/>
          <p:cNvSpPr txBox="1"/>
          <p:nvPr/>
        </p:nvSpPr>
        <p:spPr>
          <a:xfrm>
            <a:off x="104279" y="3448660"/>
            <a:ext cx="790601" cy="523220"/>
          </a:xfrm>
          <a:prstGeom prst="rect">
            <a:avLst/>
          </a:prstGeom>
          <a:noFill/>
          <a:ln>
            <a:solidFill>
              <a:schemeClr val="dk1">
                <a:shade val="95000"/>
                <a:satMod val="105000"/>
              </a:schemeClr>
            </a:solidFill>
          </a:ln>
        </p:spPr>
        <p:txBody>
          <a:bodyPr wrap="none" rtlCol="0">
            <a:spAutoFit/>
          </a:bodyPr>
          <a:lstStyle/>
          <a:p>
            <a:pPr algn="ctr"/>
            <a:r>
              <a:rPr lang="en-US" sz="1400" dirty="0"/>
              <a:t>n</a:t>
            </a:r>
            <a:r>
              <a:rPr lang="en-US" sz="1400" dirty="0" smtClean="0"/>
              <a:t>eutron</a:t>
            </a:r>
          </a:p>
          <a:p>
            <a:pPr algn="ctr"/>
            <a:r>
              <a:rPr lang="en-US" sz="1400" dirty="0" smtClean="0"/>
              <a:t>peak</a:t>
            </a:r>
            <a:endParaRPr lang="en-US" sz="1400" dirty="0"/>
          </a:p>
        </p:txBody>
      </p:sp>
    </p:spTree>
    <p:extLst>
      <p:ext uri="{BB962C8B-B14F-4D97-AF65-F5344CB8AC3E}">
        <p14:creationId xmlns:p14="http://schemas.microsoft.com/office/powerpoint/2010/main" val="2029495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5"/>
          <p:cNvSpPr/>
          <p:nvPr/>
        </p:nvSpPr>
        <p:spPr>
          <a:xfrm>
            <a:off x="1524000" y="0"/>
            <a:ext cx="9142560" cy="592920"/>
          </a:xfrm>
          <a:prstGeom prst="rect">
            <a:avLst/>
          </a:prstGeom>
          <a:noFill/>
          <a:ln>
            <a:noFill/>
          </a:ln>
        </p:spPr>
        <p:style>
          <a:lnRef idx="0">
            <a:scrgbClr r="0" g="0" b="0"/>
          </a:lnRef>
          <a:fillRef idx="0">
            <a:scrgbClr r="0" g="0" b="0"/>
          </a:fillRef>
          <a:effectRef idx="0">
            <a:scrgbClr r="0" g="0" b="0"/>
          </a:effectRef>
          <a:fontRef idx="minor"/>
        </p:style>
        <p:txBody>
          <a:bodyPr lIns="90000" tIns="0" rIns="90000" bIns="45000"/>
          <a:lstStyle/>
          <a:p>
            <a:pPr algn="ctr">
              <a:lnSpc>
                <a:spcPct val="100000"/>
              </a:lnSpc>
            </a:pPr>
            <a:r>
              <a:rPr lang="en-US" sz="3600" b="1" spc="-1" dirty="0" smtClean="0">
                <a:solidFill>
                  <a:srgbClr val="333399"/>
                </a:solidFill>
                <a:uFill>
                  <a:solidFill>
                    <a:srgbClr val="FFFFFF"/>
                  </a:solidFill>
                </a:uFill>
                <a:latin typeface="Times New Roman"/>
              </a:rPr>
              <a:t>Background reduction</a:t>
            </a:r>
            <a:endParaRPr lang="en-US" spc="-1" baseline="30000" dirty="0">
              <a:solidFill>
                <a:srgbClr val="000000"/>
              </a:solidFill>
              <a:uFill>
                <a:solidFill>
                  <a:srgbClr val="FFFFFF"/>
                </a:solidFill>
              </a:uFill>
              <a:latin typeface="Arial"/>
            </a:endParaRPr>
          </a:p>
        </p:txBody>
      </p:sp>
      <p:sp>
        <p:nvSpPr>
          <p:cNvPr id="8" name="TextBox 7"/>
          <p:cNvSpPr txBox="1"/>
          <p:nvPr/>
        </p:nvSpPr>
        <p:spPr>
          <a:xfrm>
            <a:off x="5966085" y="1937983"/>
            <a:ext cx="6225915" cy="2585323"/>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black curve </a:t>
            </a:r>
            <a:r>
              <a:rPr lang="en-US" dirty="0" smtClean="0">
                <a:latin typeface="Times New Roman" panose="02020603050405020304" pitchFamily="18" charset="0"/>
                <a:cs typeface="Times New Roman" panose="02020603050405020304" pitchFamily="18" charset="0"/>
              </a:rPr>
              <a:t> – no additional cuts.</a:t>
            </a: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b="1" dirty="0" smtClean="0">
                <a:solidFill>
                  <a:srgbClr val="00B050"/>
                </a:solidFill>
                <a:latin typeface="Times New Roman" panose="02020603050405020304" pitchFamily="18" charset="0"/>
                <a:cs typeface="Times New Roman" panose="02020603050405020304" pitchFamily="18" charset="0"/>
              </a:rPr>
              <a:t>green curve </a:t>
            </a:r>
            <a:r>
              <a:rPr lang="en-US" dirty="0" smtClean="0">
                <a:latin typeface="Times New Roman" panose="02020603050405020304" pitchFamily="18" charset="0"/>
                <a:cs typeface="Times New Roman" panose="02020603050405020304" pitchFamily="18" charset="0"/>
              </a:rPr>
              <a:t>– the absence of the </a:t>
            </a:r>
            <a:r>
              <a:rPr lang="el-GR" spc="-1" dirty="0">
                <a:uFill>
                  <a:solidFill>
                    <a:srgbClr val="FFFFFF"/>
                  </a:solidFill>
                </a:uFill>
                <a:latin typeface="Times New Roman" panose="02020603050405020304" pitchFamily="18" charset="0"/>
                <a:cs typeface="Times New Roman" panose="02020603050405020304" pitchFamily="18" charset="0"/>
              </a:rPr>
              <a:t>π</a:t>
            </a:r>
            <a:r>
              <a:rPr lang="en-US" spc="-1" baseline="30000" dirty="0" smtClean="0">
                <a:uFill>
                  <a:solidFill>
                    <a:srgbClr val="FFFFFF"/>
                  </a:solidFill>
                </a:u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the final </a:t>
            </a:r>
            <a:r>
              <a:rPr lang="en-US" dirty="0" smtClean="0">
                <a:latin typeface="Times New Roman" panose="02020603050405020304" pitchFamily="18" charset="0"/>
                <a:cs typeface="Times New Roman" panose="02020603050405020304" pitchFamily="18" charset="0"/>
              </a:rPr>
              <a:t>state is claimed.</a:t>
            </a: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b="1" dirty="0" smtClean="0">
                <a:solidFill>
                  <a:srgbClr val="FF0000"/>
                </a:solidFill>
                <a:latin typeface="Times New Roman" panose="02020603050405020304" pitchFamily="18" charset="0"/>
                <a:cs typeface="Times New Roman" panose="02020603050405020304" pitchFamily="18" charset="0"/>
              </a:rPr>
              <a:t>red curve </a:t>
            </a:r>
            <a:r>
              <a:rPr lang="en-US" dirty="0" smtClean="0">
                <a:latin typeface="Times New Roman" panose="02020603050405020304" pitchFamily="18" charset="0"/>
                <a:cs typeface="Times New Roman" panose="02020603050405020304" pitchFamily="18" charset="0"/>
              </a:rPr>
              <a:t>– the absence of the proton and the </a:t>
            </a:r>
            <a:r>
              <a:rPr lang="el-GR" spc="-1" dirty="0">
                <a:uFill>
                  <a:solidFill>
                    <a:srgbClr val="FFFFFF"/>
                  </a:solidFill>
                </a:uFill>
                <a:latin typeface="Times New Roman" panose="02020603050405020304" pitchFamily="18" charset="0"/>
                <a:cs typeface="Times New Roman" panose="02020603050405020304" pitchFamily="18" charset="0"/>
              </a:rPr>
              <a:t>π</a:t>
            </a:r>
            <a:r>
              <a:rPr lang="en-US" spc="-1" baseline="30000" dirty="0">
                <a:uFill>
                  <a:solidFill>
                    <a:srgbClr val="FFFFFF"/>
                  </a:solidFill>
                </a:u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the </a:t>
            </a:r>
            <a:r>
              <a:rPr lang="en-US" dirty="0" smtClean="0">
                <a:latin typeface="Times New Roman" panose="02020603050405020304" pitchFamily="18" charset="0"/>
                <a:cs typeface="Times New Roman" panose="02020603050405020304" pitchFamily="18" charset="0"/>
              </a:rPr>
              <a:t>final state </a:t>
            </a:r>
            <a:r>
              <a:rPr lang="en-US" dirty="0">
                <a:latin typeface="Times New Roman" panose="02020603050405020304" pitchFamily="18" charset="0"/>
                <a:cs typeface="Times New Roman" panose="02020603050405020304" pitchFamily="18" charset="0"/>
              </a:rPr>
              <a:t>is claimed</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146" y="1545713"/>
            <a:ext cx="4667029" cy="4385600"/>
          </a:xfrm>
          <a:prstGeom prst="rect">
            <a:avLst/>
          </a:prstGeom>
        </p:spPr>
      </p:pic>
      <p:cxnSp>
        <p:nvCxnSpPr>
          <p:cNvPr id="10" name="Straight Arrow Connector 9"/>
          <p:cNvCxnSpPr>
            <a:stCxn id="13" idx="3"/>
          </p:cNvCxnSpPr>
          <p:nvPr/>
        </p:nvCxnSpPr>
        <p:spPr>
          <a:xfrm>
            <a:off x="894880" y="3398104"/>
            <a:ext cx="2296386" cy="664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a:off x="4032354" y="3663838"/>
            <a:ext cx="736763" cy="12979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4555958" y="3352801"/>
            <a:ext cx="1119217" cy="307777"/>
          </a:xfrm>
          <a:prstGeom prst="rect">
            <a:avLst/>
          </a:prstGeom>
          <a:noFill/>
          <a:ln>
            <a:solidFill>
              <a:schemeClr val="dk1">
                <a:shade val="95000"/>
                <a:satMod val="105000"/>
              </a:schemeClr>
            </a:solidFill>
          </a:ln>
        </p:spPr>
        <p:txBody>
          <a:bodyPr wrap="none" rtlCol="0">
            <a:spAutoFit/>
          </a:bodyPr>
          <a:lstStyle/>
          <a:p>
            <a:r>
              <a:rPr lang="en-US" sz="1400" dirty="0" smtClean="0"/>
              <a:t>background</a:t>
            </a:r>
            <a:endParaRPr lang="en-US" sz="1400" dirty="0"/>
          </a:p>
        </p:txBody>
      </p:sp>
      <p:sp>
        <p:nvSpPr>
          <p:cNvPr id="13" name="TextBox 12"/>
          <p:cNvSpPr txBox="1"/>
          <p:nvPr/>
        </p:nvSpPr>
        <p:spPr>
          <a:xfrm>
            <a:off x="104279" y="3136494"/>
            <a:ext cx="790601" cy="523220"/>
          </a:xfrm>
          <a:prstGeom prst="rect">
            <a:avLst/>
          </a:prstGeom>
          <a:noFill/>
          <a:ln>
            <a:solidFill>
              <a:schemeClr val="dk1">
                <a:shade val="95000"/>
                <a:satMod val="105000"/>
              </a:schemeClr>
            </a:solidFill>
          </a:ln>
        </p:spPr>
        <p:txBody>
          <a:bodyPr wrap="none" rtlCol="0">
            <a:spAutoFit/>
          </a:bodyPr>
          <a:lstStyle/>
          <a:p>
            <a:pPr algn="ctr"/>
            <a:r>
              <a:rPr lang="en-US" sz="1400" dirty="0"/>
              <a:t>n</a:t>
            </a:r>
            <a:r>
              <a:rPr lang="en-US" sz="1400" dirty="0" smtClean="0"/>
              <a:t>eutron</a:t>
            </a:r>
          </a:p>
          <a:p>
            <a:pPr algn="ctr"/>
            <a:r>
              <a:rPr lang="en-US" sz="1400" dirty="0" smtClean="0"/>
              <a:t>peak</a:t>
            </a:r>
            <a:endParaRPr lang="en-US" sz="1400" dirty="0"/>
          </a:p>
        </p:txBody>
      </p:sp>
      <p:sp>
        <p:nvSpPr>
          <p:cNvPr id="2" name="Rectangle 1"/>
          <p:cNvSpPr/>
          <p:nvPr/>
        </p:nvSpPr>
        <p:spPr>
          <a:xfrm>
            <a:off x="104279" y="1120808"/>
            <a:ext cx="11408167" cy="400110"/>
          </a:xfrm>
          <a:prstGeom prst="rect">
            <a:avLst/>
          </a:prstGeom>
        </p:spPr>
        <p:txBody>
          <a:bodyPr wrap="square">
            <a:spAutoFit/>
          </a:bodyPr>
          <a:lstStyle/>
          <a:p>
            <a:pPr algn="ctr"/>
            <a:r>
              <a:rPr lang="en-US" sz="2000" dirty="0">
                <a:latin typeface="Times New Roman" panose="02020603050405020304" pitchFamily="18" charset="0"/>
                <a:cs typeface="Times New Roman" panose="02020603050405020304" pitchFamily="18" charset="0"/>
              </a:rPr>
              <a:t>In order to reduce </a:t>
            </a:r>
            <a:r>
              <a:rPr lang="en-US" sz="2000" dirty="0" smtClean="0">
                <a:latin typeface="Times New Roman" panose="02020603050405020304" pitchFamily="18" charset="0"/>
                <a:cs typeface="Times New Roman" panose="02020603050405020304" pitchFamily="18" charset="0"/>
              </a:rPr>
              <a:t>the background </a:t>
            </a:r>
            <a:r>
              <a:rPr lang="en-US" sz="2000" dirty="0">
                <a:latin typeface="Times New Roman" panose="02020603050405020304" pitchFamily="18" charset="0"/>
                <a:cs typeface="Times New Roman" panose="02020603050405020304" pitchFamily="18" charset="0"/>
              </a:rPr>
              <a:t>under the peak an additional cuts were introduced.</a:t>
            </a:r>
          </a:p>
        </p:txBody>
      </p:sp>
    </p:spTree>
    <p:extLst>
      <p:ext uri="{BB962C8B-B14F-4D97-AF65-F5344CB8AC3E}">
        <p14:creationId xmlns:p14="http://schemas.microsoft.com/office/powerpoint/2010/main" val="3646885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37045</TotalTime>
  <Words>1558</Words>
  <Application>Microsoft Office PowerPoint</Application>
  <PresentationFormat>Widescreen</PresentationFormat>
  <Paragraphs>350</Paragraphs>
  <Slides>27</Slides>
  <Notes>2</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27</vt:i4>
      </vt:variant>
    </vt:vector>
  </HeadingPairs>
  <TitlesOfParts>
    <vt:vector size="45" baseType="lpstr">
      <vt:lpstr>MS Gothic</vt:lpstr>
      <vt:lpstr>ＭＳ Ｐゴシック</vt:lpstr>
      <vt:lpstr>ＭＳ Ｐゴシック</vt:lpstr>
      <vt:lpstr>Arial</vt:lpstr>
      <vt:lpstr>Arial Black</vt:lpstr>
      <vt:lpstr>Cambria Math</vt:lpstr>
      <vt:lpstr>DejaVu Sans</vt:lpstr>
      <vt:lpstr>Lucida Grande</vt:lpstr>
      <vt:lpstr>MS Reference Sans Serif</vt:lpstr>
      <vt:lpstr>Symbol</vt:lpstr>
      <vt:lpstr>Tahoma</vt:lpstr>
      <vt:lpstr>Times new roman</vt:lpstr>
      <vt:lpstr>Times new roman</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Baryon Resonances</dc:title>
  <dc:subject/>
  <dc:creator>Gothe</dc:creator>
  <dc:description/>
  <cp:lastModifiedBy>Gleb Fedotov</cp:lastModifiedBy>
  <cp:revision>1105</cp:revision>
  <cp:lastPrinted>2013-08-15T21:13:07Z</cp:lastPrinted>
  <dcterms:created xsi:type="dcterms:W3CDTF">2002-02-12T04:02:46Z</dcterms:created>
  <dcterms:modified xsi:type="dcterms:W3CDTF">2018-04-15T04:06:46Z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jlab</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2</vt:i4>
  </property>
  <property fmtid="{D5CDD505-2E9C-101B-9397-08002B2CF9AE}" pid="9" name="PresentationFormat">
    <vt:lpwstr>Letter Paper (8.5x11 in)</vt:lpwstr>
  </property>
  <property fmtid="{D5CDD505-2E9C-101B-9397-08002B2CF9AE}" pid="10" name="ScaleCrop">
    <vt:bool>false</vt:bool>
  </property>
  <property fmtid="{D5CDD505-2E9C-101B-9397-08002B2CF9AE}" pid="11" name="ShareDoc">
    <vt:bool>false</vt:bool>
  </property>
  <property fmtid="{D5CDD505-2E9C-101B-9397-08002B2CF9AE}" pid="12" name="Slides">
    <vt:i4>20</vt:i4>
  </property>
</Properties>
</file>