
<file path=[Content_Types].xml><?xml version="1.0" encoding="utf-8"?>
<Types xmlns="http://schemas.openxmlformats.org/package/2006/content-types">
  <Override PartName="/_rels/.rels" ContentType="application/vnd.openxmlformats-package.relationships+xml"/>
  <Override PartName="/ppt/notesSlides/_rels/notesSlide20.xml.rels" ContentType="application/vnd.openxmlformats-package.relationships+xml"/>
  <Override PartName="/ppt/notesSlides/_rels/notesSlide1.xml.rels" ContentType="application/vnd.openxmlformats-package.relationships+xml"/>
  <Override PartName="/ppt/notesSlides/notesSlide20.xml" ContentType="application/vnd.openxmlformats-officedocument.presentationml.notesSlide+xml"/>
  <Override PartName="/ppt/notesSlides/notesSlide1.xml" ContentType="application/vnd.openxmlformats-officedocument.presentationml.notesSlide+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60.png" ContentType="image/png"/>
  <Override PartName="/ppt/media/image57.wmf" ContentType="image/x-wmf"/>
  <Override PartName="/ppt/media/image54.wmf" ContentType="image/x-wmf"/>
  <Override PartName="/ppt/media/image64.png" ContentType="image/png"/>
  <Override PartName="/ppt/media/image53.wmf" ContentType="image/x-wmf"/>
  <Override PartName="/ppt/media/image63.png" ContentType="image/png"/>
  <Override PartName="/ppt/media/image52.wmf" ContentType="image/x-wmf"/>
  <Override PartName="/ppt/media/image62.png" ContentType="image/png"/>
  <Override PartName="/ppt/media/image51.wmf" ContentType="image/x-wmf"/>
  <Override PartName="/ppt/media/image61.png" ContentType="image/png"/>
  <Override PartName="/ppt/media/image50.wmf" ContentType="image/x-wmf"/>
  <Override PartName="/ppt/media/image49.wmf" ContentType="image/x-wmf"/>
  <Override PartName="/ppt/media/image48.png" ContentType="image/png"/>
  <Override PartName="/ppt/media/image47.png" ContentType="image/png"/>
  <Override PartName="/ppt/media/image20.png" ContentType="image/png"/>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59.wmf" ContentType="image/x-wmf"/>
  <Override PartName="/ppt/media/image11.png" ContentType="image/png"/>
  <Override PartName="/ppt/media/image4.png" ContentType="image/png"/>
  <Override PartName="/ppt/media/image39.png" ContentType="image/png"/>
  <Override PartName="/ppt/media/image3.png" ContentType="image/png"/>
  <Override PartName="/ppt/media/image38.png" ContentType="image/png"/>
  <Override PartName="/ppt/media/image2.png" ContentType="image/png"/>
  <Override PartName="/ppt/media/image37.png" ContentType="image/png"/>
  <Override PartName="/ppt/media/image21.png" ContentType="image/png"/>
  <Override PartName="/ppt/media/image1.png" ContentType="image/png"/>
  <Override PartName="/ppt/media/image36.png" ContentType="image/png"/>
  <Override PartName="/ppt/media/image8.png" ContentType="image/png"/>
  <Override PartName="/ppt/media/image58.wmf" ContentType="image/x-wmf"/>
  <Override PartName="/ppt/media/image10.png" ContentType="image/png"/>
  <Override PartName="/ppt/media/image9.png" ContentType="image/png"/>
  <Override PartName="/ppt/media/image24.png" ContentType="image/png"/>
  <Override PartName="/ppt/media/image25.png" ContentType="image/png"/>
  <Override PartName="/ppt/media/image55.png" ContentType="image/png"/>
  <Override PartName="/ppt/media/image5.png" ContentType="image/png"/>
  <Override PartName="/ppt/media/image44.wmf" ContentType="image/x-wmf"/>
  <Override PartName="/ppt/media/image26.png" ContentType="image/png"/>
  <Override PartName="/ppt/media/image56.png" ContentType="image/png"/>
  <Override PartName="/ppt/media/image6.png" ContentType="image/png"/>
  <Override PartName="/ppt/media/image45.wmf" ContentType="image/x-wmf"/>
  <Override PartName="/ppt/media/image27.png" ContentType="image/png"/>
  <Override PartName="/ppt/media/image7.png" ContentType="image/png"/>
  <Override PartName="/ppt/media/image46.wmf" ContentType="image/x-wmf"/>
  <Override PartName="/ppt/media/image28.png" ContentType="image/png"/>
  <Override PartName="/ppt/media/image29.png" ContentType="image/png"/>
  <Override PartName="/ppt/media/image30.png" ContentType="image/png"/>
  <Override PartName="/ppt/media/image22.wmf" ContentType="image/x-wmf"/>
  <Override PartName="/ppt/media/image33.png" ContentType="image/png"/>
  <Override PartName="/ppt/media/image23.wmf" ContentType="image/x-wmf"/>
  <Override PartName="/ppt/media/image34.png" ContentType="image/png"/>
  <Override PartName="/ppt/media/image35.png" ContentType="image/png"/>
  <Override PartName="/ppt/media/image40.png" ContentType="image/png"/>
  <Override PartName="/ppt/media/image41.png" ContentType="image/png"/>
  <Override PartName="/ppt/media/image31.wmf" ContentType="image/x-wmf"/>
  <Override PartName="/ppt/media/image42.png" ContentType="image/png"/>
  <Override PartName="/ppt/media/image32.wmf" ContentType="image/x-wmf"/>
  <Override PartName="/ppt/media/image43.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50.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2000" cy="6858000"/>
  <p:notesSz cx="6997700" cy="9271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200" name="PlaceHolder 2"/>
          <p:cNvSpPr>
            <a:spLocks noGrp="1"/>
          </p:cNvSpPr>
          <p:nvPr>
            <p:ph type="hdr"/>
          </p:nvPr>
        </p:nvSpPr>
        <p:spPr>
          <a:xfrm>
            <a:off x="0" y="0"/>
            <a:ext cx="3372840" cy="502560"/>
          </a:xfrm>
          <a:prstGeom prst="rect">
            <a:avLst/>
          </a:prstGeom>
        </p:spPr>
        <p:txBody>
          <a:bodyPr lIns="0" rIns="0" tIns="0" bIns="0"/>
          <a:p>
            <a:r>
              <a:rPr b="0" lang="en-US" sz="1400" spc="-1" strike="noStrike">
                <a:solidFill>
                  <a:srgbClr val="000000"/>
                </a:solidFill>
                <a:uFill>
                  <a:solidFill>
                    <a:srgbClr val="ffffff"/>
                  </a:solidFill>
                </a:uFill>
                <a:latin typeface="Times New Roman"/>
              </a:rPr>
              <a:t>&lt;header&gt;</a:t>
            </a:r>
            <a:endParaRPr b="0" lang="en-US" sz="1400" spc="-1" strike="noStrike">
              <a:solidFill>
                <a:srgbClr val="000000"/>
              </a:solidFill>
              <a:uFill>
                <a:solidFill>
                  <a:srgbClr val="ffffff"/>
                </a:solidFill>
              </a:uFill>
              <a:latin typeface="Times New Roman"/>
            </a:endParaRPr>
          </a:p>
        </p:txBody>
      </p:sp>
      <p:sp>
        <p:nvSpPr>
          <p:cNvPr id="201"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202"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203" name="PlaceHolder 5"/>
          <p:cNvSpPr>
            <a:spLocks noGrp="1"/>
          </p:cNvSpPr>
          <p:nvPr>
            <p:ph type="sldNum"/>
          </p:nvPr>
        </p:nvSpPr>
        <p:spPr>
          <a:xfrm>
            <a:off x="4399200" y="9555480"/>
            <a:ext cx="3372840" cy="502560"/>
          </a:xfrm>
          <a:prstGeom prst="rect">
            <a:avLst/>
          </a:prstGeom>
        </p:spPr>
        <p:txBody>
          <a:bodyPr lIns="0" rIns="0" tIns="0" bIns="0" anchor="b"/>
          <a:p>
            <a:pPr algn="r"/>
            <a:fld id="{172AFE94-2C1A-4238-8913-1CD22475FEF4}"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1" name="CustomShape 1"/>
          <p:cNvSpPr/>
          <p:nvPr/>
        </p:nvSpPr>
        <p:spPr>
          <a:xfrm>
            <a:off x="3965040" y="8806680"/>
            <a:ext cx="3030840" cy="462600"/>
          </a:xfrm>
          <a:prstGeom prst="rect">
            <a:avLst/>
          </a:prstGeom>
          <a:noFill/>
          <a:ln>
            <a:noFill/>
          </a:ln>
        </p:spPr>
        <p:style>
          <a:lnRef idx="0"/>
          <a:fillRef idx="0"/>
          <a:effectRef idx="0"/>
          <a:fontRef idx="minor"/>
        </p:style>
      </p:sp>
      <p:sp>
        <p:nvSpPr>
          <p:cNvPr id="502" name="PlaceHolder 2"/>
          <p:cNvSpPr>
            <a:spLocks noGrp="1"/>
          </p:cNvSpPr>
          <p:nvPr>
            <p:ph type="body"/>
          </p:nvPr>
        </p:nvSpPr>
        <p:spPr>
          <a:xfrm>
            <a:off x="930960" y="4403880"/>
            <a:ext cx="5133960" cy="4170600"/>
          </a:xfrm>
          <a:prstGeom prst="rect">
            <a:avLst/>
          </a:prstGeom>
        </p:spPr>
        <p:txBody>
          <a:bodyPr lIns="95400" rIns="95400" tIns="47520" bIns="47520"/>
          <a:p>
            <a:pPr marL="216000" indent="-214560">
              <a:lnSpc>
                <a:spcPct val="100000"/>
              </a:lnSpc>
            </a:pPr>
            <a:r>
              <a:rPr b="0" lang="en-US" sz="2000" spc="-1" strike="noStrike">
                <a:solidFill>
                  <a:srgbClr val="000000"/>
                </a:solidFill>
                <a:uFill>
                  <a:solidFill>
                    <a:srgbClr val="ffffff"/>
                  </a:solidFill>
                </a:uFill>
                <a:latin typeface="Arial"/>
              </a:rPr>
              <a:t>My talk will be about the electroexcitation of nucleon resonances. This conferences is all about nucleons and baryons. </a:t>
            </a:r>
            <a:endParaRPr b="0" lang="en-US" sz="2000" spc="-1" strike="noStrike">
              <a:solidFill>
                <a:srgbClr val="000000"/>
              </a:solidFill>
              <a:uFill>
                <a:solidFill>
                  <a:srgbClr val="ffffff"/>
                </a:solidFill>
              </a:uFill>
              <a:latin typeface="Arial"/>
            </a:endParaRPr>
          </a:p>
          <a:p>
            <a:pPr marL="216000" indent="-214560">
              <a:lnSpc>
                <a:spcPct val="100000"/>
              </a:lnSpc>
            </a:pPr>
            <a:r>
              <a:rPr b="0" lang="en-US" sz="2000" spc="-1" strike="noStrike">
                <a:solidFill>
                  <a:srgbClr val="000000"/>
                </a:solidFill>
                <a:uFill>
                  <a:solidFill>
                    <a:srgbClr val="ffffff"/>
                  </a:solidFill>
                </a:uFill>
                <a:latin typeface="Arial"/>
              </a:rPr>
              <a:t>Nathan Isgur has been a strong supporter of a nucleon research program at this laboratory.  He formulated the importance of studies of the nucleon in 3 remarks he made at the N*2000 conferences  in this auditorium:</a:t>
            </a:r>
            <a:endParaRPr b="0" lang="en-US" sz="2000" spc="-1" strike="noStrike">
              <a:solidFill>
                <a:srgbClr val="000000"/>
              </a:solidFill>
              <a:uFill>
                <a:solidFill>
                  <a:srgbClr val="ffffff"/>
                </a:solidFill>
              </a:uFill>
              <a:latin typeface="Arial"/>
            </a:endParaRPr>
          </a:p>
          <a:p>
            <a:pPr marL="216000" indent="-214560">
              <a:lnSpc>
                <a:spcPct val="100000"/>
              </a:lnSpc>
            </a:pPr>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3" name="PlaceHolder 1"/>
          <p:cNvSpPr>
            <a:spLocks noGrp="1"/>
          </p:cNvSpPr>
          <p:nvPr>
            <p:ph type="body"/>
          </p:nvPr>
        </p:nvSpPr>
        <p:spPr>
          <a:xfrm>
            <a:off x="685800" y="4343400"/>
            <a:ext cx="5485680" cy="4114080"/>
          </a:xfrm>
          <a:prstGeom prst="rect">
            <a:avLst/>
          </a:prstGeom>
        </p:spPr>
        <p:txBody>
          <a:bodyPr lIns="0" rIns="0" tIns="0" bIns="0"/>
          <a:p>
            <a:r>
              <a:rPr b="0" lang="en-US" sz="2000" spc="-1" strike="noStrike">
                <a:solidFill>
                  <a:srgbClr val="000000"/>
                </a:solidFill>
                <a:uFill>
                  <a:solidFill>
                    <a:srgbClr val="ffffff"/>
                  </a:solidFill>
                </a:uFill>
                <a:latin typeface="Arial"/>
              </a:rPr>
              <a:t>Reaction model works in the following way. Resonant and non resonant contributions should be separated. Resonant amplitudes can be parameterized by Breit Wigner ansatz. Then by fit to the data the electrocouplings can be extracted. </a:t>
            </a:r>
            <a:endParaRPr b="0" lang="en-US" sz="2000" spc="-1" strike="noStrike">
              <a:solidFill>
                <a:srgbClr val="000000"/>
              </a:solidFill>
              <a:uFill>
                <a:solidFill>
                  <a:srgbClr val="ffffff"/>
                </a:solidFill>
              </a:uFill>
              <a:latin typeface="Arial"/>
            </a:endParaRPr>
          </a:p>
        </p:txBody>
      </p:sp>
      <p:sp>
        <p:nvSpPr>
          <p:cNvPr id="504" name="CustomShape 2"/>
          <p:cNvSpPr/>
          <p:nvPr/>
        </p:nvSpPr>
        <p:spPr>
          <a:xfrm>
            <a:off x="3884760" y="8685360"/>
            <a:ext cx="2971080" cy="45648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3.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3602880" y="1604520"/>
            <a:ext cx="4984920" cy="3977280"/>
          </a:xfrm>
          <a:prstGeom prst="rect">
            <a:avLst/>
          </a:prstGeom>
          <a:ln>
            <a:noFill/>
          </a:ln>
        </p:spPr>
      </p:pic>
      <p:pic>
        <p:nvPicPr>
          <p:cNvPr id="35" name="" descr=""/>
          <p:cNvPicPr/>
          <p:nvPr/>
        </p:nvPicPr>
        <p:blipFill>
          <a:blip r:embed="rId3"/>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56"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57"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9"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61"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67"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68"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72"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73"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5"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76"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pic>
        <p:nvPicPr>
          <p:cNvPr id="77" name="" descr=""/>
          <p:cNvPicPr/>
          <p:nvPr/>
        </p:nvPicPr>
        <p:blipFill>
          <a:blip r:embed="rId2"/>
          <a:stretch/>
        </p:blipFill>
        <p:spPr>
          <a:xfrm>
            <a:off x="3602880" y="1604520"/>
            <a:ext cx="4984920" cy="3977280"/>
          </a:xfrm>
          <a:prstGeom prst="rect">
            <a:avLst/>
          </a:prstGeom>
          <a:ln>
            <a:noFill/>
          </a:ln>
        </p:spPr>
      </p:pic>
      <p:pic>
        <p:nvPicPr>
          <p:cNvPr id="78" name="" descr=""/>
          <p:cNvPicPr/>
          <p:nvPr/>
        </p:nvPicPr>
        <p:blipFill>
          <a:blip r:embed="rId3"/>
          <a:stretch/>
        </p:blipFill>
        <p:spPr>
          <a:xfrm>
            <a:off x="360288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99"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14"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15"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18"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pic>
        <p:nvPicPr>
          <p:cNvPr id="119" name="" descr=""/>
          <p:cNvPicPr/>
          <p:nvPr/>
        </p:nvPicPr>
        <p:blipFill>
          <a:blip r:embed="rId2"/>
          <a:stretch/>
        </p:blipFill>
        <p:spPr>
          <a:xfrm>
            <a:off x="3602880" y="1604520"/>
            <a:ext cx="4984920" cy="3977280"/>
          </a:xfrm>
          <a:prstGeom prst="rect">
            <a:avLst/>
          </a:prstGeom>
          <a:ln>
            <a:noFill/>
          </a:ln>
        </p:spPr>
      </p:pic>
      <p:pic>
        <p:nvPicPr>
          <p:cNvPr id="120" name="" descr=""/>
          <p:cNvPicPr/>
          <p:nvPr/>
        </p:nvPicPr>
        <p:blipFill>
          <a:blip r:embed="rId3"/>
          <a:stretch/>
        </p:blipFill>
        <p:spPr>
          <a:xfrm>
            <a:off x="360288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30"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34"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35"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39"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40"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41"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43"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44"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45"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47"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48"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49"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51"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52"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54"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55"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56"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57"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59"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60"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pic>
        <p:nvPicPr>
          <p:cNvPr id="161" name="" descr=""/>
          <p:cNvPicPr/>
          <p:nvPr/>
        </p:nvPicPr>
        <p:blipFill>
          <a:blip r:embed="rId2"/>
          <a:stretch/>
        </p:blipFill>
        <p:spPr>
          <a:xfrm>
            <a:off x="3602880" y="1604520"/>
            <a:ext cx="4984920" cy="3977280"/>
          </a:xfrm>
          <a:prstGeom prst="rect">
            <a:avLst/>
          </a:prstGeom>
          <a:ln>
            <a:noFill/>
          </a:ln>
        </p:spPr>
      </p:pic>
      <p:pic>
        <p:nvPicPr>
          <p:cNvPr id="162" name="" descr=""/>
          <p:cNvPicPr/>
          <p:nvPr/>
        </p:nvPicPr>
        <p:blipFill>
          <a:blip r:embed="rId3"/>
          <a:stretch/>
        </p:blipFill>
        <p:spPr>
          <a:xfrm>
            <a:off x="3602880" y="1604520"/>
            <a:ext cx="498492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6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68"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70"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71"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75"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76"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77"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79"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81"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85"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87"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88"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92"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93"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95"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96"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pic>
        <p:nvPicPr>
          <p:cNvPr id="197" name="" descr=""/>
          <p:cNvPicPr/>
          <p:nvPr/>
        </p:nvPicPr>
        <p:blipFill>
          <a:blip r:embed="rId2"/>
          <a:stretch/>
        </p:blipFill>
        <p:spPr>
          <a:xfrm>
            <a:off x="3602880" y="1604520"/>
            <a:ext cx="4984920" cy="3977280"/>
          </a:xfrm>
          <a:prstGeom prst="rect">
            <a:avLst/>
          </a:prstGeom>
          <a:ln>
            <a:noFill/>
          </a:ln>
        </p:spPr>
      </p:pic>
      <p:pic>
        <p:nvPicPr>
          <p:cNvPr id="198" name="" descr=""/>
          <p:cNvPicPr/>
          <p:nvPr/>
        </p:nvPicPr>
        <p:blipFill>
          <a:blip r:embed="rId3"/>
          <a:stretch/>
        </p:blipFill>
        <p:spPr>
          <a:xfrm>
            <a:off x="3602880" y="1604520"/>
            <a:ext cx="4984920" cy="397728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9.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080" cy="114444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6" name="Line 1"/>
          <p:cNvSpPr/>
          <p:nvPr/>
        </p:nvSpPr>
        <p:spPr>
          <a:xfrm>
            <a:off x="0" y="6551280"/>
            <a:ext cx="12191760" cy="360"/>
          </a:xfrm>
          <a:prstGeom prst="line">
            <a:avLst/>
          </a:prstGeom>
          <a:ln w="9360">
            <a:solidFill>
              <a:srgbClr val="333399"/>
            </a:solidFill>
            <a:round/>
          </a:ln>
        </p:spPr>
        <p:style>
          <a:lnRef idx="0"/>
          <a:fillRef idx="0"/>
          <a:effectRef idx="0"/>
          <a:fontRef idx="minor"/>
        </p:style>
      </p:sp>
      <p:sp>
        <p:nvSpPr>
          <p:cNvPr id="37" name="CustomShape 2"/>
          <p:cNvSpPr/>
          <p:nvPr/>
        </p:nvSpPr>
        <p:spPr>
          <a:xfrm>
            <a:off x="858240" y="6609240"/>
            <a:ext cx="10302840" cy="181440"/>
          </a:xfrm>
          <a:prstGeom prst="rect">
            <a:avLst/>
          </a:prstGeom>
          <a:noFill/>
          <a:ln>
            <a:noFill/>
          </a:ln>
        </p:spPr>
        <p:style>
          <a:lnRef idx="0"/>
          <a:fillRef idx="0"/>
          <a:effectRef idx="0"/>
          <a:fontRef idx="minor"/>
        </p:style>
      </p:sp>
      <p:sp>
        <p:nvSpPr>
          <p:cNvPr id="38" name="Line 3"/>
          <p:cNvSpPr/>
          <p:nvPr/>
        </p:nvSpPr>
        <p:spPr>
          <a:xfrm>
            <a:off x="0" y="609480"/>
            <a:ext cx="12191760" cy="360"/>
          </a:xfrm>
          <a:prstGeom prst="line">
            <a:avLst/>
          </a:prstGeom>
          <a:ln w="38160">
            <a:solidFill>
              <a:srgbClr val="333399"/>
            </a:solidFill>
            <a:round/>
          </a:ln>
        </p:spPr>
        <p:style>
          <a:lnRef idx="0"/>
          <a:fillRef idx="0"/>
          <a:effectRef idx="0"/>
          <a:fontRef idx="minor"/>
        </p:style>
      </p:sp>
      <p:sp>
        <p:nvSpPr>
          <p:cNvPr id="39" name="CustomShape 4"/>
          <p:cNvSpPr/>
          <p:nvPr/>
        </p:nvSpPr>
        <p:spPr>
          <a:xfrm>
            <a:off x="6810840" y="6539040"/>
            <a:ext cx="4250520" cy="305640"/>
          </a:xfrm>
          <a:prstGeom prst="rect">
            <a:avLst/>
          </a:prstGeom>
          <a:noFill/>
          <a:ln>
            <a:noFill/>
          </a:ln>
        </p:spPr>
        <p:style>
          <a:lnRef idx="0"/>
          <a:fillRef idx="0"/>
          <a:effectRef idx="0"/>
          <a:fontRef idx="minor"/>
        </p:style>
        <p:txBody>
          <a:bodyPr lIns="90000" rIns="90000" tIns="45000" bIns="45000"/>
          <a:p>
            <a:pPr>
              <a:lnSpc>
                <a:spcPct val="100000"/>
              </a:lnSpc>
            </a:pPr>
            <a:r>
              <a:rPr b="0" lang="en-US" sz="1500" spc="-1" strike="noStrike">
                <a:solidFill>
                  <a:srgbClr val="000000"/>
                </a:solidFill>
                <a:uFill>
                  <a:solidFill>
                    <a:srgbClr val="ffffff"/>
                  </a:solidFill>
                </a:uFill>
                <a:latin typeface="Arial"/>
                <a:ea typeface="DejaVu Sans"/>
              </a:rPr>
              <a:t> </a:t>
            </a:r>
            <a:r>
              <a:rPr b="0" lang="en-US" sz="1500" spc="-1" strike="noStrike">
                <a:solidFill>
                  <a:srgbClr val="000000"/>
                </a:solidFill>
                <a:uFill>
                  <a:solidFill>
                    <a:srgbClr val="ffffff"/>
                  </a:solidFill>
                </a:uFill>
                <a:latin typeface="Arial"/>
                <a:ea typeface="DejaVu Sans"/>
              </a:rPr>
              <a:t>NSTAR 2019, Bonn</a:t>
            </a:r>
            <a:endParaRPr b="0" lang="en-US" sz="1800" spc="-1" strike="noStrike">
              <a:solidFill>
                <a:srgbClr val="000000"/>
              </a:solidFill>
              <a:uFill>
                <a:solidFill>
                  <a:srgbClr val="ffffff"/>
                </a:solidFill>
              </a:uFill>
              <a:latin typeface="Arial"/>
            </a:endParaRPr>
          </a:p>
        </p:txBody>
      </p:sp>
      <p:sp>
        <p:nvSpPr>
          <p:cNvPr id="40" name="CustomShape 5"/>
          <p:cNvSpPr/>
          <p:nvPr/>
        </p:nvSpPr>
        <p:spPr>
          <a:xfrm>
            <a:off x="10678680" y="6566040"/>
            <a:ext cx="1511280" cy="274320"/>
          </a:xfrm>
          <a:prstGeom prst="rect">
            <a:avLst/>
          </a:prstGeom>
          <a:noFill/>
          <a:ln>
            <a:noFill/>
          </a:ln>
        </p:spPr>
        <p:style>
          <a:lnRef idx="0"/>
          <a:fillRef idx="0"/>
          <a:effectRef idx="0"/>
          <a:fontRef idx="minor"/>
        </p:style>
      </p:sp>
      <p:sp>
        <p:nvSpPr>
          <p:cNvPr id="41" name="CustomShape 6"/>
          <p:cNvSpPr/>
          <p:nvPr/>
        </p:nvSpPr>
        <p:spPr>
          <a:xfrm>
            <a:off x="1732680" y="6539040"/>
            <a:ext cx="2344680" cy="3250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Gleb Fedotov</a:t>
            </a:r>
            <a:endParaRPr b="0" lang="en-US" sz="1800" spc="-1" strike="noStrike">
              <a:solidFill>
                <a:srgbClr val="000000"/>
              </a:solidFill>
              <a:uFill>
                <a:solidFill>
                  <a:srgbClr val="ffffff"/>
                </a:solidFill>
              </a:uFill>
              <a:latin typeface="Arial"/>
            </a:endParaRPr>
          </a:p>
        </p:txBody>
      </p:sp>
      <p:pic>
        <p:nvPicPr>
          <p:cNvPr id="42" name="Picture 1" descr=""/>
          <p:cNvPicPr/>
          <p:nvPr/>
        </p:nvPicPr>
        <p:blipFill>
          <a:blip r:embed="rId2"/>
          <a:stretch/>
        </p:blipFill>
        <p:spPr>
          <a:xfrm>
            <a:off x="0" y="6366960"/>
            <a:ext cx="5229360" cy="497160"/>
          </a:xfrm>
          <a:prstGeom prst="rect">
            <a:avLst/>
          </a:prstGeom>
          <a:ln>
            <a:noFill/>
          </a:ln>
        </p:spPr>
      </p:pic>
      <p:sp>
        <p:nvSpPr>
          <p:cNvPr id="43" name="PlaceHolder 7"/>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44" name="PlaceHolder 8"/>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9" name="Line 1"/>
          <p:cNvSpPr/>
          <p:nvPr/>
        </p:nvSpPr>
        <p:spPr>
          <a:xfrm>
            <a:off x="0" y="6551280"/>
            <a:ext cx="12191760" cy="360"/>
          </a:xfrm>
          <a:prstGeom prst="line">
            <a:avLst/>
          </a:prstGeom>
          <a:ln w="9360">
            <a:solidFill>
              <a:srgbClr val="333399"/>
            </a:solidFill>
            <a:round/>
          </a:ln>
        </p:spPr>
        <p:style>
          <a:lnRef idx="0"/>
          <a:fillRef idx="0"/>
          <a:effectRef idx="0"/>
          <a:fontRef idx="minor"/>
        </p:style>
      </p:sp>
      <p:sp>
        <p:nvSpPr>
          <p:cNvPr id="80" name="Line 2"/>
          <p:cNvSpPr/>
          <p:nvPr/>
        </p:nvSpPr>
        <p:spPr>
          <a:xfrm>
            <a:off x="0" y="609480"/>
            <a:ext cx="12191760" cy="360"/>
          </a:xfrm>
          <a:prstGeom prst="line">
            <a:avLst/>
          </a:prstGeom>
          <a:ln w="38160">
            <a:solidFill>
              <a:srgbClr val="333399"/>
            </a:solidFill>
            <a:round/>
          </a:ln>
        </p:spPr>
        <p:style>
          <a:lnRef idx="0"/>
          <a:fillRef idx="0"/>
          <a:effectRef idx="0"/>
          <a:fontRef idx="minor"/>
        </p:style>
      </p:sp>
      <p:sp>
        <p:nvSpPr>
          <p:cNvPr id="81" name="CustomShape 3"/>
          <p:cNvSpPr/>
          <p:nvPr/>
        </p:nvSpPr>
        <p:spPr>
          <a:xfrm>
            <a:off x="10678680" y="6566040"/>
            <a:ext cx="1511280" cy="274320"/>
          </a:xfrm>
          <a:prstGeom prst="rect">
            <a:avLst/>
          </a:prstGeom>
          <a:noFill/>
          <a:ln>
            <a:noFill/>
          </a:ln>
        </p:spPr>
        <p:style>
          <a:lnRef idx="0"/>
          <a:fillRef idx="0"/>
          <a:effectRef idx="0"/>
          <a:fontRef idx="minor"/>
        </p:style>
      </p:sp>
      <p:sp>
        <p:nvSpPr>
          <p:cNvPr id="82" name="CustomShape 4"/>
          <p:cNvSpPr/>
          <p:nvPr/>
        </p:nvSpPr>
        <p:spPr>
          <a:xfrm>
            <a:off x="6957720" y="6544080"/>
            <a:ext cx="4166280" cy="296280"/>
          </a:xfrm>
          <a:prstGeom prst="rect">
            <a:avLst/>
          </a:prstGeom>
          <a:noFill/>
          <a:ln>
            <a:noFill/>
          </a:ln>
        </p:spPr>
        <p:style>
          <a:lnRef idx="0"/>
          <a:fillRef idx="0"/>
          <a:effectRef idx="0"/>
          <a:fontRef idx="minor"/>
        </p:style>
        <p:txBody>
          <a:bodyPr lIns="90000" rIns="90000" tIns="45000" bIns="45000"/>
          <a:p>
            <a:pPr>
              <a:lnSpc>
                <a:spcPct val="100000"/>
              </a:lnSpc>
            </a:pPr>
            <a:r>
              <a:rPr b="0" lang="en-US" sz="1500" spc="-1" strike="noStrike">
                <a:solidFill>
                  <a:srgbClr val="000000"/>
                </a:solidFill>
                <a:uFill>
                  <a:solidFill>
                    <a:srgbClr val="ffffff"/>
                  </a:solidFill>
                </a:uFill>
                <a:latin typeface="Arial"/>
                <a:ea typeface="DejaVu Sans"/>
              </a:rPr>
              <a:t>NSTAR 2019, Bonn</a:t>
            </a:r>
            <a:endParaRPr b="0" lang="en-US" sz="1800" spc="-1" strike="noStrike">
              <a:solidFill>
                <a:srgbClr val="000000"/>
              </a:solidFill>
              <a:uFill>
                <a:solidFill>
                  <a:srgbClr val="ffffff"/>
                </a:solidFill>
              </a:uFill>
              <a:latin typeface="Arial"/>
            </a:endParaRPr>
          </a:p>
        </p:txBody>
      </p:sp>
      <p:sp>
        <p:nvSpPr>
          <p:cNvPr id="83" name="CustomShape 5"/>
          <p:cNvSpPr/>
          <p:nvPr/>
        </p:nvSpPr>
        <p:spPr>
          <a:xfrm>
            <a:off x="1732680" y="6539040"/>
            <a:ext cx="2113560" cy="3250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Gleb Fedotov</a:t>
            </a:r>
            <a:endParaRPr b="0" lang="en-US" sz="1800" spc="-1" strike="noStrike">
              <a:solidFill>
                <a:srgbClr val="000000"/>
              </a:solidFill>
              <a:uFill>
                <a:solidFill>
                  <a:srgbClr val="ffffff"/>
                </a:solidFill>
              </a:uFill>
              <a:latin typeface="Arial"/>
            </a:endParaRPr>
          </a:p>
        </p:txBody>
      </p:sp>
      <p:pic>
        <p:nvPicPr>
          <p:cNvPr id="84" name="Picture 1" descr=""/>
          <p:cNvPicPr/>
          <p:nvPr/>
        </p:nvPicPr>
        <p:blipFill>
          <a:blip r:embed="rId2"/>
          <a:stretch/>
        </p:blipFill>
        <p:spPr>
          <a:xfrm>
            <a:off x="0" y="6321240"/>
            <a:ext cx="5708880" cy="542880"/>
          </a:xfrm>
          <a:prstGeom prst="rect">
            <a:avLst/>
          </a:prstGeom>
          <a:ln>
            <a:noFill/>
          </a:ln>
        </p:spPr>
      </p:pic>
      <p:sp>
        <p:nvSpPr>
          <p:cNvPr id="85" name="PlaceHolder 6"/>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86" name="PlaceHolder 7"/>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1" name="Line 1"/>
          <p:cNvSpPr/>
          <p:nvPr/>
        </p:nvSpPr>
        <p:spPr>
          <a:xfrm>
            <a:off x="0" y="6551280"/>
            <a:ext cx="12191760" cy="360"/>
          </a:xfrm>
          <a:prstGeom prst="line">
            <a:avLst/>
          </a:prstGeom>
          <a:ln w="9360">
            <a:solidFill>
              <a:srgbClr val="333399"/>
            </a:solidFill>
            <a:round/>
          </a:ln>
        </p:spPr>
        <p:style>
          <a:lnRef idx="0"/>
          <a:fillRef idx="0"/>
          <a:effectRef idx="0"/>
          <a:fontRef idx="minor"/>
        </p:style>
      </p:sp>
      <p:sp>
        <p:nvSpPr>
          <p:cNvPr id="122" name="Line 2"/>
          <p:cNvSpPr/>
          <p:nvPr/>
        </p:nvSpPr>
        <p:spPr>
          <a:xfrm>
            <a:off x="0" y="609480"/>
            <a:ext cx="12191760" cy="360"/>
          </a:xfrm>
          <a:prstGeom prst="line">
            <a:avLst/>
          </a:prstGeom>
          <a:ln w="38160">
            <a:solidFill>
              <a:srgbClr val="333399"/>
            </a:solidFill>
            <a:round/>
          </a:ln>
        </p:spPr>
        <p:style>
          <a:lnRef idx="0"/>
          <a:fillRef idx="0"/>
          <a:effectRef idx="0"/>
          <a:fontRef idx="minor"/>
        </p:style>
      </p:sp>
      <p:sp>
        <p:nvSpPr>
          <p:cNvPr id="123" name="CustomShape 3"/>
          <p:cNvSpPr/>
          <p:nvPr/>
        </p:nvSpPr>
        <p:spPr>
          <a:xfrm>
            <a:off x="10678680" y="6566040"/>
            <a:ext cx="1511280" cy="274320"/>
          </a:xfrm>
          <a:prstGeom prst="rect">
            <a:avLst/>
          </a:prstGeom>
          <a:noFill/>
          <a:ln>
            <a:noFill/>
          </a:ln>
        </p:spPr>
        <p:style>
          <a:lnRef idx="0"/>
          <a:fillRef idx="0"/>
          <a:effectRef idx="0"/>
          <a:fontRef idx="minor"/>
        </p:style>
      </p:sp>
      <p:sp>
        <p:nvSpPr>
          <p:cNvPr id="124" name="CustomShape 4"/>
          <p:cNvSpPr/>
          <p:nvPr/>
        </p:nvSpPr>
        <p:spPr>
          <a:xfrm>
            <a:off x="6957720" y="6544080"/>
            <a:ext cx="4166280" cy="296280"/>
          </a:xfrm>
          <a:prstGeom prst="rect">
            <a:avLst/>
          </a:prstGeom>
          <a:noFill/>
          <a:ln>
            <a:noFill/>
          </a:ln>
        </p:spPr>
        <p:style>
          <a:lnRef idx="0"/>
          <a:fillRef idx="0"/>
          <a:effectRef idx="0"/>
          <a:fontRef idx="minor"/>
        </p:style>
        <p:txBody>
          <a:bodyPr lIns="90000" rIns="90000" tIns="45000" bIns="45000"/>
          <a:p>
            <a:pPr>
              <a:lnSpc>
                <a:spcPct val="100000"/>
              </a:lnSpc>
            </a:pPr>
            <a:r>
              <a:rPr b="0" lang="en-US" sz="1500" spc="-1" strike="noStrike">
                <a:solidFill>
                  <a:srgbClr val="000000"/>
                </a:solidFill>
                <a:uFill>
                  <a:solidFill>
                    <a:srgbClr val="ffffff"/>
                  </a:solidFill>
                </a:uFill>
                <a:latin typeface="Arial"/>
                <a:ea typeface="DejaVu Sans"/>
              </a:rPr>
              <a:t>NSTAR 2019, Bonn</a:t>
            </a:r>
            <a:endParaRPr b="0" lang="en-US" sz="1800" spc="-1" strike="noStrike">
              <a:solidFill>
                <a:srgbClr val="000000"/>
              </a:solidFill>
              <a:uFill>
                <a:solidFill>
                  <a:srgbClr val="ffffff"/>
                </a:solidFill>
              </a:uFill>
              <a:latin typeface="Arial"/>
            </a:endParaRPr>
          </a:p>
        </p:txBody>
      </p:sp>
      <p:sp>
        <p:nvSpPr>
          <p:cNvPr id="125" name="CustomShape 5"/>
          <p:cNvSpPr/>
          <p:nvPr/>
        </p:nvSpPr>
        <p:spPr>
          <a:xfrm>
            <a:off x="1732680" y="6539040"/>
            <a:ext cx="2113560" cy="3250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Gleb Fedotov</a:t>
            </a:r>
            <a:endParaRPr b="0" lang="en-US" sz="1800" spc="-1" strike="noStrike">
              <a:solidFill>
                <a:srgbClr val="000000"/>
              </a:solidFill>
              <a:uFill>
                <a:solidFill>
                  <a:srgbClr val="ffffff"/>
                </a:solidFill>
              </a:uFill>
              <a:latin typeface="Arial"/>
            </a:endParaRPr>
          </a:p>
        </p:txBody>
      </p:sp>
      <p:pic>
        <p:nvPicPr>
          <p:cNvPr id="126" name="Picture 1" descr=""/>
          <p:cNvPicPr/>
          <p:nvPr/>
        </p:nvPicPr>
        <p:blipFill>
          <a:blip r:embed="rId2"/>
          <a:stretch/>
        </p:blipFill>
        <p:spPr>
          <a:xfrm>
            <a:off x="0" y="6321240"/>
            <a:ext cx="5708880" cy="542880"/>
          </a:xfrm>
          <a:prstGeom prst="rect">
            <a:avLst/>
          </a:prstGeom>
          <a:ln>
            <a:noFill/>
          </a:ln>
        </p:spPr>
      </p:pic>
      <p:sp>
        <p:nvSpPr>
          <p:cNvPr id="127" name="PlaceHolder 6"/>
          <p:cNvSpPr>
            <a:spLocks noGrp="1"/>
          </p:cNvSpPr>
          <p:nvPr>
            <p:ph type="title"/>
          </p:nvPr>
        </p:nvSpPr>
        <p:spPr>
          <a:xfrm>
            <a:off x="609480" y="273600"/>
            <a:ext cx="10972080" cy="1144440"/>
          </a:xfrm>
          <a:prstGeom prst="rect">
            <a:avLst/>
          </a:prstGeom>
        </p:spPr>
        <p:txBody>
          <a:bodyPr lIns="0" rIns="0" tIns="0" bIns="0" anchor="ctr"/>
          <a:p>
            <a:endParaRPr b="0" lang="en-US" sz="1800" spc="-1" strike="noStrike">
              <a:solidFill>
                <a:srgbClr val="000000"/>
              </a:solidFill>
              <a:uFill>
                <a:solidFill>
                  <a:srgbClr val="ffffff"/>
                </a:solidFill>
              </a:uFill>
              <a:latin typeface="Arial"/>
            </a:endParaRPr>
          </a:p>
        </p:txBody>
      </p:sp>
      <p:sp>
        <p:nvSpPr>
          <p:cNvPr id="128" name="PlaceHolder 7"/>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164"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Arial"/>
              </a:rPr>
              <a:t>Click to edit the outline text format</a:t>
            </a:r>
            <a:endParaRPr b="0" lang="en-US" sz="2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Arial"/>
              </a:rPr>
              <a:t>Second Outline Level</a:t>
            </a:r>
            <a:endParaRPr b="0" lang="en-US"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39.xml"/>
</Relationships>
</file>

<file path=ppt/slides/_rels/slide1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 Id="rId3" Type="http://schemas.openxmlformats.org/officeDocument/2006/relationships/image" Target="../media/image46.wmf"/><Relationship Id="rId4"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52.wmf"/><Relationship Id="rId2" Type="http://schemas.openxmlformats.org/officeDocument/2006/relationships/image" Target="../media/image53.wmf"/><Relationship Id="rId3" Type="http://schemas.openxmlformats.org/officeDocument/2006/relationships/image" Target="../media/image54.wmf"/><Relationship Id="rId4" Type="http://schemas.openxmlformats.org/officeDocument/2006/relationships/slideLayout" Target="../slideLayouts/slideLayout49.xml"/>
</Relationships>
</file>

<file path=ppt/slides/_rels/slide25.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wmf"/><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 Id="rId3"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CustomShape 1"/>
          <p:cNvSpPr/>
          <p:nvPr/>
        </p:nvSpPr>
        <p:spPr>
          <a:xfrm>
            <a:off x="1609560" y="496080"/>
            <a:ext cx="8972640" cy="1053720"/>
          </a:xfrm>
          <a:prstGeom prst="rect">
            <a:avLst/>
          </a:prstGeom>
          <a:solidFill>
            <a:srgbClr val="ffffcc">
              <a:alpha val="50000"/>
            </a:srgbClr>
          </a:solidFill>
          <a:ln>
            <a:noFill/>
          </a:ln>
        </p:spPr>
        <p:style>
          <a:lnRef idx="0"/>
          <a:fillRef idx="0"/>
          <a:effectRef idx="0"/>
          <a:fontRef idx="minor"/>
        </p:style>
        <p:txBody>
          <a:bodyPr lIns="0" rIns="0" tIns="0" bIns="91440" anchor="ctr"/>
          <a:p>
            <a:pPr algn="ctr">
              <a:lnSpc>
                <a:spcPct val="100000"/>
              </a:lnSpc>
            </a:pPr>
            <a:r>
              <a:rPr b="1" lang="en-US" sz="3600" spc="-1" strike="noStrike">
                <a:solidFill>
                  <a:srgbClr val="333399"/>
                </a:solidFill>
                <a:uFill>
                  <a:solidFill>
                    <a:srgbClr val="ffffff"/>
                  </a:solidFill>
                </a:uFill>
                <a:latin typeface="Times New Roman"/>
                <a:ea typeface="DejaVu Sans"/>
              </a:rPr>
              <a:t>The prospect for studying nπ</a:t>
            </a:r>
            <a:r>
              <a:rPr b="1" lang="en-US" sz="3600" spc="-1" strike="noStrike" baseline="30000">
                <a:solidFill>
                  <a:srgbClr val="333399"/>
                </a:solidFill>
                <a:uFill>
                  <a:solidFill>
                    <a:srgbClr val="ffffff"/>
                  </a:solidFill>
                </a:uFill>
                <a:latin typeface="Times New Roman"/>
                <a:ea typeface="DejaVu Sans"/>
              </a:rPr>
              <a:t>+</a:t>
            </a:r>
            <a:r>
              <a:rPr b="1" lang="en-US" sz="3600" spc="-1" strike="noStrike">
                <a:solidFill>
                  <a:srgbClr val="333399"/>
                </a:solidFill>
                <a:uFill>
                  <a:solidFill>
                    <a:srgbClr val="ffffff"/>
                  </a:solidFill>
                </a:uFill>
                <a:latin typeface="Times New Roman"/>
                <a:ea typeface="DejaVu Sans"/>
              </a:rPr>
              <a:t>π</a:t>
            </a:r>
            <a:r>
              <a:rPr b="1" lang="en-US" sz="3600" spc="-1" strike="noStrike" baseline="30000">
                <a:solidFill>
                  <a:srgbClr val="333399"/>
                </a:solidFill>
                <a:uFill>
                  <a:solidFill>
                    <a:srgbClr val="ffffff"/>
                  </a:solidFill>
                </a:uFill>
                <a:latin typeface="Times New Roman"/>
                <a:ea typeface="DejaVu Sans"/>
              </a:rPr>
              <a:t>0</a:t>
            </a:r>
            <a:r>
              <a:rPr b="1" lang="en-US" sz="3600" spc="-1" strike="noStrike">
                <a:solidFill>
                  <a:srgbClr val="333399"/>
                </a:solidFill>
                <a:uFill>
                  <a:solidFill>
                    <a:srgbClr val="ffffff"/>
                  </a:solidFill>
                </a:uFill>
                <a:latin typeface="Times New Roman"/>
                <a:ea typeface="DejaVu Sans"/>
              </a:rPr>
              <a:t> electroproduction off protons</a:t>
            </a:r>
            <a:endParaRPr b="0" lang="en-US" sz="1800" spc="-1" strike="noStrike">
              <a:solidFill>
                <a:srgbClr val="000000"/>
              </a:solidFill>
              <a:uFill>
                <a:solidFill>
                  <a:srgbClr val="ffffff"/>
                </a:solidFill>
              </a:uFill>
              <a:latin typeface="Arial"/>
            </a:endParaRPr>
          </a:p>
        </p:txBody>
      </p:sp>
      <p:sp>
        <p:nvSpPr>
          <p:cNvPr id="205" name="CustomShape 2"/>
          <p:cNvSpPr/>
          <p:nvPr/>
        </p:nvSpPr>
        <p:spPr>
          <a:xfrm>
            <a:off x="1895400" y="1367640"/>
            <a:ext cx="8364240" cy="377640"/>
          </a:xfrm>
          <a:prstGeom prst="rect">
            <a:avLst/>
          </a:prstGeom>
          <a:noFill/>
          <a:ln>
            <a:noFill/>
          </a:ln>
        </p:spPr>
        <p:style>
          <a:lnRef idx="0"/>
          <a:fillRef idx="0"/>
          <a:effectRef idx="0"/>
          <a:fontRef idx="minor"/>
        </p:style>
      </p:sp>
      <p:sp>
        <p:nvSpPr>
          <p:cNvPr id="206" name="CustomShape 3"/>
          <p:cNvSpPr/>
          <p:nvPr/>
        </p:nvSpPr>
        <p:spPr>
          <a:xfrm>
            <a:off x="1609560" y="2165400"/>
            <a:ext cx="9140400" cy="4143240"/>
          </a:xfrm>
          <a:prstGeom prst="rect">
            <a:avLst/>
          </a:prstGeom>
          <a:noFill/>
          <a:ln>
            <a:noFill/>
          </a:ln>
        </p:spPr>
        <p:style>
          <a:lnRef idx="0"/>
          <a:fillRef idx="0"/>
          <a:effectRef idx="0"/>
          <a:fontRef idx="minor"/>
        </p:style>
        <p:txBody>
          <a:bodyPr lIns="90000" rIns="90000" tIns="0" bIns="0"/>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3600" spc="-1" strike="noStrike" u="sng">
                <a:solidFill>
                  <a:srgbClr val="a50021"/>
                </a:solidFill>
                <a:uFill>
                  <a:solidFill>
                    <a:srgbClr val="953735"/>
                  </a:solidFill>
                </a:uFill>
                <a:latin typeface="Times New Roman"/>
                <a:ea typeface="DejaVu Sans"/>
              </a:rPr>
              <a:t>G. Fedotov</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2000" spc="-1" strike="noStrike">
                <a:solidFill>
                  <a:srgbClr val="333399"/>
                </a:solidFill>
                <a:uFill>
                  <a:solidFill>
                    <a:srgbClr val="953735"/>
                  </a:solidFill>
                </a:uFill>
                <a:latin typeface="Times New Roman"/>
                <a:ea typeface="DejaVu Sans"/>
              </a:rPr>
              <a:t>NSTAR 2019, Bonn</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207" name="CustomShape 4"/>
          <p:cNvSpPr/>
          <p:nvPr/>
        </p:nvSpPr>
        <p:spPr>
          <a:xfrm>
            <a:off x="3384000" y="4039560"/>
            <a:ext cx="5920560" cy="17967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800" spc="-1" strike="noStrike">
                <a:solidFill>
                  <a:srgbClr val="00b050"/>
                </a:solidFill>
                <a:uFill>
                  <a:solidFill>
                    <a:srgbClr val="ffffff"/>
                  </a:solidFill>
                </a:uFill>
                <a:latin typeface="Arial"/>
                <a:ea typeface="DejaVu Sans"/>
              </a:rPr>
              <a:t>Petersburg Nuclear Physics Institute</a:t>
            </a:r>
            <a:endParaRPr b="0" lang="en-US" sz="1800" spc="-1" strike="noStrike">
              <a:solidFill>
                <a:srgbClr val="000000"/>
              </a:solidFill>
              <a:uFill>
                <a:solidFill>
                  <a:srgbClr val="ffffff"/>
                </a:solidFill>
              </a:uFill>
              <a:latin typeface="Arial"/>
            </a:endParaRPr>
          </a:p>
          <a:p>
            <a:pPr>
              <a:lnSpc>
                <a:spcPct val="100000"/>
              </a:lnSpc>
            </a:pPr>
            <a:r>
              <a:rPr b="0" lang="en-US" sz="2800" spc="-1" strike="noStrike">
                <a:solidFill>
                  <a:srgbClr val="00b05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208" name="Picture 1" descr=""/>
          <p:cNvPicPr/>
          <p:nvPr/>
        </p:nvPicPr>
        <p:blipFill>
          <a:blip r:embed="rId1"/>
          <a:stretch/>
        </p:blipFill>
        <p:spPr>
          <a:xfrm>
            <a:off x="1890720" y="3178800"/>
            <a:ext cx="8410320" cy="7999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CustomShape 1"/>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Background reduction</a:t>
            </a:r>
            <a:endParaRPr b="0" lang="en-US" sz="1800" spc="-1" strike="noStrike">
              <a:solidFill>
                <a:srgbClr val="000000"/>
              </a:solidFill>
              <a:uFill>
                <a:solidFill>
                  <a:srgbClr val="ffffff"/>
                </a:solidFill>
              </a:uFill>
              <a:latin typeface="Arial"/>
            </a:endParaRPr>
          </a:p>
        </p:txBody>
      </p:sp>
      <p:sp>
        <p:nvSpPr>
          <p:cNvPr id="263" name="CustomShape 2"/>
          <p:cNvSpPr/>
          <p:nvPr/>
        </p:nvSpPr>
        <p:spPr>
          <a:xfrm>
            <a:off x="5965920" y="1937880"/>
            <a:ext cx="6225480" cy="255924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The </a:t>
            </a:r>
            <a:r>
              <a:rPr b="1" lang="en-US" sz="1800" spc="-1" strike="noStrike">
                <a:solidFill>
                  <a:srgbClr val="000000"/>
                </a:solidFill>
                <a:uFill>
                  <a:solidFill>
                    <a:srgbClr val="ffffff"/>
                  </a:solidFill>
                </a:uFill>
                <a:latin typeface="Times New Roman"/>
                <a:ea typeface="DejaVu Sans"/>
              </a:rPr>
              <a:t>black curve </a:t>
            </a:r>
            <a:r>
              <a:rPr b="0" lang="en-US" sz="1800" spc="-1" strike="noStrike">
                <a:solidFill>
                  <a:srgbClr val="000000"/>
                </a:solidFill>
                <a:uFill>
                  <a:solidFill>
                    <a:srgbClr val="ffffff"/>
                  </a:solidFill>
                </a:uFill>
                <a:latin typeface="Times New Roman"/>
                <a:ea typeface="DejaVu Sans"/>
              </a:rPr>
              <a:t> – no additional cuts.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The </a:t>
            </a:r>
            <a:r>
              <a:rPr b="1" lang="en-US" sz="1800" spc="-1" strike="noStrike">
                <a:solidFill>
                  <a:srgbClr val="00b050"/>
                </a:solidFill>
                <a:uFill>
                  <a:solidFill>
                    <a:srgbClr val="ffffff"/>
                  </a:solidFill>
                </a:uFill>
                <a:latin typeface="Times New Roman"/>
                <a:ea typeface="DejaVu Sans"/>
              </a:rPr>
              <a:t>green curve </a:t>
            </a:r>
            <a:r>
              <a:rPr b="0" lang="en-US" sz="1800" spc="-1" strike="noStrike">
                <a:solidFill>
                  <a:srgbClr val="000000"/>
                </a:solidFill>
                <a:uFill>
                  <a:solidFill>
                    <a:srgbClr val="ffffff"/>
                  </a:solidFill>
                </a:uFill>
                <a:latin typeface="Times New Roman"/>
                <a:ea typeface="DejaVu Sans"/>
              </a:rPr>
              <a:t>– the absence of the π</a:t>
            </a:r>
            <a:r>
              <a:rPr b="0" lang="en-US" sz="1800" spc="-1" strike="noStrike" baseline="30000">
                <a:solidFill>
                  <a:srgbClr val="000000"/>
                </a:solidFill>
                <a:uFill>
                  <a:solidFill>
                    <a:srgbClr val="ffffff"/>
                  </a:solidFill>
                </a:uFill>
                <a:latin typeface="Times New Roman"/>
                <a:ea typeface="DejaVu Sans"/>
              </a:rPr>
              <a:t>- </a:t>
            </a:r>
            <a:r>
              <a:rPr b="0" lang="en-US" sz="1800" spc="-1" strike="noStrike">
                <a:solidFill>
                  <a:srgbClr val="000000"/>
                </a:solidFill>
                <a:uFill>
                  <a:solidFill>
                    <a:srgbClr val="ffffff"/>
                  </a:solidFill>
                </a:uFill>
                <a:latin typeface="Times New Roman"/>
                <a:ea typeface="DejaVu Sans"/>
              </a:rPr>
              <a:t>in the final state is claimed.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The </a:t>
            </a:r>
            <a:r>
              <a:rPr b="1" lang="en-US" sz="1800" spc="-1" strike="noStrike">
                <a:solidFill>
                  <a:srgbClr val="ff0000"/>
                </a:solidFill>
                <a:uFill>
                  <a:solidFill>
                    <a:srgbClr val="ffffff"/>
                  </a:solidFill>
                </a:uFill>
                <a:latin typeface="Times New Roman"/>
                <a:ea typeface="DejaVu Sans"/>
              </a:rPr>
              <a:t>red curve </a:t>
            </a:r>
            <a:r>
              <a:rPr b="0" lang="en-US" sz="1800" spc="-1" strike="noStrike">
                <a:solidFill>
                  <a:srgbClr val="000000"/>
                </a:solidFill>
                <a:uFill>
                  <a:solidFill>
                    <a:srgbClr val="ffffff"/>
                  </a:solidFill>
                </a:uFill>
                <a:latin typeface="Times New Roman"/>
                <a:ea typeface="DejaVu Sans"/>
              </a:rPr>
              <a:t>– the absence of the proton and the π</a:t>
            </a:r>
            <a:r>
              <a:rPr b="0" lang="en-US" sz="1800" spc="-1" strike="noStrike" baseline="30000">
                <a:solidFill>
                  <a:srgbClr val="000000"/>
                </a:solidFill>
                <a:uFill>
                  <a:solidFill>
                    <a:srgbClr val="ffffff"/>
                  </a:solidFill>
                </a:uFill>
                <a:latin typeface="Times New Roman"/>
                <a:ea typeface="DejaVu Sans"/>
              </a:rPr>
              <a:t>- </a:t>
            </a:r>
            <a:r>
              <a:rPr b="0" lang="en-US" sz="1800" spc="-1" strike="noStrike">
                <a:solidFill>
                  <a:srgbClr val="000000"/>
                </a:solidFill>
                <a:uFill>
                  <a:solidFill>
                    <a:srgbClr val="ffffff"/>
                  </a:solidFill>
                </a:uFill>
                <a:latin typeface="Times New Roman"/>
                <a:ea typeface="DejaVu Sans"/>
              </a:rPr>
              <a:t>in the final state is claimed.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264" name="Picture 8" descr=""/>
          <p:cNvPicPr/>
          <p:nvPr/>
        </p:nvPicPr>
        <p:blipFill>
          <a:blip r:embed="rId1"/>
          <a:stretch/>
        </p:blipFill>
        <p:spPr>
          <a:xfrm>
            <a:off x="1008000" y="1545840"/>
            <a:ext cx="4666680" cy="4385160"/>
          </a:xfrm>
          <a:prstGeom prst="rect">
            <a:avLst/>
          </a:prstGeom>
          <a:ln>
            <a:noFill/>
          </a:ln>
        </p:spPr>
      </p:pic>
      <p:sp>
        <p:nvSpPr>
          <p:cNvPr id="265" name="CustomShape 3"/>
          <p:cNvSpPr/>
          <p:nvPr/>
        </p:nvSpPr>
        <p:spPr>
          <a:xfrm>
            <a:off x="894960" y="3398040"/>
            <a:ext cx="2296080" cy="66384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266" name="CustomShape 4"/>
          <p:cNvSpPr/>
          <p:nvPr/>
        </p:nvSpPr>
        <p:spPr>
          <a:xfrm flipH="1">
            <a:off x="4032360" y="3663720"/>
            <a:ext cx="736560" cy="129744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267" name="CustomShape 5"/>
          <p:cNvSpPr/>
          <p:nvPr/>
        </p:nvSpPr>
        <p:spPr>
          <a:xfrm>
            <a:off x="4558320" y="3352680"/>
            <a:ext cx="1113840" cy="303480"/>
          </a:xfrm>
          <a:prstGeom prst="rect">
            <a:avLst/>
          </a:prstGeom>
          <a:noFill/>
          <a:ln>
            <a:solidFill>
              <a:schemeClr val="dk1">
                <a:shade val="95000"/>
                <a:satMod val="105000"/>
              </a:schemeClr>
            </a:solid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a:ea typeface="DejaVu Sans"/>
              </a:rPr>
              <a:t>background</a:t>
            </a:r>
            <a:endParaRPr b="0" lang="en-US" sz="1800" spc="-1" strike="noStrike">
              <a:solidFill>
                <a:srgbClr val="000000"/>
              </a:solidFill>
              <a:uFill>
                <a:solidFill>
                  <a:srgbClr val="ffffff"/>
                </a:solidFill>
              </a:uFill>
              <a:latin typeface="Arial"/>
            </a:endParaRPr>
          </a:p>
        </p:txBody>
      </p:sp>
      <p:sp>
        <p:nvSpPr>
          <p:cNvPr id="268" name="CustomShape 6"/>
          <p:cNvSpPr/>
          <p:nvPr/>
        </p:nvSpPr>
        <p:spPr>
          <a:xfrm>
            <a:off x="106200" y="3136320"/>
            <a:ext cx="786240" cy="516600"/>
          </a:xfrm>
          <a:prstGeom prst="rect">
            <a:avLst/>
          </a:prstGeom>
          <a:noFill/>
          <a:ln>
            <a:solidFill>
              <a:schemeClr val="dk1">
                <a:shade val="95000"/>
                <a:satMod val="105000"/>
              </a:schemeClr>
            </a:solidFill>
          </a:ln>
        </p:spPr>
        <p:style>
          <a:lnRef idx="0"/>
          <a:fillRef idx="0"/>
          <a:effectRef idx="0"/>
          <a:fontRef idx="minor"/>
        </p:style>
        <p:txBody>
          <a:bodyPr wrap="none" lIns="90000" rIns="90000" tIns="45000" bIns="45000"/>
          <a:p>
            <a:pPr algn="ctr">
              <a:lnSpc>
                <a:spcPct val="100000"/>
              </a:lnSpc>
            </a:pPr>
            <a:r>
              <a:rPr b="0" lang="en-US" sz="1400" spc="-1" strike="noStrike">
                <a:solidFill>
                  <a:srgbClr val="000000"/>
                </a:solidFill>
                <a:uFill>
                  <a:solidFill>
                    <a:srgbClr val="ffffff"/>
                  </a:solidFill>
                </a:uFill>
                <a:latin typeface="Arial"/>
                <a:ea typeface="DejaVu Sans"/>
              </a:rPr>
              <a:t>neutron</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Arial"/>
                <a:ea typeface="DejaVu Sans"/>
              </a:rPr>
              <a:t>peak</a:t>
            </a:r>
            <a:endParaRPr b="0" lang="en-US" sz="1800" spc="-1" strike="noStrike">
              <a:solidFill>
                <a:srgbClr val="000000"/>
              </a:solidFill>
              <a:uFill>
                <a:solidFill>
                  <a:srgbClr val="ffffff"/>
                </a:solidFill>
              </a:uFill>
              <a:latin typeface="Arial"/>
            </a:endParaRPr>
          </a:p>
        </p:txBody>
      </p:sp>
      <p:sp>
        <p:nvSpPr>
          <p:cNvPr id="269" name="CustomShape 7"/>
          <p:cNvSpPr/>
          <p:nvPr/>
        </p:nvSpPr>
        <p:spPr>
          <a:xfrm>
            <a:off x="104400" y="1120680"/>
            <a:ext cx="11407680" cy="3952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000" spc="-1" strike="noStrike">
                <a:solidFill>
                  <a:srgbClr val="000000"/>
                </a:solidFill>
                <a:uFill>
                  <a:solidFill>
                    <a:srgbClr val="ffffff"/>
                  </a:solidFill>
                </a:uFill>
                <a:latin typeface="Times New Roman"/>
                <a:ea typeface="DejaVu Sans"/>
              </a:rPr>
              <a:t>In order to reduce the background under the peak an additional cuts were introduced.</a:t>
            </a:r>
            <a:endParaRPr b="0" lang="en-US"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0" name="CustomShape 1"/>
          <p:cNvSpPr/>
          <p:nvPr/>
        </p:nvSpPr>
        <p:spPr>
          <a:xfrm>
            <a:off x="4141080" y="1490760"/>
            <a:ext cx="263520" cy="367560"/>
          </a:xfrm>
          <a:prstGeom prst="rect">
            <a:avLst/>
          </a:prstGeom>
          <a:noFill/>
          <a:ln>
            <a:noFill/>
          </a:ln>
        </p:spPr>
        <p:style>
          <a:lnRef idx="0"/>
          <a:fillRef idx="0"/>
          <a:effectRef idx="0"/>
          <a:fontRef idx="minor"/>
        </p:style>
      </p:sp>
      <p:sp>
        <p:nvSpPr>
          <p:cNvPr id="271"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Monte Carlo simulation</a:t>
            </a:r>
            <a:r>
              <a:rPr b="1" lang="en-US" sz="3600" spc="-1" strike="noStrike" baseline="30000">
                <a:solidFill>
                  <a:srgbClr val="333399"/>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272" name="CustomShape 3"/>
          <p:cNvSpPr/>
          <p:nvPr/>
        </p:nvSpPr>
        <p:spPr>
          <a:xfrm>
            <a:off x="689760" y="1122840"/>
            <a:ext cx="11052720" cy="78300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Times New Roman"/>
                <a:ea typeface="DejaVu Sans"/>
              </a:rPr>
              <a:t>The TWOPEG event generator [3] that is used in the analysis of the γ</a:t>
            </a:r>
            <a:r>
              <a:rPr b="0" lang="en-US" sz="2000" spc="-1" strike="noStrike" baseline="-25000">
                <a:solidFill>
                  <a:srgbClr val="000000"/>
                </a:solidFill>
                <a:uFill>
                  <a:solidFill>
                    <a:srgbClr val="ffffff"/>
                  </a:solidFill>
                </a:uFill>
                <a:latin typeface="Times New Roman"/>
                <a:ea typeface="DejaVu Sans"/>
              </a:rPr>
              <a:t>v</a:t>
            </a:r>
            <a:r>
              <a:rPr b="0" lang="en-US" sz="2000" spc="-1" strike="noStrike">
                <a:solidFill>
                  <a:srgbClr val="000000"/>
                </a:solidFill>
                <a:uFill>
                  <a:solidFill>
                    <a:srgbClr val="ffffff"/>
                  </a:solidFill>
                </a:uFill>
                <a:latin typeface="Times New Roman"/>
                <a:ea typeface="DejaVu Sans"/>
              </a:rPr>
              <a:t>p→pπ</a:t>
            </a:r>
            <a:r>
              <a:rPr b="0" lang="en-US" sz="2000" spc="-1" strike="noStrike" baseline="30000">
                <a:solidFill>
                  <a:srgbClr val="000000"/>
                </a:solidFill>
                <a:uFill>
                  <a:solidFill>
                    <a:srgbClr val="ffffff"/>
                  </a:solidFill>
                </a:uFill>
                <a:latin typeface="Times New Roman"/>
                <a:ea typeface="DejaVu Sans"/>
              </a:rPr>
              <a:t>+</a:t>
            </a:r>
            <a:r>
              <a:rPr b="0" lang="en-US" sz="2000" spc="-1" strike="noStrike">
                <a:solidFill>
                  <a:srgbClr val="000000"/>
                </a:solidFill>
                <a:uFill>
                  <a:solidFill>
                    <a:srgbClr val="ffffff"/>
                  </a:solidFill>
                </a:uFill>
                <a:latin typeface="Times New Roman"/>
                <a:ea typeface="DejaVu Sans"/>
              </a:rPr>
              <a:t>π</a:t>
            </a:r>
            <a:r>
              <a:rPr b="0" lang="en-US" sz="2000" spc="-1" strike="noStrike" baseline="30000">
                <a:solidFill>
                  <a:srgbClr val="000000"/>
                </a:solidFill>
                <a:uFill>
                  <a:solidFill>
                    <a:srgbClr val="ffffff"/>
                  </a:solidFill>
                </a:uFill>
                <a:latin typeface="Times New Roman"/>
                <a:ea typeface="DejaVu Sans"/>
              </a:rPr>
              <a:t>-</a:t>
            </a:r>
            <a:r>
              <a:rPr b="0" lang="en-US" sz="2000" spc="-1" strike="noStrike">
                <a:solidFill>
                  <a:srgbClr val="000000"/>
                </a:solidFill>
                <a:uFill>
                  <a:solidFill>
                    <a:srgbClr val="ffffff"/>
                  </a:solidFill>
                </a:uFill>
                <a:latin typeface="Times New Roman"/>
                <a:ea typeface="DejaVu Sans"/>
              </a:rPr>
              <a:t> channel was modified in order to make it suitable for the γ</a:t>
            </a:r>
            <a:r>
              <a:rPr b="0" lang="en-US" sz="2000" spc="-1" strike="noStrike" baseline="-25000">
                <a:solidFill>
                  <a:srgbClr val="000000"/>
                </a:solidFill>
                <a:uFill>
                  <a:solidFill>
                    <a:srgbClr val="ffffff"/>
                  </a:solidFill>
                </a:uFill>
                <a:latin typeface="Times New Roman"/>
                <a:ea typeface="DejaVu Sans"/>
              </a:rPr>
              <a:t>v</a:t>
            </a:r>
            <a:r>
              <a:rPr b="0" lang="en-US" sz="2000" spc="-1" strike="noStrike">
                <a:solidFill>
                  <a:srgbClr val="000000"/>
                </a:solidFill>
                <a:uFill>
                  <a:solidFill>
                    <a:srgbClr val="ffffff"/>
                  </a:solidFill>
                </a:uFill>
                <a:latin typeface="Times New Roman"/>
                <a:ea typeface="DejaVu Sans"/>
              </a:rPr>
              <a:t>p→nπ</a:t>
            </a:r>
            <a:r>
              <a:rPr b="0" lang="en-US" sz="2000" spc="-1" strike="noStrike" baseline="30000">
                <a:solidFill>
                  <a:srgbClr val="000000"/>
                </a:solidFill>
                <a:uFill>
                  <a:solidFill>
                    <a:srgbClr val="ffffff"/>
                  </a:solidFill>
                </a:uFill>
                <a:latin typeface="Times New Roman"/>
                <a:ea typeface="DejaVu Sans"/>
              </a:rPr>
              <a:t>+</a:t>
            </a:r>
            <a:r>
              <a:rPr b="0" lang="en-US" sz="2000" spc="-1" strike="noStrike">
                <a:solidFill>
                  <a:srgbClr val="000000"/>
                </a:solidFill>
                <a:uFill>
                  <a:solidFill>
                    <a:srgbClr val="ffffff"/>
                  </a:solidFill>
                </a:uFill>
                <a:latin typeface="Times New Roman"/>
                <a:ea typeface="DejaVu Sans"/>
              </a:rPr>
              <a:t>π</a:t>
            </a:r>
            <a:r>
              <a:rPr b="0" lang="en-US" sz="2000" spc="-1" strike="noStrike" baseline="30000">
                <a:solidFill>
                  <a:srgbClr val="000000"/>
                </a:solidFill>
                <a:uFill>
                  <a:solidFill>
                    <a:srgbClr val="ffffff"/>
                  </a:solidFill>
                </a:uFill>
                <a:latin typeface="Times New Roman"/>
                <a:ea typeface="DejaVu Sans"/>
              </a:rPr>
              <a:t>0</a:t>
            </a:r>
            <a:r>
              <a:rPr b="0" lang="en-US" sz="2000" spc="-1" strike="noStrike">
                <a:solidFill>
                  <a:srgbClr val="000000"/>
                </a:solidFill>
                <a:uFill>
                  <a:solidFill>
                    <a:srgbClr val="ffffff"/>
                  </a:solidFill>
                </a:uFill>
                <a:latin typeface="Times New Roman"/>
                <a:ea typeface="DejaVu Sans"/>
              </a:rPr>
              <a:t> channel.</a:t>
            </a:r>
            <a:endParaRPr b="0" lang="en-US" sz="1800" spc="-1" strike="noStrike">
              <a:solidFill>
                <a:srgbClr val="000000"/>
              </a:solidFill>
              <a:uFill>
                <a:solidFill>
                  <a:srgbClr val="ffffff"/>
                </a:solidFill>
              </a:uFill>
              <a:latin typeface="Arial"/>
            </a:endParaRPr>
          </a:p>
        </p:txBody>
      </p:sp>
      <p:sp>
        <p:nvSpPr>
          <p:cNvPr id="273" name="Line 4"/>
          <p:cNvSpPr/>
          <p:nvPr/>
        </p:nvSpPr>
        <p:spPr>
          <a:xfrm flipV="1">
            <a:off x="1993680" y="5455080"/>
            <a:ext cx="8334360" cy="147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274" name="CustomShape 5"/>
          <p:cNvSpPr/>
          <p:nvPr/>
        </p:nvSpPr>
        <p:spPr>
          <a:xfrm>
            <a:off x="2039760" y="5846040"/>
            <a:ext cx="750708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Times New Roman"/>
                <a:ea typeface="DejaVu Sans"/>
              </a:rPr>
              <a:t>[3] Iu. Skorodumina, G. V. Fedotov, et al., CLAS12-NOTE-2017-001, arXiv:1703.08081. </a:t>
            </a:r>
            <a:endParaRPr b="0" lang="en-US" sz="1800" spc="-1" strike="noStrike">
              <a:solidFill>
                <a:srgbClr val="000000"/>
              </a:solidFill>
              <a:uFill>
                <a:solidFill>
                  <a:srgbClr val="ffffff"/>
                </a:solidFill>
              </a:uFill>
              <a:latin typeface="Arial"/>
            </a:endParaRPr>
          </a:p>
        </p:txBody>
      </p:sp>
      <p:pic>
        <p:nvPicPr>
          <p:cNvPr id="275" name="Picture 6" descr=""/>
          <p:cNvPicPr/>
          <p:nvPr/>
        </p:nvPicPr>
        <p:blipFill>
          <a:blip r:embed="rId1"/>
          <a:stretch/>
        </p:blipFill>
        <p:spPr>
          <a:xfrm>
            <a:off x="6449760" y="2071080"/>
            <a:ext cx="3424680" cy="3218040"/>
          </a:xfrm>
          <a:prstGeom prst="rect">
            <a:avLst/>
          </a:prstGeom>
          <a:ln>
            <a:noFill/>
          </a:ln>
        </p:spPr>
      </p:pic>
      <p:pic>
        <p:nvPicPr>
          <p:cNvPr id="276" name="Picture 7" descr=""/>
          <p:cNvPicPr/>
          <p:nvPr/>
        </p:nvPicPr>
        <p:blipFill>
          <a:blip r:embed="rId2"/>
          <a:stretch/>
        </p:blipFill>
        <p:spPr>
          <a:xfrm>
            <a:off x="2282400" y="2069640"/>
            <a:ext cx="3428280" cy="3221280"/>
          </a:xfrm>
          <a:prstGeom prst="rect">
            <a:avLst/>
          </a:prstGeom>
          <a:ln>
            <a:noFill/>
          </a:ln>
        </p:spPr>
      </p:pic>
      <p:sp>
        <p:nvSpPr>
          <p:cNvPr id="277" name="CustomShape 6"/>
          <p:cNvSpPr/>
          <p:nvPr/>
        </p:nvSpPr>
        <p:spPr>
          <a:xfrm>
            <a:off x="10342800" y="2783160"/>
            <a:ext cx="868320" cy="577080"/>
          </a:xfrm>
          <a:prstGeom prst="rect">
            <a:avLst/>
          </a:prstGeom>
          <a:noFill/>
          <a:ln>
            <a:solidFill>
              <a:schemeClr val="dk1">
                <a:shade val="95000"/>
                <a:satMod val="105000"/>
              </a:schemeClr>
            </a:solidFill>
          </a:ln>
        </p:spPr>
        <p:style>
          <a:lnRef idx="0"/>
          <a:fillRef idx="0"/>
          <a:effectRef idx="0"/>
          <a:fontRef idx="minor"/>
        </p:style>
        <p:txBody>
          <a:bodyPr wrap="none" lIns="90000" rIns="90000" tIns="45000" bIns="45000"/>
          <a:p>
            <a:pPr algn="ctr">
              <a:lnSpc>
                <a:spcPct val="100000"/>
              </a:lnSpc>
            </a:pPr>
            <a:r>
              <a:rPr b="0" lang="en-US" sz="1600" spc="-1" strike="noStrike">
                <a:solidFill>
                  <a:srgbClr val="000000"/>
                </a:solidFill>
                <a:uFill>
                  <a:solidFill>
                    <a:srgbClr val="ffffff"/>
                  </a:solidFill>
                </a:uFill>
                <a:latin typeface="Arial"/>
                <a:ea typeface="DejaVu Sans"/>
              </a:rPr>
              <a:t>neutron</a:t>
            </a: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00"/>
                </a:solidFill>
                <a:uFill>
                  <a:solidFill>
                    <a:srgbClr val="ffffff"/>
                  </a:solidFill>
                </a:uFill>
                <a:latin typeface="Arial"/>
                <a:ea typeface="DejaVu Sans"/>
              </a:rPr>
              <a:t>peak</a:t>
            </a:r>
            <a:endParaRPr b="0" lang="en-US" sz="1800" spc="-1" strike="noStrike">
              <a:solidFill>
                <a:srgbClr val="000000"/>
              </a:solidFill>
              <a:uFill>
                <a:solidFill>
                  <a:srgbClr val="ffffff"/>
                </a:solidFill>
              </a:uFill>
              <a:latin typeface="Arial"/>
            </a:endParaRPr>
          </a:p>
        </p:txBody>
      </p:sp>
      <p:sp>
        <p:nvSpPr>
          <p:cNvPr id="278" name="CustomShape 7"/>
          <p:cNvSpPr/>
          <p:nvPr/>
        </p:nvSpPr>
        <p:spPr>
          <a:xfrm>
            <a:off x="647280" y="2550240"/>
            <a:ext cx="812160" cy="333720"/>
          </a:xfrm>
          <a:prstGeom prst="rect">
            <a:avLst/>
          </a:prstGeom>
          <a:noFill/>
          <a:ln>
            <a:solidFill>
              <a:schemeClr val="dk1">
                <a:shade val="95000"/>
                <a:satMod val="105000"/>
              </a:schemeClr>
            </a:solidFill>
          </a:ln>
        </p:spPr>
        <p:style>
          <a:lnRef idx="0"/>
          <a:fillRef idx="0"/>
          <a:effectRef idx="0"/>
          <a:fontRef idx="minor"/>
        </p:style>
        <p:txBody>
          <a:bodyPr wrap="none" lIns="90000" rIns="90000" tIns="45000" bIns="45000"/>
          <a:p>
            <a:pPr algn="ctr">
              <a:lnSpc>
                <a:spcPct val="100000"/>
              </a:lnSpc>
            </a:pPr>
            <a:r>
              <a:rPr b="0" lang="en-US" sz="1600" spc="-1" strike="noStrike">
                <a:solidFill>
                  <a:srgbClr val="000000"/>
                </a:solidFill>
                <a:uFill>
                  <a:solidFill>
                    <a:srgbClr val="ffffff"/>
                  </a:solidFill>
                </a:uFill>
                <a:latin typeface="Times New Roman"/>
                <a:ea typeface="DejaVu Sans"/>
              </a:rPr>
              <a:t>π</a:t>
            </a:r>
            <a:r>
              <a:rPr b="0" lang="en-US" sz="1600" spc="-1" strike="noStrike" baseline="30000">
                <a:solidFill>
                  <a:srgbClr val="000000"/>
                </a:solidFill>
                <a:uFill>
                  <a:solidFill>
                    <a:srgbClr val="ffffff"/>
                  </a:solidFill>
                </a:uFill>
                <a:latin typeface="Times New Roman"/>
                <a:ea typeface="DejaVu Sans"/>
              </a:rPr>
              <a:t>0 </a:t>
            </a:r>
            <a:r>
              <a:rPr b="0" lang="en-US" sz="1600" spc="-1" strike="noStrike">
                <a:solidFill>
                  <a:srgbClr val="000000"/>
                </a:solidFill>
                <a:uFill>
                  <a:solidFill>
                    <a:srgbClr val="ffffff"/>
                  </a:solidFill>
                </a:uFill>
                <a:latin typeface="Arial"/>
                <a:ea typeface="DejaVu Sans"/>
              </a:rPr>
              <a:t>peak</a:t>
            </a:r>
            <a:endParaRPr b="0" lang="en-US" sz="1800" spc="-1" strike="noStrike">
              <a:solidFill>
                <a:srgbClr val="000000"/>
              </a:solidFill>
              <a:uFill>
                <a:solidFill>
                  <a:srgbClr val="ffffff"/>
                </a:solidFill>
              </a:uFill>
              <a:latin typeface="Arial"/>
            </a:endParaRPr>
          </a:p>
        </p:txBody>
      </p:sp>
      <p:sp>
        <p:nvSpPr>
          <p:cNvPr id="279" name="CustomShape 8"/>
          <p:cNvSpPr/>
          <p:nvPr/>
        </p:nvSpPr>
        <p:spPr>
          <a:xfrm>
            <a:off x="1471320" y="2778840"/>
            <a:ext cx="2296080" cy="66384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280" name="CustomShape 9"/>
          <p:cNvSpPr/>
          <p:nvPr/>
        </p:nvSpPr>
        <p:spPr>
          <a:xfrm flipH="1">
            <a:off x="8034840" y="3110760"/>
            <a:ext cx="2293200" cy="110592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1" name="CustomShape 1"/>
          <p:cNvSpPr/>
          <p:nvPr/>
        </p:nvSpPr>
        <p:spPr>
          <a:xfrm>
            <a:off x="4141080" y="1490760"/>
            <a:ext cx="263520" cy="367560"/>
          </a:xfrm>
          <a:prstGeom prst="rect">
            <a:avLst/>
          </a:prstGeom>
          <a:noFill/>
          <a:ln>
            <a:noFill/>
          </a:ln>
        </p:spPr>
        <p:style>
          <a:lnRef idx="0"/>
          <a:fillRef idx="0"/>
          <a:effectRef idx="0"/>
          <a:fontRef idx="minor"/>
        </p:style>
      </p:sp>
      <p:sp>
        <p:nvSpPr>
          <p:cNvPr id="282"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Angular distributions</a:t>
            </a:r>
            <a:r>
              <a:rPr b="1" lang="en-US" sz="3600" spc="-1" strike="noStrike" baseline="30000">
                <a:solidFill>
                  <a:srgbClr val="333399"/>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pic>
        <p:nvPicPr>
          <p:cNvPr id="283" name="Picture 2" descr=""/>
          <p:cNvPicPr/>
          <p:nvPr/>
        </p:nvPicPr>
        <p:blipFill>
          <a:blip r:embed="rId1"/>
          <a:stretch/>
        </p:blipFill>
        <p:spPr>
          <a:xfrm>
            <a:off x="1818720" y="1241640"/>
            <a:ext cx="8553240" cy="2628720"/>
          </a:xfrm>
          <a:prstGeom prst="rect">
            <a:avLst/>
          </a:prstGeom>
          <a:ln>
            <a:noFill/>
          </a:ln>
        </p:spPr>
      </p:pic>
      <p:sp>
        <p:nvSpPr>
          <p:cNvPr id="284" name="CustomShape 3"/>
          <p:cNvSpPr/>
          <p:nvPr/>
        </p:nvSpPr>
        <p:spPr>
          <a:xfrm>
            <a:off x="898200" y="4860720"/>
            <a:ext cx="11020680" cy="6757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The polar angular distribution of the π</a:t>
            </a:r>
            <a:r>
              <a:rPr b="0" lang="en-US" sz="1800" spc="-1" strike="noStrike" baseline="30000">
                <a:solidFill>
                  <a:srgbClr val="000000"/>
                </a:solidFill>
                <a:uFill>
                  <a:solidFill>
                    <a:srgbClr val="ffffff"/>
                  </a:solidFill>
                </a:uFill>
                <a:latin typeface="Times New Roman"/>
                <a:ea typeface="DejaVu Sans"/>
              </a:rPr>
              <a:t>0 </a:t>
            </a:r>
            <a:r>
              <a:rPr b="0" lang="en-US" sz="1800" spc="-1" strike="noStrike">
                <a:solidFill>
                  <a:srgbClr val="000000"/>
                </a:solidFill>
                <a:uFill>
                  <a:solidFill>
                    <a:srgbClr val="ffffff"/>
                  </a:solidFill>
                </a:uFill>
                <a:latin typeface="Times New Roman"/>
                <a:ea typeface="DejaVu Sans"/>
              </a:rPr>
              <a:t>in the CMS shows that CLAS angular coverage is not enough for the extraction of γ</a:t>
            </a:r>
            <a:r>
              <a:rPr b="0" lang="en-US" sz="1800" spc="-1" strike="noStrike" baseline="-25000">
                <a:solidFill>
                  <a:srgbClr val="000000"/>
                </a:solidFill>
                <a:uFill>
                  <a:solidFill>
                    <a:srgbClr val="ffffff"/>
                  </a:solidFill>
                </a:uFill>
                <a:latin typeface="Times New Roman"/>
                <a:ea typeface="DejaVu Sans"/>
              </a:rPr>
              <a:t>v</a:t>
            </a:r>
            <a:r>
              <a:rPr b="0" lang="en-US" sz="1800" spc="-1" strike="noStrike">
                <a:solidFill>
                  <a:srgbClr val="000000"/>
                </a:solidFill>
                <a:uFill>
                  <a:solidFill>
                    <a:srgbClr val="ffffff"/>
                  </a:solidFill>
                </a:uFill>
                <a:latin typeface="Times New Roman"/>
                <a:ea typeface="DejaVu Sans"/>
              </a:rPr>
              <a:t>p→nπ</a:t>
            </a:r>
            <a:r>
              <a:rPr b="0" lang="en-US" sz="1800" spc="-1" strike="noStrike" baseline="30000">
                <a:solidFill>
                  <a:srgbClr val="000000"/>
                </a:solidFill>
                <a:uFill>
                  <a:solidFill>
                    <a:srgbClr val="ffffff"/>
                  </a:solidFill>
                </a:uFill>
                <a:latin typeface="Times New Roman"/>
                <a:ea typeface="DejaVu Sans"/>
              </a:rPr>
              <a:t>+</a:t>
            </a:r>
            <a:r>
              <a:rPr b="0" lang="en-US" sz="1800" spc="-1" strike="noStrike">
                <a:solidFill>
                  <a:srgbClr val="000000"/>
                </a:solidFill>
                <a:uFill>
                  <a:solidFill>
                    <a:srgbClr val="ffffff"/>
                  </a:solidFill>
                </a:uFill>
                <a:latin typeface="Times New Roman"/>
                <a:ea typeface="DejaVu Sans"/>
              </a:rPr>
              <a:t>π</a:t>
            </a:r>
            <a:r>
              <a:rPr b="0" lang="en-US" sz="1800" spc="-1" strike="noStrike" baseline="30000">
                <a:solidFill>
                  <a:srgbClr val="000000"/>
                </a:solidFill>
                <a:uFill>
                  <a:solidFill>
                    <a:srgbClr val="ffffff"/>
                  </a:solidFill>
                </a:uFill>
                <a:latin typeface="Times New Roman"/>
                <a:ea typeface="DejaVu Sans"/>
              </a:rPr>
              <a:t>0</a:t>
            </a:r>
            <a:r>
              <a:rPr b="0" lang="en-US" sz="1800" spc="-1" strike="noStrike">
                <a:solidFill>
                  <a:srgbClr val="000000"/>
                </a:solidFill>
                <a:uFill>
                  <a:solidFill>
                    <a:srgbClr val="ffffff"/>
                  </a:solidFill>
                </a:uFill>
                <a:latin typeface="Times New Roman"/>
                <a:ea typeface="DejaVu Sans"/>
              </a:rPr>
              <a:t> cross section. This problem is solved in CLAS12.</a:t>
            </a:r>
            <a:endParaRPr b="0" lang="en-US" sz="1800" spc="-1" strike="noStrike">
              <a:solidFill>
                <a:srgbClr val="000000"/>
              </a:solidFill>
              <a:uFill>
                <a:solidFill>
                  <a:srgbClr val="ffffff"/>
                </a:solidFill>
              </a:uFill>
              <a:latin typeface="Arial"/>
            </a:endParaRPr>
          </a:p>
        </p:txBody>
      </p:sp>
      <p:sp>
        <p:nvSpPr>
          <p:cNvPr id="285" name="CustomShape 4"/>
          <p:cNvSpPr/>
          <p:nvPr/>
        </p:nvSpPr>
        <p:spPr>
          <a:xfrm>
            <a:off x="1172160" y="4058640"/>
            <a:ext cx="91677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The </a:t>
            </a:r>
            <a:r>
              <a:rPr b="1" lang="en-US" sz="1800" spc="-1" strike="noStrike">
                <a:solidFill>
                  <a:srgbClr val="000000"/>
                </a:solidFill>
                <a:uFill>
                  <a:solidFill>
                    <a:srgbClr val="ffffff"/>
                  </a:solidFill>
                </a:uFill>
                <a:latin typeface="Times New Roman"/>
                <a:ea typeface="DejaVu Sans"/>
              </a:rPr>
              <a:t>black curves</a:t>
            </a:r>
            <a:r>
              <a:rPr b="0" lang="en-US" sz="1800" spc="-1" strike="noStrike">
                <a:solidFill>
                  <a:srgbClr val="000000"/>
                </a:solidFill>
                <a:uFill>
                  <a:solidFill>
                    <a:srgbClr val="ffffff"/>
                  </a:solidFill>
                </a:uFill>
                <a:latin typeface="Times New Roman"/>
                <a:ea typeface="DejaVu Sans"/>
              </a:rPr>
              <a:t> – Monte Carlo generated, while the </a:t>
            </a:r>
            <a:r>
              <a:rPr b="1" lang="en-US" sz="1800" spc="-1" strike="noStrike">
                <a:solidFill>
                  <a:srgbClr val="92d050"/>
                </a:solidFill>
                <a:uFill>
                  <a:solidFill>
                    <a:srgbClr val="ffffff"/>
                  </a:solidFill>
                </a:uFill>
                <a:latin typeface="Times New Roman"/>
                <a:ea typeface="DejaVu Sans"/>
              </a:rPr>
              <a:t>green curves</a:t>
            </a:r>
            <a:r>
              <a:rPr b="0" lang="en-US" sz="1800" spc="-1" strike="noStrike">
                <a:solidFill>
                  <a:srgbClr val="000000"/>
                </a:solidFill>
                <a:uFill>
                  <a:solidFill>
                    <a:srgbClr val="ffffff"/>
                  </a:solidFill>
                </a:uFill>
                <a:latin typeface="Times New Roman"/>
                <a:ea typeface="DejaVu Sans"/>
              </a:rPr>
              <a:t> – Monte Carlo reconstructed.</a:t>
            </a:r>
            <a:endParaRPr b="0" lang="en-US" sz="1800" spc="-1" strike="noStrike">
              <a:solidFill>
                <a:srgbClr val="000000"/>
              </a:solidFill>
              <a:uFill>
                <a:solidFill>
                  <a:srgbClr val="ffffff"/>
                </a:solidFill>
              </a:uFill>
              <a:latin typeface="Arial"/>
            </a:endParaRPr>
          </a:p>
        </p:txBody>
      </p:sp>
      <p:sp>
        <p:nvSpPr>
          <p:cNvPr id="286" name="CustomShape 5"/>
          <p:cNvSpPr/>
          <p:nvPr/>
        </p:nvSpPr>
        <p:spPr>
          <a:xfrm>
            <a:off x="3872160" y="5846040"/>
            <a:ext cx="3669480" cy="4255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200" spc="-1" strike="noStrike" u="sng">
                <a:solidFill>
                  <a:srgbClr val="cc0000"/>
                </a:solidFill>
                <a:uFill>
                  <a:solidFill>
                    <a:srgbClr val="ffffff"/>
                  </a:solidFill>
                </a:uFill>
                <a:latin typeface="Times New Roman"/>
                <a:ea typeface="DejaVu Sans"/>
              </a:rPr>
              <a:t>New CLAS12 data are needed!</a:t>
            </a:r>
            <a:endParaRPr b="0" lang="en-US"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CustomShape 1"/>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The existing reaction model</a:t>
            </a:r>
            <a:endParaRPr b="0" lang="en-US" sz="1800" spc="-1" strike="noStrike">
              <a:solidFill>
                <a:srgbClr val="000000"/>
              </a:solidFill>
              <a:uFill>
                <a:solidFill>
                  <a:srgbClr val="ffffff"/>
                </a:solidFill>
              </a:uFill>
              <a:latin typeface="Arial"/>
            </a:endParaRPr>
          </a:p>
        </p:txBody>
      </p:sp>
      <p:sp>
        <p:nvSpPr>
          <p:cNvPr id="288" name="CustomShape 2"/>
          <p:cNvSpPr/>
          <p:nvPr/>
        </p:nvSpPr>
        <p:spPr>
          <a:xfrm>
            <a:off x="673920" y="1267200"/>
            <a:ext cx="10908360" cy="343188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uFill>
                  <a:solidFill>
                    <a:srgbClr val="ffffff"/>
                  </a:solidFill>
                </a:uFill>
                <a:latin typeface="Times new roman"/>
                <a:ea typeface="DejaVu Sans"/>
              </a:rPr>
              <a:t>The existing JM model for the γ</a:t>
            </a:r>
            <a:r>
              <a:rPr b="0" lang="en-US" sz="2400" spc="-1" strike="noStrike" baseline="-25000">
                <a:solidFill>
                  <a:srgbClr val="000000"/>
                </a:solidFill>
                <a:uFill>
                  <a:solidFill>
                    <a:srgbClr val="ffffff"/>
                  </a:solidFill>
                </a:uFill>
                <a:latin typeface="Times new roman"/>
                <a:ea typeface="DejaVu Sans"/>
              </a:rPr>
              <a:t>v</a:t>
            </a:r>
            <a:r>
              <a:rPr b="0" lang="en-US" sz="2400" spc="-1" strike="noStrike">
                <a:solidFill>
                  <a:srgbClr val="000000"/>
                </a:solidFill>
                <a:uFill>
                  <a:solidFill>
                    <a:srgbClr val="ffffff"/>
                  </a:solidFill>
                </a:uFill>
                <a:latin typeface="Times new roman"/>
                <a:ea typeface="DejaVu Sans"/>
              </a:rPr>
              <a:t>p→pπ</a:t>
            </a:r>
            <a:r>
              <a:rPr b="0" lang="en-US" sz="2400" spc="-1" strike="noStrike" baseline="30000">
                <a:solidFill>
                  <a:srgbClr val="000000"/>
                </a:solidFill>
                <a:uFill>
                  <a:solidFill>
                    <a:srgbClr val="ffffff"/>
                  </a:solidFill>
                </a:uFill>
                <a:latin typeface="Times new roman"/>
                <a:ea typeface="DejaVu Sans"/>
              </a:rPr>
              <a:t>+</a:t>
            </a:r>
            <a:r>
              <a:rPr b="0" lang="en-US" sz="2400" spc="-1" strike="noStrike">
                <a:solidFill>
                  <a:srgbClr val="000000"/>
                </a:solidFill>
                <a:uFill>
                  <a:solidFill>
                    <a:srgbClr val="ffffff"/>
                  </a:solidFill>
                </a:uFill>
                <a:latin typeface="Times new roman"/>
                <a:ea typeface="DejaVu Sans"/>
              </a:rPr>
              <a:t>π</a:t>
            </a:r>
            <a:r>
              <a:rPr b="0" lang="en-US" sz="2400" spc="-1" strike="noStrike" baseline="30000">
                <a:solidFill>
                  <a:srgbClr val="000000"/>
                </a:solidFill>
                <a:uFill>
                  <a:solidFill>
                    <a:srgbClr val="ffffff"/>
                  </a:solidFill>
                </a:uFill>
                <a:latin typeface="Times new roman"/>
                <a:ea typeface="DejaVu Sans"/>
              </a:rPr>
              <a:t>-</a:t>
            </a:r>
            <a:r>
              <a:rPr b="0" lang="en-US" sz="2400" spc="-1" strike="noStrike">
                <a:solidFill>
                  <a:srgbClr val="000000"/>
                </a:solidFill>
                <a:uFill>
                  <a:solidFill>
                    <a:srgbClr val="ffffff"/>
                  </a:solidFill>
                </a:uFill>
                <a:latin typeface="Times new roman"/>
                <a:ea typeface="DejaVu Sans"/>
              </a:rPr>
              <a:t> channel [4-6] is aimed at:</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Times new roman"/>
                <a:ea typeface="DejaVu Sans"/>
              </a:rPr>
              <a:t>Extraction of resonance parameters.</a:t>
            </a:r>
            <a:endParaRPr b="0" lang="en-US" sz="1800" spc="-1" strike="noStrike">
              <a:solidFill>
                <a:srgbClr val="000000"/>
              </a:solidFill>
              <a:uFill>
                <a:solidFill>
                  <a:srgbClr val="ffffff"/>
                </a:solidFill>
              </a:uFill>
              <a:latin typeface="Arial"/>
            </a:endParaRPr>
          </a:p>
          <a:p>
            <a:pPr marL="343080" indent="-342720">
              <a:lnSpc>
                <a:spcPct val="100000"/>
              </a:lnSpc>
              <a:buClr>
                <a:srgbClr val="000000"/>
              </a:buClr>
              <a:buFont typeface="Arial"/>
              <a:buChar char="•"/>
            </a:pPr>
            <a:r>
              <a:rPr b="0" lang="en-US" sz="2400" spc="-1" strike="noStrike">
                <a:solidFill>
                  <a:srgbClr val="000000"/>
                </a:solidFill>
                <a:uFill>
                  <a:solidFill>
                    <a:srgbClr val="ffffff"/>
                  </a:solidFill>
                </a:uFill>
                <a:latin typeface="Times new roman"/>
                <a:ea typeface="DejaVu Sans"/>
              </a:rPr>
              <a:t>Identification of different reaction mechanisms.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Times new roman"/>
                <a:ea typeface="DejaVu Sans"/>
              </a:rPr>
              <a:t>The JM model has proven itself as an effective tool for the analysis of the experimental cross sections.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89" name="Line 3"/>
          <p:cNvSpPr/>
          <p:nvPr/>
        </p:nvSpPr>
        <p:spPr>
          <a:xfrm>
            <a:off x="1723680" y="5066640"/>
            <a:ext cx="8589240" cy="14760"/>
          </a:xfrm>
          <a:prstGeom prst="line">
            <a:avLst/>
          </a:prstGeom>
          <a:ln>
            <a:solidFill>
              <a:schemeClr val="tx1"/>
            </a:solidFill>
            <a:round/>
          </a:ln>
        </p:spPr>
        <p:style>
          <a:lnRef idx="1">
            <a:schemeClr val="accent1"/>
          </a:lnRef>
          <a:fillRef idx="0">
            <a:schemeClr val="accent1"/>
          </a:fillRef>
          <a:effectRef idx="0">
            <a:schemeClr val="accent1"/>
          </a:effectRef>
          <a:fontRef idx="minor"/>
        </p:style>
      </p:sp>
      <p:sp>
        <p:nvSpPr>
          <p:cNvPr id="290" name="CustomShape 4"/>
          <p:cNvSpPr/>
          <p:nvPr/>
        </p:nvSpPr>
        <p:spPr>
          <a:xfrm>
            <a:off x="1199160" y="5418000"/>
            <a:ext cx="9113760" cy="82044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Times New Roman"/>
                <a:ea typeface="DejaVu Sans"/>
              </a:rPr>
              <a:t>[4] V. I. Mokeev et al., Phys. Rev. C93, 025206 (2016) ), arXiv:1509.05460.</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Times New Roman"/>
                <a:ea typeface="DejaVu Sans"/>
              </a:rPr>
              <a:t>[5] V. I. Mokeev et al. (CLAS), Phys. Rev. C86, 035203 (2012), arXiv:1205.3948.</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Times New Roman"/>
                <a:ea typeface="DejaVu Sans"/>
              </a:rPr>
              <a:t>[6] V. I. Mokeev et al., EPJ Web Conf. 113, 01013 (2016), arXiv:1508.04088.</a:t>
            </a:r>
            <a:endParaRPr b="0" lang="en-US"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CustomShape 1"/>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JM Model</a:t>
            </a:r>
            <a:endParaRPr b="0" lang="en-US" sz="1800" spc="-1" strike="noStrike">
              <a:solidFill>
                <a:srgbClr val="000000"/>
              </a:solidFill>
              <a:uFill>
                <a:solidFill>
                  <a:srgbClr val="ffffff"/>
                </a:solidFill>
              </a:uFill>
              <a:latin typeface="Arial"/>
            </a:endParaRPr>
          </a:p>
        </p:txBody>
      </p:sp>
      <p:sp>
        <p:nvSpPr>
          <p:cNvPr id="292" name="Line 2"/>
          <p:cNvSpPr/>
          <p:nvPr/>
        </p:nvSpPr>
        <p:spPr>
          <a:xfrm flipV="1">
            <a:off x="2573280" y="1261800"/>
            <a:ext cx="161640" cy="505080"/>
          </a:xfrm>
          <a:prstGeom prst="line">
            <a:avLst/>
          </a:prstGeom>
          <a:ln w="9360">
            <a:solidFill>
              <a:srgbClr val="ff0000"/>
            </a:solidFill>
            <a:round/>
            <a:tailEnd len="med" type="triangle" w="med"/>
          </a:ln>
        </p:spPr>
        <p:style>
          <a:lnRef idx="0"/>
          <a:fillRef idx="0"/>
          <a:effectRef idx="0"/>
          <a:fontRef idx="minor"/>
        </p:style>
      </p:sp>
      <p:sp>
        <p:nvSpPr>
          <p:cNvPr id="293" name="Line 3"/>
          <p:cNvSpPr/>
          <p:nvPr/>
        </p:nvSpPr>
        <p:spPr>
          <a:xfrm flipV="1">
            <a:off x="1876320" y="1934640"/>
            <a:ext cx="380520" cy="186120"/>
          </a:xfrm>
          <a:prstGeom prst="line">
            <a:avLst/>
          </a:prstGeom>
          <a:ln w="9360">
            <a:solidFill>
              <a:srgbClr val="ff0000"/>
            </a:solidFill>
            <a:round/>
            <a:tailEnd len="med" type="triangle" w="med"/>
          </a:ln>
        </p:spPr>
        <p:style>
          <a:lnRef idx="0"/>
          <a:fillRef idx="0"/>
          <a:effectRef idx="0"/>
          <a:fontRef idx="minor"/>
        </p:style>
      </p:sp>
      <p:sp>
        <p:nvSpPr>
          <p:cNvPr id="294" name="Line 4"/>
          <p:cNvSpPr/>
          <p:nvPr/>
        </p:nvSpPr>
        <p:spPr>
          <a:xfrm flipV="1">
            <a:off x="2228400" y="1775160"/>
            <a:ext cx="344880" cy="175320"/>
          </a:xfrm>
          <a:prstGeom prst="line">
            <a:avLst/>
          </a:prstGeom>
          <a:ln w="9360">
            <a:solidFill>
              <a:srgbClr val="ff0000"/>
            </a:solidFill>
            <a:round/>
          </a:ln>
        </p:spPr>
        <p:style>
          <a:lnRef idx="0"/>
          <a:fillRef idx="0"/>
          <a:effectRef idx="0"/>
          <a:fontRef idx="minor"/>
        </p:style>
      </p:sp>
      <p:sp>
        <p:nvSpPr>
          <p:cNvPr id="295" name="CustomShape 5"/>
          <p:cNvSpPr/>
          <p:nvPr/>
        </p:nvSpPr>
        <p:spPr>
          <a:xfrm rot="1980000">
            <a:off x="2511360" y="1920600"/>
            <a:ext cx="863280" cy="64800"/>
          </a:xfrm>
          <a:custGeom>
            <a:avLst/>
            <a:gdLst/>
            <a:ahLst/>
            <a:rect l="l" t="t" r="r" b="b"/>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360">
            <a:solidFill>
              <a:srgbClr val="ff0000"/>
            </a:solidFill>
            <a:round/>
          </a:ln>
        </p:spPr>
        <p:style>
          <a:lnRef idx="0"/>
          <a:fillRef idx="0"/>
          <a:effectRef idx="0"/>
          <a:fontRef idx="minor"/>
        </p:style>
      </p:sp>
      <p:sp>
        <p:nvSpPr>
          <p:cNvPr id="296" name="Line 6"/>
          <p:cNvSpPr/>
          <p:nvPr/>
        </p:nvSpPr>
        <p:spPr>
          <a:xfrm>
            <a:off x="3422520" y="2276280"/>
            <a:ext cx="933480" cy="360"/>
          </a:xfrm>
          <a:prstGeom prst="line">
            <a:avLst/>
          </a:prstGeom>
          <a:ln w="25560">
            <a:solidFill>
              <a:schemeClr val="tx1"/>
            </a:solidFill>
            <a:round/>
          </a:ln>
        </p:spPr>
        <p:style>
          <a:lnRef idx="0"/>
          <a:fillRef idx="0"/>
          <a:effectRef idx="0"/>
          <a:fontRef idx="minor"/>
        </p:style>
      </p:sp>
      <p:sp>
        <p:nvSpPr>
          <p:cNvPr id="297" name="Line 7"/>
          <p:cNvSpPr/>
          <p:nvPr/>
        </p:nvSpPr>
        <p:spPr>
          <a:xfrm flipV="1">
            <a:off x="4462200" y="1595160"/>
            <a:ext cx="461880" cy="536760"/>
          </a:xfrm>
          <a:prstGeom prst="line">
            <a:avLst/>
          </a:prstGeom>
          <a:ln cap="rnd" w="31680">
            <a:solidFill>
              <a:srgbClr val="339966"/>
            </a:solidFill>
            <a:custDash>
              <a:ds d="100000" sp="100000"/>
            </a:custDash>
            <a:round/>
            <a:tailEnd len="med" type="triangle" w="med"/>
          </a:ln>
        </p:spPr>
        <p:style>
          <a:lnRef idx="0"/>
          <a:fillRef idx="0"/>
          <a:effectRef idx="0"/>
          <a:fontRef idx="minor"/>
        </p:style>
      </p:sp>
      <p:sp>
        <p:nvSpPr>
          <p:cNvPr id="298" name="CustomShape 8"/>
          <p:cNvSpPr/>
          <p:nvPr/>
        </p:nvSpPr>
        <p:spPr>
          <a:xfrm rot="9000000">
            <a:off x="4589640" y="2280960"/>
            <a:ext cx="104400" cy="544320"/>
          </a:xfrm>
          <a:prstGeom prst="upArrow">
            <a:avLst>
              <a:gd name="adj1" fmla="val 50000"/>
              <a:gd name="adj2" fmla="val 129924"/>
            </a:avLst>
          </a:prstGeom>
          <a:solidFill>
            <a:schemeClr val="tx1"/>
          </a:solidFill>
          <a:ln w="9360">
            <a:solidFill>
              <a:schemeClr val="tx1"/>
            </a:solidFill>
            <a:miter/>
          </a:ln>
        </p:spPr>
        <p:style>
          <a:lnRef idx="0"/>
          <a:fillRef idx="0"/>
          <a:effectRef idx="0"/>
          <a:fontRef idx="minor"/>
        </p:style>
      </p:sp>
      <p:sp>
        <p:nvSpPr>
          <p:cNvPr id="299" name="CustomShape 9"/>
          <p:cNvSpPr/>
          <p:nvPr/>
        </p:nvSpPr>
        <p:spPr>
          <a:xfrm>
            <a:off x="2846520" y="1490760"/>
            <a:ext cx="496440" cy="505800"/>
          </a:xfrm>
          <a:prstGeom prst="rect">
            <a:avLst/>
          </a:prstGeom>
          <a:noFill/>
          <a:ln w="9360">
            <a:noFill/>
          </a:ln>
        </p:spPr>
        <p:style>
          <a:lnRef idx="0"/>
          <a:fillRef idx="0"/>
          <a:effectRef idx="0"/>
          <a:fontRef idx="minor"/>
        </p:style>
        <p:txBody>
          <a:bodyPr lIns="90000" rIns="90000" tIns="45000" bIns="45000"/>
          <a:p>
            <a:pPr>
              <a:lnSpc>
                <a:spcPct val="100000"/>
              </a:lnSpc>
            </a:pPr>
            <a:r>
              <a:rPr b="0" lang="en-US" sz="2400" spc="-1" strike="noStrike">
                <a:solidFill>
                  <a:srgbClr val="ff0000"/>
                </a:solidFill>
                <a:uFill>
                  <a:solidFill>
                    <a:srgbClr val="ffffff"/>
                  </a:solidFill>
                </a:uFill>
                <a:latin typeface="Times New Roman"/>
                <a:ea typeface="DejaVu Sans"/>
              </a:rPr>
              <a:t>γ</a:t>
            </a:r>
            <a:r>
              <a:rPr b="0" lang="en-US" sz="2400" spc="-1" strike="noStrike" baseline="-25000">
                <a:solidFill>
                  <a:srgbClr val="ff0000"/>
                </a:solidFill>
                <a:uFill>
                  <a:solidFill>
                    <a:srgbClr val="ffffff"/>
                  </a:solidFill>
                </a:uFill>
                <a:latin typeface="Times New Roman"/>
                <a:ea typeface="DejaVu Sans"/>
              </a:rPr>
              <a:t>v</a:t>
            </a:r>
            <a:r>
              <a:rPr b="0" lang="en-US" sz="2400" spc="-1" strike="noStrike">
                <a:solidFill>
                  <a:srgbClr val="ff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00" name="CustomShape 10"/>
          <p:cNvSpPr/>
          <p:nvPr/>
        </p:nvSpPr>
        <p:spPr>
          <a:xfrm>
            <a:off x="2714760" y="2324160"/>
            <a:ext cx="302760" cy="3646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MS Reference Sans Serif"/>
                <a:ea typeface="DejaVu Sans"/>
              </a:rPr>
              <a:t>N</a:t>
            </a:r>
            <a:endParaRPr b="0" lang="en-US" sz="1800" spc="-1" strike="noStrike">
              <a:solidFill>
                <a:srgbClr val="000000"/>
              </a:solidFill>
              <a:uFill>
                <a:solidFill>
                  <a:srgbClr val="ffffff"/>
                </a:solidFill>
              </a:uFill>
              <a:latin typeface="Arial"/>
            </a:endParaRPr>
          </a:p>
        </p:txBody>
      </p:sp>
      <p:sp>
        <p:nvSpPr>
          <p:cNvPr id="301" name="CustomShape 11"/>
          <p:cNvSpPr/>
          <p:nvPr/>
        </p:nvSpPr>
        <p:spPr>
          <a:xfrm>
            <a:off x="4707000" y="2290680"/>
            <a:ext cx="1095120" cy="3646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MS Reference Sans Serif"/>
                <a:ea typeface="DejaVu Sans"/>
              </a:rPr>
              <a:t>N</a:t>
            </a:r>
            <a:r>
              <a:rPr b="1" lang="en-US" sz="1800" spc="-1" strike="noStrike">
                <a:solidFill>
                  <a:srgbClr val="000000"/>
                </a:solidFill>
                <a:uFill>
                  <a:solidFill>
                    <a:srgbClr val="ffffff"/>
                  </a:solidFill>
                </a:uFill>
                <a:latin typeface="MS Reference Sans Serif"/>
                <a:ea typeface="DejaVu Sans"/>
              </a:rPr>
              <a:t>’</a:t>
            </a:r>
            <a:endParaRPr b="0" lang="en-US" sz="1800" spc="-1" strike="noStrike">
              <a:solidFill>
                <a:srgbClr val="000000"/>
              </a:solidFill>
              <a:uFill>
                <a:solidFill>
                  <a:srgbClr val="ffffff"/>
                </a:solidFill>
              </a:uFill>
              <a:latin typeface="Arial"/>
            </a:endParaRPr>
          </a:p>
        </p:txBody>
      </p:sp>
      <p:sp>
        <p:nvSpPr>
          <p:cNvPr id="302" name="CustomShape 12"/>
          <p:cNvSpPr/>
          <p:nvPr/>
        </p:nvSpPr>
        <p:spPr>
          <a:xfrm>
            <a:off x="3513240" y="1812960"/>
            <a:ext cx="883800" cy="3646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MS Reference Sans Serif"/>
                <a:ea typeface="DejaVu Sans"/>
              </a:rPr>
              <a:t>N*,△</a:t>
            </a:r>
            <a:endParaRPr b="0" lang="en-US" sz="1800" spc="-1" strike="noStrike">
              <a:solidFill>
                <a:srgbClr val="000000"/>
              </a:solidFill>
              <a:uFill>
                <a:solidFill>
                  <a:srgbClr val="ffffff"/>
                </a:solidFill>
              </a:uFill>
              <a:latin typeface="Arial"/>
            </a:endParaRPr>
          </a:p>
        </p:txBody>
      </p:sp>
      <p:sp>
        <p:nvSpPr>
          <p:cNvPr id="303" name="CustomShape 13"/>
          <p:cNvSpPr/>
          <p:nvPr/>
        </p:nvSpPr>
        <p:spPr>
          <a:xfrm>
            <a:off x="3159000" y="2583000"/>
            <a:ext cx="1347120" cy="643320"/>
          </a:xfrm>
          <a:prstGeom prst="rect">
            <a:avLst/>
          </a:prstGeom>
          <a:noFill/>
          <a:ln w="9360">
            <a:solidFill>
              <a:schemeClr val="accent2"/>
            </a:solidFill>
            <a:miter/>
          </a:ln>
        </p:spPr>
        <p:style>
          <a:lnRef idx="0"/>
          <a:fillRef idx="0"/>
          <a:effectRef idx="0"/>
          <a:fontRef idx="minor"/>
        </p:style>
        <p:txBody>
          <a:bodyPr wrap="none" lIns="90000" rIns="90000" tIns="45000" bIns="45000"/>
          <a:p>
            <a:pPr>
              <a:lnSpc>
                <a:spcPct val="100000"/>
              </a:lnSpc>
            </a:pPr>
            <a:r>
              <a:rPr b="0" lang="en-US" sz="1600" spc="-1" strike="noStrike">
                <a:solidFill>
                  <a:srgbClr val="c0504d"/>
                </a:solidFill>
                <a:uFill>
                  <a:solidFill>
                    <a:srgbClr val="ffffff"/>
                  </a:solidFill>
                </a:uFill>
                <a:latin typeface="Arial"/>
                <a:ea typeface="DejaVu Sans"/>
              </a:rPr>
              <a:t>A</a:t>
            </a:r>
            <a:r>
              <a:rPr b="0" lang="en-US" sz="1600" spc="-1" strike="noStrike" baseline="-25000">
                <a:solidFill>
                  <a:srgbClr val="c0504d"/>
                </a:solidFill>
                <a:uFill>
                  <a:solidFill>
                    <a:srgbClr val="ffffff"/>
                  </a:solidFill>
                </a:uFill>
                <a:latin typeface="Arial"/>
                <a:ea typeface="DejaVu Sans"/>
              </a:rPr>
              <a:t>3/2</a:t>
            </a:r>
            <a:r>
              <a:rPr b="0" lang="en-US" sz="1600" spc="-1" strike="noStrike">
                <a:solidFill>
                  <a:srgbClr val="c0504d"/>
                </a:solidFill>
                <a:uFill>
                  <a:solidFill>
                    <a:srgbClr val="ffffff"/>
                  </a:solidFill>
                </a:uFill>
                <a:latin typeface="Arial"/>
                <a:ea typeface="DejaVu Sans"/>
              </a:rPr>
              <a:t>,  A</a:t>
            </a:r>
            <a:r>
              <a:rPr b="0" lang="en-US" sz="1600" spc="-1" strike="noStrike" baseline="-25000">
                <a:solidFill>
                  <a:srgbClr val="c0504d"/>
                </a:solidFill>
                <a:uFill>
                  <a:solidFill>
                    <a:srgbClr val="ffffff"/>
                  </a:solidFill>
                </a:uFill>
                <a:latin typeface="Arial"/>
                <a:ea typeface="DejaVu Sans"/>
              </a:rPr>
              <a:t>1/2</a:t>
            </a:r>
            <a:r>
              <a:rPr b="0" lang="en-US" sz="1600" spc="-1" strike="noStrike">
                <a:solidFill>
                  <a:srgbClr val="c0504d"/>
                </a:solidFill>
                <a:uFill>
                  <a:solidFill>
                    <a:srgbClr val="ffffff"/>
                  </a:solidFill>
                </a:uFill>
                <a:latin typeface="Arial"/>
                <a:ea typeface="DejaVu Sans"/>
              </a:rPr>
              <a:t>, S</a:t>
            </a:r>
            <a:r>
              <a:rPr b="0" lang="en-US" sz="1600" spc="-1" strike="noStrike" baseline="-25000">
                <a:solidFill>
                  <a:srgbClr val="c0504d"/>
                </a:solidFill>
                <a:uFill>
                  <a:solidFill>
                    <a:srgbClr val="ffffff"/>
                  </a:solidFill>
                </a:uFill>
                <a:latin typeface="Arial"/>
                <a:ea typeface="DejaVu Sans"/>
              </a:rPr>
              <a:t>1/2</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c0504d"/>
                </a:solidFill>
                <a:uFill>
                  <a:solidFill>
                    <a:srgbClr val="ffffff"/>
                  </a:solidFill>
                </a:uFill>
                <a:latin typeface="Arial"/>
                <a:ea typeface="DejaVu Sans"/>
              </a:rPr>
              <a:t>G</a:t>
            </a:r>
            <a:r>
              <a:rPr b="0" lang="en-US" sz="1600" spc="-1" strike="noStrike" baseline="-25000">
                <a:solidFill>
                  <a:srgbClr val="c0504d"/>
                </a:solidFill>
                <a:uFill>
                  <a:solidFill>
                    <a:srgbClr val="ffffff"/>
                  </a:solidFill>
                </a:uFill>
                <a:latin typeface="Arial"/>
                <a:ea typeface="DejaVu Sans"/>
              </a:rPr>
              <a:t>M</a:t>
            </a:r>
            <a:r>
              <a:rPr b="0" lang="en-US" sz="1600" spc="-1" strike="noStrike">
                <a:solidFill>
                  <a:srgbClr val="c0504d"/>
                </a:solidFill>
                <a:uFill>
                  <a:solidFill>
                    <a:srgbClr val="ffffff"/>
                  </a:solidFill>
                </a:uFill>
                <a:latin typeface="Arial"/>
                <a:ea typeface="DejaVu Sans"/>
              </a:rPr>
              <a:t>, G</a:t>
            </a:r>
            <a:r>
              <a:rPr b="0" lang="en-US" sz="1600" spc="-1" strike="noStrike" baseline="-25000">
                <a:solidFill>
                  <a:srgbClr val="c0504d"/>
                </a:solidFill>
                <a:uFill>
                  <a:solidFill>
                    <a:srgbClr val="ffffff"/>
                  </a:solidFill>
                </a:uFill>
                <a:latin typeface="Arial"/>
                <a:ea typeface="DejaVu Sans"/>
              </a:rPr>
              <a:t>E</a:t>
            </a:r>
            <a:r>
              <a:rPr b="0" lang="en-US" sz="1600" spc="-1" strike="noStrike">
                <a:solidFill>
                  <a:srgbClr val="c0504d"/>
                </a:solidFill>
                <a:uFill>
                  <a:solidFill>
                    <a:srgbClr val="ffffff"/>
                  </a:solidFill>
                </a:uFill>
                <a:latin typeface="Arial"/>
                <a:ea typeface="DejaVu Sans"/>
              </a:rPr>
              <a:t>, G</a:t>
            </a:r>
            <a:r>
              <a:rPr b="0" lang="en-US" sz="1600" spc="-1" strike="noStrike" baseline="-25000">
                <a:solidFill>
                  <a:srgbClr val="c0504d"/>
                </a:solidFill>
                <a:uFill>
                  <a:solidFill>
                    <a:srgbClr val="ffffff"/>
                  </a:solidFill>
                </a:uFill>
                <a:latin typeface="Arial"/>
                <a:ea typeface="DejaVu Sans"/>
              </a:rPr>
              <a:t>C</a:t>
            </a:r>
            <a:r>
              <a:rPr b="0" lang="en-US" sz="1400" spc="-1" strike="noStrike">
                <a:solidFill>
                  <a:srgbClr val="c0504d"/>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304" name="CustomShape 14"/>
          <p:cNvSpPr/>
          <p:nvPr/>
        </p:nvSpPr>
        <p:spPr>
          <a:xfrm>
            <a:off x="4656240" y="1084320"/>
            <a:ext cx="1401480" cy="821160"/>
          </a:xfrm>
          <a:prstGeom prst="rect">
            <a:avLst/>
          </a:prstGeom>
          <a:noFill/>
          <a:ln w="9360">
            <a:noFill/>
          </a:ln>
        </p:spPr>
        <p:style>
          <a:lnRef idx="0"/>
          <a:fillRef idx="0"/>
          <a:effectRef idx="0"/>
          <a:fontRef idx="minor"/>
        </p:style>
        <p:txBody>
          <a:bodyPr lIns="90000" rIns="90000" tIns="45000" bIns="45000"/>
          <a:p>
            <a:pPr>
              <a:lnSpc>
                <a:spcPct val="100000"/>
              </a:lnSpc>
            </a:pPr>
            <a:r>
              <a:rPr b="0" lang="en-US" sz="2400" spc="-1" strike="noStrike">
                <a:solidFill>
                  <a:srgbClr val="33cc33"/>
                </a:solidFill>
                <a:uFill>
                  <a:solidFill>
                    <a:srgbClr val="ffffff"/>
                  </a:solidFill>
                </a:uFill>
                <a:latin typeface="Symbol"/>
                <a:ea typeface="DejaVu Sans"/>
              </a:rPr>
              <a:t>p, h, pp</a:t>
            </a:r>
            <a:r>
              <a:rPr b="1" i="1" lang="en-US" sz="2400" spc="-1" strike="noStrike">
                <a:solidFill>
                  <a:srgbClr val="33cc33"/>
                </a:solidFill>
                <a:uFill>
                  <a:solidFill>
                    <a:srgbClr val="ffffff"/>
                  </a:solidFill>
                </a:uFill>
                <a:latin typeface="Symbol"/>
                <a:ea typeface="DejaVu Sans"/>
              </a:rPr>
              <a:t>,..</a:t>
            </a:r>
            <a:endParaRPr b="0" lang="en-US" sz="1800" spc="-1" strike="noStrike">
              <a:solidFill>
                <a:srgbClr val="000000"/>
              </a:solidFill>
              <a:uFill>
                <a:solidFill>
                  <a:srgbClr val="ffffff"/>
                </a:solidFill>
              </a:uFill>
              <a:latin typeface="Arial"/>
            </a:endParaRPr>
          </a:p>
        </p:txBody>
      </p:sp>
      <p:sp>
        <p:nvSpPr>
          <p:cNvPr id="305" name="Line 15"/>
          <p:cNvSpPr/>
          <p:nvPr/>
        </p:nvSpPr>
        <p:spPr>
          <a:xfrm flipV="1">
            <a:off x="6678360" y="1295280"/>
            <a:ext cx="162000" cy="505080"/>
          </a:xfrm>
          <a:prstGeom prst="line">
            <a:avLst/>
          </a:prstGeom>
          <a:ln w="9360">
            <a:solidFill>
              <a:srgbClr val="ff0000"/>
            </a:solidFill>
            <a:round/>
            <a:tailEnd len="med" type="triangle" w="med"/>
          </a:ln>
        </p:spPr>
        <p:style>
          <a:lnRef idx="0"/>
          <a:fillRef idx="0"/>
          <a:effectRef idx="0"/>
          <a:fontRef idx="minor"/>
        </p:style>
      </p:sp>
      <p:sp>
        <p:nvSpPr>
          <p:cNvPr id="306" name="Line 16"/>
          <p:cNvSpPr/>
          <p:nvPr/>
        </p:nvSpPr>
        <p:spPr>
          <a:xfrm flipV="1">
            <a:off x="5981400" y="1967760"/>
            <a:ext cx="380880" cy="186120"/>
          </a:xfrm>
          <a:prstGeom prst="line">
            <a:avLst/>
          </a:prstGeom>
          <a:ln w="9360">
            <a:solidFill>
              <a:srgbClr val="ff0000"/>
            </a:solidFill>
            <a:round/>
            <a:tailEnd len="med" type="triangle" w="med"/>
          </a:ln>
        </p:spPr>
        <p:style>
          <a:lnRef idx="0"/>
          <a:fillRef idx="0"/>
          <a:effectRef idx="0"/>
          <a:fontRef idx="minor"/>
        </p:style>
      </p:sp>
      <p:sp>
        <p:nvSpPr>
          <p:cNvPr id="307" name="Line 17"/>
          <p:cNvSpPr/>
          <p:nvPr/>
        </p:nvSpPr>
        <p:spPr>
          <a:xfrm flipV="1">
            <a:off x="6333840" y="1808280"/>
            <a:ext cx="344520" cy="175680"/>
          </a:xfrm>
          <a:prstGeom prst="line">
            <a:avLst/>
          </a:prstGeom>
          <a:ln w="9360">
            <a:solidFill>
              <a:srgbClr val="ff0000"/>
            </a:solidFill>
            <a:round/>
          </a:ln>
        </p:spPr>
        <p:style>
          <a:lnRef idx="0"/>
          <a:fillRef idx="0"/>
          <a:effectRef idx="0"/>
          <a:fontRef idx="minor"/>
        </p:style>
      </p:sp>
      <p:sp>
        <p:nvSpPr>
          <p:cNvPr id="308" name="CustomShape 18"/>
          <p:cNvSpPr/>
          <p:nvPr/>
        </p:nvSpPr>
        <p:spPr>
          <a:xfrm rot="1980000">
            <a:off x="6619680" y="1939680"/>
            <a:ext cx="526680" cy="45720"/>
          </a:xfrm>
          <a:custGeom>
            <a:avLst/>
            <a:gdLst/>
            <a:ahLst/>
            <a:rect l="l" t="t" r="r" b="b"/>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360">
            <a:solidFill>
              <a:srgbClr val="ff0000"/>
            </a:solidFill>
            <a:round/>
          </a:ln>
        </p:spPr>
        <p:style>
          <a:lnRef idx="0"/>
          <a:fillRef idx="0"/>
          <a:effectRef idx="0"/>
          <a:fontRef idx="minor"/>
        </p:style>
      </p:sp>
      <p:sp>
        <p:nvSpPr>
          <p:cNvPr id="309" name="CustomShape 19"/>
          <p:cNvSpPr/>
          <p:nvPr/>
        </p:nvSpPr>
        <p:spPr>
          <a:xfrm>
            <a:off x="7056360" y="1868400"/>
            <a:ext cx="793440" cy="739440"/>
          </a:xfrm>
          <a:prstGeom prst="ellipse">
            <a:avLst/>
          </a:prstGeom>
          <a:solidFill>
            <a:schemeClr val="tx1"/>
          </a:solidFill>
          <a:ln w="9360">
            <a:noFill/>
          </a:ln>
        </p:spPr>
        <p:style>
          <a:lnRef idx="0"/>
          <a:fillRef idx="0"/>
          <a:effectRef idx="0"/>
          <a:fontRef idx="minor"/>
        </p:style>
      </p:sp>
      <p:sp>
        <p:nvSpPr>
          <p:cNvPr id="310" name="CustomShape 20"/>
          <p:cNvSpPr/>
          <p:nvPr/>
        </p:nvSpPr>
        <p:spPr>
          <a:xfrm rot="1800000">
            <a:off x="6996960" y="2418120"/>
            <a:ext cx="118800" cy="544320"/>
          </a:xfrm>
          <a:prstGeom prst="upArrow">
            <a:avLst>
              <a:gd name="adj1" fmla="val 50000"/>
              <a:gd name="adj2" fmla="val 114334"/>
            </a:avLst>
          </a:prstGeom>
          <a:solidFill>
            <a:schemeClr val="tx1"/>
          </a:solidFill>
          <a:ln w="9360">
            <a:solidFill>
              <a:schemeClr val="tx1"/>
            </a:solidFill>
            <a:miter/>
          </a:ln>
          <a:scene3d>
            <a:camera prst="orthographicFront">
              <a:rot lat="0" lon="0" rev="21000000"/>
            </a:camera>
            <a:lightRig dir="t" rig="threePt"/>
          </a:scene3d>
        </p:spPr>
        <p:style>
          <a:lnRef idx="0"/>
          <a:fillRef idx="0"/>
          <a:effectRef idx="0"/>
          <a:fontRef idx="minor"/>
        </p:style>
      </p:sp>
      <p:sp>
        <p:nvSpPr>
          <p:cNvPr id="311" name="CustomShape 21"/>
          <p:cNvSpPr/>
          <p:nvPr/>
        </p:nvSpPr>
        <p:spPr>
          <a:xfrm>
            <a:off x="6375240" y="2670120"/>
            <a:ext cx="302760" cy="3646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MS Reference Sans Serif"/>
                <a:ea typeface="DejaVu Sans"/>
              </a:rPr>
              <a:t>N</a:t>
            </a:r>
            <a:endParaRPr b="0" lang="en-US" sz="1800" spc="-1" strike="noStrike">
              <a:solidFill>
                <a:srgbClr val="000000"/>
              </a:solidFill>
              <a:uFill>
                <a:solidFill>
                  <a:srgbClr val="ffffff"/>
                </a:solidFill>
              </a:uFill>
              <a:latin typeface="Arial"/>
            </a:endParaRPr>
          </a:p>
        </p:txBody>
      </p:sp>
      <p:sp>
        <p:nvSpPr>
          <p:cNvPr id="312" name="Line 22"/>
          <p:cNvSpPr/>
          <p:nvPr/>
        </p:nvSpPr>
        <p:spPr>
          <a:xfrm flipV="1">
            <a:off x="7777080" y="1511280"/>
            <a:ext cx="461880" cy="536400"/>
          </a:xfrm>
          <a:prstGeom prst="line">
            <a:avLst/>
          </a:prstGeom>
          <a:ln cap="rnd" w="31680">
            <a:solidFill>
              <a:srgbClr val="339966"/>
            </a:solidFill>
            <a:custDash>
              <a:ds d="100000" sp="100000"/>
            </a:custDash>
            <a:round/>
            <a:tailEnd len="med" type="triangle" w="med"/>
          </a:ln>
        </p:spPr>
        <p:style>
          <a:lnRef idx="0"/>
          <a:fillRef idx="0"/>
          <a:effectRef idx="0"/>
          <a:fontRef idx="minor"/>
        </p:style>
      </p:sp>
      <p:sp>
        <p:nvSpPr>
          <p:cNvPr id="313" name="CustomShape 23"/>
          <p:cNvSpPr/>
          <p:nvPr/>
        </p:nvSpPr>
        <p:spPr>
          <a:xfrm>
            <a:off x="8072280" y="1116000"/>
            <a:ext cx="140148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400" spc="-1" strike="noStrike">
                <a:solidFill>
                  <a:srgbClr val="33cc33"/>
                </a:solidFill>
                <a:uFill>
                  <a:solidFill>
                    <a:srgbClr val="ffffff"/>
                  </a:solidFill>
                </a:uFill>
                <a:latin typeface="Symbol"/>
                <a:ea typeface="DejaVu Sans"/>
              </a:rPr>
              <a:t>p, h, pp,..</a:t>
            </a:r>
            <a:endParaRPr b="0" lang="en-US" sz="1800" spc="-1" strike="noStrike">
              <a:solidFill>
                <a:srgbClr val="000000"/>
              </a:solidFill>
              <a:uFill>
                <a:solidFill>
                  <a:srgbClr val="ffffff"/>
                </a:solidFill>
              </a:uFill>
              <a:latin typeface="Arial"/>
            </a:endParaRPr>
          </a:p>
        </p:txBody>
      </p:sp>
      <p:sp>
        <p:nvSpPr>
          <p:cNvPr id="314" name="CustomShape 24"/>
          <p:cNvSpPr/>
          <p:nvPr/>
        </p:nvSpPr>
        <p:spPr>
          <a:xfrm rot="9000000">
            <a:off x="7839720" y="2441160"/>
            <a:ext cx="104400" cy="544320"/>
          </a:xfrm>
          <a:prstGeom prst="upArrow">
            <a:avLst>
              <a:gd name="adj1" fmla="val 50000"/>
              <a:gd name="adj2" fmla="val 129924"/>
            </a:avLst>
          </a:prstGeom>
          <a:solidFill>
            <a:schemeClr val="tx1"/>
          </a:solidFill>
          <a:ln w="9360">
            <a:solidFill>
              <a:schemeClr val="tx1"/>
            </a:solidFill>
            <a:miter/>
          </a:ln>
          <a:scene3d>
            <a:camera prst="orthographicFront">
              <a:rot lat="0" lon="0" rev="600000"/>
            </a:camera>
            <a:lightRig dir="t" rig="threePt"/>
          </a:scene3d>
        </p:spPr>
        <p:style>
          <a:lnRef idx="0"/>
          <a:fillRef idx="0"/>
          <a:effectRef idx="0"/>
          <a:fontRef idx="minor"/>
        </p:style>
      </p:sp>
      <p:sp>
        <p:nvSpPr>
          <p:cNvPr id="315" name="CustomShape 25"/>
          <p:cNvSpPr/>
          <p:nvPr/>
        </p:nvSpPr>
        <p:spPr>
          <a:xfrm>
            <a:off x="8159760" y="2494080"/>
            <a:ext cx="1095120" cy="3646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MS Reference Sans Serif"/>
                <a:ea typeface="DejaVu Sans"/>
              </a:rPr>
              <a:t>N</a:t>
            </a:r>
            <a:r>
              <a:rPr b="1" lang="en-US" sz="1800" spc="-1" strike="noStrike">
                <a:solidFill>
                  <a:srgbClr val="000000"/>
                </a:solidFill>
                <a:uFill>
                  <a:solidFill>
                    <a:srgbClr val="ffffff"/>
                  </a:solidFill>
                </a:uFill>
                <a:latin typeface="MS Reference Sans Serif"/>
                <a:ea typeface="DejaVu Sans"/>
              </a:rPr>
              <a:t>’</a:t>
            </a:r>
            <a:endParaRPr b="0" lang="en-US" sz="1800" spc="-1" strike="noStrike">
              <a:solidFill>
                <a:srgbClr val="000000"/>
              </a:solidFill>
              <a:uFill>
                <a:solidFill>
                  <a:srgbClr val="ffffff"/>
                </a:solidFill>
              </a:uFill>
              <a:latin typeface="Arial"/>
            </a:endParaRPr>
          </a:p>
        </p:txBody>
      </p:sp>
      <p:sp>
        <p:nvSpPr>
          <p:cNvPr id="316" name="CustomShape 26"/>
          <p:cNvSpPr/>
          <p:nvPr/>
        </p:nvSpPr>
        <p:spPr>
          <a:xfrm>
            <a:off x="5347080" y="1935000"/>
            <a:ext cx="31536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p:txBody>
      </p:sp>
      <p:sp>
        <p:nvSpPr>
          <p:cNvPr id="317" name="CustomShape 27"/>
          <p:cNvSpPr/>
          <p:nvPr/>
        </p:nvSpPr>
        <p:spPr>
          <a:xfrm>
            <a:off x="4095720" y="1690560"/>
            <a:ext cx="364680" cy="3646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p:txBody>
      </p:sp>
      <p:sp>
        <p:nvSpPr>
          <p:cNvPr id="318" name="CustomShape 28"/>
          <p:cNvSpPr/>
          <p:nvPr/>
        </p:nvSpPr>
        <p:spPr>
          <a:xfrm>
            <a:off x="3214800" y="2143080"/>
            <a:ext cx="215640" cy="191880"/>
          </a:xfrm>
          <a:prstGeom prst="ellipse">
            <a:avLst/>
          </a:prstGeom>
          <a:solidFill>
            <a:srgbClr val="ff0000"/>
          </a:solidFill>
          <a:ln w="9360">
            <a:solidFill>
              <a:schemeClr val="tx1"/>
            </a:solidFill>
            <a:round/>
          </a:ln>
        </p:spPr>
        <p:style>
          <a:lnRef idx="0"/>
          <a:fillRef idx="0"/>
          <a:effectRef idx="0"/>
          <a:fontRef idx="minor"/>
        </p:style>
      </p:sp>
      <p:sp>
        <p:nvSpPr>
          <p:cNvPr id="319" name="CustomShape 29"/>
          <p:cNvSpPr/>
          <p:nvPr/>
        </p:nvSpPr>
        <p:spPr>
          <a:xfrm>
            <a:off x="4325760" y="2131920"/>
            <a:ext cx="215640" cy="191880"/>
          </a:xfrm>
          <a:prstGeom prst="ellipse">
            <a:avLst/>
          </a:prstGeom>
          <a:solidFill>
            <a:srgbClr val="00b050"/>
          </a:solidFill>
          <a:ln w="9360">
            <a:solidFill>
              <a:schemeClr val="tx1"/>
            </a:solidFill>
            <a:round/>
          </a:ln>
        </p:spPr>
        <p:style>
          <a:lnRef idx="0"/>
          <a:fillRef idx="0"/>
          <a:effectRef idx="0"/>
          <a:fontRef idx="minor"/>
        </p:style>
      </p:sp>
      <p:sp>
        <p:nvSpPr>
          <p:cNvPr id="320" name="Line 30"/>
          <p:cNvSpPr/>
          <p:nvPr/>
        </p:nvSpPr>
        <p:spPr>
          <a:xfrm>
            <a:off x="3416040" y="2312640"/>
            <a:ext cx="933480" cy="360"/>
          </a:xfrm>
          <a:prstGeom prst="line">
            <a:avLst/>
          </a:prstGeom>
          <a:ln w="25560">
            <a:solidFill>
              <a:schemeClr val="tx1"/>
            </a:solidFill>
            <a:round/>
          </a:ln>
        </p:spPr>
        <p:style>
          <a:lnRef idx="0"/>
          <a:fillRef idx="0"/>
          <a:effectRef idx="0"/>
          <a:fontRef idx="minor"/>
        </p:style>
      </p:sp>
      <p:sp>
        <p:nvSpPr>
          <p:cNvPr id="321" name="Line 31"/>
          <p:cNvSpPr/>
          <p:nvPr/>
        </p:nvSpPr>
        <p:spPr>
          <a:xfrm>
            <a:off x="3392280" y="2230200"/>
            <a:ext cx="933480" cy="360"/>
          </a:xfrm>
          <a:prstGeom prst="line">
            <a:avLst/>
          </a:prstGeom>
          <a:ln w="25560">
            <a:solidFill>
              <a:schemeClr val="tx1"/>
            </a:solidFill>
            <a:round/>
          </a:ln>
        </p:spPr>
        <p:style>
          <a:lnRef idx="0"/>
          <a:fillRef idx="0"/>
          <a:effectRef idx="0"/>
          <a:fontRef idx="minor"/>
        </p:style>
      </p:sp>
      <p:sp>
        <p:nvSpPr>
          <p:cNvPr id="322" name="CustomShape 32"/>
          <p:cNvSpPr/>
          <p:nvPr/>
        </p:nvSpPr>
        <p:spPr>
          <a:xfrm rot="1800000">
            <a:off x="3039840" y="2225520"/>
            <a:ext cx="118800" cy="544320"/>
          </a:xfrm>
          <a:prstGeom prst="upArrow">
            <a:avLst>
              <a:gd name="adj1" fmla="val 50000"/>
              <a:gd name="adj2" fmla="val 114334"/>
            </a:avLst>
          </a:prstGeom>
          <a:solidFill>
            <a:schemeClr val="tx1"/>
          </a:solidFill>
          <a:ln w="9360">
            <a:solidFill>
              <a:schemeClr val="tx1"/>
            </a:solidFill>
            <a:miter/>
          </a:ln>
        </p:spPr>
        <p:style>
          <a:lnRef idx="0"/>
          <a:fillRef idx="0"/>
          <a:effectRef idx="0"/>
          <a:fontRef idx="minor"/>
        </p:style>
      </p:sp>
      <p:sp>
        <p:nvSpPr>
          <p:cNvPr id="323" name="CustomShape 33"/>
          <p:cNvSpPr/>
          <p:nvPr/>
        </p:nvSpPr>
        <p:spPr>
          <a:xfrm>
            <a:off x="2589840" y="779400"/>
            <a:ext cx="2227680" cy="3337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600" spc="-1" strike="noStrike">
                <a:solidFill>
                  <a:srgbClr val="000000"/>
                </a:solidFill>
                <a:uFill>
                  <a:solidFill>
                    <a:srgbClr val="ffffff"/>
                  </a:solidFill>
                </a:uFill>
                <a:latin typeface="Arial"/>
                <a:ea typeface="DejaVu Sans"/>
              </a:rPr>
              <a:t>Resonant amplitudes</a:t>
            </a:r>
            <a:endParaRPr b="0" lang="en-US" sz="1800" spc="-1" strike="noStrike">
              <a:solidFill>
                <a:srgbClr val="000000"/>
              </a:solidFill>
              <a:uFill>
                <a:solidFill>
                  <a:srgbClr val="ffffff"/>
                </a:solidFill>
              </a:uFill>
              <a:latin typeface="Arial"/>
            </a:endParaRPr>
          </a:p>
        </p:txBody>
      </p:sp>
      <p:sp>
        <p:nvSpPr>
          <p:cNvPr id="324" name="CustomShape 34"/>
          <p:cNvSpPr/>
          <p:nvPr/>
        </p:nvSpPr>
        <p:spPr>
          <a:xfrm>
            <a:off x="6466320" y="779400"/>
            <a:ext cx="2621160" cy="3337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1600" spc="-1" strike="noStrike">
                <a:solidFill>
                  <a:srgbClr val="000000"/>
                </a:solidFill>
                <a:uFill>
                  <a:solidFill>
                    <a:srgbClr val="ffffff"/>
                  </a:solidFill>
                </a:uFill>
                <a:latin typeface="Arial"/>
                <a:ea typeface="DejaVu Sans"/>
              </a:rPr>
              <a:t>Non-resonant amplitudes</a:t>
            </a:r>
            <a:endParaRPr b="0" lang="en-US" sz="1800" spc="-1" strike="noStrike">
              <a:solidFill>
                <a:srgbClr val="000000"/>
              </a:solidFill>
              <a:uFill>
                <a:solidFill>
                  <a:srgbClr val="ffffff"/>
                </a:solidFill>
              </a:uFill>
              <a:latin typeface="Arial"/>
            </a:endParaRPr>
          </a:p>
        </p:txBody>
      </p:sp>
      <p:pic>
        <p:nvPicPr>
          <p:cNvPr id="325" name="Picture 28" descr=""/>
          <p:cNvPicPr/>
          <p:nvPr/>
        </p:nvPicPr>
        <p:blipFill>
          <a:blip r:embed="rId1"/>
          <a:stretch/>
        </p:blipFill>
        <p:spPr>
          <a:xfrm>
            <a:off x="3861720" y="3781440"/>
            <a:ext cx="2310120" cy="2658600"/>
          </a:xfrm>
          <a:prstGeom prst="rect">
            <a:avLst/>
          </a:prstGeom>
          <a:ln w="9360">
            <a:noFill/>
          </a:ln>
        </p:spPr>
      </p:pic>
      <p:pic>
        <p:nvPicPr>
          <p:cNvPr id="326" name="Picture 29" descr=""/>
          <p:cNvPicPr/>
          <p:nvPr/>
        </p:nvPicPr>
        <p:blipFill>
          <a:blip r:embed="rId2"/>
          <a:stretch/>
        </p:blipFill>
        <p:spPr>
          <a:xfrm>
            <a:off x="6649920" y="3781440"/>
            <a:ext cx="2126160" cy="2650680"/>
          </a:xfrm>
          <a:prstGeom prst="rect">
            <a:avLst/>
          </a:prstGeom>
          <a:ln w="9360">
            <a:noFill/>
          </a:ln>
        </p:spPr>
      </p:pic>
      <p:sp>
        <p:nvSpPr>
          <p:cNvPr id="327" name="CustomShape 35"/>
          <p:cNvSpPr/>
          <p:nvPr/>
        </p:nvSpPr>
        <p:spPr>
          <a:xfrm>
            <a:off x="3931920" y="5603760"/>
            <a:ext cx="516240" cy="4014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A</a:t>
            </a:r>
            <a:r>
              <a:rPr b="0" lang="en-US" sz="1800" spc="-1" strike="noStrike" baseline="-25000">
                <a:solidFill>
                  <a:srgbClr val="000000"/>
                </a:solidFill>
                <a:uFill>
                  <a:solidFill>
                    <a:srgbClr val="ffffff"/>
                  </a:solidFill>
                </a:uFill>
                <a:latin typeface="Arial"/>
                <a:ea typeface="DejaVu Sans"/>
              </a:rPr>
              <a:t>1/2</a:t>
            </a:r>
            <a:endParaRPr b="0" lang="en-US" sz="1800" spc="-1" strike="noStrike">
              <a:solidFill>
                <a:srgbClr val="000000"/>
              </a:solidFill>
              <a:uFill>
                <a:solidFill>
                  <a:srgbClr val="ffffff"/>
                </a:solidFill>
              </a:uFill>
              <a:latin typeface="Arial"/>
            </a:endParaRPr>
          </a:p>
        </p:txBody>
      </p:sp>
      <p:sp>
        <p:nvSpPr>
          <p:cNvPr id="328" name="CustomShape 36"/>
          <p:cNvSpPr/>
          <p:nvPr/>
        </p:nvSpPr>
        <p:spPr>
          <a:xfrm>
            <a:off x="7485120" y="5675760"/>
            <a:ext cx="516240" cy="4014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S</a:t>
            </a:r>
            <a:r>
              <a:rPr b="0" lang="en-US" sz="1800" spc="-1" strike="noStrike" baseline="-25000">
                <a:solidFill>
                  <a:srgbClr val="000000"/>
                </a:solidFill>
                <a:uFill>
                  <a:solidFill>
                    <a:srgbClr val="ffffff"/>
                  </a:solidFill>
                </a:uFill>
                <a:latin typeface="Arial"/>
                <a:ea typeface="DejaVu Sans"/>
              </a:rPr>
              <a:t>1/2</a:t>
            </a:r>
            <a:endParaRPr b="0" lang="en-US" sz="1800" spc="-1" strike="noStrike">
              <a:solidFill>
                <a:srgbClr val="000000"/>
              </a:solidFill>
              <a:uFill>
                <a:solidFill>
                  <a:srgbClr val="ffffff"/>
                </a:solidFill>
              </a:uFill>
              <a:latin typeface="Arial"/>
            </a:endParaRPr>
          </a:p>
        </p:txBody>
      </p:sp>
      <p:sp>
        <p:nvSpPr>
          <p:cNvPr id="329" name="CustomShape 37"/>
          <p:cNvSpPr/>
          <p:nvPr/>
        </p:nvSpPr>
        <p:spPr>
          <a:xfrm>
            <a:off x="3198960" y="3593520"/>
            <a:ext cx="64918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An example of extracted electrocouplings for Roper resonance</a:t>
            </a:r>
            <a:endParaRPr b="0" lang="en-US"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CustomShape 1"/>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Reaction mechanisms</a:t>
            </a:r>
            <a:endParaRPr b="0" lang="en-US" sz="1800" spc="-1" strike="noStrike">
              <a:solidFill>
                <a:srgbClr val="000000"/>
              </a:solidFill>
              <a:uFill>
                <a:solidFill>
                  <a:srgbClr val="ffffff"/>
                </a:solidFill>
              </a:uFill>
              <a:latin typeface="Arial"/>
            </a:endParaRPr>
          </a:p>
        </p:txBody>
      </p:sp>
      <p:sp>
        <p:nvSpPr>
          <p:cNvPr id="331" name="CustomShape 2"/>
          <p:cNvSpPr/>
          <p:nvPr/>
        </p:nvSpPr>
        <p:spPr>
          <a:xfrm>
            <a:off x="4792680" y="1132920"/>
            <a:ext cx="2108880" cy="47124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500" spc="-1" strike="noStrike">
                <a:solidFill>
                  <a:srgbClr val="000000"/>
                </a:solidFill>
                <a:uFill>
                  <a:solidFill>
                    <a:srgbClr val="ffffff"/>
                  </a:solidFill>
                </a:uFill>
                <a:latin typeface="Times New Roman"/>
                <a:ea typeface="DejaVu Sans"/>
              </a:rPr>
              <a:t>Resonant part</a:t>
            </a:r>
            <a:endParaRPr b="0" lang="en-US" sz="1800" spc="-1" strike="noStrike">
              <a:solidFill>
                <a:srgbClr val="000000"/>
              </a:solidFill>
              <a:uFill>
                <a:solidFill>
                  <a:srgbClr val="ffffff"/>
                </a:solidFill>
              </a:uFill>
              <a:latin typeface="Arial"/>
            </a:endParaRPr>
          </a:p>
        </p:txBody>
      </p:sp>
      <p:sp>
        <p:nvSpPr>
          <p:cNvPr id="332" name="CustomShape 3"/>
          <p:cNvSpPr/>
          <p:nvPr/>
        </p:nvSpPr>
        <p:spPr>
          <a:xfrm>
            <a:off x="8013240" y="1132920"/>
            <a:ext cx="2683440" cy="471240"/>
          </a:xfrm>
          <a:prstGeom prst="rect">
            <a:avLst/>
          </a:prstGeom>
          <a:noFill/>
          <a:ln w="9360">
            <a:noFill/>
          </a:ln>
        </p:spPr>
        <p:style>
          <a:lnRef idx="0"/>
          <a:fillRef idx="0"/>
          <a:effectRef idx="0"/>
          <a:fontRef idx="minor"/>
        </p:style>
        <p:txBody>
          <a:bodyPr wrap="none" lIns="90000" rIns="90000" tIns="45000" bIns="45000"/>
          <a:p>
            <a:pPr>
              <a:lnSpc>
                <a:spcPct val="100000"/>
              </a:lnSpc>
            </a:pPr>
            <a:r>
              <a:rPr b="1" lang="en-US" sz="2500" spc="-1" strike="noStrike">
                <a:solidFill>
                  <a:srgbClr val="000000"/>
                </a:solidFill>
                <a:uFill>
                  <a:solidFill>
                    <a:srgbClr val="ffffff"/>
                  </a:solidFill>
                </a:uFill>
                <a:latin typeface="Times New Roman"/>
                <a:ea typeface="DejaVu Sans"/>
              </a:rPr>
              <a:t>Non-resonant part</a:t>
            </a:r>
            <a:endParaRPr b="0" lang="en-US" sz="1800" spc="-1" strike="noStrike">
              <a:solidFill>
                <a:srgbClr val="000000"/>
              </a:solidFill>
              <a:uFill>
                <a:solidFill>
                  <a:srgbClr val="ffffff"/>
                </a:solidFill>
              </a:uFill>
              <a:latin typeface="Arial"/>
            </a:endParaRPr>
          </a:p>
        </p:txBody>
      </p:sp>
      <p:sp>
        <p:nvSpPr>
          <p:cNvPr id="333" name="CustomShape 4"/>
          <p:cNvSpPr/>
          <p:nvPr/>
        </p:nvSpPr>
        <p:spPr>
          <a:xfrm>
            <a:off x="7164000" y="1132920"/>
            <a:ext cx="365400" cy="47124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5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p:txBody>
      </p:sp>
      <p:sp>
        <p:nvSpPr>
          <p:cNvPr id="334" name="CustomShape 5"/>
          <p:cNvSpPr/>
          <p:nvPr/>
        </p:nvSpPr>
        <p:spPr>
          <a:xfrm>
            <a:off x="108000" y="4450680"/>
            <a:ext cx="1753920" cy="50580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γ</a:t>
            </a:r>
            <a:r>
              <a:rPr b="1" lang="en-US" sz="2400" spc="-1" strike="noStrike" baseline="-25000">
                <a:solidFill>
                  <a:srgbClr val="000000"/>
                </a:solidFill>
                <a:uFill>
                  <a:solidFill>
                    <a:srgbClr val="ffffff"/>
                  </a:solidFill>
                </a:uFill>
                <a:latin typeface="Times new roman"/>
                <a:ea typeface="DejaVu Sans"/>
              </a:rPr>
              <a:t>v</a:t>
            </a:r>
            <a:r>
              <a:rPr b="1" lang="en-US" sz="2400" spc="-1" strike="noStrike">
                <a:solidFill>
                  <a:srgbClr val="000000"/>
                </a:solidFill>
                <a:uFill>
                  <a:solidFill>
                    <a:srgbClr val="ffffff"/>
                  </a:solidFill>
                </a:uFill>
                <a:latin typeface="Times new roman"/>
                <a:ea typeface="DejaVu Sans"/>
              </a:rPr>
              <a:t>p→N*,Δ* </a:t>
            </a:r>
            <a:endParaRPr b="0" lang="en-US" sz="1800" spc="-1" strike="noStrike">
              <a:solidFill>
                <a:srgbClr val="000000"/>
              </a:solidFill>
              <a:uFill>
                <a:solidFill>
                  <a:srgbClr val="ffffff"/>
                </a:solidFill>
              </a:uFill>
              <a:latin typeface="Arial"/>
            </a:endParaRPr>
          </a:p>
        </p:txBody>
      </p:sp>
      <p:sp>
        <p:nvSpPr>
          <p:cNvPr id="335" name="CustomShape 6"/>
          <p:cNvSpPr/>
          <p:nvPr/>
        </p:nvSpPr>
        <p:spPr>
          <a:xfrm>
            <a:off x="5670720" y="1737360"/>
            <a:ext cx="360" cy="1279800"/>
          </a:xfrm>
          <a:custGeom>
            <a:avLst/>
            <a:gdLst/>
            <a:ahLst/>
            <a:rect l="l" t="t" r="r" b="b"/>
            <a:pathLst>
              <a:path w="21600" h="21600">
                <a:moveTo>
                  <a:pt x="0" y="0"/>
                </a:moveTo>
                <a:lnTo>
                  <a:pt x="21600" y="21600"/>
                </a:lnTo>
              </a:path>
            </a:pathLst>
          </a:custGeom>
          <a:noFill/>
          <a:ln w="146160">
            <a:solidFill>
              <a:srgbClr val="ff0000"/>
            </a:solidFill>
            <a:round/>
            <a:tailEnd len="med" type="triangle" w="med"/>
          </a:ln>
        </p:spPr>
        <p:style>
          <a:lnRef idx="1">
            <a:schemeClr val="dk1"/>
          </a:lnRef>
          <a:fillRef idx="0">
            <a:schemeClr val="dk1"/>
          </a:fillRef>
          <a:effectRef idx="0">
            <a:schemeClr val="dk1"/>
          </a:effectRef>
          <a:fontRef idx="minor"/>
        </p:style>
      </p:sp>
      <p:sp>
        <p:nvSpPr>
          <p:cNvPr id="336" name="CustomShape 7"/>
          <p:cNvSpPr/>
          <p:nvPr/>
        </p:nvSpPr>
        <p:spPr>
          <a:xfrm flipV="1">
            <a:off x="2963520" y="3669840"/>
            <a:ext cx="365040" cy="300600"/>
          </a:xfrm>
          <a:custGeom>
            <a:avLst/>
            <a:gdLst/>
            <a:ahLst/>
            <a:rect l="l" t="t" r="r" b="b"/>
            <a:pathLst>
              <a:path w="21600" h="21600">
                <a:moveTo>
                  <a:pt x="0" y="0"/>
                </a:moveTo>
                <a:lnTo>
                  <a:pt x="21600" y="21600"/>
                </a:lnTo>
              </a:path>
            </a:pathLst>
          </a:custGeom>
          <a:noFill/>
          <a:ln w="50760">
            <a:round/>
            <a:tailEnd len="med" type="triangle" w="med"/>
          </a:ln>
        </p:spPr>
        <p:style>
          <a:lnRef idx="1">
            <a:schemeClr val="dk1"/>
          </a:lnRef>
          <a:fillRef idx="0">
            <a:schemeClr val="dk1"/>
          </a:fillRef>
          <a:effectRef idx="0">
            <a:schemeClr val="dk1"/>
          </a:effectRef>
          <a:fontRef idx="minor"/>
        </p:style>
      </p:sp>
      <p:sp>
        <p:nvSpPr>
          <p:cNvPr id="337" name="CustomShape 8"/>
          <p:cNvSpPr/>
          <p:nvPr/>
        </p:nvSpPr>
        <p:spPr>
          <a:xfrm>
            <a:off x="2971440" y="4123800"/>
            <a:ext cx="370440" cy="284400"/>
          </a:xfrm>
          <a:custGeom>
            <a:avLst/>
            <a:gdLst/>
            <a:ahLst/>
            <a:rect l="l" t="t" r="r" b="b"/>
            <a:pathLst>
              <a:path w="21600" h="21600">
                <a:moveTo>
                  <a:pt x="0" y="0"/>
                </a:moveTo>
                <a:lnTo>
                  <a:pt x="21600" y="21600"/>
                </a:lnTo>
              </a:path>
            </a:pathLst>
          </a:custGeom>
          <a:noFill/>
          <a:ln w="50760">
            <a:round/>
            <a:tailEnd len="med" type="triangle" w="med"/>
          </a:ln>
        </p:spPr>
        <p:style>
          <a:lnRef idx="1">
            <a:schemeClr val="dk1"/>
          </a:lnRef>
          <a:fillRef idx="0">
            <a:schemeClr val="dk1"/>
          </a:fillRef>
          <a:effectRef idx="0">
            <a:schemeClr val="dk1"/>
          </a:effectRef>
          <a:fontRef idx="minor"/>
        </p:style>
      </p:sp>
      <p:sp>
        <p:nvSpPr>
          <p:cNvPr id="338" name="CustomShape 9"/>
          <p:cNvSpPr/>
          <p:nvPr/>
        </p:nvSpPr>
        <p:spPr>
          <a:xfrm>
            <a:off x="3319560" y="3474000"/>
            <a:ext cx="45864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N</a:t>
            </a:r>
            <a:r>
              <a:rPr b="0" lang="en-US" sz="18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39" name="CustomShape 10"/>
          <p:cNvSpPr/>
          <p:nvPr/>
        </p:nvSpPr>
        <p:spPr>
          <a:xfrm>
            <a:off x="3337920" y="4245120"/>
            <a:ext cx="40680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π</a:t>
            </a:r>
            <a:r>
              <a:rPr b="0" lang="en-US" sz="18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40" name="CustomShape 11"/>
          <p:cNvSpPr/>
          <p:nvPr/>
        </p:nvSpPr>
        <p:spPr>
          <a:xfrm>
            <a:off x="4720320" y="4450680"/>
            <a:ext cx="1753920" cy="50580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γ</a:t>
            </a:r>
            <a:r>
              <a:rPr b="1" lang="en-US" sz="2400" spc="-1" strike="noStrike" baseline="-25000">
                <a:solidFill>
                  <a:srgbClr val="000000"/>
                </a:solidFill>
                <a:uFill>
                  <a:solidFill>
                    <a:srgbClr val="ffffff"/>
                  </a:solidFill>
                </a:uFill>
                <a:latin typeface="Times new roman"/>
                <a:ea typeface="DejaVu Sans"/>
              </a:rPr>
              <a:t>v</a:t>
            </a:r>
            <a:r>
              <a:rPr b="1" lang="en-US" sz="2400" spc="-1" strike="noStrike">
                <a:solidFill>
                  <a:srgbClr val="000000"/>
                </a:solidFill>
                <a:uFill>
                  <a:solidFill>
                    <a:srgbClr val="ffffff"/>
                  </a:solidFill>
                </a:uFill>
                <a:latin typeface="Times new roman"/>
                <a:ea typeface="DejaVu Sans"/>
              </a:rPr>
              <a:t>p→N*,Δ* </a:t>
            </a:r>
            <a:endParaRPr b="0" lang="en-US" sz="1800" spc="-1" strike="noStrike">
              <a:solidFill>
                <a:srgbClr val="000000"/>
              </a:solidFill>
              <a:uFill>
                <a:solidFill>
                  <a:srgbClr val="ffffff"/>
                </a:solidFill>
              </a:uFill>
              <a:latin typeface="Arial"/>
            </a:endParaRPr>
          </a:p>
        </p:txBody>
      </p:sp>
      <p:sp>
        <p:nvSpPr>
          <p:cNvPr id="341" name="CustomShape 12"/>
          <p:cNvSpPr/>
          <p:nvPr/>
        </p:nvSpPr>
        <p:spPr>
          <a:xfrm>
            <a:off x="2591640" y="3802680"/>
            <a:ext cx="42948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Δ</a:t>
            </a:r>
            <a:r>
              <a:rPr b="0" lang="en-US" sz="18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42" name="CustomShape 13"/>
          <p:cNvSpPr/>
          <p:nvPr/>
        </p:nvSpPr>
        <p:spPr>
          <a:xfrm>
            <a:off x="2608200" y="4926960"/>
            <a:ext cx="40680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π</a:t>
            </a:r>
            <a:r>
              <a:rPr b="0" lang="en-US" sz="18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43" name="CustomShape 14"/>
          <p:cNvSpPr/>
          <p:nvPr/>
        </p:nvSpPr>
        <p:spPr>
          <a:xfrm>
            <a:off x="7282440" y="3794760"/>
            <a:ext cx="97668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ρ</a:t>
            </a:r>
            <a:r>
              <a:rPr b="1" lang="en-US" sz="2400" spc="-1" strike="noStrike" baseline="30000">
                <a:solidFill>
                  <a:srgbClr val="000000"/>
                </a:solidFill>
                <a:uFill>
                  <a:solidFill>
                    <a:srgbClr val="ffffff"/>
                  </a:solidFill>
                </a:uFill>
                <a:latin typeface="Times new roman"/>
                <a:ea typeface="DejaVu Sans"/>
              </a:rPr>
              <a:t>0</a:t>
            </a:r>
            <a:r>
              <a:rPr b="1" lang="en-US" sz="2400" spc="-1" strike="noStrike">
                <a:solidFill>
                  <a:srgbClr val="00b050"/>
                </a:solidFill>
                <a:uFill>
                  <a:solidFill>
                    <a:srgbClr val="ffffff"/>
                  </a:solidFill>
                </a:uFill>
                <a:latin typeface="Times new roman"/>
                <a:ea typeface="DejaVu Sans"/>
              </a:rPr>
              <a:t>(ρ</a:t>
            </a:r>
            <a:r>
              <a:rPr b="1" lang="en-US" sz="2400" spc="-1" strike="noStrike" baseline="30000">
                <a:solidFill>
                  <a:srgbClr val="00b050"/>
                </a:solidFill>
                <a:uFill>
                  <a:solidFill>
                    <a:srgbClr val="ffffff"/>
                  </a:solidFill>
                </a:uFill>
                <a:latin typeface="Times new roman"/>
                <a:ea typeface="DejaVu Sans"/>
              </a:rPr>
              <a:t>+</a:t>
            </a:r>
            <a:r>
              <a:rPr b="1" lang="en-US" sz="2400" spc="-1" strike="noStrike">
                <a:solidFill>
                  <a:srgbClr val="00b05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44" name="CustomShape 15"/>
          <p:cNvSpPr/>
          <p:nvPr/>
        </p:nvSpPr>
        <p:spPr>
          <a:xfrm>
            <a:off x="7255080" y="4886640"/>
            <a:ext cx="79992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p</a:t>
            </a:r>
            <a:r>
              <a:rPr b="1" lang="en-US" sz="2400" spc="-1" strike="noStrike">
                <a:solidFill>
                  <a:srgbClr val="00b050"/>
                </a:solidFill>
                <a:uFill>
                  <a:solidFill>
                    <a:srgbClr val="ffffff"/>
                  </a:solidFill>
                </a:uFill>
                <a:latin typeface="Times new roman"/>
                <a:ea typeface="DejaVu Sans"/>
              </a:rPr>
              <a:t>(n) </a:t>
            </a:r>
            <a:endParaRPr b="0" lang="en-US" sz="1800" spc="-1" strike="noStrike">
              <a:solidFill>
                <a:srgbClr val="000000"/>
              </a:solidFill>
              <a:uFill>
                <a:solidFill>
                  <a:srgbClr val="ffffff"/>
                </a:solidFill>
              </a:uFill>
              <a:latin typeface="Arial"/>
            </a:endParaRPr>
          </a:p>
        </p:txBody>
      </p:sp>
      <p:sp>
        <p:nvSpPr>
          <p:cNvPr id="345" name="CustomShape 16"/>
          <p:cNvSpPr/>
          <p:nvPr/>
        </p:nvSpPr>
        <p:spPr>
          <a:xfrm>
            <a:off x="8589960" y="3369600"/>
            <a:ext cx="99756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π</a:t>
            </a:r>
            <a:r>
              <a:rPr b="1" lang="en-US" sz="2400" spc="-1" strike="noStrike" baseline="30000">
                <a:solidFill>
                  <a:srgbClr val="000000"/>
                </a:solidFill>
                <a:uFill>
                  <a:solidFill>
                    <a:srgbClr val="ffffff"/>
                  </a:solidFill>
                </a:uFill>
                <a:latin typeface="Times new roman"/>
                <a:ea typeface="DejaVu Sans"/>
              </a:rPr>
              <a:t>+</a:t>
            </a:r>
            <a:r>
              <a:rPr b="1" lang="en-US" sz="2400" spc="-1" strike="noStrike">
                <a:solidFill>
                  <a:srgbClr val="00b050"/>
                </a:solidFill>
                <a:uFill>
                  <a:solidFill>
                    <a:srgbClr val="ffffff"/>
                  </a:solidFill>
                </a:uFill>
                <a:latin typeface="Times new roman"/>
                <a:ea typeface="DejaVu Sans"/>
              </a:rPr>
              <a:t>(π</a:t>
            </a:r>
            <a:r>
              <a:rPr b="1" lang="en-US" sz="2400" spc="-1" strike="noStrike" baseline="30000">
                <a:solidFill>
                  <a:srgbClr val="00b050"/>
                </a:solidFill>
                <a:uFill>
                  <a:solidFill>
                    <a:srgbClr val="ffffff"/>
                  </a:solidFill>
                </a:uFill>
                <a:latin typeface="Times new roman"/>
                <a:ea typeface="DejaVu Sans"/>
              </a:rPr>
              <a:t>+</a:t>
            </a:r>
            <a:r>
              <a:rPr b="1" lang="en-US" sz="2400" spc="-1" strike="noStrike">
                <a:solidFill>
                  <a:srgbClr val="00b05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46" name="CustomShape 17"/>
          <p:cNvSpPr/>
          <p:nvPr/>
        </p:nvSpPr>
        <p:spPr>
          <a:xfrm>
            <a:off x="8604720" y="4108680"/>
            <a:ext cx="94464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Times new roman"/>
                <a:ea typeface="DejaVu Sans"/>
              </a:rPr>
              <a:t>π</a:t>
            </a:r>
            <a:r>
              <a:rPr b="1" lang="en-US" sz="2400" spc="-1" strike="noStrike" baseline="30000">
                <a:solidFill>
                  <a:srgbClr val="000000"/>
                </a:solidFill>
                <a:uFill>
                  <a:solidFill>
                    <a:srgbClr val="ffffff"/>
                  </a:solidFill>
                </a:uFill>
                <a:latin typeface="Times new roman"/>
                <a:ea typeface="DejaVu Sans"/>
              </a:rPr>
              <a:t>-</a:t>
            </a:r>
            <a:r>
              <a:rPr b="1" lang="en-US" sz="2400" spc="-1" strike="noStrike">
                <a:solidFill>
                  <a:srgbClr val="00b050"/>
                </a:solidFill>
                <a:uFill>
                  <a:solidFill>
                    <a:srgbClr val="ffffff"/>
                  </a:solidFill>
                </a:uFill>
                <a:latin typeface="Times new roman"/>
                <a:ea typeface="DejaVu Sans"/>
              </a:rPr>
              <a:t>(π</a:t>
            </a:r>
            <a:r>
              <a:rPr b="1" lang="en-US" sz="2400" spc="-1" strike="noStrike" baseline="30000">
                <a:solidFill>
                  <a:srgbClr val="00b050"/>
                </a:solidFill>
                <a:uFill>
                  <a:solidFill>
                    <a:srgbClr val="ffffff"/>
                  </a:solidFill>
                </a:uFill>
                <a:latin typeface="Times new roman"/>
                <a:ea typeface="DejaVu Sans"/>
              </a:rPr>
              <a:t>0</a:t>
            </a:r>
            <a:r>
              <a:rPr b="1" lang="en-US" sz="2400" spc="-1" strike="noStrike">
                <a:solidFill>
                  <a:srgbClr val="00b05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47" name="CustomShape 18"/>
          <p:cNvSpPr/>
          <p:nvPr/>
        </p:nvSpPr>
        <p:spPr>
          <a:xfrm>
            <a:off x="9955440" y="4450680"/>
            <a:ext cx="35928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p:txBody>
      </p:sp>
      <p:sp>
        <p:nvSpPr>
          <p:cNvPr id="348" name="CustomShape 19"/>
          <p:cNvSpPr/>
          <p:nvPr/>
        </p:nvSpPr>
        <p:spPr>
          <a:xfrm>
            <a:off x="4737240" y="3369600"/>
            <a:ext cx="4933800" cy="229608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349" name="CustomShape 20"/>
          <p:cNvSpPr/>
          <p:nvPr/>
        </p:nvSpPr>
        <p:spPr>
          <a:xfrm>
            <a:off x="4149000" y="4450680"/>
            <a:ext cx="35928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p:txBody>
      </p:sp>
      <p:sp>
        <p:nvSpPr>
          <p:cNvPr id="350" name="CustomShape 21"/>
          <p:cNvSpPr/>
          <p:nvPr/>
        </p:nvSpPr>
        <p:spPr>
          <a:xfrm>
            <a:off x="10783440" y="4389120"/>
            <a:ext cx="587880" cy="57780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32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p:txBody>
      </p:sp>
      <p:sp>
        <p:nvSpPr>
          <p:cNvPr id="351" name="CustomShape 22"/>
          <p:cNvSpPr/>
          <p:nvPr/>
        </p:nvSpPr>
        <p:spPr>
          <a:xfrm>
            <a:off x="736920" y="1132920"/>
            <a:ext cx="3038760" cy="523080"/>
          </a:xfrm>
          <a:prstGeom prst="rect">
            <a:avLst/>
          </a:prstGeom>
          <a:noFill/>
          <a:ln>
            <a:noFill/>
          </a:ln>
        </p:spPr>
        <p:style>
          <a:lnRef idx="0"/>
          <a:fillRef idx="0"/>
          <a:effectRef idx="0"/>
          <a:fontRef idx="minor"/>
        </p:style>
        <p:txBody>
          <a:bodyPr wrap="none" lIns="90000" rIns="90000" tIns="45000" bIns="45000"/>
          <a:p>
            <a:pPr algn="r">
              <a:lnSpc>
                <a:spcPct val="100000"/>
              </a:lnSpc>
            </a:pPr>
            <a:r>
              <a:rPr b="1" lang="en-US" sz="2500" spc="-1" strike="noStrike">
                <a:solidFill>
                  <a:srgbClr val="000000"/>
                </a:solidFill>
                <a:uFill>
                  <a:solidFill>
                    <a:srgbClr val="ffffff"/>
                  </a:solidFill>
                </a:uFill>
                <a:latin typeface="Times new roman"/>
                <a:ea typeface="DejaVu Sans"/>
              </a:rPr>
              <a:t>γ</a:t>
            </a:r>
            <a:r>
              <a:rPr b="1" lang="en-US" sz="2500" spc="-1" strike="noStrike" baseline="-25000">
                <a:solidFill>
                  <a:srgbClr val="000000"/>
                </a:solidFill>
                <a:uFill>
                  <a:solidFill>
                    <a:srgbClr val="ffffff"/>
                  </a:solidFill>
                </a:uFill>
                <a:latin typeface="Times new roman"/>
                <a:ea typeface="DejaVu Sans"/>
              </a:rPr>
              <a:t>v</a:t>
            </a:r>
            <a:r>
              <a:rPr b="1" lang="en-US" sz="2500" spc="-1" strike="noStrike">
                <a:solidFill>
                  <a:srgbClr val="000000"/>
                </a:solidFill>
                <a:uFill>
                  <a:solidFill>
                    <a:srgbClr val="ffffff"/>
                  </a:solidFill>
                </a:uFill>
                <a:latin typeface="Times new roman"/>
                <a:ea typeface="DejaVu Sans"/>
              </a:rPr>
              <a:t>p→p</a:t>
            </a:r>
            <a:r>
              <a:rPr b="1" lang="en-US" sz="2500" spc="-1" strike="noStrike">
                <a:solidFill>
                  <a:srgbClr val="00b050"/>
                </a:solidFill>
                <a:uFill>
                  <a:solidFill>
                    <a:srgbClr val="ffffff"/>
                  </a:solidFill>
                </a:uFill>
                <a:latin typeface="Times new roman"/>
                <a:ea typeface="DejaVu Sans"/>
              </a:rPr>
              <a:t>(n)</a:t>
            </a:r>
            <a:r>
              <a:rPr b="1" lang="en-US" sz="2500" spc="-1" strike="noStrike">
                <a:solidFill>
                  <a:srgbClr val="000000"/>
                </a:solidFill>
                <a:uFill>
                  <a:solidFill>
                    <a:srgbClr val="ffffff"/>
                  </a:solidFill>
                </a:uFill>
                <a:latin typeface="Times new roman"/>
                <a:ea typeface="DejaVu Sans"/>
              </a:rPr>
              <a:t>π</a:t>
            </a:r>
            <a:r>
              <a:rPr b="1" lang="en-US" sz="2500" spc="-1" strike="noStrike" baseline="30000">
                <a:solidFill>
                  <a:srgbClr val="000000"/>
                </a:solidFill>
                <a:uFill>
                  <a:solidFill>
                    <a:srgbClr val="ffffff"/>
                  </a:solidFill>
                </a:uFill>
                <a:latin typeface="Times new roman"/>
                <a:ea typeface="DejaVu Sans"/>
              </a:rPr>
              <a:t>+</a:t>
            </a:r>
            <a:r>
              <a:rPr b="1" lang="en-US" sz="2500" spc="-1" strike="noStrike">
                <a:solidFill>
                  <a:srgbClr val="00b050"/>
                </a:solidFill>
                <a:uFill>
                  <a:solidFill>
                    <a:srgbClr val="ffffff"/>
                  </a:solidFill>
                </a:uFill>
                <a:latin typeface="Times new roman"/>
                <a:ea typeface="DejaVu Sans"/>
              </a:rPr>
              <a:t>(π</a:t>
            </a:r>
            <a:r>
              <a:rPr b="1" lang="en-US" sz="2500" spc="-1" strike="noStrike" baseline="30000">
                <a:solidFill>
                  <a:srgbClr val="00b050"/>
                </a:solidFill>
                <a:uFill>
                  <a:solidFill>
                    <a:srgbClr val="ffffff"/>
                  </a:solidFill>
                </a:uFill>
                <a:latin typeface="Times new roman"/>
                <a:ea typeface="DejaVu Sans"/>
              </a:rPr>
              <a:t>+</a:t>
            </a:r>
            <a:r>
              <a:rPr b="1" lang="en-US" sz="2500" spc="-1" strike="noStrike">
                <a:solidFill>
                  <a:srgbClr val="00b050"/>
                </a:solidFill>
                <a:uFill>
                  <a:solidFill>
                    <a:srgbClr val="ffffff"/>
                  </a:solidFill>
                </a:uFill>
                <a:latin typeface="Times new roman"/>
                <a:ea typeface="DejaVu Sans"/>
              </a:rPr>
              <a:t>)</a:t>
            </a:r>
            <a:r>
              <a:rPr b="1" lang="en-US" sz="2500" spc="-1" strike="noStrike">
                <a:solidFill>
                  <a:srgbClr val="000000"/>
                </a:solidFill>
                <a:uFill>
                  <a:solidFill>
                    <a:srgbClr val="ffffff"/>
                  </a:solidFill>
                </a:uFill>
                <a:latin typeface="Times new roman"/>
                <a:ea typeface="DejaVu Sans"/>
              </a:rPr>
              <a:t>π</a:t>
            </a:r>
            <a:r>
              <a:rPr b="1" lang="en-US" sz="2500" spc="-1" strike="noStrike" baseline="30000">
                <a:solidFill>
                  <a:srgbClr val="000000"/>
                </a:solidFill>
                <a:uFill>
                  <a:solidFill>
                    <a:srgbClr val="ffffff"/>
                  </a:solidFill>
                </a:uFill>
                <a:latin typeface="Times new roman"/>
                <a:ea typeface="DejaVu Sans"/>
              </a:rPr>
              <a:t>-</a:t>
            </a:r>
            <a:r>
              <a:rPr b="1" lang="en-US" sz="2500" spc="-1" strike="noStrike">
                <a:solidFill>
                  <a:srgbClr val="00b050"/>
                </a:solidFill>
                <a:uFill>
                  <a:solidFill>
                    <a:srgbClr val="ffffff"/>
                  </a:solidFill>
                </a:uFill>
                <a:latin typeface="Times new roman"/>
                <a:ea typeface="DejaVu Sans"/>
              </a:rPr>
              <a:t>(π</a:t>
            </a:r>
            <a:r>
              <a:rPr b="1" lang="en-US" sz="2500" spc="-1" strike="noStrike" baseline="30000">
                <a:solidFill>
                  <a:srgbClr val="00b050"/>
                </a:solidFill>
                <a:uFill>
                  <a:solidFill>
                    <a:srgbClr val="ffffff"/>
                  </a:solidFill>
                </a:uFill>
                <a:latin typeface="Times new roman"/>
                <a:ea typeface="DejaVu Sans"/>
              </a:rPr>
              <a:t>0</a:t>
            </a:r>
            <a:r>
              <a:rPr b="1" lang="en-US" sz="2500" spc="-1" strike="noStrike">
                <a:solidFill>
                  <a:srgbClr val="00b05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52" name="CustomShape 23"/>
          <p:cNvSpPr/>
          <p:nvPr/>
        </p:nvSpPr>
        <p:spPr>
          <a:xfrm>
            <a:off x="4009320" y="1132920"/>
            <a:ext cx="348120" cy="471240"/>
          </a:xfrm>
          <a:prstGeom prst="rect">
            <a:avLst/>
          </a:prstGeom>
          <a:noFill/>
          <a:ln>
            <a:noFill/>
          </a:ln>
        </p:spPr>
        <p:style>
          <a:lnRef idx="0"/>
          <a:fillRef idx="0"/>
          <a:effectRef idx="0"/>
          <a:fontRef idx="minor"/>
        </p:style>
        <p:txBody>
          <a:bodyPr lIns="90000" rIns="90000" tIns="45000" bIns="45000"/>
          <a:p>
            <a:pPr>
              <a:lnSpc>
                <a:spcPct val="100000"/>
              </a:lnSpc>
            </a:pPr>
            <a:r>
              <a:rPr b="1" lang="en-US" sz="25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p:txBody>
      </p:sp>
      <p:sp>
        <p:nvSpPr>
          <p:cNvPr id="353" name="CustomShape 24"/>
          <p:cNvSpPr/>
          <p:nvPr/>
        </p:nvSpPr>
        <p:spPr>
          <a:xfrm>
            <a:off x="6412680" y="4705200"/>
            <a:ext cx="806760" cy="480960"/>
          </a:xfrm>
          <a:custGeom>
            <a:avLst/>
            <a:gdLst/>
            <a:ahLst/>
            <a:rect l="l" t="t" r="r" b="b"/>
            <a:pathLst>
              <a:path w="21600" h="21600">
                <a:moveTo>
                  <a:pt x="0" y="0"/>
                </a:moveTo>
                <a:lnTo>
                  <a:pt x="21600" y="21600"/>
                </a:lnTo>
              </a:path>
            </a:pathLst>
          </a:custGeom>
          <a:noFill/>
          <a:ln w="50760">
            <a:round/>
            <a:tailEnd len="med" type="triangle" w="med"/>
          </a:ln>
        </p:spPr>
        <p:style>
          <a:lnRef idx="1">
            <a:schemeClr val="dk1"/>
          </a:lnRef>
          <a:fillRef idx="0">
            <a:schemeClr val="dk1"/>
          </a:fillRef>
          <a:effectRef idx="0">
            <a:schemeClr val="dk1"/>
          </a:effectRef>
          <a:fontRef idx="minor"/>
        </p:style>
      </p:sp>
      <p:sp>
        <p:nvSpPr>
          <p:cNvPr id="354" name="CustomShape 25"/>
          <p:cNvSpPr/>
          <p:nvPr/>
        </p:nvSpPr>
        <p:spPr>
          <a:xfrm flipV="1">
            <a:off x="6404400" y="4124520"/>
            <a:ext cx="814680" cy="491400"/>
          </a:xfrm>
          <a:custGeom>
            <a:avLst/>
            <a:gdLst/>
            <a:ahLst/>
            <a:rect l="l" t="t" r="r" b="b"/>
            <a:pathLst>
              <a:path w="21600" h="21600">
                <a:moveTo>
                  <a:pt x="0" y="0"/>
                </a:moveTo>
                <a:lnTo>
                  <a:pt x="21600" y="21600"/>
                </a:lnTo>
              </a:path>
            </a:pathLst>
          </a:custGeom>
          <a:noFill/>
          <a:ln w="50760">
            <a:round/>
            <a:tailEnd len="med" type="triangle" w="med"/>
          </a:ln>
        </p:spPr>
        <p:style>
          <a:lnRef idx="1">
            <a:schemeClr val="dk1"/>
          </a:lnRef>
          <a:fillRef idx="0">
            <a:schemeClr val="dk1"/>
          </a:fillRef>
          <a:effectRef idx="0">
            <a:schemeClr val="dk1"/>
          </a:effectRef>
          <a:fontRef idx="minor"/>
        </p:style>
      </p:sp>
      <p:sp>
        <p:nvSpPr>
          <p:cNvPr id="355" name="CustomShape 26"/>
          <p:cNvSpPr/>
          <p:nvPr/>
        </p:nvSpPr>
        <p:spPr>
          <a:xfrm>
            <a:off x="1800360" y="4705200"/>
            <a:ext cx="806760" cy="480960"/>
          </a:xfrm>
          <a:custGeom>
            <a:avLst/>
            <a:gdLst/>
            <a:ahLst/>
            <a:rect l="l" t="t" r="r" b="b"/>
            <a:pathLst>
              <a:path w="21600" h="21600">
                <a:moveTo>
                  <a:pt x="0" y="0"/>
                </a:moveTo>
                <a:lnTo>
                  <a:pt x="21600" y="21600"/>
                </a:lnTo>
              </a:path>
            </a:pathLst>
          </a:custGeom>
          <a:noFill/>
          <a:ln w="50760">
            <a:round/>
            <a:tailEnd len="med" type="triangle" w="med"/>
          </a:ln>
        </p:spPr>
        <p:style>
          <a:lnRef idx="1">
            <a:schemeClr val="dk1"/>
          </a:lnRef>
          <a:fillRef idx="0">
            <a:schemeClr val="dk1"/>
          </a:fillRef>
          <a:effectRef idx="0">
            <a:schemeClr val="dk1"/>
          </a:effectRef>
          <a:fontRef idx="minor"/>
        </p:style>
      </p:sp>
      <p:sp>
        <p:nvSpPr>
          <p:cNvPr id="356" name="CustomShape 27"/>
          <p:cNvSpPr/>
          <p:nvPr/>
        </p:nvSpPr>
        <p:spPr>
          <a:xfrm flipV="1">
            <a:off x="1792440" y="4124520"/>
            <a:ext cx="814680" cy="491400"/>
          </a:xfrm>
          <a:custGeom>
            <a:avLst/>
            <a:gdLst/>
            <a:ahLst/>
            <a:rect l="l" t="t" r="r" b="b"/>
            <a:pathLst>
              <a:path w="21600" h="21600">
                <a:moveTo>
                  <a:pt x="0" y="0"/>
                </a:moveTo>
                <a:lnTo>
                  <a:pt x="21600" y="21600"/>
                </a:lnTo>
              </a:path>
            </a:pathLst>
          </a:custGeom>
          <a:noFill/>
          <a:ln w="50760">
            <a:round/>
            <a:tailEnd len="med" type="triangle" w="med"/>
          </a:ln>
        </p:spPr>
        <p:style>
          <a:lnRef idx="1">
            <a:schemeClr val="dk1"/>
          </a:lnRef>
          <a:fillRef idx="0">
            <a:schemeClr val="dk1"/>
          </a:fillRef>
          <a:effectRef idx="0">
            <a:schemeClr val="dk1"/>
          </a:effectRef>
          <a:fontRef idx="minor"/>
        </p:style>
      </p:sp>
      <p:sp>
        <p:nvSpPr>
          <p:cNvPr id="357" name="CustomShape 28"/>
          <p:cNvSpPr/>
          <p:nvPr/>
        </p:nvSpPr>
        <p:spPr>
          <a:xfrm flipV="1">
            <a:off x="8169120" y="3613680"/>
            <a:ext cx="365040" cy="300600"/>
          </a:xfrm>
          <a:custGeom>
            <a:avLst/>
            <a:gdLst/>
            <a:ahLst/>
            <a:rect l="l" t="t" r="r" b="b"/>
            <a:pathLst>
              <a:path w="21600" h="21600">
                <a:moveTo>
                  <a:pt x="0" y="0"/>
                </a:moveTo>
                <a:lnTo>
                  <a:pt x="21600" y="21600"/>
                </a:lnTo>
              </a:path>
            </a:pathLst>
          </a:custGeom>
          <a:noFill/>
          <a:ln w="50760">
            <a:round/>
            <a:tailEnd len="med" type="triangle" w="med"/>
          </a:ln>
        </p:spPr>
        <p:style>
          <a:lnRef idx="1">
            <a:schemeClr val="dk1"/>
          </a:lnRef>
          <a:fillRef idx="0">
            <a:schemeClr val="dk1"/>
          </a:fillRef>
          <a:effectRef idx="0">
            <a:schemeClr val="dk1"/>
          </a:effectRef>
          <a:fontRef idx="minor"/>
        </p:style>
      </p:sp>
      <p:sp>
        <p:nvSpPr>
          <p:cNvPr id="358" name="CustomShape 29"/>
          <p:cNvSpPr/>
          <p:nvPr/>
        </p:nvSpPr>
        <p:spPr>
          <a:xfrm>
            <a:off x="8177040" y="4067640"/>
            <a:ext cx="370440" cy="284400"/>
          </a:xfrm>
          <a:custGeom>
            <a:avLst/>
            <a:gdLst/>
            <a:ahLst/>
            <a:rect l="l" t="t" r="r" b="b"/>
            <a:pathLst>
              <a:path w="21600" h="21600">
                <a:moveTo>
                  <a:pt x="0" y="0"/>
                </a:moveTo>
                <a:lnTo>
                  <a:pt x="21600" y="21600"/>
                </a:lnTo>
              </a:path>
            </a:pathLst>
          </a:custGeom>
          <a:noFill/>
          <a:ln w="50760">
            <a:round/>
            <a:tailEnd len="med" type="triangle" w="med"/>
          </a:ln>
        </p:spPr>
        <p:style>
          <a:lnRef idx="1">
            <a:schemeClr val="dk1"/>
          </a:lnRef>
          <a:fillRef idx="0">
            <a:schemeClr val="dk1"/>
          </a:fillRef>
          <a:effectRef idx="0">
            <a:schemeClr val="dk1"/>
          </a:effectRef>
          <a:fontRef idx="minor"/>
        </p:style>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9" name="CustomShape 1"/>
          <p:cNvSpPr/>
          <p:nvPr/>
        </p:nvSpPr>
        <p:spPr>
          <a:xfrm>
            <a:off x="4141080" y="1490760"/>
            <a:ext cx="263520" cy="367560"/>
          </a:xfrm>
          <a:prstGeom prst="rect">
            <a:avLst/>
          </a:prstGeom>
          <a:noFill/>
          <a:ln>
            <a:noFill/>
          </a:ln>
        </p:spPr>
        <p:style>
          <a:lnRef idx="0"/>
          <a:fillRef idx="0"/>
          <a:effectRef idx="0"/>
          <a:fontRef idx="minor"/>
        </p:style>
      </p:sp>
      <p:sp>
        <p:nvSpPr>
          <p:cNvPr id="360" name="CustomShape 2"/>
          <p:cNvSpPr/>
          <p:nvPr/>
        </p:nvSpPr>
        <p:spPr>
          <a:xfrm>
            <a:off x="0" y="0"/>
            <a:ext cx="1219176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Invariant mass distributions for the nπ</a:t>
            </a:r>
            <a:r>
              <a:rPr b="1" lang="en-US" sz="3600" spc="-1" strike="noStrike" baseline="30000">
                <a:solidFill>
                  <a:srgbClr val="333399"/>
                </a:solidFill>
                <a:uFill>
                  <a:solidFill>
                    <a:srgbClr val="ffffff"/>
                  </a:solidFill>
                </a:uFill>
                <a:latin typeface="Times New Roman"/>
                <a:ea typeface="DejaVu Sans"/>
              </a:rPr>
              <a:t>+</a:t>
            </a:r>
            <a:r>
              <a:rPr b="1" lang="en-US" sz="3600" spc="-1" strike="noStrike">
                <a:solidFill>
                  <a:srgbClr val="333399"/>
                </a:solidFill>
                <a:uFill>
                  <a:solidFill>
                    <a:srgbClr val="ffffff"/>
                  </a:solidFill>
                </a:uFill>
                <a:latin typeface="Times New Roman"/>
                <a:ea typeface="DejaVu Sans"/>
              </a:rPr>
              <a:t>π</a:t>
            </a:r>
            <a:r>
              <a:rPr b="1" lang="en-US" sz="3600" spc="-1" strike="noStrike" baseline="30000">
                <a:solidFill>
                  <a:srgbClr val="333399"/>
                </a:solidFill>
                <a:uFill>
                  <a:solidFill>
                    <a:srgbClr val="ffffff"/>
                  </a:solidFill>
                </a:uFill>
                <a:latin typeface="Times New Roman"/>
                <a:ea typeface="DejaVu Sans"/>
              </a:rPr>
              <a:t>0</a:t>
            </a:r>
            <a:r>
              <a:rPr b="1" lang="en-US" sz="3600" spc="-1" strike="noStrike">
                <a:solidFill>
                  <a:srgbClr val="333399"/>
                </a:solidFill>
                <a:uFill>
                  <a:solidFill>
                    <a:srgbClr val="ffffff"/>
                  </a:solidFill>
                </a:uFill>
                <a:latin typeface="Times New Roman"/>
                <a:ea typeface="DejaVu Sans"/>
              </a:rPr>
              <a:t> channel</a:t>
            </a:r>
            <a:r>
              <a:rPr b="1" lang="en-US" sz="3600" spc="-1" strike="noStrike" baseline="30000">
                <a:solidFill>
                  <a:srgbClr val="333399"/>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pic>
        <p:nvPicPr>
          <p:cNvPr id="361" name="Picture 2" descr=""/>
          <p:cNvPicPr/>
          <p:nvPr/>
        </p:nvPicPr>
        <p:blipFill>
          <a:blip r:embed="rId1"/>
          <a:stretch/>
        </p:blipFill>
        <p:spPr>
          <a:xfrm>
            <a:off x="584640" y="920880"/>
            <a:ext cx="10999800" cy="5084280"/>
          </a:xfrm>
          <a:prstGeom prst="rect">
            <a:avLst/>
          </a:prstGeom>
          <a:ln>
            <a:noFill/>
          </a:ln>
        </p:spPr>
      </p:pic>
      <p:sp>
        <p:nvSpPr>
          <p:cNvPr id="362" name="CustomShape 3"/>
          <p:cNvSpPr/>
          <p:nvPr/>
        </p:nvSpPr>
        <p:spPr>
          <a:xfrm>
            <a:off x="5501520" y="1663920"/>
            <a:ext cx="273960" cy="3642120"/>
          </a:xfrm>
          <a:prstGeom prst="ellipse">
            <a:avLst/>
          </a:prstGeom>
          <a:noFill/>
          <a:ln w="28440">
            <a:solidFill>
              <a:srgbClr val="ff0000"/>
            </a:solidFill>
            <a:round/>
          </a:ln>
        </p:spPr>
        <p:style>
          <a:lnRef idx="2">
            <a:schemeClr val="accent1">
              <a:shade val="50000"/>
            </a:schemeClr>
          </a:lnRef>
          <a:fillRef idx="1">
            <a:schemeClr val="accent1"/>
          </a:fillRef>
          <a:effectRef idx="0">
            <a:schemeClr val="accent1"/>
          </a:effectRef>
          <a:fontRef idx="minor"/>
        </p:style>
      </p:sp>
      <p:sp>
        <p:nvSpPr>
          <p:cNvPr id="363" name="CustomShape 4"/>
          <p:cNvSpPr/>
          <p:nvPr/>
        </p:nvSpPr>
        <p:spPr>
          <a:xfrm>
            <a:off x="4901760" y="2398320"/>
            <a:ext cx="2487960" cy="292320"/>
          </a:xfrm>
          <a:prstGeom prst="ellipse">
            <a:avLst/>
          </a:prstGeom>
          <a:noFill/>
          <a:ln w="28440">
            <a:solidFill>
              <a:schemeClr val="tx1"/>
            </a:solidFill>
            <a:round/>
          </a:ln>
        </p:spPr>
        <p:style>
          <a:lnRef idx="2">
            <a:schemeClr val="accent1">
              <a:shade val="50000"/>
            </a:schemeClr>
          </a:lnRef>
          <a:fillRef idx="1">
            <a:schemeClr val="accent1"/>
          </a:fillRef>
          <a:effectRef idx="0">
            <a:schemeClr val="accent1"/>
          </a:effectRef>
          <a:fontRef idx="minor"/>
        </p:style>
      </p:sp>
      <p:sp>
        <p:nvSpPr>
          <p:cNvPr id="364" name="CustomShape 5"/>
          <p:cNvSpPr/>
          <p:nvPr/>
        </p:nvSpPr>
        <p:spPr>
          <a:xfrm>
            <a:off x="9176400" y="1696320"/>
            <a:ext cx="273960" cy="3642120"/>
          </a:xfrm>
          <a:prstGeom prst="ellipse">
            <a:avLst/>
          </a:prstGeom>
          <a:noFill/>
          <a:ln w="28440">
            <a:solidFill>
              <a:schemeClr val="accent2">
                <a:lumMod val="75000"/>
              </a:schemeClr>
            </a:solidFill>
            <a:round/>
          </a:ln>
        </p:spPr>
        <p:style>
          <a:lnRef idx="2">
            <a:schemeClr val="accent1">
              <a:shade val="50000"/>
            </a:schemeClr>
          </a:lnRef>
          <a:fillRef idx="1">
            <a:schemeClr val="accent1"/>
          </a:fillRef>
          <a:effectRef idx="0">
            <a:schemeClr val="accent1"/>
          </a:effectRef>
          <a:fontRef idx="minor"/>
        </p:style>
      </p:sp>
      <p:sp>
        <p:nvSpPr>
          <p:cNvPr id="365" name="CustomShape 6"/>
          <p:cNvSpPr/>
          <p:nvPr/>
        </p:nvSpPr>
        <p:spPr>
          <a:xfrm>
            <a:off x="8591760" y="2370960"/>
            <a:ext cx="2487960" cy="292320"/>
          </a:xfrm>
          <a:prstGeom prst="ellipse">
            <a:avLst/>
          </a:prstGeom>
          <a:noFill/>
          <a:ln w="28440">
            <a:solidFill>
              <a:schemeClr val="tx1"/>
            </a:solidFill>
            <a:round/>
          </a:ln>
        </p:spPr>
        <p:style>
          <a:lnRef idx="2">
            <a:schemeClr val="accent1">
              <a:shade val="50000"/>
            </a:schemeClr>
          </a:lnRef>
          <a:fillRef idx="1">
            <a:schemeClr val="accent1"/>
          </a:fillRef>
          <a:effectRef idx="0">
            <a:schemeClr val="accent1"/>
          </a:effectRef>
          <a:fontRef idx="minor"/>
        </p:style>
      </p:sp>
      <p:sp>
        <p:nvSpPr>
          <p:cNvPr id="366" name="CustomShape 7"/>
          <p:cNvSpPr/>
          <p:nvPr/>
        </p:nvSpPr>
        <p:spPr>
          <a:xfrm>
            <a:off x="1816200" y="1666440"/>
            <a:ext cx="273960" cy="3642120"/>
          </a:xfrm>
          <a:prstGeom prst="ellipse">
            <a:avLst/>
          </a:prstGeom>
          <a:noFill/>
          <a:ln w="28440">
            <a:solidFill>
              <a:srgbClr val="ff0000"/>
            </a:solidFill>
            <a:round/>
          </a:ln>
        </p:spPr>
        <p:style>
          <a:lnRef idx="2">
            <a:schemeClr val="accent1">
              <a:shade val="50000"/>
            </a:schemeClr>
          </a:lnRef>
          <a:fillRef idx="1">
            <a:schemeClr val="accent1"/>
          </a:fillRef>
          <a:effectRef idx="0">
            <a:schemeClr val="accent1"/>
          </a:effectRef>
          <a:fontRef idx="minor"/>
        </p:style>
      </p:sp>
      <p:sp>
        <p:nvSpPr>
          <p:cNvPr id="367" name="CustomShape 8"/>
          <p:cNvSpPr/>
          <p:nvPr/>
        </p:nvSpPr>
        <p:spPr>
          <a:xfrm>
            <a:off x="1261800" y="4169880"/>
            <a:ext cx="2468520" cy="273960"/>
          </a:xfrm>
          <a:prstGeom prst="ellipse">
            <a:avLst/>
          </a:prstGeom>
          <a:noFill/>
          <a:ln w="28440">
            <a:solidFill>
              <a:schemeClr val="accent2">
                <a:lumMod val="75000"/>
              </a:schemeClr>
            </a:solidFill>
            <a:round/>
          </a:ln>
        </p:spPr>
        <p:style>
          <a:lnRef idx="2">
            <a:schemeClr val="accent1">
              <a:shade val="50000"/>
            </a:schemeClr>
          </a:lnRef>
          <a:fillRef idx="1">
            <a:schemeClr val="accent1"/>
          </a:fillRef>
          <a:effectRef idx="0">
            <a:schemeClr val="accent1"/>
          </a:effectRef>
          <a:fontRef idx="minor"/>
        </p:style>
      </p:sp>
      <p:sp>
        <p:nvSpPr>
          <p:cNvPr id="368" name="CustomShape 9"/>
          <p:cNvSpPr/>
          <p:nvPr/>
        </p:nvSpPr>
        <p:spPr>
          <a:xfrm>
            <a:off x="5651280" y="2960640"/>
            <a:ext cx="360" cy="276480"/>
          </a:xfrm>
          <a:prstGeom prst="rect">
            <a:avLst/>
          </a:prstGeom>
          <a:noFill/>
          <a:ln>
            <a:noFill/>
          </a:ln>
        </p:spPr>
        <p:style>
          <a:lnRef idx="0"/>
          <a:fillRef idx="0"/>
          <a:effectRef idx="0"/>
          <a:fontRef idx="minor"/>
        </p:style>
      </p:sp>
      <p:sp>
        <p:nvSpPr>
          <p:cNvPr id="369" name="CustomShape 10"/>
          <p:cNvSpPr/>
          <p:nvPr/>
        </p:nvSpPr>
        <p:spPr>
          <a:xfrm>
            <a:off x="5758560" y="4858920"/>
            <a:ext cx="517680" cy="430560"/>
          </a:xfrm>
          <a:prstGeom prst="rect">
            <a:avLst/>
          </a:prstGeom>
          <a:solidFill>
            <a:schemeClr val="bg1"/>
          </a:solidFill>
          <a:ln>
            <a:noFill/>
          </a:ln>
        </p:spPr>
        <p:style>
          <a:lnRef idx="0"/>
          <a:fillRef idx="0"/>
          <a:effectRef idx="0"/>
          <a:fontRef idx="minor"/>
        </p:style>
      </p:sp>
      <p:sp>
        <p:nvSpPr>
          <p:cNvPr id="370" name="CustomShape 11"/>
          <p:cNvSpPr/>
          <p:nvPr/>
        </p:nvSpPr>
        <p:spPr>
          <a:xfrm>
            <a:off x="5758560" y="4858920"/>
            <a:ext cx="517680" cy="430560"/>
          </a:xfrm>
          <a:prstGeom prst="rect">
            <a:avLst/>
          </a:prstGeom>
          <a:blipFill>
            <a:blip r:embed="rId2"/>
            <a:stretch>
              <a:fillRect/>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371" name="CustomShape 12"/>
          <p:cNvSpPr/>
          <p:nvPr/>
        </p:nvSpPr>
        <p:spPr>
          <a:xfrm>
            <a:off x="2073240" y="4876560"/>
            <a:ext cx="517680" cy="430560"/>
          </a:xfrm>
          <a:prstGeom prst="rect">
            <a:avLst/>
          </a:prstGeom>
          <a:solidFill>
            <a:schemeClr val="bg1"/>
          </a:solidFill>
          <a:ln>
            <a:noFill/>
          </a:ln>
        </p:spPr>
        <p:style>
          <a:lnRef idx="0"/>
          <a:fillRef idx="0"/>
          <a:effectRef idx="0"/>
          <a:fontRef idx="minor"/>
        </p:style>
      </p:sp>
      <p:sp>
        <p:nvSpPr>
          <p:cNvPr id="372" name="CustomShape 13"/>
          <p:cNvSpPr/>
          <p:nvPr/>
        </p:nvSpPr>
        <p:spPr>
          <a:xfrm>
            <a:off x="2073240" y="4876560"/>
            <a:ext cx="517680" cy="430560"/>
          </a:xfrm>
          <a:prstGeom prst="rect">
            <a:avLst/>
          </a:prstGeom>
          <a:blipFill>
            <a:blip r:embed="rId3"/>
            <a:stretch>
              <a:fillRect/>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373" name="CustomShape 14"/>
          <p:cNvSpPr/>
          <p:nvPr/>
        </p:nvSpPr>
        <p:spPr>
          <a:xfrm>
            <a:off x="9465480" y="4891680"/>
            <a:ext cx="479520" cy="430560"/>
          </a:xfrm>
          <a:prstGeom prst="rect">
            <a:avLst/>
          </a:prstGeom>
          <a:solidFill>
            <a:schemeClr val="bg1"/>
          </a:solidFill>
          <a:ln>
            <a:noFill/>
          </a:ln>
        </p:spPr>
        <p:style>
          <a:lnRef idx="0"/>
          <a:fillRef idx="0"/>
          <a:effectRef idx="0"/>
          <a:fontRef idx="minor"/>
        </p:style>
      </p:sp>
      <p:sp>
        <p:nvSpPr>
          <p:cNvPr id="374" name="CustomShape 15"/>
          <p:cNvSpPr/>
          <p:nvPr/>
        </p:nvSpPr>
        <p:spPr>
          <a:xfrm>
            <a:off x="9465480" y="4891680"/>
            <a:ext cx="479520" cy="430560"/>
          </a:xfrm>
          <a:prstGeom prst="rect">
            <a:avLst/>
          </a:prstGeom>
          <a:blipFill>
            <a:blip r:embed="rId4"/>
            <a:stretch>
              <a:fillRect/>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375" name="CustomShape 16"/>
          <p:cNvSpPr/>
          <p:nvPr/>
        </p:nvSpPr>
        <p:spPr>
          <a:xfrm>
            <a:off x="3240000" y="3709800"/>
            <a:ext cx="479520" cy="430560"/>
          </a:xfrm>
          <a:prstGeom prst="rect">
            <a:avLst/>
          </a:prstGeom>
          <a:solidFill>
            <a:schemeClr val="bg1"/>
          </a:solidFill>
          <a:ln>
            <a:noFill/>
          </a:ln>
        </p:spPr>
        <p:style>
          <a:lnRef idx="0"/>
          <a:fillRef idx="0"/>
          <a:effectRef idx="0"/>
          <a:fontRef idx="minor"/>
        </p:style>
      </p:sp>
      <p:sp>
        <p:nvSpPr>
          <p:cNvPr id="376" name="CustomShape 17"/>
          <p:cNvSpPr/>
          <p:nvPr/>
        </p:nvSpPr>
        <p:spPr>
          <a:xfrm>
            <a:off x="3240000" y="3709800"/>
            <a:ext cx="479520" cy="430560"/>
          </a:xfrm>
          <a:prstGeom prst="rect">
            <a:avLst/>
          </a:prstGeom>
          <a:blipFill>
            <a:blip r:embed="rId5"/>
            <a:stretch>
              <a:fillRect/>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377" name="CustomShape 18"/>
          <p:cNvSpPr/>
          <p:nvPr/>
        </p:nvSpPr>
        <p:spPr>
          <a:xfrm>
            <a:off x="6819840" y="1908360"/>
            <a:ext cx="514440" cy="430560"/>
          </a:xfrm>
          <a:prstGeom prst="rect">
            <a:avLst/>
          </a:prstGeom>
          <a:solidFill>
            <a:schemeClr val="bg1"/>
          </a:solidFill>
          <a:ln>
            <a:noFill/>
          </a:ln>
        </p:spPr>
        <p:style>
          <a:lnRef idx="0"/>
          <a:fillRef idx="0"/>
          <a:effectRef idx="0"/>
          <a:fontRef idx="minor"/>
        </p:style>
      </p:sp>
      <p:sp>
        <p:nvSpPr>
          <p:cNvPr id="378" name="CustomShape 19"/>
          <p:cNvSpPr/>
          <p:nvPr/>
        </p:nvSpPr>
        <p:spPr>
          <a:xfrm>
            <a:off x="6819840" y="1908360"/>
            <a:ext cx="514440" cy="430560"/>
          </a:xfrm>
          <a:prstGeom prst="rect">
            <a:avLst/>
          </a:prstGeom>
          <a:blipFill>
            <a:blip r:embed="rId6"/>
            <a:stretch>
              <a:fillRect/>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379" name="CustomShape 20"/>
          <p:cNvSpPr/>
          <p:nvPr/>
        </p:nvSpPr>
        <p:spPr>
          <a:xfrm>
            <a:off x="10524960" y="1896120"/>
            <a:ext cx="514440" cy="430560"/>
          </a:xfrm>
          <a:prstGeom prst="rect">
            <a:avLst/>
          </a:prstGeom>
          <a:solidFill>
            <a:schemeClr val="bg1"/>
          </a:solidFill>
          <a:ln>
            <a:noFill/>
          </a:ln>
        </p:spPr>
        <p:style>
          <a:lnRef idx="0"/>
          <a:fillRef idx="0"/>
          <a:effectRef idx="0"/>
          <a:fontRef idx="minor"/>
        </p:style>
      </p:sp>
      <p:sp>
        <p:nvSpPr>
          <p:cNvPr id="380" name="CustomShape 21"/>
          <p:cNvSpPr/>
          <p:nvPr/>
        </p:nvSpPr>
        <p:spPr>
          <a:xfrm>
            <a:off x="10524960" y="1896120"/>
            <a:ext cx="514440" cy="430560"/>
          </a:xfrm>
          <a:prstGeom prst="rect">
            <a:avLst/>
          </a:prstGeom>
          <a:blipFill>
            <a:blip r:embed="rId7"/>
            <a:stretch>
              <a:fillRect/>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381" name="CustomShape 22"/>
          <p:cNvSpPr/>
          <p:nvPr/>
        </p:nvSpPr>
        <p:spPr>
          <a:xfrm>
            <a:off x="2092320" y="6005520"/>
            <a:ext cx="729792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All the plots are populated with nπ</a:t>
            </a:r>
            <a:r>
              <a:rPr b="0" lang="en-US" sz="1800" spc="-1" strike="noStrike" baseline="30000">
                <a:solidFill>
                  <a:srgbClr val="000000"/>
                </a:solidFill>
                <a:uFill>
                  <a:solidFill>
                    <a:srgbClr val="ffffff"/>
                  </a:solidFill>
                </a:uFill>
                <a:latin typeface="Times New Roman"/>
                <a:ea typeface="DejaVu Sans"/>
              </a:rPr>
              <a:t>+</a:t>
            </a:r>
            <a:r>
              <a:rPr b="0" lang="en-US" sz="1800" spc="-1" strike="noStrike">
                <a:solidFill>
                  <a:srgbClr val="000000"/>
                </a:solidFill>
                <a:uFill>
                  <a:solidFill>
                    <a:srgbClr val="ffffff"/>
                  </a:solidFill>
                </a:uFill>
                <a:latin typeface="Times New Roman"/>
                <a:ea typeface="DejaVu Sans"/>
              </a:rPr>
              <a:t>π</a:t>
            </a:r>
            <a:r>
              <a:rPr b="0" lang="en-US" sz="1800" spc="-1" strike="noStrike" baseline="30000">
                <a:solidFill>
                  <a:srgbClr val="000000"/>
                </a:solidFill>
                <a:uFill>
                  <a:solidFill>
                    <a:srgbClr val="ffffff"/>
                  </a:solidFill>
                </a:uFill>
                <a:latin typeface="Times New Roman"/>
                <a:ea typeface="DejaVu Sans"/>
              </a:rPr>
              <a:t>0 </a:t>
            </a:r>
            <a:r>
              <a:rPr b="0" lang="en-US" sz="1800" spc="-1" strike="noStrike">
                <a:solidFill>
                  <a:srgbClr val="000000"/>
                </a:solidFill>
                <a:uFill>
                  <a:solidFill>
                    <a:srgbClr val="ffffff"/>
                  </a:solidFill>
                </a:uFill>
                <a:latin typeface="Times New Roman"/>
                <a:ea typeface="DejaVu Sans"/>
              </a:rPr>
              <a:t>yield obtained from CLAS e1e dataset. </a:t>
            </a:r>
            <a:endParaRPr b="0" lang="en-US"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2" name="CustomShape 1"/>
          <p:cNvSpPr/>
          <p:nvPr/>
        </p:nvSpPr>
        <p:spPr>
          <a:xfrm>
            <a:off x="0" y="0"/>
            <a:ext cx="123966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Adaptation of the reaction model for nπ</a:t>
            </a:r>
            <a:r>
              <a:rPr b="1" lang="en-US" sz="3600" spc="-1" strike="noStrike" baseline="30000">
                <a:solidFill>
                  <a:srgbClr val="333399"/>
                </a:solidFill>
                <a:uFill>
                  <a:solidFill>
                    <a:srgbClr val="ffffff"/>
                  </a:solidFill>
                </a:uFill>
                <a:latin typeface="Times New Roman"/>
                <a:ea typeface="DejaVu Sans"/>
              </a:rPr>
              <a:t>+</a:t>
            </a:r>
            <a:r>
              <a:rPr b="1" lang="en-US" sz="3600" spc="-1" strike="noStrike">
                <a:solidFill>
                  <a:srgbClr val="333399"/>
                </a:solidFill>
                <a:uFill>
                  <a:solidFill>
                    <a:srgbClr val="ffffff"/>
                  </a:solidFill>
                </a:uFill>
                <a:latin typeface="Times New Roman"/>
                <a:ea typeface="DejaVu Sans"/>
              </a:rPr>
              <a:t>π</a:t>
            </a:r>
            <a:r>
              <a:rPr b="1" lang="en-US" sz="3600" spc="-1" strike="noStrike" baseline="30000">
                <a:solidFill>
                  <a:srgbClr val="333399"/>
                </a:solidFill>
                <a:uFill>
                  <a:solidFill>
                    <a:srgbClr val="ffffff"/>
                  </a:solidFill>
                </a:uFill>
                <a:latin typeface="Times New Roman"/>
                <a:ea typeface="DejaVu Sans"/>
              </a:rPr>
              <a:t>0 </a:t>
            </a:r>
            <a:r>
              <a:rPr b="1" lang="en-US" sz="3600" spc="-1" strike="noStrike">
                <a:solidFill>
                  <a:srgbClr val="333399"/>
                </a:solidFill>
                <a:uFill>
                  <a:solidFill>
                    <a:srgbClr val="ffffff"/>
                  </a:solidFill>
                </a:uFill>
                <a:latin typeface="Times New Roman"/>
                <a:ea typeface="DejaVu Sans"/>
              </a:rPr>
              <a:t>channel </a:t>
            </a:r>
            <a:endParaRPr b="0" lang="en-US" sz="1800" spc="-1" strike="noStrike">
              <a:solidFill>
                <a:srgbClr val="000000"/>
              </a:solidFill>
              <a:uFill>
                <a:solidFill>
                  <a:srgbClr val="ffffff"/>
                </a:solidFill>
              </a:uFill>
              <a:latin typeface="Arial"/>
            </a:endParaRPr>
          </a:p>
        </p:txBody>
      </p:sp>
      <p:sp>
        <p:nvSpPr>
          <p:cNvPr id="383" name="CustomShape 2"/>
          <p:cNvSpPr/>
          <p:nvPr/>
        </p:nvSpPr>
        <p:spPr>
          <a:xfrm>
            <a:off x="822600" y="5694840"/>
            <a:ext cx="1040472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The curves are obtained from the new code that is based on the JM model and currently under development</a:t>
            </a:r>
            <a:r>
              <a:rPr b="0" lang="en-US" sz="1800" spc="-1" strike="noStrike">
                <a:solidFill>
                  <a:srgbClr val="000000"/>
                </a:solidFill>
                <a:uFill>
                  <a:solidFill>
                    <a:srgbClr val="ffffff"/>
                  </a:solidFill>
                </a:uFill>
                <a:latin typeface="Arial"/>
                <a:ea typeface="DejaVu Sans"/>
              </a:rPr>
              <a:t>.</a:t>
            </a:r>
            <a:endParaRPr b="0" lang="en-US" sz="1800" spc="-1" strike="noStrike">
              <a:solidFill>
                <a:srgbClr val="000000"/>
              </a:solidFill>
              <a:uFill>
                <a:solidFill>
                  <a:srgbClr val="ffffff"/>
                </a:solidFill>
              </a:uFill>
              <a:latin typeface="Arial"/>
            </a:endParaRPr>
          </a:p>
        </p:txBody>
      </p:sp>
      <p:pic>
        <p:nvPicPr>
          <p:cNvPr id="384" name="Picture 6" descr=""/>
          <p:cNvPicPr/>
          <p:nvPr/>
        </p:nvPicPr>
        <p:blipFill>
          <a:blip r:embed="rId1"/>
          <a:stretch/>
        </p:blipFill>
        <p:spPr>
          <a:xfrm>
            <a:off x="1658880" y="1035000"/>
            <a:ext cx="8553240" cy="4466880"/>
          </a:xfrm>
          <a:prstGeom prst="rect">
            <a:avLst/>
          </a:prstGeom>
          <a:ln>
            <a:noFill/>
          </a:ln>
        </p:spPr>
      </p:pic>
      <p:sp>
        <p:nvSpPr>
          <p:cNvPr id="385" name="CustomShape 3"/>
          <p:cNvSpPr/>
          <p:nvPr/>
        </p:nvSpPr>
        <p:spPr>
          <a:xfrm rot="18993000">
            <a:off x="3986640" y="2718360"/>
            <a:ext cx="4422600" cy="1686240"/>
          </a:xfrm>
          <a:prstGeom prst="rect">
            <a:avLst/>
          </a:prstGeom>
          <a:noFill/>
          <a:ln>
            <a:noFill/>
          </a:ln>
        </p:spPr>
        <p:style>
          <a:lnRef idx="0"/>
          <a:fillRef idx="0"/>
          <a:effectRef idx="0"/>
          <a:fontRef idx="minor"/>
        </p:style>
        <p:txBody>
          <a:bodyPr lIns="90000" rIns="90000" tIns="46800" bIns="46800" anchor="ctr" anchorCtr="1"/>
          <a:p>
            <a:pPr>
              <a:lnSpc>
                <a:spcPct val="100000"/>
              </a:lnSpc>
            </a:pPr>
            <a:r>
              <a:rPr b="0" lang="en-US" sz="1800" spc="-1" strike="noStrike">
                <a:solidFill>
                  <a:srgbClr val="000000"/>
                </a:solidFill>
                <a:uFill>
                  <a:solidFill>
                    <a:srgbClr val="ffffff"/>
                  </a:solidFill>
                </a:uFill>
                <a:latin typeface="Arial Black"/>
                <a:ea typeface="MS Gothic"/>
              </a:rPr>
              <a:t>Preliminary</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6" name="CustomShape 1"/>
          <p:cNvSpPr/>
          <p:nvPr/>
        </p:nvSpPr>
        <p:spPr>
          <a:xfrm>
            <a:off x="1615320" y="731520"/>
            <a:ext cx="9052200" cy="6161760"/>
          </a:xfrm>
          <a:prstGeom prst="rect">
            <a:avLst/>
          </a:prstGeom>
          <a:noFill/>
          <a:ln>
            <a:noFill/>
          </a:ln>
        </p:spPr>
        <p:style>
          <a:lnRef idx="0"/>
          <a:fillRef idx="0"/>
          <a:effectRef idx="0"/>
          <a:fontRef idx="minor"/>
        </p:style>
        <p:txBody>
          <a:bodyPr lIns="90000" rIns="90000" tIns="45000" bIns="45000"/>
          <a:p>
            <a:pPr algn="just">
              <a:lnSpc>
                <a:spcPct val="100000"/>
              </a:lnSpc>
            </a:pP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p:txBody>
      </p:sp>
      <p:sp>
        <p:nvSpPr>
          <p:cNvPr id="387"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Conclusion and outlook</a:t>
            </a:r>
            <a:endParaRPr b="0" lang="en-US" sz="1800" spc="-1" strike="noStrike">
              <a:solidFill>
                <a:srgbClr val="000000"/>
              </a:solidFill>
              <a:uFill>
                <a:solidFill>
                  <a:srgbClr val="ffffff"/>
                </a:solidFill>
              </a:uFill>
              <a:latin typeface="Arial"/>
            </a:endParaRPr>
          </a:p>
        </p:txBody>
      </p:sp>
      <p:pic>
        <p:nvPicPr>
          <p:cNvPr id="388" name="Picture 297" descr=""/>
          <p:cNvPicPr/>
          <p:nvPr/>
        </p:nvPicPr>
        <p:blipFill>
          <a:blip r:embed="rId1"/>
          <a:stretch/>
        </p:blipFill>
        <p:spPr>
          <a:xfrm>
            <a:off x="6097680" y="4177440"/>
            <a:ext cx="37440" cy="46800"/>
          </a:xfrm>
          <a:prstGeom prst="rect">
            <a:avLst/>
          </a:prstGeom>
          <a:ln>
            <a:noFill/>
          </a:ln>
        </p:spPr>
      </p:pic>
      <p:sp>
        <p:nvSpPr>
          <p:cNvPr id="389" name="CustomShape 3"/>
          <p:cNvSpPr/>
          <p:nvPr/>
        </p:nvSpPr>
        <p:spPr>
          <a:xfrm>
            <a:off x="0" y="1363680"/>
            <a:ext cx="12191760" cy="3740040"/>
          </a:xfrm>
          <a:prstGeom prst="rect">
            <a:avLst/>
          </a:prstGeom>
          <a:noFill/>
          <a:ln>
            <a:noFill/>
          </a:ln>
        </p:spPr>
        <p:style>
          <a:lnRef idx="0"/>
          <a:fillRef idx="0"/>
          <a:effectRef idx="0"/>
          <a:fontRef idx="minor"/>
        </p:style>
        <p:txBody>
          <a:bodyPr lIns="90000" rIns="90000" tIns="45000" bIns="45000"/>
          <a:p>
            <a:pPr marL="343080" indent="-341280">
              <a:lnSpc>
                <a:spcPct val="100000"/>
              </a:lnSpc>
              <a:buClr>
                <a:srgbClr val="333399"/>
              </a:buClr>
              <a:buFont typeface="Wingdings" charset="2"/>
              <a:buChar char=""/>
            </a:pPr>
            <a:r>
              <a:rPr b="0" lang="en-US" sz="2100" spc="-1" strike="noStrike">
                <a:solidFill>
                  <a:srgbClr val="000000"/>
                </a:solidFill>
                <a:uFill>
                  <a:solidFill>
                    <a:srgbClr val="ffffff"/>
                  </a:solidFill>
                </a:uFill>
                <a:latin typeface="Times New Roman"/>
                <a:ea typeface="DejaVu Sans"/>
              </a:rPr>
              <a:t>The possibility to isolate γ</a:t>
            </a:r>
            <a:r>
              <a:rPr b="0" lang="en-US" sz="2100" spc="-1" strike="noStrike" baseline="-25000">
                <a:solidFill>
                  <a:srgbClr val="000000"/>
                </a:solidFill>
                <a:uFill>
                  <a:solidFill>
                    <a:srgbClr val="ffffff"/>
                  </a:solidFill>
                </a:uFill>
                <a:latin typeface="Times New Roman"/>
                <a:ea typeface="DejaVu Sans"/>
              </a:rPr>
              <a:t>v</a:t>
            </a:r>
            <a:r>
              <a:rPr b="0" lang="en-US" sz="2100" spc="-1" strike="noStrike">
                <a:solidFill>
                  <a:srgbClr val="000000"/>
                </a:solidFill>
                <a:uFill>
                  <a:solidFill>
                    <a:srgbClr val="ffffff"/>
                  </a:solidFill>
                </a:uFill>
                <a:latin typeface="Times New Roman"/>
                <a:ea typeface="DejaVu Sans"/>
              </a:rPr>
              <a:t>p→nπ</a:t>
            </a:r>
            <a:r>
              <a:rPr b="0" lang="en-US" sz="2100" spc="-1" strike="noStrike" baseline="30000">
                <a:solidFill>
                  <a:srgbClr val="000000"/>
                </a:solidFill>
                <a:uFill>
                  <a:solidFill>
                    <a:srgbClr val="ffffff"/>
                  </a:solidFill>
                </a:uFill>
                <a:latin typeface="Times New Roman"/>
                <a:ea typeface="DejaVu Sans"/>
              </a:rPr>
              <a:t>+</a:t>
            </a:r>
            <a:r>
              <a:rPr b="0" lang="en-US" sz="2100" spc="-1" strike="noStrike">
                <a:solidFill>
                  <a:srgbClr val="000000"/>
                </a:solidFill>
                <a:uFill>
                  <a:solidFill>
                    <a:srgbClr val="ffffff"/>
                  </a:solidFill>
                </a:uFill>
                <a:latin typeface="Times New Roman"/>
                <a:ea typeface="DejaVu Sans"/>
              </a:rPr>
              <a:t>π</a:t>
            </a:r>
            <a:r>
              <a:rPr b="0" lang="en-US" sz="2100" spc="-1" strike="noStrike" baseline="30000">
                <a:solidFill>
                  <a:srgbClr val="000000"/>
                </a:solidFill>
                <a:uFill>
                  <a:solidFill>
                    <a:srgbClr val="ffffff"/>
                  </a:solidFill>
                </a:uFill>
                <a:latin typeface="Times New Roman"/>
                <a:ea typeface="DejaVu Sans"/>
              </a:rPr>
              <a:t>0</a:t>
            </a:r>
            <a:r>
              <a:rPr b="0" lang="en-US" sz="2100" spc="-1" strike="noStrike">
                <a:solidFill>
                  <a:srgbClr val="000000"/>
                </a:solidFill>
                <a:uFill>
                  <a:solidFill>
                    <a:srgbClr val="ffffff"/>
                  </a:solidFill>
                </a:uFill>
                <a:latin typeface="Times New Roman"/>
                <a:ea typeface="DejaVu Sans"/>
              </a:rPr>
              <a:t> exclusive events in the accumulated CLAS data is shown.</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1280">
              <a:lnSpc>
                <a:spcPct val="100000"/>
              </a:lnSpc>
              <a:buClr>
                <a:srgbClr val="333399"/>
              </a:buClr>
              <a:buFont typeface="Wingdings" charset="2"/>
              <a:buChar char=""/>
            </a:pPr>
            <a:r>
              <a:rPr b="0" lang="en-US" sz="2100" spc="-1" strike="noStrike">
                <a:solidFill>
                  <a:srgbClr val="000000"/>
                </a:solidFill>
                <a:uFill>
                  <a:solidFill>
                    <a:srgbClr val="ffffff"/>
                  </a:solidFill>
                </a:uFill>
                <a:latin typeface="Times New Roman"/>
                <a:ea typeface="DejaVu Sans"/>
              </a:rPr>
              <a:t>Due to the small angular coverage of the CLAS calorimeter CLAS12 data are needed.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1280">
              <a:lnSpc>
                <a:spcPct val="100000"/>
              </a:lnSpc>
              <a:buClr>
                <a:srgbClr val="333399"/>
              </a:buClr>
              <a:buFont typeface="Wingdings" charset="2"/>
              <a:buChar char=""/>
            </a:pPr>
            <a:r>
              <a:rPr b="0" lang="en-US" sz="2100" spc="-1" strike="noStrike">
                <a:solidFill>
                  <a:srgbClr val="000000"/>
                </a:solidFill>
                <a:uFill>
                  <a:solidFill>
                    <a:srgbClr val="ffffff"/>
                  </a:solidFill>
                </a:uFill>
                <a:latin typeface="Times New Roman"/>
                <a:ea typeface="DejaVu Sans"/>
              </a:rPr>
              <a:t>A Monte Carlo simulation of the investigated channel with CLAS12 reconstruction procedure is needed.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1280">
              <a:lnSpc>
                <a:spcPct val="100000"/>
              </a:lnSpc>
              <a:buClr>
                <a:srgbClr val="333399"/>
              </a:buClr>
              <a:buFont typeface="Wingdings" charset="2"/>
              <a:buChar char=""/>
            </a:pPr>
            <a:r>
              <a:rPr b="0" lang="en-US" sz="2100" spc="-1" strike="noStrike">
                <a:solidFill>
                  <a:srgbClr val="000000"/>
                </a:solidFill>
                <a:uFill>
                  <a:solidFill>
                    <a:srgbClr val="ffffff"/>
                  </a:solidFill>
                </a:uFill>
                <a:latin typeface="Times New Roman"/>
                <a:ea typeface="DejaVu Sans"/>
              </a:rPr>
              <a:t>The adaptation of the reaction model to the γ</a:t>
            </a:r>
            <a:r>
              <a:rPr b="0" lang="en-US" sz="2100" spc="-1" strike="noStrike" baseline="-25000">
                <a:solidFill>
                  <a:srgbClr val="000000"/>
                </a:solidFill>
                <a:uFill>
                  <a:solidFill>
                    <a:srgbClr val="ffffff"/>
                  </a:solidFill>
                </a:uFill>
                <a:latin typeface="Times New Roman"/>
                <a:ea typeface="DejaVu Sans"/>
              </a:rPr>
              <a:t>v</a:t>
            </a:r>
            <a:r>
              <a:rPr b="0" lang="en-US" sz="2100" spc="-1" strike="noStrike">
                <a:solidFill>
                  <a:srgbClr val="000000"/>
                </a:solidFill>
                <a:uFill>
                  <a:solidFill>
                    <a:srgbClr val="ffffff"/>
                  </a:solidFill>
                </a:uFill>
                <a:latin typeface="Times New Roman"/>
                <a:ea typeface="DejaVu Sans"/>
              </a:rPr>
              <a:t>p→nπ</a:t>
            </a:r>
            <a:r>
              <a:rPr b="0" lang="en-US" sz="2100" spc="-1" strike="noStrike" baseline="30000">
                <a:solidFill>
                  <a:srgbClr val="000000"/>
                </a:solidFill>
                <a:uFill>
                  <a:solidFill>
                    <a:srgbClr val="ffffff"/>
                  </a:solidFill>
                </a:uFill>
                <a:latin typeface="Times New Roman"/>
                <a:ea typeface="DejaVu Sans"/>
              </a:rPr>
              <a:t>+</a:t>
            </a:r>
            <a:r>
              <a:rPr b="0" lang="en-US" sz="2100" spc="-1" strike="noStrike">
                <a:solidFill>
                  <a:srgbClr val="000000"/>
                </a:solidFill>
                <a:uFill>
                  <a:solidFill>
                    <a:srgbClr val="ffffff"/>
                  </a:solidFill>
                </a:uFill>
                <a:latin typeface="Times New Roman"/>
                <a:ea typeface="DejaVu Sans"/>
              </a:rPr>
              <a:t>π</a:t>
            </a:r>
            <a:r>
              <a:rPr b="0" lang="en-US" sz="2100" spc="-1" strike="noStrike" baseline="30000">
                <a:solidFill>
                  <a:srgbClr val="000000"/>
                </a:solidFill>
                <a:uFill>
                  <a:solidFill>
                    <a:srgbClr val="ffffff"/>
                  </a:solidFill>
                </a:uFill>
                <a:latin typeface="Times New Roman"/>
                <a:ea typeface="DejaVu Sans"/>
              </a:rPr>
              <a:t>0</a:t>
            </a:r>
            <a:r>
              <a:rPr b="0" lang="en-US" sz="2100" spc="-1" strike="noStrike">
                <a:solidFill>
                  <a:srgbClr val="000000"/>
                </a:solidFill>
                <a:uFill>
                  <a:solidFill>
                    <a:srgbClr val="ffffff"/>
                  </a:solidFill>
                </a:uFill>
                <a:latin typeface="Times New Roman"/>
                <a:ea typeface="DejaVu Sans"/>
              </a:rPr>
              <a:t> channel is currently in progress.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1280">
              <a:lnSpc>
                <a:spcPct val="100000"/>
              </a:lnSpc>
              <a:buClr>
                <a:srgbClr val="333399"/>
              </a:buClr>
              <a:buFont typeface="Wingdings" charset="2"/>
              <a:buChar char=""/>
            </a:pPr>
            <a:r>
              <a:rPr b="0" lang="en-US" sz="2100" spc="-1" strike="noStrike">
                <a:solidFill>
                  <a:srgbClr val="000000"/>
                </a:solidFill>
                <a:uFill>
                  <a:solidFill>
                    <a:srgbClr val="ffffff"/>
                  </a:solidFill>
                </a:uFill>
                <a:latin typeface="Times New Roman"/>
                <a:ea typeface="DejaVu Sans"/>
              </a:rPr>
              <a:t>A preliminary calculations show a larger resonant contribution into the γ</a:t>
            </a:r>
            <a:r>
              <a:rPr b="0" lang="en-US" sz="2100" spc="-1" strike="noStrike" baseline="-25000">
                <a:solidFill>
                  <a:srgbClr val="000000"/>
                </a:solidFill>
                <a:uFill>
                  <a:solidFill>
                    <a:srgbClr val="ffffff"/>
                  </a:solidFill>
                </a:uFill>
                <a:latin typeface="Times New Roman"/>
                <a:ea typeface="DejaVu Sans"/>
              </a:rPr>
              <a:t>v</a:t>
            </a:r>
            <a:r>
              <a:rPr b="0" lang="en-US" sz="2100" spc="-1" strike="noStrike">
                <a:solidFill>
                  <a:srgbClr val="000000"/>
                </a:solidFill>
                <a:uFill>
                  <a:solidFill>
                    <a:srgbClr val="ffffff"/>
                  </a:solidFill>
                </a:uFill>
                <a:latin typeface="Times New Roman"/>
                <a:ea typeface="DejaVu Sans"/>
              </a:rPr>
              <a:t>p→nπ</a:t>
            </a:r>
            <a:r>
              <a:rPr b="0" lang="en-US" sz="2100" spc="-1" strike="noStrike" baseline="30000">
                <a:solidFill>
                  <a:srgbClr val="000000"/>
                </a:solidFill>
                <a:uFill>
                  <a:solidFill>
                    <a:srgbClr val="ffffff"/>
                  </a:solidFill>
                </a:uFill>
                <a:latin typeface="Times New Roman"/>
                <a:ea typeface="DejaVu Sans"/>
              </a:rPr>
              <a:t>+</a:t>
            </a:r>
            <a:r>
              <a:rPr b="0" lang="en-US" sz="2100" spc="-1" strike="noStrike">
                <a:solidFill>
                  <a:srgbClr val="000000"/>
                </a:solidFill>
                <a:uFill>
                  <a:solidFill>
                    <a:srgbClr val="ffffff"/>
                  </a:solidFill>
                </a:uFill>
                <a:latin typeface="Times New Roman"/>
                <a:ea typeface="DejaVu Sans"/>
              </a:rPr>
              <a:t>π</a:t>
            </a:r>
            <a:r>
              <a:rPr b="0" lang="en-US" sz="2100" spc="-1" strike="noStrike" baseline="30000">
                <a:solidFill>
                  <a:srgbClr val="000000"/>
                </a:solidFill>
                <a:uFill>
                  <a:solidFill>
                    <a:srgbClr val="ffffff"/>
                  </a:solidFill>
                </a:uFill>
                <a:latin typeface="Times New Roman"/>
                <a:ea typeface="DejaVu Sans"/>
              </a:rPr>
              <a:t>0</a:t>
            </a:r>
            <a:r>
              <a:rPr b="0" lang="en-US" sz="2100" spc="-1" strike="noStrike">
                <a:solidFill>
                  <a:srgbClr val="000000"/>
                </a:solidFill>
                <a:uFill>
                  <a:solidFill>
                    <a:srgbClr val="ffffff"/>
                  </a:solidFill>
                </a:uFill>
                <a:latin typeface="Times New Roman"/>
                <a:ea typeface="DejaVu Sans"/>
              </a:rPr>
              <a:t> channel comparing with the γ</a:t>
            </a:r>
            <a:r>
              <a:rPr b="0" lang="en-US" sz="2100" spc="-1" strike="noStrike" baseline="-25000">
                <a:solidFill>
                  <a:srgbClr val="000000"/>
                </a:solidFill>
                <a:uFill>
                  <a:solidFill>
                    <a:srgbClr val="ffffff"/>
                  </a:solidFill>
                </a:uFill>
                <a:latin typeface="Times New Roman"/>
                <a:ea typeface="DejaVu Sans"/>
              </a:rPr>
              <a:t>v</a:t>
            </a:r>
            <a:r>
              <a:rPr b="0" lang="en-US" sz="2100" spc="-1" strike="noStrike">
                <a:solidFill>
                  <a:srgbClr val="000000"/>
                </a:solidFill>
                <a:uFill>
                  <a:solidFill>
                    <a:srgbClr val="ffffff"/>
                  </a:solidFill>
                </a:uFill>
                <a:latin typeface="Times New Roman"/>
                <a:ea typeface="DejaVu Sans"/>
              </a:rPr>
              <a:t>p→pπ</a:t>
            </a:r>
            <a:r>
              <a:rPr b="0" lang="en-US" sz="2100" spc="-1" strike="noStrike" baseline="30000">
                <a:solidFill>
                  <a:srgbClr val="000000"/>
                </a:solidFill>
                <a:uFill>
                  <a:solidFill>
                    <a:srgbClr val="ffffff"/>
                  </a:solidFill>
                </a:uFill>
                <a:latin typeface="Times New Roman"/>
                <a:ea typeface="DejaVu Sans"/>
              </a:rPr>
              <a:t>+</a:t>
            </a:r>
            <a:r>
              <a:rPr b="0" lang="en-US" sz="2100" spc="-1" strike="noStrike">
                <a:solidFill>
                  <a:srgbClr val="000000"/>
                </a:solidFill>
                <a:uFill>
                  <a:solidFill>
                    <a:srgbClr val="ffffff"/>
                  </a:solidFill>
                </a:uFill>
                <a:latin typeface="Times New Roman"/>
                <a:ea typeface="DejaVu Sans"/>
              </a:rPr>
              <a:t>π</a:t>
            </a:r>
            <a:r>
              <a:rPr b="0" lang="en-US" sz="2100" spc="-1" strike="noStrike" baseline="30000">
                <a:solidFill>
                  <a:srgbClr val="000000"/>
                </a:solidFill>
                <a:uFill>
                  <a:solidFill>
                    <a:srgbClr val="ffffff"/>
                  </a:solidFill>
                </a:uFill>
                <a:latin typeface="Times New Roman"/>
                <a:ea typeface="DejaVu Sans"/>
              </a:rPr>
              <a:t>-</a:t>
            </a:r>
            <a:r>
              <a:rPr b="0" lang="en-US" sz="2100" spc="-1" strike="noStrike">
                <a:solidFill>
                  <a:srgbClr val="000000"/>
                </a:solidFill>
                <a:uFill>
                  <a:solidFill>
                    <a:srgbClr val="ffffff"/>
                  </a:solidFill>
                </a:uFill>
                <a:latin typeface="Times New Roman"/>
                <a:ea typeface="DejaVu Sans"/>
              </a:rPr>
              <a:t> channel.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0" name="CustomShape 1"/>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JM Model</a:t>
            </a:r>
            <a:endParaRPr b="0" lang="en-US" sz="1800" spc="-1" strike="noStrike">
              <a:solidFill>
                <a:srgbClr val="000000"/>
              </a:solidFill>
              <a:uFill>
                <a:solidFill>
                  <a:srgbClr val="ffffff"/>
                </a:solidFill>
              </a:uFill>
              <a:latin typeface="Arial"/>
            </a:endParaRPr>
          </a:p>
        </p:txBody>
      </p:sp>
      <p:pic>
        <p:nvPicPr>
          <p:cNvPr id="391" name="Picture 3" descr=""/>
          <p:cNvPicPr/>
          <p:nvPr/>
        </p:nvPicPr>
        <p:blipFill>
          <a:blip r:embed="rId1"/>
          <a:stretch/>
        </p:blipFill>
        <p:spPr>
          <a:xfrm>
            <a:off x="2149560" y="1327320"/>
            <a:ext cx="3428640" cy="2379240"/>
          </a:xfrm>
          <a:prstGeom prst="rect">
            <a:avLst/>
          </a:prstGeom>
          <a:ln>
            <a:noFill/>
          </a:ln>
        </p:spPr>
      </p:pic>
      <p:pic>
        <p:nvPicPr>
          <p:cNvPr id="392" name="Picture 8" descr=""/>
          <p:cNvPicPr/>
          <p:nvPr/>
        </p:nvPicPr>
        <p:blipFill>
          <a:blip r:embed="rId2"/>
          <a:stretch/>
        </p:blipFill>
        <p:spPr>
          <a:xfrm>
            <a:off x="6918120" y="773280"/>
            <a:ext cx="2552400" cy="2619000"/>
          </a:xfrm>
          <a:prstGeom prst="rect">
            <a:avLst/>
          </a:prstGeom>
          <a:ln w="38160">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9" name="Picture 2" descr=""/>
          <p:cNvPicPr/>
          <p:nvPr/>
        </p:nvPicPr>
        <p:blipFill>
          <a:blip r:embed="rId1"/>
          <a:srcRect l="5724" t="7079" r="3488" b="2833"/>
          <a:stretch/>
        </p:blipFill>
        <p:spPr>
          <a:xfrm>
            <a:off x="7221960" y="1579680"/>
            <a:ext cx="4164840" cy="4161600"/>
          </a:xfrm>
          <a:prstGeom prst="rect">
            <a:avLst/>
          </a:prstGeom>
          <a:ln>
            <a:noFill/>
          </a:ln>
        </p:spPr>
      </p:pic>
      <p:sp>
        <p:nvSpPr>
          <p:cNvPr id="210" name="Line 1"/>
          <p:cNvSpPr/>
          <p:nvPr/>
        </p:nvSpPr>
        <p:spPr>
          <a:xfrm flipV="1">
            <a:off x="9365400" y="2018520"/>
            <a:ext cx="360" cy="3780360"/>
          </a:xfrm>
          <a:prstGeom prst="line">
            <a:avLst/>
          </a:prstGeom>
          <a:ln w="9360">
            <a:solidFill>
              <a:srgbClr val="3333cc"/>
            </a:solidFill>
            <a:round/>
            <a:tailEnd len="med" type="triangle" w="med"/>
          </a:ln>
        </p:spPr>
        <p:style>
          <a:lnRef idx="0"/>
          <a:fillRef idx="0"/>
          <a:effectRef idx="0"/>
          <a:fontRef idx="minor"/>
        </p:style>
      </p:sp>
      <p:sp>
        <p:nvSpPr>
          <p:cNvPr id="211" name="CustomShape 2"/>
          <p:cNvSpPr/>
          <p:nvPr/>
        </p:nvSpPr>
        <p:spPr>
          <a:xfrm>
            <a:off x="7580520" y="954000"/>
            <a:ext cx="3284640" cy="576720"/>
          </a:xfrm>
          <a:prstGeom prst="rect">
            <a:avLst/>
          </a:prstGeom>
          <a:solidFill>
            <a:srgbClr val="ffffff"/>
          </a:solidFill>
          <a:ln w="9360">
            <a:noFill/>
          </a:ln>
        </p:spPr>
        <p:style>
          <a:lnRef idx="0"/>
          <a:fillRef idx="0"/>
          <a:effectRef idx="0"/>
          <a:fontRef idx="minor"/>
        </p:style>
        <p:txBody>
          <a:bodyPr lIns="90000" rIns="90000" tIns="45000" bIns="45000"/>
          <a:p>
            <a:pPr>
              <a:lnSpc>
                <a:spcPct val="100000"/>
              </a:lnSpc>
            </a:pPr>
            <a:r>
              <a:rPr b="1" lang="en-US" sz="1600" spc="-1" strike="noStrike">
                <a:solidFill>
                  <a:srgbClr val="000000"/>
                </a:solidFill>
                <a:uFill>
                  <a:solidFill>
                    <a:srgbClr val="ffffff"/>
                  </a:solidFill>
                </a:uFill>
                <a:latin typeface="Times New Roman"/>
                <a:ea typeface="DejaVu Sans"/>
              </a:rPr>
              <a:t>CLAS data on yields of meson electroproduction at  Q</a:t>
            </a:r>
            <a:r>
              <a:rPr b="1" lang="en-US" sz="1600" spc="-1" strike="noStrike" baseline="30000">
                <a:solidFill>
                  <a:srgbClr val="000000"/>
                </a:solidFill>
                <a:uFill>
                  <a:solidFill>
                    <a:srgbClr val="ffffff"/>
                  </a:solidFill>
                </a:uFill>
                <a:latin typeface="Times New Roman"/>
                <a:ea typeface="DejaVu Sans"/>
              </a:rPr>
              <a:t>2 </a:t>
            </a:r>
            <a:r>
              <a:rPr b="1" lang="en-US" sz="1600" spc="-1" strike="noStrike">
                <a:solidFill>
                  <a:srgbClr val="000000"/>
                </a:solidFill>
                <a:uFill>
                  <a:solidFill>
                    <a:srgbClr val="ffffff"/>
                  </a:solidFill>
                </a:uFill>
                <a:latin typeface="Times New Roman"/>
                <a:ea typeface="DejaVu Sans"/>
              </a:rPr>
              <a:t>&lt; 4 GeV</a:t>
            </a:r>
            <a:r>
              <a:rPr b="1" lang="en-US" sz="1600" spc="-1" strike="noStrike" baseline="30000">
                <a:solidFill>
                  <a:srgbClr val="000000"/>
                </a:solidFill>
                <a:uFill>
                  <a:solidFill>
                    <a:srgbClr val="ffffff"/>
                  </a:solidFill>
                </a:uFill>
                <a:latin typeface="Times New Roman"/>
                <a:ea typeface="DejaVu Sans"/>
              </a:rPr>
              <a:t>2</a:t>
            </a:r>
            <a:r>
              <a:rPr b="1" lang="en-US" sz="16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212" name="Line 3"/>
          <p:cNvSpPr/>
          <p:nvPr/>
        </p:nvSpPr>
        <p:spPr>
          <a:xfrm flipH="1" flipV="1">
            <a:off x="4228920" y="2965320"/>
            <a:ext cx="25200" cy="3136680"/>
          </a:xfrm>
          <a:prstGeom prst="line">
            <a:avLst/>
          </a:prstGeom>
          <a:ln w="9360">
            <a:noFill/>
          </a:ln>
        </p:spPr>
        <p:style>
          <a:lnRef idx="0"/>
          <a:fillRef idx="0"/>
          <a:effectRef idx="0"/>
          <a:fontRef idx="minor"/>
        </p:style>
      </p:sp>
      <p:graphicFrame>
        <p:nvGraphicFramePr>
          <p:cNvPr id="213" name="Table 4"/>
          <p:cNvGraphicFramePr/>
          <p:nvPr/>
        </p:nvGraphicFramePr>
        <p:xfrm>
          <a:off x="1145520" y="1163520"/>
          <a:ext cx="4787640" cy="5020920"/>
        </p:xfrm>
        <a:graphic>
          <a:graphicData uri="http://schemas.openxmlformats.org/drawingml/2006/table">
            <a:tbl>
              <a:tblPr/>
              <a:tblGrid>
                <a:gridCol w="1197000"/>
                <a:gridCol w="1197000"/>
                <a:gridCol w="1197000"/>
                <a:gridCol w="1197000"/>
              </a:tblGrid>
              <a:tr h="579240">
                <a:tc>
                  <a:txBody>
                    <a:bodyPr/>
                    <a:p>
                      <a:pPr>
                        <a:lnSpc>
                          <a:spcPct val="100000"/>
                        </a:lnSpc>
                      </a:pPr>
                      <a:r>
                        <a:rPr b="0" lang="en-US" sz="1400" spc="-1" strike="noStrike">
                          <a:solidFill>
                            <a:srgbClr val="000000"/>
                          </a:solidFill>
                          <a:uFill>
                            <a:solidFill>
                              <a:srgbClr val="ffffff"/>
                            </a:solidFill>
                          </a:uFill>
                          <a:latin typeface="Times New Roman"/>
                          <a:ea typeface="DejaVu Sans"/>
                        </a:rPr>
                        <a:t>State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400" spc="-1" strike="noStrike">
                          <a:solidFill>
                            <a:srgbClr val="000000"/>
                          </a:solidFill>
                          <a:uFill>
                            <a:solidFill>
                              <a:srgbClr val="ffffff"/>
                            </a:solidFill>
                          </a:uFill>
                          <a:latin typeface="Times New Roman"/>
                          <a:ea typeface="DejaVu Sans"/>
                        </a:rPr>
                        <a:t>Bran. Fract. to N</a:t>
                      </a:r>
                      <a:r>
                        <a:rPr b="0" lang="en-US" sz="1400" spc="-1" strike="noStrike">
                          <a:solidFill>
                            <a:srgbClr val="000000"/>
                          </a:solidFill>
                          <a:uFill>
                            <a:solidFill>
                              <a:srgbClr val="ffffff"/>
                            </a:solidFill>
                          </a:uFill>
                          <a:latin typeface="Symbol"/>
                          <a:ea typeface="DejaVu Sans"/>
                        </a:rPr>
                        <a:t>p</a:t>
                      </a:r>
                      <a:r>
                        <a:rPr b="0" lang="en-US" sz="1400" spc="-1" strike="noStrike">
                          <a:solidFill>
                            <a:srgbClr val="000000"/>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400" spc="-1" strike="noStrike">
                          <a:solidFill>
                            <a:srgbClr val="000000"/>
                          </a:solidFill>
                          <a:uFill>
                            <a:solidFill>
                              <a:srgbClr val="ffffff"/>
                            </a:solidFill>
                          </a:uFill>
                          <a:latin typeface="Times New Roman"/>
                          <a:ea typeface="DejaVu Sans"/>
                        </a:rPr>
                        <a:t>Bran. Fract. to N</a:t>
                      </a:r>
                      <a:r>
                        <a:rPr b="0" lang="en-US" sz="1400" spc="-1" strike="noStrike">
                          <a:solidFill>
                            <a:srgbClr val="000000"/>
                          </a:solidFill>
                          <a:uFill>
                            <a:solidFill>
                              <a:srgbClr val="ffffff"/>
                            </a:solidFill>
                          </a:uFill>
                          <a:latin typeface="Symbol"/>
                          <a:ea typeface="DejaVu Sans"/>
                        </a:rPr>
                        <a:t>h</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400" spc="-1" strike="noStrike">
                          <a:solidFill>
                            <a:srgbClr val="000000"/>
                          </a:solidFill>
                          <a:uFill>
                            <a:solidFill>
                              <a:srgbClr val="ffffff"/>
                            </a:solidFill>
                          </a:uFill>
                          <a:latin typeface="Times New Roman"/>
                          <a:ea typeface="DejaVu Sans"/>
                        </a:rPr>
                        <a:t>Bran.Fract.</a:t>
                      </a:r>
                      <a:r>
                        <a:rPr b="0" lang="en-US" sz="1800" spc="-1" strike="noStrike">
                          <a:solidFill>
                            <a:srgbClr val="000000"/>
                          </a:solidFill>
                          <a:uFill>
                            <a:solidFill>
                              <a:srgbClr val="ffffff"/>
                            </a:solidFill>
                          </a:uFill>
                          <a:latin typeface="Times New Roman"/>
                          <a:ea typeface="DejaVu Sans"/>
                        </a:rPr>
                        <a:t> </a:t>
                      </a:r>
                      <a:r>
                        <a:rPr b="0" lang="en-US" sz="1400" spc="-1" strike="noStrike">
                          <a:solidFill>
                            <a:srgbClr val="000000"/>
                          </a:solidFill>
                          <a:uFill>
                            <a:solidFill>
                              <a:srgbClr val="ffffff"/>
                            </a:solidFill>
                          </a:uFill>
                          <a:latin typeface="Times New Roman"/>
                          <a:ea typeface="DejaVu Sans"/>
                        </a:rPr>
                        <a:t>Nππ</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491040">
                <a:tc>
                  <a:txBody>
                    <a:bodyPr/>
                    <a:p>
                      <a:pPr>
                        <a:lnSpc>
                          <a:spcPct val="100000"/>
                        </a:lnSpc>
                      </a:pPr>
                      <a:r>
                        <a:rPr b="1" lang="en-US" sz="1600" spc="-1" strike="noStrike">
                          <a:solidFill>
                            <a:srgbClr val="000000"/>
                          </a:solidFill>
                          <a:uFill>
                            <a:solidFill>
                              <a:srgbClr val="ffffff"/>
                            </a:solidFill>
                          </a:uFill>
                          <a:latin typeface="Times New Roman"/>
                          <a:ea typeface="Lucida Grande"/>
                        </a:rPr>
                        <a:t>Δ(1232)P</a:t>
                      </a:r>
                      <a:r>
                        <a:rPr b="1" lang="en-US" sz="1600" spc="-1" strike="noStrike" baseline="-25000">
                          <a:solidFill>
                            <a:srgbClr val="000000"/>
                          </a:solidFill>
                          <a:uFill>
                            <a:solidFill>
                              <a:srgbClr val="ffffff"/>
                            </a:solidFill>
                          </a:uFill>
                          <a:latin typeface="Times New Roman"/>
                          <a:ea typeface="Lucida Grande"/>
                        </a:rPr>
                        <a:t>33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0.995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491040">
                <a:tc>
                  <a:txBody>
                    <a:bodyPr/>
                    <a:p>
                      <a:pPr>
                        <a:lnSpc>
                          <a:spcPct val="100000"/>
                        </a:lnSpc>
                      </a:pPr>
                      <a:r>
                        <a:rPr b="1" lang="en-US" sz="1600" spc="-1" strike="noStrike">
                          <a:solidFill>
                            <a:srgbClr val="000000"/>
                          </a:solidFill>
                          <a:uFill>
                            <a:solidFill>
                              <a:srgbClr val="ffffff"/>
                            </a:solidFill>
                          </a:uFill>
                          <a:latin typeface="Times New Roman"/>
                          <a:ea typeface="DejaVu Sans"/>
                        </a:rPr>
                        <a:t>N(1440)P</a:t>
                      </a:r>
                      <a:r>
                        <a:rPr b="1" lang="en-US" sz="1600" spc="-1" strike="noStrike" baseline="-25000">
                          <a:solidFill>
                            <a:srgbClr val="000000"/>
                          </a:solidFill>
                          <a:uFill>
                            <a:solidFill>
                              <a:srgbClr val="ffffff"/>
                            </a:solidFill>
                          </a:uFill>
                          <a:latin typeface="Times New Roman"/>
                          <a:ea typeface="DejaVu Sans"/>
                        </a:rPr>
                        <a:t>11</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0.55-0.75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0.3-0.4</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491040">
                <a:tc>
                  <a:txBody>
                    <a:bodyPr/>
                    <a:p>
                      <a:pPr>
                        <a:lnSpc>
                          <a:spcPct val="100000"/>
                        </a:lnSpc>
                      </a:pPr>
                      <a:r>
                        <a:rPr b="1" lang="en-US" sz="1600" spc="-1" strike="noStrike">
                          <a:solidFill>
                            <a:srgbClr val="000000"/>
                          </a:solidFill>
                          <a:uFill>
                            <a:solidFill>
                              <a:srgbClr val="ffffff"/>
                            </a:solidFill>
                          </a:uFill>
                          <a:latin typeface="Times New Roman"/>
                          <a:ea typeface="DejaVu Sans"/>
                        </a:rPr>
                        <a:t>N(1520)D</a:t>
                      </a:r>
                      <a:r>
                        <a:rPr b="1" lang="en-US" sz="1600" spc="-1" strike="noStrike" baseline="-25000">
                          <a:solidFill>
                            <a:srgbClr val="000000"/>
                          </a:solidFill>
                          <a:uFill>
                            <a:solidFill>
                              <a:srgbClr val="ffffff"/>
                            </a:solidFill>
                          </a:uFill>
                          <a:latin typeface="Times New Roman"/>
                          <a:ea typeface="DejaVu Sans"/>
                        </a:rPr>
                        <a:t>13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0.55-0.65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0.4-0.5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491040">
                <a:tc>
                  <a:txBody>
                    <a:bodyPr/>
                    <a:p>
                      <a:pPr>
                        <a:lnSpc>
                          <a:spcPct val="100000"/>
                        </a:lnSpc>
                      </a:pPr>
                      <a:r>
                        <a:rPr b="1" lang="en-US" sz="1600" spc="-1" strike="noStrike">
                          <a:solidFill>
                            <a:srgbClr val="000000"/>
                          </a:solidFill>
                          <a:uFill>
                            <a:solidFill>
                              <a:srgbClr val="ffffff"/>
                            </a:solidFill>
                          </a:uFill>
                          <a:latin typeface="Times New Roman"/>
                          <a:ea typeface="DejaVu Sans"/>
                        </a:rPr>
                        <a:t>N(1535)S</a:t>
                      </a:r>
                      <a:r>
                        <a:rPr b="1" lang="en-US" sz="1600" spc="-1" strike="noStrike" baseline="-25000">
                          <a:solidFill>
                            <a:srgbClr val="000000"/>
                          </a:solidFill>
                          <a:uFill>
                            <a:solidFill>
                              <a:srgbClr val="ffffff"/>
                            </a:solidFill>
                          </a:uFill>
                          <a:latin typeface="Times New Roman"/>
                          <a:ea typeface="DejaVu Sans"/>
                        </a:rPr>
                        <a:t>11</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0.48±0.03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0.46±0.02</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514080">
                <a:tc>
                  <a:txBody>
                    <a:bodyPr/>
                    <a:p>
                      <a:pPr>
                        <a:lnSpc>
                          <a:spcPct val="100000"/>
                        </a:lnSpc>
                      </a:pPr>
                      <a:r>
                        <a:rPr b="1" lang="en-US" sz="1600" spc="-1" strike="noStrike">
                          <a:solidFill>
                            <a:srgbClr val="000000"/>
                          </a:solidFill>
                          <a:uFill>
                            <a:solidFill>
                              <a:srgbClr val="ffffff"/>
                            </a:solidFill>
                          </a:uFill>
                          <a:latin typeface="Symbol"/>
                          <a:ea typeface="DejaVu Sans"/>
                        </a:rPr>
                        <a:t>D</a:t>
                      </a:r>
                      <a:r>
                        <a:rPr b="1" lang="en-US" sz="1600" spc="-1" strike="noStrike">
                          <a:solidFill>
                            <a:srgbClr val="000000"/>
                          </a:solidFill>
                          <a:uFill>
                            <a:solidFill>
                              <a:srgbClr val="ffffff"/>
                            </a:solidFill>
                          </a:uFill>
                          <a:latin typeface="Times New Roman"/>
                          <a:ea typeface="DejaVu Sans"/>
                        </a:rPr>
                        <a:t>(1620)S</a:t>
                      </a:r>
                      <a:r>
                        <a:rPr b="1" lang="en-US" sz="1600" spc="-1" strike="noStrike" baseline="-25000">
                          <a:solidFill>
                            <a:srgbClr val="000000"/>
                          </a:solidFill>
                          <a:uFill>
                            <a:solidFill>
                              <a:srgbClr val="ffffff"/>
                            </a:solidFill>
                          </a:uFill>
                          <a:latin typeface="Times New Roman"/>
                          <a:ea typeface="DejaVu Sans"/>
                        </a:rPr>
                        <a:t>31</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0.20-0.30</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0.70-0.80</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491040">
                <a:tc>
                  <a:txBody>
                    <a:bodyPr/>
                    <a:p>
                      <a:pPr>
                        <a:lnSpc>
                          <a:spcPct val="100000"/>
                        </a:lnSpc>
                      </a:pPr>
                      <a:r>
                        <a:rPr b="1" lang="en-US" sz="1600" spc="-1" strike="noStrike">
                          <a:solidFill>
                            <a:srgbClr val="000000"/>
                          </a:solidFill>
                          <a:uFill>
                            <a:solidFill>
                              <a:srgbClr val="ffffff"/>
                            </a:solidFill>
                          </a:uFill>
                          <a:latin typeface="Times New Roman"/>
                          <a:ea typeface="DejaVu Sans"/>
                        </a:rPr>
                        <a:t>N(1650)S</a:t>
                      </a:r>
                      <a:r>
                        <a:rPr b="1" lang="en-US" sz="1600" spc="-1" strike="noStrike" baseline="-25000">
                          <a:solidFill>
                            <a:srgbClr val="000000"/>
                          </a:solidFill>
                          <a:uFill>
                            <a:solidFill>
                              <a:srgbClr val="ffffff"/>
                            </a:solidFill>
                          </a:uFill>
                          <a:latin typeface="Times New Roman"/>
                          <a:ea typeface="DejaVu Sans"/>
                        </a:rPr>
                        <a:t>11</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0.60-0.95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0.03-0.11</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0.1-0.2</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491040">
                <a:tc>
                  <a:txBody>
                    <a:bodyPr/>
                    <a:p>
                      <a:pPr>
                        <a:lnSpc>
                          <a:spcPct val="100000"/>
                        </a:lnSpc>
                      </a:pPr>
                      <a:r>
                        <a:rPr b="1" lang="en-US" sz="1600" spc="-1" strike="noStrike">
                          <a:solidFill>
                            <a:srgbClr val="000000"/>
                          </a:solidFill>
                          <a:uFill>
                            <a:solidFill>
                              <a:srgbClr val="ffffff"/>
                            </a:solidFill>
                          </a:uFill>
                          <a:latin typeface="Times New Roman"/>
                          <a:ea typeface="DejaVu Sans"/>
                        </a:rPr>
                        <a:t>N(1685)F</a:t>
                      </a:r>
                      <a:r>
                        <a:rPr b="1" lang="en-US" sz="1600" spc="-1" strike="noStrike" baseline="-25000">
                          <a:solidFill>
                            <a:srgbClr val="000000"/>
                          </a:solidFill>
                          <a:uFill>
                            <a:solidFill>
                              <a:srgbClr val="ffffff"/>
                            </a:solidFill>
                          </a:uFill>
                          <a:latin typeface="Times New Roman"/>
                          <a:ea typeface="DejaVu Sans"/>
                        </a:rPr>
                        <a:t>15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0.65-0.70</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0.30-0.40</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491040">
                <a:tc>
                  <a:txBody>
                    <a:bodyPr/>
                    <a:p>
                      <a:pPr>
                        <a:lnSpc>
                          <a:spcPct val="100000"/>
                        </a:lnSpc>
                      </a:pPr>
                      <a:r>
                        <a:rPr b="1" lang="en-US" sz="1600" spc="-1" strike="noStrike">
                          <a:solidFill>
                            <a:srgbClr val="000000"/>
                          </a:solidFill>
                          <a:uFill>
                            <a:solidFill>
                              <a:srgbClr val="ffffff"/>
                            </a:solidFill>
                          </a:uFill>
                          <a:latin typeface="Times New Roman"/>
                          <a:ea typeface="DejaVu Sans"/>
                        </a:rPr>
                        <a:t>Δ(1700)D</a:t>
                      </a:r>
                      <a:r>
                        <a:rPr b="1" lang="en-US" sz="1600" spc="-1" strike="noStrike" baseline="-25000">
                          <a:solidFill>
                            <a:srgbClr val="000000"/>
                          </a:solidFill>
                          <a:uFill>
                            <a:solidFill>
                              <a:srgbClr val="ffffff"/>
                            </a:solidFill>
                          </a:uFill>
                          <a:latin typeface="Times New Roman"/>
                          <a:ea typeface="DejaVu Sans"/>
                        </a:rPr>
                        <a:t>33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0.1-0.2</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0.8-0.9</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490680">
                <a:tc>
                  <a:txBody>
                    <a:bodyPr/>
                    <a:p>
                      <a:pPr>
                        <a:lnSpc>
                          <a:spcPct val="100000"/>
                        </a:lnSpc>
                      </a:pPr>
                      <a:r>
                        <a:rPr b="1" lang="en-US" sz="1600" spc="-1" strike="noStrike">
                          <a:solidFill>
                            <a:srgbClr val="000000"/>
                          </a:solidFill>
                          <a:uFill>
                            <a:solidFill>
                              <a:srgbClr val="ffffff"/>
                            </a:solidFill>
                          </a:uFill>
                          <a:latin typeface="Times New Roman"/>
                          <a:ea typeface="DejaVu Sans"/>
                        </a:rPr>
                        <a:t>N(1720)P</a:t>
                      </a:r>
                      <a:r>
                        <a:rPr b="1" lang="en-US" sz="1600" spc="-1" strike="noStrike" baseline="-25000">
                          <a:solidFill>
                            <a:srgbClr val="000000"/>
                          </a:solidFill>
                          <a:uFill>
                            <a:solidFill>
                              <a:srgbClr val="ffffff"/>
                            </a:solidFill>
                          </a:uFill>
                          <a:latin typeface="Times New Roman"/>
                          <a:ea typeface="DejaVu Sans"/>
                        </a:rPr>
                        <a:t>13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0.1-0.2</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a:p>
                      <a:pPr algn="ctr">
                        <a:lnSpc>
                          <a:spcPct val="100000"/>
                        </a:lnSpc>
                      </a:pPr>
                      <a:r>
                        <a:rPr b="0" lang="en-US" sz="1600" spc="-1" strike="noStrike">
                          <a:solidFill>
                            <a:srgbClr val="000000"/>
                          </a:solidFill>
                          <a:uFill>
                            <a:solidFill>
                              <a:srgbClr val="ffffff"/>
                            </a:solidFill>
                          </a:uFill>
                          <a:latin typeface="Times New Roman"/>
                          <a:ea typeface="DejaVu Sans"/>
                        </a:rPr>
                        <a:t>&gt; 0.7</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bl>
          </a:graphicData>
        </a:graphic>
      </p:graphicFrame>
      <p:sp>
        <p:nvSpPr>
          <p:cNvPr id="214" name="CustomShape 5"/>
          <p:cNvSpPr/>
          <p:nvPr/>
        </p:nvSpPr>
        <p:spPr>
          <a:xfrm>
            <a:off x="1220760" y="773640"/>
            <a:ext cx="4724640" cy="333360"/>
          </a:xfrm>
          <a:prstGeom prst="rect">
            <a:avLst/>
          </a:prstGeom>
          <a:noFill/>
          <a:ln w="9360">
            <a:noFill/>
          </a:ln>
        </p:spPr>
        <p:style>
          <a:lnRef idx="0"/>
          <a:fillRef idx="0"/>
          <a:effectRef idx="0"/>
          <a:fontRef idx="minor"/>
        </p:style>
        <p:txBody>
          <a:bodyPr lIns="90000" rIns="90000" tIns="45000" bIns="45000"/>
          <a:p>
            <a:pPr algn="ctr">
              <a:lnSpc>
                <a:spcPct val="100000"/>
              </a:lnSpc>
            </a:pPr>
            <a:r>
              <a:rPr b="1" lang="en-US" sz="1600" spc="-1" strike="noStrike">
                <a:solidFill>
                  <a:srgbClr val="000000"/>
                </a:solidFill>
                <a:uFill>
                  <a:solidFill>
                    <a:srgbClr val="ffffff"/>
                  </a:solidFill>
                </a:uFill>
                <a:latin typeface="Times New Roman"/>
                <a:ea typeface="DejaVu Sans"/>
              </a:rPr>
              <a:t>Hadronic decays of prominent N*s at W &lt; 1.8 GeV.</a:t>
            </a:r>
            <a:endParaRPr b="0" lang="en-US" sz="1800" spc="-1" strike="noStrike">
              <a:solidFill>
                <a:srgbClr val="000000"/>
              </a:solidFill>
              <a:uFill>
                <a:solidFill>
                  <a:srgbClr val="ffffff"/>
                </a:solidFill>
              </a:uFill>
              <a:latin typeface="Arial"/>
            </a:endParaRPr>
          </a:p>
        </p:txBody>
      </p:sp>
      <p:sp>
        <p:nvSpPr>
          <p:cNvPr id="215" name="CustomShape 6"/>
          <p:cNvSpPr/>
          <p:nvPr/>
        </p:nvSpPr>
        <p:spPr>
          <a:xfrm>
            <a:off x="1523880" y="4680"/>
            <a:ext cx="9142200" cy="592560"/>
          </a:xfrm>
          <a:prstGeom prst="rect">
            <a:avLst/>
          </a:prstGeom>
          <a:noFill/>
          <a:ln>
            <a:noFill/>
          </a:ln>
        </p:spPr>
        <p:style>
          <a:lnRef idx="0"/>
          <a:fillRef idx="0"/>
          <a:effectRef idx="0"/>
          <a:fontRef idx="minor"/>
        </p:style>
        <p:txBody>
          <a:bodyPr lIns="0" rIns="0" tIns="0" bIns="45000" anchor="ctr"/>
          <a:p>
            <a:pPr algn="ctr">
              <a:lnSpc>
                <a:spcPct val="100000"/>
              </a:lnSpc>
            </a:pPr>
            <a:r>
              <a:rPr b="1" lang="en-US" sz="3600" spc="-1" strike="noStrike">
                <a:solidFill>
                  <a:srgbClr val="333399"/>
                </a:solidFill>
                <a:uFill>
                  <a:solidFill>
                    <a:srgbClr val="ffffff"/>
                  </a:solidFill>
                </a:uFill>
                <a:latin typeface="Times New Roman"/>
                <a:ea typeface="DejaVu Sans"/>
              </a:rPr>
              <a:t>Double pion electroproduction</a:t>
            </a:r>
            <a:endParaRPr b="0" lang="en-US"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3" name="CustomShape 1"/>
          <p:cNvSpPr/>
          <p:nvPr/>
        </p:nvSpPr>
        <p:spPr>
          <a:xfrm rot="1980000">
            <a:off x="2187360" y="1779480"/>
            <a:ext cx="862920" cy="64440"/>
          </a:xfrm>
          <a:custGeom>
            <a:avLst/>
            <a:gdLst/>
            <a:ahLst/>
            <a:rect l="l" t="t" r="r" b="b"/>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360">
            <a:solidFill>
              <a:srgbClr val="ff0000"/>
            </a:solidFill>
            <a:round/>
          </a:ln>
        </p:spPr>
        <p:style>
          <a:lnRef idx="0"/>
          <a:fillRef idx="0"/>
          <a:effectRef idx="0"/>
          <a:fontRef idx="minor"/>
        </p:style>
      </p:sp>
      <p:sp>
        <p:nvSpPr>
          <p:cNvPr id="394" name="Line 2"/>
          <p:cNvSpPr/>
          <p:nvPr/>
        </p:nvSpPr>
        <p:spPr>
          <a:xfrm>
            <a:off x="3098520" y="2135520"/>
            <a:ext cx="933480" cy="360"/>
          </a:xfrm>
          <a:prstGeom prst="line">
            <a:avLst/>
          </a:prstGeom>
          <a:ln w="25560">
            <a:round/>
          </a:ln>
        </p:spPr>
        <p:style>
          <a:lnRef idx="0"/>
          <a:fillRef idx="0"/>
          <a:effectRef idx="0"/>
          <a:fontRef idx="minor"/>
        </p:style>
      </p:sp>
      <p:sp>
        <p:nvSpPr>
          <p:cNvPr id="395" name="Line 3"/>
          <p:cNvSpPr/>
          <p:nvPr/>
        </p:nvSpPr>
        <p:spPr>
          <a:xfrm flipV="1">
            <a:off x="4138200" y="1454400"/>
            <a:ext cx="462240" cy="536760"/>
          </a:xfrm>
          <a:prstGeom prst="line">
            <a:avLst/>
          </a:prstGeom>
          <a:ln cap="rnd" w="31680">
            <a:solidFill>
              <a:srgbClr val="339966"/>
            </a:solidFill>
            <a:custDash>
              <a:ds d="100000" sp="100000"/>
            </a:custDash>
            <a:round/>
            <a:tailEnd len="med" type="triangle" w="med"/>
          </a:ln>
        </p:spPr>
        <p:style>
          <a:lnRef idx="0"/>
          <a:fillRef idx="0"/>
          <a:effectRef idx="0"/>
          <a:fontRef idx="minor"/>
        </p:style>
      </p:sp>
      <p:sp>
        <p:nvSpPr>
          <p:cNvPr id="396" name="CustomShape 4"/>
          <p:cNvSpPr/>
          <p:nvPr/>
        </p:nvSpPr>
        <p:spPr>
          <a:xfrm rot="9000000">
            <a:off x="4266000" y="2140200"/>
            <a:ext cx="104040" cy="543960"/>
          </a:xfrm>
          <a:prstGeom prst="upArrow">
            <a:avLst>
              <a:gd name="adj1" fmla="val 50000"/>
              <a:gd name="adj2" fmla="val 129924"/>
            </a:avLst>
          </a:prstGeom>
          <a:solidFill>
            <a:srgbClr val="000000"/>
          </a:solidFill>
          <a:ln w="9360">
            <a:miter/>
          </a:ln>
        </p:spPr>
        <p:style>
          <a:lnRef idx="0"/>
          <a:fillRef idx="0"/>
          <a:effectRef idx="0"/>
          <a:fontRef idx="minor"/>
        </p:style>
      </p:sp>
      <p:sp>
        <p:nvSpPr>
          <p:cNvPr id="397" name="CustomShape 5"/>
          <p:cNvSpPr/>
          <p:nvPr/>
        </p:nvSpPr>
        <p:spPr>
          <a:xfrm>
            <a:off x="2522520" y="1350000"/>
            <a:ext cx="496080" cy="50544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2400" spc="-1" strike="noStrike">
                <a:solidFill>
                  <a:srgbClr val="ff0000"/>
                </a:solidFill>
                <a:uFill>
                  <a:solidFill>
                    <a:srgbClr val="ffffff"/>
                  </a:solidFill>
                </a:uFill>
                <a:latin typeface="Times New Roman"/>
                <a:ea typeface="DejaVu Sans"/>
              </a:rPr>
              <a:t>γ</a:t>
            </a:r>
            <a:r>
              <a:rPr b="0" lang="en-US" sz="2400" spc="-1" strike="noStrike" baseline="-25000">
                <a:solidFill>
                  <a:srgbClr val="ff0000"/>
                </a:solidFill>
                <a:uFill>
                  <a:solidFill>
                    <a:srgbClr val="ffffff"/>
                  </a:solidFill>
                </a:uFill>
                <a:latin typeface="Times New Roman"/>
                <a:ea typeface="DejaVu Sans"/>
              </a:rPr>
              <a:t>v</a:t>
            </a:r>
            <a:r>
              <a:rPr b="0" lang="en-US" sz="2400" spc="-1" strike="noStrike">
                <a:solidFill>
                  <a:srgbClr val="ff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398" name="CustomShape 6"/>
          <p:cNvSpPr/>
          <p:nvPr/>
        </p:nvSpPr>
        <p:spPr>
          <a:xfrm>
            <a:off x="2390760" y="2183400"/>
            <a:ext cx="302400" cy="3643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MS Reference Sans Serif"/>
                <a:ea typeface="DejaVu Sans"/>
              </a:rPr>
              <a:t>N</a:t>
            </a:r>
            <a:endParaRPr b="0" lang="en-US" sz="1800" spc="-1" strike="noStrike">
              <a:solidFill>
                <a:srgbClr val="000000"/>
              </a:solidFill>
              <a:uFill>
                <a:solidFill>
                  <a:srgbClr val="ffffff"/>
                </a:solidFill>
              </a:uFill>
              <a:latin typeface="Arial"/>
            </a:endParaRPr>
          </a:p>
        </p:txBody>
      </p:sp>
      <p:sp>
        <p:nvSpPr>
          <p:cNvPr id="399" name="CustomShape 7"/>
          <p:cNvSpPr/>
          <p:nvPr/>
        </p:nvSpPr>
        <p:spPr>
          <a:xfrm>
            <a:off x="4070520" y="2252160"/>
            <a:ext cx="1094760" cy="3643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MS Reference Sans Serif"/>
                <a:ea typeface="DejaVu Sans"/>
              </a:rPr>
              <a:t>N</a:t>
            </a:r>
            <a:r>
              <a:rPr b="1" lang="en-US" sz="1800" spc="-1" strike="noStrike">
                <a:solidFill>
                  <a:srgbClr val="000000"/>
                </a:solidFill>
                <a:uFill>
                  <a:solidFill>
                    <a:srgbClr val="ffffff"/>
                  </a:solidFill>
                </a:uFill>
                <a:latin typeface="MS Reference Sans Serif"/>
                <a:ea typeface="DejaVu Sans"/>
              </a:rPr>
              <a:t>’</a:t>
            </a:r>
            <a:endParaRPr b="0" lang="en-US" sz="1800" spc="-1" strike="noStrike">
              <a:solidFill>
                <a:srgbClr val="000000"/>
              </a:solidFill>
              <a:uFill>
                <a:solidFill>
                  <a:srgbClr val="ffffff"/>
                </a:solidFill>
              </a:uFill>
              <a:latin typeface="Arial"/>
            </a:endParaRPr>
          </a:p>
        </p:txBody>
      </p:sp>
      <p:sp>
        <p:nvSpPr>
          <p:cNvPr id="400" name="CustomShape 8"/>
          <p:cNvSpPr/>
          <p:nvPr/>
        </p:nvSpPr>
        <p:spPr>
          <a:xfrm>
            <a:off x="3189240" y="1672200"/>
            <a:ext cx="883440" cy="3643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MS Reference Sans Serif"/>
                <a:ea typeface="DejaVu Sans"/>
              </a:rPr>
              <a:t>N*,△</a:t>
            </a:r>
            <a:endParaRPr b="0" lang="en-US" sz="1800" spc="-1" strike="noStrike">
              <a:solidFill>
                <a:srgbClr val="000000"/>
              </a:solidFill>
              <a:uFill>
                <a:solidFill>
                  <a:srgbClr val="ffffff"/>
                </a:solidFill>
              </a:uFill>
              <a:latin typeface="Arial"/>
            </a:endParaRPr>
          </a:p>
        </p:txBody>
      </p:sp>
      <p:sp>
        <p:nvSpPr>
          <p:cNvPr id="401" name="CustomShape 9"/>
          <p:cNvSpPr/>
          <p:nvPr/>
        </p:nvSpPr>
        <p:spPr>
          <a:xfrm>
            <a:off x="1685520" y="2799000"/>
            <a:ext cx="2873160" cy="366120"/>
          </a:xfrm>
          <a:prstGeom prst="rect">
            <a:avLst/>
          </a:prstGeom>
          <a:noFill/>
          <a:ln w="9360">
            <a:solidFill>
              <a:srgbClr val="3333cc"/>
            </a:solidFill>
            <a:miter/>
          </a:ln>
        </p:spPr>
        <p:style>
          <a:lnRef idx="0"/>
          <a:fillRef idx="0"/>
          <a:effectRef idx="0"/>
          <a:fontRef idx="minor"/>
        </p:style>
        <p:txBody>
          <a:bodyPr lIns="90000" rIns="90000" tIns="45000" bIns="45000"/>
          <a:p>
            <a:pPr indent="-215640">
              <a:lnSpc>
                <a:spcPct val="100000"/>
              </a:lnSpc>
              <a:buClr>
                <a:srgbClr val="3333cc"/>
              </a:buClr>
              <a:buFont typeface="Arial"/>
              <a:buChar char="•"/>
            </a:pPr>
            <a:r>
              <a:rPr b="0" lang="en-US" sz="1600" spc="-1" strike="noStrike">
                <a:solidFill>
                  <a:srgbClr val="3333cc"/>
                </a:solidFill>
                <a:uFill>
                  <a:solidFill>
                    <a:srgbClr val="ffffff"/>
                  </a:solidFill>
                </a:uFill>
                <a:latin typeface="Times New Roman"/>
                <a:ea typeface="DejaVu Sans"/>
              </a:rPr>
              <a:t>A</a:t>
            </a:r>
            <a:r>
              <a:rPr b="0" lang="en-US" sz="1600" spc="-1" strike="noStrike" baseline="-25000">
                <a:solidFill>
                  <a:srgbClr val="3333cc"/>
                </a:solidFill>
                <a:uFill>
                  <a:solidFill>
                    <a:srgbClr val="ffffff"/>
                  </a:solidFill>
                </a:uFill>
                <a:latin typeface="Times New Roman"/>
                <a:ea typeface="DejaVu Sans"/>
              </a:rPr>
              <a:t>1/2</a:t>
            </a:r>
            <a:r>
              <a:rPr b="0" lang="en-US" sz="1600" spc="-1" strike="noStrike">
                <a:solidFill>
                  <a:srgbClr val="3333cc"/>
                </a:solidFill>
                <a:uFill>
                  <a:solidFill>
                    <a:srgbClr val="ffffff"/>
                  </a:solidFill>
                </a:uFill>
                <a:latin typeface="Times New Roman"/>
                <a:ea typeface="DejaVu Sans"/>
              </a:rPr>
              <a:t>(Q</a:t>
            </a:r>
            <a:r>
              <a:rPr b="0" lang="en-US" sz="1600" spc="-1" strike="noStrike" baseline="30000">
                <a:solidFill>
                  <a:srgbClr val="3333cc"/>
                </a:solidFill>
                <a:uFill>
                  <a:solidFill>
                    <a:srgbClr val="ffffff"/>
                  </a:solidFill>
                </a:uFill>
                <a:latin typeface="Times New Roman"/>
                <a:ea typeface="DejaVu Sans"/>
              </a:rPr>
              <a:t>2</a:t>
            </a:r>
            <a:r>
              <a:rPr b="0" lang="en-US" sz="1600" spc="-1" strike="noStrike">
                <a:solidFill>
                  <a:srgbClr val="3333cc"/>
                </a:solidFill>
                <a:uFill>
                  <a:solidFill>
                    <a:srgbClr val="ffffff"/>
                  </a:solidFill>
                </a:uFill>
                <a:latin typeface="Times New Roman"/>
                <a:ea typeface="DejaVu Sans"/>
              </a:rPr>
              <a:t>),  A</a:t>
            </a:r>
            <a:r>
              <a:rPr b="0" lang="en-US" sz="1600" spc="-1" strike="noStrike" baseline="-25000">
                <a:solidFill>
                  <a:srgbClr val="3333cc"/>
                </a:solidFill>
                <a:uFill>
                  <a:solidFill>
                    <a:srgbClr val="ffffff"/>
                  </a:solidFill>
                </a:uFill>
                <a:latin typeface="Times New Roman"/>
                <a:ea typeface="DejaVu Sans"/>
              </a:rPr>
              <a:t>3/2</a:t>
            </a:r>
            <a:r>
              <a:rPr b="0" lang="en-US" sz="1600" spc="-1" strike="noStrike">
                <a:solidFill>
                  <a:srgbClr val="3333cc"/>
                </a:solidFill>
                <a:uFill>
                  <a:solidFill>
                    <a:srgbClr val="ffffff"/>
                  </a:solidFill>
                </a:uFill>
                <a:latin typeface="Times New Roman"/>
                <a:ea typeface="DejaVu Sans"/>
              </a:rPr>
              <a:t>(Q</a:t>
            </a:r>
            <a:r>
              <a:rPr b="0" lang="en-US" sz="1600" spc="-1" strike="noStrike" baseline="30000">
                <a:solidFill>
                  <a:srgbClr val="3333cc"/>
                </a:solidFill>
                <a:uFill>
                  <a:solidFill>
                    <a:srgbClr val="ffffff"/>
                  </a:solidFill>
                </a:uFill>
                <a:latin typeface="Times New Roman"/>
                <a:ea typeface="DejaVu Sans"/>
              </a:rPr>
              <a:t>2</a:t>
            </a:r>
            <a:r>
              <a:rPr b="0" lang="en-US" sz="1600" spc="-1" strike="noStrike">
                <a:solidFill>
                  <a:srgbClr val="3333cc"/>
                </a:solidFill>
                <a:uFill>
                  <a:solidFill>
                    <a:srgbClr val="ffffff"/>
                  </a:solidFill>
                </a:uFill>
                <a:latin typeface="Times New Roman"/>
                <a:ea typeface="DejaVu Sans"/>
              </a:rPr>
              <a:t>), S</a:t>
            </a:r>
            <a:r>
              <a:rPr b="0" lang="en-US" sz="1600" spc="-1" strike="noStrike" baseline="-25000">
                <a:solidFill>
                  <a:srgbClr val="3333cc"/>
                </a:solidFill>
                <a:uFill>
                  <a:solidFill>
                    <a:srgbClr val="ffffff"/>
                  </a:solidFill>
                </a:uFill>
                <a:latin typeface="Times New Roman"/>
                <a:ea typeface="DejaVu Sans"/>
              </a:rPr>
              <a:t>1/2</a:t>
            </a:r>
            <a:r>
              <a:rPr b="0" lang="en-US" sz="1600" spc="-1" strike="noStrike">
                <a:solidFill>
                  <a:srgbClr val="3333cc"/>
                </a:solidFill>
                <a:uFill>
                  <a:solidFill>
                    <a:srgbClr val="ffffff"/>
                  </a:solidFill>
                </a:uFill>
                <a:latin typeface="Times New Roman"/>
                <a:ea typeface="DejaVu Sans"/>
              </a:rPr>
              <a:t>(Q</a:t>
            </a:r>
            <a:r>
              <a:rPr b="0" lang="en-US" sz="1600" spc="-1" strike="noStrike" baseline="30000">
                <a:solidFill>
                  <a:srgbClr val="3333cc"/>
                </a:solidFill>
                <a:uFill>
                  <a:solidFill>
                    <a:srgbClr val="ffffff"/>
                  </a:solidFill>
                </a:uFill>
                <a:latin typeface="Times New Roman"/>
                <a:ea typeface="DejaVu Sans"/>
              </a:rPr>
              <a:t>2</a:t>
            </a:r>
            <a:r>
              <a:rPr b="0" lang="en-US" sz="1600" spc="-1" strike="noStrike">
                <a:solidFill>
                  <a:srgbClr val="3333cc"/>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p:txBody>
      </p:sp>
      <p:sp>
        <p:nvSpPr>
          <p:cNvPr id="402" name="CustomShape 10"/>
          <p:cNvSpPr/>
          <p:nvPr/>
        </p:nvSpPr>
        <p:spPr>
          <a:xfrm>
            <a:off x="4332240" y="943560"/>
            <a:ext cx="1401120" cy="82080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2400" spc="-1" strike="noStrike">
                <a:solidFill>
                  <a:srgbClr val="33cc33"/>
                </a:solidFill>
                <a:uFill>
                  <a:solidFill>
                    <a:srgbClr val="ffffff"/>
                  </a:solidFill>
                </a:uFill>
                <a:latin typeface="Symbol"/>
                <a:ea typeface="DejaVu Sans"/>
              </a:rPr>
              <a:t>p, h, pp</a:t>
            </a:r>
            <a:r>
              <a:rPr b="1" i="1" lang="en-US" sz="2400" spc="-1" strike="noStrike">
                <a:solidFill>
                  <a:srgbClr val="33cc33"/>
                </a:solidFill>
                <a:uFill>
                  <a:solidFill>
                    <a:srgbClr val="ffffff"/>
                  </a:solidFill>
                </a:uFill>
                <a:latin typeface="Symbol"/>
                <a:ea typeface="DejaVu Sans"/>
              </a:rPr>
              <a:t>,..</a:t>
            </a:r>
            <a:endParaRPr b="0" lang="en-US" sz="1800" spc="-1" strike="noStrike">
              <a:solidFill>
                <a:srgbClr val="000000"/>
              </a:solidFill>
              <a:uFill>
                <a:solidFill>
                  <a:srgbClr val="ffffff"/>
                </a:solidFill>
              </a:uFill>
              <a:latin typeface="Arial"/>
            </a:endParaRPr>
          </a:p>
        </p:txBody>
      </p:sp>
      <p:sp>
        <p:nvSpPr>
          <p:cNvPr id="403" name="CustomShape 11"/>
          <p:cNvSpPr/>
          <p:nvPr/>
        </p:nvSpPr>
        <p:spPr>
          <a:xfrm>
            <a:off x="6421320" y="1535040"/>
            <a:ext cx="2525040" cy="912960"/>
          </a:xfrm>
          <a:prstGeom prst="rect">
            <a:avLst/>
          </a:prstGeom>
          <a:solidFill>
            <a:srgbClr val="ffffff"/>
          </a:solidFill>
          <a:ln w="9360">
            <a:noFill/>
          </a:ln>
        </p:spPr>
        <p:style>
          <a:lnRef idx="0"/>
          <a:fillRef idx="0"/>
          <a:effectRef idx="0"/>
          <a:fontRef idx="minor"/>
        </p:style>
        <p:txBody>
          <a:bodyPr lIns="90000" rIns="90000" tIns="45000" bIns="45000"/>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404" name="Line 12"/>
          <p:cNvSpPr/>
          <p:nvPr/>
        </p:nvSpPr>
        <p:spPr>
          <a:xfrm flipV="1">
            <a:off x="6354720" y="1154520"/>
            <a:ext cx="161640" cy="505080"/>
          </a:xfrm>
          <a:prstGeom prst="line">
            <a:avLst/>
          </a:prstGeom>
          <a:ln w="9360">
            <a:solidFill>
              <a:srgbClr val="ff0000"/>
            </a:solidFill>
            <a:round/>
            <a:tailEnd len="med" type="triangle" w="med"/>
          </a:ln>
        </p:spPr>
        <p:style>
          <a:lnRef idx="0"/>
          <a:fillRef idx="0"/>
          <a:effectRef idx="0"/>
          <a:fontRef idx="minor"/>
        </p:style>
      </p:sp>
      <p:sp>
        <p:nvSpPr>
          <p:cNvPr id="405" name="Line 13"/>
          <p:cNvSpPr/>
          <p:nvPr/>
        </p:nvSpPr>
        <p:spPr>
          <a:xfrm flipV="1">
            <a:off x="5657760" y="1827000"/>
            <a:ext cx="380520" cy="186480"/>
          </a:xfrm>
          <a:prstGeom prst="line">
            <a:avLst/>
          </a:prstGeom>
          <a:ln w="9360">
            <a:solidFill>
              <a:srgbClr val="ff0000"/>
            </a:solidFill>
            <a:round/>
            <a:tailEnd len="med" type="triangle" w="med"/>
          </a:ln>
        </p:spPr>
        <p:style>
          <a:lnRef idx="0"/>
          <a:fillRef idx="0"/>
          <a:effectRef idx="0"/>
          <a:fontRef idx="minor"/>
        </p:style>
      </p:sp>
      <p:sp>
        <p:nvSpPr>
          <p:cNvPr id="406" name="Line 14"/>
          <p:cNvSpPr/>
          <p:nvPr/>
        </p:nvSpPr>
        <p:spPr>
          <a:xfrm flipV="1">
            <a:off x="6009840" y="1667520"/>
            <a:ext cx="344880" cy="175680"/>
          </a:xfrm>
          <a:prstGeom prst="line">
            <a:avLst/>
          </a:prstGeom>
          <a:ln w="9360">
            <a:solidFill>
              <a:srgbClr val="ff0000"/>
            </a:solidFill>
            <a:round/>
          </a:ln>
        </p:spPr>
        <p:style>
          <a:lnRef idx="0"/>
          <a:fillRef idx="0"/>
          <a:effectRef idx="0"/>
          <a:fontRef idx="minor"/>
        </p:style>
      </p:sp>
      <p:sp>
        <p:nvSpPr>
          <p:cNvPr id="407" name="CustomShape 15"/>
          <p:cNvSpPr/>
          <p:nvPr/>
        </p:nvSpPr>
        <p:spPr>
          <a:xfrm rot="1980000">
            <a:off x="6296040" y="1798560"/>
            <a:ext cx="526320" cy="45360"/>
          </a:xfrm>
          <a:custGeom>
            <a:avLst/>
            <a:gdLst/>
            <a:ahLst/>
            <a:rect l="l" t="t" r="r" b="b"/>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360">
            <a:solidFill>
              <a:srgbClr val="ff0000"/>
            </a:solidFill>
            <a:round/>
          </a:ln>
        </p:spPr>
        <p:style>
          <a:lnRef idx="0"/>
          <a:fillRef idx="0"/>
          <a:effectRef idx="0"/>
          <a:fontRef idx="minor"/>
        </p:style>
      </p:sp>
      <p:sp>
        <p:nvSpPr>
          <p:cNvPr id="408" name="CustomShape 16"/>
          <p:cNvSpPr/>
          <p:nvPr/>
        </p:nvSpPr>
        <p:spPr>
          <a:xfrm>
            <a:off x="6732360" y="1727640"/>
            <a:ext cx="793080" cy="739080"/>
          </a:xfrm>
          <a:prstGeom prst="ellipse">
            <a:avLst/>
          </a:prstGeom>
          <a:solidFill>
            <a:srgbClr val="000000"/>
          </a:solidFill>
          <a:ln w="9360">
            <a:noFill/>
          </a:ln>
        </p:spPr>
        <p:style>
          <a:lnRef idx="0"/>
          <a:fillRef idx="0"/>
          <a:effectRef idx="0"/>
          <a:fontRef idx="minor"/>
        </p:style>
      </p:sp>
      <p:sp>
        <p:nvSpPr>
          <p:cNvPr id="409" name="CustomShape 17"/>
          <p:cNvSpPr/>
          <p:nvPr/>
        </p:nvSpPr>
        <p:spPr>
          <a:xfrm rot="1800000">
            <a:off x="6672960" y="2277720"/>
            <a:ext cx="118440" cy="543960"/>
          </a:xfrm>
          <a:prstGeom prst="upArrow">
            <a:avLst>
              <a:gd name="adj1" fmla="val 50000"/>
              <a:gd name="adj2" fmla="val 114334"/>
            </a:avLst>
          </a:prstGeom>
          <a:solidFill>
            <a:srgbClr val="000000"/>
          </a:solidFill>
          <a:ln w="9360">
            <a:miter/>
          </a:ln>
        </p:spPr>
        <p:style>
          <a:lnRef idx="0"/>
          <a:fillRef idx="0"/>
          <a:effectRef idx="0"/>
          <a:fontRef idx="minor"/>
        </p:style>
      </p:sp>
      <p:sp>
        <p:nvSpPr>
          <p:cNvPr id="410" name="CustomShape 18"/>
          <p:cNvSpPr/>
          <p:nvPr/>
        </p:nvSpPr>
        <p:spPr>
          <a:xfrm>
            <a:off x="6197760" y="2439000"/>
            <a:ext cx="302400" cy="3643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MS Reference Sans Serif"/>
                <a:ea typeface="DejaVu Sans"/>
              </a:rPr>
              <a:t>N</a:t>
            </a:r>
            <a:endParaRPr b="0" lang="en-US" sz="1800" spc="-1" strike="noStrike">
              <a:solidFill>
                <a:srgbClr val="000000"/>
              </a:solidFill>
              <a:uFill>
                <a:solidFill>
                  <a:srgbClr val="ffffff"/>
                </a:solidFill>
              </a:uFill>
              <a:latin typeface="Arial"/>
            </a:endParaRPr>
          </a:p>
        </p:txBody>
      </p:sp>
      <p:sp>
        <p:nvSpPr>
          <p:cNvPr id="411" name="Line 19"/>
          <p:cNvSpPr/>
          <p:nvPr/>
        </p:nvSpPr>
        <p:spPr>
          <a:xfrm flipV="1">
            <a:off x="7453080" y="1370520"/>
            <a:ext cx="461880" cy="536400"/>
          </a:xfrm>
          <a:prstGeom prst="line">
            <a:avLst/>
          </a:prstGeom>
          <a:ln cap="rnd" w="31680">
            <a:solidFill>
              <a:srgbClr val="339966"/>
            </a:solidFill>
            <a:custDash>
              <a:ds d="100000" sp="100000"/>
            </a:custDash>
            <a:round/>
            <a:tailEnd len="med" type="triangle" w="med"/>
          </a:ln>
        </p:spPr>
        <p:style>
          <a:lnRef idx="0"/>
          <a:fillRef idx="0"/>
          <a:effectRef idx="0"/>
          <a:fontRef idx="minor"/>
        </p:style>
      </p:sp>
      <p:sp>
        <p:nvSpPr>
          <p:cNvPr id="412" name="CustomShape 20"/>
          <p:cNvSpPr/>
          <p:nvPr/>
        </p:nvSpPr>
        <p:spPr>
          <a:xfrm>
            <a:off x="7040880" y="908640"/>
            <a:ext cx="1401120" cy="455760"/>
          </a:xfrm>
          <a:prstGeom prst="rect">
            <a:avLst/>
          </a:prstGeom>
          <a:noFill/>
          <a:ln w="9360">
            <a:noFill/>
          </a:ln>
        </p:spPr>
        <p:style>
          <a:lnRef idx="0"/>
          <a:fillRef idx="0"/>
          <a:effectRef idx="0"/>
          <a:fontRef idx="minor"/>
        </p:style>
        <p:txBody>
          <a:bodyPr wrap="none" lIns="90000" rIns="90000" tIns="45000" bIns="45000"/>
          <a:p>
            <a:pPr algn="ctr">
              <a:lnSpc>
                <a:spcPct val="100000"/>
              </a:lnSpc>
            </a:pPr>
            <a:r>
              <a:rPr b="0" lang="en-US" sz="2400" spc="-1" strike="noStrike">
                <a:solidFill>
                  <a:srgbClr val="33cc33"/>
                </a:solidFill>
                <a:uFill>
                  <a:solidFill>
                    <a:srgbClr val="ffffff"/>
                  </a:solidFill>
                </a:uFill>
                <a:latin typeface="Symbol"/>
                <a:ea typeface="DejaVu Sans"/>
              </a:rPr>
              <a:t>p, h, pp,..</a:t>
            </a:r>
            <a:endParaRPr b="0" lang="en-US" sz="1800" spc="-1" strike="noStrike">
              <a:solidFill>
                <a:srgbClr val="000000"/>
              </a:solidFill>
              <a:uFill>
                <a:solidFill>
                  <a:srgbClr val="ffffff"/>
                </a:solidFill>
              </a:uFill>
              <a:latin typeface="Arial"/>
            </a:endParaRPr>
          </a:p>
        </p:txBody>
      </p:sp>
      <p:sp>
        <p:nvSpPr>
          <p:cNvPr id="413" name="CustomShape 21"/>
          <p:cNvSpPr/>
          <p:nvPr/>
        </p:nvSpPr>
        <p:spPr>
          <a:xfrm rot="9000000">
            <a:off x="7516080" y="2300400"/>
            <a:ext cx="104040" cy="543960"/>
          </a:xfrm>
          <a:prstGeom prst="upArrow">
            <a:avLst>
              <a:gd name="adj1" fmla="val 50000"/>
              <a:gd name="adj2" fmla="val 129924"/>
            </a:avLst>
          </a:prstGeom>
          <a:solidFill>
            <a:srgbClr val="000000"/>
          </a:solidFill>
          <a:ln w="9360">
            <a:miter/>
          </a:ln>
        </p:spPr>
        <p:style>
          <a:lnRef idx="0"/>
          <a:fillRef idx="0"/>
          <a:effectRef idx="0"/>
          <a:fontRef idx="minor"/>
        </p:style>
      </p:sp>
      <p:sp>
        <p:nvSpPr>
          <p:cNvPr id="414" name="CustomShape 22"/>
          <p:cNvSpPr/>
          <p:nvPr/>
        </p:nvSpPr>
        <p:spPr>
          <a:xfrm>
            <a:off x="7310880" y="2387160"/>
            <a:ext cx="1094760" cy="3643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MS Reference Sans Serif"/>
                <a:ea typeface="DejaVu Sans"/>
              </a:rPr>
              <a:t>N</a:t>
            </a:r>
            <a:r>
              <a:rPr b="1" lang="en-US" sz="1800" spc="-1" strike="noStrike">
                <a:solidFill>
                  <a:srgbClr val="000000"/>
                </a:solidFill>
                <a:uFill>
                  <a:solidFill>
                    <a:srgbClr val="ffffff"/>
                  </a:solidFill>
                </a:uFill>
                <a:latin typeface="MS Reference Sans Serif"/>
                <a:ea typeface="DejaVu Sans"/>
              </a:rPr>
              <a:t>’</a:t>
            </a:r>
            <a:endParaRPr b="0" lang="en-US" sz="1800" spc="-1" strike="noStrike">
              <a:solidFill>
                <a:srgbClr val="000000"/>
              </a:solidFill>
              <a:uFill>
                <a:solidFill>
                  <a:srgbClr val="ffffff"/>
                </a:solidFill>
              </a:uFill>
              <a:latin typeface="Arial"/>
            </a:endParaRPr>
          </a:p>
        </p:txBody>
      </p:sp>
      <p:sp>
        <p:nvSpPr>
          <p:cNvPr id="415" name="CustomShape 23"/>
          <p:cNvSpPr/>
          <p:nvPr/>
        </p:nvSpPr>
        <p:spPr>
          <a:xfrm>
            <a:off x="5092560" y="1794600"/>
            <a:ext cx="310320" cy="364320"/>
          </a:xfrm>
          <a:prstGeom prst="rect">
            <a:avLst/>
          </a:prstGeom>
          <a:noFill/>
          <a:ln w="9360">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000000"/>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p:txBody>
      </p:sp>
      <p:sp>
        <p:nvSpPr>
          <p:cNvPr id="416" name="CustomShape 24"/>
          <p:cNvSpPr/>
          <p:nvPr/>
        </p:nvSpPr>
        <p:spPr>
          <a:xfrm>
            <a:off x="3771720" y="1550160"/>
            <a:ext cx="364320" cy="3643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p:txBody>
      </p:sp>
      <p:sp>
        <p:nvSpPr>
          <p:cNvPr id="417" name="CustomShape 25"/>
          <p:cNvSpPr/>
          <p:nvPr/>
        </p:nvSpPr>
        <p:spPr>
          <a:xfrm>
            <a:off x="2890800" y="2002320"/>
            <a:ext cx="215280" cy="191520"/>
          </a:xfrm>
          <a:prstGeom prst="ellipse">
            <a:avLst/>
          </a:prstGeom>
          <a:solidFill>
            <a:srgbClr val="ff0000"/>
          </a:solidFill>
          <a:ln w="9360">
            <a:round/>
          </a:ln>
        </p:spPr>
        <p:style>
          <a:lnRef idx="0"/>
          <a:fillRef idx="0"/>
          <a:effectRef idx="0"/>
          <a:fontRef idx="minor"/>
        </p:style>
      </p:sp>
      <p:sp>
        <p:nvSpPr>
          <p:cNvPr id="418" name="CustomShape 26"/>
          <p:cNvSpPr/>
          <p:nvPr/>
        </p:nvSpPr>
        <p:spPr>
          <a:xfrm>
            <a:off x="4002120" y="1991160"/>
            <a:ext cx="215280" cy="191520"/>
          </a:xfrm>
          <a:prstGeom prst="ellipse">
            <a:avLst/>
          </a:prstGeom>
          <a:solidFill>
            <a:srgbClr val="00b050"/>
          </a:solidFill>
          <a:ln w="9360">
            <a:round/>
          </a:ln>
        </p:spPr>
        <p:style>
          <a:lnRef idx="0"/>
          <a:fillRef idx="0"/>
          <a:effectRef idx="0"/>
          <a:fontRef idx="minor"/>
        </p:style>
      </p:sp>
      <p:sp>
        <p:nvSpPr>
          <p:cNvPr id="419" name="Line 27"/>
          <p:cNvSpPr/>
          <p:nvPr/>
        </p:nvSpPr>
        <p:spPr>
          <a:xfrm>
            <a:off x="3092040" y="2172240"/>
            <a:ext cx="933480" cy="360"/>
          </a:xfrm>
          <a:prstGeom prst="line">
            <a:avLst/>
          </a:prstGeom>
          <a:ln w="25560">
            <a:round/>
          </a:ln>
        </p:spPr>
        <p:style>
          <a:lnRef idx="0"/>
          <a:fillRef idx="0"/>
          <a:effectRef idx="0"/>
          <a:fontRef idx="minor"/>
        </p:style>
      </p:sp>
      <p:sp>
        <p:nvSpPr>
          <p:cNvPr id="420" name="Line 28"/>
          <p:cNvSpPr/>
          <p:nvPr/>
        </p:nvSpPr>
        <p:spPr>
          <a:xfrm>
            <a:off x="3068280" y="2089440"/>
            <a:ext cx="933480" cy="360"/>
          </a:xfrm>
          <a:prstGeom prst="line">
            <a:avLst/>
          </a:prstGeom>
          <a:ln w="25560">
            <a:round/>
          </a:ln>
        </p:spPr>
        <p:style>
          <a:lnRef idx="0"/>
          <a:fillRef idx="0"/>
          <a:effectRef idx="0"/>
          <a:fontRef idx="minor"/>
        </p:style>
      </p:sp>
      <p:sp>
        <p:nvSpPr>
          <p:cNvPr id="421" name="CustomShape 29"/>
          <p:cNvSpPr/>
          <p:nvPr/>
        </p:nvSpPr>
        <p:spPr>
          <a:xfrm rot="1800000">
            <a:off x="2715840" y="2084760"/>
            <a:ext cx="118440" cy="543960"/>
          </a:xfrm>
          <a:prstGeom prst="upArrow">
            <a:avLst>
              <a:gd name="adj1" fmla="val 50000"/>
              <a:gd name="adj2" fmla="val 114334"/>
            </a:avLst>
          </a:prstGeom>
          <a:solidFill>
            <a:srgbClr val="000000"/>
          </a:solidFill>
          <a:ln w="9360">
            <a:miter/>
          </a:ln>
        </p:spPr>
        <p:style>
          <a:lnRef idx="0"/>
          <a:fillRef idx="0"/>
          <a:effectRef idx="0"/>
          <a:fontRef idx="minor"/>
        </p:style>
      </p:sp>
      <p:sp>
        <p:nvSpPr>
          <p:cNvPr id="422" name="CustomShape 30"/>
          <p:cNvSpPr/>
          <p:nvPr/>
        </p:nvSpPr>
        <p:spPr>
          <a:xfrm>
            <a:off x="1523880" y="3699000"/>
            <a:ext cx="6731640" cy="1826280"/>
          </a:xfrm>
          <a:prstGeom prst="rect">
            <a:avLst/>
          </a:prstGeom>
          <a:noFill/>
          <a:ln w="9360">
            <a:noFill/>
          </a:ln>
        </p:spPr>
        <p:style>
          <a:lnRef idx="0"/>
          <a:fillRef idx="0"/>
          <a:effectRef idx="0"/>
          <a:fontRef idx="minor"/>
        </p:style>
        <p:txBody>
          <a:bodyPr lIns="90000" rIns="90000" tIns="45000" bIns="45000"/>
          <a:p>
            <a:pPr lvl="1" marL="349200" indent="-227880" algn="just">
              <a:lnSpc>
                <a:spcPct val="100000"/>
              </a:lnSpc>
              <a:buClr>
                <a:srgbClr val="000000"/>
              </a:buClr>
              <a:buFont typeface="Arial"/>
              <a:buChar char="•"/>
            </a:pPr>
            <a:r>
              <a:rPr b="1" lang="en-US" sz="1600" spc="-1" strike="noStrike">
                <a:solidFill>
                  <a:srgbClr val="000000"/>
                </a:solidFill>
                <a:uFill>
                  <a:solidFill>
                    <a:srgbClr val="ffffff"/>
                  </a:solidFill>
                </a:uFill>
                <a:latin typeface="Times New Roman"/>
                <a:ea typeface="DejaVu Sans"/>
              </a:rPr>
              <a:t>Separation of resonant/non-resonant contributions within the framework of reaction models; Breit Wigner ansatz for parameterization of  resonant amplitudes;  fit to the data.</a:t>
            </a:r>
            <a:endParaRPr b="0" lang="en-US" sz="1800" spc="-1" strike="noStrike">
              <a:solidFill>
                <a:srgbClr val="000000"/>
              </a:solidFill>
              <a:uFill>
                <a:solidFill>
                  <a:srgbClr val="ffffff"/>
                </a:solidFill>
              </a:uFill>
              <a:latin typeface="Arial"/>
            </a:endParaRPr>
          </a:p>
          <a:p>
            <a:pPr marL="349200" indent="-227880">
              <a:lnSpc>
                <a:spcPct val="100000"/>
              </a:lnSpc>
            </a:pPr>
            <a:endParaRPr b="0" lang="en-US" sz="1800" spc="-1" strike="noStrike">
              <a:solidFill>
                <a:srgbClr val="000000"/>
              </a:solidFill>
              <a:uFill>
                <a:solidFill>
                  <a:srgbClr val="ffffff"/>
                </a:solidFill>
              </a:uFill>
              <a:latin typeface="Arial"/>
            </a:endParaRPr>
          </a:p>
          <a:p>
            <a:pPr lvl="1" marL="349200" indent="-227880" algn="just">
              <a:lnSpc>
                <a:spcPct val="100000"/>
              </a:lnSpc>
              <a:buClr>
                <a:srgbClr val="000000"/>
              </a:buClr>
              <a:buFont typeface="Arial"/>
              <a:buChar char="•"/>
            </a:pPr>
            <a:r>
              <a:rPr b="1" lang="en-US" sz="1600" spc="-1" strike="noStrike">
                <a:solidFill>
                  <a:srgbClr val="000000"/>
                </a:solidFill>
                <a:uFill>
                  <a:solidFill>
                    <a:srgbClr val="ffffff"/>
                  </a:solidFill>
                </a:uFill>
                <a:latin typeface="Times New Roman"/>
                <a:ea typeface="DejaVu Sans"/>
              </a:rPr>
              <a:t>Consistent results on </a:t>
            </a:r>
            <a:r>
              <a:rPr b="1" lang="en-US" sz="1600" spc="-1" strike="noStrike">
                <a:solidFill>
                  <a:srgbClr val="000000"/>
                </a:solidFill>
                <a:uFill>
                  <a:solidFill>
                    <a:srgbClr val="ffffff"/>
                  </a:solidFill>
                </a:uFill>
                <a:latin typeface="Symbol"/>
                <a:ea typeface="DejaVu Sans"/>
              </a:rPr>
              <a:t>g</a:t>
            </a:r>
            <a:r>
              <a:rPr b="1" lang="en-US" sz="1600" spc="-1" strike="noStrike" baseline="-25000">
                <a:solidFill>
                  <a:srgbClr val="000000"/>
                </a:solidFill>
                <a:uFill>
                  <a:solidFill>
                    <a:srgbClr val="ffffff"/>
                  </a:solidFill>
                </a:uFill>
                <a:latin typeface="Times New Roman"/>
                <a:ea typeface="DejaVu Sans"/>
              </a:rPr>
              <a:t>v</a:t>
            </a:r>
            <a:r>
              <a:rPr b="1" lang="en-US" sz="1600" spc="-1" strike="noStrike">
                <a:solidFill>
                  <a:srgbClr val="000000"/>
                </a:solidFill>
                <a:uFill>
                  <a:solidFill>
                    <a:srgbClr val="ffffff"/>
                  </a:solidFill>
                </a:uFill>
                <a:latin typeface="Times New Roman"/>
                <a:ea typeface="DejaVu Sans"/>
              </a:rPr>
              <a:t>NN* electrocouplings  from different meson electroproduction channels and different analysis approaches  demonstrate reliable extraction of N* parameters. </a:t>
            </a:r>
            <a:endParaRPr b="0" lang="en-US" sz="1800" spc="-1" strike="noStrike">
              <a:solidFill>
                <a:srgbClr val="000000"/>
              </a:solidFill>
              <a:uFill>
                <a:solidFill>
                  <a:srgbClr val="ffffff"/>
                </a:solidFill>
              </a:uFill>
              <a:latin typeface="Arial"/>
            </a:endParaRPr>
          </a:p>
        </p:txBody>
      </p:sp>
      <p:sp>
        <p:nvSpPr>
          <p:cNvPr id="423" name="CustomShape 31"/>
          <p:cNvSpPr/>
          <p:nvPr/>
        </p:nvSpPr>
        <p:spPr>
          <a:xfrm>
            <a:off x="1935720" y="952200"/>
            <a:ext cx="337680" cy="3333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Times New Roman"/>
                <a:ea typeface="DejaVu Sans"/>
              </a:rPr>
              <a:t>e’</a:t>
            </a:r>
            <a:endParaRPr b="0" lang="en-US" sz="1800" spc="-1" strike="noStrike">
              <a:solidFill>
                <a:srgbClr val="000000"/>
              </a:solidFill>
              <a:uFill>
                <a:solidFill>
                  <a:srgbClr val="ffffff"/>
                </a:solidFill>
              </a:uFill>
              <a:latin typeface="Arial"/>
            </a:endParaRPr>
          </a:p>
        </p:txBody>
      </p:sp>
      <p:sp>
        <p:nvSpPr>
          <p:cNvPr id="424" name="CustomShape 32"/>
          <p:cNvSpPr/>
          <p:nvPr/>
        </p:nvSpPr>
        <p:spPr>
          <a:xfrm>
            <a:off x="8399160" y="3339000"/>
            <a:ext cx="2103840" cy="638640"/>
          </a:xfrm>
          <a:prstGeom prst="rect">
            <a:avLst/>
          </a:prstGeom>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000000"/>
                </a:solidFill>
                <a:uFill>
                  <a:solidFill>
                    <a:srgbClr val="ffffff"/>
                  </a:solidFill>
                </a:uFill>
                <a:latin typeface="Times New Roman"/>
                <a:ea typeface="DejaVu Sans"/>
              </a:rPr>
              <a:t>Reaction models,</a:t>
            </a:r>
            <a:endParaRPr b="0" lang="en-US" sz="1800" spc="-1" strike="noStrike">
              <a:solidFill>
                <a:srgbClr val="000000"/>
              </a:solidFill>
              <a:uFill>
                <a:solidFill>
                  <a:srgbClr val="ffffff"/>
                </a:solidFill>
              </a:uFill>
              <a:latin typeface="Arial"/>
            </a:endParaRPr>
          </a:p>
          <a:p>
            <a:pPr algn="ctr">
              <a:lnSpc>
                <a:spcPct val="100000"/>
              </a:lnSpc>
            </a:pPr>
            <a:r>
              <a:rPr b="0" lang="en-US" sz="1800" spc="-1" strike="noStrike">
                <a:solidFill>
                  <a:srgbClr val="000000"/>
                </a:solidFill>
                <a:uFill>
                  <a:solidFill>
                    <a:srgbClr val="ffffff"/>
                  </a:solidFill>
                </a:uFill>
                <a:latin typeface="Times New Roman"/>
                <a:ea typeface="DejaVu Sans"/>
              </a:rPr>
              <a:t>partial wave analysis</a:t>
            </a:r>
            <a:endParaRPr b="0" lang="en-US" sz="1800" spc="-1" strike="noStrike">
              <a:solidFill>
                <a:srgbClr val="000000"/>
              </a:solidFill>
              <a:uFill>
                <a:solidFill>
                  <a:srgbClr val="ffffff"/>
                </a:solidFill>
              </a:uFill>
              <a:latin typeface="Arial"/>
            </a:endParaRPr>
          </a:p>
        </p:txBody>
      </p:sp>
      <p:sp>
        <p:nvSpPr>
          <p:cNvPr id="425" name="CustomShape 33"/>
          <p:cNvSpPr/>
          <p:nvPr/>
        </p:nvSpPr>
        <p:spPr>
          <a:xfrm>
            <a:off x="8391240" y="1897200"/>
            <a:ext cx="2114640" cy="912960"/>
          </a:xfrm>
          <a:prstGeom prst="rect">
            <a:avLst/>
          </a:prstGeom>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Times New Roman"/>
                <a:ea typeface="DejaVu Sans"/>
              </a:rPr>
              <a:t>Observables (cross sections, asymmetries, etc.)</a:t>
            </a:r>
            <a:endParaRPr b="0" lang="en-US" sz="1800" spc="-1" strike="noStrike">
              <a:solidFill>
                <a:srgbClr val="000000"/>
              </a:solidFill>
              <a:uFill>
                <a:solidFill>
                  <a:srgbClr val="ffffff"/>
                </a:solidFill>
              </a:uFill>
              <a:latin typeface="Arial"/>
            </a:endParaRPr>
          </a:p>
        </p:txBody>
      </p:sp>
      <p:sp>
        <p:nvSpPr>
          <p:cNvPr id="426" name="CustomShape 34"/>
          <p:cNvSpPr/>
          <p:nvPr/>
        </p:nvSpPr>
        <p:spPr>
          <a:xfrm>
            <a:off x="8391240" y="1032120"/>
            <a:ext cx="2114640" cy="364320"/>
          </a:xfrm>
          <a:prstGeom prst="rect">
            <a:avLst/>
          </a:prstGeom>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Times New Roman"/>
                <a:ea typeface="DejaVu Sans"/>
              </a:rPr>
              <a:t>Data</a:t>
            </a:r>
            <a:endParaRPr b="0" lang="en-US" sz="1800" spc="-1" strike="noStrike">
              <a:solidFill>
                <a:srgbClr val="000000"/>
              </a:solidFill>
              <a:uFill>
                <a:solidFill>
                  <a:srgbClr val="ffffff"/>
                </a:solidFill>
              </a:uFill>
              <a:latin typeface="Arial"/>
            </a:endParaRPr>
          </a:p>
        </p:txBody>
      </p:sp>
      <p:sp>
        <p:nvSpPr>
          <p:cNvPr id="427" name="CustomShape 35"/>
          <p:cNvSpPr/>
          <p:nvPr/>
        </p:nvSpPr>
        <p:spPr>
          <a:xfrm>
            <a:off x="8391240" y="4472640"/>
            <a:ext cx="2114640" cy="675360"/>
          </a:xfrm>
          <a:prstGeom prst="rect">
            <a:avLst/>
          </a:prstGeom>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Times New Roman"/>
                <a:ea typeface="DejaVu Sans"/>
              </a:rPr>
              <a:t>Electrocouplings</a:t>
            </a:r>
            <a:endParaRPr b="0" lang="en-US" sz="1800" spc="-1" strike="noStrike">
              <a:solidFill>
                <a:srgbClr val="000000"/>
              </a:solidFill>
              <a:uFill>
                <a:solidFill>
                  <a:srgbClr val="ffffff"/>
                </a:solidFill>
              </a:uFill>
              <a:latin typeface="Arial"/>
            </a:endParaRPr>
          </a:p>
          <a:p>
            <a:pPr algn="ctr">
              <a:lnSpc>
                <a:spcPct val="100000"/>
              </a:lnSpc>
            </a:pPr>
            <a:r>
              <a:rPr b="0" lang="en-US" sz="1800" spc="-1" strike="noStrike">
                <a:solidFill>
                  <a:srgbClr val="000000"/>
                </a:solidFill>
                <a:uFill>
                  <a:solidFill>
                    <a:srgbClr val="ffffff"/>
                  </a:solidFill>
                </a:uFill>
                <a:latin typeface="Times New Roman"/>
                <a:ea typeface="DejaVu Sans"/>
              </a:rPr>
              <a:t>A</a:t>
            </a:r>
            <a:r>
              <a:rPr b="0" lang="en-US" sz="1800" spc="-1" strike="noStrike" baseline="-25000">
                <a:solidFill>
                  <a:srgbClr val="000000"/>
                </a:solidFill>
                <a:uFill>
                  <a:solidFill>
                    <a:srgbClr val="ffffff"/>
                  </a:solidFill>
                </a:uFill>
                <a:latin typeface="Times New Roman"/>
                <a:ea typeface="DejaVu Sans"/>
              </a:rPr>
              <a:t>1/2</a:t>
            </a:r>
            <a:r>
              <a:rPr b="0" lang="en-US" sz="1800" spc="-1" strike="noStrike">
                <a:solidFill>
                  <a:srgbClr val="000000"/>
                </a:solidFill>
                <a:uFill>
                  <a:solidFill>
                    <a:srgbClr val="ffffff"/>
                  </a:solidFill>
                </a:uFill>
                <a:latin typeface="Times New Roman"/>
                <a:ea typeface="DejaVu Sans"/>
              </a:rPr>
              <a:t>, A</a:t>
            </a:r>
            <a:r>
              <a:rPr b="0" lang="en-US" sz="1800" spc="-1" strike="noStrike" baseline="-25000">
                <a:solidFill>
                  <a:srgbClr val="000000"/>
                </a:solidFill>
                <a:uFill>
                  <a:solidFill>
                    <a:srgbClr val="ffffff"/>
                  </a:solidFill>
                </a:uFill>
                <a:latin typeface="Times New Roman"/>
                <a:ea typeface="DejaVu Sans"/>
              </a:rPr>
              <a:t>3/2</a:t>
            </a:r>
            <a:r>
              <a:rPr b="0" lang="en-US" sz="1800" spc="-1" strike="noStrike">
                <a:solidFill>
                  <a:srgbClr val="000000"/>
                </a:solidFill>
                <a:uFill>
                  <a:solidFill>
                    <a:srgbClr val="ffffff"/>
                  </a:solidFill>
                </a:uFill>
                <a:latin typeface="Times New Roman"/>
                <a:ea typeface="DejaVu Sans"/>
              </a:rPr>
              <a:t>, S</a:t>
            </a:r>
            <a:r>
              <a:rPr b="0" lang="en-US" sz="1800" spc="-1" strike="noStrike" baseline="-25000">
                <a:solidFill>
                  <a:srgbClr val="000000"/>
                </a:solidFill>
                <a:uFill>
                  <a:solidFill>
                    <a:srgbClr val="ffffff"/>
                  </a:solidFill>
                </a:uFill>
                <a:latin typeface="Times New Roman"/>
                <a:ea typeface="DejaVu Sans"/>
              </a:rPr>
              <a:t>1/2</a:t>
            </a:r>
            <a:endParaRPr b="0" lang="en-US" sz="1800" spc="-1" strike="noStrike">
              <a:solidFill>
                <a:srgbClr val="000000"/>
              </a:solidFill>
              <a:uFill>
                <a:solidFill>
                  <a:srgbClr val="ffffff"/>
                </a:solidFill>
              </a:uFill>
              <a:latin typeface="Arial"/>
            </a:endParaRPr>
          </a:p>
        </p:txBody>
      </p:sp>
      <p:sp>
        <p:nvSpPr>
          <p:cNvPr id="428" name="CustomShape 36"/>
          <p:cNvSpPr/>
          <p:nvPr/>
        </p:nvSpPr>
        <p:spPr>
          <a:xfrm>
            <a:off x="8436240" y="5653080"/>
            <a:ext cx="2114640" cy="638640"/>
          </a:xfrm>
          <a:prstGeom prst="rect">
            <a:avLst/>
          </a:prstGeom>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Times New Roman"/>
                <a:ea typeface="DejaVu Sans"/>
              </a:rPr>
              <a:t>QCD</a:t>
            </a:r>
            <a:endParaRPr b="0" lang="en-US" sz="1800" spc="-1" strike="noStrike">
              <a:solidFill>
                <a:srgbClr val="000000"/>
              </a:solidFill>
              <a:uFill>
                <a:solidFill>
                  <a:srgbClr val="ffffff"/>
                </a:solidFill>
              </a:uFill>
              <a:latin typeface="Arial"/>
            </a:endParaRPr>
          </a:p>
          <a:p>
            <a:pPr algn="ctr">
              <a:lnSpc>
                <a:spcPct val="100000"/>
              </a:lnSpc>
            </a:pPr>
            <a:r>
              <a:rPr b="0" lang="en-US" sz="1800" spc="-1" strike="noStrike">
                <a:solidFill>
                  <a:srgbClr val="000000"/>
                </a:solidFill>
                <a:uFill>
                  <a:solidFill>
                    <a:srgbClr val="ffffff"/>
                  </a:solidFill>
                </a:uFill>
                <a:latin typeface="Times New Roman"/>
                <a:ea typeface="DejaVu Sans"/>
              </a:rPr>
              <a:t>Hadron models</a:t>
            </a:r>
            <a:endParaRPr b="0" lang="en-US" sz="1800" spc="-1" strike="noStrike">
              <a:solidFill>
                <a:srgbClr val="000000"/>
              </a:solidFill>
              <a:uFill>
                <a:solidFill>
                  <a:srgbClr val="ffffff"/>
                </a:solidFill>
              </a:uFill>
              <a:latin typeface="Arial"/>
            </a:endParaRPr>
          </a:p>
        </p:txBody>
      </p:sp>
      <p:sp>
        <p:nvSpPr>
          <p:cNvPr id="429" name="CustomShape 37"/>
          <p:cNvSpPr/>
          <p:nvPr/>
        </p:nvSpPr>
        <p:spPr>
          <a:xfrm>
            <a:off x="9381240" y="1403640"/>
            <a:ext cx="134280" cy="489960"/>
          </a:xfrm>
          <a:prstGeom prst="downArrow">
            <a:avLst>
              <a:gd name="adj1" fmla="val 50000"/>
              <a:gd name="adj2" fmla="val 50000"/>
            </a:avLst>
          </a:prstGeom>
          <a:solidFill>
            <a:srgbClr val="000000"/>
          </a:solidFill>
          <a:ln>
            <a:noFill/>
          </a:ln>
        </p:spPr>
        <p:style>
          <a:lnRef idx="0"/>
          <a:fillRef idx="0"/>
          <a:effectRef idx="0"/>
          <a:fontRef idx="minor"/>
        </p:style>
      </p:sp>
      <p:sp>
        <p:nvSpPr>
          <p:cNvPr id="430" name="CustomShape 38"/>
          <p:cNvSpPr/>
          <p:nvPr/>
        </p:nvSpPr>
        <p:spPr>
          <a:xfrm>
            <a:off x="9381240" y="2799000"/>
            <a:ext cx="146160" cy="539280"/>
          </a:xfrm>
          <a:prstGeom prst="upDownArrow">
            <a:avLst>
              <a:gd name="adj1" fmla="val 50000"/>
              <a:gd name="adj2" fmla="val 50000"/>
            </a:avLst>
          </a:prstGeom>
          <a:solidFill>
            <a:srgbClr val="000000"/>
          </a:solidFill>
          <a:ln>
            <a:noFill/>
          </a:ln>
        </p:spPr>
        <p:style>
          <a:lnRef idx="0"/>
          <a:fillRef idx="0"/>
          <a:effectRef idx="0"/>
          <a:fontRef idx="minor"/>
        </p:style>
      </p:sp>
      <p:sp>
        <p:nvSpPr>
          <p:cNvPr id="431" name="CustomShape 39"/>
          <p:cNvSpPr/>
          <p:nvPr/>
        </p:nvSpPr>
        <p:spPr>
          <a:xfrm>
            <a:off x="9414720" y="3980880"/>
            <a:ext cx="134280" cy="489960"/>
          </a:xfrm>
          <a:prstGeom prst="downArrow">
            <a:avLst>
              <a:gd name="adj1" fmla="val 50000"/>
              <a:gd name="adj2" fmla="val 50000"/>
            </a:avLst>
          </a:prstGeom>
          <a:solidFill>
            <a:srgbClr val="000000"/>
          </a:solidFill>
          <a:ln>
            <a:noFill/>
          </a:ln>
        </p:spPr>
        <p:style>
          <a:lnRef idx="0"/>
          <a:fillRef idx="0"/>
          <a:effectRef idx="0"/>
          <a:fontRef idx="minor"/>
        </p:style>
      </p:sp>
      <p:sp>
        <p:nvSpPr>
          <p:cNvPr id="432" name="CustomShape 40"/>
          <p:cNvSpPr/>
          <p:nvPr/>
        </p:nvSpPr>
        <p:spPr>
          <a:xfrm>
            <a:off x="9414360" y="5117400"/>
            <a:ext cx="146160" cy="539280"/>
          </a:xfrm>
          <a:prstGeom prst="upDownArrow">
            <a:avLst>
              <a:gd name="adj1" fmla="val 50000"/>
              <a:gd name="adj2" fmla="val 50000"/>
            </a:avLst>
          </a:prstGeom>
          <a:solidFill>
            <a:srgbClr val="000000"/>
          </a:solidFill>
          <a:ln>
            <a:noFill/>
          </a:ln>
        </p:spPr>
        <p:style>
          <a:lnRef idx="0"/>
          <a:fillRef idx="0"/>
          <a:effectRef idx="0"/>
          <a:fontRef idx="minor"/>
        </p:style>
      </p:sp>
      <p:sp>
        <p:nvSpPr>
          <p:cNvPr id="433" name="Line 41"/>
          <p:cNvSpPr/>
          <p:nvPr/>
        </p:nvSpPr>
        <p:spPr>
          <a:xfrm flipV="1">
            <a:off x="2249280" y="1121040"/>
            <a:ext cx="162000" cy="505440"/>
          </a:xfrm>
          <a:prstGeom prst="line">
            <a:avLst/>
          </a:prstGeom>
          <a:ln w="9360">
            <a:solidFill>
              <a:srgbClr val="ff0000"/>
            </a:solidFill>
            <a:round/>
            <a:tailEnd len="med" type="triangle" w="med"/>
          </a:ln>
        </p:spPr>
        <p:style>
          <a:lnRef idx="0"/>
          <a:fillRef idx="0"/>
          <a:effectRef idx="0"/>
          <a:fontRef idx="minor"/>
        </p:style>
      </p:sp>
      <p:sp>
        <p:nvSpPr>
          <p:cNvPr id="434" name="Line 42"/>
          <p:cNvSpPr/>
          <p:nvPr/>
        </p:nvSpPr>
        <p:spPr>
          <a:xfrm flipV="1">
            <a:off x="1552320" y="1793880"/>
            <a:ext cx="380880" cy="186120"/>
          </a:xfrm>
          <a:prstGeom prst="line">
            <a:avLst/>
          </a:prstGeom>
          <a:ln w="9360">
            <a:solidFill>
              <a:srgbClr val="ff0000"/>
            </a:solidFill>
            <a:round/>
            <a:tailEnd len="med" type="triangle" w="med"/>
          </a:ln>
        </p:spPr>
        <p:style>
          <a:lnRef idx="0"/>
          <a:fillRef idx="0"/>
          <a:effectRef idx="0"/>
          <a:fontRef idx="minor"/>
        </p:style>
      </p:sp>
      <p:sp>
        <p:nvSpPr>
          <p:cNvPr id="435" name="Line 43"/>
          <p:cNvSpPr/>
          <p:nvPr/>
        </p:nvSpPr>
        <p:spPr>
          <a:xfrm flipV="1">
            <a:off x="1904400" y="1634400"/>
            <a:ext cx="344880" cy="175320"/>
          </a:xfrm>
          <a:prstGeom prst="line">
            <a:avLst/>
          </a:prstGeom>
          <a:ln w="9360">
            <a:solidFill>
              <a:srgbClr val="ff0000"/>
            </a:solidFill>
            <a:round/>
          </a:ln>
        </p:spPr>
        <p:style>
          <a:lnRef idx="0"/>
          <a:fillRef idx="0"/>
          <a:effectRef idx="0"/>
          <a:fontRef idx="minor"/>
        </p:style>
      </p:sp>
      <p:sp>
        <p:nvSpPr>
          <p:cNvPr id="436" name="CustomShape 44"/>
          <p:cNvSpPr/>
          <p:nvPr/>
        </p:nvSpPr>
        <p:spPr>
          <a:xfrm>
            <a:off x="1490400" y="1605240"/>
            <a:ext cx="270720" cy="3333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Times New Roman"/>
                <a:ea typeface="DejaVu Sans"/>
              </a:rPr>
              <a:t>e</a:t>
            </a:r>
            <a:endParaRPr b="0" lang="en-US" sz="1800" spc="-1" strike="noStrike">
              <a:solidFill>
                <a:srgbClr val="000000"/>
              </a:solidFill>
              <a:uFill>
                <a:solidFill>
                  <a:srgbClr val="ffffff"/>
                </a:solidFill>
              </a:uFill>
              <a:latin typeface="Arial"/>
            </a:endParaRPr>
          </a:p>
        </p:txBody>
      </p:sp>
      <p:sp>
        <p:nvSpPr>
          <p:cNvPr id="437" name="CustomShape 45"/>
          <p:cNvSpPr/>
          <p:nvPr/>
        </p:nvSpPr>
        <p:spPr>
          <a:xfrm>
            <a:off x="1523880" y="4680"/>
            <a:ext cx="9142200" cy="592560"/>
          </a:xfrm>
          <a:prstGeom prst="rect">
            <a:avLst/>
          </a:prstGeom>
          <a:noFill/>
          <a:ln>
            <a:noFill/>
          </a:ln>
        </p:spPr>
        <p:style>
          <a:lnRef idx="0"/>
          <a:fillRef idx="0"/>
          <a:effectRef idx="0"/>
          <a:fontRef idx="minor"/>
        </p:style>
        <p:txBody>
          <a:bodyPr lIns="0" rIns="0" tIns="0" bIns="45000"/>
          <a:p>
            <a:pPr algn="ctr">
              <a:lnSpc>
                <a:spcPct val="100000"/>
              </a:lnSpc>
            </a:pPr>
            <a:r>
              <a:rPr b="1" lang="en-US" sz="3200" spc="-1" strike="noStrike">
                <a:solidFill>
                  <a:srgbClr val="333399"/>
                </a:solidFill>
                <a:uFill>
                  <a:solidFill>
                    <a:srgbClr val="ffffff"/>
                  </a:solidFill>
                </a:uFill>
                <a:latin typeface="Times New Roman"/>
                <a:ea typeface="DejaVu Sans"/>
              </a:rPr>
              <a:t>Extraction of </a:t>
            </a:r>
            <a:r>
              <a:rPr b="1" lang="en-US" sz="3200" spc="-1" strike="noStrike">
                <a:solidFill>
                  <a:srgbClr val="333399"/>
                </a:solidFill>
                <a:uFill>
                  <a:solidFill>
                    <a:srgbClr val="ffffff"/>
                  </a:solidFill>
                </a:uFill>
                <a:latin typeface="Symbol"/>
                <a:ea typeface="Symbol"/>
              </a:rPr>
              <a:t>g</a:t>
            </a:r>
            <a:r>
              <a:rPr b="1" lang="en-US" sz="3200" spc="-1" strike="noStrike" baseline="-33000">
                <a:solidFill>
                  <a:srgbClr val="333399"/>
                </a:solidFill>
                <a:uFill>
                  <a:solidFill>
                    <a:srgbClr val="ffffff"/>
                  </a:solidFill>
                </a:uFill>
                <a:latin typeface="Times New Roman"/>
                <a:ea typeface="DejaVu Sans"/>
              </a:rPr>
              <a:t>v</a:t>
            </a:r>
            <a:r>
              <a:rPr b="1" lang="en-US" sz="3200" spc="-1" strike="noStrike">
                <a:solidFill>
                  <a:srgbClr val="333399"/>
                </a:solidFill>
                <a:uFill>
                  <a:solidFill>
                    <a:srgbClr val="ffffff"/>
                  </a:solidFill>
                </a:uFill>
                <a:latin typeface="Times New Roman"/>
                <a:ea typeface="DejaVu Sans"/>
              </a:rPr>
              <a:t>NN* Electrocouplings from the Data</a:t>
            </a:r>
            <a:endParaRPr b="0" lang="en-US"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38" name="Picture 6" descr=""/>
          <p:cNvPicPr/>
          <p:nvPr/>
        </p:nvPicPr>
        <p:blipFill>
          <a:blip r:embed="rId1"/>
          <a:stretch/>
        </p:blipFill>
        <p:spPr>
          <a:xfrm>
            <a:off x="1532160" y="456120"/>
            <a:ext cx="3244320" cy="3244320"/>
          </a:xfrm>
          <a:prstGeom prst="rect">
            <a:avLst/>
          </a:prstGeom>
          <a:ln>
            <a:noFill/>
          </a:ln>
        </p:spPr>
      </p:pic>
      <p:pic>
        <p:nvPicPr>
          <p:cNvPr id="439" name="Picture 7" descr=""/>
          <p:cNvPicPr/>
          <p:nvPr/>
        </p:nvPicPr>
        <p:blipFill>
          <a:blip r:embed="rId2"/>
          <a:stretch/>
        </p:blipFill>
        <p:spPr>
          <a:xfrm>
            <a:off x="4424760" y="525240"/>
            <a:ext cx="3220920" cy="3220920"/>
          </a:xfrm>
          <a:prstGeom prst="rect">
            <a:avLst/>
          </a:prstGeom>
          <a:ln>
            <a:noFill/>
          </a:ln>
        </p:spPr>
      </p:pic>
      <p:pic>
        <p:nvPicPr>
          <p:cNvPr id="440" name="Picture 8" descr=""/>
          <p:cNvPicPr/>
          <p:nvPr/>
        </p:nvPicPr>
        <p:blipFill>
          <a:blip r:embed="rId3"/>
          <a:stretch/>
        </p:blipFill>
        <p:spPr>
          <a:xfrm>
            <a:off x="7490160" y="518040"/>
            <a:ext cx="3244320" cy="3244320"/>
          </a:xfrm>
          <a:prstGeom prst="rect">
            <a:avLst/>
          </a:prstGeom>
          <a:ln>
            <a:noFill/>
          </a:ln>
        </p:spPr>
      </p:pic>
      <p:sp>
        <p:nvSpPr>
          <p:cNvPr id="441" name="CustomShape 1"/>
          <p:cNvSpPr/>
          <p:nvPr/>
        </p:nvSpPr>
        <p:spPr>
          <a:xfrm>
            <a:off x="2678040" y="1069560"/>
            <a:ext cx="1275480" cy="674280"/>
          </a:xfrm>
          <a:prstGeom prst="rect">
            <a:avLst/>
          </a:prstGeom>
          <a:noFill/>
          <a:ln w="9360">
            <a:noFill/>
          </a:ln>
        </p:spPr>
        <p:style>
          <a:lnRef idx="0"/>
          <a:fillRef idx="0"/>
          <a:effectRef idx="0"/>
          <a:fontRef idx="minor"/>
        </p:style>
        <p:txBody>
          <a:bodyPr wrap="none" lIns="90000" rIns="90000" tIns="45000" bIns="45000"/>
          <a:p>
            <a:pPr algn="ctr">
              <a:lnSpc>
                <a:spcPct val="100000"/>
              </a:lnSpc>
            </a:pPr>
            <a:r>
              <a:rPr b="1" lang="en-US" sz="1800" spc="-1" strike="noStrike">
                <a:solidFill>
                  <a:srgbClr val="333399"/>
                </a:solidFill>
                <a:uFill>
                  <a:solidFill>
                    <a:srgbClr val="ffffff"/>
                  </a:solidFill>
                </a:uFill>
                <a:latin typeface="Symbol"/>
                <a:ea typeface="DejaVu Sans"/>
              </a:rPr>
              <a:t>D</a:t>
            </a:r>
            <a:r>
              <a:rPr b="1" lang="en-US" sz="1800" spc="-1" strike="noStrike">
                <a:solidFill>
                  <a:srgbClr val="333399"/>
                </a:solidFill>
                <a:uFill>
                  <a:solidFill>
                    <a:srgbClr val="ffffff"/>
                  </a:solidFill>
                </a:uFill>
                <a:latin typeface="Times New Roman"/>
                <a:ea typeface="DejaVu Sans"/>
              </a:rPr>
              <a:t>(1700)3/2</a:t>
            </a:r>
            <a:r>
              <a:rPr b="1" lang="en-US" sz="1800" spc="-1" strike="noStrike" baseline="30000">
                <a:solidFill>
                  <a:srgbClr val="333399"/>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a:p>
            <a:pPr algn="ctr">
              <a:lnSpc>
                <a:spcPct val="100000"/>
              </a:lnSpc>
            </a:pPr>
            <a:r>
              <a:rPr b="1" lang="en-US" sz="1800" spc="-1" strike="noStrike">
                <a:solidFill>
                  <a:srgbClr val="333399"/>
                </a:solidFill>
                <a:uFill>
                  <a:solidFill>
                    <a:srgbClr val="ffffff"/>
                  </a:solidFill>
                </a:uFill>
                <a:latin typeface="Times New Roman"/>
                <a:ea typeface="DejaVu Sans"/>
              </a:rPr>
              <a:t>A</a:t>
            </a:r>
            <a:r>
              <a:rPr b="1" lang="en-US" sz="1800" spc="-1" strike="noStrike" baseline="-25000">
                <a:solidFill>
                  <a:srgbClr val="333399"/>
                </a:solidFill>
                <a:uFill>
                  <a:solidFill>
                    <a:srgbClr val="ffffff"/>
                  </a:solidFill>
                </a:uFill>
                <a:latin typeface="Times New Roman"/>
                <a:ea typeface="DejaVu Sans"/>
              </a:rPr>
              <a:t>1/2</a:t>
            </a:r>
            <a:endParaRPr b="0" lang="en-US" sz="1800" spc="-1" strike="noStrike">
              <a:solidFill>
                <a:srgbClr val="000000"/>
              </a:solidFill>
              <a:uFill>
                <a:solidFill>
                  <a:srgbClr val="ffffff"/>
                </a:solidFill>
              </a:uFill>
              <a:latin typeface="Arial"/>
            </a:endParaRPr>
          </a:p>
        </p:txBody>
      </p:sp>
      <p:sp>
        <p:nvSpPr>
          <p:cNvPr id="442" name="CustomShape 2"/>
          <p:cNvSpPr/>
          <p:nvPr/>
        </p:nvSpPr>
        <p:spPr>
          <a:xfrm>
            <a:off x="5515200" y="1370520"/>
            <a:ext cx="1322640" cy="674280"/>
          </a:xfrm>
          <a:prstGeom prst="rect">
            <a:avLst/>
          </a:prstGeom>
          <a:noFill/>
          <a:ln w="9360">
            <a:noFill/>
          </a:ln>
        </p:spPr>
        <p:style>
          <a:lnRef idx="0"/>
          <a:fillRef idx="0"/>
          <a:effectRef idx="0"/>
          <a:fontRef idx="minor"/>
        </p:style>
        <p:txBody>
          <a:bodyPr wrap="none" lIns="90000" rIns="90000" tIns="45000" bIns="45000"/>
          <a:p>
            <a:pPr algn="ctr">
              <a:lnSpc>
                <a:spcPct val="100000"/>
              </a:lnSpc>
            </a:pPr>
            <a:r>
              <a:rPr b="1" lang="en-US" sz="1800" spc="-1" strike="noStrike">
                <a:solidFill>
                  <a:srgbClr val="333399"/>
                </a:solidFill>
                <a:uFill>
                  <a:solidFill>
                    <a:srgbClr val="ffffff"/>
                  </a:solidFill>
                </a:uFill>
                <a:latin typeface="Times New Roman"/>
                <a:ea typeface="DejaVu Sans"/>
              </a:rPr>
              <a:t>N(1720)3/2</a:t>
            </a:r>
            <a:r>
              <a:rPr b="1" lang="en-US" sz="1800" spc="-1" strike="noStrike" baseline="30000">
                <a:solidFill>
                  <a:srgbClr val="333399"/>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a:p>
            <a:pPr algn="ctr">
              <a:lnSpc>
                <a:spcPct val="100000"/>
              </a:lnSpc>
            </a:pPr>
            <a:r>
              <a:rPr b="1" lang="en-US" sz="1800" spc="-1" strike="noStrike">
                <a:solidFill>
                  <a:srgbClr val="333399"/>
                </a:solidFill>
                <a:uFill>
                  <a:solidFill>
                    <a:srgbClr val="ffffff"/>
                  </a:solidFill>
                </a:uFill>
                <a:latin typeface="Times New Roman"/>
                <a:ea typeface="DejaVu Sans"/>
              </a:rPr>
              <a:t>A</a:t>
            </a:r>
            <a:r>
              <a:rPr b="1" lang="en-US" sz="1800" spc="-1" strike="noStrike" baseline="-25000">
                <a:solidFill>
                  <a:srgbClr val="333399"/>
                </a:solidFill>
                <a:uFill>
                  <a:solidFill>
                    <a:srgbClr val="ffffff"/>
                  </a:solidFill>
                </a:uFill>
                <a:latin typeface="Times New Roman"/>
                <a:ea typeface="DejaVu Sans"/>
              </a:rPr>
              <a:t>3/2</a:t>
            </a:r>
            <a:endParaRPr b="0" lang="en-US" sz="1800" spc="-1" strike="noStrike">
              <a:solidFill>
                <a:srgbClr val="000000"/>
              </a:solidFill>
              <a:uFill>
                <a:solidFill>
                  <a:srgbClr val="ffffff"/>
                </a:solidFill>
              </a:uFill>
              <a:latin typeface="Arial"/>
            </a:endParaRPr>
          </a:p>
        </p:txBody>
      </p:sp>
      <p:sp>
        <p:nvSpPr>
          <p:cNvPr id="443" name="CustomShape 3"/>
          <p:cNvSpPr/>
          <p:nvPr/>
        </p:nvSpPr>
        <p:spPr>
          <a:xfrm>
            <a:off x="8461080" y="1080360"/>
            <a:ext cx="1275480" cy="674280"/>
          </a:xfrm>
          <a:prstGeom prst="rect">
            <a:avLst/>
          </a:prstGeom>
          <a:noFill/>
          <a:ln w="9360">
            <a:noFill/>
          </a:ln>
        </p:spPr>
        <p:style>
          <a:lnRef idx="0"/>
          <a:fillRef idx="0"/>
          <a:effectRef idx="0"/>
          <a:fontRef idx="minor"/>
        </p:style>
        <p:txBody>
          <a:bodyPr wrap="none" lIns="90000" rIns="90000" tIns="45000" bIns="45000"/>
          <a:p>
            <a:pPr algn="ctr">
              <a:lnSpc>
                <a:spcPct val="100000"/>
              </a:lnSpc>
            </a:pPr>
            <a:r>
              <a:rPr b="1" lang="en-US" sz="1800" spc="-1" strike="noStrike">
                <a:solidFill>
                  <a:srgbClr val="333399"/>
                </a:solidFill>
                <a:uFill>
                  <a:solidFill>
                    <a:srgbClr val="ffffff"/>
                  </a:solidFill>
                </a:uFill>
                <a:latin typeface="Symbol"/>
                <a:ea typeface="DejaVu Sans"/>
              </a:rPr>
              <a:t>D</a:t>
            </a:r>
            <a:r>
              <a:rPr b="1" lang="en-US" sz="1800" spc="-1" strike="noStrike">
                <a:solidFill>
                  <a:srgbClr val="333399"/>
                </a:solidFill>
                <a:uFill>
                  <a:solidFill>
                    <a:srgbClr val="ffffff"/>
                  </a:solidFill>
                </a:uFill>
                <a:latin typeface="Times New Roman"/>
                <a:ea typeface="DejaVu Sans"/>
              </a:rPr>
              <a:t>(1620)1/2</a:t>
            </a:r>
            <a:r>
              <a:rPr b="1" lang="en-US" sz="1800" spc="-1" strike="noStrike" baseline="30000">
                <a:solidFill>
                  <a:srgbClr val="333399"/>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a:p>
            <a:pPr algn="ctr">
              <a:lnSpc>
                <a:spcPct val="100000"/>
              </a:lnSpc>
            </a:pPr>
            <a:r>
              <a:rPr b="1" lang="en-US" sz="1800" spc="-1" strike="noStrike">
                <a:solidFill>
                  <a:srgbClr val="333399"/>
                </a:solidFill>
                <a:uFill>
                  <a:solidFill>
                    <a:srgbClr val="ffffff"/>
                  </a:solidFill>
                </a:uFill>
                <a:latin typeface="Times New Roman"/>
                <a:ea typeface="DejaVu Sans"/>
              </a:rPr>
              <a:t>S</a:t>
            </a:r>
            <a:r>
              <a:rPr b="1" lang="en-US" sz="1800" spc="-1" strike="noStrike" baseline="-25000">
                <a:solidFill>
                  <a:srgbClr val="333399"/>
                </a:solidFill>
                <a:uFill>
                  <a:solidFill>
                    <a:srgbClr val="ffffff"/>
                  </a:solidFill>
                </a:uFill>
                <a:latin typeface="Times New Roman"/>
                <a:ea typeface="DejaVu Sans"/>
              </a:rPr>
              <a:t>1/2</a:t>
            </a:r>
            <a:endParaRPr b="0" lang="en-US" sz="1800" spc="-1" strike="noStrike">
              <a:solidFill>
                <a:srgbClr val="000000"/>
              </a:solidFill>
              <a:uFill>
                <a:solidFill>
                  <a:srgbClr val="ffffff"/>
                </a:solidFill>
              </a:uFill>
              <a:latin typeface="Arial"/>
            </a:endParaRPr>
          </a:p>
        </p:txBody>
      </p:sp>
      <p:sp>
        <p:nvSpPr>
          <p:cNvPr id="444" name="Line 4"/>
          <p:cNvSpPr/>
          <p:nvPr/>
        </p:nvSpPr>
        <p:spPr>
          <a:xfrm>
            <a:off x="5058360" y="1313640"/>
            <a:ext cx="2286000" cy="360"/>
          </a:xfrm>
          <a:prstGeom prst="line">
            <a:avLst/>
          </a:prstGeom>
          <a:ln w="9360">
            <a:round/>
          </a:ln>
        </p:spPr>
        <p:style>
          <a:lnRef idx="0"/>
          <a:fillRef idx="0"/>
          <a:effectRef idx="0"/>
          <a:fontRef idx="minor"/>
        </p:style>
      </p:sp>
      <p:sp>
        <p:nvSpPr>
          <p:cNvPr id="445" name="CustomShape 5"/>
          <p:cNvSpPr/>
          <p:nvPr/>
        </p:nvSpPr>
        <p:spPr>
          <a:xfrm>
            <a:off x="1652400" y="3659040"/>
            <a:ext cx="4232160" cy="2403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333399"/>
                </a:solidFill>
                <a:uFill>
                  <a:solidFill>
                    <a:srgbClr val="ffffff"/>
                  </a:solidFill>
                </a:uFill>
                <a:latin typeface="Times New Roman"/>
                <a:ea typeface="DejaVu Sans"/>
              </a:rPr>
              <a:t>Independent fits in different W-intervals</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33cc33"/>
                </a:solidFill>
                <a:uFill>
                  <a:solidFill>
                    <a:srgbClr val="ffffff"/>
                  </a:solidFill>
                </a:uFill>
                <a:latin typeface="Times New Roman"/>
                <a:ea typeface="DejaVu Sans"/>
              </a:rPr>
              <a:t>green: 1.46&lt;W&lt;1.56 GeV</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ff00ff"/>
                </a:solidFill>
                <a:uFill>
                  <a:solidFill>
                    <a:srgbClr val="ffffff"/>
                  </a:solidFill>
                </a:uFill>
                <a:latin typeface="Times New Roman"/>
                <a:ea typeface="DejaVu Sans"/>
              </a:rPr>
              <a:t>magenta: 1.56&lt;W&lt;1.66 GeV</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ff0000"/>
                </a:solidFill>
                <a:uFill>
                  <a:solidFill>
                    <a:srgbClr val="ffffff"/>
                  </a:solidFill>
                </a:uFill>
                <a:latin typeface="Times New Roman"/>
                <a:ea typeface="DejaVu Sans"/>
              </a:rPr>
              <a:t>red: 1.61&lt;W&lt;1.71 GeV</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2d2db9"/>
                </a:solidFill>
                <a:uFill>
                  <a:solidFill>
                    <a:srgbClr val="ffffff"/>
                  </a:solidFill>
                </a:uFill>
                <a:latin typeface="Times New Roman"/>
                <a:ea typeface="DejaVu Sans"/>
              </a:rPr>
              <a:t>blue: 1.66&lt;W&lt;1.76 GeV</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333399"/>
                </a:solidFill>
                <a:uFill>
                  <a:solidFill>
                    <a:srgbClr val="ffffff"/>
                  </a:solidFill>
                </a:uFill>
                <a:latin typeface="Times New Roman"/>
                <a:ea typeface="DejaVu Sans"/>
              </a:rPr>
              <a:t>black: 1.71&lt;W&lt;1.81 GeV</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333399"/>
                </a:solidFill>
                <a:uFill>
                  <a:solidFill>
                    <a:srgbClr val="ffffff"/>
                  </a:solidFill>
                </a:uFill>
                <a:latin typeface="Times New Roman"/>
                <a:ea typeface="DejaVu Sans"/>
              </a:rPr>
              <a:t>result in self-consistent electrocouplings and hence offer sound evidence for their reliable extraction.</a:t>
            </a:r>
            <a:r>
              <a:rPr b="1" lang="en-US" sz="1800" spc="-1" strike="noStrike">
                <a:solidFill>
                  <a:srgbClr val="333399"/>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446" name="CustomShape 6"/>
          <p:cNvSpPr/>
          <p:nvPr/>
        </p:nvSpPr>
        <p:spPr>
          <a:xfrm>
            <a:off x="5876640" y="3659040"/>
            <a:ext cx="4608360" cy="2832120"/>
          </a:xfrm>
          <a:prstGeom prst="rect">
            <a:avLst/>
          </a:prstGeom>
          <a:noFill/>
          <a:ln w="9360">
            <a:noFill/>
          </a:ln>
        </p:spPr>
        <p:style>
          <a:lnRef idx="0"/>
          <a:fillRef idx="0"/>
          <a:effectRef idx="0"/>
          <a:fontRef idx="minor"/>
        </p:style>
        <p:txBody>
          <a:bodyPr lIns="90000" rIns="90000" tIns="45000" bIns="45000"/>
          <a:p>
            <a:pPr marL="285840" indent="-284040" algn="just">
              <a:lnSpc>
                <a:spcPct val="100000"/>
              </a:lnSpc>
              <a:buClr>
                <a:srgbClr val="a50021"/>
              </a:buClr>
              <a:buFont typeface="Wingdings" charset="2"/>
              <a:buChar char=""/>
            </a:pPr>
            <a:r>
              <a:rPr b="0" lang="en-US" sz="1800" spc="-1" strike="noStrike">
                <a:solidFill>
                  <a:srgbClr val="a50021"/>
                </a:solidFill>
                <a:uFill>
                  <a:solidFill>
                    <a:srgbClr val="ffffff"/>
                  </a:solidFill>
                </a:uFill>
                <a:latin typeface="Times New Roman"/>
                <a:ea typeface="DejaVu Sans"/>
              </a:rPr>
              <a:t>The</a:t>
            </a:r>
            <a:r>
              <a:rPr b="0" lang="en-US" sz="1800" spc="-1" strike="noStrike">
                <a:solidFill>
                  <a:srgbClr val="a50021"/>
                </a:solidFill>
                <a:uFill>
                  <a:solidFill>
                    <a:srgbClr val="ffffff"/>
                  </a:solidFill>
                </a:uFill>
                <a:latin typeface="Symbol"/>
                <a:ea typeface="DejaVu Sans"/>
              </a:rPr>
              <a:t> </a:t>
            </a:r>
            <a:r>
              <a:rPr b="0" lang="en-US" sz="1800" spc="-1" strike="noStrike">
                <a:solidFill>
                  <a:srgbClr val="a50021"/>
                </a:solidFill>
                <a:uFill>
                  <a:solidFill>
                    <a:srgbClr val="ffffff"/>
                  </a:solidFill>
                </a:uFill>
                <a:latin typeface="Times New Roman"/>
                <a:ea typeface="DejaVu Sans"/>
              </a:rPr>
              <a:t>electrocouplings of the </a:t>
            </a:r>
            <a:r>
              <a:rPr b="0" lang="en-US" sz="1800" spc="-1" strike="noStrike">
                <a:solidFill>
                  <a:srgbClr val="a50021"/>
                </a:solidFill>
                <a:uFill>
                  <a:solidFill>
                    <a:srgbClr val="ffffff"/>
                  </a:solidFill>
                </a:uFill>
                <a:latin typeface="Symbol"/>
                <a:ea typeface="DejaVu Sans"/>
              </a:rPr>
              <a:t>D</a:t>
            </a:r>
            <a:r>
              <a:rPr b="0" lang="en-US" sz="1800" spc="-1" strike="noStrike">
                <a:solidFill>
                  <a:srgbClr val="a50021"/>
                </a:solidFill>
                <a:uFill>
                  <a:solidFill>
                    <a:srgbClr val="ffffff"/>
                  </a:solidFill>
                </a:uFill>
                <a:latin typeface="Times New Roman"/>
                <a:ea typeface="DejaVu Sans"/>
              </a:rPr>
              <a:t>(1620)1/2</a:t>
            </a:r>
            <a:r>
              <a:rPr b="0" lang="en-US" sz="1800" spc="-1" strike="noStrike" baseline="30000">
                <a:solidFill>
                  <a:srgbClr val="a50021"/>
                </a:solidFill>
                <a:uFill>
                  <a:solidFill>
                    <a:srgbClr val="ffffff"/>
                  </a:solidFill>
                </a:uFill>
                <a:latin typeface="Times New Roman"/>
                <a:ea typeface="DejaVu Sans"/>
              </a:rPr>
              <a:t>-</a:t>
            </a:r>
            <a:r>
              <a:rPr b="0" lang="en-US" sz="1800" spc="-1" strike="noStrike">
                <a:solidFill>
                  <a:srgbClr val="a50021"/>
                </a:solidFill>
                <a:uFill>
                  <a:solidFill>
                    <a:srgbClr val="ffffff"/>
                  </a:solidFill>
                </a:uFill>
                <a:latin typeface="Times New Roman"/>
                <a:ea typeface="DejaVu Sans"/>
              </a:rPr>
              <a:t>, N(1650)1/2</a:t>
            </a:r>
            <a:r>
              <a:rPr b="0" lang="en-US" sz="1800" spc="-1" strike="noStrike" baseline="30000">
                <a:solidFill>
                  <a:srgbClr val="a50021"/>
                </a:solidFill>
                <a:uFill>
                  <a:solidFill>
                    <a:srgbClr val="ffffff"/>
                  </a:solidFill>
                </a:uFill>
                <a:latin typeface="Times New Roman"/>
                <a:ea typeface="DejaVu Sans"/>
              </a:rPr>
              <a:t>-</a:t>
            </a:r>
            <a:r>
              <a:rPr b="0" lang="en-US" sz="1800" spc="-1" strike="noStrike">
                <a:solidFill>
                  <a:srgbClr val="a50021"/>
                </a:solidFill>
                <a:uFill>
                  <a:solidFill>
                    <a:srgbClr val="ffffff"/>
                  </a:solidFill>
                </a:uFill>
                <a:latin typeface="Times New Roman"/>
                <a:ea typeface="DejaVu Sans"/>
              </a:rPr>
              <a:t>, N(1680)5/2</a:t>
            </a:r>
            <a:r>
              <a:rPr b="0" lang="en-US" sz="1800" spc="-1" strike="noStrike" baseline="30000">
                <a:solidFill>
                  <a:srgbClr val="a50021"/>
                </a:solidFill>
                <a:uFill>
                  <a:solidFill>
                    <a:srgbClr val="ffffff"/>
                  </a:solidFill>
                </a:uFill>
                <a:latin typeface="Times New Roman"/>
                <a:ea typeface="DejaVu Sans"/>
              </a:rPr>
              <a:t>+</a:t>
            </a:r>
            <a:r>
              <a:rPr b="0" lang="en-US" sz="1800" spc="-1" strike="noStrike">
                <a:solidFill>
                  <a:srgbClr val="a50021"/>
                </a:solidFill>
                <a:uFill>
                  <a:solidFill>
                    <a:srgbClr val="ffffff"/>
                  </a:solidFill>
                </a:uFill>
                <a:latin typeface="Times New Roman"/>
                <a:ea typeface="DejaVu Sans"/>
              </a:rPr>
              <a:t>, </a:t>
            </a:r>
            <a:r>
              <a:rPr b="0" lang="en-US" sz="1800" spc="-1" strike="noStrike">
                <a:solidFill>
                  <a:srgbClr val="a50021"/>
                </a:solidFill>
                <a:uFill>
                  <a:solidFill>
                    <a:srgbClr val="ffffff"/>
                  </a:solidFill>
                </a:uFill>
                <a:latin typeface="Symbol"/>
                <a:ea typeface="DejaVu Sans"/>
              </a:rPr>
              <a:t>D</a:t>
            </a:r>
            <a:r>
              <a:rPr b="0" lang="en-US" sz="1800" spc="-1" strike="noStrike">
                <a:solidFill>
                  <a:srgbClr val="a50021"/>
                </a:solidFill>
                <a:uFill>
                  <a:solidFill>
                    <a:srgbClr val="ffffff"/>
                  </a:solidFill>
                </a:uFill>
                <a:latin typeface="Times New Roman"/>
                <a:ea typeface="DejaVu Sans"/>
              </a:rPr>
              <a:t>(1700)3/2</a:t>
            </a:r>
            <a:r>
              <a:rPr b="0" lang="en-US" sz="1800" spc="-1" strike="noStrike" baseline="30000">
                <a:solidFill>
                  <a:srgbClr val="a50021"/>
                </a:solidFill>
                <a:uFill>
                  <a:solidFill>
                    <a:srgbClr val="ffffff"/>
                  </a:solidFill>
                </a:uFill>
                <a:latin typeface="Times New Roman"/>
                <a:ea typeface="DejaVu Sans"/>
              </a:rPr>
              <a:t>-</a:t>
            </a:r>
            <a:r>
              <a:rPr b="0" lang="en-US" sz="1800" spc="-1" strike="noStrike">
                <a:solidFill>
                  <a:srgbClr val="a50021"/>
                </a:solidFill>
                <a:uFill>
                  <a:solidFill>
                    <a:srgbClr val="ffffff"/>
                  </a:solidFill>
                </a:uFill>
                <a:latin typeface="Times New Roman"/>
                <a:ea typeface="DejaVu Sans"/>
              </a:rPr>
              <a:t> , and N(1720)3/2</a:t>
            </a:r>
            <a:r>
              <a:rPr b="0" lang="en-US" sz="1800" spc="-1" strike="noStrike" baseline="30000">
                <a:solidFill>
                  <a:srgbClr val="a50021"/>
                </a:solidFill>
                <a:uFill>
                  <a:solidFill>
                    <a:srgbClr val="ffffff"/>
                  </a:solidFill>
                </a:uFill>
                <a:latin typeface="Times New Roman"/>
                <a:ea typeface="DejaVu Sans"/>
              </a:rPr>
              <a:t>+</a:t>
            </a:r>
            <a:r>
              <a:rPr b="0" lang="en-US" sz="1800" spc="-1" strike="noStrike">
                <a:solidFill>
                  <a:srgbClr val="a50021"/>
                </a:solidFill>
                <a:uFill>
                  <a:solidFill>
                    <a:srgbClr val="ffffff"/>
                  </a:solidFill>
                </a:uFill>
                <a:latin typeface="Times New Roman"/>
                <a:ea typeface="DejaVu Sans"/>
              </a:rPr>
              <a:t> resonances were obtained at 0.5 GeV</a:t>
            </a:r>
            <a:r>
              <a:rPr b="0" lang="en-US" sz="1800" spc="-1" strike="noStrike" baseline="30000">
                <a:solidFill>
                  <a:srgbClr val="a50021"/>
                </a:solidFill>
                <a:uFill>
                  <a:solidFill>
                    <a:srgbClr val="ffffff"/>
                  </a:solidFill>
                </a:uFill>
                <a:latin typeface="Times New Roman"/>
                <a:ea typeface="DejaVu Sans"/>
              </a:rPr>
              <a:t>2</a:t>
            </a:r>
            <a:r>
              <a:rPr b="0" lang="en-US" sz="1800" spc="-1" strike="noStrike">
                <a:solidFill>
                  <a:srgbClr val="a50021"/>
                </a:solidFill>
                <a:uFill>
                  <a:solidFill>
                    <a:srgbClr val="ffffff"/>
                  </a:solidFill>
                </a:uFill>
                <a:latin typeface="Times New Roman"/>
                <a:ea typeface="DejaVu Sans"/>
              </a:rPr>
              <a:t>&lt;</a:t>
            </a:r>
            <a:r>
              <a:rPr b="0" i="1" lang="en-US" sz="1800" spc="-1" strike="noStrike">
                <a:solidFill>
                  <a:srgbClr val="a50021"/>
                </a:solidFill>
                <a:uFill>
                  <a:solidFill>
                    <a:srgbClr val="ffffff"/>
                  </a:solidFill>
                </a:uFill>
                <a:latin typeface="Times New Roman"/>
                <a:ea typeface="DejaVu Sans"/>
              </a:rPr>
              <a:t>Q</a:t>
            </a:r>
            <a:r>
              <a:rPr b="0" i="1" lang="en-US" sz="1800" spc="-1" strike="noStrike" baseline="30000">
                <a:solidFill>
                  <a:srgbClr val="a50021"/>
                </a:solidFill>
                <a:uFill>
                  <a:solidFill>
                    <a:srgbClr val="ffffff"/>
                  </a:solidFill>
                </a:uFill>
                <a:latin typeface="Times New Roman"/>
                <a:ea typeface="DejaVu Sans"/>
              </a:rPr>
              <a:t>2</a:t>
            </a:r>
            <a:r>
              <a:rPr b="0" lang="en-US" sz="1800" spc="-1" strike="noStrike">
                <a:solidFill>
                  <a:srgbClr val="a50021"/>
                </a:solidFill>
                <a:uFill>
                  <a:solidFill>
                    <a:srgbClr val="ffffff"/>
                  </a:solidFill>
                </a:uFill>
                <a:latin typeface="Times New Roman"/>
                <a:ea typeface="DejaVu Sans"/>
              </a:rPr>
              <a:t>&lt;1.5 GeV</a:t>
            </a:r>
            <a:r>
              <a:rPr b="0" lang="en-US" sz="1800" spc="-1" strike="noStrike" baseline="30000">
                <a:solidFill>
                  <a:srgbClr val="a50021"/>
                </a:solidFill>
                <a:uFill>
                  <a:solidFill>
                    <a:srgbClr val="ffffff"/>
                  </a:solidFill>
                </a:uFill>
                <a:latin typeface="Times New Roman"/>
                <a:ea typeface="DejaVu Sans"/>
              </a:rPr>
              <a:t>2</a:t>
            </a:r>
            <a:r>
              <a:rPr b="0" lang="en-US" sz="1800" spc="-1" strike="noStrike">
                <a:solidFill>
                  <a:srgbClr val="a50021"/>
                </a:solidFill>
                <a:uFill>
                  <a:solidFill>
                    <a:srgbClr val="ffffff"/>
                  </a:solidFill>
                </a:uFill>
                <a:latin typeface="Times New Roman"/>
                <a:ea typeface="DejaVu Sans"/>
              </a:rPr>
              <a:t>, but just in three wide </a:t>
            </a:r>
            <a:r>
              <a:rPr b="0" i="1" lang="en-US" sz="1800" spc="-1" strike="noStrike">
                <a:solidFill>
                  <a:srgbClr val="a50021"/>
                </a:solidFill>
                <a:uFill>
                  <a:solidFill>
                    <a:srgbClr val="ffffff"/>
                  </a:solidFill>
                </a:uFill>
                <a:latin typeface="Times New Roman"/>
                <a:ea typeface="DejaVu Sans"/>
              </a:rPr>
              <a:t>Q</a:t>
            </a:r>
            <a:r>
              <a:rPr b="0" i="1" lang="en-US" sz="1800" spc="-1" strike="noStrike" baseline="30000">
                <a:solidFill>
                  <a:srgbClr val="a50021"/>
                </a:solidFill>
                <a:uFill>
                  <a:solidFill>
                    <a:srgbClr val="ffffff"/>
                  </a:solidFill>
                </a:uFill>
                <a:latin typeface="Times New Roman"/>
                <a:ea typeface="DejaVu Sans"/>
              </a:rPr>
              <a:t>2</a:t>
            </a:r>
            <a:r>
              <a:rPr b="0" lang="en-US" sz="1800" spc="-1" strike="noStrike">
                <a:solidFill>
                  <a:srgbClr val="a50021"/>
                </a:solidFill>
                <a:uFill>
                  <a:solidFill>
                    <a:srgbClr val="ffffff"/>
                  </a:solidFill>
                </a:uFill>
                <a:latin typeface="Times New Roman"/>
                <a:ea typeface="DejaVu Sans"/>
              </a:rPr>
              <a:t> bins.</a:t>
            </a:r>
            <a:endParaRPr b="0" lang="en-US" sz="1800" spc="-1" strike="noStrike">
              <a:solidFill>
                <a:srgbClr val="000000"/>
              </a:solidFill>
              <a:uFill>
                <a:solidFill>
                  <a:srgbClr val="ffffff"/>
                </a:solidFill>
              </a:uFill>
              <a:latin typeface="Arial"/>
            </a:endParaRPr>
          </a:p>
          <a:p>
            <a:pPr marL="285840" indent="-284040" algn="just">
              <a:lnSpc>
                <a:spcPct val="100000"/>
              </a:lnSpc>
              <a:buClr>
                <a:srgbClr val="a50021"/>
              </a:buClr>
              <a:buFont typeface="Wingdings" charset="2"/>
              <a:buChar char=""/>
            </a:pPr>
            <a:r>
              <a:rPr b="0" lang="en-US" sz="1800" spc="-1" strike="noStrike">
                <a:solidFill>
                  <a:srgbClr val="a50021"/>
                </a:solidFill>
                <a:uFill>
                  <a:solidFill>
                    <a:srgbClr val="ffffff"/>
                  </a:solidFill>
                </a:uFill>
                <a:latin typeface="Times New Roman"/>
                <a:ea typeface="DejaVu Sans"/>
              </a:rPr>
              <a:t>Improved information on their </a:t>
            </a:r>
            <a:r>
              <a:rPr b="0" i="1" lang="en-US" sz="1800" spc="-1" strike="noStrike">
                <a:solidFill>
                  <a:srgbClr val="a50021"/>
                </a:solidFill>
                <a:uFill>
                  <a:solidFill>
                    <a:srgbClr val="ffffff"/>
                  </a:solidFill>
                </a:uFill>
                <a:latin typeface="Times New Roman"/>
                <a:ea typeface="DejaVu Sans"/>
              </a:rPr>
              <a:t>Q</a:t>
            </a:r>
            <a:r>
              <a:rPr b="0" i="1" lang="en-US" sz="1800" spc="-1" strike="noStrike" baseline="30000">
                <a:solidFill>
                  <a:srgbClr val="a50021"/>
                </a:solidFill>
                <a:uFill>
                  <a:solidFill>
                    <a:srgbClr val="ffffff"/>
                  </a:solidFill>
                </a:uFill>
                <a:latin typeface="Times New Roman"/>
                <a:ea typeface="DejaVu Sans"/>
              </a:rPr>
              <a:t>2</a:t>
            </a:r>
            <a:r>
              <a:rPr b="0" lang="en-US" sz="1800" spc="-1" strike="noStrike" baseline="30000">
                <a:solidFill>
                  <a:srgbClr val="a50021"/>
                </a:solidFill>
                <a:uFill>
                  <a:solidFill>
                    <a:srgbClr val="ffffff"/>
                  </a:solidFill>
                </a:uFill>
                <a:latin typeface="Times New Roman"/>
                <a:ea typeface="DejaVu Sans"/>
              </a:rPr>
              <a:t> </a:t>
            </a:r>
            <a:r>
              <a:rPr b="0" lang="en-US" sz="1800" spc="-1" strike="noStrike">
                <a:solidFill>
                  <a:srgbClr val="a50021"/>
                </a:solidFill>
                <a:uFill>
                  <a:solidFill>
                    <a:srgbClr val="ffffff"/>
                  </a:solidFill>
                </a:uFill>
                <a:latin typeface="Times New Roman"/>
                <a:ea typeface="DejaVu Sans"/>
              </a:rPr>
              <a:t>evolution expected from the new e1e data collected in six times smaller </a:t>
            </a:r>
            <a:r>
              <a:rPr b="0" i="1" lang="en-US" sz="1800" spc="-1" strike="noStrike">
                <a:solidFill>
                  <a:srgbClr val="a50021"/>
                </a:solidFill>
                <a:uFill>
                  <a:solidFill>
                    <a:srgbClr val="ffffff"/>
                  </a:solidFill>
                </a:uFill>
                <a:latin typeface="Times New Roman"/>
                <a:ea typeface="DejaVu Sans"/>
              </a:rPr>
              <a:t>Q</a:t>
            </a:r>
            <a:r>
              <a:rPr b="0" i="1" lang="en-US" sz="1800" spc="-1" strike="noStrike" baseline="30000">
                <a:solidFill>
                  <a:srgbClr val="a50021"/>
                </a:solidFill>
                <a:uFill>
                  <a:solidFill>
                    <a:srgbClr val="ffffff"/>
                  </a:solidFill>
                </a:uFill>
                <a:latin typeface="Times New Roman"/>
                <a:ea typeface="DejaVu Sans"/>
              </a:rPr>
              <a:t>2</a:t>
            </a:r>
            <a:r>
              <a:rPr b="0" lang="en-US" sz="1800" spc="-1" strike="noStrike">
                <a:solidFill>
                  <a:srgbClr val="a50021"/>
                </a:solidFill>
                <a:uFill>
                  <a:solidFill>
                    <a:srgbClr val="ffffff"/>
                  </a:solidFill>
                </a:uFill>
                <a:latin typeface="Times New Roman"/>
                <a:ea typeface="DejaVu Sans"/>
              </a:rPr>
              <a:t> bins will provide further insight to the structure of orbital nucleon excitations with </a:t>
            </a:r>
            <a:r>
              <a:rPr b="0" i="1" lang="en-US" sz="1800" spc="-1" strike="noStrike">
                <a:solidFill>
                  <a:srgbClr val="a50021"/>
                </a:solidFill>
                <a:uFill>
                  <a:solidFill>
                    <a:srgbClr val="ffffff"/>
                  </a:solidFill>
                </a:uFill>
                <a:latin typeface="Times New Roman"/>
                <a:ea typeface="DejaVu Sans"/>
              </a:rPr>
              <a:t>L</a:t>
            </a:r>
            <a:r>
              <a:rPr b="0" lang="en-US" sz="1800" spc="-1" strike="noStrike">
                <a:solidFill>
                  <a:srgbClr val="a50021"/>
                </a:solidFill>
                <a:uFill>
                  <a:solidFill>
                    <a:srgbClr val="ffffff"/>
                  </a:solidFill>
                </a:uFill>
                <a:latin typeface="Times New Roman"/>
                <a:ea typeface="DejaVu Sans"/>
              </a:rPr>
              <a:t>=1.</a:t>
            </a:r>
            <a:endParaRPr b="0" lang="en-US" sz="1800" spc="-1" strike="noStrike">
              <a:solidFill>
                <a:srgbClr val="000000"/>
              </a:solidFill>
              <a:uFill>
                <a:solidFill>
                  <a:srgbClr val="ffffff"/>
                </a:solidFill>
              </a:uFill>
              <a:latin typeface="Arial"/>
            </a:endParaRPr>
          </a:p>
        </p:txBody>
      </p:sp>
      <p:sp>
        <p:nvSpPr>
          <p:cNvPr id="447" name="CustomShape 7"/>
          <p:cNvSpPr/>
          <p:nvPr/>
        </p:nvSpPr>
        <p:spPr>
          <a:xfrm>
            <a:off x="1523880" y="-720"/>
            <a:ext cx="9142200" cy="564840"/>
          </a:xfrm>
          <a:prstGeom prst="rect">
            <a:avLst/>
          </a:prstGeom>
          <a:noFill/>
          <a:ln>
            <a:noFill/>
          </a:ln>
        </p:spPr>
        <p:style>
          <a:lnRef idx="0"/>
          <a:fillRef idx="0"/>
          <a:effectRef idx="0"/>
          <a:fontRef idx="minor"/>
        </p:style>
        <p:txBody>
          <a:bodyPr lIns="90000" rIns="90000" tIns="45000" bIns="45000"/>
          <a:p>
            <a:pPr marL="343080" indent="-341280" algn="ctr">
              <a:lnSpc>
                <a:spcPct val="100000"/>
              </a:lnSpc>
            </a:pPr>
            <a:r>
              <a:rPr b="1" lang="en-US" sz="3200" spc="-1" strike="noStrike">
                <a:solidFill>
                  <a:srgbClr val="333399"/>
                </a:solidFill>
                <a:uFill>
                  <a:solidFill>
                    <a:srgbClr val="ffffff"/>
                  </a:solidFill>
                </a:uFill>
                <a:latin typeface="Times New Roman"/>
                <a:ea typeface="DejaVu Sans"/>
              </a:rPr>
              <a:t> </a:t>
            </a:r>
            <a:r>
              <a:rPr b="1" lang="en-US" sz="3200" spc="-1" strike="noStrike">
                <a:solidFill>
                  <a:srgbClr val="333399"/>
                </a:solidFill>
                <a:uFill>
                  <a:solidFill>
                    <a:srgbClr val="ffffff"/>
                  </a:solidFill>
                </a:uFill>
                <a:latin typeface="Times New Roman"/>
                <a:ea typeface="DejaVu Sans"/>
              </a:rPr>
              <a:t>Higher-Lying Resonance Electrocouplings</a:t>
            </a:r>
            <a:endParaRPr b="0" lang="en-US" sz="1800" spc="-1" strike="noStrike">
              <a:solidFill>
                <a:srgbClr val="000000"/>
              </a:solidFill>
              <a:uFill>
                <a:solidFill>
                  <a:srgbClr val="ffffff"/>
                </a:solidFill>
              </a:uFill>
              <a:latin typeface="Arial"/>
            </a:endParaRPr>
          </a:p>
        </p:txBody>
      </p:sp>
      <p:sp>
        <p:nvSpPr>
          <p:cNvPr id="448" name="CustomShape 8"/>
          <p:cNvSpPr/>
          <p:nvPr/>
        </p:nvSpPr>
        <p:spPr>
          <a:xfrm>
            <a:off x="1652400" y="6153480"/>
            <a:ext cx="3818520" cy="3322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333399"/>
                </a:solidFill>
                <a:uFill>
                  <a:solidFill>
                    <a:srgbClr val="ffffff"/>
                  </a:solidFill>
                </a:uFill>
                <a:latin typeface="Times New Roman"/>
                <a:ea typeface="DejaVu Sans"/>
              </a:rPr>
              <a:t>V. Mokeev </a:t>
            </a:r>
            <a:r>
              <a:rPr b="0" i="1" lang="en-US" sz="1600" spc="-1" strike="noStrike">
                <a:solidFill>
                  <a:srgbClr val="333399"/>
                </a:solidFill>
                <a:uFill>
                  <a:solidFill>
                    <a:srgbClr val="ffffff"/>
                  </a:solidFill>
                </a:uFill>
                <a:latin typeface="Times New Roman"/>
                <a:ea typeface="DejaVu Sans"/>
              </a:rPr>
              <a:t>et al</a:t>
            </a:r>
            <a:r>
              <a:rPr b="0" lang="en-US" sz="1600" spc="-1" strike="noStrike">
                <a:solidFill>
                  <a:srgbClr val="333399"/>
                </a:solidFill>
                <a:uFill>
                  <a:solidFill>
                    <a:srgbClr val="ffffff"/>
                  </a:solidFill>
                </a:uFill>
                <a:latin typeface="Times New Roman"/>
                <a:ea typeface="DejaVu Sans"/>
              </a:rPr>
              <a:t>., Phys. Rev. C </a:t>
            </a:r>
            <a:r>
              <a:rPr b="1" lang="en-US" sz="1600" spc="-1" strike="noStrike">
                <a:solidFill>
                  <a:srgbClr val="333399"/>
                </a:solidFill>
                <a:uFill>
                  <a:solidFill>
                    <a:srgbClr val="ffffff"/>
                  </a:solidFill>
                </a:uFill>
                <a:latin typeface="Times New Roman"/>
                <a:ea typeface="DejaVu Sans"/>
              </a:rPr>
              <a:t>93</a:t>
            </a:r>
            <a:r>
              <a:rPr b="0" lang="en-US" sz="1600" spc="-1" strike="noStrike">
                <a:solidFill>
                  <a:srgbClr val="333399"/>
                </a:solidFill>
                <a:uFill>
                  <a:solidFill>
                    <a:srgbClr val="ffffff"/>
                  </a:solidFill>
                </a:uFill>
                <a:latin typeface="Times New Roman"/>
                <a:ea typeface="DejaVu Sans"/>
              </a:rPr>
              <a:t>, 025206</a:t>
            </a:r>
            <a:endParaRPr b="0" lang="en-US" sz="1800" spc="-1" strike="noStrike">
              <a:solidFill>
                <a:srgbClr val="000000"/>
              </a:solidFill>
              <a:uFill>
                <a:solidFill>
                  <a:srgbClr val="ffffff"/>
                </a:solidFill>
              </a:uFill>
              <a:latin typeface="Arial"/>
            </a:endParaRPr>
          </a:p>
        </p:txBody>
      </p:sp>
      <p:sp>
        <p:nvSpPr>
          <p:cNvPr id="449" name="CustomShape 9"/>
          <p:cNvSpPr/>
          <p:nvPr/>
        </p:nvSpPr>
        <p:spPr>
          <a:xfrm>
            <a:off x="9532800" y="6642000"/>
            <a:ext cx="1133280" cy="274320"/>
          </a:xfrm>
          <a:prstGeom prst="rect">
            <a:avLst/>
          </a:prstGeom>
          <a:noFill/>
          <a:ln>
            <a:noFill/>
          </a:ln>
        </p:spPr>
        <p:style>
          <a:lnRef idx="0"/>
          <a:fillRef idx="0"/>
          <a:effectRef idx="0"/>
          <a:fontRef idx="minor"/>
        </p:style>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0" name="CustomShape 1"/>
          <p:cNvSpPr/>
          <p:nvPr/>
        </p:nvSpPr>
        <p:spPr>
          <a:xfrm>
            <a:off x="1523880" y="533520"/>
            <a:ext cx="9142200" cy="771840"/>
          </a:xfrm>
          <a:prstGeom prst="rect">
            <a:avLst/>
          </a:prstGeom>
          <a:noFill/>
          <a:ln>
            <a:noFill/>
          </a:ln>
        </p:spPr>
        <p:style>
          <a:lnRef idx="0"/>
          <a:fillRef idx="0"/>
          <a:effectRef idx="0"/>
          <a:fontRef idx="minor"/>
        </p:style>
        <p:txBody>
          <a:bodyPr lIns="90000" rIns="90000" tIns="0" bIns="0" anchor="ctr"/>
          <a:p>
            <a:pPr algn="ctr">
              <a:lnSpc>
                <a:spcPct val="100000"/>
              </a:lnSpc>
            </a:pPr>
            <a:r>
              <a:rPr b="1" lang="en-US" sz="2400" spc="-1" strike="noStrike">
                <a:solidFill>
                  <a:srgbClr val="008000"/>
                </a:solidFill>
                <a:uFill>
                  <a:solidFill>
                    <a:srgbClr val="ffffff"/>
                  </a:solidFill>
                </a:uFill>
                <a:latin typeface="Times New Roman"/>
                <a:ea typeface="DejaVu Sans"/>
              </a:rPr>
              <a:t>PDG values</a:t>
            </a:r>
            <a:endParaRPr b="0" lang="en-US" sz="1800" spc="-1" strike="noStrike">
              <a:solidFill>
                <a:srgbClr val="000000"/>
              </a:solidFill>
              <a:uFill>
                <a:solidFill>
                  <a:srgbClr val="ffffff"/>
                </a:solidFill>
              </a:uFill>
              <a:latin typeface="Arial"/>
            </a:endParaRPr>
          </a:p>
        </p:txBody>
      </p:sp>
      <p:graphicFrame>
        <p:nvGraphicFramePr>
          <p:cNvPr id="451" name="Table 2"/>
          <p:cNvGraphicFramePr/>
          <p:nvPr/>
        </p:nvGraphicFramePr>
        <p:xfrm>
          <a:off x="2971800" y="1257840"/>
          <a:ext cx="6095160" cy="4227120"/>
        </p:xfrm>
        <a:graphic>
          <a:graphicData uri="http://schemas.openxmlformats.org/drawingml/2006/table">
            <a:tbl>
              <a:tblPr/>
              <a:tblGrid>
                <a:gridCol w="1523880"/>
                <a:gridCol w="1523880"/>
                <a:gridCol w="1523880"/>
                <a:gridCol w="1523880"/>
              </a:tblGrid>
              <a:tr h="418680">
                <a:tc>
                  <a:txBody>
                    <a:bodyPr/>
                    <a:p>
                      <a:pPr algn="ctr">
                        <a:lnSpc>
                          <a:spcPct val="100000"/>
                        </a:lnSpc>
                      </a:pPr>
                      <a:r>
                        <a:rPr b="1" lang="en-US" sz="1800" spc="-1" strike="noStrike">
                          <a:solidFill>
                            <a:srgbClr val="ffffff"/>
                          </a:solidFill>
                          <a:uFill>
                            <a:solidFill>
                              <a:srgbClr val="ffffff"/>
                            </a:solidFill>
                          </a:uFill>
                          <a:latin typeface="Times New Roman"/>
                          <a:ea typeface="DejaVu Sans"/>
                        </a:rPr>
                        <a:t>State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a:p>
                      <a:pPr algn="ctr">
                        <a:lnSpc>
                          <a:spcPct val="100000"/>
                        </a:lnSpc>
                      </a:pPr>
                      <a:r>
                        <a:rPr b="1" lang="en-US" sz="1800" spc="-1" strike="noStrike">
                          <a:solidFill>
                            <a:srgbClr val="ffffff"/>
                          </a:solidFill>
                          <a:uFill>
                            <a:solidFill>
                              <a:srgbClr val="ffffff"/>
                            </a:solidFill>
                          </a:uFill>
                          <a:latin typeface="Symbol"/>
                          <a:ea typeface="DejaVu Sans"/>
                        </a:rPr>
                        <a:t>h</a:t>
                      </a:r>
                      <a:r>
                        <a:rPr b="1" lang="en-US" sz="1800" spc="-1" strike="noStrike" baseline="-25000">
                          <a:solidFill>
                            <a:srgbClr val="ffffff"/>
                          </a:solidFill>
                          <a:uFill>
                            <a:solidFill>
                              <a:srgbClr val="ffffff"/>
                            </a:solidFill>
                          </a:uFill>
                          <a:latin typeface="Times New Roman"/>
                          <a:ea typeface="DejaVu Sans"/>
                        </a:rPr>
                        <a:t>N</a:t>
                      </a:r>
                      <a:r>
                        <a:rPr b="1" lang="en-US" sz="1800" spc="-1" strike="noStrike" baseline="-25000">
                          <a:solidFill>
                            <a:srgbClr val="ffffff"/>
                          </a:solidFill>
                          <a:uFill>
                            <a:solidFill>
                              <a:srgbClr val="ffffff"/>
                            </a:solidFill>
                          </a:uFill>
                          <a:latin typeface="Symbol"/>
                          <a:ea typeface="DejaVu Sans"/>
                        </a:rPr>
                        <a:t>p</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a:p>
                      <a:pPr algn="ctr">
                        <a:lnSpc>
                          <a:spcPct val="100000"/>
                        </a:lnSpc>
                      </a:pPr>
                      <a:r>
                        <a:rPr b="1" lang="en-US" sz="1800" spc="-1" strike="noStrike">
                          <a:solidFill>
                            <a:srgbClr val="ffffff"/>
                          </a:solidFill>
                          <a:uFill>
                            <a:solidFill>
                              <a:srgbClr val="ffffff"/>
                            </a:solidFill>
                          </a:uFill>
                          <a:latin typeface="Symbol"/>
                          <a:ea typeface="DejaVu Sans"/>
                        </a:rPr>
                        <a:t>h</a:t>
                      </a:r>
                      <a:r>
                        <a:rPr b="1" lang="en-US" sz="1800" spc="-1" strike="noStrike" baseline="-25000">
                          <a:solidFill>
                            <a:srgbClr val="ffffff"/>
                          </a:solidFill>
                          <a:uFill>
                            <a:solidFill>
                              <a:srgbClr val="ffffff"/>
                            </a:solidFill>
                          </a:uFill>
                          <a:latin typeface="Times New Roman"/>
                          <a:ea typeface="DejaVu Sans"/>
                        </a:rPr>
                        <a:t>N</a:t>
                      </a:r>
                      <a:r>
                        <a:rPr b="1" lang="en-US" sz="1800" spc="-1" strike="noStrike" baseline="-25000">
                          <a:solidFill>
                            <a:srgbClr val="ffffff"/>
                          </a:solidFill>
                          <a:uFill>
                            <a:solidFill>
                              <a:srgbClr val="ffffff"/>
                            </a:solidFill>
                          </a:uFill>
                          <a:latin typeface="Symbol"/>
                          <a:ea typeface="DejaVu Sans"/>
                        </a:rPr>
                        <a:t>h</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a:p>
                      <a:pPr algn="ctr">
                        <a:lnSpc>
                          <a:spcPct val="100000"/>
                        </a:lnSpc>
                      </a:pPr>
                      <a:r>
                        <a:rPr b="1" lang="en-US" sz="1800" spc="-1" strike="noStrike">
                          <a:solidFill>
                            <a:srgbClr val="ffffff"/>
                          </a:solidFill>
                          <a:uFill>
                            <a:solidFill>
                              <a:srgbClr val="ffffff"/>
                            </a:solidFill>
                          </a:uFill>
                          <a:latin typeface="Symbol"/>
                          <a:ea typeface="DejaVu Sans"/>
                        </a:rPr>
                        <a:t>h</a:t>
                      </a:r>
                      <a:r>
                        <a:rPr b="1" lang="en-US" sz="1800" spc="-1" strike="noStrike" baseline="-25000">
                          <a:solidFill>
                            <a:srgbClr val="ffffff"/>
                          </a:solidFill>
                          <a:uFill>
                            <a:solidFill>
                              <a:srgbClr val="ffffff"/>
                            </a:solidFill>
                          </a:uFill>
                          <a:latin typeface="Times New Roman"/>
                          <a:ea typeface="DejaVu Sans"/>
                        </a:rPr>
                        <a:t>N</a:t>
                      </a:r>
                      <a:r>
                        <a:rPr b="1" lang="en-US" sz="1800" spc="-1" strike="noStrike" baseline="-25000">
                          <a:solidFill>
                            <a:srgbClr val="ffffff"/>
                          </a:solidFill>
                          <a:uFill>
                            <a:solidFill>
                              <a:srgbClr val="ffffff"/>
                            </a:solidFill>
                          </a:uFill>
                          <a:latin typeface="Symbol"/>
                          <a:ea typeface="DejaVu Sans"/>
                        </a:rPr>
                        <a:t>pp</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P</a:t>
                      </a:r>
                      <a:r>
                        <a:rPr b="0" lang="en-US" sz="1800" spc="-1" strike="noStrike" baseline="-25000">
                          <a:solidFill>
                            <a:srgbClr val="000000"/>
                          </a:solidFill>
                          <a:uFill>
                            <a:solidFill>
                              <a:srgbClr val="ffffff"/>
                            </a:solidFill>
                          </a:uFill>
                          <a:latin typeface="Times New Roman"/>
                          <a:ea typeface="DejaVu Sans"/>
                        </a:rPr>
                        <a:t>11</a:t>
                      </a:r>
                      <a:r>
                        <a:rPr b="0" lang="en-US" sz="1800" spc="-1" strike="noStrike">
                          <a:solidFill>
                            <a:srgbClr val="000000"/>
                          </a:solidFill>
                          <a:uFill>
                            <a:solidFill>
                              <a:srgbClr val="ffffff"/>
                            </a:solidFill>
                          </a:uFill>
                          <a:latin typeface="Times New Roman"/>
                          <a:ea typeface="DejaVu Sans"/>
                        </a:rPr>
                        <a:t>(1440)</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ccecdd"/>
                    </a:solidFill>
                  </a:tcPr>
                </a:tc>
                <a:tc>
                  <a:txBody>
                    <a:bodyPr/>
                    <a:p>
                      <a:pPr algn="ctr">
                        <a:lnSpc>
                          <a:spcPct val="100000"/>
                        </a:lnSpc>
                      </a:pPr>
                      <a:r>
                        <a:rPr b="0" lang="en-US" sz="1800" spc="-1" strike="noStrike">
                          <a:solidFill>
                            <a:srgbClr val="01af16"/>
                          </a:solidFill>
                          <a:uFill>
                            <a:solidFill>
                              <a:srgbClr val="ffffff"/>
                            </a:solidFill>
                          </a:uFill>
                          <a:latin typeface="Times New Roman"/>
                          <a:ea typeface="DejaVu Sans"/>
                        </a:rPr>
                        <a:t>0.55-0.75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ccecdd"/>
                    </a:solidFill>
                  </a:tcPr>
                </a:tc>
                <a:tc>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ccecdd"/>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0.3-0.4</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ccecdd"/>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D</a:t>
                      </a:r>
                      <a:r>
                        <a:rPr b="0" lang="en-US" sz="1800" spc="-1" strike="noStrike" baseline="-25000">
                          <a:solidFill>
                            <a:srgbClr val="000000"/>
                          </a:solidFill>
                          <a:uFill>
                            <a:solidFill>
                              <a:srgbClr val="ffffff"/>
                            </a:solidFill>
                          </a:uFill>
                          <a:latin typeface="Times New Roman"/>
                          <a:ea typeface="DejaVu Sans"/>
                        </a:rPr>
                        <a:t>13</a:t>
                      </a:r>
                      <a:r>
                        <a:rPr b="0" lang="en-US" sz="1800" spc="-1" strike="noStrike">
                          <a:solidFill>
                            <a:srgbClr val="000000"/>
                          </a:solidFill>
                          <a:uFill>
                            <a:solidFill>
                              <a:srgbClr val="ffffff"/>
                            </a:solidFill>
                          </a:uFill>
                          <a:latin typeface="Times New Roman"/>
                          <a:ea typeface="DejaVu Sans"/>
                        </a:rPr>
                        <a:t>(1520)</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p>
                      <a:pPr algn="ctr">
                        <a:lnSpc>
                          <a:spcPct val="100000"/>
                        </a:lnSpc>
                      </a:pPr>
                      <a:r>
                        <a:rPr b="0" lang="en-US" sz="1800" spc="-1" strike="noStrike">
                          <a:solidFill>
                            <a:srgbClr val="01af16"/>
                          </a:solidFill>
                          <a:uFill>
                            <a:solidFill>
                              <a:srgbClr val="ffffff"/>
                            </a:solidFill>
                          </a:uFill>
                          <a:latin typeface="Times New Roman"/>
                          <a:ea typeface="DejaVu Sans"/>
                        </a:rPr>
                        <a:t>0.55-0.65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0.0023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0.2-0.3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S</a:t>
                      </a:r>
                      <a:r>
                        <a:rPr b="0" lang="en-US" sz="1800" spc="-1" strike="noStrike" baseline="-25000">
                          <a:solidFill>
                            <a:srgbClr val="000000"/>
                          </a:solidFill>
                          <a:uFill>
                            <a:solidFill>
                              <a:srgbClr val="ffffff"/>
                            </a:solidFill>
                          </a:uFill>
                          <a:latin typeface="Times New Roman"/>
                          <a:ea typeface="DejaVu Sans"/>
                        </a:rPr>
                        <a:t>11</a:t>
                      </a:r>
                      <a:r>
                        <a:rPr b="0" lang="en-US" sz="1800" spc="-1" strike="noStrike">
                          <a:solidFill>
                            <a:srgbClr val="000000"/>
                          </a:solidFill>
                          <a:uFill>
                            <a:solidFill>
                              <a:srgbClr val="ffffff"/>
                            </a:solidFill>
                          </a:uFill>
                          <a:latin typeface="Times New Roman"/>
                          <a:ea typeface="DejaVu Sans"/>
                        </a:rPr>
                        <a:t>(1535)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a:p>
                      <a:pPr algn="ctr">
                        <a:lnSpc>
                          <a:spcPct val="100000"/>
                        </a:lnSpc>
                      </a:pPr>
                      <a:r>
                        <a:rPr b="0" lang="en-US" sz="1800" spc="-1" strike="noStrike">
                          <a:solidFill>
                            <a:srgbClr val="01af16"/>
                          </a:solidFill>
                          <a:uFill>
                            <a:solidFill>
                              <a:srgbClr val="ffffff"/>
                            </a:solidFill>
                          </a:uFill>
                          <a:latin typeface="Times New Roman"/>
                          <a:ea typeface="DejaVu Sans"/>
                        </a:rPr>
                        <a:t>0.35-0.55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a:p>
                      <a:pPr algn="ctr">
                        <a:lnSpc>
                          <a:spcPct val="100000"/>
                        </a:lnSpc>
                      </a:pPr>
                      <a:r>
                        <a:rPr b="0" lang="en-US" sz="1800" spc="-1" strike="noStrike">
                          <a:solidFill>
                            <a:srgbClr val="0070c0"/>
                          </a:solidFill>
                          <a:uFill>
                            <a:solidFill>
                              <a:srgbClr val="ffffff"/>
                            </a:solidFill>
                          </a:uFill>
                          <a:latin typeface="Times New Roman"/>
                          <a:ea typeface="DejaVu Sans"/>
                        </a:rPr>
                        <a:t>0.42</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0.1-1.0</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S</a:t>
                      </a:r>
                      <a:r>
                        <a:rPr b="0" lang="en-US" sz="1800" spc="-1" strike="noStrike" baseline="-25000">
                          <a:solidFill>
                            <a:srgbClr val="000000"/>
                          </a:solidFill>
                          <a:uFill>
                            <a:solidFill>
                              <a:srgbClr val="ffffff"/>
                            </a:solidFill>
                          </a:uFill>
                          <a:latin typeface="Times New Roman"/>
                          <a:ea typeface="DejaVu Sans"/>
                        </a:rPr>
                        <a:t>31</a:t>
                      </a:r>
                      <a:r>
                        <a:rPr b="0" lang="en-US" sz="1800" spc="-1" strike="noStrike">
                          <a:solidFill>
                            <a:srgbClr val="000000"/>
                          </a:solidFill>
                          <a:uFill>
                            <a:solidFill>
                              <a:srgbClr val="ffffff"/>
                            </a:solidFill>
                          </a:uFill>
                          <a:latin typeface="Times New Roman"/>
                          <a:ea typeface="DejaVu Sans"/>
                        </a:rPr>
                        <a:t>(1620)</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0.2-0.3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a:p>
                      <a:pPr algn="ctr">
                        <a:lnSpc>
                          <a:spcPct val="100000"/>
                        </a:lnSpc>
                      </a:pPr>
                      <a:r>
                        <a:rPr b="0" lang="en-US" sz="1800" spc="-1" strike="noStrike">
                          <a:solidFill>
                            <a:srgbClr val="ff0000"/>
                          </a:solidFill>
                          <a:uFill>
                            <a:solidFill>
                              <a:srgbClr val="ffffff"/>
                            </a:solidFill>
                          </a:uFill>
                          <a:latin typeface="Times New Roman"/>
                          <a:ea typeface="DejaVu Sans"/>
                        </a:rPr>
                        <a:t>0.7-0.8</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S</a:t>
                      </a:r>
                      <a:r>
                        <a:rPr b="0" lang="en-US" sz="1800" spc="-1" strike="noStrike" baseline="-25000">
                          <a:solidFill>
                            <a:srgbClr val="000000"/>
                          </a:solidFill>
                          <a:uFill>
                            <a:solidFill>
                              <a:srgbClr val="ffffff"/>
                            </a:solidFill>
                          </a:uFill>
                          <a:latin typeface="Times New Roman"/>
                          <a:ea typeface="DejaVu Sans"/>
                        </a:rPr>
                        <a:t>11</a:t>
                      </a:r>
                      <a:r>
                        <a:rPr b="0" lang="en-US" sz="1800" spc="-1" strike="noStrike">
                          <a:solidFill>
                            <a:srgbClr val="000000"/>
                          </a:solidFill>
                          <a:uFill>
                            <a:solidFill>
                              <a:srgbClr val="ffffff"/>
                            </a:solidFill>
                          </a:uFill>
                          <a:latin typeface="Times New Roman"/>
                          <a:ea typeface="DejaVu Sans"/>
                        </a:rPr>
                        <a:t>(1650)</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000000"/>
                      </a:solidFill>
                    </a:lnB>
                    <a:solidFill>
                      <a:srgbClr val="ccecdd"/>
                    </a:solidFill>
                  </a:tcPr>
                </a:tc>
                <a:tc>
                  <a:txBody>
                    <a:bodyPr/>
                    <a:p>
                      <a:pPr algn="ctr">
                        <a:lnSpc>
                          <a:spcPct val="100000"/>
                        </a:lnSpc>
                      </a:pPr>
                      <a:r>
                        <a:rPr b="0" lang="en-US" sz="1800" spc="-1" strike="noStrike">
                          <a:solidFill>
                            <a:srgbClr val="01af16"/>
                          </a:solidFill>
                          <a:uFill>
                            <a:solidFill>
                              <a:srgbClr val="ffffff"/>
                            </a:solidFill>
                          </a:uFill>
                          <a:latin typeface="Times New Roman"/>
                          <a:ea typeface="DejaVu Sans"/>
                        </a:rPr>
                        <a:t>0.5-0.9</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000000"/>
                      </a:solidFill>
                    </a:lnB>
                    <a:solidFill>
                      <a:srgbClr val="ccecdd"/>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0.05-0.15</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000000"/>
                      </a:solidFill>
                    </a:lnB>
                    <a:solidFill>
                      <a:srgbClr val="ccecdd"/>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0.1-0.2</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000000"/>
                      </a:solidFill>
                    </a:lnB>
                    <a:solidFill>
                      <a:srgbClr val="ccecdd"/>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F</a:t>
                      </a:r>
                      <a:r>
                        <a:rPr b="0" lang="en-US" sz="1800" spc="-1" strike="noStrike" baseline="-25000">
                          <a:solidFill>
                            <a:srgbClr val="000000"/>
                          </a:solidFill>
                          <a:uFill>
                            <a:solidFill>
                              <a:srgbClr val="ffffff"/>
                            </a:solidFill>
                          </a:uFill>
                          <a:latin typeface="Times New Roman"/>
                          <a:ea typeface="DejaVu Sans"/>
                        </a:rPr>
                        <a:t>15</a:t>
                      </a:r>
                      <a:r>
                        <a:rPr b="0" lang="en-US" sz="1800" spc="-1" strike="noStrike">
                          <a:solidFill>
                            <a:srgbClr val="000000"/>
                          </a:solidFill>
                          <a:uFill>
                            <a:solidFill>
                              <a:srgbClr val="ffffff"/>
                            </a:solidFill>
                          </a:uFill>
                          <a:latin typeface="Times New Roman"/>
                          <a:ea typeface="DejaVu Sans"/>
                        </a:rPr>
                        <a:t>(1680)</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p>
                      <a:pPr algn="ctr">
                        <a:lnSpc>
                          <a:spcPct val="100000"/>
                        </a:lnSpc>
                      </a:pPr>
                      <a:r>
                        <a:rPr b="0" lang="en-US" sz="1800" spc="-1" strike="noStrike">
                          <a:solidFill>
                            <a:srgbClr val="01af16"/>
                          </a:solidFill>
                          <a:uFill>
                            <a:solidFill>
                              <a:srgbClr val="ffffff"/>
                            </a:solidFill>
                          </a:uFill>
                          <a:latin typeface="Times New Roman"/>
                          <a:ea typeface="DejaVu Sans"/>
                        </a:rPr>
                        <a:t>0.65-0.7</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0.3-0.4</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D</a:t>
                      </a:r>
                      <a:r>
                        <a:rPr b="0" lang="en-US" sz="1800" spc="-1" strike="noStrike" baseline="-25000">
                          <a:solidFill>
                            <a:srgbClr val="000000"/>
                          </a:solidFill>
                          <a:uFill>
                            <a:solidFill>
                              <a:srgbClr val="ffffff"/>
                            </a:solidFill>
                          </a:uFill>
                          <a:latin typeface="Times New Roman"/>
                          <a:ea typeface="DejaVu Sans"/>
                        </a:rPr>
                        <a:t>13</a:t>
                      </a:r>
                      <a:r>
                        <a:rPr b="0" lang="en-US" sz="1800" spc="-1" strike="noStrike">
                          <a:solidFill>
                            <a:srgbClr val="000000"/>
                          </a:solidFill>
                          <a:uFill>
                            <a:solidFill>
                              <a:srgbClr val="ffffff"/>
                            </a:solidFill>
                          </a:uFill>
                          <a:latin typeface="Times New Roman"/>
                          <a:ea typeface="DejaVu Sans"/>
                        </a:rPr>
                        <a:t>(1700)</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0.12</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p>
                      <a:pPr algn="ctr">
                        <a:lnSpc>
                          <a:spcPct val="100000"/>
                        </a:lnSpc>
                      </a:pPr>
                      <a:r>
                        <a:rPr b="0" lang="en-US" sz="1800" spc="-1" strike="noStrike">
                          <a:solidFill>
                            <a:srgbClr val="ff0000"/>
                          </a:solidFill>
                          <a:uFill>
                            <a:solidFill>
                              <a:srgbClr val="ffffff"/>
                            </a:solidFill>
                          </a:uFill>
                          <a:latin typeface="Times New Roman"/>
                          <a:ea typeface="DejaVu Sans"/>
                        </a:rPr>
                        <a:t>0.85-0.95</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D</a:t>
                      </a:r>
                      <a:r>
                        <a:rPr b="0" lang="en-US" sz="1800" spc="-1" strike="noStrike" baseline="-25000">
                          <a:solidFill>
                            <a:srgbClr val="000000"/>
                          </a:solidFill>
                          <a:uFill>
                            <a:solidFill>
                              <a:srgbClr val="ffffff"/>
                            </a:solidFill>
                          </a:uFill>
                          <a:latin typeface="Times New Roman"/>
                          <a:ea typeface="DejaVu Sans"/>
                        </a:rPr>
                        <a:t>33</a:t>
                      </a:r>
                      <a:r>
                        <a:rPr b="0" lang="en-US" sz="1800" spc="-1" strike="noStrike">
                          <a:solidFill>
                            <a:srgbClr val="000000"/>
                          </a:solidFill>
                          <a:uFill>
                            <a:solidFill>
                              <a:srgbClr val="ffffff"/>
                            </a:solidFill>
                          </a:uFill>
                          <a:latin typeface="Times New Roman"/>
                          <a:ea typeface="DejaVu Sans"/>
                        </a:rPr>
                        <a:t>(1700)</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0.1-0.2</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p>
                      <a:pPr algn="ctr">
                        <a:lnSpc>
                          <a:spcPct val="100000"/>
                        </a:lnSpc>
                      </a:pPr>
                      <a:r>
                        <a:rPr b="0" lang="en-US" sz="1800" spc="-1" strike="noStrike">
                          <a:solidFill>
                            <a:srgbClr val="ff0000"/>
                          </a:solidFill>
                          <a:uFill>
                            <a:solidFill>
                              <a:srgbClr val="ffffff"/>
                            </a:solidFill>
                          </a:uFill>
                          <a:latin typeface="Times New Roman"/>
                          <a:ea typeface="DejaVu Sans"/>
                        </a:rPr>
                        <a:t>0.8-0.9</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P</a:t>
                      </a:r>
                      <a:r>
                        <a:rPr b="0" lang="en-US" sz="1800" spc="-1" strike="noStrike" baseline="-25000">
                          <a:solidFill>
                            <a:srgbClr val="000000"/>
                          </a:solidFill>
                          <a:uFill>
                            <a:solidFill>
                              <a:srgbClr val="ffffff"/>
                            </a:solidFill>
                          </a:uFill>
                          <a:latin typeface="Times New Roman"/>
                          <a:ea typeface="DejaVu Sans"/>
                        </a:rPr>
                        <a:t>11</a:t>
                      </a:r>
                      <a:r>
                        <a:rPr b="0" lang="en-US" sz="1800" spc="-1" strike="noStrike">
                          <a:solidFill>
                            <a:srgbClr val="000000"/>
                          </a:solidFill>
                          <a:uFill>
                            <a:solidFill>
                              <a:srgbClr val="ffffff"/>
                            </a:solidFill>
                          </a:uFill>
                          <a:latin typeface="Times New Roman"/>
                          <a:ea typeface="DejaVu Sans"/>
                        </a:rPr>
                        <a:t>(1710)</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0.05-0.2</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0.1-0.3</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c>
                  <a:txBody>
                    <a:bodyPr/>
                    <a:p>
                      <a:pPr algn="ctr">
                        <a:lnSpc>
                          <a:spcPct val="100000"/>
                        </a:lnSpc>
                      </a:pPr>
                      <a:r>
                        <a:rPr b="0" lang="en-US" sz="1800" spc="-1" strike="noStrike">
                          <a:solidFill>
                            <a:srgbClr val="ff0000"/>
                          </a:solidFill>
                          <a:uFill>
                            <a:solidFill>
                              <a:srgbClr val="ffffff"/>
                            </a:solidFill>
                          </a:uFill>
                          <a:latin typeface="Times New Roman"/>
                          <a:ea typeface="DejaVu Sans"/>
                        </a:rPr>
                        <a:t>0.4-0.9</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ecdd"/>
                    </a:solidFill>
                  </a:tcPr>
                </a:tc>
              </a:tr>
              <a:tr h="380880">
                <a:tc>
                  <a:txBody>
                    <a:bodyPr/>
                    <a:p>
                      <a:pPr algn="ctr">
                        <a:lnSpc>
                          <a:spcPct val="100000"/>
                        </a:lnSpc>
                      </a:pPr>
                      <a:r>
                        <a:rPr b="0" lang="en-US" sz="1800" spc="-1" strike="noStrike">
                          <a:solidFill>
                            <a:srgbClr val="000000"/>
                          </a:solidFill>
                          <a:uFill>
                            <a:solidFill>
                              <a:srgbClr val="ffffff"/>
                            </a:solidFill>
                          </a:uFill>
                          <a:latin typeface="Times New Roman"/>
                          <a:ea typeface="DejaVu Sans"/>
                        </a:rPr>
                        <a:t>P</a:t>
                      </a:r>
                      <a:r>
                        <a:rPr b="0" lang="en-US" sz="1800" spc="-1" strike="noStrike" baseline="-25000">
                          <a:solidFill>
                            <a:srgbClr val="000000"/>
                          </a:solidFill>
                          <a:uFill>
                            <a:solidFill>
                              <a:srgbClr val="ffffff"/>
                            </a:solidFill>
                          </a:uFill>
                          <a:latin typeface="Times New Roman"/>
                          <a:ea typeface="DejaVu Sans"/>
                        </a:rPr>
                        <a:t>13</a:t>
                      </a:r>
                      <a:r>
                        <a:rPr b="0" lang="en-US" sz="1800" spc="-1" strike="noStrike">
                          <a:solidFill>
                            <a:srgbClr val="000000"/>
                          </a:solidFill>
                          <a:uFill>
                            <a:solidFill>
                              <a:srgbClr val="ffffff"/>
                            </a:solidFill>
                          </a:uFill>
                          <a:latin typeface="Times New Roman"/>
                          <a:ea typeface="DejaVu Sans"/>
                        </a:rPr>
                        <a:t>(1720)</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0.11</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p>
                      <a:pPr algn="ctr">
                        <a:lnSpc>
                          <a:spcPct val="100000"/>
                        </a:lnSpc>
                      </a:pPr>
                      <a:r>
                        <a:rPr b="0" lang="en-US" sz="1800" spc="-1" strike="noStrike">
                          <a:solidFill>
                            <a:srgbClr val="000000"/>
                          </a:solidFill>
                          <a:uFill>
                            <a:solidFill>
                              <a:srgbClr val="ffffff"/>
                            </a:solidFill>
                          </a:uFill>
                          <a:latin typeface="Times New Roman"/>
                          <a:ea typeface="DejaVu Sans"/>
                        </a:rPr>
                        <a:t>0.04</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c>
                  <a:txBody>
                    <a:bodyPr/>
                    <a:p>
                      <a:pPr algn="ctr">
                        <a:lnSpc>
                          <a:spcPct val="100000"/>
                        </a:lnSpc>
                      </a:pPr>
                      <a:r>
                        <a:rPr b="0" lang="en-US" sz="1800" spc="-1" strike="noStrike">
                          <a:solidFill>
                            <a:srgbClr val="ff0000"/>
                          </a:solidFill>
                          <a:uFill>
                            <a:solidFill>
                              <a:srgbClr val="ffffff"/>
                            </a:solidFill>
                          </a:uFill>
                          <a:latin typeface="Times New Roman"/>
                          <a:ea typeface="DejaVu Sans"/>
                        </a:rPr>
                        <a:t>&gt;0.7</a:t>
                      </a:r>
                      <a:endParaRPr b="0" lang="en-US"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f5ef"/>
                    </a:solidFill>
                  </a:tcPr>
                </a:tc>
              </a:tr>
            </a:tbl>
          </a:graphicData>
        </a:graphic>
      </p:graphicFrame>
      <p:sp>
        <p:nvSpPr>
          <p:cNvPr id="452" name="CustomShape 3"/>
          <p:cNvSpPr/>
          <p:nvPr/>
        </p:nvSpPr>
        <p:spPr>
          <a:xfrm>
            <a:off x="2090520" y="5516640"/>
            <a:ext cx="8283600" cy="8204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333399"/>
                </a:solidFill>
                <a:uFill>
                  <a:solidFill>
                    <a:srgbClr val="ffffff"/>
                  </a:solidFill>
                </a:uFill>
                <a:latin typeface="Times New Roman"/>
                <a:ea typeface="DejaVu Sans"/>
              </a:rPr>
              <a:t>Analysis of the e1e data measured with CLAS in Hall-B at JLab will be presented in this talk.</a:t>
            </a:r>
            <a:endParaRPr b="0" lang="en-US" sz="1800" spc="-1" strike="noStrike">
              <a:solidFill>
                <a:srgbClr val="000000"/>
              </a:solidFill>
              <a:uFill>
                <a:solidFill>
                  <a:srgbClr val="ffffff"/>
                </a:solidFill>
              </a:uFill>
              <a:latin typeface="Arial"/>
            </a:endParaRPr>
          </a:p>
        </p:txBody>
      </p:sp>
      <p:sp>
        <p:nvSpPr>
          <p:cNvPr id="453" name="CustomShape 4"/>
          <p:cNvSpPr/>
          <p:nvPr/>
        </p:nvSpPr>
        <p:spPr>
          <a:xfrm>
            <a:off x="1523880" y="57240"/>
            <a:ext cx="9142200" cy="455760"/>
          </a:xfrm>
          <a:prstGeom prst="rect">
            <a:avLst/>
          </a:prstGeom>
          <a:noFill/>
          <a:ln>
            <a:noFill/>
          </a:ln>
        </p:spPr>
        <p:style>
          <a:lnRef idx="0"/>
          <a:fillRef idx="0"/>
          <a:effectRef idx="0"/>
          <a:fontRef idx="minor"/>
        </p:style>
        <p:txBody>
          <a:bodyPr lIns="0" rIns="0" tIns="0" bIns="0"/>
          <a:p>
            <a:pPr algn="ctr">
              <a:lnSpc>
                <a:spcPct val="100000"/>
              </a:lnSpc>
            </a:pPr>
            <a:r>
              <a:rPr b="1" lang="en-US" sz="3000" spc="-1" strike="noStrike">
                <a:solidFill>
                  <a:srgbClr val="333399"/>
                </a:solidFill>
                <a:uFill>
                  <a:solidFill>
                    <a:srgbClr val="ffffff"/>
                  </a:solidFill>
                </a:uFill>
                <a:latin typeface="Times New Roman"/>
                <a:ea typeface="DejaVu Sans"/>
              </a:rPr>
              <a:t>Branching</a:t>
            </a:r>
            <a:r>
              <a:rPr b="1" lang="en-US" sz="1400" spc="-1" strike="noStrike">
                <a:solidFill>
                  <a:srgbClr val="333399"/>
                </a:solidFill>
                <a:uFill>
                  <a:solidFill>
                    <a:srgbClr val="ffffff"/>
                  </a:solidFill>
                </a:uFill>
                <a:latin typeface="Times New Roman"/>
                <a:ea typeface="DejaVu Sans"/>
              </a:rPr>
              <a:t> </a:t>
            </a:r>
            <a:r>
              <a:rPr b="1" lang="en-US" sz="3000" spc="-1" strike="noStrike">
                <a:solidFill>
                  <a:srgbClr val="333399"/>
                </a:solidFill>
                <a:uFill>
                  <a:solidFill>
                    <a:srgbClr val="ffffff"/>
                  </a:solidFill>
                </a:uFill>
                <a:latin typeface="Times New Roman"/>
                <a:ea typeface="DejaVu Sans"/>
              </a:rPr>
              <a:t>Fractions</a:t>
            </a:r>
            <a:r>
              <a:rPr b="1" lang="en-US" sz="1400" spc="-1" strike="noStrike">
                <a:solidFill>
                  <a:srgbClr val="333399"/>
                </a:solidFill>
                <a:uFill>
                  <a:solidFill>
                    <a:srgbClr val="ffffff"/>
                  </a:solidFill>
                </a:uFill>
                <a:latin typeface="Times New Roman"/>
                <a:ea typeface="DejaVu Sans"/>
              </a:rPr>
              <a:t> </a:t>
            </a:r>
            <a:r>
              <a:rPr b="1" lang="en-US" sz="3000" spc="-1" strike="noStrike">
                <a:solidFill>
                  <a:srgbClr val="333399"/>
                </a:solidFill>
                <a:uFill>
                  <a:solidFill>
                    <a:srgbClr val="ffffff"/>
                  </a:solidFill>
                </a:uFill>
                <a:latin typeface="Times New Roman"/>
                <a:ea typeface="DejaVu Sans"/>
              </a:rPr>
              <a:t>in</a:t>
            </a:r>
            <a:r>
              <a:rPr b="1" lang="en-US" sz="1400" spc="-1" strike="noStrike">
                <a:solidFill>
                  <a:srgbClr val="333399"/>
                </a:solidFill>
                <a:uFill>
                  <a:solidFill>
                    <a:srgbClr val="ffffff"/>
                  </a:solidFill>
                </a:uFill>
                <a:latin typeface="Times New Roman"/>
                <a:ea typeface="DejaVu Sans"/>
              </a:rPr>
              <a:t> </a:t>
            </a:r>
            <a:r>
              <a:rPr b="1" lang="en-US" sz="3000" spc="-1" strike="noStrike">
                <a:solidFill>
                  <a:srgbClr val="333399"/>
                </a:solidFill>
                <a:uFill>
                  <a:solidFill>
                    <a:srgbClr val="ffffff"/>
                  </a:solidFill>
                </a:uFill>
                <a:latin typeface="Times New Roman"/>
                <a:ea typeface="DejaVu Sans"/>
              </a:rPr>
              <a:t>the</a:t>
            </a:r>
            <a:r>
              <a:rPr b="1" lang="en-US" sz="1400" spc="-1" strike="noStrike">
                <a:solidFill>
                  <a:srgbClr val="333399"/>
                </a:solidFill>
                <a:uFill>
                  <a:solidFill>
                    <a:srgbClr val="ffffff"/>
                  </a:solidFill>
                </a:uFill>
                <a:latin typeface="Times New Roman"/>
                <a:ea typeface="DejaVu Sans"/>
              </a:rPr>
              <a:t> </a:t>
            </a:r>
            <a:r>
              <a:rPr b="1" lang="en-US" sz="3000" spc="-1" strike="noStrike">
                <a:solidFill>
                  <a:srgbClr val="333399"/>
                </a:solidFill>
                <a:uFill>
                  <a:solidFill>
                    <a:srgbClr val="ffffff"/>
                  </a:solidFill>
                </a:uFill>
                <a:latin typeface="Times New Roman"/>
                <a:ea typeface="DejaVu Sans"/>
              </a:rPr>
              <a:t>2</a:t>
            </a:r>
            <a:r>
              <a:rPr b="1" lang="en-US" sz="3000" spc="-1" strike="noStrike" baseline="30000">
                <a:solidFill>
                  <a:srgbClr val="333399"/>
                </a:solidFill>
                <a:uFill>
                  <a:solidFill>
                    <a:srgbClr val="ffffff"/>
                  </a:solidFill>
                </a:uFill>
                <a:latin typeface="Times New Roman"/>
                <a:ea typeface="DejaVu Sans"/>
              </a:rPr>
              <a:t>nd</a:t>
            </a:r>
            <a:r>
              <a:rPr b="1" lang="en-US" sz="1400" spc="-1" strike="noStrike">
                <a:solidFill>
                  <a:srgbClr val="333399"/>
                </a:solidFill>
                <a:uFill>
                  <a:solidFill>
                    <a:srgbClr val="ffffff"/>
                  </a:solidFill>
                </a:uFill>
                <a:latin typeface="Times New Roman"/>
                <a:ea typeface="DejaVu Sans"/>
              </a:rPr>
              <a:t> </a:t>
            </a:r>
            <a:r>
              <a:rPr b="1" lang="en-US" sz="3000" spc="-1" strike="noStrike">
                <a:solidFill>
                  <a:srgbClr val="333399"/>
                </a:solidFill>
                <a:uFill>
                  <a:solidFill>
                    <a:srgbClr val="ffffff"/>
                  </a:solidFill>
                </a:uFill>
                <a:latin typeface="Times New Roman"/>
                <a:ea typeface="DejaVu Sans"/>
              </a:rPr>
              <a:t>and</a:t>
            </a:r>
            <a:r>
              <a:rPr b="1" lang="en-US" sz="1400" spc="-1" strike="noStrike">
                <a:solidFill>
                  <a:srgbClr val="333399"/>
                </a:solidFill>
                <a:uFill>
                  <a:solidFill>
                    <a:srgbClr val="ffffff"/>
                  </a:solidFill>
                </a:uFill>
                <a:latin typeface="Times New Roman"/>
                <a:ea typeface="DejaVu Sans"/>
              </a:rPr>
              <a:t> </a:t>
            </a:r>
            <a:r>
              <a:rPr b="1" lang="en-US" sz="3000" spc="-1" strike="noStrike">
                <a:solidFill>
                  <a:srgbClr val="333399"/>
                </a:solidFill>
                <a:uFill>
                  <a:solidFill>
                    <a:srgbClr val="ffffff"/>
                  </a:solidFill>
                </a:uFill>
                <a:latin typeface="Times New Roman"/>
                <a:ea typeface="DejaVu Sans"/>
              </a:rPr>
              <a:t>3</a:t>
            </a:r>
            <a:r>
              <a:rPr b="1" lang="en-US" sz="3000" spc="-1" strike="noStrike" baseline="30000">
                <a:solidFill>
                  <a:srgbClr val="333399"/>
                </a:solidFill>
                <a:uFill>
                  <a:solidFill>
                    <a:srgbClr val="ffffff"/>
                  </a:solidFill>
                </a:uFill>
                <a:latin typeface="Times New Roman"/>
                <a:ea typeface="DejaVu Sans"/>
              </a:rPr>
              <a:t>rd</a:t>
            </a:r>
            <a:r>
              <a:rPr b="1" lang="en-US" sz="1400" spc="-1" strike="noStrike">
                <a:solidFill>
                  <a:srgbClr val="333399"/>
                </a:solidFill>
                <a:uFill>
                  <a:solidFill>
                    <a:srgbClr val="ffffff"/>
                  </a:solidFill>
                </a:uFill>
                <a:latin typeface="Times New Roman"/>
                <a:ea typeface="DejaVu Sans"/>
              </a:rPr>
              <a:t> </a:t>
            </a:r>
            <a:r>
              <a:rPr b="1" lang="en-US" sz="3000" spc="-1" strike="noStrike">
                <a:solidFill>
                  <a:srgbClr val="333399"/>
                </a:solidFill>
                <a:uFill>
                  <a:solidFill>
                    <a:srgbClr val="ffffff"/>
                  </a:solidFill>
                </a:uFill>
                <a:latin typeface="Times New Roman"/>
                <a:ea typeface="DejaVu Sans"/>
              </a:rPr>
              <a:t>Resonance</a:t>
            </a:r>
            <a:r>
              <a:rPr b="1" lang="en-US" sz="1400" spc="-1" strike="noStrike">
                <a:solidFill>
                  <a:srgbClr val="333399"/>
                </a:solidFill>
                <a:uFill>
                  <a:solidFill>
                    <a:srgbClr val="ffffff"/>
                  </a:solidFill>
                </a:uFill>
                <a:latin typeface="Times New Roman"/>
                <a:ea typeface="DejaVu Sans"/>
              </a:rPr>
              <a:t> </a:t>
            </a:r>
            <a:r>
              <a:rPr b="1" lang="en-US" sz="3000" spc="-1" strike="noStrike">
                <a:solidFill>
                  <a:srgbClr val="333399"/>
                </a:solidFill>
                <a:uFill>
                  <a:solidFill>
                    <a:srgbClr val="ffffff"/>
                  </a:solidFill>
                </a:uFill>
                <a:latin typeface="Times New Roman"/>
                <a:ea typeface="DejaVu Sans"/>
              </a:rPr>
              <a:t>Regions</a:t>
            </a:r>
            <a:endParaRPr b="0" lang="en-US" sz="18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54" name="Picture 31" descr=""/>
          <p:cNvPicPr/>
          <p:nvPr/>
        </p:nvPicPr>
        <p:blipFill>
          <a:blip r:embed="rId1"/>
          <a:stretch/>
        </p:blipFill>
        <p:spPr>
          <a:xfrm>
            <a:off x="7719480" y="1280160"/>
            <a:ext cx="2742840" cy="2742840"/>
          </a:xfrm>
          <a:prstGeom prst="rect">
            <a:avLst/>
          </a:prstGeom>
          <a:ln w="9360">
            <a:noFill/>
          </a:ln>
        </p:spPr>
      </p:pic>
      <p:pic>
        <p:nvPicPr>
          <p:cNvPr id="455" name="Picture 367" descr=""/>
          <p:cNvPicPr/>
          <p:nvPr/>
        </p:nvPicPr>
        <p:blipFill>
          <a:blip r:embed="rId2"/>
          <a:stretch/>
        </p:blipFill>
        <p:spPr>
          <a:xfrm>
            <a:off x="1798200" y="1228320"/>
            <a:ext cx="3565800" cy="2795040"/>
          </a:xfrm>
          <a:prstGeom prst="rect">
            <a:avLst/>
          </a:prstGeom>
          <a:ln>
            <a:noFill/>
          </a:ln>
        </p:spPr>
      </p:pic>
      <p:sp>
        <p:nvSpPr>
          <p:cNvPr id="456" name="CustomShape 1"/>
          <p:cNvSpPr/>
          <p:nvPr/>
        </p:nvSpPr>
        <p:spPr>
          <a:xfrm>
            <a:off x="2572200" y="808560"/>
            <a:ext cx="1969560" cy="39924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000" spc="-1" strike="noStrike">
                <a:solidFill>
                  <a:srgbClr val="333399"/>
                </a:solidFill>
                <a:uFill>
                  <a:solidFill>
                    <a:srgbClr val="ffffff"/>
                  </a:solidFill>
                </a:uFill>
                <a:latin typeface="Times New Roman"/>
                <a:ea typeface="DejaVu Sans"/>
              </a:rPr>
              <a:t>E1E target</a:t>
            </a:r>
            <a:endParaRPr b="0" lang="en-US" sz="1800" spc="-1" strike="noStrike">
              <a:solidFill>
                <a:srgbClr val="000000"/>
              </a:solidFill>
              <a:uFill>
                <a:solidFill>
                  <a:srgbClr val="ffffff"/>
                </a:solidFill>
              </a:uFill>
              <a:latin typeface="Arial"/>
            </a:endParaRPr>
          </a:p>
        </p:txBody>
      </p:sp>
      <p:pic>
        <p:nvPicPr>
          <p:cNvPr id="457" name="Picture 369" descr=""/>
          <p:cNvPicPr/>
          <p:nvPr/>
        </p:nvPicPr>
        <p:blipFill>
          <a:blip r:embed="rId3"/>
          <a:stretch/>
        </p:blipFill>
        <p:spPr>
          <a:xfrm>
            <a:off x="8107920" y="4885920"/>
            <a:ext cx="1611360" cy="417600"/>
          </a:xfrm>
          <a:prstGeom prst="rect">
            <a:avLst/>
          </a:prstGeom>
          <a:ln>
            <a:noFill/>
          </a:ln>
        </p:spPr>
      </p:pic>
      <p:pic>
        <p:nvPicPr>
          <p:cNvPr id="458" name="Picture 370" descr=""/>
          <p:cNvPicPr/>
          <p:nvPr/>
        </p:nvPicPr>
        <p:blipFill>
          <a:blip r:embed="rId4"/>
          <a:stretch/>
        </p:blipFill>
        <p:spPr>
          <a:xfrm>
            <a:off x="1524240" y="5825520"/>
            <a:ext cx="1700280" cy="392400"/>
          </a:xfrm>
          <a:prstGeom prst="rect">
            <a:avLst/>
          </a:prstGeom>
          <a:ln>
            <a:noFill/>
          </a:ln>
        </p:spPr>
      </p:pic>
      <p:pic>
        <p:nvPicPr>
          <p:cNvPr id="459" name="Picture 371" descr=""/>
          <p:cNvPicPr/>
          <p:nvPr/>
        </p:nvPicPr>
        <p:blipFill>
          <a:blip r:embed="rId5"/>
          <a:stretch/>
        </p:blipFill>
        <p:spPr>
          <a:xfrm>
            <a:off x="8107920" y="4885920"/>
            <a:ext cx="1611360" cy="41760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0" name="CustomShape 1"/>
          <p:cNvSpPr/>
          <p:nvPr/>
        </p:nvSpPr>
        <p:spPr>
          <a:xfrm>
            <a:off x="1538640" y="-72720"/>
            <a:ext cx="9109440" cy="684000"/>
          </a:xfrm>
          <a:prstGeom prst="rect">
            <a:avLst/>
          </a:prstGeom>
          <a:noFill/>
          <a:ln w="9360">
            <a:noFill/>
          </a:ln>
        </p:spPr>
        <p:style>
          <a:lnRef idx="0"/>
          <a:fillRef idx="0"/>
          <a:effectRef idx="0"/>
          <a:fontRef idx="minor"/>
        </p:style>
        <p:txBody>
          <a:bodyPr lIns="90000" rIns="90000" tIns="45000" bIns="45000" anchor="ctr"/>
          <a:p>
            <a:pPr algn="ctr">
              <a:lnSpc>
                <a:spcPct val="100000"/>
              </a:lnSpc>
            </a:pPr>
            <a:r>
              <a:rPr b="1" lang="en-US" sz="3600" spc="-1" strike="noStrike">
                <a:solidFill>
                  <a:srgbClr val="333399"/>
                </a:solidFill>
                <a:uFill>
                  <a:solidFill>
                    <a:srgbClr val="ffffff"/>
                  </a:solidFill>
                </a:uFill>
                <a:latin typeface="Times New Roman"/>
                <a:ea typeface="MS PGothic"/>
              </a:rPr>
              <a:t>New N’(1720)3/2</a:t>
            </a:r>
            <a:r>
              <a:rPr b="1" lang="en-US" sz="3600" spc="-1" strike="noStrike" baseline="30000">
                <a:solidFill>
                  <a:srgbClr val="333399"/>
                </a:solidFill>
                <a:uFill>
                  <a:solidFill>
                    <a:srgbClr val="ffffff"/>
                  </a:solidFill>
                </a:uFill>
                <a:latin typeface="Times New Roman"/>
                <a:ea typeface="MS PGothic"/>
              </a:rPr>
              <a:t>+</a:t>
            </a:r>
            <a:r>
              <a:rPr b="1" lang="en-US" sz="3600" spc="-1" strike="noStrike">
                <a:solidFill>
                  <a:srgbClr val="333399"/>
                </a:solidFill>
                <a:uFill>
                  <a:solidFill>
                    <a:srgbClr val="ffffff"/>
                  </a:solidFill>
                </a:uFill>
                <a:latin typeface="Times New Roman"/>
                <a:ea typeface="MS PGothic"/>
              </a:rPr>
              <a:t> State and its Properties </a:t>
            </a:r>
            <a:endParaRPr b="0" lang="en-US" sz="1800" spc="-1" strike="noStrike">
              <a:solidFill>
                <a:srgbClr val="000000"/>
              </a:solidFill>
              <a:uFill>
                <a:solidFill>
                  <a:srgbClr val="ffffff"/>
                </a:solidFill>
              </a:uFill>
              <a:latin typeface="Arial"/>
            </a:endParaRPr>
          </a:p>
        </p:txBody>
      </p:sp>
      <p:graphicFrame>
        <p:nvGraphicFramePr>
          <p:cNvPr id="461" name="Table 2"/>
          <p:cNvGraphicFramePr/>
          <p:nvPr/>
        </p:nvGraphicFramePr>
        <p:xfrm>
          <a:off x="1709640" y="1127520"/>
          <a:ext cx="3916080" cy="2384640"/>
        </p:xfrm>
        <a:graphic>
          <a:graphicData uri="http://schemas.openxmlformats.org/drawingml/2006/table">
            <a:tbl>
              <a:tblPr/>
              <a:tblGrid>
                <a:gridCol w="1610280"/>
                <a:gridCol w="1146240"/>
                <a:gridCol w="1159920"/>
              </a:tblGrid>
              <a:tr h="326520">
                <a:tc>
                  <a:txBody>
                    <a:bodyPr/>
                    <a:p>
                      <a:pPr>
                        <a:lnSpc>
                          <a:spcPct val="100000"/>
                        </a:lnSpc>
                      </a:pPr>
                      <a:r>
                        <a:rPr b="1" lang="en-US" sz="1400" spc="-1" strike="noStrike">
                          <a:solidFill>
                            <a:srgbClr val="000000"/>
                          </a:solidFill>
                          <a:uFill>
                            <a:solidFill>
                              <a:srgbClr val="ffffff"/>
                            </a:solidFill>
                          </a:uFill>
                          <a:latin typeface="Times New Roman"/>
                          <a:ea typeface="DejaVu Sans"/>
                        </a:rPr>
                        <a:t>Resonance</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c>
                  <a:txBody>
                    <a:bodyPr/>
                    <a:p>
                      <a:pPr algn="ctr">
                        <a:lnSpc>
                          <a:spcPct val="100000"/>
                        </a:lnSpc>
                      </a:pPr>
                      <a:r>
                        <a:rPr b="1" lang="en-US" sz="1400" spc="-1" strike="noStrike">
                          <a:solidFill>
                            <a:srgbClr val="000000"/>
                          </a:solidFill>
                          <a:uFill>
                            <a:solidFill>
                              <a:srgbClr val="ffffff"/>
                            </a:solidFill>
                          </a:uFill>
                          <a:latin typeface="Times New Roman"/>
                          <a:ea typeface="DejaVu Sans"/>
                        </a:rPr>
                        <a:t>BF(</a:t>
                      </a:r>
                      <a:r>
                        <a:rPr b="1" lang="en-US" sz="1400" spc="-1" strike="noStrike">
                          <a:solidFill>
                            <a:srgbClr val="000000"/>
                          </a:solidFill>
                          <a:uFill>
                            <a:solidFill>
                              <a:srgbClr val="ffffff"/>
                            </a:solidFill>
                          </a:uFill>
                          <a:latin typeface="Symbol"/>
                          <a:ea typeface="DejaVu Sans"/>
                        </a:rPr>
                        <a:t>pD</a:t>
                      </a:r>
                      <a:r>
                        <a:rPr b="1" lang="en-US" sz="14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c>
                  <a:txBody>
                    <a:bodyPr/>
                    <a:p>
                      <a:pPr algn="ctr">
                        <a:lnSpc>
                          <a:spcPct val="100000"/>
                        </a:lnSpc>
                      </a:pPr>
                      <a:r>
                        <a:rPr b="1" lang="en-US" sz="1400" spc="-1" strike="noStrike">
                          <a:solidFill>
                            <a:srgbClr val="000000"/>
                          </a:solidFill>
                          <a:uFill>
                            <a:solidFill>
                              <a:srgbClr val="ffffff"/>
                            </a:solidFill>
                          </a:uFill>
                          <a:latin typeface="Times New Roman"/>
                          <a:ea typeface="DejaVu Sans"/>
                        </a:rPr>
                        <a:t>BF(</a:t>
                      </a:r>
                      <a:r>
                        <a:rPr b="1" lang="en-US" sz="1400" spc="-1" strike="noStrike">
                          <a:solidFill>
                            <a:srgbClr val="000000"/>
                          </a:solidFill>
                          <a:uFill>
                            <a:solidFill>
                              <a:srgbClr val="ffffff"/>
                            </a:solidFill>
                          </a:uFill>
                          <a:latin typeface="Symbol"/>
                          <a:ea typeface="DejaVu Sans"/>
                        </a:rPr>
                        <a:t>r</a:t>
                      </a:r>
                      <a:r>
                        <a:rPr b="1" lang="en-US" sz="1400" spc="-1" strike="noStrike">
                          <a:solidFill>
                            <a:srgbClr val="000000"/>
                          </a:solidFill>
                          <a:uFill>
                            <a:solidFill>
                              <a:srgbClr val="ffffff"/>
                            </a:solidFill>
                          </a:uFill>
                          <a:latin typeface="Times New Roman"/>
                          <a:ea typeface="DejaVu Sans"/>
                        </a:rPr>
                        <a:t>p), %</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r>
              <a:tr h="686160">
                <a:tc>
                  <a:txBody>
                    <a:bodyPr/>
                    <a:p>
                      <a:pPr>
                        <a:lnSpc>
                          <a:spcPct val="100000"/>
                        </a:lnSpc>
                      </a:pPr>
                      <a:r>
                        <a:rPr b="1" lang="en-US" sz="1200" spc="-1" strike="noStrike">
                          <a:solidFill>
                            <a:srgbClr val="000000"/>
                          </a:solidFill>
                          <a:uFill>
                            <a:solidFill>
                              <a:srgbClr val="ffffff"/>
                            </a:solidFill>
                          </a:uFill>
                          <a:latin typeface="Times New Roman"/>
                          <a:ea typeface="DejaVu Sans"/>
                        </a:rPr>
                        <a:t>N’(1720)3/2</a:t>
                      </a:r>
                      <a:r>
                        <a:rPr b="1" lang="en-US" sz="1200" spc="-1" strike="noStrike" baseline="30000">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p>
                      <a:pPr>
                        <a:lnSpc>
                          <a:spcPct val="100000"/>
                        </a:lnSpc>
                      </a:pPr>
                      <a:r>
                        <a:rPr b="1" lang="en-US" sz="1200" spc="-1" strike="noStrike">
                          <a:solidFill>
                            <a:srgbClr val="000000"/>
                          </a:solidFill>
                          <a:uFill>
                            <a:solidFill>
                              <a:srgbClr val="ffffff"/>
                            </a:solidFill>
                          </a:uFill>
                          <a:latin typeface="Times New Roman"/>
                          <a:ea typeface="DejaVu Sans"/>
                        </a:rPr>
                        <a:t>electroproduction</a:t>
                      </a:r>
                      <a:endParaRPr b="0" lang="en-US" sz="1800" spc="-1" strike="noStrike">
                        <a:solidFill>
                          <a:srgbClr val="000000"/>
                        </a:solidFill>
                        <a:uFill>
                          <a:solidFill>
                            <a:srgbClr val="ffffff"/>
                          </a:solidFill>
                        </a:uFill>
                        <a:latin typeface="Arial"/>
                      </a:endParaRPr>
                    </a:p>
                    <a:p>
                      <a:pPr>
                        <a:lnSpc>
                          <a:spcPct val="100000"/>
                        </a:lnSpc>
                      </a:pPr>
                      <a:r>
                        <a:rPr b="1" lang="en-US" sz="1200" spc="-1" strike="noStrike">
                          <a:solidFill>
                            <a:srgbClr val="000000"/>
                          </a:solidFill>
                          <a:uFill>
                            <a:solidFill>
                              <a:srgbClr val="ffffff"/>
                            </a:solidFill>
                          </a:uFill>
                          <a:latin typeface="Times New Roman"/>
                          <a:ea typeface="DejaVu Sans"/>
                        </a:rPr>
                        <a:t>photoproduction</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c>
                  <a:txBody>
                    <a:bodyPr/>
                    <a:p>
                      <a:pP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47-64</a:t>
                      </a: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46-62</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c>
                  <a:txBody>
                    <a:bodyPr/>
                    <a:p>
                      <a:pP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3-10</a:t>
                      </a: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4-13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r>
              <a:tr h="686160">
                <a:tc>
                  <a:txBody>
                    <a:bodyPr/>
                    <a:p>
                      <a:pPr>
                        <a:lnSpc>
                          <a:spcPct val="100000"/>
                        </a:lnSpc>
                      </a:pPr>
                      <a:r>
                        <a:rPr b="1" lang="en-US" sz="1200" spc="-1" strike="noStrike">
                          <a:solidFill>
                            <a:srgbClr val="000000"/>
                          </a:solidFill>
                          <a:uFill>
                            <a:solidFill>
                              <a:srgbClr val="ffffff"/>
                            </a:solidFill>
                          </a:uFill>
                          <a:latin typeface="Times New Roman"/>
                          <a:ea typeface="DejaVu Sans"/>
                        </a:rPr>
                        <a:t>N(1720)3/2</a:t>
                      </a:r>
                      <a:r>
                        <a:rPr b="1" lang="en-US" sz="1200" spc="-1" strike="noStrike" baseline="30000">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p>
                      <a:pPr>
                        <a:lnSpc>
                          <a:spcPct val="100000"/>
                        </a:lnSpc>
                      </a:pPr>
                      <a:r>
                        <a:rPr b="1" lang="en-US" sz="1200" spc="-1" strike="noStrike">
                          <a:solidFill>
                            <a:srgbClr val="000000"/>
                          </a:solidFill>
                          <a:uFill>
                            <a:solidFill>
                              <a:srgbClr val="ffffff"/>
                            </a:solidFill>
                          </a:uFill>
                          <a:latin typeface="Times New Roman"/>
                          <a:ea typeface="DejaVu Sans"/>
                        </a:rPr>
                        <a:t>electroproduction</a:t>
                      </a:r>
                      <a:endParaRPr b="0" lang="en-US" sz="1800" spc="-1" strike="noStrike">
                        <a:solidFill>
                          <a:srgbClr val="000000"/>
                        </a:solidFill>
                        <a:uFill>
                          <a:solidFill>
                            <a:srgbClr val="ffffff"/>
                          </a:solidFill>
                        </a:uFill>
                        <a:latin typeface="Arial"/>
                      </a:endParaRPr>
                    </a:p>
                    <a:p>
                      <a:pPr>
                        <a:lnSpc>
                          <a:spcPct val="100000"/>
                        </a:lnSpc>
                      </a:pPr>
                      <a:r>
                        <a:rPr b="1" lang="en-US" sz="1200" spc="-1" strike="noStrike">
                          <a:solidFill>
                            <a:srgbClr val="000000"/>
                          </a:solidFill>
                          <a:uFill>
                            <a:solidFill>
                              <a:srgbClr val="ffffff"/>
                            </a:solidFill>
                          </a:uFill>
                          <a:latin typeface="Times New Roman"/>
                          <a:ea typeface="DejaVu Sans"/>
                        </a:rPr>
                        <a:t>photoproduction</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c>
                  <a:txBody>
                    <a:bodyPr/>
                    <a:p>
                      <a:pP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39-55</a:t>
                      </a: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38-53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c>
                  <a:txBody>
                    <a:bodyPr/>
                    <a:p>
                      <a:pP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23-49</a:t>
                      </a: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31-46</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r>
              <a:tr h="686160">
                <a:tc>
                  <a:txBody>
                    <a:bodyPr/>
                    <a:p>
                      <a:pPr>
                        <a:lnSpc>
                          <a:spcPct val="100000"/>
                        </a:lnSpc>
                      </a:pPr>
                      <a:r>
                        <a:rPr b="1" lang="en-US" sz="1200" spc="-1" strike="noStrike">
                          <a:solidFill>
                            <a:srgbClr val="000000"/>
                          </a:solidFill>
                          <a:uFill>
                            <a:solidFill>
                              <a:srgbClr val="ffffff"/>
                            </a:solidFill>
                          </a:uFill>
                          <a:latin typeface="Symbol"/>
                          <a:ea typeface="DejaVu Sans"/>
                        </a:rPr>
                        <a:t>D</a:t>
                      </a:r>
                      <a:r>
                        <a:rPr b="1" lang="en-US" sz="1200" spc="-1" strike="noStrike">
                          <a:solidFill>
                            <a:srgbClr val="000000"/>
                          </a:solidFill>
                          <a:uFill>
                            <a:solidFill>
                              <a:srgbClr val="ffffff"/>
                            </a:solidFill>
                          </a:uFill>
                          <a:latin typeface="Times New Roman"/>
                          <a:ea typeface="DejaVu Sans"/>
                        </a:rPr>
                        <a:t>(1700)3/2</a:t>
                      </a:r>
                      <a:r>
                        <a:rPr b="1" lang="en-US" sz="1200" spc="-1" strike="noStrike" baseline="30000">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p>
                      <a:pPr>
                        <a:lnSpc>
                          <a:spcPct val="100000"/>
                        </a:lnSpc>
                      </a:pPr>
                      <a:r>
                        <a:rPr b="1" lang="en-US" sz="1200" spc="-1" strike="noStrike">
                          <a:solidFill>
                            <a:srgbClr val="000000"/>
                          </a:solidFill>
                          <a:uFill>
                            <a:solidFill>
                              <a:srgbClr val="ffffff"/>
                            </a:solidFill>
                          </a:uFill>
                          <a:latin typeface="Times New Roman"/>
                          <a:ea typeface="DejaVu Sans"/>
                        </a:rPr>
                        <a:t>electroproduction</a:t>
                      </a:r>
                      <a:endParaRPr b="0" lang="en-US" sz="1800" spc="-1" strike="noStrike">
                        <a:solidFill>
                          <a:srgbClr val="000000"/>
                        </a:solidFill>
                        <a:uFill>
                          <a:solidFill>
                            <a:srgbClr val="ffffff"/>
                          </a:solidFill>
                        </a:uFill>
                        <a:latin typeface="Arial"/>
                      </a:endParaRPr>
                    </a:p>
                    <a:p>
                      <a:pPr>
                        <a:lnSpc>
                          <a:spcPct val="100000"/>
                        </a:lnSpc>
                      </a:pPr>
                      <a:r>
                        <a:rPr b="1" lang="en-US" sz="1200" spc="-1" strike="noStrike">
                          <a:solidFill>
                            <a:srgbClr val="000000"/>
                          </a:solidFill>
                          <a:uFill>
                            <a:solidFill>
                              <a:srgbClr val="ffffff"/>
                            </a:solidFill>
                          </a:uFill>
                          <a:latin typeface="Times New Roman"/>
                          <a:ea typeface="DejaVu Sans"/>
                        </a:rPr>
                        <a:t>photoproduction</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c>
                  <a:txBody>
                    <a:bodyPr/>
                    <a:p>
                      <a:pP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77-95</a:t>
                      </a: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78-93</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c>
                  <a:txBody>
                    <a:bodyPr/>
                    <a:p>
                      <a:pP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   </a:t>
                      </a:r>
                      <a:r>
                        <a:rPr b="1" lang="en-US" sz="1200" spc="-1" strike="noStrike">
                          <a:solidFill>
                            <a:srgbClr val="000000"/>
                          </a:solidFill>
                          <a:uFill>
                            <a:solidFill>
                              <a:srgbClr val="ffffff"/>
                            </a:solidFill>
                          </a:uFill>
                          <a:latin typeface="Times New Roman"/>
                          <a:ea typeface="DejaVu Sans"/>
                        </a:rPr>
                        <a:t>3-5</a:t>
                      </a:r>
                      <a:endParaRPr b="0" lang="en-US" sz="1800" spc="-1" strike="noStrike">
                        <a:solidFill>
                          <a:srgbClr val="000000"/>
                        </a:solidFill>
                        <a:uFill>
                          <a:solidFill>
                            <a:srgbClr val="ffffff"/>
                          </a:solidFill>
                        </a:uFill>
                        <a:latin typeface="Arial"/>
                      </a:endParaRPr>
                    </a:p>
                    <a:p>
                      <a:pPr algn="ctr">
                        <a:lnSpc>
                          <a:spcPct val="100000"/>
                        </a:lnSpc>
                      </a:pPr>
                      <a:r>
                        <a:rPr b="1" lang="en-US" sz="1200" spc="-1" strike="noStrike">
                          <a:solidFill>
                            <a:srgbClr val="000000"/>
                          </a:solidFill>
                          <a:uFill>
                            <a:solidFill>
                              <a:srgbClr val="ffffff"/>
                            </a:solidFill>
                          </a:uFill>
                          <a:latin typeface="Times New Roman"/>
                          <a:ea typeface="DejaVu Sans"/>
                        </a:rPr>
                        <a:t>   </a:t>
                      </a:r>
                      <a:r>
                        <a:rPr b="1" lang="en-US" sz="1200" spc="-1" strike="noStrike">
                          <a:solidFill>
                            <a:srgbClr val="000000"/>
                          </a:solidFill>
                          <a:uFill>
                            <a:solidFill>
                              <a:srgbClr val="ffffff"/>
                            </a:solidFill>
                          </a:uFill>
                          <a:latin typeface="Times New Roman"/>
                          <a:ea typeface="DejaVu Sans"/>
                        </a:rPr>
                        <a:t>3-6</a:t>
                      </a:r>
                      <a:endParaRPr b="0" lang="en-US"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729fcf"/>
                    </a:solidFill>
                  </a:tcPr>
                </a:tc>
              </a:tr>
            </a:tbl>
          </a:graphicData>
        </a:graphic>
      </p:graphicFrame>
      <p:sp>
        <p:nvSpPr>
          <p:cNvPr id="462" name="CustomShape 3"/>
          <p:cNvSpPr/>
          <p:nvPr/>
        </p:nvSpPr>
        <p:spPr>
          <a:xfrm>
            <a:off x="1647720" y="772560"/>
            <a:ext cx="4065480" cy="2714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200" spc="-1" strike="noStrike">
                <a:solidFill>
                  <a:srgbClr val="333399"/>
                </a:solidFill>
                <a:uFill>
                  <a:solidFill>
                    <a:srgbClr val="ffffff"/>
                  </a:solidFill>
                </a:uFill>
                <a:latin typeface="Times New Roman"/>
                <a:ea typeface="DejaVu Sans"/>
              </a:rPr>
              <a:t>N* hadronic decays from JM15 that incorporates N’(1720)3/2</a:t>
            </a:r>
            <a:r>
              <a:rPr b="0" lang="en-US" sz="1200" spc="-1" strike="noStrike" baseline="30000">
                <a:solidFill>
                  <a:srgbClr val="333399"/>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p:txBody>
      </p:sp>
      <p:pic>
        <p:nvPicPr>
          <p:cNvPr id="463" name="Picture 7" descr=""/>
          <p:cNvPicPr/>
          <p:nvPr/>
        </p:nvPicPr>
        <p:blipFill>
          <a:blip r:embed="rId1"/>
          <a:stretch/>
        </p:blipFill>
        <p:spPr>
          <a:xfrm>
            <a:off x="1514520" y="3304440"/>
            <a:ext cx="3363120" cy="3363120"/>
          </a:xfrm>
          <a:prstGeom prst="rect">
            <a:avLst/>
          </a:prstGeom>
          <a:ln>
            <a:noFill/>
          </a:ln>
        </p:spPr>
      </p:pic>
      <p:pic>
        <p:nvPicPr>
          <p:cNvPr id="464" name="Picture 8" descr=""/>
          <p:cNvPicPr/>
          <p:nvPr/>
        </p:nvPicPr>
        <p:blipFill>
          <a:blip r:embed="rId2"/>
          <a:stretch/>
        </p:blipFill>
        <p:spPr>
          <a:xfrm>
            <a:off x="4509360" y="3300840"/>
            <a:ext cx="3381480" cy="3381480"/>
          </a:xfrm>
          <a:prstGeom prst="rect">
            <a:avLst/>
          </a:prstGeom>
          <a:ln>
            <a:noFill/>
          </a:ln>
        </p:spPr>
      </p:pic>
      <p:pic>
        <p:nvPicPr>
          <p:cNvPr id="465" name="Picture 9" descr=""/>
          <p:cNvPicPr/>
          <p:nvPr/>
        </p:nvPicPr>
        <p:blipFill>
          <a:blip r:embed="rId3"/>
          <a:stretch/>
        </p:blipFill>
        <p:spPr>
          <a:xfrm>
            <a:off x="7511760" y="3300840"/>
            <a:ext cx="3381480" cy="3381480"/>
          </a:xfrm>
          <a:prstGeom prst="rect">
            <a:avLst/>
          </a:prstGeom>
          <a:ln>
            <a:noFill/>
          </a:ln>
        </p:spPr>
      </p:pic>
      <p:sp>
        <p:nvSpPr>
          <p:cNvPr id="466" name="Line 4"/>
          <p:cNvSpPr/>
          <p:nvPr/>
        </p:nvSpPr>
        <p:spPr>
          <a:xfrm flipH="1">
            <a:off x="6222960" y="3193560"/>
            <a:ext cx="1080" cy="366840"/>
          </a:xfrm>
          <a:prstGeom prst="line">
            <a:avLst/>
          </a:prstGeom>
          <a:ln w="41400">
            <a:solidFill>
              <a:srgbClr val="2d2dcb"/>
            </a:solidFill>
            <a:round/>
          </a:ln>
        </p:spPr>
        <p:style>
          <a:lnRef idx="0"/>
          <a:fillRef idx="0"/>
          <a:effectRef idx="0"/>
          <a:fontRef idx="minor"/>
        </p:style>
      </p:sp>
      <p:sp>
        <p:nvSpPr>
          <p:cNvPr id="467" name="CustomShape 5"/>
          <p:cNvSpPr/>
          <p:nvPr/>
        </p:nvSpPr>
        <p:spPr>
          <a:xfrm>
            <a:off x="6162840" y="3314880"/>
            <a:ext cx="113040" cy="122760"/>
          </a:xfrm>
          <a:prstGeom prst="rect">
            <a:avLst/>
          </a:prstGeom>
          <a:solidFill>
            <a:srgbClr val="c0504d"/>
          </a:solidFill>
          <a:ln w="9360">
            <a:noFill/>
          </a:ln>
        </p:spPr>
        <p:style>
          <a:lnRef idx="0"/>
          <a:fillRef idx="0"/>
          <a:effectRef idx="0"/>
          <a:fontRef idx="minor"/>
        </p:style>
      </p:sp>
      <p:sp>
        <p:nvSpPr>
          <p:cNvPr id="468" name="CustomShape 6"/>
          <p:cNvSpPr/>
          <p:nvPr/>
        </p:nvSpPr>
        <p:spPr>
          <a:xfrm>
            <a:off x="8660520" y="3296160"/>
            <a:ext cx="113040" cy="122760"/>
          </a:xfrm>
          <a:prstGeom prst="triangle">
            <a:avLst>
              <a:gd name="adj" fmla="val 50000"/>
            </a:avLst>
          </a:prstGeom>
          <a:solidFill>
            <a:srgbClr val="000000"/>
          </a:solidFill>
          <a:ln w="9360">
            <a:noFill/>
          </a:ln>
        </p:spPr>
        <p:style>
          <a:lnRef idx="0"/>
          <a:fillRef idx="0"/>
          <a:effectRef idx="0"/>
          <a:fontRef idx="minor"/>
        </p:style>
      </p:sp>
      <p:sp>
        <p:nvSpPr>
          <p:cNvPr id="469" name="Line 7"/>
          <p:cNvSpPr/>
          <p:nvPr/>
        </p:nvSpPr>
        <p:spPr>
          <a:xfrm>
            <a:off x="8717040" y="3199320"/>
            <a:ext cx="360" cy="367200"/>
          </a:xfrm>
          <a:prstGeom prst="line">
            <a:avLst/>
          </a:prstGeom>
          <a:ln w="41400">
            <a:round/>
          </a:ln>
        </p:spPr>
        <p:style>
          <a:lnRef idx="0"/>
          <a:fillRef idx="0"/>
          <a:effectRef idx="0"/>
          <a:fontRef idx="minor"/>
        </p:style>
      </p:sp>
      <p:sp>
        <p:nvSpPr>
          <p:cNvPr id="470" name="CustomShape 8"/>
          <p:cNvSpPr/>
          <p:nvPr/>
        </p:nvSpPr>
        <p:spPr>
          <a:xfrm>
            <a:off x="6392520" y="3207960"/>
            <a:ext cx="1136520" cy="30204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n-US" sz="1400" spc="-1" strike="noStrike">
                <a:solidFill>
                  <a:srgbClr val="3333ff"/>
                </a:solidFill>
                <a:uFill>
                  <a:solidFill>
                    <a:srgbClr val="ffffff"/>
                  </a:solidFill>
                </a:uFill>
                <a:latin typeface="Times New Roman"/>
                <a:ea typeface="DejaVu Sans"/>
              </a:rPr>
              <a:t>N’(1720)3/2</a:t>
            </a:r>
            <a:r>
              <a:rPr b="1" lang="en-US" sz="1400" spc="-1" strike="noStrike" baseline="30000">
                <a:solidFill>
                  <a:srgbClr val="3333ff"/>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p:txBody>
      </p:sp>
      <p:sp>
        <p:nvSpPr>
          <p:cNvPr id="471" name="CustomShape 9"/>
          <p:cNvSpPr/>
          <p:nvPr/>
        </p:nvSpPr>
        <p:spPr>
          <a:xfrm>
            <a:off x="8902800" y="3216600"/>
            <a:ext cx="1077120" cy="30204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n-US" sz="1400" spc="-1" strike="noStrike">
                <a:solidFill>
                  <a:srgbClr val="000000"/>
                </a:solidFill>
                <a:uFill>
                  <a:solidFill>
                    <a:srgbClr val="ffffff"/>
                  </a:solidFill>
                </a:uFill>
                <a:latin typeface="Times New Roman"/>
                <a:ea typeface="DejaVu Sans"/>
              </a:rPr>
              <a:t>N(1720)3/2</a:t>
            </a:r>
            <a:r>
              <a:rPr b="1" lang="en-US" sz="1400" spc="-1" strike="noStrike" baseline="30000">
                <a:solidFill>
                  <a:srgbClr val="000000"/>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p:txBody>
      </p:sp>
      <p:sp>
        <p:nvSpPr>
          <p:cNvPr id="472" name="CustomShape 10"/>
          <p:cNvSpPr/>
          <p:nvPr/>
        </p:nvSpPr>
        <p:spPr>
          <a:xfrm>
            <a:off x="5873760" y="808920"/>
            <a:ext cx="4554360" cy="1792440"/>
          </a:xfrm>
          <a:prstGeom prst="rect">
            <a:avLst/>
          </a:prstGeom>
          <a:solidFill>
            <a:srgbClr val="ffff00">
              <a:alpha val="11000"/>
            </a:srgbClr>
          </a:solidFill>
          <a:ln>
            <a:solidFill>
              <a:srgbClr val="ffff00"/>
            </a:solidFill>
          </a:ln>
        </p:spPr>
        <p:style>
          <a:lnRef idx="0"/>
          <a:fillRef idx="0"/>
          <a:effectRef idx="0"/>
          <a:fontRef idx="minor"/>
        </p:style>
        <p:txBody>
          <a:bodyPr lIns="90000" rIns="90000" tIns="45000" bIns="45000"/>
          <a:p>
            <a:pPr>
              <a:lnSpc>
                <a:spcPct val="100000"/>
              </a:lnSpc>
            </a:pPr>
            <a:r>
              <a:rPr b="0" lang="en-US" sz="1600" spc="-1" strike="noStrike">
                <a:solidFill>
                  <a:srgbClr val="333399"/>
                </a:solidFill>
                <a:uFill>
                  <a:solidFill>
                    <a:srgbClr val="ffffff"/>
                  </a:solidFill>
                </a:uFill>
                <a:latin typeface="Times New Roman"/>
                <a:ea typeface="DejaVu Sans"/>
              </a:rPr>
              <a:t>A successful description of </a:t>
            </a:r>
            <a:r>
              <a:rPr b="0" lang="en-US" sz="1600" spc="-1" strike="noStrike">
                <a:solidFill>
                  <a:srgbClr val="333399"/>
                </a:solidFill>
                <a:uFill>
                  <a:solidFill>
                    <a:srgbClr val="ffffff"/>
                  </a:solidFill>
                </a:uFill>
                <a:latin typeface="Symbol"/>
                <a:ea typeface="DejaVu Sans"/>
              </a:rPr>
              <a:t>p</a:t>
            </a:r>
            <a:r>
              <a:rPr b="0" lang="en-US" sz="1600" spc="-1" strike="noStrike" baseline="30000">
                <a:solidFill>
                  <a:srgbClr val="333399"/>
                </a:solidFill>
                <a:uFill>
                  <a:solidFill>
                    <a:srgbClr val="ffffff"/>
                  </a:solidFill>
                </a:uFill>
                <a:latin typeface="Times New Roman"/>
                <a:ea typeface="DejaVu Sans"/>
              </a:rPr>
              <a:t>+</a:t>
            </a:r>
            <a:r>
              <a:rPr b="0" lang="en-US" sz="1600" spc="-1" strike="noStrike">
                <a:solidFill>
                  <a:srgbClr val="333399"/>
                </a:solidFill>
                <a:uFill>
                  <a:solidFill>
                    <a:srgbClr val="ffffff"/>
                  </a:solidFill>
                </a:uFill>
                <a:latin typeface="Symbol"/>
                <a:ea typeface="DejaVu Sans"/>
              </a:rPr>
              <a:t>p</a:t>
            </a:r>
            <a:r>
              <a:rPr b="0" lang="en-US" sz="1600" spc="-1" strike="noStrike" baseline="30000">
                <a:solidFill>
                  <a:srgbClr val="333399"/>
                </a:solidFill>
                <a:uFill>
                  <a:solidFill>
                    <a:srgbClr val="ffffff"/>
                  </a:solidFill>
                </a:uFill>
                <a:latin typeface="Times New Roman"/>
                <a:ea typeface="DejaVu Sans"/>
              </a:rPr>
              <a:t>-</a:t>
            </a:r>
            <a:r>
              <a:rPr b="0" lang="en-US" sz="1600" spc="-1" strike="noStrike">
                <a:solidFill>
                  <a:srgbClr val="333399"/>
                </a:solidFill>
                <a:uFill>
                  <a:solidFill>
                    <a:srgbClr val="ffffff"/>
                  </a:solidFill>
                </a:uFill>
                <a:latin typeface="Times New Roman"/>
                <a:ea typeface="DejaVu Sans"/>
              </a:rPr>
              <a:t>p photo- and electro-production cross sections at Q</a:t>
            </a:r>
            <a:r>
              <a:rPr b="0" lang="en-US" sz="1600" spc="-1" strike="noStrike" baseline="30000">
                <a:solidFill>
                  <a:srgbClr val="333399"/>
                </a:solidFill>
                <a:uFill>
                  <a:solidFill>
                    <a:srgbClr val="ffffff"/>
                  </a:solidFill>
                </a:uFill>
                <a:latin typeface="Times New Roman"/>
                <a:ea typeface="DejaVu Sans"/>
              </a:rPr>
              <a:t>2</a:t>
            </a:r>
            <a:r>
              <a:rPr b="0" lang="en-US" sz="1600" spc="-1" strike="noStrike">
                <a:solidFill>
                  <a:srgbClr val="333399"/>
                </a:solidFill>
                <a:uFill>
                  <a:solidFill>
                    <a:srgbClr val="ffffff"/>
                  </a:solidFill>
                </a:uFill>
                <a:latin typeface="Times New Roman"/>
                <a:ea typeface="DejaVu Sans"/>
              </a:rPr>
              <a:t>=0, 0.65, 0.95, and 1.30 GeV</a:t>
            </a:r>
            <a:r>
              <a:rPr b="0" lang="en-US" sz="1600" spc="-1" strike="noStrike" baseline="30000">
                <a:solidFill>
                  <a:srgbClr val="333399"/>
                </a:solidFill>
                <a:uFill>
                  <a:solidFill>
                    <a:srgbClr val="ffffff"/>
                  </a:solidFill>
                </a:uFill>
                <a:latin typeface="Times New Roman"/>
                <a:ea typeface="DejaVu Sans"/>
              </a:rPr>
              <a:t>2</a:t>
            </a:r>
            <a:r>
              <a:rPr b="0" lang="en-US" sz="1600" spc="-1" strike="noStrike">
                <a:solidFill>
                  <a:srgbClr val="333399"/>
                </a:solidFill>
                <a:uFill>
                  <a:solidFill>
                    <a:srgbClr val="ffffff"/>
                  </a:solidFill>
                </a:uFill>
                <a:latin typeface="Times New Roman"/>
                <a:ea typeface="DejaVu Sans"/>
              </a:rPr>
              <a:t> has been achieved by implementing a new N’(1720)3/2</a:t>
            </a:r>
            <a:r>
              <a:rPr b="0" lang="en-US" sz="1600" spc="-1" strike="noStrike" baseline="30000">
                <a:solidFill>
                  <a:srgbClr val="333399"/>
                </a:solidFill>
                <a:uFill>
                  <a:solidFill>
                    <a:srgbClr val="ffffff"/>
                  </a:solidFill>
                </a:uFill>
                <a:latin typeface="Times New Roman"/>
                <a:ea typeface="DejaVu Sans"/>
              </a:rPr>
              <a:t>+</a:t>
            </a:r>
            <a:r>
              <a:rPr b="0" lang="en-US" sz="1600" spc="-1" strike="noStrike">
                <a:solidFill>
                  <a:srgbClr val="333399"/>
                </a:solidFill>
                <a:uFill>
                  <a:solidFill>
                    <a:srgbClr val="ffffff"/>
                  </a:solidFill>
                </a:uFill>
                <a:latin typeface="Times New Roman"/>
                <a:ea typeface="DejaVu Sans"/>
              </a:rPr>
              <a:t> state with </a:t>
            </a:r>
            <a:r>
              <a:rPr b="0" lang="en-US" sz="1600" spc="-1" strike="noStrike">
                <a:solidFill>
                  <a:srgbClr val="990033"/>
                </a:solidFill>
                <a:uFill>
                  <a:solidFill>
                    <a:srgbClr val="ffffff"/>
                  </a:solidFill>
                </a:uFill>
                <a:latin typeface="Times New Roman"/>
                <a:ea typeface="DejaVu Sans"/>
              </a:rPr>
              <a:t>Q</a:t>
            </a:r>
            <a:r>
              <a:rPr b="0" lang="en-US" sz="1600" spc="-1" strike="noStrike" baseline="30000">
                <a:solidFill>
                  <a:srgbClr val="990033"/>
                </a:solidFill>
                <a:uFill>
                  <a:solidFill>
                    <a:srgbClr val="ffffff"/>
                  </a:solidFill>
                </a:uFill>
                <a:latin typeface="Times New Roman"/>
                <a:ea typeface="DejaVu Sans"/>
              </a:rPr>
              <a:t>2</a:t>
            </a:r>
            <a:r>
              <a:rPr b="0" lang="en-US" sz="1600" spc="-1" strike="noStrike">
                <a:solidFill>
                  <a:srgbClr val="990033"/>
                </a:solidFill>
                <a:uFill>
                  <a:solidFill>
                    <a:srgbClr val="ffffff"/>
                  </a:solidFill>
                </a:uFill>
                <a:latin typeface="Times New Roman"/>
                <a:ea typeface="DejaVu Sans"/>
              </a:rPr>
              <a:t>-independent hadronic </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990033"/>
                </a:solidFill>
                <a:uFill>
                  <a:solidFill>
                    <a:srgbClr val="ffffff"/>
                  </a:solidFill>
                </a:uFill>
                <a:latin typeface="Times New Roman"/>
                <a:ea typeface="DejaVu Sans"/>
              </a:rPr>
              <a:t>decay widths</a:t>
            </a:r>
            <a:r>
              <a:rPr b="0" lang="en-US" sz="1600" spc="-1" strike="noStrike">
                <a:solidFill>
                  <a:srgbClr val="333399"/>
                </a:solidFill>
                <a:uFill>
                  <a:solidFill>
                    <a:srgbClr val="ffffff"/>
                  </a:solidFill>
                </a:uFill>
                <a:latin typeface="Times New Roman"/>
                <a:ea typeface="DejaVu Sans"/>
              </a:rPr>
              <a:t> of all resonances that contribute at W~1.7 GeV, that allows us to claim the </a:t>
            </a:r>
            <a:r>
              <a:rPr b="0" lang="en-US" sz="1600" spc="-1" strike="noStrike" u="sng">
                <a:solidFill>
                  <a:srgbClr val="333399"/>
                </a:solidFill>
                <a:uFill>
                  <a:solidFill>
                    <a:srgbClr val="ffffff"/>
                  </a:solidFill>
                </a:uFill>
                <a:latin typeface="Times New Roman"/>
                <a:ea typeface="DejaVu Sans"/>
              </a:rPr>
              <a:t>existence of </a:t>
            </a:r>
            <a:endParaRPr b="0" lang="en-US" sz="1800" spc="-1" strike="noStrike">
              <a:solidFill>
                <a:srgbClr val="000000"/>
              </a:solidFill>
              <a:uFill>
                <a:solidFill>
                  <a:srgbClr val="ffffff"/>
                </a:solidFill>
              </a:uFill>
              <a:latin typeface="Arial"/>
            </a:endParaRPr>
          </a:p>
          <a:p>
            <a:pPr>
              <a:lnSpc>
                <a:spcPct val="100000"/>
              </a:lnSpc>
            </a:pPr>
            <a:r>
              <a:rPr b="0" lang="en-US" sz="1600" spc="-1" strike="noStrike" u="sng">
                <a:solidFill>
                  <a:srgbClr val="333399"/>
                </a:solidFill>
                <a:uFill>
                  <a:solidFill>
                    <a:srgbClr val="ffffff"/>
                  </a:solidFill>
                </a:uFill>
                <a:latin typeface="Times New Roman"/>
                <a:ea typeface="DejaVu Sans"/>
              </a:rPr>
              <a:t>a new N’(1720)3/2</a:t>
            </a:r>
            <a:r>
              <a:rPr b="0" lang="en-US" sz="1600" spc="-1" strike="noStrike" u="sng" baseline="30000">
                <a:solidFill>
                  <a:srgbClr val="333399"/>
                </a:solidFill>
                <a:uFill>
                  <a:solidFill>
                    <a:srgbClr val="ffffff"/>
                  </a:solidFill>
                </a:uFill>
                <a:latin typeface="Times New Roman"/>
                <a:ea typeface="DejaVu Sans"/>
              </a:rPr>
              <a:t>+ </a:t>
            </a:r>
            <a:r>
              <a:rPr b="0" lang="en-US" sz="1600" spc="-1" strike="noStrike" u="sng">
                <a:solidFill>
                  <a:srgbClr val="333399"/>
                </a:solidFill>
                <a:uFill>
                  <a:solidFill>
                    <a:srgbClr val="ffffff"/>
                  </a:solidFill>
                </a:uFill>
                <a:latin typeface="Times New Roman"/>
                <a:ea typeface="DejaVu Sans"/>
              </a:rPr>
              <a:t>state</a:t>
            </a:r>
            <a:r>
              <a:rPr b="0" lang="en-US" sz="1600" spc="-1" strike="noStrike">
                <a:solidFill>
                  <a:srgbClr val="333399"/>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473" name="CustomShape 11"/>
          <p:cNvSpPr/>
          <p:nvPr/>
        </p:nvSpPr>
        <p:spPr>
          <a:xfrm>
            <a:off x="5878800" y="2710800"/>
            <a:ext cx="1901880" cy="5151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400" spc="-1" strike="noStrike">
                <a:solidFill>
                  <a:srgbClr val="0000ff"/>
                </a:solidFill>
                <a:uFill>
                  <a:solidFill>
                    <a:srgbClr val="ffffff"/>
                  </a:solidFill>
                </a:uFill>
                <a:latin typeface="Times New Roman"/>
                <a:ea typeface="DejaVu Sans"/>
              </a:rPr>
              <a:t>Mass: 1.715-1.735 GeV</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ff"/>
                </a:solidFill>
                <a:uFill>
                  <a:solidFill>
                    <a:srgbClr val="ffffff"/>
                  </a:solidFill>
                </a:uFill>
                <a:latin typeface="Times New Roman"/>
                <a:ea typeface="DejaVu Sans"/>
              </a:rPr>
              <a:t>Width: 120±6 MeV</a:t>
            </a:r>
            <a:endParaRPr b="0" lang="en-US" sz="1800" spc="-1" strike="noStrike">
              <a:solidFill>
                <a:srgbClr val="000000"/>
              </a:solidFill>
              <a:uFill>
                <a:solidFill>
                  <a:srgbClr val="ffffff"/>
                </a:solidFill>
              </a:uFill>
              <a:latin typeface="Arial"/>
            </a:endParaRPr>
          </a:p>
        </p:txBody>
      </p:sp>
      <p:sp>
        <p:nvSpPr>
          <p:cNvPr id="474" name="CustomShape 12"/>
          <p:cNvSpPr/>
          <p:nvPr/>
        </p:nvSpPr>
        <p:spPr>
          <a:xfrm>
            <a:off x="8373600" y="2711880"/>
            <a:ext cx="1901880" cy="5151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400" spc="-1" strike="noStrike">
                <a:solidFill>
                  <a:srgbClr val="000000"/>
                </a:solidFill>
                <a:uFill>
                  <a:solidFill>
                    <a:srgbClr val="ffffff"/>
                  </a:solidFill>
                </a:uFill>
                <a:latin typeface="Times New Roman"/>
                <a:ea typeface="DejaVu Sans"/>
              </a:rPr>
              <a:t>Mass: 1.743-1.753 GeV</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Times New Roman"/>
                <a:ea typeface="DejaVu Sans"/>
              </a:rPr>
              <a:t>Width: 112±8 MeV</a:t>
            </a:r>
            <a:endParaRPr b="0" lang="en-US" sz="1800" spc="-1" strike="noStrike">
              <a:solidFill>
                <a:srgbClr val="000000"/>
              </a:solidFill>
              <a:uFill>
                <a:solidFill>
                  <a:srgbClr val="ffffff"/>
                </a:solidFill>
              </a:uFill>
              <a:latin typeface="Arial"/>
            </a:endParaRPr>
          </a:p>
        </p:txBody>
      </p:sp>
      <p:sp>
        <p:nvSpPr>
          <p:cNvPr id="475" name="CustomShape 13"/>
          <p:cNvSpPr/>
          <p:nvPr/>
        </p:nvSpPr>
        <p:spPr>
          <a:xfrm>
            <a:off x="9532800" y="6566040"/>
            <a:ext cx="1133280" cy="274320"/>
          </a:xfrm>
          <a:prstGeom prst="rect">
            <a:avLst/>
          </a:prstGeom>
          <a:noFill/>
          <a:ln>
            <a:noFill/>
          </a:ln>
        </p:spPr>
        <p:style>
          <a:lnRef idx="0"/>
          <a:fillRef idx="0"/>
          <a:effectRef idx="0"/>
          <a:fontRef idx="minor"/>
        </p:style>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76" name="Picture 3" descr=""/>
          <p:cNvPicPr/>
          <p:nvPr/>
        </p:nvPicPr>
        <p:blipFill>
          <a:blip r:embed="rId1"/>
          <a:stretch/>
        </p:blipFill>
        <p:spPr>
          <a:xfrm>
            <a:off x="2786760" y="876240"/>
            <a:ext cx="6590520" cy="4258800"/>
          </a:xfrm>
          <a:prstGeom prst="rect">
            <a:avLst/>
          </a:prstGeom>
          <a:ln>
            <a:noFill/>
          </a:ln>
        </p:spPr>
      </p:pic>
      <p:sp>
        <p:nvSpPr>
          <p:cNvPr id="477" name="CustomShape 1"/>
          <p:cNvSpPr/>
          <p:nvPr/>
        </p:nvSpPr>
        <p:spPr>
          <a:xfrm>
            <a:off x="2124000" y="5280120"/>
            <a:ext cx="8256240" cy="1003680"/>
          </a:xfrm>
          <a:prstGeom prst="rect">
            <a:avLst/>
          </a:prstGeom>
          <a:noFill/>
          <a:ln>
            <a:noFill/>
          </a:ln>
        </p:spPr>
        <p:style>
          <a:lnRef idx="0"/>
          <a:fillRef idx="0"/>
          <a:effectRef idx="0"/>
          <a:fontRef idx="minor"/>
        </p:style>
        <p:txBody>
          <a:bodyPr lIns="90000" rIns="90000" tIns="45000" bIns="45000"/>
          <a:p>
            <a:pPr marL="343080" indent="-341280">
              <a:lnSpc>
                <a:spcPct val="100000"/>
              </a:lnSpc>
              <a:buClr>
                <a:srgbClr val="333399"/>
              </a:buClr>
              <a:buFont typeface="Wingdings" charset="2"/>
              <a:buChar char=""/>
            </a:pPr>
            <a:r>
              <a:rPr b="0" lang="en-US" sz="2000" spc="-1" strike="noStrike">
                <a:solidFill>
                  <a:srgbClr val="333399"/>
                </a:solidFill>
                <a:uFill>
                  <a:solidFill>
                    <a:srgbClr val="ffffff"/>
                  </a:solidFill>
                </a:uFill>
                <a:latin typeface="Times New Roman"/>
                <a:ea typeface="DejaVu Sans"/>
              </a:rPr>
              <a:t>Squares</a:t>
            </a:r>
            <a:r>
              <a:rPr b="0" lang="en-US" sz="2000" spc="-1" strike="noStrike">
                <a:solidFill>
                  <a:srgbClr val="333399"/>
                </a:solidFill>
                <a:uFill>
                  <a:solidFill>
                    <a:srgbClr val="ffffff"/>
                  </a:solidFill>
                </a:uFill>
                <a:latin typeface="Times New Roman"/>
                <a:ea typeface="DejaVu Sans"/>
              </a:rPr>
              <a:t>	</a:t>
            </a:r>
            <a:r>
              <a:rPr b="0" lang="en-US" sz="2000" spc="-1" strike="noStrike">
                <a:solidFill>
                  <a:srgbClr val="333399"/>
                </a:solidFill>
                <a:uFill>
                  <a:solidFill>
                    <a:srgbClr val="ffffff"/>
                  </a:solidFill>
                </a:uFill>
                <a:latin typeface="Times New Roman"/>
                <a:ea typeface="DejaVu Sans"/>
              </a:rPr>
              <a:t>– data (</a:t>
            </a:r>
            <a:r>
              <a:rPr b="0" lang="en-US" sz="2000" spc="-1" strike="noStrike">
                <a:solidFill>
                  <a:srgbClr val="333399"/>
                </a:solidFill>
                <a:uFill>
                  <a:solidFill>
                    <a:srgbClr val="ffffff"/>
                  </a:solidFill>
                </a:uFill>
                <a:latin typeface="Times new roman"/>
                <a:ea typeface="DejaVu Sans"/>
              </a:rPr>
              <a:t>G. V. Fedotov </a:t>
            </a:r>
            <a:r>
              <a:rPr b="0" i="1" lang="en-US" sz="2000" spc="-1" strike="noStrike">
                <a:solidFill>
                  <a:srgbClr val="333399"/>
                </a:solidFill>
                <a:uFill>
                  <a:solidFill>
                    <a:srgbClr val="ffffff"/>
                  </a:solidFill>
                </a:uFill>
                <a:latin typeface="Times new roman"/>
                <a:ea typeface="DejaVu Sans"/>
              </a:rPr>
              <a:t>et al</a:t>
            </a:r>
            <a:r>
              <a:rPr b="0" lang="en-US" sz="2000" spc="-1" strike="noStrike">
                <a:solidFill>
                  <a:srgbClr val="333399"/>
                </a:solidFill>
                <a:uFill>
                  <a:solidFill>
                    <a:srgbClr val="ffffff"/>
                  </a:solidFill>
                </a:uFill>
                <a:latin typeface="Times new roman"/>
                <a:ea typeface="DejaVu Sans"/>
              </a:rPr>
              <a:t>., Phys. Rev. C 79, 015204 (2009))</a:t>
            </a:r>
            <a:endParaRPr b="0" lang="en-US" sz="1800" spc="-1" strike="noStrike">
              <a:solidFill>
                <a:srgbClr val="000000"/>
              </a:solidFill>
              <a:uFill>
                <a:solidFill>
                  <a:srgbClr val="ffffff"/>
                </a:solidFill>
              </a:uFill>
              <a:latin typeface="Arial"/>
            </a:endParaRPr>
          </a:p>
          <a:p>
            <a:pPr marL="343080" indent="-341280">
              <a:lnSpc>
                <a:spcPct val="100000"/>
              </a:lnSpc>
              <a:buClr>
                <a:srgbClr val="333399"/>
              </a:buClr>
              <a:buFont typeface="Wingdings" charset="2"/>
              <a:buChar char=""/>
            </a:pPr>
            <a:r>
              <a:rPr b="0" lang="en-US" sz="2000" spc="-1" strike="noStrike">
                <a:solidFill>
                  <a:srgbClr val="333399"/>
                </a:solidFill>
                <a:uFill>
                  <a:solidFill>
                    <a:srgbClr val="ffffff"/>
                  </a:solidFill>
                </a:uFill>
                <a:latin typeface="Times new roman"/>
                <a:ea typeface="DejaVu Sans"/>
              </a:rPr>
              <a:t>Circles </a:t>
            </a:r>
            <a:r>
              <a:rPr b="0" lang="en-US" sz="2000" spc="-1" strike="noStrike">
                <a:solidFill>
                  <a:srgbClr val="333399"/>
                </a:solidFill>
                <a:uFill>
                  <a:solidFill>
                    <a:srgbClr val="ffffff"/>
                  </a:solidFill>
                </a:uFill>
                <a:latin typeface="Times new roman"/>
                <a:ea typeface="DejaVu Sans"/>
              </a:rPr>
              <a:t>	</a:t>
            </a:r>
            <a:r>
              <a:rPr b="0" lang="en-US" sz="2000" spc="-1" strike="noStrike">
                <a:solidFill>
                  <a:srgbClr val="333399"/>
                </a:solidFill>
                <a:uFill>
                  <a:solidFill>
                    <a:srgbClr val="ffffff"/>
                  </a:solidFill>
                </a:uFill>
                <a:latin typeface="Times new roman"/>
                <a:ea typeface="DejaVu Sans"/>
              </a:rPr>
              <a:t>– model</a:t>
            </a:r>
            <a:endParaRPr b="0" lang="en-US" sz="1800" spc="-1" strike="noStrike">
              <a:solidFill>
                <a:srgbClr val="000000"/>
              </a:solidFill>
              <a:uFill>
                <a:solidFill>
                  <a:srgbClr val="ffffff"/>
                </a:solidFill>
              </a:uFill>
              <a:latin typeface="Arial"/>
            </a:endParaRPr>
          </a:p>
          <a:p>
            <a:pPr marL="343080" indent="-341280">
              <a:lnSpc>
                <a:spcPct val="100000"/>
              </a:lnSpc>
              <a:buClr>
                <a:srgbClr val="333399"/>
              </a:buClr>
              <a:buFont typeface="Wingdings" charset="2"/>
              <a:buChar char=""/>
            </a:pPr>
            <a:r>
              <a:rPr b="0" lang="en-US" sz="2000" spc="-1" strike="noStrike">
                <a:solidFill>
                  <a:srgbClr val="333399"/>
                </a:solidFill>
                <a:uFill>
                  <a:solidFill>
                    <a:srgbClr val="ffffff"/>
                  </a:solidFill>
                </a:uFill>
                <a:latin typeface="Times new roman"/>
                <a:ea typeface="DejaVu Sans"/>
              </a:rPr>
              <a:t>Curves </a:t>
            </a:r>
            <a:r>
              <a:rPr b="0" lang="en-US" sz="2000" spc="-1" strike="noStrike">
                <a:solidFill>
                  <a:srgbClr val="333399"/>
                </a:solidFill>
                <a:uFill>
                  <a:solidFill>
                    <a:srgbClr val="ffffff"/>
                  </a:solidFill>
                </a:uFill>
                <a:latin typeface="Times new roman"/>
                <a:ea typeface="DejaVu Sans"/>
              </a:rPr>
              <a:t>	</a:t>
            </a:r>
            <a:r>
              <a:rPr b="0" lang="en-US" sz="2000" spc="-1" strike="noStrike">
                <a:solidFill>
                  <a:srgbClr val="333399"/>
                </a:solidFill>
                <a:uFill>
                  <a:solidFill>
                    <a:srgbClr val="ffffff"/>
                  </a:solidFill>
                </a:uFill>
                <a:latin typeface="Times new roman"/>
                <a:ea typeface="DejaVu Sans"/>
              </a:rPr>
              <a:t>– event generator</a:t>
            </a:r>
            <a:endParaRPr b="0" lang="en-US" sz="1800" spc="-1" strike="noStrike">
              <a:solidFill>
                <a:srgbClr val="000000"/>
              </a:solidFill>
              <a:uFill>
                <a:solidFill>
                  <a:srgbClr val="ffffff"/>
                </a:solidFill>
              </a:uFill>
              <a:latin typeface="Arial"/>
            </a:endParaRPr>
          </a:p>
        </p:txBody>
      </p:sp>
      <p:sp>
        <p:nvSpPr>
          <p:cNvPr id="478" name="CustomShape 2"/>
          <p:cNvSpPr/>
          <p:nvPr/>
        </p:nvSpPr>
        <p:spPr>
          <a:xfrm>
            <a:off x="1523880" y="28440"/>
            <a:ext cx="9142200" cy="531360"/>
          </a:xfrm>
          <a:prstGeom prst="rect">
            <a:avLst/>
          </a:prstGeom>
          <a:noFill/>
          <a:ln>
            <a:noFill/>
          </a:ln>
        </p:spPr>
        <p:style>
          <a:lnRef idx="0"/>
          <a:fillRef idx="0"/>
          <a:effectRef idx="0"/>
          <a:fontRef idx="minor"/>
        </p:style>
        <p:txBody>
          <a:bodyPr lIns="90000" rIns="90000" tIns="0" bIns="45000"/>
          <a:p>
            <a:pPr algn="ctr">
              <a:lnSpc>
                <a:spcPct val="100000"/>
              </a:lnSpc>
            </a:pPr>
            <a:r>
              <a:rPr b="1" lang="en-US" sz="3200" spc="-1" strike="noStrike">
                <a:solidFill>
                  <a:srgbClr val="333399"/>
                </a:solidFill>
                <a:uFill>
                  <a:solidFill>
                    <a:srgbClr val="ffffff"/>
                  </a:solidFill>
                </a:uFill>
                <a:latin typeface="Times New Roman"/>
                <a:ea typeface="DejaVu Sans"/>
              </a:rPr>
              <a:t>New EG in Comparison with Experimental Data</a:t>
            </a:r>
            <a:endParaRPr b="0" lang="en-US" sz="1800" spc="-1" strike="noStrike">
              <a:solidFill>
                <a:srgbClr val="000000"/>
              </a:solidFill>
              <a:uFill>
                <a:solidFill>
                  <a:srgbClr val="ffffff"/>
                </a:solidFill>
              </a:uFill>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9" name="CustomShape 1"/>
          <p:cNvSpPr/>
          <p:nvPr/>
        </p:nvSpPr>
        <p:spPr>
          <a:xfrm>
            <a:off x="3792960" y="884520"/>
            <a:ext cx="4713480" cy="39384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n-US" sz="2000" spc="-1" strike="noStrike">
                <a:solidFill>
                  <a:srgbClr val="333399"/>
                </a:solidFill>
                <a:uFill>
                  <a:solidFill>
                    <a:srgbClr val="ffffff"/>
                  </a:solidFill>
                </a:uFill>
                <a:latin typeface="Times New Roman"/>
                <a:ea typeface="DejaVu Sans"/>
              </a:rPr>
              <a:t>in single photon exchange approximation </a:t>
            </a:r>
            <a:endParaRPr b="0" lang="en-US" sz="1800" spc="-1" strike="noStrike">
              <a:solidFill>
                <a:srgbClr val="000000"/>
              </a:solidFill>
              <a:uFill>
                <a:solidFill>
                  <a:srgbClr val="ffffff"/>
                </a:solidFill>
              </a:uFill>
              <a:latin typeface="Arial"/>
            </a:endParaRPr>
          </a:p>
        </p:txBody>
      </p:sp>
      <p:sp>
        <p:nvSpPr>
          <p:cNvPr id="480" name="CustomShape 2"/>
          <p:cNvSpPr/>
          <p:nvPr/>
        </p:nvSpPr>
        <p:spPr>
          <a:xfrm>
            <a:off x="2135520" y="2860200"/>
            <a:ext cx="7828920" cy="39384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000" spc="-1" strike="noStrike">
                <a:solidFill>
                  <a:srgbClr val="333399"/>
                </a:solidFill>
                <a:uFill>
                  <a:solidFill>
                    <a:srgbClr val="ffffff"/>
                  </a:solidFill>
                </a:uFill>
                <a:latin typeface="Times New Roman"/>
                <a:ea typeface="DejaVu Sans"/>
              </a:rPr>
              <a:t>Final hadrons are described by 5 independent variables</a:t>
            </a:r>
            <a:endParaRPr b="0" lang="en-US" sz="1800" spc="-1" strike="noStrike">
              <a:solidFill>
                <a:srgbClr val="000000"/>
              </a:solidFill>
              <a:uFill>
                <a:solidFill>
                  <a:srgbClr val="ffffff"/>
                </a:solidFill>
              </a:uFill>
              <a:latin typeface="Arial"/>
            </a:endParaRPr>
          </a:p>
        </p:txBody>
      </p:sp>
      <p:pic>
        <p:nvPicPr>
          <p:cNvPr id="481" name="Picture 8" descr=""/>
          <p:cNvPicPr/>
          <p:nvPr/>
        </p:nvPicPr>
        <p:blipFill>
          <a:blip r:embed="rId1"/>
          <a:stretch/>
        </p:blipFill>
        <p:spPr>
          <a:xfrm>
            <a:off x="4381920" y="1739160"/>
            <a:ext cx="2612160" cy="653040"/>
          </a:xfrm>
          <a:prstGeom prst="rect">
            <a:avLst/>
          </a:prstGeom>
          <a:ln>
            <a:noFill/>
          </a:ln>
        </p:spPr>
      </p:pic>
      <p:sp>
        <p:nvSpPr>
          <p:cNvPr id="482" name="CustomShape 3"/>
          <p:cNvSpPr/>
          <p:nvPr/>
        </p:nvSpPr>
        <p:spPr>
          <a:xfrm>
            <a:off x="2765520" y="1854000"/>
            <a:ext cx="1033200" cy="583200"/>
          </a:xfrm>
          <a:prstGeom prst="rect">
            <a:avLst/>
          </a:prstGeom>
          <a:noFill/>
          <a:ln>
            <a:noFill/>
          </a:ln>
        </p:spPr>
        <p:style>
          <a:lnRef idx="0"/>
          <a:fillRef idx="0"/>
          <a:effectRef idx="0"/>
          <a:fontRef idx="minor"/>
        </p:style>
        <p:txBody>
          <a:bodyPr wrap="none" lIns="81720" rIns="81720" tIns="40680" bIns="40680"/>
          <a:p>
            <a:pPr algn="ctr">
              <a:lnSpc>
                <a:spcPct val="100000"/>
              </a:lnSpc>
            </a:pPr>
            <a:r>
              <a:rPr b="1" lang="en-US" sz="1600" spc="-1" strike="noStrike">
                <a:solidFill>
                  <a:srgbClr val="7e0021"/>
                </a:solidFill>
                <a:uFill>
                  <a:solidFill>
                    <a:srgbClr val="ffffff"/>
                  </a:solidFill>
                </a:uFill>
                <a:latin typeface="Times New Roman"/>
                <a:ea typeface="DejaVu Sans"/>
              </a:rPr>
              <a:t>From </a:t>
            </a:r>
            <a:endParaRPr b="0" lang="en-US" sz="1800" spc="-1" strike="noStrike">
              <a:solidFill>
                <a:srgbClr val="000000"/>
              </a:solidFill>
              <a:uFill>
                <a:solidFill>
                  <a:srgbClr val="ffffff"/>
                </a:solidFill>
              </a:uFill>
              <a:latin typeface="Arial"/>
            </a:endParaRPr>
          </a:p>
          <a:p>
            <a:pPr algn="ctr">
              <a:lnSpc>
                <a:spcPct val="100000"/>
              </a:lnSpc>
            </a:pPr>
            <a:r>
              <a:rPr b="1" lang="en-US" sz="1600" spc="-1" strike="noStrike">
                <a:solidFill>
                  <a:srgbClr val="7e0021"/>
                </a:solidFill>
                <a:uFill>
                  <a:solidFill>
                    <a:srgbClr val="ffffff"/>
                  </a:solidFill>
                </a:uFill>
                <a:latin typeface="Times New Roman"/>
                <a:ea typeface="DejaVu Sans"/>
              </a:rPr>
              <a:t>experiment</a:t>
            </a:r>
            <a:endParaRPr b="0" lang="en-US" sz="1800" spc="-1" strike="noStrike">
              <a:solidFill>
                <a:srgbClr val="000000"/>
              </a:solidFill>
              <a:uFill>
                <a:solidFill>
                  <a:srgbClr val="ffffff"/>
                </a:solidFill>
              </a:uFill>
              <a:latin typeface="Arial"/>
            </a:endParaRPr>
          </a:p>
        </p:txBody>
      </p:sp>
      <p:sp>
        <p:nvSpPr>
          <p:cNvPr id="483" name="Line 4"/>
          <p:cNvSpPr/>
          <p:nvPr/>
        </p:nvSpPr>
        <p:spPr>
          <a:xfrm>
            <a:off x="3890520" y="2123640"/>
            <a:ext cx="295920" cy="360"/>
          </a:xfrm>
          <a:prstGeom prst="line">
            <a:avLst/>
          </a:prstGeom>
          <a:ln>
            <a:solidFill>
              <a:srgbClr val="800000"/>
            </a:solidFill>
            <a:tailEnd len="med" type="triangle" w="med"/>
          </a:ln>
        </p:spPr>
        <p:style>
          <a:lnRef idx="0"/>
          <a:fillRef idx="0"/>
          <a:effectRef idx="0"/>
          <a:fontRef idx="minor"/>
        </p:style>
      </p:sp>
      <p:sp>
        <p:nvSpPr>
          <p:cNvPr id="484" name="CustomShape 5"/>
          <p:cNvSpPr/>
          <p:nvPr/>
        </p:nvSpPr>
        <p:spPr>
          <a:xfrm>
            <a:off x="4340520" y="1403640"/>
            <a:ext cx="1438200" cy="1400040"/>
          </a:xfrm>
          <a:prstGeom prst="ellipse">
            <a:avLst/>
          </a:prstGeom>
          <a:noFill/>
          <a:ln>
            <a:solidFill>
              <a:srgbClr val="7e0021"/>
            </a:solidFill>
          </a:ln>
        </p:spPr>
        <p:style>
          <a:lnRef idx="0"/>
          <a:fillRef idx="0"/>
          <a:effectRef idx="0"/>
          <a:fontRef idx="minor"/>
        </p:style>
      </p:sp>
      <p:sp>
        <p:nvSpPr>
          <p:cNvPr id="485" name="CustomShape 6"/>
          <p:cNvSpPr/>
          <p:nvPr/>
        </p:nvSpPr>
        <p:spPr>
          <a:xfrm>
            <a:off x="6410880" y="1538640"/>
            <a:ext cx="583200" cy="1123200"/>
          </a:xfrm>
          <a:prstGeom prst="ellipse">
            <a:avLst/>
          </a:prstGeom>
          <a:noFill/>
          <a:ln>
            <a:solidFill>
              <a:srgbClr val="0066cc"/>
            </a:solidFill>
          </a:ln>
        </p:spPr>
        <p:style>
          <a:lnRef idx="0"/>
          <a:fillRef idx="0"/>
          <a:effectRef idx="0"/>
          <a:fontRef idx="minor"/>
        </p:style>
      </p:sp>
      <p:sp>
        <p:nvSpPr>
          <p:cNvPr id="486" name="CustomShape 7"/>
          <p:cNvSpPr/>
          <p:nvPr/>
        </p:nvSpPr>
        <p:spPr>
          <a:xfrm>
            <a:off x="7692840" y="1673640"/>
            <a:ext cx="1618560" cy="783000"/>
          </a:xfrm>
          <a:prstGeom prst="rect">
            <a:avLst/>
          </a:prstGeom>
          <a:noFill/>
          <a:ln>
            <a:noFill/>
          </a:ln>
        </p:spPr>
        <p:style>
          <a:lnRef idx="0"/>
          <a:fillRef idx="0"/>
          <a:effectRef idx="0"/>
          <a:fontRef idx="minor"/>
        </p:style>
        <p:txBody>
          <a:bodyPr wrap="none" lIns="81720" rIns="81720" tIns="40680" bIns="40680"/>
          <a:p>
            <a:pPr algn="ctr">
              <a:lnSpc>
                <a:spcPct val="100000"/>
              </a:lnSpc>
            </a:pPr>
            <a:r>
              <a:rPr b="1" lang="en-US" sz="1600" spc="-1" strike="noStrike">
                <a:solidFill>
                  <a:srgbClr val="0066cc"/>
                </a:solidFill>
                <a:uFill>
                  <a:solidFill>
                    <a:srgbClr val="ffffff"/>
                  </a:solidFill>
                </a:uFill>
                <a:latin typeface="Times new roman"/>
                <a:ea typeface="DejaVu Sans"/>
              </a:rPr>
              <a:t>From</a:t>
            </a:r>
            <a:endParaRPr b="0" lang="en-US" sz="1800" spc="-1" strike="noStrike">
              <a:solidFill>
                <a:srgbClr val="000000"/>
              </a:solidFill>
              <a:uFill>
                <a:solidFill>
                  <a:srgbClr val="ffffff"/>
                </a:solidFill>
              </a:uFill>
              <a:latin typeface="Arial"/>
            </a:endParaRPr>
          </a:p>
          <a:p>
            <a:pPr algn="ctr">
              <a:lnSpc>
                <a:spcPct val="100000"/>
              </a:lnSpc>
            </a:pPr>
            <a:r>
              <a:rPr b="1" lang="en-US" sz="1600" spc="-1" strike="noStrike">
                <a:solidFill>
                  <a:srgbClr val="0066cc"/>
                </a:solidFill>
                <a:uFill>
                  <a:solidFill>
                    <a:srgbClr val="ffffff"/>
                  </a:solidFill>
                </a:uFill>
                <a:latin typeface="Times new roman"/>
                <a:ea typeface="DejaVu Sans"/>
              </a:rPr>
              <a:t> </a:t>
            </a:r>
            <a:r>
              <a:rPr b="1" lang="en-US" sz="1600" spc="-1" strike="noStrike">
                <a:solidFill>
                  <a:srgbClr val="0066cc"/>
                </a:solidFill>
                <a:uFill>
                  <a:solidFill>
                    <a:srgbClr val="ffffff"/>
                  </a:solidFill>
                </a:uFill>
                <a:latin typeface="Times new roman"/>
                <a:ea typeface="DejaVu Sans"/>
              </a:rPr>
              <a:t>JM model</a:t>
            </a:r>
            <a:endParaRPr b="0" lang="en-US" sz="1800" spc="-1" strike="noStrike">
              <a:solidFill>
                <a:srgbClr val="000000"/>
              </a:solidFill>
              <a:uFill>
                <a:solidFill>
                  <a:srgbClr val="ffffff"/>
                </a:solidFill>
              </a:uFill>
              <a:latin typeface="Arial"/>
            </a:endParaRPr>
          </a:p>
          <a:p>
            <a:pPr algn="ctr">
              <a:lnSpc>
                <a:spcPct val="100000"/>
              </a:lnSpc>
            </a:pPr>
            <a:r>
              <a:rPr b="1" lang="en-US" sz="1600" spc="-1" strike="noStrike">
                <a:solidFill>
                  <a:srgbClr val="0066cc"/>
                </a:solidFill>
                <a:uFill>
                  <a:solidFill>
                    <a:srgbClr val="ffffff"/>
                  </a:solidFill>
                </a:uFill>
                <a:latin typeface="Times new roman"/>
                <a:ea typeface="DejaVu Sans"/>
              </a:rPr>
              <a:t>(fit to the data)</a:t>
            </a:r>
            <a:endParaRPr b="0" lang="en-US" sz="1800" spc="-1" strike="noStrike">
              <a:solidFill>
                <a:srgbClr val="000000"/>
              </a:solidFill>
              <a:uFill>
                <a:solidFill>
                  <a:srgbClr val="ffffff"/>
                </a:solidFill>
              </a:uFill>
              <a:latin typeface="Arial"/>
            </a:endParaRPr>
          </a:p>
        </p:txBody>
      </p:sp>
      <p:sp>
        <p:nvSpPr>
          <p:cNvPr id="487" name="Line 8"/>
          <p:cNvSpPr/>
          <p:nvPr/>
        </p:nvSpPr>
        <p:spPr>
          <a:xfrm flipH="1">
            <a:off x="7265880" y="2078640"/>
            <a:ext cx="675000" cy="360"/>
          </a:xfrm>
          <a:prstGeom prst="line">
            <a:avLst/>
          </a:prstGeom>
          <a:ln>
            <a:solidFill>
              <a:srgbClr val="0066cc"/>
            </a:solidFill>
            <a:tailEnd len="med" type="triangle" w="med"/>
          </a:ln>
        </p:spPr>
        <p:style>
          <a:lnRef idx="0"/>
          <a:fillRef idx="0"/>
          <a:effectRef idx="0"/>
          <a:fontRef idx="minor"/>
        </p:style>
      </p:sp>
      <p:sp>
        <p:nvSpPr>
          <p:cNvPr id="488" name="CustomShape 9"/>
          <p:cNvSpPr/>
          <p:nvPr/>
        </p:nvSpPr>
        <p:spPr>
          <a:xfrm>
            <a:off x="2412720" y="4892760"/>
            <a:ext cx="7516440" cy="130860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2000" spc="-1" strike="noStrike">
                <a:solidFill>
                  <a:srgbClr val="333399"/>
                </a:solidFill>
                <a:uFill>
                  <a:solidFill>
                    <a:srgbClr val="ffffff"/>
                  </a:solidFill>
                </a:uFill>
                <a:latin typeface="Times New Roman"/>
                <a:ea typeface="DejaVu Sans"/>
              </a:rPr>
              <a:t>All three sets of hadronic variables are used to extract cross sections. The difference between total cross sections obtained by integration over various sets of hadronic variables is interpreted as systematic uncertainty. </a:t>
            </a:r>
            <a:endParaRPr b="0" lang="en-US" sz="1800" spc="-1" strike="noStrike">
              <a:solidFill>
                <a:srgbClr val="000000"/>
              </a:solidFill>
              <a:uFill>
                <a:solidFill>
                  <a:srgbClr val="ffffff"/>
                </a:solidFill>
              </a:uFill>
              <a:latin typeface="Arial"/>
            </a:endParaRPr>
          </a:p>
        </p:txBody>
      </p:sp>
      <p:sp>
        <p:nvSpPr>
          <p:cNvPr id="489" name="CustomShape 10"/>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Kinematic Variables</a:t>
            </a:r>
            <a:endParaRPr b="0" lang="en-US" sz="1800" spc="-1" strike="noStrike">
              <a:solidFill>
                <a:srgbClr val="000000"/>
              </a:solidFill>
              <a:uFill>
                <a:solidFill>
                  <a:srgbClr val="ffffff"/>
                </a:solidFill>
              </a:uFill>
              <a:latin typeface="Arial"/>
            </a:endParaRPr>
          </a:p>
        </p:txBody>
      </p:sp>
      <p:pic>
        <p:nvPicPr>
          <p:cNvPr id="490" name="Picture 407" descr=""/>
          <p:cNvPicPr/>
          <p:nvPr/>
        </p:nvPicPr>
        <p:blipFill>
          <a:blip r:embed="rId2"/>
          <a:stretch/>
        </p:blipFill>
        <p:spPr>
          <a:xfrm>
            <a:off x="2044440" y="876240"/>
            <a:ext cx="1700280" cy="392400"/>
          </a:xfrm>
          <a:prstGeom prst="rect">
            <a:avLst/>
          </a:prstGeom>
          <a:ln>
            <a:noFill/>
          </a:ln>
        </p:spPr>
      </p:pic>
      <p:pic>
        <p:nvPicPr>
          <p:cNvPr id="491" name="Picture 408" descr=""/>
          <p:cNvPicPr/>
          <p:nvPr/>
        </p:nvPicPr>
        <p:blipFill>
          <a:blip r:embed="rId3"/>
          <a:stretch/>
        </p:blipFill>
        <p:spPr>
          <a:xfrm>
            <a:off x="8458200" y="863640"/>
            <a:ext cx="1611360" cy="417600"/>
          </a:xfrm>
          <a:prstGeom prst="rect">
            <a:avLst/>
          </a:prstGeom>
          <a:ln>
            <a:noFill/>
          </a:ln>
        </p:spPr>
      </p:pic>
      <p:pic>
        <p:nvPicPr>
          <p:cNvPr id="492" name="Picture 409" descr=""/>
          <p:cNvPicPr/>
          <p:nvPr/>
        </p:nvPicPr>
        <p:blipFill>
          <a:blip r:embed="rId4"/>
          <a:stretch/>
        </p:blipFill>
        <p:spPr>
          <a:xfrm>
            <a:off x="4775040" y="3403440"/>
            <a:ext cx="2487600" cy="128124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93" name="Picture 3" descr=""/>
          <p:cNvPicPr/>
          <p:nvPr/>
        </p:nvPicPr>
        <p:blipFill>
          <a:blip r:embed="rId1"/>
          <a:stretch/>
        </p:blipFill>
        <p:spPr>
          <a:xfrm>
            <a:off x="2857320" y="853200"/>
            <a:ext cx="6208560" cy="2406240"/>
          </a:xfrm>
          <a:prstGeom prst="rect">
            <a:avLst/>
          </a:prstGeom>
          <a:ln>
            <a:noFill/>
          </a:ln>
        </p:spPr>
      </p:pic>
      <p:pic>
        <p:nvPicPr>
          <p:cNvPr id="494" name="Picture 4" descr=""/>
          <p:cNvPicPr/>
          <p:nvPr/>
        </p:nvPicPr>
        <p:blipFill>
          <a:blip r:embed="rId2"/>
          <a:stretch/>
        </p:blipFill>
        <p:spPr>
          <a:xfrm>
            <a:off x="3149640" y="3270960"/>
            <a:ext cx="5840280" cy="3261600"/>
          </a:xfrm>
          <a:prstGeom prst="rect">
            <a:avLst/>
          </a:prstGeom>
          <a:ln>
            <a:noFill/>
          </a:ln>
        </p:spPr>
      </p:pic>
      <p:sp>
        <p:nvSpPr>
          <p:cNvPr id="495" name="CustomShape 1"/>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Definition of Final Hadron Angles</a:t>
            </a:r>
            <a:endParaRPr b="0" lang="en-US" sz="1800" spc="-1" strike="noStrike">
              <a:solidFill>
                <a:srgbClr val="000000"/>
              </a:solidFill>
              <a:uFill>
                <a:solidFill>
                  <a:srgbClr val="ffffff"/>
                </a:solidFill>
              </a:uFill>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96" name="Picture 3" descr=""/>
          <p:cNvPicPr/>
          <p:nvPr/>
        </p:nvPicPr>
        <p:blipFill>
          <a:blip r:embed="rId1"/>
          <a:stretch/>
        </p:blipFill>
        <p:spPr>
          <a:xfrm>
            <a:off x="3124080" y="765000"/>
            <a:ext cx="5941800" cy="1052280"/>
          </a:xfrm>
          <a:prstGeom prst="rect">
            <a:avLst/>
          </a:prstGeom>
          <a:ln>
            <a:noFill/>
          </a:ln>
        </p:spPr>
      </p:pic>
      <p:pic>
        <p:nvPicPr>
          <p:cNvPr id="497" name="Picture 4" descr=""/>
          <p:cNvPicPr/>
          <p:nvPr/>
        </p:nvPicPr>
        <p:blipFill>
          <a:blip r:embed="rId2"/>
          <a:stretch/>
        </p:blipFill>
        <p:spPr>
          <a:xfrm>
            <a:off x="3695760" y="1793880"/>
            <a:ext cx="4798800" cy="328320"/>
          </a:xfrm>
          <a:prstGeom prst="rect">
            <a:avLst/>
          </a:prstGeom>
          <a:ln>
            <a:noFill/>
          </a:ln>
        </p:spPr>
      </p:pic>
      <p:sp>
        <p:nvSpPr>
          <p:cNvPr id="498" name="CustomShape 1"/>
          <p:cNvSpPr/>
          <p:nvPr/>
        </p:nvSpPr>
        <p:spPr>
          <a:xfrm>
            <a:off x="1724040" y="2203560"/>
            <a:ext cx="8710560" cy="2202480"/>
          </a:xfrm>
          <a:prstGeom prst="rect">
            <a:avLst/>
          </a:prstGeom>
          <a:noFill/>
          <a:ln>
            <a:noFill/>
          </a:ln>
        </p:spPr>
        <p:style>
          <a:lnRef idx="0"/>
          <a:fillRef idx="0"/>
          <a:effectRef idx="0"/>
          <a:fontRef idx="minor"/>
        </p:style>
        <p:txBody>
          <a:bodyPr lIns="90000" rIns="90000" tIns="45000" bIns="45000"/>
          <a:p>
            <a:pPr algn="just">
              <a:lnSpc>
                <a:spcPct val="100000"/>
              </a:lnSpc>
            </a:pPr>
            <a:r>
              <a:rPr b="0" i="1" lang="en-US" sz="1600" spc="-1" strike="noStrike">
                <a:solidFill>
                  <a:srgbClr val="333399"/>
                </a:solidFill>
                <a:uFill>
                  <a:solidFill>
                    <a:srgbClr val="ffffff"/>
                  </a:solidFill>
                </a:uFill>
                <a:latin typeface="Times New Roman"/>
                <a:ea typeface="DejaVu Sans"/>
              </a:rPr>
              <a:t>ΔN</a:t>
            </a:r>
            <a:r>
              <a:rPr b="0" i="1" lang="en-US" sz="1600" spc="-1" strike="noStrike" baseline="-25000">
                <a:solidFill>
                  <a:srgbClr val="333399"/>
                </a:solidFill>
                <a:uFill>
                  <a:solidFill>
                    <a:srgbClr val="ffffff"/>
                  </a:solidFill>
                </a:uFill>
                <a:latin typeface="Times New Roman"/>
                <a:ea typeface="DejaVu Sans"/>
              </a:rPr>
              <a:t>full</a:t>
            </a:r>
            <a:r>
              <a:rPr b="0" lang="en-US" sz="1600" spc="-1" strike="noStrike">
                <a:solidFill>
                  <a:srgbClr val="333399"/>
                </a:solidFill>
                <a:uFill>
                  <a:solidFill>
                    <a:srgbClr val="ffffff"/>
                  </a:solidFill>
                </a:uFill>
                <a:latin typeface="Times New Roman"/>
                <a:ea typeface="DejaVu Sans"/>
              </a:rPr>
              <a:t> and </a:t>
            </a:r>
            <a:r>
              <a:rPr b="0" i="1" lang="en-US" sz="1600" spc="-1" strike="noStrike">
                <a:solidFill>
                  <a:srgbClr val="333399"/>
                </a:solidFill>
                <a:uFill>
                  <a:solidFill>
                    <a:srgbClr val="ffffff"/>
                  </a:solidFill>
                </a:uFill>
                <a:latin typeface="Times New Roman"/>
                <a:ea typeface="DejaVu Sans"/>
              </a:rPr>
              <a:t>ΔN</a:t>
            </a:r>
            <a:r>
              <a:rPr b="0" lang="en-US" sz="1600" spc="-1" strike="noStrike" baseline="-25000">
                <a:solidFill>
                  <a:srgbClr val="333399"/>
                </a:solidFill>
                <a:uFill>
                  <a:solidFill>
                    <a:srgbClr val="ffffff"/>
                  </a:solidFill>
                </a:uFill>
                <a:latin typeface="Times New Roman"/>
                <a:ea typeface="DejaVu Sans"/>
              </a:rPr>
              <a:t>empty</a:t>
            </a:r>
            <a:r>
              <a:rPr b="0" lang="en-US" sz="1600" spc="-1" strike="noStrike">
                <a:solidFill>
                  <a:srgbClr val="333399"/>
                </a:solidFill>
                <a:uFill>
                  <a:solidFill>
                    <a:srgbClr val="ffffff"/>
                  </a:solidFill>
                </a:uFill>
                <a:latin typeface="Times New Roman"/>
                <a:ea typeface="DejaVu Sans"/>
              </a:rPr>
              <a:t> are the numbers of events inside a seven-dimensional bin for runs with hydrogen - and empty target, respectively. </a:t>
            </a:r>
            <a:r>
              <a:rPr b="0" i="1" lang="en-US" sz="1600" spc="-1" strike="noStrike">
                <a:solidFill>
                  <a:srgbClr val="333399"/>
                </a:solidFill>
                <a:uFill>
                  <a:solidFill>
                    <a:srgbClr val="ffffff"/>
                  </a:solidFill>
                </a:uFill>
                <a:latin typeface="Times New Roman"/>
                <a:ea typeface="DejaVu Sans"/>
              </a:rPr>
              <a:t>F</a:t>
            </a:r>
            <a:r>
              <a:rPr b="0" lang="en-US" sz="1600" spc="-1" strike="noStrike">
                <a:solidFill>
                  <a:srgbClr val="333399"/>
                </a:solidFill>
                <a:uFill>
                  <a:solidFill>
                    <a:srgbClr val="ffffff"/>
                  </a:solidFill>
                </a:uFill>
                <a:latin typeface="Times New Roman"/>
                <a:ea typeface="DejaVu Sans"/>
              </a:rPr>
              <a:t> is the efficiency determined by the Monte Carlo simulation. </a:t>
            </a:r>
            <a:r>
              <a:rPr b="0" i="1" lang="en-US" sz="1600" spc="-1" strike="noStrike">
                <a:solidFill>
                  <a:srgbClr val="333399"/>
                </a:solidFill>
                <a:uFill>
                  <a:solidFill>
                    <a:srgbClr val="ffffff"/>
                  </a:solidFill>
                </a:uFill>
                <a:latin typeface="Times New Roman"/>
                <a:ea typeface="DejaVu Sans"/>
              </a:rPr>
              <a:t>R</a:t>
            </a:r>
            <a:r>
              <a:rPr b="0" lang="en-US" sz="1600" spc="-1" strike="noStrike">
                <a:solidFill>
                  <a:srgbClr val="333399"/>
                </a:solidFill>
                <a:uFill>
                  <a:solidFill>
                    <a:srgbClr val="ffffff"/>
                  </a:solidFill>
                </a:uFill>
                <a:latin typeface="Times New Roman"/>
                <a:ea typeface="DejaVu Sans"/>
              </a:rPr>
              <a:t> is the radiative correction factor. </a:t>
            </a:r>
            <a:r>
              <a:rPr b="0" i="1" lang="en-US" sz="1600" spc="-1" strike="noStrike">
                <a:solidFill>
                  <a:srgbClr val="333399"/>
                </a:solidFill>
                <a:uFill>
                  <a:solidFill>
                    <a:srgbClr val="ffffff"/>
                  </a:solidFill>
                </a:uFill>
                <a:latin typeface="Times New Roman"/>
                <a:ea typeface="DejaVu Sans"/>
              </a:rPr>
              <a:t>Q</a:t>
            </a:r>
            <a:r>
              <a:rPr b="0" i="1" lang="en-US" sz="1600" spc="-1" strike="noStrike" baseline="-25000">
                <a:solidFill>
                  <a:srgbClr val="333399"/>
                </a:solidFill>
                <a:uFill>
                  <a:solidFill>
                    <a:srgbClr val="ffffff"/>
                  </a:solidFill>
                </a:uFill>
                <a:latin typeface="Times New Roman"/>
                <a:ea typeface="DejaVu Sans"/>
              </a:rPr>
              <a:t>full</a:t>
            </a:r>
            <a:r>
              <a:rPr b="0" lang="en-US" sz="1600" spc="-1" strike="noStrike">
                <a:solidFill>
                  <a:srgbClr val="333399"/>
                </a:solidFill>
                <a:uFill>
                  <a:solidFill>
                    <a:srgbClr val="ffffff"/>
                  </a:solidFill>
                </a:uFill>
                <a:latin typeface="Times New Roman"/>
                <a:ea typeface="DejaVu Sans"/>
              </a:rPr>
              <a:t> and </a:t>
            </a:r>
            <a:r>
              <a:rPr b="0" i="1" lang="en-US" sz="1600" spc="-1" strike="noStrike">
                <a:solidFill>
                  <a:srgbClr val="333399"/>
                </a:solidFill>
                <a:uFill>
                  <a:solidFill>
                    <a:srgbClr val="ffffff"/>
                  </a:solidFill>
                </a:uFill>
                <a:latin typeface="Times New Roman"/>
                <a:ea typeface="DejaVu Sans"/>
              </a:rPr>
              <a:t>Q</a:t>
            </a:r>
            <a:r>
              <a:rPr b="0" i="1" lang="en-US" sz="1600" spc="-1" strike="noStrike" baseline="-25000">
                <a:solidFill>
                  <a:srgbClr val="333399"/>
                </a:solidFill>
                <a:uFill>
                  <a:solidFill>
                    <a:srgbClr val="ffffff"/>
                  </a:solidFill>
                </a:uFill>
                <a:latin typeface="Times New Roman"/>
                <a:ea typeface="DejaVu Sans"/>
              </a:rPr>
              <a:t>empty</a:t>
            </a:r>
            <a:r>
              <a:rPr b="0" lang="en-US" sz="1600" spc="-1" strike="noStrike">
                <a:solidFill>
                  <a:srgbClr val="333399"/>
                </a:solidFill>
                <a:uFill>
                  <a:solidFill>
                    <a:srgbClr val="ffffff"/>
                  </a:solidFill>
                </a:uFill>
                <a:latin typeface="Times New Roman"/>
                <a:ea typeface="DejaVu Sans"/>
              </a:rPr>
              <a:t> are the integrated Faraday cup charges for runs with hydrogen - and empty target, respectively, and </a:t>
            </a:r>
            <a:r>
              <a:rPr b="0" i="1" lang="en-US" sz="1600" spc="-1" strike="noStrike">
                <a:solidFill>
                  <a:srgbClr val="333399"/>
                </a:solidFill>
                <a:uFill>
                  <a:solidFill>
                    <a:srgbClr val="ffffff"/>
                  </a:solidFill>
                </a:uFill>
                <a:latin typeface="Times New Roman"/>
                <a:ea typeface="DejaVu Sans"/>
              </a:rPr>
              <a:t>q</a:t>
            </a:r>
            <a:r>
              <a:rPr b="0" i="1" lang="en-US" sz="1600" spc="-1" strike="noStrike" baseline="-25000">
                <a:solidFill>
                  <a:srgbClr val="333399"/>
                </a:solidFill>
                <a:uFill>
                  <a:solidFill>
                    <a:srgbClr val="ffffff"/>
                  </a:solidFill>
                </a:uFill>
                <a:latin typeface="Times New Roman"/>
                <a:ea typeface="DejaVu Sans"/>
              </a:rPr>
              <a:t>e</a:t>
            </a:r>
            <a:r>
              <a:rPr b="0" lang="en-US" sz="1600" spc="-1" strike="noStrike">
                <a:solidFill>
                  <a:srgbClr val="333399"/>
                </a:solidFill>
                <a:uFill>
                  <a:solidFill>
                    <a:srgbClr val="ffffff"/>
                  </a:solidFill>
                </a:uFill>
                <a:latin typeface="Times New Roman"/>
                <a:ea typeface="DejaVu Sans"/>
              </a:rPr>
              <a:t> is the elementary charge. </a:t>
            </a:r>
            <a:r>
              <a:rPr b="0" i="1" lang="en-US" sz="1600" spc="-1" strike="noStrike">
                <a:solidFill>
                  <a:srgbClr val="333399"/>
                </a:solidFill>
                <a:uFill>
                  <a:solidFill>
                    <a:srgbClr val="ffffff"/>
                  </a:solidFill>
                </a:uFill>
                <a:latin typeface="Times New Roman"/>
                <a:ea typeface="DejaVu Sans"/>
              </a:rPr>
              <a:t>ρ</a:t>
            </a:r>
            <a:r>
              <a:rPr b="0" lang="en-US" sz="1600" spc="-1" strike="noStrike">
                <a:solidFill>
                  <a:srgbClr val="333399"/>
                </a:solidFill>
                <a:uFill>
                  <a:solidFill>
                    <a:srgbClr val="ffffff"/>
                  </a:solidFill>
                </a:uFill>
                <a:latin typeface="Times New Roman"/>
                <a:ea typeface="DejaVu Sans"/>
              </a:rPr>
              <a:t> is the density of liquid hydrogen at </a:t>
            </a:r>
            <a:r>
              <a:rPr b="0" i="1" lang="en-US" sz="1600" spc="-1" strike="noStrike">
                <a:solidFill>
                  <a:srgbClr val="333399"/>
                </a:solidFill>
                <a:uFill>
                  <a:solidFill>
                    <a:srgbClr val="ffffff"/>
                  </a:solidFill>
                </a:uFill>
                <a:latin typeface="Times New Roman"/>
                <a:ea typeface="DejaVu Sans"/>
              </a:rPr>
              <a:t>T</a:t>
            </a:r>
            <a:r>
              <a:rPr b="0" lang="en-US" sz="1600" spc="-1" strike="noStrike">
                <a:solidFill>
                  <a:srgbClr val="333399"/>
                </a:solidFill>
                <a:uFill>
                  <a:solidFill>
                    <a:srgbClr val="ffffff"/>
                  </a:solidFill>
                </a:uFill>
                <a:latin typeface="Times New Roman"/>
                <a:ea typeface="DejaVu Sans"/>
              </a:rPr>
              <a:t> = 20 K. </a:t>
            </a:r>
            <a:r>
              <a:rPr b="0" i="1" lang="en-US" sz="1600" spc="-1" strike="noStrike">
                <a:solidFill>
                  <a:srgbClr val="333399"/>
                </a:solidFill>
                <a:uFill>
                  <a:solidFill>
                    <a:srgbClr val="ffffff"/>
                  </a:solidFill>
                </a:uFill>
                <a:latin typeface="Times New Roman"/>
                <a:ea typeface="DejaVu Sans"/>
              </a:rPr>
              <a:t>l</a:t>
            </a:r>
            <a:r>
              <a:rPr b="0" lang="en-US" sz="1600" spc="-1" strike="noStrike">
                <a:solidFill>
                  <a:srgbClr val="333399"/>
                </a:solidFill>
                <a:uFill>
                  <a:solidFill>
                    <a:srgbClr val="ffffff"/>
                  </a:solidFill>
                </a:uFill>
                <a:latin typeface="Times New Roman"/>
                <a:ea typeface="DejaVu Sans"/>
              </a:rPr>
              <a:t> is the length of the target (</a:t>
            </a:r>
            <a:r>
              <a:rPr b="0" i="1" lang="en-US" sz="1600" spc="-1" strike="noStrike">
                <a:solidFill>
                  <a:srgbClr val="333399"/>
                </a:solidFill>
                <a:uFill>
                  <a:solidFill>
                    <a:srgbClr val="ffffff"/>
                  </a:solidFill>
                </a:uFill>
                <a:latin typeface="Times New Roman"/>
                <a:ea typeface="DejaVu Sans"/>
              </a:rPr>
              <a:t>l</a:t>
            </a:r>
            <a:r>
              <a:rPr b="0" lang="en-US" sz="1600" spc="-1" strike="noStrike">
                <a:solidFill>
                  <a:srgbClr val="333399"/>
                </a:solidFill>
                <a:uFill>
                  <a:solidFill>
                    <a:srgbClr val="ffffff"/>
                  </a:solidFill>
                </a:uFill>
                <a:latin typeface="Times New Roman"/>
                <a:ea typeface="DejaVu Sans"/>
              </a:rPr>
              <a:t> = 2 cm). </a:t>
            </a:r>
            <a:r>
              <a:rPr b="0" i="1" lang="en-US" sz="1600" spc="-1" strike="noStrike">
                <a:solidFill>
                  <a:srgbClr val="333399"/>
                </a:solidFill>
                <a:uFill>
                  <a:solidFill>
                    <a:srgbClr val="ffffff"/>
                  </a:solidFill>
                </a:uFill>
                <a:latin typeface="Times New Roman"/>
                <a:ea typeface="DejaVu Sans"/>
              </a:rPr>
              <a:t>M</a:t>
            </a:r>
            <a:r>
              <a:rPr b="0" i="1" lang="en-US" sz="1600" spc="-1" strike="noStrike" baseline="-25000">
                <a:solidFill>
                  <a:srgbClr val="333399"/>
                </a:solidFill>
                <a:uFill>
                  <a:solidFill>
                    <a:srgbClr val="ffffff"/>
                  </a:solidFill>
                </a:uFill>
                <a:latin typeface="Times New Roman"/>
                <a:ea typeface="DejaVu Sans"/>
              </a:rPr>
              <a:t>H</a:t>
            </a:r>
            <a:r>
              <a:rPr b="0" lang="en-US" sz="1600" spc="-1" strike="noStrike">
                <a:solidFill>
                  <a:srgbClr val="333399"/>
                </a:solidFill>
                <a:uFill>
                  <a:solidFill>
                    <a:srgbClr val="ffffff"/>
                  </a:solidFill>
                </a:uFill>
                <a:latin typeface="Times New Roman"/>
                <a:ea typeface="DejaVu Sans"/>
              </a:rPr>
              <a:t> is the molar density of the natural mixture of hydrogen and </a:t>
            </a:r>
            <a:r>
              <a:rPr b="0" i="1" lang="en-US" sz="1600" spc="-1" strike="noStrike">
                <a:solidFill>
                  <a:srgbClr val="333399"/>
                </a:solidFill>
                <a:uFill>
                  <a:solidFill>
                    <a:srgbClr val="ffffff"/>
                  </a:solidFill>
                </a:uFill>
                <a:latin typeface="Times New Roman"/>
                <a:ea typeface="DejaVu Sans"/>
              </a:rPr>
              <a:t>N</a:t>
            </a:r>
            <a:r>
              <a:rPr b="0" i="1" lang="en-US" sz="1600" spc="-1" strike="noStrike" baseline="-25000">
                <a:solidFill>
                  <a:srgbClr val="333399"/>
                </a:solidFill>
                <a:uFill>
                  <a:solidFill>
                    <a:srgbClr val="ffffff"/>
                  </a:solidFill>
                </a:uFill>
                <a:latin typeface="Times New Roman"/>
                <a:ea typeface="DejaVu Sans"/>
              </a:rPr>
              <a:t>A</a:t>
            </a:r>
            <a:r>
              <a:rPr b="0" lang="en-US" sz="1600" spc="-1" strike="noStrike">
                <a:solidFill>
                  <a:srgbClr val="333399"/>
                </a:solidFill>
                <a:uFill>
                  <a:solidFill>
                    <a:srgbClr val="ffffff"/>
                  </a:solidFill>
                </a:uFill>
                <a:latin typeface="Times New Roman"/>
                <a:ea typeface="DejaVu Sans"/>
              </a:rPr>
              <a:t> is Avogadro's number. </a:t>
            </a:r>
            <a:r>
              <a:rPr b="0" i="1" lang="en-US" sz="1600" spc="-1" strike="noStrike">
                <a:solidFill>
                  <a:srgbClr val="333399"/>
                </a:solidFill>
                <a:uFill>
                  <a:solidFill>
                    <a:srgbClr val="ffffff"/>
                  </a:solidFill>
                </a:uFill>
                <a:latin typeface="Times New Roman"/>
                <a:ea typeface="DejaVu Sans"/>
              </a:rPr>
              <a:t>ΔW</a:t>
            </a:r>
            <a:r>
              <a:rPr b="0" lang="en-US" sz="1600" spc="-1" strike="noStrike">
                <a:solidFill>
                  <a:srgbClr val="333399"/>
                </a:solidFill>
                <a:uFill>
                  <a:solidFill>
                    <a:srgbClr val="ffffff"/>
                  </a:solidFill>
                </a:uFill>
                <a:latin typeface="Times New Roman"/>
                <a:ea typeface="DejaVu Sans"/>
              </a:rPr>
              <a:t> and </a:t>
            </a:r>
            <a:r>
              <a:rPr b="0" i="1" lang="en-US" sz="1600" spc="-1" strike="noStrike">
                <a:solidFill>
                  <a:srgbClr val="333399"/>
                </a:solidFill>
                <a:uFill>
                  <a:solidFill>
                    <a:srgbClr val="ffffff"/>
                  </a:solidFill>
                </a:uFill>
                <a:latin typeface="Times New Roman"/>
                <a:ea typeface="DejaVu Sans"/>
              </a:rPr>
              <a:t>ΔQ</a:t>
            </a:r>
            <a:r>
              <a:rPr b="0" i="1" lang="en-US" sz="1600" spc="-1" strike="noStrike" baseline="30000">
                <a:solidFill>
                  <a:srgbClr val="333399"/>
                </a:solidFill>
                <a:uFill>
                  <a:solidFill>
                    <a:srgbClr val="ffffff"/>
                  </a:solidFill>
                </a:uFill>
                <a:latin typeface="Times New Roman"/>
                <a:ea typeface="DejaVu Sans"/>
              </a:rPr>
              <a:t>2</a:t>
            </a:r>
            <a:r>
              <a:rPr b="0" lang="en-US" sz="1600" spc="-1" strike="noStrike">
                <a:solidFill>
                  <a:srgbClr val="333399"/>
                </a:solidFill>
                <a:uFill>
                  <a:solidFill>
                    <a:srgbClr val="ffffff"/>
                  </a:solidFill>
                </a:uFill>
                <a:latin typeface="Times New Roman"/>
                <a:ea typeface="DejaVu Sans"/>
              </a:rPr>
              <a:t> are kinematical bins determined by the electron scattering kinematics. </a:t>
            </a:r>
            <a:r>
              <a:rPr b="0" lang="en-US" sz="1600" spc="-1" strike="noStrike">
                <a:solidFill>
                  <a:srgbClr val="333399"/>
                </a:solidFill>
                <a:uFill>
                  <a:solidFill>
                    <a:srgbClr val="ffffff"/>
                  </a:solidFill>
                </a:uFill>
                <a:latin typeface="Symbol"/>
                <a:ea typeface="DejaVu Sans"/>
              </a:rPr>
              <a:t>Dt</a:t>
            </a:r>
            <a:r>
              <a:rPr b="0" lang="en-US" sz="1600" spc="-1" strike="noStrike">
                <a:solidFill>
                  <a:srgbClr val="333399"/>
                </a:solidFill>
                <a:uFill>
                  <a:solidFill>
                    <a:srgbClr val="ffffff"/>
                  </a:solidFill>
                </a:uFill>
                <a:latin typeface="Times New Roman"/>
                <a:ea typeface="DejaVu Sans"/>
              </a:rPr>
              <a:t> is the hadronic five-dimensional kinematic phase-space element.</a:t>
            </a:r>
            <a:endParaRPr b="0" lang="en-US" sz="1800" spc="-1" strike="noStrike">
              <a:solidFill>
                <a:srgbClr val="000000"/>
              </a:solidFill>
              <a:uFill>
                <a:solidFill>
                  <a:srgbClr val="ffffff"/>
                </a:solidFill>
              </a:uFill>
              <a:latin typeface="Arial"/>
            </a:endParaRPr>
          </a:p>
          <a:p>
            <a:pPr algn="just">
              <a:lnSpc>
                <a:spcPct val="100000"/>
              </a:lnSpc>
            </a:pPr>
            <a:r>
              <a:rPr b="0" lang="en-US" sz="1600" spc="-1" strike="noStrike">
                <a:solidFill>
                  <a:srgbClr val="333399"/>
                </a:solidFill>
                <a:uFill>
                  <a:solidFill>
                    <a:srgbClr val="ffffff"/>
                  </a:solidFill>
                </a:uFill>
                <a:latin typeface="Times New Roman"/>
                <a:ea typeface="DejaVu Sans"/>
              </a:rPr>
              <a:t>Due to statistical limitations only single-fold differential cross sections were analyzed:</a:t>
            </a:r>
            <a:endParaRPr b="0" lang="en-US" sz="1800" spc="-1" strike="noStrike">
              <a:solidFill>
                <a:srgbClr val="000000"/>
              </a:solidFill>
              <a:uFill>
                <a:solidFill>
                  <a:srgbClr val="ffffff"/>
                </a:solidFill>
              </a:uFill>
              <a:latin typeface="Arial"/>
            </a:endParaRPr>
          </a:p>
        </p:txBody>
      </p:sp>
      <p:pic>
        <p:nvPicPr>
          <p:cNvPr id="499" name="Picture 6" descr=""/>
          <p:cNvPicPr/>
          <p:nvPr/>
        </p:nvPicPr>
        <p:blipFill>
          <a:blip r:embed="rId3"/>
          <a:stretch/>
        </p:blipFill>
        <p:spPr>
          <a:xfrm>
            <a:off x="3771720" y="4284000"/>
            <a:ext cx="4684680" cy="2140200"/>
          </a:xfrm>
          <a:prstGeom prst="rect">
            <a:avLst/>
          </a:prstGeom>
          <a:ln>
            <a:noFill/>
          </a:ln>
        </p:spPr>
      </p:pic>
      <p:sp>
        <p:nvSpPr>
          <p:cNvPr id="500"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Cross Section Determination</a:t>
            </a:r>
            <a:endParaRPr b="0" lang="en-US" sz="1800" spc="-1" strike="noStrike">
              <a:solidFill>
                <a:srgbClr val="000000"/>
              </a:solidFill>
              <a:uFill>
                <a:solidFill>
                  <a:srgbClr val="ffffff"/>
                </a:solidFill>
              </a:uFill>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CustomShape 1"/>
          <p:cNvSpPr/>
          <p:nvPr/>
        </p:nvSpPr>
        <p:spPr>
          <a:xfrm>
            <a:off x="4141080" y="1490760"/>
            <a:ext cx="263520" cy="367560"/>
          </a:xfrm>
          <a:prstGeom prst="rect">
            <a:avLst/>
          </a:prstGeom>
          <a:noFill/>
          <a:ln>
            <a:noFill/>
          </a:ln>
        </p:spPr>
        <p:style>
          <a:lnRef idx="0"/>
          <a:fillRef idx="0"/>
          <a:effectRef idx="0"/>
          <a:fontRef idx="minor"/>
        </p:style>
      </p:sp>
      <p:sp>
        <p:nvSpPr>
          <p:cNvPr id="217"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Exclusive channels with double pion emission</a:t>
            </a:r>
            <a:endParaRPr b="0" lang="en-US" sz="1800" spc="-1" strike="noStrike">
              <a:solidFill>
                <a:srgbClr val="000000"/>
              </a:solidFill>
              <a:uFill>
                <a:solidFill>
                  <a:srgbClr val="ffffff"/>
                </a:solidFill>
              </a:uFill>
              <a:latin typeface="Arial"/>
            </a:endParaRPr>
          </a:p>
        </p:txBody>
      </p:sp>
      <p:sp>
        <p:nvSpPr>
          <p:cNvPr id="218" name="CustomShape 3"/>
          <p:cNvSpPr/>
          <p:nvPr/>
        </p:nvSpPr>
        <p:spPr>
          <a:xfrm>
            <a:off x="4749840" y="1305360"/>
            <a:ext cx="3070080" cy="3475080"/>
          </a:xfrm>
          <a:prstGeom prst="rect">
            <a:avLst/>
          </a:prstGeom>
          <a:noFill/>
          <a:ln>
            <a:noFill/>
          </a:ln>
        </p:spPr>
        <p:style>
          <a:lnRef idx="0"/>
          <a:fillRef idx="0"/>
          <a:effectRef idx="0"/>
          <a:fontRef idx="minor"/>
        </p:style>
        <p:txBody>
          <a:bodyPr lIns="0" rIns="0" tIns="0" bIns="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19" name="CustomShape 4"/>
          <p:cNvSpPr/>
          <p:nvPr/>
        </p:nvSpPr>
        <p:spPr>
          <a:xfrm>
            <a:off x="4749840" y="1305360"/>
            <a:ext cx="3070080" cy="3508200"/>
          </a:xfrm>
          <a:prstGeom prst="rect">
            <a:avLst/>
          </a:prstGeom>
          <a:blipFill>
            <a:blip r:embed="rId1"/>
            <a:stretch>
              <a:fillRect/>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CustomShape 1"/>
          <p:cNvSpPr/>
          <p:nvPr/>
        </p:nvSpPr>
        <p:spPr>
          <a:xfrm>
            <a:off x="4141080" y="1490760"/>
            <a:ext cx="263520" cy="367560"/>
          </a:xfrm>
          <a:prstGeom prst="rect">
            <a:avLst/>
          </a:prstGeom>
          <a:noFill/>
          <a:ln>
            <a:noFill/>
          </a:ln>
        </p:spPr>
        <p:style>
          <a:lnRef idx="0"/>
          <a:fillRef idx="0"/>
          <a:effectRef idx="0"/>
          <a:fontRef idx="minor"/>
        </p:style>
      </p:sp>
      <p:sp>
        <p:nvSpPr>
          <p:cNvPr id="221" name="CustomShape 2"/>
          <p:cNvSpPr/>
          <p:nvPr/>
        </p:nvSpPr>
        <p:spPr>
          <a:xfrm>
            <a:off x="1727640" y="1481400"/>
            <a:ext cx="8420040" cy="5037840"/>
          </a:xfrm>
          <a:prstGeom prst="rect">
            <a:avLst/>
          </a:prstGeom>
          <a:noFill/>
          <a:ln>
            <a:noFill/>
          </a:ln>
        </p:spPr>
        <p:style>
          <a:lnRef idx="0"/>
          <a:fillRef idx="0"/>
          <a:effectRef idx="0"/>
          <a:fontRef idx="minor"/>
        </p:style>
        <p:txBody>
          <a:bodyPr wrap="none" lIns="0" rIns="0" tIns="0" bIns="0"/>
          <a:p>
            <a:pPr algn="ctr">
              <a:lnSpc>
                <a:spcPct val="100000"/>
              </a:lnSpc>
            </a:pPr>
            <a:r>
              <a:rPr b="1" i="1" lang="en-US" sz="1800" spc="-1" strike="noStrike" u="sng">
                <a:solidFill>
                  <a:srgbClr val="ff0000"/>
                </a:solidFill>
                <a:uFill>
                  <a:solidFill>
                    <a:srgbClr val="ffffff"/>
                  </a:solidFill>
                </a:uFill>
                <a:latin typeface="Times new roman"/>
                <a:ea typeface="DejaVu Sans"/>
              </a:rPr>
              <a:t>Electroproduction</a:t>
            </a:r>
            <a:endParaRPr b="0" lang="en-US" sz="1800" spc="-1" strike="noStrike">
              <a:solidFill>
                <a:srgbClr val="000000"/>
              </a:solidFill>
              <a:uFill>
                <a:solidFill>
                  <a:srgbClr val="ffffff"/>
                </a:solidFill>
              </a:uFill>
              <a:latin typeface="Arial"/>
            </a:endParaRPr>
          </a:p>
          <a:p>
            <a:pPr marL="1080" algn="ctr">
              <a:lnSpc>
                <a:spcPct val="100000"/>
              </a:lnSpc>
            </a:pPr>
            <a:r>
              <a:rPr b="1" lang="en-US" sz="1800" spc="-1" strike="noStrike">
                <a:solidFill>
                  <a:srgbClr val="dc2300"/>
                </a:solidFill>
                <a:uFill>
                  <a:solidFill>
                    <a:srgbClr val="ffffff"/>
                  </a:solidFill>
                </a:uFill>
                <a:latin typeface="Times new roman"/>
                <a:ea typeface="DejaVu Sans"/>
              </a:rPr>
              <a:t> </a:t>
            </a:r>
            <a:r>
              <a:rPr b="1" lang="en-US" sz="18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p>
            <a:pPr algn="just">
              <a:lnSpc>
                <a:spcPct val="100000"/>
              </a:lnSpc>
            </a:pPr>
            <a:r>
              <a:rPr b="1" lang="en-US" sz="1600" spc="-1" strike="noStrike">
                <a:solidFill>
                  <a:srgbClr val="000000"/>
                </a:solidFill>
                <a:uFill>
                  <a:solidFill>
                    <a:srgbClr val="ffffff"/>
                  </a:solidFill>
                </a:uFill>
                <a:latin typeface="Times new roman"/>
                <a:ea typeface="DejaVu Sans"/>
              </a:rPr>
              <a:t>1</a:t>
            </a:r>
            <a:r>
              <a:rPr b="1" lang="en-US" sz="1600" spc="-1" strike="noStrike" u="sng">
                <a:solidFill>
                  <a:srgbClr val="000000"/>
                </a:solidFill>
                <a:uFill>
                  <a:solidFill>
                    <a:srgbClr val="ffffff"/>
                  </a:solidFill>
                </a:uFill>
                <a:latin typeface="Times new roman"/>
                <a:ea typeface="DejaVu Sans"/>
              </a:rPr>
              <a:t>) CLAS data at E</a:t>
            </a:r>
            <a:r>
              <a:rPr b="1" lang="en-US" sz="1600" spc="-1" strike="noStrike" u="sng" baseline="-25000">
                <a:solidFill>
                  <a:srgbClr val="000000"/>
                </a:solidFill>
                <a:uFill>
                  <a:solidFill>
                    <a:srgbClr val="ffffff"/>
                  </a:solidFill>
                </a:uFill>
                <a:latin typeface="Times new roman"/>
                <a:ea typeface="DejaVu Sans"/>
              </a:rPr>
              <a:t>beam</a:t>
            </a:r>
            <a:r>
              <a:rPr b="1" lang="en-US" sz="1600" spc="-1" strike="noStrike" u="sng">
                <a:solidFill>
                  <a:srgbClr val="000000"/>
                </a:solidFill>
                <a:uFill>
                  <a:solidFill>
                    <a:srgbClr val="ffffff"/>
                  </a:solidFill>
                </a:uFill>
                <a:latin typeface="Times new roman"/>
                <a:ea typeface="DejaVu Sans"/>
              </a:rPr>
              <a:t> = 2. 5 GeV and  E</a:t>
            </a:r>
            <a:r>
              <a:rPr b="1" lang="en-US" sz="1600" spc="-1" strike="noStrike" u="sng" baseline="-25000">
                <a:solidFill>
                  <a:srgbClr val="000000"/>
                </a:solidFill>
                <a:uFill>
                  <a:solidFill>
                    <a:srgbClr val="ffffff"/>
                  </a:solidFill>
                </a:uFill>
                <a:latin typeface="Times new roman"/>
                <a:ea typeface="DejaVu Sans"/>
              </a:rPr>
              <a:t>beam</a:t>
            </a:r>
            <a:r>
              <a:rPr b="1" lang="en-US" sz="1600" spc="-1" strike="noStrike" u="sng">
                <a:solidFill>
                  <a:srgbClr val="000000"/>
                </a:solidFill>
                <a:uFill>
                  <a:solidFill>
                    <a:srgbClr val="ffffff"/>
                  </a:solidFill>
                </a:uFill>
                <a:latin typeface="Times new roman"/>
                <a:ea typeface="DejaVu Sans"/>
              </a:rPr>
              <a:t> = 4 GeV </a:t>
            </a:r>
            <a:r>
              <a:rPr b="1" lang="en-US" sz="1600" spc="-1" strike="noStrike">
                <a:solidFill>
                  <a:srgbClr val="000000"/>
                </a:solidFill>
                <a:uFill>
                  <a:solidFill>
                    <a:srgbClr val="ffffff"/>
                  </a:solidFill>
                </a:uFill>
                <a:latin typeface="Times new roman"/>
                <a:ea typeface="DejaVu Sans"/>
              </a:rPr>
              <a:t>( 1.4 &lt; </a:t>
            </a:r>
            <a:r>
              <a:rPr b="1" i="1" lang="en-US" sz="1600" spc="-1" strike="noStrike">
                <a:solidFill>
                  <a:srgbClr val="000000"/>
                </a:solidFill>
                <a:uFill>
                  <a:solidFill>
                    <a:srgbClr val="ffffff"/>
                  </a:solidFill>
                </a:uFill>
                <a:latin typeface="Times new roman"/>
                <a:ea typeface="DejaVu Sans"/>
              </a:rPr>
              <a:t>W</a:t>
            </a:r>
            <a:r>
              <a:rPr b="1" lang="en-US" sz="1600" spc="-1" strike="noStrike">
                <a:solidFill>
                  <a:srgbClr val="000000"/>
                </a:solidFill>
                <a:uFill>
                  <a:solidFill>
                    <a:srgbClr val="ffffff"/>
                  </a:solidFill>
                </a:uFill>
                <a:latin typeface="Times new roman"/>
                <a:ea typeface="DejaVu Sans"/>
              </a:rPr>
              <a:t> &lt; 1.9 GeV, 0.5 &lt; </a:t>
            </a:r>
            <a:r>
              <a:rPr b="1" i="1" lang="en-US" sz="1600" spc="-1" strike="noStrike">
                <a:solidFill>
                  <a:srgbClr val="000000"/>
                </a:solidFill>
                <a:uFill>
                  <a:solidFill>
                    <a:srgbClr val="ffffff"/>
                  </a:solidFill>
                </a:uFill>
                <a:latin typeface="Times new roman"/>
                <a:ea typeface="DejaVu Sans"/>
              </a:rPr>
              <a:t>Q</a:t>
            </a:r>
            <a:r>
              <a:rPr b="1" i="1" lang="en-US" sz="1600" spc="-1" strike="noStrike" baseline="30000">
                <a:solidFill>
                  <a:srgbClr val="000000"/>
                </a:solidFill>
                <a:uFill>
                  <a:solidFill>
                    <a:srgbClr val="ffffff"/>
                  </a:solidFill>
                </a:uFill>
                <a:latin typeface="Times new roman"/>
                <a:ea typeface="DejaVu Sans"/>
              </a:rPr>
              <a:t>2</a:t>
            </a:r>
            <a:r>
              <a:rPr b="1" lang="en-US" sz="1600" spc="-1" strike="noStrike">
                <a:solidFill>
                  <a:srgbClr val="000000"/>
                </a:solidFill>
                <a:uFill>
                  <a:solidFill>
                    <a:srgbClr val="ffffff"/>
                  </a:solidFill>
                </a:uFill>
                <a:latin typeface="Times new roman"/>
                <a:ea typeface="DejaVu Sans"/>
              </a:rPr>
              <a:t> &lt; 2.1 GeV</a:t>
            </a:r>
            <a:r>
              <a:rPr b="1" lang="en-US" sz="1600" spc="-1" strike="noStrike" baseline="30000">
                <a:solidFill>
                  <a:srgbClr val="000000"/>
                </a:solidFill>
                <a:uFill>
                  <a:solidFill>
                    <a:srgbClr val="ffffff"/>
                  </a:solidFill>
                </a:uFill>
                <a:latin typeface="Times new roman"/>
                <a:ea typeface="DejaVu Sans"/>
              </a:rPr>
              <a:t>2 </a:t>
            </a:r>
            <a:r>
              <a:rPr b="1" lang="en-US" sz="1600" spc="-1" strike="noStrike">
                <a:solidFill>
                  <a:srgbClr val="000000"/>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a:p>
            <a:pPr algn="just">
              <a:lnSpc>
                <a:spcPct val="100000"/>
              </a:lnSpc>
            </a:pPr>
            <a:r>
              <a:rPr b="1" lang="en-US" sz="1600" spc="-1" strike="noStrike">
                <a:solidFill>
                  <a:srgbClr val="000000"/>
                </a:solidFill>
                <a:uFill>
                  <a:solidFill>
                    <a:srgbClr val="ffffff"/>
                  </a:solidFill>
                </a:uFill>
                <a:latin typeface="Times new roman"/>
                <a:ea typeface="DejaVu Sans"/>
              </a:rPr>
              <a:t>	</a:t>
            </a:r>
            <a:r>
              <a:rPr b="0" i="1" lang="en-US" sz="1600" spc="-1" strike="noStrike">
                <a:solidFill>
                  <a:srgbClr val="000000"/>
                </a:solidFill>
                <a:uFill>
                  <a:solidFill>
                    <a:srgbClr val="ffffff"/>
                  </a:solidFill>
                </a:uFill>
                <a:latin typeface="Times new roman"/>
                <a:ea typeface="DejaVu Sans"/>
              </a:rPr>
              <a:t>M. Ripani et al. [CLAS Collaboration], Phys. Rev. Lett. 91, 022002 (2003) </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a:p>
            <a:pPr algn="just">
              <a:lnSpc>
                <a:spcPct val="100000"/>
              </a:lnSpc>
            </a:pPr>
            <a:r>
              <a:rPr b="1" lang="en-US" sz="1600" spc="-1" strike="noStrike">
                <a:solidFill>
                  <a:srgbClr val="000000"/>
                </a:solidFill>
                <a:uFill>
                  <a:solidFill>
                    <a:srgbClr val="ffffff"/>
                  </a:solidFill>
                </a:uFill>
                <a:latin typeface="Times new roman"/>
                <a:ea typeface="DejaVu Sans"/>
              </a:rPr>
              <a:t>2) </a:t>
            </a:r>
            <a:r>
              <a:rPr b="1" lang="en-US" sz="1600" spc="-1" strike="noStrike" u="sng">
                <a:solidFill>
                  <a:srgbClr val="000000"/>
                </a:solidFill>
                <a:uFill>
                  <a:solidFill>
                    <a:srgbClr val="ffffff"/>
                  </a:solidFill>
                </a:uFill>
                <a:latin typeface="Times new roman"/>
                <a:ea typeface="DejaVu Sans"/>
              </a:rPr>
              <a:t>CLAS data at E</a:t>
            </a:r>
            <a:r>
              <a:rPr b="1" lang="en-US" sz="1600" spc="-1" strike="noStrike" u="sng" baseline="-25000">
                <a:solidFill>
                  <a:srgbClr val="000000"/>
                </a:solidFill>
                <a:uFill>
                  <a:solidFill>
                    <a:srgbClr val="ffffff"/>
                  </a:solidFill>
                </a:uFill>
                <a:latin typeface="Times new roman"/>
                <a:ea typeface="DejaVu Sans"/>
              </a:rPr>
              <a:t>beam</a:t>
            </a:r>
            <a:r>
              <a:rPr b="1" lang="en-US" sz="1600" spc="-1" strike="noStrike" u="sng">
                <a:solidFill>
                  <a:srgbClr val="000000"/>
                </a:solidFill>
                <a:uFill>
                  <a:solidFill>
                    <a:srgbClr val="ffffff"/>
                  </a:solidFill>
                </a:uFill>
                <a:latin typeface="Times new roman"/>
                <a:ea typeface="DejaVu Sans"/>
              </a:rPr>
              <a:t> = 1.5 GeV  </a:t>
            </a:r>
            <a:r>
              <a:rPr b="1" lang="en-US" sz="1600" spc="-1" strike="noStrike">
                <a:solidFill>
                  <a:srgbClr val="000000"/>
                </a:solidFill>
                <a:uFill>
                  <a:solidFill>
                    <a:srgbClr val="ffffff"/>
                  </a:solidFill>
                </a:uFill>
                <a:latin typeface="Times new roman"/>
                <a:ea typeface="DejaVu Sans"/>
              </a:rPr>
              <a:t>( 1.3 &lt; </a:t>
            </a:r>
            <a:r>
              <a:rPr b="1" i="1" lang="en-US" sz="1600" spc="-1" strike="noStrike">
                <a:solidFill>
                  <a:srgbClr val="000000"/>
                </a:solidFill>
                <a:uFill>
                  <a:solidFill>
                    <a:srgbClr val="ffffff"/>
                  </a:solidFill>
                </a:uFill>
                <a:latin typeface="Times new roman"/>
                <a:ea typeface="DejaVu Sans"/>
              </a:rPr>
              <a:t>W</a:t>
            </a:r>
            <a:r>
              <a:rPr b="1" lang="en-US" sz="1600" spc="-1" strike="noStrike">
                <a:solidFill>
                  <a:srgbClr val="000000"/>
                </a:solidFill>
                <a:uFill>
                  <a:solidFill>
                    <a:srgbClr val="ffffff"/>
                  </a:solidFill>
                </a:uFill>
                <a:latin typeface="Times new roman"/>
                <a:ea typeface="DejaVu Sans"/>
              </a:rPr>
              <a:t> &lt; 1.6 GeV, 0.2 &lt; </a:t>
            </a:r>
            <a:r>
              <a:rPr b="1" i="1" lang="en-US" sz="1600" spc="-1" strike="noStrike">
                <a:solidFill>
                  <a:srgbClr val="000000"/>
                </a:solidFill>
                <a:uFill>
                  <a:solidFill>
                    <a:srgbClr val="ffffff"/>
                  </a:solidFill>
                </a:uFill>
                <a:latin typeface="Times new roman"/>
                <a:ea typeface="DejaVu Sans"/>
              </a:rPr>
              <a:t>Q</a:t>
            </a:r>
            <a:r>
              <a:rPr b="1" i="1" lang="en-US" sz="1600" spc="-1" strike="noStrike" baseline="30000">
                <a:solidFill>
                  <a:srgbClr val="000000"/>
                </a:solidFill>
                <a:uFill>
                  <a:solidFill>
                    <a:srgbClr val="ffffff"/>
                  </a:solidFill>
                </a:uFill>
                <a:latin typeface="Times new roman"/>
                <a:ea typeface="DejaVu Sans"/>
              </a:rPr>
              <a:t>2</a:t>
            </a:r>
            <a:r>
              <a:rPr b="1" lang="en-US" sz="1600" spc="-1" strike="noStrike">
                <a:solidFill>
                  <a:srgbClr val="000000"/>
                </a:solidFill>
                <a:uFill>
                  <a:solidFill>
                    <a:srgbClr val="ffffff"/>
                  </a:solidFill>
                </a:uFill>
                <a:latin typeface="Times new roman"/>
                <a:ea typeface="DejaVu Sans"/>
              </a:rPr>
              <a:t> &lt; 0.6 GeV</a:t>
            </a:r>
            <a:r>
              <a:rPr b="1" lang="en-US" sz="1600" spc="-1" strike="noStrike" baseline="30000">
                <a:solidFill>
                  <a:srgbClr val="000000"/>
                </a:solidFill>
                <a:uFill>
                  <a:solidFill>
                    <a:srgbClr val="ffffff"/>
                  </a:solidFill>
                </a:uFill>
                <a:latin typeface="Times new roman"/>
                <a:ea typeface="DejaVu Sans"/>
              </a:rPr>
              <a:t>2</a:t>
            </a:r>
            <a:r>
              <a:rPr b="1" lang="en-US" sz="16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p>
            <a:pPr algn="just">
              <a:lnSpc>
                <a:spcPct val="100000"/>
              </a:lnSpc>
            </a:pPr>
            <a:r>
              <a:rPr b="1" lang="en-US" sz="1600" spc="-1" strike="noStrike">
                <a:solidFill>
                  <a:srgbClr val="000000"/>
                </a:solidFill>
                <a:uFill>
                  <a:solidFill>
                    <a:srgbClr val="ffffff"/>
                  </a:solidFill>
                </a:uFill>
                <a:latin typeface="Times new roman"/>
                <a:ea typeface="DejaVu Sans"/>
              </a:rPr>
              <a:t>	</a:t>
            </a:r>
            <a:r>
              <a:rPr b="0" i="1" lang="en-US" sz="1600" spc="-1" strike="noStrike">
                <a:solidFill>
                  <a:srgbClr val="000000"/>
                </a:solidFill>
                <a:uFill>
                  <a:solidFill>
                    <a:srgbClr val="ffffff"/>
                  </a:solidFill>
                </a:uFill>
                <a:latin typeface="Times new roman"/>
                <a:ea typeface="DejaVu Sans"/>
              </a:rPr>
              <a:t>G. V. Fedotov et al. [CLAS Collaboration], Phys. Rev. C 79, 015204 (2009)</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a:p>
            <a:pPr algn="just">
              <a:lnSpc>
                <a:spcPct val="100000"/>
              </a:lnSpc>
            </a:pPr>
            <a:r>
              <a:rPr b="1" lang="en-US" sz="1600" spc="-1" strike="noStrike">
                <a:solidFill>
                  <a:srgbClr val="000000"/>
                </a:solidFill>
                <a:uFill>
                  <a:solidFill>
                    <a:srgbClr val="ffffff"/>
                  </a:solidFill>
                </a:uFill>
                <a:latin typeface="Times new roman"/>
                <a:ea typeface="DejaVu Sans"/>
              </a:rPr>
              <a:t>3) </a:t>
            </a:r>
            <a:r>
              <a:rPr b="1" lang="en-US" sz="1600" spc="-1" strike="noStrike" u="sng">
                <a:solidFill>
                  <a:srgbClr val="000000"/>
                </a:solidFill>
                <a:uFill>
                  <a:solidFill>
                    <a:srgbClr val="ffffff"/>
                  </a:solidFill>
                </a:uFill>
                <a:latin typeface="Times new roman"/>
                <a:ea typeface="DejaVu Sans"/>
              </a:rPr>
              <a:t>CLAS data at E</a:t>
            </a:r>
            <a:r>
              <a:rPr b="1" lang="en-US" sz="1600" spc="-1" strike="noStrike" u="sng" baseline="-25000">
                <a:solidFill>
                  <a:srgbClr val="000000"/>
                </a:solidFill>
                <a:uFill>
                  <a:solidFill>
                    <a:srgbClr val="ffffff"/>
                  </a:solidFill>
                </a:uFill>
                <a:latin typeface="Times new roman"/>
                <a:ea typeface="DejaVu Sans"/>
              </a:rPr>
              <a:t>beam</a:t>
            </a:r>
            <a:r>
              <a:rPr b="1" lang="en-US" sz="1600" spc="-1" strike="noStrike" u="sng">
                <a:solidFill>
                  <a:srgbClr val="000000"/>
                </a:solidFill>
                <a:uFill>
                  <a:solidFill>
                    <a:srgbClr val="ffffff"/>
                  </a:solidFill>
                </a:uFill>
                <a:latin typeface="Times new roman"/>
                <a:ea typeface="DejaVu Sans"/>
              </a:rPr>
              <a:t> = 5.8 GeV  </a:t>
            </a:r>
            <a:r>
              <a:rPr b="1" lang="en-US" sz="1600" spc="-1" strike="noStrike">
                <a:solidFill>
                  <a:srgbClr val="000000"/>
                </a:solidFill>
                <a:uFill>
                  <a:solidFill>
                    <a:srgbClr val="ffffff"/>
                  </a:solidFill>
                </a:uFill>
                <a:latin typeface="Times new roman"/>
                <a:ea typeface="DejaVu Sans"/>
              </a:rPr>
              <a:t>( 1.4 &lt; </a:t>
            </a:r>
            <a:r>
              <a:rPr b="1" i="1" lang="en-US" sz="1600" spc="-1" strike="noStrike">
                <a:solidFill>
                  <a:srgbClr val="000000"/>
                </a:solidFill>
                <a:uFill>
                  <a:solidFill>
                    <a:srgbClr val="ffffff"/>
                  </a:solidFill>
                </a:uFill>
                <a:latin typeface="Times new roman"/>
                <a:ea typeface="DejaVu Sans"/>
              </a:rPr>
              <a:t>W</a:t>
            </a:r>
            <a:r>
              <a:rPr b="1" lang="en-US" sz="1600" spc="-1" strike="noStrike">
                <a:solidFill>
                  <a:srgbClr val="000000"/>
                </a:solidFill>
                <a:uFill>
                  <a:solidFill>
                    <a:srgbClr val="ffffff"/>
                  </a:solidFill>
                </a:uFill>
                <a:latin typeface="Times new roman"/>
                <a:ea typeface="DejaVu Sans"/>
              </a:rPr>
              <a:t> &lt;  2 GeV, 2 &lt; </a:t>
            </a:r>
            <a:r>
              <a:rPr b="1" i="1" lang="en-US" sz="1600" spc="-1" strike="noStrike">
                <a:solidFill>
                  <a:srgbClr val="000000"/>
                </a:solidFill>
                <a:uFill>
                  <a:solidFill>
                    <a:srgbClr val="ffffff"/>
                  </a:solidFill>
                </a:uFill>
                <a:latin typeface="Times new roman"/>
                <a:ea typeface="DejaVu Sans"/>
              </a:rPr>
              <a:t>Q</a:t>
            </a:r>
            <a:r>
              <a:rPr b="1" i="1" lang="en-US" sz="1600" spc="-1" strike="noStrike" baseline="30000">
                <a:solidFill>
                  <a:srgbClr val="000000"/>
                </a:solidFill>
                <a:uFill>
                  <a:solidFill>
                    <a:srgbClr val="ffffff"/>
                  </a:solidFill>
                </a:uFill>
                <a:latin typeface="Times new roman"/>
                <a:ea typeface="DejaVu Sans"/>
              </a:rPr>
              <a:t>2</a:t>
            </a:r>
            <a:r>
              <a:rPr b="1" lang="en-US" sz="1600" spc="-1" strike="noStrike">
                <a:solidFill>
                  <a:srgbClr val="000000"/>
                </a:solidFill>
                <a:uFill>
                  <a:solidFill>
                    <a:srgbClr val="ffffff"/>
                  </a:solidFill>
                </a:uFill>
                <a:latin typeface="Times new roman"/>
                <a:ea typeface="DejaVu Sans"/>
              </a:rPr>
              <a:t> &lt; 5 GeV</a:t>
            </a:r>
            <a:r>
              <a:rPr b="1" lang="en-US" sz="1600" spc="-1" strike="noStrike" baseline="30000">
                <a:solidFill>
                  <a:srgbClr val="000000"/>
                </a:solidFill>
                <a:uFill>
                  <a:solidFill>
                    <a:srgbClr val="ffffff"/>
                  </a:solidFill>
                </a:uFill>
                <a:latin typeface="Times new roman"/>
                <a:ea typeface="DejaVu Sans"/>
              </a:rPr>
              <a:t>2</a:t>
            </a:r>
            <a:r>
              <a:rPr b="1" lang="en-US" sz="16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p>
            <a:pPr algn="just">
              <a:lnSpc>
                <a:spcPct val="100000"/>
              </a:lnSpc>
            </a:pPr>
            <a:r>
              <a:rPr b="0" i="1" lang="en-US" sz="1600" spc="-1" strike="noStrike">
                <a:solidFill>
                  <a:srgbClr val="000000"/>
                </a:solidFill>
                <a:uFill>
                  <a:solidFill>
                    <a:srgbClr val="ffffff"/>
                  </a:solidFill>
                </a:uFill>
                <a:latin typeface="Arial"/>
                <a:ea typeface="DejaVu Sans"/>
              </a:rPr>
              <a:t>                </a:t>
            </a:r>
            <a:r>
              <a:rPr b="0" i="1" lang="en-US" sz="1600" spc="-1" strike="noStrike">
                <a:solidFill>
                  <a:srgbClr val="000000"/>
                </a:solidFill>
                <a:uFill>
                  <a:solidFill>
                    <a:srgbClr val="ffffff"/>
                  </a:solidFill>
                </a:uFill>
                <a:latin typeface="Times new roman"/>
                <a:ea typeface="DejaVu Sans"/>
              </a:rPr>
              <a:t>E. L. Isupov et al. (CLAS), Phys. Rev. C96, 025209 (2017)</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a:p>
            <a:pPr algn="just">
              <a:lnSpc>
                <a:spcPct val="100000"/>
              </a:lnSpc>
            </a:pPr>
            <a:r>
              <a:rPr b="1" lang="en-US" sz="1600" spc="-1" strike="noStrike">
                <a:solidFill>
                  <a:srgbClr val="000000"/>
                </a:solidFill>
                <a:uFill>
                  <a:solidFill>
                    <a:srgbClr val="ffffff"/>
                  </a:solidFill>
                </a:uFill>
                <a:latin typeface="Times new roman"/>
                <a:ea typeface="DejaVu Sans"/>
              </a:rPr>
              <a:t>4) </a:t>
            </a:r>
            <a:r>
              <a:rPr b="1" lang="en-US" sz="1600" spc="-1" strike="noStrike" u="sng">
                <a:solidFill>
                  <a:srgbClr val="000000"/>
                </a:solidFill>
                <a:uFill>
                  <a:solidFill>
                    <a:srgbClr val="ffffff"/>
                  </a:solidFill>
                </a:uFill>
                <a:latin typeface="Times new roman"/>
                <a:ea typeface="DejaVu Sans"/>
              </a:rPr>
              <a:t>CLAS data at E</a:t>
            </a:r>
            <a:r>
              <a:rPr b="1" lang="en-US" sz="1600" spc="-1" strike="noStrike" u="sng" baseline="-25000">
                <a:solidFill>
                  <a:srgbClr val="000000"/>
                </a:solidFill>
                <a:uFill>
                  <a:solidFill>
                    <a:srgbClr val="ffffff"/>
                  </a:solidFill>
                </a:uFill>
                <a:latin typeface="Times new roman"/>
                <a:ea typeface="DejaVu Sans"/>
              </a:rPr>
              <a:t>beam</a:t>
            </a:r>
            <a:r>
              <a:rPr b="1" lang="en-US" sz="1600" spc="-1" strike="noStrike" u="sng">
                <a:solidFill>
                  <a:srgbClr val="000000"/>
                </a:solidFill>
                <a:uFill>
                  <a:solidFill>
                    <a:srgbClr val="ffffff"/>
                  </a:solidFill>
                </a:uFill>
                <a:latin typeface="Times new roman"/>
                <a:ea typeface="DejaVu Sans"/>
              </a:rPr>
              <a:t> = 2 GeV  </a:t>
            </a:r>
            <a:r>
              <a:rPr b="1" lang="en-US" sz="1600" spc="-1" strike="noStrike">
                <a:solidFill>
                  <a:srgbClr val="000000"/>
                </a:solidFill>
                <a:uFill>
                  <a:solidFill>
                    <a:srgbClr val="ffffff"/>
                  </a:solidFill>
                </a:uFill>
                <a:latin typeface="Times new roman"/>
                <a:ea typeface="DejaVu Sans"/>
              </a:rPr>
              <a:t>( 1.3 &lt; </a:t>
            </a:r>
            <a:r>
              <a:rPr b="1" i="1" lang="en-US" sz="1600" spc="-1" strike="noStrike">
                <a:solidFill>
                  <a:srgbClr val="000000"/>
                </a:solidFill>
                <a:uFill>
                  <a:solidFill>
                    <a:srgbClr val="ffffff"/>
                  </a:solidFill>
                </a:uFill>
                <a:latin typeface="Times new roman"/>
                <a:ea typeface="DejaVu Sans"/>
              </a:rPr>
              <a:t>W</a:t>
            </a:r>
            <a:r>
              <a:rPr b="1" lang="en-US" sz="1600" spc="-1" strike="noStrike">
                <a:solidFill>
                  <a:srgbClr val="000000"/>
                </a:solidFill>
                <a:uFill>
                  <a:solidFill>
                    <a:srgbClr val="ffffff"/>
                  </a:solidFill>
                </a:uFill>
                <a:latin typeface="Times new roman"/>
                <a:ea typeface="DejaVu Sans"/>
              </a:rPr>
              <a:t> &lt; 1.83 GeV, 0.4 &lt; </a:t>
            </a:r>
            <a:r>
              <a:rPr b="1" i="1" lang="en-US" sz="1600" spc="-1" strike="noStrike">
                <a:solidFill>
                  <a:srgbClr val="000000"/>
                </a:solidFill>
                <a:uFill>
                  <a:solidFill>
                    <a:srgbClr val="ffffff"/>
                  </a:solidFill>
                </a:uFill>
                <a:latin typeface="Times new roman"/>
                <a:ea typeface="DejaVu Sans"/>
              </a:rPr>
              <a:t>Q</a:t>
            </a:r>
            <a:r>
              <a:rPr b="1" i="1" lang="en-US" sz="1600" spc="-1" strike="noStrike" baseline="30000">
                <a:solidFill>
                  <a:srgbClr val="000000"/>
                </a:solidFill>
                <a:uFill>
                  <a:solidFill>
                    <a:srgbClr val="ffffff"/>
                  </a:solidFill>
                </a:uFill>
                <a:latin typeface="Times new roman"/>
                <a:ea typeface="DejaVu Sans"/>
              </a:rPr>
              <a:t>2</a:t>
            </a:r>
            <a:r>
              <a:rPr b="1" lang="en-US" sz="1600" spc="-1" strike="noStrike">
                <a:solidFill>
                  <a:srgbClr val="000000"/>
                </a:solidFill>
                <a:uFill>
                  <a:solidFill>
                    <a:srgbClr val="ffffff"/>
                  </a:solidFill>
                </a:uFill>
                <a:latin typeface="Times new roman"/>
                <a:ea typeface="DejaVu Sans"/>
              </a:rPr>
              <a:t> &lt; 1 GeV</a:t>
            </a:r>
            <a:r>
              <a:rPr b="1" lang="en-US" sz="1600" spc="-1" strike="noStrike" baseline="30000">
                <a:solidFill>
                  <a:srgbClr val="000000"/>
                </a:solidFill>
                <a:uFill>
                  <a:solidFill>
                    <a:srgbClr val="ffffff"/>
                  </a:solidFill>
                </a:uFill>
                <a:latin typeface="Times new roman"/>
                <a:ea typeface="DejaVu Sans"/>
              </a:rPr>
              <a:t>2</a:t>
            </a:r>
            <a:r>
              <a:rPr b="1" lang="en-US" sz="16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p>
            <a:pPr algn="just">
              <a:lnSpc>
                <a:spcPct val="100000"/>
              </a:lnSpc>
            </a:pPr>
            <a:r>
              <a:rPr b="1" lang="en-US" sz="1600" spc="-1" strike="noStrike">
                <a:solidFill>
                  <a:srgbClr val="000000"/>
                </a:solidFill>
                <a:uFill>
                  <a:solidFill>
                    <a:srgbClr val="ffffff"/>
                  </a:solidFill>
                </a:uFill>
                <a:latin typeface="Times new roman"/>
                <a:ea typeface="DejaVu Sans"/>
              </a:rPr>
              <a:t>	</a:t>
            </a:r>
            <a:r>
              <a:rPr b="0" i="1" lang="en-US" sz="1600" spc="-1" strike="noStrike">
                <a:solidFill>
                  <a:srgbClr val="000000"/>
                </a:solidFill>
                <a:uFill>
                  <a:solidFill>
                    <a:srgbClr val="ffffff"/>
                  </a:solidFill>
                </a:uFill>
                <a:latin typeface="Times new roman"/>
                <a:ea typeface="DejaVu Sans"/>
              </a:rPr>
              <a:t>G. V. Fedotov et al. [CLAS Collaboration,</a:t>
            </a:r>
            <a:r>
              <a:rPr b="0" lang="en-US" sz="1600" spc="-1" strike="noStrike">
                <a:solidFill>
                  <a:srgbClr val="000000"/>
                </a:solidFill>
                <a:uFill>
                  <a:solidFill>
                    <a:srgbClr val="ffffff"/>
                  </a:solidFill>
                </a:uFill>
                <a:latin typeface="Times New Roman"/>
                <a:ea typeface="DejaVu Sans"/>
              </a:rPr>
              <a:t> Phys. Rev. C 98, 025203 (2018) </a:t>
            </a:r>
            <a:endParaRPr b="0" lang="en-US" sz="1800" spc="-1" strike="noStrike">
              <a:solidFill>
                <a:srgbClr val="000000"/>
              </a:solidFill>
              <a:uFill>
                <a:solidFill>
                  <a:srgbClr val="ffffff"/>
                </a:solidFill>
              </a:uFill>
              <a:latin typeface="Arial"/>
            </a:endParaRPr>
          </a:p>
          <a:p>
            <a:pPr algn="ctr">
              <a:lnSpc>
                <a:spcPct val="100000"/>
              </a:lnSpc>
            </a:pPr>
            <a:r>
              <a:rPr b="1" i="1" lang="en-US" sz="1800" spc="-1" strike="noStrike">
                <a:solidFill>
                  <a:srgbClr val="ff0000"/>
                </a:solidFill>
                <a:uFill>
                  <a:solidFill>
                    <a:srgbClr val="ffffff"/>
                  </a:solidFill>
                </a:uFill>
                <a:latin typeface="Times new roman"/>
                <a:ea typeface="DejaVu Sans"/>
              </a:rPr>
              <a:t>Photoproduction</a:t>
            </a:r>
            <a:endParaRPr b="0" lang="en-US" sz="1800" spc="-1" strike="noStrike">
              <a:solidFill>
                <a:srgbClr val="000000"/>
              </a:solidFill>
              <a:uFill>
                <a:solidFill>
                  <a:srgbClr val="ffffff"/>
                </a:solidFill>
              </a:uFill>
              <a:latin typeface="Arial"/>
            </a:endParaRPr>
          </a:p>
          <a:p>
            <a:pPr algn="just">
              <a:lnSpc>
                <a:spcPct val="100000"/>
              </a:lnSpc>
            </a:pPr>
            <a:r>
              <a:rPr b="1" lang="en-US" sz="1600" spc="-1" strike="noStrike">
                <a:solidFill>
                  <a:srgbClr val="000000"/>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a:p>
            <a:pPr marL="343080" indent="-342720" algn="just">
              <a:lnSpc>
                <a:spcPct val="100000"/>
              </a:lnSpc>
              <a:buClr>
                <a:srgbClr val="000000"/>
              </a:buClr>
              <a:buFont typeface="StarSymbol"/>
              <a:buAutoNum type="arabicParenR"/>
            </a:pPr>
            <a:r>
              <a:rPr b="1" lang="en-US" sz="1600" spc="-1" strike="noStrike" u="sng">
                <a:solidFill>
                  <a:srgbClr val="000000"/>
                </a:solidFill>
                <a:uFill>
                  <a:solidFill>
                    <a:srgbClr val="ffffff"/>
                  </a:solidFill>
                </a:uFill>
                <a:latin typeface="Times new roman"/>
                <a:ea typeface="DejaVu Sans"/>
              </a:rPr>
              <a:t>CLAS g11a experiment</a:t>
            </a:r>
            <a:r>
              <a:rPr b="1" lang="en-US" sz="1600" spc="-1" strike="noStrike">
                <a:solidFill>
                  <a:srgbClr val="000000"/>
                </a:solidFill>
                <a:uFill>
                  <a:solidFill>
                    <a:srgbClr val="ffffff"/>
                  </a:solidFill>
                </a:uFill>
                <a:latin typeface="Times New Roman"/>
                <a:ea typeface="DejaVu Sans"/>
              </a:rPr>
              <a:t> </a:t>
            </a:r>
            <a:r>
              <a:rPr b="0" lang="en-US" sz="1600" spc="-1" strike="noStrike">
                <a:solidFill>
                  <a:srgbClr val="000000"/>
                </a:solidFill>
                <a:uFill>
                  <a:solidFill>
                    <a:srgbClr val="ffffff"/>
                  </a:solidFill>
                </a:uFill>
                <a:latin typeface="Arial"/>
                <a:ea typeface="DejaVu Sans"/>
              </a:rPr>
              <a:t> </a:t>
            </a:r>
            <a:r>
              <a:rPr b="0" i="1" lang="en-US" sz="1600" spc="-1" strike="noStrike">
                <a:solidFill>
                  <a:srgbClr val="000000"/>
                </a:solidFill>
                <a:uFill>
                  <a:solidFill>
                    <a:srgbClr val="ffffff"/>
                  </a:solidFill>
                </a:uFill>
                <a:latin typeface="Times new roman"/>
                <a:ea typeface="DejaVu Sans"/>
              </a:rPr>
              <a:t>E. Golovach et.al. to be published in PRL</a:t>
            </a:r>
            <a:endParaRPr b="0" lang="en-US" sz="1800" spc="-1" strike="noStrike">
              <a:solidFill>
                <a:srgbClr val="000000"/>
              </a:solidFill>
              <a:uFill>
                <a:solidFill>
                  <a:srgbClr val="ffffff"/>
                </a:solidFill>
              </a:uFill>
              <a:latin typeface="Arial"/>
            </a:endParaRPr>
          </a:p>
          <a:p>
            <a:pPr marL="343080" indent="-342720" algn="just">
              <a:lnSpc>
                <a:spcPct val="100000"/>
              </a:lnSpc>
              <a:buClr>
                <a:srgbClr val="000000"/>
              </a:buClr>
              <a:buFont typeface="StarSymbol"/>
              <a:buAutoNum type="arabicParenR" startAt="2"/>
            </a:pPr>
            <a:r>
              <a:rPr b="1" lang="en-US" sz="1600" spc="-1" strike="noStrike" u="sng">
                <a:solidFill>
                  <a:srgbClr val="000000"/>
                </a:solidFill>
                <a:uFill>
                  <a:solidFill>
                    <a:srgbClr val="ffffff"/>
                  </a:solidFill>
                </a:uFill>
                <a:latin typeface="Times new roman"/>
                <a:ea typeface="DejaVu Sans"/>
              </a:rPr>
              <a:t>SAPHIR</a:t>
            </a:r>
            <a:r>
              <a:rPr b="1" lang="en-US" sz="1600" spc="-1" strike="noStrike">
                <a:solidFill>
                  <a:srgbClr val="000000"/>
                </a:solidFill>
                <a:uFill>
                  <a:solidFill>
                    <a:srgbClr val="ffffff"/>
                  </a:solidFill>
                </a:uFill>
                <a:latin typeface="Times new roman"/>
                <a:ea typeface="DejaVu Sans"/>
              </a:rPr>
              <a:t>  </a:t>
            </a:r>
            <a:r>
              <a:rPr b="0" i="1" lang="en-US" sz="1600" spc="-1" strike="noStrike">
                <a:solidFill>
                  <a:srgbClr val="000000"/>
                </a:solidFill>
                <a:uFill>
                  <a:solidFill>
                    <a:srgbClr val="ffffff"/>
                  </a:solidFill>
                </a:uFill>
                <a:latin typeface="Times new roman"/>
                <a:ea typeface="DejaVu Sans"/>
              </a:rPr>
              <a:t>Eur. Phys. J. A 23, 317 (2005)</a:t>
            </a:r>
            <a:endParaRPr b="0" lang="en-US" sz="1800" spc="-1" strike="noStrike">
              <a:solidFill>
                <a:srgbClr val="000000"/>
              </a:solidFill>
              <a:uFill>
                <a:solidFill>
                  <a:srgbClr val="ffffff"/>
                </a:solidFill>
              </a:uFill>
              <a:latin typeface="Arial"/>
            </a:endParaRPr>
          </a:p>
          <a:p>
            <a:pPr marL="343080" indent="-342720" algn="just">
              <a:lnSpc>
                <a:spcPct val="100000"/>
              </a:lnSpc>
              <a:buClr>
                <a:srgbClr val="000000"/>
              </a:buClr>
              <a:buFont typeface="StarSymbol"/>
              <a:buAutoNum type="arabicParenR" startAt="3"/>
            </a:pPr>
            <a:r>
              <a:rPr b="1" lang="en-US" sz="1600" spc="-1" strike="noStrike" u="sng">
                <a:solidFill>
                  <a:srgbClr val="000000"/>
                </a:solidFill>
                <a:uFill>
                  <a:solidFill>
                    <a:srgbClr val="ffffff"/>
                  </a:solidFill>
                </a:uFill>
                <a:latin typeface="Times new roman"/>
                <a:ea typeface="DejaVu Sans"/>
              </a:rPr>
              <a:t>ABBHM</a:t>
            </a:r>
            <a:r>
              <a:rPr b="1" lang="en-US" sz="1600" spc="-1" strike="noStrike">
                <a:solidFill>
                  <a:srgbClr val="000000"/>
                </a:solidFill>
                <a:uFill>
                  <a:solidFill>
                    <a:srgbClr val="ffffff"/>
                  </a:solidFill>
                </a:uFill>
                <a:latin typeface="Times new roman"/>
                <a:ea typeface="DejaVu Sans"/>
              </a:rPr>
              <a:t> </a:t>
            </a:r>
            <a:r>
              <a:rPr b="0" i="1" lang="en-US" sz="1600" spc="-1" strike="noStrike">
                <a:solidFill>
                  <a:srgbClr val="000000"/>
                </a:solidFill>
                <a:uFill>
                  <a:solidFill>
                    <a:srgbClr val="ffffff"/>
                  </a:solidFill>
                </a:uFill>
                <a:latin typeface="Times new roman"/>
                <a:ea typeface="DejaVu Sans"/>
              </a:rPr>
              <a:t> Phys. Rev. 175, 1669 (1968)</a:t>
            </a:r>
            <a:endParaRPr b="0" lang="en-US" sz="1800" spc="-1" strike="noStrike">
              <a:solidFill>
                <a:srgbClr val="000000"/>
              </a:solidFill>
              <a:uFill>
                <a:solidFill>
                  <a:srgbClr val="ffffff"/>
                </a:solidFill>
              </a:uFill>
              <a:latin typeface="Arial"/>
            </a:endParaRPr>
          </a:p>
        </p:txBody>
      </p:sp>
      <p:sp>
        <p:nvSpPr>
          <p:cNvPr id="222" name="CustomShape 3"/>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Exclusive channels with double pion emission</a:t>
            </a:r>
            <a:endParaRPr b="0" lang="en-US" sz="1800" spc="-1" strike="noStrike">
              <a:solidFill>
                <a:srgbClr val="000000"/>
              </a:solidFill>
              <a:uFill>
                <a:solidFill>
                  <a:srgbClr val="ffffff"/>
                </a:solidFill>
              </a:uFill>
              <a:latin typeface="Arial"/>
            </a:endParaRPr>
          </a:p>
        </p:txBody>
      </p:sp>
      <p:sp>
        <p:nvSpPr>
          <p:cNvPr id="223" name="CustomShape 4"/>
          <p:cNvSpPr/>
          <p:nvPr/>
        </p:nvSpPr>
        <p:spPr>
          <a:xfrm>
            <a:off x="4404960" y="713880"/>
            <a:ext cx="3070080" cy="369000"/>
          </a:xfrm>
          <a:prstGeom prst="rect">
            <a:avLst/>
          </a:prstGeom>
          <a:noFill/>
          <a:ln>
            <a:noFill/>
          </a:ln>
        </p:spPr>
        <p:style>
          <a:lnRef idx="0"/>
          <a:fillRef idx="0"/>
          <a:effectRef idx="0"/>
          <a:fontRef idx="minor"/>
        </p:style>
      </p:sp>
      <p:sp>
        <p:nvSpPr>
          <p:cNvPr id="224" name="CustomShape 5"/>
          <p:cNvSpPr/>
          <p:nvPr/>
        </p:nvSpPr>
        <p:spPr>
          <a:xfrm>
            <a:off x="4404960" y="713880"/>
            <a:ext cx="3070080" cy="369000"/>
          </a:xfrm>
          <a:prstGeom prst="rect">
            <a:avLst/>
          </a:prstGeom>
          <a:blipFill>
            <a:blip r:embed="rId1"/>
            <a:stretch>
              <a:fillRect l="0" t="0" r="0" b="-27803"/>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CustomShape 1"/>
          <p:cNvSpPr/>
          <p:nvPr/>
        </p:nvSpPr>
        <p:spPr>
          <a:xfrm>
            <a:off x="4141080" y="1490760"/>
            <a:ext cx="263520" cy="367560"/>
          </a:xfrm>
          <a:prstGeom prst="rect">
            <a:avLst/>
          </a:prstGeom>
          <a:noFill/>
          <a:ln>
            <a:noFill/>
          </a:ln>
        </p:spPr>
        <p:style>
          <a:lnRef idx="0"/>
          <a:fillRef idx="0"/>
          <a:effectRef idx="0"/>
          <a:fontRef idx="minor"/>
        </p:style>
      </p:sp>
      <p:sp>
        <p:nvSpPr>
          <p:cNvPr id="226"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Exclusive channels with double pion emission</a:t>
            </a:r>
            <a:endParaRPr b="0" lang="en-US" sz="1800" spc="-1" strike="noStrike">
              <a:solidFill>
                <a:srgbClr val="000000"/>
              </a:solidFill>
              <a:uFill>
                <a:solidFill>
                  <a:srgbClr val="ffffff"/>
                </a:solidFill>
              </a:uFill>
              <a:latin typeface="Arial"/>
            </a:endParaRPr>
          </a:p>
        </p:txBody>
      </p:sp>
      <p:sp>
        <p:nvSpPr>
          <p:cNvPr id="227" name="CustomShape 3"/>
          <p:cNvSpPr/>
          <p:nvPr/>
        </p:nvSpPr>
        <p:spPr>
          <a:xfrm>
            <a:off x="3777480" y="1293840"/>
            <a:ext cx="4561920" cy="369000"/>
          </a:xfrm>
          <a:prstGeom prst="rect">
            <a:avLst/>
          </a:prstGeom>
          <a:noFill/>
          <a:ln>
            <a:noFill/>
          </a:ln>
        </p:spPr>
        <p:style>
          <a:lnRef idx="0"/>
          <a:fillRef idx="0"/>
          <a:effectRef idx="0"/>
          <a:fontRef idx="minor"/>
        </p:style>
      </p:sp>
      <p:sp>
        <p:nvSpPr>
          <p:cNvPr id="228" name="CustomShape 4"/>
          <p:cNvSpPr/>
          <p:nvPr/>
        </p:nvSpPr>
        <p:spPr>
          <a:xfrm>
            <a:off x="3777480" y="1293840"/>
            <a:ext cx="4561920" cy="369000"/>
          </a:xfrm>
          <a:prstGeom prst="rect">
            <a:avLst/>
          </a:prstGeom>
          <a:blipFill>
            <a:blip r:embed="rId1"/>
            <a:stretch>
              <a:fillRect l="0" t="0" r="0" b="-26170"/>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229" name="CustomShape 5"/>
          <p:cNvSpPr/>
          <p:nvPr/>
        </p:nvSpPr>
        <p:spPr>
          <a:xfrm>
            <a:off x="3321720" y="5793120"/>
            <a:ext cx="469224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Times New Roman"/>
                <a:ea typeface="DejaVu Sans"/>
              </a:rPr>
              <a:t>A. Fix, H. Arenhoevel Eur.Phys.J. A25 (2005) 115-135 </a:t>
            </a:r>
            <a:endParaRPr b="0" lang="en-US" sz="1800" spc="-1" strike="noStrike">
              <a:solidFill>
                <a:srgbClr val="000000"/>
              </a:solidFill>
              <a:uFill>
                <a:solidFill>
                  <a:srgbClr val="ffffff"/>
                </a:solidFill>
              </a:uFill>
              <a:latin typeface="Arial"/>
            </a:endParaRPr>
          </a:p>
        </p:txBody>
      </p:sp>
      <p:pic>
        <p:nvPicPr>
          <p:cNvPr id="230" name="Picture 3" descr=""/>
          <p:cNvPicPr/>
          <p:nvPr/>
        </p:nvPicPr>
        <p:blipFill>
          <a:blip r:embed="rId2"/>
          <a:stretch/>
        </p:blipFill>
        <p:spPr>
          <a:xfrm>
            <a:off x="4546080" y="2336400"/>
            <a:ext cx="3048120" cy="2666880"/>
          </a:xfrm>
          <a:prstGeom prst="rect">
            <a:avLst/>
          </a:prstGeom>
          <a:ln>
            <a:noFill/>
          </a:ln>
        </p:spPr>
      </p:pic>
      <p:pic>
        <p:nvPicPr>
          <p:cNvPr id="231" name="Picture 6" descr=""/>
          <p:cNvPicPr/>
          <p:nvPr/>
        </p:nvPicPr>
        <p:blipFill>
          <a:blip r:embed="rId3"/>
          <a:stretch/>
        </p:blipFill>
        <p:spPr>
          <a:xfrm>
            <a:off x="7511040" y="2394360"/>
            <a:ext cx="2982240" cy="2609280"/>
          </a:xfrm>
          <a:prstGeom prst="rect">
            <a:avLst/>
          </a:prstGeom>
          <a:ln>
            <a:noFill/>
          </a:ln>
        </p:spPr>
      </p:pic>
      <p:pic>
        <p:nvPicPr>
          <p:cNvPr id="232" name="Picture 8" descr=""/>
          <p:cNvPicPr/>
          <p:nvPr/>
        </p:nvPicPr>
        <p:blipFill>
          <a:blip r:embed="rId4"/>
          <a:stretch/>
        </p:blipFill>
        <p:spPr>
          <a:xfrm>
            <a:off x="1646640" y="2357280"/>
            <a:ext cx="3024000" cy="264600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CustomShape 1"/>
          <p:cNvSpPr/>
          <p:nvPr/>
        </p:nvSpPr>
        <p:spPr>
          <a:xfrm>
            <a:off x="4141080" y="1490760"/>
            <a:ext cx="263520" cy="367560"/>
          </a:xfrm>
          <a:prstGeom prst="rect">
            <a:avLst/>
          </a:prstGeom>
          <a:noFill/>
          <a:ln>
            <a:noFill/>
          </a:ln>
        </p:spPr>
        <p:style>
          <a:lnRef idx="0"/>
          <a:fillRef idx="0"/>
          <a:effectRef idx="0"/>
          <a:fontRef idx="minor"/>
        </p:style>
      </p:sp>
      <p:sp>
        <p:nvSpPr>
          <p:cNvPr id="234"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Things need to be done</a:t>
            </a:r>
            <a:r>
              <a:rPr b="1" lang="en-US" sz="3600" spc="-1" strike="noStrike" baseline="30000">
                <a:solidFill>
                  <a:srgbClr val="333399"/>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235" name="CustomShape 3"/>
          <p:cNvSpPr/>
          <p:nvPr/>
        </p:nvSpPr>
        <p:spPr>
          <a:xfrm>
            <a:off x="641520" y="1363680"/>
            <a:ext cx="11100600" cy="3193920"/>
          </a:xfrm>
          <a:prstGeom prst="rect">
            <a:avLst/>
          </a:prstGeom>
          <a:noFill/>
          <a:ln>
            <a:noFill/>
          </a:ln>
        </p:spPr>
        <p:style>
          <a:lnRef idx="0"/>
          <a:fillRef idx="0"/>
          <a:effectRef idx="0"/>
          <a:fontRef idx="minor"/>
        </p:style>
        <p:txBody>
          <a:bodyPr lIns="90000" rIns="90000" tIns="45000" bIns="45000"/>
          <a:p>
            <a:pPr marL="343080" indent="-341280">
              <a:lnSpc>
                <a:spcPct val="100000"/>
              </a:lnSpc>
              <a:buClr>
                <a:srgbClr val="333399"/>
              </a:buClr>
              <a:buFont typeface="Wingdings" charset="2"/>
              <a:buChar char=""/>
            </a:pPr>
            <a:r>
              <a:rPr b="0" lang="en-US" sz="2800" spc="-1" strike="noStrike">
                <a:solidFill>
                  <a:srgbClr val="000000"/>
                </a:solidFill>
                <a:uFill>
                  <a:solidFill>
                    <a:srgbClr val="ffffff"/>
                  </a:solidFill>
                </a:uFill>
                <a:latin typeface="Times New Roman"/>
                <a:ea typeface="DejaVu Sans"/>
              </a:rPr>
              <a:t>An adaptation of the experimental analysis tools previously established for pπ</a:t>
            </a:r>
            <a:r>
              <a:rPr b="0" lang="en-US" sz="2800" spc="-1" strike="noStrike" baseline="30000">
                <a:solidFill>
                  <a:srgbClr val="000000"/>
                </a:solidFill>
                <a:uFill>
                  <a:solidFill>
                    <a:srgbClr val="ffffff"/>
                  </a:solidFill>
                </a:uFill>
                <a:latin typeface="Times New Roman"/>
                <a:ea typeface="DejaVu Sans"/>
              </a:rPr>
              <a:t>+</a:t>
            </a:r>
            <a:r>
              <a:rPr b="0" lang="en-US" sz="2800" spc="-1" strike="noStrike">
                <a:solidFill>
                  <a:srgbClr val="000000"/>
                </a:solidFill>
                <a:uFill>
                  <a:solidFill>
                    <a:srgbClr val="ffffff"/>
                  </a:solidFill>
                </a:uFill>
                <a:latin typeface="Times New Roman"/>
                <a:ea typeface="DejaVu Sans"/>
              </a:rPr>
              <a:t>π</a:t>
            </a:r>
            <a:r>
              <a:rPr b="0" lang="en-US" sz="2800" spc="-1" strike="noStrike" baseline="30000">
                <a:solidFill>
                  <a:srgbClr val="000000"/>
                </a:solidFill>
                <a:uFill>
                  <a:solidFill>
                    <a:srgbClr val="ffffff"/>
                  </a:solidFill>
                </a:uFill>
                <a:latin typeface="Times New Roman"/>
                <a:ea typeface="DejaVu Sans"/>
              </a:rPr>
              <a:t>-</a:t>
            </a:r>
            <a:r>
              <a:rPr b="0" lang="en-US" sz="2800" spc="-1" strike="noStrike">
                <a:solidFill>
                  <a:srgbClr val="000000"/>
                </a:solidFill>
                <a:uFill>
                  <a:solidFill>
                    <a:srgbClr val="ffffff"/>
                  </a:solidFill>
                </a:uFill>
                <a:latin typeface="Times New Roman"/>
                <a:ea typeface="DejaVu Sans"/>
              </a:rPr>
              <a:t> channel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1280">
              <a:lnSpc>
                <a:spcPct val="100000"/>
              </a:lnSpc>
              <a:buClr>
                <a:srgbClr val="333399"/>
              </a:buClr>
              <a:buFont typeface="Wingdings" charset="2"/>
              <a:buChar char=""/>
            </a:pPr>
            <a:r>
              <a:rPr b="0" lang="en-US" sz="2800" spc="-1" strike="noStrike">
                <a:solidFill>
                  <a:srgbClr val="000000"/>
                </a:solidFill>
                <a:uFill>
                  <a:solidFill>
                    <a:srgbClr val="ffffff"/>
                  </a:solidFill>
                </a:uFill>
                <a:latin typeface="Times New Roman"/>
                <a:ea typeface="DejaVu Sans"/>
              </a:rPr>
              <a:t>Monte Carlo simulation of the new γ</a:t>
            </a:r>
            <a:r>
              <a:rPr b="0" lang="en-US" sz="2800" spc="-1" strike="noStrike" baseline="-25000">
                <a:solidFill>
                  <a:srgbClr val="000000"/>
                </a:solidFill>
                <a:uFill>
                  <a:solidFill>
                    <a:srgbClr val="ffffff"/>
                  </a:solidFill>
                </a:uFill>
                <a:latin typeface="Times New Roman"/>
                <a:ea typeface="DejaVu Sans"/>
              </a:rPr>
              <a:t>v</a:t>
            </a:r>
            <a:r>
              <a:rPr b="0" lang="en-US" sz="2800" spc="-1" strike="noStrike">
                <a:solidFill>
                  <a:srgbClr val="000000"/>
                </a:solidFill>
                <a:uFill>
                  <a:solidFill>
                    <a:srgbClr val="ffffff"/>
                  </a:solidFill>
                </a:uFill>
                <a:latin typeface="Times New Roman"/>
                <a:ea typeface="DejaVu Sans"/>
              </a:rPr>
              <a:t>p→nπ</a:t>
            </a:r>
            <a:r>
              <a:rPr b="0" lang="en-US" sz="2800" spc="-1" strike="noStrike" baseline="30000">
                <a:solidFill>
                  <a:srgbClr val="000000"/>
                </a:solidFill>
                <a:uFill>
                  <a:solidFill>
                    <a:srgbClr val="ffffff"/>
                  </a:solidFill>
                </a:uFill>
                <a:latin typeface="Times New Roman"/>
                <a:ea typeface="DejaVu Sans"/>
              </a:rPr>
              <a:t>+</a:t>
            </a:r>
            <a:r>
              <a:rPr b="0" lang="en-US" sz="2800" spc="-1" strike="noStrike">
                <a:solidFill>
                  <a:srgbClr val="000000"/>
                </a:solidFill>
                <a:uFill>
                  <a:solidFill>
                    <a:srgbClr val="ffffff"/>
                  </a:solidFill>
                </a:uFill>
                <a:latin typeface="Times New Roman"/>
                <a:ea typeface="DejaVu Sans"/>
              </a:rPr>
              <a:t>π</a:t>
            </a:r>
            <a:r>
              <a:rPr b="0" lang="en-US" sz="2800" spc="-1" strike="noStrike" baseline="30000">
                <a:solidFill>
                  <a:srgbClr val="000000"/>
                </a:solidFill>
                <a:uFill>
                  <a:solidFill>
                    <a:srgbClr val="ffffff"/>
                  </a:solidFill>
                </a:uFill>
                <a:latin typeface="Times New Roman"/>
                <a:ea typeface="DejaVu Sans"/>
              </a:rPr>
              <a:t>0</a:t>
            </a:r>
            <a:r>
              <a:rPr b="0" lang="en-US" sz="2800" spc="-1" strike="noStrike">
                <a:solidFill>
                  <a:srgbClr val="000000"/>
                </a:solidFill>
                <a:uFill>
                  <a:solidFill>
                    <a:srgbClr val="ffffff"/>
                  </a:solidFill>
                </a:uFill>
                <a:latin typeface="Times New Roman"/>
                <a:ea typeface="DejaVu Sans"/>
              </a:rPr>
              <a:t> channel is needed to determine the particle registration efficiency.</a:t>
            </a:r>
            <a:endParaRPr b="0" lang="en-US" sz="1800" spc="-1" strike="noStrike">
              <a:solidFill>
                <a:srgbClr val="000000"/>
              </a:solidFill>
              <a:uFill>
                <a:solidFill>
                  <a:srgbClr val="ffffff"/>
                </a:solidFill>
              </a:uFill>
              <a:latin typeface="Arial"/>
            </a:endParaRPr>
          </a:p>
          <a:p>
            <a:pPr marL="1440">
              <a:lnSpc>
                <a:spcPct val="100000"/>
              </a:lnSpc>
            </a:pPr>
            <a:endParaRPr b="0" lang="en-US" sz="1800" spc="-1" strike="noStrike">
              <a:solidFill>
                <a:srgbClr val="000000"/>
              </a:solidFill>
              <a:uFill>
                <a:solidFill>
                  <a:srgbClr val="ffffff"/>
                </a:solidFill>
              </a:uFill>
              <a:latin typeface="Arial"/>
            </a:endParaRPr>
          </a:p>
          <a:p>
            <a:pPr marL="343080" indent="-341280">
              <a:lnSpc>
                <a:spcPct val="100000"/>
              </a:lnSpc>
              <a:buClr>
                <a:srgbClr val="333399"/>
              </a:buClr>
              <a:buFont typeface="Wingdings" charset="2"/>
              <a:buChar char=""/>
            </a:pPr>
            <a:r>
              <a:rPr b="0" lang="en-US" sz="2800" spc="-1" strike="noStrike">
                <a:solidFill>
                  <a:srgbClr val="000000"/>
                </a:solidFill>
                <a:uFill>
                  <a:solidFill>
                    <a:srgbClr val="ffffff"/>
                  </a:solidFill>
                </a:uFill>
                <a:latin typeface="Times New Roman"/>
                <a:ea typeface="DejaVu Sans"/>
              </a:rPr>
              <a:t>An adaptation of the phenomenological reaction model to the γ</a:t>
            </a:r>
            <a:r>
              <a:rPr b="0" lang="en-US" sz="2800" spc="-1" strike="noStrike" baseline="-25000">
                <a:solidFill>
                  <a:srgbClr val="000000"/>
                </a:solidFill>
                <a:uFill>
                  <a:solidFill>
                    <a:srgbClr val="ffffff"/>
                  </a:solidFill>
                </a:uFill>
                <a:latin typeface="Times New Roman"/>
                <a:ea typeface="DejaVu Sans"/>
              </a:rPr>
              <a:t>v</a:t>
            </a:r>
            <a:r>
              <a:rPr b="0" lang="en-US" sz="2800" spc="-1" strike="noStrike">
                <a:solidFill>
                  <a:srgbClr val="000000"/>
                </a:solidFill>
                <a:uFill>
                  <a:solidFill>
                    <a:srgbClr val="ffffff"/>
                  </a:solidFill>
                </a:uFill>
                <a:latin typeface="Times New Roman"/>
                <a:ea typeface="DejaVu Sans"/>
              </a:rPr>
              <a:t>p→nπ</a:t>
            </a:r>
            <a:r>
              <a:rPr b="0" lang="en-US" sz="2800" spc="-1" strike="noStrike" baseline="30000">
                <a:solidFill>
                  <a:srgbClr val="000000"/>
                </a:solidFill>
                <a:uFill>
                  <a:solidFill>
                    <a:srgbClr val="ffffff"/>
                  </a:solidFill>
                </a:uFill>
                <a:latin typeface="Times New Roman"/>
                <a:ea typeface="DejaVu Sans"/>
              </a:rPr>
              <a:t>+</a:t>
            </a:r>
            <a:r>
              <a:rPr b="0" lang="en-US" sz="2800" spc="-1" strike="noStrike">
                <a:solidFill>
                  <a:srgbClr val="000000"/>
                </a:solidFill>
                <a:uFill>
                  <a:solidFill>
                    <a:srgbClr val="ffffff"/>
                  </a:solidFill>
                </a:uFill>
                <a:latin typeface="Times New Roman"/>
                <a:ea typeface="DejaVu Sans"/>
              </a:rPr>
              <a:t>π</a:t>
            </a:r>
            <a:r>
              <a:rPr b="0" lang="en-US" sz="2800" spc="-1" strike="noStrike" baseline="30000">
                <a:solidFill>
                  <a:srgbClr val="000000"/>
                </a:solidFill>
                <a:uFill>
                  <a:solidFill>
                    <a:srgbClr val="ffffff"/>
                  </a:solidFill>
                </a:uFill>
                <a:latin typeface="Times New Roman"/>
                <a:ea typeface="DejaVu Sans"/>
              </a:rPr>
              <a:t>0</a:t>
            </a:r>
            <a:r>
              <a:rPr b="0" lang="en-US" sz="2800" spc="-1" strike="noStrike">
                <a:solidFill>
                  <a:srgbClr val="000000"/>
                </a:solidFill>
                <a:uFill>
                  <a:solidFill>
                    <a:srgbClr val="ffffff"/>
                  </a:solidFill>
                </a:uFill>
                <a:latin typeface="Times New Roman"/>
                <a:ea typeface="DejaVu Sans"/>
              </a:rPr>
              <a:t>.</a:t>
            </a:r>
            <a:endParaRPr b="0" lang="en-US"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CustomShape 1"/>
          <p:cNvSpPr/>
          <p:nvPr/>
        </p:nvSpPr>
        <p:spPr>
          <a:xfrm>
            <a:off x="4141080" y="1490760"/>
            <a:ext cx="263520" cy="367560"/>
          </a:xfrm>
          <a:prstGeom prst="rect">
            <a:avLst/>
          </a:prstGeom>
          <a:noFill/>
          <a:ln>
            <a:noFill/>
          </a:ln>
        </p:spPr>
        <p:style>
          <a:lnRef idx="0"/>
          <a:fillRef idx="0"/>
          <a:effectRef idx="0"/>
          <a:fontRef idx="minor"/>
        </p:style>
      </p:sp>
      <p:sp>
        <p:nvSpPr>
          <p:cNvPr id="237"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CLAS e1e dataset</a:t>
            </a:r>
            <a:r>
              <a:rPr b="1" lang="en-US" sz="3600" spc="-1" strike="noStrike" baseline="30000">
                <a:solidFill>
                  <a:srgbClr val="333399"/>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238" name="CustomShape 3"/>
          <p:cNvSpPr/>
          <p:nvPr/>
        </p:nvSpPr>
        <p:spPr>
          <a:xfrm>
            <a:off x="0" y="784440"/>
            <a:ext cx="12191760" cy="4014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	</a:t>
            </a:r>
            <a:r>
              <a:rPr b="0" lang="en-US" sz="1800" spc="-1" strike="noStrike">
                <a:solidFill>
                  <a:srgbClr val="000000"/>
                </a:solidFill>
                <a:uFill>
                  <a:solidFill>
                    <a:srgbClr val="ffffff"/>
                  </a:solidFill>
                </a:uFill>
                <a:latin typeface="Times new roman"/>
                <a:ea typeface="DejaVu Sans"/>
              </a:rPr>
              <a:t>The cross sections of γ</a:t>
            </a:r>
            <a:r>
              <a:rPr b="0" lang="en-US" sz="1800" spc="-1" strike="noStrike" baseline="-25000">
                <a:solidFill>
                  <a:srgbClr val="000000"/>
                </a:solidFill>
                <a:uFill>
                  <a:solidFill>
                    <a:srgbClr val="ffffff"/>
                  </a:solidFill>
                </a:uFill>
                <a:latin typeface="Times new roman"/>
                <a:ea typeface="DejaVu Sans"/>
              </a:rPr>
              <a:t>v</a:t>
            </a:r>
            <a:r>
              <a:rPr b="0" lang="en-US" sz="1800" spc="-1" strike="noStrike">
                <a:solidFill>
                  <a:srgbClr val="000000"/>
                </a:solidFill>
                <a:uFill>
                  <a:solidFill>
                    <a:srgbClr val="ffffff"/>
                  </a:solidFill>
                </a:uFill>
                <a:latin typeface="Times new roman"/>
                <a:ea typeface="DejaVu Sans"/>
              </a:rPr>
              <a:t>p→pπ</a:t>
            </a:r>
            <a:r>
              <a:rPr b="0" lang="en-US" sz="1800" spc="-1" strike="noStrike" baseline="30000">
                <a:solidFill>
                  <a:srgbClr val="000000"/>
                </a:solidFill>
                <a:uFill>
                  <a:solidFill>
                    <a:srgbClr val="ffffff"/>
                  </a:solidFill>
                </a:uFill>
                <a:latin typeface="Times new roman"/>
                <a:ea typeface="DejaVu Sans"/>
              </a:rPr>
              <a:t>+</a:t>
            </a:r>
            <a:r>
              <a:rPr b="0" lang="en-US" sz="1800" spc="-1" strike="noStrike">
                <a:solidFill>
                  <a:srgbClr val="000000"/>
                </a:solidFill>
                <a:uFill>
                  <a:solidFill>
                    <a:srgbClr val="ffffff"/>
                  </a:solidFill>
                </a:uFill>
                <a:latin typeface="Times new roman"/>
                <a:ea typeface="DejaVu Sans"/>
              </a:rPr>
              <a:t>π</a:t>
            </a:r>
            <a:r>
              <a:rPr b="0" lang="en-US" sz="1800" spc="-1" strike="noStrike" baseline="30000">
                <a:solidFill>
                  <a:srgbClr val="000000"/>
                </a:solidFill>
                <a:uFill>
                  <a:solidFill>
                    <a:srgbClr val="ffffff"/>
                  </a:solidFill>
                </a:uFill>
                <a:latin typeface="Times new roman"/>
                <a:ea typeface="DejaVu Sans"/>
              </a:rPr>
              <a:t>-</a:t>
            </a:r>
            <a:r>
              <a:rPr b="0" lang="en-US" sz="1800" spc="-1" strike="noStrike">
                <a:solidFill>
                  <a:srgbClr val="000000"/>
                </a:solidFill>
                <a:uFill>
                  <a:solidFill>
                    <a:srgbClr val="ffffff"/>
                  </a:solidFill>
                </a:uFill>
                <a:latin typeface="Times new roman"/>
                <a:ea typeface="DejaVu Sans"/>
              </a:rPr>
              <a:t> reaction were recently obtained from CLAS e1e dataset [1]. </a:t>
            </a:r>
            <a:endParaRPr b="0" lang="en-US" sz="1800" spc="-1" strike="noStrike">
              <a:solidFill>
                <a:srgbClr val="000000"/>
              </a:solidFill>
              <a:uFill>
                <a:solidFill>
                  <a:srgbClr val="ffffff"/>
                </a:solidFill>
              </a:uFill>
              <a:latin typeface="Arial"/>
            </a:endParaRPr>
          </a:p>
        </p:txBody>
      </p:sp>
      <p:sp>
        <p:nvSpPr>
          <p:cNvPr id="239" name="Line 4"/>
          <p:cNvSpPr/>
          <p:nvPr/>
        </p:nvSpPr>
        <p:spPr>
          <a:xfrm>
            <a:off x="1523880" y="5873760"/>
            <a:ext cx="826632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240" name="CustomShape 5"/>
          <p:cNvSpPr/>
          <p:nvPr/>
        </p:nvSpPr>
        <p:spPr>
          <a:xfrm>
            <a:off x="1691280" y="6054120"/>
            <a:ext cx="677232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Times New Roman"/>
                <a:ea typeface="DejaVu Sans"/>
              </a:rPr>
              <a:t>[1] G. V.  Fedotov et al. [CLAS Collaboration], Phys. Rev. C 98, 025203 (2018)  </a:t>
            </a:r>
            <a:endParaRPr b="0" lang="en-US" sz="1800" spc="-1" strike="noStrike">
              <a:solidFill>
                <a:srgbClr val="000000"/>
              </a:solidFill>
              <a:uFill>
                <a:solidFill>
                  <a:srgbClr val="ffffff"/>
                </a:solidFill>
              </a:uFill>
              <a:latin typeface="Arial"/>
            </a:endParaRPr>
          </a:p>
        </p:txBody>
      </p:sp>
      <p:pic>
        <p:nvPicPr>
          <p:cNvPr id="241" name="Picture 3" descr=""/>
          <p:cNvPicPr/>
          <p:nvPr/>
        </p:nvPicPr>
        <p:blipFill>
          <a:blip r:embed="rId1"/>
          <a:stretch/>
        </p:blipFill>
        <p:spPr>
          <a:xfrm>
            <a:off x="660600" y="1510200"/>
            <a:ext cx="6037200" cy="4348440"/>
          </a:xfrm>
          <a:prstGeom prst="rect">
            <a:avLst/>
          </a:prstGeom>
          <a:ln>
            <a:noFill/>
          </a:ln>
        </p:spPr>
      </p:pic>
      <p:pic>
        <p:nvPicPr>
          <p:cNvPr id="242" name="Picture 8" descr=""/>
          <p:cNvPicPr/>
          <p:nvPr/>
        </p:nvPicPr>
        <p:blipFill>
          <a:blip r:embed="rId2"/>
          <a:stretch/>
        </p:blipFill>
        <p:spPr>
          <a:xfrm>
            <a:off x="7049880" y="1540080"/>
            <a:ext cx="4462200" cy="4322880"/>
          </a:xfrm>
          <a:prstGeom prst="rect">
            <a:avLst/>
          </a:prstGeom>
          <a:ln>
            <a:noFill/>
          </a:ln>
        </p:spPr>
      </p:pic>
      <p:sp>
        <p:nvSpPr>
          <p:cNvPr id="243" name="CustomShape 6"/>
          <p:cNvSpPr/>
          <p:nvPr/>
        </p:nvSpPr>
        <p:spPr>
          <a:xfrm>
            <a:off x="7554960" y="1225440"/>
            <a:ext cx="3659040" cy="364680"/>
          </a:xfrm>
          <a:prstGeom prst="rect">
            <a:avLst/>
          </a:prstGeom>
          <a:noFill/>
          <a:ln>
            <a:noFill/>
          </a:ln>
        </p:spPr>
        <p:style>
          <a:lnRef idx="0"/>
          <a:fillRef idx="0"/>
          <a:effectRef idx="0"/>
          <a:fontRef idx="minor"/>
        </p:style>
        <p:txBody>
          <a:bodyPr wrap="none" lIns="90000" rIns="90000" tIns="45000" bIns="45000"/>
          <a:p>
            <a:pPr>
              <a:lnSpc>
                <a:spcPct val="100000"/>
              </a:lnSpc>
            </a:pPr>
            <a:r>
              <a:rPr b="0" i="1" lang="en-US" sz="1800" spc="-1" strike="noStrike">
                <a:solidFill>
                  <a:srgbClr val="000000"/>
                </a:solidFill>
                <a:uFill>
                  <a:solidFill>
                    <a:srgbClr val="ffffff"/>
                  </a:solidFill>
                </a:uFill>
                <a:latin typeface="Arial"/>
                <a:ea typeface="DejaVu Sans"/>
              </a:rPr>
              <a:t>Q</a:t>
            </a:r>
            <a:r>
              <a:rPr b="0" lang="en-US" sz="1800" spc="-1" strike="noStrike" baseline="30000">
                <a:solidFill>
                  <a:srgbClr val="000000"/>
                </a:solidFill>
                <a:uFill>
                  <a:solidFill>
                    <a:srgbClr val="ffffff"/>
                  </a:solidFill>
                </a:uFill>
                <a:latin typeface="Arial"/>
                <a:ea typeface="DejaVu Sans"/>
              </a:rPr>
              <a:t>2 </a:t>
            </a:r>
            <a:r>
              <a:rPr b="0" lang="en-US" sz="1800" spc="-1" strike="noStrike">
                <a:solidFill>
                  <a:srgbClr val="000000"/>
                </a:solidFill>
                <a:uFill>
                  <a:solidFill>
                    <a:srgbClr val="ffffff"/>
                  </a:solidFill>
                </a:uFill>
                <a:latin typeface="Arial"/>
                <a:ea typeface="DejaVu Sans"/>
              </a:rPr>
              <a:t>= 0.535 GeV</a:t>
            </a:r>
            <a:r>
              <a:rPr b="0" lang="en-US" sz="1800" spc="-1" strike="noStrike" baseline="30000">
                <a:solidFill>
                  <a:srgbClr val="000000"/>
                </a:solidFill>
                <a:uFill>
                  <a:solidFill>
                    <a:srgbClr val="ffffff"/>
                  </a:solidFill>
                </a:uFill>
                <a:latin typeface="Arial"/>
                <a:ea typeface="DejaVu Sans"/>
              </a:rPr>
              <a:t>2</a:t>
            </a:r>
            <a:r>
              <a:rPr b="0" lang="en-US" sz="1800" spc="-1" strike="noStrike">
                <a:solidFill>
                  <a:srgbClr val="000000"/>
                </a:solidFill>
                <a:uFill>
                  <a:solidFill>
                    <a:srgbClr val="ffffff"/>
                  </a:solidFill>
                </a:uFill>
                <a:latin typeface="Arial"/>
                <a:ea typeface="DejaVu Sans"/>
              </a:rPr>
              <a:t>, </a:t>
            </a:r>
            <a:r>
              <a:rPr b="0" i="1" lang="en-US" sz="1800" spc="-1" strike="noStrike">
                <a:solidFill>
                  <a:srgbClr val="000000"/>
                </a:solidFill>
                <a:uFill>
                  <a:solidFill>
                    <a:srgbClr val="ffffff"/>
                  </a:solidFill>
                </a:uFill>
                <a:latin typeface="Arial"/>
                <a:ea typeface="DejaVu Sans"/>
              </a:rPr>
              <a:t>W</a:t>
            </a:r>
            <a:r>
              <a:rPr b="0" lang="en-US" sz="1800" spc="-1" strike="noStrike">
                <a:solidFill>
                  <a:srgbClr val="000000"/>
                </a:solidFill>
                <a:uFill>
                  <a:solidFill>
                    <a:srgbClr val="ffffff"/>
                  </a:solidFill>
                </a:uFill>
                <a:latin typeface="Arial"/>
                <a:ea typeface="DejaVu Sans"/>
              </a:rPr>
              <a:t> = 1.6375 GeV</a:t>
            </a:r>
            <a:endParaRPr b="0" lang="en-US"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CustomShape 1"/>
          <p:cNvSpPr/>
          <p:nvPr/>
        </p:nvSpPr>
        <p:spPr>
          <a:xfrm>
            <a:off x="4141080" y="1490760"/>
            <a:ext cx="263520" cy="367560"/>
          </a:xfrm>
          <a:prstGeom prst="rect">
            <a:avLst/>
          </a:prstGeom>
          <a:noFill/>
          <a:ln>
            <a:noFill/>
          </a:ln>
        </p:spPr>
        <p:style>
          <a:lnRef idx="0"/>
          <a:fillRef idx="0"/>
          <a:effectRef idx="0"/>
          <a:fontRef idx="minor"/>
        </p:style>
      </p:sp>
      <p:sp>
        <p:nvSpPr>
          <p:cNvPr id="245"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nπ</a:t>
            </a:r>
            <a:r>
              <a:rPr b="1" lang="en-US" sz="3600" spc="-1" strike="noStrike" baseline="30000">
                <a:solidFill>
                  <a:srgbClr val="333399"/>
                </a:solidFill>
                <a:uFill>
                  <a:solidFill>
                    <a:srgbClr val="ffffff"/>
                  </a:solidFill>
                </a:uFill>
                <a:latin typeface="Times New Roman"/>
                <a:ea typeface="DejaVu Sans"/>
              </a:rPr>
              <a:t>+</a:t>
            </a:r>
            <a:r>
              <a:rPr b="1" lang="en-US" sz="3600" spc="-1" strike="noStrike">
                <a:solidFill>
                  <a:srgbClr val="333399"/>
                </a:solidFill>
                <a:uFill>
                  <a:solidFill>
                    <a:srgbClr val="ffffff"/>
                  </a:solidFill>
                </a:uFill>
                <a:latin typeface="Times New Roman"/>
                <a:ea typeface="DejaVu Sans"/>
              </a:rPr>
              <a:t>π</a:t>
            </a:r>
            <a:r>
              <a:rPr b="1" lang="en-US" sz="3600" spc="-1" strike="noStrike" baseline="30000">
                <a:solidFill>
                  <a:srgbClr val="333399"/>
                </a:solidFill>
                <a:uFill>
                  <a:solidFill>
                    <a:srgbClr val="ffffff"/>
                  </a:solidFill>
                </a:uFill>
                <a:latin typeface="Times New Roman"/>
                <a:ea typeface="DejaVu Sans"/>
              </a:rPr>
              <a:t>0</a:t>
            </a:r>
            <a:r>
              <a:rPr b="1" lang="en-US" sz="3600" spc="-1" strike="noStrike">
                <a:solidFill>
                  <a:srgbClr val="333399"/>
                </a:solidFill>
                <a:uFill>
                  <a:solidFill>
                    <a:srgbClr val="ffffff"/>
                  </a:solidFill>
                </a:uFill>
                <a:latin typeface="Times New Roman"/>
                <a:ea typeface="DejaVu Sans"/>
              </a:rPr>
              <a:t> production from CLAS e1e dataset</a:t>
            </a:r>
            <a:r>
              <a:rPr b="1" lang="en-US" sz="3600" spc="-1" strike="noStrike" baseline="30000">
                <a:solidFill>
                  <a:srgbClr val="333399"/>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sp>
        <p:nvSpPr>
          <p:cNvPr id="246" name="CustomShape 3"/>
          <p:cNvSpPr/>
          <p:nvPr/>
        </p:nvSpPr>
        <p:spPr>
          <a:xfrm>
            <a:off x="0" y="784440"/>
            <a:ext cx="12191760" cy="17730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The study of the γ</a:t>
            </a:r>
            <a:r>
              <a:rPr b="0" lang="en-US" sz="1800" spc="-1" strike="noStrike" baseline="-25000">
                <a:solidFill>
                  <a:srgbClr val="000000"/>
                </a:solidFill>
                <a:uFill>
                  <a:solidFill>
                    <a:srgbClr val="ffffff"/>
                  </a:solidFill>
                </a:uFill>
                <a:latin typeface="Times new roman"/>
                <a:ea typeface="DejaVu Sans"/>
              </a:rPr>
              <a:t>v</a:t>
            </a:r>
            <a:r>
              <a:rPr b="0" lang="en-US" sz="1800" spc="-1" strike="noStrike">
                <a:solidFill>
                  <a:srgbClr val="000000"/>
                </a:solidFill>
                <a:uFill>
                  <a:solidFill>
                    <a:srgbClr val="ffffff"/>
                  </a:solidFill>
                </a:uFill>
                <a:latin typeface="Times new roman"/>
                <a:ea typeface="DejaVu Sans"/>
              </a:rPr>
              <a:t>p→nπ</a:t>
            </a:r>
            <a:r>
              <a:rPr b="0" lang="en-US" sz="1800" spc="-1" strike="noStrike" baseline="30000">
                <a:solidFill>
                  <a:srgbClr val="000000"/>
                </a:solidFill>
                <a:uFill>
                  <a:solidFill>
                    <a:srgbClr val="ffffff"/>
                  </a:solidFill>
                </a:uFill>
                <a:latin typeface="Times new roman"/>
                <a:ea typeface="DejaVu Sans"/>
              </a:rPr>
              <a:t>+</a:t>
            </a:r>
            <a:r>
              <a:rPr b="0" lang="en-US" sz="1800" spc="-1" strike="noStrike">
                <a:solidFill>
                  <a:srgbClr val="000000"/>
                </a:solidFill>
                <a:uFill>
                  <a:solidFill>
                    <a:srgbClr val="ffffff"/>
                  </a:solidFill>
                </a:uFill>
                <a:latin typeface="Times new roman"/>
                <a:ea typeface="DejaVu Sans"/>
              </a:rPr>
              <a:t>π</a:t>
            </a:r>
            <a:r>
              <a:rPr b="0" lang="en-US" sz="1800" spc="-1" strike="noStrike" baseline="30000">
                <a:solidFill>
                  <a:srgbClr val="000000"/>
                </a:solidFill>
                <a:uFill>
                  <a:solidFill>
                    <a:srgbClr val="ffffff"/>
                  </a:solidFill>
                </a:uFill>
                <a:latin typeface="Times new roman"/>
                <a:ea typeface="DejaVu Sans"/>
              </a:rPr>
              <a:t>0</a:t>
            </a:r>
            <a:r>
              <a:rPr b="0" lang="en-US" sz="1800" spc="-1" strike="noStrike">
                <a:solidFill>
                  <a:srgbClr val="000000"/>
                </a:solidFill>
                <a:uFill>
                  <a:solidFill>
                    <a:srgbClr val="ffffff"/>
                  </a:solidFill>
                </a:uFill>
                <a:latin typeface="Times new roman"/>
                <a:ea typeface="DejaVu Sans"/>
              </a:rPr>
              <a:t> requires the registration of the π</a:t>
            </a:r>
            <a:r>
              <a:rPr b="0" lang="en-US" sz="1800" spc="-1" strike="noStrike" baseline="30000">
                <a:solidFill>
                  <a:srgbClr val="000000"/>
                </a:solidFill>
                <a:uFill>
                  <a:solidFill>
                    <a:srgbClr val="ffffff"/>
                  </a:solidFill>
                </a:uFill>
                <a:latin typeface="Times new roman"/>
                <a:ea typeface="DejaVu Sans"/>
              </a:rPr>
              <a:t>0</a:t>
            </a:r>
            <a:r>
              <a:rPr b="0" lang="en-US" sz="1800" spc="-1" strike="noStrike">
                <a:solidFill>
                  <a:srgbClr val="000000"/>
                </a:solidFill>
                <a:uFill>
                  <a:solidFill>
                    <a:srgbClr val="ffffff"/>
                  </a:solidFill>
                </a:uFill>
                <a:latin typeface="Times new roman"/>
                <a:ea typeface="DejaVu Sans"/>
              </a:rPr>
              <a:t> by detecting of its decay products (2γ) in the electromagnetic calorimeter.</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800" spc="-1" strike="noStrike">
                <a:solidFill>
                  <a:srgbClr val="000000"/>
                </a:solidFill>
                <a:uFill>
                  <a:solidFill>
                    <a:srgbClr val="ffffff"/>
                  </a:solidFill>
                </a:uFill>
                <a:latin typeface="Times new roman"/>
                <a:ea typeface="DejaVu Sans"/>
              </a:rPr>
              <a:t>The plot below shows the invariant mass of  2γ with the peak position at the π</a:t>
            </a:r>
            <a:r>
              <a:rPr b="0" lang="en-US" sz="1800" spc="-1" strike="noStrike" baseline="30000">
                <a:solidFill>
                  <a:srgbClr val="000000"/>
                </a:solidFill>
                <a:uFill>
                  <a:solidFill>
                    <a:srgbClr val="ffffff"/>
                  </a:solidFill>
                </a:uFill>
                <a:latin typeface="Times new roman"/>
                <a:ea typeface="DejaVu Sans"/>
              </a:rPr>
              <a:t>0  </a:t>
            </a:r>
            <a:r>
              <a:rPr b="0" lang="en-US" sz="1800" spc="-1" strike="noStrike">
                <a:solidFill>
                  <a:srgbClr val="000000"/>
                </a:solidFill>
                <a:uFill>
                  <a:solidFill>
                    <a:srgbClr val="ffffff"/>
                  </a:solidFill>
                </a:uFill>
                <a:latin typeface="Times new roman"/>
                <a:ea typeface="DejaVu Sans"/>
              </a:rPr>
              <a:t>mass obtained from CLAS e1e dataset.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47" name="Line 4"/>
          <p:cNvSpPr/>
          <p:nvPr/>
        </p:nvSpPr>
        <p:spPr>
          <a:xfrm>
            <a:off x="1523880" y="5873760"/>
            <a:ext cx="8266320" cy="360"/>
          </a:xfrm>
          <a:prstGeom prst="line">
            <a:avLst/>
          </a:prstGeom>
          <a:ln>
            <a:solidFill>
              <a:srgbClr val="4a7ebb"/>
            </a:solidFill>
            <a:round/>
          </a:ln>
        </p:spPr>
        <p:style>
          <a:lnRef idx="1">
            <a:schemeClr val="accent1"/>
          </a:lnRef>
          <a:fillRef idx="0">
            <a:schemeClr val="accent1"/>
          </a:fillRef>
          <a:effectRef idx="0">
            <a:schemeClr val="accent1"/>
          </a:effectRef>
          <a:fontRef idx="minor"/>
        </p:style>
      </p:sp>
      <p:pic>
        <p:nvPicPr>
          <p:cNvPr id="248" name="Picture 7" descr=""/>
          <p:cNvPicPr/>
          <p:nvPr/>
        </p:nvPicPr>
        <p:blipFill>
          <a:blip r:embed="rId1"/>
          <a:stretch/>
        </p:blipFill>
        <p:spPr>
          <a:xfrm>
            <a:off x="4141080" y="2770920"/>
            <a:ext cx="3253680" cy="305748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CustomShape 1"/>
          <p:cNvSpPr/>
          <p:nvPr/>
        </p:nvSpPr>
        <p:spPr>
          <a:xfrm>
            <a:off x="4141080" y="1490760"/>
            <a:ext cx="263520" cy="367560"/>
          </a:xfrm>
          <a:prstGeom prst="rect">
            <a:avLst/>
          </a:prstGeom>
          <a:noFill/>
          <a:ln>
            <a:noFill/>
          </a:ln>
        </p:spPr>
        <p:style>
          <a:lnRef idx="0"/>
          <a:fillRef idx="0"/>
          <a:effectRef idx="0"/>
          <a:fontRef idx="minor"/>
        </p:style>
      </p:sp>
      <p:sp>
        <p:nvSpPr>
          <p:cNvPr id="250" name="CustomShape 2"/>
          <p:cNvSpPr/>
          <p:nvPr/>
        </p:nvSpPr>
        <p:spPr>
          <a:xfrm>
            <a:off x="1523880" y="0"/>
            <a:ext cx="9142200" cy="592560"/>
          </a:xfrm>
          <a:prstGeom prst="rect">
            <a:avLst/>
          </a:prstGeom>
          <a:noFill/>
          <a:ln>
            <a:noFill/>
          </a:ln>
        </p:spPr>
        <p:style>
          <a:lnRef idx="0"/>
          <a:fillRef idx="0"/>
          <a:effectRef idx="0"/>
          <a:fontRef idx="minor"/>
        </p:style>
        <p:txBody>
          <a:bodyPr lIns="90000" rIns="90000" tIns="0" bIns="45000"/>
          <a:p>
            <a:pPr algn="ctr">
              <a:lnSpc>
                <a:spcPct val="100000"/>
              </a:lnSpc>
            </a:pPr>
            <a:r>
              <a:rPr b="1" lang="en-US" sz="3600" spc="-1" strike="noStrike">
                <a:solidFill>
                  <a:srgbClr val="333399"/>
                </a:solidFill>
                <a:uFill>
                  <a:solidFill>
                    <a:srgbClr val="ffffff"/>
                  </a:solidFill>
                </a:uFill>
                <a:latin typeface="Times New Roman"/>
                <a:ea typeface="DejaVu Sans"/>
              </a:rPr>
              <a:t>nπ</a:t>
            </a:r>
            <a:r>
              <a:rPr b="1" lang="en-US" sz="3600" spc="-1" strike="noStrike" baseline="30000">
                <a:solidFill>
                  <a:srgbClr val="333399"/>
                </a:solidFill>
                <a:uFill>
                  <a:solidFill>
                    <a:srgbClr val="ffffff"/>
                  </a:solidFill>
                </a:uFill>
                <a:latin typeface="Times New Roman"/>
                <a:ea typeface="DejaVu Sans"/>
              </a:rPr>
              <a:t>+</a:t>
            </a:r>
            <a:r>
              <a:rPr b="1" lang="en-US" sz="3600" spc="-1" strike="noStrike">
                <a:solidFill>
                  <a:srgbClr val="333399"/>
                </a:solidFill>
                <a:uFill>
                  <a:solidFill>
                    <a:srgbClr val="ffffff"/>
                  </a:solidFill>
                </a:uFill>
                <a:latin typeface="Times New Roman"/>
                <a:ea typeface="DejaVu Sans"/>
              </a:rPr>
              <a:t>π</a:t>
            </a:r>
            <a:r>
              <a:rPr b="1" lang="en-US" sz="3600" spc="-1" strike="noStrike" baseline="30000">
                <a:solidFill>
                  <a:srgbClr val="333399"/>
                </a:solidFill>
                <a:uFill>
                  <a:solidFill>
                    <a:srgbClr val="ffffff"/>
                  </a:solidFill>
                </a:uFill>
                <a:latin typeface="Times New Roman"/>
                <a:ea typeface="DejaVu Sans"/>
              </a:rPr>
              <a:t>0</a:t>
            </a:r>
            <a:r>
              <a:rPr b="1" lang="en-US" sz="3600" spc="-1" strike="noStrike">
                <a:solidFill>
                  <a:srgbClr val="333399"/>
                </a:solidFill>
                <a:uFill>
                  <a:solidFill>
                    <a:srgbClr val="ffffff"/>
                  </a:solidFill>
                </a:uFill>
                <a:latin typeface="Times New Roman"/>
                <a:ea typeface="DejaVu Sans"/>
              </a:rPr>
              <a:t> production from e1e dataset</a:t>
            </a:r>
            <a:r>
              <a:rPr b="1" lang="en-US" sz="3600" spc="-1" strike="noStrike" baseline="30000">
                <a:solidFill>
                  <a:srgbClr val="333399"/>
                </a:solidFill>
                <a:uFill>
                  <a:solidFill>
                    <a:srgbClr val="ffffff"/>
                  </a:solidFill>
                </a:uFill>
                <a:latin typeface="Times New Roman"/>
                <a:ea typeface="DejaVu Sans"/>
              </a:rPr>
              <a:t>  </a:t>
            </a:r>
            <a:endParaRPr b="0" lang="en-US" sz="1800" spc="-1" strike="noStrike">
              <a:solidFill>
                <a:srgbClr val="000000"/>
              </a:solidFill>
              <a:uFill>
                <a:solidFill>
                  <a:srgbClr val="ffffff"/>
                </a:solidFill>
              </a:uFill>
              <a:latin typeface="Arial"/>
            </a:endParaRPr>
          </a:p>
        </p:txBody>
      </p:sp>
      <p:pic>
        <p:nvPicPr>
          <p:cNvPr id="251" name="Picture 2" descr=""/>
          <p:cNvPicPr/>
          <p:nvPr/>
        </p:nvPicPr>
        <p:blipFill>
          <a:blip r:embed="rId1"/>
          <a:stretch/>
        </p:blipFill>
        <p:spPr>
          <a:xfrm>
            <a:off x="6705000" y="3791520"/>
            <a:ext cx="2912040" cy="530280"/>
          </a:xfrm>
          <a:prstGeom prst="rect">
            <a:avLst/>
          </a:prstGeom>
          <a:ln>
            <a:noFill/>
          </a:ln>
        </p:spPr>
      </p:pic>
      <p:sp>
        <p:nvSpPr>
          <p:cNvPr id="252" name="CustomShape 3"/>
          <p:cNvSpPr/>
          <p:nvPr/>
        </p:nvSpPr>
        <p:spPr>
          <a:xfrm>
            <a:off x="-6120" y="737280"/>
            <a:ext cx="12191760" cy="242964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Arial"/>
              <a:buChar char="•"/>
            </a:pPr>
            <a:r>
              <a:rPr b="0" lang="en-US" sz="1900" spc="-1" strike="noStrike">
                <a:solidFill>
                  <a:srgbClr val="000000"/>
                </a:solidFill>
                <a:uFill>
                  <a:solidFill>
                    <a:srgbClr val="ffffff"/>
                  </a:solidFill>
                </a:uFill>
                <a:latin typeface="Times New Roman"/>
                <a:ea typeface="DejaVu Sans"/>
              </a:rPr>
              <a:t>A neutron in the reaction γ</a:t>
            </a:r>
            <a:r>
              <a:rPr b="0" lang="en-US" sz="1900" spc="-1" strike="noStrike" baseline="-25000">
                <a:solidFill>
                  <a:srgbClr val="000000"/>
                </a:solidFill>
                <a:uFill>
                  <a:solidFill>
                    <a:srgbClr val="ffffff"/>
                  </a:solidFill>
                </a:uFill>
                <a:latin typeface="Times New Roman"/>
                <a:ea typeface="DejaVu Sans"/>
              </a:rPr>
              <a:t>v</a:t>
            </a:r>
            <a:r>
              <a:rPr b="0" lang="en-US" sz="1900" spc="-1" strike="noStrike">
                <a:solidFill>
                  <a:srgbClr val="000000"/>
                </a:solidFill>
                <a:uFill>
                  <a:solidFill>
                    <a:srgbClr val="ffffff"/>
                  </a:solidFill>
                </a:uFill>
                <a:latin typeface="Times New Roman"/>
                <a:ea typeface="DejaVu Sans"/>
              </a:rPr>
              <a:t>p→nπ</a:t>
            </a:r>
            <a:r>
              <a:rPr b="0" lang="en-US" sz="1900" spc="-1" strike="noStrike" baseline="30000">
                <a:solidFill>
                  <a:srgbClr val="000000"/>
                </a:solidFill>
                <a:uFill>
                  <a:solidFill>
                    <a:srgbClr val="ffffff"/>
                  </a:solidFill>
                </a:uFill>
                <a:latin typeface="Times New Roman"/>
                <a:ea typeface="DejaVu Sans"/>
              </a:rPr>
              <a:t>+</a:t>
            </a:r>
            <a:r>
              <a:rPr b="0" lang="en-US" sz="1900" spc="-1" strike="noStrike">
                <a:solidFill>
                  <a:srgbClr val="000000"/>
                </a:solidFill>
                <a:uFill>
                  <a:solidFill>
                    <a:srgbClr val="ffffff"/>
                  </a:solidFill>
                </a:uFill>
                <a:latin typeface="Times New Roman"/>
                <a:ea typeface="DejaVu Sans"/>
              </a:rPr>
              <a:t>π</a:t>
            </a:r>
            <a:r>
              <a:rPr b="0" lang="en-US" sz="1900" spc="-1" strike="noStrike" baseline="30000">
                <a:solidFill>
                  <a:srgbClr val="000000"/>
                </a:solidFill>
                <a:uFill>
                  <a:solidFill>
                    <a:srgbClr val="ffffff"/>
                  </a:solidFill>
                </a:uFill>
                <a:latin typeface="Times New Roman"/>
                <a:ea typeface="DejaVu Sans"/>
              </a:rPr>
              <a:t>0</a:t>
            </a:r>
            <a:r>
              <a:rPr b="0" lang="en-US" sz="1900" spc="-1" strike="noStrike">
                <a:solidFill>
                  <a:srgbClr val="000000"/>
                </a:solidFill>
                <a:uFill>
                  <a:solidFill>
                    <a:srgbClr val="ffffff"/>
                  </a:solidFill>
                </a:uFill>
                <a:latin typeface="Times New Roman"/>
                <a:ea typeface="DejaVu Sans"/>
              </a:rPr>
              <a:t> can not be registered with CLAS detector and needs to be reconstructed  as a  missing particle.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900" spc="-1" strike="noStrike">
                <a:solidFill>
                  <a:srgbClr val="000000"/>
                </a:solidFill>
                <a:uFill>
                  <a:solidFill>
                    <a:srgbClr val="ffffff"/>
                  </a:solidFill>
                </a:uFill>
                <a:latin typeface="Times New Roman"/>
                <a:ea typeface="DejaVu Sans"/>
              </a:rPr>
              <a:t>For that purpose the four-momentum of the π</a:t>
            </a:r>
            <a:r>
              <a:rPr b="0" lang="en-US" sz="1900" spc="-1" strike="noStrike" baseline="30000">
                <a:solidFill>
                  <a:srgbClr val="000000"/>
                </a:solidFill>
                <a:uFill>
                  <a:solidFill>
                    <a:srgbClr val="ffffff"/>
                  </a:solidFill>
                </a:uFill>
                <a:latin typeface="Times New Roman"/>
                <a:ea typeface="DejaVu Sans"/>
              </a:rPr>
              <a:t>0</a:t>
            </a:r>
            <a:r>
              <a:rPr b="0" lang="en-US" sz="1900" spc="-1" strike="noStrike">
                <a:solidFill>
                  <a:srgbClr val="000000"/>
                </a:solidFill>
                <a:uFill>
                  <a:solidFill>
                    <a:srgbClr val="ffffff"/>
                  </a:solidFill>
                </a:uFill>
                <a:latin typeface="Times New Roman"/>
                <a:ea typeface="DejaVu Sans"/>
              </a:rPr>
              <a:t> needs to be known.</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900" spc="-1" strike="noStrike">
                <a:solidFill>
                  <a:srgbClr val="000000"/>
                </a:solidFill>
                <a:uFill>
                  <a:solidFill>
                    <a:srgbClr val="ffffff"/>
                  </a:solidFill>
                </a:uFill>
                <a:latin typeface="Times New Roman"/>
                <a:ea typeface="DejaVu Sans"/>
              </a:rPr>
              <a:t>A common way of the π</a:t>
            </a:r>
            <a:r>
              <a:rPr b="0" lang="en-US" sz="1900" spc="-1" strike="noStrike" baseline="30000">
                <a:solidFill>
                  <a:srgbClr val="000000"/>
                </a:solidFill>
                <a:uFill>
                  <a:solidFill>
                    <a:srgbClr val="ffffff"/>
                  </a:solidFill>
                </a:uFill>
                <a:latin typeface="Times New Roman"/>
                <a:ea typeface="DejaVu Sans"/>
              </a:rPr>
              <a:t>0</a:t>
            </a:r>
            <a:r>
              <a:rPr b="0" lang="en-US" sz="1900" spc="-1" strike="noStrike">
                <a:solidFill>
                  <a:srgbClr val="000000"/>
                </a:solidFill>
                <a:uFill>
                  <a:solidFill>
                    <a:srgbClr val="ffffff"/>
                  </a:solidFill>
                </a:uFill>
                <a:latin typeface="Times New Roman"/>
                <a:ea typeface="DejaVu Sans"/>
              </a:rPr>
              <a:t> four-momentum calculation via the sum of the momenta of two photons gives a poor missing mass resolution.</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53" name="CustomShape 4"/>
          <p:cNvSpPr/>
          <p:nvPr/>
        </p:nvSpPr>
        <p:spPr>
          <a:xfrm>
            <a:off x="5604840" y="2971080"/>
            <a:ext cx="6231240" cy="736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The π</a:t>
            </a:r>
            <a:r>
              <a:rPr b="0" lang="en-US" sz="1800" spc="-1" strike="noStrike" baseline="30000">
                <a:solidFill>
                  <a:srgbClr val="000000"/>
                </a:solidFill>
                <a:uFill>
                  <a:solidFill>
                    <a:srgbClr val="ffffff"/>
                  </a:solidFill>
                </a:uFill>
                <a:latin typeface="Times New Roman"/>
                <a:ea typeface="DejaVu Sans"/>
              </a:rPr>
              <a:t>0</a:t>
            </a:r>
            <a:r>
              <a:rPr b="0" lang="en-US" sz="1800" spc="-1" strike="noStrike">
                <a:solidFill>
                  <a:srgbClr val="000000"/>
                </a:solidFill>
                <a:uFill>
                  <a:solidFill>
                    <a:srgbClr val="ffffff"/>
                  </a:solidFill>
                </a:uFill>
                <a:latin typeface="Times New Roman"/>
                <a:ea typeface="DejaVu Sans"/>
              </a:rPr>
              <a:t> energy was calculated using two photons opening angle ϕ</a:t>
            </a:r>
            <a:r>
              <a:rPr b="0" lang="en-US" sz="1800" spc="-1" strike="noStrike" baseline="-25000">
                <a:solidFill>
                  <a:srgbClr val="000000"/>
                </a:solidFill>
                <a:uFill>
                  <a:solidFill>
                    <a:srgbClr val="ffffff"/>
                  </a:solidFill>
                </a:uFill>
                <a:latin typeface="Times New Roman"/>
                <a:ea typeface="DejaVu Sans"/>
              </a:rPr>
              <a:t>γ</a:t>
            </a:r>
            <a:r>
              <a:rPr b="0" lang="en-US" sz="1400" spc="-1" strike="noStrike" baseline="-70000">
                <a:solidFill>
                  <a:srgbClr val="000000"/>
                </a:solidFill>
                <a:uFill>
                  <a:solidFill>
                    <a:srgbClr val="ffffff"/>
                  </a:solidFill>
                </a:uFill>
                <a:latin typeface="Times New Roman"/>
                <a:ea typeface="DejaVu Sans"/>
              </a:rPr>
              <a:t>1</a:t>
            </a:r>
            <a:r>
              <a:rPr b="0" lang="en-US" sz="1800" spc="-1" strike="noStrike" baseline="-25000">
                <a:solidFill>
                  <a:srgbClr val="000000"/>
                </a:solidFill>
                <a:uFill>
                  <a:solidFill>
                    <a:srgbClr val="ffffff"/>
                  </a:solidFill>
                </a:uFill>
                <a:latin typeface="Times New Roman"/>
                <a:ea typeface="DejaVu Sans"/>
              </a:rPr>
              <a:t>γ</a:t>
            </a:r>
            <a:r>
              <a:rPr b="0" lang="en-US" sz="1400" spc="-1" strike="noStrike" baseline="-70000">
                <a:solidFill>
                  <a:srgbClr val="000000"/>
                </a:solidFill>
                <a:uFill>
                  <a:solidFill>
                    <a:srgbClr val="ffffff"/>
                  </a:solidFill>
                </a:uFill>
                <a:latin typeface="Times New Roman"/>
                <a:ea typeface="DejaVu Sans"/>
              </a:rPr>
              <a:t>2</a:t>
            </a:r>
            <a:r>
              <a:rPr b="0" lang="en-US" sz="1800" spc="-1" strike="noStrike" baseline="-25000">
                <a:solidFill>
                  <a:srgbClr val="000000"/>
                </a:solidFill>
                <a:uFill>
                  <a:solidFill>
                    <a:srgbClr val="ffffff"/>
                  </a:solidFill>
                </a:uFill>
                <a:latin typeface="Times New Roman"/>
                <a:ea typeface="DejaVu Sans"/>
              </a:rPr>
              <a:t> </a:t>
            </a:r>
            <a:r>
              <a:rPr b="0" lang="en-US" sz="1800" spc="-1" strike="noStrike">
                <a:solidFill>
                  <a:srgbClr val="000000"/>
                </a:solidFill>
                <a:uFill>
                  <a:solidFill>
                    <a:srgbClr val="ffffff"/>
                  </a:solidFill>
                </a:uFill>
                <a:latin typeface="Times New Roman"/>
                <a:ea typeface="DejaVu Sans"/>
              </a:rPr>
              <a:t>as suggested in [2].</a:t>
            </a:r>
            <a:endParaRPr b="0" lang="en-US" sz="1800" spc="-1" strike="noStrike">
              <a:solidFill>
                <a:srgbClr val="000000"/>
              </a:solidFill>
              <a:uFill>
                <a:solidFill>
                  <a:srgbClr val="ffffff"/>
                </a:solidFill>
              </a:uFill>
              <a:latin typeface="Arial"/>
            </a:endParaRPr>
          </a:p>
        </p:txBody>
      </p:sp>
      <p:sp>
        <p:nvSpPr>
          <p:cNvPr id="254" name="CustomShape 5"/>
          <p:cNvSpPr/>
          <p:nvPr/>
        </p:nvSpPr>
        <p:spPr>
          <a:xfrm>
            <a:off x="5859000" y="4995360"/>
            <a:ext cx="597708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Times New Roman"/>
                <a:ea typeface="DejaVu Sans"/>
              </a:rPr>
              <a:t>On this way a missing mass plot  with a peak at the neutron mass position was produced.</a:t>
            </a:r>
            <a:endParaRPr b="0" lang="en-US" sz="1800" spc="-1" strike="noStrike">
              <a:solidFill>
                <a:srgbClr val="000000"/>
              </a:solidFill>
              <a:uFill>
                <a:solidFill>
                  <a:srgbClr val="ffffff"/>
                </a:solidFill>
              </a:uFill>
              <a:latin typeface="Arial"/>
            </a:endParaRPr>
          </a:p>
        </p:txBody>
      </p:sp>
      <p:sp>
        <p:nvSpPr>
          <p:cNvPr id="255" name="Line 6"/>
          <p:cNvSpPr/>
          <p:nvPr/>
        </p:nvSpPr>
        <p:spPr>
          <a:xfrm flipV="1">
            <a:off x="5604840" y="5911200"/>
            <a:ext cx="6061320" cy="3168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256" name="CustomShape 7"/>
          <p:cNvSpPr/>
          <p:nvPr/>
        </p:nvSpPr>
        <p:spPr>
          <a:xfrm>
            <a:off x="5942880" y="6046920"/>
            <a:ext cx="398484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Times New Roman"/>
                <a:ea typeface="DejaVu Sans"/>
              </a:rPr>
              <a:t>[2] Nucl.Instrum.Meth. A269 (1988) 568-579. </a:t>
            </a:r>
            <a:endParaRPr b="0" lang="en-US" sz="1800" spc="-1" strike="noStrike">
              <a:solidFill>
                <a:srgbClr val="000000"/>
              </a:solidFill>
              <a:uFill>
                <a:solidFill>
                  <a:srgbClr val="ffffff"/>
                </a:solidFill>
              </a:uFill>
              <a:latin typeface="Arial"/>
            </a:endParaRPr>
          </a:p>
        </p:txBody>
      </p:sp>
      <p:pic>
        <p:nvPicPr>
          <p:cNvPr id="257" name="Picture 13" descr=""/>
          <p:cNvPicPr/>
          <p:nvPr/>
        </p:nvPicPr>
        <p:blipFill>
          <a:blip r:embed="rId2"/>
          <a:stretch/>
        </p:blipFill>
        <p:spPr>
          <a:xfrm>
            <a:off x="1008000" y="2834280"/>
            <a:ext cx="3790440" cy="3561840"/>
          </a:xfrm>
          <a:prstGeom prst="rect">
            <a:avLst/>
          </a:prstGeom>
          <a:ln>
            <a:noFill/>
          </a:ln>
        </p:spPr>
      </p:pic>
      <p:sp>
        <p:nvSpPr>
          <p:cNvPr id="258" name="CustomShape 8"/>
          <p:cNvSpPr/>
          <p:nvPr/>
        </p:nvSpPr>
        <p:spPr>
          <a:xfrm>
            <a:off x="894960" y="3710160"/>
            <a:ext cx="1960200" cy="86436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259" name="CustomShape 9"/>
          <p:cNvSpPr/>
          <p:nvPr/>
        </p:nvSpPr>
        <p:spPr>
          <a:xfrm flipH="1">
            <a:off x="3512520" y="4995360"/>
            <a:ext cx="1285560" cy="506880"/>
          </a:xfrm>
          <a:custGeom>
            <a:avLst/>
            <a:gdLst/>
            <a:ahLst/>
            <a:rect l="l" t="t" r="r" b="b"/>
            <a:pathLst>
              <a:path w="21600" h="21600">
                <a:moveTo>
                  <a:pt x="0" y="0"/>
                </a:moveTo>
                <a:lnTo>
                  <a:pt x="21600" y="21600"/>
                </a:lnTo>
              </a:path>
            </a:pathLst>
          </a:custGeom>
          <a:noFill/>
          <a:ln>
            <a:round/>
            <a:tailEnd len="med" type="triangle" w="med"/>
          </a:ln>
        </p:spPr>
        <p:style>
          <a:lnRef idx="1">
            <a:schemeClr val="dk1"/>
          </a:lnRef>
          <a:fillRef idx="0">
            <a:schemeClr val="dk1"/>
          </a:fillRef>
          <a:effectRef idx="0">
            <a:schemeClr val="dk1"/>
          </a:effectRef>
          <a:fontRef idx="minor"/>
        </p:style>
      </p:sp>
      <p:sp>
        <p:nvSpPr>
          <p:cNvPr id="260" name="CustomShape 10"/>
          <p:cNvSpPr/>
          <p:nvPr/>
        </p:nvSpPr>
        <p:spPr>
          <a:xfrm>
            <a:off x="4558320" y="4684320"/>
            <a:ext cx="1113840" cy="303480"/>
          </a:xfrm>
          <a:prstGeom prst="rect">
            <a:avLst/>
          </a:prstGeom>
          <a:noFill/>
          <a:ln>
            <a:solidFill>
              <a:schemeClr val="dk1">
                <a:shade val="95000"/>
                <a:satMod val="105000"/>
              </a:schemeClr>
            </a:solid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a:ea typeface="DejaVu Sans"/>
              </a:rPr>
              <a:t>background</a:t>
            </a:r>
            <a:endParaRPr b="0" lang="en-US" sz="1800" spc="-1" strike="noStrike">
              <a:solidFill>
                <a:srgbClr val="000000"/>
              </a:solidFill>
              <a:uFill>
                <a:solidFill>
                  <a:srgbClr val="ffffff"/>
                </a:solidFill>
              </a:uFill>
              <a:latin typeface="Arial"/>
            </a:endParaRPr>
          </a:p>
        </p:txBody>
      </p:sp>
      <p:sp>
        <p:nvSpPr>
          <p:cNvPr id="261" name="CustomShape 11"/>
          <p:cNvSpPr/>
          <p:nvPr/>
        </p:nvSpPr>
        <p:spPr>
          <a:xfrm>
            <a:off x="106200" y="3448800"/>
            <a:ext cx="786240" cy="516600"/>
          </a:xfrm>
          <a:prstGeom prst="rect">
            <a:avLst/>
          </a:prstGeom>
          <a:noFill/>
          <a:ln>
            <a:solidFill>
              <a:schemeClr val="dk1">
                <a:shade val="95000"/>
                <a:satMod val="105000"/>
              </a:schemeClr>
            </a:solidFill>
          </a:ln>
        </p:spPr>
        <p:style>
          <a:lnRef idx="0"/>
          <a:fillRef idx="0"/>
          <a:effectRef idx="0"/>
          <a:fontRef idx="minor"/>
        </p:style>
        <p:txBody>
          <a:bodyPr wrap="none" lIns="90000" rIns="90000" tIns="45000" bIns="45000"/>
          <a:p>
            <a:pPr algn="ctr">
              <a:lnSpc>
                <a:spcPct val="100000"/>
              </a:lnSpc>
            </a:pPr>
            <a:r>
              <a:rPr b="0" lang="en-US" sz="1400" spc="-1" strike="noStrike">
                <a:solidFill>
                  <a:srgbClr val="000000"/>
                </a:solidFill>
                <a:uFill>
                  <a:solidFill>
                    <a:srgbClr val="ffffff"/>
                  </a:solidFill>
                </a:uFill>
                <a:latin typeface="Arial"/>
                <a:ea typeface="DejaVu Sans"/>
              </a:rPr>
              <a:t>neutron</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Arial"/>
                <a:ea typeface="DejaVu Sans"/>
              </a:rPr>
              <a:t>peak</a:t>
            </a:r>
            <a:endParaRPr b="0" lang="en-US"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37597</TotalTime>
  <Application>LibreOffice/5.0.6.2$Linux_X86_64 LibreOffice_project/00$Build-2</Application>
  <Paragraphs>345</Paragraphs>
  <Company>jlab</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2002-02-12T04:02:46Z</dcterms:created>
  <dc:creator>Gothe</dc:creator>
  <dc:language>en-US</dc:language>
  <cp:lastModifiedBy>Gleb Fedotov</cp:lastModifiedBy>
  <cp:lastPrinted>2013-08-15T21:13:07Z</cp:lastPrinted>
  <dcterms:modified xsi:type="dcterms:W3CDTF">2019-06-12T11:53:39Z</dcterms:modified>
  <cp:revision>1107</cp:revision>
  <dc:title>Baryon Resonances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jlab</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28</vt:i4>
  </property>
</Properties>
</file>