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0" r:id="rId2"/>
    <p:sldId id="277" r:id="rId3"/>
    <p:sldId id="278" r:id="rId4"/>
    <p:sldId id="263" r:id="rId5"/>
    <p:sldId id="281" r:id="rId6"/>
    <p:sldId id="399" r:id="rId7"/>
    <p:sldId id="402" r:id="rId8"/>
    <p:sldId id="416" r:id="rId9"/>
    <p:sldId id="949" r:id="rId10"/>
    <p:sldId id="736" r:id="rId11"/>
    <p:sldId id="948" r:id="rId12"/>
    <p:sldId id="349" r:id="rId13"/>
    <p:sldId id="351" r:id="rId14"/>
    <p:sldId id="429" r:id="rId15"/>
    <p:sldId id="709" r:id="rId16"/>
    <p:sldId id="282" r:id="rId17"/>
    <p:sldId id="267" r:id="rId18"/>
    <p:sldId id="296" r:id="rId19"/>
    <p:sldId id="297" r:id="rId20"/>
    <p:sldId id="298" r:id="rId21"/>
    <p:sldId id="299" r:id="rId22"/>
    <p:sldId id="950" r:id="rId23"/>
    <p:sldId id="268" r:id="rId24"/>
    <p:sldId id="706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95" autoAdjust="0"/>
  </p:normalViewPr>
  <p:slideViewPr>
    <p:cSldViewPr snapToGrid="0" snapToObjects="1">
      <p:cViewPr varScale="1">
        <p:scale>
          <a:sx n="108" d="100"/>
          <a:sy n="108" d="100"/>
        </p:scale>
        <p:origin x="1152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216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FA424-42A2-4344-B956-B888373C9AFC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5975-20EB-2148-978B-DF0C766AF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6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E28DA-D33B-E14F-BB3D-0A53F9932C21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DD852-7DD5-9B47-8434-D96ACD198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50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92810E-0F63-8040-AAAC-8384F3BA167F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6F350D-3A51-49F7-BCF5-B372927648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6C70A-5CBE-4765-A33F-121DDE77955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39970" name="Rectangle 2">
            <a:extLst>
              <a:ext uri="{FF2B5EF4-FFF2-40B4-BE49-F238E27FC236}">
                <a16:creationId xmlns:a16="http://schemas.microsoft.com/office/drawing/2014/main" id="{95F60FEB-8DBD-4241-B2FB-03749B8FB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4850"/>
            <a:ext cx="4640262" cy="3479800"/>
          </a:xfrm>
          <a:ln/>
        </p:spPr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23AED6EE-4365-4CFF-ABF3-68AAF35B8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625" y="4422775"/>
            <a:ext cx="5149850" cy="41862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13C2068-F141-47C1-B48C-93132747C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CF5691A-5B04-464B-B1EF-45052D08B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{\cal{F}}_{LU}^{\sin(\phi_1-\phi_2)}=\frac{\mid\vec{P}_{1\perp}\vec{P}_{2\perp}\mid}{m_Nm_2} {\cal{C}}[w_5M_L^{\perp,h}D_1]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7FAC5E0-1498-4814-8A12-7D8F197D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7457CC-FCB1-4639-B2E7-1068890D3EAB}" type="slidenum">
              <a:rPr lang="en-US" altLang="en-US" sz="1300"/>
              <a:pPr eaLnBrk="1" hangingPunct="1"/>
              <a:t>15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/>
              <a:t>{\cal{F}}_{LU}^{\sin(\phi_1-\phi_2)}=\frac{\mid\vec{P}_{1\perp}\vec{P}_{2\perp}\mid}{m_Nm_2} {\cal{C}}[w_5M_L^{\perp,h}D_1]</a:t>
            </a:r>
            <a:endParaRPr lang="en-US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5879619" indent="-3544715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81164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3629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6095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C943583-64CC-B94E-BE34-C639BDF1D59C}" type="slidenum">
              <a:rPr lang="en-US" altLang="en-US" sz="1200"/>
              <a:pPr>
                <a:spcBef>
                  <a:spcPct val="0"/>
                </a:spcBef>
              </a:pPr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457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E4DC44-2773-F64D-BD2F-8E704E13B4C1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62BDD5-4D67-214C-9B02-D7068D04B79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900"/>
              <a:t>First SSA in electroproduction was observed by HERMES observed a sinusoidal target asymmetry</a:t>
            </a:r>
          </a:p>
          <a:p>
            <a:pPr eaLnBrk="1" hangingPunct="1"/>
            <a:r>
              <a:rPr lang="en-US" sz="900"/>
              <a:t>Shown here. Is amazing how big was the impact of this result first presented on the DIS99 conference in Berlin.</a:t>
            </a:r>
          </a:p>
          <a:p>
            <a:pPr eaLnBrk="1" hangingPunct="1"/>
            <a:r>
              <a:rPr lang="en-US" sz="900"/>
              <a:t>The first impression was that the asymmetry is related to the  Collins effect and the transverse component came from</a:t>
            </a:r>
          </a:p>
          <a:p>
            <a:pPr eaLnBrk="1" hangingPunct="1"/>
            <a:r>
              <a:rPr lang="en-US" sz="900"/>
              <a:t>The small angle between the virtual photon and the proton spin.</a:t>
            </a:r>
          </a:p>
          <a:p>
            <a:pPr eaLnBrk="1" hangingPunct="1"/>
            <a:r>
              <a:rPr lang="en-US" sz="900"/>
              <a:t>HERMES experiment changed its run plan and started transverse target experimentts.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FEC30D3-41B7-48D5-89AA-A559651BB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D1C3AAB-F018-491A-BB2A-808F2938B6ED}" type="slidenum">
              <a:rPr lang="en-US" altLang="en-US" sz="1300"/>
              <a:pPr eaLnBrk="1" hangingPunct="1"/>
              <a:t>6</a:t>
            </a:fld>
            <a:endParaRPr lang="en-US" altLang="en-US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2BECF4C-F058-4EA9-9A6B-644610420D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3137" cy="358775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70EA374-FDE1-4233-985F-F172A5239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800">
                <a:latin typeface="Arial" panose="020B0604020202020204" pitchFamily="34" charset="0"/>
              </a:rPr>
              <a:t>As no transverse target was available at that time, and HERMES was running with a longitudinally polarized target</a:t>
            </a:r>
          </a:p>
          <a:p>
            <a:pPr eaLnBrk="1" hangingPunct="1"/>
            <a:r>
              <a:rPr lang="en-US" altLang="en-US" sz="800">
                <a:latin typeface="Arial" panose="020B0604020202020204" pitchFamily="34" charset="0"/>
              </a:rPr>
              <a:t> Kotzinian came up with an idea to measure the Collins fragmentation for transversely polarized quarks in the longitudinally polarized proton.</a:t>
            </a:r>
          </a:p>
          <a:p>
            <a:pPr eaLnBrk="1" hangingPunct="1"/>
            <a:r>
              <a:rPr lang="en-US" altLang="en-US" sz="800">
                <a:latin typeface="Arial" panose="020B0604020202020204" pitchFamily="34" charset="0"/>
              </a:rPr>
              <a:t>The corresponding contribution appears as a sin2\phi moment in the cross section.</a:t>
            </a:r>
          </a:p>
          <a:p>
            <a:pPr eaLnBrk="1" hangingPunct="1"/>
            <a:r>
              <a:rPr lang="en-US" altLang="en-US" sz="800">
                <a:latin typeface="Arial" panose="020B0604020202020204" pitchFamily="34" charset="0"/>
              </a:rPr>
              <a:t>HERMES measurement gave 0. The theory calculations came later which were consistent with that measurement indicating that asymmetry is large</a:t>
            </a:r>
          </a:p>
          <a:p>
            <a:pPr eaLnBrk="1" hangingPunct="1"/>
            <a:r>
              <a:rPr lang="en-US" altLang="en-US" sz="800">
                <a:latin typeface="Arial" panose="020B0604020202020204" pitchFamily="34" charset="0"/>
              </a:rPr>
              <a:t>Only in the valence region at large x. We will get back later to this observable.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0F41668-2F80-4EDE-9529-D288601E7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7FB718-3444-47DF-9A76-D813C0CE11A5}" type="slidenum">
              <a:rPr lang="en-US" altLang="en-US" sz="1300"/>
              <a:pPr eaLnBrk="1" hangingPunct="1"/>
              <a:t>7</a:t>
            </a:fld>
            <a:endParaRPr lang="en-US" altLang="en-US" sz="13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40A299A-11E6-4814-8F88-54E999F10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3137" cy="3587750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73C8E7B7-3542-42AD-A2CB-350016CEC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800">
                <a:latin typeface="Arial" panose="020B0604020202020204" pitchFamily="34" charset="0"/>
              </a:rPr>
              <a:t>Back to original attempt to measure the Collins effect with longitudinally polarized target.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AD505A-F404-446F-AB1E-2F5F6F151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8211C-7486-4F67-93B0-E530CABA286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5394" name="Rectangle 7">
            <a:extLst>
              <a:ext uri="{FF2B5EF4-FFF2-40B4-BE49-F238E27FC236}">
                <a16:creationId xmlns:a16="http://schemas.microsoft.com/office/drawing/2014/main" id="{97990095-11B3-4383-837A-9207E9BF82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5" tIns="46653" rIns="93305" bIns="46653" anchor="b"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indent="-276225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3313" indent="-220663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38" indent="-220663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5963" indent="-220663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3163" indent="-22066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63" indent="-22066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7563" indent="-22066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4763" indent="-22066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315395" name="Rectangle 2">
            <a:extLst>
              <a:ext uri="{FF2B5EF4-FFF2-40B4-BE49-F238E27FC236}">
                <a16:creationId xmlns:a16="http://schemas.microsoft.com/office/drawing/2014/main" id="{FE7652DB-2FD6-407F-ABC6-A1CC1C3ACA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2962" cy="3489325"/>
          </a:xfrm>
          <a:ln/>
        </p:spPr>
      </p:sp>
      <p:sp>
        <p:nvSpPr>
          <p:cNvPr id="315396" name="Rectangle 3">
            <a:extLst>
              <a:ext uri="{FF2B5EF4-FFF2-40B4-BE49-F238E27FC236}">
                <a16:creationId xmlns:a16="http://schemas.microsoft.com/office/drawing/2014/main" id="{F7901878-C3B2-4AE1-972D-701ECF329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22775"/>
            <a:ext cx="5153025" cy="4189413"/>
          </a:xfrm>
        </p:spPr>
        <p:txBody>
          <a:bodyPr/>
          <a:lstStyle/>
          <a:p>
            <a:endParaRPr lang="en-US" altLang="en-US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80677A3C-6DE3-4195-913E-15FD3D6E5B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EA9A7E-47C9-4ACC-B73E-4D04571F17EF}" type="slidenum">
              <a:rPr lang="en-US" altLang="en-US" sz="1300"/>
              <a:pPr eaLnBrk="1" hangingPunct="1"/>
              <a:t>9</a:t>
            </a:fld>
            <a:endParaRPr lang="en-US" altLang="en-US" sz="1300"/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09B51692-EDFB-46C8-AB01-02BB8EA90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BCCD646F-0CC9-48B6-B9E4-EEEC21DC8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The  measurements of double spin asymmetries at CLAS indicate that there is a significant dependence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On the hadron transverse momentum, not expected in a simple 1 dimensional  picture.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|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A simple model to account the possible helicity dependence of transverse momentum distributions was 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Proposed by anselmino and collaborators, based on Gaussian widths for distribution and fragmentation functions.  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|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Difference in widhts of f_1 and g_1 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|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leads to an additional term in double spin asymmetry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Proportional to that difference. 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|</a:t>
            </a:r>
          </a:p>
          <a:p>
            <a:pPr eaLnBrk="1" hangingPunct="1"/>
            <a:r>
              <a:rPr lang="en-US" altLang="en-US" sz="900">
                <a:latin typeface="Arial" panose="020B0604020202020204" pitchFamily="34" charset="0"/>
              </a:rPr>
              <a:t>While pi+ behavior is consistent with data, the pi- may require more realistic k_T-dependence which may be different for different helicities and flavors. </a:t>
            </a:r>
          </a:p>
        </p:txBody>
      </p:sp>
    </p:spTree>
    <p:extLst>
      <p:ext uri="{BB962C8B-B14F-4D97-AF65-F5344CB8AC3E}">
        <p14:creationId xmlns:p14="http://schemas.microsoft.com/office/powerpoint/2010/main" val="177972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0FD087DA-A173-44A5-843D-B5696A4E4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BC97A8-33DF-4A56-B3BA-E29056A4F3D7}" type="slidenum">
              <a:rPr lang="en-US" altLang="en-US" sz="1300" smtClean="0"/>
              <a:pPr/>
              <a:t>11</a:t>
            </a:fld>
            <a:endParaRPr lang="en-US" altLang="en-US" sz="13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3B9C2F8-93A0-479A-B886-95E3406FA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6312" cy="3589338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130B1BF-B383-405C-8133-8AD2EAA69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07CA0A0A-8FAA-4FCB-8804-01D6EB8B28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1BE41B-BB12-463F-BED0-B5FC3BAC79BE}" type="slidenum">
              <a:rPr lang="en-US" altLang="en-US" sz="1300"/>
              <a:pPr eaLnBrk="1" hangingPunct="1"/>
              <a:t>12</a:t>
            </a:fld>
            <a:endParaRPr lang="en-US" altLang="en-US" sz="1300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B333BA29-5B0C-48E9-B241-AC8091F520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6312" cy="3589338"/>
          </a:xfrm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923163F3-1FB9-46B0-9E19-3513B8FD7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Significant effect predicted in the target fragmentation region, in particular for baryons (target remnant also asymmetric)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The same data set was used to produce projections for the target fragmentation.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22D-11AA-2946-84CB-13DAAD1EC684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LNF Nov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C95C-1527-6E4A-91A7-27E2719AF151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LNF Nov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7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53F-FBC6-D147-B1B9-949B0642D96B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LNF Nov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A0-212F-4946-A105-A82BD8399ADB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LNF Nov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F92A-AAF8-0447-8B5F-6597E5253C63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LNF Nov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FFA2-BF40-FC4F-B10F-3440FD0FF089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LNF Nov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728-8B41-D448-99E3-650708134DC2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LNF Nov 29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6B36-A36F-224F-B090-B2D906A72B74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CPHI-2020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A91D-D8AC-D841-80DA-12381153AA30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LNF Nov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7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BD6F-9F20-EF4B-A9A8-922E9D719906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LNF Nov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AD11-65FF-FE48-BE0A-D33478D1B084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LNF Nov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4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BC935-637C-2B47-9C40-A0ED8A405AAE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LNF Nov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B10E2-F4AF-5146-9DF1-C87D5A2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png"/><Relationship Id="rId7" Type="http://schemas.openxmlformats.org/officeDocument/2006/relationships/image" Target="../media/image47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gi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jpeg"/><Relationship Id="rId5" Type="http://schemas.openxmlformats.org/officeDocument/2006/relationships/image" Target="../media/image54.jpeg"/><Relationship Id="rId4" Type="http://schemas.openxmlformats.org/officeDocument/2006/relationships/image" Target="../media/image59.png"/><Relationship Id="rId9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image" Target="../media/image75.emf"/><Relationship Id="rId18" Type="http://schemas.openxmlformats.org/officeDocument/2006/relationships/image" Target="../media/image80.emf"/><Relationship Id="rId3" Type="http://schemas.openxmlformats.org/officeDocument/2006/relationships/image" Target="../media/image65.png"/><Relationship Id="rId7" Type="http://schemas.openxmlformats.org/officeDocument/2006/relationships/image" Target="../media/image69.emf"/><Relationship Id="rId12" Type="http://schemas.openxmlformats.org/officeDocument/2006/relationships/image" Target="../media/image74.emf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8.png"/><Relationship Id="rId20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emf"/><Relationship Id="rId5" Type="http://schemas.openxmlformats.org/officeDocument/2006/relationships/image" Target="../media/image67.emf"/><Relationship Id="rId15" Type="http://schemas.openxmlformats.org/officeDocument/2006/relationships/image" Target="../media/image77.emf"/><Relationship Id="rId10" Type="http://schemas.openxmlformats.org/officeDocument/2006/relationships/image" Target="../media/image72.emf"/><Relationship Id="rId19" Type="http://schemas.openxmlformats.org/officeDocument/2006/relationships/image" Target="../media/image81.emf"/><Relationship Id="rId4" Type="http://schemas.openxmlformats.org/officeDocument/2006/relationships/image" Target="../media/image66.png"/><Relationship Id="rId9" Type="http://schemas.openxmlformats.org/officeDocument/2006/relationships/image" Target="../media/image71.emf"/><Relationship Id="rId14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slide" Target="slide1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12" Type="http://schemas.openxmlformats.org/officeDocument/2006/relationships/image" Target="../media/image27.w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11" Type="http://schemas.openxmlformats.org/officeDocument/2006/relationships/image" Target="../media/image26.wmf"/><Relationship Id="rId5" Type="http://schemas.openxmlformats.org/officeDocument/2006/relationships/slide" Target="slide13.xml"/><Relationship Id="rId10" Type="http://schemas.openxmlformats.org/officeDocument/2006/relationships/image" Target="../media/image25.w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wmf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tags" Target="../tags/tag6.xml"/><Relationship Id="rId7" Type="http://schemas.openxmlformats.org/officeDocument/2006/relationships/image" Target="../media/image3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11" Type="http://schemas.openxmlformats.org/officeDocument/2006/relationships/image" Target="../media/image35.wmf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4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9.png"/><Relationship Id="rId5" Type="http://schemas.openxmlformats.org/officeDocument/2006/relationships/tags" Target="../tags/tag11.xml"/><Relationship Id="rId10" Type="http://schemas.openxmlformats.org/officeDocument/2006/relationships/image" Target="../media/image38.png"/><Relationship Id="rId4" Type="http://schemas.openxmlformats.org/officeDocument/2006/relationships/tags" Target="../tags/tag10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463331" y="4153663"/>
            <a:ext cx="7086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000" b="1" dirty="0"/>
              <a:t>Understanding azimuthal distributions of hadrons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/>
              <a:t>Introducing studies of SSA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/>
              <a:t>Kotzinian</a:t>
            </a:r>
            <a:r>
              <a:rPr lang="en-US" sz="2000" b="1" dirty="0"/>
              <a:t>-Mulders Asymmetries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/>
              <a:t>Target fragmentation and Fracture Functions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/>
              <a:t>Correlations of target and current fragmentation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/>
              <a:t>Summary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43DD07-E788-D34A-BB08-D9D424548218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7378" y="152400"/>
            <a:ext cx="753942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/>
              <a:t>Studies of Spin-Orbit Correlations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7931" y="8350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H. Avakian (JLab)</a:t>
            </a:r>
          </a:p>
        </p:txBody>
      </p:sp>
      <p:pic>
        <p:nvPicPr>
          <p:cNvPr id="4" name="Picture 3" descr="Screen Shot 2020-01-15 at 2.22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189"/>
            <a:ext cx="9144000" cy="13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9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398CE74-5578-416C-8C52-9BE08C489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888" y="61912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Hadronization and factorization</a:t>
            </a:r>
          </a:p>
        </p:txBody>
      </p:sp>
      <p:sp>
        <p:nvSpPr>
          <p:cNvPr id="17410" name="Footer Placeholder 2">
            <a:extLst>
              <a:ext uri="{FF2B5EF4-FFF2-40B4-BE49-F238E27FC236}">
                <a16:creationId xmlns:a16="http://schemas.microsoft.com/office/drawing/2014/main" id="{6E3AC3BD-CC7D-4229-BF6C-EC77584A34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565900"/>
            <a:ext cx="37338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H. Avakian, CPHI-2020, Feb 4</a:t>
            </a:r>
            <a:endParaRPr lang="en-US" altLang="en-US" sz="1400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AFB5E596-047E-4292-8519-B28811A6D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40762" y="6486756"/>
            <a:ext cx="50323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2103B3-F7E8-4415-9625-9A5EC87C04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/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D1399917-03B9-4D83-B299-4C96144D8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911350"/>
            <a:ext cx="42418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>
            <a:extLst>
              <a:ext uri="{FF2B5EF4-FFF2-40B4-BE49-F238E27FC236}">
                <a16:creationId xmlns:a16="http://schemas.microsoft.com/office/drawing/2014/main" id="{D9C719B6-A00E-48C4-9A51-8A870D06B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36544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>
            <a:extLst>
              <a:ext uri="{FF2B5EF4-FFF2-40B4-BE49-F238E27FC236}">
                <a16:creationId xmlns:a16="http://schemas.microsoft.com/office/drawing/2014/main" id="{61E8345E-3CFA-4962-93B2-17A5AA51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776413"/>
            <a:ext cx="384016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>
            <a:extLst>
              <a:ext uri="{FF2B5EF4-FFF2-40B4-BE49-F238E27FC236}">
                <a16:creationId xmlns:a16="http://schemas.microsoft.com/office/drawing/2014/main" id="{60727D6B-EEBE-4A80-8E96-31BA7C565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57800"/>
            <a:ext cx="21748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">
            <a:extLst>
              <a:ext uri="{FF2B5EF4-FFF2-40B4-BE49-F238E27FC236}">
                <a16:creationId xmlns:a16="http://schemas.microsoft.com/office/drawing/2014/main" id="{9599D28C-C4F3-4FD3-BB85-1C0B07772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988"/>
            <a:ext cx="1130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17">
            <a:extLst>
              <a:ext uri="{FF2B5EF4-FFF2-40B4-BE49-F238E27FC236}">
                <a16:creationId xmlns:a16="http://schemas.microsoft.com/office/drawing/2014/main" id="{EAEF3C75-01F5-4EA8-8587-35E9F3E4C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16438"/>
            <a:ext cx="3657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Hadronization Function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1800">
                <a:latin typeface="Calibri" panose="020F0502020204030204" pitchFamily="34" charset="0"/>
              </a:rPr>
              <a:t>  conditional probability to produce hadron </a:t>
            </a:r>
            <a:r>
              <a:rPr lang="en-US" altLang="en-US" sz="1800">
                <a:latin typeface="Cambria Math" panose="02040503050406030204" pitchFamily="18" charset="0"/>
              </a:rPr>
              <a:t>𝒉 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7418" name="Rectangle 18">
            <a:extLst>
              <a:ext uri="{FF2B5EF4-FFF2-40B4-BE49-F238E27FC236}">
                <a16:creationId xmlns:a16="http://schemas.microsoft.com/office/drawing/2014/main" id="{F9FE0831-9BBF-4765-B790-0AC240A51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24400"/>
            <a:ext cx="3706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Quark Fragmentation Functions (</a:t>
            </a:r>
            <a:r>
              <a:rPr lang="en-US" altLang="en-US" sz="1800" i="1">
                <a:latin typeface="Calibri" panose="020F0502020204030204" pitchFamily="34" charset="0"/>
              </a:rPr>
              <a:t>universal and independent</a:t>
            </a:r>
            <a:r>
              <a:rPr lang="en-US" altLang="en-US" sz="180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7419" name="TextBox 4">
            <a:extLst>
              <a:ext uri="{FF2B5EF4-FFF2-40B4-BE49-F238E27FC236}">
                <a16:creationId xmlns:a16="http://schemas.microsoft.com/office/drawing/2014/main" id="{FA5D4940-4A40-4D4E-A3D8-EF3FA2A7A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198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Where this works?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DAFF16-E05D-1D48-B19E-C9AA275EC20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48600" y="5791200"/>
            <a:ext cx="838200" cy="228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21" name="Picture 10" descr="latex-image-1.pdf">
            <a:extLst>
              <a:ext uri="{FF2B5EF4-FFF2-40B4-BE49-F238E27FC236}">
                <a16:creationId xmlns:a16="http://schemas.microsoft.com/office/drawing/2014/main" id="{5726D5F8-26A7-42D5-80C3-24646A936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844550"/>
            <a:ext cx="83391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1" descr="latex-image-1.pdf">
            <a:extLst>
              <a:ext uri="{FF2B5EF4-FFF2-40B4-BE49-F238E27FC236}">
                <a16:creationId xmlns:a16="http://schemas.microsoft.com/office/drawing/2014/main" id="{18C9EAA4-55C6-40A6-B4CD-95D7514E0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219200"/>
            <a:ext cx="2514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61">
            <a:extLst>
              <a:ext uri="{FF2B5EF4-FFF2-40B4-BE49-F238E27FC236}">
                <a16:creationId xmlns:a16="http://schemas.microsoft.com/office/drawing/2014/main" id="{50C5AB25-2A85-4A04-ADA9-39703BD5589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33525"/>
            <a:ext cx="5943600" cy="2733675"/>
            <a:chOff x="762000" y="1533525"/>
            <a:chExt cx="5943600" cy="2733675"/>
          </a:xfrm>
        </p:grpSpPr>
        <p:grpSp>
          <p:nvGrpSpPr>
            <p:cNvPr id="35881" name="Group 74">
              <a:extLst>
                <a:ext uri="{FF2B5EF4-FFF2-40B4-BE49-F238E27FC236}">
                  <a16:creationId xmlns:a16="http://schemas.microsoft.com/office/drawing/2014/main" id="{E59A00E1-A50B-45B9-8325-06CECC1828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1533525"/>
              <a:ext cx="5943600" cy="2733675"/>
              <a:chOff x="762000" y="1533144"/>
              <a:chExt cx="5943600" cy="2734056"/>
            </a:xfrm>
          </p:grpSpPr>
          <p:pic>
            <p:nvPicPr>
              <p:cNvPr id="35889" name="Picture 4" descr="targetfrag">
                <a:extLst>
                  <a:ext uri="{FF2B5EF4-FFF2-40B4-BE49-F238E27FC236}">
                    <a16:creationId xmlns:a16="http://schemas.microsoft.com/office/drawing/2014/main" id="{D75E7870-A522-4059-BBAA-85356EC51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1533144"/>
                <a:ext cx="5943600" cy="273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DF37EF8F-385E-4136-BB36-A34AD69CFDAB}"/>
                  </a:ext>
                </a:extLst>
              </p:cNvPr>
              <p:cNvSpPr/>
              <p:nvPr/>
            </p:nvSpPr>
            <p:spPr>
              <a:xfrm>
                <a:off x="2819400" y="3505200"/>
                <a:ext cx="609600" cy="762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882" name="Group 79">
              <a:extLst>
                <a:ext uri="{FF2B5EF4-FFF2-40B4-BE49-F238E27FC236}">
                  <a16:creationId xmlns:a16="http://schemas.microsoft.com/office/drawing/2014/main" id="{502BCF51-A0A2-4720-8B1C-4EA1A2E8F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0" y="2209800"/>
              <a:ext cx="228600" cy="573088"/>
              <a:chOff x="4724400" y="2819400"/>
              <a:chExt cx="228600" cy="572612"/>
            </a:xfrm>
          </p:grpSpPr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0D806674-3C67-4830-80D9-80C58D4AB7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800695" y="2895505"/>
                <a:ext cx="228410" cy="76200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Curved Connector 50">
                <a:extLst>
                  <a:ext uri="{FF2B5EF4-FFF2-40B4-BE49-F238E27FC236}">
                    <a16:creationId xmlns:a16="http://schemas.microsoft.com/office/drawing/2014/main" id="{C515F92A-EEC8-45FE-A00D-3B0AD95FA5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666536" y="3256361"/>
                <a:ext cx="193514" cy="77788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5883" name="Group 79">
              <a:extLst>
                <a:ext uri="{FF2B5EF4-FFF2-40B4-BE49-F238E27FC236}">
                  <a16:creationId xmlns:a16="http://schemas.microsoft.com/office/drawing/2014/main" id="{ACD47497-8086-4F7B-8C92-47660F69E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2782413"/>
              <a:ext cx="228600" cy="573088"/>
              <a:chOff x="4724400" y="2819400"/>
              <a:chExt cx="228600" cy="572612"/>
            </a:xfrm>
          </p:grpSpPr>
          <p:cxnSp>
            <p:nvCxnSpPr>
              <p:cNvPr id="59" name="Curved Connector 58">
                <a:extLst>
                  <a:ext uri="{FF2B5EF4-FFF2-40B4-BE49-F238E27FC236}">
                    <a16:creationId xmlns:a16="http://schemas.microsoft.com/office/drawing/2014/main" id="{21200352-104C-492D-B300-559CD73515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800695" y="2895980"/>
                <a:ext cx="228410" cy="76200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Curved Connector 59">
                <a:extLst>
                  <a:ext uri="{FF2B5EF4-FFF2-40B4-BE49-F238E27FC236}">
                    <a16:creationId xmlns:a16="http://schemas.microsoft.com/office/drawing/2014/main" id="{7BD8420B-A1B8-432C-9A39-6FBDB3FA76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666536" y="3256835"/>
                <a:ext cx="193514" cy="77788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D2B47CB9-54CA-486F-B635-6B80405B46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37731" y="3420269"/>
              <a:ext cx="193675" cy="777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42" name="Rectangle 5">
            <a:extLst>
              <a:ext uri="{FF2B5EF4-FFF2-40B4-BE49-F238E27FC236}">
                <a16:creationId xmlns:a16="http://schemas.microsoft.com/office/drawing/2014/main" id="{2454CEB8-2234-4F00-9A06-24E07AE3A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239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>
                <a:solidFill>
                  <a:schemeClr val="tx1"/>
                </a:solidFill>
                <a:ea typeface="ＭＳ Ｐゴシック" panose="020B0600070205080204" pitchFamily="34" charset="-128"/>
              </a:rPr>
              <a:t>Hadron production in hard scattering</a:t>
            </a: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DE9489CA-55F1-41DF-ABFA-63E339E6F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76588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4" name="Text Box 29">
            <a:extLst>
              <a:ext uri="{FF2B5EF4-FFF2-40B4-BE49-F238E27FC236}">
                <a16:creationId xmlns:a16="http://schemas.microsoft.com/office/drawing/2014/main" id="{44719F82-FA49-4B9F-A821-5006F3D95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0"/>
            <a:ext cx="1676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x</a:t>
            </a:r>
            <a:r>
              <a:rPr lang="en-US" altLang="en-US" sz="2000" i="1" baseline="-25000"/>
              <a:t>F</a:t>
            </a:r>
            <a:r>
              <a:rPr lang="en-US" altLang="en-US" sz="2000" baseline="-25000"/>
              <a:t> </a:t>
            </a:r>
            <a:r>
              <a:rPr lang="en-US" altLang="en-US" sz="2000"/>
              <a:t>- </a:t>
            </a:r>
            <a:r>
              <a:rPr lang="en-US" altLang="en-US" sz="1600"/>
              <a:t>momentum in the CM frame</a:t>
            </a:r>
          </a:p>
        </p:txBody>
      </p:sp>
      <p:sp>
        <p:nvSpPr>
          <p:cNvPr id="35845" name="Text Box 30">
            <a:extLst>
              <a:ext uri="{FF2B5EF4-FFF2-40B4-BE49-F238E27FC236}">
                <a16:creationId xmlns:a16="http://schemas.microsoft.com/office/drawing/2014/main" id="{560C8EF1-2BB9-4C2B-9652-DA3F548C2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812800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</a:t>
            </a:r>
            <a:r>
              <a:rPr lang="en-US" altLang="en-US" sz="2000" baseline="-25000"/>
              <a:t>F</a:t>
            </a:r>
            <a:r>
              <a:rPr lang="en-US" altLang="en-US" sz="2000"/>
              <a:t>&gt;0 (current fragmentation)</a:t>
            </a:r>
          </a:p>
        </p:txBody>
      </p:sp>
      <p:sp>
        <p:nvSpPr>
          <p:cNvPr id="35846" name="Text Box 31">
            <a:extLst>
              <a:ext uri="{FF2B5EF4-FFF2-40B4-BE49-F238E27FC236}">
                <a16:creationId xmlns:a16="http://schemas.microsoft.com/office/drawing/2014/main" id="{C7F92D75-8C6A-48D9-B6ED-49B5315A2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</a:t>
            </a:r>
            <a:r>
              <a:rPr lang="en-US" altLang="en-US" sz="2000" baseline="-25000"/>
              <a:t>F</a:t>
            </a:r>
            <a:r>
              <a:rPr lang="en-US" altLang="en-US" sz="2000"/>
              <a:t>&lt;0 (target fragmentation)</a:t>
            </a:r>
          </a:p>
        </p:txBody>
      </p:sp>
      <p:sp>
        <p:nvSpPr>
          <p:cNvPr id="35847" name="Text Box 32">
            <a:extLst>
              <a:ext uri="{FF2B5EF4-FFF2-40B4-BE49-F238E27FC236}">
                <a16:creationId xmlns:a16="http://schemas.microsoft.com/office/drawing/2014/main" id="{B1F599A7-AEDF-4EE3-8485-DD11E8648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4478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h</a:t>
            </a:r>
          </a:p>
        </p:txBody>
      </p:sp>
      <p:grpSp>
        <p:nvGrpSpPr>
          <p:cNvPr id="35848" name="Group 40">
            <a:extLst>
              <a:ext uri="{FF2B5EF4-FFF2-40B4-BE49-F238E27FC236}">
                <a16:creationId xmlns:a16="http://schemas.microsoft.com/office/drawing/2014/main" id="{6682A1F9-E375-4156-8248-A9FE59345DD0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828800"/>
            <a:ext cx="1066800" cy="1141413"/>
            <a:chOff x="6858000" y="3733810"/>
            <a:chExt cx="1295400" cy="1125466"/>
          </a:xfrm>
        </p:grpSpPr>
        <p:grpSp>
          <p:nvGrpSpPr>
            <p:cNvPr id="35872" name="Group 5">
              <a:extLst>
                <a:ext uri="{FF2B5EF4-FFF2-40B4-BE49-F238E27FC236}">
                  <a16:creationId xmlns:a16="http://schemas.microsoft.com/office/drawing/2014/main" id="{EBF1A352-F9A3-451D-B195-0126D28A1F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0" y="3733810"/>
              <a:ext cx="1295400" cy="1064333"/>
              <a:chOff x="5459413" y="4267200"/>
              <a:chExt cx="1614487" cy="129556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84DAA47-4D15-46C6-800E-383389411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4079" y="4800712"/>
                <a:ext cx="1143595" cy="152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0EA9187-1A4F-42A3-85AE-89B3513294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639602" y="5029360"/>
                <a:ext cx="530954" cy="190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699C6FF-D1A2-44A5-8CF9-8E743619CA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5774" y="4570862"/>
                <a:ext cx="609728" cy="2402"/>
              </a:xfrm>
              <a:prstGeom prst="line">
                <a:avLst/>
              </a:prstGeom>
              <a:noFill/>
              <a:ln w="149225">
                <a:solidFill>
                  <a:srgbClr val="0000FF"/>
                </a:solidFill>
                <a:round/>
                <a:headEnd/>
                <a:tailEnd type="triangle" w="sm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DC6EA87-8F78-43D0-8E96-A02EE3F8FC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562976" y="4572064"/>
                <a:ext cx="609728" cy="0"/>
              </a:xfrm>
              <a:prstGeom prst="line">
                <a:avLst/>
              </a:prstGeom>
              <a:noFill/>
              <a:ln w="149225">
                <a:solidFill>
                  <a:srgbClr val="0000FF"/>
                </a:solidFill>
                <a:round/>
                <a:headEnd/>
                <a:tailEnd type="triangle" w="sm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6C3651A-9EB0-466C-A06A-0D2F28504F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906868" y="5219899"/>
                <a:ext cx="685944" cy="0"/>
              </a:xfrm>
              <a:prstGeom prst="line">
                <a:avLst/>
              </a:prstGeom>
              <a:noFill/>
              <a:ln w="92075">
                <a:solidFill>
                  <a:srgbClr val="008000"/>
                </a:solidFill>
                <a:round/>
                <a:headEnd/>
                <a:tailEnd type="triangle" w="sm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35879" name="Picture 12" descr="latex-image-1.pdf">
                <a:extLst>
                  <a:ext uri="{FF2B5EF4-FFF2-40B4-BE49-F238E27FC236}">
                    <a16:creationId xmlns:a16="http://schemas.microsoft.com/office/drawing/2014/main" id="{CC4EB94A-317C-4D8B-9ACD-2E7DF6824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4343400"/>
                <a:ext cx="2159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80" name="Picture 13" descr="latex-image-1.pdf">
                <a:extLst>
                  <a:ext uri="{FF2B5EF4-FFF2-40B4-BE49-F238E27FC236}">
                    <a16:creationId xmlns:a16="http://schemas.microsoft.com/office/drawing/2014/main" id="{DDB4F706-03FA-43D0-9630-41151E783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413" y="4446588"/>
                <a:ext cx="203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873" name="TextBox 42">
              <a:extLst>
                <a:ext uri="{FF2B5EF4-FFF2-40B4-BE49-F238E27FC236}">
                  <a16:creationId xmlns:a16="http://schemas.microsoft.com/office/drawing/2014/main" id="{164C1478-9E5A-4E72-B1E0-E78044BA0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799" y="4343400"/>
              <a:ext cx="464926" cy="51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008000"/>
                  </a:solidFill>
                </a:rPr>
                <a:t>L</a:t>
              </a:r>
            </a:p>
          </p:txBody>
        </p:sp>
      </p:grpSp>
      <p:grpSp>
        <p:nvGrpSpPr>
          <p:cNvPr id="35849" name="Group 50">
            <a:extLst>
              <a:ext uri="{FF2B5EF4-FFF2-40B4-BE49-F238E27FC236}">
                <a16:creationId xmlns:a16="http://schemas.microsoft.com/office/drawing/2014/main" id="{4808563E-343A-4495-83A6-1EA1D0187D66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116388"/>
            <a:ext cx="1066800" cy="1141412"/>
            <a:chOff x="6858000" y="3733810"/>
            <a:chExt cx="1295400" cy="1125466"/>
          </a:xfrm>
        </p:grpSpPr>
        <p:grpSp>
          <p:nvGrpSpPr>
            <p:cNvPr id="35863" name="Group 5">
              <a:extLst>
                <a:ext uri="{FF2B5EF4-FFF2-40B4-BE49-F238E27FC236}">
                  <a16:creationId xmlns:a16="http://schemas.microsoft.com/office/drawing/2014/main" id="{4151F0DA-F662-4774-BB2A-43A5683A25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8000" y="3733810"/>
              <a:ext cx="1295400" cy="1064333"/>
              <a:chOff x="5459413" y="4267200"/>
              <a:chExt cx="1614487" cy="1295568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DCF4B4C-B929-45B4-A06A-81B35988F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4079" y="4800712"/>
                <a:ext cx="1143595" cy="152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74A0103-7AA2-401C-854F-2093410A8B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639602" y="5029360"/>
                <a:ext cx="530954" cy="190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7E180C3-8C7F-4111-9660-6E24CA38DBF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5774" y="4570863"/>
                <a:ext cx="609728" cy="2402"/>
              </a:xfrm>
              <a:prstGeom prst="line">
                <a:avLst/>
              </a:prstGeom>
              <a:noFill/>
              <a:ln w="149225">
                <a:solidFill>
                  <a:srgbClr val="0000FF"/>
                </a:solidFill>
                <a:round/>
                <a:headEnd/>
                <a:tailEnd type="triangle" w="sm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A51945D-AD4F-4584-90FF-30370122DC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562976" y="4572064"/>
                <a:ext cx="609728" cy="0"/>
              </a:xfrm>
              <a:prstGeom prst="line">
                <a:avLst/>
              </a:prstGeom>
              <a:noFill/>
              <a:ln w="149225">
                <a:solidFill>
                  <a:srgbClr val="0000FF"/>
                </a:solidFill>
                <a:round/>
                <a:headEnd/>
                <a:tailEnd type="triangle" w="sm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8754E0F-6C51-456B-95C1-0A4FA928FC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906868" y="5219900"/>
                <a:ext cx="685944" cy="0"/>
              </a:xfrm>
              <a:prstGeom prst="line">
                <a:avLst/>
              </a:prstGeom>
              <a:noFill/>
              <a:ln w="92075">
                <a:solidFill>
                  <a:srgbClr val="008000"/>
                </a:solidFill>
                <a:round/>
                <a:headEnd/>
                <a:tailEnd type="triangle" w="sm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35870" name="Picture 12" descr="latex-image-1.pdf">
                <a:extLst>
                  <a:ext uri="{FF2B5EF4-FFF2-40B4-BE49-F238E27FC236}">
                    <a16:creationId xmlns:a16="http://schemas.microsoft.com/office/drawing/2014/main" id="{804BEA1B-58E7-49ED-802A-B28F06C3E2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4343400"/>
                <a:ext cx="2159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1" name="Picture 13" descr="latex-image-1.pdf">
                <a:extLst>
                  <a:ext uri="{FF2B5EF4-FFF2-40B4-BE49-F238E27FC236}">
                    <a16:creationId xmlns:a16="http://schemas.microsoft.com/office/drawing/2014/main" id="{780CDDC1-5425-42FC-BA53-11681B53E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413" y="4446588"/>
                <a:ext cx="203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864" name="TextBox 52">
              <a:extLst>
                <a:ext uri="{FF2B5EF4-FFF2-40B4-BE49-F238E27FC236}">
                  <a16:creationId xmlns:a16="http://schemas.microsoft.com/office/drawing/2014/main" id="{0C577C0F-06EE-4029-BE5C-A65735D71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799" y="4343400"/>
              <a:ext cx="464926" cy="51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008000"/>
                  </a:solidFill>
                </a:rPr>
                <a:t>L</a:t>
              </a:r>
            </a:p>
          </p:txBody>
        </p:sp>
      </p:grpSp>
      <p:sp>
        <p:nvSpPr>
          <p:cNvPr id="35850" name="TextBox 14">
            <a:extLst>
              <a:ext uri="{FF2B5EF4-FFF2-40B4-BE49-F238E27FC236}">
                <a16:creationId xmlns:a16="http://schemas.microsoft.com/office/drawing/2014/main" id="{7A72132A-5324-43E8-9D37-1E4027F00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3200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Karliner, Kharzeev , Ellis &amp; Kotzinian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Strikman,Weiss &amp; Schweitzer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Anselmino, Barone, Kotzinian</a:t>
            </a:r>
          </a:p>
        </p:txBody>
      </p:sp>
      <p:sp>
        <p:nvSpPr>
          <p:cNvPr id="35851" name="Rectangle 61">
            <a:extLst>
              <a:ext uri="{FF2B5EF4-FFF2-40B4-BE49-F238E27FC236}">
                <a16:creationId xmlns:a16="http://schemas.microsoft.com/office/drawing/2014/main" id="{B0611FC3-2075-4887-91C9-A6D1EFC8B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00" y="1143000"/>
            <a:ext cx="226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X. Artru &amp; Z. Belghobsi</a:t>
            </a:r>
          </a:p>
        </p:txBody>
      </p:sp>
      <p:sp>
        <p:nvSpPr>
          <p:cNvPr id="35852" name="Rectangle 15">
            <a:extLst>
              <a:ext uri="{FF2B5EF4-FFF2-40B4-BE49-F238E27FC236}">
                <a16:creationId xmlns:a16="http://schemas.microsoft.com/office/drawing/2014/main" id="{F04C8973-8932-42F3-AEEA-BED687BBF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10200"/>
            <a:ext cx="73152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Correlations of the spin of the target or/and the momentum and the spin of quarks, combined with final state interactions  define the azimuthal distributions of produced particles</a:t>
            </a:r>
          </a:p>
        </p:txBody>
      </p:sp>
      <p:sp>
        <p:nvSpPr>
          <p:cNvPr id="35853" name="TextBox 69">
            <a:extLst>
              <a:ext uri="{FF2B5EF4-FFF2-40B4-BE49-F238E27FC236}">
                <a16:creationId xmlns:a16="http://schemas.microsoft.com/office/drawing/2014/main" id="{ACD27A00-AD7B-42C6-A61C-3457083A0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95600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FSI</a:t>
            </a:r>
          </a:p>
        </p:txBody>
      </p:sp>
      <p:sp>
        <p:nvSpPr>
          <p:cNvPr id="35854" name="Slide Number Placeholder 70">
            <a:extLst>
              <a:ext uri="{FF2B5EF4-FFF2-40B4-BE49-F238E27FC236}">
                <a16:creationId xmlns:a16="http://schemas.microsoft.com/office/drawing/2014/main" id="{940BE597-C391-4BFF-9829-BBD1B83E2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53400" y="6443894"/>
            <a:ext cx="914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FAF6AD-C1C1-4C24-B288-D7508912651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/>
          </a:p>
        </p:txBody>
      </p:sp>
      <p:sp>
        <p:nvSpPr>
          <p:cNvPr id="35855" name="Footer Placeholder 71">
            <a:extLst>
              <a:ext uri="{FF2B5EF4-FFF2-40B4-BE49-F238E27FC236}">
                <a16:creationId xmlns:a16="http://schemas.microsoft.com/office/drawing/2014/main" id="{585BD145-DFC8-4F57-AA7B-DA0B02AF24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3463" y="6440487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400" dirty="0"/>
              <a:t>CPHI-2020, Feb 4</a:t>
            </a:r>
            <a:endParaRPr lang="en-US" altLang="en-US" sz="1400" dirty="0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C1F2E4E2-0624-4EBD-B358-D2DEEC3E36A2}"/>
              </a:ext>
            </a:extLst>
          </p:cNvPr>
          <p:cNvSpPr/>
          <p:nvPr/>
        </p:nvSpPr>
        <p:spPr>
          <a:xfrm>
            <a:off x="5334000" y="1600200"/>
            <a:ext cx="609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4423E36C-952B-4294-BDB2-147CDCA7562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28256" y="2482057"/>
            <a:ext cx="193675" cy="777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06DE93FB-4CE8-4A92-BA39-38588A3440A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99656" y="3055144"/>
            <a:ext cx="193675" cy="777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1" name="TextBox 1">
            <a:extLst>
              <a:ext uri="{FF2B5EF4-FFF2-40B4-BE49-F238E27FC236}">
                <a16:creationId xmlns:a16="http://schemas.microsoft.com/office/drawing/2014/main" id="{9BD41E33-D85C-4478-A9D2-7E1B7694D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505200"/>
            <a:ext cx="2209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2-hadron correlations in CFR studied in EMC(1986) and COMPASS, </a:t>
            </a:r>
            <a:r>
              <a:rPr lang="en-US" altLang="en-US" sz="1600" dirty="0" err="1"/>
              <a:t>Jlab</a:t>
            </a:r>
            <a:r>
              <a:rPr lang="en-US" altLang="en-US" sz="1600" dirty="0"/>
              <a:t>, EIC</a:t>
            </a:r>
          </a:p>
        </p:txBody>
      </p:sp>
      <p:pic>
        <p:nvPicPr>
          <p:cNvPr id="35862" name="Picture 27" descr="proton_quark_version_new006.gif">
            <a:extLst>
              <a:ext uri="{FF2B5EF4-FFF2-40B4-BE49-F238E27FC236}">
                <a16:creationId xmlns:a16="http://schemas.microsoft.com/office/drawing/2014/main" id="{30D15582-3251-49BB-8907-61E6423D4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2057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Slide Number Placeholder 4">
            <a:extLst>
              <a:ext uri="{FF2B5EF4-FFF2-40B4-BE49-F238E27FC236}">
                <a16:creationId xmlns:a16="http://schemas.microsoft.com/office/drawing/2014/main" id="{93D6243F-3C80-4E2D-94E5-93DF91989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26884" y="6334125"/>
            <a:ext cx="71983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3452D3-3E34-45C1-A81A-387BED363DF7}" type="slidenum">
              <a:rPr lang="en-US" altLang="en-US" sz="1400"/>
              <a:pPr eaLnBrk="1" hangingPunct="1"/>
              <a:t>12</a:t>
            </a:fld>
            <a:endParaRPr lang="en-US" altLang="en-US" sz="1400" dirty="0"/>
          </a:p>
        </p:txBody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4FFE17B9-BD80-413B-BAD1-1D1B1EC90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/>
              <a:t>Sivers effect in the target fragmentation</a:t>
            </a:r>
          </a:p>
        </p:txBody>
      </p:sp>
      <p:pic>
        <p:nvPicPr>
          <p:cNvPr id="138245" name="Picture 3" descr="autsivtfr11">
            <a:extLst>
              <a:ext uri="{FF2B5EF4-FFF2-40B4-BE49-F238E27FC236}">
                <a16:creationId xmlns:a16="http://schemas.microsoft.com/office/drawing/2014/main" id="{E736CCF5-04EE-4DC8-A17D-1CA66825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23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Text Box 4">
            <a:extLst>
              <a:ext uri="{FF2B5EF4-FFF2-40B4-BE49-F238E27FC236}">
                <a16:creationId xmlns:a16="http://schemas.microsoft.com/office/drawing/2014/main" id="{F525A556-ED19-47EC-95D0-667C1898C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838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Times New Roman" panose="02020603050405020304" pitchFamily="18" charset="0"/>
              </a:rPr>
              <a:t>A.Kotzinian</a:t>
            </a:r>
          </a:p>
        </p:txBody>
      </p:sp>
      <p:sp>
        <p:nvSpPr>
          <p:cNvPr id="138247" name="Text Box 5">
            <a:extLst>
              <a:ext uri="{FF2B5EF4-FFF2-40B4-BE49-F238E27FC236}">
                <a16:creationId xmlns:a16="http://schemas.microsoft.com/office/drawing/2014/main" id="{D2AF63A2-A41F-4979-86E2-EFC338999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05400"/>
            <a:ext cx="8458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High statistics of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</a:rPr>
              <a:t> CLAS12</a:t>
            </a:r>
            <a:r>
              <a:rPr lang="en-US" altLang="en-US" b="1">
                <a:latin typeface="Times New Roman" panose="02020603050405020304" pitchFamily="18" charset="0"/>
              </a:rPr>
              <a:t> will allow studies of kinematic dependences of the Sivers effect in target fragmentation region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4">
            <a:extLst>
              <a:ext uri="{FF2B5EF4-FFF2-40B4-BE49-F238E27FC236}">
                <a16:creationId xmlns:a16="http://schemas.microsoft.com/office/drawing/2014/main" id="{A382B658-2C26-4C26-B6E5-E4EDA1355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3147A7-0EDA-477F-A4A0-B7FCD24B5926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8FD53093-AF87-40F9-BC07-BEE9307F7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106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>
                <a:latin typeface="Symbol" panose="05050102010706020507" pitchFamily="18" charset="2"/>
              </a:rPr>
              <a:t>L</a:t>
            </a:r>
            <a:r>
              <a:rPr lang="en-US" altLang="en-US" sz="2800"/>
              <a:t> polarization in the target fragmentation</a:t>
            </a:r>
          </a:p>
        </p:txBody>
      </p:sp>
      <p:pic>
        <p:nvPicPr>
          <p:cNvPr id="140293" name="Picture 3" descr="etadef3">
            <a:extLst>
              <a:ext uri="{FF2B5EF4-FFF2-40B4-BE49-F238E27FC236}">
                <a16:creationId xmlns:a16="http://schemas.microsoft.com/office/drawing/2014/main" id="{8F0F9435-E30A-4165-869C-F32ED0D6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4" name="Text Box 4">
            <a:extLst>
              <a:ext uri="{FF2B5EF4-FFF2-40B4-BE49-F238E27FC236}">
                <a16:creationId xmlns:a16="http://schemas.microsoft.com/office/drawing/2014/main" id="{548E9418-F392-4E68-A56A-823602ABE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1676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i="1"/>
              <a:t>x</a:t>
            </a:r>
            <a:r>
              <a:rPr lang="en-US" altLang="en-US" sz="2000" i="1" baseline="-25000"/>
              <a:t>F</a:t>
            </a:r>
            <a:r>
              <a:rPr lang="en-US" altLang="en-US" sz="2000" baseline="-25000"/>
              <a:t> </a:t>
            </a:r>
            <a:r>
              <a:rPr lang="en-US" altLang="en-US" sz="2000"/>
              <a:t>- </a:t>
            </a:r>
            <a:r>
              <a:rPr lang="en-US" altLang="en-US" sz="1600"/>
              <a:t>momentum in the CM frame</a:t>
            </a:r>
          </a:p>
        </p:txBody>
      </p:sp>
      <p:sp>
        <p:nvSpPr>
          <p:cNvPr id="140295" name="Text Box 5">
            <a:extLst>
              <a:ext uri="{FF2B5EF4-FFF2-40B4-BE49-F238E27FC236}">
                <a16:creationId xmlns:a16="http://schemas.microsoft.com/office/drawing/2014/main" id="{47E3D57B-2651-4456-923C-2E1CBACBC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943600"/>
            <a:ext cx="6553200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Wide kinematic coverage of CLAS12 allows studies of hadronization in the target fragmentation region</a:t>
            </a:r>
          </a:p>
        </p:txBody>
      </p:sp>
      <p:pic>
        <p:nvPicPr>
          <p:cNvPr id="140296" name="Picture 6" descr="plot_lambdapol11">
            <a:extLst>
              <a:ext uri="{FF2B5EF4-FFF2-40B4-BE49-F238E27FC236}">
                <a16:creationId xmlns:a16="http://schemas.microsoft.com/office/drawing/2014/main" id="{336DD6A4-7B51-4258-86A6-DEC999E7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6477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297" name="Group 7">
            <a:extLst>
              <a:ext uri="{FF2B5EF4-FFF2-40B4-BE49-F238E27FC236}">
                <a16:creationId xmlns:a16="http://schemas.microsoft.com/office/drawing/2014/main" id="{65AB5CCB-BA46-40DD-B57F-B3458818A4D5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533400"/>
            <a:ext cx="2509838" cy="1122363"/>
            <a:chOff x="4064" y="0"/>
            <a:chExt cx="1581" cy="707"/>
          </a:xfrm>
        </p:grpSpPr>
        <p:sp>
          <p:nvSpPr>
            <p:cNvPr id="140302" name="Text Box 8">
              <a:extLst>
                <a:ext uri="{FF2B5EF4-FFF2-40B4-BE49-F238E27FC236}">
                  <a16:creationId xmlns:a16="http://schemas.microsoft.com/office/drawing/2014/main" id="{D2A76CDE-60C5-4D40-B7F3-D165E6247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2" y="35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660033"/>
                  </a:solidFill>
                  <a:cs typeface="Arial" panose="020B0604020202020204" pitchFamily="34" charset="0"/>
                </a:rPr>
                <a:t>p</a:t>
              </a:r>
              <a:endParaRPr lang="ru-RU" altLang="en-US" i="1">
                <a:solidFill>
                  <a:srgbClr val="66003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0303" name="Line 9">
              <a:extLst>
                <a:ext uri="{FF2B5EF4-FFF2-40B4-BE49-F238E27FC236}">
                  <a16:creationId xmlns:a16="http://schemas.microsoft.com/office/drawing/2014/main" id="{4CFB88FF-9C19-444B-9A9B-ABB72A9AE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3" y="343"/>
              <a:ext cx="389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4" name="Line 10">
              <a:extLst>
                <a:ext uri="{FF2B5EF4-FFF2-40B4-BE49-F238E27FC236}">
                  <a16:creationId xmlns:a16="http://schemas.microsoft.com/office/drawing/2014/main" id="{D700CF65-F8EE-4689-AB2E-67A1058DC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4" y="343"/>
              <a:ext cx="5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5" name="Line 11">
              <a:extLst>
                <a:ext uri="{FF2B5EF4-FFF2-40B4-BE49-F238E27FC236}">
                  <a16:creationId xmlns:a16="http://schemas.microsoft.com/office/drawing/2014/main" id="{39FCA817-19D6-4A90-8A63-BB474EAF4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0" y="413"/>
              <a:ext cx="424" cy="1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6" name="Line 12">
              <a:extLst>
                <a:ext uri="{FF2B5EF4-FFF2-40B4-BE49-F238E27FC236}">
                  <a16:creationId xmlns:a16="http://schemas.microsoft.com/office/drawing/2014/main" id="{587ED52A-50DB-43B3-B702-15177FFC7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1" y="204"/>
              <a:ext cx="672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7" name="Line 13">
              <a:extLst>
                <a:ext uri="{FF2B5EF4-FFF2-40B4-BE49-F238E27FC236}">
                  <a16:creationId xmlns:a16="http://schemas.microsoft.com/office/drawing/2014/main" id="{51FF31E4-C577-4FC8-AC3D-27C7814C3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1" y="343"/>
              <a:ext cx="7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8" name="Line 14">
              <a:extLst>
                <a:ext uri="{FF2B5EF4-FFF2-40B4-BE49-F238E27FC236}">
                  <a16:creationId xmlns:a16="http://schemas.microsoft.com/office/drawing/2014/main" id="{8FFAC786-19B4-4E99-8CC2-982B71F8F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0" y="413"/>
              <a:ext cx="424" cy="7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09" name="Line 15">
              <a:extLst>
                <a:ext uri="{FF2B5EF4-FFF2-40B4-BE49-F238E27FC236}">
                  <a16:creationId xmlns:a16="http://schemas.microsoft.com/office/drawing/2014/main" id="{77C5FBCE-4839-4675-96C6-8DDA21B14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0" y="413"/>
              <a:ext cx="424" cy="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0" name="Text Box 16">
              <a:extLst>
                <a:ext uri="{FF2B5EF4-FFF2-40B4-BE49-F238E27FC236}">
                  <a16:creationId xmlns:a16="http://schemas.microsoft.com/office/drawing/2014/main" id="{CC7B6530-BC2D-43AD-9F57-CC6575200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0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660033"/>
                  </a:solidFill>
                  <a:cs typeface="Arial" panose="020B0604020202020204" pitchFamily="34" charset="0"/>
                </a:rPr>
                <a:t>e </a:t>
              </a:r>
              <a:endParaRPr lang="ru-RU" altLang="en-US" i="1">
                <a:solidFill>
                  <a:srgbClr val="66003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0311" name="Text Box 17">
              <a:extLst>
                <a:ext uri="{FF2B5EF4-FFF2-40B4-BE49-F238E27FC236}">
                  <a16:creationId xmlns:a16="http://schemas.microsoft.com/office/drawing/2014/main" id="{858B1FA8-591A-4973-AED0-00B1554C7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1" y="35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l-GR" altLang="en-US">
                  <a:solidFill>
                    <a:srgbClr val="660033"/>
                  </a:solidFill>
                  <a:cs typeface="Arial" panose="020B0604020202020204" pitchFamily="34" charset="0"/>
                </a:rPr>
                <a:t>Λ</a:t>
              </a:r>
            </a:p>
          </p:txBody>
        </p:sp>
        <p:sp>
          <p:nvSpPr>
            <p:cNvPr id="140312" name="Text Box 18">
              <a:extLst>
                <a:ext uri="{FF2B5EF4-FFF2-40B4-BE49-F238E27FC236}">
                  <a16:creationId xmlns:a16="http://schemas.microsoft.com/office/drawing/2014/main" id="{792317D0-DB7C-449D-A06B-B249DF475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6" y="34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cs typeface="Arial" panose="020B0604020202020204" pitchFamily="34" charset="0"/>
                </a:rPr>
                <a:t>1</a:t>
              </a:r>
              <a:endParaRPr lang="ru-RU" altLang="en-US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0313" name="Text Box 19">
              <a:extLst>
                <a:ext uri="{FF2B5EF4-FFF2-40B4-BE49-F238E27FC236}">
                  <a16:creationId xmlns:a16="http://schemas.microsoft.com/office/drawing/2014/main" id="{125081EC-F9A6-4E1E-B9CC-6DD02D86F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6" y="41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cs typeface="Arial" panose="020B0604020202020204" pitchFamily="34" charset="0"/>
                </a:rPr>
                <a:t>2</a:t>
              </a:r>
              <a:endParaRPr lang="ru-RU" altLang="en-US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0298" name="Text Box 20">
            <a:extLst>
              <a:ext uri="{FF2B5EF4-FFF2-40B4-BE49-F238E27FC236}">
                <a16:creationId xmlns:a16="http://schemas.microsoft.com/office/drawing/2014/main" id="{0DF51A15-67AF-4E80-BDEC-35A782FB5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57200"/>
            <a:ext cx="42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660033"/>
                </a:solidFill>
                <a:cs typeface="Arial" panose="020B0604020202020204" pitchFamily="34" charset="0"/>
              </a:rPr>
              <a:t>e’</a:t>
            </a:r>
            <a:endParaRPr lang="ru-RU" altLang="en-US" i="1">
              <a:solidFill>
                <a:srgbClr val="660033"/>
              </a:solidFill>
              <a:cs typeface="Arial" panose="020B0604020202020204" pitchFamily="34" charset="0"/>
            </a:endParaRPr>
          </a:p>
        </p:txBody>
      </p:sp>
      <p:pic>
        <p:nvPicPr>
          <p:cNvPr id="140299" name="Picture 21" descr="lambda">
            <a:extLst>
              <a:ext uri="{FF2B5EF4-FFF2-40B4-BE49-F238E27FC236}">
                <a16:creationId xmlns:a16="http://schemas.microsoft.com/office/drawing/2014/main" id="{63AB4BAF-8480-40E2-953A-D2A051B9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88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0" name="Text Box 22">
            <a:extLst>
              <a:ext uri="{FF2B5EF4-FFF2-40B4-BE49-F238E27FC236}">
                <a16:creationId xmlns:a16="http://schemas.microsoft.com/office/drawing/2014/main" id="{8D8385FC-CCDD-4C67-BF6E-11686C66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90500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Symbol" panose="05050102010706020507" pitchFamily="18" charset="2"/>
              </a:rPr>
              <a:t>L</a:t>
            </a:r>
            <a:r>
              <a:rPr lang="en-US" altLang="en-US" sz="1800"/>
              <a:t> – unique tool for polarization study due to self-analyzing parity violating decay</a:t>
            </a:r>
          </a:p>
        </p:txBody>
      </p:sp>
      <p:pic>
        <p:nvPicPr>
          <p:cNvPr id="140301" name="Picture 23" descr="lambdapol">
            <a:extLst>
              <a:ext uri="{FF2B5EF4-FFF2-40B4-BE49-F238E27FC236}">
                <a16:creationId xmlns:a16="http://schemas.microsoft.com/office/drawing/2014/main" id="{2341F81E-747B-446F-9AC5-7087726F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956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2C9325B-8FEC-49A3-BEB1-E59F6913C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852FFB-47F1-4143-95B7-A40D0F54A42C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338961" name="Picture 17">
            <a:extLst>
              <a:ext uri="{FF2B5EF4-FFF2-40B4-BE49-F238E27FC236}">
                <a16:creationId xmlns:a16="http://schemas.microsoft.com/office/drawing/2014/main" id="{BE194603-7FF9-4C1F-9C8C-979C1A101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4775"/>
            <a:ext cx="4267200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946" name="Rectangle 2">
            <a:extLst>
              <a:ext uri="{FF2B5EF4-FFF2-40B4-BE49-F238E27FC236}">
                <a16:creationId xmlns:a16="http://schemas.microsoft.com/office/drawing/2014/main" id="{E26CC5BF-9B25-4C56-90F7-7D52CB862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010400" cy="381000"/>
          </a:xfrm>
        </p:spPr>
        <p:txBody>
          <a:bodyPr>
            <a:normAutofit fontScale="90000"/>
          </a:bodyPr>
          <a:lstStyle/>
          <a:p>
            <a:r>
              <a:rPr lang="en-US" altLang="en-US" sz="2400">
                <a:latin typeface="Symbol" panose="05050102010706020507" pitchFamily="18" charset="2"/>
              </a:rPr>
              <a:t>L</a:t>
            </a:r>
            <a:r>
              <a:rPr lang="en-US" altLang="en-US" sz="2400"/>
              <a:t> production in the target fragmentation</a:t>
            </a:r>
          </a:p>
        </p:txBody>
      </p:sp>
      <p:pic>
        <p:nvPicPr>
          <p:cNvPr id="338947" name="Picture 3" descr="etadef3">
            <a:extLst>
              <a:ext uri="{FF2B5EF4-FFF2-40B4-BE49-F238E27FC236}">
                <a16:creationId xmlns:a16="http://schemas.microsoft.com/office/drawing/2014/main" id="{9E34BAD7-0964-4504-9D39-E9E89CDA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152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48" name="Text Box 4">
            <a:extLst>
              <a:ext uri="{FF2B5EF4-FFF2-40B4-BE49-F238E27FC236}">
                <a16:creationId xmlns:a16="http://schemas.microsoft.com/office/drawing/2014/main" id="{1B65689D-C9F2-4D8A-A18D-E791FD135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1676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i="1"/>
              <a:t>x</a:t>
            </a:r>
            <a:r>
              <a:rPr lang="en-US" altLang="en-US" sz="2000" i="1" baseline="-25000"/>
              <a:t>F</a:t>
            </a:r>
            <a:r>
              <a:rPr lang="en-US" altLang="en-US" sz="2000" baseline="-25000"/>
              <a:t> </a:t>
            </a:r>
            <a:r>
              <a:rPr lang="en-US" altLang="en-US" sz="2000"/>
              <a:t>- </a:t>
            </a:r>
            <a:r>
              <a:rPr lang="en-US" altLang="en-US" sz="1600"/>
              <a:t>momentum in the CM frame</a:t>
            </a:r>
          </a:p>
        </p:txBody>
      </p:sp>
      <p:sp>
        <p:nvSpPr>
          <p:cNvPr id="338949" name="Text Box 5">
            <a:extLst>
              <a:ext uri="{FF2B5EF4-FFF2-40B4-BE49-F238E27FC236}">
                <a16:creationId xmlns:a16="http://schemas.microsoft.com/office/drawing/2014/main" id="{C2DAA0E6-442A-4918-8A2C-98845D23B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8077200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Wide kinematical coverage of EIC would  allow studies of hadronization in the target fragmentation region (fracture functions)</a:t>
            </a:r>
          </a:p>
        </p:txBody>
      </p:sp>
      <p:pic>
        <p:nvPicPr>
          <p:cNvPr id="338950" name="Picture 6" descr="lambda">
            <a:extLst>
              <a:ext uri="{FF2B5EF4-FFF2-40B4-BE49-F238E27FC236}">
                <a16:creationId xmlns:a16="http://schemas.microsoft.com/office/drawing/2014/main" id="{6BDCA1DE-2C12-45CC-81FB-0AD420FA7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2971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55" name="Text Box 11">
            <a:extLst>
              <a:ext uri="{FF2B5EF4-FFF2-40B4-BE49-F238E27FC236}">
                <a16:creationId xmlns:a16="http://schemas.microsoft.com/office/drawing/2014/main" id="{033B2ED9-18DC-45E3-ADC3-5B584CF27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838200"/>
            <a:ext cx="5334000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Symbol" panose="05050102010706020507" pitchFamily="18" charset="2"/>
              </a:rPr>
              <a:t>L </a:t>
            </a:r>
            <a:r>
              <a:rPr lang="en-US" altLang="en-US" sz="2000"/>
              <a:t>polarization in TFR provides information on contribution of strange sea to proton spin</a:t>
            </a:r>
          </a:p>
        </p:txBody>
      </p:sp>
      <p:pic>
        <p:nvPicPr>
          <p:cNvPr id="338956" name="Picture 12" descr="lambdapol">
            <a:extLst>
              <a:ext uri="{FF2B5EF4-FFF2-40B4-BE49-F238E27FC236}">
                <a16:creationId xmlns:a16="http://schemas.microsoft.com/office/drawing/2014/main" id="{EA6CD40B-1BC5-4A9F-A484-DC0FBB7B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057400"/>
            <a:ext cx="83343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57" name="Text Box 13">
            <a:extLst>
              <a:ext uri="{FF2B5EF4-FFF2-40B4-BE49-F238E27FC236}">
                <a16:creationId xmlns:a16="http://schemas.microsoft.com/office/drawing/2014/main" id="{F7FA6A7C-FEF5-4D85-9F9C-6DE454A0B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472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Study polarized diquark fracture functions sensitive to the correlations between struck quark transverse momentum and the diquark spin.</a:t>
            </a:r>
          </a:p>
        </p:txBody>
      </p:sp>
      <p:sp>
        <p:nvSpPr>
          <p:cNvPr id="338958" name="Oval 14">
            <a:extLst>
              <a:ext uri="{FF2B5EF4-FFF2-40B4-BE49-F238E27FC236}">
                <a16:creationId xmlns:a16="http://schemas.microsoft.com/office/drawing/2014/main" id="{763C3B7F-3CE5-4B1B-AF01-F42620159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362200"/>
            <a:ext cx="609600" cy="6096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9" name="Line 15">
            <a:extLst>
              <a:ext uri="{FF2B5EF4-FFF2-40B4-BE49-F238E27FC236}">
                <a16:creationId xmlns:a16="http://schemas.microsoft.com/office/drawing/2014/main" id="{AC103513-4766-47DE-A31A-C6065C7DB4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0480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Text Box 16">
            <a:extLst>
              <a:ext uri="{FF2B5EF4-FFF2-40B4-BE49-F238E27FC236}">
                <a16:creationId xmlns:a16="http://schemas.microsoft.com/office/drawing/2014/main" id="{5925E249-EABB-46B6-A79A-DFDC3EBE3A3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169569" y="2917031"/>
            <a:ext cx="714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x</a:t>
            </a:r>
            <a:r>
              <a:rPr lang="en-US" altLang="en-US" b="1" baseline="-25000"/>
              <a:t>F</a:t>
            </a:r>
            <a:r>
              <a:rPr lang="en-US" altLang="en-US" b="1"/>
              <a:t>(</a:t>
            </a:r>
            <a:r>
              <a:rPr lang="en-US" altLang="en-US" b="1">
                <a:latin typeface="Symbol" panose="05050102010706020507" pitchFamily="18" charset="2"/>
              </a:rPr>
              <a:t>L</a:t>
            </a:r>
            <a:r>
              <a:rPr lang="en-US" altLang="en-US" b="1"/>
              <a:t>)</a:t>
            </a:r>
          </a:p>
        </p:txBody>
      </p:sp>
      <p:sp>
        <p:nvSpPr>
          <p:cNvPr id="338962" name="Text Box 18">
            <a:extLst>
              <a:ext uri="{FF2B5EF4-FFF2-40B4-BE49-F238E27FC236}">
                <a16:creationId xmlns:a16="http://schemas.microsoft.com/office/drawing/2014/main" id="{C3E1EC33-D2C0-4E05-BC98-5C8DFA3C3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5720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EIC</a:t>
            </a:r>
          </a:p>
        </p:txBody>
      </p:sp>
      <p:sp>
        <p:nvSpPr>
          <p:cNvPr id="338963" name="Text Box 19">
            <a:extLst>
              <a:ext uri="{FF2B5EF4-FFF2-40B4-BE49-F238E27FC236}">
                <a16:creationId xmlns:a16="http://schemas.microsoft.com/office/drawing/2014/main" id="{1E89D0C7-6125-4856-A00F-C6C597C07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5720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CLAS12</a:t>
            </a:r>
          </a:p>
        </p:txBody>
      </p:sp>
      <p:sp>
        <p:nvSpPr>
          <p:cNvPr id="338964" name="Text Box 20">
            <a:extLst>
              <a:ext uri="{FF2B5EF4-FFF2-40B4-BE49-F238E27FC236}">
                <a16:creationId xmlns:a16="http://schemas.microsoft.com/office/drawing/2014/main" id="{B67294E7-BA4D-46EC-B436-7BC0585FB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752600"/>
            <a:ext cx="3276600" cy="9255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(ud)-diquark is a spin and isospin singlet </a:t>
            </a:r>
            <a:r>
              <a:rPr lang="en-US" altLang="en-US">
                <a:cs typeface="Arial" panose="020B0604020202020204" pitchFamily="34" charset="0"/>
              </a:rPr>
              <a:t>s-quark carries whole spin of </a:t>
            </a:r>
            <a:r>
              <a:rPr lang="en-US" altLang="en-US">
                <a:latin typeface="Symbol" panose="05050102010706020507" pitchFamily="18" charset="2"/>
              </a:rPr>
              <a:t>L</a:t>
            </a:r>
            <a:r>
              <a:rPr lang="en-US" altLang="en-US"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38965" name="Object 21">
            <a:extLst>
              <a:ext uri="{FF2B5EF4-FFF2-40B4-BE49-F238E27FC236}">
                <a16:creationId xmlns:a16="http://schemas.microsoft.com/office/drawing/2014/main" id="{0FE63A19-5BC6-4072-8214-D894945F44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2319338"/>
          <a:ext cx="9144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8" imgW="1307880" imgH="406080" progId="Equation.3">
                  <p:embed/>
                </p:oleObj>
              </mc:Choice>
              <mc:Fallback>
                <p:oleObj name="Equation" r:id="rId8" imgW="1307880" imgH="406080" progId="Equation.3">
                  <p:embed/>
                  <p:pic>
                    <p:nvPicPr>
                      <p:cNvPr id="338965" name="Object 21">
                        <a:extLst>
                          <a:ext uri="{FF2B5EF4-FFF2-40B4-BE49-F238E27FC236}">
                            <a16:creationId xmlns:a16="http://schemas.microsoft.com/office/drawing/2014/main" id="{0FE63A19-5BC6-4072-8214-D894945F4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19338"/>
                        <a:ext cx="914400" cy="3349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EFD1"/>
                          </a:gs>
                          <a:gs pos="64999">
                            <a:srgbClr val="F0EBD5"/>
                          </a:gs>
                          <a:gs pos="100000">
                            <a:srgbClr val="D1C39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>
            <a:extLst>
              <a:ext uri="{FF2B5EF4-FFF2-40B4-BE49-F238E27FC236}">
                <a16:creationId xmlns:a16="http://schemas.microsoft.com/office/drawing/2014/main" id="{7131E522-980A-4AD7-8DBD-D10CB113EA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14800" y="6367046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Avakian, Cortona  April 5</a:t>
            </a:r>
          </a:p>
        </p:txBody>
      </p:sp>
      <p:sp>
        <p:nvSpPr>
          <p:cNvPr id="33795" name="Slide Number Placeholder 2">
            <a:extLst>
              <a:ext uri="{FF2B5EF4-FFF2-40B4-BE49-F238E27FC236}">
                <a16:creationId xmlns:a16="http://schemas.microsoft.com/office/drawing/2014/main" id="{7D4C8BAE-CDA5-4BAF-8DB1-E1EB3BC95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0620" y="6384802"/>
            <a:ext cx="65287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3A1354-AC49-4E22-B4C1-5EBED9E34104}" type="slidenum">
              <a:rPr lang="en-US" altLang="en-US" sz="1400"/>
              <a:pPr eaLnBrk="1" hangingPunct="1"/>
              <a:t>15</a:t>
            </a:fld>
            <a:endParaRPr lang="en-US" altLang="en-US" sz="1400" dirty="0"/>
          </a:p>
        </p:txBody>
      </p:sp>
      <p:sp>
        <p:nvSpPr>
          <p:cNvPr id="33796" name="TextBox 4">
            <a:extLst>
              <a:ext uri="{FF2B5EF4-FFF2-40B4-BE49-F238E27FC236}">
                <a16:creationId xmlns:a16="http://schemas.microsoft.com/office/drawing/2014/main" id="{6BC6D982-B9AE-45B6-A88B-334B780B2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"/>
            <a:ext cx="4392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Target fragmentation   in SIDIS</a:t>
            </a:r>
          </a:p>
        </p:txBody>
      </p:sp>
      <p:pic>
        <p:nvPicPr>
          <p:cNvPr id="33797" name="Picture 9" descr="Screen Shot 2014-06-19 at 8.58.20 PM.png">
            <a:extLst>
              <a:ext uri="{FF2B5EF4-FFF2-40B4-BE49-F238E27FC236}">
                <a16:creationId xmlns:a16="http://schemas.microsoft.com/office/drawing/2014/main" id="{D5CF41DE-FAAA-40FC-8466-D8780BF7F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071688"/>
            <a:ext cx="30749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12">
            <a:extLst>
              <a:ext uri="{FF2B5EF4-FFF2-40B4-BE49-F238E27FC236}">
                <a16:creationId xmlns:a16="http://schemas.microsoft.com/office/drawing/2014/main" id="{3C45D55C-F063-4656-A5FC-5A489894B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106" y="3880280"/>
            <a:ext cx="4433657" cy="11695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The beam–spin asymmetry appears, at leading twist and low transverse momenta, in the deep inelastic inclusive lepto-production of two hadrons, one in the target fragmentation region and one in the current fragmentation region.</a:t>
            </a:r>
          </a:p>
        </p:txBody>
      </p:sp>
      <p:pic>
        <p:nvPicPr>
          <p:cNvPr id="33799" name="Picture 42" descr="Screen Shot 2014-06-19 at 12.19.21 PM.png">
            <a:extLst>
              <a:ext uri="{FF2B5EF4-FFF2-40B4-BE49-F238E27FC236}">
                <a16:creationId xmlns:a16="http://schemas.microsoft.com/office/drawing/2014/main" id="{A52CAF1F-6354-4192-88B5-557A4A667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83059"/>
            <a:ext cx="350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21FA12-5AF5-4BA8-B490-C944B8057BE1}"/>
              </a:ext>
            </a:extLst>
          </p:cNvPr>
          <p:cNvSpPr/>
          <p:nvPr/>
        </p:nvSpPr>
        <p:spPr>
          <a:xfrm>
            <a:off x="2286000" y="1066800"/>
            <a:ext cx="28194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M. </a:t>
            </a:r>
            <a:r>
              <a:rPr lang="en-US" sz="1050" dirty="0" err="1">
                <a:latin typeface="Arial" charset="0"/>
                <a:ea typeface="ＭＳ Ｐゴシック" charset="0"/>
                <a:cs typeface="ＭＳ Ｐゴシック" charset="0"/>
              </a:rPr>
              <a:t>Anselmino</a:t>
            </a: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, V. </a:t>
            </a:r>
            <a:r>
              <a:rPr lang="en-US" sz="1050" dirty="0" err="1">
                <a:latin typeface="Arial" charset="0"/>
                <a:ea typeface="ＭＳ Ｐゴシック" charset="0"/>
                <a:cs typeface="ＭＳ Ｐゴシック" charset="0"/>
              </a:rPr>
              <a:t>Barone</a:t>
            </a: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 and A. </a:t>
            </a:r>
            <a:r>
              <a:rPr lang="en-US" sz="1050" dirty="0" err="1">
                <a:latin typeface="Arial" charset="0"/>
                <a:ea typeface="ＭＳ Ｐゴシック" charset="0"/>
                <a:cs typeface="ＭＳ Ｐゴシック" charset="0"/>
              </a:rPr>
              <a:t>Kotzinian</a:t>
            </a:r>
            <a:r>
              <a:rPr lang="en-US" sz="1050" dirty="0">
                <a:latin typeface="Arial" charset="0"/>
                <a:ea typeface="ＭＳ Ｐゴシック" charset="0"/>
                <a:cs typeface="ＭＳ Ｐゴシック" charset="0"/>
              </a:rPr>
              <a:t>, Physics Letters B 713 (2012)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4E3D8B-D688-44EF-AF46-FF9F7057B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075172"/>
            <a:ext cx="685800" cy="598487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705" name="Rectangle 1">
            <a:extLst>
              <a:ext uri="{FF2B5EF4-FFF2-40B4-BE49-F238E27FC236}">
                <a16:creationId xmlns:a16="http://schemas.microsoft.com/office/drawing/2014/main" id="{ED3097BF-2BE9-44DC-B41E-53A032F0D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22166"/>
            <a:ext cx="5257800" cy="1323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Understanding of Target Fragmentation Region (TFR) is important for interpretation of the Current FR</a:t>
            </a:r>
          </a:p>
          <a:p>
            <a:pPr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Need a consistent theoretical description for TFR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Measure/model fracture functions</a:t>
            </a:r>
          </a:p>
        </p:txBody>
      </p:sp>
      <p:pic>
        <p:nvPicPr>
          <p:cNvPr id="33803" name="Picture 3" descr="latex-image-1.pdf">
            <a:extLst>
              <a:ext uri="{FF2B5EF4-FFF2-40B4-BE49-F238E27FC236}">
                <a16:creationId xmlns:a16="http://schemas.microsoft.com/office/drawing/2014/main" id="{1310B555-B6DB-4F86-982F-481350BE8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1950"/>
            <a:ext cx="3886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4" descr="targetfrag">
            <a:extLst>
              <a:ext uri="{FF2B5EF4-FFF2-40B4-BE49-F238E27FC236}">
                <a16:creationId xmlns:a16="http://schemas.microsoft.com/office/drawing/2014/main" id="{7B7C81FC-0494-4C0E-B319-3103087CF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676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TextBox 4">
            <a:extLst>
              <a:ext uri="{FF2B5EF4-FFF2-40B4-BE49-F238E27FC236}">
                <a16:creationId xmlns:a16="http://schemas.microsoft.com/office/drawing/2014/main" id="{A9C7CBAA-6142-415D-B958-16999F572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P</a:t>
            </a:r>
            <a:r>
              <a:rPr lang="en-US" altLang="en-US" sz="1800" baseline="-25000"/>
              <a:t>2</a:t>
            </a:r>
          </a:p>
        </p:txBody>
      </p:sp>
      <p:sp>
        <p:nvSpPr>
          <p:cNvPr id="33806" name="TextBox 19">
            <a:extLst>
              <a:ext uri="{FF2B5EF4-FFF2-40B4-BE49-F238E27FC236}">
                <a16:creationId xmlns:a16="http://schemas.microsoft.com/office/drawing/2014/main" id="{F65592A7-3D8E-451C-BDAA-1B0A4010898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05000" y="762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P</a:t>
            </a:r>
            <a:r>
              <a:rPr lang="en-US" altLang="en-US" sz="1800" baseline="-2500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C0710A-2D7C-4A14-A6F2-C6505F69A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457200" cy="4572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FAFF1B-E0B8-498F-9C10-516A8B037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75" y="3917950"/>
            <a:ext cx="1022350" cy="6381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7C712E-045B-4D77-842F-096211AEC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676400"/>
            <a:ext cx="457200" cy="4572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021209-699B-4E5D-8A48-48DD5239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00" y="2743200"/>
            <a:ext cx="685800" cy="4572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3811" name="Picture 21" descr="Screen Shot 2015-09-03 at 3.20.01 AM.png">
            <a:extLst>
              <a:ext uri="{FF2B5EF4-FFF2-40B4-BE49-F238E27FC236}">
                <a16:creationId xmlns:a16="http://schemas.microsoft.com/office/drawing/2014/main" id="{4F968101-A2FE-4818-830E-137E8B9F0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3409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2" name="TextBox 21">
            <a:extLst>
              <a:ext uri="{FF2B5EF4-FFF2-40B4-BE49-F238E27FC236}">
                <a16:creationId xmlns:a16="http://schemas.microsoft.com/office/drawing/2014/main" id="{30530AFD-0744-46CD-90F1-A5A179657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431525"/>
            <a:ext cx="207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Leading Twist</a:t>
            </a:r>
          </a:p>
        </p:txBody>
      </p:sp>
      <p:pic>
        <p:nvPicPr>
          <p:cNvPr id="22" name="Picture 7" descr="sysaphuses.jpg">
            <a:extLst>
              <a:ext uri="{FF2B5EF4-FFF2-40B4-BE49-F238E27FC236}">
                <a16:creationId xmlns:a16="http://schemas.microsoft.com/office/drawing/2014/main" id="{8DB13683-F39C-4F77-8E22-7B2C47E769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75631"/>
            <a:ext cx="220753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Screen Shot 2015-06-29 at 7.13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657600"/>
            <a:ext cx="3619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2501900" y="1371600"/>
            <a:ext cx="3505200" cy="1371600"/>
            <a:chOff x="31750" y="4114800"/>
            <a:chExt cx="5397500" cy="1638300"/>
          </a:xfrm>
        </p:grpSpPr>
        <p:pic>
          <p:nvPicPr>
            <p:cNvPr id="85046" name="Picture 11" descr="Screen Shot 2014-06-19 at 8.59.37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" y="4114800"/>
              <a:ext cx="5397500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47" name="Picture 1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650" y="4945063"/>
              <a:ext cx="1428750" cy="693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413500"/>
            <a:ext cx="2895600" cy="244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Avakian, CPHI-2020, Feb 4</a:t>
            </a:r>
          </a:p>
        </p:txBody>
      </p:sp>
      <p:sp>
        <p:nvSpPr>
          <p:cNvPr id="8499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58200" y="6311900"/>
            <a:ext cx="685800" cy="3206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51123F-E27E-9F4C-8686-41C232ECEE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84997" name="TextBox 4"/>
          <p:cNvSpPr txBox="1">
            <a:spLocks noChangeArrowheads="1"/>
          </p:cNvSpPr>
          <p:nvPr/>
        </p:nvSpPr>
        <p:spPr bwMode="auto">
          <a:xfrm>
            <a:off x="588963" y="152400"/>
            <a:ext cx="7523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B2B hadron production  in SIDIS: First measurements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-36513" y="762000"/>
            <a:ext cx="2819401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>
                <a:ea typeface="ＭＳ Ｐゴシック" charset="0"/>
                <a:cs typeface="ＭＳ Ｐゴシック" charset="0"/>
              </a:rPr>
              <a:t>M. </a:t>
            </a:r>
            <a:r>
              <a:rPr lang="en-US" sz="1050" err="1">
                <a:ea typeface="ＭＳ Ｐゴシック" charset="0"/>
                <a:cs typeface="ＭＳ Ｐゴシック" charset="0"/>
              </a:rPr>
              <a:t>Anselmino</a:t>
            </a:r>
            <a:r>
              <a:rPr lang="en-US" sz="1050">
                <a:ea typeface="ＭＳ Ｐゴシック" charset="0"/>
                <a:cs typeface="ＭＳ Ｐゴシック" charset="0"/>
              </a:rPr>
              <a:t>, V. </a:t>
            </a:r>
            <a:r>
              <a:rPr lang="en-US" sz="1050" err="1">
                <a:ea typeface="ＭＳ Ｐゴシック" charset="0"/>
                <a:cs typeface="ＭＳ Ｐゴシック" charset="0"/>
              </a:rPr>
              <a:t>Barone</a:t>
            </a:r>
            <a:r>
              <a:rPr lang="en-US" sz="1050">
                <a:ea typeface="ＭＳ Ｐゴシック" charset="0"/>
                <a:cs typeface="ＭＳ Ｐゴシック" charset="0"/>
              </a:rPr>
              <a:t> and A. </a:t>
            </a:r>
            <a:r>
              <a:rPr lang="en-US" sz="1050" err="1">
                <a:ea typeface="ＭＳ Ｐゴシック" charset="0"/>
                <a:cs typeface="ＭＳ Ｐゴシック" charset="0"/>
              </a:rPr>
              <a:t>Kotzinian</a:t>
            </a:r>
            <a:r>
              <a:rPr lang="en-US" sz="1050">
                <a:ea typeface="ＭＳ Ｐゴシック" charset="0"/>
                <a:cs typeface="ＭＳ Ｐゴシック" charset="0"/>
              </a:rPr>
              <a:t>, Physics Letters B 713 (2012)</a:t>
            </a:r>
          </a:p>
        </p:txBody>
      </p:sp>
      <p:pic>
        <p:nvPicPr>
          <p:cNvPr id="84999" name="Picture 2" descr="Screen Shot 2015-06-29 at 6.33.2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8242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2971800" y="5029200"/>
            <a:ext cx="1905000" cy="304800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620000" y="3048000"/>
            <a:ext cx="914400" cy="1143000"/>
          </a:xfrm>
          <a:prstGeom prst="line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002" name="TextBox 13"/>
          <p:cNvSpPr txBox="1">
            <a:spLocks noChangeArrowheads="1"/>
          </p:cNvSpPr>
          <p:nvPr/>
        </p:nvSpPr>
        <p:spPr bwMode="auto">
          <a:xfrm>
            <a:off x="609600" y="5867400"/>
            <a:ext cx="738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Significant asymmetries observed by CLAS at 6 GeV</a:t>
            </a:r>
          </a:p>
        </p:txBody>
      </p:sp>
      <p:grpSp>
        <p:nvGrpSpPr>
          <p:cNvPr id="85003" name="Group 17"/>
          <p:cNvGrpSpPr>
            <a:grpSpLocks/>
          </p:cNvGrpSpPr>
          <p:nvPr/>
        </p:nvGrpSpPr>
        <p:grpSpPr bwMode="auto">
          <a:xfrm>
            <a:off x="0" y="1295400"/>
            <a:ext cx="3505200" cy="3641725"/>
            <a:chOff x="1524000" y="1981200"/>
            <a:chExt cx="5325208" cy="5546176"/>
          </a:xfrm>
        </p:grpSpPr>
        <p:sp>
          <p:nvSpPr>
            <p:cNvPr id="19" name="Arc 18"/>
            <p:cNvSpPr/>
            <p:nvPr/>
          </p:nvSpPr>
          <p:spPr>
            <a:xfrm rot="8231355" flipH="1">
              <a:off x="3477541" y="3593799"/>
              <a:ext cx="3371667" cy="3933577"/>
            </a:xfrm>
            <a:prstGeom prst="arc">
              <a:avLst>
                <a:gd name="adj1" fmla="val 3428700"/>
                <a:gd name="adj2" fmla="val 5809958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675943" y="2058566"/>
              <a:ext cx="1143183" cy="9138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19126" y="2058566"/>
              <a:ext cx="2819369" cy="11411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675943" y="2972452"/>
              <a:ext cx="1753363" cy="2514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429305" y="3199715"/>
              <a:ext cx="2209190" cy="22871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59238" y="3003883"/>
              <a:ext cx="991240" cy="7494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785361" y="2382536"/>
              <a:ext cx="74764" cy="6866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850478" y="3071578"/>
              <a:ext cx="2590251" cy="1905138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810366" y="1981200"/>
              <a:ext cx="991242" cy="175282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01608" y="1981200"/>
              <a:ext cx="836887" cy="38199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550783" y="2363195"/>
              <a:ext cx="1087712" cy="19486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524000" y="3352030"/>
              <a:ext cx="1828128" cy="7736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827884" y="4190967"/>
              <a:ext cx="2713252" cy="13055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24000" y="3352030"/>
              <a:ext cx="303884" cy="83893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810366" y="3277081"/>
              <a:ext cx="991242" cy="456944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2438065" y="3429396"/>
              <a:ext cx="1372301" cy="304629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050021" y="2820138"/>
              <a:ext cx="991242" cy="988834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420547" y="2699254"/>
              <a:ext cx="836887" cy="336058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982238" y="3429396"/>
              <a:ext cx="533004" cy="761571"/>
            </a:xfrm>
            <a:prstGeom prst="line">
              <a:avLst/>
            </a:prstGeom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20547" y="2708925"/>
              <a:ext cx="836887" cy="3384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950886" y="3352030"/>
              <a:ext cx="533002" cy="76157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810366" y="2972452"/>
              <a:ext cx="455827" cy="76157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438065" y="3388294"/>
              <a:ext cx="914063" cy="41101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4266193" y="2972452"/>
              <a:ext cx="535415" cy="304629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2903538" y="3076413"/>
              <a:ext cx="921300" cy="662446"/>
            </a:xfrm>
            <a:custGeom>
              <a:avLst/>
              <a:gdLst>
                <a:gd name="connsiteX0" fmla="*/ 0 w 920911"/>
                <a:gd name="connsiteY0" fmla="*/ 3934 h 661644"/>
                <a:gd name="connsiteX1" fmla="*/ 156152 w 920911"/>
                <a:gd name="connsiteY1" fmla="*/ 24756 h 661644"/>
                <a:gd name="connsiteX2" fmla="*/ 72871 w 920911"/>
                <a:gd name="connsiteY2" fmla="*/ 191326 h 661644"/>
                <a:gd name="connsiteX3" fmla="*/ 333124 w 920911"/>
                <a:gd name="connsiteY3" fmla="*/ 139272 h 661644"/>
                <a:gd name="connsiteX4" fmla="*/ 249843 w 920911"/>
                <a:gd name="connsiteY4" fmla="*/ 316253 h 661644"/>
                <a:gd name="connsiteX5" fmla="*/ 499686 w 920911"/>
                <a:gd name="connsiteY5" fmla="*/ 243379 h 661644"/>
                <a:gd name="connsiteX6" fmla="*/ 426815 w 920911"/>
                <a:gd name="connsiteY6" fmla="*/ 430770 h 661644"/>
                <a:gd name="connsiteX7" fmla="*/ 624608 w 920911"/>
                <a:gd name="connsiteY7" fmla="*/ 357896 h 661644"/>
                <a:gd name="connsiteX8" fmla="*/ 551737 w 920911"/>
                <a:gd name="connsiteY8" fmla="*/ 545287 h 661644"/>
                <a:gd name="connsiteX9" fmla="*/ 759940 w 920911"/>
                <a:gd name="connsiteY9" fmla="*/ 462002 h 661644"/>
                <a:gd name="connsiteX10" fmla="*/ 687069 w 920911"/>
                <a:gd name="connsiteY10" fmla="*/ 659804 h 661644"/>
                <a:gd name="connsiteX11" fmla="*/ 905681 w 920911"/>
                <a:gd name="connsiteY11" fmla="*/ 566108 h 661644"/>
                <a:gd name="connsiteX12" fmla="*/ 884861 w 920911"/>
                <a:gd name="connsiteY12" fmla="*/ 659804 h 66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911" h="661644">
                  <a:moveTo>
                    <a:pt x="0" y="3934"/>
                  </a:moveTo>
                  <a:cubicBezTo>
                    <a:pt x="72003" y="-1271"/>
                    <a:pt x="144007" y="-6476"/>
                    <a:pt x="156152" y="24756"/>
                  </a:cubicBezTo>
                  <a:cubicBezTo>
                    <a:pt x="168297" y="55988"/>
                    <a:pt x="43376" y="172240"/>
                    <a:pt x="72871" y="191326"/>
                  </a:cubicBezTo>
                  <a:cubicBezTo>
                    <a:pt x="102366" y="210412"/>
                    <a:pt x="303629" y="118451"/>
                    <a:pt x="333124" y="139272"/>
                  </a:cubicBezTo>
                  <a:cubicBezTo>
                    <a:pt x="362619" y="160093"/>
                    <a:pt x="222083" y="298902"/>
                    <a:pt x="249843" y="316253"/>
                  </a:cubicBezTo>
                  <a:cubicBezTo>
                    <a:pt x="277603" y="333604"/>
                    <a:pt x="470191" y="224293"/>
                    <a:pt x="499686" y="243379"/>
                  </a:cubicBezTo>
                  <a:cubicBezTo>
                    <a:pt x="529181" y="262465"/>
                    <a:pt x="405995" y="411684"/>
                    <a:pt x="426815" y="430770"/>
                  </a:cubicBezTo>
                  <a:cubicBezTo>
                    <a:pt x="447635" y="449856"/>
                    <a:pt x="603788" y="338810"/>
                    <a:pt x="624608" y="357896"/>
                  </a:cubicBezTo>
                  <a:cubicBezTo>
                    <a:pt x="645428" y="376982"/>
                    <a:pt x="529182" y="527936"/>
                    <a:pt x="551737" y="545287"/>
                  </a:cubicBezTo>
                  <a:cubicBezTo>
                    <a:pt x="574292" y="562638"/>
                    <a:pt x="737385" y="442916"/>
                    <a:pt x="759940" y="462002"/>
                  </a:cubicBezTo>
                  <a:cubicBezTo>
                    <a:pt x="782495" y="481088"/>
                    <a:pt x="662779" y="642453"/>
                    <a:pt x="687069" y="659804"/>
                  </a:cubicBezTo>
                  <a:cubicBezTo>
                    <a:pt x="711359" y="677155"/>
                    <a:pt x="872716" y="566108"/>
                    <a:pt x="905681" y="566108"/>
                  </a:cubicBezTo>
                  <a:cubicBezTo>
                    <a:pt x="938646" y="566108"/>
                    <a:pt x="911753" y="612956"/>
                    <a:pt x="884861" y="659804"/>
                  </a:cubicBezTo>
                </a:path>
              </a:pathLst>
            </a:custGeom>
            <a:ln>
              <a:solidFill>
                <a:srgbClr val="CCBE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733190" y="3656658"/>
              <a:ext cx="151943" cy="152314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 rot="7685355" flipH="1">
              <a:off x="4165800" y="3401852"/>
              <a:ext cx="1235439" cy="1198653"/>
            </a:xfrm>
            <a:prstGeom prst="arc">
              <a:avLst>
                <a:gd name="adj1" fmla="val 20811783"/>
                <a:gd name="adj2" fmla="val 662152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5037" name="Picture 4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121" y="3405516"/>
              <a:ext cx="276479" cy="25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38" name="Picture 48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581400"/>
              <a:ext cx="335871" cy="297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39" name="Picture 49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3886200"/>
              <a:ext cx="461241" cy="31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40" name="Picture 50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200400"/>
              <a:ext cx="279755" cy="28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41" name="Picture 51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594" y="2895600"/>
              <a:ext cx="380804" cy="21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42" name="Picture 52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9" y="3124200"/>
              <a:ext cx="391383" cy="216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43" name="Picture 53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601" y="2971799"/>
              <a:ext cx="331866" cy="23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44" name="Picture 54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569" y="2754972"/>
              <a:ext cx="1905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45" name="Picture 55" descr="latex-image-1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247" y="2193533"/>
              <a:ext cx="2921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04" name="TextBox 11"/>
          <p:cNvSpPr txBox="1">
            <a:spLocks noChangeArrowheads="1"/>
          </p:cNvSpPr>
          <p:nvPr/>
        </p:nvSpPr>
        <p:spPr bwMode="auto">
          <a:xfrm>
            <a:off x="4800600" y="3581400"/>
            <a:ext cx="2160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CLAS PRELIMINARY</a:t>
            </a:r>
          </a:p>
        </p:txBody>
      </p:sp>
      <p:pic>
        <p:nvPicPr>
          <p:cNvPr id="85005" name="Picture 52" descr="Screen Shot 2015-08-29 at 10.27.48 A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2235200"/>
            <a:ext cx="6048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6" name="Picture 5" descr="Screen Shot 2015-12-24 at 10.59.12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838200"/>
            <a:ext cx="30876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7" name="Picture 53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8" name="Picture 54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40400"/>
            <a:ext cx="479425" cy="31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9" name="Picture 55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15000"/>
            <a:ext cx="4699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81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49465" y="6356349"/>
            <a:ext cx="1172592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C91131-B07D-CB41-B6CC-546E56344D61}" type="slidenum">
              <a:rPr lang="en-US" sz="1400"/>
              <a:pPr eaLnBrk="1" hangingPunct="1"/>
              <a:t>17</a:t>
            </a:fld>
            <a:endParaRPr lang="en-US" sz="1400" dirty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335550" y="0"/>
            <a:ext cx="5440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/>
              <a:t>SUMMARY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07051" y="6374043"/>
            <a:ext cx="2895600" cy="365125"/>
          </a:xfrm>
        </p:spPr>
        <p:txBody>
          <a:bodyPr/>
          <a:lstStyle/>
          <a:p>
            <a:r>
              <a:rPr lang="en-US" dirty="0"/>
              <a:t>CPHI-2020, Feb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A57BE-10FA-44C3-A272-BA792045C54D}"/>
              </a:ext>
            </a:extLst>
          </p:cNvPr>
          <p:cNvSpPr txBox="1"/>
          <p:nvPr/>
        </p:nvSpPr>
        <p:spPr>
          <a:xfrm>
            <a:off x="124289" y="567608"/>
            <a:ext cx="86514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Correlations play a crucial role in non perturbative dynamics</a:t>
            </a:r>
          </a:p>
          <a:p>
            <a:endParaRPr lang="en-US" sz="2400" dirty="0"/>
          </a:p>
          <a:p>
            <a:r>
              <a:rPr lang="en-US" sz="2400" dirty="0"/>
              <a:t>Close communication of theorists and experimentalists was critical in extraction and interpretation of all kind of spin-azimuthal asymmetries</a:t>
            </a:r>
          </a:p>
          <a:p>
            <a:endParaRPr lang="en-US" sz="2400" dirty="0"/>
          </a:p>
          <a:p>
            <a:r>
              <a:rPr lang="en-US" sz="2400" dirty="0"/>
              <a:t>Target fragmentation can be an important (so far undervalued) domain for understanding of the partonic interactions and correlations</a:t>
            </a:r>
          </a:p>
          <a:p>
            <a:endParaRPr lang="en-US" sz="2400" dirty="0"/>
          </a:p>
          <a:p>
            <a:r>
              <a:rPr lang="en-US" sz="2400" dirty="0"/>
              <a:t>A proper visualization of the nucleon structure will require understanding of target fragmentation</a:t>
            </a:r>
          </a:p>
        </p:txBody>
      </p:sp>
    </p:spTree>
    <p:extLst>
      <p:ext uri="{BB962C8B-B14F-4D97-AF65-F5344CB8AC3E}">
        <p14:creationId xmlns:p14="http://schemas.microsoft.com/office/powerpoint/2010/main" val="22877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1150987" y="5801916"/>
            <a:ext cx="2813447" cy="198835"/>
          </a:xfrm>
        </p:spPr>
        <p:txBody>
          <a:bodyPr/>
          <a:lstStyle/>
          <a:p>
            <a:r>
              <a:rPr lang="en-US"/>
              <a:t>Saclay, 18-Nov-16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</a:t>
            </a:r>
            <a:r>
              <a:rPr lang="en-US" i="1"/>
              <a:t> </a:t>
            </a:r>
            <a:r>
              <a:rPr lang="en-US"/>
              <a:t>Kotzinian</a:t>
            </a:r>
            <a:endParaRPr lang="en-GB"/>
          </a:p>
        </p:txBody>
      </p:sp>
      <p:pic>
        <p:nvPicPr>
          <p:cNvPr id="520197" name="Picture 5" descr="girl-11"/>
          <p:cNvPicPr>
            <a:picLocks noChangeAspect="1" noChangeArrowheads="1"/>
          </p:cNvPicPr>
          <p:nvPr/>
        </p:nvPicPr>
        <p:blipFill>
          <a:blip r:embed="rId2" cstate="print"/>
          <a:srcRect l="76289" b="54498"/>
          <a:stretch>
            <a:fillRect/>
          </a:stretch>
        </p:blipFill>
        <p:spPr bwMode="auto">
          <a:xfrm>
            <a:off x="7013973" y="1058466"/>
            <a:ext cx="777478" cy="2113359"/>
          </a:xfrm>
          <a:prstGeom prst="rect">
            <a:avLst/>
          </a:prstGeom>
          <a:noFill/>
        </p:spPr>
      </p:pic>
      <p:grpSp>
        <p:nvGrpSpPr>
          <p:cNvPr id="520198" name="Group 6"/>
          <p:cNvGrpSpPr>
            <a:grpSpLocks/>
          </p:cNvGrpSpPr>
          <p:nvPr/>
        </p:nvGrpSpPr>
        <p:grpSpPr bwMode="auto">
          <a:xfrm>
            <a:off x="3630219" y="848915"/>
            <a:ext cx="796528" cy="4955382"/>
            <a:chOff x="2089" y="-7"/>
            <a:chExt cx="669" cy="4162"/>
          </a:xfrm>
        </p:grpSpPr>
        <p:sp>
          <p:nvSpPr>
            <p:cNvPr id="520199" name="Line 7"/>
            <p:cNvSpPr>
              <a:spLocks noChangeShapeType="1"/>
            </p:cNvSpPr>
            <p:nvPr/>
          </p:nvSpPr>
          <p:spPr bwMode="auto">
            <a:xfrm flipV="1">
              <a:off x="2423" y="63"/>
              <a:ext cx="1" cy="40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0200" name="Text Box 8"/>
            <p:cNvSpPr txBox="1">
              <a:spLocks noChangeArrowheads="1"/>
            </p:cNvSpPr>
            <p:nvPr/>
          </p:nvSpPr>
          <p:spPr bwMode="auto">
            <a:xfrm>
              <a:off x="2089" y="-7"/>
              <a:ext cx="283" cy="25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350"/>
                <a:t>x</a:t>
              </a:r>
              <a:r>
                <a:rPr lang="en-US" sz="1350" baseline="-25000"/>
                <a:t>F</a:t>
              </a:r>
              <a:endParaRPr lang="en-US" sz="1350"/>
            </a:p>
          </p:txBody>
        </p:sp>
        <p:sp>
          <p:nvSpPr>
            <p:cNvPr id="520201" name="Text Box 9"/>
            <p:cNvSpPr txBox="1">
              <a:spLocks noChangeArrowheads="1"/>
            </p:cNvSpPr>
            <p:nvPr/>
          </p:nvSpPr>
          <p:spPr bwMode="auto">
            <a:xfrm>
              <a:off x="2521" y="15"/>
              <a:ext cx="237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/>
                <a:t>1</a:t>
              </a:r>
            </a:p>
          </p:txBody>
        </p:sp>
        <p:sp>
          <p:nvSpPr>
            <p:cNvPr id="520202" name="Line 10"/>
            <p:cNvSpPr>
              <a:spLocks noChangeShapeType="1"/>
            </p:cNvSpPr>
            <p:nvPr/>
          </p:nvSpPr>
          <p:spPr bwMode="auto">
            <a:xfrm flipH="1" flipV="1">
              <a:off x="2420" y="185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0203" name="Line 11"/>
            <p:cNvSpPr>
              <a:spLocks noChangeShapeType="1"/>
            </p:cNvSpPr>
            <p:nvPr/>
          </p:nvSpPr>
          <p:spPr bwMode="auto">
            <a:xfrm flipH="1" flipV="1">
              <a:off x="2420" y="2137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0204" name="Line 12"/>
            <p:cNvSpPr>
              <a:spLocks noChangeShapeType="1"/>
            </p:cNvSpPr>
            <p:nvPr/>
          </p:nvSpPr>
          <p:spPr bwMode="auto">
            <a:xfrm flipH="1" flipV="1">
              <a:off x="2422" y="4056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0205" name="Text Box 13"/>
            <p:cNvSpPr txBox="1">
              <a:spLocks noChangeArrowheads="1"/>
            </p:cNvSpPr>
            <p:nvPr/>
          </p:nvSpPr>
          <p:spPr bwMode="auto">
            <a:xfrm>
              <a:off x="2488" y="1971"/>
              <a:ext cx="237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/>
                <a:t>0</a:t>
              </a:r>
            </a:p>
          </p:txBody>
        </p:sp>
        <p:sp>
          <p:nvSpPr>
            <p:cNvPr id="520206" name="Text Box 14"/>
            <p:cNvSpPr txBox="1">
              <a:spLocks noChangeArrowheads="1"/>
            </p:cNvSpPr>
            <p:nvPr/>
          </p:nvSpPr>
          <p:spPr bwMode="auto">
            <a:xfrm>
              <a:off x="2470" y="3836"/>
              <a:ext cx="282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50"/>
                <a:t>-</a:t>
              </a:r>
              <a:r>
                <a:rPr lang="en-US" sz="1500"/>
                <a:t>1</a:t>
              </a:r>
            </a:p>
          </p:txBody>
        </p:sp>
      </p:grpSp>
      <p:sp>
        <p:nvSpPr>
          <p:cNvPr id="520207" name="Text Box 15"/>
          <p:cNvSpPr txBox="1">
            <a:spLocks noChangeArrowheads="1"/>
          </p:cNvSpPr>
          <p:nvPr/>
        </p:nvSpPr>
        <p:spPr bwMode="auto">
          <a:xfrm>
            <a:off x="1743075" y="1514475"/>
            <a:ext cx="452368" cy="30008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50"/>
              <a:t>CFR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87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871" y="5758009"/>
            <a:ext cx="2776538" cy="198834"/>
          </a:xfrm>
        </p:spPr>
        <p:txBody>
          <a:bodyPr/>
          <a:lstStyle/>
          <a:p>
            <a:r>
              <a:rPr lang="en-US"/>
              <a:t>Saclay, 18-Nov-16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</a:t>
            </a:r>
            <a:r>
              <a:rPr lang="en-US" i="1"/>
              <a:t> </a:t>
            </a:r>
            <a:r>
              <a:rPr lang="en-US"/>
              <a:t>Kotzinian</a:t>
            </a:r>
            <a:endParaRPr lang="en-GB"/>
          </a:p>
        </p:txBody>
      </p:sp>
      <p:pic>
        <p:nvPicPr>
          <p:cNvPr id="524290" name="Picture 2" descr="girl-11"/>
          <p:cNvPicPr>
            <a:picLocks noChangeAspect="1" noChangeArrowheads="1"/>
          </p:cNvPicPr>
          <p:nvPr/>
        </p:nvPicPr>
        <p:blipFill>
          <a:blip r:embed="rId2" cstate="print"/>
          <a:srcRect b="54498"/>
          <a:stretch>
            <a:fillRect/>
          </a:stretch>
        </p:blipFill>
        <p:spPr bwMode="auto">
          <a:xfrm>
            <a:off x="4512470" y="1058466"/>
            <a:ext cx="3278981" cy="2113359"/>
          </a:xfrm>
          <a:prstGeom prst="rect">
            <a:avLst/>
          </a:prstGeom>
          <a:noFill/>
        </p:spPr>
      </p:pic>
      <p:grpSp>
        <p:nvGrpSpPr>
          <p:cNvPr id="524291" name="Group 3"/>
          <p:cNvGrpSpPr>
            <a:grpSpLocks/>
          </p:cNvGrpSpPr>
          <p:nvPr/>
        </p:nvGrpSpPr>
        <p:grpSpPr bwMode="auto">
          <a:xfrm>
            <a:off x="3630219" y="848915"/>
            <a:ext cx="796528" cy="4955382"/>
            <a:chOff x="2089" y="-7"/>
            <a:chExt cx="669" cy="4162"/>
          </a:xfrm>
        </p:grpSpPr>
        <p:sp>
          <p:nvSpPr>
            <p:cNvPr id="524292" name="Line 4"/>
            <p:cNvSpPr>
              <a:spLocks noChangeShapeType="1"/>
            </p:cNvSpPr>
            <p:nvPr/>
          </p:nvSpPr>
          <p:spPr bwMode="auto">
            <a:xfrm flipV="1">
              <a:off x="2423" y="63"/>
              <a:ext cx="1" cy="40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4293" name="Text Box 5"/>
            <p:cNvSpPr txBox="1">
              <a:spLocks noChangeArrowheads="1"/>
            </p:cNvSpPr>
            <p:nvPr/>
          </p:nvSpPr>
          <p:spPr bwMode="auto">
            <a:xfrm>
              <a:off x="2089" y="-7"/>
              <a:ext cx="283" cy="25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350"/>
                <a:t>x</a:t>
              </a:r>
              <a:r>
                <a:rPr lang="en-US" sz="1350" baseline="-25000"/>
                <a:t>F</a:t>
              </a:r>
              <a:endParaRPr lang="en-US" sz="1350"/>
            </a:p>
          </p:txBody>
        </p:sp>
        <p:sp>
          <p:nvSpPr>
            <p:cNvPr id="524294" name="Text Box 6"/>
            <p:cNvSpPr txBox="1">
              <a:spLocks noChangeArrowheads="1"/>
            </p:cNvSpPr>
            <p:nvPr/>
          </p:nvSpPr>
          <p:spPr bwMode="auto">
            <a:xfrm>
              <a:off x="2521" y="15"/>
              <a:ext cx="237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/>
                <a:t>1</a:t>
              </a:r>
            </a:p>
          </p:txBody>
        </p:sp>
        <p:sp>
          <p:nvSpPr>
            <p:cNvPr id="524295" name="Line 7"/>
            <p:cNvSpPr>
              <a:spLocks noChangeShapeType="1"/>
            </p:cNvSpPr>
            <p:nvPr/>
          </p:nvSpPr>
          <p:spPr bwMode="auto">
            <a:xfrm flipH="1" flipV="1">
              <a:off x="2420" y="185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4296" name="Line 8"/>
            <p:cNvSpPr>
              <a:spLocks noChangeShapeType="1"/>
            </p:cNvSpPr>
            <p:nvPr/>
          </p:nvSpPr>
          <p:spPr bwMode="auto">
            <a:xfrm flipH="1" flipV="1">
              <a:off x="2420" y="2137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4297" name="Line 9"/>
            <p:cNvSpPr>
              <a:spLocks noChangeShapeType="1"/>
            </p:cNvSpPr>
            <p:nvPr/>
          </p:nvSpPr>
          <p:spPr bwMode="auto">
            <a:xfrm flipH="1" flipV="1">
              <a:off x="2422" y="4056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4298" name="Text Box 10"/>
            <p:cNvSpPr txBox="1">
              <a:spLocks noChangeArrowheads="1"/>
            </p:cNvSpPr>
            <p:nvPr/>
          </p:nvSpPr>
          <p:spPr bwMode="auto">
            <a:xfrm>
              <a:off x="2488" y="1971"/>
              <a:ext cx="237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/>
                <a:t>0</a:t>
              </a:r>
            </a:p>
          </p:txBody>
        </p:sp>
        <p:sp>
          <p:nvSpPr>
            <p:cNvPr id="524299" name="Text Box 11"/>
            <p:cNvSpPr txBox="1">
              <a:spLocks noChangeArrowheads="1"/>
            </p:cNvSpPr>
            <p:nvPr/>
          </p:nvSpPr>
          <p:spPr bwMode="auto">
            <a:xfrm>
              <a:off x="2470" y="3836"/>
              <a:ext cx="282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50"/>
                <a:t>-</a:t>
              </a:r>
              <a:r>
                <a:rPr lang="en-US" sz="1500"/>
                <a:t>1</a:t>
              </a:r>
            </a:p>
          </p:txBody>
        </p:sp>
      </p:grpSp>
      <p:sp>
        <p:nvSpPr>
          <p:cNvPr id="524300" name="Text Box 12"/>
          <p:cNvSpPr txBox="1">
            <a:spLocks noChangeArrowheads="1"/>
          </p:cNvSpPr>
          <p:nvPr/>
        </p:nvSpPr>
        <p:spPr bwMode="auto">
          <a:xfrm>
            <a:off x="1951513" y="1514475"/>
            <a:ext cx="1733616" cy="71558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Larger phase space</a:t>
            </a:r>
          </a:p>
          <a:p>
            <a:pPr algn="ctr"/>
            <a:r>
              <a:rPr lang="en-US" sz="1350" dirty="0"/>
              <a:t>higher W, z, x</a:t>
            </a:r>
          </a:p>
          <a:p>
            <a:pPr algn="ctr"/>
            <a:r>
              <a:rPr lang="en-US" sz="1350" dirty="0"/>
              <a:t>different asymmetries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7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60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Screen Shot 2020-01-15 at 2.2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98558"/>
          </a:xfrm>
          <a:prstGeom prst="rect">
            <a:avLst/>
          </a:prstGeom>
        </p:spPr>
      </p:pic>
      <p:pic>
        <p:nvPicPr>
          <p:cNvPr id="7" name="Picture 6" descr="Screen Shot 2020-01-15 at 2.30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2" y="5701803"/>
            <a:ext cx="6709103" cy="654547"/>
          </a:xfrm>
          <a:prstGeom prst="rect">
            <a:avLst/>
          </a:prstGeom>
        </p:spPr>
      </p:pic>
      <p:pic>
        <p:nvPicPr>
          <p:cNvPr id="8" name="Picture 16" descr="a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85" y="1737559"/>
            <a:ext cx="905185" cy="1103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39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873" y="5801916"/>
            <a:ext cx="2697956" cy="198834"/>
          </a:xfrm>
        </p:spPr>
        <p:txBody>
          <a:bodyPr/>
          <a:lstStyle/>
          <a:p>
            <a:r>
              <a:rPr lang="en-US"/>
              <a:t>Saclay, 18-Nov-16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</a:t>
            </a:r>
            <a:r>
              <a:rPr lang="en-US" i="1"/>
              <a:t> </a:t>
            </a:r>
            <a:r>
              <a:rPr lang="en-US"/>
              <a:t>Kotzinian</a:t>
            </a:r>
            <a:endParaRPr lang="en-GB"/>
          </a:p>
        </p:txBody>
      </p:sp>
      <p:pic>
        <p:nvPicPr>
          <p:cNvPr id="522242" name="Picture 2" descr="girl"/>
          <p:cNvPicPr>
            <a:picLocks noChangeAspect="1" noChangeArrowheads="1"/>
          </p:cNvPicPr>
          <p:nvPr/>
        </p:nvPicPr>
        <p:blipFill>
          <a:blip r:embed="rId2" cstate="print"/>
          <a:srcRect b="51616"/>
          <a:stretch>
            <a:fillRect/>
          </a:stretch>
        </p:blipFill>
        <p:spPr bwMode="auto">
          <a:xfrm>
            <a:off x="4536281" y="1056086"/>
            <a:ext cx="3276600" cy="224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243" name="Group 3"/>
          <p:cNvGrpSpPr>
            <a:grpSpLocks/>
          </p:cNvGrpSpPr>
          <p:nvPr/>
        </p:nvGrpSpPr>
        <p:grpSpPr bwMode="auto">
          <a:xfrm>
            <a:off x="3630219" y="848915"/>
            <a:ext cx="796528" cy="4955382"/>
            <a:chOff x="2089" y="-7"/>
            <a:chExt cx="669" cy="4162"/>
          </a:xfrm>
        </p:grpSpPr>
        <p:sp>
          <p:nvSpPr>
            <p:cNvPr id="522244" name="Line 4"/>
            <p:cNvSpPr>
              <a:spLocks noChangeShapeType="1"/>
            </p:cNvSpPr>
            <p:nvPr/>
          </p:nvSpPr>
          <p:spPr bwMode="auto">
            <a:xfrm flipV="1">
              <a:off x="2423" y="63"/>
              <a:ext cx="1" cy="40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2245" name="Text Box 5"/>
            <p:cNvSpPr txBox="1">
              <a:spLocks noChangeArrowheads="1"/>
            </p:cNvSpPr>
            <p:nvPr/>
          </p:nvSpPr>
          <p:spPr bwMode="auto">
            <a:xfrm>
              <a:off x="2089" y="-7"/>
              <a:ext cx="283" cy="25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350"/>
                <a:t>x</a:t>
              </a:r>
              <a:r>
                <a:rPr lang="en-US" sz="1350" baseline="-25000"/>
                <a:t>F</a:t>
              </a:r>
              <a:endParaRPr lang="en-US" sz="1350"/>
            </a:p>
          </p:txBody>
        </p:sp>
        <p:sp>
          <p:nvSpPr>
            <p:cNvPr id="522246" name="Text Box 6"/>
            <p:cNvSpPr txBox="1">
              <a:spLocks noChangeArrowheads="1"/>
            </p:cNvSpPr>
            <p:nvPr/>
          </p:nvSpPr>
          <p:spPr bwMode="auto">
            <a:xfrm>
              <a:off x="2521" y="15"/>
              <a:ext cx="237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/>
                <a:t>1</a:t>
              </a:r>
            </a:p>
          </p:txBody>
        </p:sp>
        <p:sp>
          <p:nvSpPr>
            <p:cNvPr id="522247" name="Line 7"/>
            <p:cNvSpPr>
              <a:spLocks noChangeShapeType="1"/>
            </p:cNvSpPr>
            <p:nvPr/>
          </p:nvSpPr>
          <p:spPr bwMode="auto">
            <a:xfrm flipH="1" flipV="1">
              <a:off x="2420" y="185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2248" name="Line 8"/>
            <p:cNvSpPr>
              <a:spLocks noChangeShapeType="1"/>
            </p:cNvSpPr>
            <p:nvPr/>
          </p:nvSpPr>
          <p:spPr bwMode="auto">
            <a:xfrm flipH="1" flipV="1">
              <a:off x="2420" y="2137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2249" name="Line 9"/>
            <p:cNvSpPr>
              <a:spLocks noChangeShapeType="1"/>
            </p:cNvSpPr>
            <p:nvPr/>
          </p:nvSpPr>
          <p:spPr bwMode="auto">
            <a:xfrm flipH="1" flipV="1">
              <a:off x="2422" y="4056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2250" name="Text Box 10"/>
            <p:cNvSpPr txBox="1">
              <a:spLocks noChangeArrowheads="1"/>
            </p:cNvSpPr>
            <p:nvPr/>
          </p:nvSpPr>
          <p:spPr bwMode="auto">
            <a:xfrm>
              <a:off x="2488" y="1971"/>
              <a:ext cx="237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/>
                <a:t>0</a:t>
              </a:r>
            </a:p>
          </p:txBody>
        </p:sp>
        <p:sp>
          <p:nvSpPr>
            <p:cNvPr id="522251" name="Text Box 11"/>
            <p:cNvSpPr txBox="1">
              <a:spLocks noChangeArrowheads="1"/>
            </p:cNvSpPr>
            <p:nvPr/>
          </p:nvSpPr>
          <p:spPr bwMode="auto">
            <a:xfrm>
              <a:off x="2470" y="3836"/>
              <a:ext cx="282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50"/>
                <a:t>-</a:t>
              </a:r>
              <a:r>
                <a:rPr lang="en-US" sz="1500"/>
                <a:t>1</a:t>
              </a:r>
            </a:p>
          </p:txBody>
        </p:sp>
      </p:grpSp>
      <p:sp>
        <p:nvSpPr>
          <p:cNvPr id="522252" name="Text Box 12"/>
          <p:cNvSpPr txBox="1">
            <a:spLocks noChangeArrowheads="1"/>
          </p:cNvSpPr>
          <p:nvPr/>
        </p:nvSpPr>
        <p:spPr bwMode="auto">
          <a:xfrm>
            <a:off x="1901909" y="1514476"/>
            <a:ext cx="1421031" cy="50783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Better resolution,</a:t>
            </a:r>
          </a:p>
          <a:p>
            <a:pPr algn="ctr"/>
            <a:r>
              <a:rPr lang="en-US" sz="1350" dirty="0"/>
              <a:t>higher statistics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05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1196626" y="5791763"/>
            <a:ext cx="2813447" cy="198834"/>
          </a:xfrm>
        </p:spPr>
        <p:txBody>
          <a:bodyPr/>
          <a:lstStyle/>
          <a:p>
            <a:r>
              <a:rPr lang="en-US"/>
              <a:t>Saclay, 18-Nov-16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</a:t>
            </a:r>
            <a:r>
              <a:rPr lang="en-US" i="1"/>
              <a:t> </a:t>
            </a:r>
            <a:r>
              <a:rPr lang="en-US"/>
              <a:t>Kotzinian</a:t>
            </a:r>
            <a:endParaRPr lang="en-GB"/>
          </a:p>
        </p:txBody>
      </p:sp>
      <p:pic>
        <p:nvPicPr>
          <p:cNvPr id="534530" name="Picture 2" descr="girl"/>
          <p:cNvPicPr>
            <a:picLocks noChangeAspect="1" noChangeArrowheads="1"/>
          </p:cNvPicPr>
          <p:nvPr/>
        </p:nvPicPr>
        <p:blipFill>
          <a:blip r:embed="rId2" cstate="print"/>
          <a:srcRect t="64290"/>
          <a:stretch>
            <a:fillRect/>
          </a:stretch>
        </p:blipFill>
        <p:spPr bwMode="auto">
          <a:xfrm>
            <a:off x="4536281" y="4039791"/>
            <a:ext cx="3276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4531" name="Group 3"/>
          <p:cNvGrpSpPr>
            <a:grpSpLocks/>
          </p:cNvGrpSpPr>
          <p:nvPr/>
        </p:nvGrpSpPr>
        <p:grpSpPr bwMode="auto">
          <a:xfrm>
            <a:off x="3630219" y="848915"/>
            <a:ext cx="796528" cy="4955382"/>
            <a:chOff x="2089" y="-7"/>
            <a:chExt cx="669" cy="4162"/>
          </a:xfrm>
        </p:grpSpPr>
        <p:sp>
          <p:nvSpPr>
            <p:cNvPr id="534532" name="Line 4"/>
            <p:cNvSpPr>
              <a:spLocks noChangeShapeType="1"/>
            </p:cNvSpPr>
            <p:nvPr/>
          </p:nvSpPr>
          <p:spPr bwMode="auto">
            <a:xfrm flipV="1">
              <a:off x="2423" y="63"/>
              <a:ext cx="1" cy="40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34533" name="Text Box 5"/>
            <p:cNvSpPr txBox="1">
              <a:spLocks noChangeArrowheads="1"/>
            </p:cNvSpPr>
            <p:nvPr/>
          </p:nvSpPr>
          <p:spPr bwMode="auto">
            <a:xfrm>
              <a:off x="2089" y="-7"/>
              <a:ext cx="283" cy="25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350"/>
                <a:t>x</a:t>
              </a:r>
              <a:r>
                <a:rPr lang="en-US" sz="1350" baseline="-25000"/>
                <a:t>F</a:t>
              </a:r>
              <a:endParaRPr lang="en-US" sz="1350"/>
            </a:p>
          </p:txBody>
        </p:sp>
        <p:sp>
          <p:nvSpPr>
            <p:cNvPr id="534534" name="Text Box 6"/>
            <p:cNvSpPr txBox="1">
              <a:spLocks noChangeArrowheads="1"/>
            </p:cNvSpPr>
            <p:nvPr/>
          </p:nvSpPr>
          <p:spPr bwMode="auto">
            <a:xfrm>
              <a:off x="2521" y="15"/>
              <a:ext cx="237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/>
                <a:t>1</a:t>
              </a:r>
            </a:p>
          </p:txBody>
        </p:sp>
        <p:sp>
          <p:nvSpPr>
            <p:cNvPr id="534535" name="Line 7"/>
            <p:cNvSpPr>
              <a:spLocks noChangeShapeType="1"/>
            </p:cNvSpPr>
            <p:nvPr/>
          </p:nvSpPr>
          <p:spPr bwMode="auto">
            <a:xfrm flipH="1" flipV="1">
              <a:off x="2420" y="185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34536" name="Line 8"/>
            <p:cNvSpPr>
              <a:spLocks noChangeShapeType="1"/>
            </p:cNvSpPr>
            <p:nvPr/>
          </p:nvSpPr>
          <p:spPr bwMode="auto">
            <a:xfrm flipH="1" flipV="1">
              <a:off x="2420" y="2137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34537" name="Line 9"/>
            <p:cNvSpPr>
              <a:spLocks noChangeShapeType="1"/>
            </p:cNvSpPr>
            <p:nvPr/>
          </p:nvSpPr>
          <p:spPr bwMode="auto">
            <a:xfrm flipH="1" flipV="1">
              <a:off x="2422" y="4056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34538" name="Text Box 10"/>
            <p:cNvSpPr txBox="1">
              <a:spLocks noChangeArrowheads="1"/>
            </p:cNvSpPr>
            <p:nvPr/>
          </p:nvSpPr>
          <p:spPr bwMode="auto">
            <a:xfrm>
              <a:off x="2488" y="1971"/>
              <a:ext cx="237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/>
                <a:t>0</a:t>
              </a:r>
            </a:p>
          </p:txBody>
        </p:sp>
        <p:sp>
          <p:nvSpPr>
            <p:cNvPr id="534539" name="Text Box 11"/>
            <p:cNvSpPr txBox="1">
              <a:spLocks noChangeArrowheads="1"/>
            </p:cNvSpPr>
            <p:nvPr/>
          </p:nvSpPr>
          <p:spPr bwMode="auto">
            <a:xfrm>
              <a:off x="2470" y="3836"/>
              <a:ext cx="282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50"/>
                <a:t>-</a:t>
              </a:r>
              <a:r>
                <a:rPr lang="en-US" sz="1500"/>
                <a:t>1</a:t>
              </a:r>
            </a:p>
          </p:txBody>
        </p:sp>
      </p:grpSp>
      <p:sp>
        <p:nvSpPr>
          <p:cNvPr id="534540" name="Text Box 12"/>
          <p:cNvSpPr txBox="1">
            <a:spLocks noChangeArrowheads="1"/>
          </p:cNvSpPr>
          <p:nvPr/>
        </p:nvSpPr>
        <p:spPr bwMode="auto">
          <a:xfrm>
            <a:off x="2054100" y="4542875"/>
            <a:ext cx="1227067" cy="50783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TFR with good </a:t>
            </a:r>
          </a:p>
          <a:p>
            <a:pPr algn="ctr"/>
            <a:r>
              <a:rPr lang="en-US" sz="1350" dirty="0"/>
              <a:t>resolution etc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55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Aram</a:t>
            </a:r>
            <a:r>
              <a:rPr lang="en-US" i="1"/>
              <a:t> </a:t>
            </a:r>
            <a:r>
              <a:rPr lang="en-US"/>
              <a:t>Kotzinian</a:t>
            </a:r>
            <a:endParaRPr lang="en-GB"/>
          </a:p>
        </p:txBody>
      </p:sp>
      <p:pic>
        <p:nvPicPr>
          <p:cNvPr id="523266" name="Picture 2" descr="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281" y="1056086"/>
            <a:ext cx="3276600" cy="464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3275" name="Group 11"/>
          <p:cNvGrpSpPr>
            <a:grpSpLocks/>
          </p:cNvGrpSpPr>
          <p:nvPr/>
        </p:nvGrpSpPr>
        <p:grpSpPr bwMode="auto">
          <a:xfrm>
            <a:off x="3630219" y="848915"/>
            <a:ext cx="796528" cy="4955382"/>
            <a:chOff x="2089" y="-7"/>
            <a:chExt cx="669" cy="4162"/>
          </a:xfrm>
        </p:grpSpPr>
        <p:sp>
          <p:nvSpPr>
            <p:cNvPr id="523267" name="Line 3"/>
            <p:cNvSpPr>
              <a:spLocks noChangeShapeType="1"/>
            </p:cNvSpPr>
            <p:nvPr/>
          </p:nvSpPr>
          <p:spPr bwMode="auto">
            <a:xfrm flipV="1">
              <a:off x="2423" y="63"/>
              <a:ext cx="1" cy="40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3268" name="Text Box 4"/>
            <p:cNvSpPr txBox="1">
              <a:spLocks noChangeArrowheads="1"/>
            </p:cNvSpPr>
            <p:nvPr/>
          </p:nvSpPr>
          <p:spPr bwMode="auto">
            <a:xfrm>
              <a:off x="2089" y="-7"/>
              <a:ext cx="283" cy="25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350"/>
                <a:t>x</a:t>
              </a:r>
              <a:r>
                <a:rPr lang="en-US" sz="1350" baseline="-25000"/>
                <a:t>F</a:t>
              </a:r>
              <a:endParaRPr lang="en-US" sz="1350"/>
            </a:p>
          </p:txBody>
        </p:sp>
        <p:sp>
          <p:nvSpPr>
            <p:cNvPr id="523269" name="Text Box 5"/>
            <p:cNvSpPr txBox="1">
              <a:spLocks noChangeArrowheads="1"/>
            </p:cNvSpPr>
            <p:nvPr/>
          </p:nvSpPr>
          <p:spPr bwMode="auto">
            <a:xfrm>
              <a:off x="2521" y="15"/>
              <a:ext cx="237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/>
                <a:t>1</a:t>
              </a:r>
            </a:p>
          </p:txBody>
        </p:sp>
        <p:sp>
          <p:nvSpPr>
            <p:cNvPr id="523270" name="Line 6"/>
            <p:cNvSpPr>
              <a:spLocks noChangeShapeType="1"/>
            </p:cNvSpPr>
            <p:nvPr/>
          </p:nvSpPr>
          <p:spPr bwMode="auto">
            <a:xfrm flipH="1" flipV="1">
              <a:off x="2420" y="185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3271" name="Line 7"/>
            <p:cNvSpPr>
              <a:spLocks noChangeShapeType="1"/>
            </p:cNvSpPr>
            <p:nvPr/>
          </p:nvSpPr>
          <p:spPr bwMode="auto">
            <a:xfrm flipH="1" flipV="1">
              <a:off x="2420" y="2137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3272" name="Line 8"/>
            <p:cNvSpPr>
              <a:spLocks noChangeShapeType="1"/>
            </p:cNvSpPr>
            <p:nvPr/>
          </p:nvSpPr>
          <p:spPr bwMode="auto">
            <a:xfrm flipH="1" flipV="1">
              <a:off x="2422" y="4056"/>
              <a:ext cx="6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350"/>
            </a:p>
          </p:txBody>
        </p:sp>
        <p:sp>
          <p:nvSpPr>
            <p:cNvPr id="523273" name="Text Box 9"/>
            <p:cNvSpPr txBox="1">
              <a:spLocks noChangeArrowheads="1"/>
            </p:cNvSpPr>
            <p:nvPr/>
          </p:nvSpPr>
          <p:spPr bwMode="auto">
            <a:xfrm>
              <a:off x="2488" y="1971"/>
              <a:ext cx="237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/>
                <a:t>0</a:t>
              </a:r>
            </a:p>
          </p:txBody>
        </p:sp>
        <p:sp>
          <p:nvSpPr>
            <p:cNvPr id="523274" name="Text Box 10"/>
            <p:cNvSpPr txBox="1">
              <a:spLocks noChangeArrowheads="1"/>
            </p:cNvSpPr>
            <p:nvPr/>
          </p:nvSpPr>
          <p:spPr bwMode="auto">
            <a:xfrm>
              <a:off x="2470" y="3836"/>
              <a:ext cx="282" cy="27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50"/>
                <a:t>-</a:t>
              </a:r>
              <a:r>
                <a:rPr lang="en-US" sz="1500"/>
                <a:t>1</a:t>
              </a:r>
            </a:p>
          </p:txBody>
        </p:sp>
      </p:grpSp>
      <p:sp>
        <p:nvSpPr>
          <p:cNvPr id="523276" name="Text Box 12"/>
          <p:cNvSpPr txBox="1">
            <a:spLocks noChangeArrowheads="1"/>
          </p:cNvSpPr>
          <p:nvPr/>
        </p:nvSpPr>
        <p:spPr bwMode="auto">
          <a:xfrm>
            <a:off x="5670983" y="141029"/>
            <a:ext cx="3015817" cy="70788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Full picture can be</a:t>
            </a:r>
          </a:p>
          <a:p>
            <a:r>
              <a:rPr lang="en-US" sz="2000" dirty="0"/>
              <a:t>surprising and  beautiful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E8E9-29CC-441C-BF6C-0B24D8974CBE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5E7D9-9989-4EAB-92B8-40D0D7B2C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44" y="1036438"/>
            <a:ext cx="2781443" cy="33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7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2590800" y="2514600"/>
            <a:ext cx="44196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Support slides</a:t>
            </a:r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LNF Nov 29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8D79B8-8DAF-A743-B26E-06FC1C112792}" type="slidenum">
              <a:rPr lang="en-US" sz="1400"/>
              <a:pPr eaLnBrk="1" hangingPunct="1"/>
              <a:t>23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4201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H. Avakian, FIU,  Nov 30</a:t>
            </a:r>
          </a:p>
        </p:txBody>
      </p:sp>
      <p:sp>
        <p:nvSpPr>
          <p:cNvPr id="962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EC7997-435B-D74D-9258-5E1099E7B255}" type="slidenum">
              <a:rPr lang="en-US" sz="1400"/>
              <a:pPr eaLnBrk="1" hangingPunct="1"/>
              <a:t>24</a:t>
            </a:fld>
            <a:endParaRPr lang="en-US" sz="1400"/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609600" y="152400"/>
            <a:ext cx="7872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Hadronization in current and target regions</a:t>
            </a:r>
          </a:p>
        </p:txBody>
      </p:sp>
      <p:grpSp>
        <p:nvGrpSpPr>
          <p:cNvPr id="96260" name="Group 7"/>
          <p:cNvGrpSpPr>
            <a:grpSpLocks/>
          </p:cNvGrpSpPr>
          <p:nvPr/>
        </p:nvGrpSpPr>
        <p:grpSpPr bwMode="auto">
          <a:xfrm>
            <a:off x="304800" y="990600"/>
            <a:ext cx="1855788" cy="1252538"/>
            <a:chOff x="192" y="1920"/>
            <a:chExt cx="1169" cy="789"/>
          </a:xfrm>
        </p:grpSpPr>
        <p:pic>
          <p:nvPicPr>
            <p:cNvPr id="96275" name="Picture 4" descr="targetfra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60"/>
              <a:ext cx="864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76" name="Text Box 32"/>
            <p:cNvSpPr txBox="1">
              <a:spLocks noChangeArrowheads="1"/>
            </p:cNvSpPr>
            <p:nvPr/>
          </p:nvSpPr>
          <p:spPr bwMode="auto">
            <a:xfrm>
              <a:off x="1056" y="1920"/>
              <a:ext cx="2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/>
                <a:t>h</a:t>
              </a:r>
              <a:r>
                <a:rPr lang="en-US" sz="1800" b="1" baseline="-25000"/>
                <a:t>1</a:t>
              </a:r>
            </a:p>
          </p:txBody>
        </p:sp>
        <p:sp>
          <p:nvSpPr>
            <p:cNvPr id="96277" name="Line 10"/>
            <p:cNvSpPr>
              <a:spLocks noChangeShapeType="1"/>
            </p:cNvSpPr>
            <p:nvPr/>
          </p:nvSpPr>
          <p:spPr bwMode="auto">
            <a:xfrm flipV="1">
              <a:off x="953" y="2160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8" name="Line 11"/>
            <p:cNvSpPr>
              <a:spLocks noChangeShapeType="1"/>
            </p:cNvSpPr>
            <p:nvPr/>
          </p:nvSpPr>
          <p:spPr bwMode="auto">
            <a:xfrm>
              <a:off x="953" y="2221"/>
              <a:ext cx="199" cy="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9" name="Text Box 32"/>
            <p:cNvSpPr txBox="1">
              <a:spLocks noChangeArrowheads="1"/>
            </p:cNvSpPr>
            <p:nvPr/>
          </p:nvSpPr>
          <p:spPr bwMode="auto">
            <a:xfrm>
              <a:off x="1104" y="2160"/>
              <a:ext cx="2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/>
                <a:t>h</a:t>
              </a:r>
              <a:r>
                <a:rPr lang="en-US" sz="1800" b="1" baseline="-25000"/>
                <a:t>2</a:t>
              </a:r>
            </a:p>
          </p:txBody>
        </p:sp>
      </p:grpSp>
      <p:pic>
        <p:nvPicPr>
          <p:cNvPr id="962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55626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62" name="Group 28"/>
          <p:cNvGrpSpPr>
            <a:grpSpLocks/>
          </p:cNvGrpSpPr>
          <p:nvPr/>
        </p:nvGrpSpPr>
        <p:grpSpPr bwMode="auto">
          <a:xfrm>
            <a:off x="152400" y="4191000"/>
            <a:ext cx="1589088" cy="1273175"/>
            <a:chOff x="96" y="2640"/>
            <a:chExt cx="1001" cy="802"/>
          </a:xfrm>
        </p:grpSpPr>
        <p:pic>
          <p:nvPicPr>
            <p:cNvPr id="96270" name="Picture 4" descr="targetfra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880"/>
              <a:ext cx="864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71" name="Text Box 32"/>
            <p:cNvSpPr txBox="1">
              <a:spLocks noChangeArrowheads="1"/>
            </p:cNvSpPr>
            <p:nvPr/>
          </p:nvSpPr>
          <p:spPr bwMode="auto">
            <a:xfrm>
              <a:off x="816" y="2640"/>
              <a:ext cx="2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/>
                <a:t>h</a:t>
              </a:r>
              <a:r>
                <a:rPr lang="en-US" sz="1800" b="1" baseline="-25000"/>
                <a:t>1</a:t>
              </a:r>
            </a:p>
          </p:txBody>
        </p:sp>
        <p:sp>
          <p:nvSpPr>
            <p:cNvPr id="96272" name="Line 18"/>
            <p:cNvSpPr>
              <a:spLocks noChangeShapeType="1"/>
            </p:cNvSpPr>
            <p:nvPr/>
          </p:nvSpPr>
          <p:spPr bwMode="auto">
            <a:xfrm flipV="1">
              <a:off x="905" y="2880"/>
              <a:ext cx="192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Line 19"/>
            <p:cNvSpPr>
              <a:spLocks noChangeShapeType="1"/>
            </p:cNvSpPr>
            <p:nvPr/>
          </p:nvSpPr>
          <p:spPr bwMode="auto">
            <a:xfrm flipH="1">
              <a:off x="322" y="3394"/>
              <a:ext cx="14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Text Box 32"/>
            <p:cNvSpPr txBox="1">
              <a:spLocks noChangeArrowheads="1"/>
            </p:cNvSpPr>
            <p:nvPr/>
          </p:nvSpPr>
          <p:spPr bwMode="auto">
            <a:xfrm>
              <a:off x="96" y="3168"/>
              <a:ext cx="2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/>
                <a:t>h</a:t>
              </a:r>
              <a:r>
                <a:rPr lang="en-US" sz="1800" b="1" baseline="-25000"/>
                <a:t>2</a:t>
              </a:r>
            </a:p>
          </p:txBody>
        </p:sp>
      </p:grpSp>
      <p:grpSp>
        <p:nvGrpSpPr>
          <p:cNvPr id="96263" name="Group 36"/>
          <p:cNvGrpSpPr>
            <a:grpSpLocks/>
          </p:cNvGrpSpPr>
          <p:nvPr/>
        </p:nvGrpSpPr>
        <p:grpSpPr bwMode="auto">
          <a:xfrm>
            <a:off x="152400" y="2667000"/>
            <a:ext cx="8839200" cy="3803650"/>
            <a:chOff x="96" y="1680"/>
            <a:chExt cx="5568" cy="2396"/>
          </a:xfrm>
        </p:grpSpPr>
        <p:pic>
          <p:nvPicPr>
            <p:cNvPr id="9626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680"/>
              <a:ext cx="2112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65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04"/>
              <a:ext cx="2928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6" name="Line 24"/>
            <p:cNvSpPr>
              <a:spLocks noChangeShapeType="1"/>
            </p:cNvSpPr>
            <p:nvPr/>
          </p:nvSpPr>
          <p:spPr bwMode="auto">
            <a:xfrm flipH="1">
              <a:off x="1968" y="3312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Line 25"/>
            <p:cNvSpPr>
              <a:spLocks noChangeShapeType="1"/>
            </p:cNvSpPr>
            <p:nvPr/>
          </p:nvSpPr>
          <p:spPr bwMode="auto">
            <a:xfrm flipH="1" flipV="1">
              <a:off x="1680" y="3168"/>
              <a:ext cx="12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Text Box 26"/>
            <p:cNvSpPr txBox="1">
              <a:spLocks noChangeArrowheads="1"/>
            </p:cNvSpPr>
            <p:nvPr/>
          </p:nvSpPr>
          <p:spPr bwMode="auto">
            <a:xfrm>
              <a:off x="3408" y="1872"/>
              <a:ext cx="19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Anselmino/Barone/Kotzinian </a:t>
              </a:r>
            </a:p>
            <a:p>
              <a:pPr eaLnBrk="1" hangingPunct="1"/>
              <a:r>
                <a:rPr lang="en-US" sz="1800" b="1"/>
                <a:t>arXiv:1107.2292</a:t>
              </a:r>
              <a:r>
                <a:rPr lang="en-US" sz="1800"/>
                <a:t> (2011)</a:t>
              </a:r>
            </a:p>
          </p:txBody>
        </p:sp>
        <p:sp>
          <p:nvSpPr>
            <p:cNvPr id="96269" name="Text Box 23"/>
            <p:cNvSpPr txBox="1">
              <a:spLocks noChangeArrowheads="1"/>
            </p:cNvSpPr>
            <p:nvPr/>
          </p:nvSpPr>
          <p:spPr bwMode="auto">
            <a:xfrm>
              <a:off x="3168" y="2352"/>
              <a:ext cx="2496" cy="160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Fracture Function:</a:t>
              </a:r>
            </a:p>
            <a:p>
              <a:pPr eaLnBrk="1" hangingPunct="1"/>
              <a:r>
                <a:rPr lang="en-US" sz="1800"/>
                <a:t>conditional probabilities to find a quark with certain polarization and longitudinal momentum fraction xB and transverse momentum k</a:t>
              </a:r>
              <a:r>
                <a:rPr lang="en-US" sz="1800" baseline="-25000"/>
                <a:t>T</a:t>
              </a:r>
              <a:r>
                <a:rPr lang="en-US" sz="1800"/>
                <a:t> inside a nucleon fragmenting into a hadron carrying a fraction z of the nucleon longitudinal momentum and a transverse momentum P</a:t>
              </a:r>
              <a:r>
                <a:rPr lang="en-US" sz="1800" baseline="-25000"/>
                <a:t>T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8" descr="bs-0-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1687" y="4280809"/>
            <a:ext cx="15351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563563"/>
          </a:xfrm>
        </p:spPr>
        <p:txBody>
          <a:bodyPr>
            <a:noAutofit/>
          </a:bodyPr>
          <a:lstStyle/>
          <a:p>
            <a:r>
              <a:rPr lang="en-US" sz="3600" dirty="0" err="1">
                <a:ea typeface="ＭＳ Ｐゴシック" pitchFamily="-104" charset="-128"/>
                <a:cs typeface="ＭＳ Ｐゴシック" pitchFamily="-104" charset="-128"/>
              </a:rPr>
              <a:t>SSAs</a:t>
            </a:r>
            <a:r>
              <a:rPr lang="en-US" sz="3600" dirty="0">
                <a:ea typeface="ＭＳ Ｐゴシック" pitchFamily="-104" charset="-128"/>
                <a:cs typeface="ＭＳ Ｐゴシック" pitchFamily="-104" charset="-128"/>
              </a:rPr>
              <a:t>: Black Swans of Nucleon Structure</a:t>
            </a:r>
          </a:p>
        </p:txBody>
      </p:sp>
      <p:sp>
        <p:nvSpPr>
          <p:cNvPr id="952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6428F0-411E-1B45-B7FC-A5CC19997066}" type="slidenum">
              <a:rPr lang="en-US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0" y="0"/>
            <a:ext cx="1143000" cy="923925"/>
            <a:chOff x="6857994" y="3733811"/>
            <a:chExt cx="1295398" cy="140564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857994" y="3733811"/>
              <a:ext cx="1295398" cy="1064409"/>
              <a:chOff x="5459413" y="4267200"/>
              <a:chExt cx="1614487" cy="129566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712798" y="4802263"/>
                <a:ext cx="1143595" cy="15287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10800000">
                <a:off x="5641043" y="5031576"/>
                <a:ext cx="529193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6325287" y="4571829"/>
                <a:ext cx="611501" cy="2243"/>
              </a:xfrm>
              <a:prstGeom prst="line">
                <a:avLst/>
              </a:prstGeom>
              <a:ln w="88900">
                <a:solidFill>
                  <a:srgbClr val="0000FF"/>
                </a:solidFill>
                <a:tailEnd type="triangle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5561769" y="4572951"/>
                <a:ext cx="611501" cy="0"/>
              </a:xfrm>
              <a:prstGeom prst="line">
                <a:avLst/>
              </a:prstGeom>
              <a:ln w="88900">
                <a:solidFill>
                  <a:srgbClr val="0000FF"/>
                </a:solidFill>
                <a:tailEnd type="triangle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5908461" y="5221201"/>
                <a:ext cx="685000" cy="0"/>
              </a:xfrm>
              <a:prstGeom prst="line">
                <a:avLst/>
              </a:prstGeom>
              <a:ln w="92075">
                <a:solidFill>
                  <a:srgbClr val="008000"/>
                </a:solidFill>
                <a:tailEnd type="triangle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5264" name="Picture 12" descr="latex-image-1.pd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58000" y="4343400"/>
                <a:ext cx="2159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265" name="Picture 13" descr="latex-image-1.pd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59413" y="4446588"/>
                <a:ext cx="2032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5258" name="TextBox 52"/>
            <p:cNvSpPr txBox="1">
              <a:spLocks noChangeArrowheads="1"/>
            </p:cNvSpPr>
            <p:nvPr/>
          </p:nvSpPr>
          <p:spPr bwMode="auto">
            <a:xfrm>
              <a:off x="7543800" y="4343402"/>
              <a:ext cx="464927" cy="79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i="1">
                  <a:solidFill>
                    <a:srgbClr val="008000"/>
                  </a:solidFill>
                </a:rPr>
                <a:t>L</a:t>
              </a:r>
            </a:p>
          </p:txBody>
        </p:sp>
      </p:grpSp>
      <p:pic>
        <p:nvPicPr>
          <p:cNvPr id="34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959695"/>
            <a:ext cx="1985676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286000" y="95969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rarity</a:t>
            </a:r>
            <a:r>
              <a:rPr lang="en-US" sz="1600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: it is an outlier, as it lies outside the realm of regular expectations, because </a:t>
            </a:r>
            <a:r>
              <a:rPr lang="en-US" sz="1600" i="1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nothing in the past can convincingly point to its possibility</a:t>
            </a:r>
            <a:r>
              <a:rPr lang="en-US" sz="1600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it carries an extreme impact</a:t>
            </a:r>
            <a:r>
              <a:rPr lang="en-US" sz="1600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600" b="1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retrospective</a:t>
            </a:r>
            <a:r>
              <a:rPr lang="en-US" sz="1600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 (not prospective) </a:t>
            </a:r>
            <a:r>
              <a:rPr lang="en-US" sz="1600" b="1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predictability</a:t>
            </a:r>
            <a:r>
              <a:rPr lang="en-US" sz="1600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: in spite of its outlier status, human nature makes us concoct explanations for its occurrence </a:t>
            </a:r>
            <a:r>
              <a:rPr lang="en-US" sz="1600" i="1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after the fact, making it explainable and predictable.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503238" y="4520116"/>
            <a:ext cx="656907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One single observation can invalidate a general statement derived from millennia of confirmatory sightings of millions of white swans. All you need is one single (ugly) black bird.</a:t>
            </a:r>
          </a:p>
        </p:txBody>
      </p:sp>
      <p:pic>
        <p:nvPicPr>
          <p:cNvPr id="37" name="Picture 5" descr="proton_quark_version_new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700088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24902" y="835879"/>
            <a:ext cx="9094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ea typeface="ＭＳ Ｐゴシック" pitchFamily="-104" charset="-128"/>
                <a:cs typeface="ＭＳ Ｐゴシック" pitchFamily="-104" charset="-128"/>
              </a:rPr>
              <a:t>   </a:t>
            </a:r>
            <a:r>
              <a:rPr lang="en-US" sz="2800" dirty="0">
                <a:latin typeface="Bookman Old Style" pitchFamily="-104" charset="0"/>
                <a:ea typeface="ＭＳ Ｐゴシック" pitchFamily="-104" charset="-128"/>
                <a:cs typeface="ＭＳ Ｐゴシック" pitchFamily="-104" charset="-128"/>
              </a:rPr>
              <a:t>Any unexplained phenomenon passes through three stages before the reality of it is accepted.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Bookman Old Style" pitchFamily="-104" charset="0"/>
                <a:ea typeface="ＭＳ Ｐゴシック" pitchFamily="-104" charset="-128"/>
                <a:cs typeface="ＭＳ Ｐゴシック" pitchFamily="-104" charset="-128"/>
              </a:rPr>
              <a:t>During the first stage it is considered </a:t>
            </a:r>
            <a:r>
              <a:rPr lang="en-US" sz="2800" b="1" dirty="0">
                <a:solidFill>
                  <a:srgbClr val="3333CC"/>
                </a:solidFill>
                <a:latin typeface="Bookman Old Style" pitchFamily="-104" charset="0"/>
                <a:ea typeface="ＭＳ Ｐゴシック" pitchFamily="-104" charset="-128"/>
                <a:cs typeface="ＭＳ Ｐゴシック" pitchFamily="-104" charset="-128"/>
              </a:rPr>
              <a:t>laughable</a:t>
            </a:r>
            <a:r>
              <a:rPr lang="en-US" sz="2800" b="1" dirty="0">
                <a:latin typeface="Bookman Old Style" pitchFamily="-104" charset="0"/>
                <a:ea typeface="ＭＳ Ｐゴシック" pitchFamily="-104" charset="-128"/>
                <a:cs typeface="ＭＳ Ｐゴシック" pitchFamily="-104" charset="-128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Bookman Old Style" pitchFamily="-104" charset="0"/>
                <a:ea typeface="ＭＳ Ｐゴシック" pitchFamily="-104" charset="-128"/>
                <a:cs typeface="ＭＳ Ｐゴシック" pitchFamily="-104" charset="-128"/>
              </a:rPr>
              <a:t>During the second stage, it is </a:t>
            </a:r>
            <a:r>
              <a:rPr lang="en-US" sz="2800" b="1" dirty="0">
                <a:solidFill>
                  <a:srgbClr val="FF0000"/>
                </a:solidFill>
                <a:latin typeface="Bookman Old Style" pitchFamily="-104" charset="0"/>
                <a:ea typeface="ＭＳ Ｐゴシック" pitchFamily="-104" charset="-128"/>
                <a:cs typeface="ＭＳ Ｐゴシック" pitchFamily="-104" charset="-128"/>
              </a:rPr>
              <a:t>adamantly opposed</a:t>
            </a:r>
            <a:r>
              <a:rPr lang="en-US" sz="2800" b="1" dirty="0">
                <a:latin typeface="Bookman Old Style" pitchFamily="-104" charset="0"/>
                <a:ea typeface="ＭＳ Ｐゴシック" pitchFamily="-104" charset="-128"/>
                <a:cs typeface="ＭＳ Ｐゴシック" pitchFamily="-104" charset="-128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Bookman Old Style" pitchFamily="-104" charset="0"/>
                <a:ea typeface="ＭＳ Ｐゴシック" pitchFamily="-104" charset="-128"/>
                <a:cs typeface="ＭＳ Ｐゴシック" pitchFamily="-104" charset="-128"/>
              </a:rPr>
              <a:t>Finally, during the third stage, it is accepted as </a:t>
            </a:r>
            <a:r>
              <a:rPr lang="en-US" sz="2800" b="1" dirty="0">
                <a:solidFill>
                  <a:srgbClr val="008000"/>
                </a:solidFill>
                <a:latin typeface="Bookman Old Style" pitchFamily="-104" charset="0"/>
                <a:ea typeface="ＭＳ Ｐゴシック" pitchFamily="-104" charset="-128"/>
                <a:cs typeface="ＭＳ Ｐゴシック" pitchFamily="-104" charset="-128"/>
              </a:rPr>
              <a:t>self-evident.</a:t>
            </a:r>
          </a:p>
          <a:p>
            <a:pPr>
              <a:lnSpc>
                <a:spcPct val="80000"/>
              </a:lnSpc>
            </a:pPr>
            <a:endParaRPr lang="en-US" sz="2800" b="1" dirty="0">
              <a:latin typeface="Bookman Old Style" pitchFamily="-104" charset="0"/>
              <a:ea typeface="ＭＳ Ｐゴシック" pitchFamily="-104" charset="-128"/>
              <a:cs typeface="ＭＳ Ｐゴシック" pitchFamily="-10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ea typeface="ＭＳ Ｐゴシック" pitchFamily="-104" charset="-128"/>
                <a:cs typeface="ＭＳ Ｐゴシック" pitchFamily="-104" charset="-128"/>
              </a:rPr>
              <a:t>Arthur Schopenhauer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64518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Three stages for new phenomena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F4A376-76B2-1D4F-ABE7-35F9103AD84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619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LNF Nov 29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983"/>
          </a:xfrm>
        </p:spPr>
        <p:txBody>
          <a:bodyPr>
            <a:normAutofit fontScale="90000"/>
          </a:bodyPr>
          <a:lstStyle/>
          <a:p>
            <a:r>
              <a:rPr lang="en-US" dirty="0"/>
              <a:t>SIDIS described in the LGHF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LNF Nov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10E2-F4AF-5146-9DF1-C87D5A22341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creen Shot 2020-01-15 at 2.32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60694"/>
            <a:ext cx="4834321" cy="2505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" y="1089714"/>
            <a:ext cx="660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laboratory gamma-lepton frame (later known as Trento convention)</a:t>
            </a:r>
          </a:p>
        </p:txBody>
      </p:sp>
      <p:pic>
        <p:nvPicPr>
          <p:cNvPr id="8" name="Picture 7" descr="Screen Shot 2020-01-15 at 2.4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6496"/>
            <a:ext cx="7506138" cy="25949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" y="5894552"/>
            <a:ext cx="7391838" cy="52551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4000"/>
                </a:schemeClr>
              </a:gs>
              <a:gs pos="1000">
                <a:schemeClr val="accent1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20-01-16 at 5.38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20" y="1783104"/>
            <a:ext cx="2262274" cy="27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Single-Spin Asymmetries in electroproduction</a:t>
            </a:r>
          </a:p>
        </p:txBody>
      </p:sp>
      <p:sp>
        <p:nvSpPr>
          <p:cNvPr id="22530" name="Slide Number Placeholder 5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0B85E9-588E-F042-98D8-7ECFA08C9604}" type="slidenum">
              <a:rPr lang="en-US" sz="1400"/>
              <a:pPr eaLnBrk="1" hangingPunct="1"/>
              <a:t>4</a:t>
            </a:fld>
            <a:endParaRPr lang="en-US" sz="1400"/>
          </a:p>
        </p:txBody>
      </p:sp>
      <p:pic>
        <p:nvPicPr>
          <p:cNvPr id="22532" name="Picture 1" descr="Screen Shot 2016-11-14 at 6.0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30" y="2753826"/>
            <a:ext cx="3032427" cy="303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Screen Shot 2016-11-14 at 6.14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62" y="2372826"/>
            <a:ext cx="901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Screen Shot 2016-11-14 at 6.16.0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962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152400" y="1143000"/>
            <a:ext cx="321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HERMES note 96.059</a:t>
            </a:r>
          </a:p>
        </p:txBody>
      </p:sp>
      <p:pic>
        <p:nvPicPr>
          <p:cNvPr id="22536" name="Picture 6" descr="Screen Shot 2016-11-14 at 6.18.4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48" y="959279"/>
            <a:ext cx="2546262" cy="14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24902" y="823427"/>
            <a:ext cx="9094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20-01-16 at 5.35.5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06" y="3984625"/>
            <a:ext cx="1734994" cy="2584604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967" y="2105331"/>
            <a:ext cx="965306" cy="5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9D6C43-095A-2F43-813E-C2E7FC24FF0A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4953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Arial" charset="0"/>
              </a:rPr>
              <a:t>HERMES effect</a:t>
            </a: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2686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65532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7777163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Times New Roman" charset="0"/>
              </a:rPr>
              <a:t>First measurement of significant SSA in electroproduction</a:t>
            </a:r>
          </a:p>
        </p:txBody>
      </p:sp>
      <p:grpSp>
        <p:nvGrpSpPr>
          <p:cNvPr id="52232" name="Group 6"/>
          <p:cNvGrpSpPr>
            <a:grpSpLocks/>
          </p:cNvGrpSpPr>
          <p:nvPr/>
        </p:nvGrpSpPr>
        <p:grpSpPr bwMode="auto">
          <a:xfrm>
            <a:off x="152400" y="3962400"/>
            <a:ext cx="2844800" cy="596900"/>
            <a:chOff x="384" y="624"/>
            <a:chExt cx="1792" cy="376"/>
          </a:xfrm>
        </p:grpSpPr>
        <p:pic>
          <p:nvPicPr>
            <p:cNvPr id="52238" name="Picture 7" descr="muldtab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624"/>
              <a:ext cx="140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9" name="Text Box 8"/>
            <p:cNvSpPr txBox="1">
              <a:spLocks noChangeArrowheads="1"/>
            </p:cNvSpPr>
            <p:nvPr/>
          </p:nvSpPr>
          <p:spPr bwMode="auto">
            <a:xfrm>
              <a:off x="384" y="720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A</a:t>
              </a:r>
              <a:r>
                <a:rPr lang="en-US" sz="2000" baseline="-25000"/>
                <a:t>UT</a:t>
              </a:r>
              <a:r>
                <a:rPr lang="en-US" sz="2000"/>
                <a:t> ~</a:t>
              </a:r>
            </a:p>
          </p:txBody>
        </p:sp>
        <p:sp>
          <p:nvSpPr>
            <p:cNvPr id="52240" name="Text Box 9"/>
            <p:cNvSpPr txBox="1">
              <a:spLocks noChangeArrowheads="1"/>
            </p:cNvSpPr>
            <p:nvPr/>
          </p:nvSpPr>
          <p:spPr bwMode="auto">
            <a:xfrm>
              <a:off x="432" y="624"/>
              <a:ext cx="4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Collins</a:t>
              </a:r>
            </a:p>
          </p:txBody>
        </p:sp>
      </p:grpSp>
      <p:pic>
        <p:nvPicPr>
          <p:cNvPr id="52233" name="Picture 10" descr="HERMES-AU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781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457200" y="3200400"/>
            <a:ext cx="1768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Times New Roman" charset="0"/>
              </a:rPr>
              <a:t>Transverse with respect to </a:t>
            </a:r>
            <a:r>
              <a:rPr lang="en-US" sz="1800" b="1">
                <a:latin typeface="Symbol" charset="0"/>
              </a:rPr>
              <a:t>g</a:t>
            </a:r>
            <a:r>
              <a:rPr lang="en-US" sz="1800" b="1">
                <a:latin typeface="Times New Roman" charset="0"/>
              </a:rPr>
              <a:t>*</a:t>
            </a:r>
          </a:p>
        </p:txBody>
      </p:sp>
      <p:sp>
        <p:nvSpPr>
          <p:cNvPr id="52235" name="Rectangle 12"/>
          <p:cNvSpPr>
            <a:spLocks noChangeArrowheads="1"/>
          </p:cNvSpPr>
          <p:nvPr/>
        </p:nvSpPr>
        <p:spPr bwMode="auto">
          <a:xfrm>
            <a:off x="3124200" y="3505200"/>
            <a:ext cx="39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Symbol" charset="0"/>
              </a:rPr>
              <a:t>g</a:t>
            </a:r>
            <a:r>
              <a:rPr lang="en-US" b="1">
                <a:solidFill>
                  <a:srgbClr val="008000"/>
                </a:solidFill>
                <a:latin typeface="Times New Roman" charset="0"/>
              </a:rPr>
              <a:t>*</a:t>
            </a:r>
          </a:p>
        </p:txBody>
      </p:sp>
      <p:sp>
        <p:nvSpPr>
          <p:cNvPr id="52236" name="Text Box 13"/>
          <p:cNvSpPr txBox="1">
            <a:spLocks noChangeArrowheads="1"/>
          </p:cNvSpPr>
          <p:nvPr/>
        </p:nvSpPr>
        <p:spPr bwMode="auto">
          <a:xfrm>
            <a:off x="3184525" y="4129088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Times New Roman" charset="0"/>
              </a:rPr>
              <a:t>e</a:t>
            </a:r>
          </a:p>
        </p:txBody>
      </p:sp>
      <p:pic>
        <p:nvPicPr>
          <p:cNvPr id="52237" name="Picture 14" descr="hermes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619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creen Shot 2020-01-15 at 2.39.4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0" y="4927087"/>
            <a:ext cx="2728540" cy="4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CEED3296-3039-489C-9A0C-8BC8B2AC90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78057" y="6423549"/>
            <a:ext cx="81748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752D2C-B0E8-4870-9BED-08E8762E5EA2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50180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58FA59F4-03DD-4C4D-A89A-33D9794F1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21336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50181" name="Picture 3" descr="h1l">
            <a:extLst>
              <a:ext uri="{FF2B5EF4-FFF2-40B4-BE49-F238E27FC236}">
                <a16:creationId xmlns:a16="http://schemas.microsoft.com/office/drawing/2014/main" id="{7DA9CC75-1ED7-43C1-8038-2CF64F47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4">
            <a:extLst>
              <a:ext uri="{FF2B5EF4-FFF2-40B4-BE49-F238E27FC236}">
                <a16:creationId xmlns:a16="http://schemas.microsoft.com/office/drawing/2014/main" id="{6C878A5F-BC1D-4499-A343-B940146BB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sz="2000"/>
              <a:t>Collins fragmentation: </a:t>
            </a:r>
            <a:r>
              <a:rPr lang="nb-NO" altLang="en-US" sz="2000">
                <a:solidFill>
                  <a:srgbClr val="006600"/>
                </a:solidFill>
              </a:rPr>
              <a:t>Longitudinally polarized target</a:t>
            </a:r>
            <a:r>
              <a:rPr lang="nb-NO" altLang="en-US" sz="3200">
                <a:solidFill>
                  <a:srgbClr val="006600"/>
                </a:solidFill>
              </a:rPr>
              <a:t> </a:t>
            </a:r>
            <a:endParaRPr lang="el-GR" altLang="en-US" sz="3200">
              <a:solidFill>
                <a:srgbClr val="006600"/>
              </a:solidFill>
            </a:endParaRPr>
          </a:p>
        </p:txBody>
      </p:sp>
      <p:sp>
        <p:nvSpPr>
          <p:cNvPr id="50183" name="Text Box 5">
            <a:extLst>
              <a:ext uri="{FF2B5EF4-FFF2-40B4-BE49-F238E27FC236}">
                <a16:creationId xmlns:a16="http://schemas.microsoft.com/office/drawing/2014/main" id="{E9C6F8CF-8183-4379-BC21-38D14BB3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5643563"/>
            <a:ext cx="89916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 b="1"/>
              <a:t>Study transversely polarized quarks in the longitudinally polarized proton</a:t>
            </a:r>
          </a:p>
          <a:p>
            <a:pPr eaLnBrk="1" hangingPunct="1">
              <a:buFontTx/>
              <a:buChar char="•"/>
            </a:pPr>
            <a:r>
              <a:rPr lang="en-US" altLang="en-US" sz="1600" b="1"/>
              <a:t>Provides independent information on the Collins function.</a:t>
            </a:r>
          </a:p>
        </p:txBody>
      </p:sp>
      <p:pic>
        <p:nvPicPr>
          <p:cNvPr id="50184" name="Picture 6" descr="muldtab1">
            <a:extLst>
              <a:ext uri="{FF2B5EF4-FFF2-40B4-BE49-F238E27FC236}">
                <a16:creationId xmlns:a16="http://schemas.microsoft.com/office/drawing/2014/main" id="{21C570D9-2480-44C7-9A7E-C298A658D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1953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Line 7">
            <a:extLst>
              <a:ext uri="{FF2B5EF4-FFF2-40B4-BE49-F238E27FC236}">
                <a16:creationId xmlns:a16="http://schemas.microsoft.com/office/drawing/2014/main" id="{9005F740-0616-419C-A634-87E7EC36B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295400"/>
            <a:ext cx="76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Rectangle 8">
            <a:extLst>
              <a:ext uri="{FF2B5EF4-FFF2-40B4-BE49-F238E27FC236}">
                <a16:creationId xmlns:a16="http://schemas.microsoft.com/office/drawing/2014/main" id="{2B596993-0D88-4316-B1C6-2E366CFDE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572000"/>
            <a:ext cx="17526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curves, </a:t>
            </a:r>
            <a:r>
              <a:rPr lang="en-US" altLang="en-US" sz="1400" b="1">
                <a:latin typeface="Symbol" panose="05050102010706020507" pitchFamily="18" charset="2"/>
              </a:rPr>
              <a:t>c</a:t>
            </a:r>
            <a:r>
              <a:rPr lang="en-US" altLang="en-US" sz="1400" b="1"/>
              <a:t>QSM  from Efremov et al</a:t>
            </a:r>
          </a:p>
        </p:txBody>
      </p:sp>
      <p:pic>
        <p:nvPicPr>
          <p:cNvPr id="269321" name="Picture 9">
            <a:extLst>
              <a:ext uri="{FF2B5EF4-FFF2-40B4-BE49-F238E27FC236}">
                <a16:creationId xmlns:a16="http://schemas.microsoft.com/office/drawing/2014/main" id="{F6425F23-2A92-4C0C-B05E-90AE9717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163"/>
            <a:ext cx="44196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22" name="Picture 10">
            <a:extLst>
              <a:ext uri="{FF2B5EF4-FFF2-40B4-BE49-F238E27FC236}">
                <a16:creationId xmlns:a16="http://schemas.microsoft.com/office/drawing/2014/main" id="{93675242-DDFB-43EE-8532-05CB13FE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943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Rectangle 11">
            <a:extLst>
              <a:ext uri="{FF2B5EF4-FFF2-40B4-BE49-F238E27FC236}">
                <a16:creationId xmlns:a16="http://schemas.microsoft.com/office/drawing/2014/main" id="{536BD4A9-50BD-4C2A-A0D4-D2BCB9396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838200"/>
            <a:ext cx="490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nb-NO" altLang="en-US">
                <a:solidFill>
                  <a:schemeClr val="tx2"/>
                </a:solidFill>
                <a:latin typeface="Times New Roman" panose="02020603050405020304" pitchFamily="18" charset="0"/>
              </a:rPr>
              <a:t>Kotzinian-Mulders Asymmetry (1996)</a:t>
            </a: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0" name="Line 12">
            <a:extLst>
              <a:ext uri="{FF2B5EF4-FFF2-40B4-BE49-F238E27FC236}">
                <a16:creationId xmlns:a16="http://schemas.microsoft.com/office/drawing/2014/main" id="{0D79C32C-B865-4FE0-9723-3695999DE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5" name="Line 13">
            <a:extLst>
              <a:ext uri="{FF2B5EF4-FFF2-40B4-BE49-F238E27FC236}">
                <a16:creationId xmlns:a16="http://schemas.microsoft.com/office/drawing/2014/main" id="{C22FBD2C-23D4-428D-AFE6-F0F0E1E04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657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92" name="Picture 14" descr="hermeslogo">
            <a:extLst>
              <a:ext uri="{FF2B5EF4-FFF2-40B4-BE49-F238E27FC236}">
                <a16:creationId xmlns:a16="http://schemas.microsoft.com/office/drawing/2014/main" id="{385EA36C-C8BA-4A50-9D13-075E8C797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19200" cy="900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3" name="Picture 15" descr="txp_fig">
            <a:extLst>
              <a:ext uri="{FF2B5EF4-FFF2-40B4-BE49-F238E27FC236}">
                <a16:creationId xmlns:a16="http://schemas.microsoft.com/office/drawing/2014/main" id="{27CFAA13-D151-45C5-A293-C65140915E9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380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94" name="Group 16">
            <a:extLst>
              <a:ext uri="{FF2B5EF4-FFF2-40B4-BE49-F238E27FC236}">
                <a16:creationId xmlns:a16="http://schemas.microsoft.com/office/drawing/2014/main" id="{1511635C-7EFF-4B51-AA1D-E1F0C10E7898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524000"/>
            <a:ext cx="2489200" cy="2438400"/>
            <a:chOff x="4128" y="864"/>
            <a:chExt cx="1568" cy="1536"/>
          </a:xfrm>
        </p:grpSpPr>
        <p:sp>
          <p:nvSpPr>
            <p:cNvPr id="50196" name="Line 17">
              <a:extLst>
                <a:ext uri="{FF2B5EF4-FFF2-40B4-BE49-F238E27FC236}">
                  <a16:creationId xmlns:a16="http://schemas.microsoft.com/office/drawing/2014/main" id="{A5AA822B-FC91-4A52-AC15-93719F0B1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1327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Rectangle 18">
              <a:extLst>
                <a:ext uri="{FF2B5EF4-FFF2-40B4-BE49-F238E27FC236}">
                  <a16:creationId xmlns:a16="http://schemas.microsoft.com/office/drawing/2014/main" id="{5772B240-645F-4679-9DB3-2BD87D9B9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632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>
                  <a:latin typeface="Times New Roman" panose="02020603050405020304" pitchFamily="18" charset="0"/>
                </a:rPr>
                <a:t>P</a:t>
              </a:r>
              <a:r>
                <a:rPr lang="en-US" altLang="en-US" b="1" baseline="-25000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50198" name="Line 19">
              <a:extLst>
                <a:ext uri="{FF2B5EF4-FFF2-40B4-BE49-F238E27FC236}">
                  <a16:creationId xmlns:a16="http://schemas.microsoft.com/office/drawing/2014/main" id="{9045D9CD-23A0-427F-A3C1-56FEB8269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0" y="2383"/>
              <a:ext cx="1376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20">
              <a:extLst>
                <a:ext uri="{FF2B5EF4-FFF2-40B4-BE49-F238E27FC236}">
                  <a16:creationId xmlns:a16="http://schemas.microsoft.com/office/drawing/2014/main" id="{6F6F286B-D468-4A76-B687-EB26B0316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1488"/>
              <a:ext cx="614" cy="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Line 21">
              <a:extLst>
                <a:ext uri="{FF2B5EF4-FFF2-40B4-BE49-F238E27FC236}">
                  <a16:creationId xmlns:a16="http://schemas.microsoft.com/office/drawing/2014/main" id="{B9DA63F0-BC14-4D27-9D4E-62DA9DD6D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68" y="1632"/>
              <a:ext cx="512" cy="7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Arc 22">
              <a:extLst>
                <a:ext uri="{FF2B5EF4-FFF2-40B4-BE49-F238E27FC236}">
                  <a16:creationId xmlns:a16="http://schemas.microsoft.com/office/drawing/2014/main" id="{91BCC47B-54BD-4D23-BC4F-55C79DD04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2061"/>
              <a:ext cx="599" cy="336"/>
            </a:xfrm>
            <a:custGeom>
              <a:avLst/>
              <a:gdLst>
                <a:gd name="T0" fmla="*/ 0 w 25250"/>
                <a:gd name="T1" fmla="*/ 5 h 21600"/>
                <a:gd name="T2" fmla="*/ 599 w 25250"/>
                <a:gd name="T3" fmla="*/ 308 h 21600"/>
                <a:gd name="T4" fmla="*/ 88 w 25250"/>
                <a:gd name="T5" fmla="*/ 336 h 21600"/>
                <a:gd name="T6" fmla="*/ 0 60000 65536"/>
                <a:gd name="T7" fmla="*/ 0 60000 65536"/>
                <a:gd name="T8" fmla="*/ 0 60000 65536"/>
                <a:gd name="T9" fmla="*/ 0 w 25250"/>
                <a:gd name="T10" fmla="*/ 0 h 21600"/>
                <a:gd name="T11" fmla="*/ 25250 w 252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50" h="21600" fill="none" extrusionOk="0">
                  <a:moveTo>
                    <a:pt x="-1" y="323"/>
                  </a:moveTo>
                  <a:cubicBezTo>
                    <a:pt x="1229" y="108"/>
                    <a:pt x="2475" y="-1"/>
                    <a:pt x="3724" y="-1"/>
                  </a:cubicBezTo>
                  <a:cubicBezTo>
                    <a:pt x="14962" y="-1"/>
                    <a:pt x="24323" y="8617"/>
                    <a:pt x="25250" y="19817"/>
                  </a:cubicBezTo>
                </a:path>
                <a:path w="25250" h="21600" stroke="0" extrusionOk="0">
                  <a:moveTo>
                    <a:pt x="-1" y="323"/>
                  </a:moveTo>
                  <a:cubicBezTo>
                    <a:pt x="1229" y="108"/>
                    <a:pt x="2475" y="-1"/>
                    <a:pt x="3724" y="-1"/>
                  </a:cubicBezTo>
                  <a:cubicBezTo>
                    <a:pt x="14962" y="-1"/>
                    <a:pt x="24323" y="8617"/>
                    <a:pt x="25250" y="19817"/>
                  </a:cubicBezTo>
                  <a:lnTo>
                    <a:pt x="3724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0202" name="Rectangle 23">
              <a:extLst>
                <a:ext uri="{FF2B5EF4-FFF2-40B4-BE49-F238E27FC236}">
                  <a16:creationId xmlns:a16="http://schemas.microsoft.com/office/drawing/2014/main" id="{25982EB5-1249-43D6-AFAB-C7D9F77C3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920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Symbol" panose="05050102010706020507" pitchFamily="18" charset="2"/>
                </a:rPr>
                <a:t>f</a:t>
              </a:r>
              <a:r>
                <a:rPr lang="en-US" altLang="en-US" baseline="-25000"/>
                <a:t>h</a:t>
              </a:r>
            </a:p>
          </p:txBody>
        </p:sp>
        <p:sp>
          <p:nvSpPr>
            <p:cNvPr id="50203" name="Rectangle 24">
              <a:extLst>
                <a:ext uri="{FF2B5EF4-FFF2-40B4-BE49-F238E27FC236}">
                  <a16:creationId xmlns:a16="http://schemas.microsoft.com/office/drawing/2014/main" id="{F0100D8A-8627-42A4-9EAF-897472FBF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536"/>
              <a:ext cx="5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  <a:r>
                <a:rPr lang="en-US" altLang="en-US" baseline="-25000">
                  <a:solidFill>
                    <a:srgbClr val="FF0000"/>
                  </a:solidFill>
                </a:rPr>
                <a:t>S</a:t>
              </a:r>
              <a:r>
                <a:rPr lang="en-US" altLang="en-US">
                  <a:latin typeface="Times New Roman" panose="02020603050405020304" pitchFamily="18" charset="0"/>
                </a:rPr>
                <a:t>=</a:t>
              </a:r>
              <a:r>
                <a:rPr lang="en-US" altLang="en-US">
                  <a:latin typeface="Symbol" panose="05050102010706020507" pitchFamily="18" charset="2"/>
                </a:rPr>
                <a:t>f</a:t>
              </a:r>
              <a:r>
                <a:rPr lang="en-US" altLang="en-US" baseline="-25000"/>
                <a:t>h</a:t>
              </a:r>
            </a:p>
          </p:txBody>
        </p:sp>
        <p:sp>
          <p:nvSpPr>
            <p:cNvPr id="50204" name="Rectangle 25">
              <a:extLst>
                <a:ext uri="{FF2B5EF4-FFF2-40B4-BE49-F238E27FC236}">
                  <a16:creationId xmlns:a16="http://schemas.microsoft.com/office/drawing/2014/main" id="{E135B89A-C791-440D-A14A-63448F750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8" y="123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y</a:t>
              </a:r>
            </a:p>
          </p:txBody>
        </p:sp>
        <p:grpSp>
          <p:nvGrpSpPr>
            <p:cNvPr id="50205" name="Group 26">
              <a:extLst>
                <a:ext uri="{FF2B5EF4-FFF2-40B4-BE49-F238E27FC236}">
                  <a16:creationId xmlns:a16="http://schemas.microsoft.com/office/drawing/2014/main" id="{E05AE1F6-3730-487B-9120-3160085AF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864"/>
              <a:ext cx="1050" cy="260"/>
              <a:chOff x="4560" y="2352"/>
              <a:chExt cx="1050" cy="260"/>
            </a:xfrm>
          </p:grpSpPr>
          <p:sp>
            <p:nvSpPr>
              <p:cNvPr id="50207" name="Rectangle 27">
                <a:extLst>
                  <a:ext uri="{FF2B5EF4-FFF2-40B4-BE49-F238E27FC236}">
                    <a16:creationId xmlns:a16="http://schemas.microsoft.com/office/drawing/2014/main" id="{A9A35D7B-D61A-48F6-92F1-B3D532973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2400"/>
                <a:ext cx="10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16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</a:t>
                </a:r>
                <a:r>
                  <a:rPr lang="en-US" altLang="en-US" sz="1600" b="1" baseline="-250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en-US" alt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1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)(pS</a:t>
                </a:r>
                <a:r>
                  <a:rPr lang="en-US" altLang="en-US" sz="1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)↔ </a:t>
                </a:r>
                <a:r>
                  <a:rPr lang="en-US" altLang="en-US" sz="1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16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1L</a:t>
                </a:r>
                <a:endParaRPr lang="en-US" altLang="en-US" sz="1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208" name="Rectangle 28">
                <a:extLst>
                  <a:ext uri="{FF2B5EF4-FFF2-40B4-BE49-F238E27FC236}">
                    <a16:creationId xmlns:a16="http://schemas.microsoft.com/office/drawing/2014/main" id="{E128312F-D780-4EE7-8BD6-3D5E0D64A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2352"/>
                <a:ext cx="2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┴</a:t>
                </a:r>
              </a:p>
            </p:txBody>
          </p:sp>
        </p:grpSp>
        <p:sp>
          <p:nvSpPr>
            <p:cNvPr id="50206" name="Line 29">
              <a:extLst>
                <a:ext uri="{FF2B5EF4-FFF2-40B4-BE49-F238E27FC236}">
                  <a16:creationId xmlns:a16="http://schemas.microsoft.com/office/drawing/2014/main" id="{F4B03A79-5E95-418E-B03F-1E4136B0E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1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5" name="Rectangle 30">
            <a:extLst>
              <a:ext uri="{FF2B5EF4-FFF2-40B4-BE49-F238E27FC236}">
                <a16:creationId xmlns:a16="http://schemas.microsoft.com/office/drawing/2014/main" id="{5F21C208-52D8-4B2D-82E8-276951E7B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114800"/>
            <a:ext cx="22860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sin(</a:t>
            </a:r>
            <a:r>
              <a:rPr lang="en-US" altLang="en-US" sz="1800">
                <a:latin typeface="Symbol" panose="05050102010706020507" pitchFamily="18" charset="2"/>
              </a:rPr>
              <a:t>f</a:t>
            </a:r>
            <a:r>
              <a:rPr lang="en-US" altLang="en-US" sz="1800" baseline="-25000"/>
              <a:t>h</a:t>
            </a:r>
            <a:r>
              <a:rPr lang="en-US" altLang="en-US" sz="1800">
                <a:latin typeface="Symbol" panose="05050102010706020507" pitchFamily="18" charset="2"/>
              </a:rPr>
              <a:t>+</a:t>
            </a:r>
            <a:r>
              <a:rPr lang="en-US" altLang="en-US" sz="180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800" baseline="-25000">
                <a:solidFill>
                  <a:srgbClr val="FF0000"/>
                </a:solidFill>
              </a:rPr>
              <a:t>S</a:t>
            </a:r>
            <a:r>
              <a:rPr lang="en-US" altLang="en-US" sz="1800"/>
              <a:t>) = sin(2</a:t>
            </a:r>
            <a:r>
              <a:rPr lang="en-US" altLang="en-US" sz="1800">
                <a:latin typeface="Symbol" panose="05050102010706020507" pitchFamily="18" charset="2"/>
              </a:rPr>
              <a:t>f</a:t>
            </a:r>
            <a:r>
              <a:rPr lang="en-US" altLang="en-US" sz="1800" baseline="-25000"/>
              <a:t>h</a:t>
            </a:r>
            <a:r>
              <a:rPr lang="en-US" altLang="en-US" sz="18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Slide Number Placeholder 4">
            <a:extLst>
              <a:ext uri="{FF2B5EF4-FFF2-40B4-BE49-F238E27FC236}">
                <a16:creationId xmlns:a16="http://schemas.microsoft.com/office/drawing/2014/main" id="{7A39FA75-CE0C-4782-B6DB-6583FEEC99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6EEA2C-4749-4164-AFDD-635474824D1B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87044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5F2166E8-4FF6-49FD-8892-AF7DC9EBD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21336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87045" name="Picture 3" descr="h1l">
            <a:extLst>
              <a:ext uri="{FF2B5EF4-FFF2-40B4-BE49-F238E27FC236}">
                <a16:creationId xmlns:a16="http://schemas.microsoft.com/office/drawing/2014/main" id="{0607BAE7-BF9B-462D-80DB-BCB981441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4">
            <a:extLst>
              <a:ext uri="{FF2B5EF4-FFF2-40B4-BE49-F238E27FC236}">
                <a16:creationId xmlns:a16="http://schemas.microsoft.com/office/drawing/2014/main" id="{4A6CC35F-4943-4425-9B76-4BEFF2A43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sz="2400"/>
              <a:t>Collins fragmentation: </a:t>
            </a:r>
            <a:r>
              <a:rPr lang="nb-NO" altLang="en-US" sz="2400">
                <a:solidFill>
                  <a:srgbClr val="006600"/>
                </a:solidFill>
              </a:rPr>
              <a:t>Longitudinally polarized target</a:t>
            </a:r>
            <a:r>
              <a:rPr lang="nb-NO" altLang="en-US" sz="3200">
                <a:solidFill>
                  <a:srgbClr val="006600"/>
                </a:solidFill>
              </a:rPr>
              <a:t> </a:t>
            </a:r>
            <a:endParaRPr lang="el-GR" altLang="en-US" sz="3200">
              <a:solidFill>
                <a:srgbClr val="006600"/>
              </a:solidFill>
            </a:endParaRPr>
          </a:p>
        </p:txBody>
      </p:sp>
      <p:pic>
        <p:nvPicPr>
          <p:cNvPr id="87047" name="Picture 5" descr="muldtab1">
            <a:extLst>
              <a:ext uri="{FF2B5EF4-FFF2-40B4-BE49-F238E27FC236}">
                <a16:creationId xmlns:a16="http://schemas.microsoft.com/office/drawing/2014/main" id="{49B86CA3-C126-4BD0-87CB-9697C996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1953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8" name="Line 6">
            <a:extLst>
              <a:ext uri="{FF2B5EF4-FFF2-40B4-BE49-F238E27FC236}">
                <a16:creationId xmlns:a16="http://schemas.microsoft.com/office/drawing/2014/main" id="{79A5867F-09A3-405B-8841-244F450E7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295400"/>
            <a:ext cx="76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049" name="Group 7">
            <a:extLst>
              <a:ext uri="{FF2B5EF4-FFF2-40B4-BE49-F238E27FC236}">
                <a16:creationId xmlns:a16="http://schemas.microsoft.com/office/drawing/2014/main" id="{A3508A40-A99E-4CDB-A9A0-FEA83858230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676400"/>
            <a:ext cx="796925" cy="457200"/>
            <a:chOff x="1488" y="960"/>
            <a:chExt cx="502" cy="288"/>
          </a:xfrm>
        </p:grpSpPr>
        <p:sp>
          <p:nvSpPr>
            <p:cNvPr id="87064" name="Text Box 8">
              <a:extLst>
                <a:ext uri="{FF2B5EF4-FFF2-40B4-BE49-F238E27FC236}">
                  <a16:creationId xmlns:a16="http://schemas.microsoft.com/office/drawing/2014/main" id="{10C917A6-11E6-4FE6-92B0-5579A5C73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960"/>
              <a:ext cx="5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Symbol" panose="05050102010706020507" pitchFamily="18" charset="2"/>
                </a:rPr>
                <a:t>s</a:t>
              </a:r>
              <a:r>
                <a:rPr lang="en-US" altLang="en-US" sz="2000" baseline="-25000"/>
                <a:t>UL</a:t>
              </a:r>
              <a:r>
                <a:rPr lang="en-US" altLang="en-US" sz="2000"/>
                <a:t> ~</a:t>
              </a:r>
            </a:p>
          </p:txBody>
        </p:sp>
        <p:sp>
          <p:nvSpPr>
            <p:cNvPr id="87065" name="Text Box 9">
              <a:extLst>
                <a:ext uri="{FF2B5EF4-FFF2-40B4-BE49-F238E27FC236}">
                  <a16:creationId xmlns:a16="http://schemas.microsoft.com/office/drawing/2014/main" id="{6D281560-2208-4E88-BC4D-073928892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960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/>
                <a:t>KM</a:t>
              </a:r>
            </a:p>
          </p:txBody>
        </p:sp>
      </p:grpSp>
      <p:sp>
        <p:nvSpPr>
          <p:cNvPr id="87050" name="Rectangle 10">
            <a:extLst>
              <a:ext uri="{FF2B5EF4-FFF2-40B4-BE49-F238E27FC236}">
                <a16:creationId xmlns:a16="http://schemas.microsoft.com/office/drawing/2014/main" id="{502803C1-6AC2-49A2-B82E-79AB85FB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00400"/>
            <a:ext cx="17526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curves, </a:t>
            </a:r>
            <a:r>
              <a:rPr lang="en-US" altLang="en-US" sz="1400" b="1">
                <a:latin typeface="Symbol" panose="05050102010706020507" pitchFamily="18" charset="2"/>
              </a:rPr>
              <a:t>c</a:t>
            </a:r>
            <a:r>
              <a:rPr lang="en-US" altLang="en-US" sz="1400" b="1"/>
              <a:t>QSM  from Efremov et al</a:t>
            </a:r>
          </a:p>
        </p:txBody>
      </p:sp>
      <p:pic>
        <p:nvPicPr>
          <p:cNvPr id="87051" name="Picture 11">
            <a:extLst>
              <a:ext uri="{FF2B5EF4-FFF2-40B4-BE49-F238E27FC236}">
                <a16:creationId xmlns:a16="http://schemas.microsoft.com/office/drawing/2014/main" id="{5FF1D121-5EA5-44F3-898E-A1B3AFEA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163"/>
            <a:ext cx="44196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Picture 12">
            <a:extLst>
              <a:ext uri="{FF2B5EF4-FFF2-40B4-BE49-F238E27FC236}">
                <a16:creationId xmlns:a16="http://schemas.microsoft.com/office/drawing/2014/main" id="{1BA9C2CF-7442-4556-9780-219E313A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3" name="Picture 13">
            <a:extLst>
              <a:ext uri="{FF2B5EF4-FFF2-40B4-BE49-F238E27FC236}">
                <a16:creationId xmlns:a16="http://schemas.microsoft.com/office/drawing/2014/main" id="{D0A20698-3340-463B-98E7-2D67DF61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389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4" name="Picture 14">
            <a:extLst>
              <a:ext uri="{FF2B5EF4-FFF2-40B4-BE49-F238E27FC236}">
                <a16:creationId xmlns:a16="http://schemas.microsoft.com/office/drawing/2014/main" id="{C9BFD73A-793D-43F3-A98F-84CCDBF2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486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5" name="Picture 15">
            <a:extLst>
              <a:ext uri="{FF2B5EF4-FFF2-40B4-BE49-F238E27FC236}">
                <a16:creationId xmlns:a16="http://schemas.microsoft.com/office/drawing/2014/main" id="{AD6B1CEA-F0FE-4A32-8C19-50C184F9E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629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6" name="Rectangle 16">
            <a:extLst>
              <a:ext uri="{FF2B5EF4-FFF2-40B4-BE49-F238E27FC236}">
                <a16:creationId xmlns:a16="http://schemas.microsoft.com/office/drawing/2014/main" id="{C40BABA6-4B48-4C3E-8D2B-8EA32D6BB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1430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nb-NO" altLang="en-US">
                <a:solidFill>
                  <a:schemeClr val="tx2"/>
                </a:solidFill>
                <a:latin typeface="Times New Roman" panose="02020603050405020304" pitchFamily="18" charset="0"/>
              </a:rPr>
              <a:t>Kotzinian-Mulders Asymmetry</a:t>
            </a: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7057" name="Group 17">
            <a:extLst>
              <a:ext uri="{FF2B5EF4-FFF2-40B4-BE49-F238E27FC236}">
                <a16:creationId xmlns:a16="http://schemas.microsoft.com/office/drawing/2014/main" id="{DCC923B3-A4F9-45CE-BA3F-334653818C64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733800"/>
            <a:ext cx="2406650" cy="685800"/>
            <a:chOff x="4176" y="2352"/>
            <a:chExt cx="1516" cy="432"/>
          </a:xfrm>
        </p:grpSpPr>
        <p:pic>
          <p:nvPicPr>
            <p:cNvPr id="87061" name="Picture 18" descr="txp_fig">
              <a:extLst>
                <a:ext uri="{FF2B5EF4-FFF2-40B4-BE49-F238E27FC236}">
                  <a16:creationId xmlns:a16="http://schemas.microsoft.com/office/drawing/2014/main" id="{40C13C90-1D29-46EC-93DC-C06CCAEED03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96"/>
              <a:ext cx="134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2" name="Line 19">
              <a:extLst>
                <a:ext uri="{FF2B5EF4-FFF2-40B4-BE49-F238E27FC236}">
                  <a16:creationId xmlns:a16="http://schemas.microsoft.com/office/drawing/2014/main" id="{86F1B014-C8F0-4189-88B3-4D04CCD98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76" y="2352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3" name="Rectangle 20">
              <a:extLst>
                <a:ext uri="{FF2B5EF4-FFF2-40B4-BE49-F238E27FC236}">
                  <a16:creationId xmlns:a16="http://schemas.microsoft.com/office/drawing/2014/main" id="{C3C3C052-5743-45F5-8CA1-3377679C2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2448"/>
              <a:ext cx="139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pic>
        <p:nvPicPr>
          <p:cNvPr id="87058" name="Picture 21" descr="txp_fig">
            <a:extLst>
              <a:ext uri="{FF2B5EF4-FFF2-40B4-BE49-F238E27FC236}">
                <a16:creationId xmlns:a16="http://schemas.microsoft.com/office/drawing/2014/main" id="{B8B56511-DA7C-4AE6-AD70-C5592F492FA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2214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9" name="Text Box 22">
            <a:extLst>
              <a:ext uri="{FF2B5EF4-FFF2-40B4-BE49-F238E27FC236}">
                <a16:creationId xmlns:a16="http://schemas.microsoft.com/office/drawing/2014/main" id="{91400932-CF13-42AC-BC54-8B7987AB6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8763000" cy="835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600" dirty="0"/>
              <a:t>KM sin2</a:t>
            </a:r>
            <a:r>
              <a:rPr lang="en-US" altLang="en-US" sz="1600" dirty="0">
                <a:latin typeface="Symbol" panose="05050102010706020507" pitchFamily="18" charset="2"/>
              </a:rPr>
              <a:t>f </a:t>
            </a:r>
            <a:r>
              <a:rPr lang="en-US" altLang="en-US" sz="1600" dirty="0"/>
              <a:t>moment, sensitive to spin-orbit correlations: the only leading twist azimuthal moment for longitudinally polarized target</a:t>
            </a:r>
          </a:p>
          <a:p>
            <a:pPr eaLnBrk="1" hangingPunct="1">
              <a:buFontTx/>
              <a:buChar char="•"/>
            </a:pPr>
            <a:r>
              <a:rPr lang="en-US" altLang="en-US" sz="1600" dirty="0"/>
              <a:t>More info will be available from SIDIS (COMPASS,EIC) and DY (RHIC,GSI)</a:t>
            </a:r>
          </a:p>
        </p:txBody>
      </p:sp>
      <p:sp>
        <p:nvSpPr>
          <p:cNvPr id="87060" name="Text Box 23">
            <a:extLst>
              <a:ext uri="{FF2B5EF4-FFF2-40B4-BE49-F238E27FC236}">
                <a16:creationId xmlns:a16="http://schemas.microsoft.com/office/drawing/2014/main" id="{980EC7C6-848F-4C2D-8C0C-2F3DEFD1F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38200"/>
            <a:ext cx="30480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b="1">
                <a:latin typeface="Times New Roman" panose="02020603050405020304" pitchFamily="18" charset="0"/>
              </a:rPr>
              <a:t>Transversely polarized quarks in the long. polarized nucleon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Number Placeholder 2">
            <a:extLst>
              <a:ext uri="{FF2B5EF4-FFF2-40B4-BE49-F238E27FC236}">
                <a16:creationId xmlns:a16="http://schemas.microsoft.com/office/drawing/2014/main" id="{4758BF5A-993C-4676-9A9A-374D67048448}"/>
              </a:ext>
            </a:extLst>
          </p:cNvPr>
          <p:cNvSpPr txBox="1">
            <a:spLocks noGrp="1"/>
          </p:cNvSpPr>
          <p:nvPr/>
        </p:nvSpPr>
        <p:spPr bwMode="auto">
          <a:xfrm>
            <a:off x="8458200" y="6464300"/>
            <a:ext cx="685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9271AFF-160C-49B6-9CD5-901BB6DEA61F}" type="slidenum">
              <a:rPr lang="en-US" altLang="en-US" sz="1400"/>
              <a:pPr algn="r"/>
              <a:t>8</a:t>
            </a:fld>
            <a:endParaRPr lang="en-US" altLang="en-US" sz="1400"/>
          </a:p>
        </p:txBody>
      </p:sp>
      <p:sp>
        <p:nvSpPr>
          <p:cNvPr id="452610" name="Rectangle 2">
            <a:extLst>
              <a:ext uri="{FF2B5EF4-FFF2-40B4-BE49-F238E27FC236}">
                <a16:creationId xmlns:a16="http://schemas.microsoft.com/office/drawing/2014/main" id="{2AC0B562-91CC-4D2F-9227-D9E7F5B29A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020175" cy="474662"/>
          </a:xfrm>
        </p:spPr>
        <p:txBody>
          <a:bodyPr>
            <a:normAutofit fontScale="90000"/>
          </a:bodyPr>
          <a:lstStyle/>
          <a:p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Quark distributions at large k</a:t>
            </a:r>
            <a:r>
              <a:rPr lang="en-US" altLang="en-US" sz="320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: models</a:t>
            </a:r>
          </a:p>
        </p:txBody>
      </p:sp>
      <p:grpSp>
        <p:nvGrpSpPr>
          <p:cNvPr id="314381" name="Group 16">
            <a:extLst>
              <a:ext uri="{FF2B5EF4-FFF2-40B4-BE49-F238E27FC236}">
                <a16:creationId xmlns:a16="http://schemas.microsoft.com/office/drawing/2014/main" id="{3050C4FA-E95B-428C-A0E6-2AF34473BFB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838200"/>
            <a:ext cx="3657600" cy="1905000"/>
            <a:chOff x="144" y="1488"/>
            <a:chExt cx="2711" cy="912"/>
          </a:xfrm>
        </p:grpSpPr>
        <p:pic>
          <p:nvPicPr>
            <p:cNvPr id="314382" name="Picture 17">
              <a:extLst>
                <a:ext uri="{FF2B5EF4-FFF2-40B4-BE49-F238E27FC236}">
                  <a16:creationId xmlns:a16="http://schemas.microsoft.com/office/drawing/2014/main" id="{ADB90AE8-08E3-4CC2-A813-14B27A495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32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383" name="Picture 18" descr="txp_fig">
              <a:extLst>
                <a:ext uri="{FF2B5EF4-FFF2-40B4-BE49-F238E27FC236}">
                  <a16:creationId xmlns:a16="http://schemas.microsoft.com/office/drawing/2014/main" id="{A4F4BAF2-C67A-42CC-9720-28AE0F12C91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584"/>
              <a:ext cx="225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384" name="Picture 19">
              <a:extLst>
                <a:ext uri="{FF2B5EF4-FFF2-40B4-BE49-F238E27FC236}">
                  <a16:creationId xmlns:a16="http://schemas.microsoft.com/office/drawing/2014/main" id="{E4606ED1-CD1D-4B79-B8C4-0310C958E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" y="2001"/>
              <a:ext cx="52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385" name="Picture 20" descr="txp_fig">
              <a:extLst>
                <a:ext uri="{FF2B5EF4-FFF2-40B4-BE49-F238E27FC236}">
                  <a16:creationId xmlns:a16="http://schemas.microsoft.com/office/drawing/2014/main" id="{31067316-D334-4C6A-A657-8DCFEC8C78CC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064"/>
              <a:ext cx="232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2639" name="Text Box 31">
            <a:extLst>
              <a:ext uri="{FF2B5EF4-FFF2-40B4-BE49-F238E27FC236}">
                <a16:creationId xmlns:a16="http://schemas.microsoft.com/office/drawing/2014/main" id="{B7CC31CA-DEA6-40A2-A546-DEF1E3E61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32004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 b="1"/>
              <a:t>Effect of the orbital motion on the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FF3300"/>
                </a:solidFill>
              </a:rPr>
              <a:t>q-</a:t>
            </a:r>
            <a:r>
              <a:rPr lang="en-US" altLang="en-US" sz="1600" b="1"/>
              <a:t> may be most significant</a:t>
            </a:r>
          </a:p>
        </p:txBody>
      </p:sp>
      <p:grpSp>
        <p:nvGrpSpPr>
          <p:cNvPr id="6" name="Group 54">
            <a:extLst>
              <a:ext uri="{FF2B5EF4-FFF2-40B4-BE49-F238E27FC236}">
                <a16:creationId xmlns:a16="http://schemas.microsoft.com/office/drawing/2014/main" id="{6FDA2F46-26D2-4C34-9505-6010EC25A60B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914400"/>
            <a:ext cx="4330700" cy="2743200"/>
            <a:chOff x="-96" y="1920"/>
            <a:chExt cx="2728" cy="1728"/>
          </a:xfrm>
        </p:grpSpPr>
        <p:pic>
          <p:nvPicPr>
            <p:cNvPr id="314393" name="Picture 53" descr="txp_fig">
              <a:extLst>
                <a:ext uri="{FF2B5EF4-FFF2-40B4-BE49-F238E27FC236}">
                  <a16:creationId xmlns:a16="http://schemas.microsoft.com/office/drawing/2014/main" id="{4D8CA580-EBE1-4FE1-8AB3-BB677EF2723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84"/>
              <a:ext cx="203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394" name="Text Box 5">
              <a:extLst>
                <a:ext uri="{FF2B5EF4-FFF2-40B4-BE49-F238E27FC236}">
                  <a16:creationId xmlns:a16="http://schemas.microsoft.com/office/drawing/2014/main" id="{F3F43000-F1CD-4454-8550-3F58957CA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6" y="2448"/>
              <a:ext cx="172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en-US" sz="1400">
                  <a:solidFill>
                    <a:srgbClr val="CC3300"/>
                  </a:solidFill>
                  <a:latin typeface="Times New Roman" panose="02020603050405020304" pitchFamily="18" charset="0"/>
                </a:rPr>
                <a:t>JMR model</a:t>
              </a:r>
              <a:endParaRPr lang="fr-FR" altLang="en-US" sz="1400">
                <a:solidFill>
                  <a:srgbClr val="CC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14395" name="Group 6">
              <a:extLst>
                <a:ext uri="{FF2B5EF4-FFF2-40B4-BE49-F238E27FC236}">
                  <a16:creationId xmlns:a16="http://schemas.microsoft.com/office/drawing/2014/main" id="{7EAC8D49-03DE-4B7F-99E1-6F0A4B886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920"/>
              <a:ext cx="2296" cy="814"/>
              <a:chOff x="152" y="698"/>
              <a:chExt cx="2296" cy="814"/>
            </a:xfrm>
          </p:grpSpPr>
          <p:sp>
            <p:nvSpPr>
              <p:cNvPr id="314396" name="Line 7">
                <a:extLst>
                  <a:ext uri="{FF2B5EF4-FFF2-40B4-BE49-F238E27FC236}">
                    <a16:creationId xmlns:a16="http://schemas.microsoft.com/office/drawing/2014/main" id="{610611CF-CE6C-4A2C-9801-9558EF095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" y="1102"/>
                <a:ext cx="1023" cy="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4397" name="Oval 8">
                <a:extLst>
                  <a:ext uri="{FF2B5EF4-FFF2-40B4-BE49-F238E27FC236}">
                    <a16:creationId xmlns:a16="http://schemas.microsoft.com/office/drawing/2014/main" id="{199BB6CF-AFB8-4D99-B2C7-BBD71E6F0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6" y="954"/>
                <a:ext cx="296" cy="303"/>
              </a:xfrm>
              <a:prstGeom prst="ellipse">
                <a:avLst/>
              </a:prstGeom>
              <a:gradFill rotWithShape="1">
                <a:gsLst>
                  <a:gs pos="0">
                    <a:srgbClr val="47182F"/>
                  </a:gs>
                  <a:gs pos="50000">
                    <a:srgbClr val="993366"/>
                  </a:gs>
                  <a:gs pos="100000">
                    <a:srgbClr val="47182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4398" name="Line 9">
                <a:extLst>
                  <a:ext uri="{FF2B5EF4-FFF2-40B4-BE49-F238E27FC236}">
                    <a16:creationId xmlns:a16="http://schemas.microsoft.com/office/drawing/2014/main" id="{7AFAE2B9-E7EA-45EF-8B28-790044F10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4" y="883"/>
                <a:ext cx="453" cy="1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4399" name="Line 10">
                <a:extLst>
                  <a:ext uri="{FF2B5EF4-FFF2-40B4-BE49-F238E27FC236}">
                    <a16:creationId xmlns:a16="http://schemas.microsoft.com/office/drawing/2014/main" id="{45A1432F-F618-4710-8C2D-A8E19427A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1171"/>
                <a:ext cx="699" cy="221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4400" name="Text Box 11">
                <a:extLst>
                  <a:ext uri="{FF2B5EF4-FFF2-40B4-BE49-F238E27FC236}">
                    <a16:creationId xmlns:a16="http://schemas.microsoft.com/office/drawing/2014/main" id="{D73704B0-4373-4E78-959D-E31F748C9A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3" y="698"/>
                <a:ext cx="188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en-US">
                    <a:solidFill>
                      <a:srgbClr val="3333FF"/>
                    </a:solidFill>
                    <a:latin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314401" name="Text Box 12">
                <a:extLst>
                  <a:ext uri="{FF2B5EF4-FFF2-40B4-BE49-F238E27FC236}">
                    <a16:creationId xmlns:a16="http://schemas.microsoft.com/office/drawing/2014/main" id="{F57C6AF1-3419-434B-B97F-73A231103F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6" y="1229"/>
                <a:ext cx="292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en-US">
                    <a:solidFill>
                      <a:srgbClr val="008000"/>
                    </a:solidFill>
                    <a:latin typeface="Times New Roman" panose="02020603050405020304" pitchFamily="18" charset="0"/>
                  </a:rPr>
                  <a:t>Dq</a:t>
                </a:r>
              </a:p>
            </p:txBody>
          </p:sp>
        </p:grpSp>
        <p:sp>
          <p:nvSpPr>
            <p:cNvPr id="314402" name="Text Box 13">
              <a:extLst>
                <a:ext uri="{FF2B5EF4-FFF2-40B4-BE49-F238E27FC236}">
                  <a16:creationId xmlns:a16="http://schemas.microsoft.com/office/drawing/2014/main" id="{89A01544-B9BE-4F34-84C0-3510A6955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30800">
              <a:off x="1632" y="2496"/>
              <a:ext cx="71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en-US">
                  <a:solidFill>
                    <a:srgbClr val="008000"/>
                  </a:solidFill>
                  <a:latin typeface="Times New Roman" panose="02020603050405020304" pitchFamily="18" charset="0"/>
                </a:rPr>
                <a:t>M</a:t>
              </a:r>
              <a:r>
                <a:rPr lang="en-US" altLang="en-US" baseline="-25000">
                  <a:solidFill>
                    <a:srgbClr val="0080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en-US">
                  <a:solidFill>
                    <a:srgbClr val="008000"/>
                  </a:solidFill>
                  <a:latin typeface="Times New Roman" panose="02020603050405020304" pitchFamily="18" charset="0"/>
                </a:rPr>
                <a:t>, R=s,a</a:t>
              </a:r>
            </a:p>
          </p:txBody>
        </p:sp>
        <p:sp>
          <p:nvSpPr>
            <p:cNvPr id="314403" name="Oval 45">
              <a:extLst>
                <a:ext uri="{FF2B5EF4-FFF2-40B4-BE49-F238E27FC236}">
                  <a16:creationId xmlns:a16="http://schemas.microsoft.com/office/drawing/2014/main" id="{1057C469-773A-45C2-A0ED-77AB9CCD6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168"/>
              <a:ext cx="480" cy="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14404" name="Picture 51">
              <a:extLst>
                <a:ext uri="{FF2B5EF4-FFF2-40B4-BE49-F238E27FC236}">
                  <a16:creationId xmlns:a16="http://schemas.microsoft.com/office/drawing/2014/main" id="{03D61585-4D4A-4643-B8FB-4680EE48F3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36"/>
              <a:ext cx="32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405" name="Picture 52">
              <a:extLst>
                <a:ext uri="{FF2B5EF4-FFF2-40B4-BE49-F238E27FC236}">
                  <a16:creationId xmlns:a16="http://schemas.microsoft.com/office/drawing/2014/main" id="{4DB9D411-78F3-4335-9179-1E8A64FAD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" y="3249"/>
              <a:ext cx="52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4413" name="Group 45">
            <a:extLst>
              <a:ext uri="{FF2B5EF4-FFF2-40B4-BE49-F238E27FC236}">
                <a16:creationId xmlns:a16="http://schemas.microsoft.com/office/drawing/2014/main" id="{5DA17C5D-C39D-4E66-8FAD-0AFA22B27DEB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676652"/>
            <a:ext cx="5181600" cy="2800351"/>
            <a:chOff x="2496" y="1980"/>
            <a:chExt cx="3264" cy="1764"/>
          </a:xfrm>
        </p:grpSpPr>
        <p:pic>
          <p:nvPicPr>
            <p:cNvPr id="314414" name="Picture 46">
              <a:extLst>
                <a:ext uri="{FF2B5EF4-FFF2-40B4-BE49-F238E27FC236}">
                  <a16:creationId xmlns:a16="http://schemas.microsoft.com/office/drawing/2014/main" id="{3EF083A0-963F-4C6C-A456-E4EF1F2CA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980"/>
              <a:ext cx="3168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4415" name="Text Box 47">
              <a:extLst>
                <a:ext uri="{FF2B5EF4-FFF2-40B4-BE49-F238E27FC236}">
                  <a16:creationId xmlns:a16="http://schemas.microsoft.com/office/drawing/2014/main" id="{1084A4BB-35FF-4522-AF29-1D5F284F8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077"/>
              <a:ext cx="535" cy="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FF66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>
                  <a:solidFill>
                    <a:srgbClr val="FFFF66"/>
                  </a:solidFill>
                </a:rPr>
                <a:t>u/u</a:t>
              </a:r>
            </a:p>
          </p:txBody>
        </p:sp>
        <p:sp>
          <p:nvSpPr>
            <p:cNvPr id="314416" name="Rectangle 48">
              <a:extLst>
                <a:ext uri="{FF2B5EF4-FFF2-40B4-BE49-F238E27FC236}">
                  <a16:creationId xmlns:a16="http://schemas.microsoft.com/office/drawing/2014/main" id="{C08B0046-B80B-4F0F-954D-452E1062A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3504"/>
              <a:ext cx="292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en-US" sz="1600" dirty="0">
                  <a:solidFill>
                    <a:srgbClr val="CC3300"/>
                  </a:solidFill>
                  <a:latin typeface="Times New Roman" panose="02020603050405020304" pitchFamily="18" charset="0"/>
                </a:rPr>
                <a:t>(dipole formfactor), </a:t>
              </a:r>
              <a:r>
                <a:rPr lang="en-US" altLang="en-US" sz="1600" dirty="0" err="1">
                  <a:solidFill>
                    <a:srgbClr val="CC3300"/>
                  </a:solidFill>
                  <a:latin typeface="Times New Roman" panose="02020603050405020304" pitchFamily="18" charset="0"/>
                </a:rPr>
                <a:t>J.Ellis</a:t>
              </a:r>
              <a:r>
                <a:rPr lang="en-US" altLang="en-US" sz="1600" dirty="0">
                  <a:solidFill>
                    <a:srgbClr val="CC3300"/>
                  </a:solidFill>
                  <a:latin typeface="Times New Roman" panose="02020603050405020304" pitchFamily="18" charset="0"/>
                </a:rPr>
                <a:t>, D-</a:t>
              </a:r>
              <a:r>
                <a:rPr lang="en-US" altLang="en-US" sz="1600" dirty="0" err="1">
                  <a:solidFill>
                    <a:srgbClr val="CC3300"/>
                  </a:solidFill>
                  <a:latin typeface="Times New Roman" panose="02020603050405020304" pitchFamily="18" charset="0"/>
                </a:rPr>
                <a:t>S.Hwang</a:t>
              </a:r>
              <a:r>
                <a:rPr lang="en-US" altLang="en-US" sz="1600" dirty="0">
                  <a:solidFill>
                    <a:srgbClr val="CC33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1600" dirty="0" err="1">
                  <a:solidFill>
                    <a:srgbClr val="CC3300"/>
                  </a:solidFill>
                  <a:latin typeface="Times New Roman" panose="02020603050405020304" pitchFamily="18" charset="0"/>
                </a:rPr>
                <a:t>A.Kotzinian</a:t>
              </a:r>
              <a:endParaRPr lang="fr-FR" altLang="en-US" sz="1600" dirty="0">
                <a:solidFill>
                  <a:srgbClr val="CC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417" name="Rectangle 49">
              <a:extLst>
                <a:ext uri="{FF2B5EF4-FFF2-40B4-BE49-F238E27FC236}">
                  <a16:creationId xmlns:a16="http://schemas.microsoft.com/office/drawing/2014/main" id="{9C4EF422-17AC-4454-BC6E-71168F906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2078"/>
              <a:ext cx="288" cy="1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2623" name="Rectangle 15">
            <a:extLst>
              <a:ext uri="{FF2B5EF4-FFF2-40B4-BE49-F238E27FC236}">
                <a16:creationId xmlns:a16="http://schemas.microsoft.com/office/drawing/2014/main" id="{1395C753-FFF7-40B4-BBB9-05281AF8C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11710"/>
            <a:ext cx="3581400" cy="1225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accent2"/>
                </a:solidFill>
              </a:rPr>
              <a:t>Higher probability to find a quark anti-aligned with proton spin  at large </a:t>
            </a:r>
            <a:r>
              <a:rPr lang="en-US" altLang="en-US" sz="2400" dirty="0" err="1">
                <a:solidFill>
                  <a:srgbClr val="CC3300"/>
                </a:solidFill>
              </a:rPr>
              <a:t>k</a:t>
            </a:r>
            <a:r>
              <a:rPr lang="en-US" altLang="en-US" sz="2400" baseline="-25000" dirty="0" err="1">
                <a:solidFill>
                  <a:srgbClr val="CC3300"/>
                </a:solidFill>
              </a:rPr>
              <a:t>T</a:t>
            </a:r>
            <a:endParaRPr lang="en-US" altLang="en-US" sz="2400" baseline="-25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4526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Slide Number Placeholder 3">
            <a:extLst>
              <a:ext uri="{FF2B5EF4-FFF2-40B4-BE49-F238E27FC236}">
                <a16:creationId xmlns:a16="http://schemas.microsoft.com/office/drawing/2014/main" id="{A65124A2-3D05-4A62-AB62-465F906C9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2548" y="6351587"/>
            <a:ext cx="633412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A2FFDF-1915-44AB-930F-400076669B0D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153605" name="Rectangle 3">
            <a:extLst>
              <a:ext uri="{FF2B5EF4-FFF2-40B4-BE49-F238E27FC236}">
                <a16:creationId xmlns:a16="http://schemas.microsoft.com/office/drawing/2014/main" id="{08703689-16AC-4B75-A4EB-E08B96A34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1722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2800" b="1"/>
              <a:t>A</a:t>
            </a:r>
            <a:r>
              <a:rPr lang="en-US" altLang="en-US" sz="2800" b="1" baseline="-25000"/>
              <a:t>1</a:t>
            </a:r>
            <a:r>
              <a:rPr lang="en-US" altLang="en-US" sz="2800" b="1"/>
              <a:t> P</a:t>
            </a:r>
            <a:r>
              <a:rPr lang="en-US" altLang="en-US" sz="2800" b="1" baseline="-25000"/>
              <a:t>T</a:t>
            </a:r>
            <a:r>
              <a:rPr lang="en-US" altLang="en-US" sz="2800" b="1"/>
              <a:t>-dependence in SIDIS</a:t>
            </a:r>
          </a:p>
        </p:txBody>
      </p:sp>
      <p:sp>
        <p:nvSpPr>
          <p:cNvPr id="153606" name="Rectangle 4">
            <a:extLst>
              <a:ext uri="{FF2B5EF4-FFF2-40B4-BE49-F238E27FC236}">
                <a16:creationId xmlns:a16="http://schemas.microsoft.com/office/drawing/2014/main" id="{96F51E4D-BC85-42BF-B934-2BF41BDCD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5146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C17B5A65-9B59-4DC4-8B8D-99A3C4F7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600200"/>
            <a:ext cx="187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400">
                <a:solidFill>
                  <a:srgbClr val="FF0000"/>
                </a:solidFill>
              </a:rPr>
              <a:t> M.Anselmino et al </a:t>
            </a:r>
            <a:r>
              <a:rPr lang="en-US" altLang="en-US" sz="1200" b="1">
                <a:latin typeface="Times New Roman" panose="02020603050405020304" pitchFamily="18" charset="0"/>
              </a:rPr>
              <a:t>hep-ph/0608048</a:t>
            </a:r>
            <a:endParaRPr lang="it-IT" altLang="en-US" sz="1400" baseline="30000">
              <a:cs typeface="Arial" panose="020B0604020202020204" pitchFamily="34" charset="0"/>
            </a:endParaRPr>
          </a:p>
          <a:p>
            <a:pPr eaLnBrk="1" hangingPunct="1"/>
            <a:endParaRPr lang="it-IT" altLang="en-US" sz="1400" baseline="30000">
              <a:cs typeface="Arial" panose="020B0604020202020204" pitchFamily="34" charset="0"/>
            </a:endParaRP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2C1B7D68-FADF-483D-AC5F-7E964014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0" y="5913090"/>
            <a:ext cx="8763000" cy="59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Symbol" panose="05050102010706020507" pitchFamily="18" charset="2"/>
              </a:rPr>
              <a:t>p</a:t>
            </a:r>
            <a:r>
              <a:rPr lang="en-US" altLang="en-US" sz="1600" b="1" dirty="0"/>
              <a:t>+ A</a:t>
            </a:r>
            <a:r>
              <a:rPr lang="en-US" altLang="en-US" sz="1600" b="1" baseline="-25000" dirty="0"/>
              <a:t>LL</a:t>
            </a:r>
            <a:r>
              <a:rPr lang="en-US" altLang="en-US" sz="1600" b="1" dirty="0"/>
              <a:t> can be explained in terms of broader </a:t>
            </a:r>
            <a:r>
              <a:rPr lang="en-US" altLang="en-US" sz="1600" b="1" dirty="0" err="1"/>
              <a:t>k</a:t>
            </a:r>
            <a:r>
              <a:rPr lang="en-US" altLang="en-US" sz="1600" b="1" baseline="-25000" dirty="0" err="1"/>
              <a:t>T</a:t>
            </a:r>
            <a:r>
              <a:rPr lang="en-US" altLang="en-US" sz="1600" b="1" dirty="0"/>
              <a:t> distributions for f</a:t>
            </a:r>
            <a:r>
              <a:rPr lang="en-US" altLang="en-US" sz="1600" b="1" baseline="-25000" dirty="0"/>
              <a:t>1</a:t>
            </a:r>
            <a:r>
              <a:rPr lang="en-US" altLang="en-US" sz="1600" b="1" dirty="0"/>
              <a:t> compared to g</a:t>
            </a:r>
            <a:r>
              <a:rPr lang="en-US" altLang="en-US" sz="1600" b="1" baseline="-25000" dirty="0"/>
              <a:t>1</a:t>
            </a:r>
          </a:p>
          <a:p>
            <a:pPr eaLnBrk="1" hangingPunct="1"/>
            <a:r>
              <a:rPr lang="en-US" altLang="en-US" sz="1600" b="1" dirty="0">
                <a:latin typeface="Symbol" panose="05050102010706020507" pitchFamily="18" charset="2"/>
              </a:rPr>
              <a:t>p</a:t>
            </a:r>
            <a:r>
              <a:rPr lang="en-US" altLang="en-US" sz="1600" b="1" dirty="0"/>
              <a:t>- A</a:t>
            </a:r>
            <a:r>
              <a:rPr lang="en-US" altLang="en-US" sz="1600" b="1" baseline="-25000" dirty="0"/>
              <a:t>LL</a:t>
            </a:r>
            <a:r>
              <a:rPr lang="en-US" altLang="en-US" sz="1600" b="1" dirty="0"/>
              <a:t> may require non-Gaussian  P</a:t>
            </a:r>
            <a:r>
              <a:rPr lang="en-US" altLang="en-US" sz="1600" b="1" baseline="-25000" dirty="0"/>
              <a:t>T</a:t>
            </a:r>
            <a:r>
              <a:rPr lang="en-US" altLang="en-US" sz="1600" b="1" dirty="0"/>
              <a:t>-dependence for different helicities and flavors</a:t>
            </a:r>
            <a:endParaRPr lang="en-US" altLang="en-US" sz="1600" b="1" baseline="-25000" dirty="0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B49B5859-AEC9-48A0-9C82-3FD93BAB5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67200"/>
            <a:ext cx="1403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40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it-IT" altLang="en-US" sz="1400" baseline="-25000">
                <a:cs typeface="Arial" panose="020B0604020202020204" pitchFamily="34" charset="0"/>
              </a:rPr>
              <a:t>0</a:t>
            </a:r>
            <a:r>
              <a:rPr lang="it-IT" altLang="en-US" sz="1400" baseline="30000">
                <a:cs typeface="Arial" panose="020B0604020202020204" pitchFamily="34" charset="0"/>
              </a:rPr>
              <a:t>2</a:t>
            </a:r>
            <a:r>
              <a:rPr lang="it-IT" altLang="en-US" sz="1400">
                <a:cs typeface="Arial" panose="020B0604020202020204" pitchFamily="34" charset="0"/>
              </a:rPr>
              <a:t>=0.25GeV</a:t>
            </a:r>
            <a:r>
              <a:rPr lang="it-IT" altLang="en-US" sz="1400" baseline="30000">
                <a:cs typeface="Arial" panose="020B0604020202020204" pitchFamily="34" charset="0"/>
              </a:rPr>
              <a:t>2</a:t>
            </a:r>
            <a:endParaRPr lang="it-IT" altLang="en-US" sz="1400"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140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it-IT" altLang="en-US" sz="1400" baseline="-25000">
                <a:cs typeface="Arial" panose="020B0604020202020204" pitchFamily="34" charset="0"/>
              </a:rPr>
              <a:t>D</a:t>
            </a:r>
            <a:r>
              <a:rPr lang="it-IT" altLang="en-US" sz="1400" baseline="30000">
                <a:cs typeface="Arial" panose="020B0604020202020204" pitchFamily="34" charset="0"/>
              </a:rPr>
              <a:t>2</a:t>
            </a:r>
            <a:r>
              <a:rPr lang="it-IT" altLang="en-US" sz="1400">
                <a:cs typeface="Arial" panose="020B0604020202020204" pitchFamily="34" charset="0"/>
              </a:rPr>
              <a:t>=0.2GeV</a:t>
            </a:r>
            <a:r>
              <a:rPr lang="it-IT" altLang="en-US" sz="1400" baseline="30000">
                <a:cs typeface="Arial" panose="020B0604020202020204" pitchFamily="34" charset="0"/>
              </a:rPr>
              <a:t>2</a:t>
            </a:r>
            <a:endParaRPr lang="en-US" altLang="en-US" sz="1400" baseline="30000">
              <a:cs typeface="Arial" panose="020B0604020202020204" pitchFamily="34" charset="0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8A88435F-B9ED-4AD7-AED4-E34F31D1582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362200"/>
            <a:ext cx="3125788" cy="1803400"/>
            <a:chOff x="3744" y="1440"/>
            <a:chExt cx="1924" cy="1136"/>
          </a:xfrm>
        </p:grpSpPr>
        <p:pic>
          <p:nvPicPr>
            <p:cNvPr id="153620" name="Picture 9" descr="txp_fig">
              <a:extLst>
                <a:ext uri="{FF2B5EF4-FFF2-40B4-BE49-F238E27FC236}">
                  <a16:creationId xmlns:a16="http://schemas.microsoft.com/office/drawing/2014/main" id="{854263DF-6496-49C3-8940-A09773D1F14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824"/>
              <a:ext cx="192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21" name="Picture 10" descr="txp_fig">
              <a:extLst>
                <a:ext uri="{FF2B5EF4-FFF2-40B4-BE49-F238E27FC236}">
                  <a16:creationId xmlns:a16="http://schemas.microsoft.com/office/drawing/2014/main" id="{A5D37EF7-B692-485A-AC8D-E2591844B2E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440"/>
              <a:ext cx="1920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22" name="Picture 11" descr="txp_fig">
              <a:extLst>
                <a:ext uri="{FF2B5EF4-FFF2-40B4-BE49-F238E27FC236}">
                  <a16:creationId xmlns:a16="http://schemas.microsoft.com/office/drawing/2014/main" id="{FADBD4F8-6C1B-4489-8703-1ED6ACC0EA3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256"/>
              <a:ext cx="18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4949FEB3-47C9-4491-9A11-D362F44A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362200"/>
            <a:ext cx="3352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4ACD0733-3161-4B06-BEF7-C696D64A5B6F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590800"/>
            <a:ext cx="390525" cy="990600"/>
            <a:chOff x="4800" y="720"/>
            <a:chExt cx="240" cy="624"/>
          </a:xfrm>
        </p:grpSpPr>
        <p:sp>
          <p:nvSpPr>
            <p:cNvPr id="153618" name="Oval 14">
              <a:extLst>
                <a:ext uri="{FF2B5EF4-FFF2-40B4-BE49-F238E27FC236}">
                  <a16:creationId xmlns:a16="http://schemas.microsoft.com/office/drawing/2014/main" id="{C264A3F7-9F6E-4D2E-BE33-BE884EFB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720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53619" name="Oval 15">
              <a:extLst>
                <a:ext uri="{FF2B5EF4-FFF2-40B4-BE49-F238E27FC236}">
                  <a16:creationId xmlns:a16="http://schemas.microsoft.com/office/drawing/2014/main" id="{251CBC7F-EF78-4685-BFB9-5126E59A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104"/>
              <a:ext cx="240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pic>
        <p:nvPicPr>
          <p:cNvPr id="153614" name="Picture 21" descr="txp_fig">
            <a:extLst>
              <a:ext uri="{FF2B5EF4-FFF2-40B4-BE49-F238E27FC236}">
                <a16:creationId xmlns:a16="http://schemas.microsoft.com/office/drawing/2014/main" id="{FA1453D7-2999-467F-A640-BF85465F929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581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27" descr="txp_fig">
            <a:extLst>
              <a:ext uri="{FF2B5EF4-FFF2-40B4-BE49-F238E27FC236}">
                <a16:creationId xmlns:a16="http://schemas.microsoft.com/office/drawing/2014/main" id="{7A303EC0-5669-4A73-92AF-50372343AFC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795338"/>
            <a:ext cx="298608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Screen Shot 2015-08-19 at 6.43.21 PM.png">
            <a:extLst>
              <a:ext uri="{FF2B5EF4-FFF2-40B4-BE49-F238E27FC236}">
                <a16:creationId xmlns:a16="http://schemas.microsoft.com/office/drawing/2014/main" id="{098504EE-910C-4D5E-9A4F-E2DA78A79A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92312"/>
            <a:ext cx="4960768" cy="39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4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 animBg="1"/>
      <p:bldP spid="29703" grpId="0"/>
      <p:bldP spid="297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red} A_{UL}^{\sin2\phi} \sim {h_{1L}^{\perp} H_1^{\perp}}\sin2\phi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218"/>
  <p:tag name="PICTUREFILESIZE" val="230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 f_1^q(x,k_T)= f_1(x)\frac{1}{\pi\mu_0^2}\exp{(-\frac{k_T^2}{\mu_0^2})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309"/>
  <p:tag name="PICTUREFILESIZE" val="356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 D_1^q(z,p_T)= D_1(z)\frac{1}{\pi\mu_D^2}\exp{(-\frac{p_T^2}{\mu_D^2})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329"/>
  <p:tag name="PICTUREFILESIZE" val="369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red} {h_{1L}^{\perp} H_1^{\perp}} \sin2\phi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2"/>
  <p:tag name="BOXHEIGHT" val="313"/>
  <p:tag name="BOXFONT" val="10"/>
  <p:tag name="BOXWRAP" val="False"/>
  <p:tag name="WORKAROUNDTRANSPARENCYBUG" val="False"/>
  <p:tag name="ALLOWFONTSUBSTITUTION" val="False"/>
  <p:tag name="BITMAPFORMAT" val="png256"/>
  <p:tag name="ORIGWIDTH" val="127"/>
  <p:tag name="PICTUREFILESIZE" val="134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\color{red} H_1^{\perp u\rightarrow \pi^+}\approx -H_1^{\perp u\rightarrow \pi^-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141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u^+(x, {\bf k}_T^2)&amp;\propto &amp;&#10;{(xM+m)^2\over ({\bf k}_T^2+{\lambda}_R^2)^{2\alpha}}\ ,&#10;\nonumber\\&#10;u^-(x, {\bf k}_T^2)&amp;\propto&amp;&#10;{{\bf k}_T^2\over ({\bf k}_T^2+{\lambda}_R^2)^{2\alpha}}\ ,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1"/>
  <p:tag name="BOXHEIGHT" val="307"/>
  <p:tag name="BOXFONT" val="10"/>
  <p:tag name="BOXWRAP" val="False"/>
  <p:tag name="WORKAROUNDTRANSPARENCYBUG" val="False"/>
  <p:tag name="ALLOWFONTSUBSTITUTION" val="False"/>
  <p:tag name="BITMAPFORMAT" val="pngmono"/>
  <p:tag name="ORIGWIDTH" val="280"/>
  <p:tag name="PICTUREFILESIZE" val="438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u^+(x,k_T)=f_1^u(x,k_T^2)+g_1^u(x,k_T^2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1"/>
  <p:tag name="BOXHEIGHT" val="307"/>
  <p:tag name="BOXFONT" val="10"/>
  <p:tag name="BOXWRAP" val="False"/>
  <p:tag name="WORKAROUNDTRANSPARENCYBUG" val="False"/>
  <p:tag name="ALLOWFONTSUBSTITUTION" val="False"/>
  <p:tag name="BITMAPFORMAT" val="pngmono"/>
  <p:tag name="ORIGWIDTH" val="325"/>
  <p:tag name="PICTUREFILESIZE" val="166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u^-(x,k_T)=f_1^u(x,k_T^2)-g_1^u(x,k_T^2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1"/>
  <p:tag name="BOXHEIGHT" val="307"/>
  <p:tag name="BOXFONT" val="10"/>
  <p:tag name="BOXWRAP" val="False"/>
  <p:tag name="WORKAROUNDTRANSPARENCYBUG" val="False"/>
  <p:tag name="ALLOWFONTSUBSTITUTION" val="False"/>
  <p:tag name="BITMAPFORMAT" val="pngmono"/>
  <p:tag name="ORIGWIDTH" val="320"/>
  <p:tag name="PICTUREFILESIZE" val="163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A_{1}(\pi) \propto  \frac{\sum_q e_q^2 {\color{blue} g_1^q(x)} D_1^{q \rightarrow \pi}(z)} {\sum_q e_q^2 {\color{blue} f_1^q(x)} D_1^{q \rightarrow \pi}(z)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77"/>
  <p:tag name="PICTUREFILESIZE" val="497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e^{-z^2P_T^2\frac{(\mu_0^2-\mu_2^2)}{(\mu_D^2+z^2\mu_0^2)(\mu_D^2+z^2\mu_2^2)}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292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&#10; g_1^q(x,k_T)= g_1(x)\frac{1}{\pi\mu_2^2}\exp{(-\frac{k_T^2}{\mu_2^2})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6"/>
  <p:tag name="BOXHEIGHT" val="337"/>
  <p:tag name="BOXFONT" val="10"/>
  <p:tag name="BOXWRAP" val="False"/>
  <p:tag name="WORKAROUNDTRANSPARENCYBUG" val="False"/>
  <p:tag name="ALLOWFONTSUBSTITUTION" val="False"/>
  <p:tag name="BITMAPFORMAT" val="png256"/>
  <p:tag name="ORIGWIDTH" val="309"/>
  <p:tag name="PICTUREFILESIZE" val="360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9346</TotalTime>
  <Words>1633</Words>
  <Application>Microsoft Office PowerPoint</Application>
  <PresentationFormat>On-screen Show (4:3)</PresentationFormat>
  <Paragraphs>253</Paragraphs>
  <Slides>26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Bookman Old Style</vt:lpstr>
      <vt:lpstr>Calibri</vt:lpstr>
      <vt:lpstr>Cambria Math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SIDIS described in the LGHF</vt:lpstr>
      <vt:lpstr>Single-Spin Asymmetries in electroproduction</vt:lpstr>
      <vt:lpstr>HERMES effect</vt:lpstr>
      <vt:lpstr>Collins fragmentation: Longitudinally polarized target </vt:lpstr>
      <vt:lpstr>Collins fragmentation: Longitudinally polarized target </vt:lpstr>
      <vt:lpstr>Quark distributions at large kT: models</vt:lpstr>
      <vt:lpstr>A1 PT-dependence in SIDIS</vt:lpstr>
      <vt:lpstr>Hadronization and factorization</vt:lpstr>
      <vt:lpstr>Hadron production in hard scattering</vt:lpstr>
      <vt:lpstr>Sivers effect in the target fragmentation</vt:lpstr>
      <vt:lpstr>L polarization in the target fragmentation</vt:lpstr>
      <vt:lpstr>L production in the target fragmentation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SSAs: Black Swans of Nucleon Structure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Harut Avagyan</dc:creator>
  <cp:keywords/>
  <dc:description/>
  <cp:lastModifiedBy>Harut Avagyan</cp:lastModifiedBy>
  <cp:revision>59</cp:revision>
  <cp:lastPrinted>2020-02-04T12:40:05Z</cp:lastPrinted>
  <dcterms:created xsi:type="dcterms:W3CDTF">2016-11-28T23:02:23Z</dcterms:created>
  <dcterms:modified xsi:type="dcterms:W3CDTF">2020-02-04T12:53:31Z</dcterms:modified>
  <cp:category/>
</cp:coreProperties>
</file>