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handoutMasterIdLst>
    <p:handoutMasterId r:id="rId22"/>
  </p:handoutMasterIdLst>
  <p:sldIdLst>
    <p:sldId id="345" r:id="rId4"/>
    <p:sldId id="381" r:id="rId5"/>
    <p:sldId id="278" r:id="rId6"/>
    <p:sldId id="348" r:id="rId7"/>
    <p:sldId id="291" r:id="rId8"/>
    <p:sldId id="349" r:id="rId9"/>
    <p:sldId id="353" r:id="rId10"/>
    <p:sldId id="464" r:id="rId11"/>
    <p:sldId id="465" r:id="rId12"/>
    <p:sldId id="466" r:id="rId13"/>
    <p:sldId id="467" r:id="rId14"/>
    <p:sldId id="463" r:id="rId15"/>
    <p:sldId id="458" r:id="rId16"/>
    <p:sldId id="371" r:id="rId17"/>
    <p:sldId id="281" r:id="rId18"/>
    <p:sldId id="334" r:id="rId19"/>
    <p:sldId id="359" r:id="rId2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1954C8"/>
    <a:srgbClr val="136E08"/>
    <a:srgbClr val="2852D0"/>
    <a:srgbClr val="216CFF"/>
    <a:srgbClr val="99CCFF"/>
    <a:srgbClr val="00CC00"/>
    <a:srgbClr val="0000FF"/>
    <a:srgbClr val="CC0099"/>
    <a:srgbClr val="00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27" autoAdjust="0"/>
    <p:restoredTop sz="95909" autoAdjust="0"/>
  </p:normalViewPr>
  <p:slideViewPr>
    <p:cSldViewPr>
      <p:cViewPr varScale="1">
        <p:scale>
          <a:sx n="126" d="100"/>
          <a:sy n="126" d="100"/>
        </p:scale>
        <p:origin x="10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fld id="{2881186C-959C-E94B-B5C7-5F2C9B8222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16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C875FD-4577-5A4E-A405-CDC6E3530704}" type="datetime1">
              <a:rPr lang="en-US"/>
              <a:pPr/>
              <a:t>10/12/21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43366E-469D-5442-AC39-5D52FFC58B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68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aseline="0" dirty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A2EA-4611-2844-B6FF-6A162871EFE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917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3366E-469D-5442-AC39-5D52FFC58B8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2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3366E-469D-5442-AC39-5D52FFC58B8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29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000" baseline="0" dirty="0"/>
              <a:t>.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3366E-469D-5442-AC39-5D52FFC58B8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82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3366E-469D-5442-AC39-5D52FFC58B8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55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 </a:t>
            </a:r>
          </a:p>
          <a:p>
            <a:r>
              <a:rPr lang="en-US" baseline="0" dirty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3366E-469D-5442-AC39-5D52FFC58B8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0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3366E-469D-5442-AC39-5D52FFC58B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70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3366E-469D-5442-AC39-5D52FFC58B8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44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3366E-469D-5442-AC39-5D52FFC58B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7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092F8-8257-2349-BDE6-73939AEA97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9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83E03A-5173-934B-9165-9B9AABDA61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0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8D0F4-D8C8-E644-B7F5-19043958E4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C4994-E534-CA44-8A44-8DEEAD912F0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3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1F669-E3DD-5648-BE7F-365F108F1DD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46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A009-4F38-434E-A8F3-197D6AB33CD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3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EDAB-E28A-F54E-90F4-D9861469435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01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47F1-3A00-0049-BFC9-293046137D2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80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D246-46EE-6948-A1D6-1B20F489F01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98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8DA7-8862-6D4B-89C9-03B1349465C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3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0974-A19F-DF4F-879C-FC58291C177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0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C851CF-5A5C-5244-900F-00A47285F2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9F54-251D-CA4B-B77D-638614A36CC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7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4776-5E8A-8843-8F8F-B9D2F2D3EAF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5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E146-3E38-4E47-947E-244B989912E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3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DEC6E3-0628-0D42-BEF3-1BB008D0B0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FFFABA-090A-0B4D-B371-E62E697D50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05DDD5-6191-8246-A62B-AD49603893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97A63-7977-6E4E-B8A1-16108D4FE1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433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004EBC-91B2-D843-A97F-88E5D9A75D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47F559-90CE-F348-9DB8-3CE0AFB050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DE291A-977A-C84E-8F10-76AF789564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697DC9-BDAB-7340-8038-3DD6EE4162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018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4AE588-FCD7-4B42-86CA-071489635D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2E0659-9187-8445-996F-2A9D271D24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3CF28D-B2AC-214F-8667-D67DE93F4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ACB2C-7DDA-874C-91CF-6B35673FC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361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2182E6-5CAF-1E49-8902-BE650ECDB1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BDCA3-8C4B-7A4F-9295-32F6748F47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CC4B2-B0A4-B64E-BB86-2DDC6167B5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BD9B2-52A6-6548-852A-29DE4562F0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590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CDAAEC-5F05-E94A-AB19-A40B9C94A9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84A3B1-9A87-7D42-9F78-A1765D9548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8AD720-67DB-044F-8B2E-693DEE3F49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E174E4-4D8C-CE4F-A380-E10E96586E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257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AC448DA-D372-8D41-A64C-8D99933605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CD6749-3380-694A-8813-B15502DA6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E6E399-9B9F-7449-9518-45106CED03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36843-0793-D947-B8F8-49044EDD11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059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FD9AAD6-100B-1649-B94D-EBA3646A6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9D6AF11-76F4-0843-9879-16D986129F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76097DA-B564-024B-B355-83493729F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B6A02-3D57-9C4E-BC32-B2AA8724B6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3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44FF98-3339-E447-BD49-A6499D2E5C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03D794-E6C5-6546-8464-4557D589F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15A74-31DB-324B-96AF-D13433F99D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D8903-52AC-894C-A08C-05AC750430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E7F3D-50AA-D747-90E9-78C4DEF6D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9166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8B4741-E5A2-8E43-93E5-760084E07B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EF5E3-2035-354E-815A-07102E3D08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6AE06-DF14-0B4E-AF3B-3BE4DCA09E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411235-7C51-124F-B295-FDAFA020F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427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C19AD4-96D4-8F4C-B459-0CDA8596A1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218628-DFC6-8E45-85C6-3CB6C2B5E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D6F15C-9A3C-8D4C-B11F-678D2DC91A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9BFC7D-01D2-184A-8630-1FD9F2460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837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2FE7FF-B5AF-734D-9407-1B9BAA6772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BC5E64-A7F6-4D4A-B8F1-EFBFF51AF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426767-AFEB-E641-9A16-07EDB95D8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D8584-7FF5-1742-B1E4-BAD22AB808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50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EAFF7F-B066-904E-BF37-964718D320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D7B34-8B46-EB46-851D-94E841384D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7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CCA0D-F319-E24D-82B9-4678CCA513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80CA0E-EFBC-514C-A977-60DA9AB125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30A1A-CF74-EC46-91C0-E9749EC063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941EB-D995-1345-A77C-B39C426233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DD6ED70D-1DDF-8044-9A6E-82AE1E02C70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A0254E2-D887-E04A-96F6-E7C1E4CCBA8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10/12/21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BECBBAB-366D-3342-B967-21D5BE2685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6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D96174-EF19-8344-8BDA-4D6BB3209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668CADA-DE80-8344-8CB8-460B76416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3FFA08C-6742-B049-8687-126B7517F43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0108FD0-520E-664C-B18E-D58B57DDEF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223E66-F149-2E40-83BF-2A58EBF9F3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9E2CCA45-6DDF-F143-B1F5-0B2A728DE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3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rinp.2017.07.06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14941" y="1371600"/>
            <a:ext cx="9158941" cy="39418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Exploring fundamental properties of </a:t>
            </a:r>
            <a:r>
              <a:rPr lang="en-US" b="1" baseline="30000" dirty="0"/>
              <a:t>3</a:t>
            </a:r>
            <a:r>
              <a:rPr lang="en-US" b="1" dirty="0"/>
              <a:t>He through the Polarized </a:t>
            </a:r>
            <a:r>
              <a:rPr lang="en-US" b="1" baseline="30000" dirty="0"/>
              <a:t>3</a:t>
            </a:r>
            <a:r>
              <a:rPr lang="en-US" b="1" dirty="0"/>
              <a:t>He(</a:t>
            </a:r>
            <a:r>
              <a:rPr lang="en-US" b="1" dirty="0" err="1"/>
              <a:t>e,e’d</a:t>
            </a:r>
            <a:r>
              <a:rPr lang="en-US" b="1" dirty="0"/>
              <a:t>) and </a:t>
            </a:r>
            <a:r>
              <a:rPr lang="en-US" b="1" baseline="30000" dirty="0"/>
              <a:t>3</a:t>
            </a:r>
            <a:r>
              <a:rPr lang="en-US" b="1" dirty="0"/>
              <a:t>He(</a:t>
            </a:r>
            <a:r>
              <a:rPr lang="en-US" b="1" dirty="0" err="1"/>
              <a:t>e,e’p</a:t>
            </a:r>
            <a:r>
              <a:rPr lang="en-US" b="1" dirty="0"/>
              <a:t>) Processes</a:t>
            </a:r>
          </a:p>
          <a:p>
            <a:br>
              <a:rPr lang="en-US" dirty="0"/>
            </a:br>
            <a:endParaRPr lang="en-US" sz="3200" dirty="0"/>
          </a:p>
          <a:p>
            <a:r>
              <a:rPr lang="en-US" sz="2800" dirty="0"/>
              <a:t>Presented by Douglas Higinbotham in collaboration with</a:t>
            </a:r>
          </a:p>
          <a:p>
            <a:r>
              <a:rPr lang="en-US" sz="2800" dirty="0"/>
              <a:t>Or Hen, </a:t>
            </a:r>
            <a:r>
              <a:rPr lang="en-US" sz="2800" dirty="0" err="1"/>
              <a:t>Miha</a:t>
            </a:r>
            <a:r>
              <a:rPr lang="en-US" sz="2800" dirty="0"/>
              <a:t> </a:t>
            </a:r>
            <a:r>
              <a:rPr lang="en-US" sz="2800" dirty="0" err="1"/>
              <a:t>Mihovilovič</a:t>
            </a:r>
            <a:r>
              <a:rPr lang="en-US" sz="2800" dirty="0"/>
              <a:t>, </a:t>
            </a:r>
            <a:r>
              <a:rPr lang="en-US" sz="2800" dirty="0" err="1"/>
              <a:t>Dien</a:t>
            </a:r>
            <a:r>
              <a:rPr lang="en-US" sz="2800" dirty="0"/>
              <a:t> Nguyen, and Simon </a:t>
            </a:r>
            <a:r>
              <a:rPr lang="en-US" sz="2800" dirty="0" err="1"/>
              <a:t>Širca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013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EF16D-E033-2C4F-A2DB-8EAF0AD8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" y="10160"/>
            <a:ext cx="8229600" cy="1143000"/>
          </a:xfrm>
        </p:spPr>
        <p:txBody>
          <a:bodyPr/>
          <a:lstStyle/>
          <a:p>
            <a:r>
              <a:rPr lang="en-US" dirty="0"/>
              <a:t>CLAS Particle Identification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9386B-C3FE-5343-BB9B-679BCE2E7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32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8D2A38-2923-074A-99E6-0A704F450F07}"/>
              </a:ext>
            </a:extLst>
          </p:cNvPr>
          <p:cNvSpPr txBox="1"/>
          <p:nvPr/>
        </p:nvSpPr>
        <p:spPr>
          <a:xfrm>
            <a:off x="0" y="5105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Simulated with a 4.4 GeV incident beam.</a:t>
            </a:r>
          </a:p>
        </p:txBody>
      </p:sp>
    </p:spTree>
    <p:extLst>
      <p:ext uri="{BB962C8B-B14F-4D97-AF65-F5344CB8AC3E}">
        <p14:creationId xmlns:p14="http://schemas.microsoft.com/office/powerpoint/2010/main" val="287642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94865-B70C-6349-99DA-0DF1D09E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8D8AC-D357-2140-9432-F8E0EA1F8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5562600"/>
          </a:xfrm>
        </p:spPr>
        <p:txBody>
          <a:bodyPr/>
          <a:lstStyle/>
          <a:p>
            <a:r>
              <a:rPr lang="en-US" sz="2800" dirty="0"/>
              <a:t>Polarized </a:t>
            </a:r>
            <a:r>
              <a:rPr lang="en-US" sz="2800" baseline="30000" dirty="0"/>
              <a:t>3</a:t>
            </a:r>
            <a:r>
              <a:rPr lang="en-US" sz="2800" dirty="0"/>
              <a:t>He is often used as an effective neutron target for high precision measurements of quantities such as A1n or GEN.</a:t>
            </a:r>
          </a:p>
          <a:p>
            <a:r>
              <a:rPr lang="en-US" sz="2800" dirty="0"/>
              <a:t>Results from Hall A clearly show a deficiency in our current understanding of this system.</a:t>
            </a:r>
          </a:p>
          <a:p>
            <a:r>
              <a:rPr lang="en-US" sz="2800" dirty="0"/>
              <a:t>Given the complexity of the state-of-the-art three body calculations, it is very challenging to disentangle what piece or pieces of the calculations require improvement. </a:t>
            </a:r>
          </a:p>
          <a:p>
            <a:r>
              <a:rPr lang="en-US" sz="2800" dirty="0"/>
              <a:t>The new pol. </a:t>
            </a:r>
            <a:r>
              <a:rPr lang="en-US" sz="2800" baseline="30000" dirty="0"/>
              <a:t>3</a:t>
            </a:r>
            <a:r>
              <a:rPr lang="en-US" sz="2800" dirty="0"/>
              <a:t>He target and large acceptance of CLAS12 is ideal for solving this puzzle. 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9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FB560-A935-AE42-89E7-033B4C799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5FE4C-53F4-2840-99B7-DB87893A3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3"/>
          <p:cNvSpPr>
            <a:spLocks noChangeArrowheads="1"/>
          </p:cNvSpPr>
          <p:nvPr/>
        </p:nvSpPr>
        <p:spPr bwMode="auto">
          <a:xfrm>
            <a:off x="1524000" y="1524000"/>
            <a:ext cx="4343400" cy="1524000"/>
          </a:xfrm>
          <a:prstGeom prst="parallelogram">
            <a:avLst>
              <a:gd name="adj" fmla="val 71250"/>
            </a:avLst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7" name="AutoShape 4"/>
          <p:cNvSpPr>
            <a:spLocks noChangeArrowheads="1"/>
          </p:cNvSpPr>
          <p:nvPr/>
        </p:nvSpPr>
        <p:spPr bwMode="auto">
          <a:xfrm>
            <a:off x="5029200" y="1066800"/>
            <a:ext cx="1981200" cy="28194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981200" y="2133600"/>
            <a:ext cx="1066800" cy="6858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 flipV="1">
            <a:off x="2667000" y="1600200"/>
            <a:ext cx="304800" cy="5334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flipV="1">
            <a:off x="2971800" y="2133600"/>
            <a:ext cx="2362200" cy="304800"/>
            <a:chOff x="480" y="2304"/>
            <a:chExt cx="3360" cy="1824"/>
          </a:xfrm>
        </p:grpSpPr>
        <p:sp>
          <p:nvSpPr>
            <p:cNvPr id="16440" name="Freeform 8"/>
            <p:cNvSpPr>
              <a:spLocks/>
            </p:cNvSpPr>
            <p:nvPr/>
          </p:nvSpPr>
          <p:spPr bwMode="auto">
            <a:xfrm>
              <a:off x="864" y="2304"/>
              <a:ext cx="2592" cy="1824"/>
            </a:xfrm>
            <a:custGeom>
              <a:avLst/>
              <a:gdLst>
                <a:gd name="T0" fmla="*/ 0 w 2304"/>
                <a:gd name="T1" fmla="*/ 912 h 1680"/>
                <a:gd name="T2" fmla="*/ 108 w 2304"/>
                <a:gd name="T3" fmla="*/ 130 h 1680"/>
                <a:gd name="T4" fmla="*/ 324 w 2304"/>
                <a:gd name="T5" fmla="*/ 1694 h 1680"/>
                <a:gd name="T6" fmla="*/ 540 w 2304"/>
                <a:gd name="T7" fmla="*/ 130 h 1680"/>
                <a:gd name="T8" fmla="*/ 756 w 2304"/>
                <a:gd name="T9" fmla="*/ 1694 h 1680"/>
                <a:gd name="T10" fmla="*/ 972 w 2304"/>
                <a:gd name="T11" fmla="*/ 130 h 1680"/>
                <a:gd name="T12" fmla="*/ 1188 w 2304"/>
                <a:gd name="T13" fmla="*/ 1694 h 1680"/>
                <a:gd name="T14" fmla="*/ 1404 w 2304"/>
                <a:gd name="T15" fmla="*/ 130 h 1680"/>
                <a:gd name="T16" fmla="*/ 1620 w 2304"/>
                <a:gd name="T17" fmla="*/ 1694 h 1680"/>
                <a:gd name="T18" fmla="*/ 1836 w 2304"/>
                <a:gd name="T19" fmla="*/ 130 h 1680"/>
                <a:gd name="T20" fmla="*/ 2052 w 2304"/>
                <a:gd name="T21" fmla="*/ 1694 h 1680"/>
                <a:gd name="T22" fmla="*/ 2268 w 2304"/>
                <a:gd name="T23" fmla="*/ 130 h 1680"/>
                <a:gd name="T24" fmla="*/ 2484 w 2304"/>
                <a:gd name="T25" fmla="*/ 1694 h 1680"/>
                <a:gd name="T26" fmla="*/ 2592 w 2304"/>
                <a:gd name="T27" fmla="*/ 912 h 16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04"/>
                <a:gd name="T43" fmla="*/ 0 h 1680"/>
                <a:gd name="T44" fmla="*/ 2304 w 2304"/>
                <a:gd name="T45" fmla="*/ 1680 h 16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04" h="1680">
                  <a:moveTo>
                    <a:pt x="0" y="840"/>
                  </a:moveTo>
                  <a:cubicBezTo>
                    <a:pt x="24" y="420"/>
                    <a:pt x="48" y="0"/>
                    <a:pt x="96" y="120"/>
                  </a:cubicBezTo>
                  <a:cubicBezTo>
                    <a:pt x="144" y="240"/>
                    <a:pt x="224" y="1560"/>
                    <a:pt x="288" y="1560"/>
                  </a:cubicBezTo>
                  <a:cubicBezTo>
                    <a:pt x="352" y="1560"/>
                    <a:pt x="416" y="120"/>
                    <a:pt x="480" y="120"/>
                  </a:cubicBezTo>
                  <a:cubicBezTo>
                    <a:pt x="544" y="120"/>
                    <a:pt x="608" y="1560"/>
                    <a:pt x="672" y="1560"/>
                  </a:cubicBezTo>
                  <a:cubicBezTo>
                    <a:pt x="736" y="1560"/>
                    <a:pt x="800" y="120"/>
                    <a:pt x="864" y="120"/>
                  </a:cubicBezTo>
                  <a:cubicBezTo>
                    <a:pt x="928" y="120"/>
                    <a:pt x="992" y="1560"/>
                    <a:pt x="1056" y="1560"/>
                  </a:cubicBezTo>
                  <a:cubicBezTo>
                    <a:pt x="1120" y="1560"/>
                    <a:pt x="1184" y="120"/>
                    <a:pt x="1248" y="120"/>
                  </a:cubicBezTo>
                  <a:cubicBezTo>
                    <a:pt x="1312" y="120"/>
                    <a:pt x="1376" y="1560"/>
                    <a:pt x="1440" y="1560"/>
                  </a:cubicBezTo>
                  <a:cubicBezTo>
                    <a:pt x="1504" y="1560"/>
                    <a:pt x="1568" y="120"/>
                    <a:pt x="1632" y="120"/>
                  </a:cubicBezTo>
                  <a:cubicBezTo>
                    <a:pt x="1696" y="120"/>
                    <a:pt x="1760" y="1560"/>
                    <a:pt x="1824" y="1560"/>
                  </a:cubicBezTo>
                  <a:cubicBezTo>
                    <a:pt x="1888" y="1560"/>
                    <a:pt x="1952" y="120"/>
                    <a:pt x="2016" y="120"/>
                  </a:cubicBezTo>
                  <a:cubicBezTo>
                    <a:pt x="2080" y="120"/>
                    <a:pt x="2160" y="1440"/>
                    <a:pt x="2208" y="1560"/>
                  </a:cubicBezTo>
                  <a:cubicBezTo>
                    <a:pt x="2256" y="1680"/>
                    <a:pt x="2280" y="1260"/>
                    <a:pt x="2304" y="84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1" name="Line 9"/>
            <p:cNvSpPr>
              <a:spLocks noChangeShapeType="1"/>
            </p:cNvSpPr>
            <p:nvPr/>
          </p:nvSpPr>
          <p:spPr bwMode="auto">
            <a:xfrm>
              <a:off x="480" y="3168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2" name="Line 10"/>
            <p:cNvSpPr>
              <a:spLocks noChangeShapeType="1"/>
            </p:cNvSpPr>
            <p:nvPr/>
          </p:nvSpPr>
          <p:spPr bwMode="auto">
            <a:xfrm>
              <a:off x="3456" y="3216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391" name="Line 11"/>
          <p:cNvSpPr>
            <a:spLocks noChangeShapeType="1"/>
          </p:cNvSpPr>
          <p:nvPr/>
        </p:nvSpPr>
        <p:spPr bwMode="auto">
          <a:xfrm flipV="1">
            <a:off x="5334000" y="1295400"/>
            <a:ext cx="1066800" cy="10318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Line 12"/>
          <p:cNvSpPr>
            <a:spLocks noChangeShapeType="1"/>
          </p:cNvSpPr>
          <p:nvPr/>
        </p:nvSpPr>
        <p:spPr bwMode="auto">
          <a:xfrm>
            <a:off x="5334000" y="2362200"/>
            <a:ext cx="1066800" cy="609600"/>
          </a:xfrm>
          <a:prstGeom prst="line">
            <a:avLst/>
          </a:prstGeom>
          <a:noFill/>
          <a:ln w="28575">
            <a:solidFill>
              <a:srgbClr val="FF6600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Line 13"/>
          <p:cNvSpPr>
            <a:spLocks noChangeShapeType="1"/>
          </p:cNvSpPr>
          <p:nvPr/>
        </p:nvSpPr>
        <p:spPr bwMode="auto">
          <a:xfrm>
            <a:off x="5334000" y="2362200"/>
            <a:ext cx="1600200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2286000" y="25146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e</a:t>
            </a:r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2819400" y="1524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e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</a:rPr>
              <a:t>'</a:t>
            </a:r>
            <a:endParaRPr lang="en-US" sz="2800" i="1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6" name="Text Box 16"/>
          <p:cNvSpPr txBox="1">
            <a:spLocks noChangeArrowheads="1"/>
          </p:cNvSpPr>
          <p:nvPr/>
        </p:nvSpPr>
        <p:spPr bwMode="auto">
          <a:xfrm>
            <a:off x="4648200" y="3048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99"/>
                </a:solidFill>
                <a:latin typeface="Times New Roman" charset="0"/>
                <a:sym typeface="Symbol" charset="2"/>
              </a:rPr>
              <a:t>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sym typeface="Symbol" charset="2"/>
              </a:rPr>
              <a:t>x</a:t>
            </a:r>
            <a:endParaRPr lang="en-US" sz="2800" baseline="-2500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7" name="Text Box 17"/>
          <p:cNvSpPr txBox="1">
            <a:spLocks noChangeArrowheads="1"/>
          </p:cNvSpPr>
          <p:nvPr/>
        </p:nvSpPr>
        <p:spPr bwMode="auto">
          <a:xfrm>
            <a:off x="5486400" y="2667000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p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</a:rPr>
              <a:t>A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</a:rPr>
              <a:t>1</a:t>
            </a:r>
          </a:p>
        </p:txBody>
      </p:sp>
      <p:sp>
        <p:nvSpPr>
          <p:cNvPr id="16398" name="Text Box 18"/>
          <p:cNvSpPr txBox="1">
            <a:spLocks noChangeArrowheads="1"/>
          </p:cNvSpPr>
          <p:nvPr/>
        </p:nvSpPr>
        <p:spPr bwMode="auto">
          <a:xfrm>
            <a:off x="6172200" y="1676400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99"/>
                </a:solidFill>
                <a:latin typeface="Times New Roman" charset="0"/>
                <a:sym typeface="Symbol" charset="2"/>
              </a:rPr>
              <a:t>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sym typeface="Symbol" charset="2"/>
              </a:rPr>
              <a:t>pq</a:t>
            </a:r>
            <a:endParaRPr lang="en-US" sz="2800" baseline="-2500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9" name="Text Box 19"/>
          <p:cNvSpPr txBox="1">
            <a:spLocks noChangeArrowheads="1"/>
          </p:cNvSpPr>
          <p:nvPr/>
        </p:nvSpPr>
        <p:spPr bwMode="auto">
          <a:xfrm>
            <a:off x="5715000" y="12192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p</a:t>
            </a:r>
          </a:p>
        </p:txBody>
      </p:sp>
      <p:sp>
        <p:nvSpPr>
          <p:cNvPr id="16400" name="Arc 20"/>
          <p:cNvSpPr>
            <a:spLocks/>
          </p:cNvSpPr>
          <p:nvPr/>
        </p:nvSpPr>
        <p:spPr bwMode="auto">
          <a:xfrm rot="10089417">
            <a:off x="4886325" y="2741613"/>
            <a:ext cx="295275" cy="377825"/>
          </a:xfrm>
          <a:custGeom>
            <a:avLst/>
            <a:gdLst>
              <a:gd name="T0" fmla="*/ 341446 w 20951"/>
              <a:gd name="T1" fmla="*/ 0 h 21531"/>
              <a:gd name="T2" fmla="*/ 4161488 w 20951"/>
              <a:gd name="T3" fmla="*/ 5012503 h 21531"/>
              <a:gd name="T4" fmla="*/ 0 w 20951"/>
              <a:gd name="T5" fmla="*/ 6630056 h 21531"/>
              <a:gd name="T6" fmla="*/ 0 60000 65536"/>
              <a:gd name="T7" fmla="*/ 0 60000 65536"/>
              <a:gd name="T8" fmla="*/ 0 60000 65536"/>
              <a:gd name="T9" fmla="*/ 0 w 20951"/>
              <a:gd name="T10" fmla="*/ 0 h 21531"/>
              <a:gd name="T11" fmla="*/ 20951 w 20951"/>
              <a:gd name="T12" fmla="*/ 21531 h 215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1" h="21531" fill="none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</a:path>
              <a:path w="20951" h="21531" stroke="0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  <a:lnTo>
                  <a:pt x="0" y="21531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401" name="Arc 21"/>
          <p:cNvSpPr>
            <a:spLocks/>
          </p:cNvSpPr>
          <p:nvPr/>
        </p:nvSpPr>
        <p:spPr bwMode="auto">
          <a:xfrm>
            <a:off x="5943600" y="1754188"/>
            <a:ext cx="228600" cy="619125"/>
          </a:xfrm>
          <a:custGeom>
            <a:avLst/>
            <a:gdLst>
              <a:gd name="T0" fmla="*/ 0 w 21600"/>
              <a:gd name="T1" fmla="*/ 0 h 25406"/>
              <a:gd name="T2" fmla="*/ 2381493 w 21600"/>
              <a:gd name="T3" fmla="*/ 15087608 h 25406"/>
              <a:gd name="T4" fmla="*/ 0 w 21600"/>
              <a:gd name="T5" fmla="*/ 12827385 h 25406"/>
              <a:gd name="T6" fmla="*/ 0 60000 65536"/>
              <a:gd name="T7" fmla="*/ 0 60000 65536"/>
              <a:gd name="T8" fmla="*/ 0 60000 65536"/>
              <a:gd name="T9" fmla="*/ 0 w 21600"/>
              <a:gd name="T10" fmla="*/ 0 h 25406"/>
              <a:gd name="T11" fmla="*/ 21600 w 21600"/>
              <a:gd name="T12" fmla="*/ 25406 h 254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406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</a:path>
              <a:path w="21600" h="25406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Text Box 22"/>
          <p:cNvSpPr txBox="1">
            <a:spLocks noChangeArrowheads="1"/>
          </p:cNvSpPr>
          <p:nvPr/>
        </p:nvSpPr>
        <p:spPr bwMode="auto">
          <a:xfrm>
            <a:off x="3429000" y="2438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(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sym typeface="Symbol" charset="2"/>
              </a:rPr>
              <a:t>,</a:t>
            </a:r>
            <a:r>
              <a:rPr lang="en-US" sz="2800" b="1" i="1">
                <a:solidFill>
                  <a:srgbClr val="000099"/>
                </a:solidFill>
                <a:latin typeface="Times New Roman" charset="0"/>
                <a:sym typeface="Symbol" charset="2"/>
              </a:rPr>
              <a:t>q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sym typeface="Symbol" charset="2"/>
              </a:rPr>
              <a:t>)</a:t>
            </a:r>
            <a:endParaRPr lang="en-US" sz="2800" i="1">
              <a:solidFill>
                <a:srgbClr val="000099"/>
              </a:solidFill>
              <a:latin typeface="Times New Roman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971800" y="2133600"/>
            <a:ext cx="2336800" cy="393700"/>
            <a:chOff x="1008" y="1392"/>
            <a:chExt cx="1968" cy="192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738" y="1392"/>
              <a:ext cx="730" cy="192"/>
              <a:chOff x="2112" y="3744"/>
              <a:chExt cx="2304" cy="432"/>
            </a:xfrm>
          </p:grpSpPr>
          <p:grpSp>
            <p:nvGrpSpPr>
              <p:cNvPr id="5" name="Group 25"/>
              <p:cNvGrpSpPr>
                <a:grpSpLocks/>
              </p:cNvGrpSpPr>
              <p:nvPr/>
            </p:nvGrpSpPr>
            <p:grpSpPr bwMode="auto">
              <a:xfrm>
                <a:off x="3264" y="3744"/>
                <a:ext cx="1152" cy="432"/>
                <a:chOff x="2016" y="3648"/>
                <a:chExt cx="1152" cy="432"/>
              </a:xfrm>
            </p:grpSpPr>
            <p:grpSp>
              <p:nvGrpSpPr>
                <p:cNvPr id="6" name="Group 26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8" name="Arc 27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9" name="Arc 2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29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6" name="Arc 30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7" name="Arc 3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2112" y="3744"/>
                <a:ext cx="1152" cy="432"/>
                <a:chOff x="2016" y="3648"/>
                <a:chExt cx="1152" cy="432"/>
              </a:xfrm>
            </p:grpSpPr>
            <p:grpSp>
              <p:nvGrpSpPr>
                <p:cNvPr id="9" name="Group 33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2" name="Arc 34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3" name="Arc 3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36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0" name="Arc 37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1" name="Arc 3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1373" y="1392"/>
              <a:ext cx="365" cy="192"/>
              <a:chOff x="2016" y="3648"/>
              <a:chExt cx="1152" cy="432"/>
            </a:xfrm>
          </p:grpSpPr>
          <p:grpSp>
            <p:nvGrpSpPr>
              <p:cNvPr id="12" name="Group 40"/>
              <p:cNvGrpSpPr>
                <a:grpSpLocks/>
              </p:cNvGrpSpPr>
              <p:nvPr/>
            </p:nvGrpSpPr>
            <p:grpSpPr bwMode="auto">
              <a:xfrm flipV="1">
                <a:off x="2592" y="3648"/>
                <a:ext cx="576" cy="432"/>
                <a:chOff x="1920" y="3552"/>
                <a:chExt cx="576" cy="432"/>
              </a:xfrm>
            </p:grpSpPr>
            <p:sp>
              <p:nvSpPr>
                <p:cNvPr id="16424" name="Arc 41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25" name="Arc 42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43"/>
              <p:cNvGrpSpPr>
                <a:grpSpLocks/>
              </p:cNvGrpSpPr>
              <p:nvPr/>
            </p:nvGrpSpPr>
            <p:grpSpPr bwMode="auto">
              <a:xfrm>
                <a:off x="2016" y="3648"/>
                <a:ext cx="576" cy="432"/>
                <a:chOff x="1920" y="3552"/>
                <a:chExt cx="576" cy="432"/>
              </a:xfrm>
            </p:grpSpPr>
            <p:sp>
              <p:nvSpPr>
                <p:cNvPr id="16422" name="Arc 44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23" name="Arc 45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4" name="Group 46"/>
            <p:cNvGrpSpPr>
              <a:grpSpLocks/>
            </p:cNvGrpSpPr>
            <p:nvPr/>
          </p:nvGrpSpPr>
          <p:grpSpPr bwMode="auto">
            <a:xfrm flipV="1">
              <a:off x="1191" y="1392"/>
              <a:ext cx="182" cy="192"/>
              <a:chOff x="1920" y="3552"/>
              <a:chExt cx="576" cy="432"/>
            </a:xfrm>
          </p:grpSpPr>
          <p:sp>
            <p:nvSpPr>
              <p:cNvPr id="16418" name="Arc 47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9" name="Arc 48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49"/>
            <p:cNvGrpSpPr>
              <a:grpSpLocks/>
            </p:cNvGrpSpPr>
            <p:nvPr/>
          </p:nvGrpSpPr>
          <p:grpSpPr bwMode="auto">
            <a:xfrm>
              <a:off x="1008" y="1392"/>
              <a:ext cx="183" cy="192"/>
              <a:chOff x="1920" y="3552"/>
              <a:chExt cx="576" cy="432"/>
            </a:xfrm>
          </p:grpSpPr>
          <p:sp>
            <p:nvSpPr>
              <p:cNvPr id="16416" name="Arc 50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7" name="Arc 51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414" name="Arc 52"/>
            <p:cNvSpPr>
              <a:spLocks/>
            </p:cNvSpPr>
            <p:nvPr/>
          </p:nvSpPr>
          <p:spPr bwMode="auto">
            <a:xfrm>
              <a:off x="2468" y="1392"/>
              <a:ext cx="6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5" name="Line 53"/>
            <p:cNvSpPr>
              <a:spLocks noChangeShapeType="1"/>
            </p:cNvSpPr>
            <p:nvPr/>
          </p:nvSpPr>
          <p:spPr bwMode="auto">
            <a:xfrm>
              <a:off x="2532" y="1488"/>
              <a:ext cx="4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04" name="Text Box 54"/>
          <p:cNvSpPr txBox="1">
            <a:spLocks noChangeArrowheads="1"/>
          </p:cNvSpPr>
          <p:nvPr/>
        </p:nvSpPr>
        <p:spPr bwMode="auto">
          <a:xfrm>
            <a:off x="755650" y="4252913"/>
            <a:ext cx="805180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Four-momentum transfer:    </a:t>
            </a:r>
            <a:r>
              <a:rPr lang="en-US" sz="2400" i="1" dirty="0">
                <a:solidFill>
                  <a:srgbClr val="000099"/>
                </a:solidFill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r>
              <a:rPr lang="en-US" sz="2400" dirty="0" err="1">
                <a:solidFill>
                  <a:srgbClr val="000099"/>
                </a:solidFill>
                <a:sym typeface="Symbol" charset="2"/>
              </a:rPr>
              <a:t>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i="1" dirty="0" err="1">
                <a:solidFill>
                  <a:srgbClr val="000099"/>
                </a:solidFill>
              </a:rPr>
              <a:t>q</a:t>
            </a:r>
            <a:r>
              <a:rPr lang="en-US" sz="2400" baseline="-25000" dirty="0" err="1">
                <a:solidFill>
                  <a:srgbClr val="000099"/>
                </a:solidFill>
                <a:sym typeface="Symbol" charset="2"/>
              </a:rPr>
              <a:t></a:t>
            </a:r>
            <a:r>
              <a:rPr lang="en-US" sz="2400" i="1" dirty="0" err="1">
                <a:solidFill>
                  <a:srgbClr val="000099"/>
                </a:solidFill>
                <a:sym typeface="Symbol" charset="2"/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baseline="30000" dirty="0" err="1">
                <a:solidFill>
                  <a:srgbClr val="000099"/>
                </a:solidFill>
                <a:sym typeface="Symbol" charset="2"/>
              </a:rPr>
              <a:t></a:t>
            </a:r>
            <a:r>
              <a:rPr lang="en-US" sz="2400" baseline="30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000099"/>
                </a:solidFill>
                <a:sym typeface="Symbol" charset="2"/>
              </a:rPr>
              <a:t>= </a:t>
            </a:r>
            <a:r>
              <a:rPr lang="en-US" sz="2400" b="1" i="1" dirty="0">
                <a:solidFill>
                  <a:srgbClr val="000099"/>
                </a:solidFill>
                <a:sym typeface="Symbol" charset="2"/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i="1" dirty="0" err="1">
                <a:solidFill>
                  <a:srgbClr val="000099"/>
                </a:solidFill>
                <a:sym typeface="Symbol" charset="2"/>
              </a:rPr>
              <a:t>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endParaRPr lang="en-US" sz="2400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ct val="50000"/>
              </a:spcBef>
            </a:pPr>
            <a:r>
              <a:rPr lang="en-US" sz="2400" dirty="0"/>
              <a:t>Missing momentum:</a:t>
            </a:r>
            <a:r>
              <a:rPr lang="en-US" sz="2400" b="1" i="1" dirty="0"/>
              <a:t>          </a:t>
            </a:r>
            <a:r>
              <a:rPr lang="en-US" sz="2400" b="1" i="1" dirty="0">
                <a:solidFill>
                  <a:srgbClr val="000099"/>
                </a:solidFill>
              </a:rPr>
              <a:t>p</a:t>
            </a:r>
            <a:r>
              <a:rPr lang="en-US" sz="2400" baseline="-25000" dirty="0">
                <a:solidFill>
                  <a:srgbClr val="000099"/>
                </a:solidFill>
              </a:rPr>
              <a:t>m </a:t>
            </a:r>
            <a:r>
              <a:rPr lang="en-US" sz="2400" dirty="0">
                <a:solidFill>
                  <a:srgbClr val="000099"/>
                </a:solidFill>
              </a:rPr>
              <a:t>= </a:t>
            </a:r>
            <a:r>
              <a:rPr lang="en-US" sz="2400" b="1" i="1" dirty="0">
                <a:solidFill>
                  <a:srgbClr val="000099"/>
                </a:solidFill>
              </a:rPr>
              <a:t>q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b="1" i="1" dirty="0">
                <a:solidFill>
                  <a:srgbClr val="000099"/>
                </a:solidFill>
              </a:rPr>
              <a:t>p  = </a:t>
            </a:r>
            <a:r>
              <a:rPr lang="en-US" sz="2400" b="1" i="1" dirty="0" err="1">
                <a:solidFill>
                  <a:srgbClr val="000099"/>
                </a:solidFill>
              </a:rPr>
              <a:t>p</a:t>
            </a:r>
            <a:r>
              <a:rPr lang="en-US" sz="2400" baseline="-25000" dirty="0" err="1">
                <a:solidFill>
                  <a:srgbClr val="000099"/>
                </a:solidFill>
              </a:rPr>
              <a:t>A</a:t>
            </a:r>
            <a:r>
              <a:rPr lang="en-US" sz="2400" baseline="-250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endParaRPr lang="en-US" sz="2400" i="1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/>
              <a:t>Missing energy:                    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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 = e – e’</a:t>
            </a:r>
            <a:endParaRPr lang="en-US" sz="2400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 err="1"/>
              <a:t>Bjorken</a:t>
            </a:r>
            <a:r>
              <a:rPr lang="en-US" sz="2400" dirty="0"/>
              <a:t> x:                             </a:t>
            </a:r>
            <a:r>
              <a:rPr lang="en-US" sz="2400" dirty="0" err="1">
                <a:solidFill>
                  <a:srgbClr val="000099"/>
                </a:solidFill>
                <a:sym typeface="Symbol" charset="2"/>
              </a:rPr>
              <a:t>x</a:t>
            </a:r>
            <a:r>
              <a:rPr lang="en-US" sz="2400" baseline="-25000" dirty="0" err="1">
                <a:solidFill>
                  <a:srgbClr val="000099"/>
                </a:solidFill>
                <a:sym typeface="Symbol" charset="2"/>
              </a:rPr>
              <a:t>B</a:t>
            </a:r>
            <a:r>
              <a:rPr lang="en-US" sz="2400" baseline="-25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000099"/>
                </a:solidFill>
              </a:rPr>
              <a:t>=  </a:t>
            </a:r>
            <a:r>
              <a:rPr lang="en-US" sz="2400" i="1" dirty="0">
                <a:solidFill>
                  <a:srgbClr val="000099"/>
                </a:solidFill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</a:t>
            </a:r>
            <a:r>
              <a:rPr lang="en-US" sz="2400" dirty="0">
                <a:solidFill>
                  <a:srgbClr val="000099"/>
                </a:solidFill>
              </a:rPr>
              <a:t>/2m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</a:t>
            </a:r>
            <a:endParaRPr lang="en-US" sz="2000" b="1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rgbClr val="000099"/>
              </a:solidFill>
            </a:endParaRPr>
          </a:p>
        </p:txBody>
      </p:sp>
      <p:sp>
        <p:nvSpPr>
          <p:cNvPr id="16405" name="Text Box 55"/>
          <p:cNvSpPr txBox="1">
            <a:spLocks noChangeArrowheads="1"/>
          </p:cNvSpPr>
          <p:nvPr/>
        </p:nvSpPr>
        <p:spPr bwMode="auto">
          <a:xfrm>
            <a:off x="533400" y="16002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scattering plane</a:t>
            </a:r>
          </a:p>
        </p:txBody>
      </p:sp>
      <p:sp>
        <p:nvSpPr>
          <p:cNvPr id="16406" name="Text Box 56"/>
          <p:cNvSpPr txBox="1">
            <a:spLocks noChangeArrowheads="1"/>
          </p:cNvSpPr>
          <p:nvPr/>
        </p:nvSpPr>
        <p:spPr bwMode="auto">
          <a:xfrm>
            <a:off x="685800" y="35052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“out-of-plane” angle</a:t>
            </a:r>
          </a:p>
        </p:txBody>
      </p:sp>
      <p:sp>
        <p:nvSpPr>
          <p:cNvPr id="16407" name="Line 57"/>
          <p:cNvSpPr>
            <a:spLocks noChangeShapeType="1"/>
          </p:cNvSpPr>
          <p:nvPr/>
        </p:nvSpPr>
        <p:spPr bwMode="auto">
          <a:xfrm flipV="1">
            <a:off x="3048000" y="34290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8" name="Text Box 58"/>
          <p:cNvSpPr txBox="1">
            <a:spLocks noChangeArrowheads="1"/>
          </p:cNvSpPr>
          <p:nvPr/>
        </p:nvSpPr>
        <p:spPr bwMode="auto">
          <a:xfrm>
            <a:off x="7086600" y="2057400"/>
            <a:ext cx="167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reaction plane</a:t>
            </a:r>
          </a:p>
        </p:txBody>
      </p:sp>
      <p:sp>
        <p:nvSpPr>
          <p:cNvPr id="16409" name="Title 60"/>
          <p:cNvSpPr>
            <a:spLocks noGrp="1"/>
          </p:cNvSpPr>
          <p:nvPr>
            <p:ph type="title"/>
          </p:nvPr>
        </p:nvSpPr>
        <p:spPr>
          <a:xfrm>
            <a:off x="-1" y="-228600"/>
            <a:ext cx="9158941" cy="1143000"/>
          </a:xfrm>
        </p:spPr>
        <p:txBody>
          <a:bodyPr/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Electron Scattering Kinematics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037BDC2-061E-BF4B-BC57-F970682ACC47}"/>
              </a:ext>
            </a:extLst>
          </p:cNvPr>
          <p:cNvCxnSpPr/>
          <p:nvPr/>
        </p:nvCxnSpPr>
        <p:spPr>
          <a:xfrm>
            <a:off x="0" y="647823"/>
            <a:ext cx="9158941" cy="0"/>
          </a:xfrm>
          <a:prstGeom prst="line">
            <a:avLst/>
          </a:prstGeom>
          <a:ln>
            <a:solidFill>
              <a:srgbClr val="2063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17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95400"/>
            <a:ext cx="4876800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9" name="Group 35"/>
          <p:cNvGrpSpPr>
            <a:grpSpLocks/>
          </p:cNvGrpSpPr>
          <p:nvPr/>
        </p:nvGrpSpPr>
        <p:grpSpPr bwMode="auto">
          <a:xfrm>
            <a:off x="533400" y="1251585"/>
            <a:ext cx="3352800" cy="2329815"/>
            <a:chOff x="2928" y="768"/>
            <a:chExt cx="2400" cy="1918"/>
          </a:xfrm>
        </p:grpSpPr>
        <p:grpSp>
          <p:nvGrpSpPr>
            <p:cNvPr id="57353" name="Group 19"/>
            <p:cNvGrpSpPr>
              <a:grpSpLocks/>
            </p:cNvGrpSpPr>
            <p:nvPr/>
          </p:nvGrpSpPr>
          <p:grpSpPr bwMode="auto">
            <a:xfrm>
              <a:off x="2976" y="768"/>
              <a:ext cx="1008" cy="1584"/>
              <a:chOff x="2928" y="1728"/>
              <a:chExt cx="1152" cy="1872"/>
            </a:xfrm>
          </p:grpSpPr>
          <p:sp>
            <p:nvSpPr>
              <p:cNvPr id="57368" name="AutoShape 15"/>
              <p:cNvSpPr>
                <a:spLocks noChangeArrowheads="1"/>
              </p:cNvSpPr>
              <p:nvPr/>
            </p:nvSpPr>
            <p:spPr bwMode="auto">
              <a:xfrm>
                <a:off x="3264" y="1728"/>
                <a:ext cx="447" cy="1872"/>
              </a:xfrm>
              <a:prstGeom prst="upArrow">
                <a:avLst>
                  <a:gd name="adj1" fmla="val 35000"/>
                  <a:gd name="adj2" fmla="val 100045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9" name="Oval 6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1152" cy="115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6688AA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7370" name="Group 17"/>
              <p:cNvGrpSpPr>
                <a:grpSpLocks/>
              </p:cNvGrpSpPr>
              <p:nvPr/>
            </p:nvGrpSpPr>
            <p:grpSpPr bwMode="auto">
              <a:xfrm>
                <a:off x="3552" y="2400"/>
                <a:ext cx="403" cy="720"/>
                <a:chOff x="4800" y="1248"/>
                <a:chExt cx="403" cy="720"/>
              </a:xfrm>
            </p:grpSpPr>
            <p:sp>
              <p:nvSpPr>
                <p:cNvPr id="57374" name="AutoShape 9"/>
                <p:cNvSpPr>
                  <a:spLocks noChangeArrowheads="1"/>
                </p:cNvSpPr>
                <p:nvPr/>
              </p:nvSpPr>
              <p:spPr bwMode="auto">
                <a:xfrm>
                  <a:off x="4881" y="1248"/>
                  <a:ext cx="240" cy="720"/>
                </a:xfrm>
                <a:prstGeom prst="upArrow">
                  <a:avLst>
                    <a:gd name="adj1" fmla="val 35000"/>
                    <a:gd name="adj2" fmla="val 71667"/>
                  </a:avLst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5" name="Oval 8"/>
                <p:cNvSpPr>
                  <a:spLocks noChangeArrowheads="1"/>
                </p:cNvSpPr>
                <p:nvPr/>
              </p:nvSpPr>
              <p:spPr bwMode="auto">
                <a:xfrm>
                  <a:off x="4800" y="1488"/>
                  <a:ext cx="403" cy="40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4D0F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2800" b="1"/>
                    <a:t>n</a:t>
                  </a:r>
                </a:p>
              </p:txBody>
            </p:sp>
          </p:grpSp>
          <p:grpSp>
            <p:nvGrpSpPr>
              <p:cNvPr id="57371" name="Group 18"/>
              <p:cNvGrpSpPr>
                <a:grpSpLocks/>
              </p:cNvGrpSpPr>
              <p:nvPr/>
            </p:nvGrpSpPr>
            <p:grpSpPr bwMode="auto">
              <a:xfrm>
                <a:off x="3024" y="2400"/>
                <a:ext cx="403" cy="720"/>
                <a:chOff x="4560" y="1488"/>
                <a:chExt cx="403" cy="720"/>
              </a:xfrm>
            </p:grpSpPr>
            <p:sp>
              <p:nvSpPr>
                <p:cNvPr id="57372" name="AutoShape 12"/>
                <p:cNvSpPr>
                  <a:spLocks noChangeArrowheads="1"/>
                </p:cNvSpPr>
                <p:nvPr/>
              </p:nvSpPr>
              <p:spPr bwMode="auto">
                <a:xfrm>
                  <a:off x="4641" y="1488"/>
                  <a:ext cx="240" cy="720"/>
                </a:xfrm>
                <a:prstGeom prst="upArrow">
                  <a:avLst>
                    <a:gd name="adj1" fmla="val 35000"/>
                    <a:gd name="adj2" fmla="val 71667"/>
                  </a:avLst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3" name="Oval 13"/>
                <p:cNvSpPr>
                  <a:spLocks noChangeArrowheads="1"/>
                </p:cNvSpPr>
                <p:nvPr/>
              </p:nvSpPr>
              <p:spPr bwMode="auto">
                <a:xfrm>
                  <a:off x="4560" y="1728"/>
                  <a:ext cx="403" cy="40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00"/>
                    </a:gs>
                    <a:gs pos="100000">
                      <a:srgbClr val="003E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2400" b="1"/>
                    <a:t>p</a:t>
                  </a:r>
                </a:p>
              </p:txBody>
            </p:sp>
          </p:grpSp>
        </p:grpSp>
        <p:grpSp>
          <p:nvGrpSpPr>
            <p:cNvPr id="57354" name="Group 30"/>
            <p:cNvGrpSpPr>
              <a:grpSpLocks/>
            </p:cNvGrpSpPr>
            <p:nvPr/>
          </p:nvGrpSpPr>
          <p:grpSpPr bwMode="auto">
            <a:xfrm>
              <a:off x="4320" y="768"/>
              <a:ext cx="1008" cy="1584"/>
              <a:chOff x="4320" y="768"/>
              <a:chExt cx="1008" cy="1584"/>
            </a:xfrm>
          </p:grpSpPr>
          <p:sp>
            <p:nvSpPr>
              <p:cNvPr id="57359" name="AutoShape 21"/>
              <p:cNvSpPr>
                <a:spLocks noChangeArrowheads="1"/>
              </p:cNvSpPr>
              <p:nvPr/>
            </p:nvSpPr>
            <p:spPr bwMode="auto">
              <a:xfrm rot="10800000">
                <a:off x="4608" y="768"/>
                <a:ext cx="391" cy="1584"/>
              </a:xfrm>
              <a:prstGeom prst="upArrow">
                <a:avLst>
                  <a:gd name="adj1" fmla="val 35000"/>
                  <a:gd name="adj2" fmla="val 9677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7360" name="Group 29"/>
              <p:cNvGrpSpPr>
                <a:grpSpLocks/>
              </p:cNvGrpSpPr>
              <p:nvPr/>
            </p:nvGrpSpPr>
            <p:grpSpPr bwMode="auto">
              <a:xfrm>
                <a:off x="4320" y="912"/>
                <a:ext cx="1008" cy="975"/>
                <a:chOff x="4320" y="1215"/>
                <a:chExt cx="1008" cy="975"/>
              </a:xfrm>
            </p:grpSpPr>
            <p:sp>
              <p:nvSpPr>
                <p:cNvPr id="57361" name="Oval 22"/>
                <p:cNvSpPr>
                  <a:spLocks noChangeArrowheads="1"/>
                </p:cNvSpPr>
                <p:nvPr/>
              </p:nvSpPr>
              <p:spPr bwMode="auto">
                <a:xfrm>
                  <a:off x="4320" y="1215"/>
                  <a:ext cx="1008" cy="97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6688AA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7362" name="Group 23"/>
                <p:cNvGrpSpPr>
                  <a:grpSpLocks/>
                </p:cNvGrpSpPr>
                <p:nvPr/>
              </p:nvGrpSpPr>
              <p:grpSpPr bwMode="auto">
                <a:xfrm>
                  <a:off x="4866" y="1337"/>
                  <a:ext cx="353" cy="609"/>
                  <a:chOff x="4800" y="1248"/>
                  <a:chExt cx="403" cy="720"/>
                </a:xfrm>
              </p:grpSpPr>
              <p:sp>
                <p:nvSpPr>
                  <p:cNvPr id="57366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4881" y="1248"/>
                    <a:ext cx="240" cy="720"/>
                  </a:xfrm>
                  <a:prstGeom prst="upArrow">
                    <a:avLst>
                      <a:gd name="adj1" fmla="val 35000"/>
                      <a:gd name="adj2" fmla="val 7166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67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4800" y="1488"/>
                    <a:ext cx="403" cy="40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4D0F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lang="en-US" sz="2800" b="1"/>
                      <a:t>n</a:t>
                    </a:r>
                  </a:p>
                </p:txBody>
              </p:sp>
            </p:grpSp>
            <p:grpSp>
              <p:nvGrpSpPr>
                <p:cNvPr id="57363" name="Group 26"/>
                <p:cNvGrpSpPr>
                  <a:grpSpLocks/>
                </p:cNvGrpSpPr>
                <p:nvPr/>
              </p:nvGrpSpPr>
              <p:grpSpPr bwMode="auto">
                <a:xfrm>
                  <a:off x="4404" y="1337"/>
                  <a:ext cx="353" cy="609"/>
                  <a:chOff x="4560" y="1488"/>
                  <a:chExt cx="403" cy="720"/>
                </a:xfrm>
              </p:grpSpPr>
              <p:sp>
                <p:nvSpPr>
                  <p:cNvPr id="57364" name="AutoShape 27"/>
                  <p:cNvSpPr>
                    <a:spLocks noChangeArrowheads="1"/>
                  </p:cNvSpPr>
                  <p:nvPr/>
                </p:nvSpPr>
                <p:spPr bwMode="auto">
                  <a:xfrm>
                    <a:off x="4641" y="1488"/>
                    <a:ext cx="240" cy="720"/>
                  </a:xfrm>
                  <a:prstGeom prst="upArrow">
                    <a:avLst>
                      <a:gd name="adj1" fmla="val 35000"/>
                      <a:gd name="adj2" fmla="val 7166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65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1728"/>
                    <a:ext cx="403" cy="40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00"/>
                      </a:gs>
                      <a:gs pos="100000">
                        <a:srgbClr val="003E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lang="en-US" sz="2400" b="1"/>
                      <a:t>p</a:t>
                    </a:r>
                  </a:p>
                </p:txBody>
              </p:sp>
            </p:grpSp>
          </p:grpSp>
        </p:grpSp>
        <p:sp>
          <p:nvSpPr>
            <p:cNvPr id="47135" name="Text Box 31"/>
            <p:cNvSpPr txBox="1">
              <a:spLocks noChangeArrowheads="1"/>
            </p:cNvSpPr>
            <p:nvPr/>
          </p:nvSpPr>
          <p:spPr bwMode="auto">
            <a:xfrm>
              <a:off x="2928" y="816"/>
              <a:ext cx="307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cs typeface="Helvetica"/>
                </a:rPr>
                <a:t>S</a:t>
              </a:r>
            </a:p>
          </p:txBody>
        </p:sp>
        <p:sp>
          <p:nvSpPr>
            <p:cNvPr id="47136" name="Text Box 32"/>
            <p:cNvSpPr txBox="1">
              <a:spLocks noChangeArrowheads="1"/>
            </p:cNvSpPr>
            <p:nvPr/>
          </p:nvSpPr>
          <p:spPr bwMode="auto">
            <a:xfrm>
              <a:off x="4128" y="816"/>
              <a:ext cx="322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cs typeface="Helvetica"/>
                </a:rPr>
                <a:t>D</a:t>
              </a:r>
            </a:p>
          </p:txBody>
        </p:sp>
        <p:sp>
          <p:nvSpPr>
            <p:cNvPr id="47137" name="Text Box 33"/>
            <p:cNvSpPr txBox="1">
              <a:spLocks noChangeArrowheads="1"/>
            </p:cNvSpPr>
            <p:nvPr/>
          </p:nvSpPr>
          <p:spPr bwMode="auto">
            <a:xfrm>
              <a:off x="3216" y="2352"/>
              <a:ext cx="622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cs typeface="Helvetica"/>
                </a:rPr>
                <a:t>(L=0)</a:t>
              </a:r>
            </a:p>
          </p:txBody>
        </p:sp>
        <p:sp>
          <p:nvSpPr>
            <p:cNvPr id="47138" name="Text Box 34"/>
            <p:cNvSpPr txBox="1">
              <a:spLocks noChangeArrowheads="1"/>
            </p:cNvSpPr>
            <p:nvPr/>
          </p:nvSpPr>
          <p:spPr bwMode="auto">
            <a:xfrm>
              <a:off x="4560" y="2352"/>
              <a:ext cx="622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cs typeface="Helvetica"/>
                </a:rPr>
                <a:t>(L=2)</a:t>
              </a:r>
            </a:p>
          </p:txBody>
        </p:sp>
      </p:grpSp>
      <p:sp>
        <p:nvSpPr>
          <p:cNvPr id="47142" name="Text Box 38"/>
          <p:cNvSpPr txBox="1">
            <a:spLocks noChangeArrowheads="1"/>
          </p:cNvSpPr>
          <p:nvPr/>
        </p:nvSpPr>
        <p:spPr bwMode="auto">
          <a:xfrm>
            <a:off x="0" y="3639502"/>
            <a:ext cx="4648200" cy="3447098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“The experiment reveals in a most direct manner the effects of the D state in the deuteron ground-state wave.”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endParaRPr lang="en-US" sz="1800" dirty="0">
              <a:latin typeface="+mn-lt"/>
            </a:endParaRPr>
          </a:p>
          <a:p>
            <a:pPr marL="285750" indent="-285750" eaLnBrk="1" hangingPunct="1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BLAST: A. </a:t>
            </a:r>
            <a:r>
              <a:rPr lang="en-US" sz="1800" dirty="0" err="1">
                <a:latin typeface="+mn-lt"/>
              </a:rPr>
              <a:t>DeGrush</a:t>
            </a:r>
            <a:r>
              <a:rPr lang="en-US" sz="1800" dirty="0">
                <a:latin typeface="+mn-lt"/>
              </a:rPr>
              <a:t> </a:t>
            </a:r>
            <a:r>
              <a:rPr lang="en-US" sz="1800" i="1" dirty="0">
                <a:latin typeface="+mn-lt"/>
              </a:rPr>
              <a:t>et al., </a:t>
            </a:r>
            <a:r>
              <a:rPr lang="en-US" sz="1800" dirty="0">
                <a:latin typeface="+mn-lt"/>
              </a:rPr>
              <a:t>Phys. Rev. Lett. </a:t>
            </a:r>
            <a:r>
              <a:rPr lang="en-US" sz="1800" b="1" dirty="0">
                <a:latin typeface="+mn-lt"/>
              </a:rPr>
              <a:t>119</a:t>
            </a:r>
            <a:r>
              <a:rPr lang="en-US" sz="1800" dirty="0">
                <a:latin typeface="+mn-lt"/>
              </a:rPr>
              <a:t> (2017) 18250.</a:t>
            </a:r>
          </a:p>
          <a:p>
            <a:pPr marL="285750" indent="-285750" eaLnBrk="1" hangingPunct="1">
              <a:buFont typeface="Courier New" panose="02070309020205020404" pitchFamily="49" charset="0"/>
              <a:buChar char="o"/>
            </a:pPr>
            <a:endParaRPr lang="en-US" sz="1800" dirty="0">
              <a:latin typeface="+mn-lt"/>
            </a:endParaRPr>
          </a:p>
          <a:p>
            <a:pPr marL="285750" indent="-285750" eaLnBrk="1" hangingPunct="1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CLAS: M. Mayer </a:t>
            </a:r>
            <a:r>
              <a:rPr lang="en-US" sz="1800" i="1" dirty="0">
                <a:latin typeface="+mn-lt"/>
              </a:rPr>
              <a:t>et al., </a:t>
            </a:r>
            <a:r>
              <a:rPr lang="en-US" sz="1800" dirty="0">
                <a:latin typeface="+mn-lt"/>
              </a:rPr>
              <a:t>Phys. Rev. </a:t>
            </a:r>
            <a:r>
              <a:rPr lang="en-US" sz="1800" b="1" dirty="0">
                <a:latin typeface="+mn-lt"/>
              </a:rPr>
              <a:t>C95</a:t>
            </a:r>
            <a:r>
              <a:rPr lang="en-US" sz="1800" dirty="0">
                <a:latin typeface="+mn-lt"/>
              </a:rPr>
              <a:t> (2017)  024005</a:t>
            </a:r>
          </a:p>
          <a:p>
            <a:pPr eaLnBrk="1" hangingPunct="1"/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  <a:p>
            <a:pPr marL="342900" indent="-342900" eaLnBrk="1" hangingPunct="1">
              <a:buFont typeface="Wingdings" charset="2"/>
              <a:buChar char="§"/>
            </a:pP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>
              <a:latin typeface="+mn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-22086"/>
            <a:ext cx="9158941" cy="707886"/>
            <a:chOff x="0" y="-22086"/>
            <a:chExt cx="9158941" cy="707886"/>
          </a:xfrm>
        </p:grpSpPr>
        <p:sp>
          <p:nvSpPr>
            <p:cNvPr id="33" name="TextBox 32"/>
            <p:cNvSpPr txBox="1"/>
            <p:nvPr/>
          </p:nvSpPr>
          <p:spPr>
            <a:xfrm>
              <a:off x="268938" y="-22086"/>
              <a:ext cx="7366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latin typeface="Calibri"/>
                  <a:ea typeface="+mn-ea"/>
                  <a:cs typeface="+mn-cs"/>
                </a:rPr>
                <a:t>Results for </a:t>
              </a:r>
              <a:r>
                <a:rPr lang="en-US" sz="4000" b="1" baseline="30000" dirty="0">
                  <a:latin typeface="Calibri"/>
                  <a:ea typeface="+mn-ea"/>
                  <a:cs typeface="+mn-cs"/>
                </a:rPr>
                <a:t>2</a:t>
              </a:r>
              <a:r>
                <a:rPr lang="en-US" sz="4000" b="1" dirty="0">
                  <a:latin typeface="Calibri"/>
                  <a:ea typeface="+mn-ea"/>
                  <a:cs typeface="+mn-cs"/>
                </a:rPr>
                <a:t>H(</a:t>
              </a:r>
              <a:r>
                <a:rPr lang="en-US" sz="4000" b="1" dirty="0" err="1">
                  <a:latin typeface="Calibri"/>
                  <a:ea typeface="+mn-ea"/>
                  <a:cs typeface="+mn-cs"/>
                </a:rPr>
                <a:t>e,e’p</a:t>
              </a:r>
              <a:r>
                <a:rPr lang="en-US" sz="4000" b="1" dirty="0">
                  <a:latin typeface="Calibri"/>
                  <a:ea typeface="+mn-ea"/>
                  <a:cs typeface="+mn-cs"/>
                </a:rPr>
                <a:t>) from NIKHEF </a:t>
              </a:r>
              <a:endParaRPr lang="en-US" sz="3600" dirty="0">
                <a:latin typeface="Arial" pitchFamily="-65" charset="0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0" y="64782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/>
          <p:cNvCxnSpPr/>
          <p:nvPr/>
        </p:nvCxnSpPr>
        <p:spPr>
          <a:xfrm>
            <a:off x="2930236" y="76200"/>
            <a:ext cx="34636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301561" y="152400"/>
            <a:ext cx="41207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735C1B-836D-4146-BA5A-29A7120B547C}"/>
              </a:ext>
            </a:extLst>
          </p:cNvPr>
          <p:cNvSpPr txBox="1"/>
          <p:nvPr/>
        </p:nvSpPr>
        <p:spPr>
          <a:xfrm>
            <a:off x="1" y="6974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I. </a:t>
            </a:r>
            <a:r>
              <a:rPr lang="en-US" dirty="0" err="1">
                <a:latin typeface="+mn-lt"/>
              </a:rPr>
              <a:t>Passchier</a:t>
            </a:r>
            <a:r>
              <a:rPr lang="en-US" dirty="0">
                <a:latin typeface="+mn-lt"/>
              </a:rPr>
              <a:t> </a:t>
            </a:r>
            <a:r>
              <a:rPr lang="en-US" i="1" dirty="0">
                <a:latin typeface="+mn-lt"/>
              </a:rPr>
              <a:t>et al., </a:t>
            </a:r>
            <a:r>
              <a:rPr lang="en-US" dirty="0">
                <a:latin typeface="+mn-lt"/>
              </a:rPr>
              <a:t>Phys. Rev. Lett. </a:t>
            </a:r>
            <a:r>
              <a:rPr lang="en-US" b="1" dirty="0">
                <a:latin typeface="+mn-lt"/>
              </a:rPr>
              <a:t>88 </a:t>
            </a:r>
            <a:r>
              <a:rPr lang="en-US" dirty="0">
                <a:latin typeface="+mn-lt"/>
              </a:rPr>
              <a:t>(2002) 102302.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DDD69-6C40-054D-B342-D998BF7BBCA9}"/>
              </a:ext>
            </a:extLst>
          </p:cNvPr>
          <p:cNvSpPr txBox="1"/>
          <p:nvPr/>
        </p:nvSpPr>
        <p:spPr>
          <a:xfrm>
            <a:off x="0" y="635770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This shows why “neutron” DIS experiments like BONUS tag low P</a:t>
            </a:r>
            <a:r>
              <a:rPr lang="en-US" b="1" baseline="-25000" dirty="0"/>
              <a:t>m</a:t>
            </a:r>
            <a:r>
              <a:rPr lang="en-US" b="1" dirty="0"/>
              <a:t> protons.</a:t>
            </a:r>
          </a:p>
        </p:txBody>
      </p:sp>
    </p:spTree>
    <p:extLst>
      <p:ext uri="{BB962C8B-B14F-4D97-AF65-F5344CB8AC3E}">
        <p14:creationId xmlns:p14="http://schemas.microsoft.com/office/powerpoint/2010/main" val="10965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21B3B1E0-27BF-4A4E-9333-E7EADAFD0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51204" name="Picture 19" descr="TargetLadder.pdf">
            <a:extLst>
              <a:ext uri="{FF2B5EF4-FFF2-40B4-BE49-F238E27FC236}">
                <a16:creationId xmlns:a16="http://schemas.microsoft.com/office/drawing/2014/main" id="{AB8D5766-69C3-1B44-BC9F-AC702FD9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36625"/>
            <a:ext cx="78994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9E6C89E1-4F48-E946-9B40-51F4442D8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6B6BF2C-361D-2E44-8D93-AA079C92B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59C654-4464-7C47-92A5-3E08A88E497D}"/>
              </a:ext>
            </a:extLst>
          </p:cNvPr>
          <p:cNvSpPr/>
          <p:nvPr/>
        </p:nvSpPr>
        <p:spPr>
          <a:xfrm>
            <a:off x="2590800" y="66509"/>
            <a:ext cx="4495800" cy="649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180373-01F7-0F4A-A91E-409EF582F882}"/>
              </a:ext>
            </a:extLst>
          </p:cNvPr>
          <p:cNvGrpSpPr/>
          <p:nvPr/>
        </p:nvGrpSpPr>
        <p:grpSpPr>
          <a:xfrm>
            <a:off x="0" y="-76200"/>
            <a:ext cx="9158941" cy="724023"/>
            <a:chOff x="0" y="-76200"/>
            <a:chExt cx="9158941" cy="7240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B2583E-D08E-D443-BB95-4D881FCC3F60}"/>
                </a:ext>
              </a:extLst>
            </p:cNvPr>
            <p:cNvSpPr txBox="1"/>
            <p:nvPr/>
          </p:nvSpPr>
          <p:spPr>
            <a:xfrm>
              <a:off x="0" y="-76200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latin typeface="Calibri"/>
                  <a:ea typeface="+mn-ea"/>
                  <a:cs typeface="+mn-cs"/>
                </a:rPr>
                <a:t>Polarized Helium-3 Target</a:t>
              </a:r>
              <a:endParaRPr lang="en-US" sz="3600" dirty="0">
                <a:latin typeface="Arial" pitchFamily="-65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A70733E-FFF2-A84B-A337-6BDB5B34811F}"/>
                </a:ext>
              </a:extLst>
            </p:cNvPr>
            <p:cNvCxnSpPr/>
            <p:nvPr/>
          </p:nvCxnSpPr>
          <p:spPr>
            <a:xfrm>
              <a:off x="0" y="64782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2622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7" descr="TheoryProtonLongKin4ppn.png">
            <a:extLst>
              <a:ext uri="{FF2B5EF4-FFF2-40B4-BE49-F238E27FC236}">
                <a16:creationId xmlns:a16="http://schemas.microsoft.com/office/drawing/2014/main" id="{97C3E3AA-7A17-EE4B-9C58-002868BC7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0038"/>
            <a:ext cx="434340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95" descr="TheoryProtonLongKin4.png">
            <a:extLst>
              <a:ext uri="{FF2B5EF4-FFF2-40B4-BE49-F238E27FC236}">
                <a16:creationId xmlns:a16="http://schemas.microsoft.com/office/drawing/2014/main" id="{F67C95A7-BFF6-144B-8599-CEA7281BF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434340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2">
            <a:extLst>
              <a:ext uri="{FF2B5EF4-FFF2-40B4-BE49-F238E27FC236}">
                <a16:creationId xmlns:a16="http://schemas.microsoft.com/office/drawing/2014/main" id="{69A40D2C-FBA4-A846-B895-5B756CEBB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5606" name="Text Box 106">
            <a:extLst>
              <a:ext uri="{FF2B5EF4-FFF2-40B4-BE49-F238E27FC236}">
                <a16:creationId xmlns:a16="http://schemas.microsoft.com/office/drawing/2014/main" id="{5036E6E7-97FB-D04B-8E97-483C50E9E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70" y="838200"/>
            <a:ext cx="4495800" cy="2446824"/>
          </a:xfrm>
          <a:prstGeom prst="rect">
            <a:avLst/>
          </a:prstGeom>
          <a:solidFill>
            <a:schemeClr val="bg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000" dirty="0"/>
              <a:t> </a:t>
            </a:r>
            <a:r>
              <a:rPr lang="en-US" altLang="en-US" sz="1900" dirty="0"/>
              <a:t>Shown is the </a:t>
            </a:r>
            <a:r>
              <a:rPr lang="en-US" altLang="en-US" sz="1900" dirty="0" err="1"/>
              <a:t>Faddeev</a:t>
            </a:r>
            <a:r>
              <a:rPr lang="en-US" altLang="en-US" sz="1900" dirty="0"/>
              <a:t> calculation results from Krakow/Bochum group</a:t>
            </a:r>
          </a:p>
          <a:p>
            <a:pPr eaLnBrk="1" hangingPunct="1">
              <a:buFontTx/>
              <a:buChar char="-"/>
            </a:pPr>
            <a:endParaRPr lang="en-US" altLang="en-US" sz="1900" dirty="0"/>
          </a:p>
          <a:p>
            <a:pPr eaLnBrk="1" hangingPunct="1">
              <a:buFontTx/>
              <a:buChar char="-"/>
            </a:pPr>
            <a:r>
              <a:rPr lang="en-US" altLang="en-US" sz="1900" dirty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Theoretical calculations must be    average over the large acceptance</a:t>
            </a:r>
            <a:endParaRPr lang="en-US" altLang="en-US" sz="800" dirty="0"/>
          </a:p>
          <a:p>
            <a:pPr eaLnBrk="1" hangingPunct="1"/>
            <a:endParaRPr lang="en-US" altLang="en-US" sz="1000" u="sng" dirty="0"/>
          </a:p>
          <a:p>
            <a:pPr eaLnBrk="1" hangingPunct="1"/>
            <a:endParaRPr lang="en-US" altLang="en-US" sz="1000" u="sng" dirty="0"/>
          </a:p>
          <a:p>
            <a:pPr eaLnBrk="1" hangingPunct="1">
              <a:buFontTx/>
              <a:buChar char="-"/>
            </a:pPr>
            <a:r>
              <a:rPr lang="en-US" altLang="en-US" sz="1900" dirty="0"/>
              <a:t> Separate calc. for </a:t>
            </a:r>
            <a:r>
              <a:rPr lang="en-US" altLang="en-US" sz="1900" b="1" dirty="0">
                <a:solidFill>
                  <a:srgbClr val="FF0000"/>
                </a:solidFill>
              </a:rPr>
              <a:t>2BBU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/>
              <a:t>and </a:t>
            </a:r>
            <a:r>
              <a:rPr lang="en-US" altLang="en-US" sz="1900" b="1" dirty="0">
                <a:solidFill>
                  <a:srgbClr val="0000FF"/>
                </a:solidFill>
              </a:rPr>
              <a:t>3BBU</a:t>
            </a:r>
          </a:p>
          <a:p>
            <a:pPr eaLnBrk="1" hangingPunct="1"/>
            <a:r>
              <a:rPr lang="en-US" altLang="en-US" sz="1800" dirty="0">
                <a:cs typeface="Lucida Grande" panose="020B0600040502020204" pitchFamily="34" charset="0"/>
              </a:rPr>
              <a:t>  </a:t>
            </a:r>
            <a:r>
              <a:rPr lang="en-US" altLang="en-US" sz="1800" dirty="0">
                <a:solidFill>
                  <a:srgbClr val="404040"/>
                </a:solidFill>
                <a:cs typeface="Lucida Grande" panose="020B0600040502020204" pitchFamily="34" charset="0"/>
              </a:rPr>
              <a:t> </a:t>
            </a:r>
          </a:p>
        </p:txBody>
      </p:sp>
      <p:sp>
        <p:nvSpPr>
          <p:cNvPr id="40967" name="TextBox 176">
            <a:extLst>
              <a:ext uri="{FF2B5EF4-FFF2-40B4-BE49-F238E27FC236}">
                <a16:creationId xmlns:a16="http://schemas.microsoft.com/office/drawing/2014/main" id="{159D82CD-32EC-2948-A01D-054C7D61C68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440906" y="2045494"/>
            <a:ext cx="2509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</a:rPr>
              <a:t>Two-Body Breakup</a:t>
            </a:r>
          </a:p>
        </p:txBody>
      </p: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F07475A8-C564-3242-9E81-E6035A3DCFB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372894" y="4990306"/>
            <a:ext cx="19050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9" name="TextBox 184">
            <a:extLst>
              <a:ext uri="{FF2B5EF4-FFF2-40B4-BE49-F238E27FC236}">
                <a16:creationId xmlns:a16="http://schemas.microsoft.com/office/drawing/2014/main" id="{63DA0D29-A234-2B4B-90E8-19E8DE244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0950" y="3581400"/>
            <a:ext cx="4083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/>
              <a:t>3BBU asymmetries much larger</a:t>
            </a:r>
          </a:p>
        </p:txBody>
      </p: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67661AD9-1257-0042-B537-1F56A40465A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5525294" y="2856706"/>
            <a:ext cx="16002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1" name="TextBox 176">
            <a:extLst>
              <a:ext uri="{FF2B5EF4-FFF2-40B4-BE49-F238E27FC236}">
                <a16:creationId xmlns:a16="http://schemas.microsoft.com/office/drawing/2014/main" id="{34DAB0A8-98FC-7042-94A8-EBB7F1E7114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317081" y="5279232"/>
            <a:ext cx="2757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</a:rPr>
              <a:t>Three-Body Breakup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82CA3B86-556A-8E4B-B6FD-A808940B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9FE18B-3D1D-3943-9AB6-A97D3534125E}"/>
              </a:ext>
            </a:extLst>
          </p:cNvPr>
          <p:cNvGrpSpPr/>
          <p:nvPr/>
        </p:nvGrpSpPr>
        <p:grpSpPr>
          <a:xfrm>
            <a:off x="0" y="-73762"/>
            <a:ext cx="9158941" cy="721585"/>
            <a:chOff x="0" y="-73762"/>
            <a:chExt cx="9158941" cy="72158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94184D-AA0F-7244-89A3-4B72C7AC515E}"/>
                </a:ext>
              </a:extLst>
            </p:cNvPr>
            <p:cNvSpPr txBox="1"/>
            <p:nvPr/>
          </p:nvSpPr>
          <p:spPr>
            <a:xfrm>
              <a:off x="268938" y="-73762"/>
              <a:ext cx="82941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latin typeface="Calibri"/>
                  <a:ea typeface="+mn-ea"/>
                  <a:cs typeface="+mn-cs"/>
                </a:rPr>
                <a:t>Averaging of theories over acceptance</a:t>
              </a:r>
              <a:endParaRPr lang="en-US" sz="3600" dirty="0">
                <a:latin typeface="Arial" pitchFamily="-65" charset="0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E9479A5-FEAB-8448-A72B-6FFBD405DE93}"/>
                </a:ext>
              </a:extLst>
            </p:cNvPr>
            <p:cNvCxnSpPr/>
            <p:nvPr/>
          </p:nvCxnSpPr>
          <p:spPr>
            <a:xfrm>
              <a:off x="0" y="64782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83878ED-4156-0C42-986E-9D19ADDABEA8}"/>
              </a:ext>
            </a:extLst>
          </p:cNvPr>
          <p:cNvSpPr/>
          <p:nvPr/>
        </p:nvSpPr>
        <p:spPr>
          <a:xfrm>
            <a:off x="6655373" y="4267200"/>
            <a:ext cx="164465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CD666-8269-3343-90FF-64C41A5E1071}"/>
              </a:ext>
            </a:extLst>
          </p:cNvPr>
          <p:cNvSpPr/>
          <p:nvPr/>
        </p:nvSpPr>
        <p:spPr>
          <a:xfrm>
            <a:off x="6553200" y="990600"/>
            <a:ext cx="164465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24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68938" y="717670"/>
            <a:ext cx="55290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M. </a:t>
            </a:r>
            <a:r>
              <a:rPr lang="en-US" sz="1800" dirty="0" err="1"/>
              <a:t>Mihovilovic</a:t>
            </a:r>
            <a:r>
              <a:rPr lang="en-US" sz="1800" dirty="0"/>
              <a:t> </a:t>
            </a:r>
            <a:r>
              <a:rPr lang="en-US" sz="1800" i="1" dirty="0"/>
              <a:t>et al., </a:t>
            </a:r>
            <a:r>
              <a:rPr lang="en-US" sz="1800" dirty="0"/>
              <a:t>Phys. Lett. B </a:t>
            </a:r>
            <a:r>
              <a:rPr lang="en-US" sz="1800" b="1" dirty="0"/>
              <a:t>788</a:t>
            </a:r>
            <a:r>
              <a:rPr lang="en-US" sz="1800" dirty="0"/>
              <a:t> (2019) 117.</a:t>
            </a:r>
            <a:endParaRPr lang="en-US" sz="1800" dirty="0">
              <a:latin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-73762"/>
            <a:ext cx="9158941" cy="721585"/>
            <a:chOff x="0" y="-73762"/>
            <a:chExt cx="9158941" cy="721585"/>
          </a:xfrm>
        </p:grpSpPr>
        <p:sp>
          <p:nvSpPr>
            <p:cNvPr id="14" name="TextBox 13"/>
            <p:cNvSpPr txBox="1"/>
            <p:nvPr/>
          </p:nvSpPr>
          <p:spPr>
            <a:xfrm>
              <a:off x="268938" y="-73762"/>
              <a:ext cx="78397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latin typeface="Calibri"/>
                  <a:ea typeface="+mn-ea"/>
                  <a:cs typeface="+mn-cs"/>
                </a:rPr>
                <a:t>2BBU and 3BBU separated in theory</a:t>
              </a:r>
              <a:endParaRPr lang="en-US" sz="3600" dirty="0">
                <a:latin typeface="Arial" pitchFamily="-65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0" y="64782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219200"/>
            <a:ext cx="5461340" cy="52375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05400" y="1236345"/>
            <a:ext cx="396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Helvetica"/>
                <a:cs typeface="Helvetica"/>
              </a:rPr>
              <a:t>A</a:t>
            </a:r>
            <a:r>
              <a:rPr lang="en-US" baseline="-25000" dirty="0">
                <a:latin typeface="Helvetica"/>
                <a:cs typeface="Helvetica"/>
              </a:rPr>
              <a:t>2BBU</a:t>
            </a:r>
            <a:r>
              <a:rPr lang="en-US" dirty="0">
                <a:latin typeface="Helvetica"/>
                <a:cs typeface="Helvetica"/>
              </a:rPr>
              <a:t> and A</a:t>
            </a:r>
            <a:r>
              <a:rPr lang="en-US" baseline="-25000" dirty="0">
                <a:latin typeface="Helvetica"/>
                <a:cs typeface="Helvetica"/>
              </a:rPr>
              <a:t>3BBU</a:t>
            </a:r>
            <a:r>
              <a:rPr lang="en-US" dirty="0">
                <a:latin typeface="Helvetica"/>
                <a:cs typeface="Helvetica"/>
              </a:rPr>
              <a:t> with opposite signs.</a:t>
            </a:r>
          </a:p>
          <a:p>
            <a:endParaRPr lang="en-US" dirty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Helvetica"/>
                <a:cs typeface="Helvetica"/>
              </a:rPr>
              <a:t>Cross-section and A</a:t>
            </a:r>
            <a:r>
              <a:rPr lang="en-US" baseline="-25000" dirty="0">
                <a:latin typeface="Helvetica"/>
                <a:cs typeface="Helvetica"/>
              </a:rPr>
              <a:t>2BBU</a:t>
            </a:r>
            <a:r>
              <a:rPr lang="en-US" dirty="0">
                <a:latin typeface="Helvetica"/>
                <a:cs typeface="Helvetica"/>
              </a:rPr>
              <a:t> well established.  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Helvetica"/>
                <a:cs typeface="Helvetica"/>
              </a:rPr>
              <a:t>Theory and experiment agrees with </a:t>
            </a:r>
            <a:r>
              <a:rPr lang="en-US" baseline="30000" dirty="0">
                <a:latin typeface="Helvetica"/>
                <a:cs typeface="Helvetica"/>
              </a:rPr>
              <a:t>3</a:t>
            </a:r>
            <a:r>
              <a:rPr lang="en-US" dirty="0">
                <a:latin typeface="Helvetica"/>
                <a:cs typeface="Helvetica"/>
              </a:rPr>
              <a:t>He(</a:t>
            </a:r>
            <a:r>
              <a:rPr lang="en-US" dirty="0" err="1">
                <a:latin typeface="Helvetica"/>
                <a:cs typeface="Helvetica"/>
              </a:rPr>
              <a:t>e,e’p</a:t>
            </a:r>
            <a:r>
              <a:rPr lang="en-US" dirty="0">
                <a:latin typeface="Helvetica"/>
                <a:cs typeface="Helvetica"/>
              </a:rPr>
              <a:t>)d 2bbu channel</a:t>
            </a:r>
          </a:p>
          <a:p>
            <a:endParaRPr lang="en-US" dirty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b="1" dirty="0">
                <a:latin typeface="Helvetica"/>
                <a:cs typeface="Helvetica"/>
              </a:rPr>
              <a:t>Disagreement due to A</a:t>
            </a:r>
            <a:r>
              <a:rPr lang="en-US" b="1" baseline="-25000" dirty="0">
                <a:latin typeface="Helvetica"/>
                <a:cs typeface="Helvetica"/>
              </a:rPr>
              <a:t>3BBU</a:t>
            </a:r>
            <a:endParaRPr lang="en-US" dirty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20482" name="Picture 2" descr="https://ars.els-cdn.com/content/image/1-s2.0-S0370269318308384-gr003_lrg.jpg">
            <a:extLst>
              <a:ext uri="{FF2B5EF4-FFF2-40B4-BE49-F238E27FC236}">
                <a16:creationId xmlns:a16="http://schemas.microsoft.com/office/drawing/2014/main" id="{441AB85F-E84A-8442-B402-C5AC18DE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48200"/>
            <a:ext cx="3987460" cy="153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29B972-6D0A-B146-8DFE-9AC8E438E574}"/>
              </a:ext>
            </a:extLst>
          </p:cNvPr>
          <p:cNvSpPr txBox="1"/>
          <p:nvPr/>
        </p:nvSpPr>
        <p:spPr>
          <a:xfrm>
            <a:off x="1752600" y="6248400"/>
            <a:ext cx="13853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m</a:t>
            </a:r>
            <a:r>
              <a:rPr lang="en-US" dirty="0"/>
              <a:t> [MeV/c]</a:t>
            </a:r>
          </a:p>
        </p:txBody>
      </p:sp>
    </p:spTree>
    <p:extLst>
      <p:ext uri="{BB962C8B-B14F-4D97-AF65-F5344CB8AC3E}">
        <p14:creationId xmlns:p14="http://schemas.microsoft.com/office/powerpoint/2010/main" val="29614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-73762"/>
            <a:ext cx="9158941" cy="721585"/>
            <a:chOff x="0" y="-73762"/>
            <a:chExt cx="9158941" cy="721585"/>
          </a:xfrm>
        </p:grpSpPr>
        <p:sp>
          <p:nvSpPr>
            <p:cNvPr id="14" name="TextBox 13"/>
            <p:cNvSpPr txBox="1"/>
            <p:nvPr/>
          </p:nvSpPr>
          <p:spPr>
            <a:xfrm>
              <a:off x="268938" y="-73762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3600" dirty="0">
                <a:latin typeface="Arial" pitchFamily="-65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0" y="64782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52400" y="838736"/>
            <a:ext cx="8763000" cy="210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0000"/>
                </a:solidFill>
                <a:latin typeface="Helvetica"/>
                <a:cs typeface="Helvetica"/>
              </a:rPr>
              <a:t>Proton</a:t>
            </a:r>
            <a:r>
              <a:rPr lang="en-US" sz="3000" dirty="0">
                <a:latin typeface="Helvetica"/>
                <a:cs typeface="Helvetica"/>
              </a:rPr>
              <a:t> = 2.793 𝝻</a:t>
            </a:r>
            <a:r>
              <a:rPr lang="en-US" sz="3000" baseline="-25000" dirty="0">
                <a:latin typeface="Helvetica"/>
                <a:cs typeface="Helvetica"/>
              </a:rPr>
              <a:t>N </a:t>
            </a:r>
            <a:r>
              <a:rPr lang="en-US" sz="3000" dirty="0">
                <a:latin typeface="Helvetica"/>
                <a:cs typeface="Helvetica"/>
              </a:rPr>
              <a:t>where 𝝻</a:t>
            </a:r>
            <a:r>
              <a:rPr lang="en-US" sz="3000" baseline="-25000" dirty="0">
                <a:latin typeface="Helvetica"/>
                <a:cs typeface="Helvetica"/>
              </a:rPr>
              <a:t>N </a:t>
            </a:r>
            <a:r>
              <a:rPr lang="en-US" sz="3000" dirty="0">
                <a:latin typeface="Helvetica"/>
                <a:cs typeface="Helvetica"/>
              </a:rPr>
              <a:t>= </a:t>
            </a:r>
            <a:r>
              <a:rPr lang="en-US" sz="3000" dirty="0" err="1">
                <a:latin typeface="Helvetica"/>
                <a:cs typeface="Helvetica"/>
              </a:rPr>
              <a:t>eℏ</a:t>
            </a:r>
            <a:r>
              <a:rPr lang="en-US" sz="3000" dirty="0">
                <a:latin typeface="Helvetica"/>
                <a:cs typeface="Helvetica"/>
              </a:rPr>
              <a:t>/2m</a:t>
            </a:r>
            <a:r>
              <a:rPr lang="en-US" sz="3000" baseline="-25000" dirty="0">
                <a:latin typeface="Helvetica"/>
                <a:cs typeface="Helvetica"/>
              </a:rPr>
              <a:t>p </a:t>
            </a:r>
            <a:r>
              <a:rPr lang="en-US" sz="3000" dirty="0">
                <a:latin typeface="Helvetica"/>
                <a:cs typeface="Helvetica"/>
              </a:rPr>
              <a:t> 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1954C8"/>
                </a:solidFill>
                <a:latin typeface="Helvetica"/>
                <a:cs typeface="Helvetica"/>
              </a:rPr>
              <a:t>Neutron</a:t>
            </a:r>
            <a:r>
              <a:rPr lang="en-US" sz="3000" dirty="0">
                <a:latin typeface="Helvetica"/>
                <a:cs typeface="Helvetica"/>
              </a:rPr>
              <a:t> = -1.913 𝝻</a:t>
            </a:r>
            <a:r>
              <a:rPr lang="en-US" sz="3000" baseline="-25000" dirty="0">
                <a:latin typeface="Helvetica"/>
                <a:cs typeface="Helvetica"/>
              </a:rPr>
              <a:t>N</a:t>
            </a:r>
            <a:r>
              <a:rPr lang="en-US" sz="3000" dirty="0">
                <a:latin typeface="Helvetica"/>
                <a:cs typeface="Helvetica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aseline="30000" dirty="0">
                <a:solidFill>
                  <a:srgbClr val="00B050"/>
                </a:solidFill>
                <a:latin typeface="Helvetica"/>
                <a:cs typeface="Helvetica"/>
              </a:rPr>
              <a:t>3</a:t>
            </a:r>
            <a:r>
              <a:rPr lang="en-US" sz="3000" dirty="0">
                <a:solidFill>
                  <a:srgbClr val="00B050"/>
                </a:solidFill>
                <a:latin typeface="Helvetica"/>
                <a:cs typeface="Helvetica"/>
              </a:rPr>
              <a:t>He</a:t>
            </a:r>
            <a:r>
              <a:rPr lang="en-US" sz="3000" dirty="0">
                <a:latin typeface="Helvetica"/>
                <a:cs typeface="Helvetica"/>
              </a:rPr>
              <a:t> = -2.128 𝝻</a:t>
            </a:r>
            <a:r>
              <a:rPr lang="en-US" sz="3000" baseline="-25000" dirty="0">
                <a:latin typeface="Helvetica"/>
                <a:cs typeface="Helvetica"/>
              </a:rPr>
              <a:t>N</a:t>
            </a:r>
            <a:r>
              <a:rPr lang="en-US" sz="3000" dirty="0">
                <a:latin typeface="Helvetica"/>
                <a:cs typeface="Helvetica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D382E9-0C77-CB46-B3C6-4BE310D0E237}"/>
              </a:ext>
            </a:extLst>
          </p:cNvPr>
          <p:cNvSpPr/>
          <p:nvPr/>
        </p:nvSpPr>
        <p:spPr>
          <a:xfrm>
            <a:off x="0" y="-5547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Calibri"/>
                <a:cs typeface="+mn-cs"/>
              </a:rPr>
              <a:t>Magnetic Moments</a:t>
            </a:r>
            <a:endParaRPr lang="en-US" sz="3600" dirty="0">
              <a:solidFill>
                <a:srgbClr val="000000"/>
              </a:solidFill>
              <a:latin typeface="Arial" pitchFamily="-65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7EEA4-ED36-D74A-BF7F-F4365323CD50}"/>
              </a:ext>
            </a:extLst>
          </p:cNvPr>
          <p:cNvSpPr txBox="1"/>
          <p:nvPr/>
        </p:nvSpPr>
        <p:spPr>
          <a:xfrm>
            <a:off x="302466" y="3200400"/>
            <a:ext cx="86129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Examples of 3He Magnetic Moment Calculations: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solidFill>
                  <a:srgbClr val="1954C8"/>
                </a:solidFill>
                <a:latin typeface="+mn-lt"/>
              </a:rPr>
              <a:t>Shell Model = </a:t>
            </a:r>
            <a:r>
              <a:rPr lang="en-US" sz="2800" dirty="0">
                <a:latin typeface="+mn-lt"/>
              </a:rPr>
              <a:t>-1.913 </a:t>
            </a:r>
            <a:r>
              <a:rPr lang="en-US" sz="2800" dirty="0">
                <a:latin typeface="+mn-lt"/>
                <a:cs typeface="Helvetica"/>
              </a:rPr>
              <a:t>𝝻</a:t>
            </a:r>
            <a:r>
              <a:rPr lang="en-US" sz="2800" baseline="-25000" dirty="0">
                <a:latin typeface="+mn-lt"/>
                <a:cs typeface="Helvetica"/>
              </a:rPr>
              <a:t>N</a:t>
            </a:r>
            <a:r>
              <a:rPr lang="en-US" sz="2800" dirty="0">
                <a:latin typeface="+mn-lt"/>
              </a:rPr>
              <a:t>   </a:t>
            </a:r>
          </a:p>
          <a:p>
            <a:r>
              <a:rPr lang="en-US" sz="2800" dirty="0">
                <a:solidFill>
                  <a:srgbClr val="00B050"/>
                </a:solidFill>
                <a:latin typeface="+mn-lt"/>
              </a:rPr>
              <a:t>Quark Model </a:t>
            </a:r>
            <a:r>
              <a:rPr lang="en-US" sz="2800" dirty="0">
                <a:latin typeface="+mn-lt"/>
              </a:rPr>
              <a:t>= -2.005</a:t>
            </a:r>
            <a:r>
              <a:rPr lang="en-US" sz="2800" dirty="0">
                <a:latin typeface="+mn-lt"/>
                <a:cs typeface="Helvetica"/>
              </a:rPr>
              <a:t> 𝝻</a:t>
            </a:r>
            <a:r>
              <a:rPr lang="en-US" sz="2800" baseline="-25000" dirty="0">
                <a:latin typeface="+mn-lt"/>
                <a:cs typeface="Helvetica"/>
              </a:rPr>
              <a:t>N</a:t>
            </a:r>
            <a:endParaRPr lang="en-US" sz="2800" dirty="0">
              <a:latin typeface="+mn-lt"/>
            </a:endParaRPr>
          </a:p>
          <a:p>
            <a:r>
              <a:rPr lang="en-US" sz="2800" dirty="0">
                <a:solidFill>
                  <a:srgbClr val="00B050"/>
                </a:solidFill>
                <a:latin typeface="+mn-lt"/>
              </a:rPr>
              <a:t>QCD Model</a:t>
            </a:r>
            <a:r>
              <a:rPr lang="en-US" sz="2800" dirty="0">
                <a:latin typeface="+mn-lt"/>
              </a:rPr>
              <a:t> = -2.291</a:t>
            </a:r>
            <a:r>
              <a:rPr lang="en-US" sz="2800" dirty="0">
                <a:latin typeface="+mn-lt"/>
                <a:cs typeface="Helvetica"/>
              </a:rPr>
              <a:t> 𝝻</a:t>
            </a:r>
            <a:r>
              <a:rPr lang="en-US" sz="2800" baseline="-25000" dirty="0">
                <a:latin typeface="+mn-lt"/>
                <a:cs typeface="Helvetica"/>
              </a:rPr>
              <a:t>N</a:t>
            </a:r>
            <a:endParaRPr lang="en-US" sz="2800" dirty="0">
              <a:latin typeface="+mn-lt"/>
            </a:endParaRPr>
          </a:p>
        </p:txBody>
      </p:sp>
      <p:grpSp>
        <p:nvGrpSpPr>
          <p:cNvPr id="16" name="Group 136">
            <a:extLst>
              <a:ext uri="{FF2B5EF4-FFF2-40B4-BE49-F238E27FC236}">
                <a16:creationId xmlns:a16="http://schemas.microsoft.com/office/drawing/2014/main" id="{73EC78AF-3891-9F40-9AE3-CFF9631AD596}"/>
              </a:ext>
            </a:extLst>
          </p:cNvPr>
          <p:cNvGrpSpPr>
            <a:grpSpLocks/>
          </p:cNvGrpSpPr>
          <p:nvPr/>
        </p:nvGrpSpPr>
        <p:grpSpPr bwMode="auto">
          <a:xfrm>
            <a:off x="5089001" y="3934192"/>
            <a:ext cx="1422400" cy="2543176"/>
            <a:chOff x="4752" y="672"/>
            <a:chExt cx="896" cy="1602"/>
          </a:xfrm>
        </p:grpSpPr>
        <p:sp>
          <p:nvSpPr>
            <p:cNvPr id="17" name="Text Box 48">
              <a:extLst>
                <a:ext uri="{FF2B5EF4-FFF2-40B4-BE49-F238E27FC236}">
                  <a16:creationId xmlns:a16="http://schemas.microsoft.com/office/drawing/2014/main" id="{9D557E40-06DA-0149-8169-8976BCA19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708"/>
              <a:ext cx="11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18" name="Text Box 50">
              <a:extLst>
                <a:ext uri="{FF2B5EF4-FFF2-40B4-BE49-F238E27FC236}">
                  <a16:creationId xmlns:a16="http://schemas.microsoft.com/office/drawing/2014/main" id="{D815CD13-D12B-DB4B-9FC4-D5CD13507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7" y="1983"/>
              <a:ext cx="1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19" name="AutoShape 30">
              <a:extLst>
                <a:ext uri="{FF2B5EF4-FFF2-40B4-BE49-F238E27FC236}">
                  <a16:creationId xmlns:a16="http://schemas.microsoft.com/office/drawing/2014/main" id="{588BDB4F-D47C-DA45-B6CA-9874BE527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" y="672"/>
              <a:ext cx="290" cy="1312"/>
            </a:xfrm>
            <a:prstGeom prst="upArrow">
              <a:avLst>
                <a:gd name="adj1" fmla="val 35000"/>
                <a:gd name="adj2" fmla="val 108077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1">
              <a:extLst>
                <a:ext uri="{FF2B5EF4-FFF2-40B4-BE49-F238E27FC236}">
                  <a16:creationId xmlns:a16="http://schemas.microsoft.com/office/drawing/2014/main" id="{59C18C5D-6E0A-5A45-9B04-B250371A4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017"/>
              <a:ext cx="896" cy="87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88AA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32">
              <a:extLst>
                <a:ext uri="{FF2B5EF4-FFF2-40B4-BE49-F238E27FC236}">
                  <a16:creationId xmlns:a16="http://schemas.microsoft.com/office/drawing/2014/main" id="{FF458148-60A8-A24E-ACEB-68E32BFDCA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72" y="1052"/>
              <a:ext cx="262" cy="438"/>
              <a:chOff x="4800" y="1248"/>
              <a:chExt cx="403" cy="720"/>
            </a:xfrm>
          </p:grpSpPr>
          <p:sp>
            <p:nvSpPr>
              <p:cNvPr id="29" name="AutoShape 33">
                <a:extLst>
                  <a:ext uri="{FF2B5EF4-FFF2-40B4-BE49-F238E27FC236}">
                    <a16:creationId xmlns:a16="http://schemas.microsoft.com/office/drawing/2014/main" id="{C4C170AB-F3F6-EF4E-AD69-87D7449FE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1" y="124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34">
                <a:extLst>
                  <a:ext uri="{FF2B5EF4-FFF2-40B4-BE49-F238E27FC236}">
                    <a16:creationId xmlns:a16="http://schemas.microsoft.com/office/drawing/2014/main" id="{BCEEB450-0085-5E46-9E35-A84E8BFE6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148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4D0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800" b="1" dirty="0">
                    <a:latin typeface="Helvetica"/>
                    <a:cs typeface="Helvetica"/>
                  </a:rPr>
                  <a:t>n</a:t>
                </a:r>
              </a:p>
            </p:txBody>
          </p:sp>
        </p:grpSp>
        <p:grpSp>
          <p:nvGrpSpPr>
            <p:cNvPr id="22" name="Group 35">
              <a:extLst>
                <a:ext uri="{FF2B5EF4-FFF2-40B4-BE49-F238E27FC236}">
                  <a16:creationId xmlns:a16="http://schemas.microsoft.com/office/drawing/2014/main" id="{6CF5FB30-DDB1-8E47-8262-B8FC5BF4A7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9" y="1259"/>
              <a:ext cx="261" cy="438"/>
              <a:chOff x="4560" y="1488"/>
              <a:chExt cx="403" cy="720"/>
            </a:xfrm>
          </p:grpSpPr>
          <p:sp>
            <p:nvSpPr>
              <p:cNvPr id="27" name="AutoShape 36">
                <a:extLst>
                  <a:ext uri="{FF2B5EF4-FFF2-40B4-BE49-F238E27FC236}">
                    <a16:creationId xmlns:a16="http://schemas.microsoft.com/office/drawing/2014/main" id="{45447B9E-45C5-A546-9797-C33EE6690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1" y="148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37">
                <a:extLst>
                  <a:ext uri="{FF2B5EF4-FFF2-40B4-BE49-F238E27FC236}">
                    <a16:creationId xmlns:a16="http://schemas.microsoft.com/office/drawing/2014/main" id="{20AC81CF-9FCC-D74B-A4E0-9FAA91597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172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400" b="1" dirty="0">
                    <a:latin typeface="Helvetica"/>
                    <a:cs typeface="Helvetica"/>
                  </a:rPr>
                  <a:t>p</a:t>
                </a:r>
              </a:p>
            </p:txBody>
          </p:sp>
        </p:grpSp>
        <p:grpSp>
          <p:nvGrpSpPr>
            <p:cNvPr id="23" name="Group 52">
              <a:extLst>
                <a:ext uri="{FF2B5EF4-FFF2-40B4-BE49-F238E27FC236}">
                  <a16:creationId xmlns:a16="http://schemas.microsoft.com/office/drawing/2014/main" id="{0161FE0B-C3D6-F246-B942-6C23F32BCA69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5286" y="1363"/>
              <a:ext cx="261" cy="438"/>
              <a:chOff x="4560" y="1488"/>
              <a:chExt cx="403" cy="720"/>
            </a:xfrm>
          </p:grpSpPr>
          <p:sp>
            <p:nvSpPr>
              <p:cNvPr id="25" name="AutoShape 53">
                <a:extLst>
                  <a:ext uri="{FF2B5EF4-FFF2-40B4-BE49-F238E27FC236}">
                    <a16:creationId xmlns:a16="http://schemas.microsoft.com/office/drawing/2014/main" id="{A4B6E177-B018-D147-B59A-C3EDEA54B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1" y="148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54">
                <a:extLst>
                  <a:ext uri="{FF2B5EF4-FFF2-40B4-BE49-F238E27FC236}">
                    <a16:creationId xmlns:a16="http://schemas.microsoft.com/office/drawing/2014/main" id="{DA2C8372-FE37-7248-B783-A4A1E7DEF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172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2400" b="1"/>
              </a:p>
            </p:txBody>
          </p:sp>
        </p:grpSp>
        <p:sp>
          <p:nvSpPr>
            <p:cNvPr id="24" name="Text Box 55">
              <a:extLst>
                <a:ext uri="{FF2B5EF4-FFF2-40B4-BE49-F238E27FC236}">
                  <a16:creationId xmlns:a16="http://schemas.microsoft.com/office/drawing/2014/main" id="{FBC24BAE-D6DA-A04F-8EB7-00FB1F199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8" y="1344"/>
              <a:ext cx="2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>
                  <a:latin typeface="Helvetica"/>
                  <a:cs typeface="Helvetica"/>
                </a:rPr>
                <a:t>p</a:t>
              </a:r>
            </a:p>
          </p:txBody>
        </p:sp>
      </p:grpSp>
      <p:grpSp>
        <p:nvGrpSpPr>
          <p:cNvPr id="31" name="Group 136">
            <a:extLst>
              <a:ext uri="{FF2B5EF4-FFF2-40B4-BE49-F238E27FC236}">
                <a16:creationId xmlns:a16="http://schemas.microsoft.com/office/drawing/2014/main" id="{4A2FC249-5628-3048-B5EB-19159B8EAD59}"/>
              </a:ext>
            </a:extLst>
          </p:cNvPr>
          <p:cNvGrpSpPr>
            <a:grpSpLocks/>
          </p:cNvGrpSpPr>
          <p:nvPr/>
        </p:nvGrpSpPr>
        <p:grpSpPr bwMode="auto">
          <a:xfrm>
            <a:off x="7434389" y="4057098"/>
            <a:ext cx="923925" cy="2486026"/>
            <a:chOff x="4752" y="708"/>
            <a:chExt cx="582" cy="1566"/>
          </a:xfrm>
        </p:grpSpPr>
        <p:sp>
          <p:nvSpPr>
            <p:cNvPr id="32" name="Text Box 48">
              <a:extLst>
                <a:ext uri="{FF2B5EF4-FFF2-40B4-BE49-F238E27FC236}">
                  <a16:creationId xmlns:a16="http://schemas.microsoft.com/office/drawing/2014/main" id="{C02F454A-F633-9643-B44C-DCB3D58B79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708"/>
              <a:ext cx="11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33" name="Text Box 50">
              <a:extLst>
                <a:ext uri="{FF2B5EF4-FFF2-40B4-BE49-F238E27FC236}">
                  <a16:creationId xmlns:a16="http://schemas.microsoft.com/office/drawing/2014/main" id="{7AB76E3B-573A-CC43-93A3-0E5AA60156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7" y="1983"/>
              <a:ext cx="1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endParaRPr>
            </a:p>
          </p:txBody>
        </p:sp>
        <p:grpSp>
          <p:nvGrpSpPr>
            <p:cNvPr id="36" name="Group 32">
              <a:extLst>
                <a:ext uri="{FF2B5EF4-FFF2-40B4-BE49-F238E27FC236}">
                  <a16:creationId xmlns:a16="http://schemas.microsoft.com/office/drawing/2014/main" id="{35E98E7F-CD7D-B84C-9D12-0561E44781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72" y="1052"/>
              <a:ext cx="262" cy="438"/>
              <a:chOff x="4800" y="1248"/>
              <a:chExt cx="403" cy="720"/>
            </a:xfrm>
          </p:grpSpPr>
          <p:sp>
            <p:nvSpPr>
              <p:cNvPr id="44" name="AutoShape 33">
                <a:extLst>
                  <a:ext uri="{FF2B5EF4-FFF2-40B4-BE49-F238E27FC236}">
                    <a16:creationId xmlns:a16="http://schemas.microsoft.com/office/drawing/2014/main" id="{20EF4134-44FB-3641-85F4-503FFDEDC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1" y="124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34">
                <a:extLst>
                  <a:ext uri="{FF2B5EF4-FFF2-40B4-BE49-F238E27FC236}">
                    <a16:creationId xmlns:a16="http://schemas.microsoft.com/office/drawing/2014/main" id="{FB3FAABC-E0D5-9F43-82F4-BC29FE87F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148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4D0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800" b="1" dirty="0">
                    <a:latin typeface="Helvetica"/>
                    <a:cs typeface="Helvetica"/>
                  </a:rPr>
                  <a:t>n</a:t>
                </a:r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292FB62-C268-E44A-8F1C-D5F176B82785}"/>
              </a:ext>
            </a:extLst>
          </p:cNvPr>
          <p:cNvSpPr/>
          <p:nvPr/>
        </p:nvSpPr>
        <p:spPr>
          <a:xfrm>
            <a:off x="216408" y="6312142"/>
            <a:ext cx="7617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Calculations from </a:t>
            </a:r>
            <a:r>
              <a:rPr lang="en-US" sz="2000" dirty="0">
                <a:hlinkClick r:id="rId3"/>
              </a:rPr>
              <a:t>https://doi.org/10.1016/j.rinp.2017.07.065</a:t>
            </a:r>
            <a:r>
              <a:rPr lang="en-US" sz="2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BE346-6584-7F4E-AB58-34ABB87FA731}"/>
              </a:ext>
            </a:extLst>
          </p:cNvPr>
          <p:cNvSpPr txBox="1"/>
          <p:nvPr/>
        </p:nvSpPr>
        <p:spPr>
          <a:xfrm>
            <a:off x="7007307" y="4781397"/>
            <a:ext cx="490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≃</a:t>
            </a:r>
          </a:p>
        </p:txBody>
      </p:sp>
    </p:spTree>
    <p:extLst>
      <p:ext uri="{BB962C8B-B14F-4D97-AF65-F5344CB8AC3E}">
        <p14:creationId xmlns:p14="http://schemas.microsoft.com/office/powerpoint/2010/main" val="21089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21" name="Text Box 133"/>
          <p:cNvSpPr txBox="1">
            <a:spLocks noChangeArrowheads="1"/>
          </p:cNvSpPr>
          <p:nvPr/>
        </p:nvSpPr>
        <p:spPr bwMode="auto">
          <a:xfrm>
            <a:off x="152399" y="967055"/>
            <a:ext cx="5667375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Helvetica"/>
                <a:cs typeface="Helvetica"/>
              </a:rPr>
              <a:t>1.) 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Spatially symmetric state S (90%):</a:t>
            </a:r>
            <a:r>
              <a:rPr lang="en-US" sz="2000" dirty="0">
                <a:latin typeface="Helvetica"/>
                <a:cs typeface="Helvetica"/>
              </a:rPr>
              <a:t> </a:t>
            </a:r>
          </a:p>
          <a:p>
            <a:pPr eaLnBrk="1" hangingPunct="1"/>
            <a:r>
              <a:rPr lang="en-US" sz="2000" dirty="0">
                <a:latin typeface="Helvetica"/>
                <a:cs typeface="Helvetica"/>
              </a:rPr>
              <a:t>Spin is dominated by spin of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neutron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, </a:t>
            </a:r>
            <a:r>
              <a:rPr lang="en-US" sz="2000" dirty="0">
                <a:latin typeface="Helvetica"/>
                <a:cs typeface="Helvetica"/>
              </a:rPr>
              <a:t>thus can be used as an </a:t>
            </a:r>
            <a:r>
              <a:rPr lang="en-US" sz="2000" b="1" dirty="0">
                <a:latin typeface="Helvetica"/>
                <a:cs typeface="Helvetica"/>
              </a:rPr>
              <a:t>effective polarized 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neutron</a:t>
            </a:r>
            <a:r>
              <a:rPr lang="en-US" sz="2000" b="1" dirty="0">
                <a:latin typeface="Helvetica"/>
                <a:cs typeface="Helvetica"/>
              </a:rPr>
              <a:t> target</a:t>
            </a:r>
            <a:r>
              <a:rPr lang="en-US" sz="2000" dirty="0">
                <a:latin typeface="Helvetica"/>
                <a:cs typeface="Helvetica"/>
              </a:rPr>
              <a:t>:</a:t>
            </a:r>
          </a:p>
          <a:p>
            <a:pPr eaLnBrk="1" hangingPunct="1"/>
            <a:endParaRPr lang="en-US" sz="2000" dirty="0">
              <a:latin typeface="Helvetica"/>
              <a:cs typeface="Helvetica"/>
            </a:endParaRPr>
          </a:p>
          <a:p>
            <a:pPr eaLnBrk="1" hangingPunct="1"/>
            <a:endParaRPr lang="en-US" sz="2100" dirty="0"/>
          </a:p>
          <a:p>
            <a:pPr eaLnBrk="1" hangingPunct="1"/>
            <a:endParaRPr lang="en-US" sz="2100" dirty="0"/>
          </a:p>
          <a:p>
            <a:pPr eaLnBrk="1" hangingPunct="1"/>
            <a:endParaRPr lang="en-US" sz="2100" dirty="0"/>
          </a:p>
          <a:p>
            <a:pPr eaLnBrk="1" hangingPunct="1"/>
            <a:endParaRPr lang="en-US" sz="2100" dirty="0"/>
          </a:p>
          <a:p>
            <a:pPr eaLnBrk="1" hangingPunct="1"/>
            <a:r>
              <a:rPr lang="en-US" sz="2000" dirty="0">
                <a:latin typeface="Helvetica"/>
                <a:cs typeface="Helvetica"/>
              </a:rPr>
              <a:t>2.) 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State D (8%):</a:t>
            </a:r>
            <a:r>
              <a:rPr lang="en-US" sz="2000" dirty="0">
                <a:latin typeface="Helvetica"/>
                <a:cs typeface="Helvetica"/>
              </a:rPr>
              <a:t> </a:t>
            </a:r>
          </a:p>
          <a:p>
            <a:pPr eaLnBrk="1" hangingPunct="1"/>
            <a:r>
              <a:rPr lang="en-US" sz="2000" dirty="0">
                <a:latin typeface="Helvetica"/>
                <a:cs typeface="Helvetica"/>
              </a:rPr>
              <a:t>Generated by tensor component of NN force.</a:t>
            </a:r>
          </a:p>
          <a:p>
            <a:pPr eaLnBrk="1" hangingPunct="1"/>
            <a:endParaRPr lang="en-US" sz="2000" dirty="0">
              <a:latin typeface="Helvetica"/>
              <a:cs typeface="Helvetica"/>
            </a:endParaRPr>
          </a:p>
          <a:p>
            <a:pPr eaLnBrk="1" hangingPunct="1"/>
            <a:endParaRPr lang="en-US" sz="2000" dirty="0">
              <a:latin typeface="Helvetica"/>
              <a:cs typeface="Helvetica"/>
            </a:endParaRPr>
          </a:p>
          <a:p>
            <a:pPr eaLnBrk="1" hangingPunct="1"/>
            <a:endParaRPr lang="en-US" sz="2000" dirty="0">
              <a:latin typeface="Helvetica"/>
              <a:cs typeface="Helvetica"/>
            </a:endParaRPr>
          </a:p>
          <a:p>
            <a:pPr eaLnBrk="1" hangingPunct="1"/>
            <a:endParaRPr lang="en-US" sz="1200" dirty="0"/>
          </a:p>
          <a:p>
            <a:pPr eaLnBrk="1" hangingPunct="1"/>
            <a:r>
              <a:rPr lang="en-US" sz="2000" dirty="0">
                <a:latin typeface="Helvetica"/>
                <a:cs typeface="Helvetica"/>
              </a:rPr>
              <a:t>3.) 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Mixed symmetry state S</a:t>
            </a:r>
            <a:r>
              <a:rPr lang="ja-JP" alt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’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(2%):</a:t>
            </a:r>
            <a:r>
              <a:rPr lang="en-US" sz="2000" dirty="0">
                <a:latin typeface="Helvetica"/>
                <a:cs typeface="Helvetica"/>
              </a:rPr>
              <a:t>  </a:t>
            </a:r>
          </a:p>
          <a:p>
            <a:pPr eaLnBrk="1" hangingPunct="1"/>
            <a:r>
              <a:rPr lang="en-US" sz="2000" dirty="0">
                <a:latin typeface="Helvetica"/>
                <a:cs typeface="Helvetica"/>
              </a:rPr>
              <a:t>Arises from differences between T=0 and T=1 forces and hence reflects  (spin-</a:t>
            </a:r>
            <a:r>
              <a:rPr lang="en-US" sz="2000" dirty="0" err="1">
                <a:latin typeface="Helvetica"/>
                <a:cs typeface="Helvetica"/>
              </a:rPr>
              <a:t>isospin</a:t>
            </a:r>
            <a:r>
              <a:rPr lang="en-US" sz="2000" dirty="0">
                <a:latin typeface="Helvetica"/>
                <a:cs typeface="Helvetica"/>
              </a:rPr>
              <a:t>)-space correlations. </a:t>
            </a: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20485" name="Group 136"/>
          <p:cNvGrpSpPr>
            <a:grpSpLocks/>
          </p:cNvGrpSpPr>
          <p:nvPr/>
        </p:nvGrpSpPr>
        <p:grpSpPr bwMode="auto">
          <a:xfrm>
            <a:off x="5867400" y="762000"/>
            <a:ext cx="1422400" cy="2538413"/>
            <a:chOff x="4752" y="672"/>
            <a:chExt cx="896" cy="1599"/>
          </a:xfrm>
        </p:grpSpPr>
        <p:sp>
          <p:nvSpPr>
            <p:cNvPr id="37936" name="Text Box 48"/>
            <p:cNvSpPr txBox="1">
              <a:spLocks noChangeArrowheads="1"/>
            </p:cNvSpPr>
            <p:nvPr/>
          </p:nvSpPr>
          <p:spPr bwMode="auto">
            <a:xfrm>
              <a:off x="4752" y="708"/>
              <a:ext cx="29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cs typeface="Helvetica"/>
                </a:rPr>
                <a:t>S</a:t>
              </a:r>
            </a:p>
          </p:txBody>
        </p:sp>
        <p:sp>
          <p:nvSpPr>
            <p:cNvPr id="37938" name="Text Box 50"/>
            <p:cNvSpPr txBox="1">
              <a:spLocks noChangeArrowheads="1"/>
            </p:cNvSpPr>
            <p:nvPr/>
          </p:nvSpPr>
          <p:spPr bwMode="auto">
            <a:xfrm>
              <a:off x="5037" y="1983"/>
              <a:ext cx="5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cs typeface="Helvetica"/>
                </a:rPr>
                <a:t>(L=0)</a:t>
              </a:r>
            </a:p>
          </p:txBody>
        </p:sp>
        <p:sp>
          <p:nvSpPr>
            <p:cNvPr id="20518" name="AutoShape 30"/>
            <p:cNvSpPr>
              <a:spLocks noChangeArrowheads="1"/>
            </p:cNvSpPr>
            <p:nvPr/>
          </p:nvSpPr>
          <p:spPr bwMode="auto">
            <a:xfrm>
              <a:off x="5072" y="672"/>
              <a:ext cx="290" cy="1312"/>
            </a:xfrm>
            <a:prstGeom prst="upArrow">
              <a:avLst>
                <a:gd name="adj1" fmla="val 35000"/>
                <a:gd name="adj2" fmla="val 108077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9" name="Oval 31"/>
            <p:cNvSpPr>
              <a:spLocks noChangeArrowheads="1"/>
            </p:cNvSpPr>
            <p:nvPr/>
          </p:nvSpPr>
          <p:spPr bwMode="auto">
            <a:xfrm>
              <a:off x="4752" y="1017"/>
              <a:ext cx="896" cy="87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88AA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20" name="Group 32"/>
            <p:cNvGrpSpPr>
              <a:grpSpLocks/>
            </p:cNvGrpSpPr>
            <p:nvPr/>
          </p:nvGrpSpPr>
          <p:grpSpPr bwMode="auto">
            <a:xfrm>
              <a:off x="5072" y="1052"/>
              <a:ext cx="262" cy="438"/>
              <a:chOff x="4800" y="1248"/>
              <a:chExt cx="403" cy="720"/>
            </a:xfrm>
          </p:grpSpPr>
          <p:sp>
            <p:nvSpPr>
              <p:cNvPr id="20528" name="AutoShape 33"/>
              <p:cNvSpPr>
                <a:spLocks noChangeArrowheads="1"/>
              </p:cNvSpPr>
              <p:nvPr/>
            </p:nvSpPr>
            <p:spPr bwMode="auto">
              <a:xfrm>
                <a:off x="4881" y="124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9" name="Oval 34"/>
              <p:cNvSpPr>
                <a:spLocks noChangeArrowheads="1"/>
              </p:cNvSpPr>
              <p:nvPr/>
            </p:nvSpPr>
            <p:spPr bwMode="auto">
              <a:xfrm>
                <a:off x="4800" y="148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4D0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800" b="1" dirty="0">
                    <a:latin typeface="Helvetica"/>
                    <a:cs typeface="Helvetica"/>
                  </a:rPr>
                  <a:t>n</a:t>
                </a:r>
              </a:p>
            </p:txBody>
          </p:sp>
        </p:grpSp>
        <p:grpSp>
          <p:nvGrpSpPr>
            <p:cNvPr id="20521" name="Group 35"/>
            <p:cNvGrpSpPr>
              <a:grpSpLocks/>
            </p:cNvGrpSpPr>
            <p:nvPr/>
          </p:nvGrpSpPr>
          <p:grpSpPr bwMode="auto">
            <a:xfrm>
              <a:off x="4859" y="1259"/>
              <a:ext cx="261" cy="438"/>
              <a:chOff x="4560" y="1488"/>
              <a:chExt cx="403" cy="720"/>
            </a:xfrm>
          </p:grpSpPr>
          <p:sp>
            <p:nvSpPr>
              <p:cNvPr id="20526" name="AutoShape 36"/>
              <p:cNvSpPr>
                <a:spLocks noChangeArrowheads="1"/>
              </p:cNvSpPr>
              <p:nvPr/>
            </p:nvSpPr>
            <p:spPr bwMode="auto">
              <a:xfrm>
                <a:off x="4641" y="148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7" name="Oval 37"/>
              <p:cNvSpPr>
                <a:spLocks noChangeArrowheads="1"/>
              </p:cNvSpPr>
              <p:nvPr/>
            </p:nvSpPr>
            <p:spPr bwMode="auto">
              <a:xfrm>
                <a:off x="4560" y="172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400" b="1" dirty="0">
                    <a:latin typeface="Helvetica"/>
                    <a:cs typeface="Helvetica"/>
                  </a:rPr>
                  <a:t>p</a:t>
                </a:r>
              </a:p>
            </p:txBody>
          </p:sp>
        </p:grpSp>
        <p:grpSp>
          <p:nvGrpSpPr>
            <p:cNvPr id="20522" name="Group 52"/>
            <p:cNvGrpSpPr>
              <a:grpSpLocks/>
            </p:cNvGrpSpPr>
            <p:nvPr/>
          </p:nvGrpSpPr>
          <p:grpSpPr bwMode="auto">
            <a:xfrm rot="10800000">
              <a:off x="5286" y="1363"/>
              <a:ext cx="261" cy="438"/>
              <a:chOff x="4560" y="1488"/>
              <a:chExt cx="403" cy="720"/>
            </a:xfrm>
          </p:grpSpPr>
          <p:sp>
            <p:nvSpPr>
              <p:cNvPr id="20524" name="AutoShape 53"/>
              <p:cNvSpPr>
                <a:spLocks noChangeArrowheads="1"/>
              </p:cNvSpPr>
              <p:nvPr/>
            </p:nvSpPr>
            <p:spPr bwMode="auto">
              <a:xfrm>
                <a:off x="4641" y="148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5" name="Oval 54"/>
              <p:cNvSpPr>
                <a:spLocks noChangeArrowheads="1"/>
              </p:cNvSpPr>
              <p:nvPr/>
            </p:nvSpPr>
            <p:spPr bwMode="auto">
              <a:xfrm>
                <a:off x="4560" y="172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2400" b="1"/>
              </a:p>
            </p:txBody>
          </p:sp>
        </p:grpSp>
        <p:sp>
          <p:nvSpPr>
            <p:cNvPr id="20523" name="Text Box 55"/>
            <p:cNvSpPr txBox="1">
              <a:spLocks noChangeArrowheads="1"/>
            </p:cNvSpPr>
            <p:nvPr/>
          </p:nvSpPr>
          <p:spPr bwMode="auto">
            <a:xfrm>
              <a:off x="5328" y="1344"/>
              <a:ext cx="2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>
                  <a:latin typeface="Helvetica"/>
                  <a:cs typeface="Helvetica"/>
                </a:rPr>
                <a:t>p</a:t>
              </a:r>
            </a:p>
          </p:txBody>
        </p:sp>
      </p:grpSp>
      <p:grpSp>
        <p:nvGrpSpPr>
          <p:cNvPr id="20486" name="Group 135"/>
          <p:cNvGrpSpPr>
            <a:grpSpLocks/>
          </p:cNvGrpSpPr>
          <p:nvPr/>
        </p:nvGrpSpPr>
        <p:grpSpPr bwMode="auto">
          <a:xfrm>
            <a:off x="6172200" y="4457700"/>
            <a:ext cx="1371600" cy="2362200"/>
            <a:chOff x="3648" y="1536"/>
            <a:chExt cx="864" cy="1488"/>
          </a:xfrm>
        </p:grpSpPr>
        <p:sp>
          <p:nvSpPr>
            <p:cNvPr id="37948" name="Text Box 60"/>
            <p:cNvSpPr txBox="1">
              <a:spLocks noChangeArrowheads="1"/>
            </p:cNvSpPr>
            <p:nvPr/>
          </p:nvSpPr>
          <p:spPr bwMode="auto">
            <a:xfrm>
              <a:off x="3648" y="1568"/>
              <a:ext cx="41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cs typeface="Helvetica"/>
                </a:rPr>
                <a:t>S</a:t>
              </a:r>
              <a:r>
                <a:rPr lang="ja-JP" altLang="en-US" sz="32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cs typeface="Helvetica"/>
                </a:rPr>
                <a:t>’</a:t>
              </a:r>
              <a:endPara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endParaRPr>
            </a:p>
          </p:txBody>
        </p:sp>
        <p:sp>
          <p:nvSpPr>
            <p:cNvPr id="37949" name="Text Box 61"/>
            <p:cNvSpPr txBox="1">
              <a:spLocks noChangeArrowheads="1"/>
            </p:cNvSpPr>
            <p:nvPr/>
          </p:nvSpPr>
          <p:spPr bwMode="auto">
            <a:xfrm>
              <a:off x="3792" y="2736"/>
              <a:ext cx="5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cs typeface="Helvetica"/>
                </a:rPr>
                <a:t>(L=0)</a:t>
              </a:r>
            </a:p>
          </p:txBody>
        </p:sp>
        <p:sp>
          <p:nvSpPr>
            <p:cNvPr id="20504" name="AutoShape 63"/>
            <p:cNvSpPr>
              <a:spLocks noChangeArrowheads="1"/>
            </p:cNvSpPr>
            <p:nvPr/>
          </p:nvSpPr>
          <p:spPr bwMode="auto">
            <a:xfrm>
              <a:off x="3957" y="1536"/>
              <a:ext cx="279" cy="1222"/>
            </a:xfrm>
            <a:prstGeom prst="upArrow">
              <a:avLst>
                <a:gd name="adj1" fmla="val 35000"/>
                <a:gd name="adj2" fmla="val 10463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Oval 64"/>
            <p:cNvSpPr>
              <a:spLocks noChangeArrowheads="1"/>
            </p:cNvSpPr>
            <p:nvPr/>
          </p:nvSpPr>
          <p:spPr bwMode="auto">
            <a:xfrm>
              <a:off x="3648" y="1858"/>
              <a:ext cx="864" cy="81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88AA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06" name="Group 65"/>
            <p:cNvGrpSpPr>
              <a:grpSpLocks/>
            </p:cNvGrpSpPr>
            <p:nvPr/>
          </p:nvGrpSpPr>
          <p:grpSpPr bwMode="auto">
            <a:xfrm>
              <a:off x="4025" y="1890"/>
              <a:ext cx="253" cy="408"/>
              <a:chOff x="4800" y="1248"/>
              <a:chExt cx="403" cy="720"/>
            </a:xfrm>
          </p:grpSpPr>
          <p:sp>
            <p:nvSpPr>
              <p:cNvPr id="20514" name="AutoShape 66"/>
              <p:cNvSpPr>
                <a:spLocks noChangeArrowheads="1"/>
              </p:cNvSpPr>
              <p:nvPr/>
            </p:nvSpPr>
            <p:spPr bwMode="auto">
              <a:xfrm>
                <a:off x="4881" y="124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5" name="Oval 67"/>
              <p:cNvSpPr>
                <a:spLocks noChangeArrowheads="1"/>
              </p:cNvSpPr>
              <p:nvPr/>
            </p:nvSpPr>
            <p:spPr bwMode="auto">
              <a:xfrm>
                <a:off x="4800" y="148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4D0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800" b="1" dirty="0">
                    <a:latin typeface="Helvetica"/>
                    <a:cs typeface="Helvetica"/>
                  </a:rPr>
                  <a:t>n</a:t>
                </a:r>
              </a:p>
            </p:txBody>
          </p:sp>
        </p:grpSp>
        <p:grpSp>
          <p:nvGrpSpPr>
            <p:cNvPr id="20507" name="Group 68"/>
            <p:cNvGrpSpPr>
              <a:grpSpLocks/>
            </p:cNvGrpSpPr>
            <p:nvPr/>
          </p:nvGrpSpPr>
          <p:grpSpPr bwMode="auto">
            <a:xfrm>
              <a:off x="3682" y="2018"/>
              <a:ext cx="253" cy="409"/>
              <a:chOff x="4560" y="1488"/>
              <a:chExt cx="403" cy="720"/>
            </a:xfrm>
          </p:grpSpPr>
          <p:sp>
            <p:nvSpPr>
              <p:cNvPr id="20512" name="AutoShape 69"/>
              <p:cNvSpPr>
                <a:spLocks noChangeArrowheads="1"/>
              </p:cNvSpPr>
              <p:nvPr/>
            </p:nvSpPr>
            <p:spPr bwMode="auto">
              <a:xfrm>
                <a:off x="4641" y="148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3" name="Oval 70"/>
              <p:cNvSpPr>
                <a:spLocks noChangeArrowheads="1"/>
              </p:cNvSpPr>
              <p:nvPr/>
            </p:nvSpPr>
            <p:spPr bwMode="auto">
              <a:xfrm>
                <a:off x="4560" y="172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400" b="1" dirty="0">
                    <a:latin typeface="Helvetica"/>
                    <a:cs typeface="Helvetica"/>
                  </a:rPr>
                  <a:t>p</a:t>
                </a:r>
              </a:p>
            </p:txBody>
          </p:sp>
        </p:grpSp>
        <p:grpSp>
          <p:nvGrpSpPr>
            <p:cNvPr id="20508" name="Group 72"/>
            <p:cNvGrpSpPr>
              <a:grpSpLocks/>
            </p:cNvGrpSpPr>
            <p:nvPr/>
          </p:nvGrpSpPr>
          <p:grpSpPr bwMode="auto">
            <a:xfrm rot="10800000">
              <a:off x="4197" y="2179"/>
              <a:ext cx="252" cy="408"/>
              <a:chOff x="4560" y="1488"/>
              <a:chExt cx="403" cy="720"/>
            </a:xfrm>
          </p:grpSpPr>
          <p:sp>
            <p:nvSpPr>
              <p:cNvPr id="20510" name="AutoShape 73"/>
              <p:cNvSpPr>
                <a:spLocks noChangeArrowheads="1"/>
              </p:cNvSpPr>
              <p:nvPr/>
            </p:nvSpPr>
            <p:spPr bwMode="auto">
              <a:xfrm>
                <a:off x="4641" y="148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1" name="Oval 74"/>
              <p:cNvSpPr>
                <a:spLocks noChangeArrowheads="1"/>
              </p:cNvSpPr>
              <p:nvPr/>
            </p:nvSpPr>
            <p:spPr bwMode="auto">
              <a:xfrm>
                <a:off x="4560" y="172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2400" b="1"/>
              </a:p>
            </p:txBody>
          </p:sp>
        </p:grpSp>
        <p:sp>
          <p:nvSpPr>
            <p:cNvPr id="20509" name="Text Box 75"/>
            <p:cNvSpPr txBox="1">
              <a:spLocks noChangeArrowheads="1"/>
            </p:cNvSpPr>
            <p:nvPr/>
          </p:nvSpPr>
          <p:spPr bwMode="auto">
            <a:xfrm>
              <a:off x="4224" y="2160"/>
              <a:ext cx="23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>
                  <a:latin typeface="Helvetica"/>
                  <a:cs typeface="Helvetica"/>
                </a:rPr>
                <a:t>p</a:t>
              </a:r>
            </a:p>
          </p:txBody>
        </p:sp>
      </p:grpSp>
      <p:grpSp>
        <p:nvGrpSpPr>
          <p:cNvPr id="20487" name="Group 134"/>
          <p:cNvGrpSpPr>
            <a:grpSpLocks/>
          </p:cNvGrpSpPr>
          <p:nvPr/>
        </p:nvGrpSpPr>
        <p:grpSpPr bwMode="auto">
          <a:xfrm>
            <a:off x="7391400" y="2590801"/>
            <a:ext cx="1524000" cy="2581421"/>
            <a:chOff x="4608" y="2544"/>
            <a:chExt cx="960" cy="1578"/>
          </a:xfrm>
        </p:grpSpPr>
        <p:sp>
          <p:nvSpPr>
            <p:cNvPr id="37966" name="Text Box 78"/>
            <p:cNvSpPr txBox="1">
              <a:spLocks noChangeArrowheads="1"/>
            </p:cNvSpPr>
            <p:nvPr/>
          </p:nvSpPr>
          <p:spPr bwMode="auto">
            <a:xfrm>
              <a:off x="4608" y="2544"/>
              <a:ext cx="303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cs typeface="Helvetica"/>
                </a:rPr>
                <a:t>D</a:t>
              </a:r>
            </a:p>
          </p:txBody>
        </p:sp>
        <p:sp>
          <p:nvSpPr>
            <p:cNvPr id="37967" name="Text Box 79"/>
            <p:cNvSpPr txBox="1">
              <a:spLocks noChangeArrowheads="1"/>
            </p:cNvSpPr>
            <p:nvPr/>
          </p:nvSpPr>
          <p:spPr bwMode="auto">
            <a:xfrm>
              <a:off x="4848" y="3840"/>
              <a:ext cx="585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cs typeface="Helvetica"/>
                </a:rPr>
                <a:t>(L=2)</a:t>
              </a:r>
            </a:p>
          </p:txBody>
        </p:sp>
        <p:sp>
          <p:nvSpPr>
            <p:cNvPr id="20491" name="AutoShape 81"/>
            <p:cNvSpPr>
              <a:spLocks noChangeArrowheads="1"/>
            </p:cNvSpPr>
            <p:nvPr/>
          </p:nvSpPr>
          <p:spPr bwMode="auto">
            <a:xfrm rot="10800000">
              <a:off x="5025" y="2657"/>
              <a:ext cx="273" cy="1195"/>
            </a:xfrm>
            <a:prstGeom prst="upArrow">
              <a:avLst>
                <a:gd name="adj1" fmla="val 35000"/>
                <a:gd name="adj2" fmla="val 104569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Oval 82"/>
            <p:cNvSpPr>
              <a:spLocks noChangeArrowheads="1"/>
            </p:cNvSpPr>
            <p:nvPr/>
          </p:nvSpPr>
          <p:spPr bwMode="auto">
            <a:xfrm>
              <a:off x="4723" y="2749"/>
              <a:ext cx="845" cy="77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88AA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493" name="Group 83"/>
            <p:cNvGrpSpPr>
              <a:grpSpLocks/>
            </p:cNvGrpSpPr>
            <p:nvPr/>
          </p:nvGrpSpPr>
          <p:grpSpPr bwMode="auto">
            <a:xfrm>
              <a:off x="5025" y="2780"/>
              <a:ext cx="247" cy="388"/>
              <a:chOff x="4800" y="1248"/>
              <a:chExt cx="403" cy="720"/>
            </a:xfrm>
          </p:grpSpPr>
          <p:sp>
            <p:nvSpPr>
              <p:cNvPr id="20500" name="AutoShape 84"/>
              <p:cNvSpPr>
                <a:spLocks noChangeArrowheads="1"/>
              </p:cNvSpPr>
              <p:nvPr/>
            </p:nvSpPr>
            <p:spPr bwMode="auto">
              <a:xfrm>
                <a:off x="4881" y="124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1" name="Oval 85"/>
              <p:cNvSpPr>
                <a:spLocks noChangeArrowheads="1"/>
              </p:cNvSpPr>
              <p:nvPr/>
            </p:nvSpPr>
            <p:spPr bwMode="auto">
              <a:xfrm>
                <a:off x="4800" y="148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4D0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800" b="1" dirty="0">
                    <a:latin typeface="Helvetica"/>
                    <a:cs typeface="Helvetica"/>
                  </a:rPr>
                  <a:t>n</a:t>
                </a:r>
              </a:p>
            </p:txBody>
          </p:sp>
        </p:grpSp>
        <p:grpSp>
          <p:nvGrpSpPr>
            <p:cNvPr id="20494" name="Group 86"/>
            <p:cNvGrpSpPr>
              <a:grpSpLocks/>
            </p:cNvGrpSpPr>
            <p:nvPr/>
          </p:nvGrpSpPr>
          <p:grpSpPr bwMode="auto">
            <a:xfrm>
              <a:off x="4824" y="3025"/>
              <a:ext cx="246" cy="389"/>
              <a:chOff x="4560" y="1488"/>
              <a:chExt cx="403" cy="720"/>
            </a:xfrm>
          </p:grpSpPr>
          <p:sp>
            <p:nvSpPr>
              <p:cNvPr id="20498" name="AutoShape 87"/>
              <p:cNvSpPr>
                <a:spLocks noChangeArrowheads="1"/>
              </p:cNvSpPr>
              <p:nvPr/>
            </p:nvSpPr>
            <p:spPr bwMode="auto">
              <a:xfrm>
                <a:off x="4641" y="148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9" name="Oval 88"/>
              <p:cNvSpPr>
                <a:spLocks noChangeArrowheads="1"/>
              </p:cNvSpPr>
              <p:nvPr/>
            </p:nvSpPr>
            <p:spPr bwMode="auto">
              <a:xfrm>
                <a:off x="4560" y="172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400" b="1" dirty="0">
                    <a:latin typeface="Helvetica"/>
                    <a:cs typeface="Helvetica"/>
                  </a:rPr>
                  <a:t>p</a:t>
                </a:r>
              </a:p>
            </p:txBody>
          </p:sp>
        </p:grpSp>
        <p:grpSp>
          <p:nvGrpSpPr>
            <p:cNvPr id="20495" name="Group 94"/>
            <p:cNvGrpSpPr>
              <a:grpSpLocks/>
            </p:cNvGrpSpPr>
            <p:nvPr/>
          </p:nvGrpSpPr>
          <p:grpSpPr bwMode="auto">
            <a:xfrm>
              <a:off x="5226" y="3025"/>
              <a:ext cx="247" cy="389"/>
              <a:chOff x="4560" y="1488"/>
              <a:chExt cx="403" cy="720"/>
            </a:xfrm>
          </p:grpSpPr>
          <p:sp>
            <p:nvSpPr>
              <p:cNvPr id="20496" name="AutoShape 95"/>
              <p:cNvSpPr>
                <a:spLocks noChangeArrowheads="1"/>
              </p:cNvSpPr>
              <p:nvPr/>
            </p:nvSpPr>
            <p:spPr bwMode="auto">
              <a:xfrm>
                <a:off x="4641" y="1488"/>
                <a:ext cx="240" cy="720"/>
              </a:xfrm>
              <a:prstGeom prst="upArrow">
                <a:avLst>
                  <a:gd name="adj1" fmla="val 35000"/>
                  <a:gd name="adj2" fmla="val 71667"/>
                </a:avLst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7" name="Oval 96"/>
              <p:cNvSpPr>
                <a:spLocks noChangeArrowheads="1"/>
              </p:cNvSpPr>
              <p:nvPr/>
            </p:nvSpPr>
            <p:spPr bwMode="auto">
              <a:xfrm>
                <a:off x="4560" y="1728"/>
                <a:ext cx="403" cy="403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400" b="1" dirty="0">
                    <a:latin typeface="Helvetica"/>
                    <a:cs typeface="Helvetica"/>
                  </a:rPr>
                  <a:t>p</a:t>
                </a:r>
              </a:p>
            </p:txBody>
          </p:sp>
        </p:grpSp>
      </p:grpSp>
      <p:pic>
        <p:nvPicPr>
          <p:cNvPr id="20488" name="Picture 53" descr="Dat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31" y="2504230"/>
            <a:ext cx="2286000" cy="82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-61705"/>
            <a:ext cx="9158941" cy="709528"/>
            <a:chOff x="0" y="-61705"/>
            <a:chExt cx="9158941" cy="709528"/>
          </a:xfrm>
        </p:grpSpPr>
        <p:sp>
          <p:nvSpPr>
            <p:cNvPr id="50" name="TextBox 49"/>
            <p:cNvSpPr txBox="1"/>
            <p:nvPr/>
          </p:nvSpPr>
          <p:spPr>
            <a:xfrm>
              <a:off x="0" y="-61705"/>
              <a:ext cx="91439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latin typeface="Calibri"/>
                  <a:ea typeface="+mn-ea"/>
                  <a:cs typeface="+mn-cs"/>
                </a:rPr>
                <a:t> </a:t>
              </a:r>
              <a:r>
                <a:rPr lang="en-US" sz="4000" b="1" baseline="30000" dirty="0">
                  <a:latin typeface="Calibri"/>
                  <a:ea typeface="+mn-ea"/>
                  <a:cs typeface="+mn-cs"/>
                </a:rPr>
                <a:t>3</a:t>
              </a:r>
              <a:r>
                <a:rPr lang="en-US" sz="4000" b="1" dirty="0">
                  <a:latin typeface="Calibri"/>
                  <a:ea typeface="+mn-ea"/>
                  <a:cs typeface="+mn-cs"/>
                </a:rPr>
                <a:t>He ground-state wave-function</a:t>
              </a:r>
              <a:endParaRPr lang="en-US" sz="3600" dirty="0">
                <a:latin typeface="Arial" pitchFamily="-65" charset="0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0" y="64782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86200" y="1902444"/>
            <a:ext cx="5105400" cy="4803156"/>
            <a:chOff x="152400" y="1828800"/>
            <a:chExt cx="4495800" cy="4308539"/>
          </a:xfrm>
        </p:grpSpPr>
        <p:pic>
          <p:nvPicPr>
            <p:cNvPr id="50180" name="Picture 14" descr="A1n_errors_11GeV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828800"/>
              <a:ext cx="4495800" cy="4308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981200" y="2590800"/>
              <a:ext cx="2390398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rgbClr val="404040"/>
                  </a:solidFill>
                  <a:latin typeface="Helvetica"/>
                  <a:cs typeface="Helvetica"/>
                </a:rPr>
                <a:t>Statistical errors, </a:t>
              </a:r>
            </a:p>
            <a:p>
              <a:pPr algn="ctr" eaLnBrk="1" hangingPunct="1"/>
              <a:r>
                <a:rPr lang="en-US" sz="1800" b="1" dirty="0">
                  <a:solidFill>
                    <a:srgbClr val="404040"/>
                  </a:solidFill>
                  <a:latin typeface="Helvetica"/>
                  <a:cs typeface="Helvetica"/>
                </a:rPr>
                <a:t>predicted for 12GeV</a:t>
              </a:r>
            </a:p>
            <a:p>
              <a:pPr algn="ctr" eaLnBrk="1" hangingPunct="1"/>
              <a:r>
                <a:rPr lang="en-US" sz="1800" b="1" dirty="0">
                  <a:solidFill>
                    <a:srgbClr val="404040"/>
                  </a:solidFill>
                  <a:latin typeface="Helvetica"/>
                  <a:cs typeface="Helvetica"/>
                </a:rPr>
                <a:t>E-12-06-112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>
              <a:off x="2782094" y="3664308"/>
              <a:ext cx="381000" cy="1588"/>
            </a:xfrm>
            <a:prstGeom prst="straightConnector1">
              <a:avLst/>
            </a:prstGeom>
            <a:ln w="38100" cmpd="sng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228600" y="709583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Helvetica"/>
                <a:cs typeface="Helvetica"/>
              </a:rPr>
              <a:t>For Example: Measurements of DIS neutron spin asymmetry A</a:t>
            </a:r>
            <a:r>
              <a:rPr lang="en-US" sz="2000" baseline="-25000" dirty="0">
                <a:latin typeface="Helvetica"/>
                <a:cs typeface="Helvetica"/>
              </a:rPr>
              <a:t>1</a:t>
            </a:r>
            <a:r>
              <a:rPr lang="en-US" sz="2000" baseline="30000" dirty="0">
                <a:latin typeface="Helvetica"/>
                <a:cs typeface="Helvetica"/>
              </a:rPr>
              <a:t>n</a:t>
            </a:r>
            <a:r>
              <a:rPr lang="en-US" sz="2000" dirty="0">
                <a:latin typeface="Helvetica"/>
                <a:cs typeface="Helvetica"/>
              </a:rPr>
              <a:t> </a:t>
            </a:r>
            <a:endParaRPr lang="en-US" sz="2000" b="1" u="sng" baseline="30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-73885"/>
            <a:ext cx="9158941" cy="721585"/>
            <a:chOff x="0" y="-7376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0" y="-73762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baseline="30000" dirty="0">
                  <a:latin typeface="Calibri"/>
                  <a:ea typeface="+mn-ea"/>
                  <a:cs typeface="+mn-cs"/>
                </a:rPr>
                <a:t>3</a:t>
              </a:r>
              <a:r>
                <a:rPr lang="en-US" sz="4000" b="1" dirty="0">
                  <a:latin typeface="Calibri"/>
                  <a:ea typeface="+mn-ea"/>
                  <a:cs typeface="+mn-cs"/>
                </a:rPr>
                <a:t>He Used As Effective Neutron Target</a:t>
              </a:r>
              <a:endParaRPr lang="en-US" sz="3600" dirty="0">
                <a:latin typeface="Arial" pitchFamily="-65" charset="0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0" y="64782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6200" y="1828330"/>
            <a:ext cx="3733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2000" dirty="0">
              <a:latin typeface="Helvetica"/>
              <a:cs typeface="Helvetica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/>
                <a:cs typeface="Helvetica"/>
              </a:rPr>
              <a:t>Main source of the systematic error is uncertainty of the proton and neutron polarization.</a:t>
            </a:r>
          </a:p>
          <a:p>
            <a:pPr eaLnBrk="1" hangingPunct="1"/>
            <a:endParaRPr lang="en-US" sz="2000" dirty="0">
              <a:latin typeface="Helvetica"/>
              <a:cs typeface="Helvetica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/>
                <a:cs typeface="Helvetica"/>
              </a:rPr>
              <a:t>For 12 GeV data, a better understanding of </a:t>
            </a:r>
            <a:r>
              <a:rPr lang="en-US" sz="2000" baseline="30000" dirty="0">
                <a:latin typeface="Helvetica"/>
                <a:cs typeface="Helvetica"/>
              </a:rPr>
              <a:t>3</a:t>
            </a:r>
            <a:r>
              <a:rPr lang="en-US" sz="2000" dirty="0">
                <a:latin typeface="Helvetica"/>
                <a:cs typeface="Helvetica"/>
              </a:rPr>
              <a:t>He needed.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b="1" dirty="0">
              <a:solidFill>
                <a:srgbClr val="1954C8"/>
              </a:solidFill>
              <a:latin typeface="Helvetica"/>
              <a:cs typeface="Helvetica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/>
                <a:cs typeface="Helvetica"/>
              </a:rPr>
              <a:t>Also impacts form factor and structure function experiments that use polarized </a:t>
            </a:r>
            <a:r>
              <a:rPr lang="en-US" sz="2000" baseline="30000" dirty="0">
                <a:latin typeface="Helvetica"/>
                <a:cs typeface="Helvetica"/>
              </a:rPr>
              <a:t>3</a:t>
            </a:r>
            <a:r>
              <a:rPr lang="en-US" sz="2000" dirty="0">
                <a:latin typeface="Helvetica"/>
                <a:cs typeface="Helvetica"/>
              </a:rPr>
              <a:t>He.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449BC-658D-174C-A3FC-30747DD37200}"/>
              </a:ext>
            </a:extLst>
          </p:cNvPr>
          <p:cNvSpPr txBox="1"/>
          <p:nvPr/>
        </p:nvSpPr>
        <p:spPr>
          <a:xfrm>
            <a:off x="572899" y="109968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X. Zheng </a:t>
            </a:r>
            <a:r>
              <a:rPr lang="en-US" sz="1600" i="1" dirty="0"/>
              <a:t>et al</a:t>
            </a:r>
            <a:r>
              <a:rPr lang="en-US" sz="1600" dirty="0"/>
              <a:t>., Phys .Rev. Lett. </a:t>
            </a:r>
            <a:r>
              <a:rPr lang="en-US" sz="1600" b="1" dirty="0"/>
              <a:t>92</a:t>
            </a:r>
            <a:r>
              <a:rPr lang="en-US" sz="1600" dirty="0"/>
              <a:t> (2004) 012004 and  Phys. Rev. C70 (2004) 065207.</a:t>
            </a:r>
          </a:p>
          <a:p>
            <a:r>
              <a:rPr lang="en-US" sz="1600" dirty="0"/>
              <a:t>And next speaker in this session.</a:t>
            </a:r>
          </a:p>
        </p:txBody>
      </p:sp>
    </p:spTree>
    <p:extLst>
      <p:ext uri="{BB962C8B-B14F-4D97-AF65-F5344CB8AC3E}">
        <p14:creationId xmlns:p14="http://schemas.microsoft.com/office/powerpoint/2010/main" val="334700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399" y="290513"/>
            <a:ext cx="9144000" cy="68580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Helvetica"/>
                <a:cs typeface="Helvetica"/>
              </a:rPr>
              <a:t>Detec</a:t>
            </a:r>
            <a:endParaRPr lang="en-US" dirty="0"/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29700" name="Line 6"/>
          <p:cNvSpPr>
            <a:spLocks noChangeShapeType="1"/>
          </p:cNvSpPr>
          <p:nvPr/>
        </p:nvSpPr>
        <p:spPr bwMode="auto">
          <a:xfrm>
            <a:off x="2057400" y="3352800"/>
            <a:ext cx="2514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1" name="Line 7"/>
          <p:cNvSpPr>
            <a:spLocks noChangeShapeType="1"/>
          </p:cNvSpPr>
          <p:nvPr/>
        </p:nvSpPr>
        <p:spPr bwMode="auto">
          <a:xfrm>
            <a:off x="4572000" y="3352800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2" name="Freeform 8"/>
          <p:cNvSpPr>
            <a:spLocks/>
          </p:cNvSpPr>
          <p:nvPr/>
        </p:nvSpPr>
        <p:spPr bwMode="auto">
          <a:xfrm>
            <a:off x="4495800" y="1752600"/>
            <a:ext cx="2895600" cy="1604963"/>
          </a:xfrm>
          <a:custGeom>
            <a:avLst/>
            <a:gdLst>
              <a:gd name="T0" fmla="*/ 0 w 746"/>
              <a:gd name="T1" fmla="*/ 2147483647 h 396"/>
              <a:gd name="T2" fmla="*/ 2147483647 w 746"/>
              <a:gd name="T3" fmla="*/ 0 h 396"/>
              <a:gd name="T4" fmla="*/ 0 60000 65536"/>
              <a:gd name="T5" fmla="*/ 0 60000 65536"/>
              <a:gd name="T6" fmla="*/ 0 w 746"/>
              <a:gd name="T7" fmla="*/ 0 h 396"/>
              <a:gd name="T8" fmla="*/ 746 w 746"/>
              <a:gd name="T9" fmla="*/ 396 h 3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6" h="396">
                <a:moveTo>
                  <a:pt x="0" y="396"/>
                </a:moveTo>
                <a:lnTo>
                  <a:pt x="746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Freeform 10"/>
          <p:cNvSpPr>
            <a:spLocks/>
          </p:cNvSpPr>
          <p:nvPr/>
        </p:nvSpPr>
        <p:spPr bwMode="auto">
          <a:xfrm>
            <a:off x="5105400" y="3048000"/>
            <a:ext cx="88900" cy="304800"/>
          </a:xfrm>
          <a:custGeom>
            <a:avLst/>
            <a:gdLst>
              <a:gd name="T0" fmla="*/ 0 w 56"/>
              <a:gd name="T1" fmla="*/ 0 h 192"/>
              <a:gd name="T2" fmla="*/ 2147483647 w 56"/>
              <a:gd name="T3" fmla="*/ 2147483647 h 192"/>
              <a:gd name="T4" fmla="*/ 2147483647 w 56"/>
              <a:gd name="T5" fmla="*/ 2147483647 h 192"/>
              <a:gd name="T6" fmla="*/ 0 60000 65536"/>
              <a:gd name="T7" fmla="*/ 0 60000 65536"/>
              <a:gd name="T8" fmla="*/ 0 60000 65536"/>
              <a:gd name="T9" fmla="*/ 0 w 56"/>
              <a:gd name="T10" fmla="*/ 0 h 192"/>
              <a:gd name="T11" fmla="*/ 56 w 56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192">
                <a:moveTo>
                  <a:pt x="0" y="0"/>
                </a:moveTo>
                <a:cubicBezTo>
                  <a:pt x="20" y="32"/>
                  <a:pt x="40" y="64"/>
                  <a:pt x="48" y="96"/>
                </a:cubicBezTo>
                <a:cubicBezTo>
                  <a:pt x="56" y="128"/>
                  <a:pt x="48" y="176"/>
                  <a:pt x="48" y="19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5334000" y="2895600"/>
            <a:ext cx="407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1800" b="1" dirty="0"/>
              <a:t>θ</a:t>
            </a:r>
            <a:r>
              <a:rPr lang="en-US" sz="1800" b="1" baseline="-25000" dirty="0"/>
              <a:t>L</a:t>
            </a:r>
            <a:endParaRPr lang="el-GR" sz="1800" b="1" dirty="0"/>
          </a:p>
        </p:txBody>
      </p:sp>
      <p:sp>
        <p:nvSpPr>
          <p:cNvPr id="29705" name="Freeform 18"/>
          <p:cNvSpPr>
            <a:spLocks/>
          </p:cNvSpPr>
          <p:nvPr/>
        </p:nvSpPr>
        <p:spPr bwMode="auto">
          <a:xfrm>
            <a:off x="4495800" y="3352800"/>
            <a:ext cx="193675" cy="523875"/>
          </a:xfrm>
          <a:custGeom>
            <a:avLst/>
            <a:gdLst>
              <a:gd name="T0" fmla="*/ 2147483647 w 122"/>
              <a:gd name="T1" fmla="*/ 0 h 330"/>
              <a:gd name="T2" fmla="*/ 2147483647 w 122"/>
              <a:gd name="T3" fmla="*/ 2147483647 h 330"/>
              <a:gd name="T4" fmla="*/ 2147483647 w 122"/>
              <a:gd name="T5" fmla="*/ 2147483647 h 330"/>
              <a:gd name="T6" fmla="*/ 2147483647 w 122"/>
              <a:gd name="T7" fmla="*/ 2147483647 h 330"/>
              <a:gd name="T8" fmla="*/ 2147483647 w 122"/>
              <a:gd name="T9" fmla="*/ 2147483647 h 330"/>
              <a:gd name="T10" fmla="*/ 2147483647 w 122"/>
              <a:gd name="T11" fmla="*/ 2147483647 h 330"/>
              <a:gd name="T12" fmla="*/ 2147483647 w 122"/>
              <a:gd name="T13" fmla="*/ 2147483647 h 330"/>
              <a:gd name="T14" fmla="*/ 2147483647 w 122"/>
              <a:gd name="T15" fmla="*/ 2147483647 h 330"/>
              <a:gd name="T16" fmla="*/ 2147483647 w 122"/>
              <a:gd name="T17" fmla="*/ 2147483647 h 3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330"/>
              <a:gd name="T29" fmla="*/ 122 w 122"/>
              <a:gd name="T30" fmla="*/ 330 h 3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330">
                <a:moveTo>
                  <a:pt x="54" y="0"/>
                </a:moveTo>
                <a:cubicBezTo>
                  <a:pt x="46" y="7"/>
                  <a:pt x="0" y="39"/>
                  <a:pt x="6" y="49"/>
                </a:cubicBezTo>
                <a:cubicBezTo>
                  <a:pt x="12" y="60"/>
                  <a:pt x="90" y="52"/>
                  <a:pt x="90" y="66"/>
                </a:cubicBezTo>
                <a:cubicBezTo>
                  <a:pt x="90" y="80"/>
                  <a:pt x="7" y="116"/>
                  <a:pt x="9" y="130"/>
                </a:cubicBezTo>
                <a:cubicBezTo>
                  <a:pt x="11" y="144"/>
                  <a:pt x="104" y="140"/>
                  <a:pt x="105" y="154"/>
                </a:cubicBezTo>
                <a:cubicBezTo>
                  <a:pt x="106" y="168"/>
                  <a:pt x="14" y="201"/>
                  <a:pt x="15" y="214"/>
                </a:cubicBezTo>
                <a:cubicBezTo>
                  <a:pt x="16" y="227"/>
                  <a:pt x="100" y="219"/>
                  <a:pt x="111" y="231"/>
                </a:cubicBezTo>
                <a:cubicBezTo>
                  <a:pt x="122" y="243"/>
                  <a:pt x="86" y="269"/>
                  <a:pt x="84" y="285"/>
                </a:cubicBezTo>
                <a:cubicBezTo>
                  <a:pt x="82" y="301"/>
                  <a:pt x="94" y="321"/>
                  <a:pt x="96" y="33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706" name="Group 19"/>
          <p:cNvGrpSpPr>
            <a:grpSpLocks/>
          </p:cNvGrpSpPr>
          <p:nvPr/>
        </p:nvGrpSpPr>
        <p:grpSpPr bwMode="auto">
          <a:xfrm>
            <a:off x="4495800" y="3810000"/>
            <a:ext cx="381000" cy="381000"/>
            <a:chOff x="2844" y="2592"/>
            <a:chExt cx="240" cy="240"/>
          </a:xfrm>
        </p:grpSpPr>
        <p:sp>
          <p:nvSpPr>
            <p:cNvPr id="29735" name="Oval 12"/>
            <p:cNvSpPr>
              <a:spLocks noChangeArrowheads="1"/>
            </p:cNvSpPr>
            <p:nvPr/>
          </p:nvSpPr>
          <p:spPr bwMode="auto">
            <a:xfrm>
              <a:off x="2844" y="2592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88AA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6" name="Oval 13"/>
            <p:cNvSpPr>
              <a:spLocks noChangeArrowheads="1"/>
            </p:cNvSpPr>
            <p:nvPr/>
          </p:nvSpPr>
          <p:spPr bwMode="auto">
            <a:xfrm>
              <a:off x="2880" y="2640"/>
              <a:ext cx="86" cy="86"/>
            </a:xfrm>
            <a:prstGeom prst="ellipse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3E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" b="1"/>
                <a:t>p</a:t>
              </a:r>
            </a:p>
          </p:txBody>
        </p:sp>
        <p:sp>
          <p:nvSpPr>
            <p:cNvPr id="29737" name="Oval 16"/>
            <p:cNvSpPr>
              <a:spLocks noChangeArrowheads="1"/>
            </p:cNvSpPr>
            <p:nvPr/>
          </p:nvSpPr>
          <p:spPr bwMode="auto">
            <a:xfrm>
              <a:off x="2976" y="2640"/>
              <a:ext cx="86" cy="86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4D0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" b="1"/>
                <a:t>n</a:t>
              </a:r>
            </a:p>
          </p:txBody>
        </p:sp>
        <p:sp>
          <p:nvSpPr>
            <p:cNvPr id="29738" name="Oval 17"/>
            <p:cNvSpPr>
              <a:spLocks noChangeArrowheads="1"/>
            </p:cNvSpPr>
            <p:nvPr/>
          </p:nvSpPr>
          <p:spPr bwMode="auto">
            <a:xfrm>
              <a:off x="2928" y="2736"/>
              <a:ext cx="86" cy="86"/>
            </a:xfrm>
            <a:prstGeom prst="ellipse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3E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" b="1"/>
                <a:t>p</a:t>
              </a:r>
            </a:p>
          </p:txBody>
        </p:sp>
      </p:grpSp>
      <p:sp>
        <p:nvSpPr>
          <p:cNvPr id="29707" name="Freeform 20"/>
          <p:cNvSpPr>
            <a:spLocks/>
          </p:cNvSpPr>
          <p:nvPr/>
        </p:nvSpPr>
        <p:spPr bwMode="auto">
          <a:xfrm>
            <a:off x="4710113" y="4191000"/>
            <a:ext cx="161925" cy="947738"/>
          </a:xfrm>
          <a:custGeom>
            <a:avLst/>
            <a:gdLst>
              <a:gd name="T0" fmla="*/ 0 w 102"/>
              <a:gd name="T1" fmla="*/ 0 h 597"/>
              <a:gd name="T2" fmla="*/ 2147483647 w 102"/>
              <a:gd name="T3" fmla="*/ 2147483647 h 597"/>
              <a:gd name="T4" fmla="*/ 0 60000 65536"/>
              <a:gd name="T5" fmla="*/ 0 60000 65536"/>
              <a:gd name="T6" fmla="*/ 0 w 102"/>
              <a:gd name="T7" fmla="*/ 0 h 597"/>
              <a:gd name="T8" fmla="*/ 102 w 102"/>
              <a:gd name="T9" fmla="*/ 597 h 59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2" h="597">
                <a:moveTo>
                  <a:pt x="0" y="0"/>
                </a:moveTo>
                <a:lnTo>
                  <a:pt x="102" y="59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708" name="Group 26"/>
          <p:cNvGrpSpPr>
            <a:grpSpLocks/>
          </p:cNvGrpSpPr>
          <p:nvPr/>
        </p:nvGrpSpPr>
        <p:grpSpPr bwMode="auto">
          <a:xfrm>
            <a:off x="4648200" y="5181600"/>
            <a:ext cx="292100" cy="292100"/>
            <a:chOff x="1920" y="2880"/>
            <a:chExt cx="184" cy="184"/>
          </a:xfrm>
        </p:grpSpPr>
        <p:sp>
          <p:nvSpPr>
            <p:cNvPr id="29732" name="Oval 22"/>
            <p:cNvSpPr>
              <a:spLocks noChangeArrowheads="1"/>
            </p:cNvSpPr>
            <p:nvPr/>
          </p:nvSpPr>
          <p:spPr bwMode="auto">
            <a:xfrm>
              <a:off x="1920" y="2880"/>
              <a:ext cx="184" cy="1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88AA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3" name="Oval 23"/>
            <p:cNvSpPr>
              <a:spLocks noChangeArrowheads="1"/>
            </p:cNvSpPr>
            <p:nvPr/>
          </p:nvSpPr>
          <p:spPr bwMode="auto">
            <a:xfrm>
              <a:off x="1986" y="2890"/>
              <a:ext cx="86" cy="86"/>
            </a:xfrm>
            <a:prstGeom prst="ellipse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3E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" b="1"/>
                <a:t>p</a:t>
              </a:r>
            </a:p>
          </p:txBody>
        </p:sp>
        <p:sp>
          <p:nvSpPr>
            <p:cNvPr id="29734" name="Oval 24"/>
            <p:cNvSpPr>
              <a:spLocks noChangeArrowheads="1"/>
            </p:cNvSpPr>
            <p:nvPr/>
          </p:nvSpPr>
          <p:spPr bwMode="auto">
            <a:xfrm>
              <a:off x="1952" y="2965"/>
              <a:ext cx="86" cy="86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4D0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" b="1"/>
                <a:t>n</a:t>
              </a:r>
            </a:p>
          </p:txBody>
        </p:sp>
      </p:grpSp>
      <p:sp>
        <p:nvSpPr>
          <p:cNvPr id="29709" name="Oval 31"/>
          <p:cNvSpPr>
            <a:spLocks noChangeArrowheads="1"/>
          </p:cNvSpPr>
          <p:nvPr/>
        </p:nvSpPr>
        <p:spPr bwMode="auto">
          <a:xfrm>
            <a:off x="5029200" y="5181600"/>
            <a:ext cx="136525" cy="136525"/>
          </a:xfrm>
          <a:prstGeom prst="ellipse">
            <a:avLst/>
          </a:prstGeom>
          <a:gradFill rotWithShape="1">
            <a:gsLst>
              <a:gs pos="0">
                <a:srgbClr val="00CC00"/>
              </a:gs>
              <a:gs pos="100000">
                <a:srgbClr val="003E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" b="1"/>
              <a:t>p</a:t>
            </a:r>
          </a:p>
        </p:txBody>
      </p:sp>
      <p:sp>
        <p:nvSpPr>
          <p:cNvPr id="29710" name="Freeform 32"/>
          <p:cNvSpPr>
            <a:spLocks/>
          </p:cNvSpPr>
          <p:nvPr/>
        </p:nvSpPr>
        <p:spPr bwMode="auto">
          <a:xfrm>
            <a:off x="4648200" y="3357563"/>
            <a:ext cx="203200" cy="242887"/>
          </a:xfrm>
          <a:custGeom>
            <a:avLst/>
            <a:gdLst>
              <a:gd name="T0" fmla="*/ 2147483647 w 128"/>
              <a:gd name="T1" fmla="*/ 0 h 153"/>
              <a:gd name="T2" fmla="*/ 2147483647 w 128"/>
              <a:gd name="T3" fmla="*/ 2147483647 h 153"/>
              <a:gd name="T4" fmla="*/ 0 w 128"/>
              <a:gd name="T5" fmla="*/ 2147483647 h 153"/>
              <a:gd name="T6" fmla="*/ 0 60000 65536"/>
              <a:gd name="T7" fmla="*/ 0 60000 65536"/>
              <a:gd name="T8" fmla="*/ 0 60000 65536"/>
              <a:gd name="T9" fmla="*/ 0 w 128"/>
              <a:gd name="T10" fmla="*/ 0 h 153"/>
              <a:gd name="T11" fmla="*/ 128 w 128"/>
              <a:gd name="T12" fmla="*/ 153 h 1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" h="153">
                <a:moveTo>
                  <a:pt x="123" y="0"/>
                </a:moveTo>
                <a:cubicBezTo>
                  <a:pt x="121" y="17"/>
                  <a:pt x="128" y="77"/>
                  <a:pt x="108" y="102"/>
                </a:cubicBezTo>
                <a:cubicBezTo>
                  <a:pt x="88" y="127"/>
                  <a:pt x="22" y="143"/>
                  <a:pt x="0" y="15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1" name="Text Box 33"/>
          <p:cNvSpPr txBox="1">
            <a:spLocks noChangeArrowheads="1"/>
          </p:cNvSpPr>
          <p:nvPr/>
        </p:nvSpPr>
        <p:spPr bwMode="auto">
          <a:xfrm>
            <a:off x="4800600" y="3352800"/>
            <a:ext cx="403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1800" b="1" dirty="0"/>
              <a:t>θ</a:t>
            </a:r>
            <a:r>
              <a:rPr lang="en-US" sz="1800" b="1" baseline="-25000" dirty="0"/>
              <a:t>q</a:t>
            </a:r>
            <a:endParaRPr lang="el-GR" sz="1800" b="1" dirty="0"/>
          </a:p>
        </p:txBody>
      </p:sp>
      <p:sp>
        <p:nvSpPr>
          <p:cNvPr id="29712" name="Text Box 34"/>
          <p:cNvSpPr txBox="1">
            <a:spLocks noChangeArrowheads="1"/>
          </p:cNvSpPr>
          <p:nvPr/>
        </p:nvSpPr>
        <p:spPr bwMode="auto">
          <a:xfrm>
            <a:off x="4191000" y="3505200"/>
            <a:ext cx="366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1800" b="1">
                <a:latin typeface="Times New Roman" charset="0"/>
                <a:cs typeface="Times New Roman" charset="0"/>
              </a:rPr>
              <a:t>γ</a:t>
            </a:r>
            <a:r>
              <a:rPr lang="en-US" sz="1800" b="1" baseline="30000">
                <a:latin typeface="Times New Roman" charset="0"/>
                <a:cs typeface="Times New Roman" charset="0"/>
              </a:rPr>
              <a:t>*</a:t>
            </a:r>
            <a:endParaRPr lang="el-GR" sz="1800" b="1">
              <a:latin typeface="Times New Roman" charset="0"/>
              <a:cs typeface="Times New Roman" charset="0"/>
            </a:endParaRPr>
          </a:p>
        </p:txBody>
      </p:sp>
      <p:sp>
        <p:nvSpPr>
          <p:cNvPr id="29713" name="Text Box 35"/>
          <p:cNvSpPr txBox="1">
            <a:spLocks noChangeArrowheads="1"/>
          </p:cNvSpPr>
          <p:nvPr/>
        </p:nvSpPr>
        <p:spPr bwMode="auto">
          <a:xfrm>
            <a:off x="1828800" y="2590800"/>
            <a:ext cx="1928934" cy="58477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Helvetica"/>
                <a:cs typeface="Helvetica"/>
              </a:rPr>
              <a:t>Incident polarized </a:t>
            </a:r>
          </a:p>
          <a:p>
            <a:pPr algn="ctr" eaLnBrk="1" hangingPunct="1"/>
            <a:r>
              <a:rPr lang="en-US" sz="1600" b="1" dirty="0">
                <a:latin typeface="Helvetica"/>
                <a:cs typeface="Helvetica"/>
              </a:rPr>
              <a:t>electron</a:t>
            </a:r>
          </a:p>
        </p:txBody>
      </p:sp>
      <p:sp>
        <p:nvSpPr>
          <p:cNvPr id="29714" name="Text Box 36"/>
          <p:cNvSpPr txBox="1">
            <a:spLocks noChangeArrowheads="1"/>
          </p:cNvSpPr>
          <p:nvPr/>
        </p:nvSpPr>
        <p:spPr bwMode="auto">
          <a:xfrm rot="-1761339">
            <a:off x="7364860" y="1214865"/>
            <a:ext cx="11881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Helvetica"/>
                <a:cs typeface="Helvetica"/>
              </a:rPr>
              <a:t>Detected </a:t>
            </a:r>
          </a:p>
          <a:p>
            <a:pPr algn="ctr" eaLnBrk="1" hangingPunct="1"/>
            <a:r>
              <a:rPr lang="en-US" sz="1600" b="1" dirty="0">
                <a:latin typeface="Helvetica"/>
                <a:cs typeface="Helvetica"/>
              </a:rPr>
              <a:t>Electron</a:t>
            </a:r>
          </a:p>
          <a:p>
            <a:pPr algn="ctr" eaLnBrk="1" hangingPunct="1"/>
            <a:r>
              <a:rPr lang="en-US" sz="1600" b="1" dirty="0">
                <a:latin typeface="Helvetica"/>
                <a:cs typeface="Helvetica"/>
              </a:rPr>
              <a:t>(Left HRS)</a:t>
            </a:r>
          </a:p>
        </p:txBody>
      </p:sp>
      <p:sp>
        <p:nvSpPr>
          <p:cNvPr id="29715" name="Text Box 37"/>
          <p:cNvSpPr txBox="1">
            <a:spLocks noChangeArrowheads="1"/>
          </p:cNvSpPr>
          <p:nvPr/>
        </p:nvSpPr>
        <p:spPr bwMode="auto">
          <a:xfrm>
            <a:off x="4741904" y="5334000"/>
            <a:ext cx="2420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Helvetica"/>
                <a:cs typeface="Helvetica"/>
              </a:rPr>
              <a:t>Detected Deuterons </a:t>
            </a:r>
          </a:p>
          <a:p>
            <a:pPr algn="ctr" eaLnBrk="1" hangingPunct="1"/>
            <a:r>
              <a:rPr lang="en-US" sz="1600" b="1" dirty="0">
                <a:latin typeface="Helvetica"/>
                <a:cs typeface="Helvetica"/>
              </a:rPr>
              <a:t>and Protons</a:t>
            </a:r>
          </a:p>
          <a:p>
            <a:pPr algn="ctr" eaLnBrk="1" hangingPunct="1"/>
            <a:r>
              <a:rPr lang="en-US" sz="1600" b="1" dirty="0">
                <a:latin typeface="Helvetica"/>
                <a:cs typeface="Helvetica"/>
              </a:rPr>
              <a:t>(BigBite Spectrometer)</a:t>
            </a:r>
          </a:p>
        </p:txBody>
      </p:sp>
      <p:sp>
        <p:nvSpPr>
          <p:cNvPr id="29716" name="Line 38"/>
          <p:cNvSpPr>
            <a:spLocks noChangeShapeType="1"/>
          </p:cNvSpPr>
          <p:nvPr/>
        </p:nvSpPr>
        <p:spPr bwMode="auto">
          <a:xfrm>
            <a:off x="2362200" y="3429000"/>
            <a:ext cx="7620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arrow" w="sm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7" name="Line 39"/>
          <p:cNvSpPr>
            <a:spLocks noChangeShapeType="1"/>
          </p:cNvSpPr>
          <p:nvPr/>
        </p:nvSpPr>
        <p:spPr bwMode="auto">
          <a:xfrm flipH="1">
            <a:off x="2362200" y="3505200"/>
            <a:ext cx="6858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arrow" w="sm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8" name="Text Box 40"/>
          <p:cNvSpPr txBox="1">
            <a:spLocks noChangeArrowheads="1"/>
          </p:cNvSpPr>
          <p:nvPr/>
        </p:nvSpPr>
        <p:spPr bwMode="auto">
          <a:xfrm>
            <a:off x="5245100" y="4700588"/>
            <a:ext cx="458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rgbClr val="990000"/>
                </a:solidFill>
                <a:latin typeface="Helvetica"/>
                <a:cs typeface="Helvetica"/>
              </a:rPr>
              <a:t>A</a:t>
            </a:r>
            <a:r>
              <a:rPr lang="en-US" sz="2000" b="1" baseline="-25000" dirty="0" err="1">
                <a:solidFill>
                  <a:srgbClr val="990000"/>
                </a:solidFill>
                <a:latin typeface="Helvetica"/>
                <a:cs typeface="Helvetica"/>
              </a:rPr>
              <a:t>z</a:t>
            </a:r>
            <a:endParaRPr lang="en-US" sz="2000" b="1" dirty="0">
              <a:solidFill>
                <a:srgbClr val="990000"/>
              </a:solidFill>
              <a:latin typeface="Helvetica"/>
              <a:cs typeface="Helvetica"/>
            </a:endParaRPr>
          </a:p>
        </p:txBody>
      </p:sp>
      <p:sp>
        <p:nvSpPr>
          <p:cNvPr id="29719" name="Freeform 41"/>
          <p:cNvSpPr>
            <a:spLocks/>
          </p:cNvSpPr>
          <p:nvPr/>
        </p:nvSpPr>
        <p:spPr bwMode="auto">
          <a:xfrm>
            <a:off x="5138738" y="4405313"/>
            <a:ext cx="114300" cy="623887"/>
          </a:xfrm>
          <a:custGeom>
            <a:avLst/>
            <a:gdLst>
              <a:gd name="T0" fmla="*/ 0 w 72"/>
              <a:gd name="T1" fmla="*/ 0 h 393"/>
              <a:gd name="T2" fmla="*/ 0 w 72"/>
              <a:gd name="T3" fmla="*/ 2147483647 h 393"/>
              <a:gd name="T4" fmla="*/ 2147483647 w 72"/>
              <a:gd name="T5" fmla="*/ 2147483647 h 393"/>
              <a:gd name="T6" fmla="*/ 0 60000 65536"/>
              <a:gd name="T7" fmla="*/ 0 60000 65536"/>
              <a:gd name="T8" fmla="*/ 0 60000 65536"/>
              <a:gd name="T9" fmla="*/ 0 w 72"/>
              <a:gd name="T10" fmla="*/ 0 h 393"/>
              <a:gd name="T11" fmla="*/ 72 w 72"/>
              <a:gd name="T12" fmla="*/ 393 h 3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393">
                <a:moveTo>
                  <a:pt x="0" y="0"/>
                </a:moveTo>
                <a:lnTo>
                  <a:pt x="0" y="3"/>
                </a:lnTo>
                <a:lnTo>
                  <a:pt x="72" y="393"/>
                </a:lnTo>
              </a:path>
            </a:pathLst>
          </a:custGeom>
          <a:noFill/>
          <a:ln w="50800">
            <a:solidFill>
              <a:srgbClr val="800000"/>
            </a:solidFill>
            <a:round/>
            <a:headEnd/>
            <a:tailEnd type="arrow" w="sm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Freeform 42"/>
          <p:cNvSpPr>
            <a:spLocks/>
          </p:cNvSpPr>
          <p:nvPr/>
        </p:nvSpPr>
        <p:spPr bwMode="auto">
          <a:xfrm>
            <a:off x="5181600" y="4294188"/>
            <a:ext cx="554038" cy="125412"/>
          </a:xfrm>
          <a:custGeom>
            <a:avLst/>
            <a:gdLst>
              <a:gd name="T0" fmla="*/ 0 w 349"/>
              <a:gd name="T1" fmla="*/ 2147483647 h 79"/>
              <a:gd name="T2" fmla="*/ 2147483647 w 349"/>
              <a:gd name="T3" fmla="*/ 0 h 79"/>
              <a:gd name="T4" fmla="*/ 0 60000 65536"/>
              <a:gd name="T5" fmla="*/ 0 60000 65536"/>
              <a:gd name="T6" fmla="*/ 0 w 349"/>
              <a:gd name="T7" fmla="*/ 0 h 79"/>
              <a:gd name="T8" fmla="*/ 349 w 349"/>
              <a:gd name="T9" fmla="*/ 79 h 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9" h="79">
                <a:moveTo>
                  <a:pt x="0" y="79"/>
                </a:moveTo>
                <a:lnTo>
                  <a:pt x="349" y="0"/>
                </a:lnTo>
              </a:path>
            </a:pathLst>
          </a:custGeom>
          <a:noFill/>
          <a:ln w="57150">
            <a:solidFill>
              <a:srgbClr val="800000"/>
            </a:solidFill>
            <a:round/>
            <a:headEnd/>
            <a:tailEnd type="arrow" w="sm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1" name="Text Box 43"/>
          <p:cNvSpPr txBox="1">
            <a:spLocks noChangeArrowheads="1"/>
          </p:cNvSpPr>
          <p:nvPr/>
        </p:nvSpPr>
        <p:spPr bwMode="auto">
          <a:xfrm>
            <a:off x="5546725" y="4243388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990000"/>
                </a:solidFill>
                <a:latin typeface="Helvetica"/>
                <a:cs typeface="Helvetica"/>
              </a:rPr>
              <a:t>A</a:t>
            </a:r>
            <a:r>
              <a:rPr lang="en-US" sz="2000" b="1" baseline="-25000" dirty="0">
                <a:solidFill>
                  <a:srgbClr val="990000"/>
                </a:solidFill>
                <a:latin typeface="Helvetica"/>
                <a:cs typeface="Helvetica"/>
              </a:rPr>
              <a:t>x</a:t>
            </a:r>
            <a:endParaRPr lang="en-US" sz="2000" b="1" dirty="0">
              <a:solidFill>
                <a:srgbClr val="990000"/>
              </a:solidFill>
              <a:latin typeface="Helvetica"/>
              <a:cs typeface="Helvetica"/>
            </a:endParaRPr>
          </a:p>
        </p:txBody>
      </p:sp>
      <p:sp>
        <p:nvSpPr>
          <p:cNvPr id="29722" name="Text Box 44"/>
          <p:cNvSpPr txBox="1">
            <a:spLocks noChangeArrowheads="1"/>
          </p:cNvSpPr>
          <p:nvPr/>
        </p:nvSpPr>
        <p:spPr bwMode="auto">
          <a:xfrm>
            <a:off x="1984750" y="3578225"/>
            <a:ext cx="1531188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990000"/>
                </a:solidFill>
                <a:latin typeface="Helvetica"/>
                <a:cs typeface="Helvetica"/>
              </a:rPr>
              <a:t>Beam </a:t>
            </a:r>
            <a:r>
              <a:rPr lang="en-US" sz="1600" b="1" dirty="0" err="1">
                <a:solidFill>
                  <a:srgbClr val="990000"/>
                </a:solidFill>
                <a:latin typeface="Helvetica"/>
                <a:cs typeface="Helvetica"/>
              </a:rPr>
              <a:t>Helicity</a:t>
            </a:r>
            <a:endParaRPr lang="en-US" sz="1600" b="1" dirty="0">
              <a:solidFill>
                <a:srgbClr val="990000"/>
              </a:solidFill>
              <a:latin typeface="Helvetica"/>
              <a:cs typeface="Helvetica"/>
            </a:endParaRPr>
          </a:p>
        </p:txBody>
      </p:sp>
      <p:sp>
        <p:nvSpPr>
          <p:cNvPr id="29723" name="TextBox 35"/>
          <p:cNvSpPr txBox="1">
            <a:spLocks noChangeArrowheads="1"/>
          </p:cNvSpPr>
          <p:nvPr/>
        </p:nvSpPr>
        <p:spPr bwMode="auto">
          <a:xfrm>
            <a:off x="152399" y="4419600"/>
            <a:ext cx="382111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u="sng" dirty="0">
                <a:solidFill>
                  <a:srgbClr val="000000"/>
                </a:solidFill>
                <a:latin typeface="Helvetica"/>
                <a:cs typeface="Helvetica"/>
              </a:rPr>
              <a:t>Kinematic Settings:</a:t>
            </a:r>
          </a:p>
          <a:p>
            <a:pPr eaLnBrk="1" hangingPunct="1"/>
            <a:endParaRPr lang="en-US" sz="800" u="sng" dirty="0">
              <a:latin typeface="Helvetica"/>
              <a:cs typeface="Helvetica"/>
            </a:endParaRPr>
          </a:p>
          <a:p>
            <a:pPr eaLnBrk="1" hangingPunct="1"/>
            <a:r>
              <a:rPr lang="en-US" sz="2000" dirty="0" err="1">
                <a:latin typeface="Helvetica"/>
                <a:cs typeface="Helvetica"/>
              </a:rPr>
              <a:t>E</a:t>
            </a:r>
            <a:r>
              <a:rPr lang="en-US" sz="2000" baseline="-25000" dirty="0" err="1">
                <a:latin typeface="Helvetica"/>
                <a:cs typeface="Helvetica"/>
              </a:rPr>
              <a:t>beam</a:t>
            </a:r>
            <a:r>
              <a:rPr lang="en-US" sz="2000" dirty="0">
                <a:latin typeface="Helvetica"/>
                <a:cs typeface="Helvetica"/>
              </a:rPr>
              <a:t> = 2.425 </a:t>
            </a:r>
            <a:r>
              <a:rPr lang="en-US" sz="2000" dirty="0" err="1">
                <a:latin typeface="Helvetica"/>
                <a:cs typeface="Helvetica"/>
              </a:rPr>
              <a:t>GeV</a:t>
            </a:r>
            <a:endParaRPr lang="en-US" sz="2000" dirty="0">
              <a:latin typeface="Helvetica"/>
              <a:cs typeface="Helvetica"/>
            </a:endParaRPr>
          </a:p>
          <a:p>
            <a:pPr eaLnBrk="1" hangingPunct="1"/>
            <a:endParaRPr lang="en-US" sz="800" dirty="0">
              <a:latin typeface="Helvetica"/>
              <a:cs typeface="Helvetica"/>
            </a:endParaRPr>
          </a:p>
          <a:p>
            <a:pPr eaLnBrk="1" hangingPunct="1"/>
            <a:r>
              <a:rPr lang="en-US" sz="2000" dirty="0">
                <a:latin typeface="Helvetica"/>
                <a:cs typeface="Helvetica"/>
              </a:rPr>
              <a:t>     </a:t>
            </a:r>
            <a:r>
              <a:rPr lang="en-US" sz="2000" dirty="0" err="1">
                <a:latin typeface="Helvetica"/>
                <a:cs typeface="Helvetica"/>
              </a:rPr>
              <a:t>θ</a:t>
            </a:r>
            <a:r>
              <a:rPr lang="en-US" sz="2000" baseline="-25000" dirty="0" err="1">
                <a:latin typeface="Helvetica"/>
                <a:cs typeface="Helvetica"/>
              </a:rPr>
              <a:t>L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>
                <a:latin typeface="Helvetica"/>
                <a:ea typeface="Lucida Grande" charset="0"/>
                <a:cs typeface="Helvetica"/>
              </a:rPr>
              <a:t>= 12.5, 14.5 </a:t>
            </a:r>
            <a:r>
              <a:rPr lang="en-US" sz="2000" dirty="0" err="1">
                <a:latin typeface="Helvetica"/>
                <a:ea typeface="Lucida Grande" charset="0"/>
                <a:cs typeface="Helvetica"/>
              </a:rPr>
              <a:t>deg</a:t>
            </a:r>
            <a:endParaRPr lang="en-US" sz="2000" dirty="0">
              <a:latin typeface="Helvetica"/>
              <a:ea typeface="Lucida Grande" charset="0"/>
              <a:cs typeface="Helvetica"/>
            </a:endParaRPr>
          </a:p>
          <a:p>
            <a:pPr eaLnBrk="1" hangingPunct="1"/>
            <a:endParaRPr lang="en-US" sz="800" dirty="0">
              <a:latin typeface="Helvetica"/>
              <a:ea typeface="Lucida Grande" charset="0"/>
              <a:cs typeface="Helvetica"/>
            </a:endParaRPr>
          </a:p>
          <a:p>
            <a:pPr eaLnBrk="1" hangingPunct="1"/>
            <a:r>
              <a:rPr lang="en-US" sz="2000" dirty="0">
                <a:latin typeface="Helvetica"/>
                <a:cs typeface="Helvetica"/>
              </a:rPr>
              <a:t>  </a:t>
            </a:r>
            <a:r>
              <a:rPr lang="en-US" sz="2000" dirty="0" err="1">
                <a:latin typeface="Helvetica"/>
                <a:cs typeface="Helvetica"/>
              </a:rPr>
              <a:t>θ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baseline="-25000" dirty="0">
                <a:latin typeface="Helvetica"/>
                <a:cs typeface="Helvetica"/>
              </a:rPr>
              <a:t>BB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>
                <a:latin typeface="Helvetica"/>
                <a:ea typeface="Lucida Grande" charset="0"/>
                <a:cs typeface="Helvetica"/>
              </a:rPr>
              <a:t>= -75.0, -82.0 </a:t>
            </a:r>
            <a:r>
              <a:rPr lang="en-US" sz="2000" dirty="0" err="1">
                <a:latin typeface="Helvetica"/>
                <a:ea typeface="Lucida Grande" charset="0"/>
                <a:cs typeface="Helvetica"/>
              </a:rPr>
              <a:t>deg</a:t>
            </a:r>
            <a:endParaRPr lang="en-US" sz="2000" dirty="0">
              <a:latin typeface="Helvetica"/>
              <a:ea typeface="Lucida Grande" charset="0"/>
              <a:cs typeface="Helvetica"/>
            </a:endParaRPr>
          </a:p>
          <a:p>
            <a:pPr eaLnBrk="1" hangingPunct="1"/>
            <a:endParaRPr lang="en-US" sz="800" dirty="0">
              <a:latin typeface="Helvetica"/>
              <a:ea typeface="Lucida Grande" charset="0"/>
              <a:cs typeface="Helvetica"/>
            </a:endParaRPr>
          </a:p>
          <a:p>
            <a:pPr eaLnBrk="1" hangingPunct="1"/>
            <a:r>
              <a:rPr lang="en-US" sz="2000" dirty="0">
                <a:latin typeface="Helvetica"/>
                <a:ea typeface="Lucida Grande" charset="0"/>
                <a:cs typeface="Helvetica"/>
              </a:rPr>
              <a:t>    Q</a:t>
            </a:r>
            <a:r>
              <a:rPr lang="en-US" sz="2000" baseline="30000" dirty="0">
                <a:latin typeface="Helvetica"/>
                <a:ea typeface="Lucida Grande" charset="0"/>
                <a:cs typeface="Helvetica"/>
              </a:rPr>
              <a:t>2</a:t>
            </a:r>
            <a:r>
              <a:rPr lang="en-US" sz="2000" dirty="0">
                <a:latin typeface="Helvetica"/>
                <a:ea typeface="Lucida Grande" charset="0"/>
                <a:cs typeface="Helvetica"/>
              </a:rPr>
              <a:t> = 0.25 and 0.35 (GeV/c)</a:t>
            </a:r>
            <a:r>
              <a:rPr lang="en-US" sz="2000" baseline="30000" dirty="0">
                <a:latin typeface="Helvetica"/>
                <a:ea typeface="Lucida Grande" charset="0"/>
                <a:cs typeface="Helvetica"/>
              </a:rPr>
              <a:t>2</a:t>
            </a:r>
            <a:endParaRPr lang="en-US" sz="1800" dirty="0">
              <a:latin typeface="Helvetica"/>
              <a:ea typeface="Lucida Grande" charset="0"/>
              <a:cs typeface="Helvetica"/>
            </a:endParaRPr>
          </a:p>
          <a:p>
            <a:pPr eaLnBrk="1" hangingPunct="1"/>
            <a:endParaRPr lang="en-US" sz="1800" dirty="0">
              <a:ea typeface="Lucida Grande" charset="0"/>
              <a:cs typeface="Lucida Grande" charset="0"/>
            </a:endParaRPr>
          </a:p>
        </p:txBody>
      </p:sp>
      <p:sp>
        <p:nvSpPr>
          <p:cNvPr id="29725" name="TextBox 35"/>
          <p:cNvSpPr txBox="1">
            <a:spLocks noChangeArrowheads="1"/>
          </p:cNvSpPr>
          <p:nvPr/>
        </p:nvSpPr>
        <p:spPr bwMode="auto">
          <a:xfrm>
            <a:off x="6400800" y="3886200"/>
            <a:ext cx="2743200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u="sng" dirty="0" err="1">
                <a:solidFill>
                  <a:srgbClr val="FF6600"/>
                </a:solidFill>
                <a:latin typeface="Helvetica"/>
                <a:cs typeface="Helvetica"/>
              </a:rPr>
              <a:t>Taget</a:t>
            </a:r>
            <a:r>
              <a:rPr lang="en-US" sz="2100" b="1" u="sng" dirty="0">
                <a:solidFill>
                  <a:srgbClr val="FF6600"/>
                </a:solidFill>
                <a:latin typeface="Helvetica"/>
                <a:cs typeface="Helvetica"/>
              </a:rPr>
              <a:t> orientations:</a:t>
            </a:r>
          </a:p>
          <a:p>
            <a:pPr eaLnBrk="1" hangingPunct="1"/>
            <a:endParaRPr lang="en-US" sz="800" u="sng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7543800" y="5334000"/>
            <a:ext cx="1066800" cy="1588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H="1" flipV="1">
            <a:off x="7087394" y="4876006"/>
            <a:ext cx="914400" cy="1588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7087394" y="5790406"/>
            <a:ext cx="914400" cy="1588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29" name="TextBox 44"/>
          <p:cNvSpPr txBox="1">
            <a:spLocks noChangeArrowheads="1"/>
          </p:cNvSpPr>
          <p:nvPr/>
        </p:nvSpPr>
        <p:spPr bwMode="auto">
          <a:xfrm>
            <a:off x="8062913" y="4800600"/>
            <a:ext cx="11171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FF6600"/>
                </a:solidFill>
                <a:latin typeface="Helvetica"/>
                <a:cs typeface="Helvetica"/>
              </a:rPr>
              <a:t>Long.+</a:t>
            </a:r>
          </a:p>
        </p:txBody>
      </p:sp>
      <p:sp>
        <p:nvSpPr>
          <p:cNvPr id="29730" name="TextBox 45"/>
          <p:cNvSpPr txBox="1">
            <a:spLocks noChangeArrowheads="1"/>
          </p:cNvSpPr>
          <p:nvPr/>
        </p:nvSpPr>
        <p:spPr bwMode="auto">
          <a:xfrm>
            <a:off x="7620000" y="4267200"/>
            <a:ext cx="118065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FF6600"/>
                </a:solidFill>
                <a:latin typeface="Helvetica"/>
                <a:cs typeface="Helvetica"/>
              </a:rPr>
              <a:t>Trans.+</a:t>
            </a:r>
          </a:p>
        </p:txBody>
      </p:sp>
      <p:sp>
        <p:nvSpPr>
          <p:cNvPr id="29731" name="TextBox 47"/>
          <p:cNvSpPr txBox="1">
            <a:spLocks noChangeArrowheads="1"/>
          </p:cNvSpPr>
          <p:nvPr/>
        </p:nvSpPr>
        <p:spPr bwMode="auto">
          <a:xfrm>
            <a:off x="7696200" y="5867400"/>
            <a:ext cx="11098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FF6600"/>
                </a:solidFill>
                <a:latin typeface="Helvetica"/>
                <a:cs typeface="Helvetica"/>
              </a:rPr>
              <a:t>Trans.-</a:t>
            </a:r>
          </a:p>
        </p:txBody>
      </p:sp>
      <p:pic>
        <p:nvPicPr>
          <p:cNvPr id="47" name="Picture 4" descr="Reaction_eed_noTex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2" y="685800"/>
            <a:ext cx="2138428" cy="19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2590800" y="66509"/>
            <a:ext cx="4495800" cy="649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0" y="-73762"/>
            <a:ext cx="9158941" cy="721585"/>
            <a:chOff x="0" y="-73762"/>
            <a:chExt cx="9158941" cy="721585"/>
          </a:xfrm>
        </p:grpSpPr>
        <p:sp>
          <p:nvSpPr>
            <p:cNvPr id="45" name="TextBox 44"/>
            <p:cNvSpPr txBox="1"/>
            <p:nvPr/>
          </p:nvSpPr>
          <p:spPr>
            <a:xfrm>
              <a:off x="268938" y="-73762"/>
              <a:ext cx="65710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latin typeface="Calibri"/>
                  <a:ea typeface="+mn-ea"/>
                  <a:cs typeface="+mn-cs"/>
                </a:rPr>
                <a:t> Experiment E05-102 @ Hall-A</a:t>
              </a:r>
              <a:endParaRPr lang="en-US" sz="3600" dirty="0">
                <a:latin typeface="Arial" pitchFamily="-65" charset="0"/>
                <a:ea typeface="+mn-ea"/>
                <a:cs typeface="+mn-cs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0" y="64782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754008" y="34662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D1FB2-D270-BE4D-AD39-300723F2E141}"/>
              </a:ext>
            </a:extLst>
          </p:cNvPr>
          <p:cNvSpPr txBox="1"/>
          <p:nvPr/>
        </p:nvSpPr>
        <p:spPr>
          <a:xfrm>
            <a:off x="3723591" y="2361873"/>
            <a:ext cx="10770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Pol.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He Target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8A33B4-8FFB-D34B-AC97-C655325719E0}"/>
              </a:ext>
            </a:extLst>
          </p:cNvPr>
          <p:cNvSpPr/>
          <p:nvPr/>
        </p:nvSpPr>
        <p:spPr>
          <a:xfrm>
            <a:off x="2590800" y="900113"/>
            <a:ext cx="1382712" cy="73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C226362-1D6A-2B4C-B835-03655D8C1C1C}"/>
              </a:ext>
            </a:extLst>
          </p:cNvPr>
          <p:cNvSpPr/>
          <p:nvPr/>
        </p:nvSpPr>
        <p:spPr>
          <a:xfrm>
            <a:off x="5298391" y="751011"/>
            <a:ext cx="1382712" cy="73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4B174CE-AEB6-8446-A9A5-A4EAD47C2014}"/>
              </a:ext>
            </a:extLst>
          </p:cNvPr>
          <p:cNvSpPr/>
          <p:nvPr/>
        </p:nvSpPr>
        <p:spPr>
          <a:xfrm>
            <a:off x="3246438" y="5352593"/>
            <a:ext cx="1382712" cy="73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72329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+mn-lt"/>
              </a:rPr>
              <a:t>M. </a:t>
            </a:r>
            <a:r>
              <a:rPr lang="en-US" sz="1800" dirty="0" err="1">
                <a:latin typeface="+mn-lt"/>
              </a:rPr>
              <a:t>Mihovilvic</a:t>
            </a:r>
            <a:r>
              <a:rPr lang="en-US" sz="1800" dirty="0">
                <a:latin typeface="+mn-lt"/>
              </a:rPr>
              <a:t> </a:t>
            </a:r>
            <a:r>
              <a:rPr lang="en-US" sz="1800" i="1" dirty="0">
                <a:latin typeface="+mn-lt"/>
              </a:rPr>
              <a:t>et al., </a:t>
            </a:r>
            <a:r>
              <a:rPr lang="en-US" sz="1800" dirty="0">
                <a:latin typeface="+mn-lt"/>
              </a:rPr>
              <a:t>Phys. Rev. Lett. </a:t>
            </a:r>
            <a:r>
              <a:rPr lang="en-US" sz="1800" b="1" dirty="0">
                <a:latin typeface="+mn-lt"/>
              </a:rPr>
              <a:t>113</a:t>
            </a:r>
            <a:r>
              <a:rPr lang="en-US" sz="1800" dirty="0">
                <a:latin typeface="+mn-lt"/>
              </a:rPr>
              <a:t> (2014) 232505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-73762"/>
            <a:ext cx="9158941" cy="721585"/>
            <a:chOff x="0" y="-73762"/>
            <a:chExt cx="9158941" cy="721585"/>
          </a:xfrm>
        </p:grpSpPr>
        <p:sp>
          <p:nvSpPr>
            <p:cNvPr id="14" name="TextBox 13"/>
            <p:cNvSpPr txBox="1"/>
            <p:nvPr/>
          </p:nvSpPr>
          <p:spPr>
            <a:xfrm>
              <a:off x="0" y="-73762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latin typeface="Calibri"/>
                  <a:ea typeface="+mn-ea"/>
                  <a:cs typeface="+mn-cs"/>
                </a:rPr>
                <a:t>Results for </a:t>
              </a:r>
              <a:r>
                <a:rPr lang="en-US" sz="4000" b="1" baseline="30000" dirty="0">
                  <a:latin typeface="Calibri"/>
                  <a:ea typeface="+mn-ea"/>
                  <a:cs typeface="+mn-cs"/>
                </a:rPr>
                <a:t>3</a:t>
              </a:r>
              <a:r>
                <a:rPr lang="en-US" sz="4000" b="1" dirty="0">
                  <a:latin typeface="Calibri"/>
                  <a:ea typeface="+mn-ea"/>
                  <a:cs typeface="+mn-cs"/>
                </a:rPr>
                <a:t>He(</a:t>
              </a:r>
              <a:r>
                <a:rPr lang="en-US" sz="4000" b="1" dirty="0" err="1">
                  <a:latin typeface="Calibri"/>
                  <a:ea typeface="+mn-ea"/>
                  <a:cs typeface="+mn-cs"/>
                </a:rPr>
                <a:t>e,e’d</a:t>
              </a:r>
              <a:r>
                <a:rPr lang="en-US" sz="4000" b="1" dirty="0">
                  <a:latin typeface="Calibri"/>
                  <a:ea typeface="+mn-ea"/>
                  <a:cs typeface="+mn-cs"/>
                </a:rPr>
                <a:t>)p</a:t>
              </a:r>
              <a:endParaRPr lang="en-US" sz="3600" dirty="0">
                <a:latin typeface="Arial" pitchFamily="-65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0" y="64782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lt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00" y="1143000"/>
            <a:ext cx="5085481" cy="5653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66800"/>
            <a:ext cx="38123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Helvetica"/>
                <a:cs typeface="Helvetica"/>
              </a:rPr>
              <a:t>Measured asymmetries are of order of 1%.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Helvetica"/>
                <a:cs typeface="Helvetica"/>
              </a:rPr>
              <a:t>Theories  reasonably well describe behavior of the data.  Hannover (Bonn), Bochum (AV18), Pisa (AV18 + Urbana IX)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Helvetica"/>
                <a:cs typeface="Helvetica"/>
              </a:rPr>
              <a:t>Calculations underestimate the measured asymmetries.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>
                <a:latin typeface="Helvetica"/>
                <a:cs typeface="Helvetica"/>
              </a:rPr>
              <a:t>Hard to determine what is causing the discrepancy: FSI, SRC</a:t>
            </a:r>
            <a:r>
              <a:rPr lang="en-US" b="1" dirty="0">
                <a:latin typeface="Helvetica"/>
                <a:cs typeface="Helvetica"/>
              </a:rPr>
              <a:t>, 3NF and/or</a:t>
            </a:r>
            <a:r>
              <a:rPr lang="en-US" sz="2000" b="1" dirty="0">
                <a:latin typeface="Helvetica"/>
                <a:cs typeface="Helvetica"/>
              </a:rPr>
              <a:t> ?? but clearly state-of-the-art calculations don’t agree with the data.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76800" y="99480"/>
            <a:ext cx="3810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481600" y="152400"/>
            <a:ext cx="3096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7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-73762"/>
            <a:ext cx="9158941" cy="721585"/>
            <a:chOff x="0" y="-73762"/>
            <a:chExt cx="9158941" cy="721585"/>
          </a:xfrm>
        </p:grpSpPr>
        <p:sp>
          <p:nvSpPr>
            <p:cNvPr id="14" name="TextBox 13"/>
            <p:cNvSpPr txBox="1"/>
            <p:nvPr/>
          </p:nvSpPr>
          <p:spPr>
            <a:xfrm>
              <a:off x="0" y="-73762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latin typeface="Calibri"/>
                  <a:ea typeface="+mn-ea"/>
                  <a:cs typeface="+mn-cs"/>
                </a:rPr>
                <a:t>Results for </a:t>
              </a:r>
              <a:r>
                <a:rPr lang="en-US" sz="4000" b="1" baseline="30000" dirty="0">
                  <a:latin typeface="Calibri"/>
                  <a:ea typeface="+mn-ea"/>
                  <a:cs typeface="+mn-cs"/>
                </a:rPr>
                <a:t>3</a:t>
              </a:r>
              <a:r>
                <a:rPr lang="en-US" sz="4000" b="1" dirty="0">
                  <a:latin typeface="Calibri"/>
                  <a:ea typeface="+mn-ea"/>
                  <a:cs typeface="+mn-cs"/>
                </a:rPr>
                <a:t>He(</a:t>
              </a:r>
              <a:r>
                <a:rPr lang="en-US" sz="4000" b="1" dirty="0" err="1">
                  <a:latin typeface="Calibri"/>
                  <a:ea typeface="+mn-ea"/>
                  <a:cs typeface="+mn-cs"/>
                </a:rPr>
                <a:t>e,e’p</a:t>
              </a:r>
              <a:r>
                <a:rPr lang="en-US" sz="4000" b="1" dirty="0">
                  <a:latin typeface="Calibri"/>
                  <a:ea typeface="+mn-ea"/>
                  <a:cs typeface="+mn-cs"/>
                </a:rPr>
                <a:t>)X</a:t>
              </a:r>
              <a:endParaRPr lang="en-US" sz="3600" dirty="0">
                <a:latin typeface="Arial" pitchFamily="-65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0" y="64782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E05102_Prot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066800"/>
            <a:ext cx="5562600" cy="5656286"/>
          </a:xfrm>
          <a:prstGeom prst="rect">
            <a:avLst/>
          </a:prstGeom>
        </p:spPr>
      </p:pic>
      <p:sp>
        <p:nvSpPr>
          <p:cNvPr id="7" name="Text Box 106"/>
          <p:cNvSpPr txBox="1">
            <a:spLocks noChangeArrowheads="1"/>
          </p:cNvSpPr>
          <p:nvPr/>
        </p:nvSpPr>
        <p:spPr bwMode="auto">
          <a:xfrm>
            <a:off x="268938" y="1146512"/>
            <a:ext cx="3769662" cy="5663089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1800" dirty="0">
                <a:latin typeface="Helvetica"/>
                <a:cs typeface="Helvetica"/>
              </a:rPr>
              <a:t>Theories from Krakow-Bochum (AV18) and Hanover-Lisbon (Bonn). 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1800" dirty="0">
              <a:latin typeface="Helvetica"/>
              <a:cs typeface="Helvetica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1800" dirty="0">
                <a:latin typeface="Helvetica"/>
                <a:cs typeface="Helvetica"/>
              </a:rPr>
              <a:t>Calculations averaged over the acceptance and weighted with cross section ratios. 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1800" dirty="0">
              <a:latin typeface="Helvetica"/>
              <a:cs typeface="Helvetica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1800" dirty="0">
                <a:latin typeface="Helvetica"/>
                <a:cs typeface="Helvetica"/>
              </a:rPr>
              <a:t>Theory qualitatively describes behavior of the data.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1800" dirty="0">
              <a:latin typeface="Helvetica"/>
              <a:cs typeface="Helvetica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1800" dirty="0">
                <a:latin typeface="Helvetica"/>
                <a:cs typeface="Helvetica"/>
              </a:rPr>
              <a:t>The calculated amplitudes are too small; zero crossing at wrong positions. 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1800" dirty="0">
              <a:latin typeface="Helvetica"/>
              <a:cs typeface="Helvetica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1800" b="1" dirty="0">
                <a:latin typeface="Helvetica"/>
                <a:cs typeface="Helvetica"/>
              </a:rPr>
              <a:t>This disconcerting as low P</a:t>
            </a:r>
            <a:r>
              <a:rPr lang="en-US" sz="1800" b="1" baseline="-25000" dirty="0">
                <a:latin typeface="Helvetica"/>
                <a:cs typeface="Helvetica"/>
              </a:rPr>
              <a:t>m</a:t>
            </a:r>
            <a:r>
              <a:rPr lang="en-US" sz="1800" b="1" dirty="0">
                <a:latin typeface="Helvetica"/>
                <a:cs typeface="Helvetica"/>
              </a:rPr>
              <a:t> (</a:t>
            </a:r>
            <a:r>
              <a:rPr lang="en-US" sz="1800" b="1" dirty="0" err="1">
                <a:latin typeface="Helvetica"/>
                <a:cs typeface="Helvetica"/>
              </a:rPr>
              <a:t>e,e’n</a:t>
            </a:r>
            <a:r>
              <a:rPr lang="en-US" sz="1800" b="1" dirty="0">
                <a:latin typeface="Helvetica"/>
                <a:cs typeface="Helvetica"/>
              </a:rPr>
              <a:t>) is where we extract </a:t>
            </a:r>
            <a:r>
              <a:rPr lang="en-US" sz="1800" b="1" dirty="0" err="1">
                <a:latin typeface="Helvetica"/>
                <a:cs typeface="Helvetica"/>
              </a:rPr>
              <a:t>G</a:t>
            </a:r>
            <a:r>
              <a:rPr lang="en-US" sz="1800" b="1" baseline="30000" dirty="0" err="1">
                <a:latin typeface="Helvetica"/>
                <a:cs typeface="Helvetica"/>
              </a:rPr>
              <a:t>E</a:t>
            </a:r>
            <a:r>
              <a:rPr lang="en-US" sz="1800" b="1" baseline="-25000" dirty="0" err="1">
                <a:latin typeface="Helvetica"/>
                <a:cs typeface="Helvetica"/>
              </a:rPr>
              <a:t>n</a:t>
            </a:r>
            <a:r>
              <a:rPr lang="en-US" sz="1800" b="1" dirty="0">
                <a:latin typeface="Helvetica"/>
                <a:cs typeface="Helvetica"/>
              </a:rPr>
              <a:t> so there theory issues get put into the form factor!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1A987E-A0E6-DF45-88EE-2ABF4EF46A43}"/>
              </a:ext>
            </a:extLst>
          </p:cNvPr>
          <p:cNvSpPr/>
          <p:nvPr/>
        </p:nvSpPr>
        <p:spPr>
          <a:xfrm>
            <a:off x="0" y="685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>
                <a:latin typeface="+mn-lt"/>
              </a:rPr>
              <a:t>M. </a:t>
            </a:r>
            <a:r>
              <a:rPr lang="en-US" dirty="0" err="1">
                <a:latin typeface="+mn-lt"/>
              </a:rPr>
              <a:t>Mihovilovic</a:t>
            </a:r>
            <a:r>
              <a:rPr lang="en-US" dirty="0">
                <a:latin typeface="+mn-lt"/>
              </a:rPr>
              <a:t> </a:t>
            </a:r>
            <a:r>
              <a:rPr lang="en-US" i="1" dirty="0">
                <a:latin typeface="+mn-lt"/>
              </a:rPr>
              <a:t>et al.</a:t>
            </a:r>
            <a:r>
              <a:rPr lang="en-US" dirty="0">
                <a:latin typeface="+mn-lt"/>
              </a:rPr>
              <a:t>, Phys. Lett. B </a:t>
            </a:r>
            <a:r>
              <a:rPr lang="en-US" b="1" dirty="0">
                <a:latin typeface="+mn-lt"/>
              </a:rPr>
              <a:t>788</a:t>
            </a:r>
            <a:r>
              <a:rPr lang="en-US" dirty="0">
                <a:latin typeface="+mn-lt"/>
              </a:rPr>
              <a:t> (2019) 117.</a:t>
            </a:r>
          </a:p>
        </p:txBody>
      </p:sp>
    </p:spTree>
    <p:extLst>
      <p:ext uri="{BB962C8B-B14F-4D97-AF65-F5344CB8AC3E}">
        <p14:creationId xmlns:p14="http://schemas.microsoft.com/office/powerpoint/2010/main" val="39298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EDFF-74C2-6A41-A82C-1C27A02BA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Next Generation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AE418-EAC2-9A42-9192-9F142B2C0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525963"/>
          </a:xfrm>
        </p:spPr>
        <p:txBody>
          <a:bodyPr/>
          <a:lstStyle/>
          <a:p>
            <a:r>
              <a:rPr lang="en-US" sz="2400" dirty="0"/>
              <a:t>Right now we know there are problems with the the state-of the-art models, but it isn’t clear what is wrong.</a:t>
            </a:r>
          </a:p>
          <a:p>
            <a:r>
              <a:rPr lang="en-US" sz="2400" dirty="0"/>
              <a:t>Letter of Intent was submitted to the last JLab PAC to study this reaction in Hall B with CLAS12.</a:t>
            </a:r>
          </a:p>
          <a:p>
            <a:r>
              <a:rPr lang="en-US" sz="2400" dirty="0"/>
              <a:t>With the large acceptance of the CLAS detector, it will provide extensive kinematics coverage allowing us to disentangle reaction mechanisms from initial-state effects to understand what ingredient(s) need to be improved.</a:t>
            </a:r>
          </a:p>
          <a:p>
            <a:r>
              <a:rPr lang="en-US" sz="2400" dirty="0"/>
              <a:t>This is important for all experiments that wish to use polarized 3He as an effective neutron target.</a:t>
            </a:r>
          </a:p>
        </p:txBody>
      </p:sp>
    </p:spTree>
    <p:extLst>
      <p:ext uri="{BB962C8B-B14F-4D97-AF65-F5344CB8AC3E}">
        <p14:creationId xmlns:p14="http://schemas.microsoft.com/office/powerpoint/2010/main" val="3687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9B00B-A241-2E44-9DCD-65825600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/>
              <a:t>CLAS</a:t>
            </a:r>
            <a:r>
              <a:rPr lang="en-US" sz="3600" baseline="30000" dirty="0"/>
              <a:t> 3</a:t>
            </a:r>
            <a:r>
              <a:rPr lang="en-US" sz="3600" dirty="0"/>
              <a:t>He(</a:t>
            </a:r>
            <a:r>
              <a:rPr lang="en-US" sz="3600" dirty="0" err="1"/>
              <a:t>e,e’d</a:t>
            </a:r>
            <a:r>
              <a:rPr lang="en-US" sz="3600" dirty="0"/>
              <a:t>) Kinematic Coverage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92AF07-904B-7E46-B34F-5B0CB3314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513" y="1219200"/>
            <a:ext cx="6594974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6F460-0A1E-3049-A7C5-43BC8402CE11}"/>
              </a:ext>
            </a:extLst>
          </p:cNvPr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Blue (red) points show accessible kinematics when forward(central) </a:t>
            </a:r>
            <a:r>
              <a:rPr lang="en-US" dirty="0" err="1">
                <a:latin typeface="+mn-lt"/>
              </a:rPr>
              <a:t>ToF</a:t>
            </a:r>
            <a:r>
              <a:rPr lang="en-US" dirty="0">
                <a:latin typeface="+mn-lt"/>
              </a:rPr>
              <a:t> detector is employed to detect deuterons. </a:t>
            </a:r>
          </a:p>
        </p:txBody>
      </p:sp>
    </p:spTree>
    <p:extLst>
      <p:ext uri="{BB962C8B-B14F-4D97-AF65-F5344CB8AC3E}">
        <p14:creationId xmlns:p14="http://schemas.microsoft.com/office/powerpoint/2010/main" val="332719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65012</TotalTime>
  <Words>1131</Words>
  <Application>Microsoft Macintosh PowerPoint</Application>
  <PresentationFormat>On-screen Show (4:3)</PresentationFormat>
  <Paragraphs>216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ＭＳ Ｐゴシック</vt:lpstr>
      <vt:lpstr>Arial</vt:lpstr>
      <vt:lpstr>Calibri</vt:lpstr>
      <vt:lpstr>Comic Sans MS</vt:lpstr>
      <vt:lpstr>Courier New</vt:lpstr>
      <vt:lpstr>Helvetica</vt:lpstr>
      <vt:lpstr>Lucida Grande</vt:lpstr>
      <vt:lpstr>Symbol</vt:lpstr>
      <vt:lpstr>Times New Roman</vt:lpstr>
      <vt:lpstr>Wingdings</vt:lpstr>
      <vt:lpstr>Default Design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Generation Experiment</vt:lpstr>
      <vt:lpstr>CLAS 3He(e,e’d) Kinematic Coverage </vt:lpstr>
      <vt:lpstr>CLAS Particle Identification</vt:lpstr>
      <vt:lpstr>Summary</vt:lpstr>
      <vt:lpstr>BACKUP</vt:lpstr>
      <vt:lpstr>Electron Scattering Kinematics 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Miha</dc:creator>
  <cp:lastModifiedBy>Douglas Higinbotham</cp:lastModifiedBy>
  <cp:revision>953</cp:revision>
  <cp:lastPrinted>2019-03-21T14:22:57Z</cp:lastPrinted>
  <dcterms:created xsi:type="dcterms:W3CDTF">2012-06-15T11:27:07Z</dcterms:created>
  <dcterms:modified xsi:type="dcterms:W3CDTF">2021-10-13T12:54:56Z</dcterms:modified>
</cp:coreProperties>
</file>