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302" r:id="rId3"/>
    <p:sldId id="309" r:id="rId4"/>
    <p:sldId id="303" r:id="rId5"/>
    <p:sldId id="304" r:id="rId6"/>
    <p:sldId id="310" r:id="rId7"/>
    <p:sldId id="311" r:id="rId8"/>
    <p:sldId id="318" r:id="rId9"/>
    <p:sldId id="312" r:id="rId10"/>
    <p:sldId id="314" r:id="rId11"/>
    <p:sldId id="315" r:id="rId12"/>
    <p:sldId id="316" r:id="rId13"/>
    <p:sldId id="313" r:id="rId14"/>
    <p:sldId id="319" r:id="rId15"/>
  </p:sldIdLst>
  <p:sldSz cx="12993688" cy="9756775"/>
  <p:notesSz cx="6858000" cy="9144000"/>
  <p:defaultTextStyle>
    <a:defPPr>
      <a:defRPr lang="en-US"/>
    </a:defPPr>
    <a:lvl1pPr marL="0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001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002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004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005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0006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0007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0009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0010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58"/>
            <p14:sldId id="302"/>
            <p14:sldId id="309"/>
            <p14:sldId id="303"/>
            <p14:sldId id="304"/>
            <p14:sldId id="310"/>
            <p14:sldId id="311"/>
            <p14:sldId id="318"/>
            <p14:sldId id="312"/>
            <p14:sldId id="314"/>
            <p14:sldId id="315"/>
            <p14:sldId id="316"/>
            <p14:sldId id="313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728" y="114"/>
      </p:cViewPr>
      <p:guideLst>
        <p:guide orient="horz" pos="3073"/>
        <p:guide pos="4093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E093-8776-4A97-BA93-C3DDF964264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143000"/>
            <a:ext cx="4108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AC2E-A361-490F-BF4E-93848E683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2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are they important?</a:t>
            </a:r>
          </a:p>
          <a:p>
            <a:r>
              <a:rPr lang="en-GB" dirty="0"/>
              <a:t>Fantastic object to study many body effects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8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Electron beam produced by CEBAF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1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specifically there are different at run groups at clas12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3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keep the branching ratios in mind for how </a:t>
            </a:r>
            <a:r>
              <a:rPr lang="en-GB" dirty="0" err="1"/>
              <a:t>ive</a:t>
            </a:r>
            <a:r>
              <a:rPr lang="en-GB" dirty="0"/>
              <a:t> looked for the </a:t>
            </a:r>
            <a:r>
              <a:rPr lang="en-GB" dirty="0" err="1"/>
              <a:t>d_s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3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2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Polarization known from theory argument with spins and experiment with d* to </a:t>
            </a:r>
            <a:r>
              <a:rPr lang="en-GB" dirty="0" err="1"/>
              <a:t>pn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6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Fit with Gaussian and 2</a:t>
            </a:r>
            <a:r>
              <a:rPr lang="en-GB" baseline="30000" dirty="0"/>
              <a:t>nd</a:t>
            </a:r>
            <a:r>
              <a:rPr lang="en-GB" dirty="0"/>
              <a:t> order poly</a:t>
            </a:r>
          </a:p>
          <a:p>
            <a:endParaRPr lang="en-GB" dirty="0"/>
          </a:p>
          <a:p>
            <a:r>
              <a:rPr lang="en-GB" dirty="0"/>
              <a:t>Side band subtraction preformed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1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9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4298133"/>
            <a:ext cx="11694319" cy="1485486"/>
          </a:xfrm>
        </p:spPr>
        <p:txBody>
          <a:bodyPr>
            <a:spAutoFit/>
          </a:bodyPr>
          <a:lstStyle>
            <a:lvl1pPr>
              <a:defRPr sz="8800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/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3386245"/>
            <a:ext cx="11694319" cy="1331598"/>
          </a:xfrm>
        </p:spPr>
        <p:txBody>
          <a:bodyPr>
            <a:sp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3386245"/>
            <a:ext cx="11694319" cy="1331598"/>
          </a:xfrm>
        </p:spPr>
        <p:txBody>
          <a:bodyPr>
            <a:sp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3386245"/>
            <a:ext cx="11694319" cy="1331598"/>
          </a:xfrm>
        </p:spPr>
        <p:txBody>
          <a:bodyPr>
            <a:sp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3386245"/>
            <a:ext cx="11694319" cy="1331598"/>
          </a:xfrm>
        </p:spPr>
        <p:txBody>
          <a:bodyPr>
            <a:sp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993688" cy="9756775"/>
          </a:xfrm>
        </p:spPr>
        <p:txBody>
          <a:bodyPr anchor="ctr"/>
          <a:lstStyle>
            <a:lvl1pPr marL="0" marR="0" indent="0" algn="ctr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 sz="78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/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3386245"/>
            <a:ext cx="11694319" cy="1331598"/>
          </a:xfrm>
        </p:spPr>
        <p:txBody>
          <a:bodyPr>
            <a:spAutoFit/>
          </a:bodyPr>
          <a:lstStyle>
            <a:lvl1pPr>
              <a:defRPr sz="78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/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3386245"/>
            <a:ext cx="11694319" cy="1331598"/>
          </a:xfrm>
        </p:spPr>
        <p:txBody>
          <a:bodyPr>
            <a:spAutoFit/>
          </a:bodyPr>
          <a:lstStyle>
            <a:lvl1pPr>
              <a:defRPr sz="78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5"/>
            <a:ext cx="4345214" cy="6284913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53779"/>
            <a:ext cx="6944830" cy="1054599"/>
          </a:xfrm>
        </p:spPr>
        <p:txBody>
          <a:bodyPr>
            <a:spAutoFit/>
          </a:bodyPr>
          <a:lstStyle>
            <a:lvl1pPr>
              <a:defRPr sz="60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2"/>
            <a:ext cx="6944830" cy="746823"/>
          </a:xfrm>
        </p:spPr>
        <p:txBody>
          <a:bodyPr>
            <a:spAutoFit/>
          </a:bodyPr>
          <a:lstStyle>
            <a:lvl1pPr marL="0" marR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0"/>
            <a:ext cx="6944632" cy="623712"/>
          </a:xfrm>
        </p:spPr>
        <p:txBody>
          <a:bodyPr>
            <a:spAutoFit/>
          </a:bodyPr>
          <a:lstStyle>
            <a:lvl1pPr>
              <a:defRPr sz="3200" cap="none" baseline="0"/>
            </a:lvl1pPr>
            <a:lvl2pPr marL="650001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583975"/>
          </a:xfrm>
        </p:spPr>
        <p:txBody>
          <a:bodyPr>
            <a:spAutoFit/>
          </a:bodyPr>
          <a:lstStyle>
            <a:lvl1pPr marL="0" indent="-424800">
              <a:buSzPct val="80000"/>
              <a:buFont typeface="Wingdings" charset="2"/>
              <a:buChar char="§"/>
              <a:defRPr sz="3200" cap="none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9685" y="3386245"/>
            <a:ext cx="11694319" cy="1331598"/>
          </a:xfrm>
        </p:spPr>
        <p:txBody>
          <a:bodyPr>
            <a:spAutoFit/>
          </a:bodyPr>
          <a:lstStyle>
            <a:lvl1pPr>
              <a:defRPr sz="78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8"/>
            <a:ext cx="6789737" cy="86993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685" y="3386245"/>
            <a:ext cx="11694319" cy="1331598"/>
          </a:xfrm>
          <a:prstGeom prst="rect">
            <a:avLst/>
          </a:prstGeom>
        </p:spPr>
        <p:txBody>
          <a:bodyPr vert="horz" lIns="130000" tIns="65000" rIns="130000" bIns="65000" rtlCol="0" anchor="ctr">
            <a:sp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685" y="5057136"/>
            <a:ext cx="11694319" cy="869933"/>
          </a:xfrm>
          <a:prstGeom prst="rect">
            <a:avLst/>
          </a:prstGeom>
        </p:spPr>
        <p:txBody>
          <a:bodyPr vert="horz" lIns="130000" tIns="65000" rIns="130000" bIns="65000" rtlCol="0"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</p:sldLayoutIdLst>
  <p:hf hdr="0" ftr="0" dt="0"/>
  <p:txStyles>
    <p:titleStyle>
      <a:lvl1pPr algn="l" defTabSz="650001" rtl="0" eaLnBrk="1" latinLnBrk="0" hangingPunct="1">
        <a:spcBef>
          <a:spcPct val="0"/>
        </a:spcBef>
        <a:buNone/>
        <a:defRPr sz="78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650001" rtl="0" eaLnBrk="1" latinLnBrk="0" hangingPunct="1">
        <a:spcBef>
          <a:spcPct val="20000"/>
        </a:spcBef>
        <a:buFont typeface="Arial"/>
        <a:buNone/>
        <a:defRPr sz="48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1056252" indent="-406251" algn="l" defTabSz="650001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03" indent="-325001" algn="l" defTabSz="65000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004" indent="-325001" algn="l" defTabSz="6500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6" indent="-325001" algn="l" defTabSz="650001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007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008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009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011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01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02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04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005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006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007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009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010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2.png"/><Relationship Id="rId3" Type="http://schemas.openxmlformats.org/officeDocument/2006/relationships/image" Target="../media/image72.png"/><Relationship Id="rId21" Type="http://schemas.openxmlformats.org/officeDocument/2006/relationships/image" Target="../media/image6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85.png"/><Relationship Id="rId5" Type="http://schemas.openxmlformats.org/officeDocument/2006/relationships/image" Target="../media/image73.png"/><Relationship Id="rId15" Type="http://schemas.openxmlformats.org/officeDocument/2006/relationships/image" Target="../media/image62.png"/><Relationship Id="rId23" Type="http://schemas.openxmlformats.org/officeDocument/2006/relationships/image" Target="../media/image840.png"/><Relationship Id="rId10" Type="http://schemas.openxmlformats.org/officeDocument/2006/relationships/image" Target="../media/image78.png"/><Relationship Id="rId19" Type="http://schemas.openxmlformats.org/officeDocument/2006/relationships/image" Target="../media/image83.png"/><Relationship Id="rId4" Type="http://schemas.openxmlformats.org/officeDocument/2006/relationships/image" Target="../media/image720.png"/><Relationship Id="rId9" Type="http://schemas.openxmlformats.org/officeDocument/2006/relationships/image" Target="../media/image77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26" Type="http://schemas.openxmlformats.org/officeDocument/2006/relationships/image" Target="../media/image42.png"/><Relationship Id="rId3" Type="http://schemas.openxmlformats.org/officeDocument/2006/relationships/image" Target="../media/image23.png"/><Relationship Id="rId21" Type="http://schemas.openxmlformats.org/officeDocument/2006/relationships/image" Target="../media/image37.png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0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76288" y="2101370"/>
            <a:ext cx="11694319" cy="25934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8000" dirty="0"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Towards the F</a:t>
            </a:r>
            <a:r>
              <a:rPr lang="en-US" sz="8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irst Strange Hexaquark with CLAS12</a:t>
            </a:r>
            <a:endParaRPr lang="en-GB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5023F5-55F9-4234-8503-FDF2E122E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5310405"/>
            <a:ext cx="6789737" cy="1263887"/>
          </a:xfrm>
        </p:spPr>
        <p:txBody>
          <a:bodyPr/>
          <a:lstStyle/>
          <a:p>
            <a:r>
              <a:rPr lang="en-GB" sz="4000" cap="none" dirty="0"/>
              <a:t>Geraint Clash</a:t>
            </a:r>
          </a:p>
          <a:p>
            <a:r>
              <a:rPr lang="en-GB" sz="2800" i="1" cap="none" dirty="0"/>
              <a:t>University of York,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8A59D-ABC4-430D-8019-A213A70E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7159973"/>
            <a:ext cx="4205288" cy="2596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1159D8-EFE5-4DD4-A2A2-8BBED89D9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0" b="644"/>
          <a:stretch/>
        </p:blipFill>
        <p:spPr>
          <a:xfrm>
            <a:off x="0" y="8458373"/>
            <a:ext cx="5054600" cy="1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84" y="103972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A4B28-EEB7-4317-917A-17375564D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" t="1344" r="1596" b="2087"/>
          <a:stretch/>
        </p:blipFill>
        <p:spPr>
          <a:xfrm>
            <a:off x="1757271" y="1358900"/>
            <a:ext cx="9479146" cy="80041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458088-79CA-4BA2-92C2-532F3F581CE6}"/>
              </a:ext>
            </a:extLst>
          </p:cNvPr>
          <p:cNvCxnSpPr>
            <a:cxnSpLocks/>
          </p:cNvCxnSpPr>
          <p:nvPr/>
        </p:nvCxnSpPr>
        <p:spPr>
          <a:xfrm>
            <a:off x="3175000" y="2501900"/>
            <a:ext cx="266700" cy="34290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9B1D29-AB61-4184-A401-2D276A420CD5}"/>
                  </a:ext>
                </a:extLst>
              </p:cNvPr>
              <p:cNvSpPr txBox="1"/>
              <p:nvPr/>
            </p:nvSpPr>
            <p:spPr>
              <a:xfrm>
                <a:off x="2918607" y="2130107"/>
                <a:ext cx="46198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9B1D29-AB61-4184-A401-2D276A42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07" y="2130107"/>
                <a:ext cx="46198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41DCCA-B817-4BBC-A3AC-C58C21C73F58}"/>
              </a:ext>
            </a:extLst>
          </p:cNvPr>
          <p:cNvCxnSpPr/>
          <p:nvPr/>
        </p:nvCxnSpPr>
        <p:spPr>
          <a:xfrm>
            <a:off x="3670300" y="2705100"/>
            <a:ext cx="0" cy="6172200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D55192C-B261-4B90-AB30-CABF1B548665}"/>
              </a:ext>
            </a:extLst>
          </p:cNvPr>
          <p:cNvGrpSpPr/>
          <p:nvPr/>
        </p:nvGrpSpPr>
        <p:grpSpPr>
          <a:xfrm>
            <a:off x="7994527" y="2773871"/>
            <a:ext cx="3928526" cy="2748069"/>
            <a:chOff x="1181100" y="2090166"/>
            <a:chExt cx="6595268" cy="45900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73EBEB-8029-41F1-B566-9AD906E99DCF}"/>
                </a:ext>
              </a:extLst>
            </p:cNvPr>
            <p:cNvGrpSpPr/>
            <p:nvPr/>
          </p:nvGrpSpPr>
          <p:grpSpPr>
            <a:xfrm>
              <a:off x="1181100" y="2108200"/>
              <a:ext cx="3612158" cy="3991666"/>
              <a:chOff x="1181100" y="2108200"/>
              <a:chExt cx="3612158" cy="399166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40363DB-DBBA-4156-8F4C-53649DBEC837}"/>
                  </a:ext>
                </a:extLst>
              </p:cNvPr>
              <p:cNvGrpSpPr/>
              <p:nvPr/>
            </p:nvGrpSpPr>
            <p:grpSpPr>
              <a:xfrm>
                <a:off x="1181100" y="2108200"/>
                <a:ext cx="3612158" cy="3561622"/>
                <a:chOff x="2590800" y="1752600"/>
                <a:chExt cx="3612158" cy="3561622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3D0939C-C685-4833-8A07-1C4244E00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1752600"/>
                  <a:ext cx="1168400" cy="11938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BE287A1-507D-4249-BEA4-C2B99442C0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9200" y="2946400"/>
                  <a:ext cx="15275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EB57017-3495-4598-A72B-B8634C157244}"/>
                    </a:ext>
                  </a:extLst>
                </p:cNvPr>
                <p:cNvGrpSpPr/>
                <p:nvPr/>
              </p:nvGrpSpPr>
              <p:grpSpPr>
                <a:xfrm>
                  <a:off x="3759201" y="2926624"/>
                  <a:ext cx="914400" cy="860026"/>
                  <a:chOff x="6369842" y="3606800"/>
                  <a:chExt cx="1458915" cy="1484449"/>
                </a:xfrm>
              </p:grpSpPr>
              <p:cxnSp>
                <p:nvCxnSpPr>
                  <p:cNvPr id="34" name="Connector: Curved 33">
                    <a:extLst>
                      <a:ext uri="{FF2B5EF4-FFF2-40B4-BE49-F238E27FC236}">
                        <a16:creationId xmlns:a16="http://schemas.microsoft.com/office/drawing/2014/main" id="{AFA7CA8A-DE52-497C-8AB4-734103BE0B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6353571" y="3623071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or: Curved 34">
                    <a:extLst>
                      <a:ext uri="{FF2B5EF4-FFF2-40B4-BE49-F238E27FC236}">
                        <a16:creationId xmlns:a16="http://schemas.microsoft.com/office/drawing/2014/main" id="{96ADCEE5-E2B6-4649-883D-1ED632AD31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083029" y="4345520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A0DDD11-A670-48C8-B320-D03A05535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386" y="3786650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E2FBDEE3-8AE3-4AD0-B495-5B5D9BE61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911600" y="4550436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44D7ED-5938-437B-9B3D-FCE700318F8E}"/>
                  </a:ext>
                </a:extLst>
              </p:cNvPr>
              <p:cNvSpPr/>
              <p:nvPr/>
            </p:nvSpPr>
            <p:spPr>
              <a:xfrm>
                <a:off x="3249613" y="5617266"/>
                <a:ext cx="1524000" cy="482600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6C08691-F4D4-46B5-9208-E53761260B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" y="6074519"/>
                <a:ext cx="1701801" cy="131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01617E-137C-4EF5-AE4F-B8AF8AB63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5513" y="5008694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ACFF94-E857-4B14-87FD-EBD7B73ED9EC}"/>
                </a:ext>
              </a:extLst>
            </p:cNvPr>
            <p:cNvCxnSpPr>
              <a:cxnSpLocks/>
            </p:cNvCxnSpPr>
            <p:nvPr/>
          </p:nvCxnSpPr>
          <p:spPr>
            <a:xfrm>
              <a:off x="4748263" y="6081097"/>
              <a:ext cx="150742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2367F1-DEF9-4BD6-B5C3-8C603692CB2C}"/>
                </a:ext>
              </a:extLst>
            </p:cNvPr>
            <p:cNvCxnSpPr>
              <a:cxnSpLocks/>
            </p:cNvCxnSpPr>
            <p:nvPr/>
          </p:nvCxnSpPr>
          <p:spPr>
            <a:xfrm>
              <a:off x="6255691" y="6081097"/>
              <a:ext cx="1357959" cy="599103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4F0F4A-757E-4DAC-89D3-0B1840D5B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439" y="5449073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699D072-BDAC-4CD1-AA14-ED6E23694B0B}"/>
                    </a:ext>
                  </a:extLst>
                </p:cNvPr>
                <p:cNvSpPr txBox="1"/>
                <p:nvPr/>
              </p:nvSpPr>
              <p:spPr>
                <a:xfrm>
                  <a:off x="3657701" y="4864000"/>
                  <a:ext cx="685798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699D072-BDAC-4CD1-AA14-ED6E23694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701" y="4864000"/>
                  <a:ext cx="685798" cy="492442"/>
                </a:xfrm>
                <a:prstGeom prst="rect">
                  <a:avLst/>
                </a:prstGeom>
                <a:blipFill>
                  <a:blip r:embed="rId4"/>
                  <a:stretch>
                    <a:fillRect b="-4489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F48514-C4CB-4D3C-8095-FD12D2FBD74D}"/>
                    </a:ext>
                  </a:extLst>
                </p:cNvPr>
                <p:cNvSpPr txBox="1"/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F48514-C4CB-4D3C-8095-FD12D2FBD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4021FC-8922-4CF3-BDDF-656EC0710BE7}"/>
                    </a:ext>
                  </a:extLst>
                </p:cNvPr>
                <p:cNvSpPr txBox="1"/>
                <p:nvPr/>
              </p:nvSpPr>
              <p:spPr>
                <a:xfrm>
                  <a:off x="3820721" y="3494760"/>
                  <a:ext cx="685798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4021FC-8922-4CF3-BDDF-656EC0710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21" y="3494760"/>
                  <a:ext cx="685798" cy="492442"/>
                </a:xfrm>
                <a:prstGeom prst="rect">
                  <a:avLst/>
                </a:prstGeom>
                <a:blipFill>
                  <a:blip r:embed="rId6"/>
                  <a:stretch>
                    <a:fillRect r="-22388"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904FFC0-139F-4AD7-ABCD-D960FB98DDB1}"/>
                    </a:ext>
                  </a:extLst>
                </p:cNvPr>
                <p:cNvSpPr txBox="1"/>
                <p:nvPr/>
              </p:nvSpPr>
              <p:spPr>
                <a:xfrm>
                  <a:off x="1652473" y="2090166"/>
                  <a:ext cx="432426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904FFC0-139F-4AD7-ABCD-D960FB98D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473" y="2090166"/>
                  <a:ext cx="432426" cy="492442"/>
                </a:xfrm>
                <a:prstGeom prst="rect">
                  <a:avLst/>
                </a:prstGeom>
                <a:blipFill>
                  <a:blip r:embed="rId7"/>
                  <a:stretch>
                    <a:fillRect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CB94C33-5E8F-4053-BB40-1F181F54D36D}"/>
                    </a:ext>
                  </a:extLst>
                </p:cNvPr>
                <p:cNvSpPr txBox="1"/>
                <p:nvPr/>
              </p:nvSpPr>
              <p:spPr>
                <a:xfrm>
                  <a:off x="2909460" y="2643425"/>
                  <a:ext cx="511679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CB94C33-5E8F-4053-BB40-1F181F54D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60" y="2643425"/>
                  <a:ext cx="511679" cy="492442"/>
                </a:xfrm>
                <a:prstGeom prst="rect">
                  <a:avLst/>
                </a:prstGeom>
                <a:blipFill>
                  <a:blip r:embed="rId8"/>
                  <a:stretch>
                    <a:fillRect r="-8000" b="-224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41083F-CA91-4467-B3BA-84009B73B22E}"/>
                    </a:ext>
                  </a:extLst>
                </p:cNvPr>
                <p:cNvSpPr txBox="1"/>
                <p:nvPr/>
              </p:nvSpPr>
              <p:spPr>
                <a:xfrm>
                  <a:off x="2149775" y="5411672"/>
                  <a:ext cx="464552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41083F-CA91-4467-B3BA-84009B73B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75" y="5411672"/>
                  <a:ext cx="464552" cy="492442"/>
                </a:xfrm>
                <a:prstGeom prst="rect">
                  <a:avLst/>
                </a:prstGeom>
                <a:blipFill>
                  <a:blip r:embed="rId9"/>
                  <a:stretch>
                    <a:fillRect b="-224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120D65-D4A4-417F-AF32-75403D4B56DC}"/>
                    </a:ext>
                  </a:extLst>
                </p:cNvPr>
                <p:cNvSpPr txBox="1"/>
                <p:nvPr/>
              </p:nvSpPr>
              <p:spPr>
                <a:xfrm>
                  <a:off x="5357285" y="4543067"/>
                  <a:ext cx="456471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120D65-D4A4-417F-AF32-75403D4B5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5" y="4543067"/>
                  <a:ext cx="456471" cy="492442"/>
                </a:xfrm>
                <a:prstGeom prst="rect">
                  <a:avLst/>
                </a:prstGeom>
                <a:blipFill>
                  <a:blip r:embed="rId10"/>
                  <a:stretch>
                    <a:fillRect r="-2273"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8AF412-4FE5-4CAD-9F18-60E33B546D12}"/>
                    </a:ext>
                  </a:extLst>
                </p:cNvPr>
                <p:cNvSpPr txBox="1"/>
                <p:nvPr/>
              </p:nvSpPr>
              <p:spPr>
                <a:xfrm>
                  <a:off x="5357285" y="5374457"/>
                  <a:ext cx="461986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8AF412-4FE5-4CAD-9F18-60E33B546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5" y="5374457"/>
                  <a:ext cx="461986" cy="492442"/>
                </a:xfrm>
                <a:prstGeom prst="rect">
                  <a:avLst/>
                </a:prstGeom>
                <a:blipFill>
                  <a:blip r:embed="rId11"/>
                  <a:stretch>
                    <a:fillRect r="-4444"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3EA625B-C2AA-4A60-8B01-09ADCE27544D}"/>
                    </a:ext>
                  </a:extLst>
                </p:cNvPr>
                <p:cNvSpPr txBox="1"/>
                <p:nvPr/>
              </p:nvSpPr>
              <p:spPr>
                <a:xfrm>
                  <a:off x="7009903" y="4930455"/>
                  <a:ext cx="44999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3EA625B-C2AA-4A60-8B01-09ADCE275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9903" y="4930455"/>
                  <a:ext cx="449995" cy="492442"/>
                </a:xfrm>
                <a:prstGeom prst="rect">
                  <a:avLst/>
                </a:prstGeom>
                <a:blipFill>
                  <a:blip r:embed="rId12"/>
                  <a:stretch>
                    <a:fillRect b="-458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A275A80-B911-4577-9ACF-D4FD708097F5}"/>
                    </a:ext>
                  </a:extLst>
                </p:cNvPr>
                <p:cNvSpPr txBox="1"/>
                <p:nvPr/>
              </p:nvSpPr>
              <p:spPr>
                <a:xfrm>
                  <a:off x="7014764" y="5759542"/>
                  <a:ext cx="685798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A275A80-B911-4577-9ACF-D4FD70809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764" y="5759542"/>
                  <a:ext cx="685798" cy="492442"/>
                </a:xfrm>
                <a:prstGeom prst="rect">
                  <a:avLst/>
                </a:prstGeom>
                <a:blipFill>
                  <a:blip r:embed="rId13"/>
                  <a:stretch>
                    <a:fillRect r="-13433" b="-224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98B5D4-0A2C-41BC-847A-47FD602105DF}"/>
                  </a:ext>
                </a:extLst>
              </p:cNvPr>
              <p:cNvSpPr txBox="1"/>
              <p:nvPr/>
            </p:nvSpPr>
            <p:spPr>
              <a:xfrm>
                <a:off x="8626384" y="3549512"/>
                <a:ext cx="4437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98B5D4-0A2C-41BC-847A-47FD60210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84" y="3549512"/>
                <a:ext cx="44371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BDA0841-8C41-4382-8128-D98F307D88C0}"/>
              </a:ext>
            </a:extLst>
          </p:cNvPr>
          <p:cNvSpPr txBox="1"/>
          <p:nvPr/>
        </p:nvSpPr>
        <p:spPr>
          <a:xfrm>
            <a:off x="0" y="9264332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9C8E52-6520-41D4-A56B-125651B80F62}"/>
              </a:ext>
            </a:extLst>
          </p:cNvPr>
          <p:cNvSpPr txBox="1"/>
          <p:nvPr/>
        </p:nvSpPr>
        <p:spPr>
          <a:xfrm rot="16200000">
            <a:off x="904739" y="4492913"/>
            <a:ext cx="135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254036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84" y="103972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65C90-859F-4F21-B8CB-B59334C25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5" r="8809"/>
          <a:stretch/>
        </p:blipFill>
        <p:spPr>
          <a:xfrm>
            <a:off x="1008739" y="1858843"/>
            <a:ext cx="10976210" cy="644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336879-4A5E-403D-B37E-B7A397A00E31}"/>
              </a:ext>
            </a:extLst>
          </p:cNvPr>
          <p:cNvSpPr/>
          <p:nvPr/>
        </p:nvSpPr>
        <p:spPr>
          <a:xfrm>
            <a:off x="12673012" y="9020176"/>
            <a:ext cx="71439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0B878D-6A4B-46EB-AA20-FF8E2961B674}"/>
              </a:ext>
            </a:extLst>
          </p:cNvPr>
          <p:cNvCxnSpPr/>
          <p:nvPr/>
        </p:nvCxnSpPr>
        <p:spPr>
          <a:xfrm>
            <a:off x="4950775" y="2422526"/>
            <a:ext cx="0" cy="6172200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49B44A-7782-4208-B518-48C99FE837E0}"/>
              </a:ext>
            </a:extLst>
          </p:cNvPr>
          <p:cNvCxnSpPr/>
          <p:nvPr/>
        </p:nvCxnSpPr>
        <p:spPr>
          <a:xfrm>
            <a:off x="5724523" y="2422526"/>
            <a:ext cx="0" cy="6172200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BEDBDD-BABC-4B2A-B23C-1A8B0DF19648}"/>
              </a:ext>
            </a:extLst>
          </p:cNvPr>
          <p:cNvCxnSpPr/>
          <p:nvPr/>
        </p:nvCxnSpPr>
        <p:spPr>
          <a:xfrm>
            <a:off x="7250747" y="2399985"/>
            <a:ext cx="0" cy="6172200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1D0BD-B242-4BA6-ABD8-733CDBB8BDC1}"/>
              </a:ext>
            </a:extLst>
          </p:cNvPr>
          <p:cNvCxnSpPr/>
          <p:nvPr/>
        </p:nvCxnSpPr>
        <p:spPr>
          <a:xfrm>
            <a:off x="8011477" y="2422526"/>
            <a:ext cx="0" cy="6172200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00F0C5-35AF-4F11-97BB-FBAA8630865F}"/>
              </a:ext>
            </a:extLst>
          </p:cNvPr>
          <p:cNvCxnSpPr>
            <a:cxnSpLocks/>
          </p:cNvCxnSpPr>
          <p:nvPr/>
        </p:nvCxnSpPr>
        <p:spPr>
          <a:xfrm>
            <a:off x="4950775" y="8343901"/>
            <a:ext cx="773748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95ECA8D-D072-459D-84C6-576E8759A753}"/>
              </a:ext>
            </a:extLst>
          </p:cNvPr>
          <p:cNvSpPr txBox="1"/>
          <p:nvPr/>
        </p:nvSpPr>
        <p:spPr>
          <a:xfrm>
            <a:off x="4833776" y="8572185"/>
            <a:ext cx="13557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 band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AD8F33-0F71-4E87-B4F2-6CF7D16C321A}"/>
              </a:ext>
            </a:extLst>
          </p:cNvPr>
          <p:cNvCxnSpPr>
            <a:cxnSpLocks/>
          </p:cNvCxnSpPr>
          <p:nvPr/>
        </p:nvCxnSpPr>
        <p:spPr>
          <a:xfrm>
            <a:off x="7250747" y="8343901"/>
            <a:ext cx="760730" cy="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6C7768-CED9-4AEF-94A8-16322A62D462}"/>
              </a:ext>
            </a:extLst>
          </p:cNvPr>
          <p:cNvCxnSpPr>
            <a:cxnSpLocks/>
          </p:cNvCxnSpPr>
          <p:nvPr/>
        </p:nvCxnSpPr>
        <p:spPr>
          <a:xfrm flipV="1">
            <a:off x="5724523" y="8343901"/>
            <a:ext cx="1558903" cy="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875B75-1A50-4511-85AB-02BFCAFE2130}"/>
              </a:ext>
            </a:extLst>
          </p:cNvPr>
          <p:cNvSpPr txBox="1"/>
          <p:nvPr/>
        </p:nvSpPr>
        <p:spPr>
          <a:xfrm>
            <a:off x="5963762" y="8519412"/>
            <a:ext cx="1066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Signal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2AC394-C969-4414-811A-841217DA5F81}"/>
              </a:ext>
            </a:extLst>
          </p:cNvPr>
          <p:cNvSpPr txBox="1"/>
          <p:nvPr/>
        </p:nvSpPr>
        <p:spPr>
          <a:xfrm>
            <a:off x="7311188" y="8545295"/>
            <a:ext cx="1124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 band 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B170B8-6006-482A-8F33-7D98EFD00AAB}"/>
              </a:ext>
            </a:extLst>
          </p:cNvPr>
          <p:cNvGrpSpPr/>
          <p:nvPr/>
        </p:nvGrpSpPr>
        <p:grpSpPr>
          <a:xfrm>
            <a:off x="43665" y="189186"/>
            <a:ext cx="3296433" cy="2210799"/>
            <a:chOff x="1181100" y="2036818"/>
            <a:chExt cx="6595268" cy="46433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ECDAAD-4276-4A39-B0BE-C8DA44F01769}"/>
                </a:ext>
              </a:extLst>
            </p:cNvPr>
            <p:cNvGrpSpPr/>
            <p:nvPr/>
          </p:nvGrpSpPr>
          <p:grpSpPr>
            <a:xfrm>
              <a:off x="1181100" y="2108200"/>
              <a:ext cx="3612158" cy="3991666"/>
              <a:chOff x="1181100" y="2108200"/>
              <a:chExt cx="3612158" cy="399166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2B2974-4E87-4DF4-91E7-0CEA0566CD27}"/>
                  </a:ext>
                </a:extLst>
              </p:cNvPr>
              <p:cNvGrpSpPr/>
              <p:nvPr/>
            </p:nvGrpSpPr>
            <p:grpSpPr>
              <a:xfrm>
                <a:off x="1181100" y="2108200"/>
                <a:ext cx="3612158" cy="3561622"/>
                <a:chOff x="2590800" y="1752600"/>
                <a:chExt cx="3612158" cy="3561622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BDF7BD7-29DB-47A5-9C35-E72584D31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1752600"/>
                  <a:ext cx="1168400" cy="11938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4F21259-317B-4CF9-AADD-AFC88962F3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9200" y="2946400"/>
                  <a:ext cx="15275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1EF2E22-9EA8-4E4B-80F6-374C9F7DD45B}"/>
                    </a:ext>
                  </a:extLst>
                </p:cNvPr>
                <p:cNvGrpSpPr/>
                <p:nvPr/>
              </p:nvGrpSpPr>
              <p:grpSpPr>
                <a:xfrm>
                  <a:off x="3759201" y="2926624"/>
                  <a:ext cx="914400" cy="860026"/>
                  <a:chOff x="6369842" y="3606800"/>
                  <a:chExt cx="1458915" cy="1484449"/>
                </a:xfrm>
              </p:grpSpPr>
              <p:cxnSp>
                <p:nvCxnSpPr>
                  <p:cNvPr id="44" name="Connector: Curved 43">
                    <a:extLst>
                      <a:ext uri="{FF2B5EF4-FFF2-40B4-BE49-F238E27FC236}">
                        <a16:creationId xmlns:a16="http://schemas.microsoft.com/office/drawing/2014/main" id="{AEAD9C3F-9134-4F30-B875-EAEBB9DFB7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6353571" y="3623071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or: Curved 44">
                    <a:extLst>
                      <a:ext uri="{FF2B5EF4-FFF2-40B4-BE49-F238E27FC236}">
                        <a16:creationId xmlns:a16="http://schemas.microsoft.com/office/drawing/2014/main" id="{80782A3B-E5F3-40FA-9073-753C10742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083029" y="4345520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D5C0D17-19E8-4554-B0B5-B39EFF8DF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386" y="3786650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4F1EFFB-F880-44AF-90AE-66C44A0CF2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911600" y="4550436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D681ED2-6276-49D0-A090-4ADEB46D73C4}"/>
                  </a:ext>
                </a:extLst>
              </p:cNvPr>
              <p:cNvSpPr/>
              <p:nvPr/>
            </p:nvSpPr>
            <p:spPr>
              <a:xfrm>
                <a:off x="3249613" y="5617266"/>
                <a:ext cx="1524000" cy="482600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593C955-4375-45BC-B190-EAA3CA13D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" y="6074519"/>
                <a:ext cx="1701801" cy="131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E0EBE1-AC9A-46DA-A7B0-75E07FA12A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5513" y="5008694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D5F9CF2-F609-428A-9D46-C33F077A7141}"/>
                </a:ext>
              </a:extLst>
            </p:cNvPr>
            <p:cNvCxnSpPr>
              <a:cxnSpLocks/>
            </p:cNvCxnSpPr>
            <p:nvPr/>
          </p:nvCxnSpPr>
          <p:spPr>
            <a:xfrm>
              <a:off x="4748263" y="6081097"/>
              <a:ext cx="150742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8CA293-376D-427C-8FD1-49C206748EFF}"/>
                </a:ext>
              </a:extLst>
            </p:cNvPr>
            <p:cNvCxnSpPr>
              <a:cxnSpLocks/>
            </p:cNvCxnSpPr>
            <p:nvPr/>
          </p:nvCxnSpPr>
          <p:spPr>
            <a:xfrm>
              <a:off x="6255691" y="6081097"/>
              <a:ext cx="1357959" cy="599103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27F853-09B9-4B3F-A954-077DD027E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439" y="5449073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8272CC-146D-43F8-8E6D-FDA29CE2F286}"/>
                    </a:ext>
                  </a:extLst>
                </p:cNvPr>
                <p:cNvSpPr txBox="1"/>
                <p:nvPr/>
              </p:nvSpPr>
              <p:spPr>
                <a:xfrm>
                  <a:off x="3657702" y="4703956"/>
                  <a:ext cx="6857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8272CC-146D-43F8-8E6D-FDA29CE2F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702" y="4703956"/>
                  <a:ext cx="685798" cy="492443"/>
                </a:xfrm>
                <a:prstGeom prst="rect">
                  <a:avLst/>
                </a:prstGeom>
                <a:blipFill>
                  <a:blip r:embed="rId4"/>
                  <a:stretch>
                    <a:fillRect r="-14286" b="-820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0BDCAE-EA22-4E03-B3BE-36B316B0DF55}"/>
                    </a:ext>
                  </a:extLst>
                </p:cNvPr>
                <p:cNvSpPr txBox="1"/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0BDCAE-EA22-4E03-B3BE-36B316B0D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05263F-D10F-405E-80D0-7DBB6ED67594}"/>
                    </a:ext>
                  </a:extLst>
                </p:cNvPr>
                <p:cNvSpPr txBox="1"/>
                <p:nvPr/>
              </p:nvSpPr>
              <p:spPr>
                <a:xfrm>
                  <a:off x="3820721" y="3281368"/>
                  <a:ext cx="6857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05263F-D10F-405E-80D0-7DBB6ED67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21" y="3281368"/>
                  <a:ext cx="685798" cy="492443"/>
                </a:xfrm>
                <a:prstGeom prst="rect">
                  <a:avLst/>
                </a:prstGeom>
                <a:blipFill>
                  <a:blip r:embed="rId6"/>
                  <a:stretch>
                    <a:fillRect r="-44643" b="-512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410DC26-CDED-49E9-92B7-AB1E1BEC2AA0}"/>
                    </a:ext>
                  </a:extLst>
                </p:cNvPr>
                <p:cNvSpPr txBox="1"/>
                <p:nvPr/>
              </p:nvSpPr>
              <p:spPr>
                <a:xfrm>
                  <a:off x="1652474" y="2036818"/>
                  <a:ext cx="43242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410DC26-CDED-49E9-92B7-AB1E1BEC2A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474" y="2036818"/>
                  <a:ext cx="432425" cy="492443"/>
                </a:xfrm>
                <a:prstGeom prst="rect">
                  <a:avLst/>
                </a:prstGeom>
                <a:blipFill>
                  <a:blip r:embed="rId7"/>
                  <a:stretch>
                    <a:fillRect r="-14286" b="-5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56452A0-AD30-455C-ACF1-BAFD08A00E66}"/>
                    </a:ext>
                  </a:extLst>
                </p:cNvPr>
                <p:cNvSpPr txBox="1"/>
                <p:nvPr/>
              </p:nvSpPr>
              <p:spPr>
                <a:xfrm>
                  <a:off x="2909459" y="2430033"/>
                  <a:ext cx="511678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56452A0-AD30-455C-ACF1-BAFD08A00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59" y="2430033"/>
                  <a:ext cx="511678" cy="492443"/>
                </a:xfrm>
                <a:prstGeom prst="rect">
                  <a:avLst/>
                </a:prstGeom>
                <a:blipFill>
                  <a:blip r:embed="rId8"/>
                  <a:stretch>
                    <a:fillRect r="-28571" b="-5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F482F65-4B0D-491E-8A9D-6DDDCFC863D3}"/>
                    </a:ext>
                  </a:extLst>
                </p:cNvPr>
                <p:cNvSpPr txBox="1"/>
                <p:nvPr/>
              </p:nvSpPr>
              <p:spPr>
                <a:xfrm>
                  <a:off x="2149775" y="5198280"/>
                  <a:ext cx="46455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F482F65-4B0D-491E-8A9D-6DDDCFC86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75" y="5198280"/>
                  <a:ext cx="464551" cy="492443"/>
                </a:xfrm>
                <a:prstGeom prst="rect">
                  <a:avLst/>
                </a:prstGeom>
                <a:blipFill>
                  <a:blip r:embed="rId9"/>
                  <a:stretch>
                    <a:fillRect r="-18421" b="-5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D15BE8B-8CBD-4B57-9E68-C7B9654A507C}"/>
                    </a:ext>
                  </a:extLst>
                </p:cNvPr>
                <p:cNvSpPr txBox="1"/>
                <p:nvPr/>
              </p:nvSpPr>
              <p:spPr>
                <a:xfrm>
                  <a:off x="5357285" y="4329675"/>
                  <a:ext cx="456470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D15BE8B-8CBD-4B57-9E68-C7B9654A50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5" y="4329675"/>
                  <a:ext cx="456470" cy="492443"/>
                </a:xfrm>
                <a:prstGeom prst="rect">
                  <a:avLst/>
                </a:prstGeom>
                <a:blipFill>
                  <a:blip r:embed="rId10"/>
                  <a:stretch>
                    <a:fillRect r="-21622" b="-5384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60F5892-B18C-45E5-819D-E016087D3967}"/>
                    </a:ext>
                  </a:extLst>
                </p:cNvPr>
                <p:cNvSpPr txBox="1"/>
                <p:nvPr/>
              </p:nvSpPr>
              <p:spPr>
                <a:xfrm>
                  <a:off x="5357285" y="5267761"/>
                  <a:ext cx="46198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60F5892-B18C-45E5-819D-E016087D3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5" y="5267761"/>
                  <a:ext cx="461986" cy="492443"/>
                </a:xfrm>
                <a:prstGeom prst="rect">
                  <a:avLst/>
                </a:prstGeom>
                <a:blipFill>
                  <a:blip r:embed="rId11"/>
                  <a:stretch>
                    <a:fillRect r="-27027" b="-512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E535E09-DF94-4344-AB70-3527ED9D1C7F}"/>
                    </a:ext>
                  </a:extLst>
                </p:cNvPr>
                <p:cNvSpPr txBox="1"/>
                <p:nvPr/>
              </p:nvSpPr>
              <p:spPr>
                <a:xfrm>
                  <a:off x="7009903" y="4717062"/>
                  <a:ext cx="44999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E535E09-DF94-4344-AB70-3527ED9D1C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9903" y="4717062"/>
                  <a:ext cx="449996" cy="492443"/>
                </a:xfrm>
                <a:prstGeom prst="rect">
                  <a:avLst/>
                </a:prstGeom>
                <a:blipFill>
                  <a:blip r:embed="rId12"/>
                  <a:stretch>
                    <a:fillRect r="-16216" b="-820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E23710-0CD2-4A86-8B78-87BA9BFA63A7}"/>
                    </a:ext>
                  </a:extLst>
                </p:cNvPr>
                <p:cNvSpPr txBox="1"/>
                <p:nvPr/>
              </p:nvSpPr>
              <p:spPr>
                <a:xfrm>
                  <a:off x="7014765" y="5679520"/>
                  <a:ext cx="6857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E23710-0CD2-4A86-8B78-87BA9BFA6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765" y="5679520"/>
                  <a:ext cx="685798" cy="492443"/>
                </a:xfrm>
                <a:prstGeom prst="rect">
                  <a:avLst/>
                </a:prstGeom>
                <a:blipFill>
                  <a:blip r:embed="rId13"/>
                  <a:stretch>
                    <a:fillRect r="-33333" b="-5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4623A5-3D01-484D-B468-D3A09277DFD6}"/>
                  </a:ext>
                </a:extLst>
              </p:cNvPr>
              <p:cNvSpPr txBox="1"/>
              <p:nvPr/>
            </p:nvSpPr>
            <p:spPr>
              <a:xfrm>
                <a:off x="514685" y="800979"/>
                <a:ext cx="4437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4623A5-3D01-484D-B468-D3A09277D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85" y="800979"/>
                <a:ext cx="44371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2CE3A35-17FF-408F-8B1C-B628F895E2F4}"/>
              </a:ext>
            </a:extLst>
          </p:cNvPr>
          <p:cNvSpPr txBox="1"/>
          <p:nvPr/>
        </p:nvSpPr>
        <p:spPr>
          <a:xfrm>
            <a:off x="0" y="9264332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1CA194-AF96-4BEC-AA70-A646C533A071}"/>
              </a:ext>
            </a:extLst>
          </p:cNvPr>
          <p:cNvSpPr txBox="1"/>
          <p:nvPr/>
        </p:nvSpPr>
        <p:spPr>
          <a:xfrm rot="16200000">
            <a:off x="168139" y="4492913"/>
            <a:ext cx="135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A2F583A-09E2-43BF-9B13-9ED52241FDA8}"/>
              </a:ext>
            </a:extLst>
          </p:cNvPr>
          <p:cNvCxnSpPr>
            <a:cxnSpLocks/>
          </p:cNvCxnSpPr>
          <p:nvPr/>
        </p:nvCxnSpPr>
        <p:spPr>
          <a:xfrm>
            <a:off x="6369843" y="2879232"/>
            <a:ext cx="104310" cy="434039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1CF688-0F51-4DEF-98BB-37BB4CD52AE7}"/>
                  </a:ext>
                </a:extLst>
              </p:cNvPr>
              <p:cNvSpPr txBox="1"/>
              <p:nvPr/>
            </p:nvSpPr>
            <p:spPr>
              <a:xfrm>
                <a:off x="6177404" y="2517489"/>
                <a:ext cx="4564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1CF688-0F51-4DEF-98BB-37BB4CD52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04" y="2517489"/>
                <a:ext cx="456471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33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84" y="103972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36879-4A5E-403D-B37E-B7A397A00E31}"/>
              </a:ext>
            </a:extLst>
          </p:cNvPr>
          <p:cNvSpPr/>
          <p:nvPr/>
        </p:nvSpPr>
        <p:spPr>
          <a:xfrm>
            <a:off x="12673012" y="9020176"/>
            <a:ext cx="71439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D591F-2CDC-447D-AE0A-E86664549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2" r="1869" b="2286"/>
          <a:stretch/>
        </p:blipFill>
        <p:spPr>
          <a:xfrm>
            <a:off x="868365" y="1962150"/>
            <a:ext cx="11391896" cy="6085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8BDCDE-4EC5-4CD5-AFA7-5E5454A0DDE3}"/>
              </a:ext>
            </a:extLst>
          </p:cNvPr>
          <p:cNvSpPr/>
          <p:nvPr/>
        </p:nvSpPr>
        <p:spPr>
          <a:xfrm>
            <a:off x="9197180" y="7829667"/>
            <a:ext cx="2105817" cy="554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923A5-C943-46E8-B76B-D5883FAC218C}"/>
              </a:ext>
            </a:extLst>
          </p:cNvPr>
          <p:cNvSpPr txBox="1"/>
          <p:nvPr/>
        </p:nvSpPr>
        <p:spPr>
          <a:xfrm>
            <a:off x="9282509" y="7813975"/>
            <a:ext cx="2105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P(n) [GeV/c]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2A1368-F56B-4600-B9D7-00B5D47B1E16}"/>
              </a:ext>
            </a:extLst>
          </p:cNvPr>
          <p:cNvCxnSpPr/>
          <p:nvPr/>
        </p:nvCxnSpPr>
        <p:spPr>
          <a:xfrm>
            <a:off x="3408360" y="2171700"/>
            <a:ext cx="0" cy="6172200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85B7B1-A8EB-4664-B8C2-9CBC8A1C2C57}"/>
              </a:ext>
            </a:extLst>
          </p:cNvPr>
          <p:cNvGrpSpPr/>
          <p:nvPr/>
        </p:nvGrpSpPr>
        <p:grpSpPr>
          <a:xfrm>
            <a:off x="6034506" y="2868396"/>
            <a:ext cx="3928526" cy="2748069"/>
            <a:chOff x="1181100" y="2090166"/>
            <a:chExt cx="6595268" cy="459003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FC9D4DB-79C5-442A-BA4E-131C2F6BBD9E}"/>
                </a:ext>
              </a:extLst>
            </p:cNvPr>
            <p:cNvGrpSpPr/>
            <p:nvPr/>
          </p:nvGrpSpPr>
          <p:grpSpPr>
            <a:xfrm>
              <a:off x="1181100" y="2108200"/>
              <a:ext cx="3612158" cy="3991666"/>
              <a:chOff x="1181100" y="2108200"/>
              <a:chExt cx="3612158" cy="399166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5368488-F2D0-4B47-B502-9B132CA2B19E}"/>
                  </a:ext>
                </a:extLst>
              </p:cNvPr>
              <p:cNvGrpSpPr/>
              <p:nvPr/>
            </p:nvGrpSpPr>
            <p:grpSpPr>
              <a:xfrm>
                <a:off x="1181100" y="2108200"/>
                <a:ext cx="3612158" cy="3561622"/>
                <a:chOff x="2590800" y="1752600"/>
                <a:chExt cx="3612158" cy="3561622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8EFA8B2-84C3-4EEC-AAE2-7B235A63B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1752600"/>
                  <a:ext cx="1168400" cy="11938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78F7CA4D-B614-41DD-8937-3B00CE9D2D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9200" y="2946400"/>
                  <a:ext cx="15275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61DA234B-4C71-4468-B7BC-BDBE7FB2E4CA}"/>
                    </a:ext>
                  </a:extLst>
                </p:cNvPr>
                <p:cNvGrpSpPr/>
                <p:nvPr/>
              </p:nvGrpSpPr>
              <p:grpSpPr>
                <a:xfrm>
                  <a:off x="3759201" y="2926624"/>
                  <a:ext cx="914400" cy="860026"/>
                  <a:chOff x="6369842" y="3606800"/>
                  <a:chExt cx="1458915" cy="1484449"/>
                </a:xfrm>
              </p:grpSpPr>
              <p:cxnSp>
                <p:nvCxnSpPr>
                  <p:cNvPr id="85" name="Connector: Curved 84">
                    <a:extLst>
                      <a:ext uri="{FF2B5EF4-FFF2-40B4-BE49-F238E27FC236}">
                        <a16:creationId xmlns:a16="http://schemas.microsoft.com/office/drawing/2014/main" id="{02E7BDFA-298E-4E3C-85D2-2070100665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6353571" y="3623071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nector: Curved 85">
                    <a:extLst>
                      <a:ext uri="{FF2B5EF4-FFF2-40B4-BE49-F238E27FC236}">
                        <a16:creationId xmlns:a16="http://schemas.microsoft.com/office/drawing/2014/main" id="{6238F220-CE01-4EDD-A578-63B24F0489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083029" y="4345520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BAA695DD-BCC6-4F11-A99C-4E175ED92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386" y="3786650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7746266E-6AC2-4A93-A5BE-D400E3592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911600" y="4550436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8FF78C-182F-4944-AD37-BC84D826B5D0}"/>
                  </a:ext>
                </a:extLst>
              </p:cNvPr>
              <p:cNvSpPr/>
              <p:nvPr/>
            </p:nvSpPr>
            <p:spPr>
              <a:xfrm>
                <a:off x="3249613" y="5617266"/>
                <a:ext cx="1524000" cy="482600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46B7AE4-2F74-4F4A-86F2-6B354B1F35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" y="6074519"/>
                <a:ext cx="1701801" cy="131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ADC47A-69A1-43E6-9D92-7F7D79390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5513" y="5008694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631B82E-0BFE-447B-A73A-46994C0C964B}"/>
                </a:ext>
              </a:extLst>
            </p:cNvPr>
            <p:cNvCxnSpPr>
              <a:cxnSpLocks/>
            </p:cNvCxnSpPr>
            <p:nvPr/>
          </p:nvCxnSpPr>
          <p:spPr>
            <a:xfrm>
              <a:off x="4748263" y="6081097"/>
              <a:ext cx="150742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5A7F96-9FA4-42A2-ADC5-491B5CE5AFC3}"/>
                </a:ext>
              </a:extLst>
            </p:cNvPr>
            <p:cNvCxnSpPr>
              <a:cxnSpLocks/>
            </p:cNvCxnSpPr>
            <p:nvPr/>
          </p:nvCxnSpPr>
          <p:spPr>
            <a:xfrm>
              <a:off x="6255691" y="6081097"/>
              <a:ext cx="1357959" cy="599103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8BB2F0-6169-405F-8ECF-5695DBD68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439" y="5449073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8A57D20-981E-44E2-93E4-A1B061A25414}"/>
                    </a:ext>
                  </a:extLst>
                </p:cNvPr>
                <p:cNvSpPr txBox="1"/>
                <p:nvPr/>
              </p:nvSpPr>
              <p:spPr>
                <a:xfrm>
                  <a:off x="3657701" y="4864000"/>
                  <a:ext cx="685798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8A57D20-981E-44E2-93E4-A1B061A25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701" y="4864000"/>
                  <a:ext cx="685798" cy="492442"/>
                </a:xfrm>
                <a:prstGeom prst="rect">
                  <a:avLst/>
                </a:prstGeom>
                <a:blipFill>
                  <a:blip r:embed="rId4"/>
                  <a:stretch>
                    <a:fillRect b="-458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D013AB2-42CC-42FE-B7F6-4970B48E4896}"/>
                    </a:ext>
                  </a:extLst>
                </p:cNvPr>
                <p:cNvSpPr txBox="1"/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D013AB2-42CC-42FE-B7F6-4970B48E4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D224655-17F4-42B4-A700-655DC2D4B7E9}"/>
                    </a:ext>
                  </a:extLst>
                </p:cNvPr>
                <p:cNvSpPr txBox="1"/>
                <p:nvPr/>
              </p:nvSpPr>
              <p:spPr>
                <a:xfrm>
                  <a:off x="3820721" y="3494760"/>
                  <a:ext cx="685798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D224655-17F4-42B4-A700-655DC2D4B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21" y="3494760"/>
                  <a:ext cx="685798" cy="492442"/>
                </a:xfrm>
                <a:prstGeom prst="rect">
                  <a:avLst/>
                </a:prstGeom>
                <a:blipFill>
                  <a:blip r:embed="rId6"/>
                  <a:stretch>
                    <a:fillRect r="-20896" b="-204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E8197DF-921B-4B2E-8E60-C04D002E396D}"/>
                    </a:ext>
                  </a:extLst>
                </p:cNvPr>
                <p:cNvSpPr txBox="1"/>
                <p:nvPr/>
              </p:nvSpPr>
              <p:spPr>
                <a:xfrm>
                  <a:off x="1652473" y="2090166"/>
                  <a:ext cx="432426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E8197DF-921B-4B2E-8E60-C04D002E3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473" y="2090166"/>
                  <a:ext cx="432426" cy="492442"/>
                </a:xfrm>
                <a:prstGeom prst="rect">
                  <a:avLst/>
                </a:prstGeom>
                <a:blipFill>
                  <a:blip r:embed="rId7"/>
                  <a:stretch>
                    <a:fillRect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EDF1750-8824-418C-AAA5-DE22B79525B3}"/>
                    </a:ext>
                  </a:extLst>
                </p:cNvPr>
                <p:cNvSpPr txBox="1"/>
                <p:nvPr/>
              </p:nvSpPr>
              <p:spPr>
                <a:xfrm>
                  <a:off x="2909460" y="2643425"/>
                  <a:ext cx="511679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EDF1750-8824-418C-AAA5-DE22B7952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60" y="2643425"/>
                  <a:ext cx="511679" cy="492442"/>
                </a:xfrm>
                <a:prstGeom prst="rect">
                  <a:avLst/>
                </a:prstGeom>
                <a:blipFill>
                  <a:blip r:embed="rId8"/>
                  <a:stretch>
                    <a:fillRect r="-8000"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3EF62A1-109C-4520-B8F1-F80EB4F5D507}"/>
                    </a:ext>
                  </a:extLst>
                </p:cNvPr>
                <p:cNvSpPr txBox="1"/>
                <p:nvPr/>
              </p:nvSpPr>
              <p:spPr>
                <a:xfrm>
                  <a:off x="2149775" y="5411672"/>
                  <a:ext cx="464552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3EF62A1-109C-4520-B8F1-F80EB4F5D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75" y="5411672"/>
                  <a:ext cx="464552" cy="492442"/>
                </a:xfrm>
                <a:prstGeom prst="rect">
                  <a:avLst/>
                </a:prstGeom>
                <a:blipFill>
                  <a:blip r:embed="rId9"/>
                  <a:stretch>
                    <a:fillRect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1FE7EC0-5066-4422-BEE8-C9D0253C41EA}"/>
                    </a:ext>
                  </a:extLst>
                </p:cNvPr>
                <p:cNvSpPr txBox="1"/>
                <p:nvPr/>
              </p:nvSpPr>
              <p:spPr>
                <a:xfrm>
                  <a:off x="5357285" y="4543067"/>
                  <a:ext cx="456471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1FE7EC0-5066-4422-BEE8-C9D0253C4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5" y="4543067"/>
                  <a:ext cx="456471" cy="492442"/>
                </a:xfrm>
                <a:prstGeom prst="rect">
                  <a:avLst/>
                </a:prstGeom>
                <a:blipFill>
                  <a:blip r:embed="rId10"/>
                  <a:stretch>
                    <a:fillRect r="-2222" b="-224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895273B-F1A4-4D74-9F13-EFB8D052C894}"/>
                    </a:ext>
                  </a:extLst>
                </p:cNvPr>
                <p:cNvSpPr txBox="1"/>
                <p:nvPr/>
              </p:nvSpPr>
              <p:spPr>
                <a:xfrm>
                  <a:off x="5357285" y="5374457"/>
                  <a:ext cx="461986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895273B-F1A4-4D74-9F13-EFB8D052C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5" y="5374457"/>
                  <a:ext cx="461986" cy="492442"/>
                </a:xfrm>
                <a:prstGeom prst="rect">
                  <a:avLst/>
                </a:prstGeom>
                <a:blipFill>
                  <a:blip r:embed="rId11"/>
                  <a:stretch>
                    <a:fillRect r="-6667"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C20EDA0-1BCC-44C5-9F4B-005D7A96522F}"/>
                    </a:ext>
                  </a:extLst>
                </p:cNvPr>
                <p:cNvSpPr txBox="1"/>
                <p:nvPr/>
              </p:nvSpPr>
              <p:spPr>
                <a:xfrm>
                  <a:off x="7009903" y="4930455"/>
                  <a:ext cx="44999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C20EDA0-1BCC-44C5-9F4B-005D7A9652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9903" y="4930455"/>
                  <a:ext cx="449995" cy="492442"/>
                </a:xfrm>
                <a:prstGeom prst="rect">
                  <a:avLst/>
                </a:prstGeom>
                <a:blipFill>
                  <a:blip r:embed="rId12"/>
                  <a:stretch>
                    <a:fillRect b="-4489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A1421F1-0E64-4D10-8DFF-DE2F57B1C473}"/>
                    </a:ext>
                  </a:extLst>
                </p:cNvPr>
                <p:cNvSpPr txBox="1"/>
                <p:nvPr/>
              </p:nvSpPr>
              <p:spPr>
                <a:xfrm>
                  <a:off x="7014764" y="5759542"/>
                  <a:ext cx="685798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A1421F1-0E64-4D10-8DFF-DE2F57B1C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764" y="5759542"/>
                  <a:ext cx="685798" cy="492442"/>
                </a:xfrm>
                <a:prstGeom prst="rect">
                  <a:avLst/>
                </a:prstGeom>
                <a:blipFill>
                  <a:blip r:embed="rId13"/>
                  <a:stretch>
                    <a:fillRect r="-13433" b="-229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9AC71D8-CBEC-4823-B881-1FF2B5850488}"/>
              </a:ext>
            </a:extLst>
          </p:cNvPr>
          <p:cNvGrpSpPr/>
          <p:nvPr/>
        </p:nvGrpSpPr>
        <p:grpSpPr>
          <a:xfrm>
            <a:off x="43665" y="189186"/>
            <a:ext cx="3296433" cy="2217942"/>
            <a:chOff x="1181100" y="2036818"/>
            <a:chExt cx="6595268" cy="465838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51B8604-A9EC-4FC6-A69F-1494E9673C61}"/>
                </a:ext>
              </a:extLst>
            </p:cNvPr>
            <p:cNvGrpSpPr/>
            <p:nvPr/>
          </p:nvGrpSpPr>
          <p:grpSpPr>
            <a:xfrm>
              <a:off x="1181100" y="2108200"/>
              <a:ext cx="3612158" cy="3979475"/>
              <a:chOff x="1181100" y="2108200"/>
              <a:chExt cx="3612158" cy="3979475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BB17278-E14A-4677-838E-836A0E49A7ED}"/>
                  </a:ext>
                </a:extLst>
              </p:cNvPr>
              <p:cNvGrpSpPr/>
              <p:nvPr/>
            </p:nvGrpSpPr>
            <p:grpSpPr>
              <a:xfrm>
                <a:off x="1181100" y="2108200"/>
                <a:ext cx="3612158" cy="3966321"/>
                <a:chOff x="2590800" y="1752600"/>
                <a:chExt cx="3612158" cy="3966321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F341BF3C-CFFB-45BF-85B4-6C0D6F2C3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1752600"/>
                  <a:ext cx="1168400" cy="11938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BC90AFE0-2F75-4C34-BDE7-F5E99C793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9200" y="2946400"/>
                  <a:ext cx="15275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339911EE-9820-447E-84D4-D6E338EED476}"/>
                    </a:ext>
                  </a:extLst>
                </p:cNvPr>
                <p:cNvGrpSpPr/>
                <p:nvPr/>
              </p:nvGrpSpPr>
              <p:grpSpPr>
                <a:xfrm>
                  <a:off x="3759201" y="2926624"/>
                  <a:ext cx="914400" cy="860026"/>
                  <a:chOff x="6369842" y="3606800"/>
                  <a:chExt cx="1458915" cy="1484449"/>
                </a:xfrm>
              </p:grpSpPr>
              <p:cxnSp>
                <p:nvCxnSpPr>
                  <p:cNvPr id="137" name="Connector: Curved 136">
                    <a:extLst>
                      <a:ext uri="{FF2B5EF4-FFF2-40B4-BE49-F238E27FC236}">
                        <a16:creationId xmlns:a16="http://schemas.microsoft.com/office/drawing/2014/main" id="{983D52CF-C8D5-4711-A290-9DE192B72B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6353571" y="3623071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nector: Curved 137">
                    <a:extLst>
                      <a:ext uri="{FF2B5EF4-FFF2-40B4-BE49-F238E27FC236}">
                        <a16:creationId xmlns:a16="http://schemas.microsoft.com/office/drawing/2014/main" id="{08D0D3B7-4CE6-4700-89AC-AB15BD9995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083029" y="4345520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D7B87FA8-B0EE-4C89-8EC5-ABCF10AA0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386" y="3786650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9127284F-ECD4-4236-A520-19FA5FAB13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66602" y="3786648"/>
                  <a:ext cx="8785" cy="1932273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D48C2C8-7AAF-4C70-88F5-BDB3B3A32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" y="6074519"/>
                <a:ext cx="1701801" cy="131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0FBCE0C-DB35-4F3A-944F-4411D638FE3B}"/>
                </a:ext>
              </a:extLst>
            </p:cNvPr>
            <p:cNvCxnSpPr>
              <a:cxnSpLocks/>
            </p:cNvCxnSpPr>
            <p:nvPr/>
          </p:nvCxnSpPr>
          <p:spPr>
            <a:xfrm>
              <a:off x="1562101" y="6400513"/>
              <a:ext cx="46935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BFD1012-C271-45E2-9C59-95682C8D8BDB}"/>
                </a:ext>
              </a:extLst>
            </p:cNvPr>
            <p:cNvCxnSpPr>
              <a:cxnSpLocks/>
            </p:cNvCxnSpPr>
            <p:nvPr/>
          </p:nvCxnSpPr>
          <p:spPr>
            <a:xfrm>
              <a:off x="2909459" y="6089521"/>
              <a:ext cx="3346231" cy="65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19C7C00-3B9E-46FD-AF7E-0B8ACCFFF021}"/>
                </a:ext>
              </a:extLst>
            </p:cNvPr>
            <p:cNvCxnSpPr>
              <a:cxnSpLocks/>
            </p:cNvCxnSpPr>
            <p:nvPr/>
          </p:nvCxnSpPr>
          <p:spPr>
            <a:xfrm>
              <a:off x="6255690" y="6096100"/>
              <a:ext cx="1357959" cy="599103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32D566E-690E-4928-A540-BCA43B58FE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440" y="5464076"/>
              <a:ext cx="1532928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0BD73B10-2E56-4219-B75F-3E7ACB57368D}"/>
                    </a:ext>
                  </a:extLst>
                </p:cNvPr>
                <p:cNvSpPr txBox="1"/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0BD73B10-2E56-4219-B75F-3E7ACB573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06" y="4442625"/>
                  <a:ext cx="685798" cy="82251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0D9DADFE-95A3-4BBF-94F9-468E8BEE0A5D}"/>
                    </a:ext>
                  </a:extLst>
                </p:cNvPr>
                <p:cNvSpPr txBox="1"/>
                <p:nvPr/>
              </p:nvSpPr>
              <p:spPr>
                <a:xfrm>
                  <a:off x="3820721" y="3281368"/>
                  <a:ext cx="6857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0D9DADFE-95A3-4BBF-94F9-468E8BEE0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21" y="3281368"/>
                  <a:ext cx="685798" cy="492443"/>
                </a:xfrm>
                <a:prstGeom prst="rect">
                  <a:avLst/>
                </a:prstGeom>
                <a:blipFill>
                  <a:blip r:embed="rId15"/>
                  <a:stretch>
                    <a:fillRect r="-44643" b="-512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F4EA5CA-9C62-4112-8B53-E3C3C565AF33}"/>
                    </a:ext>
                  </a:extLst>
                </p:cNvPr>
                <p:cNvSpPr txBox="1"/>
                <p:nvPr/>
              </p:nvSpPr>
              <p:spPr>
                <a:xfrm>
                  <a:off x="1652474" y="2036818"/>
                  <a:ext cx="43242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F4EA5CA-9C62-4112-8B53-E3C3C565A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474" y="2036818"/>
                  <a:ext cx="432425" cy="492443"/>
                </a:xfrm>
                <a:prstGeom prst="rect">
                  <a:avLst/>
                </a:prstGeom>
                <a:blipFill>
                  <a:blip r:embed="rId16"/>
                  <a:stretch>
                    <a:fillRect r="-14286" b="-5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890C21-0B34-460B-81DD-C71F24CD29DC}"/>
                    </a:ext>
                  </a:extLst>
                </p:cNvPr>
                <p:cNvSpPr txBox="1"/>
                <p:nvPr/>
              </p:nvSpPr>
              <p:spPr>
                <a:xfrm>
                  <a:off x="2909459" y="2430033"/>
                  <a:ext cx="511678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890C21-0B34-460B-81DD-C71F24CD2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59" y="2430033"/>
                  <a:ext cx="511678" cy="492443"/>
                </a:xfrm>
                <a:prstGeom prst="rect">
                  <a:avLst/>
                </a:prstGeom>
                <a:blipFill>
                  <a:blip r:embed="rId17"/>
                  <a:stretch>
                    <a:fillRect r="-28571" b="-5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7C29CA4-FFAE-407F-B5C6-5EC78DA86FAA}"/>
                    </a:ext>
                  </a:extLst>
                </p:cNvPr>
                <p:cNvSpPr txBox="1"/>
                <p:nvPr/>
              </p:nvSpPr>
              <p:spPr>
                <a:xfrm>
                  <a:off x="2149775" y="5131595"/>
                  <a:ext cx="900318" cy="10342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7C29CA4-FFAE-407F-B5C6-5EC78DA86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75" y="5131595"/>
                  <a:ext cx="900318" cy="10342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305836A-88CE-4610-9004-7B56E1DE3F37}"/>
                    </a:ext>
                  </a:extLst>
                </p:cNvPr>
                <p:cNvSpPr txBox="1"/>
                <p:nvPr/>
              </p:nvSpPr>
              <p:spPr>
                <a:xfrm>
                  <a:off x="3471698" y="6134426"/>
                  <a:ext cx="456470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305836A-88CE-4610-9004-7B56E1DE3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698" y="6134426"/>
                  <a:ext cx="456470" cy="492443"/>
                </a:xfrm>
                <a:prstGeom prst="rect">
                  <a:avLst/>
                </a:prstGeom>
                <a:blipFill>
                  <a:blip r:embed="rId19"/>
                  <a:stretch>
                    <a:fillRect r="-24324" b="-512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2684E9A-E66A-4BA0-A06F-05D6A0562F5A}"/>
                    </a:ext>
                  </a:extLst>
                </p:cNvPr>
                <p:cNvSpPr txBox="1"/>
                <p:nvPr/>
              </p:nvSpPr>
              <p:spPr>
                <a:xfrm>
                  <a:off x="4471128" y="5267761"/>
                  <a:ext cx="46198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2684E9A-E66A-4BA0-A06F-05D6A0562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128" y="5267761"/>
                  <a:ext cx="461986" cy="492443"/>
                </a:xfrm>
                <a:prstGeom prst="rect">
                  <a:avLst/>
                </a:prstGeom>
                <a:blipFill>
                  <a:blip r:embed="rId20"/>
                  <a:stretch>
                    <a:fillRect r="-26316" b="-512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C39C9F3-2DFE-4B5E-B1F3-417539B4A936}"/>
                    </a:ext>
                  </a:extLst>
                </p:cNvPr>
                <p:cNvSpPr txBox="1"/>
                <p:nvPr/>
              </p:nvSpPr>
              <p:spPr>
                <a:xfrm>
                  <a:off x="7009903" y="4717062"/>
                  <a:ext cx="44999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C39C9F3-2DFE-4B5E-B1F3-417539B4A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9903" y="4717062"/>
                  <a:ext cx="449996" cy="492443"/>
                </a:xfrm>
                <a:prstGeom prst="rect">
                  <a:avLst/>
                </a:prstGeom>
                <a:blipFill>
                  <a:blip r:embed="rId21"/>
                  <a:stretch>
                    <a:fillRect r="-16216" b="-820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12F5F18-58C6-453C-90C1-61B547C9D6FA}"/>
                    </a:ext>
                  </a:extLst>
                </p:cNvPr>
                <p:cNvSpPr txBox="1"/>
                <p:nvPr/>
              </p:nvSpPr>
              <p:spPr>
                <a:xfrm>
                  <a:off x="7014765" y="5679520"/>
                  <a:ext cx="6857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12F5F18-58C6-453C-90C1-61B547C9D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765" y="5679520"/>
                  <a:ext cx="685798" cy="492443"/>
                </a:xfrm>
                <a:prstGeom prst="rect">
                  <a:avLst/>
                </a:prstGeom>
                <a:blipFill>
                  <a:blip r:embed="rId22"/>
                  <a:stretch>
                    <a:fillRect r="-33333" b="-5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585A09A-D5DC-4D70-9114-C5F50CA0CB56}"/>
                  </a:ext>
                </a:extLst>
              </p:cNvPr>
              <p:cNvSpPr txBox="1"/>
              <p:nvPr/>
            </p:nvSpPr>
            <p:spPr>
              <a:xfrm>
                <a:off x="6666363" y="3651184"/>
                <a:ext cx="4437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585A09A-D5DC-4D70-9114-C5F50CA0C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63" y="3651184"/>
                <a:ext cx="443711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7302716-6502-46A7-A3BC-E600D85F36AD}"/>
                  </a:ext>
                </a:extLst>
              </p:cNvPr>
              <p:cNvSpPr txBox="1"/>
              <p:nvPr/>
            </p:nvSpPr>
            <p:spPr>
              <a:xfrm>
                <a:off x="516859" y="800002"/>
                <a:ext cx="4437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7302716-6502-46A7-A3BC-E600D85F3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9" y="800002"/>
                <a:ext cx="443711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AA3C8A6-3700-4FC5-9D13-2A386EEF69EB}"/>
              </a:ext>
            </a:extLst>
          </p:cNvPr>
          <p:cNvCxnSpPr>
            <a:cxnSpLocks/>
          </p:cNvCxnSpPr>
          <p:nvPr/>
        </p:nvCxnSpPr>
        <p:spPr>
          <a:xfrm>
            <a:off x="1917618" y="2330450"/>
            <a:ext cx="133350" cy="706901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BF61BDF-8DDE-40F3-9960-10292C564070}"/>
              </a:ext>
            </a:extLst>
          </p:cNvPr>
          <p:cNvSpPr txBox="1"/>
          <p:nvPr/>
        </p:nvSpPr>
        <p:spPr>
          <a:xfrm>
            <a:off x="0" y="9264332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4D7374-C638-4F32-81DD-C84A56E9E5A0}"/>
              </a:ext>
            </a:extLst>
          </p:cNvPr>
          <p:cNvSpPr txBox="1"/>
          <p:nvPr/>
        </p:nvSpPr>
        <p:spPr>
          <a:xfrm rot="16200000">
            <a:off x="168139" y="4492913"/>
            <a:ext cx="135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176894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84" y="103972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3CAD15-FA30-46A1-A980-AE5A210B7EE3}"/>
                  </a:ext>
                </a:extLst>
              </p:cNvPr>
              <p:cNvSpPr txBox="1"/>
              <p:nvPr/>
            </p:nvSpPr>
            <p:spPr>
              <a:xfrm>
                <a:off x="521297" y="1785362"/>
                <a:ext cx="12355116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4000" dirty="0"/>
                  <a:t>Other channels </a:t>
                </a:r>
              </a:p>
              <a:p>
                <a:pPr marL="1107201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sz="4000" dirty="0"/>
              </a:p>
              <a:p>
                <a:pPr marL="1107201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GB" sz="40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GB" sz="4000" dirty="0"/>
              </a:p>
              <a:p>
                <a:pPr marL="1107201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GB" sz="40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4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sz="4000" dirty="0"/>
              </a:p>
              <a:p>
                <a:pPr marL="1107201" lvl="1" indent="-457200">
                  <a:buFont typeface="Arial" panose="020B0604020202020204" pitchFamily="34" charset="0"/>
                  <a:buChar char="•"/>
                </a:pPr>
                <a:endParaRPr lang="en-GB" sz="4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4000" dirty="0"/>
                  <a:t>Differential cross-sections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/>
                  <a:t>polarizations</a:t>
                </a:r>
              </a:p>
              <a:p>
                <a:pPr marL="1107201" lvl="1" indent="-457200">
                  <a:buFont typeface="Arial" panose="020B0604020202020204" pitchFamily="34" charset="0"/>
                  <a:buChar char="•"/>
                </a:pPr>
                <a:r>
                  <a:rPr lang="en-GB" sz="4000" dirty="0"/>
                  <a:t>Efficiency and acceptance</a:t>
                </a:r>
              </a:p>
              <a:p>
                <a:pPr marL="1107201" lvl="1" indent="-457200">
                  <a:buFont typeface="Arial" panose="020B0604020202020204" pitchFamily="34" charset="0"/>
                  <a:buChar char="•"/>
                </a:pPr>
                <a:r>
                  <a:rPr lang="en-GB" sz="4000" dirty="0"/>
                  <a:t>MC simulations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4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4000" dirty="0"/>
              </a:p>
              <a:p>
                <a:pPr marL="1107201" lvl="1" indent="-457200">
                  <a:buFont typeface="Arial" panose="020B0604020202020204" pitchFamily="34" charset="0"/>
                  <a:buChar char="•"/>
                </a:pPr>
                <a:endParaRPr lang="en-GB" sz="4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3CAD15-FA30-46A1-A980-AE5A210B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7" y="1785362"/>
                <a:ext cx="12355116" cy="7478970"/>
              </a:xfrm>
              <a:prstGeom prst="rect">
                <a:avLst/>
              </a:prstGeom>
              <a:blipFill>
                <a:blip r:embed="rId3"/>
                <a:stretch>
                  <a:fillRect l="-1579" t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C753078-B161-477F-96AD-25FD7F5549DE}"/>
              </a:ext>
            </a:extLst>
          </p:cNvPr>
          <p:cNvSpPr txBox="1"/>
          <p:nvPr/>
        </p:nvSpPr>
        <p:spPr>
          <a:xfrm>
            <a:off x="0" y="9264332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6406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B17090-9EB7-4A2B-8535-F4A3C345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85" y="3621025"/>
            <a:ext cx="11694319" cy="2839703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0590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84" y="79597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Contents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551438-6D3E-4A7A-9157-3A0B709D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46" y="5151833"/>
            <a:ext cx="4604942" cy="46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FFC00-4A9C-4607-B309-C55F6F94273A}"/>
              </a:ext>
            </a:extLst>
          </p:cNvPr>
          <p:cNvSpPr txBox="1"/>
          <p:nvPr/>
        </p:nvSpPr>
        <p:spPr>
          <a:xfrm>
            <a:off x="1055685" y="1624575"/>
            <a:ext cx="73330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err="1"/>
              <a:t>JLab</a:t>
            </a:r>
            <a:r>
              <a:rPr lang="en-GB" sz="4000" dirty="0"/>
              <a:t> and CLAS12</a:t>
            </a:r>
          </a:p>
          <a:p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Analysis and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Outlook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C95C1A-2268-423B-94D7-BDB58864F822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418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84" y="103972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CAD15-FA30-46A1-A980-AE5A210B7EE3}"/>
              </a:ext>
            </a:extLst>
          </p:cNvPr>
          <p:cNvSpPr txBox="1"/>
          <p:nvPr/>
        </p:nvSpPr>
        <p:spPr>
          <a:xfrm>
            <a:off x="522684" y="1141975"/>
            <a:ext cx="8519716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What are Hexaquarks?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Mesons, Baryons and then exotic states (tetra, </a:t>
            </a:r>
            <a:r>
              <a:rPr lang="en-GB" sz="3600" dirty="0" err="1"/>
              <a:t>penta</a:t>
            </a:r>
            <a:r>
              <a:rPr lang="en-GB" sz="3600" dirty="0"/>
              <a:t> and </a:t>
            </a:r>
            <a:r>
              <a:rPr lang="en-GB" sz="3600" dirty="0" err="1"/>
              <a:t>hexa</a:t>
            </a:r>
            <a:r>
              <a:rPr lang="en-GB" sz="3600" dirty="0"/>
              <a:t>)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d* Antidecuplet 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Hexaquark or Molecule?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Why are they important?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QCD many body effects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High density</a:t>
            </a:r>
          </a:p>
          <a:p>
            <a:pPr marL="1757202" lvl="2" indent="-457200">
              <a:buFont typeface="Arial" panose="020B0604020202020204" pitchFamily="34" charset="0"/>
              <a:buChar char="•"/>
            </a:pPr>
            <a:r>
              <a:rPr lang="en-GB" sz="3600" dirty="0"/>
              <a:t>Neutron stars</a:t>
            </a:r>
          </a:p>
          <a:p>
            <a:pPr marL="1757202" lvl="2" indent="-457200">
              <a:buFont typeface="Arial" panose="020B0604020202020204" pitchFamily="34" charset="0"/>
              <a:buChar char="•"/>
            </a:pPr>
            <a:r>
              <a:rPr lang="en-GB" sz="3600" dirty="0"/>
              <a:t> Early universe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lvl="1"/>
            <a:endParaRPr lang="en-GB" sz="4000" dirty="0"/>
          </a:p>
          <a:p>
            <a:pPr marL="2407204" lvl="3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8D2F1-F6D0-43AB-86F5-06293E84A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" t="8489" r="1691"/>
          <a:stretch/>
        </p:blipFill>
        <p:spPr>
          <a:xfrm>
            <a:off x="7004549" y="5849748"/>
            <a:ext cx="4833439" cy="292912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7FC74E5-5ADD-4D7E-85B4-BD2C37E5D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0" y="2859362"/>
            <a:ext cx="3028950" cy="2381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C8CE1-4B97-40FE-9523-9B2343671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25" y="2859362"/>
            <a:ext cx="3028950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40D2E3-2877-422D-8B47-EB2D2713F240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937D407-38ED-473F-9780-C558E67807FD}"/>
              </a:ext>
            </a:extLst>
          </p:cNvPr>
          <p:cNvSpPr/>
          <p:nvPr/>
        </p:nvSpPr>
        <p:spPr>
          <a:xfrm>
            <a:off x="7784098" y="6807200"/>
            <a:ext cx="3028951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4A9182-8B97-42A0-92A4-C105D8B9246D}"/>
              </a:ext>
            </a:extLst>
          </p:cNvPr>
          <p:cNvSpPr/>
          <p:nvPr/>
        </p:nvSpPr>
        <p:spPr>
          <a:xfrm>
            <a:off x="8496300" y="5959853"/>
            <a:ext cx="1651000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35C6FF-7733-4690-AE49-6C8E3ADFECB8}"/>
              </a:ext>
            </a:extLst>
          </p:cNvPr>
          <p:cNvSpPr/>
          <p:nvPr/>
        </p:nvSpPr>
        <p:spPr>
          <a:xfrm>
            <a:off x="6872947" y="8228580"/>
            <a:ext cx="5166653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90B2E-289C-41F8-8CEB-B158C31232A7}"/>
              </a:ext>
            </a:extLst>
          </p:cNvPr>
          <p:cNvSpPr txBox="1"/>
          <p:nvPr/>
        </p:nvSpPr>
        <p:spPr>
          <a:xfrm>
            <a:off x="8062913" y="8863913"/>
            <a:ext cx="270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Matthew Nicol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75F1F-4BF3-4ED2-A58C-FFF46CBA2899}"/>
              </a:ext>
            </a:extLst>
          </p:cNvPr>
          <p:cNvSpPr txBox="1"/>
          <p:nvPr/>
        </p:nvSpPr>
        <p:spPr>
          <a:xfrm>
            <a:off x="10864453" y="6910228"/>
            <a:ext cx="7281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A6D1B-3C8D-411F-B504-E6FC1149C93D}"/>
              </a:ext>
            </a:extLst>
          </p:cNvPr>
          <p:cNvSpPr txBox="1"/>
          <p:nvPr/>
        </p:nvSpPr>
        <p:spPr>
          <a:xfrm>
            <a:off x="8949891" y="5530577"/>
            <a:ext cx="315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Dr.</a:t>
            </a:r>
            <a:r>
              <a:rPr lang="en-GB" dirty="0"/>
              <a:t> Mikhail </a:t>
            </a:r>
            <a:r>
              <a:rPr lang="en-GB" dirty="0" err="1"/>
              <a:t>Bashkanov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74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84" y="79597"/>
            <a:ext cx="11694319" cy="869933"/>
          </a:xfrm>
        </p:spPr>
        <p:txBody>
          <a:bodyPr/>
          <a:lstStyle/>
          <a:p>
            <a:pPr algn="ctr"/>
            <a:r>
              <a:rPr lang="en-GB" sz="4800" dirty="0" err="1"/>
              <a:t>Jlab</a:t>
            </a:r>
            <a:r>
              <a:rPr lang="en-GB" sz="4800" dirty="0"/>
              <a:t>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9F44-F2E7-400F-9EC8-3A24871D6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27" y="2247900"/>
            <a:ext cx="7523461" cy="6911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8CD1D1-B8B5-4DCC-8ECF-14671B952E8D}"/>
              </a:ext>
            </a:extLst>
          </p:cNvPr>
          <p:cNvSpPr txBox="1"/>
          <p:nvPr/>
        </p:nvSpPr>
        <p:spPr>
          <a:xfrm>
            <a:off x="649684" y="1708288"/>
            <a:ext cx="7333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CEBAF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Beam splits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Hall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A2BFA-EF62-471D-BFA4-E6ED9723CF3F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996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84" y="79597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CLAS12 Overview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C4D0B7-89C6-40BA-B83B-A66C2C69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519" y="2671437"/>
            <a:ext cx="7840169" cy="4667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CAD15-FA30-46A1-A980-AE5A210B7EE3}"/>
              </a:ext>
            </a:extLst>
          </p:cNvPr>
          <p:cNvSpPr txBox="1"/>
          <p:nvPr/>
        </p:nvSpPr>
        <p:spPr>
          <a:xfrm>
            <a:off x="649684" y="3420337"/>
            <a:ext cx="7333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Forward Tagger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Forward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Central Detector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977D7-BB95-4437-84CB-6ADE94967346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045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84" y="79597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CLAS12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CAD15-FA30-46A1-A980-AE5A210B7EE3}"/>
              </a:ext>
            </a:extLst>
          </p:cNvPr>
          <p:cNvSpPr txBox="1"/>
          <p:nvPr/>
        </p:nvSpPr>
        <p:spPr>
          <a:xfrm>
            <a:off x="649684" y="887975"/>
            <a:ext cx="851971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RGB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Liquid deuterium target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Between 10.2 and 10.6 GeV</a:t>
            </a:r>
          </a:p>
          <a:p>
            <a:pPr lvl="1"/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100k events per second produced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3k events per second stored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~200GB per hour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~3 months measurement period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BE175-66C0-40FB-A094-475DE91888D3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8844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84" y="103972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AC96A-588C-4D49-8DCB-00E09D7E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23" y="2162612"/>
            <a:ext cx="6148865" cy="59420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287D66-5391-40EC-93A2-B3BF0E8F7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12350"/>
            <a:ext cx="6844823" cy="49645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C601B16-BD78-407B-9347-8BE99F4CF183}"/>
              </a:ext>
            </a:extLst>
          </p:cNvPr>
          <p:cNvSpPr txBox="1"/>
          <p:nvPr/>
        </p:nvSpPr>
        <p:spPr>
          <a:xfrm>
            <a:off x="522684" y="6623699"/>
            <a:ext cx="7333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Theoretical study carried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Widths and branching ratios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6E145-23ED-4066-A693-4D0DA4A73193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3F7C8E-1580-4141-B1D2-AAB546991CCB}"/>
                  </a:ext>
                </a:extLst>
              </p:cNvPr>
              <p:cNvSpPr txBox="1"/>
              <p:nvPr/>
            </p:nvSpPr>
            <p:spPr>
              <a:xfrm>
                <a:off x="2550911" y="5398287"/>
                <a:ext cx="621823" cy="46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3F7C8E-1580-4141-B1D2-AAB54699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911" y="5398287"/>
                <a:ext cx="621823" cy="462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7F08D0-FBCE-4B45-B69C-6D08424A67E7}"/>
                  </a:ext>
                </a:extLst>
              </p:cNvPr>
              <p:cNvSpPr txBox="1"/>
              <p:nvPr/>
            </p:nvSpPr>
            <p:spPr>
              <a:xfrm>
                <a:off x="4189214" y="5420463"/>
                <a:ext cx="6218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7F08D0-FBCE-4B45-B69C-6D08424A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214" y="5420463"/>
                <a:ext cx="62182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A7456B-42D6-4393-BC3C-62A0E6486663}"/>
                  </a:ext>
                </a:extLst>
              </p:cNvPr>
              <p:cNvSpPr txBox="1"/>
              <p:nvPr/>
            </p:nvSpPr>
            <p:spPr>
              <a:xfrm>
                <a:off x="6185932" y="5044057"/>
                <a:ext cx="6218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A7456B-42D6-4393-BC3C-62A0E6486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932" y="5044057"/>
                <a:ext cx="62182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D48DFE-615C-414B-9420-BF092A48EA7C}"/>
                  </a:ext>
                </a:extLst>
              </p:cNvPr>
              <p:cNvSpPr txBox="1"/>
              <p:nvPr/>
            </p:nvSpPr>
            <p:spPr>
              <a:xfrm>
                <a:off x="847163" y="5434992"/>
                <a:ext cx="59541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D48DFE-615C-414B-9420-BF092A48E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3" y="5434992"/>
                <a:ext cx="5954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3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7A3CD89-F603-4832-B0C5-20397C88CB29}"/>
              </a:ext>
            </a:extLst>
          </p:cNvPr>
          <p:cNvGrpSpPr/>
          <p:nvPr/>
        </p:nvGrpSpPr>
        <p:grpSpPr>
          <a:xfrm>
            <a:off x="143467" y="357656"/>
            <a:ext cx="7356656" cy="4334884"/>
            <a:chOff x="649684" y="1819244"/>
            <a:chExt cx="8113514" cy="461185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C8BFBB-4DE8-4557-99F2-1FB837D571C9}"/>
                </a:ext>
              </a:extLst>
            </p:cNvPr>
            <p:cNvGrpSpPr/>
            <p:nvPr/>
          </p:nvGrpSpPr>
          <p:grpSpPr>
            <a:xfrm>
              <a:off x="649684" y="1819244"/>
              <a:ext cx="3612158" cy="3991666"/>
              <a:chOff x="1181100" y="2108200"/>
              <a:chExt cx="3612158" cy="39916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262670-0964-427D-9B3B-8BEAF8C1EA26}"/>
                  </a:ext>
                </a:extLst>
              </p:cNvPr>
              <p:cNvGrpSpPr/>
              <p:nvPr/>
            </p:nvGrpSpPr>
            <p:grpSpPr>
              <a:xfrm>
                <a:off x="1181100" y="2108200"/>
                <a:ext cx="3612158" cy="3561622"/>
                <a:chOff x="2590800" y="1752600"/>
                <a:chExt cx="3612158" cy="356162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A45AAA5-843F-4028-BBBD-DB65E7E41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1752600"/>
                  <a:ext cx="1168400" cy="11938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FC1D448F-2DFF-48ED-ABD7-DB28FF20D9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9200" y="2946400"/>
                  <a:ext cx="15275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A33FC94-4F7D-40CB-8AE4-6B68AC374013}"/>
                    </a:ext>
                  </a:extLst>
                </p:cNvPr>
                <p:cNvGrpSpPr/>
                <p:nvPr/>
              </p:nvGrpSpPr>
              <p:grpSpPr>
                <a:xfrm>
                  <a:off x="3759201" y="2926624"/>
                  <a:ext cx="914400" cy="860026"/>
                  <a:chOff x="6369842" y="3606800"/>
                  <a:chExt cx="1458915" cy="1484449"/>
                </a:xfrm>
              </p:grpSpPr>
              <p:cxnSp>
                <p:nvCxnSpPr>
                  <p:cNvPr id="67" name="Connector: Curved 66">
                    <a:extLst>
                      <a:ext uri="{FF2B5EF4-FFF2-40B4-BE49-F238E27FC236}">
                        <a16:creationId xmlns:a16="http://schemas.microsoft.com/office/drawing/2014/main" id="{FAE10052-299B-4105-BB5B-43BA449DE1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6353571" y="3623071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nector: Curved 67">
                    <a:extLst>
                      <a:ext uri="{FF2B5EF4-FFF2-40B4-BE49-F238E27FC236}">
                        <a16:creationId xmlns:a16="http://schemas.microsoft.com/office/drawing/2014/main" id="{BC94B564-EBE6-46F5-9F9E-BD0F2A72F1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083029" y="4345520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4968AE9-DB0B-47F9-8BEF-C9CFF9798B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386" y="3786650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AEBB983-97FC-4332-9FE3-EB1CA4E5A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911600" y="4550436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17B3199-1B25-4EE9-84CA-1F8409409CC8}"/>
                  </a:ext>
                </a:extLst>
              </p:cNvPr>
              <p:cNvSpPr/>
              <p:nvPr/>
            </p:nvSpPr>
            <p:spPr>
              <a:xfrm>
                <a:off x="3249613" y="5617266"/>
                <a:ext cx="1524000" cy="482600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C150BEC-33E1-41F0-8804-50A5EB752B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" y="6074519"/>
                <a:ext cx="1701801" cy="131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CC50FE4-27E8-4BD4-9395-01641A646A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6556" y="4258030"/>
              <a:ext cx="1293232" cy="1096646"/>
            </a:xfrm>
            <a:prstGeom prst="line">
              <a:avLst/>
            </a:prstGeom>
            <a:ln w="2540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3D4C7CF-E099-4AD1-BC28-F1A522315057}"/>
                </a:ext>
              </a:extLst>
            </p:cNvPr>
            <p:cNvCxnSpPr>
              <a:cxnSpLocks/>
            </p:cNvCxnSpPr>
            <p:nvPr/>
          </p:nvCxnSpPr>
          <p:spPr>
            <a:xfrm>
              <a:off x="4219306" y="5795054"/>
              <a:ext cx="1507428" cy="0"/>
            </a:xfrm>
            <a:prstGeom prst="line">
              <a:avLst/>
            </a:prstGeom>
            <a:ln w="2540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C2FC67-39C2-4F72-B6A9-B24156748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0049" y="2990193"/>
              <a:ext cx="630358" cy="11793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0E614B3-A6DD-401F-B2AD-01656BBE06EE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94" y="4378899"/>
              <a:ext cx="1527572" cy="0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4CBA6F-EE97-4FD3-ACC3-1B2FE5C00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2101" y="5019870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8A7778-B864-43E9-9CA3-8BC2A34FC116}"/>
                </a:ext>
              </a:extLst>
            </p:cNvPr>
            <p:cNvCxnSpPr>
              <a:cxnSpLocks/>
            </p:cNvCxnSpPr>
            <p:nvPr/>
          </p:nvCxnSpPr>
          <p:spPr>
            <a:xfrm>
              <a:off x="5712101" y="5934891"/>
              <a:ext cx="1374499" cy="496209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D8871C-F4BD-4413-A4D7-53ED3AF2FEED}"/>
                </a:ext>
              </a:extLst>
            </p:cNvPr>
            <p:cNvCxnSpPr>
              <a:cxnSpLocks/>
            </p:cNvCxnSpPr>
            <p:nvPr/>
          </p:nvCxnSpPr>
          <p:spPr>
            <a:xfrm>
              <a:off x="7235626" y="5023017"/>
              <a:ext cx="15275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9701E54-645C-43BF-AED1-EB0FCBC5516C}"/>
                </a:ext>
              </a:extLst>
            </p:cNvPr>
            <p:cNvCxnSpPr>
              <a:cxnSpLocks/>
            </p:cNvCxnSpPr>
            <p:nvPr/>
          </p:nvCxnSpPr>
          <p:spPr>
            <a:xfrm>
              <a:off x="7209389" y="5019870"/>
              <a:ext cx="1374499" cy="496209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A5EEEF7-1947-43F0-9FFF-1CFE4DC0D0C6}"/>
                    </a:ext>
                  </a:extLst>
                </p:cNvPr>
                <p:cNvSpPr txBox="1"/>
                <p:nvPr/>
              </p:nvSpPr>
              <p:spPr>
                <a:xfrm>
                  <a:off x="3164742" y="4861400"/>
                  <a:ext cx="68579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A5EEEF7-1947-43F0-9FFF-1CFE4DC0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742" y="4861400"/>
                  <a:ext cx="68579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EA89146-CE29-4AFE-AA21-A583BAC26CB6}"/>
                    </a:ext>
                  </a:extLst>
                </p:cNvPr>
                <p:cNvSpPr txBox="1"/>
                <p:nvPr/>
              </p:nvSpPr>
              <p:spPr>
                <a:xfrm>
                  <a:off x="2329860" y="4336614"/>
                  <a:ext cx="279327" cy="401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EA89146-CE29-4AFE-AA21-A583BAC26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9860" y="4336614"/>
                  <a:ext cx="279327" cy="401625"/>
                </a:xfrm>
                <a:prstGeom prst="rect">
                  <a:avLst/>
                </a:prstGeom>
                <a:blipFill>
                  <a:blip r:embed="rId4"/>
                  <a:stretch>
                    <a:fillRect r="-261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2CC14AE-106F-45EB-8BC8-E73A5FA1A392}"/>
                    </a:ext>
                  </a:extLst>
                </p:cNvPr>
                <p:cNvSpPr txBox="1"/>
                <p:nvPr/>
              </p:nvSpPr>
              <p:spPr>
                <a:xfrm>
                  <a:off x="3314166" y="3445491"/>
                  <a:ext cx="68579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2CC14AE-106F-45EB-8BC8-E73A5FA1A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166" y="3445491"/>
                  <a:ext cx="68579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C866CD5-AEC8-4F96-8DB5-651470AA4D0D}"/>
                    </a:ext>
                  </a:extLst>
                </p:cNvPr>
                <p:cNvSpPr txBox="1"/>
                <p:nvPr/>
              </p:nvSpPr>
              <p:spPr>
                <a:xfrm>
                  <a:off x="1145918" y="2019685"/>
                  <a:ext cx="43242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C866CD5-AEC8-4F96-8DB5-651470AA4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918" y="2019685"/>
                  <a:ext cx="432426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66E5C41-3A59-41EC-911B-A023F12B13E8}"/>
                    </a:ext>
                  </a:extLst>
                </p:cNvPr>
                <p:cNvSpPr txBox="1"/>
                <p:nvPr/>
              </p:nvSpPr>
              <p:spPr>
                <a:xfrm>
                  <a:off x="2402905" y="2572944"/>
                  <a:ext cx="51167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66E5C41-3A59-41EC-911B-A023F12B13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2905" y="2572944"/>
                  <a:ext cx="511679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0074F8C-E3DD-4068-A605-FB987B235686}"/>
                    </a:ext>
                  </a:extLst>
                </p:cNvPr>
                <p:cNvSpPr txBox="1"/>
                <p:nvPr/>
              </p:nvSpPr>
              <p:spPr>
                <a:xfrm>
                  <a:off x="1643220" y="5383617"/>
                  <a:ext cx="46455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0074F8C-E3DD-4068-A605-FB987B235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220" y="5383617"/>
                  <a:ext cx="464551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6402D46-3B96-4132-B1F6-2912A4833A94}"/>
                    </a:ext>
                  </a:extLst>
                </p:cNvPr>
                <p:cNvSpPr txBox="1"/>
                <p:nvPr/>
              </p:nvSpPr>
              <p:spPr>
                <a:xfrm>
                  <a:off x="4385998" y="4222846"/>
                  <a:ext cx="467174" cy="401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6402D46-3B96-4132-B1F6-2912A4833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998" y="4222846"/>
                  <a:ext cx="467174" cy="401625"/>
                </a:xfrm>
                <a:prstGeom prst="rect">
                  <a:avLst/>
                </a:prstGeom>
                <a:blipFill>
                  <a:blip r:embed="rId9"/>
                  <a:stretch>
                    <a:fillRect r="-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F2D0454-18B7-4FEA-971F-C10D001B3759}"/>
                    </a:ext>
                  </a:extLst>
                </p:cNvPr>
                <p:cNvSpPr txBox="1"/>
                <p:nvPr/>
              </p:nvSpPr>
              <p:spPr>
                <a:xfrm>
                  <a:off x="5424028" y="3115792"/>
                  <a:ext cx="334487" cy="401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F2D0454-18B7-4FEA-971F-C10D001B3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28" y="3115792"/>
                  <a:ext cx="334487" cy="4016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872777B-D7AF-4626-A803-34A4648C3E32}"/>
                    </a:ext>
                  </a:extLst>
                </p:cNvPr>
                <p:cNvSpPr txBox="1"/>
                <p:nvPr/>
              </p:nvSpPr>
              <p:spPr>
                <a:xfrm>
                  <a:off x="6174225" y="3937934"/>
                  <a:ext cx="487988" cy="401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872777B-D7AF-4626-A803-34A4648C3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225" y="3937934"/>
                  <a:ext cx="487988" cy="401625"/>
                </a:xfrm>
                <a:prstGeom prst="rect">
                  <a:avLst/>
                </a:prstGeom>
                <a:blipFill>
                  <a:blip r:embed="rId11"/>
                  <a:stretch>
                    <a:fillRect r="-41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484B353-54BE-4FF9-9FEE-60E893DC8BB1}"/>
                    </a:ext>
                  </a:extLst>
                </p:cNvPr>
                <p:cNvSpPr txBox="1"/>
                <p:nvPr/>
              </p:nvSpPr>
              <p:spPr>
                <a:xfrm>
                  <a:off x="4763690" y="5934891"/>
                  <a:ext cx="557291" cy="401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484B353-54BE-4FF9-9FEE-60E893DC8B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690" y="5934891"/>
                  <a:ext cx="557291" cy="401625"/>
                </a:xfrm>
                <a:prstGeom prst="rect">
                  <a:avLst/>
                </a:prstGeom>
                <a:blipFill>
                  <a:blip r:embed="rId12"/>
                  <a:stretch>
                    <a:fillRect r="-10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B380EFE-4475-4CD6-8680-C62067F0E3AB}"/>
                    </a:ext>
                  </a:extLst>
                </p:cNvPr>
                <p:cNvSpPr txBox="1"/>
                <p:nvPr/>
              </p:nvSpPr>
              <p:spPr>
                <a:xfrm>
                  <a:off x="6169960" y="4909465"/>
                  <a:ext cx="46198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B380EFE-4475-4CD6-8680-C62067F0E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960" y="4909465"/>
                  <a:ext cx="461985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BA81857-68F8-4A40-AF3B-0C846C7C9B79}"/>
                    </a:ext>
                  </a:extLst>
                </p:cNvPr>
                <p:cNvSpPr txBox="1"/>
                <p:nvPr/>
              </p:nvSpPr>
              <p:spPr>
                <a:xfrm>
                  <a:off x="6399766" y="5797154"/>
                  <a:ext cx="487988" cy="401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BA81857-68F8-4A40-AF3B-0C846C7C9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766" y="5797154"/>
                  <a:ext cx="487988" cy="401625"/>
                </a:xfrm>
                <a:prstGeom prst="rect">
                  <a:avLst/>
                </a:prstGeom>
                <a:blipFill>
                  <a:blip r:embed="rId14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BD7C34B-D6BB-40F4-A6C1-E1845A244E5A}"/>
                    </a:ext>
                  </a:extLst>
                </p:cNvPr>
                <p:cNvSpPr txBox="1"/>
                <p:nvPr/>
              </p:nvSpPr>
              <p:spPr>
                <a:xfrm>
                  <a:off x="7578479" y="5267973"/>
                  <a:ext cx="487988" cy="401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BD7C34B-D6BB-40F4-A6C1-E1845A244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479" y="5267973"/>
                  <a:ext cx="487988" cy="401625"/>
                </a:xfrm>
                <a:prstGeom prst="rect">
                  <a:avLst/>
                </a:prstGeom>
                <a:blipFill>
                  <a:blip r:embed="rId15"/>
                  <a:stretch>
                    <a:fillRect r="-41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A7FBFE4-FA92-4AED-889D-3C689569404B}"/>
                    </a:ext>
                  </a:extLst>
                </p:cNvPr>
                <p:cNvSpPr txBox="1"/>
                <p:nvPr/>
              </p:nvSpPr>
              <p:spPr>
                <a:xfrm>
                  <a:off x="7901597" y="4495768"/>
                  <a:ext cx="329741" cy="401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A7FBFE4-FA92-4AED-889D-3C6895694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597" y="4495768"/>
                  <a:ext cx="329741" cy="401625"/>
                </a:xfrm>
                <a:prstGeom prst="rect">
                  <a:avLst/>
                </a:prstGeom>
                <a:blipFill>
                  <a:blip r:embed="rId16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5FF95FC-35F7-42A6-A4B6-C035AA206047}"/>
              </a:ext>
            </a:extLst>
          </p:cNvPr>
          <p:cNvGrpSpPr/>
          <p:nvPr/>
        </p:nvGrpSpPr>
        <p:grpSpPr>
          <a:xfrm>
            <a:off x="6637872" y="4255304"/>
            <a:ext cx="6061440" cy="4314716"/>
            <a:chOff x="1181100" y="2108200"/>
            <a:chExt cx="6595268" cy="4572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326179-90A5-4CC9-B119-7448EF4ECC51}"/>
                </a:ext>
              </a:extLst>
            </p:cNvPr>
            <p:cNvGrpSpPr/>
            <p:nvPr/>
          </p:nvGrpSpPr>
          <p:grpSpPr>
            <a:xfrm>
              <a:off x="1181100" y="2108200"/>
              <a:ext cx="3612158" cy="3991666"/>
              <a:chOff x="1181100" y="2108200"/>
              <a:chExt cx="3612158" cy="39916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05FEE0F-6A27-45D3-8321-2DB59EDCC5E8}"/>
                  </a:ext>
                </a:extLst>
              </p:cNvPr>
              <p:cNvGrpSpPr/>
              <p:nvPr/>
            </p:nvGrpSpPr>
            <p:grpSpPr>
              <a:xfrm>
                <a:off x="1181100" y="2108200"/>
                <a:ext cx="3612158" cy="3561622"/>
                <a:chOff x="2590800" y="1752600"/>
                <a:chExt cx="3612158" cy="3561622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E963A78-8C8D-41D5-BEB1-02DABAB36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1752600"/>
                  <a:ext cx="1168400" cy="11938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FE13925-0A0B-4565-B67E-15C91093B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9200" y="2946400"/>
                  <a:ext cx="15275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FD358FA7-D0B2-455E-BA12-FED82EC89F14}"/>
                    </a:ext>
                  </a:extLst>
                </p:cNvPr>
                <p:cNvGrpSpPr/>
                <p:nvPr/>
              </p:nvGrpSpPr>
              <p:grpSpPr>
                <a:xfrm>
                  <a:off x="3759201" y="2926624"/>
                  <a:ext cx="914400" cy="860026"/>
                  <a:chOff x="6369842" y="3606800"/>
                  <a:chExt cx="1458915" cy="1484449"/>
                </a:xfrm>
              </p:grpSpPr>
              <p:cxnSp>
                <p:nvCxnSpPr>
                  <p:cNvPr id="87" name="Connector: Curved 86">
                    <a:extLst>
                      <a:ext uri="{FF2B5EF4-FFF2-40B4-BE49-F238E27FC236}">
                        <a16:creationId xmlns:a16="http://schemas.microsoft.com/office/drawing/2014/main" id="{ABACA59D-C743-4D4B-9AD7-257A211BBD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6353571" y="3623071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nector: Curved 87">
                    <a:extLst>
                      <a:ext uri="{FF2B5EF4-FFF2-40B4-BE49-F238E27FC236}">
                        <a16:creationId xmlns:a16="http://schemas.microsoft.com/office/drawing/2014/main" id="{F6285628-31FC-46FD-B87D-57E5CBFB69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083029" y="4345520"/>
                    <a:ext cx="762000" cy="729457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C8690FC-9589-47DF-B6C4-38A7E4E5A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386" y="3786650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D93224B9-99A0-489C-85B7-5F7CBCDD3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911600" y="4550436"/>
                  <a:ext cx="1527572" cy="0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2465718-7113-40F3-94D7-FBA718C031EF}"/>
                  </a:ext>
                </a:extLst>
              </p:cNvPr>
              <p:cNvSpPr/>
              <p:nvPr/>
            </p:nvSpPr>
            <p:spPr>
              <a:xfrm>
                <a:off x="3249613" y="5617266"/>
                <a:ext cx="1524000" cy="482600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D4B097A-3498-4FCE-AAAA-163216354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2100" y="6074519"/>
                <a:ext cx="1701801" cy="131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7D7149-ECDC-4FF0-A27A-D9E183501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5513" y="5008694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5E176B-A583-4F0A-8CFD-F56ACC6EB6B0}"/>
                </a:ext>
              </a:extLst>
            </p:cNvPr>
            <p:cNvCxnSpPr>
              <a:cxnSpLocks/>
            </p:cNvCxnSpPr>
            <p:nvPr/>
          </p:nvCxnSpPr>
          <p:spPr>
            <a:xfrm>
              <a:off x="4748263" y="6081097"/>
              <a:ext cx="150742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DD3F03-8540-4765-91D2-E7B8A9D6C060}"/>
                </a:ext>
              </a:extLst>
            </p:cNvPr>
            <p:cNvCxnSpPr>
              <a:cxnSpLocks/>
            </p:cNvCxnSpPr>
            <p:nvPr/>
          </p:nvCxnSpPr>
          <p:spPr>
            <a:xfrm>
              <a:off x="6255691" y="6081097"/>
              <a:ext cx="1357959" cy="599103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4EA9C07-2A4E-4565-8F1F-DEA301EBE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439" y="5449073"/>
              <a:ext cx="1532929" cy="632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61559D8-953B-4120-872A-7F8B5FC056B7}"/>
                    </a:ext>
                  </a:extLst>
                </p:cNvPr>
                <p:cNvSpPr txBox="1"/>
                <p:nvPr/>
              </p:nvSpPr>
              <p:spPr>
                <a:xfrm>
                  <a:off x="3657701" y="5160975"/>
                  <a:ext cx="68579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61559D8-953B-4120-872A-7F8B5FC056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701" y="5160975"/>
                  <a:ext cx="685797" cy="4924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5176B7-FDE6-4232-A79C-EF817C172C7A}"/>
                </a:ext>
              </a:extLst>
            </p:cNvPr>
            <p:cNvSpPr txBox="1"/>
            <p:nvPr/>
          </p:nvSpPr>
          <p:spPr>
            <a:xfrm>
              <a:off x="2770387" y="4676181"/>
              <a:ext cx="685797" cy="52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AF9229D-6B0E-45D2-B3EF-7F78790CBA22}"/>
                    </a:ext>
                  </a:extLst>
                </p:cNvPr>
                <p:cNvSpPr txBox="1"/>
                <p:nvPr/>
              </p:nvSpPr>
              <p:spPr>
                <a:xfrm>
                  <a:off x="3820721" y="3706884"/>
                  <a:ext cx="68579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AF9229D-6B0E-45D2-B3EF-7F78790CB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21" y="3706884"/>
                  <a:ext cx="685797" cy="49244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6CF2C5E-6CE1-495D-B50B-1E0C6ED394E4}"/>
                    </a:ext>
                  </a:extLst>
                </p:cNvPr>
                <p:cNvSpPr txBox="1"/>
                <p:nvPr/>
              </p:nvSpPr>
              <p:spPr>
                <a:xfrm>
                  <a:off x="1652473" y="2281078"/>
                  <a:ext cx="43242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6CF2C5E-6CE1-495D-B50B-1E0C6ED39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473" y="2281078"/>
                  <a:ext cx="432426" cy="49244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2DB53E2-2769-4D7A-9971-C300F8522637}"/>
                    </a:ext>
                  </a:extLst>
                </p:cNvPr>
                <p:cNvSpPr txBox="1"/>
                <p:nvPr/>
              </p:nvSpPr>
              <p:spPr>
                <a:xfrm>
                  <a:off x="2909460" y="2834337"/>
                  <a:ext cx="51167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2DB53E2-2769-4D7A-9971-C300F8522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60" y="2834337"/>
                  <a:ext cx="511679" cy="49244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9DC658A-CF82-4646-920B-5CCA20559453}"/>
                    </a:ext>
                  </a:extLst>
                </p:cNvPr>
                <p:cNvSpPr txBox="1"/>
                <p:nvPr/>
              </p:nvSpPr>
              <p:spPr>
                <a:xfrm>
                  <a:off x="2149775" y="5645010"/>
                  <a:ext cx="46455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9DC658A-CF82-4646-920B-5CCA20559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75" y="5645010"/>
                  <a:ext cx="464551" cy="49244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D2205FA-B03A-43F8-9B38-76F82C550FB7}"/>
                    </a:ext>
                  </a:extLst>
                </p:cNvPr>
                <p:cNvSpPr txBox="1"/>
                <p:nvPr/>
              </p:nvSpPr>
              <p:spPr>
                <a:xfrm>
                  <a:off x="5357284" y="4840041"/>
                  <a:ext cx="45647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D2205FA-B03A-43F8-9B38-76F82C550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4" y="4840041"/>
                  <a:ext cx="456471" cy="49244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62C3298-66C0-4260-9115-0C81E92FF2E2}"/>
                    </a:ext>
                  </a:extLst>
                </p:cNvPr>
                <p:cNvSpPr txBox="1"/>
                <p:nvPr/>
              </p:nvSpPr>
              <p:spPr>
                <a:xfrm>
                  <a:off x="5357284" y="5671432"/>
                  <a:ext cx="46198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62C3298-66C0-4260-9115-0C81E92FF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284" y="5671432"/>
                  <a:ext cx="461986" cy="49244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136F63D-8626-4156-88BB-0A995679D93E}"/>
                    </a:ext>
                  </a:extLst>
                </p:cNvPr>
                <p:cNvSpPr txBox="1"/>
                <p:nvPr/>
              </p:nvSpPr>
              <p:spPr>
                <a:xfrm>
                  <a:off x="7009903" y="5227430"/>
                  <a:ext cx="44999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136F63D-8626-4156-88BB-0A995679D9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9903" y="5227430"/>
                  <a:ext cx="449995" cy="49244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6EB2CB-5ECB-405C-9267-7EAE3C23D880}"/>
                    </a:ext>
                  </a:extLst>
                </p:cNvPr>
                <p:cNvSpPr txBox="1"/>
                <p:nvPr/>
              </p:nvSpPr>
              <p:spPr>
                <a:xfrm>
                  <a:off x="7014764" y="6056518"/>
                  <a:ext cx="68579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6EB2CB-5ECB-405C-9267-7EAE3C23D8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764" y="6056518"/>
                  <a:ext cx="685797" cy="49244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A6AE9C03-A4E0-472A-98E6-1448A174106E}"/>
              </a:ext>
            </a:extLst>
          </p:cNvPr>
          <p:cNvSpPr txBox="1"/>
          <p:nvPr/>
        </p:nvSpPr>
        <p:spPr>
          <a:xfrm>
            <a:off x="348683" y="5368956"/>
            <a:ext cx="73330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How we are looking for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Kaon for strangeness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Several Topologies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Up to 7 charge track final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59BD8DF-8B64-4866-9DF9-F0465CC5D425}"/>
                  </a:ext>
                </a:extLst>
              </p:cNvPr>
              <p:cNvSpPr txBox="1"/>
              <p:nvPr/>
            </p:nvSpPr>
            <p:spPr>
              <a:xfrm>
                <a:off x="1274234" y="1621206"/>
                <a:ext cx="4437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59BD8DF-8B64-4866-9DF9-F0465CC5D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34" y="1621206"/>
                <a:ext cx="44371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792261A-2C6C-4374-B2E0-4203007B2648}"/>
                  </a:ext>
                </a:extLst>
              </p:cNvPr>
              <p:cNvSpPr txBox="1"/>
              <p:nvPr/>
            </p:nvSpPr>
            <p:spPr>
              <a:xfrm>
                <a:off x="7792041" y="5541010"/>
                <a:ext cx="4437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792261A-2C6C-4374-B2E0-4203007B2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041" y="5541010"/>
                <a:ext cx="443711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AA3F9C68-7132-4CD4-B86F-952CBAE7A805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7FE9FD3-7B90-4EF8-AEDC-962082EE32F6}"/>
                  </a:ext>
                </a:extLst>
              </p:cNvPr>
              <p:cNvSpPr txBox="1"/>
              <p:nvPr/>
            </p:nvSpPr>
            <p:spPr>
              <a:xfrm>
                <a:off x="8172242" y="6673954"/>
                <a:ext cx="253270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7FE9FD3-7B90-4EF8-AEDC-962082EE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42" y="6673954"/>
                <a:ext cx="253270" cy="377505"/>
              </a:xfrm>
              <a:prstGeom prst="rect">
                <a:avLst/>
              </a:prstGeom>
              <a:blipFill>
                <a:blip r:embed="rId29"/>
                <a:stretch>
                  <a:fillRect r="-26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itle 2">
            <a:extLst>
              <a:ext uri="{FF2B5EF4-FFF2-40B4-BE49-F238E27FC236}">
                <a16:creationId xmlns:a16="http://schemas.microsoft.com/office/drawing/2014/main" id="{0E1A096F-A9D9-4A8D-A1FA-D7404E0FBFFA}"/>
              </a:ext>
            </a:extLst>
          </p:cNvPr>
          <p:cNvSpPr txBox="1">
            <a:spLocks/>
          </p:cNvSpPr>
          <p:nvPr/>
        </p:nvSpPr>
        <p:spPr>
          <a:xfrm>
            <a:off x="522684" y="103972"/>
            <a:ext cx="11694319" cy="869933"/>
          </a:xfrm>
          <a:prstGeom prst="rect">
            <a:avLst/>
          </a:prstGeom>
        </p:spPr>
        <p:txBody>
          <a:bodyPr vert="horz" lIns="130000" tIns="65000" rIns="130000" bIns="65000" rtlCol="0" anchor="ctr">
            <a:spAutoFit/>
          </a:bodyPr>
          <a:lstStyle>
            <a:lvl1pPr algn="l" defTabSz="650001" rtl="0" eaLnBrk="1" latinLnBrk="0" hangingPunct="1">
              <a:spcBef>
                <a:spcPct val="0"/>
              </a:spcBef>
              <a:buNone/>
              <a:defRPr sz="8800" b="1" kern="1200" baseline="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ctr"/>
            <a:r>
              <a:rPr lang="en-GB" sz="4800"/>
              <a:t>Analysis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3373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84" y="103972"/>
            <a:ext cx="11694319" cy="869933"/>
          </a:xfrm>
        </p:spPr>
        <p:txBody>
          <a:bodyPr/>
          <a:lstStyle/>
          <a:p>
            <a:pPr algn="ctr"/>
            <a:r>
              <a:rPr lang="en-GB" sz="4800" dirty="0"/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CAD15-FA30-46A1-A980-AE5A210B7EE3}"/>
              </a:ext>
            </a:extLst>
          </p:cNvPr>
          <p:cNvSpPr txBox="1"/>
          <p:nvPr/>
        </p:nvSpPr>
        <p:spPr>
          <a:xfrm>
            <a:off x="649684" y="887975"/>
            <a:ext cx="733306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More on why this channel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Polarization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Lambda self polarizing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r>
              <a:rPr lang="en-GB" sz="3600" dirty="0"/>
              <a:t>Lambda 100% polarized</a:t>
            </a:r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1107201" lvl="1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B113E-8321-4282-A966-9BCDAEE2F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388" y="4973637"/>
            <a:ext cx="6972300" cy="478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C2C04-3CC2-49AF-A3F3-64D59029B628}"/>
              </a:ext>
            </a:extLst>
          </p:cNvPr>
          <p:cNvSpPr txBox="1"/>
          <p:nvPr/>
        </p:nvSpPr>
        <p:spPr>
          <a:xfrm>
            <a:off x="0" y="92643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779401-1679-4929-96E1-D9B86A2FBAC6}"/>
                  </a:ext>
                </a:extLst>
              </p:cNvPr>
              <p:cNvSpPr txBox="1"/>
              <p:nvPr/>
            </p:nvSpPr>
            <p:spPr>
              <a:xfrm>
                <a:off x="9504454" y="4632165"/>
                <a:ext cx="6892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2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779401-1679-4929-96E1-D9B86A2FB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54" y="4632165"/>
                <a:ext cx="6892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332051"/>
      </p:ext>
    </p:extLst>
  </p:cSld>
  <p:clrMapOvr>
    <a:masterClrMapping/>
  </p:clrMapOvr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5975</TotalTime>
  <Words>385</Words>
  <Application>Microsoft Office PowerPoint</Application>
  <PresentationFormat>Custom</PresentationFormat>
  <Paragraphs>201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Franklin Gothic Book</vt:lpstr>
      <vt:lpstr>Wingdings</vt:lpstr>
      <vt:lpstr>uoy-powerpoint-standardscreen</vt:lpstr>
      <vt:lpstr>Towards the First Strange Hexaquark with CLAS12</vt:lpstr>
      <vt:lpstr>Contents</vt:lpstr>
      <vt:lpstr>Motivation</vt:lpstr>
      <vt:lpstr>Jlab Overview</vt:lpstr>
      <vt:lpstr>CLAS12 Overview</vt:lpstr>
      <vt:lpstr>CLAS12 Overview</vt:lpstr>
      <vt:lpstr>Analysis</vt:lpstr>
      <vt:lpstr>PowerPoint Presentation</vt:lpstr>
      <vt:lpstr>Analysis</vt:lpstr>
      <vt:lpstr>Results</vt:lpstr>
      <vt:lpstr>Results</vt:lpstr>
      <vt:lpstr>Results</vt:lpstr>
      <vt:lpstr>Outlook</vt:lpstr>
      <vt:lpstr>Thank you Any questions?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Lock</dc:creator>
  <cp:lastModifiedBy>Geraint Clash</cp:lastModifiedBy>
  <cp:revision>221</cp:revision>
  <dcterms:created xsi:type="dcterms:W3CDTF">2016-10-03T14:02:28Z</dcterms:created>
  <dcterms:modified xsi:type="dcterms:W3CDTF">2021-04-13T17:22:58Z</dcterms:modified>
</cp:coreProperties>
</file>