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92084" r:id="rId1"/>
  </p:sldMasterIdLst>
  <p:notesMasterIdLst>
    <p:notesMasterId r:id="rId20"/>
  </p:notesMasterIdLst>
  <p:handoutMasterIdLst>
    <p:handoutMasterId r:id="rId21"/>
  </p:handoutMasterIdLst>
  <p:sldIdLst>
    <p:sldId id="892" r:id="rId2"/>
    <p:sldId id="1056" r:id="rId3"/>
    <p:sldId id="1058" r:id="rId4"/>
    <p:sldId id="1066" r:id="rId5"/>
    <p:sldId id="1067" r:id="rId6"/>
    <p:sldId id="1068" r:id="rId7"/>
    <p:sldId id="1074" r:id="rId8"/>
    <p:sldId id="1070" r:id="rId9"/>
    <p:sldId id="1072" r:id="rId10"/>
    <p:sldId id="1071" r:id="rId11"/>
    <p:sldId id="1076" r:id="rId12"/>
    <p:sldId id="1075" r:id="rId13"/>
    <p:sldId id="1042" r:id="rId14"/>
    <p:sldId id="1032" r:id="rId15"/>
    <p:sldId id="1018" r:id="rId16"/>
    <p:sldId id="968" r:id="rId17"/>
    <p:sldId id="969" r:id="rId18"/>
    <p:sldId id="1073" r:id="rId19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177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353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53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706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5883" algn="l" defTabSz="914353" rtl="0" eaLnBrk="1" latinLnBrk="0" hangingPunct="1">
      <a:defRPr sz="3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060" algn="l" defTabSz="914353" rtl="0" eaLnBrk="1" latinLnBrk="0" hangingPunct="1">
      <a:defRPr sz="3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236" algn="l" defTabSz="914353" rtl="0" eaLnBrk="1" latinLnBrk="0" hangingPunct="1">
      <a:defRPr sz="3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413" algn="l" defTabSz="914353" rtl="0" eaLnBrk="1" latinLnBrk="0" hangingPunct="1">
      <a:defRPr sz="3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48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3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kotz Mokeev" initials="VM" lastIdx="1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A0090"/>
    <a:srgbClr val="FC41EE"/>
    <a:srgbClr val="E7FD63"/>
    <a:srgbClr val="E4F967"/>
    <a:srgbClr val="6666FF"/>
    <a:srgbClr val="FF66FF"/>
    <a:srgbClr val="FFD661"/>
    <a:srgbClr val="3BE57C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077" autoAdjust="0"/>
    <p:restoredTop sz="97725" autoAdjust="0"/>
  </p:normalViewPr>
  <p:slideViewPr>
    <p:cSldViewPr snapToGrid="0" snapToObjects="1">
      <p:cViewPr varScale="1">
        <p:scale>
          <a:sx n="114" d="100"/>
          <a:sy n="114" d="100"/>
        </p:scale>
        <p:origin x="1072" y="184"/>
      </p:cViewPr>
      <p:guideLst>
        <p:guide orient="horz" pos="348"/>
        <p:guide pos="2880"/>
      </p:guideLst>
    </p:cSldViewPr>
  </p:slideViewPr>
  <p:outlineViewPr>
    <p:cViewPr>
      <p:scale>
        <a:sx n="33" d="100"/>
        <a:sy n="33" d="100"/>
      </p:scale>
      <p:origin x="0" y="10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>
        <p:scale>
          <a:sx n="75" d="100"/>
          <a:sy n="75" d="100"/>
        </p:scale>
        <p:origin x="4104" y="464"/>
      </p:cViewPr>
      <p:guideLst>
        <p:guide orient="horz" pos="2932"/>
        <p:guide pos="221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12172" cy="457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06" tIns="45955" rIns="91906" bIns="45955" numCol="1" anchor="t" anchorCtr="0" compatLnSpc="1">
            <a:prstTxWarp prst="textNoShape">
              <a:avLst/>
            </a:prstTxWarp>
          </a:bodyPr>
          <a:lstStyle>
            <a:lvl1pPr algn="l" defTabSz="920750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0929" y="1"/>
            <a:ext cx="3012172" cy="457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06" tIns="45955" rIns="91906" bIns="45955" numCol="1" anchor="t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8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7275"/>
            <a:ext cx="3012172" cy="459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06" tIns="45955" rIns="91906" bIns="45955" numCol="1" anchor="b" anchorCtr="0" compatLnSpc="1">
            <a:prstTxWarp prst="textNoShape">
              <a:avLst/>
            </a:prstTxWarp>
          </a:bodyPr>
          <a:lstStyle>
            <a:lvl1pPr algn="l" defTabSz="920750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8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0929" y="8837275"/>
            <a:ext cx="3012172" cy="459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06" tIns="45955" rIns="91906" bIns="45955" numCol="1" anchor="b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47856015-4752-48E0-896A-9421CA9A42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11955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47160" cy="46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3" tIns="46426" rIns="92853" bIns="46426" numCol="1" anchor="t" anchorCtr="0" compatLnSpc="1">
            <a:prstTxWarp prst="textNoShape">
              <a:avLst/>
            </a:prstTxWarp>
          </a:bodyPr>
          <a:lstStyle>
            <a:lvl1pPr algn="l" defTabSz="930275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fr-FR"/>
              <a:t>V.</a:t>
            </a:r>
            <a:r>
              <a:rPr lang="fr-FR" err="1"/>
              <a:t>I.Mokeev</a:t>
            </a: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5940" y="1"/>
            <a:ext cx="3047160" cy="46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3" tIns="46426" rIns="92853" bIns="46426" numCol="1" anchor="t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70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7450" y="701675"/>
            <a:ext cx="4651375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8322" y="4422569"/>
            <a:ext cx="5146456" cy="418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3" tIns="46426" rIns="92853" bIns="464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6712"/>
            <a:ext cx="3047160" cy="46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3" tIns="46426" rIns="92853" bIns="46426" numCol="1" anchor="b" anchorCtr="0" compatLnSpc="1">
            <a:prstTxWarp prst="textNoShape">
              <a:avLst/>
            </a:prstTxWarp>
          </a:bodyPr>
          <a:lstStyle>
            <a:lvl1pPr algn="l" defTabSz="930275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5940" y="8846712"/>
            <a:ext cx="3047160" cy="46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3" tIns="46426" rIns="92853" bIns="46426" numCol="1" anchor="b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E9A1427B-B066-4AD4-9F53-2671FA991A46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1907335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17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35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5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70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88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701675"/>
            <a:ext cx="46513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A1427B-B066-4AD4-9F53-2671FA991A46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V. Mokeev, Hadron Mass,  APCTP, July 1 - July 5, 2018, Pohang, Korea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9A1427B-B066-4AD4-9F53-2671FA991A46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4820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701675"/>
            <a:ext cx="46513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100" dirty="0"/>
              <a:t>This shows the 2010 status of baryon</a:t>
            </a:r>
            <a:r>
              <a:rPr lang="en-US" sz="1100" baseline="0" dirty="0"/>
              <a:t> states that have been associated with quark model states shown in this SU(6)</a:t>
            </a:r>
            <a:r>
              <a:rPr lang="en-US" sz="1100" baseline="0" dirty="0" err="1"/>
              <a:t>xO</a:t>
            </a:r>
            <a:r>
              <a:rPr lang="en-US" sz="1100" baseline="0" dirty="0"/>
              <a:t>(3) symmetry scheme. The color code indicating the confidence level in their existence. Clearly there are many open boxes where states are predicted but have not observed.   </a:t>
            </a: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65146C-2381-E845-AEC8-0B41B41872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3B49F8-1BDB-D842-B27D-9D18EBE5BCD1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3532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701675"/>
            <a:ext cx="46513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0EEB99-E849-47B2-B3C3-5D96D66A5F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8219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3E564-DB54-9B44-B6B0-B17C03A40BB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V. Mokeev, Hadron Mass,  APCTP, July 1 - July 5, 2018, Pohang, Korea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9A1427B-B066-4AD4-9F53-2671FA991A46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1898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V. Mokeev, Hadron Mass,  APCTP, July 1 - July 5, 2018, Pohang, Korea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9A1427B-B066-4AD4-9F53-2671FA991A46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6447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9A1427B-B066-4AD4-9F53-2671FA991A46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826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8593016" y="6519446"/>
            <a:ext cx="457200" cy="338554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fld id="{9A3FFD64-B555-4607-8194-F5EC2A301902}" type="slidenum">
              <a:rPr lang="fr-FR" sz="1600" smtClean="0">
                <a:solidFill>
                  <a:srgbClr val="000000"/>
                </a:solidFill>
              </a:rPr>
              <a:pPr/>
              <a:t>‹#›</a:t>
            </a:fld>
            <a:endParaRPr lang="en-US" sz="1600" dirty="0"/>
          </a:p>
        </p:txBody>
      </p:sp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155572" y="-301625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en-US" sz="2000" kern="0">
                <a:latin typeface="Symbol" panose="05050102010706020507" pitchFamily="18" charset="2"/>
              </a:rPr>
              <a:t>g</a:t>
            </a:r>
            <a:r>
              <a:rPr lang="en-US" sz="2000" kern="0" baseline="-25000"/>
              <a:t>v</a:t>
            </a:r>
            <a:r>
              <a:rPr lang="en-US" sz="2000" kern="0"/>
              <a:t>pN* Electrocouplings from N</a:t>
            </a:r>
            <a:r>
              <a:rPr lang="en-US" sz="2000" kern="0">
                <a:latin typeface="Symbol" panose="05050102010706020507" pitchFamily="18" charset="2"/>
              </a:rPr>
              <a:t>p </a:t>
            </a:r>
            <a:r>
              <a:rPr lang="en-US" sz="2000" kern="0"/>
              <a:t>and </a:t>
            </a:r>
            <a:r>
              <a:rPr lang="en-US" sz="2000" kern="0">
                <a:latin typeface="Symbol" panose="05050102010706020507" pitchFamily="18" charset="2"/>
              </a:rPr>
              <a:t>p</a:t>
            </a:r>
            <a:r>
              <a:rPr lang="en-US" sz="2000" kern="0" baseline="30000"/>
              <a:t>+</a:t>
            </a:r>
            <a:r>
              <a:rPr lang="en-US" sz="2000" kern="0">
                <a:latin typeface="Symbol" panose="05050102010706020507" pitchFamily="18" charset="2"/>
              </a:rPr>
              <a:t>p</a:t>
            </a:r>
            <a:r>
              <a:rPr lang="en-US" sz="2000" kern="0" baseline="30000"/>
              <a:t>-</a:t>
            </a:r>
            <a:r>
              <a:rPr lang="en-US" sz="2000" kern="0"/>
              <a:t>p Electroproduction</a:t>
            </a:r>
            <a:endParaRPr lang="en-US" sz="2000" kern="0" dirty="0"/>
          </a:p>
        </p:txBody>
      </p:sp>
      <p:sp>
        <p:nvSpPr>
          <p:cNvPr id="5" name="Line 7"/>
          <p:cNvSpPr>
            <a:spLocks noChangeShapeType="1"/>
          </p:cNvSpPr>
          <p:nvPr userDrawn="1"/>
        </p:nvSpPr>
        <p:spPr bwMode="auto">
          <a:xfrm>
            <a:off x="0" y="559558"/>
            <a:ext cx="9144000" cy="0"/>
          </a:xfrm>
          <a:prstGeom prst="line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lIns="91435" tIns="45718" rIns="91435" bIns="45718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49552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1" y="274638"/>
            <a:ext cx="2095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74638"/>
            <a:ext cx="61341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492327" y="6522328"/>
            <a:ext cx="486064" cy="304800"/>
          </a:xfrm>
          <a:prstGeom prst="rect">
            <a:avLst/>
          </a:prstGeom>
          <a:ln/>
        </p:spPr>
        <p:txBody>
          <a:bodyPr lIns="91435" tIns="45718" rIns="91435" bIns="45718"/>
          <a:lstStyle>
            <a:lvl1pPr>
              <a:defRPr/>
            </a:lvl1pPr>
          </a:lstStyle>
          <a:p>
            <a:pPr>
              <a:defRPr/>
            </a:pPr>
            <a:fld id="{C6DEDFA3-F1F6-41DA-92C0-F5BCBD439CD1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88685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1" y="1447800"/>
            <a:ext cx="8382000" cy="47244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492327" y="6522328"/>
            <a:ext cx="486064" cy="304800"/>
          </a:xfrm>
          <a:prstGeom prst="rect">
            <a:avLst/>
          </a:prstGeom>
          <a:ln/>
        </p:spPr>
        <p:txBody>
          <a:bodyPr lIns="91435" tIns="45718" rIns="91435" bIns="45718"/>
          <a:lstStyle>
            <a:lvl1pPr>
              <a:defRPr/>
            </a:lvl1pPr>
          </a:lstStyle>
          <a:p>
            <a:pPr>
              <a:defRPr/>
            </a:pPr>
            <a:fld id="{214CDC7F-851F-4BFD-A614-4ECDBD82F76D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86203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492327" y="6522328"/>
            <a:ext cx="486064" cy="304800"/>
          </a:xfrm>
          <a:prstGeom prst="rect">
            <a:avLst/>
          </a:prstGeom>
          <a:ln/>
        </p:spPr>
        <p:txBody>
          <a:bodyPr lIns="91435" tIns="45718" rIns="91435" bIns="45718"/>
          <a:lstStyle>
            <a:lvl1pPr>
              <a:defRPr/>
            </a:lvl1pPr>
          </a:lstStyle>
          <a:p>
            <a:pPr>
              <a:defRPr/>
            </a:pPr>
            <a:fld id="{9F1F4E70-8142-46F1-ACE4-91AB33693ACE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73472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049" y="685800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lIns="91435" tIns="45718" rIns="91435" bIns="45718"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lIns="91435" tIns="45718" rIns="91435" bIns="45718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20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43294"/>
            <a:ext cx="8382000" cy="4724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609601" y="1635016"/>
            <a:ext cx="8382000" cy="4724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43649" y="6553200"/>
            <a:ext cx="486064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 userDrawn="1"/>
        </p:nvSpPr>
        <p:spPr bwMode="auto">
          <a:xfrm>
            <a:off x="7406512" y="6518177"/>
            <a:ext cx="486064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endParaRPr lang="fr-FR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64994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235926" y="6553200"/>
            <a:ext cx="4373880" cy="304800"/>
          </a:xfrm>
          <a:prstGeom prst="rect">
            <a:avLst/>
          </a:prstGeom>
          <a:solidFill>
            <a:schemeClr val="bg1"/>
          </a:solidFill>
          <a:ln/>
        </p:spPr>
        <p:txBody>
          <a:bodyPr lIns="91435" tIns="45718" rIns="91435" bIns="45718"/>
          <a:lstStyle>
            <a:lvl1pPr>
              <a:defRPr sz="900"/>
            </a:lvl1pPr>
          </a:lstStyle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072961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492327" y="6522328"/>
            <a:ext cx="486064" cy="304800"/>
          </a:xfrm>
          <a:prstGeom prst="rect">
            <a:avLst/>
          </a:prstGeom>
        </p:spPr>
        <p:txBody>
          <a:bodyPr lIns="91435" tIns="45718" rIns="91435" bIns="45718"/>
          <a:lstStyle/>
          <a:p>
            <a:pPr>
              <a:defRPr/>
            </a:pPr>
            <a:fld id="{9A3FFD64-B555-4607-8194-F5EC2A301902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674660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492327" y="6522328"/>
            <a:ext cx="486064" cy="304800"/>
          </a:xfrm>
          <a:prstGeom prst="rect">
            <a:avLst/>
          </a:prstGeom>
          <a:ln/>
        </p:spPr>
        <p:txBody>
          <a:bodyPr lIns="91435" tIns="45718" rIns="91435" bIns="45718"/>
          <a:lstStyle>
            <a:lvl1pPr>
              <a:defRPr/>
            </a:lvl1pPr>
          </a:lstStyle>
          <a:p>
            <a:pPr>
              <a:defRPr/>
            </a:pPr>
            <a:fld id="{9F1F4E70-8142-46F1-ACE4-91AB33693ACE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661096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593016" y="6519446"/>
            <a:ext cx="457200" cy="338554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fld id="{9A3FFD64-B555-4607-8194-F5EC2A301902}" type="slidenum">
              <a:rPr lang="fr-FR" sz="1600" smtClean="0">
                <a:solidFill>
                  <a:srgbClr val="000000"/>
                </a:solidFill>
              </a:rPr>
              <a:pPr/>
              <a:t>‹#›</a:t>
            </a:fld>
            <a:endParaRPr lang="en-US" sz="1600" dirty="0"/>
          </a:p>
        </p:txBody>
      </p:sp>
      <p:sp>
        <p:nvSpPr>
          <p:cNvPr id="5" name="Line 7"/>
          <p:cNvSpPr>
            <a:spLocks noChangeShapeType="1"/>
          </p:cNvSpPr>
          <p:nvPr userDrawn="1"/>
        </p:nvSpPr>
        <p:spPr bwMode="auto">
          <a:xfrm>
            <a:off x="0" y="559558"/>
            <a:ext cx="9144000" cy="0"/>
          </a:xfrm>
          <a:prstGeom prst="line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lIns="91435" tIns="45718" rIns="91435" bIns="45718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10895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8593016" y="6519446"/>
            <a:ext cx="457200" cy="338554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fld id="{9A3FFD64-B555-4607-8194-F5EC2A301902}" type="slidenum">
              <a:rPr lang="fr-FR" sz="1600" smtClean="0">
                <a:solidFill>
                  <a:srgbClr val="000000"/>
                </a:solidFill>
              </a:rPr>
              <a:pPr/>
              <a:t>‹#›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8000822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8593016" y="6519446"/>
            <a:ext cx="457200" cy="338554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fld id="{9A3FFD64-B555-4607-8194-F5EC2A301902}" type="slidenum">
              <a:rPr lang="fr-FR" sz="1600" smtClean="0">
                <a:solidFill>
                  <a:srgbClr val="000000"/>
                </a:solidFill>
              </a:rPr>
              <a:pPr/>
              <a:t>‹#›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94525825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87356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679492" y="6553200"/>
            <a:ext cx="486064" cy="304800"/>
          </a:xfrm>
          <a:prstGeom prst="rect">
            <a:avLst/>
          </a:prstGeom>
        </p:spPr>
        <p:txBody>
          <a:bodyPr lIns="91435" tIns="45718" rIns="91435" bIns="45718"/>
          <a:lstStyle/>
          <a:p>
            <a:pPr>
              <a:defRPr/>
            </a:pPr>
            <a:fld id="{9A3FFD64-B555-4607-8194-F5EC2A301902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0946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235927" y="6553200"/>
            <a:ext cx="5925094" cy="304800"/>
          </a:xfrm>
          <a:prstGeom prst="rect">
            <a:avLst/>
          </a:prstGeom>
          <a:solidFill>
            <a:schemeClr val="bg1"/>
          </a:solidFill>
          <a:ln/>
        </p:spPr>
        <p:txBody>
          <a:bodyPr lIns="91435" tIns="45718" rIns="91435" bIns="45718"/>
          <a:lstStyle>
            <a:lvl1pPr>
              <a:defRPr sz="900"/>
            </a:lvl1pPr>
          </a:lstStyle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8220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79492" y="6553200"/>
            <a:ext cx="486064" cy="304800"/>
          </a:xfrm>
          <a:prstGeom prst="rect">
            <a:avLst/>
          </a:prstGeom>
          <a:ln/>
        </p:spPr>
        <p:txBody>
          <a:bodyPr lIns="91435" tIns="45718" rIns="91435" bIns="45718"/>
          <a:lstStyle>
            <a:lvl1pPr>
              <a:defRPr/>
            </a:lvl1pPr>
          </a:lstStyle>
          <a:p>
            <a:pPr>
              <a:defRPr/>
            </a:pPr>
            <a:fld id="{9F1F4E70-8142-46F1-ACE4-91AB33693ACE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738116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235926" y="6553200"/>
            <a:ext cx="4373880" cy="304800"/>
          </a:xfrm>
          <a:prstGeom prst="rect">
            <a:avLst/>
          </a:prstGeom>
          <a:solidFill>
            <a:schemeClr val="bg1"/>
          </a:solidFill>
          <a:ln/>
        </p:spPr>
        <p:txBody>
          <a:bodyPr lIns="91435" tIns="45718" rIns="91435" bIns="45718"/>
          <a:lstStyle>
            <a:lvl1pPr>
              <a:defRPr sz="900"/>
            </a:lvl1pPr>
          </a:lstStyle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8834617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332892" y="6529754"/>
            <a:ext cx="5040923" cy="304800"/>
          </a:xfrm>
          <a:prstGeom prst="rect">
            <a:avLst/>
          </a:prstGeom>
        </p:spPr>
        <p:txBody>
          <a:bodyPr lIns="91435" tIns="45718" rIns="91435" bIns="45718"/>
          <a:lstStyle/>
          <a:p>
            <a:pPr>
              <a:defRPr/>
            </a:pPr>
            <a:fld id="{9A3FFD64-B555-4607-8194-F5EC2A301902}" type="slidenum">
              <a:rPr lang="fr-FR" smtClean="0"/>
              <a:pPr>
                <a:defRPr/>
              </a:pPr>
              <a:t>‹#›</a:t>
            </a:fld>
            <a:r>
              <a:rPr lang="fr-FR" dirty="0" err="1"/>
              <a:t>kjhkjhpoipoipoipo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801855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79492" y="6553200"/>
            <a:ext cx="486064" cy="304800"/>
          </a:xfrm>
          <a:prstGeom prst="rect">
            <a:avLst/>
          </a:prstGeom>
          <a:ln/>
        </p:spPr>
        <p:txBody>
          <a:bodyPr lIns="91435" tIns="45718" rIns="91435" bIns="45718"/>
          <a:lstStyle>
            <a:lvl1pPr>
              <a:defRPr/>
            </a:lvl1pPr>
          </a:lstStyle>
          <a:p>
            <a:pPr>
              <a:defRPr/>
            </a:pPr>
            <a:fld id="{9F1F4E70-8142-46F1-ACE4-91AB33693ACE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2174994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752028" y="6389135"/>
            <a:ext cx="1144858" cy="365125"/>
          </a:xfrm>
          <a:prstGeom prst="rect">
            <a:avLst/>
          </a:prstGeom>
        </p:spPr>
        <p:txBody>
          <a:bodyPr lIns="91435" tIns="45718" rIns="91435" bIns="45718"/>
          <a:lstStyle/>
          <a:p>
            <a:fld id="{06568028-AE88-4F03-B296-5B39D0253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054660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8616462" y="6519446"/>
            <a:ext cx="436338" cy="338554"/>
          </a:xfrm>
          <a:prstGeom prst="rect">
            <a:avLst/>
          </a:prstGeom>
        </p:spPr>
        <p:txBody>
          <a:bodyPr wrap="none" lIns="91435" tIns="45718" rIns="91435" bIns="45718">
            <a:spAutoFit/>
          </a:bodyPr>
          <a:lstStyle/>
          <a:p>
            <a:fld id="{9A3FFD64-B555-4607-8194-F5EC2A301902}" type="slidenum">
              <a:rPr lang="fr-FR" sz="1600" smtClean="0">
                <a:solidFill>
                  <a:srgbClr val="000000"/>
                </a:solidFill>
              </a:rPr>
              <a:pPr/>
              <a:t>‹#›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22838746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8766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3017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752028" y="6389135"/>
            <a:ext cx="1144858" cy="365125"/>
          </a:xfrm>
          <a:prstGeom prst="rect">
            <a:avLst/>
          </a:prstGeom>
        </p:spPr>
        <p:txBody>
          <a:bodyPr lIns="91435" tIns="45718" rIns="91435" bIns="45718"/>
          <a:lstStyle/>
          <a:p>
            <a:pPr>
              <a:defRPr/>
            </a:pPr>
            <a:fld id="{9A3FFD64-B555-4607-8194-F5EC2A301902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368881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235927" y="6553200"/>
            <a:ext cx="5925094" cy="304800"/>
          </a:xfrm>
          <a:prstGeom prst="rect">
            <a:avLst/>
          </a:prstGeom>
          <a:solidFill>
            <a:schemeClr val="bg1"/>
          </a:solidFill>
          <a:ln/>
        </p:spPr>
        <p:txBody>
          <a:bodyPr lIns="91435" tIns="45718" rIns="91435" bIns="45718"/>
          <a:lstStyle>
            <a:lvl1pPr>
              <a:defRPr sz="900"/>
            </a:lvl1pPr>
          </a:lstStyle>
          <a:p>
            <a:pPr>
              <a:defRPr/>
            </a:pPr>
            <a:r>
              <a:rPr lang="en-US" dirty="0" err="1">
                <a:solidFill>
                  <a:srgbClr val="333399"/>
                </a:solidFill>
                <a:latin typeface="Arial" charset="0"/>
              </a:rPr>
              <a:t>V.I.Mokeev</a:t>
            </a:r>
            <a:r>
              <a:rPr lang="en-US" dirty="0">
                <a:solidFill>
                  <a:srgbClr val="333399"/>
                </a:solidFill>
                <a:latin typeface="Arial" charset="0"/>
              </a:rPr>
              <a:t>, FB21 International Conference </a:t>
            </a:r>
            <a:r>
              <a:rPr lang="en-US" dirty="0" err="1">
                <a:solidFill>
                  <a:srgbClr val="333399"/>
                </a:solidFill>
                <a:latin typeface="Arial" charset="0"/>
              </a:rPr>
              <a:t>Chcago</a:t>
            </a:r>
            <a:r>
              <a:rPr lang="en-US" dirty="0">
                <a:solidFill>
                  <a:srgbClr val="333399"/>
                </a:solidFill>
                <a:latin typeface="Arial" charset="0"/>
              </a:rPr>
              <a:t> IL, USA, May 18-22, 2015 </a:t>
            </a:r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421293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752028" y="6389135"/>
            <a:ext cx="1144858" cy="365125"/>
          </a:xfrm>
          <a:prstGeom prst="rect">
            <a:avLst/>
          </a:prstGeom>
          <a:ln/>
        </p:spPr>
        <p:txBody>
          <a:bodyPr lIns="91435" tIns="45718" rIns="91435" bIns="45718"/>
          <a:lstStyle>
            <a:lvl1pPr>
              <a:defRPr/>
            </a:lvl1pPr>
          </a:lstStyle>
          <a:p>
            <a:pPr>
              <a:defRPr/>
            </a:pPr>
            <a:fld id="{9F1F4E70-8142-46F1-ACE4-91AB33693ACE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605757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235926" y="6553200"/>
            <a:ext cx="4373880" cy="304800"/>
          </a:xfrm>
          <a:prstGeom prst="rect">
            <a:avLst/>
          </a:prstGeom>
          <a:solidFill>
            <a:schemeClr val="bg1"/>
          </a:solidFill>
          <a:ln/>
        </p:spPr>
        <p:txBody>
          <a:bodyPr lIns="91435" tIns="45718" rIns="91435" bIns="45718"/>
          <a:lstStyle>
            <a:lvl1pPr>
              <a:defRPr sz="900"/>
            </a:lvl1pPr>
          </a:lstStyle>
          <a:p>
            <a:pPr>
              <a:defRPr/>
            </a:pPr>
            <a:r>
              <a:rPr lang="en-US" dirty="0" err="1">
                <a:solidFill>
                  <a:srgbClr val="333399"/>
                </a:solidFill>
                <a:latin typeface="Arial" charset="0"/>
              </a:rPr>
              <a:t>V.I.Mokeev</a:t>
            </a:r>
            <a:r>
              <a:rPr lang="en-US" dirty="0">
                <a:solidFill>
                  <a:srgbClr val="333399"/>
                </a:solidFill>
                <a:latin typeface="Arial" charset="0"/>
              </a:rPr>
              <a:t>,  ECT* 2015 Workshop on Nucleon Resonances, October 12-16, 2015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436861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752028" y="6389135"/>
            <a:ext cx="1144858" cy="365125"/>
          </a:xfrm>
          <a:prstGeom prst="rect">
            <a:avLst/>
          </a:prstGeom>
        </p:spPr>
        <p:txBody>
          <a:bodyPr lIns="91435" tIns="45718" rIns="91435" bIns="45718"/>
          <a:lstStyle/>
          <a:p>
            <a:pPr>
              <a:defRPr/>
            </a:pPr>
            <a:fld id="{9A3FFD64-B555-4607-8194-F5EC2A301902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9328227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752028" y="6389135"/>
            <a:ext cx="1144858" cy="365125"/>
          </a:xfrm>
          <a:prstGeom prst="rect">
            <a:avLst/>
          </a:prstGeom>
          <a:ln/>
        </p:spPr>
        <p:txBody>
          <a:bodyPr lIns="91435" tIns="45718" rIns="91435" bIns="45718"/>
          <a:lstStyle>
            <a:lvl1pPr>
              <a:defRPr/>
            </a:lvl1pPr>
          </a:lstStyle>
          <a:p>
            <a:pPr>
              <a:defRPr/>
            </a:pPr>
            <a:fld id="{9F1F4E70-8142-46F1-ACE4-91AB33693AC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2963028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4252585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924009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752028" y="6389135"/>
            <a:ext cx="1144858" cy="365125"/>
          </a:xfrm>
          <a:prstGeom prst="rect">
            <a:avLst/>
          </a:prstGeom>
        </p:spPr>
        <p:txBody>
          <a:bodyPr lIns="91435" tIns="45718" rIns="91435" bIns="45718"/>
          <a:lstStyle/>
          <a:p>
            <a:pPr>
              <a:defRPr/>
            </a:pPr>
            <a:fld id="{9A3FFD64-B555-4607-8194-F5EC2A301902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225846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235927" y="6553200"/>
            <a:ext cx="5925094" cy="304800"/>
          </a:xfrm>
          <a:prstGeom prst="rect">
            <a:avLst/>
          </a:prstGeom>
          <a:solidFill>
            <a:schemeClr val="bg1"/>
          </a:solidFill>
          <a:ln/>
        </p:spPr>
        <p:txBody>
          <a:bodyPr lIns="91435" tIns="45718" rIns="91435" bIns="45718"/>
          <a:lstStyle>
            <a:lvl1pPr>
              <a:defRPr sz="900"/>
            </a:lvl1pPr>
          </a:lstStyle>
          <a:p>
            <a:pPr>
              <a:defRPr/>
            </a:pPr>
            <a:r>
              <a:rPr lang="en-US" dirty="0" err="1">
                <a:solidFill>
                  <a:srgbClr val="333399"/>
                </a:solidFill>
                <a:latin typeface="Arial" charset="0"/>
              </a:rPr>
              <a:t>V.I.Mokeev</a:t>
            </a:r>
            <a:r>
              <a:rPr lang="en-US" dirty="0">
                <a:solidFill>
                  <a:srgbClr val="333399"/>
                </a:solidFill>
                <a:latin typeface="Arial" charset="0"/>
              </a:rPr>
              <a:t>, FB21 International Conference </a:t>
            </a:r>
            <a:r>
              <a:rPr lang="en-US" dirty="0" err="1">
                <a:solidFill>
                  <a:srgbClr val="333399"/>
                </a:solidFill>
                <a:latin typeface="Arial" charset="0"/>
              </a:rPr>
              <a:t>Chcago</a:t>
            </a:r>
            <a:r>
              <a:rPr lang="en-US" dirty="0">
                <a:solidFill>
                  <a:srgbClr val="333399"/>
                </a:solidFill>
                <a:latin typeface="Arial" charset="0"/>
              </a:rPr>
              <a:t> IL, USA, May 18-22, 2015 </a:t>
            </a:r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14365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492327" y="6522328"/>
            <a:ext cx="486064" cy="304800"/>
          </a:xfrm>
          <a:prstGeom prst="rect">
            <a:avLst/>
          </a:prstGeom>
        </p:spPr>
        <p:txBody>
          <a:bodyPr lIns="91435" tIns="45718" rIns="91435" bIns="45718"/>
          <a:lstStyle/>
          <a:p>
            <a:pPr>
              <a:defRPr/>
            </a:pPr>
            <a:fld id="{9A3FFD64-B555-4607-8194-F5EC2A301902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768316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752028" y="6389135"/>
            <a:ext cx="1144858" cy="365125"/>
          </a:xfrm>
          <a:prstGeom prst="rect">
            <a:avLst/>
          </a:prstGeom>
          <a:ln/>
        </p:spPr>
        <p:txBody>
          <a:bodyPr lIns="91435" tIns="45718" rIns="91435" bIns="45718"/>
          <a:lstStyle>
            <a:lvl1pPr>
              <a:defRPr/>
            </a:lvl1pPr>
          </a:lstStyle>
          <a:p>
            <a:pPr>
              <a:defRPr/>
            </a:pPr>
            <a:fld id="{9F1F4E70-8142-46F1-ACE4-91AB33693ACE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767886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235926" y="6553200"/>
            <a:ext cx="4373880" cy="304800"/>
          </a:xfrm>
          <a:prstGeom prst="rect">
            <a:avLst/>
          </a:prstGeom>
          <a:solidFill>
            <a:schemeClr val="bg1"/>
          </a:solidFill>
          <a:ln/>
        </p:spPr>
        <p:txBody>
          <a:bodyPr lIns="91435" tIns="45718" rIns="91435" bIns="45718"/>
          <a:lstStyle>
            <a:lvl1pPr>
              <a:defRPr sz="900"/>
            </a:lvl1pPr>
          </a:lstStyle>
          <a:p>
            <a:pPr>
              <a:defRPr/>
            </a:pPr>
            <a:r>
              <a:rPr lang="en-US" dirty="0" err="1">
                <a:solidFill>
                  <a:srgbClr val="333399"/>
                </a:solidFill>
                <a:latin typeface="Arial" charset="0"/>
              </a:rPr>
              <a:t>V.I.Mokeev</a:t>
            </a:r>
            <a:r>
              <a:rPr lang="en-US" dirty="0">
                <a:solidFill>
                  <a:srgbClr val="333399"/>
                </a:solidFill>
                <a:latin typeface="Arial" charset="0"/>
              </a:rPr>
              <a:t>,  ECT* 2015 Workshop on Nucleon Resonances, October 12-16, 2015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6451078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752028" y="6389135"/>
            <a:ext cx="1144858" cy="365125"/>
          </a:xfrm>
          <a:prstGeom prst="rect">
            <a:avLst/>
          </a:prstGeom>
        </p:spPr>
        <p:txBody>
          <a:bodyPr lIns="91435" tIns="45718" rIns="91435" bIns="45718"/>
          <a:lstStyle/>
          <a:p>
            <a:pPr>
              <a:defRPr/>
            </a:pPr>
            <a:fld id="{9A3FFD64-B555-4607-8194-F5EC2A301902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2003872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752028" y="6389135"/>
            <a:ext cx="1144858" cy="365125"/>
          </a:xfrm>
          <a:prstGeom prst="rect">
            <a:avLst/>
          </a:prstGeom>
          <a:ln/>
        </p:spPr>
        <p:txBody>
          <a:bodyPr lIns="91435" tIns="45718" rIns="91435" bIns="45718"/>
          <a:lstStyle>
            <a:lvl1pPr>
              <a:defRPr/>
            </a:lvl1pPr>
          </a:lstStyle>
          <a:p>
            <a:pPr>
              <a:defRPr/>
            </a:pPr>
            <a:fld id="{9F1F4E70-8142-46F1-ACE4-91AB33693AC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1915827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599443" y="6541862"/>
            <a:ext cx="2057400" cy="365125"/>
          </a:xfrm>
          <a:prstGeom prst="rect">
            <a:avLst/>
          </a:prstGeom>
        </p:spPr>
        <p:txBody>
          <a:bodyPr lIns="91435" tIns="45718" rIns="91435" bIns="45718"/>
          <a:lstStyle/>
          <a:p>
            <a:fld id="{05A3D162-96D2-41CC-AE16-7AE67E9C4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009286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3"/>
          <p:cNvSpPr txBox="1">
            <a:spLocks noChangeArrowheads="1"/>
          </p:cNvSpPr>
          <p:nvPr userDrawn="1"/>
        </p:nvSpPr>
        <p:spPr bwMode="auto">
          <a:xfrm>
            <a:off x="8367803" y="6518031"/>
            <a:ext cx="486064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9A3FFD64-B555-4607-8194-F5EC2A301902}" type="slidenum">
              <a:rPr lang="fr-FR" sz="1400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40706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235927" y="6553200"/>
            <a:ext cx="5925094" cy="304800"/>
          </a:xfrm>
          <a:prstGeom prst="rect">
            <a:avLst/>
          </a:prstGeom>
          <a:solidFill>
            <a:schemeClr val="bg1"/>
          </a:solidFill>
          <a:ln/>
        </p:spPr>
        <p:txBody>
          <a:bodyPr lIns="91435" tIns="45718" rIns="91435" bIns="45718"/>
          <a:lstStyle>
            <a:lvl1pPr>
              <a:defRPr sz="900"/>
            </a:lvl1pPr>
          </a:lstStyle>
          <a:p>
            <a:pPr>
              <a:defRPr/>
            </a:pPr>
            <a:r>
              <a:rPr lang="fr-FR" dirty="0" err="1">
                <a:solidFill>
                  <a:srgbClr val="000000"/>
                </a:solidFill>
              </a:rPr>
              <a:t>V.I.Mokeev</a:t>
            </a:r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93578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7" indent="0">
              <a:buNone/>
              <a:defRPr sz="1800"/>
            </a:lvl2pPr>
            <a:lvl3pPr marL="914353" indent="0">
              <a:buNone/>
              <a:defRPr sz="1600"/>
            </a:lvl3pPr>
            <a:lvl4pPr marL="1371530" indent="0">
              <a:buNone/>
              <a:defRPr sz="1400"/>
            </a:lvl4pPr>
            <a:lvl5pPr marL="1828706" indent="0">
              <a:buNone/>
              <a:defRPr sz="1400"/>
            </a:lvl5pPr>
            <a:lvl6pPr marL="2285883" indent="0">
              <a:buNone/>
              <a:defRPr sz="1400"/>
            </a:lvl6pPr>
            <a:lvl7pPr marL="2743060" indent="0">
              <a:buNone/>
              <a:defRPr sz="1400"/>
            </a:lvl7pPr>
            <a:lvl8pPr marL="3200236" indent="0">
              <a:buNone/>
              <a:defRPr sz="1400"/>
            </a:lvl8pPr>
            <a:lvl9pPr marL="3657413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492327" y="6522328"/>
            <a:ext cx="486064" cy="304800"/>
          </a:xfrm>
          <a:prstGeom prst="rect">
            <a:avLst/>
          </a:prstGeom>
          <a:ln/>
        </p:spPr>
        <p:txBody>
          <a:bodyPr lIns="91435" tIns="45718" rIns="91435" bIns="45718"/>
          <a:lstStyle>
            <a:lvl1pPr>
              <a:defRPr/>
            </a:lvl1pPr>
          </a:lstStyle>
          <a:p>
            <a:pPr>
              <a:defRPr/>
            </a:pPr>
            <a:fld id="{737042FF-EB9B-4CE9-A920-558DE7427338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88060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1148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1148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492327" y="6522328"/>
            <a:ext cx="486064" cy="304800"/>
          </a:xfrm>
          <a:prstGeom prst="rect">
            <a:avLst/>
          </a:prstGeom>
          <a:ln/>
        </p:spPr>
        <p:txBody>
          <a:bodyPr lIns="91435" tIns="45718" rIns="91435" bIns="45718"/>
          <a:lstStyle>
            <a:lvl1pPr>
              <a:defRPr/>
            </a:lvl1pPr>
          </a:lstStyle>
          <a:p>
            <a:pPr>
              <a:defRPr/>
            </a:pPr>
            <a:fld id="{0A1DDCE8-EDEE-4D63-98FF-35FD25514A9F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2666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492327" y="6522328"/>
            <a:ext cx="486064" cy="304800"/>
          </a:xfrm>
          <a:prstGeom prst="rect">
            <a:avLst/>
          </a:prstGeom>
          <a:ln/>
        </p:spPr>
        <p:txBody>
          <a:bodyPr lIns="91435" tIns="45718" rIns="91435" bIns="45718"/>
          <a:lstStyle>
            <a:lvl1pPr>
              <a:defRPr/>
            </a:lvl1pPr>
          </a:lstStyle>
          <a:p>
            <a:pPr>
              <a:defRPr/>
            </a:pPr>
            <a:fld id="{AD4B877A-E23D-429F-910A-1DE24208894B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29183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492327" y="6522328"/>
            <a:ext cx="486064" cy="304800"/>
          </a:xfrm>
          <a:prstGeom prst="rect">
            <a:avLst/>
          </a:prstGeom>
          <a:ln/>
        </p:spPr>
        <p:txBody>
          <a:bodyPr lIns="91435" tIns="45718" rIns="91435" bIns="45718"/>
          <a:lstStyle>
            <a:lvl1pPr>
              <a:defRPr/>
            </a:lvl1pPr>
          </a:lstStyle>
          <a:p>
            <a:pPr>
              <a:defRPr/>
            </a:pPr>
            <a:fld id="{FBC429A8-C0CB-4C1E-9DA0-BC44B52015E2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32211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1" y="1447800"/>
            <a:ext cx="8382000" cy="4724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first </a:t>
            </a:r>
            <a:r>
              <a:rPr lang="fr-FR" dirty="0" err="1"/>
              <a:t>level</a:t>
            </a:r>
            <a:endParaRPr lang="fr-FR" dirty="0"/>
          </a:p>
          <a:p>
            <a:pPr lvl="1"/>
            <a:r>
              <a:rPr lang="fr-FR" dirty="0"/>
              <a:t> 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/>
              <a:t> </a:t>
            </a:r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814085" name="Line 5"/>
          <p:cNvSpPr>
            <a:spLocks noChangeShapeType="1"/>
          </p:cNvSpPr>
          <p:nvPr/>
        </p:nvSpPr>
        <p:spPr bwMode="auto">
          <a:xfrm>
            <a:off x="2133600" y="6553200"/>
            <a:ext cx="7010400" cy="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</p:spPr>
        <p:txBody>
          <a:bodyPr lIns="91435" tIns="45718" rIns="91435" bIns="45718"/>
          <a:lstStyle/>
          <a:p>
            <a:pPr algn="ctr" eaLnBrk="0" hangingPunct="0">
              <a:defRPr/>
            </a:pPr>
            <a:endParaRPr lang="en-US" sz="3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14086" name="Text Box 6"/>
          <p:cNvSpPr txBox="1">
            <a:spLocks noChangeArrowheads="1"/>
          </p:cNvSpPr>
          <p:nvPr/>
        </p:nvSpPr>
        <p:spPr bwMode="auto">
          <a:xfrm>
            <a:off x="2321217" y="6580908"/>
            <a:ext cx="5657174" cy="246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5" tIns="45718" rIns="91435" bIns="45718">
            <a:spAutoFit/>
          </a:bodyPr>
          <a:lstStyle/>
          <a:p>
            <a:pPr algn="ctr" eaLnBrk="0" hangingPunct="0">
              <a:defRPr/>
            </a:pPr>
            <a:r>
              <a:rPr lang="en-US" sz="1000" dirty="0">
                <a:solidFill>
                  <a:srgbClr val="333399"/>
                </a:solidFill>
                <a:latin typeface="Arial" charset="0"/>
              </a:rPr>
              <a:t>V.I.</a:t>
            </a:r>
            <a:r>
              <a:rPr lang="en-US" sz="1000" baseline="0" dirty="0">
                <a:solidFill>
                  <a:srgbClr val="333399"/>
                </a:solidFill>
                <a:latin typeface="Arial" charset="0"/>
              </a:rPr>
              <a:t> Mokeev,  Meson 2021 </a:t>
            </a:r>
            <a:endParaRPr lang="en-US" sz="1000" dirty="0">
              <a:solidFill>
                <a:srgbClr val="333399"/>
              </a:solidFill>
              <a:latin typeface="Arial" charset="0"/>
            </a:endParaRPr>
          </a:p>
        </p:txBody>
      </p:sp>
      <p:sp>
        <p:nvSpPr>
          <p:cNvPr id="814087" name="Line 7"/>
          <p:cNvSpPr>
            <a:spLocks noChangeShapeType="1"/>
          </p:cNvSpPr>
          <p:nvPr/>
        </p:nvSpPr>
        <p:spPr bwMode="auto">
          <a:xfrm>
            <a:off x="0" y="6553200"/>
            <a:ext cx="609600" cy="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</p:spPr>
        <p:txBody>
          <a:bodyPr lIns="91435" tIns="45718" rIns="91435" bIns="45718"/>
          <a:lstStyle/>
          <a:p>
            <a:pPr algn="ctr" eaLnBrk="0" hangingPunct="0">
              <a:defRPr/>
            </a:pPr>
            <a:endParaRPr lang="en-US" sz="3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9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3080" name="Picture 4" descr="newlogo"/>
          <p:cNvPicPr>
            <a:picLocks noGrp="1" noChangeAspect="1" noChangeArrowheads="1"/>
          </p:cNvPicPr>
          <p:nvPr/>
        </p:nvPicPr>
        <p:blipFill>
          <a:blip r:embed="rId47" cstate="print"/>
          <a:srcRect/>
          <a:stretch>
            <a:fillRect/>
          </a:stretch>
        </p:blipFill>
        <p:spPr bwMode="auto">
          <a:xfrm>
            <a:off x="685801" y="6324600"/>
            <a:ext cx="14906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4460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085" r:id="rId1"/>
    <p:sldLayoutId id="2147492086" r:id="rId2"/>
    <p:sldLayoutId id="2147492087" r:id="rId3"/>
    <p:sldLayoutId id="2147492088" r:id="rId4"/>
    <p:sldLayoutId id="2147492089" r:id="rId5"/>
    <p:sldLayoutId id="2147492090" r:id="rId6"/>
    <p:sldLayoutId id="2147492091" r:id="rId7"/>
    <p:sldLayoutId id="2147492092" r:id="rId8"/>
    <p:sldLayoutId id="2147492097" r:id="rId9"/>
    <p:sldLayoutId id="2147492098" r:id="rId10"/>
    <p:sldLayoutId id="2147492099" r:id="rId11"/>
    <p:sldLayoutId id="2147492100" r:id="rId12"/>
    <p:sldLayoutId id="2147492101" r:id="rId13"/>
    <p:sldLayoutId id="2147492102" r:id="rId14"/>
    <p:sldLayoutId id="2147492103" r:id="rId15"/>
    <p:sldLayoutId id="2147492104" r:id="rId16"/>
    <p:sldLayoutId id="2147492105" r:id="rId17"/>
    <p:sldLayoutId id="2147492063" r:id="rId18"/>
    <p:sldLayoutId id="2147492064" r:id="rId19"/>
    <p:sldLayoutId id="2147492065" r:id="rId20"/>
    <p:sldLayoutId id="2147492066" r:id="rId21"/>
    <p:sldLayoutId id="2147492067" r:id="rId22"/>
    <p:sldLayoutId id="2147492078" r:id="rId23"/>
    <p:sldLayoutId id="2147492081" r:id="rId24"/>
    <p:sldLayoutId id="2147492082" r:id="rId25"/>
    <p:sldLayoutId id="2147492083" r:id="rId26"/>
    <p:sldLayoutId id="2147492106" r:id="rId27"/>
    <p:sldLayoutId id="2147491818" r:id="rId28"/>
    <p:sldLayoutId id="2147492027" r:id="rId29"/>
    <p:sldLayoutId id="2147491998" r:id="rId30"/>
    <p:sldLayoutId id="2147491819" r:id="rId31"/>
    <p:sldLayoutId id="2147491830" r:id="rId32"/>
    <p:sldLayoutId id="2147491846" r:id="rId33"/>
    <p:sldLayoutId id="2147491850" r:id="rId34"/>
    <p:sldLayoutId id="2147491857" r:id="rId35"/>
    <p:sldLayoutId id="2147492042" r:id="rId36"/>
    <p:sldLayoutId id="2147492043" r:id="rId37"/>
    <p:sldLayoutId id="2147492044" r:id="rId38"/>
    <p:sldLayoutId id="2147492045" r:id="rId39"/>
    <p:sldLayoutId id="2147492056" r:id="rId40"/>
    <p:sldLayoutId id="2147492059" r:id="rId41"/>
    <p:sldLayoutId id="2147492060" r:id="rId42"/>
    <p:sldLayoutId id="2147492061" r:id="rId43"/>
    <p:sldLayoutId id="2147492107" r:id="rId44"/>
    <p:sldLayoutId id="2147492108" r:id="rId45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5pPr>
      <a:lvl6pPr marL="457177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6pPr>
      <a:lvl7pPr marL="914353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7pPr>
      <a:lvl8pPr marL="137153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8pPr>
      <a:lvl9pPr marL="1828706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12" indent="-285736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2942" indent="-22858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118" indent="-22858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295" indent="-2285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471" indent="-2285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648" indent="-2285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8825" indent="-2285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001" indent="-2285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 Box 5"/>
          <p:cNvSpPr txBox="1">
            <a:spLocks noChangeArrowheads="1"/>
          </p:cNvSpPr>
          <p:nvPr/>
        </p:nvSpPr>
        <p:spPr bwMode="auto">
          <a:xfrm>
            <a:off x="285008" y="4081803"/>
            <a:ext cx="3697120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 algn="ctr">
            <a:solidFill>
              <a:srgbClr val="7D7D81"/>
            </a:solidFill>
            <a:miter lim="800000"/>
            <a:headEnd/>
            <a:tailEnd/>
          </a:ln>
        </p:spPr>
        <p:txBody>
          <a:bodyPr wrap="square" lIns="91435" tIns="45718" rIns="91435" bIns="45718">
            <a:spAutoFit/>
          </a:bodyPr>
          <a:lstStyle/>
          <a:p>
            <a:pPr algn="ctr" eaLnBrk="0" hangingPunct="0"/>
            <a:r>
              <a:rPr lang="en-US" sz="2000" b="1" dirty="0">
                <a:solidFill>
                  <a:srgbClr val="0000FF"/>
                </a:solidFill>
              </a:rPr>
              <a:t>V.I. Mokeev</a:t>
            </a:r>
          </a:p>
          <a:p>
            <a:pPr algn="ctr" eaLnBrk="0" hangingPunct="0"/>
            <a:r>
              <a:rPr lang="en-US" sz="2000" b="1" dirty="0">
                <a:solidFill>
                  <a:srgbClr val="0000FF"/>
                </a:solidFill>
              </a:rPr>
              <a:t>Jefferson Laboratory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0761" y="6144875"/>
            <a:ext cx="8918916" cy="64632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1800" b="1" dirty="0">
                <a:solidFill>
                  <a:srgbClr val="0000FF"/>
                </a:solidFill>
              </a:rPr>
              <a:t>16</a:t>
            </a:r>
            <a:r>
              <a:rPr lang="en-US" sz="1800" b="1" baseline="30000" dirty="0">
                <a:solidFill>
                  <a:srgbClr val="0000FF"/>
                </a:solidFill>
              </a:rPr>
              <a:t>th</a:t>
            </a:r>
            <a:r>
              <a:rPr lang="en-US" sz="1800" b="1" dirty="0">
                <a:solidFill>
                  <a:srgbClr val="0000FF"/>
                </a:solidFill>
              </a:rPr>
              <a:t> International Workshop on Meson Physics online via ZOOM</a:t>
            </a:r>
            <a:br>
              <a:rPr lang="en-US" sz="1800" b="1" dirty="0">
                <a:solidFill>
                  <a:srgbClr val="0000FF"/>
                </a:solidFill>
              </a:rPr>
            </a:br>
            <a:r>
              <a:rPr lang="en-US" sz="1800" b="1" dirty="0">
                <a:solidFill>
                  <a:srgbClr val="0000FF"/>
                </a:solidFill>
              </a:rPr>
              <a:t>17</a:t>
            </a:r>
            <a:r>
              <a:rPr lang="en-US" sz="1800" b="1" baseline="30000" dirty="0">
                <a:solidFill>
                  <a:srgbClr val="0000FF"/>
                </a:solidFill>
              </a:rPr>
              <a:t>th</a:t>
            </a:r>
            <a:r>
              <a:rPr lang="en-US" sz="1800" b="1" dirty="0">
                <a:solidFill>
                  <a:srgbClr val="0000FF"/>
                </a:solidFill>
              </a:rPr>
              <a:t> - 20</a:t>
            </a:r>
            <a:r>
              <a:rPr lang="en-US" sz="1800" b="1" baseline="30000" dirty="0">
                <a:solidFill>
                  <a:srgbClr val="0000FF"/>
                </a:solidFill>
              </a:rPr>
              <a:t>th</a:t>
            </a:r>
            <a:r>
              <a:rPr lang="en-US" sz="1800" b="1" dirty="0">
                <a:solidFill>
                  <a:srgbClr val="0000FF"/>
                </a:solidFill>
              </a:rPr>
              <a:t> May 2021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85037" y="4088688"/>
            <a:ext cx="5039507" cy="1815878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marL="174616" indent="-174616">
              <a:buFont typeface="Arial" panose="020B0604020202020204" pitchFamily="34" charset="0"/>
              <a:buChar char="•"/>
            </a:pPr>
            <a:r>
              <a:rPr lang="en-US" sz="1400" b="1" dirty="0"/>
              <a:t>Hadron spectra and emergence of the strong QCD regime</a:t>
            </a:r>
          </a:p>
          <a:p>
            <a:pPr marL="174616" indent="-174616">
              <a:buFont typeface="Arial" panose="020B0604020202020204" pitchFamily="34" charset="0"/>
              <a:buChar char="•"/>
            </a:pPr>
            <a:r>
              <a:rPr lang="en-US" sz="1400" b="1" dirty="0"/>
              <a:t>New resonances from photoproduction</a:t>
            </a:r>
          </a:p>
          <a:p>
            <a:pPr marL="174616" indent="-174616">
              <a:buFont typeface="Arial" panose="020B0604020202020204" pitchFamily="34" charset="0"/>
              <a:buChar char="•"/>
            </a:pPr>
            <a:r>
              <a:rPr lang="en-US" sz="1400" b="1" dirty="0"/>
              <a:t>New N’(1720)3/2</a:t>
            </a:r>
            <a:r>
              <a:rPr lang="en-US" sz="1400" b="1" baseline="30000" dirty="0"/>
              <a:t>+ </a:t>
            </a:r>
            <a:r>
              <a:rPr lang="en-US" sz="1400" b="1" dirty="0"/>
              <a:t>state from analysis of </a:t>
            </a:r>
            <a:r>
              <a:rPr lang="en-US" sz="1400" b="1" dirty="0" err="1">
                <a:latin typeface="Symbol" pitchFamily="2" charset="2"/>
              </a:rPr>
              <a:t>p</a:t>
            </a:r>
            <a:r>
              <a:rPr lang="en-US" sz="1400" b="1" baseline="30000" dirty="0" err="1"/>
              <a:t>+</a:t>
            </a:r>
            <a:r>
              <a:rPr lang="en-US" sz="1400" b="1" dirty="0" err="1">
                <a:latin typeface="Symbol" pitchFamily="2" charset="2"/>
              </a:rPr>
              <a:t>p</a:t>
            </a:r>
            <a:r>
              <a:rPr lang="en-US" sz="1400" b="1" baseline="30000" dirty="0" err="1"/>
              <a:t>-</a:t>
            </a:r>
            <a:r>
              <a:rPr lang="en-US" sz="1400" b="1" dirty="0" err="1"/>
              <a:t>p</a:t>
            </a:r>
            <a:r>
              <a:rPr lang="en-US" sz="1400" b="1" dirty="0"/>
              <a:t> photo-/electroproduction data</a:t>
            </a:r>
          </a:p>
          <a:p>
            <a:pPr marL="174616" indent="-174616">
              <a:buFont typeface="Arial" panose="020B0604020202020204" pitchFamily="34" charset="0"/>
              <a:buChar char="•"/>
            </a:pPr>
            <a:r>
              <a:rPr lang="en-US" sz="1400" b="1" dirty="0"/>
              <a:t>Insight into ``missing” resonance</a:t>
            </a:r>
          </a:p>
          <a:p>
            <a:r>
              <a:rPr lang="en-US" sz="1400" b="1" dirty="0"/>
              <a:t>    structure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8770" y="5177718"/>
            <a:ext cx="892808" cy="55800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37380" y="3673339"/>
            <a:ext cx="1222899" cy="307777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1400" b="1" u="sng" dirty="0"/>
              <a:t>Talk outline: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89" y="5024884"/>
            <a:ext cx="720242" cy="71416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302" y="5245293"/>
            <a:ext cx="1038086" cy="701260"/>
          </a:xfrm>
          <a:prstGeom prst="rect">
            <a:avLst/>
          </a:prstGeom>
        </p:spPr>
      </p:pic>
      <p:pic>
        <p:nvPicPr>
          <p:cNvPr id="8" name="Picture 7" descr="A picture containing chart&#10;&#10;Description automatically generated">
            <a:extLst>
              <a:ext uri="{FF2B5EF4-FFF2-40B4-BE49-F238E27FC236}">
                <a16:creationId xmlns:a16="http://schemas.microsoft.com/office/drawing/2014/main" id="{5D602739-E6C5-E647-B85B-00D854DE26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883" y="697219"/>
            <a:ext cx="3728708" cy="32838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380" y="-98026"/>
            <a:ext cx="9013239" cy="70788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New Baryon State N’(1720)3/2</a:t>
            </a:r>
            <a:r>
              <a:rPr lang="en-US" sz="2000" b="1" baseline="30000" dirty="0">
                <a:solidFill>
                  <a:srgbClr val="0000FF"/>
                </a:solidFill>
              </a:rPr>
              <a:t>+</a:t>
            </a:r>
            <a:r>
              <a:rPr lang="en-US" sz="2000" b="1" dirty="0">
                <a:solidFill>
                  <a:srgbClr val="0000FF"/>
                </a:solidFill>
              </a:rPr>
              <a:t> from the CLAS </a:t>
            </a:r>
            <a:r>
              <a:rPr lang="en-US" sz="2000" b="1" dirty="0" err="1">
                <a:solidFill>
                  <a:srgbClr val="0000FF"/>
                </a:solidFill>
                <a:latin typeface="Symbol" pitchFamily="2" charset="2"/>
              </a:rPr>
              <a:t>p</a:t>
            </a:r>
            <a:r>
              <a:rPr lang="en-US" sz="2000" b="1" baseline="30000" dirty="0" err="1">
                <a:solidFill>
                  <a:srgbClr val="0000FF"/>
                </a:solidFill>
              </a:rPr>
              <a:t>+</a:t>
            </a:r>
            <a:r>
              <a:rPr lang="en-US" sz="2000" b="1" dirty="0" err="1">
                <a:solidFill>
                  <a:srgbClr val="0000FF"/>
                </a:solidFill>
                <a:latin typeface="Symbol" pitchFamily="2" charset="2"/>
              </a:rPr>
              <a:t>p</a:t>
            </a:r>
            <a:r>
              <a:rPr lang="en-US" sz="2000" b="1" baseline="30000" dirty="0" err="1">
                <a:solidFill>
                  <a:srgbClr val="0000FF"/>
                </a:solidFill>
              </a:rPr>
              <a:t>-</a:t>
            </a:r>
            <a:r>
              <a:rPr lang="en-US" sz="2000" b="1" dirty="0" err="1">
                <a:solidFill>
                  <a:srgbClr val="0000FF"/>
                </a:solidFill>
              </a:rPr>
              <a:t>p</a:t>
            </a:r>
            <a:r>
              <a:rPr lang="en-US" sz="2000" b="1" dirty="0">
                <a:solidFill>
                  <a:srgbClr val="0000FF"/>
                </a:solidFill>
              </a:rPr>
              <a:t> Photo- and Electroproduction Data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660219C-2392-AE49-81A7-9A9F4E6ADD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3583" y="911313"/>
            <a:ext cx="3147441" cy="292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53750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6360" y="77866"/>
            <a:ext cx="9111180" cy="36576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MS PGothic" pitchFamily="34" charset="-128"/>
                <a:cs typeface="+mj-cs"/>
              </a:rPr>
              <a:t>The Parameters of the New N’(1720)3/2</a:t>
            </a:r>
            <a:r>
              <a:rPr kumimoji="0" lang="en-US" sz="1800" b="1" i="0" u="none" strike="noStrike" kern="0" cap="none" spc="0" normalizeH="0" baseline="3000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MS PGothic" pitchFamily="34" charset="-128"/>
                <a:cs typeface="+mj-cs"/>
              </a:rPr>
              <a:t>+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MS PGothic" pitchFamily="34" charset="-128"/>
                <a:cs typeface="+mj-cs"/>
              </a:rPr>
              <a:t> State from the CLAS Data Fit </a:t>
            </a: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0" y="498969"/>
            <a:ext cx="9144000" cy="0"/>
          </a:xfrm>
          <a:prstGeom prst="line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 rot="5400000">
            <a:off x="327566" y="3941970"/>
            <a:ext cx="547687" cy="1588"/>
          </a:xfrm>
          <a:prstGeom prst="line">
            <a:avLst/>
          </a:prstGeom>
          <a:ln w="412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512064" y="3849895"/>
            <a:ext cx="171450" cy="185738"/>
          </a:xfrm>
          <a:prstGeom prst="rect">
            <a:avLst/>
          </a:prstGeom>
          <a:solidFill>
            <a:schemeClr val="accent2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500734" y="4450015"/>
            <a:ext cx="171450" cy="185738"/>
          </a:xfrm>
          <a:prstGeom prst="triangl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4" name="Straight Connector 16"/>
          <p:cNvCxnSpPr>
            <a:cxnSpLocks noChangeShapeType="1"/>
          </p:cNvCxnSpPr>
          <p:nvPr/>
        </p:nvCxnSpPr>
        <p:spPr bwMode="auto">
          <a:xfrm rot="5400000">
            <a:off x="310896" y="4572000"/>
            <a:ext cx="547687" cy="0"/>
          </a:xfrm>
          <a:prstGeom prst="line">
            <a:avLst/>
          </a:prstGeom>
          <a:noFill/>
          <a:ln w="412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5" name="TextBox 14"/>
          <p:cNvSpPr txBox="1"/>
          <p:nvPr/>
        </p:nvSpPr>
        <p:spPr>
          <a:xfrm>
            <a:off x="814788" y="3761184"/>
            <a:ext cx="12234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N’(1720)3/2</a:t>
            </a:r>
            <a:r>
              <a:rPr kumimoji="0" lang="en-US" sz="1400" b="1" i="0" u="none" strike="noStrike" kern="1200" cap="none" spc="0" normalizeH="0" baseline="3000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+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88526" y="4402428"/>
            <a:ext cx="1149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N(1720)3/2</a:t>
            </a:r>
            <a:r>
              <a:rPr kumimoji="0" lang="en-US" sz="1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+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3059639" y="3740569"/>
          <a:ext cx="5645424" cy="11151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81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18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18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3494">
                <a:tc>
                  <a:txBody>
                    <a:bodyPr/>
                    <a:lstStyle/>
                    <a:p>
                      <a:r>
                        <a:rPr lang="en-US" sz="1600" b="1" dirty="0"/>
                        <a:t>Resonance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Mass, GeV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Total width,</a:t>
                      </a:r>
                      <a:r>
                        <a:rPr lang="en-US" sz="1600" b="1" baseline="0" dirty="0"/>
                        <a:t> MeV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00FF"/>
                          </a:solidFill>
                          <a:latin typeface="+mn-lt"/>
                        </a:rPr>
                        <a:t>N’(1720)3/2</a:t>
                      </a:r>
                      <a:r>
                        <a:rPr lang="en-US" sz="1600" b="1" baseline="30000" dirty="0">
                          <a:solidFill>
                            <a:srgbClr val="0000FF"/>
                          </a:solidFill>
                          <a:latin typeface="+mn-lt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sz="1600" b="1" dirty="0">
                          <a:solidFill>
                            <a:srgbClr val="0000FF"/>
                          </a:solidFill>
                        </a:rPr>
                        <a:t>1.715-1.735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00FF"/>
                          </a:solidFill>
                        </a:rPr>
                        <a:t>120</a:t>
                      </a:r>
                      <a:r>
                        <a:rPr lang="en-US" sz="1600" b="1" dirty="0">
                          <a:solidFill>
                            <a:srgbClr val="0000FF"/>
                          </a:solidFill>
                          <a:latin typeface="+mn-lt"/>
                          <a:cs typeface="Arial"/>
                        </a:rPr>
                        <a:t>±6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+mn-lt"/>
                        </a:rPr>
                        <a:t>N(1720)3/2</a:t>
                      </a:r>
                      <a:r>
                        <a:rPr lang="en-US" sz="1600" b="1" baseline="30000" dirty="0">
                          <a:latin typeface="+mn-lt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1.743-1.753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112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±8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38" name="Straight Connector 37"/>
          <p:cNvCxnSpPr/>
          <p:nvPr/>
        </p:nvCxnSpPr>
        <p:spPr bwMode="auto">
          <a:xfrm>
            <a:off x="5391347" y="2532463"/>
            <a:ext cx="345226" cy="1208757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/>
          <p:nvPr/>
        </p:nvCxnSpPr>
        <p:spPr bwMode="auto">
          <a:xfrm>
            <a:off x="2675199" y="4863285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extBox 1"/>
          <p:cNvSpPr txBox="1"/>
          <p:nvPr/>
        </p:nvSpPr>
        <p:spPr>
          <a:xfrm>
            <a:off x="116462" y="5089150"/>
            <a:ext cx="898835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00FF"/>
                </a:solidFill>
              </a:rPr>
              <a:t>N’(1720)3/2</a:t>
            </a:r>
            <a:r>
              <a:rPr lang="en-US" sz="1400" b="1" baseline="30000" dirty="0">
                <a:solidFill>
                  <a:srgbClr val="0000FF"/>
                </a:solidFill>
              </a:rPr>
              <a:t>+</a:t>
            </a:r>
            <a:r>
              <a:rPr lang="en-US" sz="1400" b="1" dirty="0">
                <a:solidFill>
                  <a:srgbClr val="0000FF"/>
                </a:solidFill>
              </a:rPr>
              <a:t> is the only new resonance for which data on </a:t>
            </a:r>
            <a:r>
              <a:rPr lang="en-US" sz="1400" b="1" dirty="0" err="1">
                <a:solidFill>
                  <a:srgbClr val="0000FF"/>
                </a:solidFill>
              </a:rPr>
              <a:t>electroexcitation</a:t>
            </a:r>
            <a:r>
              <a:rPr lang="en-US" sz="1400" b="1" dirty="0">
                <a:solidFill>
                  <a:srgbClr val="0000FF"/>
                </a:solidFill>
              </a:rPr>
              <a:t> amplitudes have become </a:t>
            </a:r>
          </a:p>
          <a:p>
            <a:r>
              <a:rPr lang="en-US" sz="1400" b="1" dirty="0">
                <a:solidFill>
                  <a:srgbClr val="0000FF"/>
                </a:solidFill>
              </a:rPr>
              <a:t>available.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00FF"/>
                </a:solidFill>
              </a:rPr>
              <a:t>Gaining insight into the ``missing” resonance structure will shed light on their peculiar structural </a:t>
            </a:r>
          </a:p>
          <a:p>
            <a:r>
              <a:rPr lang="en-US" sz="1400" b="1" dirty="0">
                <a:solidFill>
                  <a:srgbClr val="0000FF"/>
                </a:solidFill>
              </a:rPr>
              <a:t>features that have made them so elusive, as well as on the emergence of new resonances from QCD.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6" y="775906"/>
            <a:ext cx="2690866" cy="269086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065" y="727082"/>
            <a:ext cx="2817125" cy="28171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376" y="722280"/>
            <a:ext cx="2853732" cy="28537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101" y="498969"/>
            <a:ext cx="8468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 photo-/electrocouplings of the N’(1720)3/2</a:t>
            </a:r>
            <a:r>
              <a:rPr kumimoji="0" lang="en-US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+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and conventional N(1720)3/2</a:t>
            </a:r>
            <a:r>
              <a:rPr kumimoji="0" lang="en-US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+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states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276937" y="6553200"/>
            <a:ext cx="486064" cy="304800"/>
          </a:xfrm>
          <a:prstGeom prst="rect">
            <a:avLst/>
          </a:prstGeom>
        </p:spPr>
        <p:txBody>
          <a:bodyPr/>
          <a:lstStyle/>
          <a:p>
            <a:pPr algn="ctr"/>
            <a:fld id="{66D3942C-BD50-4FC2-A952-1F84E0E6FA11}" type="slidenum">
              <a:rPr lang="en-US" sz="1400" smtClean="0"/>
              <a:pPr algn="ctr"/>
              <a:t>10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63675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17CC6D-C043-A946-AF85-57C362E67F7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143121" y="7322634"/>
            <a:ext cx="486064" cy="304800"/>
          </a:xfrm>
          <a:prstGeom prst="rect">
            <a:avLst/>
          </a:prstGeom>
        </p:spPr>
        <p:txBody>
          <a:bodyPr/>
          <a:lstStyle/>
          <a:p>
            <a:fld id="{66D3942C-BD50-4FC2-A952-1F84E0E6FA11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885C509-5DDD-5346-BB07-020E3907D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360" y="77866"/>
            <a:ext cx="9111180" cy="36576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>
                <a:solidFill>
                  <a:srgbClr val="3333CC"/>
                </a:solidFill>
                <a:latin typeface="Arial"/>
                <a:ea typeface="MS PGothic" pitchFamily="34" charset="-128"/>
              </a:rPr>
              <a:t>SU(6)-Assignment for N’(1720)3/2</a:t>
            </a:r>
            <a:r>
              <a:rPr lang="en-US" sz="1800" kern="0" baseline="30000" dirty="0">
                <a:solidFill>
                  <a:srgbClr val="3333CC"/>
                </a:solidFill>
                <a:latin typeface="Arial"/>
                <a:ea typeface="MS PGothic" pitchFamily="34" charset="-128"/>
              </a:rPr>
              <a:t>+ </a:t>
            </a:r>
            <a:r>
              <a:rPr lang="en-US" sz="1800" kern="0" dirty="0">
                <a:solidFill>
                  <a:srgbClr val="3333CC"/>
                </a:solidFill>
                <a:latin typeface="Arial"/>
                <a:ea typeface="MS PGothic" pitchFamily="34" charset="-128"/>
              </a:rPr>
              <a:t>and N(1720)3/2</a:t>
            </a:r>
            <a:r>
              <a:rPr lang="en-US" sz="1800" kern="0" baseline="30000" dirty="0">
                <a:solidFill>
                  <a:srgbClr val="3333CC"/>
                </a:solidFill>
                <a:latin typeface="Arial"/>
                <a:ea typeface="MS PGothic" pitchFamily="34" charset="-128"/>
              </a:rPr>
              <a:t>+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MS PGothic" pitchFamily="34" charset="-128"/>
                <a:cs typeface="+mj-cs"/>
              </a:rPr>
              <a:t> </a:t>
            </a:r>
          </a:p>
        </p:txBody>
      </p:sp>
      <p:sp>
        <p:nvSpPr>
          <p:cNvPr id="6" name="Line 7">
            <a:extLst>
              <a:ext uri="{FF2B5EF4-FFF2-40B4-BE49-F238E27FC236}">
                <a16:creationId xmlns:a16="http://schemas.microsoft.com/office/drawing/2014/main" id="{B24F8458-3EC4-5E4B-B353-9BE41C9B4F9E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98969"/>
            <a:ext cx="9144000" cy="0"/>
          </a:xfrm>
          <a:prstGeom prst="line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26A7EC-C070-FC42-A6E5-B64C5DE7C6C5}"/>
              </a:ext>
            </a:extLst>
          </p:cNvPr>
          <p:cNvSpPr txBox="1"/>
          <p:nvPr/>
        </p:nvSpPr>
        <p:spPr>
          <a:xfrm>
            <a:off x="136804" y="635620"/>
            <a:ext cx="88248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New resonances discovered from exclusive meson photoproduction data revealed the following</a:t>
            </a:r>
          </a:p>
          <a:p>
            <a:r>
              <a:rPr lang="en-US" sz="1600" dirty="0"/>
              <a:t>pattern of the high lying resonance spectrum under approximate SU(6)XO(3) symmetry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B661A9-A6D3-D742-ACE1-BC0DE19750ED}"/>
              </a:ext>
            </a:extLst>
          </p:cNvPr>
          <p:cNvSpPr txBox="1"/>
          <p:nvPr/>
        </p:nvSpPr>
        <p:spPr>
          <a:xfrm>
            <a:off x="3133493" y="1357045"/>
            <a:ext cx="16001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/>
              <a:t>[70,2</a:t>
            </a:r>
            <a:r>
              <a:rPr lang="en-US" sz="1600" u="sng" baseline="30000" dirty="0"/>
              <a:t>+</a:t>
            </a:r>
            <a:r>
              <a:rPr lang="en-US" sz="1600" u="sng" dirty="0"/>
              <a:t>] </a:t>
            </a:r>
            <a:r>
              <a:rPr lang="en-US" sz="1600" u="sng" dirty="0" err="1"/>
              <a:t>multiplet</a:t>
            </a:r>
            <a:endParaRPr lang="en-US" sz="1600" u="sng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CB085D-4372-EF42-9175-2EB570EC59F8}"/>
              </a:ext>
            </a:extLst>
          </p:cNvPr>
          <p:cNvSpPr txBox="1"/>
          <p:nvPr/>
        </p:nvSpPr>
        <p:spPr>
          <a:xfrm>
            <a:off x="278781" y="1940312"/>
            <a:ext cx="8018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</a:t>
            </a:r>
            <a:r>
              <a:rPr lang="en-US" sz="1600" baseline="-25000" dirty="0"/>
              <a:t>q</a:t>
            </a:r>
            <a:r>
              <a:rPr lang="en-US" sz="1600" dirty="0"/>
              <a:t>=3/2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5DBC0E-5244-CF41-8AE7-6CFDA9D639E4}"/>
              </a:ext>
            </a:extLst>
          </p:cNvPr>
          <p:cNvSpPr txBox="1"/>
          <p:nvPr/>
        </p:nvSpPr>
        <p:spPr>
          <a:xfrm>
            <a:off x="1706135" y="1932117"/>
            <a:ext cx="49952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N(1880)1/2</a:t>
            </a:r>
            <a:r>
              <a:rPr lang="en-US" sz="1600" baseline="30000" dirty="0"/>
              <a:t>+</a:t>
            </a:r>
            <a:r>
              <a:rPr lang="en-US" sz="1600" dirty="0"/>
              <a:t>  N(1900)3/2</a:t>
            </a:r>
            <a:r>
              <a:rPr lang="en-US" sz="1600" baseline="30000" dirty="0"/>
              <a:t>+</a:t>
            </a:r>
            <a:r>
              <a:rPr lang="en-US" sz="1600" dirty="0"/>
              <a:t>  N(2000)5/2</a:t>
            </a:r>
            <a:r>
              <a:rPr lang="en-US" sz="1600" baseline="30000" dirty="0"/>
              <a:t>+</a:t>
            </a:r>
            <a:r>
              <a:rPr lang="en-US" sz="1600" dirty="0"/>
              <a:t>  N(2000)7/2</a:t>
            </a:r>
            <a:r>
              <a:rPr lang="en-US" sz="1600" baseline="30000" dirty="0"/>
              <a:t>+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1D9484-947F-394D-8959-4E53DC83C82A}"/>
              </a:ext>
            </a:extLst>
          </p:cNvPr>
          <p:cNvSpPr txBox="1"/>
          <p:nvPr/>
        </p:nvSpPr>
        <p:spPr>
          <a:xfrm>
            <a:off x="1963833" y="2307134"/>
            <a:ext cx="55743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M</a:t>
            </a:r>
            <a:r>
              <a:rPr lang="en-US" sz="1600" baseline="-25000" dirty="0" err="1"/>
              <a:t>aver</a:t>
            </a:r>
            <a:r>
              <a:rPr lang="en-US" sz="1600" baseline="-25000" dirty="0"/>
              <a:t> </a:t>
            </a:r>
            <a:r>
              <a:rPr lang="en-US" sz="1600" dirty="0"/>
              <a:t>(S</a:t>
            </a:r>
            <a:r>
              <a:rPr lang="en-US" sz="1600" baseline="-25000" dirty="0"/>
              <a:t>q</a:t>
            </a:r>
            <a:r>
              <a:rPr lang="en-US" sz="1600" dirty="0"/>
              <a:t>=3/2)=1.96 GeV.         </a:t>
            </a:r>
            <a:r>
              <a:rPr lang="en-US" sz="1600" dirty="0">
                <a:latin typeface="Symbol" pitchFamily="2" charset="2"/>
              </a:rPr>
              <a:t>D</a:t>
            </a:r>
            <a:r>
              <a:rPr lang="en-US" sz="1600" dirty="0"/>
              <a:t>M(S</a:t>
            </a:r>
            <a:r>
              <a:rPr lang="en-US" sz="1600" baseline="-25000" dirty="0"/>
              <a:t>q</a:t>
            </a:r>
            <a:r>
              <a:rPr lang="en-US" sz="1600" dirty="0"/>
              <a:t>=3/2) =0.075 GeV       </a:t>
            </a:r>
            <a:endParaRPr lang="en-US" sz="1600" baseline="-25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04D4B3-A751-8945-A00E-477B38810F05}"/>
              </a:ext>
            </a:extLst>
          </p:cNvPr>
          <p:cNvSpPr txBox="1"/>
          <p:nvPr/>
        </p:nvSpPr>
        <p:spPr>
          <a:xfrm>
            <a:off x="278780" y="2691133"/>
            <a:ext cx="8018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</a:t>
            </a:r>
            <a:r>
              <a:rPr lang="en-US" sz="1600" baseline="-25000" dirty="0"/>
              <a:t>q</a:t>
            </a:r>
            <a:r>
              <a:rPr lang="en-US" sz="1600" dirty="0"/>
              <a:t>=1/2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E9C451-C8F2-9846-B44F-8DBBB06E27E2}"/>
              </a:ext>
            </a:extLst>
          </p:cNvPr>
          <p:cNvSpPr txBox="1"/>
          <p:nvPr/>
        </p:nvSpPr>
        <p:spPr>
          <a:xfrm>
            <a:off x="2671827" y="2691133"/>
            <a:ext cx="27302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  </a:t>
            </a:r>
            <a:r>
              <a:rPr lang="en-US" sz="1600" dirty="0">
                <a:solidFill>
                  <a:srgbClr val="0000FF"/>
                </a:solidFill>
              </a:rPr>
              <a:t>N’(1720)3/2</a:t>
            </a:r>
            <a:r>
              <a:rPr lang="en-US" sz="1600" baseline="30000" dirty="0">
                <a:solidFill>
                  <a:srgbClr val="0000FF"/>
                </a:solidFill>
              </a:rPr>
              <a:t>+</a:t>
            </a:r>
            <a:r>
              <a:rPr lang="en-US" sz="1600" dirty="0"/>
              <a:t>  N(1860)5/2</a:t>
            </a:r>
            <a:r>
              <a:rPr lang="en-US" sz="1600" baseline="30000" dirty="0"/>
              <a:t>+</a:t>
            </a:r>
            <a:r>
              <a:rPr lang="en-US" sz="1600" dirty="0"/>
              <a:t> </a:t>
            </a:r>
            <a:endParaRPr lang="en-US" sz="1600" baseline="30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498268-BB94-D240-BD29-91A80A76129B}"/>
              </a:ext>
            </a:extLst>
          </p:cNvPr>
          <p:cNvSpPr txBox="1"/>
          <p:nvPr/>
        </p:nvSpPr>
        <p:spPr>
          <a:xfrm>
            <a:off x="1399241" y="3156191"/>
            <a:ext cx="6083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Symbol" pitchFamily="2" charset="2"/>
              </a:rPr>
              <a:t>D</a:t>
            </a:r>
            <a:r>
              <a:rPr lang="en-US" sz="1600" dirty="0"/>
              <a:t>M(S</a:t>
            </a:r>
            <a:r>
              <a:rPr lang="en-US" sz="1600" baseline="-25000" dirty="0"/>
              <a:t>q</a:t>
            </a:r>
            <a:r>
              <a:rPr lang="en-US" sz="1600" dirty="0"/>
              <a:t>=3/2-S</a:t>
            </a:r>
            <a:r>
              <a:rPr lang="en-US" sz="1600" baseline="-25000" dirty="0"/>
              <a:t>q</a:t>
            </a:r>
            <a:r>
              <a:rPr lang="en-US" sz="1600" dirty="0"/>
              <a:t>=1/2)[70,2</a:t>
            </a:r>
            <a:r>
              <a:rPr lang="en-US" sz="1600" baseline="30000" dirty="0"/>
              <a:t>+</a:t>
            </a:r>
            <a:r>
              <a:rPr lang="en-US" sz="1600" dirty="0"/>
              <a:t>]=</a:t>
            </a:r>
            <a:r>
              <a:rPr lang="en-US" sz="1600" dirty="0">
                <a:latin typeface="Symbol" pitchFamily="2" charset="2"/>
              </a:rPr>
              <a:t>D</a:t>
            </a:r>
            <a:r>
              <a:rPr lang="en-US" sz="1600" dirty="0"/>
              <a:t>M(S</a:t>
            </a:r>
            <a:r>
              <a:rPr lang="en-US" sz="1600" baseline="-25000" dirty="0"/>
              <a:t>q</a:t>
            </a:r>
            <a:r>
              <a:rPr lang="en-US" sz="1600" dirty="0"/>
              <a:t>=3/2-S</a:t>
            </a:r>
            <a:r>
              <a:rPr lang="en-US" sz="1600" baseline="-25000" dirty="0"/>
              <a:t>q</a:t>
            </a:r>
            <a:r>
              <a:rPr lang="en-US" sz="1600" dirty="0"/>
              <a:t>=1/2)[70,1</a:t>
            </a:r>
            <a:r>
              <a:rPr lang="en-US" sz="1600" baseline="30000" dirty="0"/>
              <a:t>-</a:t>
            </a:r>
            <a:r>
              <a:rPr lang="en-US" sz="1600" dirty="0"/>
              <a:t>]=0.16 GeV </a:t>
            </a:r>
            <a:endParaRPr lang="en-US" sz="1600" baseline="30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9C3E66-82A6-E941-BDB8-031DE65F456B}"/>
              </a:ext>
            </a:extLst>
          </p:cNvPr>
          <p:cNvSpPr txBox="1"/>
          <p:nvPr/>
        </p:nvSpPr>
        <p:spPr>
          <a:xfrm>
            <a:off x="551570" y="3662173"/>
            <a:ext cx="7789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M</a:t>
            </a:r>
            <a:r>
              <a:rPr lang="en-US" sz="1600" baseline="-25000" dirty="0" err="1"/>
              <a:t>aver</a:t>
            </a:r>
            <a:r>
              <a:rPr lang="en-US" sz="1600" baseline="-25000" dirty="0"/>
              <a:t> </a:t>
            </a:r>
            <a:r>
              <a:rPr lang="en-US" sz="1600" dirty="0"/>
              <a:t>(S</a:t>
            </a:r>
            <a:r>
              <a:rPr lang="en-US" sz="1600" baseline="-25000" dirty="0"/>
              <a:t>q</a:t>
            </a:r>
            <a:r>
              <a:rPr lang="en-US" sz="1600" dirty="0"/>
              <a:t>=1/2)= </a:t>
            </a:r>
            <a:r>
              <a:rPr lang="en-US" sz="1600" dirty="0" err="1"/>
              <a:t>M</a:t>
            </a:r>
            <a:r>
              <a:rPr lang="en-US" sz="1600" baseline="-25000" dirty="0" err="1"/>
              <a:t>aver</a:t>
            </a:r>
            <a:r>
              <a:rPr lang="en-US" sz="1600" baseline="-25000" dirty="0"/>
              <a:t> </a:t>
            </a:r>
            <a:r>
              <a:rPr lang="en-US" sz="1600" dirty="0"/>
              <a:t>(S</a:t>
            </a:r>
            <a:r>
              <a:rPr lang="en-US" sz="1600" baseline="-25000" dirty="0"/>
              <a:t>q</a:t>
            </a:r>
            <a:r>
              <a:rPr lang="en-US" sz="1600" dirty="0"/>
              <a:t>=3/2)-</a:t>
            </a:r>
            <a:r>
              <a:rPr lang="en-US" sz="1600" dirty="0">
                <a:latin typeface="Symbol" pitchFamily="2" charset="2"/>
              </a:rPr>
              <a:t> D</a:t>
            </a:r>
            <a:r>
              <a:rPr lang="en-US" sz="1600" dirty="0"/>
              <a:t>M(S</a:t>
            </a:r>
            <a:r>
              <a:rPr lang="en-US" sz="1600" baseline="-25000" dirty="0"/>
              <a:t>q</a:t>
            </a:r>
            <a:r>
              <a:rPr lang="en-US" sz="1600" dirty="0"/>
              <a:t>=3/2-S</a:t>
            </a:r>
            <a:r>
              <a:rPr lang="en-US" sz="1600" baseline="-25000" dirty="0"/>
              <a:t>q</a:t>
            </a:r>
            <a:r>
              <a:rPr lang="en-US" sz="1600" dirty="0"/>
              <a:t>=1/2)[70,2</a:t>
            </a:r>
            <a:r>
              <a:rPr lang="en-US" sz="1600" baseline="30000" dirty="0"/>
              <a:t>+</a:t>
            </a:r>
            <a:r>
              <a:rPr lang="en-US" sz="1600" dirty="0"/>
              <a:t>]=1.96-0.16=1.80 GeV</a:t>
            </a:r>
          </a:p>
          <a:p>
            <a:r>
              <a:rPr lang="en-US" sz="1600" dirty="0"/>
              <a:t>M(N’(1720)3/2</a:t>
            </a:r>
            <a:r>
              <a:rPr lang="en-US" sz="1600" baseline="30000" dirty="0"/>
              <a:t>+)</a:t>
            </a:r>
            <a:r>
              <a:rPr lang="en-US" sz="1600" dirty="0"/>
              <a:t>= </a:t>
            </a:r>
            <a:r>
              <a:rPr lang="en-US" sz="1600" dirty="0" err="1"/>
              <a:t>M</a:t>
            </a:r>
            <a:r>
              <a:rPr lang="en-US" sz="1600" baseline="-25000" dirty="0" err="1"/>
              <a:t>aver</a:t>
            </a:r>
            <a:r>
              <a:rPr lang="en-US" sz="1600" baseline="-25000" dirty="0"/>
              <a:t> </a:t>
            </a:r>
            <a:r>
              <a:rPr lang="en-US" sz="1600" dirty="0"/>
              <a:t>(S</a:t>
            </a:r>
            <a:r>
              <a:rPr lang="en-US" sz="1600" baseline="-25000" dirty="0"/>
              <a:t>q</a:t>
            </a:r>
            <a:r>
              <a:rPr lang="en-US" sz="1600" dirty="0"/>
              <a:t>=1/2)-</a:t>
            </a:r>
            <a:r>
              <a:rPr lang="en-US" sz="1600" dirty="0">
                <a:latin typeface="Symbol" pitchFamily="2" charset="2"/>
              </a:rPr>
              <a:t> D</a:t>
            </a:r>
            <a:r>
              <a:rPr lang="en-US" sz="1600" dirty="0"/>
              <a:t>M(S</a:t>
            </a:r>
            <a:r>
              <a:rPr lang="en-US" sz="1600" baseline="-25000" dirty="0"/>
              <a:t>q</a:t>
            </a:r>
            <a:r>
              <a:rPr lang="en-US" sz="1600" dirty="0"/>
              <a:t>=3/2)=1.80-0.075=1.73 GeV</a:t>
            </a:r>
            <a:r>
              <a:rPr lang="en-US" sz="1600" dirty="0">
                <a:solidFill>
                  <a:srgbClr val="0000FF"/>
                </a:solidFill>
              </a:rPr>
              <a:t> consistent  with the mass of N’(1720)3/2</a:t>
            </a:r>
            <a:r>
              <a:rPr lang="en-US" sz="1600" baseline="30000" dirty="0">
                <a:solidFill>
                  <a:srgbClr val="0000FF"/>
                </a:solidFill>
              </a:rPr>
              <a:t>+ </a:t>
            </a:r>
            <a:r>
              <a:rPr lang="en-US" sz="1600" dirty="0">
                <a:solidFill>
                  <a:srgbClr val="0000FF"/>
                </a:solidFill>
              </a:rPr>
              <a:t>inferred from the </a:t>
            </a:r>
            <a:r>
              <a:rPr lang="en-US" sz="1600" dirty="0" err="1">
                <a:solidFill>
                  <a:srgbClr val="0000FF"/>
                </a:solidFill>
                <a:latin typeface="Symbol" pitchFamily="2" charset="2"/>
              </a:rPr>
              <a:t>p</a:t>
            </a:r>
            <a:r>
              <a:rPr lang="en-US" sz="1600" baseline="30000" dirty="0" err="1">
                <a:solidFill>
                  <a:srgbClr val="0000FF"/>
                </a:solidFill>
              </a:rPr>
              <a:t>+</a:t>
            </a:r>
            <a:r>
              <a:rPr lang="en-US" sz="1600" dirty="0" err="1">
                <a:solidFill>
                  <a:srgbClr val="0000FF"/>
                </a:solidFill>
                <a:latin typeface="Symbol" pitchFamily="2" charset="2"/>
              </a:rPr>
              <a:t>p</a:t>
            </a:r>
            <a:r>
              <a:rPr lang="en-US" sz="1600" baseline="30000" dirty="0" err="1">
                <a:solidFill>
                  <a:srgbClr val="0000FF"/>
                </a:solidFill>
              </a:rPr>
              <a:t>-</a:t>
            </a:r>
            <a:r>
              <a:rPr lang="en-US" sz="1600" dirty="0" err="1">
                <a:solidFill>
                  <a:srgbClr val="0000FF"/>
                </a:solidFill>
              </a:rPr>
              <a:t>p</a:t>
            </a:r>
            <a:r>
              <a:rPr lang="en-US" sz="1600" dirty="0">
                <a:solidFill>
                  <a:srgbClr val="0000FF"/>
                </a:solidFill>
              </a:rPr>
              <a:t> photo-/electroproduction data.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B7181EC-A772-304E-9699-9F3A0A2085B3}"/>
              </a:ext>
            </a:extLst>
          </p:cNvPr>
          <p:cNvSpPr txBox="1"/>
          <p:nvPr/>
        </p:nvSpPr>
        <p:spPr>
          <a:xfrm>
            <a:off x="278780" y="4626929"/>
            <a:ext cx="8738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/>
              <a:t>N’(1720)3/2</a:t>
            </a:r>
            <a:r>
              <a:rPr lang="en-US" sz="1600" u="sng" baseline="30000" dirty="0"/>
              <a:t>+ </a:t>
            </a:r>
            <a:r>
              <a:rPr lang="en-US" sz="1600" baseline="30000" dirty="0"/>
              <a:t>:   </a:t>
            </a:r>
            <a:r>
              <a:rPr lang="en-US" sz="1600" dirty="0"/>
              <a:t>three constituent quarks of the total spin S</a:t>
            </a:r>
            <a:r>
              <a:rPr lang="en-US" sz="1600" baseline="-25000" dirty="0"/>
              <a:t>q</a:t>
            </a:r>
            <a:r>
              <a:rPr lang="en-US" sz="1600" dirty="0"/>
              <a:t>=1/2 and of orbital momentum L=2 in</a:t>
            </a:r>
          </a:p>
          <a:p>
            <a:r>
              <a:rPr lang="en-US" sz="1600" dirty="0"/>
              <a:t>[70,2</a:t>
            </a:r>
            <a:r>
              <a:rPr lang="en-US" sz="1600" baseline="30000" dirty="0"/>
              <a:t>+</a:t>
            </a:r>
            <a:r>
              <a:rPr lang="en-US" sz="1600" dirty="0"/>
              <a:t>] </a:t>
            </a:r>
            <a:r>
              <a:rPr lang="en-US" sz="1600" dirty="0" err="1"/>
              <a:t>multiplet</a:t>
            </a:r>
            <a:r>
              <a:rPr lang="en-US" sz="1600" dirty="0"/>
              <a:t>, </a:t>
            </a:r>
            <a:r>
              <a:rPr lang="en-US" sz="1600" dirty="0">
                <a:solidFill>
                  <a:srgbClr val="0000FF"/>
                </a:solidFill>
              </a:rPr>
              <a:t>double orbital excitation</a:t>
            </a:r>
            <a:r>
              <a:rPr lang="en-US" sz="1600" dirty="0"/>
              <a:t> </a:t>
            </a:r>
            <a:r>
              <a:rPr lang="en-US" sz="1600" baseline="30000" dirty="0"/>
              <a:t>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2421821-3DC7-1140-8CAC-E5E65D3D0166}"/>
              </a:ext>
            </a:extLst>
          </p:cNvPr>
          <p:cNvSpPr txBox="1"/>
          <p:nvPr/>
        </p:nvSpPr>
        <p:spPr>
          <a:xfrm>
            <a:off x="278780" y="5208567"/>
            <a:ext cx="8738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/>
              <a:t>N(1720)3/2</a:t>
            </a:r>
            <a:r>
              <a:rPr lang="en-US" sz="1600" u="sng" baseline="30000" dirty="0"/>
              <a:t>+ </a:t>
            </a:r>
            <a:r>
              <a:rPr lang="en-US" sz="1600" baseline="30000" dirty="0"/>
              <a:t>:   </a:t>
            </a:r>
            <a:r>
              <a:rPr lang="en-US" sz="1600" dirty="0"/>
              <a:t>three constituent quarks of the total spin S</a:t>
            </a:r>
            <a:r>
              <a:rPr lang="en-US" sz="1600" baseline="-25000" dirty="0"/>
              <a:t>q</a:t>
            </a:r>
            <a:r>
              <a:rPr lang="en-US" sz="1600" dirty="0"/>
              <a:t>=1/2 and of orbital momentum L=2 in</a:t>
            </a:r>
          </a:p>
          <a:p>
            <a:r>
              <a:rPr lang="en-US" sz="1600" dirty="0"/>
              <a:t>[56,2</a:t>
            </a:r>
            <a:r>
              <a:rPr lang="en-US" sz="1600" baseline="30000" dirty="0"/>
              <a:t>+</a:t>
            </a:r>
            <a:r>
              <a:rPr lang="en-US" sz="1600" dirty="0"/>
              <a:t>] </a:t>
            </a:r>
            <a:r>
              <a:rPr lang="en-US" sz="1600" dirty="0" err="1"/>
              <a:t>multiplet</a:t>
            </a:r>
            <a:r>
              <a:rPr lang="en-US" sz="1600" dirty="0"/>
              <a:t> </a:t>
            </a:r>
            <a:r>
              <a:rPr lang="en-US" sz="1600" baseline="30000" dirty="0"/>
              <a:t>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8148FB-FDB6-B64D-AD3D-16A3C5BEE0FC}"/>
              </a:ext>
            </a:extLst>
          </p:cNvPr>
          <p:cNvSpPr txBox="1"/>
          <p:nvPr/>
        </p:nvSpPr>
        <p:spPr>
          <a:xfrm>
            <a:off x="151859" y="5781975"/>
            <a:ext cx="89611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Quark model evaluation of </a:t>
            </a:r>
            <a:r>
              <a:rPr lang="en-US" sz="1600" dirty="0" err="1">
                <a:solidFill>
                  <a:srgbClr val="0000FF"/>
                </a:solidFill>
                <a:latin typeface="Symbol" pitchFamily="2" charset="2"/>
              </a:rPr>
              <a:t>g</a:t>
            </a:r>
            <a:r>
              <a:rPr lang="en-US" sz="1600" baseline="-25000" dirty="0" err="1">
                <a:solidFill>
                  <a:srgbClr val="0000FF"/>
                </a:solidFill>
              </a:rPr>
              <a:t>v</a:t>
            </a:r>
            <a:r>
              <a:rPr lang="en-US" sz="1600" dirty="0" err="1">
                <a:solidFill>
                  <a:srgbClr val="0000FF"/>
                </a:solidFill>
              </a:rPr>
              <a:t>pN</a:t>
            </a:r>
            <a:r>
              <a:rPr lang="en-US" sz="1600" dirty="0">
                <a:solidFill>
                  <a:srgbClr val="0000FF"/>
                </a:solidFill>
              </a:rPr>
              <a:t>* electrocouplings under the aforementioned assignments for</a:t>
            </a:r>
          </a:p>
          <a:p>
            <a:r>
              <a:rPr lang="en-US" sz="1600" dirty="0">
                <a:solidFill>
                  <a:srgbClr val="0000FF"/>
                </a:solidFill>
              </a:rPr>
              <a:t>N(1720)3/2</a:t>
            </a:r>
            <a:r>
              <a:rPr lang="en-US" sz="1600" baseline="30000" dirty="0">
                <a:solidFill>
                  <a:srgbClr val="0000FF"/>
                </a:solidFill>
              </a:rPr>
              <a:t>+</a:t>
            </a:r>
            <a:r>
              <a:rPr lang="en-US" sz="1600" dirty="0">
                <a:solidFill>
                  <a:srgbClr val="0000FF"/>
                </a:solidFill>
              </a:rPr>
              <a:t> and N’(1720)3/2</a:t>
            </a:r>
            <a:r>
              <a:rPr lang="en-US" sz="1600" baseline="30000" dirty="0">
                <a:solidFill>
                  <a:srgbClr val="0000FF"/>
                </a:solidFill>
              </a:rPr>
              <a:t>+</a:t>
            </a:r>
            <a:r>
              <a:rPr lang="en-US" sz="1600" dirty="0">
                <a:solidFill>
                  <a:srgbClr val="0000FF"/>
                </a:solidFill>
              </a:rPr>
              <a:t> states will shed light on peculiar features in N’(1720)3/2+ structure</a:t>
            </a:r>
          </a:p>
        </p:txBody>
      </p:sp>
    </p:spTree>
    <p:extLst>
      <p:ext uri="{BB962C8B-B14F-4D97-AF65-F5344CB8AC3E}">
        <p14:creationId xmlns:p14="http://schemas.microsoft.com/office/powerpoint/2010/main" val="1617895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12E0B5-0078-6740-AD49-327AA001C4E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276937" y="6553200"/>
            <a:ext cx="486064" cy="304800"/>
          </a:xfrm>
          <a:prstGeom prst="rect">
            <a:avLst/>
          </a:prstGeom>
        </p:spPr>
        <p:txBody>
          <a:bodyPr/>
          <a:lstStyle/>
          <a:p>
            <a:fld id="{66D3942C-BD50-4FC2-A952-1F84E0E6FA11}" type="slidenum">
              <a:rPr lang="en-US" sz="1200" smtClean="0"/>
              <a:t>12</a:t>
            </a:fld>
            <a:endParaRPr lang="en-US" sz="1200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5856779-43CD-B548-BB6A-00F5308DE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20" y="233539"/>
            <a:ext cx="9111180" cy="36576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>
                <a:solidFill>
                  <a:srgbClr val="3333CC"/>
                </a:solidFill>
                <a:latin typeface="Arial"/>
                <a:ea typeface="MS PGothic" pitchFamily="34" charset="-128"/>
              </a:rPr>
              <a:t>Insight into the Structure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MS PGothic" pitchFamily="34" charset="-128"/>
                <a:cs typeface="+mj-cs"/>
              </a:rPr>
              <a:t> of the New N’(1720)3/2</a:t>
            </a:r>
            <a:r>
              <a:rPr kumimoji="0" lang="en-US" sz="1800" b="1" i="0" u="none" strike="noStrike" kern="0" cap="none" spc="0" normalizeH="0" baseline="3000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MS PGothic" pitchFamily="34" charset="-128"/>
                <a:cs typeface="+mj-cs"/>
              </a:rPr>
              <a:t>+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MS PGothic" pitchFamily="34" charset="-128"/>
                <a:cs typeface="+mj-cs"/>
              </a:rPr>
              <a:t>  </a:t>
            </a:r>
          </a:p>
        </p:txBody>
      </p:sp>
      <p:sp>
        <p:nvSpPr>
          <p:cNvPr id="6" name="Line 7">
            <a:extLst>
              <a:ext uri="{FF2B5EF4-FFF2-40B4-BE49-F238E27FC236}">
                <a16:creationId xmlns:a16="http://schemas.microsoft.com/office/drawing/2014/main" id="{FFE1BFF3-2BCB-714C-9B33-832C75C3CEC2}"/>
              </a:ext>
            </a:extLst>
          </p:cNvPr>
          <p:cNvSpPr>
            <a:spLocks noChangeShapeType="1"/>
          </p:cNvSpPr>
          <p:nvPr/>
        </p:nvSpPr>
        <p:spPr bwMode="auto">
          <a:xfrm>
            <a:off x="9138" y="635974"/>
            <a:ext cx="9144000" cy="0"/>
          </a:xfrm>
          <a:prstGeom prst="line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TextBox 17">
            <a:extLst>
              <a:ext uri="{FF2B5EF4-FFF2-40B4-BE49-F238E27FC236}">
                <a16:creationId xmlns:a16="http://schemas.microsoft.com/office/drawing/2014/main" id="{1F11B8FF-1C98-5646-9D0E-FCEB55812367}"/>
              </a:ext>
            </a:extLst>
          </p:cNvPr>
          <p:cNvSpPr txBox="1"/>
          <p:nvPr/>
        </p:nvSpPr>
        <p:spPr>
          <a:xfrm>
            <a:off x="655146" y="692570"/>
            <a:ext cx="6739076" cy="307760"/>
          </a:xfrm>
          <a:prstGeom prst="rect">
            <a:avLst/>
          </a:prstGeom>
          <a:noFill/>
        </p:spPr>
        <p:txBody>
          <a:bodyPr wrap="square" lIns="91426" tIns="45712" rIns="91426" bIns="45712" rtlCol="0">
            <a:spAutoFit/>
          </a:bodyPr>
          <a:lstStyle/>
          <a:p>
            <a:pPr algn="ctr"/>
            <a:r>
              <a:rPr lang="en-US" sz="1400" dirty="0">
                <a:solidFill>
                  <a:srgbClr val="079E49"/>
                </a:solidFill>
                <a:latin typeface="+mn-lt"/>
              </a:rPr>
              <a:t>Soft wall Ads/CFT, V.E. </a:t>
            </a:r>
            <a:r>
              <a:rPr lang="en-US" sz="1400" dirty="0" err="1">
                <a:solidFill>
                  <a:srgbClr val="079E49"/>
                </a:solidFill>
                <a:latin typeface="+mn-lt"/>
              </a:rPr>
              <a:t>Lyubovitskij</a:t>
            </a:r>
            <a:r>
              <a:rPr lang="en-US" sz="1400" dirty="0">
                <a:solidFill>
                  <a:srgbClr val="079E49"/>
                </a:solidFill>
                <a:latin typeface="+mn-lt"/>
              </a:rPr>
              <a:t> and I. Schmidt, e-Print:2009.07115 [hep--</a:t>
            </a:r>
            <a:r>
              <a:rPr lang="en-US" sz="1400" dirty="0" err="1">
                <a:solidFill>
                  <a:srgbClr val="079E49"/>
                </a:solidFill>
                <a:latin typeface="+mn-lt"/>
              </a:rPr>
              <a:t>ph</a:t>
            </a:r>
            <a:r>
              <a:rPr lang="en-US" sz="1400" dirty="0">
                <a:solidFill>
                  <a:srgbClr val="079E49"/>
                </a:solidFill>
                <a:latin typeface="+mn-lt"/>
              </a:rPr>
              <a:t>]</a:t>
            </a:r>
          </a:p>
        </p:txBody>
      </p:sp>
      <p:pic>
        <p:nvPicPr>
          <p:cNvPr id="13" name="Picture 12" descr="Text, letter&#10;&#10;Description automatically generated">
            <a:extLst>
              <a:ext uri="{FF2B5EF4-FFF2-40B4-BE49-F238E27FC236}">
                <a16:creationId xmlns:a16="http://schemas.microsoft.com/office/drawing/2014/main" id="{159B8267-F376-2E4D-B20F-C50038328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77" y="3553223"/>
            <a:ext cx="6855177" cy="131115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96021E1-26E8-454B-99C8-0FE89A0AF15F}"/>
              </a:ext>
            </a:extLst>
          </p:cNvPr>
          <p:cNvSpPr txBox="1"/>
          <p:nvPr/>
        </p:nvSpPr>
        <p:spPr>
          <a:xfrm>
            <a:off x="6939843" y="3553223"/>
            <a:ext cx="216912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Leading</a:t>
            </a:r>
            <a:r>
              <a:rPr lang="en-US" sz="1400" dirty="0"/>
              <a:t>/</a:t>
            </a:r>
            <a:r>
              <a:rPr lang="en-US" sz="1400" dirty="0">
                <a:solidFill>
                  <a:srgbClr val="0000FF"/>
                </a:solidFill>
              </a:rPr>
              <a:t>sub-leading </a:t>
            </a:r>
          </a:p>
          <a:p>
            <a:r>
              <a:rPr lang="en-US" sz="1400" dirty="0"/>
              <a:t>contributions into </a:t>
            </a:r>
          </a:p>
          <a:p>
            <a:r>
              <a:rPr lang="en-US" sz="1400" dirty="0"/>
              <a:t>N’(1720)3/2</a:t>
            </a:r>
            <a:r>
              <a:rPr lang="en-US" sz="1400" baseline="30000" dirty="0"/>
              <a:t>+ </a:t>
            </a:r>
            <a:r>
              <a:rPr lang="en-US" sz="1400" dirty="0"/>
              <a:t>and </a:t>
            </a:r>
          </a:p>
          <a:p>
            <a:r>
              <a:rPr lang="en-US" sz="1400" dirty="0"/>
              <a:t>N(1720)3/2</a:t>
            </a:r>
            <a:r>
              <a:rPr lang="en-US" sz="1400" baseline="30000" dirty="0"/>
              <a:t>+</a:t>
            </a:r>
            <a:r>
              <a:rPr lang="en-US" sz="1400" dirty="0"/>
              <a:t> are coming</a:t>
            </a:r>
          </a:p>
          <a:p>
            <a:r>
              <a:rPr lang="en-US" sz="1400" dirty="0"/>
              <a:t>from  the 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>
                <a:solidFill>
                  <a:srgbClr val="FF0000"/>
                </a:solidFill>
              </a:rPr>
              <a:t>same</a:t>
            </a:r>
            <a:r>
              <a:rPr lang="en-US" sz="1400" dirty="0">
                <a:solidFill>
                  <a:srgbClr val="0000FF"/>
                </a:solidFill>
              </a:rPr>
              <a:t>/different </a:t>
            </a:r>
          </a:p>
          <a:p>
            <a:r>
              <a:rPr lang="en-US" sz="1400" dirty="0" err="1"/>
              <a:t>AdS</a:t>
            </a:r>
            <a:r>
              <a:rPr lang="en-US" sz="1400" dirty="0"/>
              <a:t> fields</a:t>
            </a:r>
            <a:endParaRPr lang="en-US" sz="1400" baseline="300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270DC9-8145-094F-99E8-EF475F2A001C}"/>
              </a:ext>
            </a:extLst>
          </p:cNvPr>
          <p:cNvCxnSpPr>
            <a:cxnSpLocks/>
          </p:cNvCxnSpPr>
          <p:nvPr/>
        </p:nvCxnSpPr>
        <p:spPr bwMode="auto">
          <a:xfrm>
            <a:off x="4154311" y="3780736"/>
            <a:ext cx="2427111" cy="0"/>
          </a:xfrm>
          <a:prstGeom prst="line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25F199D-C183-AC49-9135-4A4076D5F922}"/>
              </a:ext>
            </a:extLst>
          </p:cNvPr>
          <p:cNvCxnSpPr>
            <a:cxnSpLocks/>
          </p:cNvCxnSpPr>
          <p:nvPr/>
        </p:nvCxnSpPr>
        <p:spPr bwMode="auto">
          <a:xfrm>
            <a:off x="4024684" y="4419401"/>
            <a:ext cx="2427111" cy="0"/>
          </a:xfrm>
          <a:prstGeom prst="line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B175D00-4070-114F-A41F-52C060F71D0A}"/>
              </a:ext>
            </a:extLst>
          </p:cNvPr>
          <p:cNvCxnSpPr>
            <a:cxnSpLocks/>
          </p:cNvCxnSpPr>
          <p:nvPr/>
        </p:nvCxnSpPr>
        <p:spPr bwMode="auto">
          <a:xfrm>
            <a:off x="2246489" y="4621758"/>
            <a:ext cx="1778195" cy="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0079F2F-D933-5144-839D-D389DEBB39AF}"/>
              </a:ext>
            </a:extLst>
          </p:cNvPr>
          <p:cNvCxnSpPr>
            <a:cxnSpLocks/>
          </p:cNvCxnSpPr>
          <p:nvPr/>
        </p:nvCxnSpPr>
        <p:spPr bwMode="auto">
          <a:xfrm>
            <a:off x="2150533" y="4040380"/>
            <a:ext cx="1778195" cy="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BF08053-E830-FF4A-BB7C-936C816DA651}"/>
              </a:ext>
            </a:extLst>
          </p:cNvPr>
          <p:cNvSpPr txBox="1"/>
          <p:nvPr/>
        </p:nvSpPr>
        <p:spPr>
          <a:xfrm>
            <a:off x="282222" y="5090129"/>
            <a:ext cx="876016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Checking [70,2</a:t>
            </a:r>
            <a:r>
              <a:rPr lang="en-US" sz="1400" baseline="30000" dirty="0"/>
              <a:t>+</a:t>
            </a:r>
            <a:r>
              <a:rPr lang="en-US" sz="1400" dirty="0"/>
              <a:t>] and [56,2</a:t>
            </a:r>
            <a:r>
              <a:rPr lang="en-US" sz="1400" baseline="30000" dirty="0"/>
              <a:t>+</a:t>
            </a:r>
            <a:r>
              <a:rPr lang="en-US" sz="1400" dirty="0"/>
              <a:t>] assignments for N’(1720)3/2</a:t>
            </a:r>
            <a:r>
              <a:rPr lang="en-US" sz="1400" baseline="30000" dirty="0"/>
              <a:t>+</a:t>
            </a:r>
            <a:r>
              <a:rPr lang="en-US" sz="1400" dirty="0"/>
              <a:t> and N(1720)3/2</a:t>
            </a:r>
            <a:r>
              <a:rPr lang="en-US" sz="1400" baseline="30000" dirty="0"/>
              <a:t>+</a:t>
            </a:r>
            <a:r>
              <a:rPr lang="en-US" sz="1400" dirty="0"/>
              <a:t>, respectively (</a:t>
            </a:r>
            <a:r>
              <a:rPr lang="en-US" sz="1400" dirty="0" err="1"/>
              <a:t>R.Bijker</a:t>
            </a:r>
            <a:r>
              <a:rPr lang="en-US" sz="1400" dirty="0"/>
              <a:t> et al., Phys. Rev. D94, 074040 (2016), </a:t>
            </a:r>
            <a:r>
              <a:rPr lang="en-US" sz="1400" dirty="0" err="1"/>
              <a:t>G.Ramalho</a:t>
            </a:r>
            <a:r>
              <a:rPr lang="en-US" sz="1400" dirty="0"/>
              <a:t>, Few Body Syst. 59, 92 (2018)) from the results on </a:t>
            </a:r>
            <a:r>
              <a:rPr lang="en-US" sz="1400" dirty="0" err="1">
                <a:latin typeface="Symbol" pitchFamily="2" charset="2"/>
              </a:rPr>
              <a:t>g</a:t>
            </a:r>
            <a:r>
              <a:rPr lang="en-US" sz="1400" baseline="-25000" dirty="0" err="1"/>
              <a:t>v</a:t>
            </a:r>
            <a:r>
              <a:rPr lang="en-US" sz="1400" dirty="0" err="1"/>
              <a:t>pN</a:t>
            </a:r>
            <a:r>
              <a:rPr lang="en-US" sz="1400" dirty="0"/>
              <a:t>* electrocouplings</a:t>
            </a:r>
            <a:r>
              <a:rPr lang="en-US" sz="1400" dirty="0">
                <a:solidFill>
                  <a:srgbClr val="0000FF"/>
                </a:solidFill>
              </a:rPr>
              <a:t>. </a:t>
            </a:r>
            <a:r>
              <a:rPr lang="en-US" sz="1400" dirty="0"/>
              <a:t>If confirmed, discovery of N’(1720)3/2+ represents </a:t>
            </a:r>
            <a:r>
              <a:rPr lang="en-US" sz="1400" dirty="0">
                <a:solidFill>
                  <a:srgbClr val="0000FF"/>
                </a:solidFill>
              </a:rPr>
              <a:t>the first observation of the resonance with two non-zero orbital momenta </a:t>
            </a:r>
            <a:r>
              <a:rPr lang="en-US" sz="1400" dirty="0" err="1">
                <a:solidFill>
                  <a:srgbClr val="0000FF"/>
                </a:solidFill>
              </a:rPr>
              <a:t>l</a:t>
            </a:r>
            <a:r>
              <a:rPr lang="en-US" sz="1400" baseline="-25000" dirty="0" err="1">
                <a:solidFill>
                  <a:srgbClr val="0000FF"/>
                </a:solidFill>
                <a:latin typeface="Symbol" pitchFamily="2" charset="2"/>
              </a:rPr>
              <a:t>l</a:t>
            </a:r>
            <a:r>
              <a:rPr lang="en-US" sz="1400" dirty="0">
                <a:solidFill>
                  <a:srgbClr val="0000FF"/>
                </a:solidFill>
              </a:rPr>
              <a:t> and </a:t>
            </a:r>
            <a:r>
              <a:rPr lang="en-US" sz="1400" dirty="0" err="1">
                <a:solidFill>
                  <a:srgbClr val="0000FF"/>
                </a:solidFill>
              </a:rPr>
              <a:t>l</a:t>
            </a:r>
            <a:r>
              <a:rPr lang="en-US" sz="1400" dirty="0" err="1">
                <a:solidFill>
                  <a:srgbClr val="0000FF"/>
                </a:solidFill>
                <a:latin typeface="Symbol" pitchFamily="2" charset="2"/>
              </a:rPr>
              <a:t>r</a:t>
            </a:r>
            <a:r>
              <a:rPr lang="en-US" sz="1400" dirty="0">
                <a:solidFill>
                  <a:srgbClr val="0000FF"/>
                </a:solidFill>
              </a:rPr>
              <a:t> in three quark system </a:t>
            </a:r>
            <a:r>
              <a:rPr lang="en-US" sz="1600" dirty="0">
                <a:solidFill>
                  <a:srgbClr val="0000FF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Alternative assignment of N’(1720)3/2</a:t>
            </a:r>
            <a:r>
              <a:rPr lang="en-US" sz="1400" baseline="30000" dirty="0"/>
              <a:t>+</a:t>
            </a:r>
            <a:r>
              <a:rPr lang="en-US" sz="1400" dirty="0"/>
              <a:t> as a </a:t>
            </a:r>
            <a:r>
              <a:rPr lang="en-US" sz="1400" dirty="0">
                <a:solidFill>
                  <a:srgbClr val="0000FF"/>
                </a:solidFill>
              </a:rPr>
              <a:t>member of 27-SU(3) baryon </a:t>
            </a:r>
            <a:r>
              <a:rPr lang="en-US" sz="1400" dirty="0" err="1">
                <a:solidFill>
                  <a:srgbClr val="0000FF"/>
                </a:solidFill>
              </a:rPr>
              <a:t>multiplet</a:t>
            </a:r>
            <a:r>
              <a:rPr lang="en-US" sz="1400" dirty="0">
                <a:solidFill>
                  <a:srgbClr val="0000FF"/>
                </a:solidFill>
              </a:rPr>
              <a:t> of chiral soliton model </a:t>
            </a:r>
            <a:r>
              <a:rPr lang="en-US" sz="1400" dirty="0"/>
              <a:t>(G.-S. Yang and H.-C. Kim, PTEP, 093D01 (2019)) </a:t>
            </a:r>
          </a:p>
        </p:txBody>
      </p:sp>
      <p:pic>
        <p:nvPicPr>
          <p:cNvPr id="3" name="Picture 2" descr="A picture containing histogram&#10;&#10;Description automatically generated">
            <a:extLst>
              <a:ext uri="{FF2B5EF4-FFF2-40B4-BE49-F238E27FC236}">
                <a16:creationId xmlns:a16="http://schemas.microsoft.com/office/drawing/2014/main" id="{EA94FB4D-1562-4B40-AEC3-093E23AAE4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77" y="1086456"/>
            <a:ext cx="3117330" cy="1833570"/>
          </a:xfrm>
          <a:prstGeom prst="rect">
            <a:avLst/>
          </a:prstGeom>
        </p:spPr>
      </p:pic>
      <p:pic>
        <p:nvPicPr>
          <p:cNvPr id="9" name="Picture 8" descr="A picture containing chart&#10;&#10;Description automatically generated">
            <a:extLst>
              <a:ext uri="{FF2B5EF4-FFF2-40B4-BE49-F238E27FC236}">
                <a16:creationId xmlns:a16="http://schemas.microsoft.com/office/drawing/2014/main" id="{B1798593-F616-C945-92EC-105749397B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857" y="1009385"/>
            <a:ext cx="3117330" cy="1893294"/>
          </a:xfrm>
          <a:prstGeom prst="rect">
            <a:avLst/>
          </a:prstGeom>
        </p:spPr>
      </p:pic>
      <p:pic>
        <p:nvPicPr>
          <p:cNvPr id="15" name="Picture 14" descr="Chart&#10;&#10;Description automatically generated">
            <a:extLst>
              <a:ext uri="{FF2B5EF4-FFF2-40B4-BE49-F238E27FC236}">
                <a16:creationId xmlns:a16="http://schemas.microsoft.com/office/drawing/2014/main" id="{2C667DF3-0979-A740-A8B4-1D0D720E30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660" y="971372"/>
            <a:ext cx="3014329" cy="1940362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138E07E-D1ED-8D48-8682-30A1D937D20A}"/>
              </a:ext>
            </a:extLst>
          </p:cNvPr>
          <p:cNvCxnSpPr>
            <a:cxnSpLocks/>
          </p:cNvCxnSpPr>
          <p:nvPr/>
        </p:nvCxnSpPr>
        <p:spPr bwMode="auto">
          <a:xfrm flipV="1">
            <a:off x="1801368" y="1086456"/>
            <a:ext cx="0" cy="157444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1ECE3C4-5120-194B-8EB2-AF75DD114178}"/>
              </a:ext>
            </a:extLst>
          </p:cNvPr>
          <p:cNvCxnSpPr>
            <a:cxnSpLocks/>
          </p:cNvCxnSpPr>
          <p:nvPr/>
        </p:nvCxnSpPr>
        <p:spPr bwMode="auto">
          <a:xfrm flipV="1">
            <a:off x="4733544" y="1086456"/>
            <a:ext cx="0" cy="157444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3564C27-0429-634E-A6F8-71E1E7E9C0A3}"/>
              </a:ext>
            </a:extLst>
          </p:cNvPr>
          <p:cNvCxnSpPr/>
          <p:nvPr/>
        </p:nvCxnSpPr>
        <p:spPr bwMode="auto">
          <a:xfrm>
            <a:off x="2459736" y="2920026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DD0DD2B-A911-1340-B3B0-B18AFE2677B7}"/>
              </a:ext>
            </a:extLst>
          </p:cNvPr>
          <p:cNvCxnSpPr>
            <a:cxnSpLocks/>
          </p:cNvCxnSpPr>
          <p:nvPr/>
        </p:nvCxnSpPr>
        <p:spPr bwMode="auto">
          <a:xfrm flipV="1">
            <a:off x="7741920" y="1026732"/>
            <a:ext cx="0" cy="157444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9274BB18-0AC6-FA4A-8F1C-1617EE60FE35}"/>
              </a:ext>
            </a:extLst>
          </p:cNvPr>
          <p:cNvSpPr txBox="1"/>
          <p:nvPr/>
        </p:nvSpPr>
        <p:spPr>
          <a:xfrm>
            <a:off x="2203383" y="1514861"/>
            <a:ext cx="68800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CLAS12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5CB8A65-F2D8-1844-A416-2B9F74CA9F80}"/>
              </a:ext>
            </a:extLst>
          </p:cNvPr>
          <p:cNvSpPr txBox="1"/>
          <p:nvPr/>
        </p:nvSpPr>
        <p:spPr>
          <a:xfrm>
            <a:off x="5127275" y="1523916"/>
            <a:ext cx="68800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CLAS12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CE52AC3-E147-CB4D-A747-DF8FFD9CC4B9}"/>
              </a:ext>
            </a:extLst>
          </p:cNvPr>
          <p:cNvSpPr txBox="1"/>
          <p:nvPr/>
        </p:nvSpPr>
        <p:spPr>
          <a:xfrm>
            <a:off x="8074991" y="1931413"/>
            <a:ext cx="68800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CLAS12</a:t>
            </a:r>
          </a:p>
        </p:txBody>
      </p:sp>
    </p:spTree>
    <p:extLst>
      <p:ext uri="{BB962C8B-B14F-4D97-AF65-F5344CB8AC3E}">
        <p14:creationId xmlns:p14="http://schemas.microsoft.com/office/powerpoint/2010/main" val="953537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8980" y="135010"/>
            <a:ext cx="8534315" cy="431020"/>
          </a:xfrm>
        </p:spPr>
        <p:txBody>
          <a:bodyPr/>
          <a:lstStyle/>
          <a:p>
            <a:pPr>
              <a:defRPr/>
            </a:pPr>
            <a:r>
              <a:rPr lang="en-US" sz="2000" dirty="0">
                <a:solidFill>
                  <a:srgbClr val="0000FF"/>
                </a:solidFill>
              </a:rPr>
              <a:t>Conclusions and Outlook </a:t>
            </a: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0" y="551240"/>
            <a:ext cx="9144000" cy="0"/>
          </a:xfrm>
          <a:prstGeom prst="line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lIns="91435" tIns="45718" rIns="91435" bIns="45718"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3500" y="753072"/>
            <a:ext cx="8957387" cy="5909306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just"/>
            <a:endParaRPr lang="en-US" sz="1600" b="1" dirty="0"/>
          </a:p>
          <a:p>
            <a:pPr marL="285736" indent="-285736" algn="just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0FF"/>
                </a:solidFill>
              </a:rPr>
              <a:t>New resonance N’(1720)3/2</a:t>
            </a:r>
            <a:r>
              <a:rPr lang="en-US" sz="1600" b="1" baseline="30000" dirty="0">
                <a:solidFill>
                  <a:srgbClr val="0000FF"/>
                </a:solidFill>
              </a:rPr>
              <a:t>+</a:t>
            </a:r>
            <a:r>
              <a:rPr lang="en-US" sz="1600" b="1" dirty="0">
                <a:solidFill>
                  <a:srgbClr val="0000FF"/>
                </a:solidFill>
              </a:rPr>
              <a:t> has been observed in combined studies of </a:t>
            </a:r>
            <a:r>
              <a:rPr lang="en-US" sz="1600" b="1" dirty="0" err="1">
                <a:solidFill>
                  <a:srgbClr val="0000FF"/>
                </a:solidFill>
                <a:latin typeface="Symbol" pitchFamily="2" charset="2"/>
              </a:rPr>
              <a:t>p</a:t>
            </a:r>
            <a:r>
              <a:rPr lang="en-US" sz="1600" b="1" baseline="30000" dirty="0" err="1">
                <a:solidFill>
                  <a:srgbClr val="0000FF"/>
                </a:solidFill>
              </a:rPr>
              <a:t>+</a:t>
            </a:r>
            <a:r>
              <a:rPr lang="en-US" sz="1600" b="1" dirty="0" err="1">
                <a:solidFill>
                  <a:srgbClr val="0000FF"/>
                </a:solidFill>
                <a:latin typeface="Symbol" pitchFamily="2" charset="2"/>
              </a:rPr>
              <a:t>p</a:t>
            </a:r>
            <a:r>
              <a:rPr lang="en-US" sz="1600" b="1" baseline="30000" dirty="0" err="1">
                <a:solidFill>
                  <a:srgbClr val="0000FF"/>
                </a:solidFill>
              </a:rPr>
              <a:t>-</a:t>
            </a:r>
            <a:r>
              <a:rPr lang="en-US" sz="1600" b="1" dirty="0" err="1">
                <a:solidFill>
                  <a:srgbClr val="0000FF"/>
                </a:solidFill>
              </a:rPr>
              <a:t>p</a:t>
            </a:r>
            <a:r>
              <a:rPr lang="en-US" sz="1600" b="1" dirty="0">
                <a:solidFill>
                  <a:srgbClr val="0000FF"/>
                </a:solidFill>
              </a:rPr>
              <a:t> photo- and electroproduction data</a:t>
            </a:r>
            <a:r>
              <a:rPr lang="en-US" sz="1600" b="1" dirty="0"/>
              <a:t> measured with CLAS </a:t>
            </a:r>
            <a:r>
              <a:rPr lang="en-US" sz="1600" b="1" dirty="0">
                <a:solidFill>
                  <a:srgbClr val="0000FF"/>
                </a:solidFill>
              </a:rPr>
              <a:t>in addition </a:t>
            </a:r>
            <a:r>
              <a:rPr lang="en-US" sz="1600" b="1" dirty="0"/>
              <a:t>to several new, so-called ``missing” nucleon resonances, from exclusive meson photo- and hadroproduction data</a:t>
            </a:r>
          </a:p>
          <a:p>
            <a:pPr marL="285736" indent="-285736" algn="just"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marL="285736" indent="-285736" algn="just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0FF"/>
                </a:solidFill>
              </a:rPr>
              <a:t>N’(1720)3/2</a:t>
            </a:r>
            <a:r>
              <a:rPr lang="en-US" sz="1600" b="1" baseline="30000" dirty="0">
                <a:solidFill>
                  <a:srgbClr val="0000FF"/>
                </a:solidFill>
              </a:rPr>
              <a:t>+</a:t>
            </a:r>
            <a:r>
              <a:rPr lang="en-US" sz="1600" b="1" dirty="0">
                <a:solidFill>
                  <a:srgbClr val="0000FF"/>
                </a:solidFill>
              </a:rPr>
              <a:t> new state is the only ``missing” resonance for which the results on Q</a:t>
            </a:r>
            <a:r>
              <a:rPr lang="en-US" sz="1600" b="1" baseline="30000" dirty="0">
                <a:solidFill>
                  <a:srgbClr val="0000FF"/>
                </a:solidFill>
              </a:rPr>
              <a:t>2</a:t>
            </a:r>
            <a:r>
              <a:rPr lang="en-US" sz="1600" b="1" dirty="0">
                <a:solidFill>
                  <a:srgbClr val="0000FF"/>
                </a:solidFill>
              </a:rPr>
              <a:t>-evolution of </a:t>
            </a:r>
            <a:r>
              <a:rPr lang="en-US" sz="1600" b="1" dirty="0" err="1">
                <a:solidFill>
                  <a:srgbClr val="0000FF"/>
                </a:solidFill>
                <a:latin typeface="Symbol" pitchFamily="2" charset="2"/>
              </a:rPr>
              <a:t>g</a:t>
            </a:r>
            <a:r>
              <a:rPr lang="en-US" sz="1600" b="1" baseline="-25000" dirty="0" err="1">
                <a:solidFill>
                  <a:srgbClr val="0000FF"/>
                </a:solidFill>
              </a:rPr>
              <a:t>v</a:t>
            </a:r>
            <a:r>
              <a:rPr lang="en-US" sz="1600" b="1" dirty="0" err="1">
                <a:solidFill>
                  <a:srgbClr val="0000FF"/>
                </a:solidFill>
              </a:rPr>
              <a:t>pN</a:t>
            </a:r>
            <a:r>
              <a:rPr lang="en-US" sz="1600" b="1" dirty="0">
                <a:solidFill>
                  <a:srgbClr val="0000FF"/>
                </a:solidFill>
              </a:rPr>
              <a:t>* electrocouplings have become available</a:t>
            </a:r>
            <a:r>
              <a:rPr lang="en-US" sz="1600" b="1" dirty="0"/>
              <a:t>. In the future, the information on the N’(1720)3/2</a:t>
            </a:r>
            <a:r>
              <a:rPr lang="en-US" sz="1600" b="1" baseline="30000" dirty="0"/>
              <a:t>+</a:t>
            </a:r>
            <a:r>
              <a:rPr lang="en-US" sz="1600" b="1" dirty="0"/>
              <a:t> electrocouplings from the CLAS data will be extended towards Q</a:t>
            </a:r>
            <a:r>
              <a:rPr lang="en-US" sz="1600" b="1" baseline="30000" dirty="0"/>
              <a:t>2</a:t>
            </a:r>
            <a:r>
              <a:rPr lang="en-US" sz="1600" b="1" dirty="0"/>
              <a:t>&lt;5.0 GeV</a:t>
            </a:r>
            <a:r>
              <a:rPr lang="en-US" sz="1600" b="1" baseline="30000" dirty="0"/>
              <a:t>2</a:t>
            </a:r>
          </a:p>
          <a:p>
            <a:pPr marL="285736" indent="-285736" algn="just"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marL="285736" indent="-285736" algn="just">
              <a:buFont typeface="Arial" panose="020B0604020202020204" pitchFamily="34" charset="0"/>
              <a:buChar char="•"/>
            </a:pPr>
            <a:r>
              <a:rPr lang="en-US" sz="1600" b="1" dirty="0"/>
              <a:t> Combined studies of exclusive meson photo- and </a:t>
            </a:r>
            <a:r>
              <a:rPr lang="en-US" sz="1600" b="1" dirty="0" err="1"/>
              <a:t>electroprtoduction</a:t>
            </a:r>
            <a:r>
              <a:rPr lang="en-US" sz="1600" b="1" dirty="0"/>
              <a:t> will conclude the efforts on exploration of the N* spectrum with the CLAS12 detector including the hybrid-baryon search. The expected results are of particular importance in order to establish approximate strong QCD symmetries relevant of the N* spectrum generation, as well as to pin-down the exotic components in the N* structure. </a:t>
            </a:r>
          </a:p>
          <a:p>
            <a:pPr marL="285736" indent="-285736" algn="just"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marL="285736" indent="-285736" algn="just">
              <a:buFont typeface="Arial" panose="020B0604020202020204" pitchFamily="34" charset="0"/>
              <a:buChar char="•"/>
            </a:pPr>
            <a:r>
              <a:rPr lang="en-US" sz="1600" b="1" dirty="0"/>
              <a:t>Analyses of the results on the new resonance electrocouplings in collaborative efforts with hadron structure theory </a:t>
            </a:r>
            <a:r>
              <a:rPr lang="en-US" sz="1600" b="1" dirty="0">
                <a:solidFill>
                  <a:srgbClr val="0000FF"/>
                </a:solidFill>
              </a:rPr>
              <a:t>will shed light on particular features of the ``missing” resonance structure which have made them so elusive for detection</a:t>
            </a:r>
            <a:r>
              <a:rPr lang="en-US" sz="1600" b="1" dirty="0"/>
              <a:t>.</a:t>
            </a:r>
            <a:r>
              <a:rPr lang="en-US" sz="1400" b="1" dirty="0"/>
              <a:t> </a:t>
            </a:r>
          </a:p>
          <a:p>
            <a:pPr algn="just"/>
            <a:r>
              <a:rPr lang="en-US" sz="1400" b="1" dirty="0"/>
              <a:t>  </a:t>
            </a:r>
          </a:p>
          <a:p>
            <a:pPr marL="285736" indent="-285736" algn="just">
              <a:buFont typeface="Arial" panose="020B0604020202020204" pitchFamily="34" charset="0"/>
              <a:buChar char="•"/>
            </a:pPr>
            <a:endParaRPr lang="en-US" sz="1400" b="1" dirty="0">
              <a:solidFill>
                <a:srgbClr val="0000FF"/>
              </a:solidFill>
            </a:endParaRPr>
          </a:p>
          <a:p>
            <a:pPr marL="514324" indent="-514324" algn="just"/>
            <a:endParaRPr lang="en-US" sz="1400" b="1" dirty="0">
              <a:solidFill>
                <a:srgbClr val="FF0000"/>
              </a:solidFill>
              <a:latin typeface="Arial"/>
            </a:endParaRPr>
          </a:p>
          <a:p>
            <a:pPr algn="just"/>
            <a:endParaRPr lang="en-US" sz="1600" b="1" dirty="0">
              <a:solidFill>
                <a:srgbClr val="FF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330201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Up</a:t>
            </a:r>
          </a:p>
        </p:txBody>
      </p:sp>
    </p:spTree>
    <p:extLst>
      <p:ext uri="{BB962C8B-B14F-4D97-AF65-F5344CB8AC3E}">
        <p14:creationId xmlns:p14="http://schemas.microsoft.com/office/powerpoint/2010/main" val="305315293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-170439"/>
            <a:ext cx="9054982" cy="685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en-US" sz="2000" kern="0" dirty="0">
                <a:solidFill>
                  <a:srgbClr val="0000FF"/>
                </a:solidFill>
                <a:ea typeface="MS PGothic" pitchFamily="34" charset="-128"/>
              </a:rPr>
              <a:t>12 GeV Era with the CLAS12 Detector </a:t>
            </a: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0" y="362959"/>
            <a:ext cx="9144000" cy="0"/>
          </a:xfrm>
          <a:prstGeom prst="line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lIns="91435" tIns="45718" rIns="91435" bIns="45718"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491941"/>
            <a:ext cx="7208539" cy="33884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18" y="3903810"/>
            <a:ext cx="4861836" cy="241169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99692" y="6184695"/>
            <a:ext cx="689609" cy="265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1100" b="1" dirty="0"/>
              <a:t>W, GeV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90838" y="6184695"/>
            <a:ext cx="383040" cy="2616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1100" b="1" dirty="0"/>
              <a:t>x </a:t>
            </a:r>
            <a:r>
              <a:rPr lang="en-US" sz="1100" b="1" baseline="-25000" dirty="0"/>
              <a:t>B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2113540" y="4976926"/>
            <a:ext cx="812793" cy="265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1100" b="1" dirty="0"/>
              <a:t>Q</a:t>
            </a:r>
            <a:r>
              <a:rPr lang="en-US" sz="1100" b="1" baseline="30000" dirty="0"/>
              <a:t>2</a:t>
            </a:r>
            <a:r>
              <a:rPr lang="en-US" sz="1100" b="1" dirty="0"/>
              <a:t> , GeV</a:t>
            </a:r>
            <a:r>
              <a:rPr lang="en-US" sz="1100" b="1" baseline="30000" dirty="0"/>
              <a:t>2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" y="4698324"/>
            <a:ext cx="304826" cy="823031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4076480" y="3931920"/>
            <a:ext cx="0" cy="210312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761445" y="4500057"/>
            <a:ext cx="425161" cy="2654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lIns="91435" tIns="45718" rIns="91435" bIns="45718" rtlCol="0">
            <a:spAutoFit/>
          </a:bodyPr>
          <a:lstStyle/>
          <a:p>
            <a:pPr algn="ctr"/>
            <a:r>
              <a:rPr lang="en-US" sz="1100" b="1" dirty="0"/>
              <a:t>DIS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07136" y="4369252"/>
            <a:ext cx="425161" cy="2654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lIns="91435" tIns="45718" rIns="91435" bIns="45718" rtlCol="0">
            <a:spAutoFit/>
          </a:bodyPr>
          <a:lstStyle/>
          <a:p>
            <a:pPr algn="ctr"/>
            <a:r>
              <a:rPr lang="en-US" sz="1100" b="1" dirty="0"/>
              <a:t>DIS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310834" y="4007763"/>
            <a:ext cx="344995" cy="2654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lIns="91435" tIns="45718" rIns="91435" bIns="45718" rtlCol="0">
            <a:spAutoFit/>
          </a:bodyPr>
          <a:lstStyle/>
          <a:p>
            <a:pPr algn="ctr"/>
            <a:r>
              <a:rPr lang="en-US" sz="1100" b="1" dirty="0"/>
              <a:t>N*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17379" y="4806463"/>
            <a:ext cx="3435556" cy="584775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pPr algn="ctr"/>
            <a:r>
              <a:rPr lang="en-US" sz="1600" b="1" dirty="0">
                <a:solidFill>
                  <a:srgbClr val="6666FF"/>
                </a:solidFill>
              </a:rPr>
              <a:t>Physics run started successfully</a:t>
            </a:r>
          </a:p>
          <a:p>
            <a:pPr algn="ctr"/>
            <a:r>
              <a:rPr lang="en-US" sz="1600" b="1" dirty="0">
                <a:solidFill>
                  <a:srgbClr val="6666FF"/>
                </a:solidFill>
              </a:rPr>
              <a:t>in February 2018</a:t>
            </a:r>
          </a:p>
        </p:txBody>
      </p:sp>
      <p:sp>
        <p:nvSpPr>
          <p:cNvPr id="22" name="TextBox 21"/>
          <p:cNvSpPr txBox="1"/>
          <p:nvPr/>
        </p:nvSpPr>
        <p:spPr>
          <a:xfrm flipH="1">
            <a:off x="1367694" y="4029358"/>
            <a:ext cx="822960" cy="2654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1100" b="1" dirty="0"/>
              <a:t>N*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2416" y="3045053"/>
            <a:ext cx="3493655" cy="709087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pPr defTabSz="457177"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50800" dist="38100" dir="2700000">
                    <a:srgbClr val="000000"/>
                  </a:outerShdw>
                </a:effectLst>
                <a:latin typeface="Calibri"/>
                <a:cs typeface="+mn-cs"/>
              </a:rPr>
              <a:t>CLAS</a:t>
            </a:r>
            <a:r>
              <a:rPr lang="en-US" b="1" i="1" dirty="0">
                <a:solidFill>
                  <a:srgbClr val="FF0000"/>
                </a:solidFill>
                <a:effectLst>
                  <a:outerShdw blurRad="50800" dist="38100" dir="2700000">
                    <a:srgbClr val="000000"/>
                  </a:outerShdw>
                </a:effectLst>
                <a:latin typeface="Calibri"/>
                <a:cs typeface="+mn-cs"/>
              </a:rPr>
              <a:t>12 in Hall B</a:t>
            </a:r>
            <a:endParaRPr lang="en-US" i="1" dirty="0">
              <a:solidFill>
                <a:srgbClr val="FF0000"/>
              </a:solidFill>
              <a:effectLst>
                <a:outerShdw blurRad="50800" dist="38100" dir="2700000">
                  <a:srgbClr val="000000"/>
                </a:outerShdw>
              </a:effectLst>
              <a:latin typeface="Calibri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A3FFD64-B555-4607-8194-F5EC2A301902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77646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1417"/>
            <a:ext cx="9144000" cy="595938"/>
          </a:xfrm>
          <a:ln>
            <a:solidFill>
              <a:srgbClr val="FFFFFF"/>
            </a:solidFill>
          </a:ln>
        </p:spPr>
        <p:txBody>
          <a:bodyPr vert="horz" wrap="square" lIns="88745" tIns="44372" rIns="88745" bIns="44372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000" dirty="0">
                <a:solidFill>
                  <a:srgbClr val="6666FF"/>
                </a:solidFill>
              </a:rPr>
              <a:t>N* studies at 0.05 GeV</a:t>
            </a:r>
            <a:r>
              <a:rPr lang="en-US" sz="2000" baseline="30000" dirty="0">
                <a:solidFill>
                  <a:srgbClr val="6666FF"/>
                </a:solidFill>
              </a:rPr>
              <a:t>2</a:t>
            </a:r>
            <a:r>
              <a:rPr lang="en-US" sz="2000" dirty="0">
                <a:solidFill>
                  <a:srgbClr val="6666FF"/>
                </a:solidFill>
              </a:rPr>
              <a:t> &lt; Q</a:t>
            </a:r>
            <a:r>
              <a:rPr lang="en-US" sz="2000" baseline="30000" dirty="0">
                <a:solidFill>
                  <a:srgbClr val="6666FF"/>
                </a:solidFill>
              </a:rPr>
              <a:t>2</a:t>
            </a:r>
            <a:r>
              <a:rPr lang="en-US" sz="2000" dirty="0">
                <a:solidFill>
                  <a:srgbClr val="6666FF"/>
                </a:solidFill>
              </a:rPr>
              <a:t> &lt; 7.0 GeV</a:t>
            </a:r>
            <a:r>
              <a:rPr lang="en-US" sz="2000" baseline="30000" dirty="0">
                <a:solidFill>
                  <a:srgbClr val="6666FF"/>
                </a:solidFill>
              </a:rPr>
              <a:t>2</a:t>
            </a:r>
            <a:r>
              <a:rPr lang="en-US" sz="2000" dirty="0">
                <a:solidFill>
                  <a:srgbClr val="6666FF"/>
                </a:solidFill>
              </a:rPr>
              <a:t> with CLAS12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128061" y="4814572"/>
            <a:ext cx="4375972" cy="722096"/>
          </a:xfrm>
          <a:prstGeom prst="rect">
            <a:avLst/>
          </a:prstGeom>
          <a:noFill/>
        </p:spPr>
        <p:txBody>
          <a:bodyPr wrap="square" lIns="88745" tIns="44372" rIns="88745" bIns="44372" rtlCol="0">
            <a:spAutoFit/>
          </a:bodyPr>
          <a:lstStyle/>
          <a:p>
            <a:pPr defTabSz="805271" eaLnBrk="0" hangingPunct="0">
              <a:spcAft>
                <a:spcPts val="582"/>
              </a:spcAft>
              <a:buFont typeface="Arial"/>
              <a:buChar char="•"/>
              <a:defRPr/>
            </a:pPr>
            <a:r>
              <a:rPr lang="en-US" sz="1800" dirty="0">
                <a:solidFill>
                  <a:srgbClr val="000000"/>
                </a:solidFill>
                <a:latin typeface="Calibri"/>
                <a:ea typeface="ＭＳ Ｐゴシック" charset="0"/>
              </a:rPr>
              <a:t>Polarized electrons,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ＭＳ Ｐゴシック" charset="0"/>
              </a:rPr>
              <a:t>unpolarized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ＭＳ Ｐゴシック" charset="0"/>
              </a:rPr>
              <a:t> LH</a:t>
            </a:r>
            <a:r>
              <a:rPr lang="en-US" sz="1800" baseline="-25000" dirty="0">
                <a:solidFill>
                  <a:srgbClr val="000000"/>
                </a:solidFill>
                <a:latin typeface="Calibri"/>
                <a:ea typeface="ＭＳ Ｐゴシック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ＭＳ Ｐゴシック" charset="0"/>
              </a:rPr>
              <a:t> target</a:t>
            </a:r>
          </a:p>
          <a:p>
            <a:pPr defTabSz="805271" eaLnBrk="0" hangingPunct="0">
              <a:spcAft>
                <a:spcPts val="582"/>
              </a:spcAft>
              <a:buFont typeface="Arial"/>
              <a:buChar char="•"/>
              <a:defRPr/>
            </a:pPr>
            <a:r>
              <a:rPr lang="en-US" sz="1800" dirty="0">
                <a:solidFill>
                  <a:srgbClr val="000000"/>
                </a:solidFill>
                <a:latin typeface="Calibri"/>
                <a:ea typeface="ＭＳ Ｐゴシック" charset="0"/>
              </a:rPr>
              <a:t> L = 1x10</a:t>
            </a:r>
            <a:r>
              <a:rPr lang="en-US" sz="1800" baseline="30000" dirty="0">
                <a:solidFill>
                  <a:srgbClr val="000000"/>
                </a:solidFill>
                <a:latin typeface="Calibri"/>
                <a:ea typeface="ＭＳ Ｐゴシック" charset="0"/>
              </a:rPr>
              <a:t>35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ＭＳ Ｐゴシック" charset="0"/>
              </a:rPr>
              <a:t> cm</a:t>
            </a:r>
            <a:r>
              <a:rPr lang="en-US" sz="1800" baseline="30000" dirty="0">
                <a:solidFill>
                  <a:srgbClr val="000000"/>
                </a:solidFill>
                <a:latin typeface="Calibri"/>
                <a:ea typeface="ＭＳ Ｐゴシック" charset="0"/>
              </a:rPr>
              <a:t>-2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ＭＳ Ｐゴシック" charset="0"/>
              </a:rPr>
              <a:t>s</a:t>
            </a:r>
            <a:r>
              <a:rPr lang="en-US" sz="1800" baseline="30000" dirty="0">
                <a:solidFill>
                  <a:srgbClr val="000000"/>
                </a:solidFill>
                <a:latin typeface="Calibri"/>
                <a:ea typeface="ＭＳ Ｐゴシック" charset="0"/>
              </a:rPr>
              <a:t>-1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54001" y="1472179"/>
          <a:ext cx="8636000" cy="2063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8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47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9221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  <a:cs typeface="Comic Sans MS"/>
                        </a:rPr>
                        <a:t>Hybrid Baryons</a:t>
                      </a:r>
                    </a:p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  <a:cs typeface="Comic Sans MS"/>
                        </a:rPr>
                        <a:t>E12-16-010</a:t>
                      </a:r>
                    </a:p>
                  </a:txBody>
                  <a:tcPr marT="42588" marB="42588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Font typeface="Arial"/>
                        <a:buNone/>
                        <a:tabLst>
                          <a:tab pos="1998663" algn="l"/>
                        </a:tabLst>
                      </a:pPr>
                      <a:r>
                        <a:rPr lang="en-US" sz="1700" b="0" dirty="0">
                          <a:solidFill>
                            <a:schemeClr val="tx1"/>
                          </a:solidFill>
                          <a:latin typeface="+mn-lt"/>
                        </a:rPr>
                        <a:t>Search for hybrid baryons (qqqg) focusing on 0.05 GeV</a:t>
                      </a:r>
                      <a:r>
                        <a:rPr lang="en-US" sz="1700" b="0" baseline="3000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latin typeface="+mn-lt"/>
                        </a:rPr>
                        <a:t> &lt; Q</a:t>
                      </a:r>
                      <a:r>
                        <a:rPr lang="en-US" sz="1700" b="0" baseline="3000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latin typeface="+mn-lt"/>
                        </a:rPr>
                        <a:t> &lt; 2.0 GeV</a:t>
                      </a:r>
                      <a:r>
                        <a:rPr lang="en-US" sz="1700" b="0" baseline="3000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latin typeface="+mn-lt"/>
                        </a:rPr>
                        <a:t> in mass range from 1.8 to 3 GeV in KΛ, Nππ, Nπ</a:t>
                      </a:r>
                      <a:r>
                        <a:rPr lang="en-US" sz="17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    </a:t>
                      </a:r>
                      <a:r>
                        <a:rPr lang="en-US" sz="1700" b="0" i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(A. D’Angelo, et al.)</a:t>
                      </a:r>
                      <a:r>
                        <a:rPr lang="en-US" sz="1700" b="0" i="1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</a:p>
                  </a:txBody>
                  <a:tcPr marT="42588" marB="42588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4075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000090"/>
                          </a:solidFill>
                          <a:latin typeface="+mn-lt"/>
                          <a:cs typeface="Comic Sans MS"/>
                        </a:rPr>
                        <a:t>KY </a:t>
                      </a:r>
                      <a:r>
                        <a:rPr lang="en-US" sz="1800" b="1" dirty="0" err="1">
                          <a:solidFill>
                            <a:srgbClr val="000090"/>
                          </a:solidFill>
                          <a:latin typeface="+mn-lt"/>
                          <a:cs typeface="Comic Sans MS"/>
                        </a:rPr>
                        <a:t>Electroproduction</a:t>
                      </a:r>
                      <a:endParaRPr lang="en-US" sz="1800" b="1" dirty="0">
                        <a:solidFill>
                          <a:srgbClr val="000090"/>
                        </a:solidFill>
                        <a:latin typeface="+mn-lt"/>
                        <a:cs typeface="Comic Sans MS"/>
                      </a:endParaRPr>
                    </a:p>
                    <a:p>
                      <a:r>
                        <a:rPr lang="en-US" sz="1800" dirty="0">
                          <a:solidFill>
                            <a:srgbClr val="000090"/>
                          </a:solidFill>
                          <a:latin typeface="+mn-lt"/>
                          <a:cs typeface="Comic Sans MS"/>
                        </a:rPr>
                        <a:t>E12-16-010A</a:t>
                      </a:r>
                    </a:p>
                  </a:txBody>
                  <a:tcPr marT="42588" marB="42588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/>
                        <a:buNone/>
                      </a:pPr>
                      <a:r>
                        <a:rPr lang="en-US" sz="1700" b="0" dirty="0">
                          <a:solidFill>
                            <a:srgbClr val="000090"/>
                          </a:solidFill>
                          <a:latin typeface="+mn-lt"/>
                        </a:rPr>
                        <a:t>Study N* structure for states that couple to KY through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700" b="0" dirty="0">
                          <a:solidFill>
                            <a:srgbClr val="000090"/>
                          </a:solidFill>
                          <a:latin typeface="+mn-lt"/>
                        </a:rPr>
                        <a:t>measurements of cross sections and polarization</a:t>
                      </a:r>
                      <a:r>
                        <a:rPr lang="en-US" sz="1700" b="0" baseline="0" dirty="0">
                          <a:solidFill>
                            <a:srgbClr val="000090"/>
                          </a:solidFill>
                          <a:latin typeface="+mn-lt"/>
                        </a:rPr>
                        <a:t> </a:t>
                      </a:r>
                      <a:r>
                        <a:rPr lang="en-US" sz="1700" b="0" dirty="0">
                          <a:solidFill>
                            <a:srgbClr val="000090"/>
                          </a:solidFill>
                          <a:latin typeface="+mn-lt"/>
                        </a:rPr>
                        <a:t>observables that will</a:t>
                      </a:r>
                      <a:r>
                        <a:rPr lang="en-US" sz="1700" b="0" baseline="0" dirty="0">
                          <a:solidFill>
                            <a:srgbClr val="000090"/>
                          </a:solidFill>
                          <a:latin typeface="+mn-lt"/>
                        </a:rPr>
                        <a:t> </a:t>
                      </a:r>
                      <a:r>
                        <a:rPr lang="en-US" sz="1700" b="0" dirty="0">
                          <a:solidFill>
                            <a:srgbClr val="000090"/>
                          </a:solidFill>
                          <a:latin typeface="+mn-lt"/>
                        </a:rPr>
                        <a:t>yield Q</a:t>
                      </a:r>
                      <a:r>
                        <a:rPr lang="en-US" sz="1700" b="0" baseline="30000" dirty="0">
                          <a:solidFill>
                            <a:srgbClr val="000090"/>
                          </a:solidFill>
                          <a:latin typeface="+mn-lt"/>
                        </a:rPr>
                        <a:t>2 </a:t>
                      </a:r>
                      <a:r>
                        <a:rPr lang="en-US" sz="1700" b="0" dirty="0">
                          <a:solidFill>
                            <a:srgbClr val="000090"/>
                          </a:solidFill>
                          <a:latin typeface="+mn-lt"/>
                        </a:rPr>
                        <a:t>evolution of </a:t>
                      </a:r>
                      <a:r>
                        <a:rPr lang="en-US" sz="1700" b="0" dirty="0" err="1">
                          <a:solidFill>
                            <a:srgbClr val="000090"/>
                          </a:solidFill>
                          <a:latin typeface="+mn-lt"/>
                        </a:rPr>
                        <a:t>electrocoupling</a:t>
                      </a:r>
                      <a:r>
                        <a:rPr lang="en-US" sz="1700" b="0" dirty="0">
                          <a:solidFill>
                            <a:srgbClr val="000090"/>
                          </a:solidFill>
                          <a:latin typeface="+mn-lt"/>
                        </a:rPr>
                        <a:t> amplitudes at Q</a:t>
                      </a:r>
                      <a:r>
                        <a:rPr lang="en-US" sz="1700" b="0" baseline="30000" dirty="0">
                          <a:solidFill>
                            <a:srgbClr val="000090"/>
                          </a:solidFill>
                          <a:latin typeface="+mn-lt"/>
                        </a:rPr>
                        <a:t>2</a:t>
                      </a:r>
                      <a:r>
                        <a:rPr lang="en-US" sz="1700" b="0" dirty="0">
                          <a:solidFill>
                            <a:srgbClr val="000090"/>
                          </a:solidFill>
                          <a:latin typeface="+mn-lt"/>
                        </a:rPr>
                        <a:t>&lt;7.0 GeV</a:t>
                      </a:r>
                      <a:r>
                        <a:rPr lang="en-US" sz="1700" b="0" baseline="30000" dirty="0">
                          <a:solidFill>
                            <a:srgbClr val="000090"/>
                          </a:solidFill>
                          <a:latin typeface="+mn-lt"/>
                        </a:rPr>
                        <a:t>2</a:t>
                      </a:r>
                      <a:r>
                        <a:rPr lang="en-US" sz="1700" b="0" dirty="0">
                          <a:solidFill>
                            <a:srgbClr val="000090"/>
                          </a:solidFill>
                          <a:latin typeface="+mn-lt"/>
                        </a:rPr>
                        <a:t>    </a:t>
                      </a:r>
                      <a:r>
                        <a:rPr lang="en-US" sz="1700" b="0" i="1" dirty="0">
                          <a:solidFill>
                            <a:srgbClr val="000090"/>
                          </a:solidFill>
                          <a:latin typeface="+mn-lt"/>
                        </a:rPr>
                        <a:t>(D. Carman,</a:t>
                      </a:r>
                      <a:r>
                        <a:rPr lang="en-US" sz="1700" b="0" i="1" baseline="0" dirty="0">
                          <a:solidFill>
                            <a:srgbClr val="000090"/>
                          </a:solidFill>
                          <a:latin typeface="+mn-lt"/>
                        </a:rPr>
                        <a:t> </a:t>
                      </a:r>
                      <a:r>
                        <a:rPr lang="en-US" sz="1700" b="0" i="1" dirty="0">
                          <a:solidFill>
                            <a:srgbClr val="000090"/>
                          </a:solidFill>
                          <a:latin typeface="+mn-lt"/>
                        </a:rPr>
                        <a:t>et al.)</a:t>
                      </a:r>
                    </a:p>
                  </a:txBody>
                  <a:tcPr marT="42588" marB="42588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083907" y="4507139"/>
          <a:ext cx="2733186" cy="128272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7331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757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800000"/>
                          </a:solidFill>
                          <a:latin typeface="+mn-lt"/>
                          <a:cs typeface="Comic Sans MS"/>
                        </a:rPr>
                        <a:t>Run Group</a:t>
                      </a:r>
                      <a:r>
                        <a:rPr lang="en-US" sz="1800" b="0" baseline="0" dirty="0">
                          <a:solidFill>
                            <a:srgbClr val="800000"/>
                          </a:solidFill>
                          <a:latin typeface="+mn-lt"/>
                          <a:cs typeface="Comic Sans MS"/>
                        </a:rPr>
                        <a:t> conditions:</a:t>
                      </a:r>
                      <a:endParaRPr lang="en-US" sz="1800" b="0" dirty="0">
                        <a:solidFill>
                          <a:srgbClr val="800000"/>
                        </a:solidFill>
                        <a:latin typeface="+mn-lt"/>
                        <a:cs typeface="Comic Sans MS"/>
                      </a:endParaRPr>
                    </a:p>
                  </a:txBody>
                  <a:tcPr marT="42588" marB="4258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576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90"/>
                          </a:solidFill>
                        </a:rPr>
                        <a:t>E</a:t>
                      </a:r>
                      <a:r>
                        <a:rPr lang="en-US" sz="1800" baseline="-25000" dirty="0">
                          <a:solidFill>
                            <a:srgbClr val="000090"/>
                          </a:solidFill>
                        </a:rPr>
                        <a:t>b</a:t>
                      </a:r>
                      <a:r>
                        <a:rPr lang="en-US" sz="1800" dirty="0">
                          <a:solidFill>
                            <a:srgbClr val="000090"/>
                          </a:solidFill>
                        </a:rPr>
                        <a:t> = 6.6 GeV, 50 days</a:t>
                      </a:r>
                    </a:p>
                  </a:txBody>
                  <a:tcPr marT="42588" marB="4258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576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90"/>
                          </a:solidFill>
                        </a:rPr>
                        <a:t>E</a:t>
                      </a:r>
                      <a:r>
                        <a:rPr lang="en-US" sz="1800" baseline="-25000" dirty="0">
                          <a:solidFill>
                            <a:srgbClr val="000090"/>
                          </a:solidFill>
                        </a:rPr>
                        <a:t>b</a:t>
                      </a:r>
                      <a:r>
                        <a:rPr lang="en-US" sz="1800" dirty="0">
                          <a:solidFill>
                            <a:srgbClr val="000090"/>
                          </a:solidFill>
                        </a:rPr>
                        <a:t> = 8.8 GeV,</a:t>
                      </a:r>
                      <a:r>
                        <a:rPr lang="en-US" sz="1800" baseline="0" dirty="0">
                          <a:solidFill>
                            <a:srgbClr val="000090"/>
                          </a:solidFill>
                        </a:rPr>
                        <a:t> 50 days</a:t>
                      </a:r>
                      <a:endParaRPr lang="en-US" sz="1800" dirty="0">
                        <a:solidFill>
                          <a:srgbClr val="000090"/>
                        </a:solidFill>
                      </a:endParaRPr>
                    </a:p>
                  </a:txBody>
                  <a:tcPr marT="42588" marB="4258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5" name="Straight Connector 31"/>
          <p:cNvCxnSpPr/>
          <p:nvPr/>
        </p:nvCxnSpPr>
        <p:spPr>
          <a:xfrm>
            <a:off x="-22860" y="677355"/>
            <a:ext cx="9144000" cy="0"/>
          </a:xfrm>
          <a:prstGeom prst="line">
            <a:avLst/>
          </a:prstGeom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858949" y="3774913"/>
            <a:ext cx="2634044" cy="400105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</a:rPr>
              <a:t>Approved by PAC44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276937" y="6553200"/>
            <a:ext cx="486064" cy="304800"/>
          </a:xfrm>
          <a:prstGeom prst="rect">
            <a:avLst/>
          </a:prstGeom>
        </p:spPr>
        <p:txBody>
          <a:bodyPr/>
          <a:lstStyle/>
          <a:p>
            <a:fld id="{66D3942C-BD50-4FC2-A952-1F84E0E6FA11}" type="slidenum">
              <a:rPr lang="en-US" sz="1000" smtClean="0"/>
              <a:t>16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17592527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Screen Shot 2016-08-12 at 7.35.38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1" y="2600960"/>
            <a:ext cx="3241040" cy="33426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0929" y="147936"/>
            <a:ext cx="8966873" cy="523220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algn="ctr">
              <a:defRPr/>
            </a:pPr>
            <a:r>
              <a:rPr lang="en-US" sz="2800" b="1" u="sng" kern="0" dirty="0">
                <a:solidFill>
                  <a:srgbClr val="3333CC"/>
                </a:solidFill>
                <a:ea typeface="MS PGothic" pitchFamily="34" charset="-128"/>
              </a:rPr>
              <a:t>Hunting for Glue in Excited Baryons with CLAS12</a:t>
            </a:r>
            <a:endParaRPr lang="en-US" sz="2800" u="sng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968" y="838200"/>
            <a:ext cx="8525235" cy="400110"/>
          </a:xfrm>
          <a:prstGeom prst="rect">
            <a:avLst/>
          </a:prstGeom>
          <a:noFill/>
          <a:ln w="38100">
            <a:solidFill>
              <a:srgbClr val="000090"/>
            </a:solidFill>
          </a:ln>
        </p:spPr>
        <p:txBody>
          <a:bodyPr wrap="square" lIns="91435" tIns="45718" rIns="91435" bIns="45718" rtlCol="0" anchor="ctr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FF0000"/>
                </a:solidFill>
              </a:rPr>
              <a:t>Can glue be a structural component to generate hybrid q</a:t>
            </a:r>
            <a:r>
              <a:rPr lang="en-US" sz="2000" baseline="30000" dirty="0">
                <a:solidFill>
                  <a:srgbClr val="FF0000"/>
                </a:solidFill>
              </a:rPr>
              <a:t>3</a:t>
            </a:r>
            <a:r>
              <a:rPr lang="en-US" sz="2000" dirty="0">
                <a:solidFill>
                  <a:srgbClr val="FF0000"/>
                </a:solidFill>
              </a:rPr>
              <a:t>g baryon states?</a:t>
            </a:r>
          </a:p>
        </p:txBody>
      </p:sp>
      <p:grpSp>
        <p:nvGrpSpPr>
          <p:cNvPr id="8" name="Gruppo 4"/>
          <p:cNvGrpSpPr/>
          <p:nvPr/>
        </p:nvGrpSpPr>
        <p:grpSpPr>
          <a:xfrm>
            <a:off x="2021839" y="4495800"/>
            <a:ext cx="1134847" cy="1392448"/>
            <a:chOff x="8532803" y="1610420"/>
            <a:chExt cx="1983455" cy="2155623"/>
          </a:xfrm>
        </p:grpSpPr>
        <p:sp>
          <p:nvSpPr>
            <p:cNvPr id="9" name="Rettangolo 3"/>
            <p:cNvSpPr/>
            <p:nvPr/>
          </p:nvSpPr>
          <p:spPr bwMode="auto">
            <a:xfrm>
              <a:off x="8791526" y="1610420"/>
              <a:ext cx="1590724" cy="2088232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69" eaLnBrk="0" hangingPunct="0">
                <a:defRPr/>
              </a:pPr>
              <a:endParaRPr lang="it-IT" sz="400" kern="0" dirty="0">
                <a:solidFill>
                  <a:srgbClr val="800000"/>
                </a:solidFill>
                <a:latin typeface="Baskerville Old Face" charset="0"/>
                <a:ea typeface="ＭＳ Ｐゴシック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16134" y="2042468"/>
              <a:ext cx="663310" cy="349232"/>
            </a:xfrm>
            <a:prstGeom prst="rect">
              <a:avLst/>
            </a:prstGeom>
            <a:ln w="28575" cmpd="sng">
              <a:noFill/>
            </a:ln>
          </p:spPr>
        </p:pic>
        <p:pic>
          <p:nvPicPr>
            <p:cNvPr id="11" name="Picture 10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44126" y="3050580"/>
              <a:ext cx="807508" cy="318339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8532803" y="2239441"/>
              <a:ext cx="1969446" cy="657803"/>
            </a:xfrm>
            <a:prstGeom prst="rect">
              <a:avLst/>
            </a:prstGeom>
            <a:noFill/>
          </p:spPr>
          <p:txBody>
            <a:bodyPr wrap="none" lIns="100767" tIns="50383" rIns="100767" bIns="50383" rtlCol="0">
              <a:spAutoFit/>
            </a:bodyPr>
            <a:lstStyle/>
            <a:p>
              <a:pPr eaLnBrk="0" hangingPunct="0">
                <a:defRPr/>
              </a:pPr>
              <a:r>
                <a:rPr lang="en-US" sz="2100" kern="0" dirty="0">
                  <a:solidFill>
                    <a:srgbClr val="000000"/>
                  </a:solidFill>
                  <a:latin typeface="Baskerville Old Face" charset="0"/>
                  <a:ea typeface="ＭＳ Ｐゴシック" charset="0"/>
                </a:rPr>
                <a:t> </a:t>
              </a:r>
              <a:r>
                <a:rPr lang="en-US" sz="1200" kern="0" dirty="0">
                  <a:solidFill>
                    <a:srgbClr val="000000"/>
                  </a:solidFill>
                  <a:latin typeface="Calibri"/>
                  <a:ea typeface="ＭＳ Ｐゴシック" charset="0"/>
                </a:rPr>
                <a:t>regular states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614052" y="3108240"/>
              <a:ext cx="1902206" cy="657803"/>
            </a:xfrm>
            <a:prstGeom prst="rect">
              <a:avLst/>
            </a:prstGeom>
            <a:noFill/>
          </p:spPr>
          <p:txBody>
            <a:bodyPr wrap="none" lIns="100767" tIns="50383" rIns="100767" bIns="50383" rtlCol="0">
              <a:spAutoFit/>
            </a:bodyPr>
            <a:lstStyle/>
            <a:p>
              <a:pPr eaLnBrk="0" hangingPunct="0">
                <a:defRPr/>
              </a:pPr>
              <a:r>
                <a:rPr lang="en-US" sz="2100" kern="0" dirty="0">
                  <a:solidFill>
                    <a:srgbClr val="0000FF"/>
                  </a:solidFill>
                  <a:latin typeface="Baskerville Old Face" charset="0"/>
                  <a:ea typeface="ＭＳ Ｐゴシック" charset="0"/>
                </a:rPr>
                <a:t> </a:t>
              </a:r>
              <a:r>
                <a:rPr lang="en-US" sz="1200" kern="0" dirty="0">
                  <a:solidFill>
                    <a:srgbClr val="0000FF"/>
                  </a:solidFill>
                  <a:latin typeface="Calibri"/>
                  <a:ea typeface="ＭＳ Ｐゴシック" charset="0"/>
                </a:rPr>
                <a:t>hybrid states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955042" y="5370326"/>
            <a:ext cx="333281" cy="317161"/>
          </a:xfrm>
          <a:prstGeom prst="rect">
            <a:avLst/>
          </a:prstGeom>
          <a:noFill/>
        </p:spPr>
        <p:txBody>
          <a:bodyPr wrap="none" lIns="100730" tIns="50364" rIns="100730" bIns="50364" rtlCol="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000000"/>
                </a:solidFill>
              </a:rPr>
              <a:t>N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134477" y="3907537"/>
            <a:ext cx="4361" cy="1438554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891896" y="4532038"/>
            <a:ext cx="725676" cy="308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lIns="91435" tIns="45718" rIns="91435" bIns="45718" rtlCol="0">
            <a:spAutoFit/>
          </a:bodyPr>
          <a:lstStyle/>
          <a:p>
            <a:pPr eaLnBrk="0" hangingPunct="0">
              <a:defRPr/>
            </a:pPr>
            <a:r>
              <a:rPr lang="en-US" sz="1400" kern="0" dirty="0">
                <a:solidFill>
                  <a:srgbClr val="0000FF"/>
                </a:solidFill>
                <a:latin typeface="Calibri"/>
                <a:ea typeface="ＭＳ Ｐゴシック" charset="0"/>
              </a:rPr>
              <a:t>1.3GeV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4800" y="1524002"/>
            <a:ext cx="3429000" cy="830997"/>
          </a:xfrm>
          <a:prstGeom prst="rect">
            <a:avLst/>
          </a:prstGeom>
          <a:noFill/>
        </p:spPr>
        <p:txBody>
          <a:bodyPr wrap="square" lIns="91435" tIns="45718" rIns="91435" bIns="45718" rtlCol="0" anchor="ctr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3366FF"/>
                </a:solidFill>
              </a:rPr>
              <a:t>Predictions of the N* spectrum from QCD show both regular q</a:t>
            </a:r>
            <a:r>
              <a:rPr lang="en-US" sz="1600" baseline="30000" dirty="0">
                <a:solidFill>
                  <a:srgbClr val="3366FF"/>
                </a:solidFill>
              </a:rPr>
              <a:t>3</a:t>
            </a:r>
            <a:r>
              <a:rPr lang="en-US" sz="1600" dirty="0">
                <a:solidFill>
                  <a:srgbClr val="3366FF"/>
                </a:solidFill>
              </a:rPr>
              <a:t> </a:t>
            </a:r>
            <a:r>
              <a:rPr lang="en-US" sz="1600" i="1" u="sng" dirty="0">
                <a:solidFill>
                  <a:srgbClr val="3366FF"/>
                </a:solidFill>
              </a:rPr>
              <a:t>and</a:t>
            </a:r>
            <a:r>
              <a:rPr lang="en-US" sz="1600" dirty="0">
                <a:solidFill>
                  <a:srgbClr val="3366FF"/>
                </a:solidFill>
              </a:rPr>
              <a:t> hybrid q</a:t>
            </a:r>
            <a:r>
              <a:rPr lang="en-US" sz="1600" baseline="30000" dirty="0">
                <a:solidFill>
                  <a:srgbClr val="3366FF"/>
                </a:solidFill>
              </a:rPr>
              <a:t>3</a:t>
            </a:r>
            <a:r>
              <a:rPr lang="en-US" sz="1600" dirty="0">
                <a:solidFill>
                  <a:srgbClr val="3366FF"/>
                </a:solidFill>
              </a:rPr>
              <a:t>g states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590279" y="3374327"/>
            <a:ext cx="1036873" cy="261606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rgbClr val="000000"/>
                </a:solidFill>
              </a:rPr>
              <a:t>GeV</a:t>
            </a:r>
            <a:r>
              <a:rPr lang="en-US" sz="1100" baseline="30000" dirty="0">
                <a:solidFill>
                  <a:srgbClr val="000000"/>
                </a:solidFill>
              </a:rPr>
              <a:t>-1/2</a:t>
            </a:r>
            <a:r>
              <a:rPr lang="en-US" sz="1100" dirty="0">
                <a:solidFill>
                  <a:srgbClr val="000000"/>
                </a:solidFill>
              </a:rPr>
              <a:t> *1000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06981" y="2743203"/>
            <a:ext cx="2584612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91435" tIns="45718" rIns="91435" bIns="45718" rtlCol="0">
            <a:spAutoFit/>
          </a:bodyPr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22" name="Group 19"/>
          <p:cNvGrpSpPr>
            <a:grpSpLocks noChangeAspect="1"/>
          </p:cNvGrpSpPr>
          <p:nvPr/>
        </p:nvGrpSpPr>
        <p:grpSpPr>
          <a:xfrm>
            <a:off x="4711613" y="3048000"/>
            <a:ext cx="3517989" cy="3420872"/>
            <a:chOff x="3747542" y="2028993"/>
            <a:chExt cx="2790475" cy="2912984"/>
          </a:xfrm>
        </p:grpSpPr>
        <p:pic>
          <p:nvPicPr>
            <p:cNvPr id="23" name="Picture 21"/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47542" y="2028993"/>
              <a:ext cx="2790475" cy="2912984"/>
            </a:xfrm>
            <a:prstGeom prst="rect">
              <a:avLst/>
            </a:prstGeom>
          </p:spPr>
        </p:pic>
        <p:sp>
          <p:nvSpPr>
            <p:cNvPr id="25" name="TextBox 53"/>
            <p:cNvSpPr txBox="1"/>
            <p:nvPr/>
          </p:nvSpPr>
          <p:spPr>
            <a:xfrm>
              <a:off x="5079361" y="2952414"/>
              <a:ext cx="278599" cy="275123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txBody>
            <a:bodyPr wrap="none" lIns="91368" tIns="45683" rIns="91368" bIns="45683" rtlCol="0">
              <a:spAutoFit/>
            </a:bodyPr>
            <a:lstStyle/>
            <a:p>
              <a:pPr defTabSz="913784" eaLnBrk="0" hangingPunct="0">
                <a:defRPr/>
              </a:pPr>
              <a:r>
                <a:rPr lang="en-US" sz="1500" dirty="0">
                  <a:solidFill>
                    <a:srgbClr val="000000"/>
                  </a:solidFill>
                  <a:latin typeface="Baskerville Old Face" charset="0"/>
                  <a:ea typeface="ＭＳ Ｐゴシック" charset="0"/>
                </a:rPr>
                <a:t>q</a:t>
              </a:r>
              <a:r>
                <a:rPr lang="en-US" sz="1500" baseline="30000" dirty="0">
                  <a:solidFill>
                    <a:srgbClr val="000000"/>
                  </a:solidFill>
                  <a:latin typeface="Baskerville Old Face" charset="0"/>
                  <a:ea typeface="ＭＳ Ｐゴシック" charset="0"/>
                </a:rPr>
                <a:t>3</a:t>
              </a:r>
              <a:endParaRPr lang="en-US" sz="1500" dirty="0">
                <a:solidFill>
                  <a:srgbClr val="FF0000"/>
                </a:solidFill>
                <a:latin typeface="Baskerville Old Face" charset="0"/>
                <a:ea typeface="ＭＳ Ｐゴシック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191001" y="1895826"/>
            <a:ext cx="4648200" cy="1087796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lvl="0"/>
            <a:r>
              <a:rPr lang="en-US" sz="1600" dirty="0">
                <a:solidFill>
                  <a:srgbClr val="008000"/>
                </a:solidFill>
              </a:rPr>
              <a:t>LQCD and/or QM predictions on Q</a:t>
            </a:r>
            <a:r>
              <a:rPr lang="en-US" sz="1600" baseline="30000" dirty="0">
                <a:solidFill>
                  <a:srgbClr val="008000"/>
                </a:solidFill>
              </a:rPr>
              <a:t>2</a:t>
            </a:r>
            <a:r>
              <a:rPr lang="en-US" sz="1600" dirty="0">
                <a:solidFill>
                  <a:srgbClr val="008000"/>
                </a:solidFill>
              </a:rPr>
              <a:t> evolution of the hybrid-baryon </a:t>
            </a:r>
            <a:r>
              <a:rPr lang="en-US" sz="1600" dirty="0" err="1">
                <a:solidFill>
                  <a:srgbClr val="008000"/>
                </a:solidFill>
              </a:rPr>
              <a:t>electroexcitation</a:t>
            </a:r>
            <a:r>
              <a:rPr lang="en-US" sz="1600" dirty="0">
                <a:solidFill>
                  <a:srgbClr val="008000"/>
                </a:solidFill>
              </a:rPr>
              <a:t> amplitudes are critical in order to establish the nature of a baryon state</a:t>
            </a:r>
          </a:p>
        </p:txBody>
      </p:sp>
      <p:sp>
        <p:nvSpPr>
          <p:cNvPr id="37" name="TextBox 36"/>
          <p:cNvSpPr txBox="1"/>
          <p:nvPr/>
        </p:nvSpPr>
        <p:spPr>
          <a:xfrm rot="16200000">
            <a:off x="2971587" y="4496022"/>
            <a:ext cx="2899013" cy="307777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0000"/>
                </a:solidFill>
              </a:rPr>
              <a:t>Scalar Electroexcitation Amplitude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495194" y="3954275"/>
            <a:ext cx="653670" cy="307777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0090"/>
                </a:solidFill>
                <a:latin typeface="Comic Sans MS"/>
                <a:cs typeface="Comic Sans MS"/>
              </a:rPr>
              <a:t>CLAS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445501" y="3570298"/>
            <a:ext cx="2609371" cy="3077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lIns="91435" tIns="45718" rIns="91435" bIns="45718" rtlCol="0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rgbClr val="000000"/>
                </a:solidFill>
              </a:rPr>
              <a:t>Black curves if state is a q</a:t>
            </a:r>
            <a:r>
              <a:rPr lang="en-US" sz="1400" baseline="30000" dirty="0">
                <a:solidFill>
                  <a:srgbClr val="000000"/>
                </a:solidFill>
              </a:rPr>
              <a:t>3</a:t>
            </a:r>
            <a:r>
              <a:rPr lang="en-US" sz="1400" dirty="0">
                <a:solidFill>
                  <a:srgbClr val="000000"/>
                </a:solidFill>
              </a:rPr>
              <a:t> N*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132997" y="5856298"/>
            <a:ext cx="2799251" cy="30777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lIns="91435" tIns="45718" rIns="91435" bIns="45718" rtlCol="0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rgbClr val="FF0000"/>
                </a:solidFill>
              </a:rPr>
              <a:t>Red curve if state is a q</a:t>
            </a:r>
            <a:r>
              <a:rPr lang="en-US" sz="1400" baseline="30000" dirty="0">
                <a:solidFill>
                  <a:srgbClr val="FF0000"/>
                </a:solidFill>
              </a:rPr>
              <a:t>3</a:t>
            </a:r>
            <a:r>
              <a:rPr lang="en-US" sz="1400" dirty="0">
                <a:solidFill>
                  <a:srgbClr val="FF0000"/>
                </a:solidFill>
              </a:rPr>
              <a:t>g hybrid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123594" y="3113095"/>
            <a:ext cx="1981200" cy="338554"/>
          </a:xfrm>
          <a:prstGeom prst="rect">
            <a:avLst/>
          </a:prstGeom>
          <a:solidFill>
            <a:schemeClr val="bg1"/>
          </a:solidFill>
        </p:spPr>
        <p:txBody>
          <a:bodyPr wrap="square" lIns="91435" tIns="45718" rIns="91435" bIns="45718" rtlCol="0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0090"/>
                </a:solidFill>
                <a:latin typeface="Comic Sans MS"/>
                <a:cs typeface="Comic Sans MS"/>
              </a:rPr>
              <a:t>N(1440)1/2</a:t>
            </a:r>
            <a:r>
              <a:rPr lang="en-US" sz="1600" baseline="30000" dirty="0">
                <a:solidFill>
                  <a:srgbClr val="000090"/>
                </a:solidFill>
                <a:latin typeface="Comic Sans MS"/>
                <a:cs typeface="Comic Sans MS"/>
              </a:rPr>
              <a:t>+</a:t>
            </a:r>
            <a:r>
              <a:rPr lang="en-US" sz="1600" dirty="0">
                <a:solidFill>
                  <a:srgbClr val="000090"/>
                </a:solidFill>
                <a:latin typeface="Comic Sans MS"/>
                <a:cs typeface="Comic Sans MS"/>
              </a:rPr>
              <a:t>   S</a:t>
            </a:r>
            <a:r>
              <a:rPr lang="en-US" sz="1600" baseline="-25000" dirty="0">
                <a:solidFill>
                  <a:srgbClr val="000090"/>
                </a:solidFill>
                <a:latin typeface="Comic Sans MS"/>
                <a:cs typeface="Comic Sans MS"/>
              </a:rPr>
              <a:t>1/2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248400" y="6316475"/>
            <a:ext cx="1027176" cy="307777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rgbClr val="000000"/>
                </a:solidFill>
              </a:rPr>
              <a:t>Q</a:t>
            </a:r>
            <a:r>
              <a:rPr lang="en-US" sz="1400" baseline="30000" dirty="0">
                <a:solidFill>
                  <a:srgbClr val="000000"/>
                </a:solidFill>
              </a:rPr>
              <a:t>2</a:t>
            </a:r>
            <a:r>
              <a:rPr lang="en-US" sz="1400" dirty="0">
                <a:solidFill>
                  <a:srgbClr val="000000"/>
                </a:solidFill>
              </a:rPr>
              <a:t> (GeV</a:t>
            </a:r>
            <a:r>
              <a:rPr lang="en-US" sz="1400" baseline="30000" dirty="0">
                <a:solidFill>
                  <a:srgbClr val="000000"/>
                </a:solidFill>
              </a:rPr>
              <a:t>2</a:t>
            </a:r>
            <a:r>
              <a:rPr lang="en-US" sz="14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62001" y="5943600"/>
            <a:ext cx="2590800" cy="338554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>
              <a:defRPr/>
            </a:pPr>
            <a:r>
              <a:rPr lang="en-US" sz="1600" i="1" dirty="0">
                <a:solidFill>
                  <a:srgbClr val="008000"/>
                </a:solidFill>
              </a:rPr>
              <a:t>JLab LQCD group results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70036" y="1270283"/>
            <a:ext cx="4152658" cy="584776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0000"/>
                </a:solidFill>
              </a:rPr>
              <a:t>Search for hybrid baryons with CLAS12 in exclusive KY and </a:t>
            </a:r>
            <a:r>
              <a:rPr lang="en-US" sz="1600" dirty="0">
                <a:solidFill>
                  <a:srgbClr val="000000"/>
                </a:solidFill>
                <a:latin typeface="Symbol" panose="05050102010706020507" pitchFamily="18" charset="2"/>
              </a:rPr>
              <a:t>p</a:t>
            </a:r>
            <a:r>
              <a:rPr lang="en-US" sz="1600" baseline="30000" dirty="0">
                <a:solidFill>
                  <a:srgbClr val="000000"/>
                </a:solidFill>
              </a:rPr>
              <a:t>+</a:t>
            </a:r>
            <a:r>
              <a:rPr lang="en-US" sz="1600" dirty="0">
                <a:solidFill>
                  <a:srgbClr val="000000"/>
                </a:solidFill>
                <a:latin typeface="Symbol" panose="05050102010706020507" pitchFamily="18" charset="2"/>
              </a:rPr>
              <a:t>p</a:t>
            </a:r>
            <a:r>
              <a:rPr lang="en-US" sz="1600" baseline="30000" dirty="0">
                <a:solidFill>
                  <a:srgbClr val="000000"/>
                </a:solidFill>
              </a:rPr>
              <a:t>-</a:t>
            </a:r>
            <a:r>
              <a:rPr lang="en-US" sz="1600" dirty="0">
                <a:solidFill>
                  <a:srgbClr val="000000"/>
                </a:solidFill>
              </a:rPr>
              <a:t>p electroproduction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5519928" y="5405052"/>
            <a:ext cx="1143000" cy="39928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5" tIns="45718" rIns="91435" bIns="45718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5562600" y="5313600"/>
            <a:ext cx="856488" cy="553998"/>
            <a:chOff x="3502152" y="5888736"/>
            <a:chExt cx="856488" cy="603832"/>
          </a:xfrm>
          <a:noFill/>
        </p:grpSpPr>
        <p:sp>
          <p:nvSpPr>
            <p:cNvPr id="30" name="TextBox 29"/>
            <p:cNvSpPr txBox="1"/>
            <p:nvPr/>
          </p:nvSpPr>
          <p:spPr>
            <a:xfrm>
              <a:off x="3749040" y="5888736"/>
              <a:ext cx="609600" cy="6038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000" i="1" dirty="0">
                  <a:solidFill>
                    <a:srgbClr val="000000"/>
                  </a:solidFill>
                  <a:latin typeface="Calibri"/>
                  <a:cs typeface="Calibri"/>
                </a:rPr>
                <a:t>LF RQM</a:t>
              </a:r>
            </a:p>
            <a:p>
              <a:pPr>
                <a:defRPr/>
              </a:pPr>
              <a:r>
                <a:rPr lang="en-US" sz="1000" i="1" dirty="0">
                  <a:solidFill>
                    <a:srgbClr val="000000"/>
                  </a:solidFill>
                  <a:latin typeface="Calibri"/>
                  <a:cs typeface="Calibri"/>
                </a:rPr>
                <a:t>DSE</a:t>
              </a:r>
            </a:p>
            <a:p>
              <a:pPr>
                <a:defRPr/>
              </a:pPr>
              <a:r>
                <a:rPr lang="en-US" sz="1000" i="1" dirty="0">
                  <a:solidFill>
                    <a:srgbClr val="000000"/>
                  </a:solidFill>
                  <a:latin typeface="Calibri"/>
                  <a:cs typeface="Calibri"/>
                </a:rPr>
                <a:t>QM</a:t>
              </a:r>
            </a:p>
          </p:txBody>
        </p:sp>
        <p:cxnSp>
          <p:nvCxnSpPr>
            <p:cNvPr id="36" name="Straight Connector 35"/>
            <p:cNvCxnSpPr/>
            <p:nvPr/>
          </p:nvCxnSpPr>
          <p:spPr bwMode="auto">
            <a:xfrm>
              <a:off x="3505200" y="6019800"/>
              <a:ext cx="292608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 bwMode="auto">
            <a:xfrm>
              <a:off x="3502152" y="6170612"/>
              <a:ext cx="292608" cy="1588"/>
            </a:xfrm>
            <a:prstGeom prst="line">
              <a:avLst/>
            </a:prstGeom>
            <a:grpFill/>
            <a:ln w="158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>
              <a:off x="3502152" y="6323012"/>
              <a:ext cx="292608" cy="1588"/>
            </a:xfrm>
            <a:prstGeom prst="line">
              <a:avLst/>
            </a:prstGeom>
            <a:grpFill/>
            <a:ln w="15875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9" name="Rectangle 48"/>
          <p:cNvSpPr/>
          <p:nvPr/>
        </p:nvSpPr>
        <p:spPr bwMode="auto">
          <a:xfrm>
            <a:off x="7705344" y="6324601"/>
            <a:ext cx="524256" cy="1493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5" tIns="45718" rIns="91435" bIns="45718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6400800" y="4191001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5" tIns="45718" rIns="91435" bIns="45718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276937" y="6553200"/>
            <a:ext cx="486064" cy="304800"/>
          </a:xfrm>
          <a:prstGeom prst="rect">
            <a:avLst/>
          </a:prstGeom>
        </p:spPr>
        <p:txBody>
          <a:bodyPr/>
          <a:lstStyle/>
          <a:p>
            <a:fld id="{66D3942C-BD50-4FC2-A952-1F84E0E6FA11}" type="slidenum">
              <a:rPr lang="en-US" sz="1000" smtClean="0"/>
              <a:t>17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0694782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4CE2150-BDC2-8242-B7B3-8308041DA622}"/>
              </a:ext>
            </a:extLst>
          </p:cNvPr>
          <p:cNvSpPr txBox="1"/>
          <p:nvPr/>
        </p:nvSpPr>
        <p:spPr>
          <a:xfrm>
            <a:off x="357946" y="105717"/>
            <a:ext cx="8407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N* Electroexcitation to High Q</a:t>
            </a:r>
            <a:r>
              <a:rPr lang="en-US" sz="2000" b="1" baseline="30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2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with CLAS12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08FD92-AB08-5440-8834-6CE4787FADC8}"/>
              </a:ext>
            </a:extLst>
          </p:cNvPr>
          <p:cNvSpPr txBox="1"/>
          <p:nvPr/>
        </p:nvSpPr>
        <p:spPr>
          <a:xfrm>
            <a:off x="114617" y="627253"/>
            <a:ext cx="895554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600"/>
              </a:spcAft>
              <a:buClr>
                <a:srgbClr val="C00000"/>
              </a:buClr>
            </a:pPr>
            <a:r>
              <a:rPr lang="en-US" sz="1600" dirty="0">
                <a:solidFill>
                  <a:srgbClr val="C00000"/>
                </a:solidFill>
                <a:latin typeface="+mj-lt"/>
              </a:rPr>
              <a:t>Expected outcome: </a:t>
            </a:r>
            <a:r>
              <a:rPr lang="en-US" sz="1600" dirty="0">
                <a:solidFill>
                  <a:srgbClr val="005BE5"/>
                </a:solidFill>
                <a:latin typeface="+mj-lt"/>
              </a:rPr>
              <a:t>The first results on the </a:t>
            </a:r>
            <a:r>
              <a:rPr lang="en-US" sz="1600" dirty="0">
                <a:solidFill>
                  <a:srgbClr val="005BE5"/>
                </a:solidFill>
                <a:latin typeface="Symbol" pitchFamily="2" charset="2"/>
                <a:cs typeface="Symbol" charset="2"/>
              </a:rPr>
              <a:t>g</a:t>
            </a:r>
            <a:r>
              <a:rPr lang="en-US" sz="1600" baseline="-25000" dirty="0">
                <a:solidFill>
                  <a:srgbClr val="005BE5"/>
                </a:solidFill>
                <a:latin typeface="+mj-lt"/>
              </a:rPr>
              <a:t>v</a:t>
            </a:r>
            <a:r>
              <a:rPr lang="en-US" sz="1600" dirty="0">
                <a:solidFill>
                  <a:srgbClr val="005BE5"/>
                </a:solidFill>
                <a:latin typeface="+mj-lt"/>
              </a:rPr>
              <a:t>pN* electrocouplings of most N* states from data </a:t>
            </a:r>
            <a:r>
              <a:rPr lang="en-US" sz="1600" b="0" dirty="0">
                <a:solidFill>
                  <a:srgbClr val="005BE5"/>
                </a:solidFill>
                <a:latin typeface="+mj-lt"/>
              </a:rPr>
              <a:t>in the </a:t>
            </a:r>
            <a:r>
              <a:rPr lang="en-US" sz="1600" dirty="0">
                <a:solidFill>
                  <a:srgbClr val="005BE5"/>
                </a:solidFill>
                <a:latin typeface="+mj-lt"/>
              </a:rPr>
              <a:t>range</a:t>
            </a:r>
            <a:r>
              <a:rPr lang="en-US" sz="1600" b="0" dirty="0">
                <a:solidFill>
                  <a:srgbClr val="005BE5"/>
                </a:solidFill>
                <a:latin typeface="+mj-lt"/>
              </a:rPr>
              <a:t> W &lt; 3.0 GeV and Q</a:t>
            </a:r>
            <a:r>
              <a:rPr lang="en-US" sz="1600" b="0" baseline="30000" dirty="0">
                <a:solidFill>
                  <a:srgbClr val="005BE5"/>
                </a:solidFill>
                <a:latin typeface="+mj-lt"/>
              </a:rPr>
              <a:t>2 </a:t>
            </a:r>
            <a:r>
              <a:rPr lang="en-US" sz="1600" b="0" dirty="0">
                <a:solidFill>
                  <a:srgbClr val="005BE5"/>
                </a:solidFill>
                <a:latin typeface="+mj-lt"/>
              </a:rPr>
              <a:t>&gt; 5.0 GeV</a:t>
            </a:r>
            <a:r>
              <a:rPr lang="en-US" sz="1600" b="0" baseline="30000" dirty="0">
                <a:solidFill>
                  <a:srgbClr val="005BE5"/>
                </a:solidFill>
                <a:latin typeface="+mj-lt"/>
              </a:rPr>
              <a:t>2</a:t>
            </a:r>
            <a:r>
              <a:rPr lang="en-US" sz="1600" b="0" dirty="0">
                <a:solidFill>
                  <a:srgbClr val="005BE5"/>
                </a:solidFill>
                <a:latin typeface="+mj-lt"/>
              </a:rPr>
              <a:t> for exclusive reaction channels</a:t>
            </a:r>
            <a:r>
              <a:rPr lang="en-US" sz="1600" dirty="0">
                <a:solidFill>
                  <a:srgbClr val="005BE5"/>
                </a:solidFill>
                <a:latin typeface="+mj-lt"/>
              </a:rPr>
              <a:t>: </a:t>
            </a:r>
            <a:r>
              <a:rPr lang="en-US" sz="1600" b="0" dirty="0" err="1">
                <a:solidFill>
                  <a:srgbClr val="660066"/>
                </a:solidFill>
                <a:latin typeface="Symbol" pitchFamily="2" charset="2"/>
                <a:cs typeface="Symbol" charset="2"/>
              </a:rPr>
              <a:t>p</a:t>
            </a:r>
            <a:r>
              <a:rPr lang="en-US" sz="1600" b="0" dirty="0" err="1">
                <a:solidFill>
                  <a:srgbClr val="660066"/>
                </a:solidFill>
                <a:latin typeface="+mj-lt"/>
              </a:rPr>
              <a:t>N</a:t>
            </a:r>
            <a:r>
              <a:rPr lang="en-US" sz="1600" b="0" dirty="0">
                <a:solidFill>
                  <a:srgbClr val="660066"/>
                </a:solidFill>
                <a:latin typeface="+mj-lt"/>
              </a:rPr>
              <a:t>, </a:t>
            </a:r>
            <a:r>
              <a:rPr lang="en-US" sz="1600" b="0" dirty="0" err="1">
                <a:solidFill>
                  <a:srgbClr val="660066"/>
                </a:solidFill>
                <a:latin typeface="Symbol" pitchFamily="2" charset="2"/>
                <a:cs typeface="Symbol" charset="2"/>
              </a:rPr>
              <a:t>pp</a:t>
            </a:r>
            <a:r>
              <a:rPr lang="en-US" sz="1600" b="0" dirty="0" err="1">
                <a:solidFill>
                  <a:srgbClr val="660066"/>
                </a:solidFill>
                <a:latin typeface="+mj-lt"/>
              </a:rPr>
              <a:t>N</a:t>
            </a:r>
            <a:r>
              <a:rPr lang="en-US" sz="1600" b="0" dirty="0">
                <a:solidFill>
                  <a:srgbClr val="660066"/>
                </a:solidFill>
                <a:latin typeface="+mj-lt"/>
              </a:rPr>
              <a:t>, K</a:t>
            </a:r>
            <a:r>
              <a:rPr lang="en-US" sz="1600" b="0" dirty="0">
                <a:solidFill>
                  <a:srgbClr val="660066"/>
                </a:solidFill>
                <a:latin typeface="+mj-lt"/>
                <a:cs typeface="Symbol" charset="2"/>
              </a:rPr>
              <a:t>Y</a:t>
            </a:r>
            <a:r>
              <a:rPr lang="en-US" sz="1600" b="0" dirty="0">
                <a:solidFill>
                  <a:srgbClr val="660066"/>
                </a:solidFill>
                <a:latin typeface="+mj-lt"/>
              </a:rPr>
              <a:t>, K*Y, KY*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9E470F-28CB-8642-974B-38E710E83B8A}"/>
              </a:ext>
            </a:extLst>
          </p:cNvPr>
          <p:cNvSpPr txBox="1"/>
          <p:nvPr/>
        </p:nvSpPr>
        <p:spPr>
          <a:xfrm>
            <a:off x="1554560" y="4194014"/>
            <a:ext cx="9524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>
                <a:solidFill>
                  <a:srgbClr val="7030A0"/>
                </a:solidFill>
                <a:latin typeface="Comic Sans MS" panose="030F0702030302020204" pitchFamily="66" charset="0"/>
              </a:rPr>
              <a:t>  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19E470F-28CB-8642-974B-38E710E83B8A}"/>
              </a:ext>
            </a:extLst>
          </p:cNvPr>
          <p:cNvSpPr txBox="1"/>
          <p:nvPr/>
        </p:nvSpPr>
        <p:spPr>
          <a:xfrm>
            <a:off x="1591382" y="3863725"/>
            <a:ext cx="3710268" cy="307777"/>
          </a:xfrm>
          <a:prstGeom prst="rect">
            <a:avLst/>
          </a:prstGeom>
          <a:solidFill>
            <a:schemeClr val="bg1"/>
          </a:solidFill>
          <a:ln w="2222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7030A0"/>
                </a:solidFill>
                <a:latin typeface="+mj-lt"/>
              </a:rPr>
              <a:t>Expected events per Q</a:t>
            </a:r>
            <a:r>
              <a:rPr lang="en-US" sz="1200" baseline="30000">
                <a:solidFill>
                  <a:srgbClr val="7030A0"/>
                </a:solidFill>
                <a:latin typeface="+mj-lt"/>
              </a:rPr>
              <a:t>2</a:t>
            </a:r>
            <a:r>
              <a:rPr lang="en-US" sz="1200">
                <a:solidFill>
                  <a:srgbClr val="7030A0"/>
                </a:solidFill>
                <a:latin typeface="+mj-lt"/>
              </a:rPr>
              <a:t>/W bin for full RG-A dataset</a:t>
            </a:r>
            <a:r>
              <a:rPr lang="en-US" sz="1400">
                <a:solidFill>
                  <a:srgbClr val="7030A0"/>
                </a:solidFill>
                <a:latin typeface="+mj-lt"/>
              </a:rPr>
              <a:t>  </a:t>
            </a:r>
          </a:p>
        </p:txBody>
      </p:sp>
      <p:sp>
        <p:nvSpPr>
          <p:cNvPr id="40" name="CustomShape 5"/>
          <p:cNvSpPr/>
          <p:nvPr/>
        </p:nvSpPr>
        <p:spPr>
          <a:xfrm>
            <a:off x="6880375" y="4306609"/>
            <a:ext cx="2198161" cy="8295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2160">
              <a:lnSpc>
                <a:spcPct val="100000"/>
              </a:lnSpc>
              <a:spcBef>
                <a:spcPts val="1200"/>
              </a:spcBef>
              <a:buClr>
                <a:srgbClr val="000000"/>
              </a:buClr>
            </a:pPr>
            <a:r>
              <a:rPr lang="en-US" sz="1200" spc="-1" dirty="0">
                <a:solidFill>
                  <a:srgbClr val="3133CD"/>
                </a:solidFill>
                <a:latin typeface="Arial"/>
                <a:ea typeface="DejaVu Sans"/>
              </a:rPr>
              <a:t>Collected data  </a:t>
            </a:r>
            <a:r>
              <a:rPr lang="en-US" sz="1200" b="0" strike="noStrike" spc="-1" dirty="0">
                <a:solidFill>
                  <a:srgbClr val="3133CD"/>
                </a:solidFill>
                <a:latin typeface="Arial"/>
                <a:ea typeface="DejaVu Sans"/>
              </a:rPr>
              <a:t>will extend the</a:t>
            </a:r>
            <a:r>
              <a:rPr lang="en-US" sz="1200" spc="-1" dirty="0">
                <a:solidFill>
                  <a:srgbClr val="3133CD"/>
                </a:solidFill>
                <a:latin typeface="Arial"/>
                <a:ea typeface="DejaVu Sans"/>
              </a:rPr>
              <a:t> Q</a:t>
            </a:r>
            <a:r>
              <a:rPr lang="en-US" sz="1200" spc="-1" baseline="30000" dirty="0">
                <a:solidFill>
                  <a:srgbClr val="3133CD"/>
                </a:solidFill>
                <a:latin typeface="Arial"/>
                <a:ea typeface="DejaVu Sans"/>
              </a:rPr>
              <a:t>2</a:t>
            </a:r>
            <a:r>
              <a:rPr lang="en-US" sz="1200" spc="-1" dirty="0">
                <a:solidFill>
                  <a:srgbClr val="3133CD"/>
                </a:solidFill>
                <a:latin typeface="Arial"/>
                <a:ea typeface="DejaVu Sans"/>
              </a:rPr>
              <a:t> </a:t>
            </a:r>
            <a:r>
              <a:rPr lang="en-US" sz="1200" b="0" strike="noStrike" spc="-1" dirty="0">
                <a:solidFill>
                  <a:srgbClr val="3133CD"/>
                </a:solidFill>
                <a:latin typeface="Arial"/>
                <a:ea typeface="DejaVu Sans"/>
              </a:rPr>
              <a:t>range of</a:t>
            </a:r>
            <a:r>
              <a:rPr lang="en-US" sz="1200" spc="-1" dirty="0">
                <a:solidFill>
                  <a:srgbClr val="3133CD"/>
                </a:solidFill>
                <a:latin typeface="Arial"/>
                <a:ea typeface="DejaVu Sans"/>
              </a:rPr>
              <a:t> the </a:t>
            </a:r>
            <a:r>
              <a:rPr lang="en-US" sz="1200" spc="-1" dirty="0">
                <a:solidFill>
                  <a:srgbClr val="3133CD"/>
                </a:solidFill>
                <a:latin typeface="Symbol" charset="2"/>
                <a:ea typeface="DejaVu Sans"/>
                <a:cs typeface="Symbol" charset="2"/>
              </a:rPr>
              <a:t>g</a:t>
            </a:r>
            <a:r>
              <a:rPr lang="en-US" sz="1200" spc="-1" baseline="-25000" dirty="0">
                <a:solidFill>
                  <a:srgbClr val="3133CD"/>
                </a:solidFill>
                <a:latin typeface="Arial"/>
                <a:ea typeface="DejaVu Sans"/>
              </a:rPr>
              <a:t>v</a:t>
            </a:r>
            <a:r>
              <a:rPr lang="en-US" sz="1200" spc="-1" dirty="0">
                <a:solidFill>
                  <a:srgbClr val="3133CD"/>
                </a:solidFill>
                <a:latin typeface="Arial"/>
                <a:ea typeface="DejaVu Sans"/>
              </a:rPr>
              <a:t>pN* </a:t>
            </a:r>
            <a:r>
              <a:rPr lang="en-US" sz="1200" b="0" strike="noStrike" spc="-1" dirty="0">
                <a:solidFill>
                  <a:srgbClr val="3133CD"/>
                </a:solidFill>
                <a:latin typeface="Arial"/>
                <a:ea typeface="DejaVu Sans"/>
              </a:rPr>
              <a:t>electrocouplings to </a:t>
            </a:r>
            <a:r>
              <a:rPr lang="en-US" sz="1200" spc="-1" dirty="0">
                <a:solidFill>
                  <a:srgbClr val="C00000"/>
                </a:solidFill>
                <a:latin typeface="Arial"/>
                <a:ea typeface="DejaVu Sans"/>
              </a:rPr>
              <a:t>8</a:t>
            </a:r>
            <a:r>
              <a:rPr lang="en-US" sz="1200" b="0" strike="noStrike" spc="-1" dirty="0">
                <a:solidFill>
                  <a:srgbClr val="C00000"/>
                </a:solidFill>
                <a:latin typeface="Arial"/>
                <a:ea typeface="DejaVu Sans"/>
              </a:rPr>
              <a:t>-10 GeV</a:t>
            </a:r>
            <a:r>
              <a:rPr lang="en-US" sz="1200" b="0" strike="noStrike" spc="-1" baseline="30000" dirty="0">
                <a:solidFill>
                  <a:srgbClr val="C00000"/>
                </a:solidFill>
                <a:latin typeface="Arial"/>
                <a:ea typeface="DejaVu Sans"/>
              </a:rPr>
              <a:t>2</a:t>
            </a:r>
            <a:r>
              <a:rPr lang="en-US" sz="1200" b="0" strike="noStrike" spc="-1" dirty="0">
                <a:solidFill>
                  <a:srgbClr val="C00000"/>
                </a:solidFill>
                <a:latin typeface="Arial"/>
                <a:ea typeface="DejaVu Sans"/>
              </a:rPr>
              <a:t> </a:t>
            </a:r>
            <a:r>
              <a:rPr lang="en-US" sz="1200" b="0" strike="noStrike" spc="-1" dirty="0">
                <a:solidFill>
                  <a:srgbClr val="3133CD"/>
                </a:solidFill>
                <a:latin typeface="Arial"/>
                <a:ea typeface="DejaVu Sans"/>
              </a:rPr>
              <a:t>for each of these channels</a:t>
            </a:r>
            <a:endParaRPr lang="en-US" sz="1200" b="0" i="1" strike="noStrike" spc="-1" baseline="30000" dirty="0">
              <a:solidFill>
                <a:srgbClr val="008100"/>
              </a:solidFill>
              <a:latin typeface="Arial"/>
              <a:ea typeface="DejaVu Sans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7E56926-E62C-9347-9117-381431592647}"/>
              </a:ext>
            </a:extLst>
          </p:cNvPr>
          <p:cNvCxnSpPr/>
          <p:nvPr/>
        </p:nvCxnSpPr>
        <p:spPr bwMode="auto">
          <a:xfrm>
            <a:off x="0" y="490953"/>
            <a:ext cx="9144000" cy="0"/>
          </a:xfrm>
          <a:prstGeom prst="line">
            <a:avLst/>
          </a:prstGeom>
          <a:noFill/>
          <a:ln w="2540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FC5D5346-A8B1-E74C-8428-A7459E03A4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523412"/>
              </p:ext>
            </p:extLst>
          </p:nvPr>
        </p:nvGraphicFramePr>
        <p:xfrm>
          <a:off x="61371" y="4201567"/>
          <a:ext cx="6781288" cy="231648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612638">
                  <a:extLst>
                    <a:ext uri="{9D8B030D-6E8A-4147-A177-3AD203B41FA5}">
                      <a16:colId xmlns:a16="http://schemas.microsoft.com/office/drawing/2014/main" val="755154101"/>
                    </a:ext>
                  </a:extLst>
                </a:gridCol>
                <a:gridCol w="620321">
                  <a:extLst>
                    <a:ext uri="{9D8B030D-6E8A-4147-A177-3AD203B41FA5}">
                      <a16:colId xmlns:a16="http://schemas.microsoft.com/office/drawing/2014/main" val="1131228150"/>
                    </a:ext>
                  </a:extLst>
                </a:gridCol>
                <a:gridCol w="616481">
                  <a:extLst>
                    <a:ext uri="{9D8B030D-6E8A-4147-A177-3AD203B41FA5}">
                      <a16:colId xmlns:a16="http://schemas.microsoft.com/office/drawing/2014/main" val="3078348653"/>
                    </a:ext>
                  </a:extLst>
                </a:gridCol>
                <a:gridCol w="616481">
                  <a:extLst>
                    <a:ext uri="{9D8B030D-6E8A-4147-A177-3AD203B41FA5}">
                      <a16:colId xmlns:a16="http://schemas.microsoft.com/office/drawing/2014/main" val="1665124107"/>
                    </a:ext>
                  </a:extLst>
                </a:gridCol>
                <a:gridCol w="616481">
                  <a:extLst>
                    <a:ext uri="{9D8B030D-6E8A-4147-A177-3AD203B41FA5}">
                      <a16:colId xmlns:a16="http://schemas.microsoft.com/office/drawing/2014/main" val="320280716"/>
                    </a:ext>
                  </a:extLst>
                </a:gridCol>
                <a:gridCol w="616481">
                  <a:extLst>
                    <a:ext uri="{9D8B030D-6E8A-4147-A177-3AD203B41FA5}">
                      <a16:colId xmlns:a16="http://schemas.microsoft.com/office/drawing/2014/main" val="311867689"/>
                    </a:ext>
                  </a:extLst>
                </a:gridCol>
                <a:gridCol w="616481">
                  <a:extLst>
                    <a:ext uri="{9D8B030D-6E8A-4147-A177-3AD203B41FA5}">
                      <a16:colId xmlns:a16="http://schemas.microsoft.com/office/drawing/2014/main" val="3907391839"/>
                    </a:ext>
                  </a:extLst>
                </a:gridCol>
                <a:gridCol w="616481">
                  <a:extLst>
                    <a:ext uri="{9D8B030D-6E8A-4147-A177-3AD203B41FA5}">
                      <a16:colId xmlns:a16="http://schemas.microsoft.com/office/drawing/2014/main" val="1617205674"/>
                    </a:ext>
                  </a:extLst>
                </a:gridCol>
                <a:gridCol w="616481">
                  <a:extLst>
                    <a:ext uri="{9D8B030D-6E8A-4147-A177-3AD203B41FA5}">
                      <a16:colId xmlns:a16="http://schemas.microsoft.com/office/drawing/2014/main" val="655834572"/>
                    </a:ext>
                  </a:extLst>
                </a:gridCol>
                <a:gridCol w="616481">
                  <a:extLst>
                    <a:ext uri="{9D8B030D-6E8A-4147-A177-3AD203B41FA5}">
                      <a16:colId xmlns:a16="http://schemas.microsoft.com/office/drawing/2014/main" val="3854346759"/>
                    </a:ext>
                  </a:extLst>
                </a:gridCol>
                <a:gridCol w="616481">
                  <a:extLst>
                    <a:ext uri="{9D8B030D-6E8A-4147-A177-3AD203B41FA5}">
                      <a16:colId xmlns:a16="http://schemas.microsoft.com/office/drawing/2014/main" val="2573006037"/>
                    </a:ext>
                  </a:extLst>
                </a:gridCol>
              </a:tblGrid>
              <a:tr h="232092"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0" baseline="0">
                          <a:solidFill>
                            <a:srgbClr val="7030A0"/>
                          </a:solidFill>
                          <a:latin typeface="Symbol" pitchFamily="2" charset="2"/>
                        </a:rPr>
                        <a:t>p</a:t>
                      </a:r>
                      <a:r>
                        <a:rPr lang="en-US" sz="1200" b="0" baseline="30000">
                          <a:solidFill>
                            <a:srgbClr val="7030A0"/>
                          </a:solidFill>
                        </a:rPr>
                        <a:t>+</a:t>
                      </a:r>
                      <a:r>
                        <a:rPr lang="en-US" sz="1200" b="0" baseline="0">
                          <a:solidFill>
                            <a:srgbClr val="7030A0"/>
                          </a:solidFill>
                        </a:rPr>
                        <a:t>n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 b="0" dirty="0"/>
                    </a:p>
                  </a:txBody>
                  <a:tcPr>
                    <a:solidFill>
                      <a:srgbClr val="DBE4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 b="0" dirty="0"/>
                    </a:p>
                  </a:txBody>
                  <a:tcPr>
                    <a:solidFill>
                      <a:srgbClr val="DBE4F2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baseline="0">
                          <a:solidFill>
                            <a:srgbClr val="7030A0"/>
                          </a:solidFill>
                        </a:rPr>
                        <a:t>K</a:t>
                      </a:r>
                      <a:r>
                        <a:rPr lang="en-US" sz="1200" b="0" baseline="30000">
                          <a:solidFill>
                            <a:srgbClr val="7030A0"/>
                          </a:solidFill>
                        </a:rPr>
                        <a:t>+</a:t>
                      </a:r>
                      <a:r>
                        <a:rPr lang="en-US" sz="1200" b="0" baseline="0">
                          <a:solidFill>
                            <a:srgbClr val="7030A0"/>
                          </a:solidFill>
                          <a:latin typeface="Symbol" pitchFamily="2" charset="2"/>
                        </a:rPr>
                        <a:t>L</a:t>
                      </a:r>
                      <a:r>
                        <a:rPr lang="en-US" sz="1200" b="0" baseline="0">
                          <a:solidFill>
                            <a:srgbClr val="7030A0"/>
                          </a:solidFill>
                        </a:rPr>
                        <a:t> &amp; K</a:t>
                      </a:r>
                      <a:r>
                        <a:rPr lang="en-US" sz="1200" b="0" baseline="30000">
                          <a:solidFill>
                            <a:srgbClr val="7030A0"/>
                          </a:solidFill>
                        </a:rPr>
                        <a:t>+</a:t>
                      </a:r>
                      <a:r>
                        <a:rPr lang="en-US" sz="1200" b="0" baseline="0">
                          <a:solidFill>
                            <a:srgbClr val="7030A0"/>
                          </a:solidFill>
                          <a:latin typeface="Symbol" pitchFamily="2" charset="2"/>
                        </a:rPr>
                        <a:t>S</a:t>
                      </a:r>
                      <a:r>
                        <a:rPr lang="en-US" sz="1200" b="0" baseline="30000">
                          <a:solidFill>
                            <a:srgbClr val="7030A0"/>
                          </a:solidFill>
                        </a:rPr>
                        <a:t>0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 b="0" dirty="0"/>
                    </a:p>
                  </a:txBody>
                  <a:tcPr>
                    <a:solidFill>
                      <a:srgbClr val="DBE4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 b="0" dirty="0"/>
                    </a:p>
                  </a:txBody>
                  <a:tcPr>
                    <a:solidFill>
                      <a:srgbClr val="DBE4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 b="0" dirty="0"/>
                    </a:p>
                  </a:txBody>
                  <a:tcPr>
                    <a:solidFill>
                      <a:srgbClr val="DBE4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 b="0" dirty="0"/>
                    </a:p>
                  </a:txBody>
                  <a:tcPr>
                    <a:solidFill>
                      <a:srgbClr val="DBE4F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0" baseline="0">
                          <a:solidFill>
                            <a:srgbClr val="7030A0"/>
                          </a:solidFill>
                          <a:latin typeface="Symbol" pitchFamily="2" charset="2"/>
                        </a:rPr>
                        <a:t>p</a:t>
                      </a:r>
                      <a:r>
                        <a:rPr lang="en-US" sz="1200" b="0" baseline="30000">
                          <a:solidFill>
                            <a:srgbClr val="7030A0"/>
                          </a:solidFill>
                        </a:rPr>
                        <a:t>+</a:t>
                      </a:r>
                      <a:r>
                        <a:rPr lang="en-US" sz="1200" b="0" baseline="0">
                          <a:solidFill>
                            <a:srgbClr val="7030A0"/>
                          </a:solidFill>
                          <a:latin typeface="Symbol" pitchFamily="2" charset="2"/>
                        </a:rPr>
                        <a:t>p</a:t>
                      </a:r>
                      <a:r>
                        <a:rPr lang="en-US" sz="1200" b="0" baseline="30000">
                          <a:solidFill>
                            <a:srgbClr val="7030A0"/>
                          </a:solidFill>
                        </a:rPr>
                        <a:t>-</a:t>
                      </a:r>
                      <a:r>
                        <a:rPr lang="en-US" sz="1200" b="0" baseline="0">
                          <a:solidFill>
                            <a:srgbClr val="7030A0"/>
                          </a:solidFill>
                        </a:rPr>
                        <a:t>p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 b="0" dirty="0"/>
                    </a:p>
                  </a:txBody>
                  <a:tcPr>
                    <a:solidFill>
                      <a:srgbClr val="DBE4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 b="0" dirty="0"/>
                    </a:p>
                  </a:txBody>
                  <a:tcPr>
                    <a:solidFill>
                      <a:srgbClr val="DBE4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205660"/>
                  </a:ext>
                </a:extLst>
              </a:tr>
              <a:tr h="283668">
                <a:tc>
                  <a:txBody>
                    <a:bodyPr/>
                    <a:lstStyle/>
                    <a:p>
                      <a:pPr algn="ctr"/>
                      <a:r>
                        <a:rPr lang="en-US" sz="800" b="0">
                          <a:latin typeface="Helvetica" pitchFamily="2" charset="0"/>
                        </a:rPr>
                        <a:t>Q</a:t>
                      </a:r>
                      <a:r>
                        <a:rPr lang="en-US" sz="800" b="0" baseline="30000">
                          <a:latin typeface="Helvetica" pitchFamily="2" charset="0"/>
                        </a:rPr>
                        <a:t>2</a:t>
                      </a:r>
                      <a:r>
                        <a:rPr lang="en-US" sz="800" b="0" baseline="0">
                          <a:latin typeface="Helvetica" pitchFamily="2" charset="0"/>
                        </a:rPr>
                        <a:t> [</a:t>
                      </a:r>
                      <a:r>
                        <a:rPr lang="en-US" sz="800" b="0">
                          <a:latin typeface="Helvetica" pitchFamily="2" charset="0"/>
                        </a:rPr>
                        <a:t>GeV</a:t>
                      </a:r>
                      <a:r>
                        <a:rPr lang="en-US" sz="800" b="0" baseline="30000">
                          <a:latin typeface="Helvetica" pitchFamily="2" charset="0"/>
                        </a:rPr>
                        <a:t>2</a:t>
                      </a:r>
                      <a:r>
                        <a:rPr lang="en-US" sz="800" b="0" baseline="0">
                          <a:latin typeface="Helvetica" pitchFamily="2" charset="0"/>
                        </a:rPr>
                        <a:t>]</a:t>
                      </a:r>
                    </a:p>
                  </a:txBody>
                  <a:tcPr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>
                          <a:latin typeface="Helvetica" pitchFamily="2" charset="0"/>
                        </a:rPr>
                        <a:t>W [GeV]</a:t>
                      </a:r>
                    </a:p>
                    <a:p>
                      <a:pPr algn="ctr"/>
                      <a:r>
                        <a:rPr lang="en-US" sz="800" b="0">
                          <a:latin typeface="Helvetica" pitchFamily="2" charset="0"/>
                        </a:rPr>
                        <a:t>1.5-1.55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>
                          <a:latin typeface="Helvetica" pitchFamily="2" charset="0"/>
                        </a:rPr>
                        <a:t>W [GeV]</a:t>
                      </a:r>
                    </a:p>
                    <a:p>
                      <a:pPr algn="ctr"/>
                      <a:r>
                        <a:rPr lang="en-US" sz="800" b="0">
                          <a:latin typeface="Helvetica" pitchFamily="2" charset="0"/>
                        </a:rPr>
                        <a:t>1.7-1.75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>
                          <a:latin typeface="Helvetica" pitchFamily="2" charset="0"/>
                        </a:rPr>
                        <a:t>Q</a:t>
                      </a:r>
                      <a:r>
                        <a:rPr lang="en-US" sz="800" b="0" baseline="30000">
                          <a:latin typeface="Helvetica" pitchFamily="2" charset="0"/>
                        </a:rPr>
                        <a:t>2</a:t>
                      </a:r>
                      <a:r>
                        <a:rPr lang="en-US" sz="800" b="0" baseline="0">
                          <a:latin typeface="Helvetica" pitchFamily="2" charset="0"/>
                        </a:rPr>
                        <a:t> [</a:t>
                      </a:r>
                      <a:r>
                        <a:rPr lang="en-US" sz="800" b="0">
                          <a:latin typeface="Helvetica" pitchFamily="2" charset="0"/>
                        </a:rPr>
                        <a:t>GeV</a:t>
                      </a:r>
                      <a:r>
                        <a:rPr lang="en-US" sz="800" b="0" baseline="30000">
                          <a:latin typeface="Helvetica" pitchFamily="2" charset="0"/>
                        </a:rPr>
                        <a:t>2</a:t>
                      </a:r>
                      <a:r>
                        <a:rPr lang="en-US" sz="800" b="0" baseline="0">
                          <a:latin typeface="Helvetica" pitchFamily="2" charset="0"/>
                        </a:rPr>
                        <a:t>]</a:t>
                      </a:r>
                    </a:p>
                  </a:txBody>
                  <a:tcPr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>
                          <a:latin typeface="Helvetica" pitchFamily="2" charset="0"/>
                        </a:rPr>
                        <a:t>W</a:t>
                      </a:r>
                      <a:r>
                        <a:rPr lang="en-US" sz="800" b="0" baseline="-25000">
                          <a:latin typeface="Symbol" pitchFamily="2" charset="2"/>
                        </a:rPr>
                        <a:t>L</a:t>
                      </a:r>
                      <a:r>
                        <a:rPr lang="en-US" sz="800" b="0" baseline="0">
                          <a:latin typeface="Helvetica" pitchFamily="2" charset="0"/>
                        </a:rPr>
                        <a:t> [GeV]</a:t>
                      </a:r>
                      <a:endParaRPr lang="en-US" sz="800" b="0">
                        <a:latin typeface="Helvetica" pitchFamily="2" charset="0"/>
                      </a:endParaRPr>
                    </a:p>
                    <a:p>
                      <a:pPr algn="ctr"/>
                      <a:r>
                        <a:rPr lang="en-US" sz="800" b="0">
                          <a:latin typeface="Helvetica" pitchFamily="2" charset="0"/>
                        </a:rPr>
                        <a:t>1.7-1.75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>
                          <a:latin typeface="Helvetica" pitchFamily="2" charset="0"/>
                        </a:rPr>
                        <a:t>W</a:t>
                      </a:r>
                      <a:r>
                        <a:rPr lang="en-US" sz="800" b="0" baseline="-25000">
                          <a:latin typeface="Symbol" pitchFamily="2" charset="2"/>
                        </a:rPr>
                        <a:t>S</a:t>
                      </a:r>
                      <a:r>
                        <a:rPr lang="en-US" sz="800" b="0" baseline="0">
                          <a:latin typeface="Helvetica" pitchFamily="2" charset="0"/>
                        </a:rPr>
                        <a:t> </a:t>
                      </a:r>
                      <a:r>
                        <a:rPr lang="en-US" sz="800" b="0" kern="1200" baseline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[GeV]</a:t>
                      </a:r>
                      <a:endParaRPr lang="en-US" sz="800" b="0" baseline="30000">
                        <a:latin typeface="Helvetica" pitchFamily="2" charset="0"/>
                      </a:endParaRPr>
                    </a:p>
                    <a:p>
                      <a:pPr algn="ctr"/>
                      <a:r>
                        <a:rPr lang="en-US" sz="800" b="0" baseline="0">
                          <a:latin typeface="Helvetica" pitchFamily="2" charset="0"/>
                        </a:rPr>
                        <a:t>1.7-1.75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>
                          <a:latin typeface="Helvetica" pitchFamily="2" charset="0"/>
                        </a:rPr>
                        <a:t>W</a:t>
                      </a:r>
                      <a:r>
                        <a:rPr lang="en-US" sz="800" b="0" baseline="-25000">
                          <a:latin typeface="Symbol" pitchFamily="2" charset="2"/>
                        </a:rPr>
                        <a:t>L</a:t>
                      </a:r>
                      <a:r>
                        <a:rPr lang="en-US" sz="800" b="0" baseline="0">
                          <a:latin typeface="Helvetica" pitchFamily="2" charset="0"/>
                        </a:rPr>
                        <a:t> [GeV]</a:t>
                      </a:r>
                      <a:endParaRPr lang="en-US" sz="800" b="0">
                        <a:latin typeface="Helvetica" pitchFamily="2" charset="0"/>
                      </a:endParaRPr>
                    </a:p>
                    <a:p>
                      <a:pPr algn="ctr"/>
                      <a:r>
                        <a:rPr lang="en-US" sz="800" b="0">
                          <a:latin typeface="Helvetica" pitchFamily="2" charset="0"/>
                        </a:rPr>
                        <a:t>1.9-1.95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>
                          <a:latin typeface="Helvetica" pitchFamily="2" charset="0"/>
                        </a:rPr>
                        <a:t>W</a:t>
                      </a:r>
                      <a:r>
                        <a:rPr lang="en-US" sz="800" b="0" baseline="-25000">
                          <a:latin typeface="Symbol" pitchFamily="2" charset="2"/>
                        </a:rPr>
                        <a:t>S</a:t>
                      </a:r>
                      <a:r>
                        <a:rPr lang="en-US" sz="800" b="0" baseline="0">
                          <a:latin typeface="Helvetica" pitchFamily="2" charset="0"/>
                        </a:rPr>
                        <a:t> </a:t>
                      </a:r>
                      <a:r>
                        <a:rPr lang="en-US" sz="800" b="0" kern="1200" baseline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[GeV]</a:t>
                      </a:r>
                      <a:endParaRPr lang="en-US" sz="800" b="0" baseline="30000">
                        <a:latin typeface="Helvetica" pitchFamily="2" charset="0"/>
                      </a:endParaRPr>
                    </a:p>
                    <a:p>
                      <a:pPr algn="ctr"/>
                      <a:r>
                        <a:rPr lang="en-US" sz="800" b="0" baseline="0">
                          <a:latin typeface="Helvetica" pitchFamily="2" charset="0"/>
                        </a:rPr>
                        <a:t>1.9-1.95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>
                          <a:latin typeface="Helvetica" pitchFamily="2" charset="0"/>
                        </a:rPr>
                        <a:t>Q</a:t>
                      </a:r>
                      <a:r>
                        <a:rPr lang="en-US" sz="800" b="0" baseline="30000">
                          <a:latin typeface="Helvetica" pitchFamily="2" charset="0"/>
                        </a:rPr>
                        <a:t>2</a:t>
                      </a:r>
                      <a:r>
                        <a:rPr lang="en-US" sz="800" b="0" baseline="0">
                          <a:latin typeface="Helvetica" pitchFamily="2" charset="0"/>
                        </a:rPr>
                        <a:t> [</a:t>
                      </a:r>
                      <a:r>
                        <a:rPr lang="en-US" sz="800" b="0">
                          <a:latin typeface="Helvetica" pitchFamily="2" charset="0"/>
                        </a:rPr>
                        <a:t>GeV</a:t>
                      </a:r>
                      <a:r>
                        <a:rPr lang="en-US" sz="800" b="0" baseline="30000">
                          <a:latin typeface="Helvetica" pitchFamily="2" charset="0"/>
                        </a:rPr>
                        <a:t>2</a:t>
                      </a:r>
                      <a:r>
                        <a:rPr lang="en-US" sz="800" b="0" baseline="0">
                          <a:latin typeface="Helvetica" pitchFamily="2" charset="0"/>
                        </a:rPr>
                        <a:t>]</a:t>
                      </a:r>
                    </a:p>
                  </a:txBody>
                  <a:tcPr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>
                          <a:latin typeface="Helvetica" pitchFamily="2" charset="0"/>
                        </a:rPr>
                        <a:t>W [GeV]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baseline="0">
                          <a:latin typeface="Helvetica" pitchFamily="2" charset="0"/>
                        </a:rPr>
                        <a:t>1.7-1.75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>
                          <a:latin typeface="Helvetica" pitchFamily="2" charset="0"/>
                        </a:rPr>
                        <a:t>W [GeV]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baseline="0">
                          <a:latin typeface="Helvetica" pitchFamily="2" charset="0"/>
                        </a:rPr>
                        <a:t>1.9-1.95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3568501"/>
                  </a:ext>
                </a:extLst>
              </a:tr>
              <a:tr h="180516">
                <a:tc>
                  <a:txBody>
                    <a:bodyPr/>
                    <a:lstStyle/>
                    <a:p>
                      <a:pPr algn="ctr"/>
                      <a:endParaRPr lang="en-US" sz="800">
                        <a:latin typeface="Helvetica" pitchFamily="2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>
                        <a:latin typeface="Helvetica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>
                        <a:latin typeface="Helvetica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>
                          <a:latin typeface="Helvetica" pitchFamily="2" charset="0"/>
                        </a:rPr>
                        <a:t>1.4-2.2</a:t>
                      </a:r>
                    </a:p>
                  </a:txBody>
                  <a:tcPr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>
                          <a:latin typeface="Helvetica" pitchFamily="2" charset="0"/>
                        </a:rPr>
                        <a:t>63417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>
                          <a:latin typeface="Helvetica" pitchFamily="2" charset="0"/>
                        </a:rPr>
                        <a:t>6012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>
                          <a:latin typeface="Helvetica" pitchFamily="2" charset="0"/>
                        </a:rPr>
                        <a:t>66564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>
                          <a:latin typeface="Helvetica" pitchFamily="2" charset="0"/>
                        </a:rPr>
                        <a:t>33170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>
                        <a:latin typeface="Helvetica" pitchFamily="2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>
                        <a:latin typeface="Helvetica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>
                        <a:latin typeface="Helvetica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180705"/>
                  </a:ext>
                </a:extLst>
              </a:tr>
              <a:tr h="180516">
                <a:tc>
                  <a:txBody>
                    <a:bodyPr/>
                    <a:lstStyle/>
                    <a:p>
                      <a:pPr algn="ctr"/>
                      <a:endParaRPr lang="en-US" sz="800">
                        <a:latin typeface="Helvetica" pitchFamily="2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>
                        <a:latin typeface="Helvetica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>
                        <a:latin typeface="Helvetica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>
                          <a:latin typeface="Helvetica" pitchFamily="2" charset="0"/>
                        </a:rPr>
                        <a:t>2.2-3.0</a:t>
                      </a:r>
                    </a:p>
                  </a:txBody>
                  <a:tcPr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>
                          <a:latin typeface="Helvetica" pitchFamily="2" charset="0"/>
                        </a:rPr>
                        <a:t>72144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>
                          <a:latin typeface="Helvetica" pitchFamily="2" charset="0"/>
                        </a:rPr>
                        <a:t>5364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>
                          <a:latin typeface="Helvetica" pitchFamily="2" charset="0"/>
                        </a:rPr>
                        <a:t>77443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>
                          <a:latin typeface="Helvetica" pitchFamily="2" charset="0"/>
                        </a:rPr>
                        <a:t>28720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>
                        <a:latin typeface="Helvetica" pitchFamily="2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>
                        <a:latin typeface="Helvetica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>
                        <a:latin typeface="Helvetica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512365"/>
                  </a:ext>
                </a:extLst>
              </a:tr>
              <a:tr h="180516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Helvetica" pitchFamily="2" charset="0"/>
                        </a:rPr>
                        <a:t>5.2-5.8</a:t>
                      </a:r>
                    </a:p>
                  </a:txBody>
                  <a:tcPr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Helvetica" pitchFamily="2" charset="0"/>
                        </a:rPr>
                        <a:t>15272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Helvetica" pitchFamily="2" charset="0"/>
                        </a:rPr>
                        <a:t>4175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>
                          <a:latin typeface="Helvetica" pitchFamily="2" charset="0"/>
                        </a:rPr>
                        <a:t>3.0-4.0</a:t>
                      </a:r>
                    </a:p>
                  </a:txBody>
                  <a:tcPr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>
                          <a:latin typeface="Helvetica" pitchFamily="2" charset="0"/>
                        </a:rPr>
                        <a:t>52358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>
                          <a:latin typeface="Helvetica" pitchFamily="2" charset="0"/>
                        </a:rPr>
                        <a:t>3945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>
                          <a:latin typeface="Helvetica" pitchFamily="2" charset="0"/>
                        </a:rPr>
                        <a:t>51991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>
                          <a:latin typeface="Helvetica" pitchFamily="2" charset="0"/>
                        </a:rPr>
                        <a:t>18936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Helvetica" pitchFamily="2" charset="0"/>
                        </a:rPr>
                        <a:t>5.2-5.8</a:t>
                      </a:r>
                    </a:p>
                  </a:txBody>
                  <a:tcPr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Helvetica" pitchFamily="2" charset="0"/>
                        </a:rPr>
                        <a:t>2813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Helvetica" pitchFamily="2" charset="0"/>
                        </a:rPr>
                        <a:t>2808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7155"/>
                  </a:ext>
                </a:extLst>
              </a:tr>
              <a:tr h="180516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Helvetica" pitchFamily="2" charset="0"/>
                        </a:rPr>
                        <a:t>5.8-6.5</a:t>
                      </a:r>
                    </a:p>
                  </a:txBody>
                  <a:tcPr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Helvetica" pitchFamily="2" charset="0"/>
                        </a:rPr>
                        <a:t>10737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Helvetica" pitchFamily="2" charset="0"/>
                        </a:rPr>
                        <a:t>2637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>
                          <a:latin typeface="Helvetica" pitchFamily="2" charset="0"/>
                        </a:rPr>
                        <a:t>4.0-5.0</a:t>
                      </a:r>
                    </a:p>
                  </a:txBody>
                  <a:tcPr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>
                          <a:latin typeface="Helvetica" pitchFamily="2" charset="0"/>
                        </a:rPr>
                        <a:t>24833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>
                          <a:latin typeface="Helvetica" pitchFamily="2" charset="0"/>
                        </a:rPr>
                        <a:t>3103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>
                          <a:latin typeface="Helvetica" pitchFamily="2" charset="0"/>
                        </a:rPr>
                        <a:t>26690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>
                          <a:latin typeface="Helvetica" pitchFamily="2" charset="0"/>
                        </a:rPr>
                        <a:t>5925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Helvetica" pitchFamily="2" charset="0"/>
                        </a:rPr>
                        <a:t>5.8-6.5</a:t>
                      </a:r>
                    </a:p>
                  </a:txBody>
                  <a:tcPr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Helvetica" pitchFamily="2" charset="0"/>
                        </a:rPr>
                        <a:t>1822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Helvetica" pitchFamily="2" charset="0"/>
                        </a:rPr>
                        <a:t>1969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023070"/>
                  </a:ext>
                </a:extLst>
              </a:tr>
              <a:tr h="180516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Helvetica" pitchFamily="2" charset="0"/>
                        </a:rPr>
                        <a:t>6.5-7.2</a:t>
                      </a:r>
                    </a:p>
                  </a:txBody>
                  <a:tcPr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Helvetica" pitchFamily="2" charset="0"/>
                        </a:rPr>
                        <a:t>7367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Helvetica" pitchFamily="2" charset="0"/>
                        </a:rPr>
                        <a:t>1684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>
                          <a:latin typeface="Helvetica" pitchFamily="2" charset="0"/>
                        </a:rPr>
                        <a:t>5.0-6.0</a:t>
                      </a:r>
                    </a:p>
                  </a:txBody>
                  <a:tcPr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>
                          <a:latin typeface="Helvetica" pitchFamily="2" charset="0"/>
                        </a:rPr>
                        <a:t>11203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>
                          <a:latin typeface="Helvetica" pitchFamily="2" charset="0"/>
                        </a:rPr>
                        <a:t>1598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>
                          <a:latin typeface="Helvetica" pitchFamily="2" charset="0"/>
                        </a:rPr>
                        <a:t>11160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>
                          <a:latin typeface="Helvetica" pitchFamily="2" charset="0"/>
                        </a:rPr>
                        <a:t>2642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Helvetica" pitchFamily="2" charset="0"/>
                        </a:rPr>
                        <a:t>6.5-7.2</a:t>
                      </a:r>
                    </a:p>
                  </a:txBody>
                  <a:tcPr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Helvetica" pitchFamily="2" charset="0"/>
                        </a:rPr>
                        <a:t>1159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Helvetica" pitchFamily="2" charset="0"/>
                        </a:rPr>
                        <a:t>1294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280939"/>
                  </a:ext>
                </a:extLst>
              </a:tr>
              <a:tr h="180516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Helvetica" pitchFamily="2" charset="0"/>
                        </a:rPr>
                        <a:t>7.2-8.1</a:t>
                      </a:r>
                    </a:p>
                  </a:txBody>
                  <a:tcPr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Helvetica" pitchFamily="2" charset="0"/>
                        </a:rPr>
                        <a:t>4567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Helvetica" pitchFamily="2" charset="0"/>
                        </a:rPr>
                        <a:t>1290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>
                          <a:latin typeface="Helvetica" pitchFamily="2" charset="0"/>
                        </a:rPr>
                        <a:t>6.0-7.0</a:t>
                      </a:r>
                    </a:p>
                  </a:txBody>
                  <a:tcPr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>
                          <a:latin typeface="Helvetica" pitchFamily="2" charset="0"/>
                        </a:rPr>
                        <a:t>5566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>
                          <a:latin typeface="Helvetica" pitchFamily="2" charset="0"/>
                        </a:rPr>
                        <a:t>648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>
                          <a:latin typeface="Helvetica" pitchFamily="2" charset="0"/>
                        </a:rPr>
                        <a:t>6300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>
                          <a:latin typeface="Helvetica" pitchFamily="2" charset="0"/>
                        </a:rPr>
                        <a:t>943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Helvetica" pitchFamily="2" charset="0"/>
                        </a:rPr>
                        <a:t>7.2-8.1</a:t>
                      </a:r>
                    </a:p>
                  </a:txBody>
                  <a:tcPr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Helvetica" pitchFamily="2" charset="0"/>
                        </a:rPr>
                        <a:t>661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Helvetica" pitchFamily="2" charset="0"/>
                        </a:rPr>
                        <a:t>924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219146"/>
                  </a:ext>
                </a:extLst>
              </a:tr>
              <a:tr h="180516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Helvetica" pitchFamily="2" charset="0"/>
                        </a:rPr>
                        <a:t>8.1-9.1</a:t>
                      </a:r>
                    </a:p>
                  </a:txBody>
                  <a:tcPr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Helvetica" pitchFamily="2" charset="0"/>
                        </a:rPr>
                        <a:t>2742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Helvetica" pitchFamily="2" charset="0"/>
                        </a:rPr>
                        <a:t>540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>
                          <a:latin typeface="Helvetica" pitchFamily="2" charset="0"/>
                        </a:rPr>
                        <a:t>7.0-8.0</a:t>
                      </a:r>
                    </a:p>
                  </a:txBody>
                  <a:tcPr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>
                          <a:latin typeface="Helvetica" pitchFamily="2" charset="0"/>
                        </a:rPr>
                        <a:t>2606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>
                          <a:latin typeface="Helvetica" pitchFamily="2" charset="0"/>
                        </a:rPr>
                        <a:t>338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>
                          <a:latin typeface="Helvetica" pitchFamily="2" charset="0"/>
                        </a:rPr>
                        <a:t>3276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>
                          <a:latin typeface="Helvetica" pitchFamily="2" charset="0"/>
                        </a:rPr>
                        <a:t>633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Helvetica" pitchFamily="2" charset="0"/>
                        </a:rPr>
                        <a:t>8.1-9.1</a:t>
                      </a:r>
                    </a:p>
                  </a:txBody>
                  <a:tcPr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Helvetica" pitchFamily="2" charset="0"/>
                        </a:rPr>
                        <a:t>364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Helvetica" pitchFamily="2" charset="0"/>
                        </a:rPr>
                        <a:t>414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987423"/>
                  </a:ext>
                </a:extLst>
              </a:tr>
              <a:tr h="180516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Helvetica" pitchFamily="2" charset="0"/>
                        </a:rPr>
                        <a:t>9.1-10.5</a:t>
                      </a:r>
                    </a:p>
                  </a:txBody>
                  <a:tcPr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Helvetica" pitchFamily="2" charset="0"/>
                        </a:rPr>
                        <a:t>1453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Helvetica" pitchFamily="2" charset="0"/>
                        </a:rPr>
                        <a:t>194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>
                          <a:latin typeface="Helvetica" pitchFamily="2" charset="0"/>
                        </a:rPr>
                        <a:t>8.0-9.0</a:t>
                      </a:r>
                    </a:p>
                  </a:txBody>
                  <a:tcPr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>
                          <a:latin typeface="Helvetica" pitchFamily="2" charset="0"/>
                        </a:rPr>
                        <a:t>1440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>
                          <a:latin typeface="Helvetica" pitchFamily="2" charset="0"/>
                        </a:rPr>
                        <a:t>244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>
                          <a:latin typeface="Helvetica" pitchFamily="2" charset="0"/>
                        </a:rPr>
                        <a:t>936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>
                          <a:latin typeface="Helvetica" pitchFamily="2" charset="0"/>
                        </a:rPr>
                        <a:t>86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Helvetica" pitchFamily="2" charset="0"/>
                        </a:rPr>
                        <a:t>9.1-10.5</a:t>
                      </a:r>
                    </a:p>
                  </a:txBody>
                  <a:tcPr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Helvetica" pitchFamily="2" charset="0"/>
                        </a:rPr>
                        <a:t>118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Helvetica" pitchFamily="2" charset="0"/>
                        </a:rPr>
                        <a:t>179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14363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719E470F-28CB-8642-974B-38E710E83B8A}"/>
              </a:ext>
            </a:extLst>
          </p:cNvPr>
          <p:cNvSpPr txBox="1"/>
          <p:nvPr/>
        </p:nvSpPr>
        <p:spPr>
          <a:xfrm>
            <a:off x="2623606" y="1307859"/>
            <a:ext cx="3918345" cy="274320"/>
          </a:xfrm>
          <a:prstGeom prst="rect">
            <a:avLst/>
          </a:prstGeom>
          <a:noFill/>
          <a:ln w="19050">
            <a:solidFill>
              <a:srgbClr val="0081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>
                <a:solidFill>
                  <a:srgbClr val="7030A0"/>
                </a:solidFill>
                <a:latin typeface="+mj-lt"/>
              </a:rPr>
              <a:t>kinematic coverage for RG-A data @ 10.6 GeV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890A9E3-3A53-E840-87ED-04423E8968E4}"/>
              </a:ext>
            </a:extLst>
          </p:cNvPr>
          <p:cNvGrpSpPr/>
          <p:nvPr/>
        </p:nvGrpSpPr>
        <p:grpSpPr>
          <a:xfrm>
            <a:off x="-30112" y="1599875"/>
            <a:ext cx="9170725" cy="2200232"/>
            <a:chOff x="-30112" y="1599875"/>
            <a:chExt cx="9170725" cy="2200232"/>
          </a:xfrm>
        </p:grpSpPr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B2B6E61B-D917-5D4F-B788-3D803F724266}"/>
                </a:ext>
              </a:extLst>
            </p:cNvPr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7547" y="1804595"/>
              <a:ext cx="2103120" cy="1783080"/>
            </a:xfrm>
            <a:prstGeom prst="rect">
              <a:avLst/>
            </a:prstGeom>
          </p:spPr>
        </p:pic>
        <p:pic>
          <p:nvPicPr>
            <p:cNvPr id="63" name="Рисунок 3">
              <a:extLst>
                <a:ext uri="{FF2B5EF4-FFF2-40B4-BE49-F238E27FC236}">
                  <a16:creationId xmlns:a16="http://schemas.microsoft.com/office/drawing/2014/main" id="{FBB3B0DA-3FB8-AB47-93B3-02DCDDD97C98}"/>
                </a:ext>
              </a:extLst>
            </p:cNvPr>
            <p:cNvPicPr>
              <a:picLocks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59" t="12674" r="4789" b="8212"/>
            <a:stretch/>
          </p:blipFill>
          <p:spPr>
            <a:xfrm>
              <a:off x="174545" y="1854333"/>
              <a:ext cx="2048256" cy="1773936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78D2B81-316C-FE43-BF48-33349903C040}"/>
                </a:ext>
              </a:extLst>
            </p:cNvPr>
            <p:cNvPicPr>
              <a:picLocks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04" b="6268"/>
            <a:stretch/>
          </p:blipFill>
          <p:spPr>
            <a:xfrm>
              <a:off x="7032906" y="1893129"/>
              <a:ext cx="2011680" cy="1682986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BEEC1CC-A38E-7E4B-AEE0-0C29043EA0F3}"/>
                </a:ext>
              </a:extLst>
            </p:cNvPr>
            <p:cNvSpPr txBox="1"/>
            <p:nvPr/>
          </p:nvSpPr>
          <p:spPr>
            <a:xfrm rot="16200000">
              <a:off x="1944412" y="2061002"/>
              <a:ext cx="92858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>
                  <a:solidFill>
                    <a:srgbClr val="7030A0"/>
                  </a:solidFill>
                  <a:latin typeface="+mj-lt"/>
                </a:rPr>
                <a:t>Q</a:t>
              </a:r>
              <a:r>
                <a:rPr lang="en-US" sz="1000" baseline="30000">
                  <a:solidFill>
                    <a:srgbClr val="7030A0"/>
                  </a:solidFill>
                  <a:latin typeface="+mj-lt"/>
                </a:rPr>
                <a:t>2</a:t>
              </a:r>
              <a:r>
                <a:rPr lang="en-US" sz="1000">
                  <a:solidFill>
                    <a:srgbClr val="7030A0"/>
                  </a:solidFill>
                  <a:latin typeface="+mj-lt"/>
                </a:rPr>
                <a:t> (GeV</a:t>
              </a:r>
              <a:r>
                <a:rPr lang="en-US" sz="1000" baseline="30000">
                  <a:solidFill>
                    <a:srgbClr val="7030A0"/>
                  </a:solidFill>
                  <a:latin typeface="+mj-lt"/>
                </a:rPr>
                <a:t>2</a:t>
              </a:r>
              <a:r>
                <a:rPr lang="en-US" sz="1000">
                  <a:solidFill>
                    <a:srgbClr val="7030A0"/>
                  </a:solidFill>
                  <a:latin typeface="+mj-lt"/>
                </a:rPr>
                <a:t>)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1FFC5D2-5743-6442-B624-A0203EC70505}"/>
                </a:ext>
              </a:extLst>
            </p:cNvPr>
            <p:cNvSpPr txBox="1"/>
            <p:nvPr/>
          </p:nvSpPr>
          <p:spPr>
            <a:xfrm>
              <a:off x="3707311" y="3553886"/>
              <a:ext cx="78305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>
                  <a:solidFill>
                    <a:srgbClr val="7030A0"/>
                  </a:solidFill>
                  <a:latin typeface="+mj-lt"/>
                </a:rPr>
                <a:t>W (GeV)</a:t>
              </a:r>
            </a:p>
          </p:txBody>
        </p:sp>
        <p:cxnSp>
          <p:nvCxnSpPr>
            <p:cNvPr id="21" name="Straight Arrow Connector 20"/>
            <p:cNvCxnSpPr>
              <a:cxnSpLocks/>
            </p:cNvCxnSpPr>
            <p:nvPr/>
          </p:nvCxnSpPr>
          <p:spPr bwMode="auto">
            <a:xfrm flipH="1" flipV="1">
              <a:off x="7688623" y="2918603"/>
              <a:ext cx="135380" cy="344582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2" name="Straight Arrow Connector 21"/>
            <p:cNvCxnSpPr>
              <a:cxnSpLocks/>
              <a:stCxn id="24" idx="0"/>
            </p:cNvCxnSpPr>
            <p:nvPr/>
          </p:nvCxnSpPr>
          <p:spPr bwMode="auto">
            <a:xfrm flipH="1" flipV="1">
              <a:off x="7877956" y="2271568"/>
              <a:ext cx="32470" cy="55926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3" name="TextBox 22"/>
            <p:cNvSpPr txBox="1"/>
            <p:nvPr/>
          </p:nvSpPr>
          <p:spPr>
            <a:xfrm>
              <a:off x="7759030" y="3206989"/>
              <a:ext cx="39862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/>
                <a:t>2nd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725419" y="2830828"/>
              <a:ext cx="37001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/>
                <a:t>3rd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130567" y="2985518"/>
              <a:ext cx="7835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/>
                <a:t>resonance </a:t>
              </a:r>
            </a:p>
            <a:p>
              <a:r>
                <a:rPr lang="en-US" sz="1000"/>
                <a:t>regions </a:t>
              </a:r>
            </a:p>
          </p:txBody>
        </p:sp>
        <p:cxnSp>
          <p:nvCxnSpPr>
            <p:cNvPr id="26" name="Straight Arrow Connector 25"/>
            <p:cNvCxnSpPr>
              <a:cxnSpLocks/>
            </p:cNvCxnSpPr>
            <p:nvPr/>
          </p:nvCxnSpPr>
          <p:spPr bwMode="auto">
            <a:xfrm flipH="1" flipV="1">
              <a:off x="8038746" y="2124071"/>
              <a:ext cx="246860" cy="300568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7" name="TextBox 26"/>
            <p:cNvSpPr txBox="1"/>
            <p:nvPr/>
          </p:nvSpPr>
          <p:spPr>
            <a:xfrm>
              <a:off x="7979456" y="2425050"/>
              <a:ext cx="92845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/>
                <a:t>resonances?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AA2CA5A-7DA4-1546-A62E-B74E7510CEDC}"/>
                </a:ext>
              </a:extLst>
            </p:cNvPr>
            <p:cNvSpPr txBox="1"/>
            <p:nvPr/>
          </p:nvSpPr>
          <p:spPr>
            <a:xfrm rot="16200000">
              <a:off x="-371292" y="2063414"/>
              <a:ext cx="92858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>
                  <a:solidFill>
                    <a:srgbClr val="7030A0"/>
                  </a:solidFill>
                  <a:latin typeface="+mj-lt"/>
                </a:rPr>
                <a:t>Q</a:t>
              </a:r>
              <a:r>
                <a:rPr lang="en-US" sz="1000" baseline="30000">
                  <a:solidFill>
                    <a:srgbClr val="7030A0"/>
                  </a:solidFill>
                  <a:latin typeface="+mj-lt"/>
                </a:rPr>
                <a:t>2</a:t>
              </a:r>
              <a:r>
                <a:rPr lang="en-US" sz="1000">
                  <a:solidFill>
                    <a:srgbClr val="7030A0"/>
                  </a:solidFill>
                  <a:latin typeface="+mj-lt"/>
                </a:rPr>
                <a:t> (GeV</a:t>
              </a:r>
              <a:r>
                <a:rPr lang="en-US" sz="1000" baseline="30000">
                  <a:solidFill>
                    <a:srgbClr val="7030A0"/>
                  </a:solidFill>
                  <a:latin typeface="+mj-lt"/>
                </a:rPr>
                <a:t>2</a:t>
              </a:r>
              <a:r>
                <a:rPr lang="en-US" sz="1000">
                  <a:solidFill>
                    <a:srgbClr val="7030A0"/>
                  </a:solidFill>
                  <a:latin typeface="+mj-lt"/>
                </a:rPr>
                <a:t>)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EC6AB6D-9FC7-334D-94C1-1F359E1EFB58}"/>
                </a:ext>
              </a:extLst>
            </p:cNvPr>
            <p:cNvSpPr txBox="1"/>
            <p:nvPr/>
          </p:nvSpPr>
          <p:spPr>
            <a:xfrm>
              <a:off x="1349227" y="3553886"/>
              <a:ext cx="78305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>
                  <a:solidFill>
                    <a:srgbClr val="7030A0"/>
                  </a:solidFill>
                  <a:latin typeface="+mj-lt"/>
                </a:rPr>
                <a:t>W (GeV)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1003C60-C207-3347-B150-D5D1FDD1372C}"/>
                </a:ext>
              </a:extLst>
            </p:cNvPr>
            <p:cNvPicPr>
              <a:picLocks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4" b="5818"/>
            <a:stretch/>
          </p:blipFill>
          <p:spPr>
            <a:xfrm>
              <a:off x="4923387" y="1864677"/>
              <a:ext cx="2039112" cy="1722399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84260F7-7042-5747-B05E-2DB33A0E5A92}"/>
                </a:ext>
              </a:extLst>
            </p:cNvPr>
            <p:cNvSpPr txBox="1"/>
            <p:nvPr/>
          </p:nvSpPr>
          <p:spPr>
            <a:xfrm>
              <a:off x="6013296" y="3553886"/>
              <a:ext cx="78305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>
                  <a:solidFill>
                    <a:srgbClr val="7030A0"/>
                  </a:solidFill>
                  <a:latin typeface="+mj-lt"/>
                </a:rPr>
                <a:t>W (GeV)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72B5237-D24B-D24A-B269-FDE79328C457}"/>
                </a:ext>
              </a:extLst>
            </p:cNvPr>
            <p:cNvSpPr txBox="1"/>
            <p:nvPr/>
          </p:nvSpPr>
          <p:spPr>
            <a:xfrm>
              <a:off x="8357563" y="3553886"/>
              <a:ext cx="78305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>
                  <a:solidFill>
                    <a:srgbClr val="7030A0"/>
                  </a:solidFill>
                  <a:latin typeface="+mj-lt"/>
                </a:rPr>
                <a:t>W (GeV)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BA29A3E-ECE0-9542-9058-5124703FDFFE}"/>
                </a:ext>
              </a:extLst>
            </p:cNvPr>
            <p:cNvSpPr txBox="1"/>
            <p:nvPr/>
          </p:nvSpPr>
          <p:spPr>
            <a:xfrm rot="16200000">
              <a:off x="4368326" y="2063414"/>
              <a:ext cx="92858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>
                  <a:solidFill>
                    <a:srgbClr val="7030A0"/>
                  </a:solidFill>
                  <a:latin typeface="+mj-lt"/>
                </a:rPr>
                <a:t>Q</a:t>
              </a:r>
              <a:r>
                <a:rPr lang="en-US" sz="1000" baseline="30000">
                  <a:solidFill>
                    <a:srgbClr val="7030A0"/>
                  </a:solidFill>
                  <a:latin typeface="+mj-lt"/>
                </a:rPr>
                <a:t>2</a:t>
              </a:r>
              <a:r>
                <a:rPr lang="en-US" sz="1000">
                  <a:solidFill>
                    <a:srgbClr val="7030A0"/>
                  </a:solidFill>
                  <a:latin typeface="+mj-lt"/>
                </a:rPr>
                <a:t> (GeV</a:t>
              </a:r>
              <a:r>
                <a:rPr lang="en-US" sz="1000" baseline="30000">
                  <a:solidFill>
                    <a:srgbClr val="7030A0"/>
                  </a:solidFill>
                  <a:latin typeface="+mj-lt"/>
                </a:rPr>
                <a:t>2</a:t>
              </a:r>
              <a:r>
                <a:rPr lang="en-US" sz="1000">
                  <a:solidFill>
                    <a:srgbClr val="7030A0"/>
                  </a:solidFill>
                  <a:latin typeface="+mj-lt"/>
                </a:rPr>
                <a:t>)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19E470F-28CB-8642-974B-38E710E83B8A}"/>
                </a:ext>
              </a:extLst>
            </p:cNvPr>
            <p:cNvSpPr txBox="1"/>
            <p:nvPr/>
          </p:nvSpPr>
          <p:spPr>
            <a:xfrm>
              <a:off x="3249473" y="1622555"/>
              <a:ext cx="5520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>
                  <a:solidFill>
                    <a:srgbClr val="7030A0"/>
                  </a:solidFill>
                  <a:latin typeface="+mj-lt"/>
                  <a:cs typeface="Symbol" charset="2"/>
                </a:rPr>
                <a:t>K</a:t>
              </a:r>
              <a:r>
                <a:rPr lang="en-US" sz="1600" baseline="30000">
                  <a:solidFill>
                    <a:srgbClr val="7030A0"/>
                  </a:solidFill>
                  <a:latin typeface="+mj-lt"/>
                </a:rPr>
                <a:t>+</a:t>
              </a:r>
              <a:r>
                <a:rPr lang="en-US" sz="1600">
                  <a:solidFill>
                    <a:srgbClr val="7030A0"/>
                  </a:solidFill>
                  <a:latin typeface="+mj-lt"/>
                </a:rPr>
                <a:t>Y  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19E470F-28CB-8642-974B-38E710E83B8A}"/>
                </a:ext>
              </a:extLst>
            </p:cNvPr>
            <p:cNvSpPr txBox="1"/>
            <p:nvPr/>
          </p:nvSpPr>
          <p:spPr>
            <a:xfrm>
              <a:off x="904320" y="1622555"/>
              <a:ext cx="4878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>
                  <a:solidFill>
                    <a:srgbClr val="7030A0"/>
                  </a:solidFill>
                  <a:latin typeface="Symbol" pitchFamily="2" charset="2"/>
                  <a:cs typeface="Symbol" charset="2"/>
                </a:rPr>
                <a:t>p</a:t>
              </a:r>
              <a:r>
                <a:rPr lang="en-US" sz="1600" baseline="30000">
                  <a:solidFill>
                    <a:srgbClr val="7030A0"/>
                  </a:solidFill>
                  <a:latin typeface="+mj-lt"/>
                </a:rPr>
                <a:t>+</a:t>
              </a:r>
              <a:r>
                <a:rPr lang="en-US" sz="1600">
                  <a:solidFill>
                    <a:srgbClr val="7030A0"/>
                  </a:solidFill>
                  <a:latin typeface="+mj-lt"/>
                </a:rPr>
                <a:t>n   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E72CFEB-5A2C-F94C-BE9E-69D176A5A828}"/>
                </a:ext>
              </a:extLst>
            </p:cNvPr>
            <p:cNvSpPr/>
            <p:nvPr/>
          </p:nvSpPr>
          <p:spPr bwMode="auto">
            <a:xfrm>
              <a:off x="6062392" y="1782035"/>
              <a:ext cx="222531" cy="11682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708E9FFA-39A0-774F-9534-EDA351801AE1}"/>
                </a:ext>
              </a:extLst>
            </p:cNvPr>
            <p:cNvCxnSpPr/>
            <p:nvPr/>
          </p:nvCxnSpPr>
          <p:spPr bwMode="auto">
            <a:xfrm>
              <a:off x="2279455" y="1761293"/>
              <a:ext cx="0" cy="1926975"/>
            </a:xfrm>
            <a:prstGeom prst="line">
              <a:avLst/>
            </a:prstGeom>
            <a:noFill/>
            <a:ln w="158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5304BF1-5A63-7449-B9FF-E16B0607D3F1}"/>
                </a:ext>
              </a:extLst>
            </p:cNvPr>
            <p:cNvCxnSpPr/>
            <p:nvPr/>
          </p:nvCxnSpPr>
          <p:spPr bwMode="auto">
            <a:xfrm>
              <a:off x="4643638" y="1761293"/>
              <a:ext cx="0" cy="1926975"/>
            </a:xfrm>
            <a:prstGeom prst="line">
              <a:avLst/>
            </a:prstGeom>
            <a:noFill/>
            <a:ln w="158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0BDD959-B553-A449-8CBF-D2B6EBFE69F5}"/>
                </a:ext>
              </a:extLst>
            </p:cNvPr>
            <p:cNvSpPr txBox="1"/>
            <p:nvPr/>
          </p:nvSpPr>
          <p:spPr>
            <a:xfrm>
              <a:off x="7795205" y="1599875"/>
              <a:ext cx="7279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>
                  <a:solidFill>
                    <a:srgbClr val="7030A0"/>
                  </a:solidFill>
                  <a:latin typeface="Symbol" pitchFamily="2" charset="2"/>
                  <a:cs typeface="Symbol" charset="2"/>
                </a:rPr>
                <a:t>p</a:t>
              </a:r>
              <a:r>
                <a:rPr lang="en-US" sz="1600" baseline="30000">
                  <a:solidFill>
                    <a:srgbClr val="7030A0"/>
                  </a:solidFill>
                  <a:latin typeface="+mj-lt"/>
                </a:rPr>
                <a:t>+</a:t>
              </a:r>
              <a:r>
                <a:rPr lang="en-US" sz="1600">
                  <a:solidFill>
                    <a:srgbClr val="7030A0"/>
                  </a:solidFill>
                  <a:latin typeface="Symbol" pitchFamily="2" charset="2"/>
                  <a:cs typeface="Symbol" charset="2"/>
                </a:rPr>
                <a:t>p</a:t>
              </a:r>
              <a:r>
                <a:rPr lang="en-US" sz="1600" baseline="30000">
                  <a:solidFill>
                    <a:srgbClr val="7030A0"/>
                  </a:solidFill>
                  <a:latin typeface="+mj-lt"/>
                  <a:cs typeface="Symbol" charset="2"/>
                </a:rPr>
                <a:t>-</a:t>
              </a:r>
              <a:r>
                <a:rPr lang="en-US" sz="1600">
                  <a:solidFill>
                    <a:srgbClr val="7030A0"/>
                  </a:solidFill>
                  <a:latin typeface="+mj-lt"/>
                </a:rPr>
                <a:t>p  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19E470F-28CB-8642-974B-38E710E83B8A}"/>
                </a:ext>
              </a:extLst>
            </p:cNvPr>
            <p:cNvSpPr txBox="1"/>
            <p:nvPr/>
          </p:nvSpPr>
          <p:spPr>
            <a:xfrm>
              <a:off x="5557014" y="1599875"/>
              <a:ext cx="7279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>
                  <a:solidFill>
                    <a:srgbClr val="7030A0"/>
                  </a:solidFill>
                  <a:latin typeface="Symbol" pitchFamily="2" charset="2"/>
                  <a:cs typeface="Symbol" charset="2"/>
                </a:rPr>
                <a:t>p</a:t>
              </a:r>
              <a:r>
                <a:rPr lang="en-US" sz="1600" baseline="30000">
                  <a:solidFill>
                    <a:srgbClr val="7030A0"/>
                  </a:solidFill>
                  <a:latin typeface="+mj-lt"/>
                </a:rPr>
                <a:t>+</a:t>
              </a:r>
              <a:r>
                <a:rPr lang="en-US" sz="1600">
                  <a:solidFill>
                    <a:srgbClr val="7030A0"/>
                  </a:solidFill>
                  <a:latin typeface="Symbol" pitchFamily="2" charset="2"/>
                  <a:cs typeface="Symbol" charset="2"/>
                </a:rPr>
                <a:t>p</a:t>
              </a:r>
              <a:r>
                <a:rPr lang="en-US" sz="1600" baseline="30000">
                  <a:solidFill>
                    <a:srgbClr val="7030A0"/>
                  </a:solidFill>
                  <a:latin typeface="+mj-lt"/>
                  <a:cs typeface="Symbol" charset="2"/>
                </a:rPr>
                <a:t>-</a:t>
              </a:r>
              <a:r>
                <a:rPr lang="en-US" sz="1600">
                  <a:solidFill>
                    <a:srgbClr val="7030A0"/>
                  </a:solidFill>
                  <a:latin typeface="+mj-lt"/>
                </a:rPr>
                <a:t>p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5728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63495"/>
            <a:ext cx="9144000" cy="884060"/>
          </a:xfrm>
          <a:ln>
            <a:noFill/>
          </a:ln>
        </p:spPr>
        <p:txBody>
          <a:bodyPr vert="horz" wrap="square" lIns="91382" tIns="45691" rIns="91382" bIns="45691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alibri"/>
                <a:cs typeface="Calibri"/>
              </a:rPr>
              <a:t>Nucleon Resonances in the Emergence of Hadronic Matter 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8934" y="2494154"/>
            <a:ext cx="4972050" cy="38354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514849" y="911313"/>
            <a:ext cx="4271341" cy="169277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00FF"/>
                </a:solidFill>
                <a:latin typeface="Calibri"/>
                <a:cs typeface="Calibri"/>
              </a:rPr>
              <a:t>Dramatic events occurred in the micro-second old universe during the transition from the </a:t>
            </a:r>
            <a:r>
              <a:rPr lang="en-US" sz="2000" b="1" dirty="0" err="1">
                <a:solidFill>
                  <a:srgbClr val="0000FF"/>
                </a:solidFill>
                <a:latin typeface="Calibri"/>
                <a:cs typeface="Calibri"/>
              </a:rPr>
              <a:t>deconfined</a:t>
            </a:r>
            <a:r>
              <a:rPr lang="en-US" sz="2000" b="1" dirty="0">
                <a:solidFill>
                  <a:srgbClr val="0000FF"/>
                </a:solidFill>
                <a:latin typeface="Calibri"/>
                <a:cs typeface="Calibri"/>
              </a:rPr>
              <a:t> quark and gluon phase to the hadron phase.</a:t>
            </a:r>
            <a:endParaRPr lang="en-US" sz="2000" dirty="0">
              <a:solidFill>
                <a:srgbClr val="0000FF"/>
              </a:solidFill>
              <a:latin typeface="Garamond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0000FF"/>
              </a:solidFill>
              <a:latin typeface="Garamond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0817" y="5575535"/>
            <a:ext cx="4012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00FF"/>
                </a:solidFill>
                <a:latin typeface="Calibri"/>
                <a:cs typeface="Calibri"/>
              </a:rPr>
              <a:t>This transition was shaped by the full  meson and baryon spectra </a:t>
            </a:r>
          </a:p>
        </p:txBody>
      </p:sp>
      <p:sp>
        <p:nvSpPr>
          <p:cNvPr id="17" name="TextBox 16"/>
          <p:cNvSpPr txBox="1">
            <a:spLocks noChangeAspect="1"/>
          </p:cNvSpPr>
          <p:nvPr/>
        </p:nvSpPr>
        <p:spPr>
          <a:xfrm>
            <a:off x="63016" y="4175703"/>
            <a:ext cx="4378847" cy="1354158"/>
          </a:xfrm>
          <a:prstGeom prst="rect">
            <a:avLst/>
          </a:prstGeom>
          <a:solidFill>
            <a:srgbClr val="FFFF00">
              <a:alpha val="25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382" tIns="45691" rIns="91382" bIns="45691" rtlCol="0">
            <a:spAutoFit/>
          </a:bodyPr>
          <a:lstStyle/>
          <a:p>
            <a:pPr lvl="0" defTabSz="829377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  <a:cs typeface="Calibri"/>
              </a:rPr>
              <a:t> Quark-gluon confinement emerges</a:t>
            </a:r>
          </a:p>
          <a:p>
            <a:pPr lvl="0" defTabSz="829377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  <a:cs typeface="Calibri"/>
              </a:rPr>
              <a:t> Chiral symmetry of QCD is broken </a:t>
            </a:r>
          </a:p>
          <a:p>
            <a:pPr lvl="0" defTabSz="829377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2000" dirty="0">
                <a:solidFill>
                  <a:srgbClr val="800000"/>
                </a:solidFill>
                <a:latin typeface="Calibri"/>
                <a:cs typeface="Calibri"/>
              </a:rPr>
              <a:t> Quarks and gluons acquire mass </a:t>
            </a:r>
          </a:p>
          <a:p>
            <a:pPr lvl="0" defTabSz="829377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2000" dirty="0">
                <a:solidFill>
                  <a:srgbClr val="800000"/>
                </a:solidFill>
                <a:latin typeface="Calibri"/>
                <a:cs typeface="Calibri"/>
              </a:rPr>
              <a:t> Baryon resonances form   </a:t>
            </a:r>
            <a:r>
              <a:rPr lang="en-US" sz="2200" dirty="0">
                <a:solidFill>
                  <a:srgbClr val="800000"/>
                </a:solidFill>
                <a:latin typeface="Calibri"/>
                <a:cs typeface="Calibri"/>
              </a:rPr>
              <a:t>  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583" y="911313"/>
            <a:ext cx="3147441" cy="29253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13430" y="2660831"/>
            <a:ext cx="453970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00E400"/>
                </a:solidFill>
                <a:latin typeface="Calibri"/>
                <a:cs typeface="Calibri"/>
              </a:rPr>
              <a:t>N*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79639" y="3030165"/>
            <a:ext cx="811728" cy="30777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FF0000"/>
                </a:solidFill>
                <a:latin typeface="Calibri"/>
                <a:cs typeface="Calibri"/>
              </a:rPr>
              <a:t>hot </a:t>
            </a:r>
            <a:r>
              <a:rPr lang="en-US" sz="1400" b="1" dirty="0">
                <a:solidFill>
                  <a:prstClr val="black"/>
                </a:solidFill>
                <a:latin typeface="Calibri"/>
                <a:cs typeface="Calibri"/>
              </a:rPr>
              <a:t>QCD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32138" y="5208102"/>
            <a:ext cx="1032291" cy="30777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FF0000"/>
                </a:solidFill>
                <a:latin typeface="Calibri"/>
                <a:cs typeface="Calibri"/>
              </a:rPr>
              <a:t>strong </a:t>
            </a:r>
            <a:r>
              <a:rPr lang="en-US" sz="1400" b="1" dirty="0">
                <a:solidFill>
                  <a:prstClr val="black"/>
                </a:solidFill>
                <a:latin typeface="Calibri"/>
                <a:cs typeface="Calibri"/>
              </a:rPr>
              <a:t>QCD</a:t>
            </a:r>
          </a:p>
        </p:txBody>
      </p:sp>
      <p:sp>
        <p:nvSpPr>
          <p:cNvPr id="12" name="Line 4"/>
          <p:cNvSpPr>
            <a:spLocks noChangeShapeType="1"/>
          </p:cNvSpPr>
          <p:nvPr/>
        </p:nvSpPr>
        <p:spPr bwMode="auto">
          <a:xfrm flipV="1">
            <a:off x="0" y="612228"/>
            <a:ext cx="91440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16096" y="5268357"/>
            <a:ext cx="3738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+mn-lt"/>
              </a:rPr>
              <a:t>??</a:t>
            </a:r>
          </a:p>
        </p:txBody>
      </p:sp>
    </p:spTree>
    <p:extLst>
      <p:ext uri="{BB962C8B-B14F-4D97-AF65-F5344CB8AC3E}">
        <p14:creationId xmlns:p14="http://schemas.microsoft.com/office/powerpoint/2010/main" val="330588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7" name="Rectangle 5"/>
          <p:cNvSpPr>
            <a:spLocks noGrp="1" noChangeArrowheads="1"/>
          </p:cNvSpPr>
          <p:nvPr>
            <p:ph type="ctrTitle"/>
          </p:nvPr>
        </p:nvSpPr>
        <p:spPr>
          <a:solidFill>
            <a:schemeClr val="bg1"/>
          </a:solidFill>
          <a:ln/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0090"/>
                </a:solidFill>
              </a:rPr>
              <a:t>SU(6)</a:t>
            </a:r>
            <a:r>
              <a:rPr lang="en-US" sz="2800" dirty="0" err="1">
                <a:solidFill>
                  <a:srgbClr val="000090"/>
                </a:solidFill>
              </a:rPr>
              <a:t>xO</a:t>
            </a:r>
            <a:r>
              <a:rPr lang="en-US" sz="2800" dirty="0">
                <a:solidFill>
                  <a:srgbClr val="000090"/>
                </a:solidFill>
              </a:rPr>
              <a:t>(3) spin-flavor symmetry and ``missing” resonances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rcRect l="6353" t="15868" r="7667" b="8290"/>
          <a:stretch>
            <a:fillRect/>
          </a:stretch>
        </p:blipFill>
        <p:spPr>
          <a:xfrm>
            <a:off x="482600" y="1058662"/>
            <a:ext cx="7975600" cy="478512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2600" y="790576"/>
            <a:ext cx="1125629" cy="338554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prstClr val="black"/>
                </a:solidFill>
                <a:latin typeface="Calibri"/>
                <a:cs typeface="+mn-cs"/>
              </a:rPr>
              <a:t>SU(6)×O(3)</a:t>
            </a:r>
          </a:p>
        </p:txBody>
      </p:sp>
      <p:grpSp>
        <p:nvGrpSpPr>
          <p:cNvPr id="2" name="Group 21"/>
          <p:cNvGrpSpPr/>
          <p:nvPr/>
        </p:nvGrpSpPr>
        <p:grpSpPr>
          <a:xfrm>
            <a:off x="6539303" y="3072883"/>
            <a:ext cx="2552699" cy="1220237"/>
            <a:chOff x="6515101" y="3300968"/>
            <a:chExt cx="2552699" cy="1220237"/>
          </a:xfrm>
        </p:grpSpPr>
        <p:cxnSp>
          <p:nvCxnSpPr>
            <p:cNvPr id="17" name="Straight Arrow Connector 16"/>
            <p:cNvCxnSpPr>
              <a:stCxn id="18" idx="2"/>
            </p:cNvCxnSpPr>
            <p:nvPr/>
          </p:nvCxnSpPr>
          <p:spPr>
            <a:xfrm rot="5400000">
              <a:off x="6943124" y="3242278"/>
              <a:ext cx="850904" cy="1706949"/>
            </a:xfrm>
            <a:prstGeom prst="straightConnector1">
              <a:avLst/>
            </a:prstGeom>
            <a:ln w="28575" cap="flat" cmpd="sng" algn="ctr">
              <a:solidFill>
                <a:srgbClr val="00B6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7376299" y="3300968"/>
              <a:ext cx="1691501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prstClr val="black"/>
                  </a:solidFill>
                  <a:latin typeface="Calibri"/>
                  <a:cs typeface="+mn-cs"/>
                </a:rPr>
                <a:t>“missing” states</a:t>
              </a:r>
            </a:p>
          </p:txBody>
        </p:sp>
      </p:grpSp>
      <p:sp>
        <p:nvSpPr>
          <p:cNvPr id="16" name="Line 4"/>
          <p:cNvSpPr>
            <a:spLocks noChangeShapeType="1"/>
          </p:cNvSpPr>
          <p:nvPr/>
        </p:nvSpPr>
        <p:spPr bwMode="auto">
          <a:xfrm flipV="1">
            <a:off x="-6795" y="428173"/>
            <a:ext cx="91440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5108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SU(6)</a:t>
            </a:r>
            <a:r>
              <a:rPr lang="en-US" sz="2000" b="1" dirty="0" err="1">
                <a:solidFill>
                  <a:srgbClr val="0000FF"/>
                </a:solidFill>
              </a:rPr>
              <a:t>xO</a:t>
            </a:r>
            <a:r>
              <a:rPr lang="en-US" sz="2000" b="1" dirty="0">
                <a:solidFill>
                  <a:srgbClr val="0000FF"/>
                </a:solidFill>
              </a:rPr>
              <a:t>(3) Spin-Flavor Symmetry and ``Missing” Resonances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489" y="5840726"/>
            <a:ext cx="86927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Studies of the N*-spectrum were driven by a guess for the ``missing” baryon states expected from underlying SU(6) </a:t>
            </a:r>
            <a:r>
              <a:rPr lang="en-US" sz="1400" b="1" dirty="0" err="1"/>
              <a:t>xO</a:t>
            </a:r>
            <a:r>
              <a:rPr lang="en-US" sz="1400" b="1" dirty="0"/>
              <a:t>(3) symmetry and supported by continuum lattice QCD results on the N*-spectrum.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556000" y="1126453"/>
            <a:ext cx="914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38873" y="482799"/>
            <a:ext cx="1551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PDG2010 status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DD2CDB-F120-8E44-9E43-10CB049AA37E}"/>
              </a:ext>
            </a:extLst>
          </p:cNvPr>
          <p:cNvSpPr txBox="1"/>
          <p:nvPr/>
        </p:nvSpPr>
        <p:spPr>
          <a:xfrm>
            <a:off x="3222656" y="492611"/>
            <a:ext cx="2698687" cy="954107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>
                <a:solidFill>
                  <a:prstClr val="black"/>
                </a:solidFill>
                <a:latin typeface="Calibri"/>
                <a:cs typeface="Calibri"/>
              </a:rPr>
              <a:t>Continuum QCD: Chen </a:t>
            </a:r>
            <a:r>
              <a:rPr lang="en-US" sz="1400" i="1" dirty="0" err="1">
                <a:solidFill>
                  <a:prstClr val="black"/>
                </a:solidFill>
                <a:latin typeface="Calibri"/>
                <a:cs typeface="Calibri"/>
              </a:rPr>
              <a:t>Chen</a:t>
            </a:r>
            <a:r>
              <a:rPr lang="en-US" sz="1400" i="1" dirty="0">
                <a:solidFill>
                  <a:prstClr val="black"/>
                </a:solidFill>
                <a:latin typeface="Calibri"/>
                <a:cs typeface="Calibri"/>
              </a:rPr>
              <a:t> et al.,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>
                <a:solidFill>
                  <a:prstClr val="black"/>
                </a:solidFill>
                <a:latin typeface="Calibri"/>
                <a:cs typeface="Calibri"/>
              </a:rPr>
              <a:t>Phys. Rev. D100 (2019) 054009;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>
                <a:solidFill>
                  <a:prstClr val="black"/>
                </a:solidFill>
                <a:latin typeface="Calibri"/>
                <a:cs typeface="Calibri"/>
              </a:rPr>
              <a:t>Si-</a:t>
            </a:r>
            <a:r>
              <a:rPr lang="en-US" sz="1400" i="1" dirty="0" err="1">
                <a:solidFill>
                  <a:prstClr val="black"/>
                </a:solidFill>
                <a:latin typeface="Calibri"/>
                <a:cs typeface="Calibri"/>
              </a:rPr>
              <a:t>xue</a:t>
            </a:r>
            <a:r>
              <a:rPr lang="en-US" sz="1400" i="1" dirty="0">
                <a:solidFill>
                  <a:prstClr val="black"/>
                </a:solidFill>
                <a:latin typeface="Calibri"/>
                <a:cs typeface="Calibri"/>
              </a:rPr>
              <a:t> Qin et al., Few Body Syst. 60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>
                <a:solidFill>
                  <a:prstClr val="black"/>
                </a:solidFill>
                <a:latin typeface="Calibri"/>
                <a:cs typeface="Calibri"/>
              </a:rPr>
              <a:t>(2019) 26.</a:t>
            </a:r>
            <a:endParaRPr lang="en-US" sz="1400" i="1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DAC5E3E-6B98-6D4E-811A-326506037162}"/>
              </a:ext>
            </a:extLst>
          </p:cNvPr>
          <p:cNvSpPr txBox="1"/>
          <p:nvPr/>
        </p:nvSpPr>
        <p:spPr>
          <a:xfrm>
            <a:off x="6521319" y="514027"/>
            <a:ext cx="2422907" cy="52322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>
                <a:solidFill>
                  <a:prstClr val="black"/>
                </a:solidFill>
                <a:latin typeface="Calibri"/>
                <a:cs typeface="Calibri"/>
              </a:rPr>
              <a:t>Lattice QCD: R. Edwards et al.,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>
                <a:solidFill>
                  <a:prstClr val="black"/>
                </a:solidFill>
                <a:latin typeface="Calibri"/>
                <a:cs typeface="Calibri"/>
              </a:rPr>
              <a:t>Phys. Rev. D84 (2011) 074508. </a:t>
            </a:r>
          </a:p>
        </p:txBody>
      </p:sp>
    </p:spTree>
    <p:extLst>
      <p:ext uri="{BB962C8B-B14F-4D97-AF65-F5344CB8AC3E}">
        <p14:creationId xmlns:p14="http://schemas.microsoft.com/office/powerpoint/2010/main" val="389709053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48" y="1615010"/>
            <a:ext cx="4892258" cy="366919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4512" y="63230"/>
            <a:ext cx="81539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srgbClr val="3333CC"/>
                </a:solidFill>
                <a:latin typeface="Arial"/>
                <a:ea typeface="MS PGothic" pitchFamily="34" charset="-128"/>
              </a:rPr>
              <a:t>Advances in Exploration of the N* Spectrum in Photoproduction</a:t>
            </a:r>
            <a:endParaRPr lang="en-US" sz="2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45184" y="1544539"/>
            <a:ext cx="2348631" cy="3000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b="1" dirty="0">
                <a:solidFill>
                  <a:srgbClr val="0070C0"/>
                </a:solidFill>
              </a:rPr>
              <a:t>N</a:t>
            </a:r>
            <a:r>
              <a:rPr lang="en-US" sz="1350" b="1" baseline="30000" dirty="0">
                <a:solidFill>
                  <a:srgbClr val="0070C0"/>
                </a:solidFill>
              </a:rPr>
              <a:t>*</a:t>
            </a:r>
            <a:r>
              <a:rPr lang="en-US" sz="1350" b="1" dirty="0">
                <a:solidFill>
                  <a:srgbClr val="0070C0"/>
                </a:solidFill>
              </a:rPr>
              <a:t>/</a:t>
            </a:r>
            <a:r>
              <a:rPr lang="en-US" sz="1350" b="1" dirty="0">
                <a:solidFill>
                  <a:srgbClr val="0070C0"/>
                </a:solidFill>
                <a:latin typeface="Symbol" panose="05050102010706020507" pitchFamily="18" charset="2"/>
              </a:rPr>
              <a:t>D</a:t>
            </a:r>
            <a:r>
              <a:rPr lang="en-US" sz="1350" b="1" baseline="30000" dirty="0">
                <a:solidFill>
                  <a:srgbClr val="0070C0"/>
                </a:solidFill>
              </a:rPr>
              <a:t>*</a:t>
            </a:r>
            <a:r>
              <a:rPr lang="en-US" sz="1350" b="1" dirty="0">
                <a:solidFill>
                  <a:srgbClr val="0070C0"/>
                </a:solidFill>
              </a:rPr>
              <a:t> Spectrum 2020</a:t>
            </a:r>
            <a:r>
              <a:rPr lang="en-US" sz="1350" b="1" dirty="0">
                <a:solidFill>
                  <a:srgbClr val="0070C0"/>
                </a:solidFill>
                <a:latin typeface="Calibri" panose="020F0502020204030204"/>
                <a:cs typeface="Times New Roman"/>
              </a:rPr>
              <a:t>  </a:t>
            </a:r>
            <a:r>
              <a:rPr lang="en-US" sz="135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endParaRPr lang="en-US" sz="135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77766" y="701795"/>
            <a:ext cx="7830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0070C0"/>
                </a:solidFill>
              </a:rPr>
              <a:t>Several </a:t>
            </a:r>
            <a:r>
              <a:rPr lang="en-US" sz="1600" dirty="0">
                <a:solidFill>
                  <a:srgbClr val="FF0000"/>
                </a:solidFill>
              </a:rPr>
              <a:t>new nucleon resonances </a:t>
            </a:r>
            <a:r>
              <a:rPr lang="en-US" sz="1600" dirty="0">
                <a:solidFill>
                  <a:srgbClr val="0070C0"/>
                </a:solidFill>
              </a:rPr>
              <a:t>were established in a global multi-channel analysis of exclusive photoproduction data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73268" y="5207537"/>
            <a:ext cx="8565931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350" b="1" dirty="0">
                <a:solidFill>
                  <a:srgbClr val="0070C0"/>
                </a:solidFill>
                <a:ea typeface="Arial Unicode MS" panose="020B0604020202020204" pitchFamily="34" charset="-128"/>
              </a:rPr>
              <a:t>Description of the exclusive electroproduction data off the proton with the same masses and hadronic decay widths as in photoproduction will validate the existence of new baryon states.</a:t>
            </a:r>
          </a:p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1350" b="1" dirty="0">
              <a:solidFill>
                <a:srgbClr val="0070C0"/>
              </a:solidFill>
              <a:ea typeface="Arial Unicode MS" panose="020B0604020202020204" pitchFamily="34" charset="-128"/>
            </a:endParaRPr>
          </a:p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350" b="1" dirty="0">
                <a:solidFill>
                  <a:srgbClr val="FF0000"/>
                </a:solidFill>
                <a:ea typeface="Arial Unicode MS" panose="020B0604020202020204" pitchFamily="34" charset="-128"/>
              </a:rPr>
              <a:t>Combined studies of the CLAS </a:t>
            </a:r>
            <a:r>
              <a:rPr lang="en-US" altLang="en-US" sz="1350" b="1" dirty="0" err="1">
                <a:solidFill>
                  <a:srgbClr val="FF0000"/>
                </a:solidFill>
                <a:latin typeface="Symbol" panose="05050102010706020507" pitchFamily="18" charset="2"/>
                <a:ea typeface="Arial Unicode MS" panose="020B0604020202020204" pitchFamily="34" charset="-128"/>
              </a:rPr>
              <a:t>p</a:t>
            </a:r>
            <a:r>
              <a:rPr lang="en-US" altLang="en-US" sz="1350" b="1" baseline="30000" dirty="0" err="1">
                <a:solidFill>
                  <a:srgbClr val="FF0000"/>
                </a:solidFill>
                <a:ea typeface="Arial Unicode MS" panose="020B0604020202020204" pitchFamily="34" charset="-128"/>
              </a:rPr>
              <a:t>+</a:t>
            </a:r>
            <a:r>
              <a:rPr lang="en-US" altLang="en-US" sz="1350" b="1" dirty="0" err="1">
                <a:solidFill>
                  <a:srgbClr val="FF0000"/>
                </a:solidFill>
                <a:latin typeface="Symbol" panose="05050102010706020507" pitchFamily="18" charset="2"/>
                <a:ea typeface="Arial Unicode MS" panose="020B0604020202020204" pitchFamily="34" charset="-128"/>
              </a:rPr>
              <a:t>p</a:t>
            </a:r>
            <a:r>
              <a:rPr lang="en-US" altLang="en-US" sz="1350" b="1" baseline="30000" dirty="0" err="1">
                <a:solidFill>
                  <a:srgbClr val="FF0000"/>
                </a:solidFill>
                <a:ea typeface="Arial Unicode MS" panose="020B0604020202020204" pitchFamily="34" charset="-128"/>
              </a:rPr>
              <a:t>-</a:t>
            </a:r>
            <a:r>
              <a:rPr lang="en-US" altLang="en-US" sz="1350" b="1" dirty="0" err="1">
                <a:solidFill>
                  <a:srgbClr val="FF0000"/>
                </a:solidFill>
                <a:ea typeface="Arial Unicode MS" panose="020B0604020202020204" pitchFamily="34" charset="-128"/>
              </a:rPr>
              <a:t>p</a:t>
            </a:r>
            <a:r>
              <a:rPr lang="en-US" altLang="en-US" sz="1350" b="1" dirty="0">
                <a:solidFill>
                  <a:srgbClr val="FF0000"/>
                </a:solidFill>
                <a:ea typeface="Arial Unicode MS" panose="020B0604020202020204" pitchFamily="34" charset="-128"/>
              </a:rPr>
              <a:t> photo-/electroproduction off proton data allow us to observe </a:t>
            </a:r>
          </a:p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350" b="1" dirty="0">
                <a:solidFill>
                  <a:srgbClr val="FF0000"/>
                </a:solidFill>
                <a:ea typeface="Arial Unicode MS" panose="020B0604020202020204" pitchFamily="34" charset="-128"/>
              </a:rPr>
              <a:t>a new N’(1720)3/2</a:t>
            </a:r>
            <a:r>
              <a:rPr lang="en-US" altLang="en-US" sz="1350" b="1" baseline="30000" dirty="0">
                <a:solidFill>
                  <a:srgbClr val="FF0000"/>
                </a:solidFill>
                <a:ea typeface="Arial Unicode MS" panose="020B0604020202020204" pitchFamily="34" charset="-128"/>
              </a:rPr>
              <a:t>+</a:t>
            </a:r>
            <a:r>
              <a:rPr lang="en-US" altLang="en-US" sz="1350" b="1" dirty="0">
                <a:solidFill>
                  <a:srgbClr val="FF0000"/>
                </a:solidFill>
                <a:ea typeface="Arial Unicode MS" panose="020B0604020202020204" pitchFamily="34" charset="-128"/>
              </a:rPr>
              <a:t> baryon state in addition to those listed above. </a:t>
            </a: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BF5247D3-48B6-4B22-8EF0-BEDABA6613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356130"/>
              </p:ext>
            </p:extLst>
          </p:nvPr>
        </p:nvGraphicFramePr>
        <p:xfrm>
          <a:off x="5390244" y="1862884"/>
          <a:ext cx="2802637" cy="307980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187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96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4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9037"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</a:t>
                      </a:r>
                    </a:p>
                    <a:p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N(mass)J</a:t>
                      </a:r>
                      <a:r>
                        <a:rPr lang="en-US" sz="9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PDG </a:t>
                      </a:r>
                    </a:p>
                    <a:p>
                      <a:pPr algn="ctr"/>
                      <a:r>
                        <a:rPr lang="en-US" sz="9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 2012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PDG 2020</a:t>
                      </a:r>
                      <a:r>
                        <a:rPr lang="en-US" sz="9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454"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N(1710)1/2</a:t>
                      </a:r>
                      <a:r>
                        <a:rPr lang="en-US" sz="9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***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008D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****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45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N(1880)1/2</a:t>
                      </a:r>
                      <a:r>
                        <a:rPr lang="en-US" sz="9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008D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***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45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N(1895)1/2</a:t>
                      </a:r>
                      <a:r>
                        <a:rPr lang="en-US" sz="9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008D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****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045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N(1900)3/2</a:t>
                      </a:r>
                      <a:r>
                        <a:rPr lang="en-US" sz="9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008D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****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045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N(1875)3/2</a:t>
                      </a:r>
                      <a:r>
                        <a:rPr lang="en-US" sz="9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008D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***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045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N(2100)1/2</a:t>
                      </a:r>
                      <a:r>
                        <a:rPr lang="en-US" sz="9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008D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***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25131784"/>
                  </a:ext>
                </a:extLst>
              </a:tr>
              <a:tr h="22045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N(2120)3/2</a:t>
                      </a:r>
                      <a:r>
                        <a:rPr lang="en-US" sz="9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008D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***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045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N(2000)5/2</a:t>
                      </a:r>
                      <a:r>
                        <a:rPr lang="en-US" sz="9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008D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045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N(2060)5/2</a:t>
                      </a:r>
                      <a:r>
                        <a:rPr lang="en-US" sz="9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008D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***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311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baseline="0" dirty="0"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US" sz="9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(1600)3/2</a:t>
                      </a:r>
                      <a:r>
                        <a:rPr lang="en-US" sz="9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***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008D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****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44244445"/>
                  </a:ext>
                </a:extLst>
              </a:tr>
              <a:tr h="25311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baseline="0" dirty="0"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US" sz="11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9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1900)1/2</a:t>
                      </a:r>
                      <a:r>
                        <a:rPr lang="en-US" sz="9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008D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***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04810559"/>
                  </a:ext>
                </a:extLst>
              </a:tr>
              <a:tr h="22045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Δ(2200)7/2</a:t>
                      </a:r>
                      <a:r>
                        <a:rPr lang="en-US" sz="9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008D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***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00A41BA4-6226-4A87-A5EB-729597AD76D2}"/>
              </a:ext>
            </a:extLst>
          </p:cNvPr>
          <p:cNvSpPr txBox="1"/>
          <p:nvPr/>
        </p:nvSpPr>
        <p:spPr>
          <a:xfrm>
            <a:off x="5390244" y="1349050"/>
            <a:ext cx="2848233" cy="461665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Nucleon resonances listed</a:t>
            </a:r>
            <a:r>
              <a:rPr lang="en-US" sz="12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 in Particle Data Group (PDG) tables</a:t>
            </a:r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0" y="491483"/>
            <a:ext cx="91440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0244" y="2896189"/>
            <a:ext cx="2788920" cy="2194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7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90244" y="2694192"/>
            <a:ext cx="2788920" cy="192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7600628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409" y="1551171"/>
            <a:ext cx="4754880" cy="4754880"/>
          </a:xfrm>
          <a:prstGeom prst="rect">
            <a:avLst/>
          </a:prstGeom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2" y="-1"/>
            <a:ext cx="8594527" cy="484761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sz="1800" dirty="0">
                <a:latin typeface="+mn-lt"/>
                <a:ea typeface="MS PGothic" pitchFamily="34" charset="-128"/>
              </a:rPr>
              <a:t>Interpretation of the Structure at W~1.7 GeV in </a:t>
            </a:r>
            <a:r>
              <a:rPr lang="en-US" sz="1800" dirty="0" err="1">
                <a:latin typeface="Symbol" pitchFamily="2" charset="2"/>
                <a:ea typeface="MS PGothic" pitchFamily="34" charset="-128"/>
              </a:rPr>
              <a:t>p</a:t>
            </a:r>
            <a:r>
              <a:rPr lang="en-US" sz="1800" baseline="30000" dirty="0" err="1">
                <a:latin typeface="+mn-lt"/>
                <a:ea typeface="MS PGothic" pitchFamily="34" charset="-128"/>
              </a:rPr>
              <a:t>+</a:t>
            </a:r>
            <a:r>
              <a:rPr lang="en-US" sz="1800" dirty="0" err="1">
                <a:latin typeface="Symbol" pitchFamily="2" charset="2"/>
                <a:ea typeface="MS PGothic" pitchFamily="34" charset="-128"/>
              </a:rPr>
              <a:t>p</a:t>
            </a:r>
            <a:r>
              <a:rPr lang="en-US" sz="1800" baseline="30000" dirty="0" err="1">
                <a:latin typeface="+mn-lt"/>
                <a:ea typeface="MS PGothic" pitchFamily="34" charset="-128"/>
              </a:rPr>
              <a:t>-</a:t>
            </a:r>
            <a:r>
              <a:rPr lang="en-US" sz="1800" dirty="0" err="1">
                <a:latin typeface="+mn-lt"/>
                <a:ea typeface="MS PGothic" pitchFamily="34" charset="-128"/>
              </a:rPr>
              <a:t>p</a:t>
            </a:r>
            <a:r>
              <a:rPr lang="en-US" sz="1800" dirty="0">
                <a:latin typeface="+mn-lt"/>
                <a:ea typeface="MS PGothic" pitchFamily="34" charset="-128"/>
              </a:rPr>
              <a:t> Electroproduction</a:t>
            </a: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-32820" y="476307"/>
            <a:ext cx="9144000" cy="0"/>
          </a:xfrm>
          <a:prstGeom prst="line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3869566" y="1209344"/>
            <a:ext cx="4572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452732" y="592564"/>
            <a:ext cx="4658448" cy="124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itchFamily="34" charset="0"/>
              </a:rPr>
              <a:t>conventional states only, consistent with PDG 02</a:t>
            </a:r>
            <a:endParaRPr kumimoji="0" lang="en-US" altLang="en-US" sz="1600" b="0" i="1" u="none" strike="noStrike" kern="1200" cap="none" spc="0" normalizeH="0" baseline="3000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1" u="none" strike="noStrike" kern="1200" cap="none" spc="0" normalizeH="0" baseline="3000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itchFamily="34" charset="0"/>
              </a:rPr>
              <a:t>implementing </a:t>
            </a:r>
            <a:r>
              <a:rPr lang="en-US" altLang="en-US" sz="1600" i="1" dirty="0">
                <a:solidFill>
                  <a:srgbClr val="FF0000"/>
                </a:solidFill>
                <a:latin typeface="Calibri" panose="020F0502020204030204" pitchFamily="34" charset="0"/>
              </a:rPr>
              <a:t>N’</a:t>
            </a:r>
            <a:r>
              <a:rPr kumimoji="0" lang="en-US" alt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itchFamily="34" charset="0"/>
              </a:rPr>
              <a:t>(1720)3/2</a:t>
            </a:r>
            <a:r>
              <a:rPr kumimoji="0" lang="en-US" altLang="en-US" sz="1600" b="0" i="1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itchFamily="34" charset="0"/>
              </a:rPr>
              <a:t>+</a:t>
            </a:r>
            <a:r>
              <a:rPr kumimoji="0" lang="en-US" alt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itchFamily="34" charset="0"/>
              </a:rPr>
              <a:t> candidate or</a:t>
            </a:r>
            <a:r>
              <a:rPr kumimoji="0" lang="en-US" altLang="en-US" sz="1600" b="0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itchFamily="34" charset="0"/>
              </a:rPr>
              <a:t> only </a:t>
            </a:r>
            <a:r>
              <a:rPr kumimoji="0" lang="en-US" alt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itchFamily="34" charset="0"/>
              </a:rPr>
              <a:t>conventional states with different </a:t>
            </a:r>
            <a:r>
              <a:rPr lang="en-US" altLang="en-US" sz="1600" i="1" dirty="0">
                <a:solidFill>
                  <a:srgbClr val="FF0000"/>
                </a:solidFill>
                <a:latin typeface="Calibri" panose="020F0502020204030204" pitchFamily="34" charset="0"/>
              </a:rPr>
              <a:t>N(1720)3/2</a:t>
            </a:r>
            <a:r>
              <a:rPr lang="en-US" altLang="en-US" sz="1600" i="1" baseline="30000" dirty="0">
                <a:solidFill>
                  <a:srgbClr val="FF0000"/>
                </a:solidFill>
                <a:latin typeface="Calibri" panose="020F0502020204030204" pitchFamily="34" charset="0"/>
              </a:rPr>
              <a:t>+</a:t>
            </a:r>
            <a:r>
              <a:rPr lang="en-US" altLang="en-US" sz="1600" i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600" i="1" dirty="0" err="1">
                <a:solidFill>
                  <a:srgbClr val="FF0000"/>
                </a:solidFill>
                <a:latin typeface="Arial"/>
              </a:rPr>
              <a:t>N</a:t>
            </a:r>
            <a:r>
              <a:rPr lang="en-US" altLang="en-US" sz="1600" i="1" dirty="0" err="1">
                <a:solidFill>
                  <a:srgbClr val="FF0000"/>
                </a:solidFill>
                <a:latin typeface="Symbol" panose="05050102010706020507" pitchFamily="18" charset="2"/>
              </a:rPr>
              <a:t>pp</a:t>
            </a:r>
            <a:r>
              <a:rPr lang="en-US" altLang="en-US" sz="1600" i="1" dirty="0">
                <a:solidFill>
                  <a:srgbClr val="FF0000"/>
                </a:solidFill>
                <a:latin typeface="Calibri" panose="020F0502020204030204" pitchFamily="34" charset="0"/>
              </a:rPr>
              <a:t> decays than </a:t>
            </a:r>
            <a:r>
              <a:rPr kumimoji="0" lang="en-US" alt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itchFamily="34" charset="0"/>
              </a:rPr>
              <a:t>in PDG 02 </a:t>
            </a:r>
            <a:endParaRPr kumimoji="0" lang="en-US" altLang="en-US" sz="1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6858000" y="1828800"/>
            <a:ext cx="0" cy="4419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3849688" y="760395"/>
            <a:ext cx="457200" cy="0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4604" y="592564"/>
            <a:ext cx="2890254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M. </a:t>
            </a:r>
            <a:r>
              <a:rPr kumimoji="0" lang="en-US" sz="1200" b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Ripani</a:t>
            </a:r>
            <a:r>
              <a:rPr kumimoji="0" lang="en-US" sz="12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et al., CLAS Collaboration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Phys. Rev. </a:t>
            </a:r>
            <a:r>
              <a:rPr kumimoji="0" lang="en-US" sz="1200" b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Lett</a:t>
            </a:r>
            <a:r>
              <a:rPr kumimoji="0" lang="en-US" sz="12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. 91, 022002 (2003)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39752" y="2221985"/>
          <a:ext cx="4362805" cy="17680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1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26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62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26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971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7" marR="91427" marT="45729" marB="45729"/>
                </a:tc>
                <a:tc>
                  <a:txBody>
                    <a:bodyPr/>
                    <a:lstStyle/>
                    <a:p>
                      <a:r>
                        <a:rPr lang="en-US" sz="1400" b="1" dirty="0" err="1">
                          <a:latin typeface="Symbol" pitchFamily="18" charset="2"/>
                        </a:rPr>
                        <a:t>G</a:t>
                      </a:r>
                      <a:r>
                        <a:rPr lang="en-US" sz="1400" b="1" baseline="-25000" dirty="0" err="1">
                          <a:latin typeface="+mn-lt"/>
                        </a:rPr>
                        <a:t>tot</a:t>
                      </a:r>
                      <a:r>
                        <a:rPr lang="en-US" sz="1400" b="1" baseline="-25000" dirty="0">
                          <a:latin typeface="+mn-lt"/>
                        </a:rPr>
                        <a:t>, </a:t>
                      </a:r>
                      <a:r>
                        <a:rPr lang="en-US" sz="1400" b="1" baseline="0" dirty="0" err="1">
                          <a:latin typeface="+mn-lt"/>
                        </a:rPr>
                        <a:t>MeV</a:t>
                      </a:r>
                      <a:endParaRPr lang="en-US" sz="1400" b="1" baseline="0" dirty="0">
                        <a:latin typeface="+mn-lt"/>
                      </a:endParaRPr>
                    </a:p>
                  </a:txBody>
                  <a:tcPr marL="91427" marR="91427" marT="45729" marB="45729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BF(</a:t>
                      </a:r>
                      <a:r>
                        <a:rPr lang="en-US" sz="1400" b="1" dirty="0" err="1">
                          <a:latin typeface="Symbol" pitchFamily="18" charset="2"/>
                        </a:rPr>
                        <a:t>pD</a:t>
                      </a:r>
                      <a:r>
                        <a:rPr lang="en-US" sz="1400" b="1" dirty="0"/>
                        <a:t>)</a:t>
                      </a:r>
                    </a:p>
                    <a:p>
                      <a:r>
                        <a:rPr lang="en-US" sz="1400" b="1" dirty="0"/>
                        <a:t>%</a:t>
                      </a:r>
                    </a:p>
                  </a:txBody>
                  <a:tcPr marL="91427" marR="91427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BF(</a:t>
                      </a:r>
                      <a:r>
                        <a:rPr lang="en-US" sz="1400" b="1" dirty="0" err="1">
                          <a:latin typeface="Symbol" pitchFamily="18" charset="2"/>
                        </a:rPr>
                        <a:t>r</a:t>
                      </a:r>
                      <a:r>
                        <a:rPr lang="en-US" sz="1400" b="1" dirty="0" err="1"/>
                        <a:t>p</a:t>
                      </a:r>
                      <a:r>
                        <a:rPr lang="en-US" sz="1400" b="1" dirty="0"/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%</a:t>
                      </a:r>
                    </a:p>
                  </a:txBody>
                  <a:tcPr marL="91427" marR="91427" marT="45729" marB="4572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260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N(1720)3/2</a:t>
                      </a:r>
                      <a:r>
                        <a:rPr lang="en-US" sz="1200" b="1" baseline="30000" dirty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sz="1200" b="1" baseline="0" dirty="0">
                          <a:solidFill>
                            <a:srgbClr val="FF0000"/>
                          </a:solidFill>
                        </a:rPr>
                        <a:t> decays 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fit to</a:t>
                      </a:r>
                      <a:r>
                        <a:rPr lang="en-US" sz="1200" b="1" baseline="0" dirty="0">
                          <a:solidFill>
                            <a:srgbClr val="FF0000"/>
                          </a:solidFill>
                        </a:rPr>
                        <a:t> the 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CLAS</a:t>
                      </a:r>
                      <a:r>
                        <a:rPr lang="en-US" sz="12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FF0000"/>
                          </a:solidFill>
                        </a:rPr>
                        <a:t>N</a:t>
                      </a:r>
                      <a:r>
                        <a:rPr lang="en-US" sz="1200" b="1" dirty="0" err="1">
                          <a:solidFill>
                            <a:srgbClr val="FF0000"/>
                          </a:solidFill>
                          <a:latin typeface="Symbol" panose="05050102010706020507" pitchFamily="18" charset="2"/>
                        </a:rPr>
                        <a:t>pp</a:t>
                      </a:r>
                      <a:r>
                        <a:rPr lang="en-US" sz="1200" b="1" baseline="0" dirty="0">
                          <a:solidFill>
                            <a:srgbClr val="FF0000"/>
                          </a:solidFill>
                        </a:rPr>
                        <a:t> data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27" marR="91427" marT="45729" marB="45729"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126±14</a:t>
                      </a:r>
                    </a:p>
                  </a:txBody>
                  <a:tcPr marL="91427" marR="91427" marT="45729" marB="45729"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64-100</a:t>
                      </a:r>
                    </a:p>
                  </a:txBody>
                  <a:tcPr marL="91427" marR="91427" marT="45729" marB="45729"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&lt;5</a:t>
                      </a:r>
                    </a:p>
                  </a:txBody>
                  <a:tcPr marL="91427" marR="91427" marT="45729" marB="4572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260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accent2"/>
                          </a:solidFill>
                        </a:rPr>
                        <a:t>N(1720)3/2</a:t>
                      </a:r>
                      <a:r>
                        <a:rPr lang="en-US" sz="1200" b="1" baseline="30000" dirty="0">
                          <a:solidFill>
                            <a:schemeClr val="accent2"/>
                          </a:solidFill>
                        </a:rPr>
                        <a:t>+</a:t>
                      </a:r>
                    </a:p>
                    <a:p>
                      <a:r>
                        <a:rPr lang="en-US" sz="1200" b="1" dirty="0">
                          <a:solidFill>
                            <a:schemeClr val="accent2"/>
                          </a:solidFill>
                        </a:rPr>
                        <a:t>PDG</a:t>
                      </a:r>
                      <a:r>
                        <a:rPr lang="en-US" sz="1200" b="1" baseline="0" dirty="0">
                          <a:solidFill>
                            <a:schemeClr val="accent2"/>
                          </a:solidFill>
                        </a:rPr>
                        <a:t> 02’</a:t>
                      </a:r>
                      <a:endParaRPr lang="en-US" sz="1200" b="1" dirty="0">
                        <a:solidFill>
                          <a:schemeClr val="accent2"/>
                        </a:solidFill>
                      </a:endParaRPr>
                    </a:p>
                  </a:txBody>
                  <a:tcPr marL="91427" marR="91427" marT="45729" marB="45729"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accent2"/>
                          </a:solidFill>
                        </a:rPr>
                        <a:t>150-300</a:t>
                      </a:r>
                    </a:p>
                  </a:txBody>
                  <a:tcPr marL="91427" marR="91427" marT="45729" marB="45729"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accent2"/>
                          </a:solidFill>
                        </a:rPr>
                        <a:t>&lt;20</a:t>
                      </a:r>
                    </a:p>
                  </a:txBody>
                  <a:tcPr marL="91427" marR="91427" marT="45729" marB="45729"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accent2"/>
                          </a:solidFill>
                        </a:rPr>
                        <a:t>70-85</a:t>
                      </a:r>
                    </a:p>
                  </a:txBody>
                  <a:tcPr marL="91427" marR="91427" marT="45729" marB="4572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201562"/>
              </p:ext>
            </p:extLst>
          </p:nvPr>
        </p:nvGraphicFramePr>
        <p:xfrm>
          <a:off x="154604" y="4503827"/>
          <a:ext cx="4424152" cy="17280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3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5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5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94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926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400" b="1" dirty="0" err="1">
                          <a:latin typeface="Symbol" pitchFamily="18" charset="2"/>
                        </a:rPr>
                        <a:t>G</a:t>
                      </a:r>
                      <a:r>
                        <a:rPr lang="en-US" sz="1400" b="1" baseline="-25000" dirty="0" err="1">
                          <a:latin typeface="+mn-lt"/>
                        </a:rPr>
                        <a:t>tot</a:t>
                      </a:r>
                      <a:r>
                        <a:rPr lang="en-US" sz="1400" b="1" baseline="-25000" dirty="0">
                          <a:latin typeface="+mn-lt"/>
                        </a:rPr>
                        <a:t>, </a:t>
                      </a:r>
                      <a:r>
                        <a:rPr lang="en-US" sz="1400" b="1" baseline="0" dirty="0" err="1">
                          <a:latin typeface="+mn-lt"/>
                        </a:rPr>
                        <a:t>MeV</a:t>
                      </a:r>
                      <a:endParaRPr lang="en-US" sz="1400" b="1" baseline="0" dirty="0">
                        <a:latin typeface="+mn-lt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BF(</a:t>
                      </a:r>
                      <a:r>
                        <a:rPr lang="en-US" sz="1400" b="1" dirty="0" err="1">
                          <a:latin typeface="Symbol" pitchFamily="18" charset="2"/>
                        </a:rPr>
                        <a:t>pD</a:t>
                      </a:r>
                      <a:r>
                        <a:rPr lang="en-US" sz="1400" b="1" dirty="0"/>
                        <a:t>)</a:t>
                      </a:r>
                    </a:p>
                    <a:p>
                      <a:r>
                        <a:rPr lang="en-US" sz="1400" b="1" dirty="0"/>
                        <a:t>%</a:t>
                      </a: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BF(</a:t>
                      </a:r>
                      <a:r>
                        <a:rPr lang="en-US" sz="1400" b="1" dirty="0" err="1">
                          <a:latin typeface="Symbol" pitchFamily="18" charset="2"/>
                        </a:rPr>
                        <a:t>r</a:t>
                      </a:r>
                      <a:r>
                        <a:rPr lang="en-US" sz="1400" b="1" dirty="0" err="1"/>
                        <a:t>p</a:t>
                      </a:r>
                      <a:r>
                        <a:rPr lang="en-US" sz="1400" b="1" dirty="0"/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%</a:t>
                      </a:r>
                    </a:p>
                  </a:txBody>
                  <a:tcPr marT="45729" marB="4572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260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N’(1720)3/2</a:t>
                      </a:r>
                      <a:r>
                        <a:rPr lang="en-US" sz="1200" b="1" baseline="30000" dirty="0">
                          <a:solidFill>
                            <a:srgbClr val="FF0000"/>
                          </a:solidFill>
                        </a:rPr>
                        <a:t>+</a:t>
                      </a:r>
                    </a:p>
                    <a:p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New</a:t>
                      </a:r>
                    </a:p>
                    <a:p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119±6</a:t>
                      </a: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47-64</a:t>
                      </a: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3-10.</a:t>
                      </a:r>
                    </a:p>
                  </a:txBody>
                  <a:tcPr marT="45729" marB="4572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260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N(1720)3/2</a:t>
                      </a:r>
                      <a:r>
                        <a:rPr lang="en-US" sz="1200" b="1" baseline="30000" dirty="0">
                          <a:solidFill>
                            <a:srgbClr val="FF0000"/>
                          </a:solidFill>
                        </a:rPr>
                        <a:t>+</a:t>
                      </a:r>
                    </a:p>
                    <a:p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Conventional</a:t>
                      </a: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112±8</a:t>
                      </a: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39-55</a:t>
                      </a: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23-49</a:t>
                      </a:r>
                    </a:p>
                  </a:txBody>
                  <a:tcPr marT="45729" marB="4572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9847" y="1712518"/>
            <a:ext cx="4032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No new states, different than in PDG 02’ N(1720)3/2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+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itchFamily="34" charset="0"/>
              </a:rPr>
              <a:t>pp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hadronic decay widths: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5058" y="4170231"/>
            <a:ext cx="36231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new </a:t>
            </a:r>
            <a:r>
              <a:rPr lang="en-US" sz="1400" dirty="0">
                <a:solidFill>
                  <a:srgbClr val="000000"/>
                </a:solidFill>
              </a:rPr>
              <a:t>N</a:t>
            </a:r>
            <a:r>
              <a:rPr lang="en-US" sz="1400" baseline="30000" dirty="0">
                <a:solidFill>
                  <a:srgbClr val="000000"/>
                </a:solidFill>
              </a:rPr>
              <a:t>’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(1720)3/2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+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 and regular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N(1720)3/2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+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</a:t>
            </a:r>
            <a:endParaRPr kumimoji="0" lang="en-US" sz="14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7300" y="1480296"/>
            <a:ext cx="4505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Two equally successful ways for the data description: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8433068" y="6010835"/>
            <a:ext cx="591671" cy="1972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21570" y="6054169"/>
            <a:ext cx="8031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W,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GeV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4245114" y="2150065"/>
            <a:ext cx="100584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itchFamily="34" charset="0"/>
              </a:rPr>
              <a:t>s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itchFamily="34" charset="0"/>
              </a:rPr>
              <a:t>m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276937" y="6553200"/>
            <a:ext cx="486064" cy="304800"/>
          </a:xfrm>
          <a:prstGeom prst="rect">
            <a:avLst/>
          </a:prstGeom>
        </p:spPr>
        <p:txBody>
          <a:bodyPr/>
          <a:lstStyle/>
          <a:p>
            <a:pPr algn="ctr"/>
            <a:fld id="{66D3942C-BD50-4FC2-A952-1F84E0E6FA11}" type="slidenum">
              <a:rPr lang="en-US" sz="1400" smtClean="0"/>
              <a:pPr algn="ctr"/>
              <a:t>5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6515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6"/>
          <a:stretch/>
        </p:blipFill>
        <p:spPr>
          <a:xfrm>
            <a:off x="4548243" y="1097727"/>
            <a:ext cx="4469297" cy="475488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97" y="1354164"/>
            <a:ext cx="4309792" cy="4297680"/>
          </a:xfrm>
          <a:prstGeom prst="rect">
            <a:avLst/>
          </a:prstGeom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74569" y="87074"/>
            <a:ext cx="8594527" cy="274320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sz="1800" dirty="0">
                <a:ea typeface="MS PGothic" pitchFamily="34" charset="-128"/>
              </a:rPr>
              <a:t>Analysis of the ep</a:t>
            </a:r>
            <a:r>
              <a:rPr lang="en-US" sz="1800" dirty="0">
                <a:latin typeface="Arial"/>
                <a:ea typeface="MS PGothic" pitchFamily="34" charset="-128"/>
                <a:cs typeface="Arial"/>
              </a:rPr>
              <a:t>→</a:t>
            </a:r>
            <a:r>
              <a:rPr lang="en-US" sz="1800" dirty="0">
                <a:ea typeface="MS PGothic" pitchFamily="34" charset="-128"/>
              </a:rPr>
              <a:t> </a:t>
            </a:r>
            <a:r>
              <a:rPr lang="en-US" sz="1800" dirty="0" err="1">
                <a:ea typeface="MS PGothic" pitchFamily="34" charset="-128"/>
              </a:rPr>
              <a:t>e’</a:t>
            </a:r>
            <a:r>
              <a:rPr lang="en-US" sz="1800" dirty="0" err="1">
                <a:latin typeface="Symbol" panose="05050102010706020507" pitchFamily="18" charset="2"/>
                <a:ea typeface="MS PGothic" pitchFamily="34" charset="-128"/>
              </a:rPr>
              <a:t>p</a:t>
            </a:r>
            <a:r>
              <a:rPr lang="en-US" sz="1800" baseline="30000" dirty="0" err="1">
                <a:latin typeface="Symbol" panose="05050102010706020507" pitchFamily="18" charset="2"/>
                <a:ea typeface="MS PGothic" pitchFamily="34" charset="-128"/>
              </a:rPr>
              <a:t>+</a:t>
            </a:r>
            <a:r>
              <a:rPr lang="en-US" sz="1800" dirty="0" err="1">
                <a:latin typeface="Symbol" panose="05050102010706020507" pitchFamily="18" charset="2"/>
                <a:ea typeface="MS PGothic" pitchFamily="34" charset="-128"/>
              </a:rPr>
              <a:t>p</a:t>
            </a:r>
            <a:r>
              <a:rPr lang="en-US" sz="1800" baseline="30000" dirty="0" err="1">
                <a:latin typeface="Symbol" panose="05050102010706020507" pitchFamily="18" charset="2"/>
                <a:ea typeface="MS PGothic" pitchFamily="34" charset="-128"/>
              </a:rPr>
              <a:t>-</a:t>
            </a:r>
            <a:r>
              <a:rPr lang="en-US" sz="1800" dirty="0" err="1">
                <a:ea typeface="MS PGothic" pitchFamily="34" charset="-128"/>
              </a:rPr>
              <a:t>p</a:t>
            </a:r>
            <a:r>
              <a:rPr lang="en-US" sz="1800" dirty="0">
                <a:ea typeface="MS PGothic" pitchFamily="34" charset="-128"/>
              </a:rPr>
              <a:t> CLAS data at W~1.7 GeV in the JM model</a:t>
            </a: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0" y="446837"/>
            <a:ext cx="9144000" cy="0"/>
          </a:xfrm>
          <a:prstGeom prst="line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4517989" y="968992"/>
            <a:ext cx="16561" cy="4517408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143526" y="520717"/>
            <a:ext cx="4297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0000FF"/>
                </a:solidFill>
              </a:rPr>
              <a:t>C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onventional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N*-states with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itchFamily="34" charset="0"/>
              </a:rPr>
              <a:t>pD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itchFamily="34" charset="0"/>
              </a:rPr>
              <a:t>r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couplings fit to the data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21107" y="584224"/>
            <a:ext cx="4396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400" b="1" dirty="0">
                <a:solidFill>
                  <a:srgbClr val="0000FF"/>
                </a:solidFill>
              </a:rPr>
              <a:t>N’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(1720)3/2</a:t>
            </a:r>
            <a:r>
              <a:rPr kumimoji="0" lang="en-US" sz="1400" b="1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+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candidate state is included </a:t>
            </a:r>
            <a:r>
              <a:rPr lang="en-US" sz="1400" b="1" dirty="0">
                <a:solidFill>
                  <a:srgbClr val="0000FF"/>
                </a:solidFill>
              </a:rPr>
              <a:t>in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the fit 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6432" y="1051560"/>
            <a:ext cx="36279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itchFamily="34" charset="0"/>
              </a:rPr>
              <a:t>2.85&lt;c</a:t>
            </a:r>
            <a:r>
              <a:rPr kumimoji="0" lang="en-US" sz="1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/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d.p.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&lt;3.03 (1.66 GeV&lt;W&lt;1.76 GeV)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14961" y="1097727"/>
            <a:ext cx="36279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itchFamily="34" charset="0"/>
              </a:rPr>
              <a:t>2.56&lt;c</a:t>
            </a:r>
            <a:r>
              <a:rPr kumimoji="0" lang="en-US" sz="1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/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d.p.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&lt;2.80 (1.66 GeV&lt;W&lt;1.76 GeV)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</p:txBody>
      </p:sp>
      <p:sp>
        <p:nvSpPr>
          <p:cNvPr id="14" name="Down Arrow 13"/>
          <p:cNvSpPr/>
          <p:nvPr/>
        </p:nvSpPr>
        <p:spPr bwMode="auto">
          <a:xfrm rot="18636915">
            <a:off x="6424774" y="4128183"/>
            <a:ext cx="182880" cy="491319"/>
          </a:xfrm>
          <a:prstGeom prst="downArrow">
            <a:avLst/>
          </a:prstGeom>
          <a:solidFill>
            <a:schemeClr val="accent2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  <p:sp>
        <p:nvSpPr>
          <p:cNvPr id="13" name="Down Arrow 12"/>
          <p:cNvSpPr/>
          <p:nvPr/>
        </p:nvSpPr>
        <p:spPr bwMode="auto">
          <a:xfrm rot="18636915">
            <a:off x="1954713" y="4241075"/>
            <a:ext cx="182880" cy="491319"/>
          </a:xfrm>
          <a:prstGeom prst="downArrow">
            <a:avLst/>
          </a:prstGeom>
          <a:solidFill>
            <a:schemeClr val="accent2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537" y="5710860"/>
            <a:ext cx="90851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Fit of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itchFamily="34" charset="0"/>
              </a:rPr>
              <a:t>q</a:t>
            </a:r>
            <a:r>
              <a:rPr kumimoji="0" lang="en-US" sz="1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itchFamily="34" charset="0"/>
              </a:rPr>
              <a:t>p</a:t>
            </a:r>
            <a:r>
              <a:rPr kumimoji="0" lang="en-US" sz="1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itchFamily="34" charset="0"/>
              </a:rPr>
              <a:t>-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itchFamily="34" charset="0"/>
              </a:rPr>
              <a:t>q</a:t>
            </a:r>
            <a:r>
              <a:rPr kumimoji="0" lang="en-US" sz="1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itchFamily="34" charset="0"/>
              </a:rPr>
              <a:t>p</a:t>
            </a:r>
            <a:r>
              <a:rPr kumimoji="0" lang="en-US" sz="1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+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itchFamily="34" charset="0"/>
              </a:rPr>
              <a:t>q</a:t>
            </a:r>
            <a:r>
              <a:rPr kumimoji="0" lang="en-US" sz="1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angular distributions requires essential contribution(s) from the resonance(s) of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J</a:t>
            </a:r>
            <a:r>
              <a:rPr kumimoji="0" lang="en-US" sz="1400" b="0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itchFamily="34" charset="0"/>
              </a:rPr>
              <a:t>p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=3/2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+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Single state of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J</a:t>
            </a:r>
            <a:r>
              <a:rPr kumimoji="0" lang="en-US" sz="1400" b="0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itchFamily="34" charset="0"/>
              </a:rPr>
              <a:t>p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=3/2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+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should have major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itchFamily="34" charset="0"/>
              </a:rPr>
              <a:t>pD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itchFamily="34" charset="0"/>
              </a:rPr>
              <a:t> (&gt;60%)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and minor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itchFamily="34" charset="0"/>
              </a:rPr>
              <a:t>r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(&lt;5%) decays in order to reproduce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pronounced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itchFamily="34" charset="0"/>
              </a:rPr>
              <a:t>D-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peaks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in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itchFamily="34" charset="0"/>
              </a:rPr>
              <a:t>p</a:t>
            </a:r>
            <a:r>
              <a:rPr kumimoji="0" lang="en-US" sz="1400" b="0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+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and to avoid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itchFamily="34" charset="0"/>
              </a:rPr>
              <a:t>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-peak formation in the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itchFamily="34" charset="0"/>
              </a:rPr>
              <a:t>p</a:t>
            </a:r>
            <a:r>
              <a:rPr kumimoji="0" lang="en-US" sz="1400" b="0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itchFamily="34" charset="0"/>
              </a:rPr>
              <a:t>+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itchFamily="34" charset="0"/>
              </a:rPr>
              <a:t>p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mass distributions.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276937" y="6553200"/>
            <a:ext cx="486064" cy="304800"/>
          </a:xfrm>
          <a:prstGeom prst="rect">
            <a:avLst/>
          </a:prstGeom>
        </p:spPr>
        <p:txBody>
          <a:bodyPr/>
          <a:lstStyle/>
          <a:p>
            <a:pPr algn="ctr"/>
            <a:fld id="{66D3942C-BD50-4FC2-A952-1F84E0E6FA11}" type="slidenum">
              <a:rPr lang="en-US" sz="1400" smtClean="0"/>
              <a:pPr algn="ctr"/>
              <a:t>6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35374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36" y="8902"/>
            <a:ext cx="9111180" cy="685800"/>
          </a:xfrm>
          <a:ln>
            <a:noFill/>
          </a:ln>
        </p:spPr>
        <p:txBody>
          <a:bodyPr/>
          <a:lstStyle/>
          <a:p>
            <a:r>
              <a:rPr lang="en-US" sz="1600" dirty="0">
                <a:ea typeface="MS PGothic" pitchFamily="34" charset="-128"/>
              </a:rPr>
              <a:t>Description of the CLAS </a:t>
            </a:r>
            <a:r>
              <a:rPr lang="en-US" sz="1600" dirty="0" err="1">
                <a:latin typeface="Symbol" panose="05050102010706020507" pitchFamily="18" charset="2"/>
                <a:ea typeface="MS PGothic" pitchFamily="34" charset="-128"/>
              </a:rPr>
              <a:t>p</a:t>
            </a:r>
            <a:r>
              <a:rPr lang="en-US" sz="1600" baseline="30000" dirty="0" err="1">
                <a:ea typeface="MS PGothic" pitchFamily="34" charset="-128"/>
              </a:rPr>
              <a:t>+</a:t>
            </a:r>
            <a:r>
              <a:rPr lang="en-US" sz="1600" dirty="0" err="1">
                <a:latin typeface="Symbol" panose="05050102010706020507" pitchFamily="18" charset="2"/>
                <a:ea typeface="MS PGothic" pitchFamily="34" charset="-128"/>
              </a:rPr>
              <a:t>p</a:t>
            </a:r>
            <a:r>
              <a:rPr lang="en-US" sz="1600" baseline="30000" dirty="0" err="1">
                <a:ea typeface="MS PGothic" pitchFamily="34" charset="-128"/>
              </a:rPr>
              <a:t>-</a:t>
            </a:r>
            <a:r>
              <a:rPr lang="en-US" sz="1600" dirty="0" err="1">
                <a:ea typeface="MS PGothic" pitchFamily="34" charset="-128"/>
              </a:rPr>
              <a:t>p</a:t>
            </a:r>
            <a:r>
              <a:rPr lang="en-US" sz="1600" dirty="0">
                <a:ea typeface="MS PGothic" pitchFamily="34" charset="-128"/>
              </a:rPr>
              <a:t> Photoproduction off Protons Data with/without </a:t>
            </a:r>
            <a:br>
              <a:rPr lang="en-US" sz="1600" dirty="0">
                <a:ea typeface="MS PGothic" pitchFamily="34" charset="-128"/>
              </a:rPr>
            </a:br>
            <a:r>
              <a:rPr lang="en-US" sz="1600" dirty="0">
                <a:ea typeface="MS PGothic" pitchFamily="34" charset="-128"/>
              </a:rPr>
              <a:t>the New State N’(1720)3/2</a:t>
            </a:r>
            <a:r>
              <a:rPr lang="en-US" sz="1600" baseline="30000" dirty="0">
                <a:ea typeface="MS PGothic" pitchFamily="34" charset="-128"/>
              </a:rPr>
              <a:t>+</a:t>
            </a:r>
            <a:r>
              <a:rPr lang="en-US" sz="1600" dirty="0">
                <a:ea typeface="MS PGothic" pitchFamily="34" charset="-128"/>
              </a:rPr>
              <a:t> </a:t>
            </a:r>
            <a:br>
              <a:rPr lang="en-US" sz="1600" dirty="0">
                <a:ea typeface="MS PGothic" pitchFamily="34" charset="-128"/>
              </a:rPr>
            </a:br>
            <a:endParaRPr lang="en-US" sz="1600" dirty="0">
              <a:ea typeface="MS PGothic" pitchFamily="34" charset="-128"/>
            </a:endParaRP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0" y="471340"/>
            <a:ext cx="9144000" cy="0"/>
          </a:xfrm>
          <a:prstGeom prst="line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8536" y="4533729"/>
            <a:ext cx="84369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Almost the same quality of  the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photoproduction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data </a:t>
            </a:r>
            <a:r>
              <a:rPr lang="en-US" sz="1200" b="1" dirty="0">
                <a:solidFill>
                  <a:srgbClr val="000000"/>
                </a:solidFill>
              </a:rPr>
              <a:t>description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was achieved with and without the new N’(1720)3/2</a:t>
            </a:r>
            <a:r>
              <a:rPr kumimoji="0" lang="en-US" sz="1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+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state: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solidFill>
                <a:srgbClr val="000000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N(1720)3/2</a:t>
            </a:r>
            <a:r>
              <a:rPr kumimoji="0" lang="en-US" sz="1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+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and N’(1720)3/2</a:t>
            </a:r>
            <a:r>
              <a:rPr kumimoji="0" lang="en-US" sz="1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+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                        1.19 &lt; </a:t>
            </a:r>
            <a:r>
              <a:rPr lang="en-US" sz="1200" b="1" dirty="0">
                <a:solidFill>
                  <a:srgbClr val="000000"/>
                </a:solidFill>
                <a:latin typeface="Symbol" panose="05050102010706020507" pitchFamily="18" charset="2"/>
              </a:rPr>
              <a:t>c</a:t>
            </a:r>
            <a:r>
              <a:rPr kumimoji="0" lang="en-US" sz="1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/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d.p.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&lt; 1.28</a:t>
            </a:r>
          </a:p>
          <a:p>
            <a:r>
              <a:rPr lang="en-US" sz="1200" b="1" dirty="0">
                <a:solidFill>
                  <a:srgbClr val="000000"/>
                </a:solidFill>
              </a:rPr>
              <a:t>N(1720)3/2</a:t>
            </a:r>
            <a:r>
              <a:rPr lang="en-US" sz="1200" b="1" baseline="30000" dirty="0">
                <a:solidFill>
                  <a:srgbClr val="000000"/>
                </a:solidFill>
              </a:rPr>
              <a:t>+</a:t>
            </a:r>
            <a:r>
              <a:rPr lang="en-US" sz="1200" b="1" dirty="0">
                <a:solidFill>
                  <a:srgbClr val="000000"/>
                </a:solidFill>
              </a:rPr>
              <a:t>  only                                                   1.08 &lt; </a:t>
            </a:r>
            <a:r>
              <a:rPr lang="en-US" sz="1200" b="1" dirty="0">
                <a:solidFill>
                  <a:srgbClr val="000000"/>
                </a:solidFill>
                <a:latin typeface="Symbol" panose="05050102010706020507" pitchFamily="18" charset="2"/>
              </a:rPr>
              <a:t>c</a:t>
            </a:r>
            <a:r>
              <a:rPr lang="en-US" sz="1200" b="1" baseline="30000" dirty="0">
                <a:solidFill>
                  <a:srgbClr val="000000"/>
                </a:solidFill>
              </a:rPr>
              <a:t>2</a:t>
            </a:r>
            <a:r>
              <a:rPr lang="en-US" sz="1200" b="1" dirty="0">
                <a:solidFill>
                  <a:srgbClr val="000000"/>
                </a:solidFill>
              </a:rPr>
              <a:t>/</a:t>
            </a:r>
            <a:r>
              <a:rPr lang="en-US" sz="1200" b="1" dirty="0" err="1">
                <a:solidFill>
                  <a:srgbClr val="000000"/>
                </a:solidFill>
              </a:rPr>
              <a:t>d.p.</a:t>
            </a:r>
            <a:r>
              <a:rPr lang="en-US" sz="1200" b="1" dirty="0">
                <a:solidFill>
                  <a:srgbClr val="000000"/>
                </a:solidFill>
              </a:rPr>
              <a:t> &lt; 1.26       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14" y="930147"/>
            <a:ext cx="3291840" cy="32918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66874" y="930147"/>
            <a:ext cx="10695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W=1.71 GeV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7901" y="694702"/>
            <a:ext cx="27687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One-fold differential cross sections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748" y="1105243"/>
            <a:ext cx="3332203" cy="338328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332360" y="667883"/>
            <a:ext cx="24513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Fully integrated cross sections</a:t>
            </a:r>
          </a:p>
        </p:txBody>
      </p:sp>
      <p:sp>
        <p:nvSpPr>
          <p:cNvPr id="19" name="Right Arrow 18"/>
          <p:cNvSpPr/>
          <p:nvPr/>
        </p:nvSpPr>
        <p:spPr bwMode="auto">
          <a:xfrm>
            <a:off x="2543874" y="5183989"/>
            <a:ext cx="978408" cy="91440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>
            <a:off x="2543874" y="5385580"/>
            <a:ext cx="978408" cy="91440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2983" y="5789087"/>
            <a:ext cx="8172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00FF"/>
                </a:solidFill>
              </a:rPr>
              <a:t>Would it be possible to describe photo- and </a:t>
            </a:r>
            <a:r>
              <a:rPr lang="en-US" sz="1200" b="1" dirty="0" err="1">
                <a:solidFill>
                  <a:srgbClr val="0000FF"/>
                </a:solidFill>
              </a:rPr>
              <a:t>electroproduction</a:t>
            </a:r>
            <a:r>
              <a:rPr lang="en-US" sz="1200" b="1" dirty="0">
                <a:solidFill>
                  <a:srgbClr val="0000FF"/>
                </a:solidFill>
              </a:rPr>
              <a:t> data with Q</a:t>
            </a:r>
            <a:r>
              <a:rPr lang="en-US" sz="1200" b="1" baseline="30000" dirty="0">
                <a:solidFill>
                  <a:srgbClr val="0000FF"/>
                </a:solidFill>
              </a:rPr>
              <a:t>2</a:t>
            </a:r>
            <a:r>
              <a:rPr lang="en-US" sz="1200" b="1" dirty="0">
                <a:solidFill>
                  <a:srgbClr val="0000FF"/>
                </a:solidFill>
              </a:rPr>
              <a:t>-independent resonance masses </a:t>
            </a:r>
          </a:p>
          <a:p>
            <a:r>
              <a:rPr lang="en-US" sz="1200" b="1" dirty="0">
                <a:solidFill>
                  <a:srgbClr val="0000FF"/>
                </a:solidFill>
              </a:rPr>
              <a:t>and total and partial hadron decay widths?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975836" y="529383"/>
            <a:ext cx="2128296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FF"/>
                </a:solidFill>
              </a:rPr>
              <a:t>E.N. </a:t>
            </a:r>
            <a:r>
              <a:rPr lang="en-US" sz="1200" b="1" dirty="0" err="1">
                <a:solidFill>
                  <a:srgbClr val="0000FF"/>
                </a:solidFill>
              </a:rPr>
              <a:t>Golovach</a:t>
            </a:r>
            <a:r>
              <a:rPr lang="en-US" sz="1200" b="1" dirty="0">
                <a:solidFill>
                  <a:srgbClr val="0000FF"/>
                </a:solidFill>
              </a:rPr>
              <a:t> et al., CLAS Collaboration, Phys. Lett. B 788, 371 (2019).</a:t>
            </a:r>
          </a:p>
        </p:txBody>
      </p:sp>
    </p:spTree>
    <p:extLst>
      <p:ext uri="{BB962C8B-B14F-4D97-AF65-F5344CB8AC3E}">
        <p14:creationId xmlns:p14="http://schemas.microsoft.com/office/powerpoint/2010/main" val="2509731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36" y="20962"/>
            <a:ext cx="9111180" cy="590220"/>
          </a:xfrm>
          <a:ln>
            <a:noFill/>
          </a:ln>
        </p:spPr>
        <p:txBody>
          <a:bodyPr/>
          <a:lstStyle/>
          <a:p>
            <a:r>
              <a:rPr lang="en-US" sz="1600" dirty="0">
                <a:ea typeface="MS PGothic" pitchFamily="34" charset="-128"/>
              </a:rPr>
              <a:t>Evidence for the Existence of the New State N’(1720)3/2</a:t>
            </a:r>
            <a:r>
              <a:rPr lang="en-US" sz="1600" baseline="30000" dirty="0">
                <a:ea typeface="MS PGothic" pitchFamily="34" charset="-128"/>
              </a:rPr>
              <a:t>+</a:t>
            </a:r>
            <a:r>
              <a:rPr lang="en-US" sz="1600" dirty="0">
                <a:ea typeface="MS PGothic" pitchFamily="34" charset="-128"/>
              </a:rPr>
              <a:t> </a:t>
            </a:r>
            <a:br>
              <a:rPr lang="en-US" sz="1600" dirty="0">
                <a:ea typeface="MS PGothic" pitchFamily="34" charset="-128"/>
              </a:rPr>
            </a:br>
            <a:r>
              <a:rPr lang="en-US" sz="1600" dirty="0">
                <a:ea typeface="MS PGothic" pitchFamily="34" charset="-128"/>
              </a:rPr>
              <a:t>from Combined </a:t>
            </a:r>
            <a:r>
              <a:rPr lang="en-US" sz="1600" dirty="0" err="1">
                <a:latin typeface="Symbol" panose="05050102010706020507" pitchFamily="18" charset="2"/>
                <a:ea typeface="MS PGothic" pitchFamily="34" charset="-128"/>
              </a:rPr>
              <a:t>p</a:t>
            </a:r>
            <a:r>
              <a:rPr lang="en-US" sz="1600" baseline="30000" dirty="0" err="1">
                <a:ea typeface="MS PGothic" pitchFamily="34" charset="-128"/>
              </a:rPr>
              <a:t>+</a:t>
            </a:r>
            <a:r>
              <a:rPr lang="en-US" sz="1600" dirty="0" err="1">
                <a:latin typeface="Symbol" panose="05050102010706020507" pitchFamily="18" charset="2"/>
                <a:ea typeface="MS PGothic" pitchFamily="34" charset="-128"/>
              </a:rPr>
              <a:t>p</a:t>
            </a:r>
            <a:r>
              <a:rPr lang="en-US" sz="1600" baseline="30000" dirty="0" err="1">
                <a:ea typeface="MS PGothic" pitchFamily="34" charset="-128"/>
              </a:rPr>
              <a:t>-</a:t>
            </a:r>
            <a:r>
              <a:rPr lang="en-US" sz="1600" dirty="0" err="1">
                <a:ea typeface="MS PGothic" pitchFamily="34" charset="-128"/>
              </a:rPr>
              <a:t>p</a:t>
            </a:r>
            <a:r>
              <a:rPr lang="en-US" sz="1600" dirty="0">
                <a:ea typeface="MS PGothic" pitchFamily="34" charset="-128"/>
              </a:rPr>
              <a:t> Analyses in both Photo- and Electroproduction</a:t>
            </a: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0" y="583664"/>
            <a:ext cx="9144000" cy="0"/>
          </a:xfrm>
          <a:prstGeom prst="line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97135" y="1762813"/>
          <a:ext cx="4572000" cy="14646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300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BF(</a:t>
                      </a:r>
                      <a:r>
                        <a:rPr lang="en-US" sz="1200" b="1" dirty="0" err="1">
                          <a:latin typeface="Symbol" panose="05050102010706020507" pitchFamily="18" charset="2"/>
                        </a:rPr>
                        <a:t>pD</a:t>
                      </a:r>
                      <a:r>
                        <a:rPr lang="en-US" sz="1200" b="1" dirty="0"/>
                        <a:t>),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BF(</a:t>
                      </a:r>
                      <a:r>
                        <a:rPr lang="en-US" sz="1200" b="1" dirty="0" err="1">
                          <a:latin typeface="Symbol" panose="05050102010706020507" pitchFamily="18" charset="2"/>
                        </a:rPr>
                        <a:t>r</a:t>
                      </a:r>
                      <a:r>
                        <a:rPr lang="en-US" sz="1200" b="1" dirty="0" err="1">
                          <a:latin typeface="+mn-lt"/>
                        </a:rPr>
                        <a:t>p</a:t>
                      </a:r>
                      <a:r>
                        <a:rPr lang="en-US" sz="1200" b="1" dirty="0"/>
                        <a:t>),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err="1"/>
                        <a:t>electroproduction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64-100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&lt;5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err="1"/>
                        <a:t>photoproduction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14-60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19-69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97135" y="1074011"/>
            <a:ext cx="4318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N(1720)3/2</a:t>
            </a:r>
            <a:r>
              <a:rPr kumimoji="0" lang="en-US" sz="1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+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hadronic decays from the CLAS data fit with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conventional resonances  only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3742" y="3747539"/>
            <a:ext cx="4292204" cy="116955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 contradictory BF values for N(1720)3/2</a:t>
            </a:r>
            <a:r>
              <a:rPr kumimoji="0" lang="en-US" sz="14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+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decays to the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itchFamily="34" charset="0"/>
              </a:rPr>
              <a:t>pD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and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itchFamily="34" charset="0"/>
              </a:rPr>
              <a:t>r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final states deduced from photo- and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electroproduction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data make it impossible to describe the data with  conventional states only.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5033355" y="1797122"/>
          <a:ext cx="3916906" cy="2291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10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6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00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Resonance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BF(</a:t>
                      </a:r>
                      <a:r>
                        <a:rPr lang="en-US" sz="1400" b="1" dirty="0" err="1">
                          <a:latin typeface="Symbol" panose="05050102010706020507" pitchFamily="18" charset="2"/>
                        </a:rPr>
                        <a:t>pD</a:t>
                      </a:r>
                      <a:r>
                        <a:rPr lang="en-US" sz="1400" b="1" dirty="0"/>
                        <a:t>),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BF(</a:t>
                      </a:r>
                      <a:r>
                        <a:rPr lang="en-US" sz="1400" b="1" dirty="0" err="1">
                          <a:latin typeface="Symbol" panose="05050102010706020507" pitchFamily="18" charset="2"/>
                        </a:rPr>
                        <a:t>r</a:t>
                      </a:r>
                      <a:r>
                        <a:rPr lang="en-US" sz="1400" b="1" dirty="0" err="1">
                          <a:latin typeface="+mn-lt"/>
                        </a:rPr>
                        <a:t>p</a:t>
                      </a:r>
                      <a:r>
                        <a:rPr lang="en-US" sz="1400" b="1" dirty="0"/>
                        <a:t>),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/>
                        <a:t>N’(1720)3/2</a:t>
                      </a:r>
                      <a:r>
                        <a:rPr lang="en-US" sz="1200" b="1" baseline="30000" dirty="0"/>
                        <a:t>+ </a:t>
                      </a:r>
                      <a:endParaRPr lang="en-US" sz="1200" b="1" baseline="0" dirty="0"/>
                    </a:p>
                    <a:p>
                      <a:r>
                        <a:rPr lang="en-US" sz="1200" b="1" baseline="0" dirty="0" err="1"/>
                        <a:t>electroproduction</a:t>
                      </a:r>
                      <a:endParaRPr lang="en-US" sz="1200" b="1" baseline="0" dirty="0"/>
                    </a:p>
                    <a:p>
                      <a:r>
                        <a:rPr lang="en-US" sz="1200" b="1" baseline="0" dirty="0" err="1"/>
                        <a:t>photoproduction</a:t>
                      </a:r>
                      <a:endParaRPr lang="en-US" sz="12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  <a:p>
                      <a:pPr algn="ctr"/>
                      <a:r>
                        <a:rPr lang="en-US" sz="1200" b="1" dirty="0"/>
                        <a:t>47-64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46-62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  <a:p>
                      <a:pPr algn="ctr"/>
                      <a:r>
                        <a:rPr lang="en-US" sz="1200" b="1" dirty="0"/>
                        <a:t>3-10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4-13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/>
                        <a:t>N(1720)3/2</a:t>
                      </a:r>
                      <a:r>
                        <a:rPr lang="en-US" sz="1200" b="1" baseline="30000" dirty="0"/>
                        <a:t>+ </a:t>
                      </a:r>
                      <a:endParaRPr lang="en-US" sz="1200" b="1" baseline="0" dirty="0"/>
                    </a:p>
                    <a:p>
                      <a:r>
                        <a:rPr lang="en-US" sz="1200" b="1" baseline="0" dirty="0" err="1"/>
                        <a:t>electroproduction</a:t>
                      </a:r>
                      <a:endParaRPr lang="en-US" sz="1200" b="1" baseline="0" dirty="0"/>
                    </a:p>
                    <a:p>
                      <a:r>
                        <a:rPr lang="en-US" sz="1200" b="1" baseline="0" dirty="0" err="1"/>
                        <a:t>photoproduction</a:t>
                      </a:r>
                      <a:endParaRPr lang="en-US" sz="12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  <a:p>
                      <a:pPr algn="ctr"/>
                      <a:r>
                        <a:rPr lang="en-US" sz="1200" b="1" dirty="0"/>
                        <a:t>39-55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38-53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  <a:p>
                      <a:pPr algn="ctr"/>
                      <a:r>
                        <a:rPr lang="en-US" sz="1200" b="1" dirty="0"/>
                        <a:t>23-49</a:t>
                      </a:r>
                    </a:p>
                    <a:p>
                      <a:pPr algn="ctr"/>
                      <a:r>
                        <a:rPr lang="en-US" sz="1200" b="1" dirty="0"/>
                        <a:t>31-46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en-US" sz="1200" b="1" dirty="0"/>
                        <a:t>(1700)3/2</a:t>
                      </a:r>
                      <a:r>
                        <a:rPr lang="en-US" sz="1200" b="1" baseline="30000" dirty="0"/>
                        <a:t>- </a:t>
                      </a:r>
                      <a:endParaRPr lang="en-US" sz="1200" b="1" baseline="0" dirty="0"/>
                    </a:p>
                    <a:p>
                      <a:r>
                        <a:rPr lang="en-US" sz="1200" b="1" baseline="0" dirty="0" err="1"/>
                        <a:t>electroproduction</a:t>
                      </a:r>
                      <a:endParaRPr lang="en-US" sz="1200" b="1" baseline="0" dirty="0"/>
                    </a:p>
                    <a:p>
                      <a:r>
                        <a:rPr lang="en-US" sz="1200" b="1" baseline="0" dirty="0" err="1"/>
                        <a:t>photoproduction</a:t>
                      </a:r>
                      <a:endParaRPr lang="en-US" sz="12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  <a:p>
                      <a:pPr algn="ctr"/>
                      <a:r>
                        <a:rPr lang="en-US" sz="1200" b="1" dirty="0"/>
                        <a:t>77-95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78-93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  <a:p>
                      <a:pPr algn="ctr"/>
                      <a:r>
                        <a:rPr lang="en-US" sz="1200" b="1" baseline="0" dirty="0"/>
                        <a:t>   </a:t>
                      </a:r>
                      <a:r>
                        <a:rPr lang="en-US" sz="1200" b="1" dirty="0"/>
                        <a:t>3-5</a:t>
                      </a:r>
                    </a:p>
                    <a:p>
                      <a:pPr algn="ctr"/>
                      <a:r>
                        <a:rPr lang="en-US" sz="1200" b="1" baseline="0" dirty="0"/>
                        <a:t>   3</a:t>
                      </a:r>
                      <a:r>
                        <a:rPr lang="en-US" sz="1200" b="1" dirty="0"/>
                        <a:t>-6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415946" y="943996"/>
            <a:ext cx="4979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N* hadronic decays from the data fit that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incorporates the new N’(1720)3/2</a:t>
            </a:r>
            <a:r>
              <a:rPr kumimoji="0" lang="en-US" sz="1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+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state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30987" y="4494815"/>
            <a:ext cx="4145687" cy="160043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 successful description of the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itchFamily="34" charset="0"/>
              </a:rPr>
              <a:t>p</a:t>
            </a:r>
            <a:r>
              <a:rPr kumimoji="0" lang="en-US" sz="1400" b="1" i="0" u="none" strike="noStrike" kern="1200" cap="none" spc="0" normalizeH="0" baseline="3000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+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itchFamily="34" charset="0"/>
              </a:rPr>
              <a:t>p</a:t>
            </a:r>
            <a:r>
              <a:rPr kumimoji="0" lang="en-US" sz="1400" b="1" i="0" u="none" strike="noStrike" kern="1200" cap="none" spc="0" normalizeH="0" baseline="3000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photo-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and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electroproduction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data achieved by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implementing new N’(1720)3/2</a:t>
            </a:r>
            <a:r>
              <a:rPr kumimoji="0" lang="en-US" sz="1400" b="1" i="0" u="none" strike="noStrike" kern="1200" cap="none" spc="0" normalizeH="0" baseline="3000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+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state with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Q</a:t>
            </a:r>
            <a:r>
              <a:rPr kumimoji="0" lang="en-US" sz="1400" b="1" i="0" u="none" strike="noStrike" kern="1200" cap="none" spc="0" normalizeH="0" baseline="3000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-independent hadronic decay widths of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all resonances contributing at W~1.7 GeV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provides strong evidence for the existence of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u="sng" dirty="0">
                <a:solidFill>
                  <a:srgbClr val="3333FF"/>
                </a:solidFill>
              </a:rPr>
              <a:t>t</a:t>
            </a: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he new N’(1720)3/2</a:t>
            </a:r>
            <a:r>
              <a:rPr kumimoji="0" lang="en-US" sz="1400" b="1" i="0" u="sng" strike="noStrike" kern="1200" cap="none" spc="0" normalizeH="0" baseline="3000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+ </a:t>
            </a: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state.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276937" y="6553200"/>
            <a:ext cx="486064" cy="304800"/>
          </a:xfrm>
          <a:prstGeom prst="rect">
            <a:avLst/>
          </a:prstGeom>
        </p:spPr>
        <p:txBody>
          <a:bodyPr/>
          <a:lstStyle/>
          <a:p>
            <a:pPr algn="ctr"/>
            <a:fld id="{66D3942C-BD50-4FC2-A952-1F84E0E6FA11}" type="slidenum">
              <a:rPr lang="en-US" sz="1400" smtClean="0"/>
              <a:pPr algn="ctr"/>
              <a:t>8</a:t>
            </a:fld>
            <a:endParaRPr lang="en-US" sz="1400" dirty="0"/>
          </a:p>
        </p:txBody>
      </p:sp>
      <p:sp>
        <p:nvSpPr>
          <p:cNvPr id="16" name="TextBox 17">
            <a:extLst>
              <a:ext uri="{FF2B5EF4-FFF2-40B4-BE49-F238E27FC236}">
                <a16:creationId xmlns:a16="http://schemas.microsoft.com/office/drawing/2014/main" id="{348FC497-0AA1-E646-BDA5-B7540E25EDD5}"/>
              </a:ext>
            </a:extLst>
          </p:cNvPr>
          <p:cNvSpPr txBox="1"/>
          <p:nvPr/>
        </p:nvSpPr>
        <p:spPr>
          <a:xfrm>
            <a:off x="2256540" y="633057"/>
            <a:ext cx="4457483" cy="307760"/>
          </a:xfrm>
          <a:prstGeom prst="rect">
            <a:avLst/>
          </a:prstGeom>
          <a:noFill/>
        </p:spPr>
        <p:txBody>
          <a:bodyPr wrap="square" lIns="91426" tIns="45712" rIns="91426" bIns="45712" rtlCol="0">
            <a:spAutoFit/>
          </a:bodyPr>
          <a:lstStyle/>
          <a:p>
            <a:pPr algn="ctr"/>
            <a:r>
              <a:rPr lang="en-US" sz="1400" dirty="0">
                <a:solidFill>
                  <a:srgbClr val="079E49"/>
                </a:solidFill>
                <a:latin typeface="+mn-lt"/>
              </a:rPr>
              <a:t>V.I. Mokeev et al., Phys. Lett. B 805, 135457 (2020) </a:t>
            </a:r>
          </a:p>
        </p:txBody>
      </p:sp>
    </p:spTree>
    <p:extLst>
      <p:ext uri="{BB962C8B-B14F-4D97-AF65-F5344CB8AC3E}">
        <p14:creationId xmlns:p14="http://schemas.microsoft.com/office/powerpoint/2010/main" val="1799356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447" y="106902"/>
            <a:ext cx="8751945" cy="544670"/>
          </a:xfrm>
          <a:ln>
            <a:noFill/>
          </a:ln>
        </p:spPr>
        <p:txBody>
          <a:bodyPr lIns="91397" tIns="45698" rIns="91397" bIns="45698" anchor="ctr">
            <a:normAutofit/>
          </a:bodyPr>
          <a:lstStyle/>
          <a:p>
            <a:r>
              <a:rPr lang="en-US" sz="2400" baseline="30000" dirty="0">
                <a:solidFill>
                  <a:srgbClr val="800000"/>
                </a:solidFill>
              </a:rPr>
              <a:t> </a:t>
            </a:r>
            <a:r>
              <a:rPr lang="en-US" sz="2400" dirty="0">
                <a:solidFill>
                  <a:srgbClr val="000090"/>
                </a:solidFill>
              </a:rPr>
              <a:t>Newly Discovered N’(1720) 3/2</a:t>
            </a:r>
            <a:r>
              <a:rPr lang="en-US" sz="2400" baseline="30000" dirty="0">
                <a:solidFill>
                  <a:srgbClr val="000090"/>
                </a:solidFill>
              </a:rPr>
              <a:t>+</a:t>
            </a:r>
            <a:endParaRPr lang="en-US" sz="2400" dirty="0">
              <a:solidFill>
                <a:srgbClr val="00009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276937" y="6553200"/>
            <a:ext cx="486064" cy="304800"/>
          </a:xfrm>
          <a:prstGeom prst="rect">
            <a:avLst/>
          </a:prstGeom>
        </p:spPr>
        <p:txBody>
          <a:bodyPr/>
          <a:lstStyle/>
          <a:p>
            <a:fld id="{EF9D244A-B824-BC42-98D2-9BEC7439D871}" type="slidenum">
              <a:rPr lang="en-US" sz="1400" smtClean="0"/>
              <a:pPr/>
              <a:t>9</a:t>
            </a:fld>
            <a:endParaRPr lang="en-US" sz="1400" dirty="0"/>
          </a:p>
        </p:txBody>
      </p:sp>
      <p:cxnSp>
        <p:nvCxnSpPr>
          <p:cNvPr id="11" name="Straight Connector 31"/>
          <p:cNvCxnSpPr/>
          <p:nvPr/>
        </p:nvCxnSpPr>
        <p:spPr>
          <a:xfrm>
            <a:off x="0" y="719655"/>
            <a:ext cx="9144000" cy="0"/>
          </a:xfrm>
          <a:prstGeom prst="line">
            <a:avLst/>
          </a:prstGeom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6" descr="pippimp_integ065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7"/>
          <a:stretch/>
        </p:blipFill>
        <p:spPr>
          <a:xfrm>
            <a:off x="4889100" y="1522656"/>
            <a:ext cx="3995452" cy="3744605"/>
          </a:xfrm>
          <a:prstGeom prst="rect">
            <a:avLst/>
          </a:prstGeom>
        </p:spPr>
      </p:pic>
      <p:sp>
        <p:nvSpPr>
          <p:cNvPr id="22" name="TextBox 16"/>
          <p:cNvSpPr txBox="1"/>
          <p:nvPr/>
        </p:nvSpPr>
        <p:spPr>
          <a:xfrm>
            <a:off x="6008049" y="2823441"/>
            <a:ext cx="1192630" cy="307760"/>
          </a:xfrm>
          <a:prstGeom prst="rect">
            <a:avLst/>
          </a:prstGeom>
          <a:noFill/>
          <a:ln w="19050">
            <a:solidFill>
              <a:srgbClr val="000090"/>
            </a:solidFill>
          </a:ln>
        </p:spPr>
        <p:txBody>
          <a:bodyPr wrap="none" lIns="91426" tIns="45712" rIns="91426" bIns="45712" rtlCol="0">
            <a:spAutoFit/>
          </a:bodyPr>
          <a:lstStyle/>
          <a:p>
            <a:r>
              <a:rPr lang="en-US" sz="1400" dirty="0">
                <a:solidFill>
                  <a:srgbClr val="000090"/>
                </a:solidFill>
                <a:latin typeface="+mn-lt"/>
                <a:cs typeface="Arial"/>
              </a:rPr>
              <a:t>N’(1720)3/2</a:t>
            </a:r>
            <a:r>
              <a:rPr lang="en-US" sz="1400" baseline="30000" dirty="0">
                <a:solidFill>
                  <a:srgbClr val="000090"/>
                </a:solidFill>
                <a:latin typeface="+mn-lt"/>
                <a:cs typeface="Arial"/>
              </a:rPr>
              <a:t>+</a:t>
            </a:r>
            <a:endParaRPr lang="en-US" sz="1400" baseline="30000" dirty="0">
              <a:solidFill>
                <a:srgbClr val="000090"/>
              </a:solidFill>
              <a:latin typeface="+mn-lt"/>
            </a:endParaRPr>
          </a:p>
        </p:txBody>
      </p:sp>
      <p:cxnSp>
        <p:nvCxnSpPr>
          <p:cNvPr id="23" name="Straight Arrow Connector 20"/>
          <p:cNvCxnSpPr>
            <a:cxnSpLocks/>
          </p:cNvCxnSpPr>
          <p:nvPr/>
        </p:nvCxnSpPr>
        <p:spPr>
          <a:xfrm>
            <a:off x="7056051" y="3131201"/>
            <a:ext cx="762161" cy="821140"/>
          </a:xfrm>
          <a:prstGeom prst="straightConnector1">
            <a:avLst/>
          </a:prstGeom>
          <a:ln>
            <a:solidFill>
              <a:srgbClr val="02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/>
            <a:stCxn id="31" idx="2"/>
          </p:cNvCxnSpPr>
          <p:nvPr/>
        </p:nvCxnSpPr>
        <p:spPr>
          <a:xfrm>
            <a:off x="6540790" y="3873560"/>
            <a:ext cx="1291727" cy="625378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8" descr="pippimp_integ00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" t="1723" r="1760" b="2024"/>
          <a:stretch/>
        </p:blipFill>
        <p:spPr>
          <a:xfrm>
            <a:off x="259447" y="1454573"/>
            <a:ext cx="4185714" cy="3800882"/>
          </a:xfrm>
          <a:prstGeom prst="rect">
            <a:avLst/>
          </a:prstGeom>
        </p:spPr>
      </p:pic>
      <p:sp>
        <p:nvSpPr>
          <p:cNvPr id="19" name="TextBox 10"/>
          <p:cNvSpPr txBox="1"/>
          <p:nvPr/>
        </p:nvSpPr>
        <p:spPr>
          <a:xfrm>
            <a:off x="1020486" y="2952414"/>
            <a:ext cx="1313152" cy="30776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lIns="91426" tIns="45712" rIns="91426" bIns="45712" rtlCol="0">
            <a:spAutoFit/>
          </a:bodyPr>
          <a:lstStyle/>
          <a:p>
            <a:r>
              <a:rPr lang="en-US" sz="1400" dirty="0">
                <a:latin typeface="+mn-lt"/>
                <a:cs typeface="Arial"/>
              </a:rPr>
              <a:t>Resonant part</a:t>
            </a:r>
          </a:p>
        </p:txBody>
      </p:sp>
      <p:cxnSp>
        <p:nvCxnSpPr>
          <p:cNvPr id="20" name="Straight Arrow Connector 13"/>
          <p:cNvCxnSpPr/>
          <p:nvPr/>
        </p:nvCxnSpPr>
        <p:spPr>
          <a:xfrm>
            <a:off x="2352304" y="3224749"/>
            <a:ext cx="1453777" cy="90550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15"/>
          <p:cNvCxnSpPr>
            <a:cxnSpLocks/>
            <a:stCxn id="27" idx="3"/>
          </p:cNvCxnSpPr>
          <p:nvPr/>
        </p:nvCxnSpPr>
        <p:spPr>
          <a:xfrm>
            <a:off x="2715911" y="3804932"/>
            <a:ext cx="1090170" cy="6228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11"/>
          <p:cNvSpPr txBox="1"/>
          <p:nvPr/>
        </p:nvSpPr>
        <p:spPr>
          <a:xfrm>
            <a:off x="1074206" y="3435608"/>
            <a:ext cx="1641705" cy="73864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lIns="91426" tIns="45712" rIns="91426" bIns="45712" rtlCol="0">
            <a:spAutoFit/>
          </a:bodyPr>
          <a:lstStyle/>
          <a:p>
            <a:r>
              <a:rPr lang="en-US" sz="1400" dirty="0">
                <a:latin typeface="+mn-lt"/>
                <a:cs typeface="Arial"/>
              </a:rPr>
              <a:t>Resonant part w/o </a:t>
            </a:r>
          </a:p>
          <a:p>
            <a:r>
              <a:rPr lang="en-US" sz="1400" dirty="0">
                <a:latin typeface="+mn-lt"/>
                <a:cs typeface="Arial"/>
              </a:rPr>
              <a:t>N’(1720)3/2</a:t>
            </a:r>
            <a:r>
              <a:rPr lang="en-US" sz="1400" baseline="30000" dirty="0">
                <a:latin typeface="+mn-lt"/>
                <a:cs typeface="Arial"/>
              </a:rPr>
              <a:t>+</a:t>
            </a:r>
            <a:r>
              <a:rPr lang="en-US" sz="1400" dirty="0">
                <a:latin typeface="+mn-lt"/>
                <a:cs typeface="Arial"/>
              </a:rPr>
              <a:t>,</a:t>
            </a:r>
          </a:p>
          <a:p>
            <a:r>
              <a:rPr lang="en-US" sz="1400" dirty="0">
                <a:latin typeface="+mn-lt"/>
                <a:cs typeface="Arial"/>
              </a:rPr>
              <a:t> &amp; N(1720)3/2</a:t>
            </a:r>
            <a:r>
              <a:rPr lang="en-US" sz="1400" baseline="30000" dirty="0">
                <a:latin typeface="+mn-lt"/>
                <a:cs typeface="Arial"/>
              </a:rPr>
              <a:t>+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387812" y="935864"/>
            <a:ext cx="1907595" cy="299218"/>
          </a:xfrm>
          <a:prstGeom prst="rect">
            <a:avLst/>
          </a:prstGeom>
          <a:noFill/>
        </p:spPr>
        <p:txBody>
          <a:bodyPr wrap="none" lIns="82964" tIns="41482" rIns="82964" bIns="41482" rtlCol="0">
            <a:spAutoFit/>
          </a:bodyPr>
          <a:lstStyle/>
          <a:p>
            <a:pPr algn="ctr"/>
            <a:r>
              <a:rPr lang="it-IT" sz="1400" dirty="0" err="1">
                <a:solidFill>
                  <a:srgbClr val="800000"/>
                </a:solidFill>
                <a:latin typeface="Symbol" charset="2"/>
                <a:cs typeface="Symbol" charset="2"/>
              </a:rPr>
              <a:t>p</a:t>
            </a:r>
            <a:r>
              <a:rPr lang="it-IT" sz="1400" baseline="30000" dirty="0" err="1">
                <a:solidFill>
                  <a:srgbClr val="800000"/>
                </a:solidFill>
                <a:latin typeface="Symbol" charset="2"/>
                <a:cs typeface="Symbol" charset="2"/>
              </a:rPr>
              <a:t>+</a:t>
            </a:r>
            <a:r>
              <a:rPr lang="it-IT" sz="1400" dirty="0" err="1">
                <a:solidFill>
                  <a:srgbClr val="800000"/>
                </a:solidFill>
                <a:latin typeface="Symbol" charset="2"/>
                <a:cs typeface="Symbol" charset="2"/>
              </a:rPr>
              <a:t>p</a:t>
            </a:r>
            <a:r>
              <a:rPr lang="it-IT" sz="1400" baseline="30000" dirty="0" err="1">
                <a:solidFill>
                  <a:srgbClr val="800000"/>
                </a:solidFill>
                <a:latin typeface="+mn-lt"/>
                <a:cs typeface="Symbol" charset="2"/>
              </a:rPr>
              <a:t>-</a:t>
            </a:r>
            <a:r>
              <a:rPr lang="it-IT" sz="1400" dirty="0" err="1">
                <a:solidFill>
                  <a:srgbClr val="800000"/>
                </a:solidFill>
                <a:latin typeface="+mn-lt"/>
                <a:cs typeface="Symbol" charset="2"/>
              </a:rPr>
              <a:t>p</a:t>
            </a:r>
            <a:r>
              <a:rPr lang="it-IT" sz="1400" dirty="0">
                <a:solidFill>
                  <a:srgbClr val="800000"/>
                </a:solidFill>
                <a:latin typeface="+mn-lt"/>
                <a:cs typeface="Symbol" charset="2"/>
              </a:rPr>
              <a:t> </a:t>
            </a:r>
            <a:r>
              <a:rPr lang="it-IT" sz="1400" dirty="0" err="1">
                <a:solidFill>
                  <a:srgbClr val="800000"/>
                </a:solidFill>
                <a:latin typeface="+mn-lt"/>
                <a:cs typeface="Symbol" charset="2"/>
              </a:rPr>
              <a:t>photoproduction</a:t>
            </a:r>
            <a:endParaRPr lang="it-IT" sz="1400" dirty="0">
              <a:solidFill>
                <a:srgbClr val="800000"/>
              </a:solidFill>
              <a:latin typeface="+mn-lt"/>
              <a:cs typeface="Symbol" charset="2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3557282" y="3156665"/>
            <a:ext cx="1268398" cy="320104"/>
          </a:xfrm>
          <a:prstGeom prst="rect">
            <a:avLst/>
          </a:prstGeom>
          <a:noFill/>
          <a:ln w="25400">
            <a:solidFill>
              <a:schemeClr val="accent6"/>
            </a:solidFill>
          </a:ln>
        </p:spPr>
        <p:txBody>
          <a:bodyPr wrap="square" lIns="82964" tIns="41482" rIns="82964" bIns="41482" rtlCol="0">
            <a:spAutoFit/>
          </a:bodyPr>
          <a:lstStyle/>
          <a:p>
            <a:pPr algn="ctr"/>
            <a:r>
              <a:rPr lang="it-IT" sz="1500" b="1" dirty="0">
                <a:solidFill>
                  <a:srgbClr val="3465C8"/>
                </a:solidFill>
                <a:latin typeface="+mn-lt"/>
              </a:rPr>
              <a:t>N’(1720)3/2</a:t>
            </a:r>
            <a:r>
              <a:rPr lang="it-IT" sz="1500" b="1" baseline="30000" dirty="0">
                <a:solidFill>
                  <a:srgbClr val="3465C8"/>
                </a:solidFill>
                <a:latin typeface="+mn-lt"/>
              </a:rPr>
              <a:t>+</a:t>
            </a:r>
            <a:r>
              <a:rPr lang="it-IT" sz="1500" b="1" dirty="0">
                <a:solidFill>
                  <a:srgbClr val="3465C8"/>
                </a:solidFill>
                <a:latin typeface="+mn-lt"/>
              </a:rPr>
              <a:t> </a:t>
            </a:r>
          </a:p>
        </p:txBody>
      </p:sp>
      <p:sp>
        <p:nvSpPr>
          <p:cNvPr id="70" name="Rettangolo 69"/>
          <p:cNvSpPr/>
          <p:nvPr/>
        </p:nvSpPr>
        <p:spPr>
          <a:xfrm>
            <a:off x="6021094" y="935864"/>
            <a:ext cx="1997188" cy="299218"/>
          </a:xfrm>
          <a:prstGeom prst="rect">
            <a:avLst/>
          </a:prstGeom>
        </p:spPr>
        <p:txBody>
          <a:bodyPr wrap="none" lIns="82964" tIns="41482" rIns="82964" bIns="41482">
            <a:spAutoFit/>
          </a:bodyPr>
          <a:lstStyle/>
          <a:p>
            <a:pPr algn="ctr"/>
            <a:r>
              <a:rPr lang="it-IT" sz="1400" dirty="0" err="1">
                <a:solidFill>
                  <a:srgbClr val="800000"/>
                </a:solidFill>
                <a:latin typeface="Symbol" charset="2"/>
                <a:cs typeface="Symbol" charset="2"/>
              </a:rPr>
              <a:t>p</a:t>
            </a:r>
            <a:r>
              <a:rPr lang="it-IT" sz="1400" baseline="30000" dirty="0" err="1">
                <a:solidFill>
                  <a:srgbClr val="800000"/>
                </a:solidFill>
                <a:latin typeface="Symbol" charset="2"/>
                <a:cs typeface="Symbol" charset="2"/>
              </a:rPr>
              <a:t>+</a:t>
            </a:r>
            <a:r>
              <a:rPr lang="it-IT" sz="1400" dirty="0" err="1">
                <a:solidFill>
                  <a:srgbClr val="800000"/>
                </a:solidFill>
                <a:latin typeface="Symbol" charset="2"/>
                <a:cs typeface="Symbol" charset="2"/>
              </a:rPr>
              <a:t>p</a:t>
            </a:r>
            <a:r>
              <a:rPr lang="it-IT" sz="1400" baseline="30000" dirty="0" err="1">
                <a:solidFill>
                  <a:srgbClr val="800000"/>
                </a:solidFill>
                <a:cs typeface="Symbol" charset="2"/>
              </a:rPr>
              <a:t>-</a:t>
            </a:r>
            <a:r>
              <a:rPr lang="it-IT" sz="1400" dirty="0" err="1">
                <a:solidFill>
                  <a:srgbClr val="800000"/>
                </a:solidFill>
                <a:latin typeface="+mj-lt"/>
                <a:cs typeface="Symbol" charset="2"/>
              </a:rPr>
              <a:t>p</a:t>
            </a:r>
            <a:r>
              <a:rPr lang="it-IT" sz="1400" dirty="0">
                <a:solidFill>
                  <a:srgbClr val="800000"/>
                </a:solidFill>
                <a:cs typeface="Symbol" charset="2"/>
              </a:rPr>
              <a:t> </a:t>
            </a:r>
            <a:r>
              <a:rPr lang="it-IT" sz="1400" dirty="0" err="1">
                <a:solidFill>
                  <a:srgbClr val="800000"/>
                </a:solidFill>
                <a:latin typeface="+mn-lt"/>
                <a:cs typeface="Symbol" charset="2"/>
              </a:rPr>
              <a:t>electroproduction</a:t>
            </a:r>
            <a:endParaRPr lang="it-IT" sz="1400" dirty="0">
              <a:solidFill>
                <a:srgbClr val="800000"/>
              </a:solidFill>
              <a:latin typeface="+mn-lt"/>
              <a:cs typeface="Symbol" charset="2"/>
            </a:endParaRPr>
          </a:p>
        </p:txBody>
      </p:sp>
      <p:sp>
        <p:nvSpPr>
          <p:cNvPr id="26" name="TextBox 17"/>
          <p:cNvSpPr txBox="1"/>
          <p:nvPr/>
        </p:nvSpPr>
        <p:spPr>
          <a:xfrm>
            <a:off x="2494038" y="1239460"/>
            <a:ext cx="4457483" cy="307760"/>
          </a:xfrm>
          <a:prstGeom prst="rect">
            <a:avLst/>
          </a:prstGeom>
          <a:noFill/>
        </p:spPr>
        <p:txBody>
          <a:bodyPr wrap="square" lIns="91426" tIns="45712" rIns="91426" bIns="45712" rtlCol="0">
            <a:spAutoFit/>
          </a:bodyPr>
          <a:lstStyle/>
          <a:p>
            <a:pPr algn="ctr"/>
            <a:r>
              <a:rPr lang="en-US" sz="1400" dirty="0">
                <a:solidFill>
                  <a:srgbClr val="079E49"/>
                </a:solidFill>
                <a:latin typeface="+mn-lt"/>
              </a:rPr>
              <a:t>V.I. Mokeev et al., Phys. Lett. B 805, 135457 (2020) </a:t>
            </a:r>
          </a:p>
        </p:txBody>
      </p:sp>
      <p:sp>
        <p:nvSpPr>
          <p:cNvPr id="75" name="Rettangolo 74"/>
          <p:cNvSpPr/>
          <p:nvPr/>
        </p:nvSpPr>
        <p:spPr>
          <a:xfrm>
            <a:off x="259447" y="5574341"/>
            <a:ext cx="8625105" cy="637772"/>
          </a:xfrm>
          <a:prstGeom prst="rect">
            <a:avLst/>
          </a:prstGeom>
        </p:spPr>
        <p:txBody>
          <a:bodyPr wrap="square" lIns="82964" tIns="41482" rIns="82964" bIns="41482">
            <a:spAutoFit/>
          </a:bodyPr>
          <a:lstStyle/>
          <a:p>
            <a:pPr marL="364406" indent="-312554" algn="ctr">
              <a:buClr>
                <a:srgbClr val="800000"/>
              </a:buClr>
              <a:buSzPct val="80000"/>
              <a:buFont typeface="Wingdings" pitchFamily="-104" charset="2"/>
              <a:buChar char="Ø"/>
            </a:pPr>
            <a:r>
              <a:rPr lang="en-US" sz="1800" dirty="0">
                <a:solidFill>
                  <a:srgbClr val="000090"/>
                </a:solidFill>
                <a:latin typeface="Arial"/>
                <a:cs typeface="Arial"/>
              </a:rPr>
              <a:t>Evidence of a new N’(1720) 3/2</a:t>
            </a:r>
            <a:r>
              <a:rPr lang="en-US" sz="1800" baseline="30000" dirty="0">
                <a:solidFill>
                  <a:srgbClr val="000090"/>
                </a:solidFill>
                <a:latin typeface="Arial"/>
                <a:cs typeface="Arial"/>
              </a:rPr>
              <a:t>+</a:t>
            </a:r>
            <a:r>
              <a:rPr lang="en-US" sz="1800" dirty="0">
                <a:solidFill>
                  <a:srgbClr val="000090"/>
                </a:solidFill>
                <a:latin typeface="Arial"/>
                <a:cs typeface="Arial"/>
              </a:rPr>
              <a:t> resonance in the photo- and electroproduction of the </a:t>
            </a:r>
            <a:r>
              <a:rPr lang="en-US" sz="1800" dirty="0">
                <a:solidFill>
                  <a:srgbClr val="000090"/>
                </a:solidFill>
                <a:latin typeface="Symbol" pitchFamily="2" charset="2"/>
                <a:cs typeface="Arial"/>
              </a:rPr>
              <a:t>π</a:t>
            </a:r>
            <a:r>
              <a:rPr lang="en-US" sz="1800" baseline="30000" dirty="0">
                <a:solidFill>
                  <a:srgbClr val="000090"/>
                </a:solidFill>
                <a:latin typeface="Arial"/>
                <a:cs typeface="Arial"/>
              </a:rPr>
              <a:t>+</a:t>
            </a:r>
            <a:r>
              <a:rPr lang="en-US" sz="1800" dirty="0">
                <a:solidFill>
                  <a:srgbClr val="000090"/>
                </a:solidFill>
                <a:latin typeface="Symbol" pitchFamily="2" charset="2"/>
                <a:cs typeface="Arial"/>
              </a:rPr>
              <a:t>π</a:t>
            </a:r>
            <a:r>
              <a:rPr lang="en-US" sz="1800" baseline="30000" dirty="0">
                <a:solidFill>
                  <a:srgbClr val="000090"/>
                </a:solidFill>
                <a:latin typeface="Arial"/>
                <a:cs typeface="Arial"/>
              </a:rPr>
              <a:t>-</a:t>
            </a:r>
            <a:r>
              <a:rPr lang="en-US" sz="1800" dirty="0">
                <a:solidFill>
                  <a:srgbClr val="000090"/>
                </a:solidFill>
                <a:latin typeface="Arial"/>
                <a:cs typeface="Arial"/>
              </a:rPr>
              <a:t>p channel</a:t>
            </a:r>
          </a:p>
        </p:txBody>
      </p:sp>
      <p:sp>
        <p:nvSpPr>
          <p:cNvPr id="32" name="Segnaposto piè di pagina 8">
            <a:extLst>
              <a:ext uri="{FF2B5EF4-FFF2-40B4-BE49-F238E27FC236}">
                <a16:creationId xmlns:a16="http://schemas.microsoft.com/office/drawing/2014/main" id="{99A28431-2344-7E4B-99B7-13A92703F26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464425" y="6560851"/>
            <a:ext cx="5898050" cy="297149"/>
          </a:xfrm>
          <a:prstGeom prst="rect">
            <a:avLst/>
          </a:prstGeom>
        </p:spPr>
        <p:txBody>
          <a:bodyPr lIns="82964" tIns="41482" rIns="82964" bIns="41482" anchor="ctr"/>
          <a:lstStyle/>
          <a:p>
            <a:endParaRPr lang="en-US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9" name="Straight Arrow Connector 20"/>
          <p:cNvCxnSpPr>
            <a:cxnSpLocks/>
          </p:cNvCxnSpPr>
          <p:nvPr/>
        </p:nvCxnSpPr>
        <p:spPr>
          <a:xfrm>
            <a:off x="3937801" y="3497084"/>
            <a:ext cx="63420" cy="1293591"/>
          </a:xfrm>
          <a:prstGeom prst="straightConnector1">
            <a:avLst/>
          </a:prstGeom>
          <a:ln>
            <a:solidFill>
              <a:srgbClr val="02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cxnSpLocks/>
          </p:cNvCxnSpPr>
          <p:nvPr/>
        </p:nvCxnSpPr>
        <p:spPr>
          <a:xfrm>
            <a:off x="2605983" y="2884330"/>
            <a:ext cx="1078138" cy="1702093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22"/>
          <p:cNvSpPr txBox="1"/>
          <p:nvPr/>
        </p:nvSpPr>
        <p:spPr>
          <a:xfrm>
            <a:off x="5895268" y="3535022"/>
            <a:ext cx="1291044" cy="338538"/>
          </a:xfrm>
          <a:prstGeom prst="rect">
            <a:avLst/>
          </a:prstGeom>
          <a:noFill/>
          <a:ln w="19050">
            <a:solidFill>
              <a:srgbClr val="FF6600"/>
            </a:solidFill>
          </a:ln>
        </p:spPr>
        <p:txBody>
          <a:bodyPr wrap="none" lIns="91426" tIns="45712" rIns="91426" bIns="45712" rtlCol="0">
            <a:spAutoFit/>
          </a:bodyPr>
          <a:lstStyle/>
          <a:p>
            <a:r>
              <a:rPr lang="en-US" sz="1600" dirty="0">
                <a:solidFill>
                  <a:srgbClr val="FF6600"/>
                </a:solidFill>
                <a:latin typeface="+mn-lt"/>
                <a:cs typeface="Arial"/>
              </a:rPr>
              <a:t>N(1720)3/2</a:t>
            </a:r>
            <a:r>
              <a:rPr lang="en-US" sz="1600" baseline="30000" dirty="0">
                <a:solidFill>
                  <a:srgbClr val="FF6600"/>
                </a:solidFill>
                <a:latin typeface="+mn-lt"/>
                <a:cs typeface="Arial"/>
              </a:rPr>
              <a:t>+</a:t>
            </a:r>
            <a:endParaRPr lang="en-US" sz="1600" baseline="30000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24" name="TextBox 22"/>
          <p:cNvSpPr txBox="1"/>
          <p:nvPr/>
        </p:nvSpPr>
        <p:spPr>
          <a:xfrm>
            <a:off x="1453240" y="2550866"/>
            <a:ext cx="1152743" cy="307760"/>
          </a:xfrm>
          <a:prstGeom prst="rect">
            <a:avLst/>
          </a:prstGeom>
          <a:noFill/>
          <a:ln w="19050">
            <a:solidFill>
              <a:srgbClr val="FF6600"/>
            </a:solidFill>
          </a:ln>
        </p:spPr>
        <p:txBody>
          <a:bodyPr wrap="none" lIns="91426" tIns="45712" rIns="91426" bIns="45712" rtlCol="0">
            <a:spAutoFit/>
          </a:bodyPr>
          <a:lstStyle/>
          <a:p>
            <a:r>
              <a:rPr lang="en-US" sz="1400" dirty="0">
                <a:solidFill>
                  <a:srgbClr val="FF6600"/>
                </a:solidFill>
                <a:latin typeface="+mn-lt"/>
                <a:cs typeface="Arial"/>
              </a:rPr>
              <a:t>N(1720)3/2</a:t>
            </a:r>
            <a:r>
              <a:rPr lang="en-US" sz="1400" baseline="30000" dirty="0">
                <a:solidFill>
                  <a:srgbClr val="FF6600"/>
                </a:solidFill>
                <a:latin typeface="+mn-lt"/>
                <a:cs typeface="Arial"/>
              </a:rPr>
              <a:t>+</a:t>
            </a:r>
            <a:endParaRPr lang="en-US" sz="1400" baseline="30000" dirty="0">
              <a:solidFill>
                <a:srgbClr val="FF66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297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468">
        <p:fade/>
      </p:transition>
    </mc:Choice>
    <mc:Fallback xmlns="">
      <p:transition xmlns:p14="http://schemas.microsoft.com/office/powerpoint/2010/main" spd="med" advTm="2468">
        <p:fade/>
      </p:transition>
    </mc:Fallback>
  </mc:AlternateContent>
</p:sld>
</file>

<file path=ppt/theme/theme1.xml><?xml version="1.0" encoding="utf-8"?>
<a:theme xmlns:a="http://schemas.openxmlformats.org/drawingml/2006/main" name="4_CLAS022604">
  <a:themeElements>
    <a:clrScheme name="CLAS02260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LAS02260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LAS02260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022604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022604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022604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022604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022604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022604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112915</TotalTime>
  <Words>2725</Words>
  <Application>Microsoft Macintosh PowerPoint</Application>
  <PresentationFormat>On-screen Show (4:3)</PresentationFormat>
  <Paragraphs>453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Baskerville Old Face</vt:lpstr>
      <vt:lpstr>Calibri</vt:lpstr>
      <vt:lpstr>Comic Sans MS</vt:lpstr>
      <vt:lpstr>Garamond</vt:lpstr>
      <vt:lpstr>Helvetica</vt:lpstr>
      <vt:lpstr>Symbol</vt:lpstr>
      <vt:lpstr>Times New Roman</vt:lpstr>
      <vt:lpstr>Wingdings</vt:lpstr>
      <vt:lpstr>4_CLAS022604</vt:lpstr>
      <vt:lpstr>PowerPoint Presentation</vt:lpstr>
      <vt:lpstr>Nucleon Resonances in the Emergence of Hadronic Matter </vt:lpstr>
      <vt:lpstr>SU(6)xO(3) spin-flavor symmetry and ``missing” resonances</vt:lpstr>
      <vt:lpstr>PowerPoint Presentation</vt:lpstr>
      <vt:lpstr>Interpretation of the Structure at W~1.7 GeV in p+p-p Electroproduction</vt:lpstr>
      <vt:lpstr>Analysis of the ep→ e’p+p-p CLAS data at W~1.7 GeV in the JM model</vt:lpstr>
      <vt:lpstr>Description of the CLAS p+p-p Photoproduction off Protons Data with/without  the New State N’(1720)3/2+  </vt:lpstr>
      <vt:lpstr>Evidence for the Existence of the New State N’(1720)3/2+  from Combined p+p-p Analyses in both Photo- and Electroproduction</vt:lpstr>
      <vt:lpstr> Newly Discovered N’(1720) 3/2+</vt:lpstr>
      <vt:lpstr>PowerPoint Presentation</vt:lpstr>
      <vt:lpstr>PowerPoint Presentation</vt:lpstr>
      <vt:lpstr>PowerPoint Presentation</vt:lpstr>
      <vt:lpstr>Conclusions and Outlook </vt:lpstr>
      <vt:lpstr>Back Up</vt:lpstr>
      <vt:lpstr>PowerPoint Presentation</vt:lpstr>
      <vt:lpstr>N* studies at 0.05 GeV2 &lt; Q2 &lt; 7.0 GeV2 with CLAS12</vt:lpstr>
      <vt:lpstr>PowerPoint Presentation</vt:lpstr>
      <vt:lpstr>PowerPoint Presentation</vt:lpstr>
    </vt:vector>
  </TitlesOfParts>
  <Company>Jefferson 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Combined analysis of recent CLAS data on 2-p photo- and electro- production off proton</dc:title>
  <dc:creator>mokeev</dc:creator>
  <cp:lastModifiedBy>Victor Mokeev</cp:lastModifiedBy>
  <cp:revision>6129</cp:revision>
  <cp:lastPrinted>2018-04-04T18:12:13Z</cp:lastPrinted>
  <dcterms:created xsi:type="dcterms:W3CDTF">2016-05-14T21:35:12Z</dcterms:created>
  <dcterms:modified xsi:type="dcterms:W3CDTF">2021-05-12T12:05:12Z</dcterms:modified>
</cp:coreProperties>
</file>