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1"/>
  </p:sldMasterIdLst>
  <p:notesMasterIdLst>
    <p:notesMasterId r:id="rId31"/>
  </p:notesMasterIdLst>
  <p:handoutMasterIdLst>
    <p:handoutMasterId r:id="rId32"/>
  </p:handoutMasterIdLst>
  <p:sldIdLst>
    <p:sldId id="306" r:id="rId2"/>
    <p:sldId id="971" r:id="rId3"/>
    <p:sldId id="973" r:id="rId4"/>
    <p:sldId id="975" r:id="rId5"/>
    <p:sldId id="278" r:id="rId6"/>
    <p:sldId id="258" r:id="rId7"/>
    <p:sldId id="976" r:id="rId8"/>
    <p:sldId id="257" r:id="rId9"/>
    <p:sldId id="261" r:id="rId10"/>
    <p:sldId id="260" r:id="rId11"/>
    <p:sldId id="988" r:id="rId12"/>
    <p:sldId id="989" r:id="rId13"/>
    <p:sldId id="264" r:id="rId14"/>
    <p:sldId id="282" r:id="rId15"/>
    <p:sldId id="967" r:id="rId16"/>
    <p:sldId id="259" r:id="rId17"/>
    <p:sldId id="262" r:id="rId18"/>
    <p:sldId id="263" r:id="rId19"/>
    <p:sldId id="265" r:id="rId20"/>
    <p:sldId id="266" r:id="rId21"/>
    <p:sldId id="267" r:id="rId22"/>
    <p:sldId id="268" r:id="rId23"/>
    <p:sldId id="270" r:id="rId24"/>
    <p:sldId id="271" r:id="rId25"/>
    <p:sldId id="983" r:id="rId26"/>
    <p:sldId id="272" r:id="rId27"/>
    <p:sldId id="990" r:id="rId28"/>
    <p:sldId id="985" r:id="rId29"/>
    <p:sldId id="987" r:id="rId30"/>
  </p:sldIdLst>
  <p:sldSz cx="9144000" cy="6858000" type="screen4x3"/>
  <p:notesSz cx="69469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100"/>
    <a:srgbClr val="3366FF"/>
    <a:srgbClr val="008000"/>
    <a:srgbClr val="009C80"/>
    <a:srgbClr val="00B0F0"/>
    <a:srgbClr val="C63303"/>
    <a:srgbClr val="33CC33"/>
    <a:srgbClr val="00AA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364" autoAdjust="0"/>
    <p:restoredTop sz="94664" autoAdjust="0"/>
  </p:normalViewPr>
  <p:slideViewPr>
    <p:cSldViewPr snapToGrid="0" snapToObjects="1">
      <p:cViewPr varScale="1">
        <p:scale>
          <a:sx n="81" d="100"/>
          <a:sy n="81" d="100"/>
        </p:scale>
        <p:origin x="992" y="176"/>
      </p:cViewPr>
      <p:guideLst>
        <p:guide orient="horz" pos="2160"/>
        <p:guide pos="2880"/>
      </p:guideLst>
    </p:cSldViewPr>
  </p:slideViewPr>
  <p:outlineViewPr>
    <p:cViewPr>
      <p:scale>
        <a:sx n="33" d="100"/>
        <a:sy n="33" d="100"/>
      </p:scale>
      <p:origin x="0" y="-11706"/>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48" d="100"/>
          <a:sy n="48" d="100"/>
        </p:scale>
        <p:origin x="2664"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09900" cy="461963"/>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sz="quarter" idx="1"/>
          </p:nvPr>
        </p:nvSpPr>
        <p:spPr>
          <a:xfrm>
            <a:off x="3935413" y="1"/>
            <a:ext cx="3009900" cy="461963"/>
          </a:xfrm>
          <a:prstGeom prst="rect">
            <a:avLst/>
          </a:prstGeom>
        </p:spPr>
        <p:txBody>
          <a:bodyPr vert="horz" lIns="91431" tIns="45715" rIns="91431" bIns="45715" rtlCol="0"/>
          <a:lstStyle>
            <a:lvl1pPr algn="r">
              <a:defRPr sz="1200"/>
            </a:lvl1pPr>
          </a:lstStyle>
          <a:p>
            <a:fld id="{496053D4-4411-4BA1-ABB6-E327C86F6016}" type="datetimeFigureOut">
              <a:rPr lang="en-US" smtClean="0"/>
              <a:pPr/>
              <a:t>7/23/22</a:t>
            </a:fld>
            <a:endParaRPr lang="en-US"/>
          </a:p>
        </p:txBody>
      </p:sp>
      <p:sp>
        <p:nvSpPr>
          <p:cNvPr id="4" name="Footer Placeholder 3"/>
          <p:cNvSpPr>
            <a:spLocks noGrp="1"/>
          </p:cNvSpPr>
          <p:nvPr>
            <p:ph type="ftr" sz="quarter" idx="2"/>
          </p:nvPr>
        </p:nvSpPr>
        <p:spPr>
          <a:xfrm>
            <a:off x="0" y="8758238"/>
            <a:ext cx="3009900" cy="461962"/>
          </a:xfrm>
          <a:prstGeom prst="rect">
            <a:avLst/>
          </a:prstGeom>
        </p:spPr>
        <p:txBody>
          <a:bodyPr vert="horz" lIns="91431" tIns="45715" rIns="91431"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935413" y="8758238"/>
            <a:ext cx="3009900" cy="461962"/>
          </a:xfrm>
          <a:prstGeom prst="rect">
            <a:avLst/>
          </a:prstGeom>
        </p:spPr>
        <p:txBody>
          <a:bodyPr vert="horz" lIns="91431" tIns="45715" rIns="91431" bIns="45715" rtlCol="0" anchor="b"/>
          <a:lstStyle>
            <a:lvl1pPr algn="r">
              <a:defRPr sz="1200"/>
            </a:lvl1pPr>
          </a:lstStyle>
          <a:p>
            <a:fld id="{CBB0BDA9-1711-4099-B801-DC3DF4257A00}" type="slidenum">
              <a:rPr lang="en-US" smtClean="0"/>
              <a:pPr/>
              <a:t>‹#›</a:t>
            </a:fld>
            <a:endParaRPr lang="en-US"/>
          </a:p>
        </p:txBody>
      </p:sp>
    </p:spTree>
    <p:extLst>
      <p:ext uri="{BB962C8B-B14F-4D97-AF65-F5344CB8AC3E}">
        <p14:creationId xmlns:p14="http://schemas.microsoft.com/office/powerpoint/2010/main" val="907727"/>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01:31:39.778"/>
    </inkml:context>
    <inkml:brush xml:id="br0">
      <inkml:brushProperty name="width" value="0.35" units="cm"/>
      <inkml:brushProperty name="height" value="0.35" units="cm"/>
      <inkml:brushProperty name="color" value="#FFFFFF"/>
    </inkml:brush>
  </inkml:definitions>
  <inkml:trace contextRef="#ctx0" brushRef="#br0">0 164 24575,'29'0'0,"-4"0"0,-15 0 0,1 0 0,-1 0 0,7 0 0,-5 0 0,4 0 0,-6 0 0,1 0 0,0 0 0,-1 0 0,6 0 0,2 0 0,0 0 0,-2 0 0,-5 0 0,-1 0 0,1 0 0,-1 0 0,1 0 0,0 0 0,-1 0 0,1 0 0,-1 0 0,1 0 0,0 0 0,-1 0 0,1 0 0,-1 0 0,1 0 0,0 0 0,-1 0 0,1 0 0,5 0 0,2 0 0,5 0 0,-5 0 0,-2 0 0,-5 0 0,-1 0 0,1 0 0,-1 0 0,1 0 0,5 0 0,-4 0 0,0-4 0,-40-13 0,10 3 0,-33-9 0,19 17 0,-6-6 0,7 6 0,-5-7 0,4 1 0,1 0 0,1 5 0,12 1 0,-4 6 0,10-4 0,-16 2 0,14-2 0,-9 4 0,7 0 0,3 0 0,-3 0 0,5 0 0,0-5 0,1 4 0,-1-4 0,0 0 0,0 4 0,36-4 0,-18 5 0,35 5 0,-30-3 0,4 3 0,-6-5 0,7 0 0,-5 0 0,16 0 0,-2 0 0,26 0 0,-10 0 0,10 0 0,-20 0 0,-8 0 0,-8 0 0,-10 0 0,-2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01:31:55.945"/>
    </inkml:context>
    <inkml:brush xml:id="br0">
      <inkml:brushProperty name="width" value="0.35" units="cm"/>
      <inkml:brushProperty name="height" value="0.35" units="cm"/>
      <inkml:brushProperty name="color" value="#FFFFFF"/>
    </inkml:brush>
  </inkml:definitions>
  <inkml:trace contextRef="#ctx0" brushRef="#br0">99 493 24575,'16'-24'0,"5"4"0,-3 20 0,5-5 0,7-2 0,-5-5 0,11 0 0,-17 0 0,9 0 0,-4 1 0,-4 4 0,8 1 0,-16 6 0,4-5 0,-5 4 0,-1-4 0,1 5 0,-1 0 0,7 0 0,0 0 0,7 0 0,-1 0 0,0 0 0,0 0 0,7 0 0,-11 0 0,16 0 0,-16 0 0,11 0 0,-1-5 0,-9 3 0,8-3 0,-16 5 0,10 0 0,-10 0 0,16 0 0,-9 0 0,17 0 0,-11 0 0,11 0 0,-11 0 0,11 0 0,-17 0 0,4 0 0,-7 5 0,-4-4 0,10 4 0,-4-5 0,5 0 0,0 0 0,1 0 0,-7 0 0,-1 0 0,-10-4 0,4-2 0,-9-11 0,9-1 0,-9 1 0,4-5 0,-5 4 0,-5-12 0,-7 5 0,-2-5 0,-9 0 0,5 5 0,-6-5 0,0 7 0,1 0 0,5 10 0,2-3 0,5 15 0,-12-4 0,4 5 0,-18 6 0,6 1 0,0 5 0,1 5 0,6-9 0,7 2 0,0-5 0,6-4 0,1 4 0,-7-5 0,-7 5 0,-1-3 0,-11 3 0,4-5 0,-13 0 0,-1 0 0,-1 0 0,2 0 0,7 0 0,7 5 0,1-3 0,0 3 0,5 0 0,-11-4 0,11 10 0,-5-10 0,12 9 0,2-9 0,-1 4 0,10 0 0,-14 1 0,14 0 0,-15 4 0,10-8 0,-17 8 0,10-3 0,-17 5 0,16 5 0,-3-4 0,12 3 0,5-5 0,-4-5 0,9 3 0,-4-3 0,5 5 0,-5-1 0,-1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01:32:09.711"/>
    </inkml:context>
    <inkml:brush xml:id="br0">
      <inkml:brushProperty name="width" value="0.35" units="cm"/>
      <inkml:brushProperty name="height" value="0.35" units="cm"/>
      <inkml:brushProperty name="color" value="#FFFFFF"/>
    </inkml:brush>
  </inkml:definitions>
  <inkml:trace contextRef="#ctx0" brushRef="#br0">22 1 24575,'-6'28'0,"-4"-8"0,9-11 0,-4-3 0,5 5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01:32:13.307"/>
    </inkml:context>
    <inkml:brush xml:id="br0">
      <inkml:brushProperty name="width" value="0.35" units="cm"/>
      <inkml:brushProperty name="height" value="0.35" units="cm"/>
      <inkml:brushProperty name="color" value="#FFFFFF"/>
    </inkml:brush>
  </inkml:definitions>
  <inkml:trace contextRef="#ctx0" brushRef="#br0">0 1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01:32:16.062"/>
    </inkml:context>
    <inkml:brush xml:id="br0">
      <inkml:brushProperty name="width" value="0.35" units="cm"/>
      <inkml:brushProperty name="height" value="0.35" units="cm"/>
      <inkml:brushProperty name="color" value="#FFFFFF"/>
    </inkml:brush>
  </inkml:definitions>
  <inkml:trace contextRef="#ctx0" brushRef="#br0">0 0 24575,'29'0'0,"-5"0"0,-13 0 0,-5 0 0,-1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01:32:20.223"/>
    </inkml:context>
    <inkml:brush xml:id="br0">
      <inkml:brushProperty name="width" value="0.35" units="cm"/>
      <inkml:brushProperty name="height" value="0.35" units="cm"/>
      <inkml:brushProperty name="color" value="#FFFFFF"/>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0323" cy="462611"/>
          </a:xfrm>
          <a:prstGeom prst="rect">
            <a:avLst/>
          </a:prstGeom>
        </p:spPr>
        <p:txBody>
          <a:bodyPr vert="horz" lIns="92372" tIns="46186" rIns="92372" bIns="46186" rtlCol="0"/>
          <a:lstStyle>
            <a:lvl1pPr algn="l">
              <a:defRPr sz="1200"/>
            </a:lvl1pPr>
          </a:lstStyle>
          <a:p>
            <a:endParaRPr lang="en-US"/>
          </a:p>
        </p:txBody>
      </p:sp>
      <p:sp>
        <p:nvSpPr>
          <p:cNvPr id="3" name="Date Placeholder 2"/>
          <p:cNvSpPr>
            <a:spLocks noGrp="1"/>
          </p:cNvSpPr>
          <p:nvPr>
            <p:ph type="dt" idx="1"/>
          </p:nvPr>
        </p:nvSpPr>
        <p:spPr>
          <a:xfrm>
            <a:off x="3934970" y="1"/>
            <a:ext cx="3010323" cy="462611"/>
          </a:xfrm>
          <a:prstGeom prst="rect">
            <a:avLst/>
          </a:prstGeom>
        </p:spPr>
        <p:txBody>
          <a:bodyPr vert="horz" lIns="92372" tIns="46186" rIns="92372" bIns="46186" rtlCol="0"/>
          <a:lstStyle>
            <a:lvl1pPr algn="r">
              <a:defRPr sz="1200"/>
            </a:lvl1pPr>
          </a:lstStyle>
          <a:p>
            <a:fld id="{AF8F3527-BB28-884B-A511-C22C3DCF5453}" type="datetimeFigureOut">
              <a:rPr lang="en-US" smtClean="0"/>
              <a:pPr/>
              <a:t>7/23/22</a:t>
            </a:fld>
            <a:endParaRPr lang="en-US"/>
          </a:p>
        </p:txBody>
      </p:sp>
      <p:sp>
        <p:nvSpPr>
          <p:cNvPr id="4" name="Slide Image Placeholder 3"/>
          <p:cNvSpPr>
            <a:spLocks noGrp="1" noRot="1" noChangeAspect="1"/>
          </p:cNvSpPr>
          <p:nvPr>
            <p:ph type="sldImg" idx="2"/>
          </p:nvPr>
        </p:nvSpPr>
        <p:spPr>
          <a:xfrm>
            <a:off x="1400175" y="1152525"/>
            <a:ext cx="4146550" cy="3111500"/>
          </a:xfrm>
          <a:prstGeom prst="rect">
            <a:avLst/>
          </a:prstGeom>
          <a:noFill/>
          <a:ln w="12700">
            <a:solidFill>
              <a:prstClr val="black"/>
            </a:solidFill>
          </a:ln>
        </p:spPr>
        <p:txBody>
          <a:bodyPr vert="horz" lIns="92372" tIns="46186" rIns="92372" bIns="46186" rtlCol="0" anchor="ctr"/>
          <a:lstStyle/>
          <a:p>
            <a:endParaRPr lang="en-US"/>
          </a:p>
        </p:txBody>
      </p:sp>
      <p:sp>
        <p:nvSpPr>
          <p:cNvPr id="5" name="Notes Placeholder 4"/>
          <p:cNvSpPr>
            <a:spLocks noGrp="1"/>
          </p:cNvSpPr>
          <p:nvPr>
            <p:ph type="body" sz="quarter" idx="3"/>
          </p:nvPr>
        </p:nvSpPr>
        <p:spPr>
          <a:xfrm>
            <a:off x="694690" y="4437221"/>
            <a:ext cx="5557520" cy="3630454"/>
          </a:xfrm>
          <a:prstGeom prst="rect">
            <a:avLst/>
          </a:prstGeom>
        </p:spPr>
        <p:txBody>
          <a:bodyPr vert="horz" lIns="92372" tIns="46186" rIns="92372" bIns="461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57590"/>
            <a:ext cx="3010323" cy="462610"/>
          </a:xfrm>
          <a:prstGeom prst="rect">
            <a:avLst/>
          </a:prstGeom>
        </p:spPr>
        <p:txBody>
          <a:bodyPr vert="horz" lIns="92372" tIns="46186" rIns="92372" bIns="46186" rtlCol="0" anchor="b"/>
          <a:lstStyle>
            <a:lvl1pPr algn="l">
              <a:defRPr sz="1200"/>
            </a:lvl1pPr>
          </a:lstStyle>
          <a:p>
            <a:endParaRPr lang="en-US"/>
          </a:p>
        </p:txBody>
      </p:sp>
      <p:sp>
        <p:nvSpPr>
          <p:cNvPr id="7" name="Slide Number Placeholder 6"/>
          <p:cNvSpPr>
            <a:spLocks noGrp="1"/>
          </p:cNvSpPr>
          <p:nvPr>
            <p:ph type="sldNum" sz="quarter" idx="5"/>
          </p:nvPr>
        </p:nvSpPr>
        <p:spPr>
          <a:xfrm>
            <a:off x="3934970" y="8757590"/>
            <a:ext cx="3010323" cy="462610"/>
          </a:xfrm>
          <a:prstGeom prst="rect">
            <a:avLst/>
          </a:prstGeom>
        </p:spPr>
        <p:txBody>
          <a:bodyPr vert="horz" lIns="92372" tIns="46186" rIns="92372" bIns="46186" rtlCol="0" anchor="b"/>
          <a:lstStyle>
            <a:lvl1pPr algn="r">
              <a:defRPr sz="1200"/>
            </a:lvl1pPr>
          </a:lstStyle>
          <a:p>
            <a:fld id="{FBBF1341-3AFE-B447-A831-9671D6A7009B}" type="slidenum">
              <a:rPr lang="en-US" smtClean="0"/>
              <a:pPr/>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bwMode="auto">
        <a:xfrm>
          <a:off x="0" y="0"/>
          <a:ext cx="0" cy="0"/>
          <a:chOff x="0" y="0"/>
          <a:chExt cx="0" cy="0"/>
        </a:xfrm>
      </p:grpSpPr>
      <p:sp>
        <p:nvSpPr>
          <p:cNvPr id="4" name="Rectangle 7"/>
          <p:cNvSpPr>
            <a:spLocks noGrp="1"/>
          </p:cNvSpPr>
          <p:nvPr>
            <p:ph type="sldNum"/>
          </p:nvPr>
        </p:nvSpPr>
        <p:spPr bwMode="auto">
          <a:xfrm>
            <a:off x="4022725" y="9720262"/>
            <a:ext cx="3078161" cy="511175"/>
          </a:xfrm>
          <a:prstGeom prst="rect">
            <a:avLst/>
          </a:prstGeom>
          <a:noFill/>
        </p:spPr>
        <p:txBody>
          <a:bodyPr lIns="94259" tIns="47130" rIns="94259" bIns="47130" anchor="b"/>
          <a:lstStyle/>
          <a:p>
            <a:pPr lvl="0" algn="r" defTabSz="942975">
              <a:defRPr/>
            </a:pPr>
            <a:fld id="{D038279B-FC19-497E-A7D1-5ADD9CAF016F}" type="slidenum">
              <a:rPr lang="de-DE" sz="1200"/>
              <a:t>10</a:t>
            </a:fld>
            <a:endParaRPr/>
          </a:p>
        </p:txBody>
      </p:sp>
      <p:sp>
        <p:nvSpPr>
          <p:cNvPr id="5" name="Rectangle 2"/>
          <p:cNvSpPr>
            <a:spLocks noGrp="1" noRot="1" noChangeAspect="1" noChangeShapeType="1"/>
          </p:cNvSpPr>
          <p:nvPr>
            <p:ph type="sldImg"/>
          </p:nvPr>
        </p:nvSpPr>
        <p:spPr bwMode="auto">
          <a:xfrm>
            <a:off x="1001713" y="766763"/>
            <a:ext cx="5118100" cy="3838575"/>
          </a:xfrm>
          <a:prstGeom prst="rect">
            <a:avLst/>
          </a:prstGeom>
        </p:spPr>
        <p:txBody>
          <a:bodyPr lIns="91440" tIns="45720" rIns="91440" bIns="45720" anchor="ctr" anchorCtr="0"/>
          <a:lstStyle/>
          <a:p>
            <a:pPr>
              <a:defRPr/>
            </a:pPr>
            <a:endParaRPr/>
          </a:p>
        </p:txBody>
      </p:sp>
      <p:sp>
        <p:nvSpPr>
          <p:cNvPr id="6" name="Rectangle 3"/>
          <p:cNvSpPr>
            <a:spLocks noGrp="1" noChangeShapeType="1"/>
          </p:cNvSpPr>
          <p:nvPr>
            <p:ph type="body" idx="1"/>
          </p:nvPr>
        </p:nvSpPr>
        <p:spPr bwMode="auto">
          <a:xfrm>
            <a:off x="709612" y="4860925"/>
            <a:ext cx="5683250" cy="4605337"/>
          </a:xfrm>
          <a:prstGeom prst="rect">
            <a:avLst/>
          </a:prstGeom>
        </p:spPr>
        <p:txBody>
          <a:bodyPr lIns="94259" tIns="47130" rIns="94259" bIns="47130" anchor="t"/>
          <a:lstStyle/>
          <a:p>
            <a:pPr lvl="0">
              <a:defRPr/>
            </a:pPr>
            <a:r>
              <a:rPr lang="de-DE"/>
              <a:t>Effective interaction due to high Z elements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bwMode="auto">
        <a:xfrm>
          <a:off x="0" y="0"/>
          <a:ext cx="0" cy="0"/>
          <a:chOff x="0" y="0"/>
          <a:chExt cx="0" cy="0"/>
        </a:xfrm>
      </p:grpSpPr>
      <p:sp>
        <p:nvSpPr>
          <p:cNvPr id="4" name="Rectangle 7"/>
          <p:cNvSpPr>
            <a:spLocks noGrp="1"/>
          </p:cNvSpPr>
          <p:nvPr>
            <p:ph type="sldNum"/>
          </p:nvPr>
        </p:nvSpPr>
        <p:spPr bwMode="auto">
          <a:xfrm>
            <a:off x="4022725" y="9720262"/>
            <a:ext cx="3078161" cy="511175"/>
          </a:xfrm>
          <a:prstGeom prst="rect">
            <a:avLst/>
          </a:prstGeom>
          <a:noFill/>
        </p:spPr>
        <p:txBody>
          <a:bodyPr lIns="94259" tIns="47130" rIns="94259" bIns="47130" anchor="b"/>
          <a:lstStyle/>
          <a:p>
            <a:pPr lvl="0" algn="r" defTabSz="942975">
              <a:defRPr/>
            </a:pPr>
            <a:fld id="{D038279B-FC19-497E-A7D1-5ADD9CAF016F}" type="slidenum">
              <a:rPr lang="de-DE" sz="1200"/>
              <a:t>11</a:t>
            </a:fld>
            <a:endParaRPr/>
          </a:p>
        </p:txBody>
      </p:sp>
      <p:sp>
        <p:nvSpPr>
          <p:cNvPr id="5" name="Rectangle 2"/>
          <p:cNvSpPr>
            <a:spLocks noGrp="1" noRot="1" noChangeAspect="1" noChangeShapeType="1"/>
          </p:cNvSpPr>
          <p:nvPr>
            <p:ph type="sldImg"/>
          </p:nvPr>
        </p:nvSpPr>
        <p:spPr bwMode="auto">
          <a:xfrm>
            <a:off x="1001713" y="766763"/>
            <a:ext cx="5118100" cy="3838575"/>
          </a:xfrm>
          <a:prstGeom prst="rect">
            <a:avLst/>
          </a:prstGeom>
        </p:spPr>
        <p:txBody>
          <a:bodyPr lIns="91440" tIns="45720" rIns="91440" bIns="45720" anchor="ctr" anchorCtr="0"/>
          <a:lstStyle/>
          <a:p>
            <a:pPr>
              <a:defRPr/>
            </a:pPr>
            <a:endParaRPr/>
          </a:p>
        </p:txBody>
      </p:sp>
      <p:sp>
        <p:nvSpPr>
          <p:cNvPr id="6" name="Rectangle 3"/>
          <p:cNvSpPr>
            <a:spLocks noGrp="1" noChangeShapeType="1"/>
          </p:cNvSpPr>
          <p:nvPr>
            <p:ph type="body" idx="1"/>
          </p:nvPr>
        </p:nvSpPr>
        <p:spPr bwMode="auto">
          <a:xfrm>
            <a:off x="709612" y="4860925"/>
            <a:ext cx="5683250" cy="4605337"/>
          </a:xfrm>
          <a:prstGeom prst="rect">
            <a:avLst/>
          </a:prstGeom>
        </p:spPr>
        <p:txBody>
          <a:bodyPr lIns="94259" tIns="47130" rIns="94259" bIns="47130" anchor="t"/>
          <a:lstStyle/>
          <a:p>
            <a:pPr lvl="0">
              <a:defRPr/>
            </a:pPr>
            <a:r>
              <a:rPr lang="de-DE"/>
              <a:t>Effective interaction due to high Z elements</a:t>
            </a:r>
            <a:endParaRPr/>
          </a:p>
        </p:txBody>
      </p:sp>
    </p:spTree>
    <p:extLst>
      <p:ext uri="{BB962C8B-B14F-4D97-AF65-F5344CB8AC3E}">
        <p14:creationId xmlns:p14="http://schemas.microsoft.com/office/powerpoint/2010/main" val="4264962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bwMode="auto">
        <a:xfrm>
          <a:off x="0" y="0"/>
          <a:ext cx="0" cy="0"/>
          <a:chOff x="0" y="0"/>
          <a:chExt cx="0" cy="0"/>
        </a:xfrm>
      </p:grpSpPr>
      <p:sp>
        <p:nvSpPr>
          <p:cNvPr id="4" name="Rectangle 7"/>
          <p:cNvSpPr>
            <a:spLocks noGrp="1"/>
          </p:cNvSpPr>
          <p:nvPr>
            <p:ph type="sldNum"/>
          </p:nvPr>
        </p:nvSpPr>
        <p:spPr bwMode="auto">
          <a:xfrm>
            <a:off x="4022725" y="9720262"/>
            <a:ext cx="3078161" cy="511175"/>
          </a:xfrm>
          <a:prstGeom prst="rect">
            <a:avLst/>
          </a:prstGeom>
          <a:noFill/>
        </p:spPr>
        <p:txBody>
          <a:bodyPr lIns="94259" tIns="47130" rIns="94259" bIns="47130" anchor="b"/>
          <a:lstStyle/>
          <a:p>
            <a:pPr lvl="0" algn="r" defTabSz="942975">
              <a:defRPr/>
            </a:pPr>
            <a:fld id="{D038279B-FC19-497E-A7D1-5ADD9CAF016F}" type="slidenum">
              <a:rPr lang="de-DE" sz="1200"/>
              <a:t>12</a:t>
            </a:fld>
            <a:endParaRPr/>
          </a:p>
        </p:txBody>
      </p:sp>
      <p:sp>
        <p:nvSpPr>
          <p:cNvPr id="5" name="Rectangle 2"/>
          <p:cNvSpPr>
            <a:spLocks noGrp="1" noRot="1" noChangeAspect="1" noChangeShapeType="1"/>
          </p:cNvSpPr>
          <p:nvPr>
            <p:ph type="sldImg"/>
          </p:nvPr>
        </p:nvSpPr>
        <p:spPr bwMode="auto">
          <a:xfrm>
            <a:off x="1001713" y="766763"/>
            <a:ext cx="5118100" cy="3838575"/>
          </a:xfrm>
          <a:prstGeom prst="rect">
            <a:avLst/>
          </a:prstGeom>
        </p:spPr>
        <p:txBody>
          <a:bodyPr lIns="91440" tIns="45720" rIns="91440" bIns="45720" anchor="ctr" anchorCtr="0"/>
          <a:lstStyle/>
          <a:p>
            <a:pPr>
              <a:defRPr/>
            </a:pPr>
            <a:endParaRPr/>
          </a:p>
        </p:txBody>
      </p:sp>
      <p:sp>
        <p:nvSpPr>
          <p:cNvPr id="6" name="Rectangle 3"/>
          <p:cNvSpPr>
            <a:spLocks noGrp="1" noChangeShapeType="1"/>
          </p:cNvSpPr>
          <p:nvPr>
            <p:ph type="body" idx="1"/>
          </p:nvPr>
        </p:nvSpPr>
        <p:spPr bwMode="auto">
          <a:xfrm>
            <a:off x="709612" y="4860925"/>
            <a:ext cx="5683250" cy="4605337"/>
          </a:xfrm>
          <a:prstGeom prst="rect">
            <a:avLst/>
          </a:prstGeom>
        </p:spPr>
        <p:txBody>
          <a:bodyPr lIns="94259" tIns="47130" rIns="94259" bIns="47130" anchor="t"/>
          <a:lstStyle/>
          <a:p>
            <a:pPr lvl="0">
              <a:defRPr/>
            </a:pPr>
            <a:r>
              <a:rPr lang="de-DE"/>
              <a:t>Effective interaction due to high Z elements</a:t>
            </a:r>
            <a:endParaRPr/>
          </a:p>
        </p:txBody>
      </p:sp>
    </p:spTree>
    <p:extLst>
      <p:ext uri="{BB962C8B-B14F-4D97-AF65-F5344CB8AC3E}">
        <p14:creationId xmlns:p14="http://schemas.microsoft.com/office/powerpoint/2010/main" val="3982849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3a40e2b906_0_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3a40e2b906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79E9846-8CCC-446D-B450-FE80E243FD02}" type="datetime1">
              <a:rPr lang="en-US" smtClean="0"/>
              <a:t>7/23/22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9E1AB99-57E7-4B08-B89E-3CF86FABED5D}" type="slidenum">
              <a:rPr lang="en-US" smtClean="0"/>
              <a:t>‹#›</a:t>
            </a:fld>
            <a:endParaRPr lang="en-US" dirty="0"/>
          </a:p>
        </p:txBody>
      </p:sp>
    </p:spTree>
    <p:extLst>
      <p:ext uri="{BB962C8B-B14F-4D97-AF65-F5344CB8AC3E}">
        <p14:creationId xmlns:p14="http://schemas.microsoft.com/office/powerpoint/2010/main" val="4090998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A894FE-2019-42D0-854C-430950B78C31}" type="datetime1">
              <a:rPr lang="en-US" smtClean="0"/>
              <a:t>7/23/22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9E1AB99-57E7-4B08-B89E-3CF86FABED5D}" type="slidenum">
              <a:rPr lang="en-US" smtClean="0"/>
              <a:t>‹#›</a:t>
            </a:fld>
            <a:endParaRPr lang="en-US" dirty="0"/>
          </a:p>
        </p:txBody>
      </p:sp>
    </p:spTree>
    <p:extLst>
      <p:ext uri="{BB962C8B-B14F-4D97-AF65-F5344CB8AC3E}">
        <p14:creationId xmlns:p14="http://schemas.microsoft.com/office/powerpoint/2010/main" val="15211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42FDEB7-E851-4143-910F-C23C02890192}" type="datetime1">
              <a:rPr lang="en-US" smtClean="0"/>
              <a:t>7/23/22</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9E1AB99-57E7-4B08-B89E-3CF86FABED5D}" type="slidenum">
              <a:rPr lang="en-US" smtClean="0"/>
              <a:t>‹#›</a:t>
            </a:fld>
            <a:endParaRPr lang="en-US" dirty="0"/>
          </a:p>
        </p:txBody>
      </p:sp>
    </p:spTree>
    <p:extLst>
      <p:ext uri="{BB962C8B-B14F-4D97-AF65-F5344CB8AC3E}">
        <p14:creationId xmlns:p14="http://schemas.microsoft.com/office/powerpoint/2010/main" val="418270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380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12827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495" y="2941864"/>
            <a:ext cx="4212336" cy="4166616"/>
          </a:xfrm>
          <a:prstGeom prst="rect">
            <a:avLst/>
          </a:prstGeom>
        </p:spPr>
      </p:pic>
      <p:sp>
        <p:nvSpPr>
          <p:cNvPr id="3" name="Subtitle 2"/>
          <p:cNvSpPr>
            <a:spLocks noGrp="1"/>
          </p:cNvSpPr>
          <p:nvPr>
            <p:ph type="subTitle" idx="1" hasCustomPrompt="1"/>
          </p:nvPr>
        </p:nvSpPr>
        <p:spPr>
          <a:xfrm>
            <a:off x="332386" y="1720792"/>
            <a:ext cx="5082577" cy="2801201"/>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
        <p:nvSpPr>
          <p:cNvPr id="32" name="Date Placeholder 31"/>
          <p:cNvSpPr>
            <a:spLocks noGrp="1"/>
          </p:cNvSpPr>
          <p:nvPr>
            <p:ph type="dt" sz="half" idx="12"/>
          </p:nvPr>
        </p:nvSpPr>
        <p:spPr>
          <a:xfrm>
            <a:off x="332386" y="5560502"/>
            <a:ext cx="2406093" cy="365125"/>
          </a:xfrm>
          <a:prstGeom prst="rect">
            <a:avLst/>
          </a:prstGeom>
        </p:spPr>
        <p:txBody>
          <a:bodyPr/>
          <a:lstStyle>
            <a:lvl1pPr algn="l">
              <a:defRPr baseline="0">
                <a:solidFill>
                  <a:schemeClr val="tx1"/>
                </a:solidFill>
                <a:latin typeface="Arial" charset="0"/>
              </a:defRPr>
            </a:lvl1pPr>
          </a:lstStyle>
          <a:p>
            <a:endParaRPr lang="en-US"/>
          </a:p>
        </p:txBody>
      </p:sp>
      <p:sp>
        <p:nvSpPr>
          <p:cNvPr id="9" name="Picture Placeholder 8"/>
          <p:cNvSpPr>
            <a:spLocks noGrp="1"/>
          </p:cNvSpPr>
          <p:nvPr>
            <p:ph type="pic" sz="quarter" idx="13"/>
          </p:nvPr>
        </p:nvSpPr>
        <p:spPr>
          <a:xfrm>
            <a:off x="5608638" y="1725953"/>
            <a:ext cx="3529012" cy="3935413"/>
          </a:xfrm>
          <a:blipFill>
            <a:blip r:embed="rId4"/>
            <a:stretch>
              <a:fillRect/>
            </a:stretch>
          </a:blipFill>
        </p:spPr>
        <p:txBody>
          <a:bodyPr/>
          <a:lstStyle/>
          <a:p>
            <a:r>
              <a:rPr lang="en-US"/>
              <a:t>Click icon to add picture</a:t>
            </a:r>
          </a:p>
        </p:txBody>
      </p:sp>
      <p:sp>
        <p:nvSpPr>
          <p:cNvPr id="15" name="Text Placeholder 14"/>
          <p:cNvSpPr>
            <a:spLocks noGrp="1"/>
          </p:cNvSpPr>
          <p:nvPr>
            <p:ph type="body" sz="quarter" idx="14" hasCustomPrompt="1"/>
          </p:nvPr>
        </p:nvSpPr>
        <p:spPr>
          <a:xfrm>
            <a:off x="332386" y="5126730"/>
            <a:ext cx="5082577" cy="420862"/>
          </a:xfrm>
        </p:spPr>
        <p:txBody>
          <a:bodyPr>
            <a:normAutofit/>
          </a:bodyPr>
          <a:lstStyle>
            <a:lvl1pPr marL="0" indent="0">
              <a:buFontTx/>
              <a:buNone/>
              <a:defRPr sz="2200" baseline="0">
                <a:solidFill>
                  <a:schemeClr val="accent6"/>
                </a:solidFill>
              </a:defRPr>
            </a:lvl1pPr>
          </a:lstStyle>
          <a:p>
            <a:pPr lvl="0"/>
            <a:r>
              <a:rPr lang="en-US" dirty="0"/>
              <a:t>Author</a:t>
            </a:r>
          </a:p>
        </p:txBody>
      </p:sp>
    </p:spTree>
    <p:extLst>
      <p:ext uri="{BB962C8B-B14F-4D97-AF65-F5344CB8AC3E}">
        <p14:creationId xmlns:p14="http://schemas.microsoft.com/office/powerpoint/2010/main" val="2021449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obj" userDrawn="1">
  <p:cSld name="Title and Object Slide">
    <p:spTree>
      <p:nvGrpSpPr>
        <p:cNvPr id="1" name=""/>
        <p:cNvGrpSpPr/>
        <p:nvPr/>
      </p:nvGrpSpPr>
      <p:grpSpPr bwMode="auto">
        <a:xfrm>
          <a:off x="0" y="0"/>
          <a:ext cx="0" cy="0"/>
          <a:chOff x="0" y="0"/>
          <a:chExt cx="0" cy="0"/>
        </a:xfrm>
      </p:grpSpPr>
      <p:sp>
        <p:nvSpPr>
          <p:cNvPr id="4" name="Shape 1044"/>
          <p:cNvSpPr>
            <a:spLocks noGrp="1" noChangeShapeType="1"/>
          </p:cNvSpPr>
          <p:nvPr>
            <p:ph type="title"/>
          </p:nvPr>
        </p:nvSpPr>
        <p:spPr bwMode="auto">
          <a:xfrm>
            <a:off x="457200" y="266309"/>
            <a:ext cx="8229600" cy="1143000"/>
          </a:xfrm>
          <a:prstGeom prst="rect">
            <a:avLst/>
          </a:prstGeom>
        </p:spPr>
        <p:txBody>
          <a:bodyPr lIns="91440" tIns="45720" rIns="91440" bIns="45720"/>
          <a:lstStyle/>
          <a:p>
            <a:pPr>
              <a:defRPr/>
            </a:pPr>
            <a:endParaRPr dirty="0"/>
          </a:p>
        </p:txBody>
      </p:sp>
      <p:sp>
        <p:nvSpPr>
          <p:cNvPr id="5" name="Shape 1045"/>
          <p:cNvSpPr>
            <a:spLocks noGrp="1" noChangeShapeType="1"/>
          </p:cNvSpPr>
          <p:nvPr>
            <p:ph type="body"/>
          </p:nvPr>
        </p:nvSpPr>
        <p:spPr bwMode="auto">
          <a:prstGeom prst="rect">
            <a:avLst/>
          </a:prstGeom>
        </p:spPr>
        <p:txBody>
          <a:bodyPr lIns="91440" tIns="45720" rIns="91440" bIns="45720"/>
          <a:lstStyle/>
          <a:p>
            <a:pPr>
              <a:defRPr/>
            </a:pPr>
            <a:endParaRPr/>
          </a:p>
        </p:txBody>
      </p:sp>
      <p:sp>
        <p:nvSpPr>
          <p:cNvPr id="6" name="Shape 21520"/>
          <p:cNvSpPr>
            <a:spLocks noGrp="1" noChangeShapeType="1"/>
          </p:cNvSpPr>
          <p:nvPr>
            <p:ph type="dt" idx="2"/>
          </p:nvPr>
        </p:nvSpPr>
        <p:spPr bwMode="auto">
          <a:xfrm>
            <a:off x="457200" y="6245225"/>
            <a:ext cx="2133600" cy="476250"/>
          </a:xfrm>
          <a:prstGeom prst="rect">
            <a:avLst/>
          </a:prstGeom>
          <a:noFill/>
        </p:spPr>
        <p:txBody>
          <a:bodyPr lIns="91440" tIns="45720" rIns="91440" bIns="45720" anchor="b"/>
          <a:lstStyle/>
          <a:p>
            <a:pPr marL="0" lvl="0" indent="0">
              <a:buNone/>
              <a:defRPr/>
            </a:pPr>
            <a:endParaRPr lang="en-US" sz="1200"/>
          </a:p>
        </p:txBody>
      </p:sp>
      <p:sp>
        <p:nvSpPr>
          <p:cNvPr id="7" name="Shape 22544"/>
          <p:cNvSpPr>
            <a:spLocks noGrp="1" noChangeShapeType="1"/>
          </p:cNvSpPr>
          <p:nvPr>
            <p:ph type="dt" idx="2"/>
          </p:nvPr>
        </p:nvSpPr>
        <p:spPr bwMode="auto">
          <a:xfrm>
            <a:off x="457200" y="6248400"/>
            <a:ext cx="2133600" cy="457200"/>
          </a:xfrm>
          <a:prstGeom prst="rect">
            <a:avLst/>
          </a:prstGeom>
          <a:noFill/>
        </p:spPr>
        <p:txBody>
          <a:bodyPr lIns="91440" tIns="45720" rIns="91440" bIns="45720" anchor="b"/>
          <a:lstStyle/>
          <a:p>
            <a:pPr marL="0" lvl="0" indent="0">
              <a:buNone/>
              <a:defRPr/>
            </a:pPr>
            <a:endParaRPr lang="en-US" sz="1200"/>
          </a:p>
        </p:txBody>
      </p:sp>
      <p:sp>
        <p:nvSpPr>
          <p:cNvPr id="8" name="Shape 21506"/>
          <p:cNvSpPr>
            <a:spLocks noGrp="1" noChangeShapeType="1"/>
          </p:cNvSpPr>
          <p:nvPr>
            <p:ph type="ftr" idx="3"/>
          </p:nvPr>
        </p:nvSpPr>
        <p:spPr bwMode="auto">
          <a:xfrm>
            <a:off x="3124200" y="6248400"/>
            <a:ext cx="2895600" cy="457200"/>
          </a:xfrm>
          <a:prstGeom prst="rect">
            <a:avLst/>
          </a:prstGeom>
          <a:noFill/>
        </p:spPr>
        <p:txBody>
          <a:bodyPr lIns="91440" tIns="45720" rIns="91440" bIns="45720" anchor="b"/>
          <a:lstStyle/>
          <a:p>
            <a:pPr marL="0" lvl="0" indent="0" algn="ctr">
              <a:buNone/>
              <a:defRPr/>
            </a:pPr>
            <a:endParaRPr lang="en-US" sz="1200"/>
          </a:p>
        </p:txBody>
      </p:sp>
      <p:sp>
        <p:nvSpPr>
          <p:cNvPr id="9" name="Shape 22545"/>
          <p:cNvSpPr>
            <a:spLocks noGrp="1" noChangeShapeType="1"/>
          </p:cNvSpPr>
          <p:nvPr>
            <p:ph type="ftr" idx="3"/>
          </p:nvPr>
        </p:nvSpPr>
        <p:spPr bwMode="auto">
          <a:xfrm>
            <a:off x="3124200" y="6248400"/>
            <a:ext cx="2895600" cy="457200"/>
          </a:xfrm>
          <a:prstGeom prst="rect">
            <a:avLst/>
          </a:prstGeom>
          <a:noFill/>
        </p:spPr>
        <p:txBody>
          <a:bodyPr lIns="91440" tIns="45720" rIns="91440" bIns="45720" anchor="b"/>
          <a:lstStyle/>
          <a:p>
            <a:pPr marL="0" lvl="0" indent="0" algn="ctr">
              <a:buNone/>
              <a:defRPr/>
            </a:pPr>
            <a:endParaRPr lang="en-US" sz="1200"/>
          </a:p>
        </p:txBody>
      </p:sp>
    </p:spTree>
    <p:extLst>
      <p:ext uri="{BB962C8B-B14F-4D97-AF65-F5344CB8AC3E}">
        <p14:creationId xmlns:p14="http://schemas.microsoft.com/office/powerpoint/2010/main" val="975027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objOnly" userDrawn="1">
  <p:cSld name="Object Only Slide">
    <p:spTree>
      <p:nvGrpSpPr>
        <p:cNvPr id="1" name=""/>
        <p:cNvGrpSpPr/>
        <p:nvPr/>
      </p:nvGrpSpPr>
      <p:grpSpPr bwMode="auto">
        <a:xfrm>
          <a:off x="0" y="0"/>
          <a:ext cx="0" cy="0"/>
          <a:chOff x="0" y="0"/>
          <a:chExt cx="0" cy="0"/>
        </a:xfrm>
      </p:grpSpPr>
      <p:sp>
        <p:nvSpPr>
          <p:cNvPr id="4" name="Shape 1050"/>
          <p:cNvSpPr>
            <a:spLocks noGrp="1" noChangeShapeType="1"/>
          </p:cNvSpPr>
          <p:nvPr>
            <p:ph/>
          </p:nvPr>
        </p:nvSpPr>
        <p:spPr bwMode="auto">
          <a:prstGeom prst="rect">
            <a:avLst/>
          </a:prstGeom>
        </p:spPr>
        <p:txBody>
          <a:bodyPr lIns="91440" tIns="45720" rIns="91440" bIns="45720"/>
          <a:lstStyle/>
          <a:p>
            <a:pPr>
              <a:defRPr/>
            </a:pPr>
            <a:endParaRPr/>
          </a:p>
        </p:txBody>
      </p:sp>
      <p:sp>
        <p:nvSpPr>
          <p:cNvPr id="5" name="Shape 21520"/>
          <p:cNvSpPr>
            <a:spLocks noGrp="1" noChangeShapeType="1"/>
          </p:cNvSpPr>
          <p:nvPr>
            <p:ph type="dt" idx="2"/>
          </p:nvPr>
        </p:nvSpPr>
        <p:spPr bwMode="auto">
          <a:xfrm>
            <a:off x="457200" y="6245225"/>
            <a:ext cx="2133600" cy="476250"/>
          </a:xfrm>
          <a:prstGeom prst="rect">
            <a:avLst/>
          </a:prstGeom>
          <a:noFill/>
        </p:spPr>
        <p:txBody>
          <a:bodyPr lIns="91440" tIns="45720" rIns="91440" bIns="45720" anchor="b"/>
          <a:lstStyle/>
          <a:p>
            <a:pPr marL="0" lvl="0" indent="0">
              <a:buNone/>
              <a:defRPr/>
            </a:pPr>
            <a:endParaRPr lang="en-US" sz="1200"/>
          </a:p>
        </p:txBody>
      </p:sp>
      <p:sp>
        <p:nvSpPr>
          <p:cNvPr id="6" name="Shape 22544"/>
          <p:cNvSpPr>
            <a:spLocks noGrp="1" noChangeShapeType="1"/>
          </p:cNvSpPr>
          <p:nvPr>
            <p:ph type="dt" idx="2"/>
          </p:nvPr>
        </p:nvSpPr>
        <p:spPr bwMode="auto">
          <a:xfrm>
            <a:off x="457200" y="6248400"/>
            <a:ext cx="2133600" cy="457200"/>
          </a:xfrm>
          <a:prstGeom prst="rect">
            <a:avLst/>
          </a:prstGeom>
          <a:noFill/>
        </p:spPr>
        <p:txBody>
          <a:bodyPr lIns="91440" tIns="45720" rIns="91440" bIns="45720" anchor="b"/>
          <a:lstStyle/>
          <a:p>
            <a:pPr marL="0" lvl="0" indent="0">
              <a:buNone/>
              <a:defRPr/>
            </a:pPr>
            <a:endParaRPr lang="en-US" sz="1200"/>
          </a:p>
        </p:txBody>
      </p:sp>
      <p:sp>
        <p:nvSpPr>
          <p:cNvPr id="7" name="Shape 21506"/>
          <p:cNvSpPr>
            <a:spLocks noGrp="1" noChangeShapeType="1"/>
          </p:cNvSpPr>
          <p:nvPr>
            <p:ph type="ftr" idx="3"/>
          </p:nvPr>
        </p:nvSpPr>
        <p:spPr bwMode="auto">
          <a:xfrm>
            <a:off x="3124200" y="6248400"/>
            <a:ext cx="2895600" cy="457200"/>
          </a:xfrm>
          <a:prstGeom prst="rect">
            <a:avLst/>
          </a:prstGeom>
          <a:noFill/>
        </p:spPr>
        <p:txBody>
          <a:bodyPr lIns="91440" tIns="45720" rIns="91440" bIns="45720" anchor="b"/>
          <a:lstStyle/>
          <a:p>
            <a:pPr marL="0" lvl="0" indent="0" algn="ctr">
              <a:buNone/>
              <a:defRPr/>
            </a:pPr>
            <a:endParaRPr lang="en-US" sz="1200"/>
          </a:p>
        </p:txBody>
      </p:sp>
      <p:sp>
        <p:nvSpPr>
          <p:cNvPr id="8" name="Shape 22545"/>
          <p:cNvSpPr>
            <a:spLocks noGrp="1" noChangeShapeType="1"/>
          </p:cNvSpPr>
          <p:nvPr>
            <p:ph type="ftr" idx="3"/>
          </p:nvPr>
        </p:nvSpPr>
        <p:spPr bwMode="auto">
          <a:xfrm>
            <a:off x="3124200" y="6248400"/>
            <a:ext cx="2895600" cy="457200"/>
          </a:xfrm>
          <a:prstGeom prst="rect">
            <a:avLst/>
          </a:prstGeom>
          <a:noFill/>
        </p:spPr>
        <p:txBody>
          <a:bodyPr lIns="91440" tIns="45720" rIns="91440" bIns="45720" anchor="b"/>
          <a:lstStyle/>
          <a:p>
            <a:pPr marL="0" lvl="0" indent="0" algn="ctr">
              <a:buNone/>
              <a:defRPr/>
            </a:pPr>
            <a:endParaRPr lang="en-US" sz="1200"/>
          </a:p>
        </p:txBody>
      </p:sp>
    </p:spTree>
    <p:extLst>
      <p:ext uri="{BB962C8B-B14F-4D97-AF65-F5344CB8AC3E}">
        <p14:creationId xmlns:p14="http://schemas.microsoft.com/office/powerpoint/2010/main" val="2851991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2" name="Google Shape;22;p4"/>
          <p:cNvSpPr txBox="1">
            <a:spLocks noGrp="1"/>
          </p:cNvSpPr>
          <p:nvPr>
            <p:ph type="body" idx="1"/>
          </p:nvPr>
        </p:nvSpPr>
        <p:spPr>
          <a:xfrm>
            <a:off x="164825" y="1367800"/>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595308" y="-11"/>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
        <p:nvSpPr>
          <p:cNvPr id="24" name="Google Shape;24;p4"/>
          <p:cNvSpPr txBox="1">
            <a:spLocks noGrp="1"/>
          </p:cNvSpPr>
          <p:nvPr>
            <p:ph type="title"/>
          </p:nvPr>
        </p:nvSpPr>
        <p:spPr>
          <a:xfrm>
            <a:off x="54875" y="73167"/>
            <a:ext cx="8740500" cy="609600"/>
          </a:xfrm>
          <a:prstGeom prst="rect">
            <a:avLst/>
          </a:prstGeom>
          <a:solidFill>
            <a:schemeClr val="dk2"/>
          </a:solidFill>
        </p:spPr>
        <p:txBody>
          <a:bodyPr spcFirstLastPara="1" wrap="square" lIns="91425" tIns="91425" rIns="91425" bIns="91425" anchor="t" anchorCtr="0">
            <a:normAutofit/>
          </a:bodyPr>
          <a:lstStyle>
            <a:lvl1pPr lvl="0" rtl="0">
              <a:spcBef>
                <a:spcPts val="0"/>
              </a:spcBef>
              <a:spcAft>
                <a:spcPts val="0"/>
              </a:spcAft>
              <a:buClr>
                <a:schemeClr val="lt1"/>
              </a:buClr>
              <a:buSzPts val="1900"/>
              <a:buNone/>
              <a:defRPr sz="1900" b="1">
                <a:solidFill>
                  <a:schemeClr val="lt1"/>
                </a:solidFill>
              </a:defRPr>
            </a:lvl1pPr>
            <a:lvl2pPr lvl="1" rtl="0">
              <a:spcBef>
                <a:spcPts val="0"/>
              </a:spcBef>
              <a:spcAft>
                <a:spcPts val="0"/>
              </a:spcAft>
              <a:buClr>
                <a:schemeClr val="lt1"/>
              </a:buClr>
              <a:buSzPts val="1900"/>
              <a:buNone/>
              <a:defRPr sz="1900" b="1">
                <a:solidFill>
                  <a:schemeClr val="lt1"/>
                </a:solidFill>
              </a:defRPr>
            </a:lvl2pPr>
            <a:lvl3pPr lvl="2" rtl="0">
              <a:spcBef>
                <a:spcPts val="0"/>
              </a:spcBef>
              <a:spcAft>
                <a:spcPts val="0"/>
              </a:spcAft>
              <a:buClr>
                <a:schemeClr val="lt1"/>
              </a:buClr>
              <a:buSzPts val="1900"/>
              <a:buNone/>
              <a:defRPr sz="1900" b="1">
                <a:solidFill>
                  <a:schemeClr val="lt1"/>
                </a:solidFill>
              </a:defRPr>
            </a:lvl3pPr>
            <a:lvl4pPr lvl="3" rtl="0">
              <a:spcBef>
                <a:spcPts val="0"/>
              </a:spcBef>
              <a:spcAft>
                <a:spcPts val="0"/>
              </a:spcAft>
              <a:buClr>
                <a:schemeClr val="lt1"/>
              </a:buClr>
              <a:buSzPts val="1900"/>
              <a:buNone/>
              <a:defRPr sz="1900" b="1">
                <a:solidFill>
                  <a:schemeClr val="lt1"/>
                </a:solidFill>
              </a:defRPr>
            </a:lvl4pPr>
            <a:lvl5pPr lvl="4" rtl="0">
              <a:spcBef>
                <a:spcPts val="0"/>
              </a:spcBef>
              <a:spcAft>
                <a:spcPts val="0"/>
              </a:spcAft>
              <a:buClr>
                <a:schemeClr val="lt1"/>
              </a:buClr>
              <a:buSzPts val="1900"/>
              <a:buNone/>
              <a:defRPr sz="1900" b="1">
                <a:solidFill>
                  <a:schemeClr val="lt1"/>
                </a:solidFill>
              </a:defRPr>
            </a:lvl5pPr>
            <a:lvl6pPr lvl="5" rtl="0">
              <a:spcBef>
                <a:spcPts val="0"/>
              </a:spcBef>
              <a:spcAft>
                <a:spcPts val="0"/>
              </a:spcAft>
              <a:buClr>
                <a:schemeClr val="lt1"/>
              </a:buClr>
              <a:buSzPts val="1900"/>
              <a:buNone/>
              <a:defRPr sz="1900" b="1">
                <a:solidFill>
                  <a:schemeClr val="lt1"/>
                </a:solidFill>
              </a:defRPr>
            </a:lvl6pPr>
            <a:lvl7pPr lvl="6" rtl="0">
              <a:spcBef>
                <a:spcPts val="0"/>
              </a:spcBef>
              <a:spcAft>
                <a:spcPts val="0"/>
              </a:spcAft>
              <a:buClr>
                <a:schemeClr val="lt1"/>
              </a:buClr>
              <a:buSzPts val="1900"/>
              <a:buNone/>
              <a:defRPr sz="1900" b="1">
                <a:solidFill>
                  <a:schemeClr val="lt1"/>
                </a:solidFill>
              </a:defRPr>
            </a:lvl7pPr>
            <a:lvl8pPr lvl="7" rtl="0">
              <a:spcBef>
                <a:spcPts val="0"/>
              </a:spcBef>
              <a:spcAft>
                <a:spcPts val="0"/>
              </a:spcAft>
              <a:buClr>
                <a:schemeClr val="lt1"/>
              </a:buClr>
              <a:buSzPts val="1900"/>
              <a:buNone/>
              <a:defRPr sz="1900" b="1">
                <a:solidFill>
                  <a:schemeClr val="lt1"/>
                </a:solidFill>
              </a:defRPr>
            </a:lvl8pPr>
            <a:lvl9pPr lvl="8" rtl="0">
              <a:spcBef>
                <a:spcPts val="0"/>
              </a:spcBef>
              <a:spcAft>
                <a:spcPts val="0"/>
              </a:spcAft>
              <a:buClr>
                <a:schemeClr val="lt1"/>
              </a:buClr>
              <a:buSzPts val="1900"/>
              <a:buNone/>
              <a:defRPr sz="1900" b="1">
                <a:solidFill>
                  <a:schemeClr val="lt1"/>
                </a:solidFill>
              </a:defRPr>
            </a:lvl9pPr>
          </a:lstStyle>
          <a:p>
            <a:endParaRPr/>
          </a:p>
        </p:txBody>
      </p:sp>
    </p:spTree>
    <p:extLst>
      <p:ext uri="{BB962C8B-B14F-4D97-AF65-F5344CB8AC3E}">
        <p14:creationId xmlns:p14="http://schemas.microsoft.com/office/powerpoint/2010/main" val="2181551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0700" y="160337"/>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24">
            <a:extLst>
              <a:ext uri="{FF2B5EF4-FFF2-40B4-BE49-F238E27FC236}">
                <a16:creationId xmlns:a16="http://schemas.microsoft.com/office/drawing/2014/main" id="{B1E891CB-81AC-294E-8574-3EF5F52939A1}"/>
              </a:ext>
            </a:extLst>
          </p:cNvPr>
          <p:cNvGrpSpPr/>
          <p:nvPr userDrawn="1"/>
        </p:nvGrpSpPr>
        <p:grpSpPr bwMode="auto">
          <a:xfrm>
            <a:off x="107949" y="6583351"/>
            <a:ext cx="8947150" cy="301624"/>
            <a:chOff x="68" y="4147"/>
            <a:chExt cx="5636" cy="190"/>
          </a:xfrm>
        </p:grpSpPr>
        <p:sp>
          <p:nvSpPr>
            <p:cNvPr id="9" name="Line 25">
              <a:extLst>
                <a:ext uri="{FF2B5EF4-FFF2-40B4-BE49-F238E27FC236}">
                  <a16:creationId xmlns:a16="http://schemas.microsoft.com/office/drawing/2014/main" id="{C0FE71BB-80D7-984C-86EB-90B8C42D3E90}"/>
                </a:ext>
              </a:extLst>
            </p:cNvPr>
            <p:cNvSpPr>
              <a:spLocks noChangeShapeType="1"/>
            </p:cNvSpPr>
            <p:nvPr/>
          </p:nvSpPr>
          <p:spPr bwMode="auto">
            <a:xfrm>
              <a:off x="68" y="4156"/>
              <a:ext cx="5636" cy="1"/>
            </a:xfrm>
            <a:prstGeom prst="line">
              <a:avLst/>
            </a:prstGeom>
            <a:noFill/>
            <a:ln w="9524">
              <a:solidFill>
                <a:schemeClr val="dk1"/>
              </a:solidFill>
              <a:round/>
              <a:headEnd/>
              <a:tailEnd/>
            </a:ln>
          </p:spPr>
          <p:txBody>
            <a:bodyPr lIns="91440" tIns="45720" rIns="91440" bIns="45720"/>
            <a:lstStyle/>
            <a:p>
              <a:pPr>
                <a:defRPr/>
              </a:pPr>
              <a:endParaRPr/>
            </a:p>
          </p:txBody>
        </p:sp>
        <p:sp>
          <p:nvSpPr>
            <p:cNvPr id="10" name="Text Box 27">
              <a:extLst>
                <a:ext uri="{FF2B5EF4-FFF2-40B4-BE49-F238E27FC236}">
                  <a16:creationId xmlns:a16="http://schemas.microsoft.com/office/drawing/2014/main" id="{74A34C48-1CEC-BC41-862C-1CB1C3B0E900}"/>
                </a:ext>
              </a:extLst>
            </p:cNvPr>
            <p:cNvSpPr>
              <a:spLocks/>
            </p:cNvSpPr>
            <p:nvPr/>
          </p:nvSpPr>
          <p:spPr bwMode="auto">
            <a:xfrm>
              <a:off x="1292" y="4147"/>
              <a:ext cx="3343" cy="174"/>
            </a:xfrm>
            <a:prstGeom prst="rect">
              <a:avLst/>
            </a:prstGeom>
            <a:noFill/>
          </p:spPr>
          <p:txBody>
            <a:bodyPr lIns="91440" tIns="45720" rIns="91440" bIns="45720">
              <a:spAutoFit/>
            </a:bodyPr>
            <a:lstStyle/>
            <a:p>
              <a:pPr lvl="0" algn="ctr">
                <a:defRPr/>
              </a:pPr>
              <a:r>
                <a:rPr lang="en-US" sz="1200" dirty="0"/>
                <a:t>APCTP Workshop on Nuclear Physics 2022</a:t>
              </a:r>
              <a:endParaRPr dirty="0"/>
            </a:p>
          </p:txBody>
        </p:sp>
        <p:sp>
          <p:nvSpPr>
            <p:cNvPr id="11" name="Text Box 28">
              <a:extLst>
                <a:ext uri="{FF2B5EF4-FFF2-40B4-BE49-F238E27FC236}">
                  <a16:creationId xmlns:a16="http://schemas.microsoft.com/office/drawing/2014/main" id="{84C4B5FF-1854-494E-9BCE-E341403A3EAF}"/>
                </a:ext>
              </a:extLst>
            </p:cNvPr>
            <p:cNvSpPr>
              <a:spLocks/>
            </p:cNvSpPr>
            <p:nvPr/>
          </p:nvSpPr>
          <p:spPr bwMode="auto">
            <a:xfrm>
              <a:off x="82" y="4164"/>
              <a:ext cx="997" cy="173"/>
            </a:xfrm>
            <a:prstGeom prst="rect">
              <a:avLst/>
            </a:prstGeom>
            <a:noFill/>
          </p:spPr>
          <p:txBody>
            <a:bodyPr lIns="91440" tIns="45720" rIns="91440" bIns="45720">
              <a:spAutoFit/>
            </a:bodyPr>
            <a:lstStyle/>
            <a:p>
              <a:pPr lvl="0">
                <a:spcBef>
                  <a:spcPts val="0"/>
                </a:spcBef>
                <a:defRPr/>
              </a:pPr>
              <a:r>
                <a:rPr lang="de-DE" sz="1200" dirty="0"/>
                <a:t>        07/23/2022</a:t>
              </a:r>
              <a:endParaRPr dirty="0"/>
            </a:p>
          </p:txBody>
        </p:sp>
      </p:grpSp>
      <p:sp>
        <p:nvSpPr>
          <p:cNvPr id="12" name="Slide Number Placeholder 3">
            <a:extLst>
              <a:ext uri="{FF2B5EF4-FFF2-40B4-BE49-F238E27FC236}">
                <a16:creationId xmlns:a16="http://schemas.microsoft.com/office/drawing/2014/main" id="{6394581A-F9D8-7A4F-92E3-AB6FC6CAA79E}"/>
              </a:ext>
            </a:extLst>
          </p:cNvPr>
          <p:cNvSpPr txBox="1">
            <a:spLocks/>
          </p:cNvSpPr>
          <p:nvPr userDrawn="1"/>
        </p:nvSpPr>
        <p:spPr bwMode="auto">
          <a:xfrm>
            <a:off x="8291951" y="6597638"/>
            <a:ext cx="536158" cy="1803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07E1C93C-5050-FC42-8F10-D22D4F119D13}" type="slidenum">
              <a:rPr lang="en-US" sz="1400" smtClean="0">
                <a:solidFill>
                  <a:srgbClr val="000000"/>
                </a:solidFill>
                <a:latin typeface="Arial" panose="020B0604020202020204" pitchFamily="34" charset="0"/>
                <a:cs typeface="Arial" panose="020B0604020202020204" pitchFamily="34" charset="0"/>
              </a:rPr>
              <a:pPr algn="ctr">
                <a:defRPr/>
              </a:pPr>
              <a:t>‹#›</a:t>
            </a:fld>
            <a:endParaRPr lang="en-US" sz="1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084132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5" r:id="rId3"/>
    <p:sldLayoutId id="2147483736" r:id="rId4"/>
    <p:sldLayoutId id="2147483758" r:id="rId5"/>
    <p:sldLayoutId id="2147483759" r:id="rId6"/>
    <p:sldLayoutId id="2147483760" r:id="rId7"/>
    <p:sldLayoutId id="2147483761" r:id="rId8"/>
  </p:sldLayoutIdLst>
  <p:hf hdr="0" ftr="0" dt="0"/>
  <p:txStyles>
    <p:titleStyle>
      <a:lvl1pPr algn="ctr"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5.wmf"/><Relationship Id="rId7" Type="http://schemas.openxmlformats.org/officeDocument/2006/relationships/image" Target="../media/image6.jpg"/><Relationship Id="rId2"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wmf"/><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9.w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9.wmf"/><Relationship Id="rId7" Type="http://schemas.openxmlformats.org/officeDocument/2006/relationships/image" Target="../media/image54.png"/><Relationship Id="rId2" Type="http://schemas.openxmlformats.org/officeDocument/2006/relationships/image" Target="../media/image50.png"/><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2.wmf"/><Relationship Id="rId4" Type="http://schemas.openxmlformats.org/officeDocument/2006/relationships/image" Target="../media/image51.wmf"/></Relationships>
</file>

<file path=ppt/slides/_rels/slide17.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wmf"/></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 Id="rId6" Type="http://schemas.openxmlformats.org/officeDocument/2006/relationships/image" Target="../media/image62.wmf"/><Relationship Id="rId5" Type="http://schemas.openxmlformats.org/officeDocument/2006/relationships/image" Target="../media/image61.png"/><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66.png"/><Relationship Id="rId1" Type="http://schemas.openxmlformats.org/officeDocument/2006/relationships/slideLayout" Target="../slideLayouts/slideLayout4.xml"/><Relationship Id="rId4" Type="http://schemas.openxmlformats.org/officeDocument/2006/relationships/image" Target="../media/image45.wmf"/></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2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71.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29.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6.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customXml" Target="../ink/ink4.xml"/><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906B46A-25C6-46C0-8FC4-CA701EE1492B}"/>
              </a:ext>
            </a:extLst>
          </p:cNvPr>
          <p:cNvSpPr txBox="1"/>
          <p:nvPr/>
        </p:nvSpPr>
        <p:spPr>
          <a:xfrm>
            <a:off x="0" y="401988"/>
            <a:ext cx="9024209" cy="523220"/>
          </a:xfrm>
          <a:prstGeom prst="rect">
            <a:avLst/>
          </a:prstGeom>
          <a:noFill/>
        </p:spPr>
        <p:txBody>
          <a:bodyPr wrap="square" rtlCol="0">
            <a:spAutoFit/>
          </a:bodyPr>
          <a:lstStyle/>
          <a:p>
            <a:pPr algn="ctr"/>
            <a:r>
              <a:rPr lang="en-US" sz="2800" b="1" dirty="0">
                <a:latin typeface="Arial" charset="0"/>
                <a:ea typeface="Arial" charset="0"/>
                <a:cs typeface="Arial" charset="0"/>
              </a:rPr>
              <a:t>N-&gt;</a:t>
            </a:r>
            <a:r>
              <a:rPr lang="en-US" sz="2800" b="1" dirty="0">
                <a:latin typeface="Symbol" pitchFamily="2" charset="2"/>
                <a:ea typeface="Arial" charset="0"/>
                <a:cs typeface="Arial" charset="0"/>
              </a:rPr>
              <a:t>D</a:t>
            </a:r>
            <a:r>
              <a:rPr lang="en-US" sz="2800" b="1" dirty="0">
                <a:latin typeface="Arial" charset="0"/>
                <a:ea typeface="Arial" charset="0"/>
                <a:cs typeface="Arial" charset="0"/>
              </a:rPr>
              <a:t> Transition GPDs with CLAS12</a:t>
            </a:r>
          </a:p>
        </p:txBody>
      </p:sp>
      <p:sp>
        <p:nvSpPr>
          <p:cNvPr id="13" name="Subtitle 2">
            <a:extLst>
              <a:ext uri="{FF2B5EF4-FFF2-40B4-BE49-F238E27FC236}">
                <a16:creationId xmlns:a16="http://schemas.microsoft.com/office/drawing/2014/main" id="{27433A2B-F058-4D78-A76D-932509E9069D}"/>
              </a:ext>
            </a:extLst>
          </p:cNvPr>
          <p:cNvSpPr txBox="1">
            <a:spLocks/>
          </p:cNvSpPr>
          <p:nvPr/>
        </p:nvSpPr>
        <p:spPr>
          <a:xfrm>
            <a:off x="1857375" y="2798330"/>
            <a:ext cx="5429250" cy="324687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err="1">
                <a:ln>
                  <a:noFill/>
                </a:ln>
                <a:solidFill>
                  <a:schemeClr val="tx1"/>
                </a:solidFill>
                <a:effectLst/>
                <a:uLnTx/>
                <a:uFillTx/>
                <a:latin typeface="Calibri"/>
                <a:ea typeface="+mn-ea"/>
                <a:cs typeface="+mn-cs"/>
              </a:rPr>
              <a:t>Kyungseon</a:t>
            </a:r>
            <a:r>
              <a:rPr kumimoji="0" lang="en-US" sz="2400" b="1" i="0" u="none" strike="noStrike" kern="1200" cap="none" spc="0" normalizeH="0" baseline="0" noProof="0" dirty="0">
                <a:ln>
                  <a:noFill/>
                </a:ln>
                <a:solidFill>
                  <a:schemeClr val="tx1"/>
                </a:solidFill>
                <a:effectLst/>
                <a:uLnTx/>
                <a:uFillTx/>
                <a:latin typeface="Calibri"/>
                <a:ea typeface="+mn-ea"/>
                <a:cs typeface="+mn-cs"/>
              </a:rPr>
              <a:t> </a:t>
            </a:r>
            <a:r>
              <a:rPr kumimoji="0" lang="en-US" sz="2400" b="1" i="0" u="none" strike="noStrike" kern="1200" cap="none" spc="0" normalizeH="0" baseline="0" noProof="0" dirty="0" err="1">
                <a:ln>
                  <a:noFill/>
                </a:ln>
                <a:solidFill>
                  <a:schemeClr val="tx1"/>
                </a:solidFill>
                <a:effectLst/>
                <a:uLnTx/>
                <a:uFillTx/>
                <a:latin typeface="Calibri"/>
                <a:ea typeface="+mn-ea"/>
                <a:cs typeface="+mn-cs"/>
              </a:rPr>
              <a:t>Joo</a:t>
            </a:r>
            <a:endParaRPr kumimoji="0" lang="en-US" sz="2400" b="1" i="0" u="none" strike="noStrike" kern="1200" cap="none" spc="0" normalizeH="0" baseline="0" noProof="0" dirty="0">
              <a:ln>
                <a:noFill/>
              </a:ln>
              <a:solidFill>
                <a:schemeClr val="tx1"/>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University of Connecticut</a:t>
            </a:r>
          </a:p>
          <a:p>
            <a:pPr lvl="0">
              <a:defRPr/>
            </a:pPr>
            <a:endParaRPr lang="en-US" sz="2000" dirty="0">
              <a:solidFill>
                <a:schemeClr val="tx1"/>
              </a:solidFill>
            </a:endParaRPr>
          </a:p>
          <a:p>
            <a:pPr lvl="0">
              <a:defRPr/>
            </a:pPr>
            <a:r>
              <a:rPr lang="en-US" sz="2000" dirty="0">
                <a:solidFill>
                  <a:schemeClr val="tx1"/>
                </a:solidFill>
              </a:rPr>
              <a:t>For the CLAS Collaboration</a:t>
            </a:r>
          </a:p>
          <a:p>
            <a:pPr lvl="0">
              <a:defRPr/>
            </a:pPr>
            <a:endParaRPr kumimoji="0" lang="en-US" sz="2400" b="0" i="0" u="none" strike="noStrike" kern="1200" cap="none" spc="0" normalizeH="0" baseline="0" noProof="0" dirty="0">
              <a:ln>
                <a:noFill/>
              </a:ln>
              <a:solidFill>
                <a:schemeClr val="tx1"/>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000" dirty="0">
                <a:solidFill>
                  <a:schemeClr val="tx1"/>
                </a:solidFill>
                <a:latin typeface="Calibri"/>
              </a:rPr>
              <a:t>July</a:t>
            </a:r>
            <a:r>
              <a:rPr kumimoji="0" lang="en-US" sz="2000" b="0" i="0" u="none" strike="noStrike" kern="1200" cap="none" spc="0" normalizeH="0" baseline="0" noProof="0" dirty="0">
                <a:ln>
                  <a:noFill/>
                </a:ln>
                <a:solidFill>
                  <a:schemeClr val="tx1"/>
                </a:solidFill>
                <a:effectLst/>
                <a:uLnTx/>
                <a:uFillTx/>
                <a:latin typeface="Calibri"/>
                <a:ea typeface="+mn-ea"/>
                <a:cs typeface="+mn-cs"/>
              </a:rPr>
              <a:t> </a:t>
            </a:r>
            <a:r>
              <a:rPr lang="en-US" sz="2000" dirty="0">
                <a:solidFill>
                  <a:schemeClr val="tx1"/>
                </a:solidFill>
                <a:latin typeface="Calibri"/>
              </a:rPr>
              <a:t>23</a:t>
            </a:r>
            <a:r>
              <a:rPr kumimoji="0" lang="en-US" sz="2000" b="0" i="0" u="none" strike="noStrike" kern="1200" cap="none" spc="0" normalizeH="0" baseline="0" noProof="0" dirty="0">
                <a:ln>
                  <a:noFill/>
                </a:ln>
                <a:solidFill>
                  <a:schemeClr val="tx1"/>
                </a:solidFill>
                <a:effectLst/>
                <a:uLnTx/>
                <a:uFillTx/>
                <a:latin typeface="Calibri"/>
                <a:ea typeface="+mn-ea"/>
                <a:cs typeface="+mn-cs"/>
              </a:rPr>
              <a:t>, 2022</a:t>
            </a:r>
          </a:p>
        </p:txBody>
      </p:sp>
      <p:sp>
        <p:nvSpPr>
          <p:cNvPr id="4" name="Text Box 4">
            <a:extLst>
              <a:ext uri="{FF2B5EF4-FFF2-40B4-BE49-F238E27FC236}">
                <a16:creationId xmlns:a16="http://schemas.microsoft.com/office/drawing/2014/main" id="{1783D224-D4AC-D046-A690-8B7BE8C62A6C}"/>
              </a:ext>
            </a:extLst>
          </p:cNvPr>
          <p:cNvSpPr>
            <a:spLocks/>
          </p:cNvSpPr>
          <p:nvPr/>
        </p:nvSpPr>
        <p:spPr bwMode="auto">
          <a:xfrm>
            <a:off x="1665883" y="1719513"/>
            <a:ext cx="6227762" cy="707886"/>
          </a:xfrm>
          <a:prstGeom prst="rect">
            <a:avLst/>
          </a:prstGeom>
          <a:noFill/>
        </p:spPr>
        <p:txBody>
          <a:bodyPr lIns="91440" tIns="45720" rIns="91440" bIns="45720">
            <a:spAutoFit/>
          </a:bodyPr>
          <a:lstStyle/>
          <a:p>
            <a:pPr lvl="0" algn="ctr">
              <a:defRPr/>
            </a:pPr>
            <a:r>
              <a:rPr lang="en-US" sz="2000" dirty="0"/>
              <a:t>APCTP Workshop on Nuclear Physics 2022: Hadron Physics Opportunities with </a:t>
            </a:r>
            <a:r>
              <a:rPr lang="en-US" sz="2000" dirty="0" err="1"/>
              <a:t>Jlab</a:t>
            </a:r>
            <a:r>
              <a:rPr lang="en-US" sz="2000" dirty="0"/>
              <a:t> Energy and Luminosity Upgrade</a:t>
            </a:r>
            <a:endParaRPr sz="2000" dirty="0"/>
          </a:p>
        </p:txBody>
      </p:sp>
      <p:pic>
        <p:nvPicPr>
          <p:cNvPr id="6" name="Picture 5">
            <a:extLst>
              <a:ext uri="{FF2B5EF4-FFF2-40B4-BE49-F238E27FC236}">
                <a16:creationId xmlns:a16="http://schemas.microsoft.com/office/drawing/2014/main" id="{01AEE06F-0742-4945-802B-CDFF6EEEA1E7}"/>
              </a:ext>
            </a:extLst>
          </p:cNvPr>
          <p:cNvPicPr>
            <a:picLocks noChangeAspect="1"/>
          </p:cNvPicPr>
          <p:nvPr/>
        </p:nvPicPr>
        <p:blipFill>
          <a:blip r:embed="rId2"/>
          <a:stretch>
            <a:fillRect/>
          </a:stretch>
        </p:blipFill>
        <p:spPr>
          <a:xfrm>
            <a:off x="179891" y="4938408"/>
            <a:ext cx="2800815" cy="312487"/>
          </a:xfrm>
          <a:prstGeom prst="rect">
            <a:avLst/>
          </a:prstGeom>
        </p:spPr>
      </p:pic>
      <p:pic>
        <p:nvPicPr>
          <p:cNvPr id="7" name="Picture 6">
            <a:extLst>
              <a:ext uri="{FF2B5EF4-FFF2-40B4-BE49-F238E27FC236}">
                <a16:creationId xmlns:a16="http://schemas.microsoft.com/office/drawing/2014/main" id="{721600A7-486E-1F40-B68C-A2845E7867CF}"/>
              </a:ext>
            </a:extLst>
          </p:cNvPr>
          <p:cNvPicPr>
            <a:picLocks noChangeAspect="1"/>
          </p:cNvPicPr>
          <p:nvPr/>
        </p:nvPicPr>
        <p:blipFill>
          <a:blip r:embed="rId3"/>
          <a:stretch>
            <a:fillRect/>
          </a:stretch>
        </p:blipFill>
        <p:spPr>
          <a:xfrm>
            <a:off x="6872879" y="4712930"/>
            <a:ext cx="1940069" cy="707886"/>
          </a:xfrm>
          <a:prstGeom prst="rect">
            <a:avLst/>
          </a:prstGeom>
        </p:spPr>
      </p:pic>
      <p:pic>
        <p:nvPicPr>
          <p:cNvPr id="8" name="Image 2064" descr="https://www.jlab.org/Hall-B/pubs-web/logo/CLAS-color-high.jpg">
            <a:extLst>
              <a:ext uri="{FF2B5EF4-FFF2-40B4-BE49-F238E27FC236}">
                <a16:creationId xmlns:a16="http://schemas.microsoft.com/office/drawing/2014/main" id="{D4ABF7C5-5559-3C46-911D-5B6B320A0D8B}"/>
              </a:ext>
            </a:extLst>
          </p:cNvPr>
          <p:cNvPicPr>
            <a:picLocks noGrp="1" noChangeAspect="1"/>
          </p:cNvPicPr>
          <p:nvPr/>
        </p:nvPicPr>
        <p:blipFill>
          <a:blip r:embed="rId4"/>
          <a:stretch/>
        </p:blipFill>
        <p:spPr bwMode="auto">
          <a:xfrm>
            <a:off x="7183958" y="5686060"/>
            <a:ext cx="1470174" cy="682103"/>
          </a:xfrm>
          <a:prstGeom prst="rect">
            <a:avLst/>
          </a:prstGeom>
          <a:noFill/>
        </p:spPr>
      </p:pic>
      <p:pic>
        <p:nvPicPr>
          <p:cNvPr id="9" name="Image 2060" descr="https://upload.wikimedia.org/wikipedia/de/thumb/1/13/JLU_Giessen-Logo.svg/320px-JLU_Giessen-Logo.svg.png">
            <a:extLst>
              <a:ext uri="{FF2B5EF4-FFF2-40B4-BE49-F238E27FC236}">
                <a16:creationId xmlns:a16="http://schemas.microsoft.com/office/drawing/2014/main" id="{B7F9F6D9-94D0-8342-AA28-4F62D996E69E}"/>
              </a:ext>
            </a:extLst>
          </p:cNvPr>
          <p:cNvPicPr>
            <a:picLocks noGrp="1" noChangeAspect="1"/>
          </p:cNvPicPr>
          <p:nvPr/>
        </p:nvPicPr>
        <p:blipFill>
          <a:blip r:embed="rId5"/>
          <a:stretch/>
        </p:blipFill>
        <p:spPr bwMode="auto">
          <a:xfrm>
            <a:off x="577833" y="5679605"/>
            <a:ext cx="1890209" cy="685988"/>
          </a:xfrm>
          <a:prstGeom prst="rect">
            <a:avLst/>
          </a:prstGeom>
          <a:noFill/>
        </p:spPr>
      </p:pic>
    </p:spTree>
    <p:extLst>
      <p:ext uri="{BB962C8B-B14F-4D97-AF65-F5344CB8AC3E}">
        <p14:creationId xmlns:p14="http://schemas.microsoft.com/office/powerpoint/2010/main" val="1367059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4" name="AutoShape 2">
            <a:extLst>
              <a:ext uri="{FF2B5EF4-FFF2-40B4-BE49-F238E27FC236}">
                <a16:creationId xmlns:a16="http://schemas.microsoft.com/office/drawing/2014/main" id="{31191E64-9B05-1E43-976A-B9EC0E97463E}"/>
              </a:ext>
            </a:extLst>
          </p:cNvPr>
          <p:cNvSpPr>
            <a:spLocks noGrp="1" noChangeShapeType="1"/>
          </p:cNvSpPr>
          <p:nvPr/>
        </p:nvSpPr>
        <p:spPr bwMode="auto">
          <a:xfrm>
            <a:off x="250825" y="355277"/>
            <a:ext cx="8497887" cy="845566"/>
          </a:xfrm>
          <a:prstGeom prst="roundRect">
            <a:avLst>
              <a:gd name="adj" fmla="val 16667"/>
            </a:avLst>
          </a:prstGeom>
          <a:solidFill>
            <a:srgbClr val="FF9900">
              <a:alpha val="59607"/>
            </a:srgbClr>
          </a:solidFill>
        </p:spPr>
        <p:txBody>
          <a:bodyPr lIns="91440" tIns="45720" rIns="91440" bIns="45720" anchor="ctr" anchorCtr="0"/>
          <a:lstStyle/>
          <a:p>
            <a:pPr lvl="0" algn="ctr">
              <a:defRPr/>
            </a:pPr>
            <a:endParaRPr dirty="0"/>
          </a:p>
        </p:txBody>
      </p:sp>
      <p:sp>
        <p:nvSpPr>
          <p:cNvPr id="4" name="Shape 191493"/>
          <p:cNvSpPr>
            <a:spLocks/>
          </p:cNvSpPr>
          <p:nvPr/>
        </p:nvSpPr>
        <p:spPr bwMode="auto">
          <a:xfrm>
            <a:off x="179387" y="1196975"/>
            <a:ext cx="5438774" cy="366712"/>
          </a:xfrm>
          <a:prstGeom prst="rect">
            <a:avLst/>
          </a:prstGeom>
          <a:noFill/>
        </p:spPr>
        <p:txBody>
          <a:bodyPr lIns="91440" tIns="45720" rIns="91440" bIns="45720" anchor="t">
            <a:spAutoFit/>
          </a:bodyPr>
          <a:lstStyle/>
          <a:p>
            <a:pPr lvl="0">
              <a:defRPr/>
            </a:pPr>
            <a:r>
              <a:rPr b="1" u="sng"/>
              <a:t>Cross section</a:t>
            </a:r>
            <a:r>
              <a:rPr sz="1600" b="1"/>
              <a:t> </a:t>
            </a:r>
            <a:r>
              <a:rPr sz="1400" b="1"/>
              <a:t>(longitudinally pol. beam and unpol. target):</a:t>
            </a:r>
            <a:endParaRPr/>
          </a:p>
        </p:txBody>
      </p:sp>
      <p:pic>
        <p:nvPicPr>
          <p:cNvPr id="7" name="Image 191500"/>
          <p:cNvPicPr>
            <a:picLocks noGrp="1" noChangeAspect="1"/>
          </p:cNvPicPr>
          <p:nvPr/>
        </p:nvPicPr>
        <p:blipFill>
          <a:blip r:embed="rId3"/>
          <a:stretch/>
        </p:blipFill>
        <p:spPr bwMode="auto">
          <a:xfrm>
            <a:off x="539750" y="1773237"/>
            <a:ext cx="4319587" cy="1876425"/>
          </a:xfrm>
          <a:prstGeom prst="rect">
            <a:avLst/>
          </a:prstGeom>
          <a:noFill/>
        </p:spPr>
      </p:pic>
      <p:sp>
        <p:nvSpPr>
          <p:cNvPr id="8" name="Shape 191501"/>
          <p:cNvSpPr>
            <a:spLocks noGrp="1" noChangeShapeType="1"/>
          </p:cNvSpPr>
          <p:nvPr/>
        </p:nvSpPr>
        <p:spPr bwMode="auto">
          <a:xfrm>
            <a:off x="323850" y="1700212"/>
            <a:ext cx="4752975" cy="2016125"/>
          </a:xfrm>
          <a:prstGeom prst="rect">
            <a:avLst/>
          </a:prstGeom>
          <a:noFill/>
          <a:ln w="9524">
            <a:solidFill>
              <a:schemeClr val="dk1"/>
            </a:solidFill>
            <a:round/>
            <a:headEnd/>
            <a:tailEnd/>
          </a:ln>
        </p:spPr>
        <p:txBody>
          <a:bodyPr lIns="91440" tIns="45720" rIns="91440" bIns="45720" anchor="ctr" anchorCtr="0"/>
          <a:lstStyle/>
          <a:p>
            <a:pPr>
              <a:defRPr/>
            </a:pPr>
            <a:endParaRPr/>
          </a:p>
        </p:txBody>
      </p:sp>
      <p:sp>
        <p:nvSpPr>
          <p:cNvPr id="9" name="Shape 191509"/>
          <p:cNvSpPr>
            <a:spLocks noGrp="1" noChangeShapeType="1"/>
          </p:cNvSpPr>
          <p:nvPr/>
        </p:nvSpPr>
        <p:spPr bwMode="auto">
          <a:xfrm>
            <a:off x="4211637" y="3033712"/>
            <a:ext cx="720724" cy="574675"/>
          </a:xfrm>
          <a:prstGeom prst="rect">
            <a:avLst/>
          </a:prstGeom>
          <a:noFill/>
          <a:ln w="9524">
            <a:solidFill>
              <a:srgbClr val="FF0000"/>
            </a:solidFill>
            <a:round/>
            <a:headEnd/>
            <a:tailEnd/>
          </a:ln>
        </p:spPr>
        <p:txBody>
          <a:bodyPr lIns="91440" tIns="45720" rIns="91440" bIns="45720" anchor="ctr" anchorCtr="0"/>
          <a:lstStyle/>
          <a:p>
            <a:pPr>
              <a:defRPr/>
            </a:pPr>
            <a:endParaRPr/>
          </a:p>
        </p:txBody>
      </p:sp>
      <p:pic>
        <p:nvPicPr>
          <p:cNvPr id="10" name="Image 191538"/>
          <p:cNvPicPr>
            <a:picLocks noGrp="1" noChangeAspect="1"/>
          </p:cNvPicPr>
          <p:nvPr/>
        </p:nvPicPr>
        <p:blipFill>
          <a:blip r:embed="rId4"/>
          <a:stretch/>
        </p:blipFill>
        <p:spPr bwMode="auto">
          <a:xfrm>
            <a:off x="5724524" y="1700212"/>
            <a:ext cx="2879725" cy="2362199"/>
          </a:xfrm>
          <a:prstGeom prst="rect">
            <a:avLst/>
          </a:prstGeom>
          <a:noFill/>
        </p:spPr>
      </p:pic>
      <p:pic>
        <p:nvPicPr>
          <p:cNvPr id="16" name="Image 191549"/>
          <p:cNvPicPr>
            <a:picLocks noGrp="1" noChangeAspect="1"/>
          </p:cNvPicPr>
          <p:nvPr/>
        </p:nvPicPr>
        <p:blipFill>
          <a:blip r:embed="rId5"/>
          <a:stretch/>
        </p:blipFill>
        <p:spPr bwMode="auto">
          <a:xfrm>
            <a:off x="107949" y="4652962"/>
            <a:ext cx="4032250" cy="835025"/>
          </a:xfrm>
          <a:prstGeom prst="rect">
            <a:avLst/>
          </a:prstGeom>
          <a:noFill/>
        </p:spPr>
      </p:pic>
      <p:pic>
        <p:nvPicPr>
          <p:cNvPr id="17" name="Image 191550"/>
          <p:cNvPicPr>
            <a:picLocks noGrp="1" noChangeAspect="1"/>
          </p:cNvPicPr>
          <p:nvPr/>
        </p:nvPicPr>
        <p:blipFill>
          <a:blip r:embed="rId6"/>
          <a:stretch/>
        </p:blipFill>
        <p:spPr bwMode="auto">
          <a:xfrm>
            <a:off x="4067175" y="4652962"/>
            <a:ext cx="4751387" cy="965200"/>
          </a:xfrm>
          <a:prstGeom prst="rect">
            <a:avLst/>
          </a:prstGeom>
          <a:noFill/>
        </p:spPr>
      </p:pic>
      <p:sp>
        <p:nvSpPr>
          <p:cNvPr id="18" name="Shape 191551"/>
          <p:cNvSpPr>
            <a:spLocks/>
          </p:cNvSpPr>
          <p:nvPr/>
        </p:nvSpPr>
        <p:spPr bwMode="auto">
          <a:xfrm>
            <a:off x="179387" y="4070350"/>
            <a:ext cx="2749550" cy="366712"/>
          </a:xfrm>
          <a:prstGeom prst="rect">
            <a:avLst/>
          </a:prstGeom>
          <a:noFill/>
        </p:spPr>
        <p:txBody>
          <a:bodyPr lIns="91440" tIns="45720" rIns="91440" bIns="45720" anchor="t">
            <a:spAutoFit/>
          </a:bodyPr>
          <a:lstStyle/>
          <a:p>
            <a:pPr lvl="0">
              <a:defRPr/>
            </a:pPr>
            <a:r>
              <a:rPr b="1" u="sng"/>
              <a:t>Beam Spin Asymmetry:</a:t>
            </a:r>
            <a:endParaRPr/>
          </a:p>
        </p:txBody>
      </p:sp>
      <p:sp>
        <p:nvSpPr>
          <p:cNvPr id="19" name="Shape 191552"/>
          <p:cNvSpPr>
            <a:spLocks noGrp="1" noChangeShapeType="1"/>
          </p:cNvSpPr>
          <p:nvPr/>
        </p:nvSpPr>
        <p:spPr bwMode="auto">
          <a:xfrm>
            <a:off x="250825" y="4581525"/>
            <a:ext cx="8713787" cy="1152525"/>
          </a:xfrm>
          <a:prstGeom prst="rect">
            <a:avLst/>
          </a:prstGeom>
          <a:noFill/>
          <a:ln w="9524">
            <a:solidFill>
              <a:schemeClr val="dk1"/>
            </a:solidFill>
            <a:round/>
            <a:headEnd/>
            <a:tailEnd/>
          </a:ln>
        </p:spPr>
        <p:txBody>
          <a:bodyPr lIns="91440" tIns="45720" rIns="91440" bIns="45720" anchor="ctr" anchorCtr="0"/>
          <a:lstStyle/>
          <a:p>
            <a:pPr>
              <a:defRPr/>
            </a:pPr>
            <a:endParaRPr/>
          </a:p>
        </p:txBody>
      </p:sp>
      <p:sp>
        <p:nvSpPr>
          <p:cNvPr id="20" name="Shape 191553"/>
          <p:cNvSpPr>
            <a:spLocks noGrp="1" noChangeShapeType="1"/>
          </p:cNvSpPr>
          <p:nvPr/>
        </p:nvSpPr>
        <p:spPr bwMode="auto">
          <a:xfrm>
            <a:off x="6732587" y="4652962"/>
            <a:ext cx="503237" cy="503237"/>
          </a:xfrm>
          <a:prstGeom prst="rect">
            <a:avLst/>
          </a:prstGeom>
          <a:noFill/>
          <a:ln w="9524">
            <a:solidFill>
              <a:srgbClr val="FF0000"/>
            </a:solidFill>
            <a:round/>
            <a:headEnd/>
            <a:tailEnd/>
          </a:ln>
        </p:spPr>
        <p:txBody>
          <a:bodyPr lIns="91440" tIns="45720" rIns="91440" bIns="45720" anchor="ctr" anchorCtr="0"/>
          <a:lstStyle/>
          <a:p>
            <a:pPr>
              <a:defRPr/>
            </a:pPr>
            <a:endParaRPr/>
          </a:p>
        </p:txBody>
      </p:sp>
      <p:sp>
        <p:nvSpPr>
          <p:cNvPr id="23" name="TextBox 22">
            <a:extLst>
              <a:ext uri="{FF2B5EF4-FFF2-40B4-BE49-F238E27FC236}">
                <a16:creationId xmlns:a16="http://schemas.microsoft.com/office/drawing/2014/main" id="{C6C32882-1A25-D44F-A9D8-AEC617C33DAE}"/>
              </a:ext>
            </a:extLst>
          </p:cNvPr>
          <p:cNvSpPr txBox="1"/>
          <p:nvPr/>
        </p:nvSpPr>
        <p:spPr>
          <a:xfrm>
            <a:off x="1189861" y="313511"/>
            <a:ext cx="7338951" cy="954107"/>
          </a:xfrm>
          <a:prstGeom prst="rect">
            <a:avLst/>
          </a:prstGeom>
          <a:noFill/>
        </p:spPr>
        <p:txBody>
          <a:bodyPr wrap="square">
            <a:spAutoFit/>
          </a:bodyPr>
          <a:lstStyle/>
          <a:p>
            <a:pPr lvl="0" algn="ctr">
              <a:defRPr/>
            </a:pPr>
            <a:r>
              <a:rPr lang="en-US" sz="2800" b="1" dirty="0"/>
              <a:t>Hard Exclusive Meson</a:t>
            </a:r>
            <a:r>
              <a:rPr lang="el-GR" sz="2800" b="1" dirty="0"/>
              <a:t> </a:t>
            </a:r>
            <a:r>
              <a:rPr lang="en-US" sz="2800" b="1" dirty="0"/>
              <a:t>Electroproduction and Beam Spin Asymmetries (BSA)</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4" name="AutoShape 2">
            <a:extLst>
              <a:ext uri="{FF2B5EF4-FFF2-40B4-BE49-F238E27FC236}">
                <a16:creationId xmlns:a16="http://schemas.microsoft.com/office/drawing/2014/main" id="{31191E64-9B05-1E43-976A-B9EC0E97463E}"/>
              </a:ext>
            </a:extLst>
          </p:cNvPr>
          <p:cNvSpPr>
            <a:spLocks noGrp="1" noChangeShapeType="1"/>
          </p:cNvSpPr>
          <p:nvPr/>
        </p:nvSpPr>
        <p:spPr bwMode="auto">
          <a:xfrm>
            <a:off x="250825" y="355277"/>
            <a:ext cx="8497887" cy="845566"/>
          </a:xfrm>
          <a:prstGeom prst="roundRect">
            <a:avLst>
              <a:gd name="adj" fmla="val 16667"/>
            </a:avLst>
          </a:prstGeom>
          <a:solidFill>
            <a:srgbClr val="FF9900">
              <a:alpha val="59607"/>
            </a:srgbClr>
          </a:solidFill>
        </p:spPr>
        <p:txBody>
          <a:bodyPr lIns="91440" tIns="45720" rIns="91440" bIns="45720" anchor="ctr" anchorCtr="0"/>
          <a:lstStyle/>
          <a:p>
            <a:pPr lvl="0" algn="ctr">
              <a:defRPr/>
            </a:pPr>
            <a:endParaRPr dirty="0"/>
          </a:p>
        </p:txBody>
      </p:sp>
      <p:sp>
        <p:nvSpPr>
          <p:cNvPr id="23" name="TextBox 22">
            <a:extLst>
              <a:ext uri="{FF2B5EF4-FFF2-40B4-BE49-F238E27FC236}">
                <a16:creationId xmlns:a16="http://schemas.microsoft.com/office/drawing/2014/main" id="{C6C32882-1A25-D44F-A9D8-AEC617C33DAE}"/>
              </a:ext>
            </a:extLst>
          </p:cNvPr>
          <p:cNvSpPr txBox="1"/>
          <p:nvPr/>
        </p:nvSpPr>
        <p:spPr>
          <a:xfrm>
            <a:off x="282028" y="521068"/>
            <a:ext cx="7078384" cy="523220"/>
          </a:xfrm>
          <a:prstGeom prst="rect">
            <a:avLst/>
          </a:prstGeom>
          <a:noFill/>
        </p:spPr>
        <p:txBody>
          <a:bodyPr wrap="square">
            <a:spAutoFit/>
          </a:bodyPr>
          <a:lstStyle/>
          <a:p>
            <a:pPr lvl="0" algn="ctr">
              <a:defRPr/>
            </a:pPr>
            <a:r>
              <a:rPr lang="en-US" sz="2800" dirty="0"/>
              <a:t>Differential Cross Sections for </a:t>
            </a:r>
          </a:p>
        </p:txBody>
      </p:sp>
      <p:pic>
        <p:nvPicPr>
          <p:cNvPr id="14" name="Picture 13">
            <a:extLst>
              <a:ext uri="{FF2B5EF4-FFF2-40B4-BE49-F238E27FC236}">
                <a16:creationId xmlns:a16="http://schemas.microsoft.com/office/drawing/2014/main" id="{7B3BC677-2AB6-E641-85E7-30E7E125E9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2566" y="507209"/>
            <a:ext cx="1783277" cy="563140"/>
          </a:xfrm>
          <a:prstGeom prst="rect">
            <a:avLst/>
          </a:prstGeom>
        </p:spPr>
      </p:pic>
      <p:pic>
        <p:nvPicPr>
          <p:cNvPr id="15" name="Picture 14">
            <a:extLst>
              <a:ext uri="{FF2B5EF4-FFF2-40B4-BE49-F238E27FC236}">
                <a16:creationId xmlns:a16="http://schemas.microsoft.com/office/drawing/2014/main" id="{555B2B4F-3F1C-7142-862F-70608892C9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289" y="1563075"/>
            <a:ext cx="6481089" cy="4773857"/>
          </a:xfrm>
          <a:prstGeom prst="rect">
            <a:avLst/>
          </a:prstGeom>
        </p:spPr>
      </p:pic>
    </p:spTree>
    <p:extLst>
      <p:ext uri="{BB962C8B-B14F-4D97-AF65-F5344CB8AC3E}">
        <p14:creationId xmlns:p14="http://schemas.microsoft.com/office/powerpoint/2010/main" val="85513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4" name="AutoShape 2">
            <a:extLst>
              <a:ext uri="{FF2B5EF4-FFF2-40B4-BE49-F238E27FC236}">
                <a16:creationId xmlns:a16="http://schemas.microsoft.com/office/drawing/2014/main" id="{31191E64-9B05-1E43-976A-B9EC0E97463E}"/>
              </a:ext>
            </a:extLst>
          </p:cNvPr>
          <p:cNvSpPr>
            <a:spLocks noGrp="1" noChangeShapeType="1"/>
          </p:cNvSpPr>
          <p:nvPr/>
        </p:nvSpPr>
        <p:spPr bwMode="auto">
          <a:xfrm>
            <a:off x="250825" y="355277"/>
            <a:ext cx="8497887" cy="845566"/>
          </a:xfrm>
          <a:prstGeom prst="roundRect">
            <a:avLst>
              <a:gd name="adj" fmla="val 16667"/>
            </a:avLst>
          </a:prstGeom>
          <a:solidFill>
            <a:srgbClr val="FF9900">
              <a:alpha val="59607"/>
            </a:srgbClr>
          </a:solidFill>
        </p:spPr>
        <p:txBody>
          <a:bodyPr lIns="91440" tIns="45720" rIns="91440" bIns="45720" anchor="ctr" anchorCtr="0"/>
          <a:lstStyle/>
          <a:p>
            <a:pPr lvl="0" algn="ctr">
              <a:defRPr/>
            </a:pPr>
            <a:endParaRPr dirty="0"/>
          </a:p>
        </p:txBody>
      </p:sp>
      <p:sp>
        <p:nvSpPr>
          <p:cNvPr id="23" name="TextBox 22">
            <a:extLst>
              <a:ext uri="{FF2B5EF4-FFF2-40B4-BE49-F238E27FC236}">
                <a16:creationId xmlns:a16="http://schemas.microsoft.com/office/drawing/2014/main" id="{C6C32882-1A25-D44F-A9D8-AEC617C33DAE}"/>
              </a:ext>
            </a:extLst>
          </p:cNvPr>
          <p:cNvSpPr txBox="1"/>
          <p:nvPr/>
        </p:nvSpPr>
        <p:spPr>
          <a:xfrm>
            <a:off x="282028" y="521068"/>
            <a:ext cx="7078384" cy="523220"/>
          </a:xfrm>
          <a:prstGeom prst="rect">
            <a:avLst/>
          </a:prstGeom>
          <a:noFill/>
        </p:spPr>
        <p:txBody>
          <a:bodyPr wrap="square">
            <a:spAutoFit/>
          </a:bodyPr>
          <a:lstStyle/>
          <a:p>
            <a:pPr lvl="0" algn="ctr">
              <a:defRPr/>
            </a:pPr>
            <a:r>
              <a:rPr lang="en-US" sz="2800" dirty="0">
                <a:latin typeface="Times New Roman" panose="02020603050405020304" pitchFamily="18" charset="0"/>
                <a:cs typeface="Times New Roman" panose="02020603050405020304" pitchFamily="18" charset="0"/>
              </a:rPr>
              <a:t>        Structure Functions and </a:t>
            </a:r>
            <a:r>
              <a:rPr lang="en-US" sz="2800" dirty="0" err="1">
                <a:latin typeface="Times New Roman" panose="02020603050405020304" pitchFamily="18" charset="0"/>
                <a:cs typeface="Times New Roman" panose="02020603050405020304" pitchFamily="18" charset="0"/>
              </a:rPr>
              <a:t>Transversity</a:t>
            </a:r>
            <a:r>
              <a:rPr lang="en-US" sz="2800" dirty="0">
                <a:latin typeface="Times New Roman" panose="02020603050405020304" pitchFamily="18" charset="0"/>
                <a:cs typeface="Times New Roman" panose="02020603050405020304" pitchFamily="18" charset="0"/>
              </a:rPr>
              <a:t> GPDs</a:t>
            </a:r>
            <a:endParaRPr lang="en-US" sz="2800" dirty="0"/>
          </a:p>
        </p:txBody>
      </p:sp>
      <p:pic>
        <p:nvPicPr>
          <p:cNvPr id="6" name="Picture 5">
            <a:extLst>
              <a:ext uri="{FF2B5EF4-FFF2-40B4-BE49-F238E27FC236}">
                <a16:creationId xmlns:a16="http://schemas.microsoft.com/office/drawing/2014/main" id="{0D32E1ED-7611-C446-B754-F5CEFC8041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998" y="1734207"/>
            <a:ext cx="6880634" cy="4164944"/>
          </a:xfrm>
          <a:prstGeom prst="rect">
            <a:avLst/>
          </a:prstGeom>
        </p:spPr>
      </p:pic>
    </p:spTree>
    <p:extLst>
      <p:ext uri="{BB962C8B-B14F-4D97-AF65-F5344CB8AC3E}">
        <p14:creationId xmlns:p14="http://schemas.microsoft.com/office/powerpoint/2010/main" val="2601010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p:nvPr/>
        </p:nvSpPr>
        <p:spPr>
          <a:xfrm rot="-2165857">
            <a:off x="4839243" y="2967742"/>
            <a:ext cx="4362395" cy="506375"/>
          </a:xfrm>
          <a:prstGeom prst="rect">
            <a:avLst/>
          </a:prstGeom>
        </p:spPr>
        <p:txBody>
          <a:bodyPr>
            <a:prstTxWarp prst="textPlain">
              <a:avLst/>
            </a:prstTxWarp>
          </a:bodyPr>
          <a:lstStyle/>
          <a:p>
            <a:pPr lvl="0" algn="ctr"/>
            <a:r>
              <a:rPr>
                <a:ln w="9525" cap="flat" cmpd="sng">
                  <a:solidFill>
                    <a:schemeClr val="lt2"/>
                  </a:solidFill>
                  <a:prstDash val="solid"/>
                  <a:round/>
                  <a:headEnd type="none" w="sm" len="sm"/>
                  <a:tailEnd type="none" w="sm" len="sm"/>
                </a:ln>
                <a:solidFill>
                  <a:schemeClr val="lt2"/>
                </a:solidFill>
                <a:latin typeface="Arial"/>
              </a:rPr>
              <a:t>PRELIMINARY</a:t>
            </a:r>
          </a:p>
        </p:txBody>
      </p:sp>
      <p:sp>
        <p:nvSpPr>
          <p:cNvPr id="142" name="Google Shape;142;p21"/>
          <p:cNvSpPr/>
          <p:nvPr/>
        </p:nvSpPr>
        <p:spPr>
          <a:xfrm rot="1161123">
            <a:off x="329549" y="3704879"/>
            <a:ext cx="4136642" cy="425949"/>
          </a:xfrm>
          <a:prstGeom prst="rect">
            <a:avLst/>
          </a:prstGeom>
        </p:spPr>
        <p:txBody>
          <a:bodyPr>
            <a:prstTxWarp prst="textPlain">
              <a:avLst/>
            </a:prstTxWarp>
          </a:bodyPr>
          <a:lstStyle/>
          <a:p>
            <a:pPr lvl="0" algn="ctr"/>
            <a:r>
              <a:rPr>
                <a:ln w="9525" cap="flat" cmpd="sng">
                  <a:solidFill>
                    <a:schemeClr val="lt2"/>
                  </a:solidFill>
                  <a:prstDash val="solid"/>
                  <a:round/>
                  <a:headEnd type="none" w="sm" len="sm"/>
                  <a:tailEnd type="none" w="sm" len="sm"/>
                </a:ln>
                <a:solidFill>
                  <a:schemeClr val="lt2"/>
                </a:solidFill>
                <a:latin typeface="Arial"/>
              </a:rPr>
              <a:t>PRELIMINARY</a:t>
            </a:r>
          </a:p>
        </p:txBody>
      </p:sp>
      <p:sp>
        <p:nvSpPr>
          <p:cNvPr id="143" name="Google Shape;143;p21"/>
          <p:cNvSpPr/>
          <p:nvPr/>
        </p:nvSpPr>
        <p:spPr>
          <a:xfrm>
            <a:off x="70550" y="2609925"/>
            <a:ext cx="4536600" cy="2425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6" name="Google Shape;146;p21"/>
          <p:cNvSpPr/>
          <p:nvPr/>
        </p:nvSpPr>
        <p:spPr>
          <a:xfrm>
            <a:off x="4827425" y="1436875"/>
            <a:ext cx="4190700" cy="3598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7" name="Google Shape;147;p21"/>
          <p:cNvSpPr/>
          <p:nvPr/>
        </p:nvSpPr>
        <p:spPr>
          <a:xfrm>
            <a:off x="70550" y="2609925"/>
            <a:ext cx="4536600" cy="21273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pic>
        <p:nvPicPr>
          <p:cNvPr id="148" name="Google Shape;148;p21"/>
          <p:cNvPicPr preferRelativeResize="0"/>
          <p:nvPr/>
        </p:nvPicPr>
        <p:blipFill>
          <a:blip r:embed="rId3">
            <a:alphaModFix/>
          </a:blip>
          <a:stretch>
            <a:fillRect/>
          </a:stretch>
        </p:blipFill>
        <p:spPr>
          <a:xfrm>
            <a:off x="4861151" y="1693122"/>
            <a:ext cx="4100823" cy="3295876"/>
          </a:xfrm>
          <a:prstGeom prst="rect">
            <a:avLst/>
          </a:prstGeom>
          <a:noFill/>
          <a:ln>
            <a:noFill/>
          </a:ln>
        </p:spPr>
      </p:pic>
      <p:pic>
        <p:nvPicPr>
          <p:cNvPr id="149" name="Google Shape;149;p21"/>
          <p:cNvPicPr preferRelativeResize="0"/>
          <p:nvPr/>
        </p:nvPicPr>
        <p:blipFill>
          <a:blip r:embed="rId4">
            <a:alphaModFix/>
          </a:blip>
          <a:stretch>
            <a:fillRect/>
          </a:stretch>
        </p:blipFill>
        <p:spPr>
          <a:xfrm>
            <a:off x="48250" y="2634946"/>
            <a:ext cx="4527774" cy="2102324"/>
          </a:xfrm>
          <a:prstGeom prst="rect">
            <a:avLst/>
          </a:prstGeom>
          <a:noFill/>
          <a:ln>
            <a:noFill/>
          </a:ln>
        </p:spPr>
      </p:pic>
      <p:pic>
        <p:nvPicPr>
          <p:cNvPr id="150" name="Google Shape;150;p21"/>
          <p:cNvPicPr preferRelativeResize="0"/>
          <p:nvPr/>
        </p:nvPicPr>
        <p:blipFill>
          <a:blip r:embed="rId5">
            <a:alphaModFix/>
          </a:blip>
          <a:stretch>
            <a:fillRect/>
          </a:stretch>
        </p:blipFill>
        <p:spPr>
          <a:xfrm>
            <a:off x="3241675" y="2992772"/>
            <a:ext cx="1181950" cy="303928"/>
          </a:xfrm>
          <a:prstGeom prst="rect">
            <a:avLst/>
          </a:prstGeom>
          <a:noFill/>
          <a:ln>
            <a:noFill/>
          </a:ln>
        </p:spPr>
      </p:pic>
      <p:pic>
        <p:nvPicPr>
          <p:cNvPr id="151" name="Google Shape;151;p21"/>
          <p:cNvPicPr preferRelativeResize="0"/>
          <p:nvPr/>
        </p:nvPicPr>
        <p:blipFill>
          <a:blip r:embed="rId6">
            <a:alphaModFix/>
          </a:blip>
          <a:stretch>
            <a:fillRect/>
          </a:stretch>
        </p:blipFill>
        <p:spPr>
          <a:xfrm>
            <a:off x="5130876" y="1457822"/>
            <a:ext cx="1110249" cy="235000"/>
          </a:xfrm>
          <a:prstGeom prst="rect">
            <a:avLst/>
          </a:prstGeom>
          <a:noFill/>
          <a:ln>
            <a:noFill/>
          </a:ln>
        </p:spPr>
      </p:pic>
      <p:pic>
        <p:nvPicPr>
          <p:cNvPr id="152" name="Google Shape;152;p21"/>
          <p:cNvPicPr preferRelativeResize="0"/>
          <p:nvPr/>
        </p:nvPicPr>
        <p:blipFill>
          <a:blip r:embed="rId7">
            <a:alphaModFix/>
          </a:blip>
          <a:stretch>
            <a:fillRect/>
          </a:stretch>
        </p:blipFill>
        <p:spPr>
          <a:xfrm>
            <a:off x="419151" y="1509941"/>
            <a:ext cx="3823225" cy="987672"/>
          </a:xfrm>
          <a:prstGeom prst="rect">
            <a:avLst/>
          </a:prstGeom>
          <a:noFill/>
          <a:ln>
            <a:noFill/>
          </a:ln>
        </p:spPr>
      </p:pic>
      <p:sp>
        <p:nvSpPr>
          <p:cNvPr id="153" name="Google Shape;153;p21"/>
          <p:cNvSpPr txBox="1"/>
          <p:nvPr/>
        </p:nvSpPr>
        <p:spPr>
          <a:xfrm>
            <a:off x="70550" y="4681675"/>
            <a:ext cx="4449600" cy="354000"/>
          </a:xfrm>
          <a:prstGeom prst="rect">
            <a:avLst/>
          </a:prstGeom>
          <a:noFill/>
          <a:ln>
            <a:noFill/>
          </a:ln>
        </p:spPr>
        <p:txBody>
          <a:bodyPr spcFirstLastPara="1" wrap="square" lIns="91425" tIns="91425" rIns="91425" bIns="91425" anchor="t" anchorCtr="0">
            <a:spAutoFit/>
          </a:bodyPr>
          <a:lstStyle/>
          <a:p>
            <a:pPr marL="457200" indent="-298450">
              <a:buSzPts val="1100"/>
              <a:buChar char="●"/>
            </a:pPr>
            <a:r>
              <a:rPr lang="en" sz="1100"/>
              <a:t>active work on cross-section extraction by R. Johnston (MIT)</a:t>
            </a:r>
            <a:endParaRPr sz="1100"/>
          </a:p>
        </p:txBody>
      </p:sp>
      <p:sp>
        <p:nvSpPr>
          <p:cNvPr id="154" name="Google Shape;154;p21"/>
          <p:cNvSpPr txBox="1"/>
          <p:nvPr/>
        </p:nvSpPr>
        <p:spPr>
          <a:xfrm>
            <a:off x="3443450" y="2609925"/>
            <a:ext cx="1182000" cy="307800"/>
          </a:xfrm>
          <a:prstGeom prst="rect">
            <a:avLst/>
          </a:prstGeom>
          <a:noFill/>
          <a:ln>
            <a:noFill/>
          </a:ln>
        </p:spPr>
        <p:txBody>
          <a:bodyPr spcFirstLastPara="1" wrap="square" lIns="91425" tIns="91425" rIns="91425" bIns="91425" anchor="t" anchorCtr="0">
            <a:spAutoFit/>
          </a:bodyPr>
          <a:lstStyle/>
          <a:p>
            <a:r>
              <a:rPr lang="en" sz="800"/>
              <a:t>A. Kim </a:t>
            </a:r>
            <a:r>
              <a:rPr lang="en" sz="800" i="1"/>
              <a:t>et al</a:t>
            </a:r>
            <a:r>
              <a:rPr lang="en" sz="800"/>
              <a:t> (</a:t>
            </a:r>
            <a:r>
              <a:rPr lang="en" sz="800" b="1"/>
              <a:t>UCONN</a:t>
            </a:r>
            <a:r>
              <a:rPr lang="en" sz="800"/>
              <a:t>)</a:t>
            </a:r>
            <a:endParaRPr sz="800"/>
          </a:p>
        </p:txBody>
      </p:sp>
      <p:sp>
        <p:nvSpPr>
          <p:cNvPr id="155" name="Google Shape;155;p21"/>
          <p:cNvSpPr txBox="1"/>
          <p:nvPr/>
        </p:nvSpPr>
        <p:spPr>
          <a:xfrm>
            <a:off x="7817200" y="1421425"/>
            <a:ext cx="1277100" cy="307800"/>
          </a:xfrm>
          <a:prstGeom prst="rect">
            <a:avLst/>
          </a:prstGeom>
          <a:noFill/>
          <a:ln>
            <a:noFill/>
          </a:ln>
        </p:spPr>
        <p:txBody>
          <a:bodyPr spcFirstLastPara="1" wrap="square" lIns="91425" tIns="91425" rIns="91425" bIns="91425" anchor="t" anchorCtr="0">
            <a:spAutoFit/>
          </a:bodyPr>
          <a:lstStyle/>
          <a:p>
            <a:r>
              <a:rPr lang="en" sz="800"/>
              <a:t>S. Diehl </a:t>
            </a:r>
            <a:r>
              <a:rPr lang="en" sz="800" i="1"/>
              <a:t>et al</a:t>
            </a:r>
            <a:r>
              <a:rPr lang="en" sz="800"/>
              <a:t> (</a:t>
            </a:r>
            <a:r>
              <a:rPr lang="en" sz="800" b="1"/>
              <a:t>UCONN</a:t>
            </a:r>
            <a:r>
              <a:rPr lang="en" sz="800"/>
              <a:t>)</a:t>
            </a:r>
            <a:endParaRPr sz="800"/>
          </a:p>
        </p:txBody>
      </p:sp>
      <p:sp>
        <p:nvSpPr>
          <p:cNvPr id="156" name="Google Shape;156;p21"/>
          <p:cNvSpPr txBox="1"/>
          <p:nvPr/>
        </p:nvSpPr>
        <p:spPr>
          <a:xfrm>
            <a:off x="1463237" y="5385581"/>
            <a:ext cx="6728375" cy="923299"/>
          </a:xfrm>
          <a:prstGeom prst="rect">
            <a:avLst/>
          </a:prstGeom>
          <a:noFill/>
          <a:ln>
            <a:noFill/>
          </a:ln>
        </p:spPr>
        <p:txBody>
          <a:bodyPr spcFirstLastPara="1" wrap="square" lIns="91425" tIns="91425" rIns="91425" bIns="91425" anchor="t" anchorCtr="0">
            <a:spAutoFit/>
          </a:bodyPr>
          <a:lstStyle/>
          <a:p>
            <a:r>
              <a:rPr lang="en" sz="2400" dirty="0"/>
              <a:t>Additionally active work on 𝜂 beam spin asymmetry and cross-section extraction</a:t>
            </a:r>
            <a:endParaRPr sz="2400" dirty="0"/>
          </a:p>
        </p:txBody>
      </p:sp>
      <p:sp>
        <p:nvSpPr>
          <p:cNvPr id="157" name="Google Shape;157;p21"/>
          <p:cNvSpPr/>
          <p:nvPr/>
        </p:nvSpPr>
        <p:spPr>
          <a:xfrm>
            <a:off x="1933500" y="2085750"/>
            <a:ext cx="963300" cy="348900"/>
          </a:xfrm>
          <a:prstGeom prst="roundRect">
            <a:avLst>
              <a:gd name="adj" fmla="val 16667"/>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a:p>
        </p:txBody>
      </p:sp>
      <p:cxnSp>
        <p:nvCxnSpPr>
          <p:cNvPr id="158" name="Google Shape;158;p21"/>
          <p:cNvCxnSpPr/>
          <p:nvPr/>
        </p:nvCxnSpPr>
        <p:spPr>
          <a:xfrm rot="10800000" flipH="1">
            <a:off x="2889775" y="1597300"/>
            <a:ext cx="2205600" cy="509400"/>
          </a:xfrm>
          <a:prstGeom prst="straightConnector1">
            <a:avLst/>
          </a:prstGeom>
          <a:noFill/>
          <a:ln w="9525" cap="flat" cmpd="sng">
            <a:solidFill>
              <a:srgbClr val="FF0000"/>
            </a:solidFill>
            <a:prstDash val="solid"/>
            <a:round/>
            <a:headEnd type="none" w="med" len="med"/>
            <a:tailEnd type="triangle" w="med" len="med"/>
          </a:ln>
        </p:spPr>
      </p:cxnSp>
      <p:sp>
        <p:nvSpPr>
          <p:cNvPr id="159" name="Google Shape;159;p21"/>
          <p:cNvSpPr/>
          <p:nvPr/>
        </p:nvSpPr>
        <p:spPr>
          <a:xfrm>
            <a:off x="3152700" y="2085750"/>
            <a:ext cx="895800" cy="348900"/>
          </a:xfrm>
          <a:prstGeom prst="roundRect">
            <a:avLst>
              <a:gd name="adj" fmla="val 16667"/>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a:p>
        </p:txBody>
      </p:sp>
      <p:cxnSp>
        <p:nvCxnSpPr>
          <p:cNvPr id="160" name="Google Shape;160;p21"/>
          <p:cNvCxnSpPr/>
          <p:nvPr/>
        </p:nvCxnSpPr>
        <p:spPr>
          <a:xfrm>
            <a:off x="3182875" y="2420836"/>
            <a:ext cx="216600" cy="593400"/>
          </a:xfrm>
          <a:prstGeom prst="straightConnector1">
            <a:avLst/>
          </a:prstGeom>
          <a:noFill/>
          <a:ln w="9525" cap="flat" cmpd="sng">
            <a:solidFill>
              <a:srgbClr val="FF0000"/>
            </a:solidFill>
            <a:prstDash val="solid"/>
            <a:round/>
            <a:headEnd type="none" w="med" len="med"/>
            <a:tailEnd type="triangle" w="med" len="med"/>
          </a:ln>
        </p:spPr>
      </p:cxnSp>
      <p:sp>
        <p:nvSpPr>
          <p:cNvPr id="24" name="AutoShape 2">
            <a:extLst>
              <a:ext uri="{FF2B5EF4-FFF2-40B4-BE49-F238E27FC236}">
                <a16:creationId xmlns:a16="http://schemas.microsoft.com/office/drawing/2014/main" id="{D53996A4-D0CF-CC4A-9BCA-ECDD7D19538F}"/>
              </a:ext>
            </a:extLst>
          </p:cNvPr>
          <p:cNvSpPr>
            <a:spLocks noGrp="1" noChangeShapeType="1"/>
          </p:cNvSpPr>
          <p:nvPr/>
        </p:nvSpPr>
        <p:spPr bwMode="auto">
          <a:xfrm>
            <a:off x="687738" y="465659"/>
            <a:ext cx="8208962" cy="504825"/>
          </a:xfrm>
          <a:prstGeom prst="roundRect">
            <a:avLst>
              <a:gd name="adj" fmla="val 16667"/>
            </a:avLst>
          </a:prstGeom>
          <a:solidFill>
            <a:srgbClr val="FF9900">
              <a:alpha val="59607"/>
            </a:srgbClr>
          </a:solidFill>
        </p:spPr>
        <p:txBody>
          <a:bodyPr lIns="91440" tIns="45720" rIns="91440" bIns="45720" anchor="ctr" anchorCtr="0"/>
          <a:lstStyle/>
          <a:p>
            <a:pPr lvl="0" algn="ctr">
              <a:defRPr/>
            </a:pPr>
            <a:r>
              <a:rPr lang="en" sz="2800" dirty="0"/>
              <a:t>Pseudoscalar meson electroproduction with CLAS12</a:t>
            </a:r>
            <a:endParaRPr sz="2800" dirty="0"/>
          </a:p>
        </p:txBody>
      </p:sp>
      <p:sp>
        <p:nvSpPr>
          <p:cNvPr id="25" name="Shape 188434">
            <a:extLst>
              <a:ext uri="{FF2B5EF4-FFF2-40B4-BE49-F238E27FC236}">
                <a16:creationId xmlns:a16="http://schemas.microsoft.com/office/drawing/2014/main" id="{E9E85D9D-A35F-4042-951B-7BC70DF81F0D}"/>
              </a:ext>
            </a:extLst>
          </p:cNvPr>
          <p:cNvSpPr>
            <a:spLocks/>
          </p:cNvSpPr>
          <p:nvPr/>
        </p:nvSpPr>
        <p:spPr bwMode="auto">
          <a:xfrm>
            <a:off x="4173175" y="4873266"/>
            <a:ext cx="1263650" cy="366712"/>
          </a:xfrm>
          <a:prstGeom prst="rect">
            <a:avLst/>
          </a:prstGeom>
          <a:noFill/>
        </p:spPr>
        <p:txBody>
          <a:bodyPr lIns="91440" tIns="45720" rIns="91440" bIns="45720" anchor="t">
            <a:spAutoFit/>
          </a:bodyPr>
          <a:lstStyle/>
          <a:p>
            <a:pPr lvl="0">
              <a:defRPr/>
            </a:pPr>
            <a:r>
              <a:rPr b="1" dirty="0"/>
              <a:t>GK </a:t>
            </a:r>
            <a:r>
              <a:rPr b="1" dirty="0" err="1"/>
              <a:t>model</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159786"/>
          <p:cNvPicPr>
            <a:picLocks noGrp="1" noChangeAspect="1"/>
          </p:cNvPicPr>
          <p:nvPr/>
        </p:nvPicPr>
        <p:blipFill>
          <a:blip r:embed="rId2"/>
          <a:stretch/>
        </p:blipFill>
        <p:spPr bwMode="auto">
          <a:xfrm>
            <a:off x="395287" y="2492375"/>
            <a:ext cx="3959225" cy="3467100"/>
          </a:xfrm>
          <a:prstGeom prst="rect">
            <a:avLst/>
          </a:prstGeom>
          <a:noFill/>
        </p:spPr>
      </p:pic>
      <p:sp>
        <p:nvSpPr>
          <p:cNvPr id="5" name="AutoShape 2"/>
          <p:cNvSpPr>
            <a:spLocks noGrp="1" noChangeShapeType="1"/>
          </p:cNvSpPr>
          <p:nvPr/>
        </p:nvSpPr>
        <p:spPr bwMode="auto">
          <a:xfrm>
            <a:off x="395287" y="549275"/>
            <a:ext cx="8208962" cy="503237"/>
          </a:xfrm>
          <a:prstGeom prst="roundRect">
            <a:avLst>
              <a:gd name="adj" fmla="val 16667"/>
            </a:avLst>
          </a:prstGeom>
          <a:solidFill>
            <a:srgbClr val="FF9900">
              <a:alpha val="59607"/>
            </a:srgbClr>
          </a:solidFill>
        </p:spPr>
        <p:txBody>
          <a:bodyPr lIns="91440" tIns="45720" rIns="91440" bIns="45720" anchor="ctr" anchorCtr="0"/>
          <a:lstStyle/>
          <a:p>
            <a:pPr lvl="0">
              <a:defRPr/>
            </a:pPr>
            <a:r>
              <a:rPr lang="de-DE" sz="2100" b="1" dirty="0"/>
              <a:t>		Beam </a:t>
            </a:r>
            <a:r>
              <a:rPr lang="de-DE" sz="2100" b="1" dirty="0" err="1"/>
              <a:t>spin</a:t>
            </a:r>
            <a:r>
              <a:rPr lang="de-DE" sz="2100" b="1" dirty="0"/>
              <a:t> </a:t>
            </a:r>
            <a:r>
              <a:rPr lang="de-DE" sz="2100" b="1" dirty="0" err="1"/>
              <a:t>asymmetry</a:t>
            </a:r>
            <a:r>
              <a:rPr lang="de-DE" sz="2100" b="1" dirty="0"/>
              <a:t> </a:t>
            </a:r>
            <a:r>
              <a:rPr lang="de-DE" sz="2100" b="1" dirty="0" err="1"/>
              <a:t>for</a:t>
            </a:r>
            <a:r>
              <a:rPr lang="de-DE" sz="2100" b="1" dirty="0"/>
              <a:t>               </a:t>
            </a:r>
            <a:endParaRPr dirty="0"/>
          </a:p>
        </p:txBody>
      </p:sp>
      <p:pic>
        <p:nvPicPr>
          <p:cNvPr id="7" name="Image 159756"/>
          <p:cNvPicPr>
            <a:picLocks noGrp="1" noChangeAspect="1"/>
          </p:cNvPicPr>
          <p:nvPr/>
        </p:nvPicPr>
        <p:blipFill>
          <a:blip r:embed="rId3"/>
          <a:stretch/>
        </p:blipFill>
        <p:spPr bwMode="auto">
          <a:xfrm>
            <a:off x="1120775" y="1412875"/>
            <a:ext cx="1835150" cy="642936"/>
          </a:xfrm>
          <a:prstGeom prst="rect">
            <a:avLst/>
          </a:prstGeom>
          <a:noFill/>
        </p:spPr>
      </p:pic>
      <p:pic>
        <p:nvPicPr>
          <p:cNvPr id="8" name="Image 159757"/>
          <p:cNvPicPr>
            <a:picLocks noGrp="1" noChangeAspect="1"/>
          </p:cNvPicPr>
          <p:nvPr/>
        </p:nvPicPr>
        <p:blipFill>
          <a:blip r:embed="rId4"/>
          <a:srcRect r="78121"/>
          <a:stretch/>
        </p:blipFill>
        <p:spPr bwMode="auto">
          <a:xfrm>
            <a:off x="3857625" y="1422400"/>
            <a:ext cx="863599" cy="711200"/>
          </a:xfrm>
          <a:prstGeom prst="rect">
            <a:avLst/>
          </a:prstGeom>
          <a:noFill/>
        </p:spPr>
      </p:pic>
      <p:pic>
        <p:nvPicPr>
          <p:cNvPr id="9" name="Image 159758"/>
          <p:cNvPicPr>
            <a:picLocks noGrp="1" noChangeAspect="1"/>
          </p:cNvPicPr>
          <p:nvPr/>
        </p:nvPicPr>
        <p:blipFill>
          <a:blip r:embed="rId4"/>
          <a:srcRect l="18877"/>
          <a:stretch/>
        </p:blipFill>
        <p:spPr bwMode="auto">
          <a:xfrm>
            <a:off x="4576762" y="1422400"/>
            <a:ext cx="3019425" cy="631825"/>
          </a:xfrm>
          <a:prstGeom prst="rect">
            <a:avLst/>
          </a:prstGeom>
          <a:noFill/>
        </p:spPr>
      </p:pic>
      <p:pic>
        <p:nvPicPr>
          <p:cNvPr id="10" name="Image 159772"/>
          <p:cNvPicPr>
            <a:picLocks noGrp="1" noChangeAspect="1"/>
          </p:cNvPicPr>
          <p:nvPr/>
        </p:nvPicPr>
        <p:blipFill>
          <a:blip r:embed="rId5"/>
          <a:stretch/>
        </p:blipFill>
        <p:spPr bwMode="auto">
          <a:xfrm>
            <a:off x="5366543" y="534851"/>
            <a:ext cx="1439862" cy="463550"/>
          </a:xfrm>
          <a:prstGeom prst="rect">
            <a:avLst/>
          </a:prstGeom>
          <a:noFill/>
        </p:spPr>
      </p:pic>
      <p:pic>
        <p:nvPicPr>
          <p:cNvPr id="11" name="Image 159778"/>
          <p:cNvPicPr>
            <a:picLocks noGrp="1" noChangeAspect="1"/>
          </p:cNvPicPr>
          <p:nvPr/>
        </p:nvPicPr>
        <p:blipFill>
          <a:blip r:embed="rId6"/>
          <a:srcRect l="51634"/>
          <a:stretch/>
        </p:blipFill>
        <p:spPr bwMode="auto">
          <a:xfrm>
            <a:off x="5148262" y="2492375"/>
            <a:ext cx="3051175" cy="3241675"/>
          </a:xfrm>
          <a:prstGeom prst="rect">
            <a:avLst/>
          </a:prstGeom>
          <a:noFill/>
        </p:spPr>
      </p:pic>
      <p:pic>
        <p:nvPicPr>
          <p:cNvPr id="12" name="Image 159784" descr="https://www.jlab.org/Hall-B/pubs-web/logo/CLAS-color-high.jpg"/>
          <p:cNvPicPr>
            <a:picLocks noGrp="1" noChangeAspect="1"/>
          </p:cNvPicPr>
          <p:nvPr/>
        </p:nvPicPr>
        <p:blipFill>
          <a:blip r:embed="rId7"/>
          <a:stretch/>
        </p:blipFill>
        <p:spPr bwMode="auto">
          <a:xfrm>
            <a:off x="3348037" y="2708275"/>
            <a:ext cx="755650" cy="350837"/>
          </a:xfrm>
          <a:prstGeom prst="rect">
            <a:avLst/>
          </a:prstGeom>
          <a:noFill/>
        </p:spPr>
      </p:pic>
      <p:sp>
        <p:nvSpPr>
          <p:cNvPr id="13" name="Shape 159785"/>
          <p:cNvSpPr>
            <a:spLocks noGrp="1" noChangeShapeType="1"/>
          </p:cNvSpPr>
          <p:nvPr/>
        </p:nvSpPr>
        <p:spPr bwMode="auto">
          <a:xfrm>
            <a:off x="3563937" y="4508500"/>
            <a:ext cx="2089150" cy="215899"/>
          </a:xfrm>
          <a:prstGeom prst="line">
            <a:avLst/>
          </a:prstGeom>
          <a:noFill/>
          <a:ln w="19050">
            <a:solidFill>
              <a:srgbClr val="FF0000"/>
            </a:solidFill>
            <a:round/>
            <a:headEnd/>
            <a:tailEnd type="triangle" w="med" len="med"/>
          </a:ln>
        </p:spPr>
        <p:txBody>
          <a:bodyPr lIns="91440" tIns="45720" rIns="91440" bIns="45720"/>
          <a:lstStyle/>
          <a:p>
            <a:pPr>
              <a:defRPr/>
            </a:pPr>
            <a:endParaRPr/>
          </a:p>
        </p:txBody>
      </p:sp>
      <p:sp>
        <p:nvSpPr>
          <p:cNvPr id="19" name="Shape 159792"/>
          <p:cNvSpPr>
            <a:spLocks noGrp="1" noChangeShapeType="1"/>
          </p:cNvSpPr>
          <p:nvPr/>
        </p:nvSpPr>
        <p:spPr bwMode="auto">
          <a:xfrm>
            <a:off x="4721224" y="5662394"/>
            <a:ext cx="3959225" cy="646331"/>
          </a:xfrm>
          <a:prstGeom prst="rect">
            <a:avLst/>
          </a:prstGeom>
          <a:noFill/>
        </p:spPr>
        <p:txBody>
          <a:bodyPr wrap="square" lIns="91440" tIns="45720" rIns="91440" bIns="45720" anchor="ctr" anchorCtr="0">
            <a:spAutoFit/>
          </a:bodyPr>
          <a:lstStyle>
            <a:lvl1pPr marL="0" indent="0" algn="l" defTabSz="914400">
              <a:lnSpc>
                <a:spcPct val="100000"/>
              </a:lnSpc>
              <a:buNone/>
              <a:tabLst>
                <a:tab pos="228600" algn="l"/>
              </a:tabLst>
              <a:defRPr lang="de-DE" sz="1800">
                <a:solidFill>
                  <a:schemeClr val="dk1"/>
                </a:solidFill>
                <a:latin typeface="+mj-lt"/>
                <a:ea typeface="Arial"/>
              </a:defRPr>
            </a:lvl1pPr>
            <a:lvl2pPr marL="457200" indent="0" algn="l" defTabSz="914400">
              <a:lnSpc>
                <a:spcPct val="100000"/>
              </a:lnSpc>
              <a:buNone/>
              <a:tabLst>
                <a:tab pos="228600" algn="l"/>
              </a:tabLst>
              <a:defRPr lang="de-DE" sz="1800">
                <a:solidFill>
                  <a:schemeClr val="dk1"/>
                </a:solidFill>
                <a:latin typeface="+mj-lt"/>
                <a:ea typeface="Arial"/>
              </a:defRPr>
            </a:lvl2pPr>
            <a:lvl3pPr marL="914400" indent="0" algn="l" defTabSz="914400">
              <a:lnSpc>
                <a:spcPct val="100000"/>
              </a:lnSpc>
              <a:buNone/>
              <a:tabLst>
                <a:tab pos="228600" algn="l"/>
              </a:tabLst>
              <a:defRPr lang="de-DE" sz="1800">
                <a:solidFill>
                  <a:schemeClr val="dk1"/>
                </a:solidFill>
                <a:latin typeface="+mj-lt"/>
                <a:ea typeface="Arial"/>
              </a:defRPr>
            </a:lvl3pPr>
            <a:lvl4pPr marL="1371600" indent="0" algn="l" defTabSz="914400">
              <a:lnSpc>
                <a:spcPct val="100000"/>
              </a:lnSpc>
              <a:buNone/>
              <a:tabLst>
                <a:tab pos="228600" algn="l"/>
              </a:tabLst>
              <a:defRPr lang="de-DE" sz="1800">
                <a:solidFill>
                  <a:schemeClr val="dk1"/>
                </a:solidFill>
                <a:latin typeface="+mj-lt"/>
                <a:ea typeface="Arial"/>
              </a:defRPr>
            </a:lvl4pPr>
            <a:lvl5pPr marL="1828800" indent="0" algn="l" defTabSz="914400">
              <a:lnSpc>
                <a:spcPct val="100000"/>
              </a:lnSpc>
              <a:buNone/>
              <a:tabLst>
                <a:tab pos="228600" algn="l"/>
              </a:tabLst>
              <a:defRPr lang="de-DE" sz="1800">
                <a:solidFill>
                  <a:schemeClr val="dk1"/>
                </a:solidFill>
                <a:latin typeface="+mj-lt"/>
                <a:ea typeface="Arial"/>
              </a:defRPr>
            </a:lvl5pPr>
            <a:lvl6pPr>
              <a:tabLst>
                <a:tab pos="228600" algn="l"/>
              </a:tabLst>
              <a:defRPr lang="de-DE" sz="1800"/>
            </a:lvl6pPr>
            <a:lvl7pPr>
              <a:tabLst>
                <a:tab pos="228600" algn="l"/>
              </a:tabLst>
              <a:defRPr lang="de-DE" sz="1800"/>
            </a:lvl7pPr>
            <a:lvl8pPr>
              <a:tabLst>
                <a:tab pos="228600" algn="l"/>
              </a:tabLst>
              <a:defRPr lang="de-DE" sz="1800"/>
            </a:lvl8pPr>
            <a:lvl9pPr>
              <a:tabLst>
                <a:tab pos="228600" algn="l"/>
              </a:tabLst>
              <a:defRPr lang="de-DE" sz="1800"/>
            </a:lvl9pPr>
          </a:lstStyle>
          <a:p>
            <a:pPr lvl="0" algn="ctr">
              <a:defRPr/>
            </a:pPr>
            <a:r>
              <a:rPr lang="en-GB" dirty="0">
                <a:solidFill>
                  <a:schemeClr val="tx1"/>
                </a:solidFill>
              </a:rPr>
              <a:t>S. Diehl et al. (CLAS collaboration), </a:t>
            </a:r>
            <a:endParaRPr dirty="0">
              <a:solidFill>
                <a:schemeClr val="tx1"/>
              </a:solidFill>
            </a:endParaRPr>
          </a:p>
          <a:p>
            <a:pPr lvl="0" algn="ctr">
              <a:defRPr/>
            </a:pPr>
            <a:r>
              <a:rPr lang="en-GB" b="1" dirty="0">
                <a:solidFill>
                  <a:schemeClr val="tx1"/>
                </a:solidFill>
              </a:rPr>
              <a:t>Phys. Rev. Lett. 125, 182001 (2020)</a:t>
            </a:r>
            <a:endParaRPr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 name="AutoShape 2">
            <a:extLst>
              <a:ext uri="{FF2B5EF4-FFF2-40B4-BE49-F238E27FC236}">
                <a16:creationId xmlns:a16="http://schemas.microsoft.com/office/drawing/2014/main" id="{3BA52636-ECF3-3440-87D7-896B33F0161A}"/>
              </a:ext>
            </a:extLst>
          </p:cNvPr>
          <p:cNvSpPr>
            <a:spLocks noGrp="1" noChangeShapeType="1"/>
          </p:cNvSpPr>
          <p:nvPr/>
        </p:nvSpPr>
        <p:spPr bwMode="auto">
          <a:xfrm>
            <a:off x="539750" y="476250"/>
            <a:ext cx="8208962" cy="504825"/>
          </a:xfrm>
          <a:prstGeom prst="roundRect">
            <a:avLst>
              <a:gd name="adj" fmla="val 16667"/>
            </a:avLst>
          </a:prstGeom>
          <a:solidFill>
            <a:srgbClr val="FF9900">
              <a:alpha val="59607"/>
            </a:srgbClr>
          </a:solidFill>
        </p:spPr>
        <p:txBody>
          <a:bodyPr lIns="91440" tIns="45720" rIns="91440" bIns="45720" anchor="ctr" anchorCtr="0"/>
          <a:lstStyle/>
          <a:p>
            <a:pPr lvl="0" algn="ctr">
              <a:defRPr/>
            </a:pPr>
            <a:endParaRPr dirty="0"/>
          </a:p>
        </p:txBody>
      </p:sp>
      <p:pic>
        <p:nvPicPr>
          <p:cNvPr id="6" name="Image 109615"/>
          <p:cNvPicPr>
            <a:picLocks noGrp="1" noChangeAspect="1"/>
          </p:cNvPicPr>
          <p:nvPr/>
        </p:nvPicPr>
        <p:blipFill>
          <a:blip r:embed="rId2"/>
          <a:stretch/>
        </p:blipFill>
        <p:spPr bwMode="auto">
          <a:xfrm>
            <a:off x="2686050" y="413543"/>
            <a:ext cx="3771900" cy="555625"/>
          </a:xfrm>
          <a:prstGeom prst="rect">
            <a:avLst/>
          </a:prstGeom>
          <a:noFill/>
        </p:spPr>
      </p:pic>
      <p:pic>
        <p:nvPicPr>
          <p:cNvPr id="7" name="Image 109616"/>
          <p:cNvPicPr>
            <a:picLocks noGrp="1" noChangeAspect="1"/>
          </p:cNvPicPr>
          <p:nvPr/>
        </p:nvPicPr>
        <p:blipFill>
          <a:blip r:embed="rId3"/>
          <a:stretch/>
        </p:blipFill>
        <p:spPr bwMode="auto">
          <a:xfrm>
            <a:off x="35070" y="1569584"/>
            <a:ext cx="4824412" cy="4559300"/>
          </a:xfrm>
          <a:prstGeom prst="rect">
            <a:avLst/>
          </a:prstGeom>
          <a:noFill/>
        </p:spPr>
      </p:pic>
      <p:sp>
        <p:nvSpPr>
          <p:cNvPr id="8" name="Shape 109617"/>
          <p:cNvSpPr>
            <a:spLocks/>
          </p:cNvSpPr>
          <p:nvPr/>
        </p:nvSpPr>
        <p:spPr bwMode="auto">
          <a:xfrm>
            <a:off x="5253182" y="2060576"/>
            <a:ext cx="3206750" cy="793750"/>
          </a:xfrm>
          <a:prstGeom prst="rect">
            <a:avLst/>
          </a:prstGeom>
          <a:noFill/>
        </p:spPr>
        <p:txBody>
          <a:bodyPr lIns="91440" tIns="45720" rIns="91440" bIns="45720">
            <a:spAutoFit/>
          </a:bodyPr>
          <a:lstStyle/>
          <a:p>
            <a:pPr lvl="0">
              <a:defRPr/>
            </a:pPr>
            <a:r>
              <a:rPr b="1" dirty="0"/>
              <a:t>Factori</a:t>
            </a:r>
            <a:r>
              <a:rPr lang="en-US" b="1" dirty="0"/>
              <a:t>z</a:t>
            </a:r>
            <a:r>
              <a:rPr b="1" dirty="0"/>
              <a:t>ation expected for:</a:t>
            </a:r>
            <a:r>
              <a:rPr dirty="0"/>
              <a:t>  </a:t>
            </a:r>
          </a:p>
          <a:p>
            <a:pPr lvl="0">
              <a:defRPr/>
            </a:pPr>
            <a:endParaRPr lang="en-US" sz="500" dirty="0"/>
          </a:p>
          <a:p>
            <a:pPr lvl="0">
              <a:defRPr/>
            </a:pPr>
            <a:endParaRPr lang="en-US" sz="500" dirty="0"/>
          </a:p>
          <a:p>
            <a:pPr lvl="0">
              <a:defRPr/>
            </a:pPr>
            <a:r>
              <a:rPr dirty="0"/>
              <a:t>  -t / Q² &lt;&lt; 1</a:t>
            </a:r>
            <a:r>
              <a:rPr sz="300" dirty="0"/>
              <a:t>               </a:t>
            </a:r>
            <a:r>
              <a:rPr dirty="0"/>
              <a:t>and   Q² &gt; M</a:t>
            </a:r>
            <a:r>
              <a:rPr lang="el-GR" baseline="-25000" dirty="0"/>
              <a:t>Δ</a:t>
            </a:r>
            <a:r>
              <a:rPr dirty="0"/>
              <a:t>²</a:t>
            </a:r>
          </a:p>
        </p:txBody>
      </p:sp>
      <p:sp>
        <p:nvSpPr>
          <p:cNvPr id="9" name="Shape 109618"/>
          <p:cNvSpPr>
            <a:spLocks noGrp="1" noChangeShapeType="1"/>
          </p:cNvSpPr>
          <p:nvPr/>
        </p:nvSpPr>
        <p:spPr bwMode="auto">
          <a:xfrm>
            <a:off x="5108719" y="1987551"/>
            <a:ext cx="3600450" cy="1441449"/>
          </a:xfrm>
          <a:prstGeom prst="rect">
            <a:avLst/>
          </a:prstGeom>
          <a:noFill/>
          <a:ln w="12700">
            <a:solidFill>
              <a:schemeClr val="dk1"/>
            </a:solidFill>
            <a:round/>
            <a:headEnd/>
            <a:tailEnd/>
          </a:ln>
        </p:spPr>
        <p:txBody>
          <a:bodyPr lIns="91440" tIns="45720" rIns="91440" bIns="45720" anchor="ctr" anchorCtr="0"/>
          <a:lstStyle/>
          <a:p>
            <a:pPr>
              <a:defRPr/>
            </a:pPr>
            <a:endParaRPr/>
          </a:p>
        </p:txBody>
      </p:sp>
      <p:sp>
        <p:nvSpPr>
          <p:cNvPr id="10" name="Shape 109625"/>
          <p:cNvSpPr>
            <a:spLocks/>
          </p:cNvSpPr>
          <p:nvPr/>
        </p:nvSpPr>
        <p:spPr bwMode="auto">
          <a:xfrm>
            <a:off x="4434032" y="3706813"/>
            <a:ext cx="4924425" cy="1985159"/>
          </a:xfrm>
          <a:prstGeom prst="rect">
            <a:avLst/>
          </a:prstGeom>
          <a:noFill/>
        </p:spPr>
        <p:txBody>
          <a:bodyPr lIns="91440" tIns="45720" rIns="91440" bIns="45720" anchor="t">
            <a:spAutoFit/>
          </a:bodyPr>
          <a:lstStyle/>
          <a:p>
            <a:pPr lvl="0">
              <a:buFont typeface="Wingdings"/>
              <a:buChar char="è"/>
              <a:defRPr/>
            </a:pPr>
            <a:r>
              <a:rPr dirty="0"/>
              <a:t> Provides access to p-</a:t>
            </a:r>
            <a:r>
              <a:rPr dirty="0" err="1"/>
              <a:t>Δ</a:t>
            </a:r>
            <a:r>
              <a:rPr dirty="0"/>
              <a:t> transition GPDs</a:t>
            </a:r>
          </a:p>
          <a:p>
            <a:pPr lvl="0">
              <a:buNone/>
              <a:defRPr/>
            </a:pPr>
            <a:endParaRPr lang="en-US" sz="500" dirty="0"/>
          </a:p>
          <a:p>
            <a:pPr lvl="0">
              <a:buNone/>
              <a:defRPr/>
            </a:pPr>
            <a:endParaRPr dirty="0"/>
          </a:p>
          <a:p>
            <a:pPr lvl="0">
              <a:buFont typeface="Wingdings"/>
              <a:buChar char="è"/>
              <a:defRPr/>
            </a:pPr>
            <a:r>
              <a:rPr dirty="0"/>
              <a:t> 3D structure of the </a:t>
            </a:r>
            <a:r>
              <a:rPr dirty="0" err="1"/>
              <a:t>Δ</a:t>
            </a:r>
            <a:r>
              <a:rPr dirty="0"/>
              <a:t> resonance and</a:t>
            </a:r>
            <a:endParaRPr lang="en-US" dirty="0"/>
          </a:p>
          <a:p>
            <a:pPr lvl="0">
              <a:buNone/>
              <a:defRPr/>
            </a:pPr>
            <a:r>
              <a:rPr lang="el-GR" dirty="0"/>
              <a:t>     </a:t>
            </a:r>
            <a:r>
              <a:rPr lang="en-US" dirty="0"/>
              <a:t>of the excitation process</a:t>
            </a:r>
          </a:p>
          <a:p>
            <a:pPr lvl="0">
              <a:buNone/>
              <a:defRPr/>
            </a:pPr>
            <a:endParaRPr lang="en-US" sz="500" dirty="0"/>
          </a:p>
          <a:p>
            <a:pPr lvl="0">
              <a:buNone/>
              <a:defRPr/>
            </a:pPr>
            <a:endParaRPr lang="en-US" sz="500" dirty="0"/>
          </a:p>
          <a:p>
            <a:pPr marL="285750" lvl="0" indent="-285750">
              <a:buFont typeface="Arial" panose="020B0604020202020204" pitchFamily="34" charset="0"/>
              <a:buChar char="•"/>
              <a:defRPr/>
            </a:pPr>
            <a:r>
              <a:rPr dirty="0"/>
              <a:t>π</a:t>
            </a:r>
            <a:r>
              <a:rPr baseline="30000" dirty="0"/>
              <a:t>±</a:t>
            </a:r>
            <a:r>
              <a:rPr lang="el-GR" dirty="0"/>
              <a:t> </a:t>
            </a:r>
            <a:r>
              <a:rPr lang="el-GR" dirty="0" err="1"/>
              <a:t>is</a:t>
            </a:r>
            <a:r>
              <a:rPr lang="el-GR" dirty="0"/>
              <a:t> </a:t>
            </a:r>
            <a:r>
              <a:rPr lang="el-GR" dirty="0" err="1"/>
              <a:t>expected</a:t>
            </a:r>
            <a:r>
              <a:rPr lang="el-GR" dirty="0"/>
              <a:t> </a:t>
            </a:r>
            <a:r>
              <a:rPr lang="el-GR" dirty="0" err="1"/>
              <a:t>to</a:t>
            </a:r>
            <a:r>
              <a:rPr lang="el-GR" dirty="0"/>
              <a:t> </a:t>
            </a:r>
            <a:r>
              <a:rPr lang="el-GR" dirty="0" err="1"/>
              <a:t>be</a:t>
            </a:r>
            <a:r>
              <a:rPr lang="el-GR" dirty="0"/>
              <a:t> </a:t>
            </a:r>
            <a:r>
              <a:rPr lang="el-GR" dirty="0" err="1"/>
              <a:t>especially</a:t>
            </a:r>
            <a:r>
              <a:rPr lang="el-GR" dirty="0"/>
              <a:t> </a:t>
            </a:r>
            <a:r>
              <a:rPr lang="el-GR" dirty="0" err="1"/>
              <a:t>sensitive</a:t>
            </a:r>
            <a:r>
              <a:rPr lang="el-GR" dirty="0"/>
              <a:t> </a:t>
            </a:r>
            <a:endParaRPr dirty="0"/>
          </a:p>
          <a:p>
            <a:pPr lvl="0">
              <a:buNone/>
              <a:defRPr/>
            </a:pPr>
            <a:r>
              <a:rPr lang="el-GR" dirty="0"/>
              <a:t>          </a:t>
            </a:r>
            <a:r>
              <a:rPr lang="el-GR" dirty="0" err="1"/>
              <a:t>to</a:t>
            </a:r>
            <a:r>
              <a:rPr lang="el-GR" dirty="0"/>
              <a:t> the </a:t>
            </a:r>
            <a:r>
              <a:rPr lang="el-GR" dirty="0" err="1"/>
              <a:t>tensor</a:t>
            </a:r>
            <a:r>
              <a:rPr lang="el-GR" dirty="0"/>
              <a:t> </a:t>
            </a:r>
            <a:r>
              <a:rPr lang="el-GR" dirty="0" err="1"/>
              <a:t>charge</a:t>
            </a:r>
            <a:r>
              <a:rPr lang="el-GR" dirty="0"/>
              <a:t> of the </a:t>
            </a:r>
            <a:r>
              <a:rPr lang="el-GR" dirty="0" err="1"/>
              <a:t>resonance</a:t>
            </a:r>
            <a:endParaRPr dirty="0"/>
          </a:p>
        </p:txBody>
      </p:sp>
      <p:sp>
        <p:nvSpPr>
          <p:cNvPr id="16" name="Shape 109631"/>
          <p:cNvSpPr>
            <a:spLocks noGrp="1" noChangeShapeType="1"/>
          </p:cNvSpPr>
          <p:nvPr/>
        </p:nvSpPr>
        <p:spPr bwMode="auto">
          <a:xfrm>
            <a:off x="6405707" y="2924176"/>
            <a:ext cx="946150" cy="366712"/>
          </a:xfrm>
          <a:prstGeom prst="rect">
            <a:avLst/>
          </a:prstGeom>
          <a:noFill/>
        </p:spPr>
        <p:txBody>
          <a:bodyPr lIns="91440" tIns="45720" rIns="91440" bIns="45720" anchor="t">
            <a:spAutoFit/>
          </a:bodyPr>
          <a:lstStyle/>
          <a:p>
            <a:pPr lvl="0">
              <a:defRPr/>
            </a:pPr>
            <a:r>
              <a:t>x</a:t>
            </a:r>
            <a:r>
              <a:rPr baseline="-25000">
                <a:ea typeface="Arial Unicode MS"/>
              </a:rPr>
              <a:t>B</a:t>
            </a:r>
            <a:r>
              <a:t> fixed</a:t>
            </a:r>
          </a:p>
        </p:txBody>
      </p:sp>
    </p:spTree>
    <p:extLst>
      <p:ext uri="{BB962C8B-B14F-4D97-AF65-F5344CB8AC3E}">
        <p14:creationId xmlns:p14="http://schemas.microsoft.com/office/powerpoint/2010/main" val="2739510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6" name="AutoShape 2">
            <a:extLst>
              <a:ext uri="{FF2B5EF4-FFF2-40B4-BE49-F238E27FC236}">
                <a16:creationId xmlns:a16="http://schemas.microsoft.com/office/drawing/2014/main" id="{9918A5EA-66B6-024B-8382-333FDDC894F5}"/>
              </a:ext>
            </a:extLst>
          </p:cNvPr>
          <p:cNvSpPr>
            <a:spLocks noGrp="1" noChangeShapeType="1"/>
          </p:cNvSpPr>
          <p:nvPr/>
        </p:nvSpPr>
        <p:spPr bwMode="auto">
          <a:xfrm>
            <a:off x="537367" y="403230"/>
            <a:ext cx="8208962" cy="504825"/>
          </a:xfrm>
          <a:prstGeom prst="roundRect">
            <a:avLst>
              <a:gd name="adj" fmla="val 16667"/>
            </a:avLst>
          </a:prstGeom>
          <a:solidFill>
            <a:srgbClr val="FF9900">
              <a:alpha val="59607"/>
            </a:srgbClr>
          </a:solidFill>
        </p:spPr>
        <p:txBody>
          <a:bodyPr lIns="91440" tIns="45720" rIns="91440" bIns="45720" anchor="ctr" anchorCtr="0"/>
          <a:lstStyle/>
          <a:p>
            <a:pPr lvl="0" algn="ctr">
              <a:defRPr/>
            </a:pPr>
            <a:endParaRPr dirty="0"/>
          </a:p>
        </p:txBody>
      </p:sp>
      <p:pic>
        <p:nvPicPr>
          <p:cNvPr id="4" name="Image 236596"/>
          <p:cNvPicPr>
            <a:picLocks noGrp="1" noChangeAspect="1"/>
          </p:cNvPicPr>
          <p:nvPr/>
        </p:nvPicPr>
        <p:blipFill>
          <a:blip r:embed="rId2"/>
          <a:stretch/>
        </p:blipFill>
        <p:spPr bwMode="auto">
          <a:xfrm>
            <a:off x="4140200" y="1916112"/>
            <a:ext cx="4319587" cy="2397125"/>
          </a:xfrm>
          <a:prstGeom prst="rect">
            <a:avLst/>
          </a:prstGeom>
          <a:noFill/>
        </p:spPr>
      </p:pic>
      <p:pic>
        <p:nvPicPr>
          <p:cNvPr id="7" name="Image 236548"/>
          <p:cNvPicPr>
            <a:picLocks noGrp="1" noChangeAspect="1"/>
          </p:cNvPicPr>
          <p:nvPr/>
        </p:nvPicPr>
        <p:blipFill>
          <a:blip r:embed="rId3"/>
          <a:stretch/>
        </p:blipFill>
        <p:spPr bwMode="auto">
          <a:xfrm>
            <a:off x="1908175" y="4437062"/>
            <a:ext cx="4248150" cy="625475"/>
          </a:xfrm>
          <a:prstGeom prst="rect">
            <a:avLst/>
          </a:prstGeom>
          <a:noFill/>
        </p:spPr>
      </p:pic>
      <p:pic>
        <p:nvPicPr>
          <p:cNvPr id="8" name="Image 236559"/>
          <p:cNvPicPr>
            <a:picLocks noGrp="1" noChangeAspect="1"/>
          </p:cNvPicPr>
          <p:nvPr/>
        </p:nvPicPr>
        <p:blipFill>
          <a:blip r:embed="rId4"/>
          <a:stretch/>
        </p:blipFill>
        <p:spPr bwMode="auto">
          <a:xfrm>
            <a:off x="468312" y="1412875"/>
            <a:ext cx="3073400" cy="396875"/>
          </a:xfrm>
          <a:prstGeom prst="rect">
            <a:avLst/>
          </a:prstGeom>
          <a:noFill/>
        </p:spPr>
      </p:pic>
      <p:pic>
        <p:nvPicPr>
          <p:cNvPr id="9" name="Image 236561"/>
          <p:cNvPicPr>
            <a:picLocks noGrp="1" noChangeAspect="1"/>
          </p:cNvPicPr>
          <p:nvPr/>
        </p:nvPicPr>
        <p:blipFill>
          <a:blip r:embed="rId5"/>
          <a:stretch/>
        </p:blipFill>
        <p:spPr bwMode="auto">
          <a:xfrm>
            <a:off x="4859337" y="1412875"/>
            <a:ext cx="3168649" cy="452437"/>
          </a:xfrm>
          <a:prstGeom prst="rect">
            <a:avLst/>
          </a:prstGeom>
          <a:noFill/>
        </p:spPr>
      </p:pic>
      <p:pic>
        <p:nvPicPr>
          <p:cNvPr id="10" name="Image 236565"/>
          <p:cNvPicPr>
            <a:picLocks noGrp="1" noChangeAspect="1"/>
          </p:cNvPicPr>
          <p:nvPr/>
        </p:nvPicPr>
        <p:blipFill>
          <a:blip r:embed="rId6"/>
          <a:srcRect t="9507"/>
          <a:stretch/>
        </p:blipFill>
        <p:spPr bwMode="auto">
          <a:xfrm>
            <a:off x="395287" y="1916112"/>
            <a:ext cx="3095625" cy="2416175"/>
          </a:xfrm>
          <a:prstGeom prst="rect">
            <a:avLst/>
          </a:prstGeom>
          <a:noFill/>
        </p:spPr>
      </p:pic>
      <p:sp>
        <p:nvSpPr>
          <p:cNvPr id="11" name="Shape 236570"/>
          <p:cNvSpPr>
            <a:spLocks/>
          </p:cNvSpPr>
          <p:nvPr/>
        </p:nvSpPr>
        <p:spPr bwMode="auto">
          <a:xfrm>
            <a:off x="1116012" y="2060575"/>
            <a:ext cx="336550" cy="366712"/>
          </a:xfrm>
          <a:prstGeom prst="rect">
            <a:avLst/>
          </a:prstGeom>
          <a:noFill/>
        </p:spPr>
        <p:txBody>
          <a:bodyPr lIns="91440" tIns="45720" rIns="91440" bIns="45720">
            <a:spAutoFit/>
          </a:bodyPr>
          <a:lstStyle/>
          <a:p>
            <a:pPr lvl="0">
              <a:defRPr/>
            </a:pPr>
            <a:r>
              <a:rPr lang="el-GR"/>
              <a:t>Δ</a:t>
            </a:r>
            <a:endParaRPr/>
          </a:p>
        </p:txBody>
      </p:sp>
      <p:sp>
        <p:nvSpPr>
          <p:cNvPr id="12" name="Shape 236571"/>
          <p:cNvSpPr>
            <a:spLocks/>
          </p:cNvSpPr>
          <p:nvPr/>
        </p:nvSpPr>
        <p:spPr bwMode="auto">
          <a:xfrm>
            <a:off x="1908175" y="2060575"/>
            <a:ext cx="774700" cy="304800"/>
          </a:xfrm>
          <a:prstGeom prst="rect">
            <a:avLst/>
          </a:prstGeom>
          <a:noFill/>
        </p:spPr>
        <p:txBody>
          <a:bodyPr lIns="91440" tIns="45720" rIns="91440" bIns="45720" anchor="t">
            <a:spAutoFit/>
          </a:bodyPr>
          <a:lstStyle/>
          <a:p>
            <a:pPr lvl="0">
              <a:defRPr/>
            </a:pPr>
            <a:r>
              <a:rPr sz="1400"/>
              <a:t>2nd res</a:t>
            </a:r>
            <a:endParaRPr/>
          </a:p>
        </p:txBody>
      </p:sp>
      <p:sp>
        <p:nvSpPr>
          <p:cNvPr id="13" name="Shape 236572"/>
          <p:cNvSpPr>
            <a:spLocks/>
          </p:cNvSpPr>
          <p:nvPr/>
        </p:nvSpPr>
        <p:spPr bwMode="auto">
          <a:xfrm>
            <a:off x="7812087" y="2133600"/>
            <a:ext cx="735012" cy="304800"/>
          </a:xfrm>
          <a:prstGeom prst="rect">
            <a:avLst/>
          </a:prstGeom>
          <a:noFill/>
        </p:spPr>
        <p:txBody>
          <a:bodyPr lIns="91440" tIns="45720" rIns="91440" bIns="45720" anchor="t">
            <a:spAutoFit/>
          </a:bodyPr>
          <a:lstStyle/>
          <a:p>
            <a:pPr lvl="0">
              <a:defRPr/>
            </a:pPr>
            <a:r>
              <a:rPr sz="1400"/>
              <a:t>3rd res</a:t>
            </a:r>
            <a:endParaRPr/>
          </a:p>
        </p:txBody>
      </p:sp>
      <p:sp>
        <p:nvSpPr>
          <p:cNvPr id="14" name="Shape 236573"/>
          <p:cNvSpPr>
            <a:spLocks/>
          </p:cNvSpPr>
          <p:nvPr/>
        </p:nvSpPr>
        <p:spPr bwMode="auto">
          <a:xfrm>
            <a:off x="5580062" y="2565400"/>
            <a:ext cx="336550" cy="366712"/>
          </a:xfrm>
          <a:prstGeom prst="rect">
            <a:avLst/>
          </a:prstGeom>
          <a:noFill/>
        </p:spPr>
        <p:txBody>
          <a:bodyPr lIns="91440" tIns="45720" rIns="91440" bIns="45720">
            <a:spAutoFit/>
          </a:bodyPr>
          <a:lstStyle/>
          <a:p>
            <a:pPr lvl="0">
              <a:defRPr/>
            </a:pPr>
            <a:r>
              <a:rPr lang="el-GR"/>
              <a:t>Δ</a:t>
            </a:r>
            <a:endParaRPr/>
          </a:p>
        </p:txBody>
      </p:sp>
      <p:sp>
        <p:nvSpPr>
          <p:cNvPr id="15" name="Shape 236574"/>
          <p:cNvSpPr>
            <a:spLocks/>
          </p:cNvSpPr>
          <p:nvPr/>
        </p:nvSpPr>
        <p:spPr bwMode="auto">
          <a:xfrm>
            <a:off x="7092950" y="1916112"/>
            <a:ext cx="774700" cy="304800"/>
          </a:xfrm>
          <a:prstGeom prst="rect">
            <a:avLst/>
          </a:prstGeom>
          <a:noFill/>
        </p:spPr>
        <p:txBody>
          <a:bodyPr lIns="91440" tIns="45720" rIns="91440" bIns="45720" anchor="t">
            <a:spAutoFit/>
          </a:bodyPr>
          <a:lstStyle/>
          <a:p>
            <a:pPr lvl="0">
              <a:defRPr/>
            </a:pPr>
            <a:r>
              <a:rPr sz="1400"/>
              <a:t>2nd res</a:t>
            </a:r>
            <a:endParaRPr/>
          </a:p>
        </p:txBody>
      </p:sp>
      <p:sp>
        <p:nvSpPr>
          <p:cNvPr id="16" name="Shape 236575"/>
          <p:cNvSpPr>
            <a:spLocks/>
          </p:cNvSpPr>
          <p:nvPr/>
        </p:nvSpPr>
        <p:spPr bwMode="auto">
          <a:xfrm>
            <a:off x="2268537" y="2924175"/>
            <a:ext cx="735012" cy="304800"/>
          </a:xfrm>
          <a:prstGeom prst="rect">
            <a:avLst/>
          </a:prstGeom>
          <a:noFill/>
        </p:spPr>
        <p:txBody>
          <a:bodyPr lIns="91440" tIns="45720" rIns="91440" bIns="45720" anchor="t">
            <a:spAutoFit/>
          </a:bodyPr>
          <a:lstStyle/>
          <a:p>
            <a:pPr lvl="0">
              <a:defRPr/>
            </a:pPr>
            <a:r>
              <a:rPr sz="1400"/>
              <a:t>3rd res</a:t>
            </a:r>
            <a:endParaRPr/>
          </a:p>
        </p:txBody>
      </p:sp>
      <p:sp>
        <p:nvSpPr>
          <p:cNvPr id="17" name="Shape 236576"/>
          <p:cNvSpPr>
            <a:spLocks noGrp="1" noChangeShapeType="1"/>
          </p:cNvSpPr>
          <p:nvPr/>
        </p:nvSpPr>
        <p:spPr bwMode="auto">
          <a:xfrm>
            <a:off x="3779837" y="1052512"/>
            <a:ext cx="0" cy="3167062"/>
          </a:xfrm>
          <a:prstGeom prst="line">
            <a:avLst/>
          </a:prstGeom>
          <a:noFill/>
          <a:ln w="9524">
            <a:solidFill>
              <a:schemeClr val="dk1"/>
            </a:solidFill>
            <a:prstDash val="sysDot"/>
            <a:round/>
            <a:headEnd/>
            <a:tailEnd/>
          </a:ln>
        </p:spPr>
        <p:txBody>
          <a:bodyPr lIns="91440" tIns="45720" rIns="91440" bIns="45720"/>
          <a:lstStyle/>
          <a:p>
            <a:pPr>
              <a:defRPr/>
            </a:pPr>
            <a:endParaRPr/>
          </a:p>
        </p:txBody>
      </p:sp>
      <p:sp>
        <p:nvSpPr>
          <p:cNvPr id="18" name="Shape 236577"/>
          <p:cNvSpPr>
            <a:spLocks noGrp="1" noChangeShapeType="1"/>
          </p:cNvSpPr>
          <p:nvPr/>
        </p:nvSpPr>
        <p:spPr bwMode="auto">
          <a:xfrm>
            <a:off x="179387" y="4365625"/>
            <a:ext cx="8496300" cy="0"/>
          </a:xfrm>
          <a:prstGeom prst="line">
            <a:avLst/>
          </a:prstGeom>
          <a:noFill/>
          <a:ln w="9524">
            <a:solidFill>
              <a:schemeClr val="dk1"/>
            </a:solidFill>
            <a:prstDash val="sysDot"/>
            <a:round/>
            <a:headEnd/>
            <a:tailEnd/>
          </a:ln>
        </p:spPr>
        <p:txBody>
          <a:bodyPr lIns="91440" tIns="45720" rIns="91440" bIns="45720"/>
          <a:lstStyle/>
          <a:p>
            <a:pPr>
              <a:defRPr/>
            </a:pPr>
            <a:endParaRPr/>
          </a:p>
        </p:txBody>
      </p:sp>
      <p:sp>
        <p:nvSpPr>
          <p:cNvPr id="19" name="Shape 236581"/>
          <p:cNvSpPr>
            <a:spLocks noGrp="1" noChangeShapeType="1"/>
          </p:cNvSpPr>
          <p:nvPr/>
        </p:nvSpPr>
        <p:spPr bwMode="auto">
          <a:xfrm rot="5400000">
            <a:off x="5183981" y="4761706"/>
            <a:ext cx="144462" cy="647700"/>
          </a:xfrm>
          <a:custGeom>
            <a:avLst>
              <a:gd name="adj0" fmla="val 1800"/>
              <a:gd name="adj1" fmla="val 12807"/>
            </a:avLst>
            <a:gdLst>
              <a:gd name="gd0" fmla="val 65536"/>
              <a:gd name="gd1" fmla="val adj0"/>
              <a:gd name="gd2" fmla="+- 21600 0 adj0"/>
              <a:gd name="gd3" fmla="+- adj1 0 adj0"/>
              <a:gd name="gd4" fmla="+- adj1 adj0 0"/>
              <a:gd name="gd5" fmla="*/ adj0 9598 32768"/>
              <a:gd name="gd6" fmla="+- 21600 0 gd5"/>
              <a:gd name="gd7" fmla="+- 21600 0 adj1"/>
              <a:gd name="gd8" fmla="min adj1 gd7"/>
              <a:gd name="gd9" fmla="*/ gd8 1 2"/>
              <a:gd name="gd10" fmla="*/ adj0 2 1"/>
              <a:gd name="gd11" fmla="+- 21600 0 gd10"/>
              <a:gd name="gd12" fmla="val adj1"/>
              <a:gd name="gd13" fmla="val 0"/>
              <a:gd name="gd14" fmla="val 0"/>
              <a:gd name="gd15" fmla="+- 10800 0 gd13"/>
              <a:gd name="gd16" fmla="+- gd1 0 gd14"/>
              <a:gd name="gd17" fmla="?: gd15 1 -1"/>
              <a:gd name="gd18" fmla="?: gd16 1 -1"/>
              <a:gd name="gd19" fmla="*/ gd17 gd18 1"/>
              <a:gd name="gd20" fmla="?: gd16 16200000 5400000"/>
              <a:gd name="gd21" fmla="?: gd19 5400000 -5400000"/>
              <a:gd name="gd22" fmla="*/ gd15 -1 1"/>
              <a:gd name="gd23" fmla="*/ gd16 -1 1"/>
              <a:gd name="gd24" fmla="?: gd15 gd15 gd22"/>
              <a:gd name="gd25" fmla="?: gd16 gd16 gd23"/>
              <a:gd name="gd26" fmla="val 10800"/>
              <a:gd name="gd27" fmla="val gd1"/>
              <a:gd name="gd28" fmla="val 10800"/>
              <a:gd name="gd29" fmla="val gd3"/>
              <a:gd name="gd30" fmla="+- 21600 0 gd28"/>
              <a:gd name="gd31" fmla="+- gd12 0 gd29"/>
              <a:gd name="gd32" fmla="?: gd30 1 -1"/>
              <a:gd name="gd33" fmla="?: gd31 1 -1"/>
              <a:gd name="gd34" fmla="*/ gd32 gd33 1"/>
              <a:gd name="gd35" fmla="?: gd30 10800000 0"/>
              <a:gd name="gd36" fmla="?: gd34 -5400000 5400000"/>
              <a:gd name="gd37" fmla="*/ gd30 -1 1"/>
              <a:gd name="gd38" fmla="*/ gd31 -1 1"/>
              <a:gd name="gd39" fmla="?: gd30 gd30 gd37"/>
              <a:gd name="gd40" fmla="?: gd31 gd31 gd38"/>
              <a:gd name="gd41" fmla="val 21600"/>
              <a:gd name="gd42" fmla="val gd12"/>
              <a:gd name="gd43" fmla="+- 10800 0 gd41"/>
              <a:gd name="gd44" fmla="+- gd4 0 gd42"/>
              <a:gd name="gd45" fmla="?: gd43 1 -1"/>
              <a:gd name="gd46" fmla="?: gd44 1 -1"/>
              <a:gd name="gd47" fmla="*/ gd45 gd46 1"/>
              <a:gd name="gd48" fmla="?: gd44 16200000 5400000"/>
              <a:gd name="gd49" fmla="?: gd47 5400000 -5400000"/>
              <a:gd name="gd50" fmla="*/ gd43 -1 1"/>
              <a:gd name="gd51" fmla="*/ gd44 -1 1"/>
              <a:gd name="gd52" fmla="?: gd43 gd43 gd50"/>
              <a:gd name="gd53" fmla="?: gd44 gd44 gd51"/>
              <a:gd name="gd54" fmla="val 10800"/>
              <a:gd name="gd55" fmla="val gd4"/>
              <a:gd name="gd56" fmla="val 10800"/>
              <a:gd name="gd57" fmla="val gd2"/>
              <a:gd name="gd58" fmla="+- 0 0 gd56"/>
              <a:gd name="gd59" fmla="+- 21600 0 gd57"/>
              <a:gd name="gd60" fmla="?: gd58 1 -1"/>
              <a:gd name="gd61" fmla="?: gd59 1 -1"/>
              <a:gd name="gd62" fmla="*/ gd60 gd61 1"/>
              <a:gd name="gd63" fmla="?: gd58 10800000 0"/>
              <a:gd name="gd64" fmla="?: gd62 -5400000 5400000"/>
              <a:gd name="gd65" fmla="*/ gd58 -1 1"/>
              <a:gd name="gd66" fmla="*/ gd59 -1 1"/>
              <a:gd name="gd67" fmla="?: gd58 gd58 gd65"/>
              <a:gd name="gd68" fmla="?: gd59 gd59 gd66"/>
              <a:gd name="gd69" fmla="val 0"/>
              <a:gd name="gd70" fmla="val 21600"/>
              <a:gd name="gd71" fmla="*/ w 0 21600"/>
              <a:gd name="gd72" fmla="*/ h gd5 21600"/>
              <a:gd name="gd73" fmla="*/ w 7637 21600"/>
              <a:gd name="gd74" fmla="*/ h gd6 21600"/>
              <a:gd name="gd75" fmla="*/ w 1 2"/>
              <a:gd name="gd76" fmla="*/ h adj0 21600"/>
              <a:gd name="gd77" fmla="*/ w 1 1"/>
              <a:gd name="gd78" fmla="*/ h adj1 21600"/>
            </a:gdLst>
            <a:ahLst>
              <a:ahXY gdRefY="adj0" maxY="gd9">
                <a:pos x="gd75" y="gd76"/>
              </a:ahXY>
              <a:ahXY gdRefY="adj1" minY="gd10" maxY="gd11">
                <a:pos x="gd77" y="gd78"/>
              </a:ahXY>
            </a:ahLst>
            <a:cxnLst/>
            <a:rect l="gd71" t="gd72" r="gd73" b="gd74"/>
            <a:pathLst>
              <a:path w="21600" h="21600" extrusionOk="0">
                <a:moveTo>
                  <a:pt x="gd13" y="gd14"/>
                </a:moveTo>
                <a:arcTo wR="gd24" hR="gd25" stAng="gd20" swAng="gd21"/>
                <a:lnTo>
                  <a:pt x="gd28" y="gd29"/>
                </a:lnTo>
                <a:arcTo wR="gd39" hR="gd40" stAng="gd35" swAng="gd36"/>
                <a:arcTo wR="gd52" hR="gd53" stAng="gd48" swAng="gd49"/>
                <a:lnTo>
                  <a:pt x="gd56" y="gd57"/>
                </a:lnTo>
                <a:arcTo wR="gd67" hR="gd68" stAng="gd63" swAng="gd64"/>
              </a:path>
              <a:path w="21600" h="21600" extrusionOk="0"/>
            </a:pathLst>
          </a:custGeom>
          <a:noFill/>
          <a:ln w="9524">
            <a:solidFill>
              <a:schemeClr val="dk1"/>
            </a:solidFill>
            <a:round/>
            <a:headEnd/>
            <a:tailEnd/>
          </a:ln>
        </p:spPr>
        <p:txBody>
          <a:bodyPr lIns="91440" tIns="45720" rIns="91440" bIns="45720" anchor="ctr" anchorCtr="0"/>
          <a:lstStyle/>
          <a:p>
            <a:pPr>
              <a:defRPr/>
            </a:pPr>
            <a:endParaRPr/>
          </a:p>
        </p:txBody>
      </p:sp>
      <p:sp>
        <p:nvSpPr>
          <p:cNvPr id="20" name="Shape 236582"/>
          <p:cNvSpPr>
            <a:spLocks/>
          </p:cNvSpPr>
          <p:nvPr/>
        </p:nvSpPr>
        <p:spPr bwMode="auto">
          <a:xfrm>
            <a:off x="4787900" y="5157787"/>
            <a:ext cx="1035050" cy="366712"/>
          </a:xfrm>
          <a:prstGeom prst="rect">
            <a:avLst/>
          </a:prstGeom>
          <a:noFill/>
        </p:spPr>
        <p:txBody>
          <a:bodyPr lIns="91440" tIns="45720" rIns="91440" bIns="45720" anchor="t">
            <a:spAutoFit/>
          </a:bodyPr>
          <a:lstStyle/>
          <a:p>
            <a:pPr lvl="0">
              <a:defRPr/>
            </a:pPr>
            <a:r>
              <a:rPr b="1"/>
              <a:t>I</a:t>
            </a:r>
            <a:r>
              <a:rPr b="1" baseline="-25000"/>
              <a:t>z</a:t>
            </a:r>
            <a:r>
              <a:rPr b="1"/>
              <a:t> = +3/2</a:t>
            </a:r>
            <a:endParaRPr/>
          </a:p>
        </p:txBody>
      </p:sp>
      <p:sp>
        <p:nvSpPr>
          <p:cNvPr id="21" name="Shape 236583"/>
          <p:cNvSpPr>
            <a:spLocks/>
          </p:cNvSpPr>
          <p:nvPr/>
        </p:nvSpPr>
        <p:spPr bwMode="auto">
          <a:xfrm>
            <a:off x="1042987" y="5661025"/>
            <a:ext cx="7634287" cy="763587"/>
          </a:xfrm>
          <a:prstGeom prst="rect">
            <a:avLst/>
          </a:prstGeom>
          <a:noFill/>
        </p:spPr>
        <p:txBody>
          <a:bodyPr lIns="91440" tIns="45720" rIns="91440" bIns="45720">
            <a:spAutoFit/>
          </a:bodyPr>
          <a:lstStyle/>
          <a:p>
            <a:pPr lvl="0">
              <a:buFont typeface="Wingdings"/>
              <a:buChar char="è"/>
              <a:defRPr/>
            </a:pPr>
            <a:r>
              <a:rPr lang="el-GR" dirty="0"/>
              <a:t> The </a:t>
            </a:r>
            <a:r>
              <a:rPr lang="el-GR" dirty="0" err="1"/>
              <a:t>pπ</a:t>
            </a:r>
            <a:r>
              <a:rPr baseline="30000" dirty="0"/>
              <a:t>+</a:t>
            </a:r>
            <a:r>
              <a:rPr dirty="0"/>
              <a:t> final state can </a:t>
            </a:r>
            <a:r>
              <a:rPr b="1" dirty="0"/>
              <a:t>only</a:t>
            </a:r>
            <a:r>
              <a:rPr dirty="0"/>
              <a:t> be populated by </a:t>
            </a:r>
            <a:r>
              <a:rPr b="1" dirty="0" err="1"/>
              <a:t>Δ</a:t>
            </a:r>
            <a:r>
              <a:rPr b="1" dirty="0"/>
              <a:t>-resonances</a:t>
            </a:r>
            <a:endParaRPr dirty="0"/>
          </a:p>
          <a:p>
            <a:pPr lvl="0">
              <a:buNone/>
              <a:defRPr/>
            </a:pPr>
            <a:endParaRPr lang="en-US" sz="800" dirty="0"/>
          </a:p>
          <a:p>
            <a:pPr lvl="0">
              <a:buNone/>
              <a:defRPr/>
            </a:pPr>
            <a:r>
              <a:rPr dirty="0"/>
              <a:t>     </a:t>
            </a:r>
            <a:r>
              <a:rPr lang="en-US" dirty="0">
                <a:latin typeface="+mj-lt"/>
              </a:rPr>
              <a:t>-</a:t>
            </a:r>
            <a:r>
              <a:rPr dirty="0"/>
              <a:t> Large gap between </a:t>
            </a:r>
            <a:r>
              <a:rPr dirty="0" err="1"/>
              <a:t>Δ</a:t>
            </a:r>
            <a:r>
              <a:rPr dirty="0"/>
              <a:t>(1232) and higher resonances</a:t>
            </a:r>
          </a:p>
        </p:txBody>
      </p:sp>
      <p:pic>
        <p:nvPicPr>
          <p:cNvPr id="22" name="Image 236585"/>
          <p:cNvPicPr>
            <a:picLocks noGrp="1" noChangeAspect="1"/>
          </p:cNvPicPr>
          <p:nvPr/>
        </p:nvPicPr>
        <p:blipFill>
          <a:blip r:embed="rId7"/>
          <a:stretch/>
        </p:blipFill>
        <p:spPr bwMode="auto">
          <a:xfrm>
            <a:off x="4787900" y="2060575"/>
            <a:ext cx="1036637" cy="320675"/>
          </a:xfrm>
          <a:prstGeom prst="rect">
            <a:avLst/>
          </a:prstGeom>
          <a:noFill/>
        </p:spPr>
      </p:pic>
      <p:sp>
        <p:nvSpPr>
          <p:cNvPr id="23" name="Shape 236592"/>
          <p:cNvSpPr>
            <a:spLocks/>
          </p:cNvSpPr>
          <p:nvPr/>
        </p:nvSpPr>
        <p:spPr bwMode="auto">
          <a:xfrm>
            <a:off x="925512" y="1163960"/>
            <a:ext cx="2078037" cy="336550"/>
          </a:xfrm>
          <a:prstGeom prst="rect">
            <a:avLst/>
          </a:prstGeom>
          <a:noFill/>
        </p:spPr>
        <p:txBody>
          <a:bodyPr lIns="91440" tIns="45720" rIns="91440" bIns="45720" anchor="t">
            <a:spAutoFit/>
          </a:bodyPr>
          <a:lstStyle/>
          <a:p>
            <a:pPr lvl="0">
              <a:defRPr/>
            </a:pPr>
            <a:r>
              <a:rPr sz="1600" b="1" dirty="0"/>
              <a:t>non-diagonal DVCS</a:t>
            </a:r>
            <a:endParaRPr dirty="0"/>
          </a:p>
        </p:txBody>
      </p:sp>
      <p:sp>
        <p:nvSpPr>
          <p:cNvPr id="24" name="Shape 236593"/>
          <p:cNvSpPr>
            <a:spLocks/>
          </p:cNvSpPr>
          <p:nvPr/>
        </p:nvSpPr>
        <p:spPr bwMode="auto">
          <a:xfrm>
            <a:off x="4641848" y="1135875"/>
            <a:ext cx="3603625" cy="336550"/>
          </a:xfrm>
          <a:prstGeom prst="rect">
            <a:avLst/>
          </a:prstGeom>
          <a:noFill/>
        </p:spPr>
        <p:txBody>
          <a:bodyPr lIns="91440" tIns="45720" rIns="91440" bIns="45720" anchor="t">
            <a:spAutoFit/>
          </a:bodyPr>
          <a:lstStyle/>
          <a:p>
            <a:pPr lvl="0">
              <a:defRPr/>
            </a:pPr>
            <a:r>
              <a:rPr sz="1600" b="1" dirty="0"/>
              <a:t>other non-diagonal DVMP channels</a:t>
            </a:r>
            <a:endParaRPr dirty="0"/>
          </a:p>
        </p:txBody>
      </p:sp>
      <p:sp>
        <p:nvSpPr>
          <p:cNvPr id="25" name="Shape 236594"/>
          <p:cNvSpPr>
            <a:spLocks/>
          </p:cNvSpPr>
          <p:nvPr/>
        </p:nvSpPr>
        <p:spPr bwMode="auto">
          <a:xfrm rot="550009">
            <a:off x="6443662" y="3284537"/>
            <a:ext cx="1511300" cy="358775"/>
          </a:xfrm>
          <a:prstGeom prst="rect">
            <a:avLst/>
          </a:prstGeom>
        </p:spPr>
        <p:txBody>
          <a:bodyPr lIns="91440" tIns="45720" rIns="91440" bIns="45720" anchor="ctr" anchorCtr="0">
            <a:prstTxWarp prst="textPlain">
              <a:avLst>
                <a:gd name="adj" fmla="val 50000"/>
              </a:avLst>
            </a:prstTxWarp>
          </a:bodyPr>
          <a:lstStyle/>
          <a:p>
            <a:pPr lvl="0">
              <a:defRPr/>
            </a:pPr>
            <a:r>
              <a:rPr>
                <a:ln w="9524">
                  <a:solidFill>
                    <a:srgbClr val="000000"/>
                  </a:solidFill>
                  <a:round/>
                  <a:headEnd/>
                  <a:tailEnd/>
                </a:ln>
              </a:rPr>
              <a:t>preliminary</a:t>
            </a:r>
            <a:endParaRPr/>
          </a:p>
        </p:txBody>
      </p:sp>
      <p:sp>
        <p:nvSpPr>
          <p:cNvPr id="26" name="Shape 236595"/>
          <p:cNvSpPr>
            <a:spLocks/>
          </p:cNvSpPr>
          <p:nvPr/>
        </p:nvSpPr>
        <p:spPr bwMode="auto">
          <a:xfrm rot="550009">
            <a:off x="2124075" y="2420937"/>
            <a:ext cx="1150937" cy="287337"/>
          </a:xfrm>
          <a:prstGeom prst="rect">
            <a:avLst/>
          </a:prstGeom>
        </p:spPr>
        <p:txBody>
          <a:bodyPr lIns="91440" tIns="45720" rIns="91440" bIns="45720" anchor="ctr" anchorCtr="0">
            <a:prstTxWarp prst="textPlain">
              <a:avLst>
                <a:gd name="adj" fmla="val 50000"/>
              </a:avLst>
            </a:prstTxWarp>
          </a:bodyPr>
          <a:lstStyle/>
          <a:p>
            <a:pPr lvl="0">
              <a:defRPr/>
            </a:pPr>
            <a:r>
              <a:rPr>
                <a:ln w="9524">
                  <a:solidFill>
                    <a:srgbClr val="000000"/>
                  </a:solidFill>
                  <a:round/>
                  <a:headEnd/>
                  <a:tailEnd/>
                </a:ln>
              </a:rPr>
              <a:t>preliminary</a:t>
            </a:r>
            <a:endParaRPr/>
          </a:p>
        </p:txBody>
      </p:sp>
      <p:sp>
        <p:nvSpPr>
          <p:cNvPr id="35" name="TextBox 34">
            <a:extLst>
              <a:ext uri="{FF2B5EF4-FFF2-40B4-BE49-F238E27FC236}">
                <a16:creationId xmlns:a16="http://schemas.microsoft.com/office/drawing/2014/main" id="{87AA1902-28E8-5A44-8CB4-E60BDD7FC9DF}"/>
              </a:ext>
            </a:extLst>
          </p:cNvPr>
          <p:cNvSpPr txBox="1"/>
          <p:nvPr/>
        </p:nvSpPr>
        <p:spPr>
          <a:xfrm>
            <a:off x="2295524" y="394033"/>
            <a:ext cx="4572000" cy="523220"/>
          </a:xfrm>
          <a:prstGeom prst="rect">
            <a:avLst/>
          </a:prstGeom>
          <a:noFill/>
        </p:spPr>
        <p:txBody>
          <a:bodyPr wrap="square">
            <a:spAutoFit/>
          </a:bodyPr>
          <a:lstStyle/>
          <a:p>
            <a:pPr marL="0" lvl="0" indent="0" algn="ctr">
              <a:spcBef>
                <a:spcPts val="0"/>
              </a:spcBef>
              <a:buNone/>
              <a:defRPr/>
            </a:pPr>
            <a:r>
              <a:rPr lang="en-US" sz="2800" b="1" dirty="0"/>
              <a:t>Why is </a:t>
            </a:r>
            <a:r>
              <a:rPr lang="el-GR" sz="2800" b="1" dirty="0"/>
              <a:t>π</a:t>
            </a:r>
            <a:r>
              <a:rPr lang="el-GR" sz="2800" b="1" baseline="30000" dirty="0"/>
              <a:t>-</a:t>
            </a:r>
            <a:r>
              <a:rPr lang="el-GR" sz="2800" b="1" dirty="0"/>
              <a:t>Δ</a:t>
            </a:r>
            <a:r>
              <a:rPr lang="el-GR" sz="2800" b="1" baseline="30000" dirty="0"/>
              <a:t>++</a:t>
            </a:r>
            <a:r>
              <a:rPr lang="el-GR" sz="2800" b="1" dirty="0"/>
              <a:t> </a:t>
            </a:r>
            <a:r>
              <a:rPr lang="en-US" sz="2800" b="1" dirty="0"/>
              <a:t>special?</a:t>
            </a:r>
            <a:endParaRPr lang="en-US" sz="2800" dirty="0"/>
          </a:p>
        </p:txBody>
      </p:sp>
    </p:spTree>
    <p:extLst>
      <p:ext uri="{BB962C8B-B14F-4D97-AF65-F5344CB8AC3E}">
        <p14:creationId xmlns:p14="http://schemas.microsoft.com/office/powerpoint/2010/main" val="2952874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196691"/>
          <p:cNvPicPr>
            <a:picLocks noGrp="1" noChangeAspect="1"/>
          </p:cNvPicPr>
          <p:nvPr/>
        </p:nvPicPr>
        <p:blipFill>
          <a:blip r:embed="rId2"/>
          <a:stretch/>
        </p:blipFill>
        <p:spPr bwMode="auto">
          <a:xfrm>
            <a:off x="4787900" y="1196975"/>
            <a:ext cx="3743325" cy="2862262"/>
          </a:xfrm>
          <a:prstGeom prst="rect">
            <a:avLst/>
          </a:prstGeom>
          <a:noFill/>
        </p:spPr>
      </p:pic>
      <p:sp>
        <p:nvSpPr>
          <p:cNvPr id="5" name="AutoShape 2"/>
          <p:cNvSpPr>
            <a:spLocks noGrp="1" noChangeShapeType="1"/>
          </p:cNvSpPr>
          <p:nvPr/>
        </p:nvSpPr>
        <p:spPr bwMode="auto">
          <a:xfrm>
            <a:off x="468312" y="476250"/>
            <a:ext cx="8208962" cy="504825"/>
          </a:xfrm>
          <a:prstGeom prst="roundRect">
            <a:avLst>
              <a:gd name="adj" fmla="val 16667"/>
            </a:avLst>
          </a:prstGeom>
          <a:solidFill>
            <a:srgbClr val="FF9900">
              <a:alpha val="59607"/>
            </a:srgbClr>
          </a:solidFill>
        </p:spPr>
        <p:txBody>
          <a:bodyPr lIns="91440" tIns="45720" rIns="91440" bIns="45720" anchor="ctr" anchorCtr="0"/>
          <a:lstStyle/>
          <a:p>
            <a:pPr lvl="0" algn="ctr">
              <a:defRPr/>
            </a:pPr>
            <a:r>
              <a:rPr lang="de-DE" sz="2400" b="1"/>
              <a:t>Event Selection and Kinematic Cuts</a:t>
            </a:r>
            <a:endParaRPr/>
          </a:p>
        </p:txBody>
      </p:sp>
      <p:sp>
        <p:nvSpPr>
          <p:cNvPr id="7" name="Shape 196614"/>
          <p:cNvSpPr>
            <a:spLocks/>
          </p:cNvSpPr>
          <p:nvPr/>
        </p:nvSpPr>
        <p:spPr bwMode="auto">
          <a:xfrm>
            <a:off x="2339975" y="5013325"/>
            <a:ext cx="3117850" cy="366712"/>
          </a:xfrm>
          <a:prstGeom prst="rect">
            <a:avLst/>
          </a:prstGeom>
          <a:noFill/>
        </p:spPr>
        <p:txBody>
          <a:bodyPr lIns="91440" tIns="45720" rIns="91440" bIns="45720" anchor="t">
            <a:spAutoFit/>
          </a:bodyPr>
          <a:lstStyle/>
          <a:p>
            <a:pPr lvl="0">
              <a:defRPr/>
            </a:pPr>
            <a:r>
              <a:t>Q² &gt; 1.5 GeV²      W &gt; 2 GeV</a:t>
            </a:r>
          </a:p>
        </p:txBody>
      </p:sp>
      <p:sp>
        <p:nvSpPr>
          <p:cNvPr id="8" name="Shape 196618"/>
          <p:cNvSpPr>
            <a:spLocks/>
          </p:cNvSpPr>
          <p:nvPr/>
        </p:nvSpPr>
        <p:spPr bwMode="auto">
          <a:xfrm>
            <a:off x="3419475" y="4581525"/>
            <a:ext cx="1885950" cy="366712"/>
          </a:xfrm>
          <a:prstGeom prst="rect">
            <a:avLst/>
          </a:prstGeom>
          <a:noFill/>
        </p:spPr>
        <p:txBody>
          <a:bodyPr lIns="91440" tIns="45720" rIns="91440" bIns="45720" anchor="t">
            <a:spAutoFit/>
          </a:bodyPr>
          <a:lstStyle/>
          <a:p>
            <a:pPr lvl="0">
              <a:defRPr/>
            </a:pPr>
            <a:r>
              <a:rPr b="1" u="sng">
                <a:solidFill>
                  <a:srgbClr val="003300"/>
                </a:solidFill>
              </a:rPr>
              <a:t>Kinematic cuts</a:t>
            </a:r>
            <a:r>
              <a:rPr b="1">
                <a:solidFill>
                  <a:srgbClr val="003300"/>
                </a:solidFill>
              </a:rPr>
              <a:t>:</a:t>
            </a:r>
            <a:endParaRPr/>
          </a:p>
        </p:txBody>
      </p:sp>
      <p:sp>
        <p:nvSpPr>
          <p:cNvPr id="9" name="Shape 196633"/>
          <p:cNvSpPr>
            <a:spLocks noGrp="1" noChangeShapeType="1"/>
          </p:cNvSpPr>
          <p:nvPr/>
        </p:nvSpPr>
        <p:spPr bwMode="auto">
          <a:xfrm>
            <a:off x="5651500" y="5013325"/>
            <a:ext cx="1003300" cy="366712"/>
          </a:xfrm>
          <a:prstGeom prst="rect">
            <a:avLst/>
          </a:prstGeom>
          <a:noFill/>
        </p:spPr>
        <p:txBody>
          <a:bodyPr lIns="91440" tIns="45720" rIns="91440" bIns="45720">
            <a:spAutoFit/>
          </a:bodyPr>
          <a:lstStyle/>
          <a:p>
            <a:pPr lvl="0">
              <a:defRPr/>
            </a:pPr>
            <a:r>
              <a:t>y &lt; 0.75</a:t>
            </a:r>
          </a:p>
        </p:txBody>
      </p:sp>
      <p:sp>
        <p:nvSpPr>
          <p:cNvPr id="10" name="Shape 196663"/>
          <p:cNvSpPr>
            <a:spLocks/>
          </p:cNvSpPr>
          <p:nvPr/>
        </p:nvSpPr>
        <p:spPr bwMode="auto">
          <a:xfrm>
            <a:off x="2411412" y="5445125"/>
            <a:ext cx="4102100" cy="366712"/>
          </a:xfrm>
          <a:prstGeom prst="rect">
            <a:avLst/>
          </a:prstGeom>
          <a:noFill/>
        </p:spPr>
        <p:txBody>
          <a:bodyPr lIns="91440" tIns="45720" rIns="91440" bIns="45720" anchor="t">
            <a:spAutoFit/>
          </a:bodyPr>
          <a:lstStyle/>
          <a:p>
            <a:pPr lvl="0">
              <a:defRPr/>
            </a:pPr>
            <a:r>
              <a:t>-t &lt; 1.5 GeV²  (only the forward region)</a:t>
            </a:r>
          </a:p>
        </p:txBody>
      </p:sp>
      <p:sp>
        <p:nvSpPr>
          <p:cNvPr id="11" name="Shape 196667"/>
          <p:cNvSpPr>
            <a:spLocks noGrp="1" noChangeShapeType="1"/>
          </p:cNvSpPr>
          <p:nvPr/>
        </p:nvSpPr>
        <p:spPr bwMode="auto">
          <a:xfrm flipV="1">
            <a:off x="6084887" y="2205037"/>
            <a:ext cx="0" cy="1584324"/>
          </a:xfrm>
          <a:prstGeom prst="line">
            <a:avLst/>
          </a:prstGeom>
          <a:noFill/>
          <a:ln w="19050">
            <a:solidFill>
              <a:srgbClr val="FF0000"/>
            </a:solidFill>
            <a:round/>
            <a:headEnd/>
            <a:tailEnd/>
          </a:ln>
        </p:spPr>
        <p:txBody>
          <a:bodyPr lIns="91440" tIns="45720" rIns="91440" bIns="45720"/>
          <a:lstStyle/>
          <a:p>
            <a:pPr>
              <a:defRPr/>
            </a:pPr>
            <a:endParaRPr/>
          </a:p>
        </p:txBody>
      </p:sp>
      <p:sp>
        <p:nvSpPr>
          <p:cNvPr id="12" name="Shape 196668"/>
          <p:cNvSpPr>
            <a:spLocks noGrp="1" noChangeShapeType="1"/>
          </p:cNvSpPr>
          <p:nvPr/>
        </p:nvSpPr>
        <p:spPr bwMode="auto">
          <a:xfrm flipV="1">
            <a:off x="7308850" y="2205037"/>
            <a:ext cx="0" cy="1584324"/>
          </a:xfrm>
          <a:prstGeom prst="line">
            <a:avLst/>
          </a:prstGeom>
          <a:noFill/>
          <a:ln w="19050">
            <a:solidFill>
              <a:srgbClr val="FF0000"/>
            </a:solidFill>
            <a:round/>
            <a:headEnd/>
            <a:tailEnd/>
          </a:ln>
        </p:spPr>
        <p:txBody>
          <a:bodyPr lIns="91440" tIns="45720" rIns="91440" bIns="45720"/>
          <a:lstStyle/>
          <a:p>
            <a:pPr>
              <a:defRPr/>
            </a:pPr>
            <a:endParaRPr/>
          </a:p>
        </p:txBody>
      </p:sp>
      <p:pic>
        <p:nvPicPr>
          <p:cNvPr id="13" name="Image 196669"/>
          <p:cNvPicPr>
            <a:picLocks noGrp="1" noChangeAspect="1"/>
          </p:cNvPicPr>
          <p:nvPr/>
        </p:nvPicPr>
        <p:blipFill>
          <a:blip r:embed="rId3"/>
          <a:stretch/>
        </p:blipFill>
        <p:spPr bwMode="auto">
          <a:xfrm>
            <a:off x="611187" y="1628775"/>
            <a:ext cx="3816350" cy="576262"/>
          </a:xfrm>
          <a:prstGeom prst="rect">
            <a:avLst/>
          </a:prstGeom>
          <a:noFill/>
        </p:spPr>
      </p:pic>
      <p:pic>
        <p:nvPicPr>
          <p:cNvPr id="14" name="Image 196670"/>
          <p:cNvPicPr>
            <a:picLocks noGrp="1" noChangeAspect="1"/>
          </p:cNvPicPr>
          <p:nvPr/>
        </p:nvPicPr>
        <p:blipFill>
          <a:blip r:embed="rId4"/>
          <a:stretch/>
        </p:blipFill>
        <p:spPr bwMode="auto">
          <a:xfrm>
            <a:off x="1835150" y="2276475"/>
            <a:ext cx="1079500" cy="454025"/>
          </a:xfrm>
          <a:prstGeom prst="rect">
            <a:avLst/>
          </a:prstGeom>
          <a:noFill/>
        </p:spPr>
      </p:pic>
      <p:sp>
        <p:nvSpPr>
          <p:cNvPr id="15" name="Shape 196671"/>
          <p:cNvSpPr>
            <a:spLocks/>
          </p:cNvSpPr>
          <p:nvPr/>
        </p:nvSpPr>
        <p:spPr bwMode="auto">
          <a:xfrm>
            <a:off x="827087" y="2924175"/>
            <a:ext cx="3495675" cy="366712"/>
          </a:xfrm>
          <a:prstGeom prst="rect">
            <a:avLst/>
          </a:prstGeom>
          <a:noFill/>
        </p:spPr>
        <p:txBody>
          <a:bodyPr lIns="91440" tIns="45720" rIns="91440" bIns="45720" anchor="t">
            <a:spAutoFit/>
          </a:bodyPr>
          <a:lstStyle/>
          <a:p>
            <a:pPr lvl="0">
              <a:defRPr/>
            </a:pPr>
            <a:r>
              <a:rPr lang="en-US" dirty="0"/>
              <a:t>-</a:t>
            </a:r>
            <a:r>
              <a:rPr lang="el-GR" dirty="0"/>
              <a:t> 2 σ </a:t>
            </a:r>
            <a:r>
              <a:rPr lang="el-GR" dirty="0" err="1"/>
              <a:t>cut</a:t>
            </a:r>
            <a:r>
              <a:rPr lang="el-GR" dirty="0"/>
              <a:t> </a:t>
            </a:r>
            <a:r>
              <a:rPr lang="el-GR" dirty="0" err="1"/>
              <a:t>around</a:t>
            </a:r>
            <a:r>
              <a:rPr lang="el-GR" dirty="0"/>
              <a:t> the </a:t>
            </a:r>
            <a:r>
              <a:rPr lang="el-GR" dirty="0" err="1"/>
              <a:t>missing</a:t>
            </a:r>
            <a:r>
              <a:rPr lang="el-GR" dirty="0"/>
              <a:t> π</a:t>
            </a:r>
            <a:r>
              <a:rPr baseline="30000" dirty="0"/>
              <a:t>+</a:t>
            </a:r>
            <a:endParaRPr dirty="0"/>
          </a:p>
        </p:txBody>
      </p:sp>
      <p:sp>
        <p:nvSpPr>
          <p:cNvPr id="16" name="Shape 196674"/>
          <p:cNvSpPr>
            <a:spLocks noGrp="1" noChangeShapeType="1"/>
          </p:cNvSpPr>
          <p:nvPr/>
        </p:nvSpPr>
        <p:spPr bwMode="auto">
          <a:xfrm>
            <a:off x="1187450" y="4508500"/>
            <a:ext cx="6624636" cy="1441449"/>
          </a:xfrm>
          <a:prstGeom prst="rect">
            <a:avLst/>
          </a:prstGeom>
          <a:noFill/>
          <a:ln w="9524">
            <a:solidFill>
              <a:schemeClr val="dk1"/>
            </a:solidFill>
            <a:round/>
            <a:headEnd/>
            <a:tailEnd/>
          </a:ln>
        </p:spPr>
        <p:txBody>
          <a:bodyPr lIns="91440" tIns="45720" rIns="91440" bIns="45720" anchor="ctr" anchorCtr="0"/>
          <a:lstStyle/>
          <a:p>
            <a:pPr>
              <a:defRPr/>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AutoShape 2"/>
          <p:cNvSpPr>
            <a:spLocks noGrp="1" noChangeShapeType="1"/>
          </p:cNvSpPr>
          <p:nvPr/>
        </p:nvSpPr>
        <p:spPr bwMode="auto">
          <a:xfrm>
            <a:off x="568325" y="369887"/>
            <a:ext cx="8208962" cy="504825"/>
          </a:xfrm>
          <a:prstGeom prst="roundRect">
            <a:avLst>
              <a:gd name="adj" fmla="val 16667"/>
            </a:avLst>
          </a:prstGeom>
          <a:solidFill>
            <a:srgbClr val="FF9900">
              <a:alpha val="59607"/>
            </a:srgbClr>
          </a:solidFill>
        </p:spPr>
        <p:txBody>
          <a:bodyPr lIns="91440" tIns="45720" rIns="91440" bIns="45720" anchor="ctr" anchorCtr="0"/>
          <a:lstStyle>
            <a:lvl1pPr marL="342900" indent="-342900" algn="l" defTabSz="914400">
              <a:lnSpc>
                <a:spcPct val="100000"/>
              </a:lnSpc>
              <a:spcBef>
                <a:spcPts val="0"/>
              </a:spcBef>
              <a:buClr>
                <a:schemeClr val="lt2"/>
              </a:buClr>
              <a:buSzPct val="75000"/>
              <a:buChar char="n"/>
              <a:defRPr sz="3200">
                <a:solidFill>
                  <a:schemeClr val="dk1"/>
                </a:solidFill>
                <a:latin typeface="+mj-lt"/>
                <a:ea typeface="Arial"/>
              </a:defRPr>
            </a:lvl1pPr>
            <a:lvl2pPr marL="742950" indent="-285750" algn="l" defTabSz="914400">
              <a:lnSpc>
                <a:spcPct val="100000"/>
              </a:lnSpc>
              <a:spcBef>
                <a:spcPts val="0"/>
              </a:spcBef>
              <a:buClr>
                <a:schemeClr val="accent2"/>
              </a:buClr>
              <a:buSzPct val="80000"/>
              <a:buChar char="¨"/>
              <a:defRPr sz="2800">
                <a:solidFill>
                  <a:schemeClr val="dk1"/>
                </a:solidFill>
                <a:latin typeface="+mj-lt"/>
                <a:ea typeface="Arial"/>
              </a:defRPr>
            </a:lvl2pPr>
            <a:lvl3pPr marL="1143000" indent="-228600" algn="l" defTabSz="914400">
              <a:lnSpc>
                <a:spcPct val="100000"/>
              </a:lnSpc>
              <a:spcBef>
                <a:spcPts val="0"/>
              </a:spcBef>
              <a:buClr>
                <a:schemeClr val="lt2"/>
              </a:buClr>
              <a:buSzPct val="65000"/>
              <a:buChar char="n"/>
              <a:defRPr sz="2400">
                <a:solidFill>
                  <a:schemeClr val="dk1"/>
                </a:solidFill>
                <a:latin typeface="+mj-lt"/>
                <a:ea typeface="Arial"/>
              </a:defRPr>
            </a:lvl3pPr>
            <a:lvl4pPr marL="1600200" indent="-228600" algn="l" defTabSz="914400">
              <a:lnSpc>
                <a:spcPct val="100000"/>
              </a:lnSpc>
              <a:spcBef>
                <a:spcPts val="0"/>
              </a:spcBef>
              <a:buClr>
                <a:schemeClr val="accent2"/>
              </a:buClr>
              <a:buSzPct val="70000"/>
              <a:buChar char="¨"/>
              <a:defRPr sz="2000">
                <a:solidFill>
                  <a:schemeClr val="dk1"/>
                </a:solidFill>
                <a:latin typeface="+mj-lt"/>
                <a:ea typeface="Arial"/>
              </a:defRPr>
            </a:lvl4pPr>
            <a:lvl5pPr marL="2057400" indent="-228600" algn="l" defTabSz="914400">
              <a:lnSpc>
                <a:spcPct val="100000"/>
              </a:lnSpc>
              <a:spcBef>
                <a:spcPts val="0"/>
              </a:spcBef>
              <a:buClr>
                <a:schemeClr val="lt2"/>
              </a:buClr>
              <a:buSzPct val="70000"/>
              <a:buChar char="§"/>
              <a:defRPr sz="2000">
                <a:solidFill>
                  <a:schemeClr val="dk1"/>
                </a:solidFill>
                <a:latin typeface="+mj-lt"/>
                <a:ea typeface="Arial"/>
              </a:defRPr>
            </a:lvl5pPr>
          </a:lstStyle>
          <a:p>
            <a:pPr marL="0" lvl="0" indent="0" algn="ctr">
              <a:buNone/>
              <a:defRPr/>
            </a:pPr>
            <a:r>
              <a:rPr lang="de-DE" sz="2400" b="1"/>
              <a:t>Event Selection and Background Rejection</a:t>
            </a:r>
            <a:endParaRPr/>
          </a:p>
        </p:txBody>
      </p:sp>
      <p:pic>
        <p:nvPicPr>
          <p:cNvPr id="6" name="Image 238608"/>
          <p:cNvPicPr>
            <a:picLocks noGrp="1" noChangeAspect="1"/>
          </p:cNvPicPr>
          <p:nvPr/>
        </p:nvPicPr>
        <p:blipFill>
          <a:blip r:embed="rId2"/>
          <a:stretch/>
        </p:blipFill>
        <p:spPr bwMode="auto">
          <a:xfrm>
            <a:off x="323850" y="1125537"/>
            <a:ext cx="4895850" cy="3179762"/>
          </a:xfrm>
          <a:prstGeom prst="rect">
            <a:avLst/>
          </a:prstGeom>
          <a:noFill/>
        </p:spPr>
      </p:pic>
      <p:pic>
        <p:nvPicPr>
          <p:cNvPr id="7" name="Image 238609"/>
          <p:cNvPicPr>
            <a:picLocks noGrp="1" noChangeAspect="1"/>
          </p:cNvPicPr>
          <p:nvPr/>
        </p:nvPicPr>
        <p:blipFill>
          <a:blip r:embed="rId3"/>
          <a:stretch/>
        </p:blipFill>
        <p:spPr bwMode="auto">
          <a:xfrm>
            <a:off x="395287" y="4221162"/>
            <a:ext cx="3024187" cy="2111375"/>
          </a:xfrm>
          <a:prstGeom prst="rect">
            <a:avLst/>
          </a:prstGeom>
          <a:noFill/>
        </p:spPr>
      </p:pic>
      <p:sp>
        <p:nvSpPr>
          <p:cNvPr id="8" name="Shape 238611"/>
          <p:cNvSpPr>
            <a:spLocks noGrp="1" noChangeShapeType="1"/>
          </p:cNvSpPr>
          <p:nvPr/>
        </p:nvSpPr>
        <p:spPr bwMode="auto">
          <a:xfrm flipV="1">
            <a:off x="2411412" y="1196975"/>
            <a:ext cx="0" cy="2879725"/>
          </a:xfrm>
          <a:prstGeom prst="line">
            <a:avLst/>
          </a:prstGeom>
          <a:noFill/>
          <a:ln w="15875">
            <a:solidFill>
              <a:srgbClr val="FF0000"/>
            </a:solidFill>
            <a:round/>
            <a:headEnd/>
            <a:tailEnd/>
          </a:ln>
        </p:spPr>
        <p:txBody>
          <a:bodyPr lIns="91440" tIns="45720" rIns="91440" bIns="45720"/>
          <a:lstStyle/>
          <a:p>
            <a:pPr>
              <a:defRPr/>
            </a:pPr>
            <a:endParaRPr/>
          </a:p>
        </p:txBody>
      </p:sp>
      <p:sp>
        <p:nvSpPr>
          <p:cNvPr id="9" name="Shape 238612"/>
          <p:cNvSpPr>
            <a:spLocks noGrp="1" noChangeShapeType="1"/>
          </p:cNvSpPr>
          <p:nvPr/>
        </p:nvSpPr>
        <p:spPr bwMode="auto">
          <a:xfrm flipV="1">
            <a:off x="2339975" y="4221162"/>
            <a:ext cx="0" cy="1871662"/>
          </a:xfrm>
          <a:prstGeom prst="line">
            <a:avLst/>
          </a:prstGeom>
          <a:noFill/>
          <a:ln w="15875">
            <a:solidFill>
              <a:srgbClr val="FF0000"/>
            </a:solidFill>
            <a:round/>
            <a:headEnd/>
            <a:tailEnd/>
          </a:ln>
        </p:spPr>
        <p:txBody>
          <a:bodyPr lIns="91440" tIns="45720" rIns="91440" bIns="45720"/>
          <a:lstStyle/>
          <a:p>
            <a:pPr>
              <a:defRPr/>
            </a:pPr>
            <a:endParaRPr/>
          </a:p>
        </p:txBody>
      </p:sp>
      <p:pic>
        <p:nvPicPr>
          <p:cNvPr id="10" name="Image 238613"/>
          <p:cNvPicPr>
            <a:picLocks noGrp="1" noChangeAspect="1"/>
          </p:cNvPicPr>
          <p:nvPr/>
        </p:nvPicPr>
        <p:blipFill>
          <a:blip r:embed="rId4"/>
          <a:stretch/>
        </p:blipFill>
        <p:spPr bwMode="auto">
          <a:xfrm rot="-21600000">
            <a:off x="5219700" y="1196975"/>
            <a:ext cx="3779837" cy="2632075"/>
          </a:xfrm>
          <a:prstGeom prst="rect">
            <a:avLst/>
          </a:prstGeom>
          <a:noFill/>
        </p:spPr>
      </p:pic>
      <p:pic>
        <p:nvPicPr>
          <p:cNvPr id="11" name="Image 238614"/>
          <p:cNvPicPr>
            <a:picLocks noGrp="1" noChangeAspect="1"/>
          </p:cNvPicPr>
          <p:nvPr/>
        </p:nvPicPr>
        <p:blipFill>
          <a:blip r:embed="rId5"/>
          <a:stretch/>
        </p:blipFill>
        <p:spPr bwMode="auto">
          <a:xfrm>
            <a:off x="5292725" y="3975100"/>
            <a:ext cx="3671887" cy="2609850"/>
          </a:xfrm>
          <a:prstGeom prst="rect">
            <a:avLst/>
          </a:prstGeom>
          <a:noFill/>
        </p:spPr>
      </p:pic>
      <p:sp>
        <p:nvSpPr>
          <p:cNvPr id="12" name="Shape 238615"/>
          <p:cNvSpPr>
            <a:spLocks/>
          </p:cNvSpPr>
          <p:nvPr/>
        </p:nvSpPr>
        <p:spPr bwMode="auto">
          <a:xfrm>
            <a:off x="1476375" y="4149725"/>
            <a:ext cx="357187" cy="457200"/>
          </a:xfrm>
          <a:prstGeom prst="rect">
            <a:avLst/>
          </a:prstGeom>
          <a:noFill/>
        </p:spPr>
        <p:txBody>
          <a:bodyPr lIns="91440" tIns="45720" rIns="91440" bIns="45720" anchor="t">
            <a:spAutoFit/>
          </a:bodyPr>
          <a:lstStyle/>
          <a:p>
            <a:pPr lvl="0">
              <a:defRPr/>
            </a:pPr>
            <a:r>
              <a:rPr lang="el-GR" sz="2400"/>
              <a:t>ρ</a:t>
            </a:r>
            <a:endParaRPr/>
          </a:p>
        </p:txBody>
      </p:sp>
      <p:sp>
        <p:nvSpPr>
          <p:cNvPr id="13" name="Shape 238616"/>
          <p:cNvSpPr>
            <a:spLocks/>
          </p:cNvSpPr>
          <p:nvPr/>
        </p:nvSpPr>
        <p:spPr bwMode="auto">
          <a:xfrm>
            <a:off x="3384550" y="4437062"/>
            <a:ext cx="1908175" cy="336550"/>
          </a:xfrm>
          <a:prstGeom prst="rect">
            <a:avLst/>
          </a:prstGeom>
          <a:noFill/>
        </p:spPr>
        <p:txBody>
          <a:bodyPr lIns="91440" tIns="45720" rIns="91440" bIns="45720" anchor="t">
            <a:spAutoFit/>
          </a:bodyPr>
          <a:lstStyle/>
          <a:p>
            <a:pPr lvl="0">
              <a:defRPr/>
            </a:pPr>
            <a:r>
              <a:rPr lang="el-GR" sz="1600" b="1"/>
              <a:t>M(π</a:t>
            </a:r>
            <a:r>
              <a:rPr sz="1600" b="1" baseline="30000"/>
              <a:t>+</a:t>
            </a:r>
            <a:r>
              <a:rPr lang="el-GR" sz="1600" b="1"/>
              <a:t>π</a:t>
            </a:r>
            <a:r>
              <a:rPr sz="1600" b="1" baseline="30000"/>
              <a:t>-</a:t>
            </a:r>
            <a:r>
              <a:rPr sz="1600" b="1"/>
              <a:t>) &gt; 1.1 GeV</a:t>
            </a:r>
            <a:endParaRPr/>
          </a:p>
        </p:txBody>
      </p:sp>
      <p:sp>
        <p:nvSpPr>
          <p:cNvPr id="14" name="Shape 238617"/>
          <p:cNvSpPr>
            <a:spLocks/>
          </p:cNvSpPr>
          <p:nvPr/>
        </p:nvSpPr>
        <p:spPr bwMode="auto">
          <a:xfrm>
            <a:off x="6516687" y="4149725"/>
            <a:ext cx="336550" cy="366712"/>
          </a:xfrm>
          <a:prstGeom prst="rect">
            <a:avLst/>
          </a:prstGeom>
          <a:noFill/>
        </p:spPr>
        <p:txBody>
          <a:bodyPr lIns="91440" tIns="45720" rIns="91440" bIns="45720" anchor="t">
            <a:spAutoFit/>
          </a:bodyPr>
          <a:lstStyle/>
          <a:p>
            <a:pPr lvl="0">
              <a:defRPr/>
            </a:pPr>
            <a:r>
              <a:rPr lang="el-GR"/>
              <a:t>Δ</a:t>
            </a:r>
            <a:endParaRPr/>
          </a:p>
        </p:txBody>
      </p:sp>
      <p:sp>
        <p:nvSpPr>
          <p:cNvPr id="15" name="Shape 238618"/>
          <p:cNvSpPr>
            <a:spLocks/>
          </p:cNvSpPr>
          <p:nvPr/>
        </p:nvSpPr>
        <p:spPr bwMode="auto">
          <a:xfrm>
            <a:off x="6443662" y="1268412"/>
            <a:ext cx="336550" cy="366712"/>
          </a:xfrm>
          <a:prstGeom prst="rect">
            <a:avLst/>
          </a:prstGeom>
          <a:noFill/>
        </p:spPr>
        <p:txBody>
          <a:bodyPr lIns="91440" tIns="45720" rIns="91440" bIns="45720" anchor="t">
            <a:spAutoFit/>
          </a:bodyPr>
          <a:lstStyle/>
          <a:p>
            <a:pPr lvl="0">
              <a:defRPr/>
            </a:pPr>
            <a:r>
              <a:rPr lang="el-GR"/>
              <a:t>Δ</a:t>
            </a:r>
            <a:endParaRPr/>
          </a:p>
        </p:txBody>
      </p:sp>
      <p:sp>
        <p:nvSpPr>
          <p:cNvPr id="16" name="Shape 238619"/>
          <p:cNvSpPr>
            <a:spLocks/>
          </p:cNvSpPr>
          <p:nvPr/>
        </p:nvSpPr>
        <p:spPr bwMode="auto">
          <a:xfrm>
            <a:off x="3851275" y="3357562"/>
            <a:ext cx="336550" cy="366712"/>
          </a:xfrm>
          <a:prstGeom prst="rect">
            <a:avLst/>
          </a:prstGeom>
          <a:noFill/>
        </p:spPr>
        <p:txBody>
          <a:bodyPr lIns="91440" tIns="45720" rIns="91440" bIns="45720" anchor="t">
            <a:spAutoFit/>
          </a:bodyPr>
          <a:lstStyle/>
          <a:p>
            <a:pPr lvl="0">
              <a:defRPr/>
            </a:pPr>
            <a:r>
              <a:rPr lang="el-GR"/>
              <a:t>Δ</a:t>
            </a:r>
            <a:endParaRPr/>
          </a:p>
        </p:txBody>
      </p:sp>
      <p:sp>
        <p:nvSpPr>
          <p:cNvPr id="17" name="Shape 238620"/>
          <p:cNvSpPr>
            <a:spLocks/>
          </p:cNvSpPr>
          <p:nvPr/>
        </p:nvSpPr>
        <p:spPr bwMode="auto">
          <a:xfrm>
            <a:off x="1547812" y="2205037"/>
            <a:ext cx="357187" cy="457200"/>
          </a:xfrm>
          <a:prstGeom prst="rect">
            <a:avLst/>
          </a:prstGeom>
          <a:noFill/>
        </p:spPr>
        <p:txBody>
          <a:bodyPr lIns="91440" tIns="45720" rIns="91440" bIns="45720" anchor="t">
            <a:spAutoFit/>
          </a:bodyPr>
          <a:lstStyle/>
          <a:p>
            <a:pPr lvl="0">
              <a:defRPr/>
            </a:pPr>
            <a:r>
              <a:rPr lang="el-GR" sz="2400"/>
              <a:t>ρ</a:t>
            </a:r>
            <a:endParaRPr/>
          </a:p>
        </p:txBody>
      </p:sp>
      <p:sp>
        <p:nvSpPr>
          <p:cNvPr id="18" name="Shape 238621"/>
          <p:cNvSpPr>
            <a:spLocks noGrp="1" noChangeShapeType="1"/>
          </p:cNvSpPr>
          <p:nvPr/>
        </p:nvSpPr>
        <p:spPr bwMode="auto">
          <a:xfrm>
            <a:off x="827087" y="3357562"/>
            <a:ext cx="3744912" cy="0"/>
          </a:xfrm>
          <a:prstGeom prst="line">
            <a:avLst/>
          </a:prstGeom>
          <a:noFill/>
          <a:ln w="19050">
            <a:solidFill>
              <a:srgbClr val="993366"/>
            </a:solidFill>
            <a:round/>
            <a:headEnd/>
            <a:tailEnd/>
          </a:ln>
        </p:spPr>
        <p:txBody>
          <a:bodyPr lIns="91440" tIns="45720" rIns="91440" bIns="45720"/>
          <a:lstStyle/>
          <a:p>
            <a:pPr>
              <a:defRPr/>
            </a:pPr>
            <a:endParaRPr/>
          </a:p>
        </p:txBody>
      </p:sp>
      <p:sp>
        <p:nvSpPr>
          <p:cNvPr id="19" name="Shape 238622"/>
          <p:cNvSpPr>
            <a:spLocks noGrp="1" noChangeShapeType="1"/>
          </p:cNvSpPr>
          <p:nvPr/>
        </p:nvSpPr>
        <p:spPr bwMode="auto">
          <a:xfrm flipV="1">
            <a:off x="7200900" y="4076699"/>
            <a:ext cx="0" cy="2232025"/>
          </a:xfrm>
          <a:prstGeom prst="line">
            <a:avLst/>
          </a:prstGeom>
          <a:noFill/>
          <a:ln w="19050">
            <a:solidFill>
              <a:srgbClr val="993366"/>
            </a:solidFill>
            <a:round/>
            <a:headEnd/>
            <a:tailEnd/>
          </a:ln>
        </p:spPr>
        <p:txBody>
          <a:bodyPr lIns="91440" tIns="45720" rIns="91440" bIns="45720"/>
          <a:lstStyle/>
          <a:p>
            <a:pPr>
              <a:defRPr/>
            </a:pPr>
            <a:endParaRPr/>
          </a:p>
        </p:txBody>
      </p:sp>
      <p:sp>
        <p:nvSpPr>
          <p:cNvPr id="20" name="Shape 238623"/>
          <p:cNvSpPr>
            <a:spLocks noGrp="1" noChangeShapeType="1"/>
          </p:cNvSpPr>
          <p:nvPr/>
        </p:nvSpPr>
        <p:spPr bwMode="auto">
          <a:xfrm rot="5400000">
            <a:off x="4535487" y="4618037"/>
            <a:ext cx="360362" cy="1008062"/>
          </a:xfrm>
          <a:custGeom>
            <a:avLst>
              <a:gd name="adj0" fmla="val 12674"/>
              <a:gd name="adj1" fmla="val 18514"/>
              <a:gd name="adj2" fmla="val 7200"/>
            </a:avLst>
            <a:gdLst>
              <a:gd name="gd0" fmla="val 65536"/>
              <a:gd name="gd1" fmla="val adj0"/>
              <a:gd name="gd2" fmla="val adj1"/>
              <a:gd name="gd3" fmla="val adj2"/>
              <a:gd name="gd4" fmla="*/ adj0 1 2"/>
              <a:gd name="gd5" fmla="+- gd4 10800 0"/>
              <a:gd name="gd6" fmla="+- 21600 adj0 adj1"/>
              <a:gd name="gd7" fmla="+- adj1 adj2 0"/>
              <a:gd name="gd8" fmla="*/ gd7 1 2"/>
              <a:gd name="gd9" fmla="*/ adj1 2 1"/>
              <a:gd name="gd10" fmla="+- gd9 0 21600"/>
              <a:gd name="gd11" fmla="*/ 21600 gd1 gd2"/>
              <a:gd name="gd12" fmla="*/ 21600 gd5 gd2"/>
              <a:gd name="gd13" fmla="*/ 21600 gd6 gd2"/>
              <a:gd name="gd14" fmla="*/ 21600 gd8 gd2"/>
              <a:gd name="gd15" fmla="*/ adj1 1 2"/>
              <a:gd name="gd16" fmla="+- gd6 0 gd5"/>
              <a:gd name="gd17" fmla="+- gd1 0 gd5"/>
              <a:gd name="gd18" fmla="*/ gd3 gd16 gd17"/>
              <a:gd name="gd19" fmla="val gd5"/>
              <a:gd name="gd20" fmla="val 0"/>
              <a:gd name="gd21" fmla="val gd1"/>
              <a:gd name="gd22" fmla="val gd3"/>
              <a:gd name="gd23" fmla="val gd6"/>
              <a:gd name="gd24" fmla="val gd3"/>
              <a:gd name="gd25" fmla="val gd6"/>
              <a:gd name="gd26" fmla="val gd13"/>
              <a:gd name="gd27" fmla="val 0"/>
              <a:gd name="gd28" fmla="val gd13"/>
              <a:gd name="gd29" fmla="val 0"/>
              <a:gd name="gd30" fmla="val 21600"/>
              <a:gd name="gd31" fmla="val gd2"/>
              <a:gd name="gd32" fmla="val 21600"/>
              <a:gd name="gd33" fmla="val gd2"/>
              <a:gd name="gd34" fmla="val gd3"/>
              <a:gd name="gd35" fmla="val 21600"/>
              <a:gd name="gd36" fmla="val gd3"/>
              <a:gd name="gd37" fmla="*/ w 0 21600"/>
              <a:gd name="gd38" fmla="*/ h gd13 21600"/>
              <a:gd name="gd39" fmla="*/ w gd2 21600"/>
              <a:gd name="gd40" fmla="*/ h 21600 21600"/>
              <a:gd name="gd41" fmla="*/ w adj0 21600"/>
              <a:gd name="gd42" fmla="*/ h 0 1"/>
              <a:gd name="gd43" fmla="*/ w adj1 21600"/>
              <a:gd name="gd44" fmla="*/ h adj2 21600"/>
            </a:gdLst>
            <a:ahLst>
              <a:ahXY gdRefX="adj0" minX="gd3" maxX="gd10">
                <a:pos x="gd41" y="gd42"/>
              </a:ahXY>
              <a:ahXY gdRefX="adj1" minX="gd5" maxX="21600" gdRefY="adj2" maxY="gd1">
                <a:pos x="gd43" y="gd44"/>
              </a:ahXY>
            </a:ahLst>
            <a:cxnLst/>
            <a:rect l="gd37" t="gd38" r="gd39" b="gd40"/>
            <a:pathLst>
              <a:path w="21600" h="21600" extrusionOk="0">
                <a:moveTo>
                  <a:pt x="gd19" y="gd20"/>
                </a:moveTo>
                <a:lnTo>
                  <a:pt x="gd21" y="gd22"/>
                </a:lnTo>
                <a:lnTo>
                  <a:pt x="gd23" y="gd24"/>
                </a:lnTo>
                <a:lnTo>
                  <a:pt x="gd25" y="gd26"/>
                </a:lnTo>
                <a:lnTo>
                  <a:pt x="gd27" y="gd28"/>
                </a:lnTo>
                <a:lnTo>
                  <a:pt x="gd29" y="gd30"/>
                </a:lnTo>
                <a:lnTo>
                  <a:pt x="gd31" y="gd32"/>
                </a:lnTo>
                <a:lnTo>
                  <a:pt x="gd33" y="gd34"/>
                </a:lnTo>
                <a:lnTo>
                  <a:pt x="gd35" y="gd36"/>
                </a:lnTo>
                <a:close/>
              </a:path>
              <a:path w="21600" h="21600" extrusionOk="0"/>
            </a:pathLst>
          </a:custGeom>
          <a:solidFill>
            <a:schemeClr val="accent1"/>
          </a:solidFill>
          <a:ln w="9524">
            <a:solidFill>
              <a:schemeClr val="dk1"/>
            </a:solidFill>
            <a:round/>
            <a:headEnd/>
            <a:tailEnd/>
          </a:ln>
        </p:spPr>
        <p:txBody>
          <a:bodyPr lIns="91440" tIns="45720" rIns="91440" bIns="45720" anchor="ctr" anchorCtr="0"/>
          <a:lstStyle/>
          <a:p>
            <a:pPr>
              <a:defRPr/>
            </a:pPr>
            <a:endParaRPr/>
          </a:p>
        </p:txBody>
      </p:sp>
      <p:sp>
        <p:nvSpPr>
          <p:cNvPr id="21" name="Shape 238625"/>
          <p:cNvSpPr>
            <a:spLocks/>
          </p:cNvSpPr>
          <p:nvPr/>
        </p:nvSpPr>
        <p:spPr bwMode="auto">
          <a:xfrm>
            <a:off x="7451725" y="1341437"/>
            <a:ext cx="1292225" cy="336550"/>
          </a:xfrm>
          <a:prstGeom prst="rect">
            <a:avLst/>
          </a:prstGeom>
          <a:noFill/>
        </p:spPr>
        <p:txBody>
          <a:bodyPr lIns="91440" tIns="45720" rIns="91440" bIns="45720" anchor="t">
            <a:spAutoFit/>
          </a:bodyPr>
          <a:lstStyle/>
          <a:p>
            <a:pPr lvl="0">
              <a:defRPr/>
            </a:pPr>
            <a:r>
              <a:rPr sz="1600" b="1"/>
              <a:t>full M(π</a:t>
            </a:r>
            <a:r>
              <a:rPr lang="el-GR" sz="1600" b="1" baseline="30000"/>
              <a:t>+</a:t>
            </a:r>
            <a:r>
              <a:rPr sz="1600" b="1"/>
              <a:t>π</a:t>
            </a:r>
            <a:r>
              <a:rPr lang="el-GR" sz="1600" b="1" baseline="30000"/>
              <a:t>-</a:t>
            </a:r>
            <a:r>
              <a:rPr sz="1600" b="1"/>
              <a:t>)</a:t>
            </a:r>
            <a:endParaRPr/>
          </a:p>
        </p:txBody>
      </p:sp>
      <p:sp>
        <p:nvSpPr>
          <p:cNvPr id="22" name="Shape 238626"/>
          <p:cNvSpPr>
            <a:spLocks/>
          </p:cNvSpPr>
          <p:nvPr/>
        </p:nvSpPr>
        <p:spPr bwMode="auto">
          <a:xfrm>
            <a:off x="7164387" y="4608512"/>
            <a:ext cx="1612900" cy="304800"/>
          </a:xfrm>
          <a:prstGeom prst="rect">
            <a:avLst/>
          </a:prstGeom>
          <a:noFill/>
        </p:spPr>
        <p:txBody>
          <a:bodyPr lIns="91440" tIns="45720" rIns="91440" bIns="45720" anchor="t">
            <a:spAutoFit/>
          </a:bodyPr>
          <a:lstStyle/>
          <a:p>
            <a:pPr lvl="0">
              <a:defRPr/>
            </a:pPr>
            <a:r>
              <a:rPr lang="el-GR" sz="1400" b="1"/>
              <a:t>M(pπ</a:t>
            </a:r>
            <a:r>
              <a:rPr sz="1400" b="1" baseline="30000"/>
              <a:t>+</a:t>
            </a:r>
            <a:r>
              <a:rPr sz="1400" b="1"/>
              <a:t>) &lt; 1.3 GeV</a:t>
            </a:r>
            <a:endParaRPr/>
          </a:p>
        </p:txBody>
      </p:sp>
      <p:pic>
        <p:nvPicPr>
          <p:cNvPr id="23" name="Image 238628"/>
          <p:cNvPicPr>
            <a:picLocks noGrp="1" noChangeAspect="1"/>
          </p:cNvPicPr>
          <p:nvPr/>
        </p:nvPicPr>
        <p:blipFill>
          <a:blip r:embed="rId6"/>
          <a:stretch/>
        </p:blipFill>
        <p:spPr bwMode="auto">
          <a:xfrm>
            <a:off x="755650" y="6237287"/>
            <a:ext cx="1873250" cy="320675"/>
          </a:xfrm>
          <a:prstGeom prst="rect">
            <a:avLst/>
          </a:prstGeom>
          <a:noFill/>
        </p:spPr>
      </p:pic>
      <p:sp>
        <p:nvSpPr>
          <p:cNvPr id="24" name="Shape 238629"/>
          <p:cNvSpPr>
            <a:spLocks noGrp="1" noChangeShapeType="1"/>
          </p:cNvSpPr>
          <p:nvPr/>
        </p:nvSpPr>
        <p:spPr bwMode="auto">
          <a:xfrm flipH="1">
            <a:off x="7667625" y="2565400"/>
            <a:ext cx="288924" cy="358775"/>
          </a:xfrm>
          <a:prstGeom prst="line">
            <a:avLst/>
          </a:prstGeom>
          <a:noFill/>
          <a:ln w="19050">
            <a:solidFill>
              <a:srgbClr val="FF0000"/>
            </a:solidFill>
            <a:round/>
            <a:headEnd/>
            <a:tailEnd type="triangle" w="med" len="med"/>
          </a:ln>
        </p:spPr>
        <p:txBody>
          <a:bodyPr lIns="91440" tIns="45720" rIns="91440" bIns="45720"/>
          <a:lstStyle/>
          <a:p>
            <a:pPr>
              <a:defRPr/>
            </a:pPr>
            <a:endParaRPr/>
          </a:p>
        </p:txBody>
      </p:sp>
      <p:sp>
        <p:nvSpPr>
          <p:cNvPr id="25" name="Shape 238630"/>
          <p:cNvSpPr>
            <a:spLocks/>
          </p:cNvSpPr>
          <p:nvPr/>
        </p:nvSpPr>
        <p:spPr bwMode="auto">
          <a:xfrm>
            <a:off x="7885112" y="2276475"/>
            <a:ext cx="793750" cy="517525"/>
          </a:xfrm>
          <a:prstGeom prst="rect">
            <a:avLst/>
          </a:prstGeom>
          <a:noFill/>
        </p:spPr>
        <p:txBody>
          <a:bodyPr lIns="91440" tIns="45720" rIns="91440" bIns="45720" anchor="t">
            <a:spAutoFit/>
          </a:bodyPr>
          <a:lstStyle/>
          <a:p>
            <a:pPr lvl="0">
              <a:defRPr/>
            </a:pPr>
            <a:r>
              <a:rPr sz="1400" b="1"/>
              <a:t>back-</a:t>
            </a:r>
            <a:endParaRPr/>
          </a:p>
          <a:p>
            <a:pPr lvl="0">
              <a:defRPr/>
            </a:pPr>
            <a:r>
              <a:rPr sz="1400" b="1"/>
              <a:t>ground</a:t>
            </a:r>
            <a:endParaRPr/>
          </a:p>
        </p:txBody>
      </p:sp>
      <p:sp>
        <p:nvSpPr>
          <p:cNvPr id="26" name="Shape 238637"/>
          <p:cNvSpPr>
            <a:spLocks/>
          </p:cNvSpPr>
          <p:nvPr/>
        </p:nvSpPr>
        <p:spPr bwMode="auto">
          <a:xfrm>
            <a:off x="3563937" y="5445125"/>
            <a:ext cx="1812925" cy="703262"/>
          </a:xfrm>
          <a:prstGeom prst="rect">
            <a:avLst/>
          </a:prstGeom>
          <a:noFill/>
        </p:spPr>
        <p:txBody>
          <a:bodyPr lIns="91440" tIns="45720" rIns="91440" bIns="45720" anchor="t">
            <a:spAutoFit/>
          </a:bodyPr>
          <a:lstStyle/>
          <a:p>
            <a:pPr lvl="0" algn="ctr">
              <a:defRPr/>
            </a:pPr>
            <a:r>
              <a:rPr sz="1600" b="1"/>
              <a:t>ρ contamination </a:t>
            </a:r>
            <a:endParaRPr/>
          </a:p>
          <a:p>
            <a:pPr lvl="0" algn="ctr">
              <a:defRPr/>
            </a:pPr>
            <a:endParaRPr lang="en-US" sz="800"/>
          </a:p>
          <a:p>
            <a:pPr lvl="0" algn="ctr">
              <a:defRPr/>
            </a:pPr>
            <a:r>
              <a:rPr sz="1600" b="1"/>
              <a:t>&lt; 0.8 %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AutoShape 2"/>
          <p:cNvSpPr>
            <a:spLocks noGrp="1" noChangeShapeType="1"/>
          </p:cNvSpPr>
          <p:nvPr/>
        </p:nvSpPr>
        <p:spPr bwMode="auto">
          <a:xfrm>
            <a:off x="585787" y="371474"/>
            <a:ext cx="8208962" cy="504825"/>
          </a:xfrm>
          <a:prstGeom prst="roundRect">
            <a:avLst>
              <a:gd name="adj" fmla="val 16667"/>
            </a:avLst>
          </a:prstGeom>
          <a:solidFill>
            <a:srgbClr val="FF9900">
              <a:alpha val="59607"/>
            </a:srgbClr>
          </a:solidFill>
        </p:spPr>
        <p:txBody>
          <a:bodyPr lIns="91440" tIns="45720" rIns="91440" bIns="45720" anchor="ctr" anchorCtr="0"/>
          <a:lstStyle>
            <a:lvl1pPr marL="342900" indent="-342900" algn="l" defTabSz="914400">
              <a:lnSpc>
                <a:spcPct val="100000"/>
              </a:lnSpc>
              <a:spcBef>
                <a:spcPts val="0"/>
              </a:spcBef>
              <a:buClr>
                <a:schemeClr val="lt2"/>
              </a:buClr>
              <a:buSzPct val="75000"/>
              <a:buChar char="n"/>
              <a:defRPr sz="3200">
                <a:solidFill>
                  <a:schemeClr val="dk1"/>
                </a:solidFill>
                <a:latin typeface="+mj-lt"/>
                <a:ea typeface="Arial"/>
              </a:defRPr>
            </a:lvl1pPr>
            <a:lvl2pPr marL="742950" indent="-285750" algn="l" defTabSz="914400">
              <a:lnSpc>
                <a:spcPct val="100000"/>
              </a:lnSpc>
              <a:spcBef>
                <a:spcPts val="0"/>
              </a:spcBef>
              <a:buClr>
                <a:schemeClr val="accent2"/>
              </a:buClr>
              <a:buSzPct val="80000"/>
              <a:buChar char="¨"/>
              <a:defRPr sz="2800">
                <a:solidFill>
                  <a:schemeClr val="dk1"/>
                </a:solidFill>
                <a:latin typeface="+mj-lt"/>
                <a:ea typeface="Arial"/>
              </a:defRPr>
            </a:lvl2pPr>
            <a:lvl3pPr marL="1143000" indent="-228600" algn="l" defTabSz="914400">
              <a:lnSpc>
                <a:spcPct val="100000"/>
              </a:lnSpc>
              <a:spcBef>
                <a:spcPts val="0"/>
              </a:spcBef>
              <a:buClr>
                <a:schemeClr val="lt2"/>
              </a:buClr>
              <a:buSzPct val="65000"/>
              <a:buChar char="n"/>
              <a:defRPr sz="2400">
                <a:solidFill>
                  <a:schemeClr val="dk1"/>
                </a:solidFill>
                <a:latin typeface="+mj-lt"/>
                <a:ea typeface="Arial"/>
              </a:defRPr>
            </a:lvl3pPr>
            <a:lvl4pPr marL="1600200" indent="-228600" algn="l" defTabSz="914400">
              <a:lnSpc>
                <a:spcPct val="100000"/>
              </a:lnSpc>
              <a:spcBef>
                <a:spcPts val="0"/>
              </a:spcBef>
              <a:buClr>
                <a:schemeClr val="accent2"/>
              </a:buClr>
              <a:buSzPct val="70000"/>
              <a:buChar char="¨"/>
              <a:defRPr sz="2000">
                <a:solidFill>
                  <a:schemeClr val="dk1"/>
                </a:solidFill>
                <a:latin typeface="+mj-lt"/>
                <a:ea typeface="Arial"/>
              </a:defRPr>
            </a:lvl4pPr>
            <a:lvl5pPr marL="2057400" indent="-228600" algn="l" defTabSz="914400">
              <a:lnSpc>
                <a:spcPct val="100000"/>
              </a:lnSpc>
              <a:spcBef>
                <a:spcPts val="0"/>
              </a:spcBef>
              <a:buClr>
                <a:schemeClr val="lt2"/>
              </a:buClr>
              <a:buSzPct val="70000"/>
              <a:buChar char="§"/>
              <a:defRPr sz="2000">
                <a:solidFill>
                  <a:schemeClr val="dk1"/>
                </a:solidFill>
                <a:latin typeface="+mj-lt"/>
                <a:ea typeface="Arial"/>
              </a:defRPr>
            </a:lvl5pPr>
          </a:lstStyle>
          <a:p>
            <a:pPr marL="0" lvl="0" indent="0" algn="ctr">
              <a:buNone/>
              <a:defRPr/>
            </a:pPr>
            <a:r>
              <a:rPr lang="de-DE" sz="2400" b="1"/>
              <a:t>Monte Carlo Simulations</a:t>
            </a:r>
            <a:endParaRPr/>
          </a:p>
        </p:txBody>
      </p:sp>
      <p:sp>
        <p:nvSpPr>
          <p:cNvPr id="6" name="Shape 240649"/>
          <p:cNvSpPr>
            <a:spLocks/>
          </p:cNvSpPr>
          <p:nvPr/>
        </p:nvSpPr>
        <p:spPr bwMode="auto">
          <a:xfrm>
            <a:off x="523875" y="1101725"/>
            <a:ext cx="3562350" cy="366712"/>
          </a:xfrm>
          <a:prstGeom prst="rect">
            <a:avLst/>
          </a:prstGeom>
          <a:noFill/>
        </p:spPr>
        <p:txBody>
          <a:bodyPr lIns="91440" tIns="45720" rIns="91440" bIns="45720" anchor="t">
            <a:spAutoFit/>
          </a:bodyPr>
          <a:lstStyle/>
          <a:p>
            <a:pPr lvl="0">
              <a:defRPr/>
            </a:pPr>
            <a:r>
              <a:rPr b="1" u="sng"/>
              <a:t>2 MC samples have been used</a:t>
            </a:r>
            <a:r>
              <a:rPr b="1"/>
              <a:t>:</a:t>
            </a:r>
            <a:endParaRPr/>
          </a:p>
        </p:txBody>
      </p:sp>
      <p:sp>
        <p:nvSpPr>
          <p:cNvPr id="7" name="Shape 240650"/>
          <p:cNvSpPr>
            <a:spLocks/>
          </p:cNvSpPr>
          <p:nvPr/>
        </p:nvSpPr>
        <p:spPr bwMode="auto">
          <a:xfrm>
            <a:off x="487362" y="1557337"/>
            <a:ext cx="8405812" cy="2933699"/>
          </a:xfrm>
          <a:prstGeom prst="rect">
            <a:avLst/>
          </a:prstGeom>
          <a:noFill/>
        </p:spPr>
        <p:txBody>
          <a:bodyPr lIns="91440" tIns="45720" rIns="91440" bIns="45720" anchor="t">
            <a:spAutoFit/>
          </a:bodyPr>
          <a:lstStyle/>
          <a:p>
            <a:pPr lvl="0">
              <a:defRPr/>
            </a:pPr>
            <a:r>
              <a:rPr sz="1600" b="1"/>
              <a:t>a)</a:t>
            </a:r>
            <a:r>
              <a:rPr sz="1600"/>
              <a:t> </a:t>
            </a:r>
            <a:r>
              <a:rPr sz="1600" b="1"/>
              <a:t>Semi-inclusive DIS MC</a:t>
            </a:r>
            <a:endParaRPr lang="en-US" sz="1600"/>
          </a:p>
          <a:p>
            <a:pPr lvl="0">
              <a:defRPr/>
            </a:pPr>
            <a:endParaRPr lang="en-US" sz="500"/>
          </a:p>
          <a:p>
            <a:pPr lvl="0">
              <a:defRPr/>
            </a:pPr>
            <a:r>
              <a:rPr sz="1600"/>
              <a:t>     Does not contain the π</a:t>
            </a:r>
            <a:r>
              <a:rPr sz="1600" baseline="30000"/>
              <a:t>-</a:t>
            </a:r>
            <a:r>
              <a:rPr sz="1600"/>
              <a:t>Δ</a:t>
            </a:r>
            <a:r>
              <a:rPr sz="1600" baseline="30000"/>
              <a:t>++</a:t>
            </a:r>
            <a:r>
              <a:rPr sz="1600"/>
              <a:t> production in „forward“ kinematics</a:t>
            </a:r>
            <a:endParaRPr/>
          </a:p>
          <a:p>
            <a:pPr lvl="0">
              <a:defRPr/>
            </a:pPr>
            <a:endParaRPr lang="en-US" sz="500"/>
          </a:p>
          <a:p>
            <a:pPr lvl="0">
              <a:defRPr/>
            </a:pPr>
            <a:r>
              <a:rPr lang="el-GR" sz="1600"/>
              <a:t>     Contains nonres. background as well as ρ production and other potential BG channels</a:t>
            </a:r>
            <a:endParaRPr/>
          </a:p>
          <a:p>
            <a:pPr lvl="0">
              <a:defRPr/>
            </a:pPr>
            <a:endParaRPr lang="en-US" sz="800"/>
          </a:p>
          <a:p>
            <a:pPr lvl="0">
              <a:defRPr/>
            </a:pPr>
            <a:r>
              <a:rPr lang="el-GR" sz="1600"/>
              <a:t>     Used to estimate background shape and contaminations</a:t>
            </a:r>
            <a:endParaRPr/>
          </a:p>
          <a:p>
            <a:pPr lvl="0">
              <a:defRPr/>
            </a:pPr>
            <a:endParaRPr lang="en-US" sz="1600"/>
          </a:p>
          <a:p>
            <a:pPr lvl="0">
              <a:defRPr/>
            </a:pPr>
            <a:r>
              <a:rPr sz="1600" b="1"/>
              <a:t>b)</a:t>
            </a:r>
            <a:r>
              <a:rPr sz="1600"/>
              <a:t> </a:t>
            </a:r>
            <a:r>
              <a:rPr sz="1600" b="1"/>
              <a:t>Exclusive π</a:t>
            </a:r>
            <a:r>
              <a:rPr sz="1600" b="1" baseline="30000"/>
              <a:t>-</a:t>
            </a:r>
            <a:r>
              <a:rPr sz="1600" b="1"/>
              <a:t>Δ</a:t>
            </a:r>
            <a:r>
              <a:rPr sz="1600" b="1" baseline="30000"/>
              <a:t>++</a:t>
            </a:r>
            <a:r>
              <a:rPr sz="1600" b="1"/>
              <a:t> MC</a:t>
            </a:r>
            <a:endParaRPr/>
          </a:p>
          <a:p>
            <a:pPr lvl="0">
              <a:defRPr/>
            </a:pPr>
            <a:endParaRPr lang="en-US" sz="800"/>
          </a:p>
          <a:p>
            <a:pPr lvl="0">
              <a:defRPr/>
            </a:pPr>
            <a:r>
              <a:rPr sz="1600"/>
              <a:t>     Phase space simulation with a weigth added to match experimental data</a:t>
            </a:r>
            <a:endParaRPr/>
          </a:p>
          <a:p>
            <a:pPr lvl="0">
              <a:defRPr/>
            </a:pPr>
            <a:endParaRPr lang="en-US" sz="800"/>
          </a:p>
          <a:p>
            <a:pPr lvl="0">
              <a:defRPr/>
            </a:pPr>
            <a:r>
              <a:rPr sz="1600"/>
              <a:t>     Δ peak with PDG mass and FWHM</a:t>
            </a:r>
            <a:endParaRPr/>
          </a:p>
          <a:p>
            <a:pPr lvl="0">
              <a:defRPr/>
            </a:pPr>
            <a:endParaRPr/>
          </a:p>
          <a:p>
            <a:pPr lvl="0">
              <a:buFont typeface="Wingdings"/>
              <a:buChar char="è"/>
              <a:defRPr/>
            </a:pPr>
            <a:r>
              <a:rPr sz="1600"/>
              <a:t> Both MCs are processed through the full simulation and reconstruction chain</a:t>
            </a:r>
            <a:endParaRPr/>
          </a:p>
        </p:txBody>
      </p:sp>
      <p:pic>
        <p:nvPicPr>
          <p:cNvPr id="8" name="Image 240658"/>
          <p:cNvPicPr>
            <a:picLocks noGrp="1" noChangeAspect="1"/>
          </p:cNvPicPr>
          <p:nvPr/>
        </p:nvPicPr>
        <p:blipFill>
          <a:blip r:embed="rId2"/>
          <a:stretch/>
        </p:blipFill>
        <p:spPr bwMode="auto">
          <a:xfrm>
            <a:off x="179387" y="4833937"/>
            <a:ext cx="8820150" cy="1690687"/>
          </a:xfrm>
          <a:prstGeom prst="rect">
            <a:avLst/>
          </a:prstGeom>
          <a:noFill/>
        </p:spPr>
      </p:pic>
      <p:sp>
        <p:nvSpPr>
          <p:cNvPr id="9" name="Shape 240659"/>
          <p:cNvSpPr>
            <a:spLocks/>
          </p:cNvSpPr>
          <p:nvPr/>
        </p:nvSpPr>
        <p:spPr bwMode="auto">
          <a:xfrm>
            <a:off x="2195512" y="5049837"/>
            <a:ext cx="522287" cy="457200"/>
          </a:xfrm>
          <a:prstGeom prst="rect">
            <a:avLst/>
          </a:prstGeom>
          <a:noFill/>
        </p:spPr>
        <p:txBody>
          <a:bodyPr lIns="91440" tIns="45720" rIns="91440" bIns="45720" anchor="t">
            <a:spAutoFit/>
          </a:bodyPr>
          <a:lstStyle/>
          <a:p>
            <a:pPr lvl="0">
              <a:defRPr/>
            </a:pPr>
            <a:r>
              <a:rPr sz="2400" b="1"/>
              <a:t>Q²</a:t>
            </a:r>
            <a:endParaRPr/>
          </a:p>
        </p:txBody>
      </p:sp>
      <p:sp>
        <p:nvSpPr>
          <p:cNvPr id="10" name="Shape 240660"/>
          <p:cNvSpPr>
            <a:spLocks/>
          </p:cNvSpPr>
          <p:nvPr/>
        </p:nvSpPr>
        <p:spPr bwMode="auto">
          <a:xfrm>
            <a:off x="5076825" y="4978400"/>
            <a:ext cx="500062" cy="457200"/>
          </a:xfrm>
          <a:prstGeom prst="rect">
            <a:avLst/>
          </a:prstGeom>
          <a:noFill/>
        </p:spPr>
        <p:txBody>
          <a:bodyPr lIns="91440" tIns="45720" rIns="91440" bIns="45720" anchor="t">
            <a:spAutoFit/>
          </a:bodyPr>
          <a:lstStyle/>
          <a:p>
            <a:pPr lvl="0">
              <a:defRPr/>
            </a:pPr>
            <a:r>
              <a:rPr sz="2400" b="1"/>
              <a:t>x</a:t>
            </a:r>
            <a:r>
              <a:rPr sz="2400" b="1" baseline="-25000"/>
              <a:t>B</a:t>
            </a:r>
            <a:endParaRPr/>
          </a:p>
        </p:txBody>
      </p:sp>
      <p:sp>
        <p:nvSpPr>
          <p:cNvPr id="11" name="Shape 240661"/>
          <p:cNvSpPr>
            <a:spLocks/>
          </p:cNvSpPr>
          <p:nvPr/>
        </p:nvSpPr>
        <p:spPr bwMode="auto">
          <a:xfrm>
            <a:off x="8172450" y="5049837"/>
            <a:ext cx="387350" cy="457200"/>
          </a:xfrm>
          <a:prstGeom prst="rect">
            <a:avLst/>
          </a:prstGeom>
          <a:noFill/>
        </p:spPr>
        <p:txBody>
          <a:bodyPr lIns="91440" tIns="45720" rIns="91440" bIns="45720" anchor="t">
            <a:spAutoFit/>
          </a:bodyPr>
          <a:lstStyle/>
          <a:p>
            <a:pPr lvl="0">
              <a:defRPr/>
            </a:pPr>
            <a:r>
              <a:rPr sz="2400" b="1"/>
              <a:t>-t</a:t>
            </a:r>
            <a:endParaRPr/>
          </a:p>
        </p:txBody>
      </p:sp>
      <p:sp>
        <p:nvSpPr>
          <p:cNvPr id="12" name="Shape 240662"/>
          <p:cNvSpPr>
            <a:spLocks noGrp="1" noChangeShapeType="1"/>
          </p:cNvSpPr>
          <p:nvPr/>
        </p:nvSpPr>
        <p:spPr bwMode="auto">
          <a:xfrm>
            <a:off x="3276600" y="4725986"/>
            <a:ext cx="360362" cy="0"/>
          </a:xfrm>
          <a:prstGeom prst="line">
            <a:avLst/>
          </a:prstGeom>
          <a:noFill/>
          <a:ln w="25400">
            <a:solidFill>
              <a:srgbClr val="0000FF"/>
            </a:solidFill>
            <a:round/>
            <a:headEnd/>
            <a:tailEnd/>
          </a:ln>
        </p:spPr>
        <p:txBody>
          <a:bodyPr lIns="91440" tIns="45720" rIns="91440" bIns="45720"/>
          <a:lstStyle/>
          <a:p>
            <a:pPr>
              <a:defRPr/>
            </a:pPr>
            <a:endParaRPr/>
          </a:p>
        </p:txBody>
      </p:sp>
      <p:sp>
        <p:nvSpPr>
          <p:cNvPr id="13" name="Shape 240663"/>
          <p:cNvSpPr>
            <a:spLocks noGrp="1" noChangeShapeType="1"/>
          </p:cNvSpPr>
          <p:nvPr/>
        </p:nvSpPr>
        <p:spPr bwMode="auto">
          <a:xfrm>
            <a:off x="4533900" y="4725986"/>
            <a:ext cx="431799" cy="0"/>
          </a:xfrm>
          <a:prstGeom prst="line">
            <a:avLst/>
          </a:prstGeom>
          <a:noFill/>
          <a:ln w="25400">
            <a:solidFill>
              <a:srgbClr val="FF0000"/>
            </a:solidFill>
            <a:round/>
            <a:headEnd/>
            <a:tailEnd/>
          </a:ln>
        </p:spPr>
        <p:txBody>
          <a:bodyPr lIns="91440" tIns="45720" rIns="91440" bIns="45720"/>
          <a:lstStyle/>
          <a:p>
            <a:pPr>
              <a:defRPr/>
            </a:pPr>
            <a:endParaRPr/>
          </a:p>
        </p:txBody>
      </p:sp>
      <p:sp>
        <p:nvSpPr>
          <p:cNvPr id="14" name="Shape 240664"/>
          <p:cNvSpPr>
            <a:spLocks/>
          </p:cNvSpPr>
          <p:nvPr/>
        </p:nvSpPr>
        <p:spPr bwMode="auto">
          <a:xfrm>
            <a:off x="3616325" y="4581525"/>
            <a:ext cx="547687" cy="304800"/>
          </a:xfrm>
          <a:prstGeom prst="rect">
            <a:avLst/>
          </a:prstGeom>
          <a:noFill/>
        </p:spPr>
        <p:txBody>
          <a:bodyPr lIns="91440" tIns="45720" rIns="91440" bIns="45720" anchor="t">
            <a:spAutoFit/>
          </a:bodyPr>
          <a:lstStyle/>
          <a:p>
            <a:pPr lvl="0">
              <a:defRPr/>
            </a:pPr>
            <a:r>
              <a:rPr sz="1400" b="1"/>
              <a:t>data</a:t>
            </a:r>
            <a:endParaRPr/>
          </a:p>
        </p:txBody>
      </p:sp>
      <p:sp>
        <p:nvSpPr>
          <p:cNvPr id="15" name="Shape 240665"/>
          <p:cNvSpPr>
            <a:spLocks/>
          </p:cNvSpPr>
          <p:nvPr/>
        </p:nvSpPr>
        <p:spPr bwMode="auto">
          <a:xfrm>
            <a:off x="5037137" y="4583112"/>
            <a:ext cx="903287" cy="304800"/>
          </a:xfrm>
          <a:prstGeom prst="rect">
            <a:avLst/>
          </a:prstGeom>
          <a:noFill/>
        </p:spPr>
        <p:txBody>
          <a:bodyPr lIns="91440" tIns="45720" rIns="91440" bIns="45720" anchor="t">
            <a:spAutoFit/>
          </a:bodyPr>
          <a:lstStyle/>
          <a:p>
            <a:pPr lvl="0">
              <a:defRPr/>
            </a:pPr>
            <a:r>
              <a:rPr sz="1400" b="1"/>
              <a:t>excl. MC</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AutoShape 2"/>
          <p:cNvSpPr>
            <a:spLocks noGrp="1" noChangeShapeType="1"/>
          </p:cNvSpPr>
          <p:nvPr/>
        </p:nvSpPr>
        <p:spPr bwMode="auto">
          <a:xfrm>
            <a:off x="395287" y="549275"/>
            <a:ext cx="8208962" cy="503237"/>
          </a:xfrm>
          <a:prstGeom prst="roundRect">
            <a:avLst>
              <a:gd name="adj" fmla="val 16667"/>
            </a:avLst>
          </a:prstGeom>
          <a:solidFill>
            <a:srgbClr val="FF9900">
              <a:alpha val="59607"/>
            </a:srgbClr>
          </a:solidFill>
        </p:spPr>
        <p:txBody>
          <a:bodyPr lIns="91440" tIns="45720" rIns="91440" bIns="45720" anchor="ctr" anchorCtr="0"/>
          <a:lstStyle/>
          <a:p>
            <a:pPr lvl="0" algn="ctr">
              <a:defRPr/>
            </a:pPr>
            <a:r>
              <a:rPr lang="en-US" sz="2100" b="1"/>
              <a:t>3-Dimensional Imaging of Quarks and Gluons</a:t>
            </a:r>
            <a:endParaRPr/>
          </a:p>
        </p:txBody>
      </p:sp>
      <p:pic>
        <p:nvPicPr>
          <p:cNvPr id="6" name="Image 181271"/>
          <p:cNvPicPr>
            <a:picLocks noGrp="1" noChangeAspect="1"/>
          </p:cNvPicPr>
          <p:nvPr/>
        </p:nvPicPr>
        <p:blipFill>
          <a:blip r:embed="rId2"/>
          <a:stretch/>
        </p:blipFill>
        <p:spPr bwMode="auto">
          <a:xfrm>
            <a:off x="684212" y="1125537"/>
            <a:ext cx="7705725" cy="5410200"/>
          </a:xfrm>
          <a:prstGeom prst="rect">
            <a:avLst/>
          </a:prstGeom>
          <a:noFill/>
        </p:spPr>
      </p:pic>
      <p:sp>
        <p:nvSpPr>
          <p:cNvPr id="7" name="Shape 181277"/>
          <p:cNvSpPr>
            <a:spLocks noGrp="1" noChangeShapeType="1"/>
          </p:cNvSpPr>
          <p:nvPr/>
        </p:nvSpPr>
        <p:spPr bwMode="auto">
          <a:xfrm>
            <a:off x="827087" y="2349500"/>
            <a:ext cx="2808287" cy="503237"/>
          </a:xfrm>
          <a:prstGeom prst="rect">
            <a:avLst/>
          </a:prstGeom>
          <a:solidFill>
            <a:schemeClr val="lt1"/>
          </a:solidFill>
        </p:spPr>
        <p:txBody>
          <a:bodyPr lIns="91440" tIns="45720" rIns="91440" bIns="45720" anchor="ctr" anchorCtr="0"/>
          <a:lstStyle/>
          <a:p>
            <a:pPr>
              <a:defRPr/>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AutoShape 2"/>
          <p:cNvSpPr>
            <a:spLocks noGrp="1" noChangeShapeType="1"/>
          </p:cNvSpPr>
          <p:nvPr/>
        </p:nvSpPr>
        <p:spPr bwMode="auto">
          <a:xfrm>
            <a:off x="539750" y="476250"/>
            <a:ext cx="8208962" cy="504825"/>
          </a:xfrm>
          <a:prstGeom prst="roundRect">
            <a:avLst>
              <a:gd name="adj" fmla="val 16667"/>
            </a:avLst>
          </a:prstGeom>
          <a:solidFill>
            <a:srgbClr val="FF9900">
              <a:alpha val="59607"/>
            </a:srgbClr>
          </a:solidFill>
        </p:spPr>
        <p:txBody>
          <a:bodyPr lIns="91440" tIns="45720" rIns="91440" bIns="45720" anchor="ctr" anchorCtr="0"/>
          <a:lstStyle>
            <a:lvl1pPr marL="342900" indent="-342900" algn="l" defTabSz="914400">
              <a:lnSpc>
                <a:spcPct val="100000"/>
              </a:lnSpc>
              <a:spcBef>
                <a:spcPts val="0"/>
              </a:spcBef>
              <a:buClr>
                <a:schemeClr val="lt2"/>
              </a:buClr>
              <a:buSzPct val="75000"/>
              <a:buChar char="n"/>
              <a:defRPr sz="3200">
                <a:solidFill>
                  <a:schemeClr val="dk1"/>
                </a:solidFill>
                <a:latin typeface="+mj-lt"/>
                <a:ea typeface="Arial"/>
              </a:defRPr>
            </a:lvl1pPr>
            <a:lvl2pPr marL="742950" indent="-285750" algn="l" defTabSz="914400">
              <a:lnSpc>
                <a:spcPct val="100000"/>
              </a:lnSpc>
              <a:spcBef>
                <a:spcPts val="0"/>
              </a:spcBef>
              <a:buClr>
                <a:schemeClr val="accent2"/>
              </a:buClr>
              <a:buSzPct val="80000"/>
              <a:buChar char="¨"/>
              <a:defRPr sz="2800">
                <a:solidFill>
                  <a:schemeClr val="dk1"/>
                </a:solidFill>
                <a:latin typeface="+mj-lt"/>
                <a:ea typeface="Arial"/>
              </a:defRPr>
            </a:lvl2pPr>
            <a:lvl3pPr marL="1143000" indent="-228600" algn="l" defTabSz="914400">
              <a:lnSpc>
                <a:spcPct val="100000"/>
              </a:lnSpc>
              <a:spcBef>
                <a:spcPts val="0"/>
              </a:spcBef>
              <a:buClr>
                <a:schemeClr val="lt2"/>
              </a:buClr>
              <a:buSzPct val="65000"/>
              <a:buChar char="n"/>
              <a:defRPr sz="2400">
                <a:solidFill>
                  <a:schemeClr val="dk1"/>
                </a:solidFill>
                <a:latin typeface="+mj-lt"/>
                <a:ea typeface="Arial"/>
              </a:defRPr>
            </a:lvl3pPr>
            <a:lvl4pPr marL="1600200" indent="-228600" algn="l" defTabSz="914400">
              <a:lnSpc>
                <a:spcPct val="100000"/>
              </a:lnSpc>
              <a:spcBef>
                <a:spcPts val="0"/>
              </a:spcBef>
              <a:buClr>
                <a:schemeClr val="accent2"/>
              </a:buClr>
              <a:buSzPct val="70000"/>
              <a:buChar char="¨"/>
              <a:defRPr sz="2000">
                <a:solidFill>
                  <a:schemeClr val="dk1"/>
                </a:solidFill>
                <a:latin typeface="+mj-lt"/>
                <a:ea typeface="Arial"/>
              </a:defRPr>
            </a:lvl4pPr>
            <a:lvl5pPr marL="2057400" indent="-228600" algn="l" defTabSz="914400">
              <a:lnSpc>
                <a:spcPct val="100000"/>
              </a:lnSpc>
              <a:spcBef>
                <a:spcPts val="0"/>
              </a:spcBef>
              <a:buClr>
                <a:schemeClr val="lt2"/>
              </a:buClr>
              <a:buSzPct val="70000"/>
              <a:buChar char="§"/>
              <a:defRPr sz="2000">
                <a:solidFill>
                  <a:schemeClr val="dk1"/>
                </a:solidFill>
                <a:latin typeface="+mj-lt"/>
                <a:ea typeface="Arial"/>
              </a:defRPr>
            </a:lvl5pPr>
          </a:lstStyle>
          <a:p>
            <a:pPr marL="0" lvl="0" indent="0" algn="ctr">
              <a:buNone/>
              <a:defRPr/>
            </a:pPr>
            <a:r>
              <a:rPr lang="de-DE" sz="2400" b="1"/>
              <a:t>Event Selection and Background Estimate</a:t>
            </a:r>
            <a:endParaRPr/>
          </a:p>
        </p:txBody>
      </p:sp>
      <p:sp>
        <p:nvSpPr>
          <p:cNvPr id="6" name="Shape 198708"/>
          <p:cNvSpPr>
            <a:spLocks noGrp="1" noChangeShapeType="1"/>
          </p:cNvSpPr>
          <p:nvPr/>
        </p:nvSpPr>
        <p:spPr bwMode="auto">
          <a:xfrm>
            <a:off x="900112" y="5335587"/>
            <a:ext cx="574675" cy="0"/>
          </a:xfrm>
          <a:prstGeom prst="line">
            <a:avLst/>
          </a:prstGeom>
          <a:noFill/>
          <a:ln w="25400">
            <a:solidFill>
              <a:srgbClr val="0000FF"/>
            </a:solidFill>
            <a:round/>
            <a:headEnd/>
            <a:tailEnd/>
          </a:ln>
        </p:spPr>
        <p:txBody>
          <a:bodyPr lIns="91440" tIns="45720" rIns="91440" bIns="45720"/>
          <a:lstStyle/>
          <a:p>
            <a:pPr>
              <a:defRPr/>
            </a:pPr>
            <a:endParaRPr/>
          </a:p>
        </p:txBody>
      </p:sp>
      <p:sp>
        <p:nvSpPr>
          <p:cNvPr id="7" name="Shape 198711"/>
          <p:cNvSpPr>
            <a:spLocks noGrp="1" noChangeShapeType="1"/>
          </p:cNvSpPr>
          <p:nvPr/>
        </p:nvSpPr>
        <p:spPr bwMode="auto">
          <a:xfrm>
            <a:off x="900112" y="5695950"/>
            <a:ext cx="574675" cy="0"/>
          </a:xfrm>
          <a:prstGeom prst="line">
            <a:avLst/>
          </a:prstGeom>
          <a:noFill/>
          <a:ln w="25400">
            <a:solidFill>
              <a:schemeClr val="dk1"/>
            </a:solidFill>
            <a:round/>
            <a:headEnd/>
            <a:tailEnd/>
          </a:ln>
        </p:spPr>
        <p:txBody>
          <a:bodyPr lIns="91440" tIns="45720" rIns="91440" bIns="45720"/>
          <a:lstStyle/>
          <a:p>
            <a:pPr>
              <a:defRPr/>
            </a:pPr>
            <a:endParaRPr/>
          </a:p>
        </p:txBody>
      </p:sp>
      <p:sp>
        <p:nvSpPr>
          <p:cNvPr id="8" name="Shape 198712"/>
          <p:cNvSpPr>
            <a:spLocks noGrp="1" noChangeShapeType="1"/>
          </p:cNvSpPr>
          <p:nvPr/>
        </p:nvSpPr>
        <p:spPr bwMode="auto">
          <a:xfrm>
            <a:off x="4572000" y="6165850"/>
            <a:ext cx="574675" cy="0"/>
          </a:xfrm>
          <a:prstGeom prst="line">
            <a:avLst/>
          </a:prstGeom>
          <a:noFill/>
          <a:ln w="25400">
            <a:solidFill>
              <a:srgbClr val="00FF00"/>
            </a:solidFill>
            <a:round/>
            <a:headEnd/>
            <a:tailEnd/>
          </a:ln>
        </p:spPr>
        <p:txBody>
          <a:bodyPr lIns="91440" tIns="45720" rIns="91440" bIns="45720"/>
          <a:lstStyle/>
          <a:p>
            <a:pPr>
              <a:defRPr/>
            </a:pPr>
            <a:endParaRPr/>
          </a:p>
        </p:txBody>
      </p:sp>
      <p:sp>
        <p:nvSpPr>
          <p:cNvPr id="9" name="Shape 198713"/>
          <p:cNvSpPr>
            <a:spLocks noGrp="1" noChangeShapeType="1"/>
          </p:cNvSpPr>
          <p:nvPr/>
        </p:nvSpPr>
        <p:spPr bwMode="auto">
          <a:xfrm>
            <a:off x="4572000" y="5697537"/>
            <a:ext cx="574675" cy="0"/>
          </a:xfrm>
          <a:prstGeom prst="line">
            <a:avLst/>
          </a:prstGeom>
          <a:noFill/>
          <a:ln w="25400">
            <a:solidFill>
              <a:srgbClr val="FF0000"/>
            </a:solidFill>
            <a:round/>
            <a:headEnd/>
            <a:tailEnd/>
          </a:ln>
        </p:spPr>
        <p:txBody>
          <a:bodyPr lIns="91440" tIns="45720" rIns="91440" bIns="45720"/>
          <a:lstStyle/>
          <a:p>
            <a:pPr>
              <a:defRPr/>
            </a:pPr>
            <a:endParaRPr/>
          </a:p>
        </p:txBody>
      </p:sp>
      <p:sp>
        <p:nvSpPr>
          <p:cNvPr id="10" name="Shape 198714"/>
          <p:cNvSpPr>
            <a:spLocks/>
          </p:cNvSpPr>
          <p:nvPr/>
        </p:nvSpPr>
        <p:spPr bwMode="auto">
          <a:xfrm>
            <a:off x="1503362" y="5156200"/>
            <a:ext cx="1798637" cy="336550"/>
          </a:xfrm>
          <a:prstGeom prst="rect">
            <a:avLst/>
          </a:prstGeom>
          <a:noFill/>
        </p:spPr>
        <p:txBody>
          <a:bodyPr lIns="91440" tIns="45720" rIns="91440" bIns="45720" anchor="t">
            <a:spAutoFit/>
          </a:bodyPr>
          <a:lstStyle/>
          <a:p>
            <a:pPr lvl="0">
              <a:defRPr/>
            </a:pPr>
            <a:r>
              <a:rPr sz="1600"/>
              <a:t>experimental data</a:t>
            </a:r>
            <a:endParaRPr/>
          </a:p>
        </p:txBody>
      </p:sp>
      <p:sp>
        <p:nvSpPr>
          <p:cNvPr id="11" name="Shape 198715"/>
          <p:cNvSpPr>
            <a:spLocks/>
          </p:cNvSpPr>
          <p:nvPr/>
        </p:nvSpPr>
        <p:spPr bwMode="auto">
          <a:xfrm>
            <a:off x="1476375" y="5516562"/>
            <a:ext cx="2208212" cy="336550"/>
          </a:xfrm>
          <a:prstGeom prst="rect">
            <a:avLst/>
          </a:prstGeom>
          <a:noFill/>
        </p:spPr>
        <p:txBody>
          <a:bodyPr lIns="91440" tIns="45720" rIns="91440" bIns="45720" anchor="t">
            <a:spAutoFit/>
          </a:bodyPr>
          <a:lstStyle/>
          <a:p>
            <a:pPr lvl="0">
              <a:defRPr/>
            </a:pPr>
            <a:r>
              <a:rPr sz="1600"/>
              <a:t>SIDIS MC (same cuts)</a:t>
            </a:r>
            <a:endParaRPr/>
          </a:p>
        </p:txBody>
      </p:sp>
      <p:sp>
        <p:nvSpPr>
          <p:cNvPr id="12" name="Shape 198716"/>
          <p:cNvSpPr>
            <a:spLocks/>
          </p:cNvSpPr>
          <p:nvPr/>
        </p:nvSpPr>
        <p:spPr bwMode="auto">
          <a:xfrm>
            <a:off x="5197475" y="5949950"/>
            <a:ext cx="2928937" cy="336550"/>
          </a:xfrm>
          <a:prstGeom prst="rect">
            <a:avLst/>
          </a:prstGeom>
          <a:noFill/>
        </p:spPr>
        <p:txBody>
          <a:bodyPr lIns="91440" tIns="45720" rIns="91440" bIns="45720" anchor="t">
            <a:spAutoFit/>
          </a:bodyPr>
          <a:lstStyle/>
          <a:p>
            <a:pPr lvl="0">
              <a:defRPr/>
            </a:pPr>
            <a:r>
              <a:rPr sz="1600" dirty="0"/>
              <a:t>exclusive MC (for comparison)</a:t>
            </a:r>
            <a:endParaRPr dirty="0"/>
          </a:p>
        </p:txBody>
      </p:sp>
      <p:sp>
        <p:nvSpPr>
          <p:cNvPr id="13" name="Shape 198717"/>
          <p:cNvSpPr>
            <a:spLocks noGrp="1" noChangeShapeType="1"/>
          </p:cNvSpPr>
          <p:nvPr/>
        </p:nvSpPr>
        <p:spPr bwMode="auto">
          <a:xfrm>
            <a:off x="4572000" y="5337174"/>
            <a:ext cx="574675" cy="0"/>
          </a:xfrm>
          <a:prstGeom prst="line">
            <a:avLst/>
          </a:prstGeom>
          <a:noFill/>
          <a:ln w="25400">
            <a:solidFill>
              <a:srgbClr val="0000FF"/>
            </a:solidFill>
            <a:round/>
            <a:headEnd/>
            <a:tailEnd/>
          </a:ln>
        </p:spPr>
        <p:txBody>
          <a:bodyPr lIns="91440" tIns="45720" rIns="91440" bIns="45720"/>
          <a:lstStyle/>
          <a:p>
            <a:pPr>
              <a:defRPr/>
            </a:pPr>
            <a:endParaRPr/>
          </a:p>
        </p:txBody>
      </p:sp>
      <p:sp>
        <p:nvSpPr>
          <p:cNvPr id="14" name="Shape 198718"/>
          <p:cNvSpPr>
            <a:spLocks/>
          </p:cNvSpPr>
          <p:nvPr/>
        </p:nvSpPr>
        <p:spPr bwMode="auto">
          <a:xfrm>
            <a:off x="5187950" y="5157787"/>
            <a:ext cx="3055937" cy="336550"/>
          </a:xfrm>
          <a:prstGeom prst="rect">
            <a:avLst/>
          </a:prstGeom>
          <a:noFill/>
        </p:spPr>
        <p:txBody>
          <a:bodyPr lIns="91440" tIns="45720" rIns="91440" bIns="45720" anchor="t">
            <a:spAutoFit/>
          </a:bodyPr>
          <a:lstStyle/>
          <a:p>
            <a:pPr lvl="0">
              <a:defRPr/>
            </a:pPr>
            <a:r>
              <a:rPr sz="1600"/>
              <a:t>data after SIDIS MC subtraction</a:t>
            </a:r>
            <a:endParaRPr/>
          </a:p>
        </p:txBody>
      </p:sp>
      <p:sp>
        <p:nvSpPr>
          <p:cNvPr id="15" name="Shape 198719"/>
          <p:cNvSpPr>
            <a:spLocks/>
          </p:cNvSpPr>
          <p:nvPr/>
        </p:nvSpPr>
        <p:spPr bwMode="auto">
          <a:xfrm>
            <a:off x="5219700" y="5518150"/>
            <a:ext cx="3781425" cy="336550"/>
          </a:xfrm>
          <a:prstGeom prst="rect">
            <a:avLst/>
          </a:prstGeom>
          <a:noFill/>
        </p:spPr>
        <p:txBody>
          <a:bodyPr lIns="91440" tIns="45720" rIns="91440" bIns="45720" anchor="t">
            <a:spAutoFit/>
          </a:bodyPr>
          <a:lstStyle/>
          <a:p>
            <a:pPr lvl="0">
              <a:defRPr/>
            </a:pPr>
            <a:r>
              <a:rPr sz="1600" dirty="0"/>
              <a:t>fit of a Sill function (BW with </a:t>
            </a:r>
            <a:r>
              <a:rPr sz="1600" dirty="0" err="1"/>
              <a:t>thr</a:t>
            </a:r>
            <a:r>
              <a:rPr sz="1600" dirty="0"/>
              <a:t>. effects)</a:t>
            </a:r>
            <a:endParaRPr dirty="0"/>
          </a:p>
        </p:txBody>
      </p:sp>
      <p:pic>
        <p:nvPicPr>
          <p:cNvPr id="17" name="Image 198731"/>
          <p:cNvPicPr>
            <a:picLocks noGrp="1" noChangeAspect="1"/>
          </p:cNvPicPr>
          <p:nvPr/>
        </p:nvPicPr>
        <p:blipFill>
          <a:blip r:embed="rId2"/>
          <a:stretch/>
        </p:blipFill>
        <p:spPr bwMode="auto">
          <a:xfrm>
            <a:off x="250825" y="1341437"/>
            <a:ext cx="8893175" cy="3746500"/>
          </a:xfrm>
          <a:prstGeom prst="rect">
            <a:avLst/>
          </a:prstGeom>
          <a:noFill/>
        </p:spPr>
      </p:pic>
      <p:sp>
        <p:nvSpPr>
          <p:cNvPr id="18" name="Shape 198732"/>
          <p:cNvSpPr>
            <a:spLocks noGrp="1" noChangeShapeType="1"/>
          </p:cNvSpPr>
          <p:nvPr/>
        </p:nvSpPr>
        <p:spPr bwMode="auto">
          <a:xfrm>
            <a:off x="2987675" y="3644900"/>
            <a:ext cx="863599" cy="0"/>
          </a:xfrm>
          <a:prstGeom prst="line">
            <a:avLst/>
          </a:prstGeom>
          <a:noFill/>
          <a:ln w="31750">
            <a:solidFill>
              <a:srgbClr val="FF6600"/>
            </a:solidFill>
            <a:round/>
            <a:headEnd/>
            <a:tailEnd/>
          </a:ln>
        </p:spPr>
        <p:txBody>
          <a:bodyPr lIns="91440" tIns="45720" rIns="91440" bIns="45720"/>
          <a:lstStyle/>
          <a:p>
            <a:pPr>
              <a:defRPr/>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246820"/>
          <p:cNvPicPr>
            <a:picLocks noGrp="1" noChangeAspect="1"/>
          </p:cNvPicPr>
          <p:nvPr/>
        </p:nvPicPr>
        <p:blipFill>
          <a:blip r:embed="rId2"/>
          <a:stretch/>
        </p:blipFill>
        <p:spPr bwMode="auto">
          <a:xfrm>
            <a:off x="611187" y="1052512"/>
            <a:ext cx="7993062" cy="4473575"/>
          </a:xfrm>
          <a:prstGeom prst="rect">
            <a:avLst/>
          </a:prstGeom>
          <a:noFill/>
        </p:spPr>
      </p:pic>
      <p:sp>
        <p:nvSpPr>
          <p:cNvPr id="6" name="AutoShape 2"/>
          <p:cNvSpPr>
            <a:spLocks noGrp="1" noChangeShapeType="1"/>
          </p:cNvSpPr>
          <p:nvPr/>
        </p:nvSpPr>
        <p:spPr bwMode="auto">
          <a:xfrm>
            <a:off x="611187" y="391761"/>
            <a:ext cx="8208962" cy="504825"/>
          </a:xfrm>
          <a:prstGeom prst="roundRect">
            <a:avLst>
              <a:gd name="adj" fmla="val 16667"/>
            </a:avLst>
          </a:prstGeom>
          <a:solidFill>
            <a:srgbClr val="FF9900">
              <a:alpha val="59607"/>
            </a:srgbClr>
          </a:solidFill>
        </p:spPr>
        <p:txBody>
          <a:bodyPr lIns="91440" tIns="45720" rIns="91440" bIns="45720" anchor="ctr" anchorCtr="0"/>
          <a:lstStyle>
            <a:lvl1pPr marL="342900" indent="-342900" algn="l" defTabSz="914400">
              <a:lnSpc>
                <a:spcPct val="100000"/>
              </a:lnSpc>
              <a:spcBef>
                <a:spcPts val="0"/>
              </a:spcBef>
              <a:buClr>
                <a:schemeClr val="lt2"/>
              </a:buClr>
              <a:buSzPct val="75000"/>
              <a:buChar char="n"/>
              <a:defRPr sz="3200">
                <a:solidFill>
                  <a:schemeClr val="dk1"/>
                </a:solidFill>
                <a:latin typeface="+mj-lt"/>
                <a:ea typeface="Arial"/>
              </a:defRPr>
            </a:lvl1pPr>
            <a:lvl2pPr marL="742950" indent="-285750" algn="l" defTabSz="914400">
              <a:lnSpc>
                <a:spcPct val="100000"/>
              </a:lnSpc>
              <a:spcBef>
                <a:spcPts val="0"/>
              </a:spcBef>
              <a:buClr>
                <a:schemeClr val="accent2"/>
              </a:buClr>
              <a:buSzPct val="80000"/>
              <a:buChar char="¨"/>
              <a:defRPr sz="2800">
                <a:solidFill>
                  <a:schemeClr val="dk1"/>
                </a:solidFill>
                <a:latin typeface="+mj-lt"/>
                <a:ea typeface="Arial"/>
              </a:defRPr>
            </a:lvl2pPr>
            <a:lvl3pPr marL="1143000" indent="-228600" algn="l" defTabSz="914400">
              <a:lnSpc>
                <a:spcPct val="100000"/>
              </a:lnSpc>
              <a:spcBef>
                <a:spcPts val="0"/>
              </a:spcBef>
              <a:buClr>
                <a:schemeClr val="lt2"/>
              </a:buClr>
              <a:buSzPct val="65000"/>
              <a:buChar char="n"/>
              <a:defRPr sz="2400">
                <a:solidFill>
                  <a:schemeClr val="dk1"/>
                </a:solidFill>
                <a:latin typeface="+mj-lt"/>
                <a:ea typeface="Arial"/>
              </a:defRPr>
            </a:lvl3pPr>
            <a:lvl4pPr marL="1600200" indent="-228600" algn="l" defTabSz="914400">
              <a:lnSpc>
                <a:spcPct val="100000"/>
              </a:lnSpc>
              <a:spcBef>
                <a:spcPts val="0"/>
              </a:spcBef>
              <a:buClr>
                <a:schemeClr val="accent2"/>
              </a:buClr>
              <a:buSzPct val="70000"/>
              <a:buChar char="¨"/>
              <a:defRPr sz="2000">
                <a:solidFill>
                  <a:schemeClr val="dk1"/>
                </a:solidFill>
                <a:latin typeface="+mj-lt"/>
                <a:ea typeface="Arial"/>
              </a:defRPr>
            </a:lvl4pPr>
            <a:lvl5pPr marL="2057400" indent="-228600" algn="l" defTabSz="914400">
              <a:lnSpc>
                <a:spcPct val="100000"/>
              </a:lnSpc>
              <a:spcBef>
                <a:spcPts val="0"/>
              </a:spcBef>
              <a:buClr>
                <a:schemeClr val="lt2"/>
              </a:buClr>
              <a:buSzPct val="70000"/>
              <a:buChar char="§"/>
              <a:defRPr sz="2000">
                <a:solidFill>
                  <a:schemeClr val="dk1"/>
                </a:solidFill>
                <a:latin typeface="+mj-lt"/>
                <a:ea typeface="Arial"/>
              </a:defRPr>
            </a:lvl5pPr>
          </a:lstStyle>
          <a:p>
            <a:pPr marL="0" lvl="0" indent="0" algn="ctr">
              <a:buNone/>
              <a:defRPr/>
            </a:pPr>
            <a:r>
              <a:rPr lang="de-DE" sz="2400" b="1"/>
              <a:t>Event Selection and Background Estimate</a:t>
            </a:r>
            <a:endParaRPr/>
          </a:p>
        </p:txBody>
      </p:sp>
      <p:sp>
        <p:nvSpPr>
          <p:cNvPr id="7" name="Shape 246797"/>
          <p:cNvSpPr>
            <a:spLocks noGrp="1" noChangeShapeType="1"/>
          </p:cNvSpPr>
          <p:nvPr/>
        </p:nvSpPr>
        <p:spPr bwMode="auto">
          <a:xfrm>
            <a:off x="1042987" y="5984875"/>
            <a:ext cx="574675" cy="0"/>
          </a:xfrm>
          <a:prstGeom prst="line">
            <a:avLst/>
          </a:prstGeom>
          <a:noFill/>
          <a:ln w="25400">
            <a:solidFill>
              <a:srgbClr val="0000FF"/>
            </a:solidFill>
            <a:round/>
            <a:headEnd/>
            <a:tailEnd/>
          </a:ln>
        </p:spPr>
        <p:txBody>
          <a:bodyPr lIns="91440" tIns="45720" rIns="91440" bIns="45720"/>
          <a:lstStyle/>
          <a:p>
            <a:pPr>
              <a:defRPr/>
            </a:pPr>
            <a:endParaRPr/>
          </a:p>
        </p:txBody>
      </p:sp>
      <p:sp>
        <p:nvSpPr>
          <p:cNvPr id="8" name="Shape 246798"/>
          <p:cNvSpPr>
            <a:spLocks noGrp="1" noChangeShapeType="1"/>
          </p:cNvSpPr>
          <p:nvPr/>
        </p:nvSpPr>
        <p:spPr bwMode="auto">
          <a:xfrm>
            <a:off x="1042987" y="6289675"/>
            <a:ext cx="574675" cy="0"/>
          </a:xfrm>
          <a:prstGeom prst="line">
            <a:avLst/>
          </a:prstGeom>
          <a:noFill/>
          <a:ln w="25400">
            <a:solidFill>
              <a:schemeClr val="dk1"/>
            </a:solidFill>
            <a:round/>
            <a:headEnd/>
            <a:tailEnd/>
          </a:ln>
        </p:spPr>
        <p:txBody>
          <a:bodyPr lIns="91440" tIns="45720" rIns="91440" bIns="45720"/>
          <a:lstStyle/>
          <a:p>
            <a:pPr>
              <a:defRPr/>
            </a:pPr>
            <a:endParaRPr/>
          </a:p>
        </p:txBody>
      </p:sp>
      <p:sp>
        <p:nvSpPr>
          <p:cNvPr id="9" name="Shape 246799"/>
          <p:cNvSpPr>
            <a:spLocks noGrp="1" noChangeShapeType="1"/>
          </p:cNvSpPr>
          <p:nvPr/>
        </p:nvSpPr>
        <p:spPr bwMode="auto">
          <a:xfrm>
            <a:off x="4284662" y="6430962"/>
            <a:ext cx="574675" cy="0"/>
          </a:xfrm>
          <a:prstGeom prst="line">
            <a:avLst/>
          </a:prstGeom>
          <a:noFill/>
          <a:ln w="25400">
            <a:solidFill>
              <a:srgbClr val="00FF00"/>
            </a:solidFill>
            <a:round/>
            <a:headEnd/>
            <a:tailEnd/>
          </a:ln>
        </p:spPr>
        <p:txBody>
          <a:bodyPr lIns="91440" tIns="45720" rIns="91440" bIns="45720"/>
          <a:lstStyle/>
          <a:p>
            <a:pPr>
              <a:defRPr/>
            </a:pPr>
            <a:endParaRPr/>
          </a:p>
        </p:txBody>
      </p:sp>
      <p:sp>
        <p:nvSpPr>
          <p:cNvPr id="10" name="Shape 246800"/>
          <p:cNvSpPr>
            <a:spLocks noGrp="1" noChangeShapeType="1"/>
          </p:cNvSpPr>
          <p:nvPr/>
        </p:nvSpPr>
        <p:spPr bwMode="auto">
          <a:xfrm>
            <a:off x="4284662" y="6165850"/>
            <a:ext cx="574675" cy="0"/>
          </a:xfrm>
          <a:prstGeom prst="line">
            <a:avLst/>
          </a:prstGeom>
          <a:noFill/>
          <a:ln w="25400">
            <a:solidFill>
              <a:srgbClr val="FF0000"/>
            </a:solidFill>
            <a:round/>
            <a:headEnd/>
            <a:tailEnd/>
          </a:ln>
        </p:spPr>
        <p:txBody>
          <a:bodyPr lIns="91440" tIns="45720" rIns="91440" bIns="45720"/>
          <a:lstStyle/>
          <a:p>
            <a:pPr>
              <a:defRPr/>
            </a:pPr>
            <a:endParaRPr/>
          </a:p>
        </p:txBody>
      </p:sp>
      <p:sp>
        <p:nvSpPr>
          <p:cNvPr id="11" name="Shape 246801"/>
          <p:cNvSpPr>
            <a:spLocks/>
          </p:cNvSpPr>
          <p:nvPr/>
        </p:nvSpPr>
        <p:spPr bwMode="auto">
          <a:xfrm>
            <a:off x="1647825" y="5734050"/>
            <a:ext cx="1798637" cy="336550"/>
          </a:xfrm>
          <a:prstGeom prst="rect">
            <a:avLst/>
          </a:prstGeom>
          <a:noFill/>
        </p:spPr>
        <p:txBody>
          <a:bodyPr lIns="91440" tIns="45720" rIns="91440" bIns="45720" anchor="t">
            <a:spAutoFit/>
          </a:bodyPr>
          <a:lstStyle/>
          <a:p>
            <a:pPr lvl="0">
              <a:defRPr/>
            </a:pPr>
            <a:r>
              <a:rPr sz="1600"/>
              <a:t>experimental data</a:t>
            </a:r>
            <a:endParaRPr/>
          </a:p>
        </p:txBody>
      </p:sp>
      <p:sp>
        <p:nvSpPr>
          <p:cNvPr id="12" name="Shape 246802"/>
          <p:cNvSpPr>
            <a:spLocks/>
          </p:cNvSpPr>
          <p:nvPr/>
        </p:nvSpPr>
        <p:spPr bwMode="auto">
          <a:xfrm>
            <a:off x="1619250" y="6118225"/>
            <a:ext cx="2208212" cy="336550"/>
          </a:xfrm>
          <a:prstGeom prst="rect">
            <a:avLst/>
          </a:prstGeom>
          <a:noFill/>
        </p:spPr>
        <p:txBody>
          <a:bodyPr lIns="91440" tIns="45720" rIns="91440" bIns="45720" anchor="t">
            <a:spAutoFit/>
          </a:bodyPr>
          <a:lstStyle/>
          <a:p>
            <a:pPr lvl="0">
              <a:defRPr/>
            </a:pPr>
            <a:r>
              <a:rPr sz="1600"/>
              <a:t>SIDIS MC (same cuts)</a:t>
            </a:r>
            <a:endParaRPr/>
          </a:p>
        </p:txBody>
      </p:sp>
      <p:sp>
        <p:nvSpPr>
          <p:cNvPr id="13" name="Shape 246803"/>
          <p:cNvSpPr>
            <a:spLocks/>
          </p:cNvSpPr>
          <p:nvPr/>
        </p:nvSpPr>
        <p:spPr bwMode="auto">
          <a:xfrm>
            <a:off x="4910136" y="6238875"/>
            <a:ext cx="2928937" cy="336550"/>
          </a:xfrm>
          <a:prstGeom prst="rect">
            <a:avLst/>
          </a:prstGeom>
          <a:noFill/>
        </p:spPr>
        <p:txBody>
          <a:bodyPr lIns="91440" tIns="45720" rIns="91440" bIns="45720" anchor="t">
            <a:spAutoFit/>
          </a:bodyPr>
          <a:lstStyle/>
          <a:p>
            <a:pPr lvl="0">
              <a:defRPr/>
            </a:pPr>
            <a:r>
              <a:rPr sz="1600"/>
              <a:t>exclusive MC (for comparison)</a:t>
            </a:r>
            <a:endParaRPr/>
          </a:p>
        </p:txBody>
      </p:sp>
      <p:sp>
        <p:nvSpPr>
          <p:cNvPr id="14" name="Shape 246804"/>
          <p:cNvSpPr>
            <a:spLocks noGrp="1" noChangeShapeType="1"/>
          </p:cNvSpPr>
          <p:nvPr/>
        </p:nvSpPr>
        <p:spPr bwMode="auto">
          <a:xfrm>
            <a:off x="4284662" y="5913437"/>
            <a:ext cx="574675" cy="0"/>
          </a:xfrm>
          <a:prstGeom prst="line">
            <a:avLst/>
          </a:prstGeom>
          <a:noFill/>
          <a:ln w="25400">
            <a:solidFill>
              <a:srgbClr val="0000FF"/>
            </a:solidFill>
            <a:round/>
            <a:headEnd/>
            <a:tailEnd/>
          </a:ln>
        </p:spPr>
        <p:txBody>
          <a:bodyPr lIns="91440" tIns="45720" rIns="91440" bIns="45720"/>
          <a:lstStyle/>
          <a:p>
            <a:pPr>
              <a:defRPr/>
            </a:pPr>
            <a:endParaRPr/>
          </a:p>
        </p:txBody>
      </p:sp>
      <p:sp>
        <p:nvSpPr>
          <p:cNvPr id="15" name="Shape 246805"/>
          <p:cNvSpPr>
            <a:spLocks/>
          </p:cNvSpPr>
          <p:nvPr/>
        </p:nvSpPr>
        <p:spPr bwMode="auto">
          <a:xfrm>
            <a:off x="4900612" y="5734050"/>
            <a:ext cx="3055937" cy="336550"/>
          </a:xfrm>
          <a:prstGeom prst="rect">
            <a:avLst/>
          </a:prstGeom>
          <a:noFill/>
        </p:spPr>
        <p:txBody>
          <a:bodyPr lIns="91440" tIns="45720" rIns="91440" bIns="45720" anchor="t">
            <a:spAutoFit/>
          </a:bodyPr>
          <a:lstStyle/>
          <a:p>
            <a:pPr lvl="0">
              <a:defRPr/>
            </a:pPr>
            <a:r>
              <a:rPr sz="1600"/>
              <a:t>data after SIDIS MC subtraction</a:t>
            </a:r>
            <a:endParaRPr/>
          </a:p>
        </p:txBody>
      </p:sp>
      <p:sp>
        <p:nvSpPr>
          <p:cNvPr id="16" name="Shape 246806"/>
          <p:cNvSpPr>
            <a:spLocks/>
          </p:cNvSpPr>
          <p:nvPr/>
        </p:nvSpPr>
        <p:spPr bwMode="auto">
          <a:xfrm>
            <a:off x="4932362" y="5973762"/>
            <a:ext cx="3781425" cy="336550"/>
          </a:xfrm>
          <a:prstGeom prst="rect">
            <a:avLst/>
          </a:prstGeom>
          <a:noFill/>
        </p:spPr>
        <p:txBody>
          <a:bodyPr lIns="91440" tIns="45720" rIns="91440" bIns="45720" anchor="t">
            <a:spAutoFit/>
          </a:bodyPr>
          <a:lstStyle/>
          <a:p>
            <a:pPr lvl="0">
              <a:defRPr/>
            </a:pPr>
            <a:r>
              <a:rPr sz="1600"/>
              <a:t>fit of a Sill function (BW with thr. effects)</a:t>
            </a:r>
            <a:endParaRPr/>
          </a:p>
        </p:txBody>
      </p:sp>
      <p:sp>
        <p:nvSpPr>
          <p:cNvPr id="17" name="Shape 246807"/>
          <p:cNvSpPr>
            <a:spLocks/>
          </p:cNvSpPr>
          <p:nvPr/>
        </p:nvSpPr>
        <p:spPr bwMode="auto">
          <a:xfrm>
            <a:off x="900112" y="1052512"/>
            <a:ext cx="1539875" cy="274637"/>
          </a:xfrm>
          <a:prstGeom prst="rect">
            <a:avLst/>
          </a:prstGeom>
          <a:noFill/>
        </p:spPr>
        <p:txBody>
          <a:bodyPr lIns="91440" tIns="45720" rIns="91440" bIns="45720" anchor="t">
            <a:spAutoFit/>
          </a:bodyPr>
          <a:lstStyle/>
          <a:p>
            <a:pPr lvl="0">
              <a:defRPr/>
            </a:pPr>
            <a:r>
              <a:rPr sz="1200" b="1"/>
              <a:t>0.1 GeV² - 0.3 GeV²</a:t>
            </a:r>
            <a:endParaRPr/>
          </a:p>
        </p:txBody>
      </p:sp>
      <p:sp>
        <p:nvSpPr>
          <p:cNvPr id="18" name="Shape 246809"/>
          <p:cNvSpPr>
            <a:spLocks/>
          </p:cNvSpPr>
          <p:nvPr/>
        </p:nvSpPr>
        <p:spPr bwMode="auto">
          <a:xfrm>
            <a:off x="2843211" y="1052512"/>
            <a:ext cx="1708150" cy="274637"/>
          </a:xfrm>
          <a:prstGeom prst="rect">
            <a:avLst/>
          </a:prstGeom>
          <a:noFill/>
        </p:spPr>
        <p:txBody>
          <a:bodyPr lIns="91440" tIns="45720" rIns="91440" bIns="45720" anchor="t">
            <a:spAutoFit/>
          </a:bodyPr>
          <a:lstStyle/>
          <a:p>
            <a:pPr lvl="0">
              <a:defRPr/>
            </a:pPr>
            <a:r>
              <a:rPr sz="1200" b="1"/>
              <a:t>0.42 GeV² - 0.58 GeV²</a:t>
            </a:r>
            <a:endParaRPr/>
          </a:p>
        </p:txBody>
      </p:sp>
      <p:sp>
        <p:nvSpPr>
          <p:cNvPr id="19" name="Shape 246811"/>
          <p:cNvSpPr>
            <a:spLocks/>
          </p:cNvSpPr>
          <p:nvPr/>
        </p:nvSpPr>
        <p:spPr bwMode="auto">
          <a:xfrm>
            <a:off x="4859337" y="1052512"/>
            <a:ext cx="1624012" cy="274637"/>
          </a:xfrm>
          <a:prstGeom prst="rect">
            <a:avLst/>
          </a:prstGeom>
          <a:noFill/>
        </p:spPr>
        <p:txBody>
          <a:bodyPr lIns="91440" tIns="45720" rIns="91440" bIns="45720" anchor="t">
            <a:spAutoFit/>
          </a:bodyPr>
          <a:lstStyle/>
          <a:p>
            <a:pPr lvl="0">
              <a:defRPr/>
            </a:pPr>
            <a:r>
              <a:rPr sz="1200" b="1"/>
              <a:t>0.8 GeV² - 1.07 GeV²</a:t>
            </a:r>
            <a:endParaRPr/>
          </a:p>
        </p:txBody>
      </p:sp>
      <p:sp>
        <p:nvSpPr>
          <p:cNvPr id="20" name="Shape 246813"/>
          <p:cNvSpPr>
            <a:spLocks/>
          </p:cNvSpPr>
          <p:nvPr/>
        </p:nvSpPr>
        <p:spPr bwMode="auto">
          <a:xfrm>
            <a:off x="6877050" y="1052512"/>
            <a:ext cx="1539875" cy="274637"/>
          </a:xfrm>
          <a:prstGeom prst="rect">
            <a:avLst/>
          </a:prstGeom>
          <a:noFill/>
        </p:spPr>
        <p:txBody>
          <a:bodyPr lIns="91440" tIns="45720" rIns="91440" bIns="45720" anchor="t">
            <a:spAutoFit/>
          </a:bodyPr>
          <a:lstStyle/>
          <a:p>
            <a:pPr lvl="0">
              <a:defRPr/>
            </a:pPr>
            <a:r>
              <a:rPr sz="1200" b="1"/>
              <a:t>1.3 GeV² - 1.5 GeV²</a:t>
            </a:r>
            <a:endParaRPr/>
          </a:p>
        </p:txBody>
      </p:sp>
      <p:sp>
        <p:nvSpPr>
          <p:cNvPr id="21" name="Shape 246821"/>
          <p:cNvSpPr>
            <a:spLocks/>
          </p:cNvSpPr>
          <p:nvPr/>
        </p:nvSpPr>
        <p:spPr bwMode="auto">
          <a:xfrm>
            <a:off x="1619250" y="3141662"/>
            <a:ext cx="993775" cy="274637"/>
          </a:xfrm>
          <a:prstGeom prst="rect">
            <a:avLst/>
          </a:prstGeom>
          <a:noFill/>
        </p:spPr>
        <p:txBody>
          <a:bodyPr lIns="91440" tIns="45720" rIns="91440" bIns="45720" anchor="t">
            <a:spAutoFit/>
          </a:bodyPr>
          <a:lstStyle/>
          <a:p>
            <a:pPr lvl="0">
              <a:defRPr/>
            </a:pPr>
            <a:r>
              <a:rPr sz="1200" b="1"/>
              <a:t>M</a:t>
            </a:r>
            <a:r>
              <a:rPr sz="1200" b="1" baseline="-25000"/>
              <a:t>miss</a:t>
            </a:r>
            <a:r>
              <a:rPr sz="1200" b="1"/>
              <a:t> [GeV]</a:t>
            </a:r>
            <a:endParaRPr/>
          </a:p>
        </p:txBody>
      </p:sp>
      <p:sp>
        <p:nvSpPr>
          <p:cNvPr id="22" name="Shape 246822"/>
          <p:cNvSpPr>
            <a:spLocks/>
          </p:cNvSpPr>
          <p:nvPr/>
        </p:nvSpPr>
        <p:spPr bwMode="auto">
          <a:xfrm>
            <a:off x="3563937" y="3141662"/>
            <a:ext cx="993775" cy="274637"/>
          </a:xfrm>
          <a:prstGeom prst="rect">
            <a:avLst/>
          </a:prstGeom>
          <a:noFill/>
        </p:spPr>
        <p:txBody>
          <a:bodyPr lIns="91440" tIns="45720" rIns="91440" bIns="45720" anchor="t">
            <a:spAutoFit/>
          </a:bodyPr>
          <a:lstStyle/>
          <a:p>
            <a:pPr lvl="0">
              <a:defRPr/>
            </a:pPr>
            <a:r>
              <a:rPr sz="1200" b="1"/>
              <a:t>M</a:t>
            </a:r>
            <a:r>
              <a:rPr sz="1200" b="1" baseline="-25000"/>
              <a:t>miss</a:t>
            </a:r>
            <a:r>
              <a:rPr sz="1200" b="1"/>
              <a:t> [GeV]</a:t>
            </a:r>
            <a:endParaRPr/>
          </a:p>
        </p:txBody>
      </p:sp>
      <p:sp>
        <p:nvSpPr>
          <p:cNvPr id="23" name="Shape 246823"/>
          <p:cNvSpPr>
            <a:spLocks/>
          </p:cNvSpPr>
          <p:nvPr/>
        </p:nvSpPr>
        <p:spPr bwMode="auto">
          <a:xfrm>
            <a:off x="5580062" y="3141662"/>
            <a:ext cx="993775" cy="274637"/>
          </a:xfrm>
          <a:prstGeom prst="rect">
            <a:avLst/>
          </a:prstGeom>
          <a:noFill/>
        </p:spPr>
        <p:txBody>
          <a:bodyPr lIns="91440" tIns="45720" rIns="91440" bIns="45720" anchor="t">
            <a:spAutoFit/>
          </a:bodyPr>
          <a:lstStyle/>
          <a:p>
            <a:pPr lvl="0">
              <a:defRPr/>
            </a:pPr>
            <a:r>
              <a:rPr sz="1200" b="1"/>
              <a:t>M</a:t>
            </a:r>
            <a:r>
              <a:rPr sz="1200" b="1" baseline="-25000"/>
              <a:t>miss</a:t>
            </a:r>
            <a:r>
              <a:rPr sz="1200" b="1"/>
              <a:t> [GeV]</a:t>
            </a:r>
            <a:endParaRPr/>
          </a:p>
        </p:txBody>
      </p:sp>
      <p:sp>
        <p:nvSpPr>
          <p:cNvPr id="24" name="Shape 246824"/>
          <p:cNvSpPr>
            <a:spLocks/>
          </p:cNvSpPr>
          <p:nvPr/>
        </p:nvSpPr>
        <p:spPr bwMode="auto">
          <a:xfrm>
            <a:off x="7524750" y="3141662"/>
            <a:ext cx="993775" cy="274637"/>
          </a:xfrm>
          <a:prstGeom prst="rect">
            <a:avLst/>
          </a:prstGeom>
          <a:noFill/>
        </p:spPr>
        <p:txBody>
          <a:bodyPr lIns="91440" tIns="45720" rIns="91440" bIns="45720" anchor="t">
            <a:spAutoFit/>
          </a:bodyPr>
          <a:lstStyle/>
          <a:p>
            <a:pPr lvl="0">
              <a:defRPr/>
            </a:pPr>
            <a:r>
              <a:rPr sz="1200" b="1"/>
              <a:t>M</a:t>
            </a:r>
            <a:r>
              <a:rPr sz="1200" b="1" baseline="-25000"/>
              <a:t>miss</a:t>
            </a:r>
            <a:r>
              <a:rPr sz="1200" b="1"/>
              <a:t> [GeV]</a:t>
            </a:r>
            <a:endParaRPr/>
          </a:p>
        </p:txBody>
      </p:sp>
      <p:sp>
        <p:nvSpPr>
          <p:cNvPr id="25" name="Shape 246825"/>
          <p:cNvSpPr>
            <a:spLocks noGrp="1" noChangeShapeType="1"/>
          </p:cNvSpPr>
          <p:nvPr/>
        </p:nvSpPr>
        <p:spPr bwMode="auto">
          <a:xfrm>
            <a:off x="5795962" y="2133600"/>
            <a:ext cx="431799" cy="0"/>
          </a:xfrm>
          <a:prstGeom prst="line">
            <a:avLst/>
          </a:prstGeom>
          <a:noFill/>
          <a:ln w="31750">
            <a:solidFill>
              <a:srgbClr val="FF6600"/>
            </a:solidFill>
            <a:round/>
            <a:headEnd/>
            <a:tailEnd/>
          </a:ln>
        </p:spPr>
        <p:txBody>
          <a:bodyPr lIns="91440" tIns="45720" rIns="91440" bIns="45720"/>
          <a:lstStyle/>
          <a:p>
            <a:pPr>
              <a:defRPr/>
            </a:pPr>
            <a:endParaRPr/>
          </a:p>
        </p:txBody>
      </p:sp>
      <p:sp>
        <p:nvSpPr>
          <p:cNvPr id="26" name="Shape 246826"/>
          <p:cNvSpPr>
            <a:spLocks noGrp="1" noChangeShapeType="1"/>
          </p:cNvSpPr>
          <p:nvPr/>
        </p:nvSpPr>
        <p:spPr bwMode="auto">
          <a:xfrm>
            <a:off x="7812087" y="1844675"/>
            <a:ext cx="433387" cy="0"/>
          </a:xfrm>
          <a:prstGeom prst="line">
            <a:avLst/>
          </a:prstGeom>
          <a:noFill/>
          <a:ln w="31750">
            <a:solidFill>
              <a:srgbClr val="FF6600"/>
            </a:solidFill>
            <a:round/>
            <a:headEnd/>
            <a:tailEnd/>
          </a:ln>
        </p:spPr>
        <p:txBody>
          <a:bodyPr lIns="91440" tIns="45720" rIns="91440" bIns="45720"/>
          <a:lstStyle/>
          <a:p>
            <a:pPr>
              <a:defRPr/>
            </a:pPr>
            <a:endParaRPr/>
          </a:p>
        </p:txBody>
      </p:sp>
      <p:sp>
        <p:nvSpPr>
          <p:cNvPr id="27" name="Shape 246827"/>
          <p:cNvSpPr>
            <a:spLocks noGrp="1" noChangeShapeType="1"/>
          </p:cNvSpPr>
          <p:nvPr/>
        </p:nvSpPr>
        <p:spPr bwMode="auto">
          <a:xfrm>
            <a:off x="3851275" y="2565400"/>
            <a:ext cx="360362" cy="0"/>
          </a:xfrm>
          <a:prstGeom prst="line">
            <a:avLst/>
          </a:prstGeom>
          <a:noFill/>
          <a:ln w="31750">
            <a:solidFill>
              <a:srgbClr val="FF6600"/>
            </a:solidFill>
            <a:round/>
            <a:headEnd/>
            <a:tailEnd/>
          </a:ln>
        </p:spPr>
        <p:txBody>
          <a:bodyPr lIns="91440" tIns="45720" rIns="91440" bIns="45720"/>
          <a:lstStyle/>
          <a:p>
            <a:pPr>
              <a:defRPr/>
            </a:pPr>
            <a:endParaRPr/>
          </a:p>
        </p:txBody>
      </p:sp>
      <p:sp>
        <p:nvSpPr>
          <p:cNvPr id="28" name="Shape 246828"/>
          <p:cNvSpPr>
            <a:spLocks/>
          </p:cNvSpPr>
          <p:nvPr/>
        </p:nvSpPr>
        <p:spPr bwMode="auto">
          <a:xfrm>
            <a:off x="1619250" y="1412875"/>
            <a:ext cx="781050" cy="274637"/>
          </a:xfrm>
          <a:prstGeom prst="rect">
            <a:avLst/>
          </a:prstGeom>
          <a:noFill/>
        </p:spPr>
        <p:txBody>
          <a:bodyPr lIns="91440" tIns="45720" rIns="91440" bIns="45720" anchor="t">
            <a:spAutoFit/>
          </a:bodyPr>
          <a:lstStyle/>
          <a:p>
            <a:pPr lvl="0">
              <a:defRPr/>
            </a:pPr>
            <a:r>
              <a:rPr sz="1200" b="1"/>
              <a:t>S/B ~ 20</a:t>
            </a:r>
            <a:endParaRPr/>
          </a:p>
        </p:txBody>
      </p:sp>
      <p:sp>
        <p:nvSpPr>
          <p:cNvPr id="29" name="Shape 246829"/>
          <p:cNvSpPr>
            <a:spLocks/>
          </p:cNvSpPr>
          <p:nvPr/>
        </p:nvSpPr>
        <p:spPr bwMode="auto">
          <a:xfrm>
            <a:off x="7667625" y="1412875"/>
            <a:ext cx="823912" cy="274637"/>
          </a:xfrm>
          <a:prstGeom prst="rect">
            <a:avLst/>
          </a:prstGeom>
          <a:noFill/>
        </p:spPr>
        <p:txBody>
          <a:bodyPr lIns="91440" tIns="45720" rIns="91440" bIns="45720" anchor="t">
            <a:spAutoFit/>
          </a:bodyPr>
          <a:lstStyle/>
          <a:p>
            <a:pPr lvl="0">
              <a:defRPr/>
            </a:pPr>
            <a:r>
              <a:rPr sz="1200" b="1"/>
              <a:t>S/B ~ 1.5</a:t>
            </a:r>
            <a:endParaRPr/>
          </a:p>
        </p:txBody>
      </p:sp>
      <p:sp>
        <p:nvSpPr>
          <p:cNvPr id="30" name="Shape 246830"/>
          <p:cNvSpPr>
            <a:spLocks/>
          </p:cNvSpPr>
          <p:nvPr/>
        </p:nvSpPr>
        <p:spPr bwMode="auto">
          <a:xfrm>
            <a:off x="3708400" y="1412875"/>
            <a:ext cx="696912" cy="274637"/>
          </a:xfrm>
          <a:prstGeom prst="rect">
            <a:avLst/>
          </a:prstGeom>
          <a:noFill/>
        </p:spPr>
        <p:txBody>
          <a:bodyPr lIns="91440" tIns="45720" rIns="91440" bIns="45720" anchor="t">
            <a:spAutoFit/>
          </a:bodyPr>
          <a:lstStyle/>
          <a:p>
            <a:pPr lvl="0">
              <a:defRPr/>
            </a:pPr>
            <a:r>
              <a:rPr sz="1200" b="1"/>
              <a:t>S/B ~ 6</a:t>
            </a:r>
            <a:endParaRPr/>
          </a:p>
        </p:txBody>
      </p:sp>
      <p:sp>
        <p:nvSpPr>
          <p:cNvPr id="31" name="Shape 246831"/>
          <p:cNvSpPr>
            <a:spLocks/>
          </p:cNvSpPr>
          <p:nvPr/>
        </p:nvSpPr>
        <p:spPr bwMode="auto">
          <a:xfrm>
            <a:off x="5651500" y="1412875"/>
            <a:ext cx="823912" cy="274637"/>
          </a:xfrm>
          <a:prstGeom prst="rect">
            <a:avLst/>
          </a:prstGeom>
          <a:noFill/>
        </p:spPr>
        <p:txBody>
          <a:bodyPr lIns="91440" tIns="45720" rIns="91440" bIns="45720" anchor="t">
            <a:spAutoFit/>
          </a:bodyPr>
          <a:lstStyle/>
          <a:p>
            <a:pPr lvl="0">
              <a:defRPr/>
            </a:pPr>
            <a:r>
              <a:rPr sz="1200" b="1"/>
              <a:t>S/B ~ 2.5</a:t>
            </a:r>
            <a:endParaRPr/>
          </a:p>
        </p:txBody>
      </p:sp>
      <p:sp>
        <p:nvSpPr>
          <p:cNvPr id="32" name="Shape 246832"/>
          <p:cNvSpPr>
            <a:spLocks noGrp="1" noChangeShapeType="1"/>
          </p:cNvSpPr>
          <p:nvPr/>
        </p:nvSpPr>
        <p:spPr bwMode="auto">
          <a:xfrm flipV="1">
            <a:off x="7485062" y="1341437"/>
            <a:ext cx="0" cy="1727199"/>
          </a:xfrm>
          <a:prstGeom prst="line">
            <a:avLst/>
          </a:prstGeom>
          <a:noFill/>
          <a:ln w="9524">
            <a:solidFill>
              <a:srgbClr val="FF0000"/>
            </a:solidFill>
            <a:round/>
            <a:headEnd/>
            <a:tailEnd/>
          </a:ln>
        </p:spPr>
        <p:txBody>
          <a:bodyPr lIns="91440" tIns="45720" rIns="91440" bIns="45720"/>
          <a:lstStyle/>
          <a:p>
            <a:pPr>
              <a:defRPr/>
            </a:pPr>
            <a:endParaRPr/>
          </a:p>
        </p:txBody>
      </p:sp>
      <p:sp>
        <p:nvSpPr>
          <p:cNvPr id="33" name="Shape 246833"/>
          <p:cNvSpPr>
            <a:spLocks noGrp="1" noChangeShapeType="1"/>
          </p:cNvSpPr>
          <p:nvPr/>
        </p:nvSpPr>
        <p:spPr bwMode="auto">
          <a:xfrm flipV="1">
            <a:off x="5505450" y="1341437"/>
            <a:ext cx="0" cy="1727199"/>
          </a:xfrm>
          <a:prstGeom prst="line">
            <a:avLst/>
          </a:prstGeom>
          <a:noFill/>
          <a:ln w="9524">
            <a:solidFill>
              <a:srgbClr val="FF0000"/>
            </a:solidFill>
            <a:round/>
            <a:headEnd/>
            <a:tailEnd/>
          </a:ln>
        </p:spPr>
        <p:txBody>
          <a:bodyPr lIns="91440" tIns="45720" rIns="91440" bIns="45720"/>
          <a:lstStyle/>
          <a:p>
            <a:pPr>
              <a:defRPr/>
            </a:pPr>
            <a:endParaRPr/>
          </a:p>
        </p:txBody>
      </p:sp>
      <p:sp>
        <p:nvSpPr>
          <p:cNvPr id="34" name="Shape 246834"/>
          <p:cNvSpPr>
            <a:spLocks noGrp="1" noChangeShapeType="1"/>
          </p:cNvSpPr>
          <p:nvPr/>
        </p:nvSpPr>
        <p:spPr bwMode="auto">
          <a:xfrm flipV="1">
            <a:off x="3497262" y="1341437"/>
            <a:ext cx="0" cy="1727199"/>
          </a:xfrm>
          <a:prstGeom prst="line">
            <a:avLst/>
          </a:prstGeom>
          <a:noFill/>
          <a:ln w="9524">
            <a:solidFill>
              <a:srgbClr val="FF0000"/>
            </a:solidFill>
            <a:round/>
            <a:headEnd/>
            <a:tailEnd/>
          </a:ln>
        </p:spPr>
        <p:txBody>
          <a:bodyPr lIns="91440" tIns="45720" rIns="91440" bIns="45720"/>
          <a:lstStyle/>
          <a:p>
            <a:pPr>
              <a:defRPr/>
            </a:pPr>
            <a:endParaRPr/>
          </a:p>
        </p:txBody>
      </p:sp>
      <p:sp>
        <p:nvSpPr>
          <p:cNvPr id="35" name="Shape 246835"/>
          <p:cNvSpPr>
            <a:spLocks/>
          </p:cNvSpPr>
          <p:nvPr/>
        </p:nvSpPr>
        <p:spPr bwMode="auto">
          <a:xfrm>
            <a:off x="1619250" y="5445125"/>
            <a:ext cx="993775" cy="274637"/>
          </a:xfrm>
          <a:prstGeom prst="rect">
            <a:avLst/>
          </a:prstGeom>
          <a:noFill/>
        </p:spPr>
        <p:txBody>
          <a:bodyPr lIns="91440" tIns="45720" rIns="91440" bIns="45720" anchor="t">
            <a:spAutoFit/>
          </a:bodyPr>
          <a:lstStyle/>
          <a:p>
            <a:pPr lvl="0">
              <a:defRPr/>
            </a:pPr>
            <a:r>
              <a:rPr sz="1200" b="1"/>
              <a:t>M</a:t>
            </a:r>
            <a:r>
              <a:rPr sz="1200" b="1" baseline="-25000"/>
              <a:t>miss</a:t>
            </a:r>
            <a:r>
              <a:rPr sz="1200" b="1"/>
              <a:t> [GeV]</a:t>
            </a:r>
            <a:endParaRPr/>
          </a:p>
        </p:txBody>
      </p:sp>
      <p:sp>
        <p:nvSpPr>
          <p:cNvPr id="36" name="Shape 246836"/>
          <p:cNvSpPr>
            <a:spLocks/>
          </p:cNvSpPr>
          <p:nvPr/>
        </p:nvSpPr>
        <p:spPr bwMode="auto">
          <a:xfrm>
            <a:off x="3563937" y="5445125"/>
            <a:ext cx="993775" cy="274637"/>
          </a:xfrm>
          <a:prstGeom prst="rect">
            <a:avLst/>
          </a:prstGeom>
          <a:noFill/>
        </p:spPr>
        <p:txBody>
          <a:bodyPr lIns="91440" tIns="45720" rIns="91440" bIns="45720" anchor="t">
            <a:spAutoFit/>
          </a:bodyPr>
          <a:lstStyle/>
          <a:p>
            <a:pPr lvl="0">
              <a:defRPr/>
            </a:pPr>
            <a:r>
              <a:rPr sz="1200" b="1"/>
              <a:t>M</a:t>
            </a:r>
            <a:r>
              <a:rPr sz="1200" b="1" baseline="-25000"/>
              <a:t>miss</a:t>
            </a:r>
            <a:r>
              <a:rPr sz="1200" b="1"/>
              <a:t> [GeV]</a:t>
            </a:r>
            <a:endParaRPr/>
          </a:p>
        </p:txBody>
      </p:sp>
      <p:sp>
        <p:nvSpPr>
          <p:cNvPr id="37" name="Shape 246837"/>
          <p:cNvSpPr>
            <a:spLocks/>
          </p:cNvSpPr>
          <p:nvPr/>
        </p:nvSpPr>
        <p:spPr bwMode="auto">
          <a:xfrm>
            <a:off x="5580062" y="5445125"/>
            <a:ext cx="993775" cy="274637"/>
          </a:xfrm>
          <a:prstGeom prst="rect">
            <a:avLst/>
          </a:prstGeom>
          <a:noFill/>
        </p:spPr>
        <p:txBody>
          <a:bodyPr lIns="91440" tIns="45720" rIns="91440" bIns="45720" anchor="t">
            <a:spAutoFit/>
          </a:bodyPr>
          <a:lstStyle/>
          <a:p>
            <a:pPr lvl="0">
              <a:defRPr/>
            </a:pPr>
            <a:r>
              <a:rPr sz="1200" b="1"/>
              <a:t>M</a:t>
            </a:r>
            <a:r>
              <a:rPr sz="1200" b="1" baseline="-25000"/>
              <a:t>miss</a:t>
            </a:r>
            <a:r>
              <a:rPr sz="1200" b="1"/>
              <a:t> [GeV]</a:t>
            </a:r>
            <a:endParaRPr/>
          </a:p>
        </p:txBody>
      </p:sp>
      <p:sp>
        <p:nvSpPr>
          <p:cNvPr id="38" name="Shape 246838"/>
          <p:cNvSpPr>
            <a:spLocks/>
          </p:cNvSpPr>
          <p:nvPr/>
        </p:nvSpPr>
        <p:spPr bwMode="auto">
          <a:xfrm>
            <a:off x="7524750" y="5445125"/>
            <a:ext cx="993775" cy="274637"/>
          </a:xfrm>
          <a:prstGeom prst="rect">
            <a:avLst/>
          </a:prstGeom>
          <a:noFill/>
        </p:spPr>
        <p:txBody>
          <a:bodyPr lIns="91440" tIns="45720" rIns="91440" bIns="45720" anchor="t">
            <a:spAutoFit/>
          </a:bodyPr>
          <a:lstStyle/>
          <a:p>
            <a:pPr lvl="0">
              <a:defRPr/>
            </a:pPr>
            <a:r>
              <a:rPr sz="1200" b="1"/>
              <a:t>M</a:t>
            </a:r>
            <a:r>
              <a:rPr sz="1200" b="1" baseline="-25000"/>
              <a:t>miss</a:t>
            </a:r>
            <a:r>
              <a:rPr sz="1200" b="1"/>
              <a:t> [GeV]</a:t>
            </a:r>
            <a:endParaRPr/>
          </a:p>
        </p:txBody>
      </p:sp>
      <p:sp>
        <p:nvSpPr>
          <p:cNvPr id="44" name="Shape 246845"/>
          <p:cNvSpPr>
            <a:spLocks noGrp="1" noChangeShapeType="1"/>
          </p:cNvSpPr>
          <p:nvPr/>
        </p:nvSpPr>
        <p:spPr bwMode="auto">
          <a:xfrm flipV="1">
            <a:off x="1511300" y="1341437"/>
            <a:ext cx="0" cy="1727199"/>
          </a:xfrm>
          <a:prstGeom prst="line">
            <a:avLst/>
          </a:prstGeom>
          <a:noFill/>
          <a:ln w="9524">
            <a:solidFill>
              <a:srgbClr val="FF0000"/>
            </a:solidFill>
            <a:round/>
            <a:headEnd/>
            <a:tailEnd/>
          </a:ln>
        </p:spPr>
        <p:txBody>
          <a:bodyPr lIns="91440" tIns="45720" rIns="91440" bIns="45720"/>
          <a:lstStyle/>
          <a:p>
            <a:pPr>
              <a:defRPr/>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245782"/>
          <p:cNvPicPr>
            <a:picLocks noGrp="1" noChangeAspect="1"/>
          </p:cNvPicPr>
          <p:nvPr/>
        </p:nvPicPr>
        <p:blipFill>
          <a:blip r:embed="rId2"/>
          <a:stretch/>
        </p:blipFill>
        <p:spPr bwMode="auto">
          <a:xfrm>
            <a:off x="107949" y="1268412"/>
            <a:ext cx="8893175" cy="4903787"/>
          </a:xfrm>
          <a:prstGeom prst="rect">
            <a:avLst/>
          </a:prstGeom>
          <a:noFill/>
        </p:spPr>
      </p:pic>
      <p:sp>
        <p:nvSpPr>
          <p:cNvPr id="5" name="AutoShape 2"/>
          <p:cNvSpPr>
            <a:spLocks noGrp="1" noChangeShapeType="1"/>
          </p:cNvSpPr>
          <p:nvPr/>
        </p:nvSpPr>
        <p:spPr bwMode="auto">
          <a:xfrm>
            <a:off x="539750" y="476250"/>
            <a:ext cx="8208962" cy="504825"/>
          </a:xfrm>
          <a:prstGeom prst="roundRect">
            <a:avLst>
              <a:gd name="adj" fmla="val 16667"/>
            </a:avLst>
          </a:prstGeom>
          <a:solidFill>
            <a:srgbClr val="FF9900">
              <a:alpha val="59607"/>
            </a:srgbClr>
          </a:solidFill>
        </p:spPr>
        <p:txBody>
          <a:bodyPr lIns="91440" tIns="45720" rIns="91440" bIns="45720" anchor="ctr" anchorCtr="0"/>
          <a:lstStyle>
            <a:lvl1pPr marL="342900" indent="-342900" algn="l" defTabSz="914400">
              <a:lnSpc>
                <a:spcPct val="100000"/>
              </a:lnSpc>
              <a:spcBef>
                <a:spcPts val="0"/>
              </a:spcBef>
              <a:buClr>
                <a:schemeClr val="lt2"/>
              </a:buClr>
              <a:buSzPct val="75000"/>
              <a:buChar char="n"/>
              <a:defRPr sz="3200">
                <a:solidFill>
                  <a:schemeClr val="dk1"/>
                </a:solidFill>
                <a:latin typeface="+mj-lt"/>
                <a:ea typeface="Arial"/>
              </a:defRPr>
            </a:lvl1pPr>
            <a:lvl2pPr marL="742950" indent="-285750" algn="l" defTabSz="914400">
              <a:lnSpc>
                <a:spcPct val="100000"/>
              </a:lnSpc>
              <a:spcBef>
                <a:spcPts val="0"/>
              </a:spcBef>
              <a:buClr>
                <a:schemeClr val="accent2"/>
              </a:buClr>
              <a:buSzPct val="80000"/>
              <a:buChar char="¨"/>
              <a:defRPr sz="2800">
                <a:solidFill>
                  <a:schemeClr val="dk1"/>
                </a:solidFill>
                <a:latin typeface="+mj-lt"/>
                <a:ea typeface="Arial"/>
              </a:defRPr>
            </a:lvl2pPr>
            <a:lvl3pPr marL="1143000" indent="-228600" algn="l" defTabSz="914400">
              <a:lnSpc>
                <a:spcPct val="100000"/>
              </a:lnSpc>
              <a:spcBef>
                <a:spcPts val="0"/>
              </a:spcBef>
              <a:buClr>
                <a:schemeClr val="lt2"/>
              </a:buClr>
              <a:buSzPct val="65000"/>
              <a:buChar char="n"/>
              <a:defRPr sz="2400">
                <a:solidFill>
                  <a:schemeClr val="dk1"/>
                </a:solidFill>
                <a:latin typeface="+mj-lt"/>
                <a:ea typeface="Arial"/>
              </a:defRPr>
            </a:lvl3pPr>
            <a:lvl4pPr marL="1600200" indent="-228600" algn="l" defTabSz="914400">
              <a:lnSpc>
                <a:spcPct val="100000"/>
              </a:lnSpc>
              <a:spcBef>
                <a:spcPts val="0"/>
              </a:spcBef>
              <a:buClr>
                <a:schemeClr val="accent2"/>
              </a:buClr>
              <a:buSzPct val="70000"/>
              <a:buChar char="¨"/>
              <a:defRPr sz="2000">
                <a:solidFill>
                  <a:schemeClr val="dk1"/>
                </a:solidFill>
                <a:latin typeface="+mj-lt"/>
                <a:ea typeface="Arial"/>
              </a:defRPr>
            </a:lvl4pPr>
            <a:lvl5pPr marL="2057400" indent="-228600" algn="l" defTabSz="914400">
              <a:lnSpc>
                <a:spcPct val="100000"/>
              </a:lnSpc>
              <a:spcBef>
                <a:spcPts val="0"/>
              </a:spcBef>
              <a:buClr>
                <a:schemeClr val="lt2"/>
              </a:buClr>
              <a:buSzPct val="70000"/>
              <a:buChar char="§"/>
              <a:defRPr sz="2000">
                <a:solidFill>
                  <a:schemeClr val="dk1"/>
                </a:solidFill>
                <a:latin typeface="+mj-lt"/>
                <a:ea typeface="Arial"/>
              </a:defRPr>
            </a:lvl5pPr>
          </a:lstStyle>
          <a:p>
            <a:pPr marL="0" lvl="0" indent="0" algn="ctr">
              <a:buNone/>
              <a:defRPr/>
            </a:pPr>
            <a:r>
              <a:rPr lang="de-DE" sz="2400" b="1"/>
              <a:t>Resulting Beam Spin Asymmtries </a:t>
            </a:r>
            <a:r>
              <a:rPr lang="de-DE" sz="1400" b="1"/>
              <a:t>(Q²-x</a:t>
            </a:r>
            <a:r>
              <a:rPr lang="de-DE" sz="1400" b="1" baseline="-25000"/>
              <a:t>B</a:t>
            </a:r>
            <a:r>
              <a:rPr lang="de-DE" sz="1400" b="1"/>
              <a:t> integrated)</a:t>
            </a:r>
            <a:endParaRPr/>
          </a:p>
        </p:txBody>
      </p:sp>
      <p:sp>
        <p:nvSpPr>
          <p:cNvPr id="7" name="Shape 245770"/>
          <p:cNvSpPr>
            <a:spLocks/>
          </p:cNvSpPr>
          <p:nvPr/>
        </p:nvSpPr>
        <p:spPr bwMode="auto">
          <a:xfrm>
            <a:off x="1620837" y="2347912"/>
            <a:ext cx="1306512" cy="244475"/>
          </a:xfrm>
          <a:prstGeom prst="rect">
            <a:avLst/>
          </a:prstGeom>
          <a:solidFill>
            <a:schemeClr val="lt1"/>
          </a:solidFill>
        </p:spPr>
        <p:txBody>
          <a:bodyPr lIns="91440" tIns="45720" rIns="91440" bIns="45720" anchor="t">
            <a:spAutoFit/>
          </a:bodyPr>
          <a:lstStyle/>
          <a:p>
            <a:pPr lvl="0">
              <a:defRPr/>
            </a:pPr>
            <a:r>
              <a:rPr sz="1000" b="1"/>
              <a:t>0.1 GeV² - 0.3 GeV²</a:t>
            </a:r>
            <a:endParaRPr/>
          </a:p>
        </p:txBody>
      </p:sp>
      <p:sp>
        <p:nvSpPr>
          <p:cNvPr id="8" name="Shape 245771"/>
          <p:cNvSpPr>
            <a:spLocks/>
          </p:cNvSpPr>
          <p:nvPr/>
        </p:nvSpPr>
        <p:spPr bwMode="auto">
          <a:xfrm>
            <a:off x="4500562" y="2347912"/>
            <a:ext cx="1376361" cy="244475"/>
          </a:xfrm>
          <a:prstGeom prst="rect">
            <a:avLst/>
          </a:prstGeom>
          <a:solidFill>
            <a:schemeClr val="lt1"/>
          </a:solidFill>
        </p:spPr>
        <p:txBody>
          <a:bodyPr lIns="91440" tIns="45720" rIns="91440" bIns="45720" anchor="t">
            <a:spAutoFit/>
          </a:bodyPr>
          <a:lstStyle/>
          <a:p>
            <a:pPr lvl="0">
              <a:defRPr/>
            </a:pPr>
            <a:r>
              <a:rPr sz="1000" b="1"/>
              <a:t>0.3 GeV² - 0.42 GeV²</a:t>
            </a:r>
            <a:endParaRPr/>
          </a:p>
        </p:txBody>
      </p:sp>
      <p:sp>
        <p:nvSpPr>
          <p:cNvPr id="9" name="Shape 245772"/>
          <p:cNvSpPr>
            <a:spLocks/>
          </p:cNvSpPr>
          <p:nvPr/>
        </p:nvSpPr>
        <p:spPr bwMode="auto">
          <a:xfrm>
            <a:off x="7381875" y="2347912"/>
            <a:ext cx="1446212" cy="244475"/>
          </a:xfrm>
          <a:prstGeom prst="rect">
            <a:avLst/>
          </a:prstGeom>
          <a:solidFill>
            <a:schemeClr val="lt1"/>
          </a:solidFill>
        </p:spPr>
        <p:txBody>
          <a:bodyPr lIns="91440" tIns="45720" rIns="91440" bIns="45720" anchor="t">
            <a:spAutoFit/>
          </a:bodyPr>
          <a:lstStyle/>
          <a:p>
            <a:pPr lvl="0">
              <a:defRPr/>
            </a:pPr>
            <a:r>
              <a:rPr sz="1000" b="1"/>
              <a:t>0.42 GeV² - 0.58 GeV²</a:t>
            </a:r>
            <a:endParaRPr/>
          </a:p>
        </p:txBody>
      </p:sp>
      <p:sp>
        <p:nvSpPr>
          <p:cNvPr id="10" name="Shape 245773"/>
          <p:cNvSpPr>
            <a:spLocks/>
          </p:cNvSpPr>
          <p:nvPr/>
        </p:nvSpPr>
        <p:spPr bwMode="auto">
          <a:xfrm>
            <a:off x="1549400" y="3932237"/>
            <a:ext cx="1376361" cy="244475"/>
          </a:xfrm>
          <a:prstGeom prst="rect">
            <a:avLst/>
          </a:prstGeom>
          <a:solidFill>
            <a:schemeClr val="lt1"/>
          </a:solidFill>
        </p:spPr>
        <p:txBody>
          <a:bodyPr lIns="91440" tIns="45720" rIns="91440" bIns="45720" anchor="t">
            <a:spAutoFit/>
          </a:bodyPr>
          <a:lstStyle/>
          <a:p>
            <a:pPr lvl="0">
              <a:defRPr/>
            </a:pPr>
            <a:r>
              <a:rPr sz="1000" b="1"/>
              <a:t>0.58 GeV² - 0.8 GeV²</a:t>
            </a:r>
            <a:endParaRPr/>
          </a:p>
        </p:txBody>
      </p:sp>
      <p:sp>
        <p:nvSpPr>
          <p:cNvPr id="11" name="Shape 245774"/>
          <p:cNvSpPr>
            <a:spLocks/>
          </p:cNvSpPr>
          <p:nvPr/>
        </p:nvSpPr>
        <p:spPr bwMode="auto">
          <a:xfrm>
            <a:off x="4500562" y="3932237"/>
            <a:ext cx="1376361" cy="244475"/>
          </a:xfrm>
          <a:prstGeom prst="rect">
            <a:avLst/>
          </a:prstGeom>
          <a:solidFill>
            <a:schemeClr val="lt1"/>
          </a:solidFill>
        </p:spPr>
        <p:txBody>
          <a:bodyPr lIns="91440" tIns="45720" rIns="91440" bIns="45720" anchor="t">
            <a:spAutoFit/>
          </a:bodyPr>
          <a:lstStyle/>
          <a:p>
            <a:pPr lvl="0">
              <a:defRPr/>
            </a:pPr>
            <a:r>
              <a:rPr sz="1000" b="1"/>
              <a:t>0.8 GeV² - 1.07 GeV²</a:t>
            </a:r>
            <a:endParaRPr/>
          </a:p>
        </p:txBody>
      </p:sp>
      <p:sp>
        <p:nvSpPr>
          <p:cNvPr id="12" name="Shape 245775"/>
          <p:cNvSpPr>
            <a:spLocks/>
          </p:cNvSpPr>
          <p:nvPr/>
        </p:nvSpPr>
        <p:spPr bwMode="auto">
          <a:xfrm>
            <a:off x="7453312" y="3932237"/>
            <a:ext cx="1376361" cy="244475"/>
          </a:xfrm>
          <a:prstGeom prst="rect">
            <a:avLst/>
          </a:prstGeom>
          <a:solidFill>
            <a:schemeClr val="lt1"/>
          </a:solidFill>
        </p:spPr>
        <p:txBody>
          <a:bodyPr lIns="91440" tIns="45720" rIns="91440" bIns="45720" anchor="t">
            <a:spAutoFit/>
          </a:bodyPr>
          <a:lstStyle/>
          <a:p>
            <a:pPr lvl="0">
              <a:defRPr/>
            </a:pPr>
            <a:r>
              <a:rPr sz="1000" b="1"/>
              <a:t>1.07 GeV² - 1.3 GeV²</a:t>
            </a:r>
            <a:endParaRPr/>
          </a:p>
        </p:txBody>
      </p:sp>
      <p:sp>
        <p:nvSpPr>
          <p:cNvPr id="13" name="Shape 245776"/>
          <p:cNvSpPr>
            <a:spLocks/>
          </p:cNvSpPr>
          <p:nvPr/>
        </p:nvSpPr>
        <p:spPr bwMode="auto">
          <a:xfrm>
            <a:off x="1549400" y="5516562"/>
            <a:ext cx="1306512" cy="244475"/>
          </a:xfrm>
          <a:prstGeom prst="rect">
            <a:avLst/>
          </a:prstGeom>
          <a:solidFill>
            <a:schemeClr val="lt1"/>
          </a:solidFill>
        </p:spPr>
        <p:txBody>
          <a:bodyPr lIns="91440" tIns="45720" rIns="91440" bIns="45720" anchor="t">
            <a:spAutoFit/>
          </a:bodyPr>
          <a:lstStyle/>
          <a:p>
            <a:pPr lvl="0">
              <a:defRPr/>
            </a:pPr>
            <a:r>
              <a:rPr sz="1000" b="1"/>
              <a:t>1.3 GeV² - 1.5 GeV²</a:t>
            </a:r>
            <a:endParaRPr/>
          </a:p>
        </p:txBody>
      </p:sp>
      <p:sp>
        <p:nvSpPr>
          <p:cNvPr id="14" name="Shape 245783"/>
          <p:cNvSpPr>
            <a:spLocks/>
          </p:cNvSpPr>
          <p:nvPr/>
        </p:nvSpPr>
        <p:spPr bwMode="auto">
          <a:xfrm rot="550009">
            <a:off x="3668548" y="2887442"/>
            <a:ext cx="2376487" cy="647700"/>
          </a:xfrm>
          <a:prstGeom prst="rect">
            <a:avLst/>
          </a:prstGeom>
        </p:spPr>
        <p:txBody>
          <a:bodyPr lIns="91440" tIns="45720" rIns="91440" bIns="45720" anchor="ctr" anchorCtr="0">
            <a:prstTxWarp prst="textPlain">
              <a:avLst>
                <a:gd name="adj" fmla="val 50000"/>
              </a:avLst>
            </a:prstTxWarp>
          </a:bodyPr>
          <a:lstStyle/>
          <a:p>
            <a:pPr lvl="0">
              <a:defRPr/>
            </a:pPr>
            <a:r>
              <a:rPr dirty="0">
                <a:ln w="9524">
                  <a:solidFill>
                    <a:srgbClr val="000000"/>
                  </a:solidFill>
                  <a:round/>
                  <a:headEnd/>
                  <a:tailEnd/>
                </a:ln>
              </a:rPr>
              <a:t>preliminary</a:t>
            </a:r>
            <a:endParaRPr dirty="0"/>
          </a:p>
        </p:txBody>
      </p:sp>
      <p:pic>
        <p:nvPicPr>
          <p:cNvPr id="20" name="Image 245789" descr="Publications | Jefferson Lab"/>
          <p:cNvPicPr>
            <a:picLocks noGrp="1" noChangeAspect="1"/>
          </p:cNvPicPr>
          <p:nvPr/>
        </p:nvPicPr>
        <p:blipFill>
          <a:blip r:embed="rId3"/>
          <a:stretch/>
        </p:blipFill>
        <p:spPr bwMode="auto">
          <a:xfrm>
            <a:off x="7812087" y="5876925"/>
            <a:ext cx="1079500" cy="577849"/>
          </a:xfrm>
          <a:prstGeom prst="rect">
            <a:avLst/>
          </a:prstGeom>
          <a:noFill/>
        </p:spPr>
      </p:pic>
      <p:pic>
        <p:nvPicPr>
          <p:cNvPr id="15" name="Image 159756">
            <a:extLst>
              <a:ext uri="{FF2B5EF4-FFF2-40B4-BE49-F238E27FC236}">
                <a16:creationId xmlns:a16="http://schemas.microsoft.com/office/drawing/2014/main" id="{E1FE4CE6-A98F-AA42-8D3F-159761778593}"/>
              </a:ext>
            </a:extLst>
          </p:cNvPr>
          <p:cNvPicPr>
            <a:picLocks noGrp="1" noChangeAspect="1"/>
          </p:cNvPicPr>
          <p:nvPr/>
        </p:nvPicPr>
        <p:blipFill>
          <a:blip r:embed="rId4"/>
          <a:stretch/>
        </p:blipFill>
        <p:spPr bwMode="auto">
          <a:xfrm>
            <a:off x="4645243" y="4947414"/>
            <a:ext cx="1835150" cy="64293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AutoShape 2"/>
          <p:cNvSpPr>
            <a:spLocks noGrp="1" noChangeShapeType="1"/>
          </p:cNvSpPr>
          <p:nvPr/>
        </p:nvSpPr>
        <p:spPr bwMode="auto">
          <a:xfrm>
            <a:off x="539750" y="476250"/>
            <a:ext cx="8208962" cy="576262"/>
          </a:xfrm>
          <a:prstGeom prst="roundRect">
            <a:avLst>
              <a:gd name="adj" fmla="val 16667"/>
            </a:avLst>
          </a:prstGeom>
          <a:solidFill>
            <a:srgbClr val="FF9900">
              <a:alpha val="59607"/>
            </a:srgbClr>
          </a:solidFill>
        </p:spPr>
        <p:txBody>
          <a:bodyPr lIns="91440" tIns="45720" rIns="91440" bIns="45720" anchor="ctr" anchorCtr="0"/>
          <a:lstStyle>
            <a:lvl1pPr marL="342900" indent="-342900" algn="l" defTabSz="914400">
              <a:lnSpc>
                <a:spcPct val="100000"/>
              </a:lnSpc>
              <a:spcBef>
                <a:spcPts val="0"/>
              </a:spcBef>
              <a:buClr>
                <a:schemeClr val="lt2"/>
              </a:buClr>
              <a:buSzPct val="75000"/>
              <a:buChar char="n"/>
              <a:defRPr sz="3200">
                <a:solidFill>
                  <a:schemeClr val="dk1"/>
                </a:solidFill>
                <a:latin typeface="+mj-lt"/>
                <a:ea typeface="Arial"/>
              </a:defRPr>
            </a:lvl1pPr>
            <a:lvl2pPr marL="742950" indent="-285750" algn="l" defTabSz="914400">
              <a:lnSpc>
                <a:spcPct val="100000"/>
              </a:lnSpc>
              <a:spcBef>
                <a:spcPts val="0"/>
              </a:spcBef>
              <a:buClr>
                <a:schemeClr val="accent2"/>
              </a:buClr>
              <a:buSzPct val="80000"/>
              <a:buChar char="¨"/>
              <a:defRPr sz="2800">
                <a:solidFill>
                  <a:schemeClr val="dk1"/>
                </a:solidFill>
                <a:latin typeface="+mj-lt"/>
                <a:ea typeface="Arial"/>
              </a:defRPr>
            </a:lvl2pPr>
            <a:lvl3pPr marL="1143000" indent="-228600" algn="l" defTabSz="914400">
              <a:lnSpc>
                <a:spcPct val="100000"/>
              </a:lnSpc>
              <a:spcBef>
                <a:spcPts val="0"/>
              </a:spcBef>
              <a:buClr>
                <a:schemeClr val="lt2"/>
              </a:buClr>
              <a:buSzPct val="65000"/>
              <a:buChar char="n"/>
              <a:defRPr sz="2400">
                <a:solidFill>
                  <a:schemeClr val="dk1"/>
                </a:solidFill>
                <a:latin typeface="+mj-lt"/>
                <a:ea typeface="Arial"/>
              </a:defRPr>
            </a:lvl3pPr>
            <a:lvl4pPr marL="1600200" indent="-228600" algn="l" defTabSz="914400">
              <a:lnSpc>
                <a:spcPct val="100000"/>
              </a:lnSpc>
              <a:spcBef>
                <a:spcPts val="0"/>
              </a:spcBef>
              <a:buClr>
                <a:schemeClr val="accent2"/>
              </a:buClr>
              <a:buSzPct val="70000"/>
              <a:buChar char="¨"/>
              <a:defRPr sz="2000">
                <a:solidFill>
                  <a:schemeClr val="dk1"/>
                </a:solidFill>
                <a:latin typeface="+mj-lt"/>
                <a:ea typeface="Arial"/>
              </a:defRPr>
            </a:lvl4pPr>
            <a:lvl5pPr marL="2057400" indent="-228600" algn="l" defTabSz="914400">
              <a:lnSpc>
                <a:spcPct val="100000"/>
              </a:lnSpc>
              <a:spcBef>
                <a:spcPts val="0"/>
              </a:spcBef>
              <a:buClr>
                <a:schemeClr val="lt2"/>
              </a:buClr>
              <a:buSzPct val="70000"/>
              <a:buChar char="§"/>
              <a:defRPr sz="2000">
                <a:solidFill>
                  <a:schemeClr val="dk1"/>
                </a:solidFill>
                <a:latin typeface="+mj-lt"/>
                <a:ea typeface="Arial"/>
              </a:defRPr>
            </a:lvl5pPr>
          </a:lstStyle>
          <a:p>
            <a:pPr marL="0" lvl="0" indent="0" algn="ctr">
              <a:buNone/>
              <a:defRPr/>
            </a:pPr>
            <a:r>
              <a:rPr lang="de-DE" sz="2400" b="1"/>
              <a:t>Q² - x</a:t>
            </a:r>
            <a:r>
              <a:rPr lang="de-DE" sz="2400" b="1" baseline="-25000"/>
              <a:t>B</a:t>
            </a:r>
            <a:r>
              <a:rPr lang="de-DE" sz="2400" b="1"/>
              <a:t> Integrated Result</a:t>
            </a:r>
            <a:endParaRPr/>
          </a:p>
        </p:txBody>
      </p:sp>
      <p:pic>
        <p:nvPicPr>
          <p:cNvPr id="6" name="Image 219171"/>
          <p:cNvPicPr>
            <a:picLocks noGrp="1" noChangeAspect="1"/>
          </p:cNvPicPr>
          <p:nvPr/>
        </p:nvPicPr>
        <p:blipFill>
          <a:blip r:embed="rId2"/>
          <a:stretch/>
        </p:blipFill>
        <p:spPr bwMode="auto">
          <a:xfrm>
            <a:off x="1331912" y="1123950"/>
            <a:ext cx="6264275" cy="4681537"/>
          </a:xfrm>
          <a:prstGeom prst="rect">
            <a:avLst/>
          </a:prstGeom>
          <a:noFill/>
        </p:spPr>
      </p:pic>
      <p:sp>
        <p:nvSpPr>
          <p:cNvPr id="7" name="Shape 219172"/>
          <p:cNvSpPr>
            <a:spLocks/>
          </p:cNvSpPr>
          <p:nvPr/>
        </p:nvSpPr>
        <p:spPr bwMode="auto">
          <a:xfrm rot="550009">
            <a:off x="4356100" y="2997200"/>
            <a:ext cx="2449512" cy="503237"/>
          </a:xfrm>
          <a:prstGeom prst="rect">
            <a:avLst/>
          </a:prstGeom>
        </p:spPr>
        <p:txBody>
          <a:bodyPr lIns="91440" tIns="45720" rIns="91440" bIns="45720" anchor="ctr" anchorCtr="0">
            <a:prstTxWarp prst="textPlain">
              <a:avLst>
                <a:gd name="adj" fmla="val 50000"/>
              </a:avLst>
            </a:prstTxWarp>
          </a:bodyPr>
          <a:lstStyle/>
          <a:p>
            <a:pPr lvl="0">
              <a:defRPr/>
            </a:pPr>
            <a:r>
              <a:rPr>
                <a:ln w="9524">
                  <a:solidFill>
                    <a:srgbClr val="000000"/>
                  </a:solidFill>
                  <a:round/>
                  <a:headEnd/>
                  <a:tailEnd/>
                </a:ln>
              </a:rPr>
              <a:t>preliminary</a:t>
            </a:r>
            <a:endParaRPr/>
          </a:p>
        </p:txBody>
      </p:sp>
      <p:sp>
        <p:nvSpPr>
          <p:cNvPr id="8" name="Shape 219173"/>
          <p:cNvSpPr>
            <a:spLocks/>
          </p:cNvSpPr>
          <p:nvPr/>
        </p:nvSpPr>
        <p:spPr bwMode="auto">
          <a:xfrm>
            <a:off x="1076325" y="5734050"/>
            <a:ext cx="7312025" cy="825500"/>
          </a:xfrm>
          <a:prstGeom prst="rect">
            <a:avLst/>
          </a:prstGeom>
          <a:noFill/>
        </p:spPr>
        <p:txBody>
          <a:bodyPr lIns="91440" tIns="45720" rIns="91440" bIns="45720" anchor="t">
            <a:spAutoFit/>
          </a:bodyPr>
          <a:lstStyle/>
          <a:p>
            <a:pPr lvl="0" algn="ctr">
              <a:buNone/>
              <a:defRPr/>
            </a:pPr>
            <a:r>
              <a:rPr sz="1600" u="sng"/>
              <a:t>Different sources of systematic uncertainty have been studied:</a:t>
            </a:r>
            <a:endParaRPr/>
          </a:p>
          <a:p>
            <a:pPr lvl="0" algn="ctr">
              <a:buNone/>
              <a:defRPr/>
            </a:pPr>
            <a:r>
              <a:rPr sz="1600"/>
              <a:t>beam polarisation, background subtraction, fiducial volume, extraction method, </a:t>
            </a:r>
            <a:endParaRPr/>
          </a:p>
          <a:p>
            <a:pPr lvl="0" algn="ctr">
              <a:buNone/>
              <a:defRPr/>
            </a:pPr>
            <a:r>
              <a:rPr sz="1600"/>
              <a:t>acceptance, bin migration, radiative effects</a:t>
            </a:r>
            <a:endParaRPr/>
          </a:p>
        </p:txBody>
      </p:sp>
      <p:pic>
        <p:nvPicPr>
          <p:cNvPr id="14" name="Image 219179" descr="Publications | Jefferson Lab"/>
          <p:cNvPicPr>
            <a:picLocks noGrp="1" noChangeAspect="1"/>
          </p:cNvPicPr>
          <p:nvPr/>
        </p:nvPicPr>
        <p:blipFill>
          <a:blip r:embed="rId3"/>
          <a:stretch/>
        </p:blipFill>
        <p:spPr bwMode="auto">
          <a:xfrm>
            <a:off x="7596187" y="1125537"/>
            <a:ext cx="1079500" cy="577849"/>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235548"/>
          <p:cNvPicPr>
            <a:picLocks noGrp="1" noChangeAspect="1"/>
          </p:cNvPicPr>
          <p:nvPr/>
        </p:nvPicPr>
        <p:blipFill>
          <a:blip r:embed="rId2"/>
          <a:stretch/>
        </p:blipFill>
        <p:spPr bwMode="auto">
          <a:xfrm>
            <a:off x="2843211" y="1052512"/>
            <a:ext cx="3744912" cy="2225675"/>
          </a:xfrm>
          <a:prstGeom prst="rect">
            <a:avLst/>
          </a:prstGeom>
          <a:noFill/>
        </p:spPr>
      </p:pic>
      <p:sp>
        <p:nvSpPr>
          <p:cNvPr id="5" name="AutoShape 2"/>
          <p:cNvSpPr>
            <a:spLocks noGrp="1" noChangeShapeType="1"/>
          </p:cNvSpPr>
          <p:nvPr/>
        </p:nvSpPr>
        <p:spPr bwMode="auto">
          <a:xfrm>
            <a:off x="538956" y="365125"/>
            <a:ext cx="8208962" cy="576262"/>
          </a:xfrm>
          <a:prstGeom prst="roundRect">
            <a:avLst>
              <a:gd name="adj" fmla="val 16667"/>
            </a:avLst>
          </a:prstGeom>
          <a:solidFill>
            <a:srgbClr val="FF9900">
              <a:alpha val="59607"/>
            </a:srgbClr>
          </a:solidFill>
        </p:spPr>
        <p:txBody>
          <a:bodyPr lIns="91440" tIns="45720" rIns="91440" bIns="45720" anchor="ctr" anchorCtr="0"/>
          <a:lstStyle>
            <a:lvl1pPr marL="342900" indent="-342900" algn="l" defTabSz="914400">
              <a:lnSpc>
                <a:spcPct val="100000"/>
              </a:lnSpc>
              <a:spcBef>
                <a:spcPts val="0"/>
              </a:spcBef>
              <a:buClr>
                <a:schemeClr val="lt2"/>
              </a:buClr>
              <a:buSzPct val="75000"/>
              <a:buChar char="n"/>
              <a:defRPr sz="3200">
                <a:solidFill>
                  <a:schemeClr val="dk1"/>
                </a:solidFill>
                <a:latin typeface="+mj-lt"/>
                <a:ea typeface="Arial"/>
              </a:defRPr>
            </a:lvl1pPr>
            <a:lvl2pPr marL="742950" indent="-285750" algn="l" defTabSz="914400">
              <a:lnSpc>
                <a:spcPct val="100000"/>
              </a:lnSpc>
              <a:spcBef>
                <a:spcPts val="0"/>
              </a:spcBef>
              <a:buClr>
                <a:schemeClr val="accent2"/>
              </a:buClr>
              <a:buSzPct val="80000"/>
              <a:buChar char="¨"/>
              <a:defRPr sz="2800">
                <a:solidFill>
                  <a:schemeClr val="dk1"/>
                </a:solidFill>
                <a:latin typeface="+mj-lt"/>
                <a:ea typeface="Arial"/>
              </a:defRPr>
            </a:lvl2pPr>
            <a:lvl3pPr marL="1143000" indent="-228600" algn="l" defTabSz="914400">
              <a:lnSpc>
                <a:spcPct val="100000"/>
              </a:lnSpc>
              <a:spcBef>
                <a:spcPts val="0"/>
              </a:spcBef>
              <a:buClr>
                <a:schemeClr val="lt2"/>
              </a:buClr>
              <a:buSzPct val="65000"/>
              <a:buChar char="n"/>
              <a:defRPr sz="2400">
                <a:solidFill>
                  <a:schemeClr val="dk1"/>
                </a:solidFill>
                <a:latin typeface="+mj-lt"/>
                <a:ea typeface="Arial"/>
              </a:defRPr>
            </a:lvl3pPr>
            <a:lvl4pPr marL="1600200" indent="-228600" algn="l" defTabSz="914400">
              <a:lnSpc>
                <a:spcPct val="100000"/>
              </a:lnSpc>
              <a:spcBef>
                <a:spcPts val="0"/>
              </a:spcBef>
              <a:buClr>
                <a:schemeClr val="accent2"/>
              </a:buClr>
              <a:buSzPct val="70000"/>
              <a:buChar char="¨"/>
              <a:defRPr sz="2000">
                <a:solidFill>
                  <a:schemeClr val="dk1"/>
                </a:solidFill>
                <a:latin typeface="+mj-lt"/>
                <a:ea typeface="Arial"/>
              </a:defRPr>
            </a:lvl4pPr>
            <a:lvl5pPr marL="2057400" indent="-228600" algn="l" defTabSz="914400">
              <a:lnSpc>
                <a:spcPct val="100000"/>
              </a:lnSpc>
              <a:spcBef>
                <a:spcPts val="0"/>
              </a:spcBef>
              <a:buClr>
                <a:schemeClr val="lt2"/>
              </a:buClr>
              <a:buSzPct val="70000"/>
              <a:buChar char="§"/>
              <a:defRPr sz="2000">
                <a:solidFill>
                  <a:schemeClr val="dk1"/>
                </a:solidFill>
                <a:latin typeface="+mj-lt"/>
                <a:ea typeface="Arial"/>
              </a:defRPr>
            </a:lvl5pPr>
          </a:lstStyle>
          <a:p>
            <a:pPr marL="0" lvl="0" indent="0" algn="ctr">
              <a:buNone/>
              <a:defRPr/>
            </a:pPr>
            <a:r>
              <a:rPr lang="de-DE" sz="2400" b="1"/>
              <a:t>Multidimensional Results</a:t>
            </a:r>
            <a:endParaRPr/>
          </a:p>
        </p:txBody>
      </p:sp>
      <p:sp>
        <p:nvSpPr>
          <p:cNvPr id="7" name="Shape 235537"/>
          <p:cNvSpPr>
            <a:spLocks/>
          </p:cNvSpPr>
          <p:nvPr/>
        </p:nvSpPr>
        <p:spPr bwMode="auto">
          <a:xfrm rot="-1547028">
            <a:off x="468312" y="2276475"/>
            <a:ext cx="2051050" cy="358775"/>
          </a:xfrm>
          <a:prstGeom prst="rect">
            <a:avLst/>
          </a:prstGeom>
        </p:spPr>
        <p:txBody>
          <a:bodyPr lIns="91440" tIns="45720" rIns="91440" bIns="45720" anchor="ctr" anchorCtr="0">
            <a:prstTxWarp prst="textPlain">
              <a:avLst>
                <a:gd name="adj" fmla="val 50000"/>
              </a:avLst>
            </a:prstTxWarp>
          </a:bodyPr>
          <a:lstStyle/>
          <a:p>
            <a:pPr lvl="0">
              <a:defRPr/>
            </a:pPr>
            <a:r>
              <a:rPr>
                <a:ln w="9524">
                  <a:solidFill>
                    <a:srgbClr val="000000"/>
                  </a:solidFill>
                  <a:round/>
                  <a:headEnd/>
                  <a:tailEnd/>
                </a:ln>
              </a:rPr>
              <a:t>preliminary</a:t>
            </a:r>
            <a:endParaRPr/>
          </a:p>
        </p:txBody>
      </p:sp>
      <p:pic>
        <p:nvPicPr>
          <p:cNvPr id="8" name="Image 235543"/>
          <p:cNvPicPr>
            <a:picLocks noGrp="1" noChangeAspect="1"/>
          </p:cNvPicPr>
          <p:nvPr/>
        </p:nvPicPr>
        <p:blipFill>
          <a:blip r:embed="rId3"/>
          <a:stretch/>
        </p:blipFill>
        <p:spPr bwMode="auto">
          <a:xfrm>
            <a:off x="0" y="3500437"/>
            <a:ext cx="9144000" cy="3041650"/>
          </a:xfrm>
          <a:prstGeom prst="rect">
            <a:avLst/>
          </a:prstGeom>
          <a:noFill/>
        </p:spPr>
      </p:pic>
      <p:sp>
        <p:nvSpPr>
          <p:cNvPr id="9" name="Shape 235544"/>
          <p:cNvSpPr>
            <a:spLocks noGrp="1" noChangeShapeType="1"/>
          </p:cNvSpPr>
          <p:nvPr/>
        </p:nvSpPr>
        <p:spPr bwMode="auto">
          <a:xfrm>
            <a:off x="4643437" y="2708275"/>
            <a:ext cx="215899" cy="720724"/>
          </a:xfrm>
          <a:prstGeom prst="line">
            <a:avLst/>
          </a:prstGeom>
          <a:noFill/>
          <a:ln w="19050">
            <a:solidFill>
              <a:schemeClr val="dk1"/>
            </a:solidFill>
            <a:round/>
            <a:headEnd/>
            <a:tailEnd type="triangle" w="med" len="med"/>
          </a:ln>
        </p:spPr>
        <p:txBody>
          <a:bodyPr lIns="91440" tIns="45720" rIns="91440" bIns="45720"/>
          <a:lstStyle/>
          <a:p>
            <a:pPr>
              <a:defRPr/>
            </a:pPr>
            <a:endParaRPr/>
          </a:p>
        </p:txBody>
      </p:sp>
      <p:sp>
        <p:nvSpPr>
          <p:cNvPr id="10" name="Shape 235545"/>
          <p:cNvSpPr>
            <a:spLocks noGrp="1" noChangeShapeType="1"/>
          </p:cNvSpPr>
          <p:nvPr/>
        </p:nvSpPr>
        <p:spPr bwMode="auto">
          <a:xfrm flipH="1">
            <a:off x="2843211" y="2708275"/>
            <a:ext cx="1009650" cy="865187"/>
          </a:xfrm>
          <a:prstGeom prst="line">
            <a:avLst/>
          </a:prstGeom>
          <a:noFill/>
          <a:ln w="19050">
            <a:solidFill>
              <a:schemeClr val="dk1"/>
            </a:solidFill>
            <a:round/>
            <a:headEnd/>
            <a:tailEnd type="triangle" w="med" len="med"/>
          </a:ln>
        </p:spPr>
        <p:txBody>
          <a:bodyPr lIns="91440" tIns="45720" rIns="91440" bIns="45720"/>
          <a:lstStyle/>
          <a:p>
            <a:pPr>
              <a:defRPr/>
            </a:pPr>
            <a:endParaRPr/>
          </a:p>
        </p:txBody>
      </p:sp>
      <p:sp>
        <p:nvSpPr>
          <p:cNvPr id="11" name="Shape 235546"/>
          <p:cNvSpPr>
            <a:spLocks noGrp="1" noChangeShapeType="1"/>
          </p:cNvSpPr>
          <p:nvPr/>
        </p:nvSpPr>
        <p:spPr bwMode="auto">
          <a:xfrm>
            <a:off x="6948487" y="2349500"/>
            <a:ext cx="647700" cy="1152525"/>
          </a:xfrm>
          <a:prstGeom prst="line">
            <a:avLst/>
          </a:prstGeom>
          <a:noFill/>
          <a:ln w="19050">
            <a:solidFill>
              <a:schemeClr val="dk1"/>
            </a:solidFill>
            <a:round/>
            <a:headEnd/>
            <a:tailEnd type="triangle" w="med" len="med"/>
          </a:ln>
        </p:spPr>
        <p:txBody>
          <a:bodyPr lIns="91440" tIns="45720" rIns="91440" bIns="45720"/>
          <a:lstStyle/>
          <a:p>
            <a:pPr>
              <a:defRPr/>
            </a:pPr>
            <a:endParaRPr/>
          </a:p>
        </p:txBody>
      </p:sp>
      <p:sp>
        <p:nvSpPr>
          <p:cNvPr id="12" name="Shape 235547"/>
          <p:cNvSpPr>
            <a:spLocks noGrp="1" noChangeShapeType="1"/>
          </p:cNvSpPr>
          <p:nvPr/>
        </p:nvSpPr>
        <p:spPr bwMode="auto">
          <a:xfrm flipH="1" flipV="1">
            <a:off x="5651500" y="2205037"/>
            <a:ext cx="1296987" cy="144462"/>
          </a:xfrm>
          <a:prstGeom prst="line">
            <a:avLst/>
          </a:prstGeom>
          <a:noFill/>
          <a:ln w="19050">
            <a:solidFill>
              <a:schemeClr val="dk1"/>
            </a:solidFill>
            <a:round/>
            <a:headEnd/>
            <a:tailEnd/>
          </a:ln>
        </p:spPr>
        <p:txBody>
          <a:bodyPr lIns="91440" tIns="45720" rIns="91440" bIns="45720"/>
          <a:lstStyle/>
          <a:p>
            <a:pPr>
              <a:defRPr/>
            </a:pPr>
            <a:endParaRPr/>
          </a:p>
        </p:txBody>
      </p:sp>
      <p:sp>
        <p:nvSpPr>
          <p:cNvPr id="13" name="Shape 235549"/>
          <p:cNvSpPr>
            <a:spLocks/>
          </p:cNvSpPr>
          <p:nvPr/>
        </p:nvSpPr>
        <p:spPr bwMode="auto">
          <a:xfrm rot="448026">
            <a:off x="1335087" y="3933824"/>
            <a:ext cx="1439862" cy="287337"/>
          </a:xfrm>
          <a:prstGeom prst="rect">
            <a:avLst/>
          </a:prstGeom>
        </p:spPr>
        <p:txBody>
          <a:bodyPr lIns="91440" tIns="45720" rIns="91440" bIns="45720" anchor="ctr" anchorCtr="0">
            <a:prstTxWarp prst="textPlain">
              <a:avLst>
                <a:gd name="adj" fmla="val 50000"/>
              </a:avLst>
            </a:prstTxWarp>
          </a:bodyPr>
          <a:lstStyle/>
          <a:p>
            <a:pPr lvl="0">
              <a:defRPr/>
            </a:pPr>
            <a:r>
              <a:rPr>
                <a:ln w="9524">
                  <a:solidFill>
                    <a:srgbClr val="000000"/>
                  </a:solidFill>
                  <a:round/>
                  <a:headEnd/>
                  <a:tailEnd/>
                </a:ln>
              </a:rPr>
              <a:t>preliminary</a:t>
            </a:r>
            <a:endParaRPr/>
          </a:p>
        </p:txBody>
      </p:sp>
      <p:sp>
        <p:nvSpPr>
          <p:cNvPr id="14" name="Shape 235550"/>
          <p:cNvSpPr>
            <a:spLocks/>
          </p:cNvSpPr>
          <p:nvPr/>
        </p:nvSpPr>
        <p:spPr bwMode="auto">
          <a:xfrm rot="448026">
            <a:off x="4422775" y="4722812"/>
            <a:ext cx="1474787" cy="288924"/>
          </a:xfrm>
          <a:prstGeom prst="rect">
            <a:avLst/>
          </a:prstGeom>
        </p:spPr>
        <p:txBody>
          <a:bodyPr lIns="91440" tIns="45720" rIns="91440" bIns="45720" anchor="ctr" anchorCtr="0">
            <a:prstTxWarp prst="textPlain">
              <a:avLst>
                <a:gd name="adj" fmla="val 50000"/>
              </a:avLst>
            </a:prstTxWarp>
          </a:bodyPr>
          <a:lstStyle/>
          <a:p>
            <a:pPr lvl="0">
              <a:defRPr/>
            </a:pPr>
            <a:r>
              <a:rPr>
                <a:ln w="9524">
                  <a:solidFill>
                    <a:srgbClr val="000000"/>
                  </a:solidFill>
                  <a:round/>
                  <a:headEnd/>
                  <a:tailEnd/>
                </a:ln>
              </a:rPr>
              <a:t>preliminary</a:t>
            </a:r>
            <a:endParaRPr/>
          </a:p>
        </p:txBody>
      </p:sp>
      <p:sp>
        <p:nvSpPr>
          <p:cNvPr id="15" name="Shape 235551"/>
          <p:cNvSpPr>
            <a:spLocks/>
          </p:cNvSpPr>
          <p:nvPr/>
        </p:nvSpPr>
        <p:spPr bwMode="auto">
          <a:xfrm rot="448026">
            <a:off x="7527925" y="4652962"/>
            <a:ext cx="1368425" cy="288924"/>
          </a:xfrm>
          <a:prstGeom prst="rect">
            <a:avLst/>
          </a:prstGeom>
        </p:spPr>
        <p:txBody>
          <a:bodyPr lIns="91440" tIns="45720" rIns="91440" bIns="45720" anchor="ctr" anchorCtr="0">
            <a:prstTxWarp prst="textPlain">
              <a:avLst>
                <a:gd name="adj" fmla="val 50000"/>
              </a:avLst>
            </a:prstTxWarp>
          </a:bodyPr>
          <a:lstStyle/>
          <a:p>
            <a:pPr lvl="0">
              <a:defRPr/>
            </a:pPr>
            <a:r>
              <a:rPr>
                <a:ln w="9524">
                  <a:solidFill>
                    <a:srgbClr val="000000"/>
                  </a:solidFill>
                  <a:round/>
                  <a:headEnd/>
                  <a:tailEnd/>
                </a:ln>
              </a:rPr>
              <a:t>preliminary</a:t>
            </a:r>
            <a:endParaRPr/>
          </a:p>
        </p:txBody>
      </p:sp>
      <p:pic>
        <p:nvPicPr>
          <p:cNvPr id="21" name="Image 235558" descr="Publications | Jefferson Lab"/>
          <p:cNvPicPr>
            <a:picLocks noGrp="1" noChangeAspect="1"/>
          </p:cNvPicPr>
          <p:nvPr/>
        </p:nvPicPr>
        <p:blipFill>
          <a:blip r:embed="rId4"/>
          <a:stretch/>
        </p:blipFill>
        <p:spPr bwMode="auto">
          <a:xfrm>
            <a:off x="7380287" y="1125537"/>
            <a:ext cx="1295400" cy="693737"/>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AutoShape 2"/>
          <p:cNvSpPr>
            <a:spLocks noGrp="1" noChangeShapeType="1"/>
          </p:cNvSpPr>
          <p:nvPr/>
        </p:nvSpPr>
        <p:spPr bwMode="auto">
          <a:xfrm>
            <a:off x="538956" y="379336"/>
            <a:ext cx="8208962" cy="576262"/>
          </a:xfrm>
          <a:prstGeom prst="roundRect">
            <a:avLst>
              <a:gd name="adj" fmla="val 16667"/>
            </a:avLst>
          </a:prstGeom>
          <a:solidFill>
            <a:srgbClr val="FF9900">
              <a:alpha val="59607"/>
            </a:srgbClr>
          </a:solidFill>
        </p:spPr>
        <p:txBody>
          <a:bodyPr lIns="91440" tIns="45720" rIns="91440" bIns="45720" anchor="ctr" anchorCtr="0"/>
          <a:lstStyle>
            <a:lvl1pPr marL="342900" indent="-342900" algn="l" defTabSz="914400">
              <a:lnSpc>
                <a:spcPct val="100000"/>
              </a:lnSpc>
              <a:spcBef>
                <a:spcPts val="0"/>
              </a:spcBef>
              <a:buClr>
                <a:schemeClr val="lt2"/>
              </a:buClr>
              <a:buSzPct val="75000"/>
              <a:buChar char="n"/>
              <a:defRPr sz="3200">
                <a:solidFill>
                  <a:schemeClr val="dk1"/>
                </a:solidFill>
                <a:latin typeface="+mj-lt"/>
                <a:ea typeface="Arial"/>
              </a:defRPr>
            </a:lvl1pPr>
            <a:lvl2pPr marL="742950" indent="-285750" algn="l" defTabSz="914400">
              <a:lnSpc>
                <a:spcPct val="100000"/>
              </a:lnSpc>
              <a:spcBef>
                <a:spcPts val="0"/>
              </a:spcBef>
              <a:buClr>
                <a:schemeClr val="accent2"/>
              </a:buClr>
              <a:buSzPct val="80000"/>
              <a:buChar char="¨"/>
              <a:defRPr sz="2800">
                <a:solidFill>
                  <a:schemeClr val="dk1"/>
                </a:solidFill>
                <a:latin typeface="+mj-lt"/>
                <a:ea typeface="Arial"/>
              </a:defRPr>
            </a:lvl2pPr>
            <a:lvl3pPr marL="1143000" indent="-228600" algn="l" defTabSz="914400">
              <a:lnSpc>
                <a:spcPct val="100000"/>
              </a:lnSpc>
              <a:spcBef>
                <a:spcPts val="0"/>
              </a:spcBef>
              <a:buClr>
                <a:schemeClr val="lt2"/>
              </a:buClr>
              <a:buSzPct val="65000"/>
              <a:buChar char="n"/>
              <a:defRPr sz="2400">
                <a:solidFill>
                  <a:schemeClr val="dk1"/>
                </a:solidFill>
                <a:latin typeface="+mj-lt"/>
                <a:ea typeface="Arial"/>
              </a:defRPr>
            </a:lvl3pPr>
            <a:lvl4pPr marL="1600200" indent="-228600" algn="l" defTabSz="914400">
              <a:lnSpc>
                <a:spcPct val="100000"/>
              </a:lnSpc>
              <a:spcBef>
                <a:spcPts val="0"/>
              </a:spcBef>
              <a:buClr>
                <a:schemeClr val="accent2"/>
              </a:buClr>
              <a:buSzPct val="70000"/>
              <a:buChar char="¨"/>
              <a:defRPr sz="2000">
                <a:solidFill>
                  <a:schemeClr val="dk1"/>
                </a:solidFill>
                <a:latin typeface="+mj-lt"/>
                <a:ea typeface="Arial"/>
              </a:defRPr>
            </a:lvl4pPr>
            <a:lvl5pPr marL="2057400" indent="-228600" algn="l" defTabSz="914400">
              <a:lnSpc>
                <a:spcPct val="100000"/>
              </a:lnSpc>
              <a:spcBef>
                <a:spcPts val="0"/>
              </a:spcBef>
              <a:buClr>
                <a:schemeClr val="lt2"/>
              </a:buClr>
              <a:buSzPct val="70000"/>
              <a:buChar char="§"/>
              <a:defRPr sz="2000">
                <a:solidFill>
                  <a:schemeClr val="dk1"/>
                </a:solidFill>
                <a:latin typeface="+mj-lt"/>
                <a:ea typeface="Arial"/>
              </a:defRPr>
            </a:lvl5pPr>
          </a:lstStyle>
          <a:p>
            <a:pPr marL="0" lvl="0" indent="0" algn="ctr">
              <a:buNone/>
              <a:defRPr/>
            </a:pPr>
            <a:r>
              <a:rPr lang="de-DE" sz="2400" b="1" dirty="0" err="1"/>
              <a:t>Jlab</a:t>
            </a:r>
            <a:r>
              <a:rPr lang="de-DE" sz="2400" b="1" dirty="0"/>
              <a:t> </a:t>
            </a:r>
            <a:r>
              <a:rPr lang="de-DE" sz="2400" b="1" dirty="0" err="1"/>
              <a:t>Energy</a:t>
            </a:r>
            <a:r>
              <a:rPr lang="de-DE" sz="2400" b="1" dirty="0"/>
              <a:t> Upgrade</a:t>
            </a:r>
            <a:endParaRPr dirty="0"/>
          </a:p>
        </p:txBody>
      </p:sp>
      <p:pic>
        <p:nvPicPr>
          <p:cNvPr id="3" name="Picture 2" descr="Chart, surface chart&#10;&#10;Description automatically generated">
            <a:extLst>
              <a:ext uri="{FF2B5EF4-FFF2-40B4-BE49-F238E27FC236}">
                <a16:creationId xmlns:a16="http://schemas.microsoft.com/office/drawing/2014/main" id="{1C765DDB-4676-C841-8A92-40C20B742E3A}"/>
              </a:ext>
            </a:extLst>
          </p:cNvPr>
          <p:cNvPicPr>
            <a:picLocks noChangeAspect="1"/>
          </p:cNvPicPr>
          <p:nvPr/>
        </p:nvPicPr>
        <p:blipFill>
          <a:blip r:embed="rId2"/>
          <a:stretch>
            <a:fillRect/>
          </a:stretch>
        </p:blipFill>
        <p:spPr>
          <a:xfrm>
            <a:off x="895350" y="819150"/>
            <a:ext cx="7353300" cy="5219700"/>
          </a:xfrm>
          <a:prstGeom prst="rect">
            <a:avLst/>
          </a:prstGeom>
        </p:spPr>
      </p:pic>
    </p:spTree>
    <p:extLst>
      <p:ext uri="{BB962C8B-B14F-4D97-AF65-F5344CB8AC3E}">
        <p14:creationId xmlns:p14="http://schemas.microsoft.com/office/powerpoint/2010/main" val="2047961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AutoShape 2"/>
          <p:cNvSpPr>
            <a:spLocks noGrp="1" noChangeShapeType="1"/>
          </p:cNvSpPr>
          <p:nvPr/>
        </p:nvSpPr>
        <p:spPr bwMode="auto">
          <a:xfrm>
            <a:off x="468312" y="549275"/>
            <a:ext cx="8208962" cy="503237"/>
          </a:xfrm>
          <a:prstGeom prst="roundRect">
            <a:avLst>
              <a:gd name="adj" fmla="val 16667"/>
            </a:avLst>
          </a:prstGeom>
          <a:solidFill>
            <a:srgbClr val="FF9900">
              <a:alpha val="59607"/>
            </a:srgbClr>
          </a:solidFill>
        </p:spPr>
        <p:txBody>
          <a:bodyPr lIns="91440" tIns="45720" rIns="91440" bIns="45720" anchor="ctr" anchorCtr="0"/>
          <a:lstStyle/>
          <a:p>
            <a:pPr lvl="0" algn="ctr">
              <a:defRPr/>
            </a:pPr>
            <a:r>
              <a:rPr sz="2400" b="1">
                <a:solidFill>
                  <a:schemeClr val="dk2"/>
                </a:solidFill>
              </a:rPr>
              <a:t>Conclusion and Outlook</a:t>
            </a:r>
            <a:endParaRPr/>
          </a:p>
        </p:txBody>
      </p:sp>
      <p:pic>
        <p:nvPicPr>
          <p:cNvPr id="6" name="Image 72714" descr="https://www.jlab.org/Hall-B/pubs-web/logo/CLAS-color-high.jpg"/>
          <p:cNvPicPr>
            <a:picLocks noGrp="1" noChangeAspect="1"/>
          </p:cNvPicPr>
          <p:nvPr/>
        </p:nvPicPr>
        <p:blipFill>
          <a:blip r:embed="rId2"/>
          <a:stretch/>
        </p:blipFill>
        <p:spPr bwMode="auto">
          <a:xfrm>
            <a:off x="6924952" y="5383193"/>
            <a:ext cx="1584324" cy="735012"/>
          </a:xfrm>
          <a:prstGeom prst="rect">
            <a:avLst/>
          </a:prstGeom>
          <a:noFill/>
        </p:spPr>
      </p:pic>
      <p:sp>
        <p:nvSpPr>
          <p:cNvPr id="7" name="Shape 72715"/>
          <p:cNvSpPr>
            <a:spLocks/>
          </p:cNvSpPr>
          <p:nvPr/>
        </p:nvSpPr>
        <p:spPr bwMode="auto">
          <a:xfrm>
            <a:off x="468313" y="1412875"/>
            <a:ext cx="8208962" cy="3139321"/>
          </a:xfrm>
          <a:prstGeom prst="rect">
            <a:avLst/>
          </a:prstGeom>
          <a:noFill/>
        </p:spPr>
        <p:txBody>
          <a:bodyPr wrap="square" lIns="91440" tIns="45720" rIns="91440" bIns="45720">
            <a:spAutoFit/>
          </a:bodyPr>
          <a:lstStyle/>
          <a:p>
            <a:pPr lvl="0">
              <a:buFontTx/>
              <a:buChar char="•"/>
              <a:defRPr/>
            </a:pPr>
            <a:r>
              <a:rPr lang="el-GR" dirty="0"/>
              <a:t> </a:t>
            </a:r>
            <a:r>
              <a:rPr lang="en-US" dirty="0"/>
              <a:t>CLAS12 has a comprehensive program in measuring hard exclusive meson productions to access nucleon and transition GPDs.</a:t>
            </a:r>
          </a:p>
          <a:p>
            <a:pPr lvl="0">
              <a:buFontTx/>
              <a:buChar char="•"/>
              <a:defRPr/>
            </a:pPr>
            <a:endParaRPr lang="en-US" dirty="0"/>
          </a:p>
          <a:p>
            <a:pPr lvl="0">
              <a:buFontTx/>
              <a:buChar char="•"/>
              <a:defRPr/>
            </a:pPr>
            <a:r>
              <a:rPr lang="en-US" dirty="0"/>
              <a:t> </a:t>
            </a:r>
            <a:r>
              <a:rPr lang="el-GR" dirty="0" err="1"/>
              <a:t>Hard</a:t>
            </a:r>
            <a:r>
              <a:rPr lang="el-GR" dirty="0"/>
              <a:t> </a:t>
            </a:r>
            <a:r>
              <a:rPr lang="el-GR" dirty="0" err="1"/>
              <a:t>exclusive</a:t>
            </a:r>
            <a:r>
              <a:rPr lang="el-GR" dirty="0"/>
              <a:t> π</a:t>
            </a:r>
            <a:r>
              <a:rPr baseline="30000" dirty="0"/>
              <a:t>-</a:t>
            </a:r>
            <a:r>
              <a:rPr lang="el-GR" dirty="0"/>
              <a:t>Δ</a:t>
            </a:r>
            <a:r>
              <a:rPr baseline="30000" dirty="0"/>
              <a:t>++</a:t>
            </a:r>
            <a:r>
              <a:rPr dirty="0"/>
              <a:t> production can be well measured with CLAS12</a:t>
            </a:r>
            <a:r>
              <a:rPr lang="en-US" dirty="0"/>
              <a:t> to study transition GPDs.</a:t>
            </a:r>
            <a:endParaRPr dirty="0"/>
          </a:p>
          <a:p>
            <a:pPr lvl="0">
              <a:defRPr/>
            </a:pPr>
            <a:endParaRPr dirty="0"/>
          </a:p>
          <a:p>
            <a:pPr lvl="0">
              <a:buFontTx/>
              <a:buChar char="•"/>
              <a:defRPr/>
            </a:pPr>
            <a:r>
              <a:rPr dirty="0"/>
              <a:t>The extracted BSA is a potential first </a:t>
            </a:r>
            <a:r>
              <a:rPr lang="en-US" dirty="0"/>
              <a:t>"</a:t>
            </a:r>
            <a:r>
              <a:rPr dirty="0"/>
              <a:t>clean“ observable sensitive                                             </a:t>
            </a:r>
          </a:p>
          <a:p>
            <a:pPr lvl="0">
              <a:defRPr/>
            </a:pPr>
            <a:r>
              <a:rPr dirty="0"/>
              <a:t>   to p-</a:t>
            </a:r>
            <a:r>
              <a:rPr dirty="0" err="1"/>
              <a:t>Δ</a:t>
            </a:r>
            <a:r>
              <a:rPr dirty="0"/>
              <a:t> transition GPDs</a:t>
            </a:r>
          </a:p>
          <a:p>
            <a:pPr lvl="0">
              <a:defRPr/>
            </a:pPr>
            <a:endParaRPr dirty="0"/>
          </a:p>
          <a:p>
            <a:pPr lvl="0">
              <a:buFontTx/>
              <a:buChar char="•"/>
              <a:defRPr/>
            </a:pPr>
            <a:r>
              <a:rPr dirty="0"/>
              <a:t> </a:t>
            </a:r>
            <a:r>
              <a:rPr lang="en-US" dirty="0"/>
              <a:t>More comprehensive theoretical framework for the exclusive meson productions would be needed.</a:t>
            </a:r>
            <a:endParaRPr dirty="0"/>
          </a:p>
        </p:txBody>
      </p:sp>
      <p:pic>
        <p:nvPicPr>
          <p:cNvPr id="17" name="Picture 16">
            <a:extLst>
              <a:ext uri="{FF2B5EF4-FFF2-40B4-BE49-F238E27FC236}">
                <a16:creationId xmlns:a16="http://schemas.microsoft.com/office/drawing/2014/main" id="{19DAC048-3586-4A46-90A0-DD858DC7B3BE}"/>
              </a:ext>
            </a:extLst>
          </p:cNvPr>
          <p:cNvPicPr>
            <a:picLocks noChangeAspect="1"/>
          </p:cNvPicPr>
          <p:nvPr/>
        </p:nvPicPr>
        <p:blipFill>
          <a:blip r:embed="rId3"/>
          <a:stretch>
            <a:fillRect/>
          </a:stretch>
        </p:blipFill>
        <p:spPr>
          <a:xfrm>
            <a:off x="634724" y="5594455"/>
            <a:ext cx="3017501" cy="31248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AutoShape 2"/>
          <p:cNvSpPr>
            <a:spLocks noGrp="1" noChangeShapeType="1"/>
          </p:cNvSpPr>
          <p:nvPr/>
        </p:nvSpPr>
        <p:spPr bwMode="auto">
          <a:xfrm>
            <a:off x="468312" y="911629"/>
            <a:ext cx="8208962" cy="923330"/>
          </a:xfrm>
          <a:prstGeom prst="roundRect">
            <a:avLst>
              <a:gd name="adj" fmla="val 16667"/>
            </a:avLst>
          </a:prstGeom>
          <a:solidFill>
            <a:srgbClr val="FF9900">
              <a:alpha val="59607"/>
            </a:srgbClr>
          </a:solidFill>
        </p:spPr>
        <p:txBody>
          <a:bodyPr lIns="91440" tIns="45720" rIns="91440" bIns="45720" anchor="ctr" anchorCtr="0"/>
          <a:lstStyle/>
          <a:p>
            <a:pPr lvl="0" algn="ctr">
              <a:defRPr/>
            </a:pPr>
            <a:endParaRPr dirty="0"/>
          </a:p>
        </p:txBody>
      </p:sp>
      <p:pic>
        <p:nvPicPr>
          <p:cNvPr id="6" name="Image 72714" descr="https://www.jlab.org/Hall-B/pubs-web/logo/CLAS-color-high.jpg"/>
          <p:cNvPicPr>
            <a:picLocks noGrp="1" noChangeAspect="1"/>
          </p:cNvPicPr>
          <p:nvPr/>
        </p:nvPicPr>
        <p:blipFill>
          <a:blip r:embed="rId2"/>
          <a:stretch/>
        </p:blipFill>
        <p:spPr bwMode="auto">
          <a:xfrm>
            <a:off x="6924952" y="5383193"/>
            <a:ext cx="1584324" cy="735012"/>
          </a:xfrm>
          <a:prstGeom prst="rect">
            <a:avLst/>
          </a:prstGeom>
          <a:noFill/>
        </p:spPr>
      </p:pic>
      <p:pic>
        <p:nvPicPr>
          <p:cNvPr id="17" name="Picture 16">
            <a:extLst>
              <a:ext uri="{FF2B5EF4-FFF2-40B4-BE49-F238E27FC236}">
                <a16:creationId xmlns:a16="http://schemas.microsoft.com/office/drawing/2014/main" id="{19DAC048-3586-4A46-90A0-DD858DC7B3BE}"/>
              </a:ext>
            </a:extLst>
          </p:cNvPr>
          <p:cNvPicPr>
            <a:picLocks noChangeAspect="1"/>
          </p:cNvPicPr>
          <p:nvPr/>
        </p:nvPicPr>
        <p:blipFill>
          <a:blip r:embed="rId3"/>
          <a:stretch>
            <a:fillRect/>
          </a:stretch>
        </p:blipFill>
        <p:spPr>
          <a:xfrm>
            <a:off x="468312" y="5594455"/>
            <a:ext cx="3017501" cy="312487"/>
          </a:xfrm>
          <a:prstGeom prst="rect">
            <a:avLst/>
          </a:prstGeom>
        </p:spPr>
      </p:pic>
      <p:pic>
        <p:nvPicPr>
          <p:cNvPr id="3" name="Picture 2" descr="A group of people in a room&#10;&#10;Description automatically generated with medium confidence">
            <a:extLst>
              <a:ext uri="{FF2B5EF4-FFF2-40B4-BE49-F238E27FC236}">
                <a16:creationId xmlns:a16="http://schemas.microsoft.com/office/drawing/2014/main" id="{4BCAD513-1EBA-E647-AD7B-250BCA2C42FF}"/>
              </a:ext>
            </a:extLst>
          </p:cNvPr>
          <p:cNvPicPr>
            <a:picLocks noChangeAspect="1"/>
          </p:cNvPicPr>
          <p:nvPr/>
        </p:nvPicPr>
        <p:blipFill>
          <a:blip r:embed="rId4"/>
          <a:stretch>
            <a:fillRect/>
          </a:stretch>
        </p:blipFill>
        <p:spPr>
          <a:xfrm>
            <a:off x="651042" y="2126896"/>
            <a:ext cx="7858234" cy="3136193"/>
          </a:xfrm>
          <a:prstGeom prst="rect">
            <a:avLst/>
          </a:prstGeom>
        </p:spPr>
      </p:pic>
      <p:sp>
        <p:nvSpPr>
          <p:cNvPr id="9" name="TextBox 8">
            <a:extLst>
              <a:ext uri="{FF2B5EF4-FFF2-40B4-BE49-F238E27FC236}">
                <a16:creationId xmlns:a16="http://schemas.microsoft.com/office/drawing/2014/main" id="{81DAC5AC-911B-8441-A26A-BB395586835D}"/>
              </a:ext>
            </a:extLst>
          </p:cNvPr>
          <p:cNvSpPr txBox="1"/>
          <p:nvPr/>
        </p:nvSpPr>
        <p:spPr>
          <a:xfrm>
            <a:off x="2159876" y="951058"/>
            <a:ext cx="4572000" cy="923330"/>
          </a:xfrm>
          <a:prstGeom prst="rect">
            <a:avLst/>
          </a:prstGeom>
          <a:noFill/>
        </p:spPr>
        <p:txBody>
          <a:bodyPr wrap="square">
            <a:spAutoFit/>
          </a:bodyPr>
          <a:lstStyle/>
          <a:p>
            <a:pPr lvl="0" algn="ctr">
              <a:defRPr/>
            </a:pPr>
            <a:r>
              <a:rPr lang="en-US" sz="1800" dirty="0"/>
              <a:t>APCTP Workshop on Nuclear Physics 2022: Hadron Physics Opportunities with </a:t>
            </a:r>
            <a:r>
              <a:rPr lang="en-US" sz="1800" dirty="0" err="1"/>
              <a:t>Jlab</a:t>
            </a:r>
            <a:r>
              <a:rPr lang="en-US" sz="1800" dirty="0"/>
              <a:t> Energy and Luminosity Upgrade</a:t>
            </a:r>
          </a:p>
        </p:txBody>
      </p:sp>
    </p:spTree>
    <p:extLst>
      <p:ext uri="{BB962C8B-B14F-4D97-AF65-F5344CB8AC3E}">
        <p14:creationId xmlns:p14="http://schemas.microsoft.com/office/powerpoint/2010/main" val="3369518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AutoShape 2"/>
          <p:cNvSpPr>
            <a:spLocks noGrp="1" noChangeShapeType="1"/>
          </p:cNvSpPr>
          <p:nvPr/>
        </p:nvSpPr>
        <p:spPr bwMode="auto">
          <a:xfrm>
            <a:off x="468312" y="549275"/>
            <a:ext cx="8208962" cy="503237"/>
          </a:xfrm>
          <a:prstGeom prst="roundRect">
            <a:avLst>
              <a:gd name="adj" fmla="val 16667"/>
            </a:avLst>
          </a:prstGeom>
          <a:solidFill>
            <a:srgbClr val="FF9900">
              <a:alpha val="59607"/>
            </a:srgbClr>
          </a:solidFill>
        </p:spPr>
        <p:txBody>
          <a:bodyPr lIns="91440" tIns="45720" rIns="91440" bIns="45720" anchor="ctr" anchorCtr="0"/>
          <a:lstStyle/>
          <a:p>
            <a:pPr lvl="0" algn="ctr">
              <a:defRPr/>
            </a:pPr>
            <a:r>
              <a:rPr lang="en-US" sz="2400" b="1" dirty="0" err="1">
                <a:solidFill>
                  <a:schemeClr val="dk2"/>
                </a:solidFill>
              </a:rPr>
              <a:t>JLab</a:t>
            </a:r>
            <a:r>
              <a:rPr lang="en-US" sz="2400" b="1" dirty="0">
                <a:solidFill>
                  <a:schemeClr val="dk2"/>
                </a:solidFill>
              </a:rPr>
              <a:t> Energy Upgrade with 20+ GeV</a:t>
            </a:r>
            <a:endParaRPr dirty="0"/>
          </a:p>
        </p:txBody>
      </p:sp>
      <p:pic>
        <p:nvPicPr>
          <p:cNvPr id="6" name="Image 72714" descr="https://www.jlab.org/Hall-B/pubs-web/logo/CLAS-color-high.jpg"/>
          <p:cNvPicPr>
            <a:picLocks noGrp="1" noChangeAspect="1"/>
          </p:cNvPicPr>
          <p:nvPr/>
        </p:nvPicPr>
        <p:blipFill>
          <a:blip r:embed="rId2"/>
          <a:stretch/>
        </p:blipFill>
        <p:spPr bwMode="auto">
          <a:xfrm>
            <a:off x="6924952" y="5383193"/>
            <a:ext cx="1584324" cy="735012"/>
          </a:xfrm>
          <a:prstGeom prst="rect">
            <a:avLst/>
          </a:prstGeom>
          <a:noFill/>
        </p:spPr>
      </p:pic>
      <p:sp>
        <p:nvSpPr>
          <p:cNvPr id="7" name="Shape 72715"/>
          <p:cNvSpPr>
            <a:spLocks/>
          </p:cNvSpPr>
          <p:nvPr/>
        </p:nvSpPr>
        <p:spPr bwMode="auto">
          <a:xfrm>
            <a:off x="468313" y="1412875"/>
            <a:ext cx="8208962" cy="3970318"/>
          </a:xfrm>
          <a:prstGeom prst="rect">
            <a:avLst/>
          </a:prstGeom>
          <a:noFill/>
        </p:spPr>
        <p:txBody>
          <a:bodyPr wrap="square" lIns="91440" tIns="45720" rIns="91440" bIns="45720">
            <a:spAutoFit/>
          </a:bodyPr>
          <a:lstStyle/>
          <a:p>
            <a:pPr lvl="0">
              <a:buFontTx/>
              <a:buChar char="•"/>
              <a:defRPr/>
            </a:pPr>
            <a:r>
              <a:rPr lang="el-GR" dirty="0"/>
              <a:t> </a:t>
            </a:r>
            <a:r>
              <a:rPr lang="en-US" dirty="0"/>
              <a:t>The workshop aimed to develop compelling physics arguments for energy upgrade utilizing largely existing or already planned hall equipment.</a:t>
            </a:r>
          </a:p>
          <a:p>
            <a:pPr lvl="0">
              <a:buFontTx/>
              <a:buChar char="•"/>
              <a:defRPr/>
            </a:pPr>
            <a:endParaRPr lang="en-US" dirty="0"/>
          </a:p>
          <a:p>
            <a:pPr lvl="0">
              <a:buFontTx/>
              <a:buChar char="•"/>
              <a:defRPr/>
            </a:pPr>
            <a:r>
              <a:rPr lang="en-US" dirty="0"/>
              <a:t> 3D imaging is recognized of key objectives of the 12 GeV program and driving force behind the construction of the future Electron Ion Collider (EIC). </a:t>
            </a:r>
            <a:endParaRPr dirty="0"/>
          </a:p>
          <a:p>
            <a:pPr lvl="0">
              <a:defRPr/>
            </a:pPr>
            <a:endParaRPr lang="en-US" dirty="0"/>
          </a:p>
          <a:p>
            <a:pPr lvl="0">
              <a:buFontTx/>
              <a:buChar char="•"/>
              <a:defRPr/>
            </a:pPr>
            <a:r>
              <a:rPr lang="en-US" dirty="0"/>
              <a:t>Identify flagship measurements that can be done only with 20+ GeV</a:t>
            </a:r>
          </a:p>
          <a:p>
            <a:pPr lvl="0">
              <a:buFontTx/>
              <a:buChar char="•"/>
              <a:defRPr/>
            </a:pPr>
            <a:endParaRPr lang="en-US" dirty="0"/>
          </a:p>
          <a:p>
            <a:pPr lvl="0">
              <a:buFontTx/>
              <a:buChar char="•"/>
              <a:defRPr/>
            </a:pPr>
            <a:r>
              <a:rPr lang="en-US" dirty="0"/>
              <a:t> Identify flagship measurements with 20+ GeV that can extend and improve 11 GeV measurements, helping the physics interpretation through multi-dimensional bins in extended kinematics.</a:t>
            </a:r>
          </a:p>
          <a:p>
            <a:pPr>
              <a:buFontTx/>
              <a:buChar char="•"/>
              <a:defRPr/>
            </a:pPr>
            <a:endParaRPr lang="en-US" dirty="0"/>
          </a:p>
          <a:p>
            <a:pPr>
              <a:buFontTx/>
              <a:buChar char="•"/>
              <a:defRPr/>
            </a:pPr>
            <a:r>
              <a:rPr lang="en-US" dirty="0"/>
              <a:t> Identify measurements with 20+ GeV that can set the bridge between </a:t>
            </a:r>
            <a:r>
              <a:rPr lang="en-US" dirty="0" err="1"/>
              <a:t>JLab</a:t>
            </a:r>
            <a:r>
              <a:rPr lang="en-US" dirty="0"/>
              <a:t> 12 and EIC. </a:t>
            </a:r>
          </a:p>
        </p:txBody>
      </p:sp>
      <p:pic>
        <p:nvPicPr>
          <p:cNvPr id="17" name="Picture 16">
            <a:extLst>
              <a:ext uri="{FF2B5EF4-FFF2-40B4-BE49-F238E27FC236}">
                <a16:creationId xmlns:a16="http://schemas.microsoft.com/office/drawing/2014/main" id="{19DAC048-3586-4A46-90A0-DD858DC7B3BE}"/>
              </a:ext>
            </a:extLst>
          </p:cNvPr>
          <p:cNvPicPr>
            <a:picLocks noChangeAspect="1"/>
          </p:cNvPicPr>
          <p:nvPr/>
        </p:nvPicPr>
        <p:blipFill>
          <a:blip r:embed="rId3"/>
          <a:stretch>
            <a:fillRect/>
          </a:stretch>
        </p:blipFill>
        <p:spPr>
          <a:xfrm>
            <a:off x="468312" y="5594455"/>
            <a:ext cx="3017501" cy="312487"/>
          </a:xfrm>
          <a:prstGeom prst="rect">
            <a:avLst/>
          </a:prstGeom>
        </p:spPr>
      </p:pic>
    </p:spTree>
    <p:extLst>
      <p:ext uri="{BB962C8B-B14F-4D97-AF65-F5344CB8AC3E}">
        <p14:creationId xmlns:p14="http://schemas.microsoft.com/office/powerpoint/2010/main" val="3019858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AutoShape 2"/>
          <p:cNvSpPr>
            <a:spLocks noGrp="1" noChangeShapeType="1"/>
          </p:cNvSpPr>
          <p:nvPr/>
        </p:nvSpPr>
        <p:spPr bwMode="auto">
          <a:xfrm>
            <a:off x="468312" y="1718746"/>
            <a:ext cx="8208962" cy="2840312"/>
          </a:xfrm>
          <a:prstGeom prst="roundRect">
            <a:avLst>
              <a:gd name="adj" fmla="val 16667"/>
            </a:avLst>
          </a:prstGeom>
          <a:solidFill>
            <a:srgbClr val="FF9900">
              <a:alpha val="59607"/>
            </a:srgbClr>
          </a:solidFill>
        </p:spPr>
        <p:txBody>
          <a:bodyPr lIns="91440" tIns="45720" rIns="91440" bIns="45720" anchor="ctr" anchorCtr="0"/>
          <a:lstStyle/>
          <a:p>
            <a:pPr lvl="0" algn="ctr">
              <a:defRPr/>
            </a:pPr>
            <a:endParaRPr lang="en-US" sz="3200" b="1" dirty="0">
              <a:solidFill>
                <a:schemeClr val="dk2"/>
              </a:solidFill>
            </a:endParaRPr>
          </a:p>
          <a:p>
            <a:pPr lvl="0" algn="ctr">
              <a:defRPr/>
            </a:pPr>
            <a:r>
              <a:rPr lang="en-US" sz="3200" b="1" dirty="0">
                <a:solidFill>
                  <a:schemeClr val="dk2"/>
                </a:solidFill>
              </a:rPr>
              <a:t>Thank Prof. </a:t>
            </a:r>
            <a:r>
              <a:rPr lang="en-US" sz="3200" b="1" dirty="0" err="1">
                <a:solidFill>
                  <a:schemeClr val="dk2"/>
                </a:solidFill>
              </a:rPr>
              <a:t>Yongseok</a:t>
            </a:r>
            <a:r>
              <a:rPr lang="en-US" sz="3200" b="1" dirty="0">
                <a:solidFill>
                  <a:schemeClr val="dk2"/>
                </a:solidFill>
              </a:rPr>
              <a:t> Oh and APCTP for their support making the workshop successful.</a:t>
            </a:r>
          </a:p>
          <a:p>
            <a:pPr lvl="0" algn="ctr">
              <a:defRPr/>
            </a:pPr>
            <a:endParaRPr sz="3200" dirty="0"/>
          </a:p>
        </p:txBody>
      </p:sp>
    </p:spTree>
    <p:extLst>
      <p:ext uri="{BB962C8B-B14F-4D97-AF65-F5344CB8AC3E}">
        <p14:creationId xmlns:p14="http://schemas.microsoft.com/office/powerpoint/2010/main" val="2148354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AutoShape 2"/>
          <p:cNvSpPr>
            <a:spLocks noGrp="1" noChangeShapeType="1"/>
          </p:cNvSpPr>
          <p:nvPr/>
        </p:nvSpPr>
        <p:spPr bwMode="auto">
          <a:xfrm>
            <a:off x="395287" y="549275"/>
            <a:ext cx="8208962" cy="503237"/>
          </a:xfrm>
          <a:prstGeom prst="roundRect">
            <a:avLst>
              <a:gd name="adj" fmla="val 16667"/>
            </a:avLst>
          </a:prstGeom>
          <a:solidFill>
            <a:srgbClr val="99CC00">
              <a:alpha val="60000"/>
            </a:srgbClr>
          </a:solidFill>
        </p:spPr>
        <p:txBody>
          <a:bodyPr lIns="91440" tIns="45720" rIns="91440" bIns="45720" anchor="ctr" anchorCtr="0"/>
          <a:lstStyle/>
          <a:p>
            <a:pPr lvl="0" algn="ctr">
              <a:defRPr/>
            </a:pPr>
            <a:r>
              <a:rPr lang="en-US" sz="2100" b="1"/>
              <a:t>Generalized Parton Distributions (GPDs)</a:t>
            </a:r>
            <a:endParaRPr/>
          </a:p>
        </p:txBody>
      </p:sp>
      <p:sp>
        <p:nvSpPr>
          <p:cNvPr id="5" name="Text Box 3"/>
          <p:cNvSpPr>
            <a:spLocks/>
          </p:cNvSpPr>
          <p:nvPr/>
        </p:nvSpPr>
        <p:spPr bwMode="auto">
          <a:xfrm>
            <a:off x="8172450" y="107949"/>
            <a:ext cx="503237" cy="366712"/>
          </a:xfrm>
          <a:prstGeom prst="rect">
            <a:avLst/>
          </a:prstGeom>
          <a:noFill/>
        </p:spPr>
        <p:txBody>
          <a:bodyPr lIns="91440" tIns="45720" rIns="91440" bIns="45720">
            <a:spAutoFit/>
          </a:bodyPr>
          <a:lstStyle/>
          <a:p>
            <a:pPr lvl="0">
              <a:defRPr/>
            </a:pPr>
            <a:r>
              <a:rPr lang="de-DE" b="1">
                <a:solidFill>
                  <a:schemeClr val="accent1"/>
                </a:solidFill>
              </a:rPr>
              <a:t>14</a:t>
            </a:r>
            <a:endParaRPr/>
          </a:p>
        </p:txBody>
      </p:sp>
      <p:pic>
        <p:nvPicPr>
          <p:cNvPr id="6" name="Group 22"/>
          <p:cNvPicPr>
            <a:picLocks noGrp="1" noChangeAspect="1"/>
          </p:cNvPicPr>
          <p:nvPr/>
        </p:nvPicPr>
        <p:blipFill>
          <a:blip r:embed="rId2"/>
          <a:srcRect r="4393"/>
          <a:stretch/>
        </p:blipFill>
        <p:spPr bwMode="auto">
          <a:xfrm>
            <a:off x="468312" y="1268412"/>
            <a:ext cx="5327650" cy="866775"/>
          </a:xfrm>
          <a:prstGeom prst="rect">
            <a:avLst/>
          </a:prstGeom>
          <a:noFill/>
        </p:spPr>
      </p:pic>
      <p:grpSp>
        <p:nvGrpSpPr>
          <p:cNvPr id="7" name="Group 6"/>
          <p:cNvGrpSpPr/>
          <p:nvPr/>
        </p:nvGrpSpPr>
        <p:grpSpPr bwMode="auto">
          <a:xfrm>
            <a:off x="684212" y="4437062"/>
            <a:ext cx="3455987" cy="1327150"/>
            <a:chOff x="5472531" y="4746750"/>
            <a:chExt cx="3273958" cy="1326507"/>
          </a:xfrm>
        </p:grpSpPr>
        <p:sp>
          <p:nvSpPr>
            <p:cNvPr id="8" name="Straight Arrow Connector 46"/>
            <p:cNvSpPr>
              <a:spLocks noChangeShapeType="1"/>
            </p:cNvSpPr>
            <p:nvPr/>
          </p:nvSpPr>
          <p:spPr bwMode="auto">
            <a:xfrm rot="5400000">
              <a:off x="6806183" y="4950967"/>
              <a:ext cx="410230" cy="1798"/>
            </a:xfrm>
            <a:custGeom>
              <a:avLst/>
              <a:gdLst>
                <a:gd name="gd0" fmla="val 65536"/>
                <a:gd name="gd1" fmla="val 0"/>
                <a:gd name="gd2" fmla="val 0"/>
                <a:gd name="gd3" fmla="val 21600"/>
                <a:gd name="gd4" fmla="val 21600"/>
                <a:gd name="gd5" fmla="*/ w 0 21600"/>
                <a:gd name="gd6" fmla="*/ h 0 21600"/>
                <a:gd name="gd7" fmla="*/ w 21600 21600"/>
                <a:gd name="gd8" fmla="*/ h 21600 21600"/>
              </a:gdLst>
              <a:ahLst/>
              <a:cxnLst/>
              <a:rect l="gd5" t="gd6" r="gd7" b="gd8"/>
              <a:pathLst>
                <a:path w="21600" h="21600" extrusionOk="0">
                  <a:moveTo>
                    <a:pt x="gd1" y="gd2"/>
                  </a:moveTo>
                  <a:lnTo>
                    <a:pt x="gd3" y="gd4"/>
                  </a:lnTo>
                </a:path>
                <a:path w="21600" h="21600" extrusionOk="0"/>
              </a:pathLst>
            </a:custGeom>
            <a:noFill/>
            <a:ln w="38100">
              <a:solidFill>
                <a:srgbClr val="000000"/>
              </a:solidFill>
              <a:round/>
              <a:headEnd/>
              <a:tailEnd type="arrow" w="med" len="med"/>
            </a:ln>
          </p:spPr>
          <p:txBody>
            <a:bodyPr lIns="91440" tIns="45720" rIns="91440" bIns="45720"/>
            <a:lstStyle/>
            <a:p>
              <a:pPr>
                <a:defRPr/>
              </a:pPr>
              <a:endParaRPr/>
            </a:p>
          </p:txBody>
        </p:sp>
        <p:sp>
          <p:nvSpPr>
            <p:cNvPr id="9" name="TextBox 52"/>
            <p:cNvSpPr>
              <a:spLocks/>
            </p:cNvSpPr>
            <p:nvPr/>
          </p:nvSpPr>
          <p:spPr bwMode="auto">
            <a:xfrm>
              <a:off x="5472531" y="5138674"/>
              <a:ext cx="3273958" cy="934584"/>
            </a:xfrm>
            <a:prstGeom prst="rect">
              <a:avLst/>
            </a:prstGeom>
            <a:solidFill>
              <a:srgbClr val="BAFFFD"/>
            </a:solidFill>
            <a:ln w="19050">
              <a:solidFill>
                <a:srgbClr val="FF0000"/>
              </a:solidFill>
              <a:round/>
              <a:headEnd/>
              <a:tailEnd/>
            </a:ln>
          </p:spPr>
          <p:txBody>
            <a:bodyPr lIns="91440" tIns="45720" rIns="91440" bIns="45720">
              <a:spAutoFit/>
            </a:bodyPr>
            <a:lstStyle>
              <a:lvl1pPr marL="0" indent="0" algn="l" defTabSz="457200">
                <a:lnSpc>
                  <a:spcPct val="100000"/>
                </a:lnSpc>
                <a:buNone/>
                <a:defRPr lang="de-DE" sz="1800">
                  <a:solidFill>
                    <a:schemeClr val="dk1"/>
                  </a:solidFill>
                  <a:latin typeface="+mj-lt"/>
                  <a:ea typeface="Arial"/>
                </a:defRPr>
              </a:lvl1pPr>
              <a:lvl2pPr marL="457200" indent="0" algn="l" defTabSz="457200">
                <a:lnSpc>
                  <a:spcPct val="100000"/>
                </a:lnSpc>
                <a:buNone/>
                <a:defRPr lang="de-DE" sz="1800">
                  <a:solidFill>
                    <a:schemeClr val="dk1"/>
                  </a:solidFill>
                  <a:latin typeface="+mj-lt"/>
                  <a:ea typeface="Arial"/>
                </a:defRPr>
              </a:lvl2pPr>
              <a:lvl3pPr marL="914400" indent="0" algn="l" defTabSz="457200">
                <a:lnSpc>
                  <a:spcPct val="100000"/>
                </a:lnSpc>
                <a:buNone/>
                <a:defRPr lang="de-DE" sz="1800">
                  <a:solidFill>
                    <a:schemeClr val="dk1"/>
                  </a:solidFill>
                  <a:latin typeface="+mj-lt"/>
                  <a:ea typeface="Arial"/>
                </a:defRPr>
              </a:lvl3pPr>
              <a:lvl4pPr marL="1371600" indent="0" algn="l" defTabSz="457200">
                <a:lnSpc>
                  <a:spcPct val="100000"/>
                </a:lnSpc>
                <a:buNone/>
                <a:defRPr lang="de-DE" sz="1800">
                  <a:solidFill>
                    <a:schemeClr val="dk1"/>
                  </a:solidFill>
                  <a:latin typeface="+mj-lt"/>
                  <a:ea typeface="Arial"/>
                </a:defRPr>
              </a:lvl4pPr>
              <a:lvl5pPr marL="1828800" indent="0" algn="l" defTabSz="457200">
                <a:lnSpc>
                  <a:spcPct val="100000"/>
                </a:lnSpc>
                <a:buNone/>
                <a:defRPr lang="de-DE" sz="1800">
                  <a:solidFill>
                    <a:schemeClr val="dk1"/>
                  </a:solidFill>
                  <a:latin typeface="+mj-lt"/>
                  <a:ea typeface="Arial"/>
                </a:defRPr>
              </a:lvl5pPr>
              <a:lvl6pPr defTabSz="457200">
                <a:defRPr lang="de-DE" sz="1800"/>
              </a:lvl6pPr>
              <a:lvl7pPr defTabSz="457200">
                <a:defRPr lang="de-DE" sz="1800"/>
              </a:lvl7pPr>
              <a:lvl8pPr defTabSz="457200">
                <a:defRPr lang="de-DE" sz="1800"/>
              </a:lvl8pPr>
              <a:lvl9pPr defTabSz="457200">
                <a:defRPr lang="de-DE" sz="1800"/>
              </a:lvl9pPr>
            </a:lstStyle>
            <a:p>
              <a:pPr lvl="0" algn="ctr" defTabSz="457200">
                <a:defRPr/>
              </a:pPr>
              <a:r>
                <a:rPr lang="en-US">
                  <a:solidFill>
                    <a:srgbClr val="161616"/>
                  </a:solidFill>
                  <a:latin typeface="Tahoma"/>
                  <a:ea typeface="Tahoma"/>
                </a:rPr>
                <a:t>3-D nucleon images in the transverse coordinate and longitudinal momentum space</a:t>
              </a:r>
              <a:endParaRPr/>
            </a:p>
          </p:txBody>
        </p:sp>
      </p:grpSp>
      <p:sp>
        <p:nvSpPr>
          <p:cNvPr id="10" name="Straight Arrow Connector 12"/>
          <p:cNvSpPr>
            <a:spLocks noGrp="1" noChangeShapeType="1"/>
          </p:cNvSpPr>
          <p:nvPr/>
        </p:nvSpPr>
        <p:spPr bwMode="auto">
          <a:xfrm>
            <a:off x="2339975" y="2205037"/>
            <a:ext cx="0" cy="1584324"/>
          </a:xfrm>
          <a:custGeom>
            <a:avLst/>
            <a:gdLst>
              <a:gd name="gd0" fmla="val 65536"/>
              <a:gd name="gd1" fmla="val 0"/>
              <a:gd name="gd2" fmla="val 0"/>
              <a:gd name="gd3" fmla="val 21600"/>
              <a:gd name="gd4" fmla="val 21600"/>
              <a:gd name="gd5" fmla="*/ w 0 21600"/>
              <a:gd name="gd6" fmla="*/ h 0 21600"/>
              <a:gd name="gd7" fmla="*/ w 21600 21600"/>
              <a:gd name="gd8" fmla="*/ h 21600 21600"/>
            </a:gdLst>
            <a:ahLst/>
            <a:cxnLst/>
            <a:rect l="gd5" t="gd6" r="gd7" b="gd8"/>
            <a:pathLst>
              <a:path w="21600" h="21600" extrusionOk="0">
                <a:moveTo>
                  <a:pt x="gd1" y="gd2"/>
                </a:moveTo>
                <a:lnTo>
                  <a:pt x="gd3" y="gd4"/>
                </a:lnTo>
              </a:path>
              <a:path w="21600" h="21600" extrusionOk="0"/>
            </a:pathLst>
          </a:custGeom>
          <a:noFill/>
          <a:ln w="38100">
            <a:solidFill>
              <a:srgbClr val="000000"/>
            </a:solidFill>
            <a:round/>
            <a:headEnd/>
            <a:tailEnd type="arrow" w="med" len="med"/>
          </a:ln>
        </p:spPr>
        <p:txBody>
          <a:bodyPr lIns="91440" tIns="45720" rIns="91440" bIns="45720"/>
          <a:lstStyle/>
          <a:p>
            <a:pPr>
              <a:defRPr/>
            </a:pPr>
            <a:endParaRPr/>
          </a:p>
        </p:txBody>
      </p:sp>
      <p:sp>
        <p:nvSpPr>
          <p:cNvPr id="11" name="TextBox 15"/>
          <p:cNvSpPr>
            <a:spLocks/>
          </p:cNvSpPr>
          <p:nvPr/>
        </p:nvSpPr>
        <p:spPr bwMode="auto">
          <a:xfrm>
            <a:off x="684212" y="3789362"/>
            <a:ext cx="3455987" cy="650875"/>
          </a:xfrm>
          <a:prstGeom prst="rect">
            <a:avLst/>
          </a:prstGeom>
          <a:ln w="9524">
            <a:solidFill>
              <a:srgbClr val="FF0000"/>
            </a:solidFill>
            <a:round/>
            <a:headEnd/>
            <a:tailEnd/>
          </a:ln>
        </p:spPr>
        <p:txBody>
          <a:bodyPr lIns="91440" tIns="45720" rIns="91440" bIns="45720">
            <a:spAutoFit/>
          </a:bodyPr>
          <a:lstStyle>
            <a:lvl1pPr marL="0" indent="0" algn="l" defTabSz="457200">
              <a:lnSpc>
                <a:spcPct val="100000"/>
              </a:lnSpc>
              <a:buNone/>
              <a:defRPr lang="de-DE" sz="1800">
                <a:solidFill>
                  <a:schemeClr val="dk1"/>
                </a:solidFill>
                <a:latin typeface="+mj-lt"/>
                <a:ea typeface="Arial"/>
              </a:defRPr>
            </a:lvl1pPr>
            <a:lvl2pPr marL="457200" indent="0" algn="l" defTabSz="457200">
              <a:lnSpc>
                <a:spcPct val="100000"/>
              </a:lnSpc>
              <a:buNone/>
              <a:defRPr lang="de-DE" sz="1800">
                <a:solidFill>
                  <a:schemeClr val="dk1"/>
                </a:solidFill>
                <a:latin typeface="+mj-lt"/>
                <a:ea typeface="Arial"/>
              </a:defRPr>
            </a:lvl2pPr>
            <a:lvl3pPr marL="914400" indent="0" algn="l" defTabSz="457200">
              <a:lnSpc>
                <a:spcPct val="100000"/>
              </a:lnSpc>
              <a:buNone/>
              <a:defRPr lang="de-DE" sz="1800">
                <a:solidFill>
                  <a:schemeClr val="dk1"/>
                </a:solidFill>
                <a:latin typeface="+mj-lt"/>
                <a:ea typeface="Arial"/>
              </a:defRPr>
            </a:lvl3pPr>
            <a:lvl4pPr marL="1371600" indent="0" algn="l" defTabSz="457200">
              <a:lnSpc>
                <a:spcPct val="100000"/>
              </a:lnSpc>
              <a:buNone/>
              <a:defRPr lang="de-DE" sz="1800">
                <a:solidFill>
                  <a:schemeClr val="dk1"/>
                </a:solidFill>
                <a:latin typeface="+mj-lt"/>
                <a:ea typeface="Arial"/>
              </a:defRPr>
            </a:lvl4pPr>
            <a:lvl5pPr marL="1828800" indent="0" algn="l" defTabSz="457200">
              <a:lnSpc>
                <a:spcPct val="100000"/>
              </a:lnSpc>
              <a:buNone/>
              <a:defRPr lang="de-DE" sz="1800">
                <a:solidFill>
                  <a:schemeClr val="dk1"/>
                </a:solidFill>
                <a:latin typeface="+mj-lt"/>
                <a:ea typeface="Arial"/>
              </a:defRPr>
            </a:lvl5pPr>
            <a:lvl6pPr defTabSz="457200">
              <a:defRPr lang="de-DE" sz="1800"/>
            </a:lvl6pPr>
            <a:lvl7pPr defTabSz="457200">
              <a:defRPr lang="de-DE" sz="1800"/>
            </a:lvl7pPr>
            <a:lvl8pPr defTabSz="457200">
              <a:defRPr lang="de-DE" sz="1800"/>
            </a:lvl8pPr>
            <a:lvl9pPr defTabSz="457200">
              <a:defRPr lang="de-DE" sz="1800"/>
            </a:lvl9pPr>
          </a:lstStyle>
          <a:p>
            <a:pPr lvl="0" algn="ctr" defTabSz="457200">
              <a:defRPr/>
            </a:pPr>
            <a:r>
              <a:rPr lang="en-US" dirty="0">
                <a:solidFill>
                  <a:srgbClr val="161616"/>
                </a:solidFill>
                <a:latin typeface="Tahoma"/>
                <a:ea typeface="Tahoma"/>
              </a:rPr>
              <a:t>Generalized Parton Distributions </a:t>
            </a:r>
            <a:r>
              <a:rPr lang="en-US" dirty="0">
                <a:solidFill>
                  <a:srgbClr val="FF0000"/>
                </a:solidFill>
                <a:latin typeface="Tahoma"/>
                <a:ea typeface="Tahoma"/>
              </a:rPr>
              <a:t>(GPD)</a:t>
            </a:r>
            <a:endParaRPr dirty="0"/>
          </a:p>
        </p:txBody>
      </p:sp>
      <p:sp>
        <p:nvSpPr>
          <p:cNvPr id="12" name="TextBox 20"/>
          <p:cNvSpPr>
            <a:spLocks/>
          </p:cNvSpPr>
          <p:nvPr/>
        </p:nvSpPr>
        <p:spPr bwMode="auto">
          <a:xfrm>
            <a:off x="1042987" y="2646362"/>
            <a:ext cx="2789237" cy="650875"/>
          </a:xfrm>
          <a:prstGeom prst="rect">
            <a:avLst/>
          </a:prstGeom>
          <a:ln w="9524">
            <a:solidFill>
              <a:srgbClr val="000000"/>
            </a:solidFill>
            <a:round/>
            <a:headEnd/>
            <a:tailEnd/>
          </a:ln>
        </p:spPr>
        <p:txBody>
          <a:bodyPr lIns="91440" tIns="45720" rIns="91440" bIns="45720">
            <a:spAutoFit/>
          </a:bodyPr>
          <a:lstStyle>
            <a:lvl1pPr marL="0" indent="0" algn="l" defTabSz="457200">
              <a:lnSpc>
                <a:spcPct val="100000"/>
              </a:lnSpc>
              <a:buNone/>
              <a:defRPr lang="de-DE" sz="1800">
                <a:solidFill>
                  <a:schemeClr val="dk1"/>
                </a:solidFill>
                <a:latin typeface="+mj-lt"/>
                <a:ea typeface="Arial"/>
              </a:defRPr>
            </a:lvl1pPr>
            <a:lvl2pPr marL="457200" indent="0" algn="l" defTabSz="457200">
              <a:lnSpc>
                <a:spcPct val="100000"/>
              </a:lnSpc>
              <a:buNone/>
              <a:defRPr lang="de-DE" sz="1800">
                <a:solidFill>
                  <a:schemeClr val="dk1"/>
                </a:solidFill>
                <a:latin typeface="+mj-lt"/>
                <a:ea typeface="Arial"/>
              </a:defRPr>
            </a:lvl2pPr>
            <a:lvl3pPr marL="914400" indent="0" algn="l" defTabSz="457200">
              <a:lnSpc>
                <a:spcPct val="100000"/>
              </a:lnSpc>
              <a:buNone/>
              <a:defRPr lang="de-DE" sz="1800">
                <a:solidFill>
                  <a:schemeClr val="dk1"/>
                </a:solidFill>
                <a:latin typeface="+mj-lt"/>
                <a:ea typeface="Arial"/>
              </a:defRPr>
            </a:lvl3pPr>
            <a:lvl4pPr marL="1371600" indent="0" algn="l" defTabSz="457200">
              <a:lnSpc>
                <a:spcPct val="100000"/>
              </a:lnSpc>
              <a:buNone/>
              <a:defRPr lang="de-DE" sz="1800">
                <a:solidFill>
                  <a:schemeClr val="dk1"/>
                </a:solidFill>
                <a:latin typeface="+mj-lt"/>
                <a:ea typeface="Arial"/>
              </a:defRPr>
            </a:lvl4pPr>
            <a:lvl5pPr marL="1828800" indent="0" algn="l" defTabSz="457200">
              <a:lnSpc>
                <a:spcPct val="100000"/>
              </a:lnSpc>
              <a:buNone/>
              <a:defRPr lang="de-DE" sz="1800">
                <a:solidFill>
                  <a:schemeClr val="dk1"/>
                </a:solidFill>
                <a:latin typeface="+mj-lt"/>
                <a:ea typeface="Arial"/>
              </a:defRPr>
            </a:lvl5pPr>
            <a:lvl6pPr defTabSz="457200">
              <a:defRPr lang="de-DE" sz="1800"/>
            </a:lvl6pPr>
            <a:lvl7pPr defTabSz="457200">
              <a:defRPr lang="de-DE" sz="1800"/>
            </a:lvl7pPr>
            <a:lvl8pPr defTabSz="457200">
              <a:defRPr lang="de-DE" sz="1800"/>
            </a:lvl8pPr>
            <a:lvl9pPr defTabSz="457200">
              <a:defRPr lang="de-DE" sz="1800"/>
            </a:lvl9pPr>
          </a:lstStyle>
          <a:p>
            <a:pPr lvl="0" algn="ctr" defTabSz="457200">
              <a:defRPr/>
            </a:pPr>
            <a:r>
              <a:rPr lang="en-US">
                <a:solidFill>
                  <a:srgbClr val="000000"/>
                </a:solidFill>
              </a:rPr>
              <a:t>Integrate over transverse </a:t>
            </a:r>
            <a:r>
              <a:rPr lang="en-US" b="1" i="1">
                <a:solidFill>
                  <a:srgbClr val="000000"/>
                </a:solidFill>
              </a:rPr>
              <a:t>momentum</a:t>
            </a:r>
            <a:r>
              <a:rPr lang="en-US">
                <a:solidFill>
                  <a:srgbClr val="000000"/>
                </a:solidFill>
              </a:rPr>
              <a:t> space</a:t>
            </a:r>
            <a:endParaRPr/>
          </a:p>
        </p:txBody>
      </p:sp>
      <p:sp>
        <p:nvSpPr>
          <p:cNvPr id="13" name="object 3"/>
          <p:cNvSpPr>
            <a:spLocks/>
          </p:cNvSpPr>
          <p:nvPr/>
        </p:nvSpPr>
        <p:spPr bwMode="auto">
          <a:xfrm>
            <a:off x="6372225" y="2563812"/>
            <a:ext cx="1460500" cy="352425"/>
          </a:xfrm>
          <a:prstGeom prst="rect">
            <a:avLst/>
          </a:prstGeom>
          <a:noFill/>
        </p:spPr>
        <p:txBody>
          <a:bodyPr lIns="0" tIns="17145" rIns="0" bIns="0">
            <a:spAutoFit/>
          </a:bodyPr>
          <a:lstStyle/>
          <a:p>
            <a:pPr marL="12700" lvl="0" indent="-12700">
              <a:spcBef>
                <a:spcPts val="137"/>
              </a:spcBef>
              <a:defRPr/>
            </a:pPr>
            <a:r>
              <a:rPr sz="2200" b="1">
                <a:solidFill>
                  <a:srgbClr val="000000"/>
                </a:solidFill>
                <a:latin typeface="Century"/>
              </a:rPr>
              <a:t>quark pol.</a:t>
            </a:r>
            <a:endParaRPr/>
          </a:p>
        </p:txBody>
      </p:sp>
      <p:pic>
        <p:nvPicPr>
          <p:cNvPr id="14" name="object 4"/>
          <p:cNvPicPr>
            <a:picLocks noGrp="1" noChangeAspect="1"/>
          </p:cNvPicPr>
          <p:nvPr/>
        </p:nvPicPr>
        <p:blipFill>
          <a:blip r:embed="rId3"/>
          <a:stretch/>
        </p:blipFill>
        <p:spPr bwMode="auto">
          <a:xfrm>
            <a:off x="4787900" y="3500437"/>
            <a:ext cx="506412" cy="2030412"/>
          </a:xfrm>
          <a:prstGeom prst="rect">
            <a:avLst/>
          </a:prstGeom>
          <a:noFill/>
        </p:spPr>
      </p:pic>
      <p:pic>
        <p:nvPicPr>
          <p:cNvPr id="15" name="Picture 18" descr="A screenshot of a cell phone&#10;&#10;Description generated with very high confidence"/>
          <p:cNvPicPr>
            <a:picLocks noGrp="1" noChangeAspect="1"/>
          </p:cNvPicPr>
          <p:nvPr/>
        </p:nvPicPr>
        <p:blipFill>
          <a:blip r:embed="rId4"/>
          <a:stretch/>
        </p:blipFill>
        <p:spPr bwMode="auto">
          <a:xfrm>
            <a:off x="5292725" y="2995612"/>
            <a:ext cx="2773362" cy="2595562"/>
          </a:xfrm>
          <a:prstGeom prst="rect">
            <a:avLst/>
          </a:prstGeom>
          <a:noFill/>
        </p:spPr>
      </p:pic>
      <p:pic>
        <p:nvPicPr>
          <p:cNvPr id="16" name="Picture 19"/>
          <p:cNvPicPr>
            <a:picLocks noGrp="1" noChangeAspect="1"/>
          </p:cNvPicPr>
          <p:nvPr/>
        </p:nvPicPr>
        <p:blipFill>
          <a:blip r:embed="rId5"/>
          <a:stretch/>
        </p:blipFill>
        <p:spPr bwMode="auto">
          <a:xfrm>
            <a:off x="5724524" y="5661025"/>
            <a:ext cx="2017712" cy="374650"/>
          </a:xfrm>
          <a:prstGeom prst="rect">
            <a:avLst/>
          </a:prstGeom>
          <a:noFill/>
        </p:spPr>
      </p:pic>
      <p:sp>
        <p:nvSpPr>
          <p:cNvPr id="17" name="Shape 147480"/>
          <p:cNvSpPr>
            <a:spLocks noGrp="1" noChangeShapeType="1"/>
          </p:cNvSpPr>
          <p:nvPr/>
        </p:nvSpPr>
        <p:spPr bwMode="auto">
          <a:xfrm>
            <a:off x="4716462" y="2492375"/>
            <a:ext cx="3887787" cy="3671887"/>
          </a:xfrm>
          <a:prstGeom prst="rect">
            <a:avLst/>
          </a:prstGeom>
          <a:noFill/>
          <a:ln w="9524">
            <a:solidFill>
              <a:schemeClr val="dk1"/>
            </a:solidFill>
            <a:round/>
            <a:headEnd/>
            <a:tailEnd/>
          </a:ln>
        </p:spPr>
        <p:txBody>
          <a:bodyPr lIns="91440" tIns="45720" rIns="91440" bIns="45720" anchor="ctr" anchorCtr="0"/>
          <a:lstStyle/>
          <a:p>
            <a:pPr>
              <a:defRPr/>
            </a:pPr>
            <a:endParaRPr/>
          </a:p>
        </p:txBody>
      </p:sp>
      <p:grpSp>
        <p:nvGrpSpPr>
          <p:cNvPr id="18" name="Group 24"/>
          <p:cNvGrpSpPr/>
          <p:nvPr/>
        </p:nvGrpSpPr>
        <p:grpSpPr bwMode="auto">
          <a:xfrm>
            <a:off x="107949" y="6583361"/>
            <a:ext cx="8947150" cy="274637"/>
            <a:chOff x="68" y="4147"/>
            <a:chExt cx="5636" cy="173"/>
          </a:xfrm>
        </p:grpSpPr>
        <p:sp>
          <p:nvSpPr>
            <p:cNvPr id="19" name="Line 25"/>
            <p:cNvSpPr>
              <a:spLocks noChangeShapeType="1"/>
            </p:cNvSpPr>
            <p:nvPr/>
          </p:nvSpPr>
          <p:spPr bwMode="auto">
            <a:xfrm>
              <a:off x="68" y="4156"/>
              <a:ext cx="5636" cy="1"/>
            </a:xfrm>
            <a:prstGeom prst="line">
              <a:avLst/>
            </a:prstGeom>
            <a:noFill/>
            <a:ln w="9524">
              <a:solidFill>
                <a:schemeClr val="dk1"/>
              </a:solidFill>
              <a:round/>
              <a:headEnd/>
              <a:tailEnd/>
            </a:ln>
          </p:spPr>
          <p:txBody>
            <a:bodyPr lIns="91440" tIns="45720" rIns="91440" bIns="45720"/>
            <a:lstStyle/>
            <a:p>
              <a:pPr>
                <a:defRPr/>
              </a:pPr>
              <a:endParaRPr/>
            </a:p>
          </p:txBody>
        </p:sp>
        <p:sp>
          <p:nvSpPr>
            <p:cNvPr id="20" name="Text Box 26"/>
            <p:cNvSpPr>
              <a:spLocks/>
            </p:cNvSpPr>
            <p:nvPr/>
          </p:nvSpPr>
          <p:spPr bwMode="auto">
            <a:xfrm>
              <a:off x="158" y="4147"/>
              <a:ext cx="1361" cy="173"/>
            </a:xfrm>
            <a:prstGeom prst="rect">
              <a:avLst/>
            </a:prstGeom>
            <a:noFill/>
          </p:spPr>
          <p:txBody>
            <a:bodyPr lIns="91440" tIns="45720" rIns="91440" bIns="45720">
              <a:spAutoFit/>
            </a:bodyPr>
            <a:lstStyle/>
            <a:p>
              <a:pPr lvl="0">
                <a:spcBef>
                  <a:spcPts val="0"/>
                </a:spcBef>
                <a:defRPr/>
              </a:pPr>
              <a:r>
                <a:rPr lang="de-DE" sz="1200"/>
                <a:t>Stefan Diehl, JLU + UConn</a:t>
              </a:r>
              <a:endParaRPr/>
            </a:p>
          </p:txBody>
        </p:sp>
        <p:sp>
          <p:nvSpPr>
            <p:cNvPr id="21" name="Text Box 27"/>
            <p:cNvSpPr>
              <a:spLocks/>
            </p:cNvSpPr>
            <p:nvPr/>
          </p:nvSpPr>
          <p:spPr bwMode="auto">
            <a:xfrm>
              <a:off x="1292" y="4147"/>
              <a:ext cx="3343" cy="173"/>
            </a:xfrm>
            <a:prstGeom prst="rect">
              <a:avLst/>
            </a:prstGeom>
            <a:noFill/>
          </p:spPr>
          <p:txBody>
            <a:bodyPr lIns="91440" tIns="45720" rIns="91440" bIns="45720">
              <a:spAutoFit/>
            </a:bodyPr>
            <a:lstStyle/>
            <a:p>
              <a:pPr lvl="0" algn="ctr">
                <a:defRPr/>
              </a:pPr>
              <a:r>
                <a:rPr lang="de-DE" sz="1200"/>
                <a:t>APS April Meeting 2022, New York</a:t>
              </a:r>
              <a:endParaRPr/>
            </a:p>
          </p:txBody>
        </p:sp>
        <p:sp>
          <p:nvSpPr>
            <p:cNvPr id="22" name="Text Box 28"/>
            <p:cNvSpPr>
              <a:spLocks/>
            </p:cNvSpPr>
            <p:nvPr/>
          </p:nvSpPr>
          <p:spPr bwMode="auto">
            <a:xfrm>
              <a:off x="4694" y="4147"/>
              <a:ext cx="997" cy="173"/>
            </a:xfrm>
            <a:prstGeom prst="rect">
              <a:avLst/>
            </a:prstGeom>
            <a:noFill/>
          </p:spPr>
          <p:txBody>
            <a:bodyPr lIns="91440" tIns="45720" rIns="91440" bIns="45720">
              <a:spAutoFit/>
            </a:bodyPr>
            <a:lstStyle/>
            <a:p>
              <a:pPr lvl="0">
                <a:spcBef>
                  <a:spcPts val="0"/>
                </a:spcBef>
                <a:defRPr/>
              </a:pPr>
              <a:r>
                <a:rPr lang="de-DE" sz="1200"/>
                <a:t>        04/10/2022</a:t>
              </a:r>
              <a:endParaRPr/>
            </a:p>
          </p:txBody>
        </p:sp>
      </p:grpSp>
      <p:sp>
        <p:nvSpPr>
          <p:cNvPr id="23" name="Shape 147496"/>
          <p:cNvSpPr>
            <a:spLocks noGrp="1" noChangeShapeType="1"/>
          </p:cNvSpPr>
          <p:nvPr/>
        </p:nvSpPr>
        <p:spPr bwMode="auto">
          <a:xfrm>
            <a:off x="6084887" y="3644900"/>
            <a:ext cx="935037" cy="1800225"/>
          </a:xfrm>
          <a:prstGeom prst="rect">
            <a:avLst/>
          </a:prstGeom>
          <a:noFill/>
          <a:ln w="12700">
            <a:solidFill>
              <a:srgbClr val="008000"/>
            </a:solidFill>
            <a:round/>
            <a:headEnd/>
            <a:tailEnd/>
          </a:ln>
        </p:spPr>
        <p:txBody>
          <a:bodyPr lIns="91440" tIns="45720" rIns="91440" bIns="45720" anchor="ctr" anchorCtr="0"/>
          <a:lstStyle/>
          <a:p>
            <a:pPr>
              <a:defRPr/>
            </a:pPr>
            <a:endParaRPr/>
          </a:p>
        </p:txBody>
      </p:sp>
      <p:sp>
        <p:nvSpPr>
          <p:cNvPr id="24" name="Shape 147497"/>
          <p:cNvSpPr>
            <a:spLocks noGrp="1" noChangeShapeType="1"/>
          </p:cNvSpPr>
          <p:nvPr/>
        </p:nvSpPr>
        <p:spPr bwMode="auto">
          <a:xfrm>
            <a:off x="7019925" y="3644900"/>
            <a:ext cx="971550" cy="1800225"/>
          </a:xfrm>
          <a:prstGeom prst="rect">
            <a:avLst/>
          </a:prstGeom>
          <a:noFill/>
          <a:ln w="12700">
            <a:solidFill>
              <a:srgbClr val="FF0000"/>
            </a:solidFill>
            <a:round/>
            <a:headEnd/>
            <a:tailEnd/>
          </a:ln>
        </p:spPr>
        <p:txBody>
          <a:bodyPr lIns="91440" tIns="45720" rIns="91440" bIns="45720" anchor="ctr" anchorCtr="0"/>
          <a:lstStyle/>
          <a:p>
            <a:pPr>
              <a:defRPr/>
            </a:pPr>
            <a:endParaRPr/>
          </a:p>
        </p:txBody>
      </p:sp>
      <p:sp>
        <p:nvSpPr>
          <p:cNvPr id="25" name="Shape 21520"/>
          <p:cNvSpPr>
            <a:spLocks noGrp="1" noChangeShapeType="1"/>
          </p:cNvSpPr>
          <p:nvPr>
            <p:ph type="dt" idx="2"/>
          </p:nvPr>
        </p:nvSpPr>
        <p:spPr bwMode="auto">
          <a:xfrm>
            <a:off x="457200" y="6245225"/>
            <a:ext cx="2133600" cy="476250"/>
          </a:xfrm>
          <a:prstGeom prst="rect">
            <a:avLst/>
          </a:prstGeom>
          <a:noFill/>
        </p:spPr>
        <p:txBody>
          <a:bodyPr lIns="91440" tIns="45720" rIns="91440" bIns="45720" anchor="b"/>
          <a:lstStyle>
            <a:lvl1pPr marL="0" indent="0" algn="l" defTabSz="914400">
              <a:lnSpc>
                <a:spcPct val="100000"/>
              </a:lnSpc>
              <a:buNone/>
              <a:defRPr lang="de-DE" sz="1800">
                <a:solidFill>
                  <a:schemeClr val="dk1"/>
                </a:solidFill>
                <a:latin typeface="Arial"/>
                <a:ea typeface="Arial"/>
              </a:defRPr>
            </a:lvl1pPr>
            <a:lvl2pPr marL="457200" indent="0" algn="l" defTabSz="914400">
              <a:lnSpc>
                <a:spcPct val="100000"/>
              </a:lnSpc>
              <a:buNone/>
              <a:defRPr lang="de-DE" sz="1800">
                <a:solidFill>
                  <a:schemeClr val="dk1"/>
                </a:solidFill>
                <a:latin typeface="Arial"/>
                <a:ea typeface="Arial"/>
              </a:defRPr>
            </a:lvl2pPr>
            <a:lvl3pPr marL="914400" indent="0" algn="l" defTabSz="914400">
              <a:lnSpc>
                <a:spcPct val="100000"/>
              </a:lnSpc>
              <a:buNone/>
              <a:defRPr lang="de-DE" sz="1800">
                <a:solidFill>
                  <a:schemeClr val="dk1"/>
                </a:solidFill>
                <a:latin typeface="Arial"/>
                <a:ea typeface="Arial"/>
              </a:defRPr>
            </a:lvl3pPr>
            <a:lvl4pPr marL="1371600" indent="0" algn="l" defTabSz="914400">
              <a:lnSpc>
                <a:spcPct val="100000"/>
              </a:lnSpc>
              <a:buNone/>
              <a:defRPr lang="de-DE" sz="1800">
                <a:solidFill>
                  <a:schemeClr val="dk1"/>
                </a:solidFill>
                <a:latin typeface="Arial"/>
                <a:ea typeface="Arial"/>
              </a:defRPr>
            </a:lvl4pPr>
            <a:lvl5pPr marL="1828800" indent="0" algn="l" defTabSz="914400">
              <a:lnSpc>
                <a:spcPct val="100000"/>
              </a:lnSpc>
              <a:buNone/>
              <a:defRPr lang="de-DE" sz="1800">
                <a:solidFill>
                  <a:schemeClr val="dk1"/>
                </a:solidFill>
                <a:latin typeface="Arial"/>
                <a:ea typeface="Arial"/>
              </a:defRPr>
            </a:lvl5pPr>
            <a:lvl6pPr>
              <a:defRPr lang="de-DE" sz="1800"/>
            </a:lvl6pPr>
            <a:lvl7pPr>
              <a:defRPr lang="de-DE" sz="1800"/>
            </a:lvl7pPr>
            <a:lvl8pPr>
              <a:defRPr lang="de-DE" sz="1800"/>
            </a:lvl8pPr>
            <a:lvl9pPr>
              <a:defRPr lang="de-DE" sz="1800"/>
            </a:lvl9pPr>
          </a:lstStyle>
          <a:p>
            <a:pPr marL="0" lvl="0" indent="0">
              <a:buNone/>
              <a:defRPr/>
            </a:pPr>
            <a:endParaRPr lang="en-US" sz="1200"/>
          </a:p>
        </p:txBody>
      </p:sp>
      <p:sp>
        <p:nvSpPr>
          <p:cNvPr id="26" name="Shape 21506"/>
          <p:cNvSpPr>
            <a:spLocks noGrp="1" noChangeShapeType="1"/>
          </p:cNvSpPr>
          <p:nvPr>
            <p:ph type="ftr" idx="3"/>
          </p:nvPr>
        </p:nvSpPr>
        <p:spPr bwMode="auto">
          <a:xfrm>
            <a:off x="3124200" y="6248400"/>
            <a:ext cx="2895600" cy="457200"/>
          </a:xfrm>
          <a:prstGeom prst="rect">
            <a:avLst/>
          </a:prstGeom>
          <a:noFill/>
        </p:spPr>
        <p:txBody>
          <a:bodyPr lIns="91440" tIns="45720" rIns="91440" bIns="45720" anchor="b"/>
          <a:lstStyle>
            <a:lvl1pPr marL="0" indent="0" algn="l" defTabSz="914400">
              <a:lnSpc>
                <a:spcPct val="100000"/>
              </a:lnSpc>
              <a:buNone/>
              <a:defRPr lang="de-DE" sz="1800">
                <a:solidFill>
                  <a:schemeClr val="dk1"/>
                </a:solidFill>
                <a:latin typeface="Arial"/>
                <a:ea typeface="Arial"/>
              </a:defRPr>
            </a:lvl1pPr>
            <a:lvl2pPr marL="457200" indent="0" algn="l" defTabSz="914400">
              <a:lnSpc>
                <a:spcPct val="100000"/>
              </a:lnSpc>
              <a:buNone/>
              <a:defRPr lang="de-DE" sz="1800">
                <a:solidFill>
                  <a:schemeClr val="dk1"/>
                </a:solidFill>
                <a:latin typeface="Arial"/>
                <a:ea typeface="Arial"/>
              </a:defRPr>
            </a:lvl2pPr>
            <a:lvl3pPr marL="914400" indent="0" algn="l" defTabSz="914400">
              <a:lnSpc>
                <a:spcPct val="100000"/>
              </a:lnSpc>
              <a:buNone/>
              <a:defRPr lang="de-DE" sz="1800">
                <a:solidFill>
                  <a:schemeClr val="dk1"/>
                </a:solidFill>
                <a:latin typeface="Arial"/>
                <a:ea typeface="Arial"/>
              </a:defRPr>
            </a:lvl3pPr>
            <a:lvl4pPr marL="1371600" indent="0" algn="l" defTabSz="914400">
              <a:lnSpc>
                <a:spcPct val="100000"/>
              </a:lnSpc>
              <a:buNone/>
              <a:defRPr lang="de-DE" sz="1800">
                <a:solidFill>
                  <a:schemeClr val="dk1"/>
                </a:solidFill>
                <a:latin typeface="Arial"/>
                <a:ea typeface="Arial"/>
              </a:defRPr>
            </a:lvl4pPr>
            <a:lvl5pPr marL="1828800" indent="0" algn="l" defTabSz="914400">
              <a:lnSpc>
                <a:spcPct val="100000"/>
              </a:lnSpc>
              <a:buNone/>
              <a:defRPr lang="de-DE" sz="1800">
                <a:solidFill>
                  <a:schemeClr val="dk1"/>
                </a:solidFill>
                <a:latin typeface="Arial"/>
                <a:ea typeface="Arial"/>
              </a:defRPr>
            </a:lvl5pPr>
            <a:lvl6pPr>
              <a:defRPr lang="de-DE" sz="1800"/>
            </a:lvl6pPr>
            <a:lvl7pPr>
              <a:defRPr lang="de-DE" sz="1800"/>
            </a:lvl7pPr>
            <a:lvl8pPr>
              <a:defRPr lang="de-DE" sz="1800"/>
            </a:lvl8pPr>
            <a:lvl9pPr>
              <a:defRPr lang="de-DE" sz="1800"/>
            </a:lvl9pPr>
          </a:lstStyle>
          <a:p>
            <a:pPr marL="0" lvl="0" indent="0" algn="ctr">
              <a:buNone/>
              <a:defRPr/>
            </a:pPr>
            <a:endParaRPr lang="en-US" sz="1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AutoShape 2"/>
          <p:cNvSpPr>
            <a:spLocks noGrp="1" noChangeShapeType="1"/>
          </p:cNvSpPr>
          <p:nvPr/>
        </p:nvSpPr>
        <p:spPr bwMode="auto">
          <a:xfrm>
            <a:off x="395286" y="303215"/>
            <a:ext cx="8496465" cy="749298"/>
          </a:xfrm>
          <a:prstGeom prst="roundRect">
            <a:avLst>
              <a:gd name="adj" fmla="val 16667"/>
            </a:avLst>
          </a:prstGeom>
          <a:solidFill>
            <a:srgbClr val="FF9900">
              <a:alpha val="59607"/>
            </a:srgbClr>
          </a:solidFill>
        </p:spPr>
        <p:txBody>
          <a:bodyPr lIns="91440" tIns="45720" rIns="91440" bIns="45720" anchor="ctr" anchorCtr="0"/>
          <a:lstStyle/>
          <a:p>
            <a:pPr lvl="0" algn="ctr">
              <a:defRPr/>
            </a:pPr>
            <a:r>
              <a:rPr lang="en-US" sz="2800" b="1" dirty="0">
                <a:solidFill>
                  <a:srgbClr val="000000"/>
                </a:solidFill>
              </a:rPr>
              <a:t>Study GPDs: Deeply Virtual Exclusive Processes</a:t>
            </a:r>
            <a:endParaRPr sz="2800" dirty="0"/>
          </a:p>
        </p:txBody>
      </p:sp>
      <p:grpSp>
        <p:nvGrpSpPr>
          <p:cNvPr id="6" name="Group 144416"/>
          <p:cNvGrpSpPr/>
          <p:nvPr/>
        </p:nvGrpSpPr>
        <p:grpSpPr bwMode="auto">
          <a:xfrm>
            <a:off x="539750" y="1196975"/>
            <a:ext cx="7993062" cy="5327650"/>
            <a:chOff x="340" y="754"/>
            <a:chExt cx="5035" cy="3356"/>
          </a:xfrm>
        </p:grpSpPr>
        <p:sp>
          <p:nvSpPr>
            <p:cNvPr id="7" name="Title 1"/>
            <p:cNvSpPr>
              <a:spLocks/>
            </p:cNvSpPr>
            <p:nvPr/>
          </p:nvSpPr>
          <p:spPr bwMode="auto">
            <a:xfrm>
              <a:off x="527" y="815"/>
              <a:ext cx="2061" cy="359"/>
            </a:xfrm>
            <a:prstGeom prst="rect">
              <a:avLst/>
            </a:prstGeom>
            <a:noFill/>
          </p:spPr>
          <p:txBody>
            <a:bodyPr lIns="91440" tIns="45720" rIns="91440" bIns="45720" anchor="ctr" anchorCtr="0"/>
            <a:lstStyle/>
            <a:p>
              <a:pPr lvl="0" algn="ctr">
                <a:defRPr/>
              </a:pPr>
              <a:r>
                <a:rPr lang="en-US" sz="2000" b="1">
                  <a:solidFill>
                    <a:srgbClr val="000000"/>
                  </a:solidFill>
                  <a:latin typeface="Times New Roman"/>
                  <a:ea typeface="Times New Roman"/>
                </a:rPr>
                <a:t>Deeply Virtual Compton Scattering (DVCS)</a:t>
              </a:r>
              <a:endParaRPr/>
            </a:p>
          </p:txBody>
        </p:sp>
        <p:sp>
          <p:nvSpPr>
            <p:cNvPr id="8" name="Title 1"/>
            <p:cNvSpPr>
              <a:spLocks/>
            </p:cNvSpPr>
            <p:nvPr/>
          </p:nvSpPr>
          <p:spPr bwMode="auto">
            <a:xfrm>
              <a:off x="3122" y="783"/>
              <a:ext cx="2062" cy="359"/>
            </a:xfrm>
            <a:prstGeom prst="rect">
              <a:avLst/>
            </a:prstGeom>
            <a:noFill/>
          </p:spPr>
          <p:txBody>
            <a:bodyPr lIns="91440" tIns="45720" rIns="91440" bIns="45720" anchor="ctr" anchorCtr="0"/>
            <a:lstStyle/>
            <a:p>
              <a:pPr lvl="0" algn="ctr">
                <a:defRPr/>
              </a:pPr>
              <a:r>
                <a:rPr lang="en-US" sz="2000" b="1">
                  <a:solidFill>
                    <a:srgbClr val="000000"/>
                  </a:solidFill>
                  <a:latin typeface="Times New Roman"/>
                  <a:ea typeface="Times New Roman"/>
                </a:rPr>
                <a:t>Deeply Virtual Meson Production (DVMP)</a:t>
              </a:r>
              <a:endParaRPr/>
            </a:p>
          </p:txBody>
        </p:sp>
        <p:pic>
          <p:nvPicPr>
            <p:cNvPr id="9" name="Picture 13"/>
            <p:cNvPicPr>
              <a:picLocks noChangeAspect="1"/>
            </p:cNvPicPr>
            <p:nvPr/>
          </p:nvPicPr>
          <p:blipFill>
            <a:blip r:embed="rId2"/>
            <a:stretch/>
          </p:blipFill>
          <p:spPr bwMode="auto">
            <a:xfrm>
              <a:off x="476" y="1206"/>
              <a:ext cx="4660" cy="1984"/>
            </a:xfrm>
            <a:prstGeom prst="rect">
              <a:avLst/>
            </a:prstGeom>
            <a:noFill/>
          </p:spPr>
        </p:pic>
        <p:sp>
          <p:nvSpPr>
            <p:cNvPr id="10" name="Title 1"/>
            <p:cNvSpPr>
              <a:spLocks/>
            </p:cNvSpPr>
            <p:nvPr/>
          </p:nvSpPr>
          <p:spPr bwMode="auto">
            <a:xfrm>
              <a:off x="4815" y="1286"/>
              <a:ext cx="543" cy="358"/>
            </a:xfrm>
            <a:prstGeom prst="rect">
              <a:avLst/>
            </a:prstGeom>
            <a:noFill/>
          </p:spPr>
          <p:txBody>
            <a:bodyPr lIns="91440" tIns="45720" rIns="91440" bIns="45720" anchor="ctr" anchorCtr="0"/>
            <a:lstStyle/>
            <a:p>
              <a:pPr lvl="0" algn="ctr">
                <a:defRPr/>
              </a:pPr>
              <a:r>
                <a:rPr lang="en-US" sz="2400">
                  <a:solidFill>
                    <a:srgbClr val="953735"/>
                  </a:solidFill>
                  <a:latin typeface="Symbol"/>
                  <a:ea typeface="Times New Roman"/>
                </a:rPr>
                <a:t>p</a:t>
              </a:r>
              <a:r>
                <a:rPr lang="en-US" sz="2400" baseline="30000">
                  <a:solidFill>
                    <a:srgbClr val="953735"/>
                  </a:solidFill>
                  <a:latin typeface="Times New Roman"/>
                  <a:ea typeface="Times New Roman"/>
                </a:rPr>
                <a:t>0</a:t>
              </a:r>
              <a:r>
                <a:rPr lang="en-US" sz="2400">
                  <a:solidFill>
                    <a:srgbClr val="953735"/>
                  </a:solidFill>
                  <a:latin typeface="Times New Roman"/>
                  <a:ea typeface="Times New Roman"/>
                </a:rPr>
                <a:t>, </a:t>
              </a:r>
              <a:r>
                <a:rPr lang="en-US" sz="2400">
                  <a:solidFill>
                    <a:srgbClr val="953735"/>
                  </a:solidFill>
                  <a:latin typeface="Symbol"/>
                  <a:ea typeface="Times New Roman"/>
                </a:rPr>
                <a:t>h</a:t>
              </a:r>
              <a:endParaRPr/>
            </a:p>
          </p:txBody>
        </p:sp>
        <p:pic>
          <p:nvPicPr>
            <p:cNvPr id="11" name="Picture 9"/>
            <p:cNvPicPr>
              <a:picLocks noChangeAspect="1"/>
            </p:cNvPicPr>
            <p:nvPr/>
          </p:nvPicPr>
          <p:blipFill>
            <a:blip r:embed="rId3"/>
            <a:stretch/>
          </p:blipFill>
          <p:spPr bwMode="auto">
            <a:xfrm>
              <a:off x="3706" y="2296"/>
              <a:ext cx="674" cy="273"/>
            </a:xfrm>
            <a:prstGeom prst="rect">
              <a:avLst/>
            </a:prstGeom>
            <a:noFill/>
          </p:spPr>
        </p:pic>
        <p:sp>
          <p:nvSpPr>
            <p:cNvPr id="12" name="Rectangle 4"/>
            <p:cNvSpPr>
              <a:spLocks noChangeShapeType="1"/>
            </p:cNvSpPr>
            <p:nvPr/>
          </p:nvSpPr>
          <p:spPr bwMode="auto">
            <a:xfrm>
              <a:off x="690" y="1842"/>
              <a:ext cx="180" cy="173"/>
            </a:xfrm>
            <a:prstGeom prst="rect">
              <a:avLst/>
            </a:prstGeom>
            <a:noFill/>
          </p:spPr>
          <p:txBody>
            <a:bodyPr lIns="91440" tIns="45720" rIns="91440" bIns="45720">
              <a:spAutoFit/>
            </a:bodyPr>
            <a:lstStyle/>
            <a:p>
              <a:pPr lvl="0">
                <a:defRPr/>
              </a:pPr>
              <a:r>
                <a:rPr lang="en-US" sz="1200" b="1">
                  <a:solidFill>
                    <a:srgbClr val="000000"/>
                  </a:solidFill>
                  <a:latin typeface="Times New Roman"/>
                  <a:ea typeface="Times New Roman"/>
                </a:rPr>
                <a:t>L</a:t>
              </a:r>
              <a:endParaRPr/>
            </a:p>
          </p:txBody>
        </p:sp>
        <p:pic>
          <p:nvPicPr>
            <p:cNvPr id="13" name="Picture 2"/>
            <p:cNvPicPr>
              <a:picLocks noChangeAspect="1"/>
            </p:cNvPicPr>
            <p:nvPr/>
          </p:nvPicPr>
          <p:blipFill>
            <a:blip r:embed="rId3"/>
            <a:stretch/>
          </p:blipFill>
          <p:spPr bwMode="auto">
            <a:xfrm>
              <a:off x="1202" y="2309"/>
              <a:ext cx="698" cy="283"/>
            </a:xfrm>
            <a:prstGeom prst="rect">
              <a:avLst/>
            </a:prstGeom>
            <a:noFill/>
          </p:spPr>
        </p:pic>
        <p:pic>
          <p:nvPicPr>
            <p:cNvPr id="14" name="Picture 3"/>
            <p:cNvPicPr>
              <a:picLocks noChangeAspect="1"/>
            </p:cNvPicPr>
            <p:nvPr/>
          </p:nvPicPr>
          <p:blipFill>
            <a:blip r:embed="rId4"/>
            <a:stretch/>
          </p:blipFill>
          <p:spPr bwMode="auto">
            <a:xfrm>
              <a:off x="3611" y="3025"/>
              <a:ext cx="987" cy="287"/>
            </a:xfrm>
            <a:prstGeom prst="rect">
              <a:avLst/>
            </a:prstGeom>
            <a:noFill/>
          </p:spPr>
        </p:pic>
        <p:sp>
          <p:nvSpPr>
            <p:cNvPr id="15" name="Rectangle 5"/>
            <p:cNvSpPr>
              <a:spLocks noChangeShapeType="1"/>
            </p:cNvSpPr>
            <p:nvPr/>
          </p:nvSpPr>
          <p:spPr bwMode="auto">
            <a:xfrm>
              <a:off x="340" y="754"/>
              <a:ext cx="2378" cy="3356"/>
            </a:xfrm>
            <a:prstGeom prst="rect">
              <a:avLst/>
            </a:prstGeom>
            <a:noFill/>
            <a:ln w="12700">
              <a:solidFill>
                <a:srgbClr val="FF4100"/>
              </a:solidFill>
              <a:round/>
              <a:headEnd/>
              <a:tailEnd/>
            </a:ln>
          </p:spPr>
          <p:txBody>
            <a:bodyPr lIns="91440" tIns="45720" rIns="91440" bIns="45720" anchor="ctr" anchorCtr="0"/>
            <a:lstStyle/>
            <a:p>
              <a:pPr>
                <a:defRPr/>
              </a:pPr>
              <a:endParaRPr/>
            </a:p>
          </p:txBody>
        </p:sp>
        <p:sp>
          <p:nvSpPr>
            <p:cNvPr id="16" name="Rectangle 5"/>
            <p:cNvSpPr>
              <a:spLocks noChangeShapeType="1"/>
            </p:cNvSpPr>
            <p:nvPr/>
          </p:nvSpPr>
          <p:spPr bwMode="auto">
            <a:xfrm>
              <a:off x="2835" y="754"/>
              <a:ext cx="2540" cy="3356"/>
            </a:xfrm>
            <a:prstGeom prst="rect">
              <a:avLst/>
            </a:prstGeom>
            <a:noFill/>
            <a:ln w="12700">
              <a:solidFill>
                <a:srgbClr val="FF4100"/>
              </a:solidFill>
              <a:round/>
              <a:headEnd/>
              <a:tailEnd/>
            </a:ln>
          </p:spPr>
          <p:txBody>
            <a:bodyPr lIns="91440" tIns="45720" rIns="91440" bIns="45720" anchor="ctr" anchorCtr="0"/>
            <a:lstStyle/>
            <a:p>
              <a:pPr>
                <a:defRPr/>
              </a:pPr>
              <a:endParaRPr/>
            </a:p>
          </p:txBody>
        </p:sp>
        <p:sp>
          <p:nvSpPr>
            <p:cNvPr id="17" name="Shape 144404"/>
            <p:cNvSpPr>
              <a:spLocks/>
            </p:cNvSpPr>
            <p:nvPr/>
          </p:nvSpPr>
          <p:spPr bwMode="auto">
            <a:xfrm>
              <a:off x="431" y="3430"/>
              <a:ext cx="2268" cy="414"/>
            </a:xfrm>
            <a:prstGeom prst="rect">
              <a:avLst/>
            </a:prstGeom>
            <a:noFill/>
          </p:spPr>
          <p:txBody>
            <a:bodyPr lIns="91440" tIns="45720" rIns="91440" bIns="45720">
              <a:spAutoFit/>
            </a:bodyPr>
            <a:lstStyle/>
            <a:p>
              <a:pPr lvl="0">
                <a:defRPr/>
              </a:pPr>
              <a:r>
                <a:rPr sz="1600" b="1"/>
                <a:t>+</a:t>
              </a:r>
              <a:r>
                <a:rPr sz="1600"/>
                <a:t> Clean process</a:t>
              </a:r>
              <a:endParaRPr/>
            </a:p>
            <a:p>
              <a:pPr lvl="0">
                <a:defRPr/>
              </a:pPr>
              <a:endParaRPr lang="en-US" sz="500"/>
            </a:p>
            <a:p>
              <a:pPr lvl="0">
                <a:defRPr/>
              </a:pPr>
              <a:r>
                <a:rPr sz="1600" b="1"/>
                <a:t>-</a:t>
              </a:r>
              <a:r>
                <a:rPr sz="1600"/>
                <a:t>  Only sensitive to chiral even GPDs</a:t>
              </a:r>
              <a:endParaRPr/>
            </a:p>
          </p:txBody>
        </p:sp>
        <p:sp>
          <p:nvSpPr>
            <p:cNvPr id="18" name="Shape 144405"/>
            <p:cNvSpPr>
              <a:spLocks/>
            </p:cNvSpPr>
            <p:nvPr/>
          </p:nvSpPr>
          <p:spPr bwMode="auto">
            <a:xfrm>
              <a:off x="2971" y="3294"/>
              <a:ext cx="2328" cy="786"/>
            </a:xfrm>
            <a:prstGeom prst="rect">
              <a:avLst/>
            </a:prstGeom>
            <a:noFill/>
          </p:spPr>
          <p:txBody>
            <a:bodyPr lIns="91440" tIns="45720" rIns="91440" bIns="45720">
              <a:spAutoFit/>
            </a:bodyPr>
            <a:lstStyle/>
            <a:p>
              <a:pPr lvl="0">
                <a:defRPr/>
              </a:pPr>
              <a:r>
                <a:rPr sz="1400" b="1" dirty="0"/>
                <a:t>+</a:t>
              </a:r>
              <a:r>
                <a:rPr sz="1400" dirty="0"/>
                <a:t> Enables </a:t>
              </a:r>
              <a:r>
                <a:rPr sz="1400" dirty="0" err="1"/>
                <a:t>Flavour</a:t>
              </a:r>
              <a:r>
                <a:rPr sz="1400" dirty="0"/>
                <a:t> decomposition of GPDs</a:t>
              </a:r>
              <a:endParaRPr dirty="0"/>
            </a:p>
            <a:p>
              <a:pPr lvl="0">
                <a:defRPr/>
              </a:pPr>
              <a:endParaRPr lang="en-US" sz="300" dirty="0"/>
            </a:p>
            <a:p>
              <a:pPr lvl="0">
                <a:defRPr/>
              </a:pPr>
              <a:r>
                <a:rPr sz="1400" b="1" dirty="0"/>
                <a:t>+</a:t>
              </a:r>
              <a:r>
                <a:rPr sz="1400" dirty="0"/>
                <a:t> Access to </a:t>
              </a:r>
              <a:r>
                <a:rPr sz="1400" dirty="0" err="1"/>
                <a:t>transversity</a:t>
              </a:r>
              <a:r>
                <a:rPr sz="1400" dirty="0"/>
                <a:t> degrees of freedom </a:t>
              </a:r>
              <a:endParaRPr dirty="0"/>
            </a:p>
            <a:p>
              <a:pPr lvl="0">
                <a:defRPr/>
              </a:pPr>
              <a:r>
                <a:rPr sz="1400" dirty="0"/>
                <a:t>   described by chiral-odd GPDs </a:t>
              </a:r>
              <a:endParaRPr dirty="0"/>
            </a:p>
            <a:p>
              <a:pPr lvl="0">
                <a:defRPr/>
              </a:pPr>
              <a:r>
                <a:rPr sz="1400" b="1" dirty="0"/>
                <a:t>-</a:t>
              </a:r>
              <a:r>
                <a:rPr sz="1400" dirty="0"/>
                <a:t>  Distribution Amplitude (DA) is involved </a:t>
              </a:r>
              <a:endParaRPr dirty="0"/>
            </a:p>
            <a:p>
              <a:pPr lvl="0">
                <a:defRPr/>
              </a:pPr>
              <a:r>
                <a:rPr sz="1400" dirty="0"/>
                <a:t>   as additional soft non pert. quantity</a:t>
              </a:r>
              <a:endParaRPr dirty="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AutoShape 2"/>
          <p:cNvSpPr>
            <a:spLocks noGrp="1" noChangeShapeType="1"/>
          </p:cNvSpPr>
          <p:nvPr/>
        </p:nvSpPr>
        <p:spPr bwMode="auto">
          <a:xfrm>
            <a:off x="395287" y="476250"/>
            <a:ext cx="8208962" cy="503237"/>
          </a:xfrm>
          <a:prstGeom prst="roundRect">
            <a:avLst>
              <a:gd name="adj" fmla="val 16667"/>
            </a:avLst>
          </a:prstGeom>
          <a:solidFill>
            <a:srgbClr val="FF9900">
              <a:alpha val="59607"/>
            </a:srgbClr>
          </a:solidFill>
        </p:spPr>
        <p:txBody>
          <a:bodyPr lIns="91440" tIns="45720" rIns="91440" bIns="45720" anchor="ctr" anchorCtr="0"/>
          <a:lstStyle/>
          <a:p>
            <a:pPr lvl="0" algn="ctr">
              <a:defRPr/>
            </a:pPr>
            <a:r>
              <a:rPr lang="en-US" sz="2100" b="1">
                <a:solidFill>
                  <a:srgbClr val="000000"/>
                </a:solidFill>
              </a:rPr>
              <a:t>Deeply Virtual Meson Production in the GPD regime</a:t>
            </a:r>
            <a:endParaRPr/>
          </a:p>
        </p:txBody>
      </p:sp>
      <p:pic>
        <p:nvPicPr>
          <p:cNvPr id="6" name="Picture 10"/>
          <p:cNvPicPr>
            <a:picLocks noGrp="1" noChangeAspect="1"/>
          </p:cNvPicPr>
          <p:nvPr/>
        </p:nvPicPr>
        <p:blipFill>
          <a:blip r:embed="rId2"/>
          <a:stretch/>
        </p:blipFill>
        <p:spPr bwMode="auto">
          <a:xfrm>
            <a:off x="971550" y="1006474"/>
            <a:ext cx="3671887" cy="3143250"/>
          </a:xfrm>
          <a:prstGeom prst="rect">
            <a:avLst/>
          </a:prstGeom>
          <a:noFill/>
        </p:spPr>
      </p:pic>
      <p:pic>
        <p:nvPicPr>
          <p:cNvPr id="7" name="Picture 2"/>
          <p:cNvPicPr>
            <a:picLocks noGrp="1" noChangeAspect="1"/>
          </p:cNvPicPr>
          <p:nvPr/>
        </p:nvPicPr>
        <p:blipFill>
          <a:blip r:embed="rId3"/>
          <a:stretch/>
        </p:blipFill>
        <p:spPr bwMode="auto">
          <a:xfrm>
            <a:off x="4932362" y="1196975"/>
            <a:ext cx="3240087" cy="2792411"/>
          </a:xfrm>
          <a:prstGeom prst="rect">
            <a:avLst/>
          </a:prstGeom>
          <a:noFill/>
        </p:spPr>
      </p:pic>
      <p:pic>
        <p:nvPicPr>
          <p:cNvPr id="8" name="Image 193547"/>
          <p:cNvPicPr>
            <a:picLocks noGrp="1" noChangeAspect="1"/>
          </p:cNvPicPr>
          <p:nvPr/>
        </p:nvPicPr>
        <p:blipFill>
          <a:blip r:embed="rId4"/>
          <a:stretch/>
        </p:blipFill>
        <p:spPr bwMode="auto">
          <a:xfrm>
            <a:off x="5219700" y="4365625"/>
            <a:ext cx="2663825" cy="1208086"/>
          </a:xfrm>
          <a:prstGeom prst="rect">
            <a:avLst/>
          </a:prstGeom>
          <a:noFill/>
        </p:spPr>
      </p:pic>
      <p:sp>
        <p:nvSpPr>
          <p:cNvPr id="9" name="Shape 193548"/>
          <p:cNvSpPr>
            <a:spLocks noGrp="1" noChangeShapeType="1"/>
          </p:cNvSpPr>
          <p:nvPr/>
        </p:nvSpPr>
        <p:spPr bwMode="auto">
          <a:xfrm>
            <a:off x="5148262" y="4294187"/>
            <a:ext cx="2879725" cy="1295400"/>
          </a:xfrm>
          <a:prstGeom prst="rect">
            <a:avLst/>
          </a:prstGeom>
          <a:noFill/>
          <a:ln w="9524">
            <a:solidFill>
              <a:schemeClr val="dk1"/>
            </a:solidFill>
            <a:round/>
            <a:headEnd/>
            <a:tailEnd/>
          </a:ln>
        </p:spPr>
        <p:txBody>
          <a:bodyPr lIns="91440" tIns="45720" rIns="91440" bIns="45720" anchor="ctr" anchorCtr="0"/>
          <a:lstStyle/>
          <a:p>
            <a:pPr>
              <a:defRPr/>
            </a:pPr>
            <a:endParaRPr/>
          </a:p>
        </p:txBody>
      </p:sp>
      <p:sp>
        <p:nvSpPr>
          <p:cNvPr id="10" name="Shape 193549"/>
          <p:cNvSpPr>
            <a:spLocks/>
          </p:cNvSpPr>
          <p:nvPr/>
        </p:nvSpPr>
        <p:spPr bwMode="auto">
          <a:xfrm>
            <a:off x="4100289" y="5779540"/>
            <a:ext cx="4602162" cy="769441"/>
          </a:xfrm>
          <a:prstGeom prst="rect">
            <a:avLst/>
          </a:prstGeom>
          <a:noFill/>
        </p:spPr>
        <p:txBody>
          <a:bodyPr lIns="91440" tIns="45720" rIns="91440" bIns="45720" anchor="t">
            <a:spAutoFit/>
          </a:bodyPr>
          <a:lstStyle/>
          <a:p>
            <a:pPr lvl="0">
              <a:defRPr/>
            </a:pPr>
            <a:r>
              <a:rPr sz="1600" b="1" dirty="0"/>
              <a:t>H</a:t>
            </a:r>
            <a:r>
              <a:rPr sz="1600" b="1" baseline="-25000" dirty="0">
                <a:ea typeface="Arial Unicode MS"/>
              </a:rPr>
              <a:t>T</a:t>
            </a:r>
            <a:r>
              <a:rPr sz="1600" b="1" dirty="0"/>
              <a:t> is related to the proton</a:t>
            </a:r>
            <a:r>
              <a:rPr lang="en-US" sz="1600" b="1" dirty="0"/>
              <a:t>'</a:t>
            </a:r>
            <a:r>
              <a:rPr sz="1600" b="1" dirty="0"/>
              <a:t>s tensor charge</a:t>
            </a:r>
            <a:endParaRPr dirty="0"/>
          </a:p>
          <a:p>
            <a:pPr lvl="0">
              <a:buFont typeface="Wingdings"/>
              <a:buChar char="è"/>
              <a:defRPr/>
            </a:pPr>
            <a:r>
              <a:rPr sz="1400" b="1" dirty="0"/>
              <a:t> Absolute magnitude of </a:t>
            </a:r>
            <a:r>
              <a:rPr sz="1400" b="1" dirty="0" err="1"/>
              <a:t>transversly</a:t>
            </a:r>
            <a:r>
              <a:rPr sz="1400" b="1" dirty="0"/>
              <a:t> polarized </a:t>
            </a:r>
            <a:endParaRPr dirty="0"/>
          </a:p>
          <a:p>
            <a:pPr lvl="0">
              <a:buNone/>
              <a:defRPr/>
            </a:pPr>
            <a:r>
              <a:rPr sz="1400" b="1" dirty="0"/>
              <a:t>     valence quarks inside a </a:t>
            </a:r>
            <a:r>
              <a:rPr sz="1400" b="1" dirty="0" err="1"/>
              <a:t>transv</a:t>
            </a:r>
            <a:r>
              <a:rPr sz="1400" b="1" dirty="0"/>
              <a:t>. polarized nucleon</a:t>
            </a:r>
            <a:endParaRPr dirty="0"/>
          </a:p>
        </p:txBody>
      </p:sp>
      <p:pic>
        <p:nvPicPr>
          <p:cNvPr id="11" name="Image 193550"/>
          <p:cNvPicPr>
            <a:picLocks noGrp="1" noChangeAspect="1"/>
          </p:cNvPicPr>
          <p:nvPr/>
        </p:nvPicPr>
        <p:blipFill>
          <a:blip r:embed="rId5"/>
          <a:stretch/>
        </p:blipFill>
        <p:spPr bwMode="auto">
          <a:xfrm>
            <a:off x="827087" y="4365625"/>
            <a:ext cx="2735262" cy="1206500"/>
          </a:xfrm>
          <a:prstGeom prst="rect">
            <a:avLst/>
          </a:prstGeom>
          <a:noFill/>
        </p:spPr>
      </p:pic>
      <p:sp>
        <p:nvSpPr>
          <p:cNvPr id="12" name="Shape 193551"/>
          <p:cNvSpPr>
            <a:spLocks noGrp="1" noChangeShapeType="1"/>
          </p:cNvSpPr>
          <p:nvPr/>
        </p:nvSpPr>
        <p:spPr bwMode="auto">
          <a:xfrm>
            <a:off x="754062" y="4292600"/>
            <a:ext cx="2879725" cy="1296987"/>
          </a:xfrm>
          <a:prstGeom prst="rect">
            <a:avLst/>
          </a:prstGeom>
          <a:noFill/>
          <a:ln w="9524">
            <a:solidFill>
              <a:schemeClr val="dk1"/>
            </a:solidFill>
            <a:round/>
            <a:headEnd/>
            <a:tailEnd/>
          </a:ln>
        </p:spPr>
        <p:txBody>
          <a:bodyPr lIns="91440" tIns="45720" rIns="91440" bIns="45720" anchor="ctr" anchorCtr="0"/>
          <a:lstStyle/>
          <a:p>
            <a:pPr>
              <a:defRPr/>
            </a:pPr>
            <a:endParaRPr/>
          </a:p>
        </p:txBody>
      </p:sp>
      <p:sp>
        <p:nvSpPr>
          <p:cNvPr id="13" name="Shape 193552"/>
          <p:cNvSpPr>
            <a:spLocks/>
          </p:cNvSpPr>
          <p:nvPr/>
        </p:nvSpPr>
        <p:spPr bwMode="auto">
          <a:xfrm>
            <a:off x="254795" y="5873749"/>
            <a:ext cx="3730625" cy="581025"/>
          </a:xfrm>
          <a:prstGeom prst="rect">
            <a:avLst/>
          </a:prstGeom>
          <a:noFill/>
        </p:spPr>
        <p:txBody>
          <a:bodyPr lIns="91440" tIns="45720" rIns="91440" bIns="45720" anchor="t">
            <a:spAutoFit/>
          </a:bodyPr>
          <a:lstStyle/>
          <a:p>
            <a:pPr lvl="0" algn="ctr">
              <a:defRPr/>
            </a:pPr>
            <a:r>
              <a:rPr sz="1600" b="1" dirty="0"/>
              <a:t>E</a:t>
            </a:r>
            <a:r>
              <a:rPr sz="1600" b="1" baseline="-25000" dirty="0">
                <a:ea typeface="Arial Unicode MS"/>
              </a:rPr>
              <a:t>T</a:t>
            </a:r>
            <a:r>
              <a:rPr sz="1600" b="1" dirty="0"/>
              <a:t> is related to the proton</a:t>
            </a:r>
            <a:r>
              <a:rPr lang="en-US" sz="1600" b="1" dirty="0"/>
              <a:t>'</a:t>
            </a:r>
            <a:r>
              <a:rPr sz="1600" b="1" dirty="0"/>
              <a:t>s </a:t>
            </a:r>
            <a:endParaRPr dirty="0"/>
          </a:p>
          <a:p>
            <a:pPr lvl="0" algn="ctr">
              <a:defRPr/>
            </a:pPr>
            <a:r>
              <a:rPr sz="1600" b="1" dirty="0"/>
              <a:t>anomalous tensor magnetic moment</a:t>
            </a:r>
            <a:endParaRPr dirty="0"/>
          </a:p>
        </p:txBody>
      </p:sp>
      <p:sp>
        <p:nvSpPr>
          <p:cNvPr id="14" name="Shape 193553"/>
          <p:cNvSpPr>
            <a:spLocks noGrp="1" noChangeShapeType="1"/>
          </p:cNvSpPr>
          <p:nvPr/>
        </p:nvSpPr>
        <p:spPr bwMode="auto">
          <a:xfrm>
            <a:off x="971549" y="5945186"/>
            <a:ext cx="144462" cy="0"/>
          </a:xfrm>
          <a:prstGeom prst="line">
            <a:avLst/>
          </a:prstGeom>
          <a:noFill/>
          <a:ln w="22225">
            <a:solidFill>
              <a:schemeClr val="dk1"/>
            </a:solidFill>
            <a:round/>
            <a:headEnd/>
            <a:tailEnd/>
          </a:ln>
        </p:spPr>
        <p:txBody>
          <a:bodyPr lIns="91440" tIns="45720" rIns="91440" bIns="45720"/>
          <a:lstStyle/>
          <a:p>
            <a:pPr>
              <a:defRPr/>
            </a:pPr>
            <a:endParaRPr/>
          </a:p>
        </p:txBody>
      </p:sp>
      <p:sp>
        <p:nvSpPr>
          <p:cNvPr id="15" name="Shape 193554"/>
          <p:cNvSpPr>
            <a:spLocks noGrp="1" noChangeShapeType="1"/>
          </p:cNvSpPr>
          <p:nvPr/>
        </p:nvSpPr>
        <p:spPr bwMode="auto">
          <a:xfrm rot="5400000">
            <a:off x="142875" y="4618037"/>
            <a:ext cx="720724" cy="215899"/>
          </a:xfrm>
          <a:custGeom>
            <a:avLst>
              <a:gd name="adj0" fmla="val 9257"/>
              <a:gd name="adj1" fmla="val 18514"/>
              <a:gd name="adj2" fmla="val 7200"/>
            </a:avLst>
            <a:gdLst>
              <a:gd name="gd0" fmla="val 65536"/>
              <a:gd name="gd1" fmla="val adj0"/>
              <a:gd name="gd2" fmla="val adj1"/>
              <a:gd name="gd3" fmla="val adj2"/>
              <a:gd name="gd4" fmla="*/ adj0 1 2"/>
              <a:gd name="gd5" fmla="+- gd4 10800 0"/>
              <a:gd name="gd6" fmla="+- 21600 adj0 adj1"/>
              <a:gd name="gd7" fmla="+- adj1 adj2 0"/>
              <a:gd name="gd8" fmla="*/ gd7 1 2"/>
              <a:gd name="gd9" fmla="*/ adj1 2 1"/>
              <a:gd name="gd10" fmla="+- gd9 0 21600"/>
              <a:gd name="gd11" fmla="*/ 21600 gd1 gd2"/>
              <a:gd name="gd12" fmla="*/ 21600 gd5 gd2"/>
              <a:gd name="gd13" fmla="*/ 21600 gd6 gd2"/>
              <a:gd name="gd14" fmla="*/ 21600 gd8 gd2"/>
              <a:gd name="gd15" fmla="*/ adj1 1 2"/>
              <a:gd name="gd16" fmla="+- gd6 0 gd5"/>
              <a:gd name="gd17" fmla="+- gd1 0 gd5"/>
              <a:gd name="gd18" fmla="*/ gd3 gd16 gd17"/>
              <a:gd name="gd19" fmla="val gd5"/>
              <a:gd name="gd20" fmla="val 0"/>
              <a:gd name="gd21" fmla="val gd1"/>
              <a:gd name="gd22" fmla="val gd3"/>
              <a:gd name="gd23" fmla="val gd6"/>
              <a:gd name="gd24" fmla="val gd3"/>
              <a:gd name="gd25" fmla="val gd6"/>
              <a:gd name="gd26" fmla="val gd13"/>
              <a:gd name="gd27" fmla="val 0"/>
              <a:gd name="gd28" fmla="val gd13"/>
              <a:gd name="gd29" fmla="val 0"/>
              <a:gd name="gd30" fmla="val 21600"/>
              <a:gd name="gd31" fmla="val gd2"/>
              <a:gd name="gd32" fmla="val 21600"/>
              <a:gd name="gd33" fmla="val gd2"/>
              <a:gd name="gd34" fmla="val gd3"/>
              <a:gd name="gd35" fmla="val 21600"/>
              <a:gd name="gd36" fmla="val gd3"/>
              <a:gd name="gd37" fmla="*/ w 0 21600"/>
              <a:gd name="gd38" fmla="*/ h gd13 21600"/>
              <a:gd name="gd39" fmla="*/ w gd2 21600"/>
              <a:gd name="gd40" fmla="*/ h 21600 21600"/>
              <a:gd name="gd41" fmla="*/ w adj0 21600"/>
              <a:gd name="gd42" fmla="*/ h 0 1"/>
              <a:gd name="gd43" fmla="*/ w adj1 21600"/>
              <a:gd name="gd44" fmla="*/ h adj2 21600"/>
            </a:gdLst>
            <a:ahLst>
              <a:ahXY gdRefX="adj0" minX="gd3" maxX="gd10">
                <a:pos x="gd41" y="gd42"/>
              </a:ahXY>
              <a:ahXY gdRefX="adj1" minX="gd5" maxX="21600" gdRefY="adj2" maxY="gd1">
                <a:pos x="gd43" y="gd44"/>
              </a:ahXY>
            </a:ahLst>
            <a:cxnLst/>
            <a:rect l="gd37" t="gd38" r="gd39" b="gd40"/>
            <a:pathLst>
              <a:path w="21600" h="21600" extrusionOk="0">
                <a:moveTo>
                  <a:pt x="gd19" y="gd20"/>
                </a:moveTo>
                <a:lnTo>
                  <a:pt x="gd21" y="gd22"/>
                </a:lnTo>
                <a:lnTo>
                  <a:pt x="gd23" y="gd24"/>
                </a:lnTo>
                <a:lnTo>
                  <a:pt x="gd25" y="gd26"/>
                </a:lnTo>
                <a:lnTo>
                  <a:pt x="gd27" y="gd28"/>
                </a:lnTo>
                <a:lnTo>
                  <a:pt x="gd29" y="gd30"/>
                </a:lnTo>
                <a:lnTo>
                  <a:pt x="gd31" y="gd32"/>
                </a:lnTo>
                <a:lnTo>
                  <a:pt x="gd33" y="gd34"/>
                </a:lnTo>
                <a:lnTo>
                  <a:pt x="gd35" y="gd36"/>
                </a:lnTo>
                <a:close/>
              </a:path>
              <a:path w="21600" h="21600" extrusionOk="0"/>
            </a:pathLst>
          </a:custGeom>
          <a:solidFill>
            <a:schemeClr val="accent1"/>
          </a:solidFill>
        </p:spPr>
        <p:txBody>
          <a:bodyPr lIns="91440" tIns="45720" rIns="91440" bIns="45720" anchor="ctr" anchorCtr="0"/>
          <a:lstStyle/>
          <a:p>
            <a:pPr>
              <a:defRPr/>
            </a:pPr>
            <a:endParaRPr/>
          </a:p>
        </p:txBody>
      </p:sp>
      <p:sp>
        <p:nvSpPr>
          <p:cNvPr id="16" name="Shape 193555"/>
          <p:cNvSpPr>
            <a:spLocks noGrp="1" noChangeShapeType="1"/>
          </p:cNvSpPr>
          <p:nvPr/>
        </p:nvSpPr>
        <p:spPr bwMode="auto">
          <a:xfrm flipH="1">
            <a:off x="395287" y="1989137"/>
            <a:ext cx="73025" cy="2376487"/>
          </a:xfrm>
          <a:prstGeom prst="rect">
            <a:avLst/>
          </a:prstGeom>
          <a:solidFill>
            <a:schemeClr val="accent1"/>
          </a:solidFill>
        </p:spPr>
        <p:txBody>
          <a:bodyPr lIns="91440" tIns="45720" rIns="91440" bIns="45720" anchor="ctr" anchorCtr="0"/>
          <a:lstStyle/>
          <a:p>
            <a:pPr>
              <a:defRPr/>
            </a:pPr>
            <a:endParaRPr/>
          </a:p>
        </p:txBody>
      </p:sp>
      <p:sp>
        <p:nvSpPr>
          <p:cNvPr id="17" name="Shape 193556"/>
          <p:cNvSpPr>
            <a:spLocks noGrp="1" noChangeShapeType="1"/>
          </p:cNvSpPr>
          <p:nvPr/>
        </p:nvSpPr>
        <p:spPr bwMode="auto">
          <a:xfrm>
            <a:off x="468312" y="1989137"/>
            <a:ext cx="503237" cy="71437"/>
          </a:xfrm>
          <a:prstGeom prst="rect">
            <a:avLst/>
          </a:prstGeom>
          <a:solidFill>
            <a:schemeClr val="accent1"/>
          </a:solidFill>
        </p:spPr>
        <p:txBody>
          <a:bodyPr lIns="91440" tIns="45720" rIns="91440" bIns="45720" anchor="ctr" anchorCtr="0"/>
          <a:lstStyle/>
          <a:p>
            <a:pPr>
              <a:defRPr/>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0" name="AutoShape 2">
            <a:extLst>
              <a:ext uri="{FF2B5EF4-FFF2-40B4-BE49-F238E27FC236}">
                <a16:creationId xmlns:a16="http://schemas.microsoft.com/office/drawing/2014/main" id="{D72DB9C1-1462-274D-B530-CB744B13D9BC}"/>
              </a:ext>
            </a:extLst>
          </p:cNvPr>
          <p:cNvSpPr>
            <a:spLocks noGrp="1" noChangeShapeType="1"/>
          </p:cNvSpPr>
          <p:nvPr/>
        </p:nvSpPr>
        <p:spPr bwMode="auto">
          <a:xfrm>
            <a:off x="539750" y="476250"/>
            <a:ext cx="8208962" cy="504825"/>
          </a:xfrm>
          <a:prstGeom prst="roundRect">
            <a:avLst>
              <a:gd name="adj" fmla="val 16667"/>
            </a:avLst>
          </a:prstGeom>
          <a:solidFill>
            <a:srgbClr val="FF9900">
              <a:alpha val="59607"/>
            </a:srgbClr>
          </a:solidFill>
        </p:spPr>
        <p:txBody>
          <a:bodyPr lIns="91440" tIns="45720" rIns="91440" bIns="45720" anchor="ctr" anchorCtr="0"/>
          <a:lstStyle/>
          <a:p>
            <a:pPr lvl="0" algn="ctr">
              <a:defRPr/>
            </a:pPr>
            <a:endParaRPr dirty="0"/>
          </a:p>
        </p:txBody>
      </p:sp>
      <p:pic>
        <p:nvPicPr>
          <p:cNvPr id="14" name="Image 234529"/>
          <p:cNvPicPr>
            <a:picLocks noGrp="1" noChangeAspect="1"/>
          </p:cNvPicPr>
          <p:nvPr/>
        </p:nvPicPr>
        <p:blipFill>
          <a:blip r:embed="rId2"/>
          <a:stretch/>
        </p:blipFill>
        <p:spPr bwMode="auto">
          <a:xfrm>
            <a:off x="975399" y="1189013"/>
            <a:ext cx="3192008" cy="2308324"/>
          </a:xfrm>
          <a:prstGeom prst="rect">
            <a:avLst/>
          </a:prstGeom>
          <a:noFill/>
        </p:spPr>
      </p:pic>
      <p:sp>
        <p:nvSpPr>
          <p:cNvPr id="16" name="Shape 234531"/>
          <p:cNvSpPr>
            <a:spLocks/>
          </p:cNvSpPr>
          <p:nvPr/>
        </p:nvSpPr>
        <p:spPr bwMode="auto">
          <a:xfrm>
            <a:off x="233583" y="3963168"/>
            <a:ext cx="4095530" cy="2031325"/>
          </a:xfrm>
          <a:prstGeom prst="rect">
            <a:avLst/>
          </a:prstGeom>
          <a:noFill/>
        </p:spPr>
        <p:txBody>
          <a:bodyPr wrap="square" lIns="91440" tIns="45720" rIns="91440" bIns="45720" anchor="t">
            <a:spAutoFit/>
          </a:bodyPr>
          <a:lstStyle/>
          <a:p>
            <a:pPr lvl="0">
              <a:buFontTx/>
              <a:buChar char="•"/>
              <a:defRPr/>
            </a:pPr>
            <a:r>
              <a:rPr b="1" dirty="0"/>
              <a:t> 8 helicity non-flip trans. GPDs (twist 2)</a:t>
            </a:r>
            <a:endParaRPr dirty="0"/>
          </a:p>
          <a:p>
            <a:pPr lvl="0">
              <a:buFont typeface="Wingdings"/>
              <a:buChar char="à"/>
              <a:defRPr/>
            </a:pPr>
            <a:r>
              <a:rPr dirty="0"/>
              <a:t> 3 are dominating in the large N</a:t>
            </a:r>
            <a:r>
              <a:rPr baseline="-25000" dirty="0"/>
              <a:t>C</a:t>
            </a:r>
            <a:r>
              <a:rPr dirty="0"/>
              <a:t> limit</a:t>
            </a:r>
          </a:p>
          <a:p>
            <a:pPr lvl="0">
              <a:buFont typeface="Wingdings"/>
              <a:buChar char="à"/>
              <a:defRPr/>
            </a:pPr>
            <a:r>
              <a:rPr dirty="0"/>
              <a:t> Connection to proton-proton GPDs </a:t>
            </a:r>
          </a:p>
          <a:p>
            <a:pPr lvl="0">
              <a:buNone/>
              <a:defRPr/>
            </a:pPr>
            <a:r>
              <a:rPr dirty="0"/>
              <a:t>     via symmetry considerations</a:t>
            </a:r>
          </a:p>
          <a:p>
            <a:pPr lvl="0">
              <a:buFont typeface="Wingdings"/>
              <a:buChar char="è"/>
              <a:defRPr/>
            </a:pPr>
            <a:r>
              <a:rPr dirty="0"/>
              <a:t> Description of leading twist effects /</a:t>
            </a:r>
          </a:p>
          <a:p>
            <a:pPr lvl="0">
              <a:buNone/>
              <a:defRPr/>
            </a:pPr>
            <a:r>
              <a:rPr dirty="0"/>
              <a:t>     longitudinal photons  → </a:t>
            </a:r>
            <a:r>
              <a:rPr dirty="0" err="1"/>
              <a:t>σ</a:t>
            </a:r>
            <a:r>
              <a:rPr baseline="-25000" dirty="0" err="1"/>
              <a:t>L</a:t>
            </a:r>
            <a:endParaRPr lang="en-US" dirty="0"/>
          </a:p>
          <a:p>
            <a:pPr lvl="0">
              <a:defRPr/>
            </a:pPr>
            <a:r>
              <a:rPr lang="en-US" dirty="0"/>
              <a:t>     → </a:t>
            </a:r>
            <a:r>
              <a:rPr dirty="0"/>
              <a:t>First theoretical works available</a:t>
            </a:r>
            <a:endParaRPr lang="en-US" dirty="0"/>
          </a:p>
        </p:txBody>
      </p:sp>
      <p:sp>
        <p:nvSpPr>
          <p:cNvPr id="17" name="Shape 234532"/>
          <p:cNvSpPr>
            <a:spLocks/>
          </p:cNvSpPr>
          <p:nvPr/>
        </p:nvSpPr>
        <p:spPr bwMode="auto">
          <a:xfrm>
            <a:off x="1764642" y="3554204"/>
            <a:ext cx="2166281" cy="369332"/>
          </a:xfrm>
          <a:prstGeom prst="rect">
            <a:avLst/>
          </a:prstGeom>
          <a:noFill/>
        </p:spPr>
        <p:txBody>
          <a:bodyPr wrap="square" lIns="91440" tIns="45720" rIns="91440" bIns="45720" anchor="t">
            <a:spAutoFit/>
          </a:bodyPr>
          <a:lstStyle/>
          <a:p>
            <a:pPr lvl="0">
              <a:defRPr/>
            </a:pPr>
            <a:r>
              <a:rPr b="1" dirty="0"/>
              <a:t>non-diag. DVCS</a:t>
            </a:r>
            <a:endParaRPr dirty="0"/>
          </a:p>
        </p:txBody>
      </p:sp>
      <p:sp>
        <p:nvSpPr>
          <p:cNvPr id="18" name="Shape 234533"/>
          <p:cNvSpPr>
            <a:spLocks/>
          </p:cNvSpPr>
          <p:nvPr/>
        </p:nvSpPr>
        <p:spPr bwMode="auto">
          <a:xfrm>
            <a:off x="5897177" y="3735327"/>
            <a:ext cx="1883517" cy="369332"/>
          </a:xfrm>
          <a:prstGeom prst="rect">
            <a:avLst/>
          </a:prstGeom>
          <a:noFill/>
        </p:spPr>
        <p:txBody>
          <a:bodyPr wrap="square" lIns="91440" tIns="45720" rIns="91440" bIns="45720" anchor="t">
            <a:spAutoFit/>
          </a:bodyPr>
          <a:lstStyle/>
          <a:p>
            <a:pPr lvl="0">
              <a:defRPr/>
            </a:pPr>
            <a:r>
              <a:rPr b="1" dirty="0"/>
              <a:t>non-diag. DVMP</a:t>
            </a:r>
            <a:endParaRPr dirty="0"/>
          </a:p>
        </p:txBody>
      </p:sp>
      <p:sp>
        <p:nvSpPr>
          <p:cNvPr id="29" name="TextBox 28">
            <a:extLst>
              <a:ext uri="{FF2B5EF4-FFF2-40B4-BE49-F238E27FC236}">
                <a16:creationId xmlns:a16="http://schemas.microsoft.com/office/drawing/2014/main" id="{9571BAA4-008C-F44F-899C-B0CF768806E3}"/>
              </a:ext>
            </a:extLst>
          </p:cNvPr>
          <p:cNvSpPr txBox="1"/>
          <p:nvPr/>
        </p:nvSpPr>
        <p:spPr>
          <a:xfrm>
            <a:off x="1599458" y="442703"/>
            <a:ext cx="6294334" cy="523220"/>
          </a:xfrm>
          <a:prstGeom prst="rect">
            <a:avLst/>
          </a:prstGeom>
          <a:noFill/>
        </p:spPr>
        <p:txBody>
          <a:bodyPr wrap="square">
            <a:spAutoFit/>
          </a:bodyPr>
          <a:lstStyle/>
          <a:p>
            <a:pPr marL="0" lvl="0" indent="0" algn="ctr">
              <a:buNone/>
              <a:defRPr/>
            </a:pPr>
            <a:r>
              <a:rPr lang="de-DE" sz="2800" b="1" dirty="0"/>
              <a:t>Studies </a:t>
            </a:r>
            <a:r>
              <a:rPr lang="de-DE" sz="2800" b="1" dirty="0" err="1"/>
              <a:t>of</a:t>
            </a:r>
            <a:r>
              <a:rPr lang="de-DE" sz="2800" b="1" dirty="0"/>
              <a:t> Transition GPDs</a:t>
            </a:r>
            <a:endParaRPr lang="de-DE" sz="2800" dirty="0"/>
          </a:p>
        </p:txBody>
      </p:sp>
      <p:sp>
        <p:nvSpPr>
          <p:cNvPr id="22" name="Shape 234531">
            <a:extLst>
              <a:ext uri="{FF2B5EF4-FFF2-40B4-BE49-F238E27FC236}">
                <a16:creationId xmlns:a16="http://schemas.microsoft.com/office/drawing/2014/main" id="{815E4CA3-0F3C-8E44-8843-BD57370C0298}"/>
              </a:ext>
            </a:extLst>
          </p:cNvPr>
          <p:cNvSpPr>
            <a:spLocks/>
          </p:cNvSpPr>
          <p:nvPr/>
        </p:nvSpPr>
        <p:spPr bwMode="auto">
          <a:xfrm>
            <a:off x="4644231" y="4240166"/>
            <a:ext cx="4389410" cy="1477328"/>
          </a:xfrm>
          <a:prstGeom prst="rect">
            <a:avLst/>
          </a:prstGeom>
          <a:noFill/>
        </p:spPr>
        <p:txBody>
          <a:bodyPr wrap="square" lIns="91440" tIns="45720" rIns="91440" bIns="45720" anchor="t">
            <a:spAutoFit/>
          </a:bodyPr>
          <a:lstStyle/>
          <a:p>
            <a:pPr lvl="0">
              <a:defRPr/>
            </a:pPr>
            <a:endParaRPr dirty="0"/>
          </a:p>
          <a:p>
            <a:pPr lvl="0">
              <a:buFontTx/>
              <a:buChar char="•"/>
              <a:defRPr/>
            </a:pPr>
            <a:r>
              <a:rPr b="1" dirty="0"/>
              <a:t> 8 helicity flip trans. GPDs</a:t>
            </a:r>
            <a:endParaRPr dirty="0"/>
          </a:p>
          <a:p>
            <a:pPr lvl="0">
              <a:buFont typeface="Wingdings"/>
              <a:buChar char="à"/>
              <a:defRPr/>
            </a:pPr>
            <a:r>
              <a:rPr dirty="0"/>
              <a:t> Needed for twist-3 sector (non-</a:t>
            </a:r>
            <a:r>
              <a:rPr dirty="0" err="1"/>
              <a:t>diag</a:t>
            </a:r>
            <a:r>
              <a:rPr dirty="0"/>
              <a:t> DVMP)</a:t>
            </a:r>
          </a:p>
          <a:p>
            <a:pPr lvl="0">
              <a:buFont typeface="Wingdings"/>
              <a:buChar char="à"/>
              <a:defRPr/>
            </a:pPr>
            <a:r>
              <a:rPr dirty="0"/>
              <a:t> Theory in progress (no publ. so far)</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728043A-B9FA-C94B-98E1-66E35D0E54CE}"/>
                  </a:ext>
                </a:extLst>
              </p14:cNvPr>
              <p14:cNvContentPartPr/>
              <p14:nvPr/>
            </p14:nvContentPartPr>
            <p14:xfrm>
              <a:off x="6647884" y="1358839"/>
              <a:ext cx="221400" cy="59400"/>
            </p14:xfrm>
          </p:contentPart>
        </mc:Choice>
        <mc:Fallback xmlns="">
          <p:pic>
            <p:nvPicPr>
              <p:cNvPr id="4" name="Ink 3">
                <a:extLst>
                  <a:ext uri="{FF2B5EF4-FFF2-40B4-BE49-F238E27FC236}">
                    <a16:creationId xmlns:a16="http://schemas.microsoft.com/office/drawing/2014/main" id="{8728043A-B9FA-C94B-98E1-66E35D0E54CE}"/>
                  </a:ext>
                </a:extLst>
              </p:cNvPr>
              <p:cNvPicPr/>
              <p:nvPr/>
            </p:nvPicPr>
            <p:blipFill>
              <a:blip r:embed="rId4"/>
              <a:stretch>
                <a:fillRect/>
              </a:stretch>
            </p:blipFill>
            <p:spPr>
              <a:xfrm>
                <a:off x="6584884" y="1295839"/>
                <a:ext cx="3470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3" name="Ink 22">
                <a:extLst>
                  <a:ext uri="{FF2B5EF4-FFF2-40B4-BE49-F238E27FC236}">
                    <a16:creationId xmlns:a16="http://schemas.microsoft.com/office/drawing/2014/main" id="{C3820601-E8FC-9A48-A36E-AD69534F4039}"/>
                  </a:ext>
                </a:extLst>
              </p14:cNvPr>
              <p14:cNvContentPartPr/>
              <p14:nvPr/>
            </p14:nvContentPartPr>
            <p14:xfrm>
              <a:off x="7131364" y="1477279"/>
              <a:ext cx="465120" cy="177480"/>
            </p14:xfrm>
          </p:contentPart>
        </mc:Choice>
        <mc:Fallback xmlns="">
          <p:pic>
            <p:nvPicPr>
              <p:cNvPr id="23" name="Ink 22">
                <a:extLst>
                  <a:ext uri="{FF2B5EF4-FFF2-40B4-BE49-F238E27FC236}">
                    <a16:creationId xmlns:a16="http://schemas.microsoft.com/office/drawing/2014/main" id="{C3820601-E8FC-9A48-A36E-AD69534F4039}"/>
                  </a:ext>
                </a:extLst>
              </p:cNvPr>
              <p:cNvPicPr/>
              <p:nvPr/>
            </p:nvPicPr>
            <p:blipFill>
              <a:blip r:embed="rId6"/>
              <a:stretch>
                <a:fillRect/>
              </a:stretch>
            </p:blipFill>
            <p:spPr>
              <a:xfrm>
                <a:off x="7068364" y="1414279"/>
                <a:ext cx="59076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5" name="Ink 24">
                <a:extLst>
                  <a:ext uri="{FF2B5EF4-FFF2-40B4-BE49-F238E27FC236}">
                    <a16:creationId xmlns:a16="http://schemas.microsoft.com/office/drawing/2014/main" id="{FCB0FAAE-82EF-504B-9DB3-0DD4D72D149D}"/>
                  </a:ext>
                </a:extLst>
              </p14:cNvPr>
              <p14:cNvContentPartPr/>
              <p14:nvPr/>
            </p14:nvContentPartPr>
            <p14:xfrm>
              <a:off x="6216244" y="1835119"/>
              <a:ext cx="8280" cy="27000"/>
            </p14:xfrm>
          </p:contentPart>
        </mc:Choice>
        <mc:Fallback xmlns="">
          <p:pic>
            <p:nvPicPr>
              <p:cNvPr id="25" name="Ink 24">
                <a:extLst>
                  <a:ext uri="{FF2B5EF4-FFF2-40B4-BE49-F238E27FC236}">
                    <a16:creationId xmlns:a16="http://schemas.microsoft.com/office/drawing/2014/main" id="{FCB0FAAE-82EF-504B-9DB3-0DD4D72D149D}"/>
                  </a:ext>
                </a:extLst>
              </p:cNvPr>
              <p:cNvPicPr/>
              <p:nvPr/>
            </p:nvPicPr>
            <p:blipFill>
              <a:blip r:embed="rId8"/>
              <a:stretch>
                <a:fillRect/>
              </a:stretch>
            </p:blipFill>
            <p:spPr>
              <a:xfrm>
                <a:off x="6153244" y="1772479"/>
                <a:ext cx="133920" cy="152640"/>
              </a:xfrm>
              <a:prstGeom prst="rect">
                <a:avLst/>
              </a:prstGeom>
            </p:spPr>
          </p:pic>
        </mc:Fallback>
      </mc:AlternateContent>
      <p:grpSp>
        <p:nvGrpSpPr>
          <p:cNvPr id="32" name="Group 31">
            <a:extLst>
              <a:ext uri="{FF2B5EF4-FFF2-40B4-BE49-F238E27FC236}">
                <a16:creationId xmlns:a16="http://schemas.microsoft.com/office/drawing/2014/main" id="{DEF59EDD-2CB5-0A4B-AFF9-D062B650458D}"/>
              </a:ext>
            </a:extLst>
          </p:cNvPr>
          <p:cNvGrpSpPr/>
          <p:nvPr/>
        </p:nvGrpSpPr>
        <p:grpSpPr>
          <a:xfrm>
            <a:off x="6164044" y="1801999"/>
            <a:ext cx="48960" cy="25200"/>
            <a:chOff x="6164044" y="1801999"/>
            <a:chExt cx="48960" cy="25200"/>
          </a:xfrm>
        </p:grpSpPr>
        <mc:AlternateContent xmlns:mc="http://schemas.openxmlformats.org/markup-compatibility/2006" xmlns:p14="http://schemas.microsoft.com/office/powerpoint/2010/main">
          <mc:Choice Requires="p14">
            <p:contentPart p14:bwMode="auto" r:id="rId9">
              <p14:nvContentPartPr>
                <p14:cNvPr id="26" name="Ink 25">
                  <a:extLst>
                    <a:ext uri="{FF2B5EF4-FFF2-40B4-BE49-F238E27FC236}">
                      <a16:creationId xmlns:a16="http://schemas.microsoft.com/office/drawing/2014/main" id="{0C16F732-358F-4C42-9EC3-635E4E56BFE9}"/>
                    </a:ext>
                  </a:extLst>
                </p14:cNvPr>
                <p14:cNvContentPartPr/>
                <p14:nvPr/>
              </p14:nvContentPartPr>
              <p14:xfrm>
                <a:off x="6212644" y="1826119"/>
                <a:ext cx="360" cy="360"/>
              </p14:xfrm>
            </p:contentPart>
          </mc:Choice>
          <mc:Fallback xmlns="">
            <p:pic>
              <p:nvPicPr>
                <p:cNvPr id="26" name="Ink 25">
                  <a:extLst>
                    <a:ext uri="{FF2B5EF4-FFF2-40B4-BE49-F238E27FC236}">
                      <a16:creationId xmlns:a16="http://schemas.microsoft.com/office/drawing/2014/main" id="{0C16F732-358F-4C42-9EC3-635E4E56BFE9}"/>
                    </a:ext>
                  </a:extLst>
                </p:cNvPr>
                <p:cNvPicPr/>
                <p:nvPr/>
              </p:nvPicPr>
              <p:blipFill>
                <a:blip r:embed="rId10"/>
                <a:stretch>
                  <a:fillRect/>
                </a:stretch>
              </p:blipFill>
              <p:spPr>
                <a:xfrm>
                  <a:off x="6149644" y="1763479"/>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7" name="Ink 26">
                  <a:extLst>
                    <a:ext uri="{FF2B5EF4-FFF2-40B4-BE49-F238E27FC236}">
                      <a16:creationId xmlns:a16="http://schemas.microsoft.com/office/drawing/2014/main" id="{42DA10B4-887D-804C-B5E4-979C5860E454}"/>
                    </a:ext>
                  </a:extLst>
                </p14:cNvPr>
                <p14:cNvContentPartPr/>
                <p14:nvPr/>
              </p14:nvContentPartPr>
              <p14:xfrm>
                <a:off x="6164044" y="1826839"/>
                <a:ext cx="27000" cy="360"/>
              </p14:xfrm>
            </p:contentPart>
          </mc:Choice>
          <mc:Fallback xmlns="">
            <p:pic>
              <p:nvPicPr>
                <p:cNvPr id="27" name="Ink 26">
                  <a:extLst>
                    <a:ext uri="{FF2B5EF4-FFF2-40B4-BE49-F238E27FC236}">
                      <a16:creationId xmlns:a16="http://schemas.microsoft.com/office/drawing/2014/main" id="{42DA10B4-887D-804C-B5E4-979C5860E454}"/>
                    </a:ext>
                  </a:extLst>
                </p:cNvPr>
                <p:cNvPicPr/>
                <p:nvPr/>
              </p:nvPicPr>
              <p:blipFill>
                <a:blip r:embed="rId12"/>
                <a:stretch>
                  <a:fillRect/>
                </a:stretch>
              </p:blipFill>
              <p:spPr>
                <a:xfrm>
                  <a:off x="6101044" y="1763839"/>
                  <a:ext cx="1526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1" name="Ink 30">
                  <a:extLst>
                    <a:ext uri="{FF2B5EF4-FFF2-40B4-BE49-F238E27FC236}">
                      <a16:creationId xmlns:a16="http://schemas.microsoft.com/office/drawing/2014/main" id="{03DCBB26-A06F-6F4E-80A6-CC8A6C61D498}"/>
                    </a:ext>
                  </a:extLst>
                </p14:cNvPr>
                <p14:cNvContentPartPr/>
                <p14:nvPr/>
              </p14:nvContentPartPr>
              <p14:xfrm>
                <a:off x="6192844" y="1801999"/>
                <a:ext cx="360" cy="360"/>
              </p14:xfrm>
            </p:contentPart>
          </mc:Choice>
          <mc:Fallback xmlns="">
            <p:pic>
              <p:nvPicPr>
                <p:cNvPr id="31" name="Ink 30">
                  <a:extLst>
                    <a:ext uri="{FF2B5EF4-FFF2-40B4-BE49-F238E27FC236}">
                      <a16:creationId xmlns:a16="http://schemas.microsoft.com/office/drawing/2014/main" id="{03DCBB26-A06F-6F4E-80A6-CC8A6C61D498}"/>
                    </a:ext>
                  </a:extLst>
                </p:cNvPr>
                <p:cNvPicPr/>
                <p:nvPr/>
              </p:nvPicPr>
              <p:blipFill>
                <a:blip r:embed="rId10"/>
                <a:stretch>
                  <a:fillRect/>
                </a:stretch>
              </p:blipFill>
              <p:spPr>
                <a:xfrm>
                  <a:off x="6129844" y="1738999"/>
                  <a:ext cx="126000" cy="126000"/>
                </a:xfrm>
                <a:prstGeom prst="rect">
                  <a:avLst/>
                </a:prstGeom>
              </p:spPr>
            </p:pic>
          </mc:Fallback>
        </mc:AlternateContent>
      </p:grpSp>
      <p:pic>
        <p:nvPicPr>
          <p:cNvPr id="34" name="Image 234530">
            <a:extLst>
              <a:ext uri="{FF2B5EF4-FFF2-40B4-BE49-F238E27FC236}">
                <a16:creationId xmlns:a16="http://schemas.microsoft.com/office/drawing/2014/main" id="{74916D24-188C-DD47-919D-8DC6DD1D5F4D}"/>
              </a:ext>
            </a:extLst>
          </p:cNvPr>
          <p:cNvPicPr>
            <a:picLocks noGrp="1" noChangeAspect="1"/>
          </p:cNvPicPr>
          <p:nvPr/>
        </p:nvPicPr>
        <p:blipFill>
          <a:blip r:embed="rId14"/>
          <a:stretch/>
        </p:blipFill>
        <p:spPr bwMode="auto">
          <a:xfrm>
            <a:off x="5213079" y="1034988"/>
            <a:ext cx="2769600" cy="2616121"/>
          </a:xfrm>
          <a:prstGeom prst="rect">
            <a:avLst/>
          </a:prstGeom>
          <a:noFill/>
        </p:spPr>
      </p:pic>
    </p:spTree>
    <p:extLst>
      <p:ext uri="{BB962C8B-B14F-4D97-AF65-F5344CB8AC3E}">
        <p14:creationId xmlns:p14="http://schemas.microsoft.com/office/powerpoint/2010/main" val="3888498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0" name="AutoShape 2">
            <a:extLst>
              <a:ext uri="{FF2B5EF4-FFF2-40B4-BE49-F238E27FC236}">
                <a16:creationId xmlns:a16="http://schemas.microsoft.com/office/drawing/2014/main" id="{D72DB9C1-1462-274D-B530-CB744B13D9BC}"/>
              </a:ext>
            </a:extLst>
          </p:cNvPr>
          <p:cNvSpPr>
            <a:spLocks noGrp="1" noChangeShapeType="1"/>
          </p:cNvSpPr>
          <p:nvPr/>
        </p:nvSpPr>
        <p:spPr bwMode="auto">
          <a:xfrm>
            <a:off x="539750" y="476250"/>
            <a:ext cx="8208962" cy="504825"/>
          </a:xfrm>
          <a:prstGeom prst="roundRect">
            <a:avLst>
              <a:gd name="adj" fmla="val 16667"/>
            </a:avLst>
          </a:prstGeom>
          <a:solidFill>
            <a:srgbClr val="FF9900">
              <a:alpha val="59607"/>
            </a:srgbClr>
          </a:solidFill>
        </p:spPr>
        <p:txBody>
          <a:bodyPr lIns="91440" tIns="45720" rIns="91440" bIns="45720" anchor="ctr" anchorCtr="0"/>
          <a:lstStyle/>
          <a:p>
            <a:pPr lvl="0" algn="ctr">
              <a:defRPr/>
            </a:pPr>
            <a:endParaRPr dirty="0"/>
          </a:p>
        </p:txBody>
      </p:sp>
      <p:sp>
        <p:nvSpPr>
          <p:cNvPr id="29" name="TextBox 28">
            <a:extLst>
              <a:ext uri="{FF2B5EF4-FFF2-40B4-BE49-F238E27FC236}">
                <a16:creationId xmlns:a16="http://schemas.microsoft.com/office/drawing/2014/main" id="{9571BAA4-008C-F44F-899C-B0CF768806E3}"/>
              </a:ext>
            </a:extLst>
          </p:cNvPr>
          <p:cNvSpPr txBox="1"/>
          <p:nvPr/>
        </p:nvSpPr>
        <p:spPr>
          <a:xfrm>
            <a:off x="1599458" y="442703"/>
            <a:ext cx="6294334" cy="523220"/>
          </a:xfrm>
          <a:prstGeom prst="rect">
            <a:avLst/>
          </a:prstGeom>
          <a:noFill/>
        </p:spPr>
        <p:txBody>
          <a:bodyPr wrap="square">
            <a:spAutoFit/>
          </a:bodyPr>
          <a:lstStyle/>
          <a:p>
            <a:pPr marL="0" lvl="0" indent="0" algn="ctr">
              <a:buNone/>
              <a:defRPr/>
            </a:pPr>
            <a:r>
              <a:rPr lang="de-DE" sz="2800" b="1" dirty="0"/>
              <a:t>Studies </a:t>
            </a:r>
            <a:r>
              <a:rPr lang="de-DE" sz="2800" b="1" dirty="0" err="1"/>
              <a:t>of</a:t>
            </a:r>
            <a:r>
              <a:rPr lang="de-DE" sz="2800" b="1" dirty="0"/>
              <a:t> Transition GPDs</a:t>
            </a:r>
            <a:endParaRPr lang="de-DE" sz="2800" dirty="0"/>
          </a:p>
        </p:txBody>
      </p:sp>
      <p:pic>
        <p:nvPicPr>
          <p:cNvPr id="5" name="Picture 4" descr="Diagram&#10;&#10;Description automatically generated">
            <a:extLst>
              <a:ext uri="{FF2B5EF4-FFF2-40B4-BE49-F238E27FC236}">
                <a16:creationId xmlns:a16="http://schemas.microsoft.com/office/drawing/2014/main" id="{C765D841-D3FB-034F-95D1-1499C432F575}"/>
              </a:ext>
            </a:extLst>
          </p:cNvPr>
          <p:cNvPicPr>
            <a:picLocks noChangeAspect="1"/>
          </p:cNvPicPr>
          <p:nvPr/>
        </p:nvPicPr>
        <p:blipFill>
          <a:blip r:embed="rId2"/>
          <a:stretch>
            <a:fillRect/>
          </a:stretch>
        </p:blipFill>
        <p:spPr>
          <a:xfrm>
            <a:off x="665874" y="1770607"/>
            <a:ext cx="3291271" cy="3316785"/>
          </a:xfrm>
          <a:prstGeom prst="rect">
            <a:avLst/>
          </a:prstGeom>
        </p:spPr>
      </p:pic>
      <p:sp>
        <p:nvSpPr>
          <p:cNvPr id="20" name="Shape 234532">
            <a:extLst>
              <a:ext uri="{FF2B5EF4-FFF2-40B4-BE49-F238E27FC236}">
                <a16:creationId xmlns:a16="http://schemas.microsoft.com/office/drawing/2014/main" id="{FC72F1C4-06C6-1A46-A4AE-C119048D4F02}"/>
              </a:ext>
            </a:extLst>
          </p:cNvPr>
          <p:cNvSpPr>
            <a:spLocks/>
          </p:cNvSpPr>
          <p:nvPr/>
        </p:nvSpPr>
        <p:spPr bwMode="auto">
          <a:xfrm>
            <a:off x="830669" y="5692034"/>
            <a:ext cx="2960992" cy="461665"/>
          </a:xfrm>
          <a:prstGeom prst="rect">
            <a:avLst/>
          </a:prstGeom>
          <a:noFill/>
        </p:spPr>
        <p:txBody>
          <a:bodyPr wrap="square" lIns="91440" tIns="45720" rIns="91440" bIns="45720" anchor="t">
            <a:spAutoFit/>
          </a:bodyPr>
          <a:lstStyle/>
          <a:p>
            <a:pPr lvl="0">
              <a:defRPr/>
            </a:pPr>
            <a:r>
              <a:rPr lang="en-US" sz="2400" dirty="0"/>
              <a:t>p-&gt;Y Transition GPDs</a:t>
            </a:r>
            <a:endParaRPr sz="2400" dirty="0"/>
          </a:p>
        </p:txBody>
      </p:sp>
      <p:pic>
        <p:nvPicPr>
          <p:cNvPr id="7" name="Picture 6" descr="Diagram&#10;&#10;Description automatically generated">
            <a:extLst>
              <a:ext uri="{FF2B5EF4-FFF2-40B4-BE49-F238E27FC236}">
                <a16:creationId xmlns:a16="http://schemas.microsoft.com/office/drawing/2014/main" id="{63884561-74BC-FC49-9A98-002A12C398AB}"/>
              </a:ext>
            </a:extLst>
          </p:cNvPr>
          <p:cNvPicPr>
            <a:picLocks noChangeAspect="1"/>
          </p:cNvPicPr>
          <p:nvPr/>
        </p:nvPicPr>
        <p:blipFill>
          <a:blip r:embed="rId3"/>
          <a:stretch>
            <a:fillRect/>
          </a:stretch>
        </p:blipFill>
        <p:spPr>
          <a:xfrm>
            <a:off x="4572000" y="1920982"/>
            <a:ext cx="4015002" cy="2761373"/>
          </a:xfrm>
          <a:prstGeom prst="rect">
            <a:avLst/>
          </a:prstGeom>
        </p:spPr>
      </p:pic>
      <p:sp>
        <p:nvSpPr>
          <p:cNvPr id="28" name="Shape 234532">
            <a:extLst>
              <a:ext uri="{FF2B5EF4-FFF2-40B4-BE49-F238E27FC236}">
                <a16:creationId xmlns:a16="http://schemas.microsoft.com/office/drawing/2014/main" id="{9CAFB2BC-A9F1-3148-9F09-861D6FC95276}"/>
              </a:ext>
            </a:extLst>
          </p:cNvPr>
          <p:cNvSpPr>
            <a:spLocks/>
          </p:cNvSpPr>
          <p:nvPr/>
        </p:nvSpPr>
        <p:spPr bwMode="auto">
          <a:xfrm>
            <a:off x="4746625" y="5391429"/>
            <a:ext cx="4015002" cy="461665"/>
          </a:xfrm>
          <a:prstGeom prst="rect">
            <a:avLst/>
          </a:prstGeom>
          <a:noFill/>
        </p:spPr>
        <p:txBody>
          <a:bodyPr wrap="square" lIns="91440" tIns="45720" rIns="91440" bIns="45720" anchor="t">
            <a:spAutoFit/>
          </a:bodyPr>
          <a:lstStyle/>
          <a:p>
            <a:pPr lvl="0">
              <a:defRPr/>
            </a:pPr>
            <a:r>
              <a:rPr lang="en-US" sz="2400" dirty="0"/>
              <a:t>If B = Y,  p-&gt;Y Transition GPDs</a:t>
            </a:r>
            <a:endParaRPr sz="2400" dirty="0"/>
          </a:p>
        </p:txBody>
      </p:sp>
      <p:sp>
        <p:nvSpPr>
          <p:cNvPr id="33" name="Shape 234532">
            <a:extLst>
              <a:ext uri="{FF2B5EF4-FFF2-40B4-BE49-F238E27FC236}">
                <a16:creationId xmlns:a16="http://schemas.microsoft.com/office/drawing/2014/main" id="{43B20118-DA39-724D-BC90-07BEA9A84785}"/>
              </a:ext>
            </a:extLst>
          </p:cNvPr>
          <p:cNvSpPr>
            <a:spLocks/>
          </p:cNvSpPr>
          <p:nvPr/>
        </p:nvSpPr>
        <p:spPr bwMode="auto">
          <a:xfrm>
            <a:off x="5290999" y="4837667"/>
            <a:ext cx="3291271" cy="369332"/>
          </a:xfrm>
          <a:prstGeom prst="rect">
            <a:avLst/>
          </a:prstGeom>
          <a:noFill/>
        </p:spPr>
        <p:txBody>
          <a:bodyPr wrap="square" lIns="91440" tIns="45720" rIns="91440" bIns="45720" anchor="t">
            <a:spAutoFit/>
          </a:bodyPr>
          <a:lstStyle/>
          <a:p>
            <a:pPr lvl="0">
              <a:defRPr/>
            </a:pPr>
            <a:r>
              <a:rPr lang="en-US" dirty="0"/>
              <a:t>Exclusive </a:t>
            </a:r>
            <a:r>
              <a:rPr lang="en-US" dirty="0" err="1"/>
              <a:t>Drell</a:t>
            </a:r>
            <a:r>
              <a:rPr lang="en-US" dirty="0"/>
              <a:t>-Yan Process</a:t>
            </a:r>
            <a:endParaRPr dirty="0"/>
          </a:p>
        </p:txBody>
      </p:sp>
      <p:sp>
        <p:nvSpPr>
          <p:cNvPr id="34" name="Shape 234532">
            <a:extLst>
              <a:ext uri="{FF2B5EF4-FFF2-40B4-BE49-F238E27FC236}">
                <a16:creationId xmlns:a16="http://schemas.microsoft.com/office/drawing/2014/main" id="{547D9BB0-1773-774C-AE1D-4D06F5F89E6E}"/>
              </a:ext>
            </a:extLst>
          </p:cNvPr>
          <p:cNvSpPr>
            <a:spLocks/>
          </p:cNvSpPr>
          <p:nvPr/>
        </p:nvSpPr>
        <p:spPr bwMode="auto">
          <a:xfrm>
            <a:off x="1334461" y="1308718"/>
            <a:ext cx="1953408" cy="461665"/>
          </a:xfrm>
          <a:prstGeom prst="rect">
            <a:avLst/>
          </a:prstGeom>
          <a:noFill/>
        </p:spPr>
        <p:txBody>
          <a:bodyPr wrap="square" lIns="91440" tIns="45720" rIns="91440" bIns="45720" anchor="t">
            <a:spAutoFit/>
          </a:bodyPr>
          <a:lstStyle/>
          <a:p>
            <a:pPr lvl="0">
              <a:defRPr/>
            </a:pPr>
            <a:r>
              <a:rPr lang="en-US" sz="2400" b="1" dirty="0"/>
              <a:t>Jefferson Lab</a:t>
            </a:r>
            <a:endParaRPr sz="2400" dirty="0"/>
          </a:p>
        </p:txBody>
      </p:sp>
      <p:sp>
        <p:nvSpPr>
          <p:cNvPr id="36" name="Shape 234532">
            <a:extLst>
              <a:ext uri="{FF2B5EF4-FFF2-40B4-BE49-F238E27FC236}">
                <a16:creationId xmlns:a16="http://schemas.microsoft.com/office/drawing/2014/main" id="{81D55639-BB09-0141-9B1F-77F22B9A9A0A}"/>
              </a:ext>
            </a:extLst>
          </p:cNvPr>
          <p:cNvSpPr>
            <a:spLocks/>
          </p:cNvSpPr>
          <p:nvPr/>
        </p:nvSpPr>
        <p:spPr bwMode="auto">
          <a:xfrm>
            <a:off x="6022739" y="1367102"/>
            <a:ext cx="1113523" cy="461665"/>
          </a:xfrm>
          <a:prstGeom prst="rect">
            <a:avLst/>
          </a:prstGeom>
          <a:noFill/>
        </p:spPr>
        <p:txBody>
          <a:bodyPr wrap="square" lIns="91440" tIns="45720" rIns="91440" bIns="45720" anchor="t">
            <a:spAutoFit/>
          </a:bodyPr>
          <a:lstStyle/>
          <a:p>
            <a:pPr lvl="0">
              <a:defRPr/>
            </a:pPr>
            <a:r>
              <a:rPr lang="en-US" sz="2400" b="1" dirty="0"/>
              <a:t>J-PARC</a:t>
            </a:r>
            <a:endParaRPr sz="2400" dirty="0"/>
          </a:p>
        </p:txBody>
      </p:sp>
      <p:sp>
        <p:nvSpPr>
          <p:cNvPr id="37" name="Shape 234532">
            <a:extLst>
              <a:ext uri="{FF2B5EF4-FFF2-40B4-BE49-F238E27FC236}">
                <a16:creationId xmlns:a16="http://schemas.microsoft.com/office/drawing/2014/main" id="{D85F4265-4FA3-2B45-A882-81716EB33073}"/>
              </a:ext>
            </a:extLst>
          </p:cNvPr>
          <p:cNvSpPr>
            <a:spLocks/>
          </p:cNvSpPr>
          <p:nvPr/>
        </p:nvSpPr>
        <p:spPr bwMode="auto">
          <a:xfrm>
            <a:off x="830669" y="5146072"/>
            <a:ext cx="3291271" cy="369332"/>
          </a:xfrm>
          <a:prstGeom prst="rect">
            <a:avLst/>
          </a:prstGeom>
          <a:noFill/>
        </p:spPr>
        <p:txBody>
          <a:bodyPr wrap="square" lIns="91440" tIns="45720" rIns="91440" bIns="45720" anchor="t">
            <a:spAutoFit/>
          </a:bodyPr>
          <a:lstStyle/>
          <a:p>
            <a:pPr lvl="0">
              <a:defRPr/>
            </a:pPr>
            <a:r>
              <a:rPr lang="en-US" dirty="0"/>
              <a:t>Exclusive KY Production</a:t>
            </a:r>
            <a:endParaRPr dirty="0"/>
          </a:p>
        </p:txBody>
      </p:sp>
      <p:sp>
        <p:nvSpPr>
          <p:cNvPr id="38" name="Shape 234532">
            <a:extLst>
              <a:ext uri="{FF2B5EF4-FFF2-40B4-BE49-F238E27FC236}">
                <a16:creationId xmlns:a16="http://schemas.microsoft.com/office/drawing/2014/main" id="{BA92AA84-7F75-824C-9FE7-DF03034A9F3A}"/>
              </a:ext>
            </a:extLst>
          </p:cNvPr>
          <p:cNvSpPr>
            <a:spLocks/>
          </p:cNvSpPr>
          <p:nvPr/>
        </p:nvSpPr>
        <p:spPr bwMode="auto">
          <a:xfrm>
            <a:off x="5150663" y="5953632"/>
            <a:ext cx="3206926" cy="400110"/>
          </a:xfrm>
          <a:prstGeom prst="rect">
            <a:avLst/>
          </a:prstGeom>
          <a:noFill/>
        </p:spPr>
        <p:txBody>
          <a:bodyPr wrap="square" lIns="91440" tIns="45720" rIns="91440" bIns="45720" anchor="t">
            <a:spAutoFit/>
          </a:bodyPr>
          <a:lstStyle/>
          <a:p>
            <a:pPr lvl="0">
              <a:defRPr/>
            </a:pPr>
            <a:r>
              <a:rPr lang="en-US" sz="2000" dirty="0"/>
              <a:t>J-PARC Letter of Intent</a:t>
            </a:r>
            <a:endParaRPr sz="2000" dirty="0"/>
          </a:p>
        </p:txBody>
      </p:sp>
    </p:spTree>
    <p:extLst>
      <p:ext uri="{BB962C8B-B14F-4D97-AF65-F5344CB8AC3E}">
        <p14:creationId xmlns:p14="http://schemas.microsoft.com/office/powerpoint/2010/main" val="1133123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 name="AutoShape 2">
            <a:extLst>
              <a:ext uri="{FF2B5EF4-FFF2-40B4-BE49-F238E27FC236}">
                <a16:creationId xmlns:a16="http://schemas.microsoft.com/office/drawing/2014/main" id="{57D0B66E-3F47-6D4B-90B5-250A3BC1F313}"/>
              </a:ext>
            </a:extLst>
          </p:cNvPr>
          <p:cNvSpPr>
            <a:spLocks noGrp="1" noChangeShapeType="1"/>
          </p:cNvSpPr>
          <p:nvPr/>
        </p:nvSpPr>
        <p:spPr bwMode="auto">
          <a:xfrm>
            <a:off x="539750" y="215097"/>
            <a:ext cx="8208962" cy="954107"/>
          </a:xfrm>
          <a:prstGeom prst="roundRect">
            <a:avLst>
              <a:gd name="adj" fmla="val 16667"/>
            </a:avLst>
          </a:prstGeom>
          <a:solidFill>
            <a:srgbClr val="FF9900">
              <a:alpha val="59607"/>
            </a:srgbClr>
          </a:solidFill>
        </p:spPr>
        <p:txBody>
          <a:bodyPr lIns="91440" tIns="45720" rIns="91440" bIns="45720" anchor="ctr" anchorCtr="0"/>
          <a:lstStyle>
            <a:lvl1pPr marL="342900" indent="-342900" algn="l" defTabSz="914400">
              <a:lnSpc>
                <a:spcPct val="100000"/>
              </a:lnSpc>
              <a:spcBef>
                <a:spcPts val="0"/>
              </a:spcBef>
              <a:buClr>
                <a:schemeClr val="lt2"/>
              </a:buClr>
              <a:buSzPct val="75000"/>
              <a:buChar char="n"/>
              <a:defRPr sz="3200">
                <a:solidFill>
                  <a:schemeClr val="dk1"/>
                </a:solidFill>
                <a:latin typeface="+mj-lt"/>
                <a:ea typeface="Arial"/>
              </a:defRPr>
            </a:lvl1pPr>
            <a:lvl2pPr marL="742950" indent="-285750" algn="l" defTabSz="914400">
              <a:lnSpc>
                <a:spcPct val="100000"/>
              </a:lnSpc>
              <a:spcBef>
                <a:spcPts val="0"/>
              </a:spcBef>
              <a:buClr>
                <a:schemeClr val="accent2"/>
              </a:buClr>
              <a:buSzPct val="80000"/>
              <a:buChar char="¨"/>
              <a:defRPr sz="2800">
                <a:solidFill>
                  <a:schemeClr val="dk1"/>
                </a:solidFill>
                <a:latin typeface="+mj-lt"/>
                <a:ea typeface="Arial"/>
              </a:defRPr>
            </a:lvl2pPr>
            <a:lvl3pPr marL="1143000" indent="-228600" algn="l" defTabSz="914400">
              <a:lnSpc>
                <a:spcPct val="100000"/>
              </a:lnSpc>
              <a:spcBef>
                <a:spcPts val="0"/>
              </a:spcBef>
              <a:buClr>
                <a:schemeClr val="lt2"/>
              </a:buClr>
              <a:buSzPct val="65000"/>
              <a:buChar char="n"/>
              <a:defRPr sz="2400">
                <a:solidFill>
                  <a:schemeClr val="dk1"/>
                </a:solidFill>
                <a:latin typeface="+mj-lt"/>
                <a:ea typeface="Arial"/>
              </a:defRPr>
            </a:lvl3pPr>
            <a:lvl4pPr marL="1600200" indent="-228600" algn="l" defTabSz="914400">
              <a:lnSpc>
                <a:spcPct val="100000"/>
              </a:lnSpc>
              <a:spcBef>
                <a:spcPts val="0"/>
              </a:spcBef>
              <a:buClr>
                <a:schemeClr val="accent2"/>
              </a:buClr>
              <a:buSzPct val="70000"/>
              <a:buChar char="¨"/>
              <a:defRPr sz="2000">
                <a:solidFill>
                  <a:schemeClr val="dk1"/>
                </a:solidFill>
                <a:latin typeface="+mj-lt"/>
                <a:ea typeface="Arial"/>
              </a:defRPr>
            </a:lvl4pPr>
            <a:lvl5pPr marL="2057400" indent="-228600" algn="l" defTabSz="914400">
              <a:lnSpc>
                <a:spcPct val="100000"/>
              </a:lnSpc>
              <a:spcBef>
                <a:spcPts val="0"/>
              </a:spcBef>
              <a:buClr>
                <a:schemeClr val="lt2"/>
              </a:buClr>
              <a:buSzPct val="70000"/>
              <a:buChar char="§"/>
              <a:defRPr sz="2000">
                <a:solidFill>
                  <a:schemeClr val="dk1"/>
                </a:solidFill>
                <a:latin typeface="+mj-lt"/>
                <a:ea typeface="Arial"/>
              </a:defRPr>
            </a:lvl5pPr>
          </a:lstStyle>
          <a:p>
            <a:pPr marL="0" lvl="0" indent="0" algn="ctr">
              <a:buNone/>
              <a:defRPr/>
            </a:pPr>
            <a:endParaRPr dirty="0"/>
          </a:p>
        </p:txBody>
      </p:sp>
      <p:pic>
        <p:nvPicPr>
          <p:cNvPr id="6" name="Picture 1"/>
          <p:cNvPicPr>
            <a:picLocks noGrp="1" noChangeAspect="1"/>
          </p:cNvPicPr>
          <p:nvPr/>
        </p:nvPicPr>
        <p:blipFill>
          <a:blip r:embed="rId2"/>
          <a:srcRect t="189" r="4" b="4"/>
          <a:stretch/>
        </p:blipFill>
        <p:spPr bwMode="auto">
          <a:xfrm>
            <a:off x="827087" y="1265237"/>
            <a:ext cx="3134162" cy="3494087"/>
          </a:xfrm>
          <a:prstGeom prst="rect">
            <a:avLst/>
          </a:prstGeom>
          <a:noFill/>
        </p:spPr>
      </p:pic>
      <p:sp>
        <p:nvSpPr>
          <p:cNvPr id="7" name="Rectangle 23"/>
          <p:cNvSpPr>
            <a:spLocks noGrp="1" noChangeShapeType="1"/>
          </p:cNvSpPr>
          <p:nvPr/>
        </p:nvSpPr>
        <p:spPr bwMode="auto">
          <a:xfrm>
            <a:off x="684212" y="4759324"/>
            <a:ext cx="4322762" cy="1882775"/>
          </a:xfrm>
          <a:prstGeom prst="rect">
            <a:avLst/>
          </a:prstGeom>
          <a:noFill/>
        </p:spPr>
        <p:txBody>
          <a:bodyPr lIns="234086" tIns="117043" rIns="234086" bIns="117043">
            <a:spAutoFit/>
          </a:bodyPr>
          <a:lstStyle/>
          <a:p>
            <a:pPr marL="293687" lvl="0">
              <a:buNone/>
              <a:defRPr/>
            </a:pPr>
            <a:r>
              <a:rPr lang="en-US" dirty="0">
                <a:latin typeface="Avenir Black"/>
                <a:ea typeface="Avenir Black"/>
              </a:rPr>
              <a:t>CEBAF Upgrade completed in</a:t>
            </a:r>
            <a:endParaRPr dirty="0"/>
          </a:p>
          <a:p>
            <a:pPr marL="293687" lvl="0">
              <a:buNone/>
              <a:defRPr/>
            </a:pPr>
            <a:r>
              <a:rPr lang="en-US" dirty="0">
                <a:latin typeface="Avenir Black"/>
                <a:ea typeface="Avenir Black"/>
              </a:rPr>
              <a:t>September 2017</a:t>
            </a:r>
            <a:endParaRPr dirty="0"/>
          </a:p>
          <a:p>
            <a:pPr marL="293687" lvl="0">
              <a:buNone/>
              <a:defRPr/>
            </a:pPr>
            <a:r>
              <a:rPr lang="en-US" dirty="0">
                <a:latin typeface="Avenir Black"/>
                <a:ea typeface="Avenir Black"/>
              </a:rPr>
              <a:t> → </a:t>
            </a:r>
            <a:r>
              <a:rPr lang="en-US" sz="1600" dirty="0">
                <a:latin typeface="Avenir Book"/>
                <a:ea typeface="Avenir Book"/>
              </a:rPr>
              <a:t>electron beam</a:t>
            </a:r>
            <a:endParaRPr dirty="0"/>
          </a:p>
          <a:p>
            <a:pPr marL="293687" lvl="0">
              <a:buNone/>
              <a:defRPr/>
            </a:pPr>
            <a:r>
              <a:rPr lang="en-US" sz="1600" dirty="0">
                <a:latin typeface="Avenir Book"/>
                <a:ea typeface="Avenir Book"/>
              </a:rPr>
              <a:t> </a:t>
            </a:r>
            <a:r>
              <a:rPr lang="en-US" dirty="0"/>
              <a:t>→</a:t>
            </a:r>
            <a:r>
              <a:rPr lang="en-US" sz="1600" dirty="0">
                <a:latin typeface="Avenir Book"/>
                <a:ea typeface="Avenir Book"/>
              </a:rPr>
              <a:t> E</a:t>
            </a:r>
            <a:r>
              <a:rPr lang="en-US" sz="1600" baseline="-25000" dirty="0">
                <a:latin typeface="Avenir Book"/>
                <a:ea typeface="Avenir Book"/>
              </a:rPr>
              <a:t>max</a:t>
            </a:r>
            <a:r>
              <a:rPr lang="en-US" sz="1600" dirty="0">
                <a:latin typeface="Avenir Book"/>
                <a:ea typeface="Avenir Book"/>
              </a:rPr>
              <a:t> = 12 GeV</a:t>
            </a:r>
            <a:endParaRPr dirty="0"/>
          </a:p>
          <a:p>
            <a:pPr marL="293687" lvl="0">
              <a:buNone/>
              <a:defRPr/>
            </a:pPr>
            <a:r>
              <a:rPr lang="en-US" dirty="0"/>
              <a:t> →</a:t>
            </a:r>
            <a:r>
              <a:rPr lang="en-US" sz="1600" dirty="0">
                <a:latin typeface="Avenir Book"/>
                <a:ea typeface="Avenir Book"/>
              </a:rPr>
              <a:t> I</a:t>
            </a:r>
            <a:r>
              <a:rPr lang="en-US" sz="1600" baseline="-25000" dirty="0">
                <a:latin typeface="Avenir Book"/>
                <a:ea typeface="Avenir Book"/>
              </a:rPr>
              <a:t>max</a:t>
            </a:r>
            <a:r>
              <a:rPr lang="en-US" sz="1600" dirty="0">
                <a:latin typeface="Avenir Book"/>
                <a:ea typeface="Avenir Book"/>
              </a:rPr>
              <a:t> = 90 </a:t>
            </a:r>
            <a:r>
              <a:rPr lang="en-US" sz="1600" dirty="0">
                <a:latin typeface="Symbol"/>
              </a:rPr>
              <a:t>m</a:t>
            </a:r>
            <a:r>
              <a:rPr lang="en-US" sz="1600" dirty="0">
                <a:latin typeface="Avenir Book"/>
                <a:ea typeface="Avenir Book"/>
              </a:rPr>
              <a:t>A</a:t>
            </a:r>
            <a:endParaRPr dirty="0"/>
          </a:p>
          <a:p>
            <a:pPr marL="293687" lvl="0">
              <a:buNone/>
              <a:defRPr/>
            </a:pPr>
            <a:r>
              <a:rPr lang="en-US" dirty="0"/>
              <a:t> →</a:t>
            </a:r>
            <a:r>
              <a:rPr lang="en-US" sz="1600" dirty="0">
                <a:latin typeface="Avenir Book"/>
                <a:ea typeface="Avenir Book"/>
              </a:rPr>
              <a:t> </a:t>
            </a:r>
            <a:r>
              <a:rPr lang="en-US" sz="1600" dirty="0" err="1">
                <a:latin typeface="Avenir Book"/>
                <a:ea typeface="Avenir Book"/>
              </a:rPr>
              <a:t>Pol</a:t>
            </a:r>
            <a:r>
              <a:rPr lang="en-US" sz="1600" baseline="-25000" dirty="0" err="1">
                <a:latin typeface="Avenir Book"/>
                <a:ea typeface="Avenir Book"/>
              </a:rPr>
              <a:t>max</a:t>
            </a:r>
            <a:r>
              <a:rPr lang="en-US" sz="1600" dirty="0">
                <a:latin typeface="Avenir Book"/>
                <a:ea typeface="Avenir Book"/>
              </a:rPr>
              <a:t> ~ 90%</a:t>
            </a:r>
            <a:endParaRPr dirty="0"/>
          </a:p>
        </p:txBody>
      </p:sp>
      <p:sp>
        <p:nvSpPr>
          <p:cNvPr id="8" name="Rectangle 6"/>
          <p:cNvSpPr>
            <a:spLocks noGrp="1" noChangeShapeType="1"/>
          </p:cNvSpPr>
          <p:nvPr/>
        </p:nvSpPr>
        <p:spPr bwMode="auto">
          <a:xfrm>
            <a:off x="5362574" y="5049836"/>
            <a:ext cx="2376487" cy="420687"/>
          </a:xfrm>
          <a:prstGeom prst="rect">
            <a:avLst/>
          </a:prstGeom>
          <a:noFill/>
        </p:spPr>
        <p:txBody>
          <a:bodyPr lIns="146304" tIns="73152" rIns="146304" bIns="73152">
            <a:spAutoFit/>
          </a:bodyPr>
          <a:lstStyle/>
          <a:p>
            <a:pPr marL="285750" lvl="0">
              <a:spcBef>
                <a:spcPts val="0"/>
              </a:spcBef>
              <a:buNone/>
              <a:defRPr/>
            </a:pPr>
            <a:r>
              <a:rPr lang="en-US" b="1">
                <a:latin typeface="Avenir Black"/>
                <a:ea typeface="Avenir Black"/>
              </a:rPr>
              <a:t>Physics Operation</a:t>
            </a:r>
            <a:endParaRPr/>
          </a:p>
        </p:txBody>
      </p:sp>
      <p:sp>
        <p:nvSpPr>
          <p:cNvPr id="9" name="TextBox 25"/>
          <p:cNvSpPr>
            <a:spLocks/>
          </p:cNvSpPr>
          <p:nvPr/>
        </p:nvSpPr>
        <p:spPr bwMode="auto">
          <a:xfrm>
            <a:off x="4067175" y="5691187"/>
            <a:ext cx="4967287" cy="474662"/>
          </a:xfrm>
          <a:prstGeom prst="rect">
            <a:avLst/>
          </a:prstGeom>
        </p:spPr>
        <p:txBody>
          <a:bodyPr lIns="91440" tIns="45720" rIns="91440" bIns="45720">
            <a:spAutoFit/>
          </a:bodyPr>
          <a:lstStyle>
            <a:lvl1pPr marL="0" indent="0" algn="l" defTabSz="457200">
              <a:lnSpc>
                <a:spcPct val="100000"/>
              </a:lnSpc>
              <a:buNone/>
              <a:defRPr lang="de-DE" sz="1800">
                <a:solidFill>
                  <a:schemeClr val="dk1"/>
                </a:solidFill>
                <a:latin typeface="+mj-lt"/>
                <a:ea typeface="Arial"/>
              </a:defRPr>
            </a:lvl1pPr>
            <a:lvl2pPr marL="457200" indent="0" algn="l" defTabSz="457200">
              <a:lnSpc>
                <a:spcPct val="100000"/>
              </a:lnSpc>
              <a:buNone/>
              <a:defRPr lang="de-DE" sz="1800">
                <a:solidFill>
                  <a:schemeClr val="dk1"/>
                </a:solidFill>
                <a:latin typeface="+mj-lt"/>
                <a:ea typeface="Arial"/>
              </a:defRPr>
            </a:lvl2pPr>
            <a:lvl3pPr marL="914400" indent="0" algn="l" defTabSz="457200">
              <a:lnSpc>
                <a:spcPct val="100000"/>
              </a:lnSpc>
              <a:buNone/>
              <a:defRPr lang="de-DE" sz="1800">
                <a:solidFill>
                  <a:schemeClr val="dk1"/>
                </a:solidFill>
                <a:latin typeface="+mj-lt"/>
                <a:ea typeface="Arial"/>
              </a:defRPr>
            </a:lvl3pPr>
            <a:lvl4pPr marL="1371600" indent="0" algn="l" defTabSz="457200">
              <a:lnSpc>
                <a:spcPct val="100000"/>
              </a:lnSpc>
              <a:buNone/>
              <a:defRPr lang="de-DE" sz="1800">
                <a:solidFill>
                  <a:schemeClr val="dk1"/>
                </a:solidFill>
                <a:latin typeface="+mj-lt"/>
                <a:ea typeface="Arial"/>
              </a:defRPr>
            </a:lvl4pPr>
            <a:lvl5pPr marL="1828800" indent="0" algn="l" defTabSz="457200">
              <a:lnSpc>
                <a:spcPct val="100000"/>
              </a:lnSpc>
              <a:buNone/>
              <a:defRPr lang="de-DE" sz="1800">
                <a:solidFill>
                  <a:schemeClr val="dk1"/>
                </a:solidFill>
                <a:latin typeface="+mj-lt"/>
                <a:ea typeface="Arial"/>
              </a:defRPr>
            </a:lvl5pPr>
            <a:lvl6pPr defTabSz="457200">
              <a:defRPr lang="de-DE" sz="1800"/>
            </a:lvl6pPr>
            <a:lvl7pPr defTabSz="457200">
              <a:defRPr lang="de-DE" sz="1800"/>
            </a:lvl7pPr>
            <a:lvl8pPr defTabSz="457200">
              <a:defRPr lang="de-DE" sz="1800"/>
            </a:lvl8pPr>
            <a:lvl9pPr defTabSz="457200">
              <a:defRPr lang="de-DE" sz="1800"/>
            </a:lvl9pPr>
          </a:lstStyle>
          <a:p>
            <a:pPr lvl="0" defTabSz="457200">
              <a:defRPr/>
            </a:pPr>
            <a:endParaRPr dirty="0"/>
          </a:p>
          <a:p>
            <a:pPr lvl="0" defTabSz="457200">
              <a:buFont typeface="Wingdings"/>
              <a:buChar char="§"/>
              <a:defRPr/>
            </a:pPr>
            <a:r>
              <a:rPr lang="en-US" sz="1600" dirty="0">
                <a:solidFill>
                  <a:srgbClr val="000000"/>
                </a:solidFill>
                <a:latin typeface="Avenir Book"/>
                <a:ea typeface="Avenir Book"/>
              </a:rPr>
              <a:t> 4 halls running simultaneously since January 2018</a:t>
            </a:r>
            <a:endParaRPr dirty="0"/>
          </a:p>
        </p:txBody>
      </p:sp>
      <p:pic>
        <p:nvPicPr>
          <p:cNvPr id="10" name="Image 134158" descr="1497 MHz original CEBAF 5-cell cavity in comparison to the low loss 7-cell upgrade style cavity. Ten upgrade style 100 MeV cryomodules (dubbed “C100”) equally distributed in empty slots at the end of the north and south linac in addition to ten refurbished 50 MeV cryomodules (dubbed “C50”) will be necessary to double CEBAF’s energy. Presently eight out of ten refurbished cryomodules have been reinstalled. Commissioning of the last two C50 cryomodules is planned within this year. As for C50 each new C100 cryomodule will consist of eight cavities but with an increased active length from 4 to 5.6 meters. This actually provides an energy gain of 108 MeV. So far two C100 cavities have been produced. These cavities were manufactured during 2006 and successfully high power tested in 2007 in a horizontal test bed (HTB), a dedicated upgrade style cavity-pair cryomodule. At this time the cavities met all performance specifications for the 12 GeV project with a thermally stable CW operation up to E acc = 25 MV/m [2]. HOM suppression is facilitated by a single HOM endgroup located on the opposite side from "/>
          <p:cNvPicPr>
            <a:picLocks noGrp="1" noChangeAspect="1"/>
          </p:cNvPicPr>
          <p:nvPr/>
        </p:nvPicPr>
        <p:blipFill>
          <a:blip r:embed="rId3"/>
          <a:stretch/>
        </p:blipFill>
        <p:spPr bwMode="auto">
          <a:xfrm>
            <a:off x="4470400" y="1265237"/>
            <a:ext cx="4392612" cy="3603625"/>
          </a:xfrm>
          <a:prstGeom prst="rect">
            <a:avLst/>
          </a:prstGeom>
          <a:noFill/>
        </p:spPr>
      </p:pic>
      <p:sp>
        <p:nvSpPr>
          <p:cNvPr id="11" name="Shape 134159"/>
          <p:cNvSpPr>
            <a:spLocks noGrp="1" noChangeShapeType="1"/>
          </p:cNvSpPr>
          <p:nvPr/>
        </p:nvSpPr>
        <p:spPr bwMode="auto">
          <a:xfrm>
            <a:off x="684212" y="4941887"/>
            <a:ext cx="142875" cy="215899"/>
          </a:xfrm>
          <a:custGeom>
            <a:avLst>
              <a:gd name="adj0" fmla="val 16200"/>
              <a:gd name="adj1" fmla="val 5400"/>
            </a:avLst>
            <a:gdLst>
              <a:gd name="gd0" fmla="val 65536"/>
              <a:gd name="gd1" fmla="val adj0"/>
              <a:gd name="gd2" fmla="val adj1"/>
              <a:gd name="gd3" fmla="+- 21600 0 adj1"/>
              <a:gd name="gd4" fmla="+- 10800 0 adj1"/>
              <a:gd name="gd5" fmla="+- 21600 0 adj0"/>
              <a:gd name="gd6" fmla="*/ gd5 gd4 10800"/>
              <a:gd name="gd7" fmla="+- 21600 0 gd6"/>
              <a:gd name="gd8" fmla="val gd1"/>
              <a:gd name="gd9" fmla="val 0"/>
              <a:gd name="gd10" fmla="val gd1"/>
              <a:gd name="gd11" fmla="val gd2"/>
              <a:gd name="gd12" fmla="val 0"/>
              <a:gd name="gd13" fmla="val gd2"/>
              <a:gd name="gd14" fmla="val 0"/>
              <a:gd name="gd15" fmla="val gd3"/>
              <a:gd name="gd16" fmla="val gd1"/>
              <a:gd name="gd17" fmla="val gd3"/>
              <a:gd name="gd18" fmla="val gd1"/>
              <a:gd name="gd19" fmla="val 21600"/>
              <a:gd name="gd20" fmla="val 21600"/>
              <a:gd name="gd21" fmla="val 10800"/>
              <a:gd name="gd22" fmla="*/ w 0 21600"/>
              <a:gd name="gd23" fmla="*/ h gd2 21600"/>
              <a:gd name="gd24" fmla="*/ w gd7 21600"/>
              <a:gd name="gd25" fmla="*/ h gd3 21600"/>
              <a:gd name="gd26" fmla="*/ w adj0 21600"/>
              <a:gd name="gd27" fmla="*/ h adj1 21600"/>
            </a:gdLst>
            <a:ahLst>
              <a:ahXY gdRefX="adj0" maxX="21600" gdRefY="adj1" maxY="10800">
                <a:pos x="gd26" y="gd27"/>
              </a:ahXY>
            </a:ahLst>
            <a:cxnLst/>
            <a:rect l="gd22" t="gd23" r="gd24" b="gd25"/>
            <a:pathLst>
              <a:path w="21600" h="21600" extrusionOk="0">
                <a:moveTo>
                  <a:pt x="gd8" y="gd9"/>
                </a:moveTo>
                <a:lnTo>
                  <a:pt x="gd10" y="gd11"/>
                </a:lnTo>
                <a:lnTo>
                  <a:pt x="gd12" y="gd13"/>
                </a:lnTo>
                <a:lnTo>
                  <a:pt x="gd14" y="gd15"/>
                </a:lnTo>
                <a:lnTo>
                  <a:pt x="gd16" y="gd17"/>
                </a:lnTo>
                <a:lnTo>
                  <a:pt x="gd18" y="gd19"/>
                </a:lnTo>
                <a:lnTo>
                  <a:pt x="gd20" y="gd21"/>
                </a:lnTo>
                <a:close/>
              </a:path>
              <a:path w="21600" h="21600" extrusionOk="0"/>
            </a:pathLst>
          </a:custGeom>
          <a:solidFill>
            <a:srgbClr val="000000"/>
          </a:solidFill>
          <a:ln w="9524">
            <a:solidFill>
              <a:schemeClr val="dk1"/>
            </a:solidFill>
            <a:round/>
            <a:headEnd/>
            <a:tailEnd/>
          </a:ln>
        </p:spPr>
        <p:txBody>
          <a:bodyPr lIns="91440" tIns="45720" rIns="91440" bIns="45720" anchor="ctr" anchorCtr="0"/>
          <a:lstStyle/>
          <a:p>
            <a:pPr>
              <a:defRPr/>
            </a:pPr>
            <a:endParaRPr/>
          </a:p>
        </p:txBody>
      </p:sp>
      <p:sp>
        <p:nvSpPr>
          <p:cNvPr id="17" name="TextBox 16">
            <a:extLst>
              <a:ext uri="{FF2B5EF4-FFF2-40B4-BE49-F238E27FC236}">
                <a16:creationId xmlns:a16="http://schemas.microsoft.com/office/drawing/2014/main" id="{421BDB67-A5F1-B849-8F3B-8190DE3B315F}"/>
              </a:ext>
            </a:extLst>
          </p:cNvPr>
          <p:cNvSpPr txBox="1"/>
          <p:nvPr/>
        </p:nvSpPr>
        <p:spPr>
          <a:xfrm>
            <a:off x="755649" y="215097"/>
            <a:ext cx="7850188" cy="954107"/>
          </a:xfrm>
          <a:prstGeom prst="rect">
            <a:avLst/>
          </a:prstGeom>
          <a:noFill/>
        </p:spPr>
        <p:txBody>
          <a:bodyPr wrap="square">
            <a:spAutoFit/>
          </a:bodyPr>
          <a:lstStyle/>
          <a:p>
            <a:pPr lvl="0" algn="ctr">
              <a:defRPr/>
            </a:pPr>
            <a:r>
              <a:rPr lang="en-US" sz="2800" b="1" dirty="0"/>
              <a:t>Thomas Jefferson National Accelerator Facility (Jefferson Lab)</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AutoShape 2"/>
          <p:cNvSpPr>
            <a:spLocks noGrp="1" noChangeShapeType="1"/>
          </p:cNvSpPr>
          <p:nvPr/>
        </p:nvSpPr>
        <p:spPr bwMode="auto">
          <a:xfrm>
            <a:off x="539750" y="476250"/>
            <a:ext cx="8208962" cy="504825"/>
          </a:xfrm>
          <a:prstGeom prst="roundRect">
            <a:avLst>
              <a:gd name="adj" fmla="val 16667"/>
            </a:avLst>
          </a:prstGeom>
          <a:solidFill>
            <a:srgbClr val="FF9900">
              <a:alpha val="59607"/>
            </a:srgbClr>
          </a:solidFill>
        </p:spPr>
        <p:txBody>
          <a:bodyPr lIns="91440" tIns="45720" rIns="91440" bIns="45720" anchor="ctr" anchorCtr="0"/>
          <a:lstStyle/>
          <a:p>
            <a:pPr lvl="0" algn="ctr">
              <a:defRPr/>
            </a:pPr>
            <a:r>
              <a:rPr lang="de-DE" sz="2400" b="1" dirty="0"/>
              <a:t>CLAS12 Experimental Setup in Hall B at JLAB</a:t>
            </a:r>
            <a:endParaRPr dirty="0"/>
          </a:p>
        </p:txBody>
      </p:sp>
      <p:sp>
        <p:nvSpPr>
          <p:cNvPr id="6" name="Shape 257028"/>
          <p:cNvSpPr>
            <a:spLocks/>
          </p:cNvSpPr>
          <p:nvPr/>
        </p:nvSpPr>
        <p:spPr bwMode="auto">
          <a:xfrm>
            <a:off x="468312" y="5300662"/>
            <a:ext cx="3032125" cy="366712"/>
          </a:xfrm>
          <a:prstGeom prst="rect">
            <a:avLst/>
          </a:prstGeom>
          <a:noFill/>
        </p:spPr>
        <p:txBody>
          <a:bodyPr lIns="91440" tIns="45720" rIns="91440" bIns="45720" anchor="t">
            <a:spAutoFit/>
          </a:bodyPr>
          <a:lstStyle/>
          <a:p>
            <a:pPr marL="285750" lvl="0" indent="-285750">
              <a:buFont typeface="Arial" panose="020B0604020202020204" pitchFamily="34" charset="0"/>
              <a:buChar char="•"/>
              <a:defRPr/>
            </a:pPr>
            <a:r>
              <a:rPr dirty="0"/>
              <a:t>10.6 / 10.2 GeV e</a:t>
            </a:r>
            <a:r>
              <a:rPr baseline="30000" dirty="0"/>
              <a:t>-</a:t>
            </a:r>
            <a:r>
              <a:rPr dirty="0"/>
              <a:t> beam</a:t>
            </a:r>
          </a:p>
        </p:txBody>
      </p:sp>
      <p:sp>
        <p:nvSpPr>
          <p:cNvPr id="7" name="Shape 257029"/>
          <p:cNvSpPr>
            <a:spLocks/>
          </p:cNvSpPr>
          <p:nvPr/>
        </p:nvSpPr>
        <p:spPr bwMode="auto">
          <a:xfrm>
            <a:off x="3419475" y="5300662"/>
            <a:ext cx="3267075" cy="366712"/>
          </a:xfrm>
          <a:prstGeom prst="rect">
            <a:avLst/>
          </a:prstGeom>
          <a:noFill/>
        </p:spPr>
        <p:txBody>
          <a:bodyPr lIns="91440" tIns="45720" rIns="91440" bIns="45720" anchor="t">
            <a:spAutoFit/>
          </a:bodyPr>
          <a:lstStyle/>
          <a:p>
            <a:pPr marL="285750" lvl="0" indent="-285750">
              <a:buFont typeface="Arial" panose="020B0604020202020204" pitchFamily="34" charset="0"/>
              <a:buChar char="•"/>
              <a:defRPr/>
            </a:pPr>
            <a:r>
              <a:rPr dirty="0"/>
              <a:t>~87 % average polarization</a:t>
            </a:r>
          </a:p>
        </p:txBody>
      </p:sp>
      <p:sp>
        <p:nvSpPr>
          <p:cNvPr id="8" name="Shape 257030"/>
          <p:cNvSpPr>
            <a:spLocks noGrp="1" noChangeShapeType="1"/>
          </p:cNvSpPr>
          <p:nvPr/>
        </p:nvSpPr>
        <p:spPr bwMode="auto">
          <a:xfrm>
            <a:off x="395287" y="4652962"/>
            <a:ext cx="8497887" cy="1800225"/>
          </a:xfrm>
          <a:custGeom>
            <a:avLst>
              <a:gd name="adj0" fmla="val 5400"/>
            </a:avLst>
            <a:gdLst>
              <a:gd name="gd0" fmla="val 65536"/>
              <a:gd name="gd1" fmla="val adj0"/>
              <a:gd name="gd2" fmla="+- 21600 0 adj0"/>
              <a:gd name="gd3" fmla="val 0"/>
              <a:gd name="gd4" fmla="val gd1"/>
              <a:gd name="gd5" fmla="+- gd1 0 gd3"/>
              <a:gd name="gd6" fmla="+- 0 0 gd4"/>
              <a:gd name="gd7" fmla="?: gd5 1 -1"/>
              <a:gd name="gd8" fmla="?: gd6 1 -1"/>
              <a:gd name="gd9" fmla="*/ gd7 gd8 1"/>
              <a:gd name="gd10" fmla="?: gd5 10800000 0"/>
              <a:gd name="gd11" fmla="?: gd9 -5400000 5400000"/>
              <a:gd name="gd12" fmla="*/ gd5 -1 1"/>
              <a:gd name="gd13" fmla="*/ gd6 -1 1"/>
              <a:gd name="gd14" fmla="?: gd5 gd5 gd12"/>
              <a:gd name="gd15" fmla="?: gd6 gd6 gd13"/>
              <a:gd name="gd16" fmla="val gd1"/>
              <a:gd name="gd17" fmla="val 0"/>
              <a:gd name="gd18" fmla="val gd2"/>
              <a:gd name="gd19" fmla="val 0"/>
              <a:gd name="gd20" fmla="+- 21600 0 gd18"/>
              <a:gd name="gd21" fmla="+- gd1 0 gd19"/>
              <a:gd name="gd22" fmla="?: gd20 1 -1"/>
              <a:gd name="gd23" fmla="?: gd21 1 -1"/>
              <a:gd name="gd24" fmla="*/ gd22 gd23 1"/>
              <a:gd name="gd25" fmla="?: gd21 16200000 5400000"/>
              <a:gd name="gd26" fmla="?: gd24 5400000 -5400000"/>
              <a:gd name="gd27" fmla="*/ gd20 -1 1"/>
              <a:gd name="gd28" fmla="*/ gd21 -1 1"/>
              <a:gd name="gd29" fmla="?: gd20 gd20 gd27"/>
              <a:gd name="gd30" fmla="?: gd21 gd21 gd28"/>
              <a:gd name="gd31" fmla="val 21600"/>
              <a:gd name="gd32" fmla="val gd1"/>
              <a:gd name="gd33" fmla="val 21600"/>
              <a:gd name="gd34" fmla="val gd2"/>
              <a:gd name="gd35" fmla="+- gd2 0 gd33"/>
              <a:gd name="gd36" fmla="+- 21600 0 gd34"/>
              <a:gd name="gd37" fmla="?: gd35 1 -1"/>
              <a:gd name="gd38" fmla="?: gd36 1 -1"/>
              <a:gd name="gd39" fmla="*/ gd37 gd38 1"/>
              <a:gd name="gd40" fmla="?: gd35 10800000 0"/>
              <a:gd name="gd41" fmla="?: gd39 -5400000 5400000"/>
              <a:gd name="gd42" fmla="*/ gd35 -1 1"/>
              <a:gd name="gd43" fmla="*/ gd36 -1 1"/>
              <a:gd name="gd44" fmla="?: gd35 gd35 gd42"/>
              <a:gd name="gd45" fmla="?: gd36 gd36 gd43"/>
              <a:gd name="gd46" fmla="val gd2"/>
              <a:gd name="gd47" fmla="val 21600"/>
              <a:gd name="gd48" fmla="val gd1"/>
              <a:gd name="gd49" fmla="val 21600"/>
              <a:gd name="gd50" fmla="+- 0 0 gd48"/>
              <a:gd name="gd51" fmla="+- gd2 0 gd49"/>
              <a:gd name="gd52" fmla="?: gd50 1 -1"/>
              <a:gd name="gd53" fmla="?: gd51 1 -1"/>
              <a:gd name="gd54" fmla="*/ gd52 gd53 1"/>
              <a:gd name="gd55" fmla="?: gd51 16200000 5400000"/>
              <a:gd name="gd56" fmla="?: gd54 5400000 -5400000"/>
              <a:gd name="gd57" fmla="*/ gd50 -1 1"/>
              <a:gd name="gd58" fmla="*/ gd51 -1 1"/>
              <a:gd name="gd59" fmla="?: gd50 gd50 gd57"/>
              <a:gd name="gd60" fmla="?: gd51 gd51 gd58"/>
              <a:gd name="gd61" fmla="val 0"/>
              <a:gd name="gd62" fmla="val gd2"/>
              <a:gd name="gd63" fmla="*/ w 0 21600"/>
              <a:gd name="gd64" fmla="*/ h 0 21600"/>
              <a:gd name="gd65" fmla="*/ w 21600 21600"/>
              <a:gd name="gd66" fmla="*/ h 21600 21600"/>
              <a:gd name="gd67" fmla="*/ w adj0 21600"/>
              <a:gd name="gd68" fmla="*/ h 0 1"/>
            </a:gdLst>
            <a:ahLst>
              <a:ahXY gdRefX="adj0" maxX="10800">
                <a:pos x="gd67" y="gd68"/>
              </a:ahXY>
            </a:ahLst>
            <a:cxnLst/>
            <a:rect l="gd63" t="gd64" r="gd65" b="gd66"/>
            <a:pathLst>
              <a:path w="21600" h="21600" extrusionOk="0">
                <a:moveTo>
                  <a:pt x="gd3" y="gd4"/>
                </a:moveTo>
                <a:arcTo wR="gd14" hR="gd15" stAng="gd10" swAng="gd11"/>
                <a:lnTo>
                  <a:pt x="gd18" y="gd19"/>
                </a:lnTo>
                <a:arcTo wR="gd29" hR="gd30" stAng="gd25" swAng="gd26"/>
                <a:lnTo>
                  <a:pt x="gd33" y="gd34"/>
                </a:lnTo>
                <a:arcTo wR="gd44" hR="gd45" stAng="gd40" swAng="gd41"/>
                <a:lnTo>
                  <a:pt x="gd48" y="gd49"/>
                </a:lnTo>
                <a:arcTo wR="gd59" hR="gd60" stAng="gd55" swAng="gd56"/>
                <a:close/>
              </a:path>
              <a:path w="21600" h="21600" extrusionOk="0"/>
            </a:pathLst>
          </a:custGeom>
          <a:noFill/>
          <a:ln w="9524">
            <a:solidFill>
              <a:schemeClr val="dk1"/>
            </a:solidFill>
            <a:round/>
            <a:headEnd/>
            <a:tailEnd/>
          </a:ln>
        </p:spPr>
        <p:txBody>
          <a:bodyPr lIns="91440" tIns="45720" rIns="91440" bIns="45720" anchor="ctr" anchorCtr="0"/>
          <a:lstStyle/>
          <a:p>
            <a:pPr>
              <a:defRPr/>
            </a:pPr>
            <a:endParaRPr/>
          </a:p>
        </p:txBody>
      </p:sp>
      <p:sp>
        <p:nvSpPr>
          <p:cNvPr id="9" name="Shape 257031"/>
          <p:cNvSpPr>
            <a:spLocks/>
          </p:cNvSpPr>
          <p:nvPr/>
        </p:nvSpPr>
        <p:spPr bwMode="auto">
          <a:xfrm>
            <a:off x="6699250" y="5307012"/>
            <a:ext cx="2049462" cy="369332"/>
          </a:xfrm>
          <a:prstGeom prst="rect">
            <a:avLst/>
          </a:prstGeom>
          <a:noFill/>
        </p:spPr>
        <p:txBody>
          <a:bodyPr lIns="91440" tIns="45720" rIns="91440" bIns="45720" anchor="t">
            <a:spAutoFit/>
          </a:bodyPr>
          <a:lstStyle/>
          <a:p>
            <a:pPr marL="285750" lvl="0" indent="-285750">
              <a:buFont typeface="Arial" panose="020B0604020202020204" pitchFamily="34" charset="0"/>
              <a:buChar char="•"/>
              <a:defRPr/>
            </a:pPr>
            <a:r>
              <a:rPr dirty="0"/>
              <a:t>liquid H</a:t>
            </a:r>
            <a:r>
              <a:rPr baseline="-25000" dirty="0">
                <a:ea typeface="Arial Unicode MS"/>
              </a:rPr>
              <a:t>2</a:t>
            </a:r>
            <a:r>
              <a:rPr dirty="0"/>
              <a:t> target</a:t>
            </a:r>
          </a:p>
        </p:txBody>
      </p:sp>
      <p:sp>
        <p:nvSpPr>
          <p:cNvPr id="10" name="Shape 257032"/>
          <p:cNvSpPr>
            <a:spLocks noGrp="1" noChangeShapeType="1"/>
          </p:cNvSpPr>
          <p:nvPr/>
        </p:nvSpPr>
        <p:spPr bwMode="auto">
          <a:xfrm>
            <a:off x="1619250" y="5876925"/>
            <a:ext cx="6200775" cy="366712"/>
          </a:xfrm>
          <a:prstGeom prst="rect">
            <a:avLst/>
          </a:prstGeom>
          <a:noFill/>
        </p:spPr>
        <p:txBody>
          <a:bodyPr lIns="91440" tIns="45720" rIns="91440" bIns="45720" anchor="t">
            <a:spAutoFit/>
          </a:bodyPr>
          <a:lstStyle/>
          <a:p>
            <a:pPr marL="285750" lvl="0" indent="-285750">
              <a:buFont typeface="Arial" panose="020B0604020202020204" pitchFamily="34" charset="0"/>
              <a:buChar char="•"/>
              <a:defRPr/>
            </a:pPr>
            <a:r>
              <a:rPr dirty="0" err="1"/>
              <a:t>Analysed</a:t>
            </a:r>
            <a:r>
              <a:rPr dirty="0"/>
              <a:t> data ~ 35 % of the approved RG-A beam time</a:t>
            </a:r>
          </a:p>
        </p:txBody>
      </p:sp>
      <p:sp>
        <p:nvSpPr>
          <p:cNvPr id="11" name="Shape 257033"/>
          <p:cNvSpPr>
            <a:spLocks/>
          </p:cNvSpPr>
          <p:nvPr/>
        </p:nvSpPr>
        <p:spPr bwMode="auto">
          <a:xfrm>
            <a:off x="1042987" y="4797425"/>
            <a:ext cx="6715125" cy="366712"/>
          </a:xfrm>
          <a:prstGeom prst="rect">
            <a:avLst/>
          </a:prstGeom>
          <a:noFill/>
        </p:spPr>
        <p:txBody>
          <a:bodyPr lIns="91440" tIns="45720" rIns="91440" bIns="45720" anchor="t">
            <a:spAutoFit/>
          </a:bodyPr>
          <a:lstStyle/>
          <a:p>
            <a:pPr marL="285750" lvl="0" indent="-285750">
              <a:buFont typeface="Arial" panose="020B0604020202020204" pitchFamily="34" charset="0"/>
              <a:buChar char="•"/>
              <a:defRPr/>
            </a:pPr>
            <a:r>
              <a:rPr dirty="0"/>
              <a:t>Data recorded with CLAS12 during fall 2018 and spring 2019</a:t>
            </a:r>
          </a:p>
        </p:txBody>
      </p:sp>
      <p:sp>
        <p:nvSpPr>
          <p:cNvPr id="12" name="Shape 257034"/>
          <p:cNvSpPr>
            <a:spLocks noGrp="1" noChangeShapeType="1"/>
          </p:cNvSpPr>
          <p:nvPr/>
        </p:nvSpPr>
        <p:spPr bwMode="auto">
          <a:xfrm>
            <a:off x="3924300" y="4337050"/>
            <a:ext cx="3617912" cy="244475"/>
          </a:xfrm>
          <a:prstGeom prst="rect">
            <a:avLst/>
          </a:prstGeom>
          <a:noFill/>
        </p:spPr>
        <p:txBody>
          <a:bodyPr lIns="91440" tIns="45720" rIns="91440" bIns="45720" anchor="ctr" anchorCtr="0">
            <a:spAutoFit/>
          </a:bodyPr>
          <a:lstStyle/>
          <a:p>
            <a:pPr lvl="0">
              <a:defRPr/>
            </a:pPr>
            <a:r>
              <a:rPr sz="1000" b="1">
                <a:solidFill>
                  <a:schemeClr val="accent2"/>
                </a:solidFill>
              </a:rPr>
              <a:t>V. Burkert et al., Nucl. Instrum. Meth.A 959 (2020) 163419 </a:t>
            </a:r>
            <a:endParaRPr/>
          </a:p>
        </p:txBody>
      </p:sp>
      <p:pic>
        <p:nvPicPr>
          <p:cNvPr id="13" name="Image 257040"/>
          <p:cNvPicPr>
            <a:picLocks noGrp="1" noChangeAspect="1"/>
          </p:cNvPicPr>
          <p:nvPr/>
        </p:nvPicPr>
        <p:blipFill>
          <a:blip r:embed="rId2"/>
          <a:stretch/>
        </p:blipFill>
        <p:spPr bwMode="auto">
          <a:xfrm>
            <a:off x="1692275" y="981075"/>
            <a:ext cx="5759450" cy="3392487"/>
          </a:xfrm>
          <a:prstGeom prst="rect">
            <a:avLst/>
          </a:prstGeom>
          <a:noFill/>
        </p:spPr>
      </p:pic>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30407</TotalTime>
  <Words>1304</Words>
  <Application>Microsoft Macintosh PowerPoint</Application>
  <PresentationFormat>On-screen Show (4:3)</PresentationFormat>
  <Paragraphs>240</Paragraphs>
  <Slides>29</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Avenir Black</vt:lpstr>
      <vt:lpstr>Avenir Book</vt:lpstr>
      <vt:lpstr>Calibri</vt:lpstr>
      <vt:lpstr>Century</vt:lpstr>
      <vt:lpstr>Symbol</vt:lpstr>
      <vt:lpstr>Tahoma</vt:lpstr>
      <vt:lpstr>Times New Roman</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Henderson</dc:creator>
  <cp:lastModifiedBy>Joo, Kyungseon</cp:lastModifiedBy>
  <cp:revision>913</cp:revision>
  <cp:lastPrinted>2022-07-23T00:02:56Z</cp:lastPrinted>
  <dcterms:created xsi:type="dcterms:W3CDTF">2018-10-25T08:15:21Z</dcterms:created>
  <dcterms:modified xsi:type="dcterms:W3CDTF">2022-07-23T00:21:48Z</dcterms:modified>
</cp:coreProperties>
</file>