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449" r:id="rId2"/>
    <p:sldId id="513" r:id="rId3"/>
    <p:sldId id="529" r:id="rId4"/>
    <p:sldId id="593" r:id="rId5"/>
    <p:sldId id="590" r:id="rId6"/>
    <p:sldId id="595" r:id="rId7"/>
    <p:sldId id="599" r:id="rId8"/>
    <p:sldId id="597" r:id="rId9"/>
    <p:sldId id="596" r:id="rId10"/>
    <p:sldId id="598" r:id="rId11"/>
    <p:sldId id="454" r:id="rId12"/>
  </p:sldIdLst>
  <p:sldSz cx="9144000" cy="6858000" type="screen4x3"/>
  <p:notesSz cx="7010400" cy="9396413"/>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CC0099"/>
    <a:srgbClr val="5A7BFF"/>
    <a:srgbClr val="3333FF"/>
    <a:srgbClr val="A50021"/>
    <a:srgbClr val="008000"/>
    <a:srgbClr val="FF0000"/>
    <a:srgbClr val="0000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04" autoAdjust="0"/>
    <p:restoredTop sz="78872" autoAdjust="0"/>
  </p:normalViewPr>
  <p:slideViewPr>
    <p:cSldViewPr>
      <p:cViewPr varScale="1">
        <p:scale>
          <a:sx n="120" d="100"/>
          <a:sy n="120" d="100"/>
        </p:scale>
        <p:origin x="364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1332" y="-84"/>
      </p:cViewPr>
      <p:guideLst>
        <p:guide orient="horz" pos="295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9900"/>
          </a:xfrm>
          <a:prstGeom prst="rect">
            <a:avLst/>
          </a:prstGeom>
        </p:spPr>
        <p:txBody>
          <a:bodyPr vert="horz" lIns="91440" tIns="45720" rIns="91440" bIns="45720" rtlCol="0"/>
          <a:lstStyle>
            <a:lvl1pPr algn="l" eaLnBrk="0" hangingPunct="0">
              <a:defRPr sz="1200">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99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fld id="{7222783E-88FF-7A4D-85C9-67C9800D19FC}" type="datetimeFigureOut">
              <a:rPr lang="en-US"/>
              <a:pPr>
                <a:defRPr/>
              </a:pPr>
              <a:t>4/4/22</a:t>
            </a:fld>
            <a:endParaRPr lang="en-US"/>
          </a:p>
        </p:txBody>
      </p:sp>
      <p:sp>
        <p:nvSpPr>
          <p:cNvPr id="4" name="Footer Placeholder 3"/>
          <p:cNvSpPr>
            <a:spLocks noGrp="1"/>
          </p:cNvSpPr>
          <p:nvPr>
            <p:ph type="ftr" sz="quarter" idx="2"/>
          </p:nvPr>
        </p:nvSpPr>
        <p:spPr>
          <a:xfrm>
            <a:off x="0" y="8924925"/>
            <a:ext cx="3038475" cy="469900"/>
          </a:xfrm>
          <a:prstGeom prst="rect">
            <a:avLst/>
          </a:prstGeom>
        </p:spPr>
        <p:txBody>
          <a:bodyPr vert="horz" lIns="91440" tIns="45720" rIns="91440" bIns="45720" rtlCol="0" anchor="b"/>
          <a:lstStyle>
            <a:lvl1pPr algn="l" eaLnBrk="0" hangingPunct="0">
              <a:defRPr sz="120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924925"/>
            <a:ext cx="3038475" cy="4699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F4E1E6D6-E8DC-484A-9047-5CF09086184B}" type="slidenum">
              <a:rPr lang="en-US"/>
              <a:pPr>
                <a:defRPr/>
              </a:pPr>
              <a:t>‹#›</a:t>
            </a:fld>
            <a:endParaRPr lang="en-US"/>
          </a:p>
        </p:txBody>
      </p:sp>
    </p:spTree>
    <p:extLst>
      <p:ext uri="{BB962C8B-B14F-4D97-AF65-F5344CB8AC3E}">
        <p14:creationId xmlns:p14="http://schemas.microsoft.com/office/powerpoint/2010/main" val="1338079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7138" name="Rectangle 2"/>
          <p:cNvSpPr>
            <a:spLocks noGrp="1" noChangeArrowheads="1"/>
          </p:cNvSpPr>
          <p:nvPr>
            <p:ph type="hdr" sz="quarter"/>
          </p:nvPr>
        </p:nvSpPr>
        <p:spPr bwMode="auto">
          <a:xfrm>
            <a:off x="0" y="0"/>
            <a:ext cx="3038475"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mn-ea"/>
                <a:cs typeface="+mn-cs"/>
              </a:defRPr>
            </a:lvl1pPr>
          </a:lstStyle>
          <a:p>
            <a:pPr>
              <a:defRPr/>
            </a:pPr>
            <a:endParaRPr lang="en-US"/>
          </a:p>
        </p:txBody>
      </p:sp>
      <p:sp>
        <p:nvSpPr>
          <p:cNvPr id="347139" name="Rectangle 3"/>
          <p:cNvSpPr>
            <a:spLocks noGrp="1" noChangeArrowheads="1"/>
          </p:cNvSpPr>
          <p:nvPr>
            <p:ph type="dt" idx="1"/>
          </p:nvPr>
        </p:nvSpPr>
        <p:spPr bwMode="auto">
          <a:xfrm>
            <a:off x="3970338" y="0"/>
            <a:ext cx="3038475"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55700" y="704850"/>
            <a:ext cx="4699000" cy="35242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7141" name="Rectangle 5"/>
          <p:cNvSpPr>
            <a:spLocks noGrp="1" noChangeArrowheads="1"/>
          </p:cNvSpPr>
          <p:nvPr>
            <p:ph type="body" sz="quarter" idx="3"/>
          </p:nvPr>
        </p:nvSpPr>
        <p:spPr bwMode="auto">
          <a:xfrm>
            <a:off x="701675" y="4464050"/>
            <a:ext cx="5607050" cy="4227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7142" name="Rectangle 6"/>
          <p:cNvSpPr>
            <a:spLocks noGrp="1" noChangeArrowheads="1"/>
          </p:cNvSpPr>
          <p:nvPr>
            <p:ph type="ftr" sz="quarter" idx="4"/>
          </p:nvPr>
        </p:nvSpPr>
        <p:spPr bwMode="auto">
          <a:xfrm>
            <a:off x="0" y="8924925"/>
            <a:ext cx="3038475"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mn-ea"/>
                <a:cs typeface="+mn-cs"/>
              </a:defRPr>
            </a:lvl1pPr>
          </a:lstStyle>
          <a:p>
            <a:pPr>
              <a:defRPr/>
            </a:pPr>
            <a:endParaRPr lang="en-US"/>
          </a:p>
        </p:txBody>
      </p:sp>
      <p:sp>
        <p:nvSpPr>
          <p:cNvPr id="347143" name="Rectangle 7"/>
          <p:cNvSpPr>
            <a:spLocks noGrp="1" noChangeArrowheads="1"/>
          </p:cNvSpPr>
          <p:nvPr>
            <p:ph type="sldNum" sz="quarter" idx="5"/>
          </p:nvPr>
        </p:nvSpPr>
        <p:spPr bwMode="auto">
          <a:xfrm>
            <a:off x="3970338" y="8924925"/>
            <a:ext cx="3038475"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5ABD7B9E-5ADE-864C-8373-0AF0F3EF448B}" type="slidenum">
              <a:rPr lang="en-US"/>
              <a:pPr>
                <a:defRPr/>
              </a:pPr>
              <a:t>‹#›</a:t>
            </a:fld>
            <a:endParaRPr lang="en-US"/>
          </a:p>
        </p:txBody>
      </p:sp>
    </p:spTree>
    <p:extLst>
      <p:ext uri="{BB962C8B-B14F-4D97-AF65-F5344CB8AC3E}">
        <p14:creationId xmlns:p14="http://schemas.microsoft.com/office/powerpoint/2010/main" val="30165733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 will present first ever measurement of the time-like Compton scattering process. Credits to Pierre </a:t>
            </a:r>
            <a:r>
              <a:rPr lang="en-US" dirty="0" err="1"/>
              <a:t>Chatagnon</a:t>
            </a:r>
            <a:r>
              <a:rPr lang="en-US" dirty="0"/>
              <a:t>, who did the analysis as his PhD work </a:t>
            </a:r>
          </a:p>
          <a:p>
            <a:endParaRPr lang="en-US" dirty="0"/>
          </a:p>
          <a:p>
            <a:r>
              <a:rPr lang="en-US" dirty="0"/>
              <a:t>This talk is on April 10, Sunday in the room Majestic at 4:33 pm </a:t>
            </a:r>
          </a:p>
        </p:txBody>
      </p:sp>
      <p:sp>
        <p:nvSpPr>
          <p:cNvPr id="4" name="Slide Number Placeholder 3"/>
          <p:cNvSpPr>
            <a:spLocks noGrp="1"/>
          </p:cNvSpPr>
          <p:nvPr>
            <p:ph type="sldNum" sz="quarter" idx="10"/>
          </p:nvPr>
        </p:nvSpPr>
        <p:spPr/>
        <p:txBody>
          <a:bodyPr/>
          <a:lstStyle/>
          <a:p>
            <a:pPr>
              <a:defRPr/>
            </a:pPr>
            <a:fld id="{5ABD7B9E-5ADE-864C-8373-0AF0F3EF448B}" type="slidenum">
              <a:rPr lang="en-US" smtClean="0"/>
              <a:pPr>
                <a:defRPr/>
              </a:pPr>
              <a:t>1</a:t>
            </a:fld>
            <a:endParaRPr lang="en-US"/>
          </a:p>
        </p:txBody>
      </p:sp>
    </p:spTree>
    <p:extLst>
      <p:ext uri="{BB962C8B-B14F-4D97-AF65-F5344CB8AC3E}">
        <p14:creationId xmlns:p14="http://schemas.microsoft.com/office/powerpoint/2010/main" val="1554066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us closer to understand the mechanical properties of the nucleon.</a:t>
            </a:r>
          </a:p>
        </p:txBody>
      </p:sp>
      <p:sp>
        <p:nvSpPr>
          <p:cNvPr id="4" name="Slide Number Placeholder 3"/>
          <p:cNvSpPr>
            <a:spLocks noGrp="1"/>
          </p:cNvSpPr>
          <p:nvPr>
            <p:ph type="sldNum" sz="quarter" idx="5"/>
          </p:nvPr>
        </p:nvSpPr>
        <p:spPr/>
        <p:txBody>
          <a:bodyPr/>
          <a:lstStyle/>
          <a:p>
            <a:pPr>
              <a:defRPr/>
            </a:pPr>
            <a:fld id="{5ABD7B9E-5ADE-864C-8373-0AF0F3EF448B}" type="slidenum">
              <a:rPr lang="en-US" smtClean="0"/>
              <a:pPr>
                <a:defRPr/>
              </a:pPr>
              <a:t>11</a:t>
            </a:fld>
            <a:endParaRPr lang="en-US"/>
          </a:p>
        </p:txBody>
      </p:sp>
    </p:spTree>
    <p:extLst>
      <p:ext uri="{BB962C8B-B14F-4D97-AF65-F5344CB8AC3E}">
        <p14:creationId xmlns:p14="http://schemas.microsoft.com/office/powerpoint/2010/main" val="2699331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many decades electron scattering has been used for nucleon structure studies. But only past 20 year after emerging of TMD and GPD formalism mapping out correlated transvers and longitudinal momentum distributions of </a:t>
            </a:r>
            <a:r>
              <a:rPr lang="en-US" dirty="0" err="1"/>
              <a:t>partons</a:t>
            </a:r>
            <a:r>
              <a:rPr lang="en-US" dirty="0"/>
              <a:t> and their angular momentum distributions became possible. </a:t>
            </a:r>
          </a:p>
        </p:txBody>
      </p:sp>
      <p:sp>
        <p:nvSpPr>
          <p:cNvPr id="4" name="Slide Number Placeholder 3"/>
          <p:cNvSpPr>
            <a:spLocks noGrp="1"/>
          </p:cNvSpPr>
          <p:nvPr>
            <p:ph type="sldNum" sz="quarter" idx="10"/>
          </p:nvPr>
        </p:nvSpPr>
        <p:spPr/>
        <p:txBody>
          <a:bodyPr/>
          <a:lstStyle/>
          <a:p>
            <a:pPr>
              <a:defRPr/>
            </a:pPr>
            <a:fld id="{5ABD7B9E-5ADE-864C-8373-0AF0F3EF448B}" type="slidenum">
              <a:rPr lang="en-US" smtClean="0"/>
              <a:pPr>
                <a:defRPr/>
              </a:pPr>
              <a:t>2</a:t>
            </a:fld>
            <a:endParaRPr lang="en-US"/>
          </a:p>
        </p:txBody>
      </p:sp>
    </p:spTree>
    <p:extLst>
      <p:ext uri="{BB962C8B-B14F-4D97-AF65-F5344CB8AC3E}">
        <p14:creationId xmlns:p14="http://schemas.microsoft.com/office/powerpoint/2010/main" val="1726279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GPDs have already been introduced, so just to reiterate - these are physics quantities that describe soft part of he scattering amplitude in the deeply virtual exclusive process. At leading twist we have four chiral-even GPDs. Some certain kinematic limits they reduce to familiar 1D FF and PDFs. But of course they offer more than that. GPDs link to the energy-momentum tensor where D-term characterizes the distribution of forces inside the nucleon. </a:t>
            </a:r>
            <a:r>
              <a:rPr lang="en-US" sz="1200" b="0" i="0" u="none" strike="noStrike" kern="1200" dirty="0">
                <a:solidFill>
                  <a:schemeClr val="tx1"/>
                </a:solidFill>
                <a:effectLst/>
                <a:latin typeface="Arial" charset="0"/>
                <a:ea typeface="ＭＳ Ｐゴシック" charset="0"/>
                <a:cs typeface="ＭＳ Ｐゴシック" charset="0"/>
              </a:rPr>
              <a:t>Fourier transforms of GPDs describe the distribution of </a:t>
            </a:r>
            <a:r>
              <a:rPr lang="en-US" sz="1200" b="0" i="0" u="none" strike="noStrike" kern="1200" dirty="0" err="1">
                <a:solidFill>
                  <a:schemeClr val="tx1"/>
                </a:solidFill>
                <a:effectLst/>
                <a:latin typeface="Arial" charset="0"/>
                <a:ea typeface="ＭＳ Ｐゴシック" charset="0"/>
                <a:cs typeface="ＭＳ Ｐゴシック" charset="0"/>
              </a:rPr>
              <a:t>partons</a:t>
            </a:r>
            <a:r>
              <a:rPr lang="en-US" sz="1200" b="0" i="0" u="none" strike="noStrike" kern="1200" dirty="0">
                <a:solidFill>
                  <a:schemeClr val="tx1"/>
                </a:solidFill>
                <a:effectLst/>
                <a:latin typeface="Arial" charset="0"/>
                <a:ea typeface="ＭＳ Ｐゴシック" charset="0"/>
                <a:cs typeface="ＭＳ Ｐゴシック" charset="0"/>
              </a:rPr>
              <a:t> in the transverse plane, and the 2nd moments of sum of GPDs H and E has been identified by </a:t>
            </a:r>
            <a:r>
              <a:rPr lang="en-US" sz="1200" b="0" i="0" u="none" strike="noStrike" kern="1200" dirty="0" err="1">
                <a:solidFill>
                  <a:schemeClr val="tx1"/>
                </a:solidFill>
                <a:effectLst/>
                <a:latin typeface="Arial" charset="0"/>
                <a:ea typeface="ＭＳ Ｐゴシック" charset="0"/>
                <a:cs typeface="ＭＳ Ｐゴシック" charset="0"/>
              </a:rPr>
              <a:t>X.Ji</a:t>
            </a:r>
            <a:r>
              <a:rPr lang="en-US" sz="1200" b="0" i="0" u="none" strike="noStrike" kern="1200" dirty="0">
                <a:solidFill>
                  <a:schemeClr val="tx1"/>
                </a:solidFill>
                <a:effectLst/>
                <a:latin typeface="Arial" charset="0"/>
                <a:ea typeface="ＭＳ Ｐゴシック" charset="0"/>
                <a:cs typeface="ＭＳ Ｐゴシック" charset="0"/>
              </a:rPr>
              <a:t> with the angular momentum (orbital plus spin) carried by the quarks</a:t>
            </a:r>
            <a:endParaRPr lang="en-US" dirty="0"/>
          </a:p>
        </p:txBody>
      </p:sp>
      <p:sp>
        <p:nvSpPr>
          <p:cNvPr id="4" name="Slide Number Placeholder 3"/>
          <p:cNvSpPr>
            <a:spLocks noGrp="1"/>
          </p:cNvSpPr>
          <p:nvPr>
            <p:ph type="sldNum" sz="quarter" idx="10"/>
          </p:nvPr>
        </p:nvSpPr>
        <p:spPr/>
        <p:txBody>
          <a:bodyPr/>
          <a:lstStyle/>
          <a:p>
            <a:pPr>
              <a:defRPr/>
            </a:pPr>
            <a:fld id="{5ABD7B9E-5ADE-864C-8373-0AF0F3EF448B}" type="slidenum">
              <a:rPr lang="en-US" smtClean="0"/>
              <a:pPr>
                <a:defRPr/>
              </a:pPr>
              <a:t>3</a:t>
            </a:fld>
            <a:endParaRPr lang="en-US"/>
          </a:p>
        </p:txBody>
      </p:sp>
    </p:spTree>
    <p:extLst>
      <p:ext uri="{BB962C8B-B14F-4D97-AF65-F5344CB8AC3E}">
        <p14:creationId xmlns:p14="http://schemas.microsoft.com/office/powerpoint/2010/main" val="3251632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we can study GPDs experimentally? The Compton process, in particular Deeply virtual Compton scattering, or production of a real photon in deep inelastic scattering regime has been identified as the cleanest channel for that. In DVCS the hard scale that factorize the process into hard and soft parts is set by the </a:t>
            </a:r>
            <a:r>
              <a:rPr lang="en-US" dirty="0" err="1"/>
              <a:t>virtuality</a:t>
            </a:r>
            <a:r>
              <a:rPr lang="en-US" dirty="0"/>
              <a:t> of the incoming space like photon. In DVCS spin asymmetries allow access to the imaginary pat of the Compton amplitude allows access that contain GPDs at specific kinematic point. Measurement of the lepton charge asymmetry allows extraction of the real part of the scattering amplitude which in turn contains integral of GPDs along the internal fraction of momentum carried by a </a:t>
            </a:r>
            <a:r>
              <a:rPr lang="en-US" dirty="0" err="1"/>
              <a:t>parton</a:t>
            </a:r>
            <a:r>
              <a:rPr lang="en-US" dirty="0"/>
              <a:t>. </a:t>
            </a:r>
          </a:p>
          <a:p>
            <a:r>
              <a:rPr lang="en-US" dirty="0"/>
              <a:t>Besides DVCS, there are two other Compton processes that can provide significantly more and complimentary information. The TCS, photoproduction of a time-like virtual photon, the hard scale for the factorization is set by outgoing time-like photon. This is a unique reaction when both the Re and </a:t>
            </a:r>
            <a:r>
              <a:rPr lang="en-US" dirty="0" err="1"/>
              <a:t>Im</a:t>
            </a:r>
            <a:r>
              <a:rPr lang="en-US" dirty="0"/>
              <a:t> parts of the Compton amplitude are accessible in the same measurements. Another important reaction for study of GPDs is double deeply virtual scattering. Here both incoming and outgoing photons can set the hard scale. Most importantly this is a reaction when GPDs can be extracted away from the diagonal ridge and allow mapping of the whole GPD surface in x and \xi space.  DDVCS will be access at JLANB in future high luminosity experiments.</a:t>
            </a:r>
          </a:p>
          <a:p>
            <a:endParaRPr lang="en-US" dirty="0"/>
          </a:p>
          <a:p>
            <a:r>
              <a:rPr lang="en-US" dirty="0"/>
              <a:t>Today I will present the first ever experimental measurement of the second Compton process, TCS</a:t>
            </a:r>
          </a:p>
        </p:txBody>
      </p:sp>
      <p:sp>
        <p:nvSpPr>
          <p:cNvPr id="4" name="Slide Number Placeholder 3"/>
          <p:cNvSpPr>
            <a:spLocks noGrp="1"/>
          </p:cNvSpPr>
          <p:nvPr>
            <p:ph type="sldNum" sz="quarter" idx="5"/>
          </p:nvPr>
        </p:nvSpPr>
        <p:spPr/>
        <p:txBody>
          <a:bodyPr/>
          <a:lstStyle/>
          <a:p>
            <a:pPr>
              <a:defRPr/>
            </a:pPr>
            <a:fld id="{5ABD7B9E-5ADE-864C-8373-0AF0F3EF448B}" type="slidenum">
              <a:rPr lang="en-US" smtClean="0"/>
              <a:pPr>
                <a:defRPr/>
              </a:pPr>
              <a:t>4</a:t>
            </a:fld>
            <a:endParaRPr lang="en-US"/>
          </a:p>
        </p:txBody>
      </p:sp>
    </p:spTree>
    <p:extLst>
      <p:ext uri="{BB962C8B-B14F-4D97-AF65-F5344CB8AC3E}">
        <p14:creationId xmlns:p14="http://schemas.microsoft.com/office/powerpoint/2010/main" val="707158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ＭＳ Ｐゴシック" charset="0"/>
                <a:cs typeface="ＭＳ Ｐゴシック" charset="0"/>
              </a:rPr>
              <a:t>TCS is a time-reversal process of DVCS. as in DVCS, final state of TCS is indistinguishable from the elementary BH scattering and in the experiment we measure both processes. At our energy range, BH dominates the cross section. </a:t>
            </a:r>
          </a:p>
          <a:p>
            <a:r>
              <a:rPr lang="en-US" sz="1200" b="0" i="0" u="none" strike="noStrike" kern="1200" baseline="0" dirty="0">
                <a:solidFill>
                  <a:schemeClr val="tx1"/>
                </a:solidFill>
                <a:latin typeface="Arial" charset="0"/>
                <a:ea typeface="ＭＳ Ｐゴシック" charset="0"/>
                <a:cs typeface="ＭＳ Ｐゴシック" charset="0"/>
              </a:rPr>
              <a:t>The key point is that the amplitudes for the Compton and Bethe-</a:t>
            </a:r>
            <a:r>
              <a:rPr lang="en-US" sz="1200" b="0" i="0" u="none" strike="noStrike" kern="1200" baseline="0" dirty="0" err="1">
                <a:solidFill>
                  <a:schemeClr val="tx1"/>
                </a:solidFill>
                <a:latin typeface="Arial" charset="0"/>
                <a:ea typeface="ＭＳ Ｐゴシック" charset="0"/>
                <a:cs typeface="ＭＳ Ｐゴシック" charset="0"/>
              </a:rPr>
              <a:t>Heitler</a:t>
            </a:r>
            <a:r>
              <a:rPr lang="en-US" sz="1200" b="0" i="0" u="none" strike="noStrike" kern="1200" baseline="0" dirty="0">
                <a:solidFill>
                  <a:schemeClr val="tx1"/>
                </a:solidFill>
                <a:latin typeface="Arial" charset="0"/>
                <a:ea typeface="ＭＳ Ｐゴシック" charset="0"/>
                <a:cs typeface="ＭＳ Ｐゴシック" charset="0"/>
              </a:rPr>
              <a:t> processes</a:t>
            </a:r>
          </a:p>
          <a:p>
            <a:r>
              <a:rPr lang="en-US" sz="1200" b="0" i="0" u="none" strike="noStrike" kern="1200" baseline="0" dirty="0">
                <a:solidFill>
                  <a:schemeClr val="tx1"/>
                </a:solidFill>
                <a:latin typeface="Arial" charset="0"/>
                <a:ea typeface="ＭＳ Ｐゴシック" charset="0"/>
                <a:cs typeface="ＭＳ Ｐゴシック" charset="0"/>
              </a:rPr>
              <a:t>transform with opposite signs under reversal of the lepton charge. As a consequence the</a:t>
            </a:r>
          </a:p>
          <a:p>
            <a:r>
              <a:rPr lang="en-US" sz="1200" b="0" i="0" u="none" strike="noStrike" kern="1200" baseline="0" dirty="0">
                <a:solidFill>
                  <a:schemeClr val="tx1"/>
                </a:solidFill>
                <a:latin typeface="Arial" charset="0"/>
                <a:ea typeface="ＭＳ Ｐゴシック" charset="0"/>
                <a:cs typeface="ＭＳ Ｐゴシック" charset="0"/>
              </a:rPr>
              <a:t>interference term between TCS and BH is odd under exchange of the ℓ+ and ℓ− momenta,</a:t>
            </a:r>
          </a:p>
          <a:p>
            <a:r>
              <a:rPr lang="en-US" sz="1200" b="0" i="0" u="none" strike="noStrike" kern="1200" baseline="0" dirty="0">
                <a:solidFill>
                  <a:schemeClr val="tx1"/>
                </a:solidFill>
                <a:latin typeface="Arial" charset="0"/>
                <a:ea typeface="ＭＳ Ｐゴシック" charset="0"/>
                <a:cs typeface="ＭＳ Ｐゴシック" charset="0"/>
              </a:rPr>
              <a:t>whereas the individual contributions of the two processes are even. Any observable that</a:t>
            </a:r>
          </a:p>
          <a:p>
            <a:r>
              <a:rPr lang="en-US" sz="1200" b="0" i="0" u="none" strike="noStrike" kern="1200" baseline="0" dirty="0">
                <a:solidFill>
                  <a:schemeClr val="tx1"/>
                </a:solidFill>
                <a:latin typeface="Arial" charset="0"/>
                <a:ea typeface="ＭＳ Ｐゴシック" charset="0"/>
                <a:cs typeface="ＭＳ Ｐゴシック" charset="0"/>
              </a:rPr>
              <a:t>changes sign under k ↔ k′ will hence project out the interference term, eliminating in particular</a:t>
            </a:r>
          </a:p>
          <a:p>
            <a:r>
              <a:rPr lang="en-US" sz="1200" b="0" i="0" u="none" strike="noStrike" kern="1200" baseline="0" dirty="0">
                <a:solidFill>
                  <a:schemeClr val="tx1"/>
                </a:solidFill>
                <a:latin typeface="Arial" charset="0"/>
                <a:ea typeface="ＭＳ Ｐゴシック" charset="0"/>
                <a:cs typeface="ＭＳ Ｐゴシック" charset="0"/>
              </a:rPr>
              <a:t>the large BH contribution</a:t>
            </a:r>
            <a:endParaRPr lang="en-US" dirty="0"/>
          </a:p>
        </p:txBody>
      </p:sp>
      <p:sp>
        <p:nvSpPr>
          <p:cNvPr id="4" name="Slide Number Placeholder 3"/>
          <p:cNvSpPr>
            <a:spLocks noGrp="1"/>
          </p:cNvSpPr>
          <p:nvPr>
            <p:ph type="sldNum" sz="quarter" idx="10"/>
          </p:nvPr>
        </p:nvSpPr>
        <p:spPr/>
        <p:txBody>
          <a:bodyPr/>
          <a:lstStyle/>
          <a:p>
            <a:pPr>
              <a:defRPr/>
            </a:pPr>
            <a:fld id="{5ABD7B9E-5ADE-864C-8373-0AF0F3EF448B}" type="slidenum">
              <a:rPr lang="en-US" smtClean="0"/>
              <a:pPr>
                <a:defRPr/>
              </a:pPr>
              <a:t>5</a:t>
            </a:fld>
            <a:endParaRPr lang="en-US"/>
          </a:p>
        </p:txBody>
      </p:sp>
    </p:spTree>
    <p:extLst>
      <p:ext uri="{BB962C8B-B14F-4D97-AF65-F5344CB8AC3E}">
        <p14:creationId xmlns:p14="http://schemas.microsoft.com/office/powerpoint/2010/main" val="1427475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Photoproduction of lepton pairs is studies by detecting </a:t>
            </a:r>
            <a:r>
              <a:rPr lang="en-US" dirty="0" err="1"/>
              <a:t>e+e</a:t>
            </a:r>
            <a:r>
              <a:rPr lang="en-US" dirty="0"/>
              <a:t>- and a recoil proton from scattering of a 10.6 GeV electrons off a LH2 target. in Missing momentum analysis, events that have a missing particle with M~0 and the transverse momentum ~0 are selected. This selection isolates two types of reactions, electron scattering wit Q2~0 and the photoproduction from </a:t>
            </a:r>
            <a:r>
              <a:rPr lang="en-US" dirty="0" err="1"/>
              <a:t>brem</a:t>
            </a:r>
            <a:r>
              <a:rPr lang="en-US" dirty="0"/>
              <a:t>. photons in the target. In these reactions lepton pairs are production of decays of vector mesons or a time-like </a:t>
            </a:r>
            <a:r>
              <a:rPr lang="en-US" dirty="0" err="1"/>
              <a:t>photon+BH</a:t>
            </a:r>
            <a:r>
              <a:rPr lang="en-US" dirty="0"/>
              <a:t> process. For GPD studies we select invariant mass region above know vector meson resonances, &gt;1.5 GeV and below 3 GeV.</a:t>
            </a:r>
          </a:p>
        </p:txBody>
      </p:sp>
      <p:sp>
        <p:nvSpPr>
          <p:cNvPr id="4" name="Slide Number Placeholder 3"/>
          <p:cNvSpPr>
            <a:spLocks noGrp="1"/>
          </p:cNvSpPr>
          <p:nvPr>
            <p:ph type="sldNum" sz="quarter" idx="5"/>
          </p:nvPr>
        </p:nvSpPr>
        <p:spPr/>
        <p:txBody>
          <a:bodyPr/>
          <a:lstStyle/>
          <a:p>
            <a:pPr>
              <a:defRPr/>
            </a:pPr>
            <a:fld id="{5ABD7B9E-5ADE-864C-8373-0AF0F3EF448B}" type="slidenum">
              <a:rPr lang="en-US" smtClean="0"/>
              <a:pPr>
                <a:defRPr/>
              </a:pPr>
              <a:t>7</a:t>
            </a:fld>
            <a:endParaRPr lang="en-US"/>
          </a:p>
        </p:txBody>
      </p:sp>
    </p:spTree>
    <p:extLst>
      <p:ext uri="{BB962C8B-B14F-4D97-AF65-F5344CB8AC3E}">
        <p14:creationId xmlns:p14="http://schemas.microsoft.com/office/powerpoint/2010/main" val="3071052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discussed before, the beam polarization asymmetry projects out imaginary part of the Compton amplitude with sin\phi modulation. On the left four graph, asymmetry is plotted vs \phi angle for four different transferred momentum bins showing sin\phi modulation. Red lines are fits to the experimental asymmetry shown in blue. On the right, amplitude of sin\phi modulation is plotted versus transferred momentum squared. One do not expect any asymmetry for BH process (calculation shown in red). Asymmetry of order of ~0.25 is clear sign of the TCS process. Moreover, the measured asymmetry is reproduced by GPD models that are tuned on DVCS – clear hint for universality of GPD framework. </a:t>
            </a:r>
          </a:p>
        </p:txBody>
      </p:sp>
      <p:sp>
        <p:nvSpPr>
          <p:cNvPr id="4" name="Slide Number Placeholder 3"/>
          <p:cNvSpPr>
            <a:spLocks noGrp="1"/>
          </p:cNvSpPr>
          <p:nvPr>
            <p:ph type="sldNum" sz="quarter" idx="5"/>
          </p:nvPr>
        </p:nvSpPr>
        <p:spPr/>
        <p:txBody>
          <a:bodyPr/>
          <a:lstStyle/>
          <a:p>
            <a:pPr>
              <a:defRPr/>
            </a:pPr>
            <a:fld id="{5ABD7B9E-5ADE-864C-8373-0AF0F3EF448B}" type="slidenum">
              <a:rPr lang="en-US" smtClean="0"/>
              <a:pPr>
                <a:defRPr/>
              </a:pPr>
              <a:t>8</a:t>
            </a:fld>
            <a:endParaRPr lang="en-US"/>
          </a:p>
        </p:txBody>
      </p:sp>
    </p:spTree>
    <p:extLst>
      <p:ext uri="{BB962C8B-B14F-4D97-AF65-F5344CB8AC3E}">
        <p14:creationId xmlns:p14="http://schemas.microsoft.com/office/powerpoint/2010/main" val="1307568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access the real part of the Compton amplitude, that can be access only in lepton change asymmetry in DVCS, we study so called forward-backward asymmetry. Definition is simple, it is basically replaces e+ and e- in final state. The BH amplitude is even under this transformation TCS and therefore the interference term not. The FB asymmetry projects out the real part of the amplitude with cos\phi modulation. The FB was developed for the J/psi photoproduction to access the real part of the production amplitude but is quite suitable for TCS with CLAS12 that has limited angular acceptance in forward region.</a:t>
            </a:r>
          </a:p>
        </p:txBody>
      </p:sp>
      <p:sp>
        <p:nvSpPr>
          <p:cNvPr id="4" name="Slide Number Placeholder 3"/>
          <p:cNvSpPr>
            <a:spLocks noGrp="1"/>
          </p:cNvSpPr>
          <p:nvPr>
            <p:ph type="sldNum" sz="quarter" idx="5"/>
          </p:nvPr>
        </p:nvSpPr>
        <p:spPr/>
        <p:txBody>
          <a:bodyPr/>
          <a:lstStyle/>
          <a:p>
            <a:pPr>
              <a:defRPr/>
            </a:pPr>
            <a:fld id="{5ABD7B9E-5ADE-864C-8373-0AF0F3EF448B}" type="slidenum">
              <a:rPr lang="en-US" smtClean="0"/>
              <a:pPr>
                <a:defRPr/>
              </a:pPr>
              <a:t>9</a:t>
            </a:fld>
            <a:endParaRPr lang="en-US"/>
          </a:p>
        </p:txBody>
      </p:sp>
    </p:spTree>
    <p:extLst>
      <p:ext uri="{BB962C8B-B14F-4D97-AF65-F5344CB8AC3E}">
        <p14:creationId xmlns:p14="http://schemas.microsoft.com/office/powerpoint/2010/main" val="3043371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results for FB asymmetry, the left and right graphs are for t-dependence of asymmetry for the full analyzed invariant mass range and for higher masses, respectively.  The data points are best described with GPD model (VGG) that has the D-term included. To remind that the D-term contains FF d(t) that encodes share force and the pressure on </a:t>
            </a:r>
            <a:r>
              <a:rPr lang="en-US" dirty="0" err="1"/>
              <a:t>partons</a:t>
            </a:r>
            <a:r>
              <a:rPr lang="en-US" dirty="0"/>
              <a:t> inside the nucleon.</a:t>
            </a:r>
          </a:p>
        </p:txBody>
      </p:sp>
      <p:sp>
        <p:nvSpPr>
          <p:cNvPr id="4" name="Slide Number Placeholder 3"/>
          <p:cNvSpPr>
            <a:spLocks noGrp="1"/>
          </p:cNvSpPr>
          <p:nvPr>
            <p:ph type="sldNum" sz="quarter" idx="5"/>
          </p:nvPr>
        </p:nvSpPr>
        <p:spPr/>
        <p:txBody>
          <a:bodyPr/>
          <a:lstStyle/>
          <a:p>
            <a:pPr>
              <a:defRPr/>
            </a:pPr>
            <a:fld id="{5ABD7B9E-5ADE-864C-8373-0AF0F3EF448B}" type="slidenum">
              <a:rPr lang="en-US" smtClean="0"/>
              <a:pPr>
                <a:defRPr/>
              </a:pPr>
              <a:t>10</a:t>
            </a:fld>
            <a:endParaRPr lang="en-US"/>
          </a:p>
        </p:txBody>
      </p:sp>
    </p:spTree>
    <p:extLst>
      <p:ext uri="{BB962C8B-B14F-4D97-AF65-F5344CB8AC3E}">
        <p14:creationId xmlns:p14="http://schemas.microsoft.com/office/powerpoint/2010/main" val="15511772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609600" y="3962400"/>
            <a:ext cx="7883525" cy="0"/>
          </a:xfrm>
          <a:prstGeom prst="line">
            <a:avLst/>
          </a:prstGeom>
          <a:noFill/>
          <a:ln w="19050">
            <a:solidFill>
              <a:schemeClr val="accent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6082" name="Rectangle 2"/>
          <p:cNvSpPr>
            <a:spLocks noGrp="1" noChangeArrowheads="1"/>
          </p:cNvSpPr>
          <p:nvPr>
            <p:ph type="ctrTitle"/>
          </p:nvPr>
        </p:nvSpPr>
        <p:spPr>
          <a:xfrm>
            <a:off x="914400" y="1524000"/>
            <a:ext cx="7623175" cy="1752600"/>
          </a:xfrm>
        </p:spPr>
        <p:txBody>
          <a:bodyPr/>
          <a:lstStyle>
            <a:lvl1pPr>
              <a:defRPr sz="5000"/>
            </a:lvl1pPr>
          </a:lstStyle>
          <a:p>
            <a:pPr lvl="0"/>
            <a:r>
              <a:rPr lang="en-US" noProof="0"/>
              <a:t>Click to edit Master title style</a:t>
            </a:r>
          </a:p>
        </p:txBody>
      </p:sp>
      <p:sp>
        <p:nvSpPr>
          <p:cNvPr id="46083" name="Rectangle 3"/>
          <p:cNvSpPr>
            <a:spLocks noGrp="1" noChangeArrowheads="1"/>
          </p:cNvSpPr>
          <p:nvPr>
            <p:ph type="subTitle" idx="1"/>
          </p:nvPr>
        </p:nvSpPr>
        <p:spPr>
          <a:xfrm>
            <a:off x="1981200" y="3962400"/>
            <a:ext cx="6553200" cy="1752600"/>
          </a:xfrm>
        </p:spPr>
        <p:txBody>
          <a:bodyPr/>
          <a:lstStyle>
            <a:lvl1pPr marL="0" indent="0">
              <a:buFont typeface="Wingdings" charset="0"/>
              <a:buNone/>
              <a:defRPr sz="2800"/>
            </a:lvl1pPr>
          </a:lstStyle>
          <a:p>
            <a:pPr lvl="0"/>
            <a:r>
              <a:rPr lang="en-US" noProof="0"/>
              <a:t>Click to edit Master subtitle style</a:t>
            </a:r>
          </a:p>
        </p:txBody>
      </p:sp>
      <p:sp>
        <p:nvSpPr>
          <p:cNvPr id="8" name="Rectangle 6"/>
          <p:cNvSpPr>
            <a:spLocks noGrp="1" noChangeArrowheads="1"/>
          </p:cNvSpPr>
          <p:nvPr>
            <p:ph type="sldNum" sz="quarter" idx="10"/>
          </p:nvPr>
        </p:nvSpPr>
        <p:spPr>
          <a:xfrm>
            <a:off x="7010400" y="0"/>
            <a:ext cx="2133600" cy="457200"/>
          </a:xfrm>
          <a:prstGeom prst="rect">
            <a:avLst/>
          </a:prstGeom>
        </p:spPr>
        <p:txBody>
          <a:bodyPr/>
          <a:lstStyle>
            <a:lvl1pPr>
              <a:defRPr/>
            </a:lvl1pPr>
          </a:lstStyle>
          <a:p>
            <a:pPr>
              <a:defRPr/>
            </a:pPr>
            <a:fld id="{C43BADD4-CD24-A945-BAAE-A91849A598A8}" type="slidenum">
              <a:rPr lang="en-US"/>
              <a:pPr>
                <a:defRPr/>
              </a:pPr>
              <a:t>‹#›</a:t>
            </a:fld>
            <a:endParaRPr lang="en-US"/>
          </a:p>
        </p:txBody>
      </p:sp>
      <p:pic>
        <p:nvPicPr>
          <p:cNvPr id="9" name="Picture 9" descr="JLab_logo_text_white1"/>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096000" y="6197600"/>
            <a:ext cx="2020888" cy="484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2" descr="jsa_tn"/>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121650" y="6196013"/>
            <a:ext cx="576263"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logo_180"/>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457200" y="6186006"/>
            <a:ext cx="530225" cy="53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descr="office_of_science3"/>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066800" y="6201881"/>
            <a:ext cx="127952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3053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r>
              <a:rPr lang="en-US"/>
              <a:t>S. Stepanyan, APS meeting, April 2022</a:t>
            </a:r>
          </a:p>
        </p:txBody>
      </p:sp>
    </p:spTree>
    <p:extLst>
      <p:ext uri="{BB962C8B-B14F-4D97-AF65-F5344CB8AC3E}">
        <p14:creationId xmlns:p14="http://schemas.microsoft.com/office/powerpoint/2010/main" val="29740638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S. Stepanyan, APS meeting, April 2022</a:t>
            </a:r>
          </a:p>
        </p:txBody>
      </p:sp>
    </p:spTree>
    <p:extLst>
      <p:ext uri="{BB962C8B-B14F-4D97-AF65-F5344CB8AC3E}">
        <p14:creationId xmlns:p14="http://schemas.microsoft.com/office/powerpoint/2010/main" val="15121993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pPr>
              <a:defRPr/>
            </a:pPr>
            <a:fld id="{A1B0015E-2DCE-0647-AC70-1307A9787ADA}" type="slidenum">
              <a:rPr lang="en-US"/>
              <a:pPr>
                <a:defRPr/>
              </a:pPr>
              <a:t>‹#›</a:t>
            </a:fld>
            <a:endParaRPr lang="en-US"/>
          </a:p>
        </p:txBody>
      </p:sp>
      <p:sp>
        <p:nvSpPr>
          <p:cNvPr id="5" name="Footer Placeholder 4"/>
          <p:cNvSpPr>
            <a:spLocks noGrp="1"/>
          </p:cNvSpPr>
          <p:nvPr>
            <p:ph type="ftr" sz="quarter" idx="12"/>
          </p:nvPr>
        </p:nvSpPr>
        <p:spPr/>
        <p:txBody>
          <a:bodyPr/>
          <a:lstStyle/>
          <a:p>
            <a:r>
              <a:rPr lang="en-US"/>
              <a:t>S. Stepanyan, APS meeting, April 2022</a:t>
            </a:r>
          </a:p>
        </p:txBody>
      </p:sp>
    </p:spTree>
    <p:extLst>
      <p:ext uri="{BB962C8B-B14F-4D97-AF65-F5344CB8AC3E}">
        <p14:creationId xmlns:p14="http://schemas.microsoft.com/office/powerpoint/2010/main" val="28295843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pPr>
              <a:defRPr/>
            </a:pPr>
            <a:fld id="{1709CE28-C7CE-8745-BFB9-5018AC97FBCC}" type="slidenum">
              <a:rPr lang="en-US"/>
              <a:pPr>
                <a:defRPr/>
              </a:pPr>
              <a:t>‹#›</a:t>
            </a:fld>
            <a:endParaRPr lang="en-US"/>
          </a:p>
        </p:txBody>
      </p:sp>
      <p:sp>
        <p:nvSpPr>
          <p:cNvPr id="4" name="Footer Placeholder 3"/>
          <p:cNvSpPr>
            <a:spLocks noGrp="1"/>
          </p:cNvSpPr>
          <p:nvPr>
            <p:ph type="ftr" sz="quarter" idx="12"/>
          </p:nvPr>
        </p:nvSpPr>
        <p:spPr/>
        <p:txBody>
          <a:bodyPr/>
          <a:lstStyle/>
          <a:p>
            <a:r>
              <a:rPr lang="en-US"/>
              <a:t>S. Stepanyan, APS meeting, April 2022</a:t>
            </a:r>
          </a:p>
        </p:txBody>
      </p:sp>
    </p:spTree>
    <p:extLst>
      <p:ext uri="{BB962C8B-B14F-4D97-AF65-F5344CB8AC3E}">
        <p14:creationId xmlns:p14="http://schemas.microsoft.com/office/powerpoint/2010/main" val="28326649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45059"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Freeform 7"/>
          <p:cNvSpPr>
            <a:spLocks noChangeArrowheads="1"/>
          </p:cNvSpPr>
          <p:nvPr/>
        </p:nvSpPr>
        <p:spPr bwMode="auto">
          <a:xfrm>
            <a:off x="381000" y="228600"/>
            <a:ext cx="8229600" cy="609600"/>
          </a:xfrm>
          <a:custGeom>
            <a:avLst/>
            <a:gdLst>
              <a:gd name="T0" fmla="*/ 0 w 1000"/>
              <a:gd name="T1" fmla="*/ 3716121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506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5068" name="Text Box 12"/>
          <p:cNvSpPr txBox="1">
            <a:spLocks noChangeArrowheads="1"/>
          </p:cNvSpPr>
          <p:nvPr userDrawn="1"/>
        </p:nvSpPr>
        <p:spPr bwMode="auto">
          <a:xfrm>
            <a:off x="8610600" y="0"/>
            <a:ext cx="5334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fld id="{9720EC9E-A843-3B41-91C8-68E632CF681B}" type="slidenum">
              <a:rPr lang="en-US">
                <a:cs typeface="+mn-cs"/>
              </a:rPr>
              <a:pPr>
                <a:spcBef>
                  <a:spcPct val="50000"/>
                </a:spcBef>
                <a:defRPr/>
              </a:pPr>
              <a:t>‹#›</a:t>
            </a:fld>
            <a:endParaRPr lang="en-US">
              <a:cs typeface="+mn-cs"/>
            </a:endParaRPr>
          </a:p>
        </p:txBody>
      </p:sp>
      <p:pic>
        <p:nvPicPr>
          <p:cNvPr id="12" name="Picture 10" descr="logo_180"/>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457200" y="6186006"/>
            <a:ext cx="530225" cy="53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1" descr="office_of_science3"/>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1066800" y="6201881"/>
            <a:ext cx="127952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9" descr="JLab_logo_text_white1"/>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6096000" y="6197600"/>
            <a:ext cx="2020888" cy="484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2" descr="jsa_tn"/>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8121650" y="6196013"/>
            <a:ext cx="576263"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a:xfrm>
            <a:off x="2971800" y="62484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 Stepanyan, APS meeting, April 2022</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4" r:id="rId4"/>
    <p:sldLayoutId id="2147483655" r:id="rId5"/>
  </p:sldLayoutIdLst>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hf sldNum="0" hdr="0" dt="0"/>
  <p:txStyles>
    <p:titleStyle>
      <a:lvl1pPr algn="l" rtl="0" eaLnBrk="0" fontAlgn="base" hangingPunct="0">
        <a:spcBef>
          <a:spcPct val="0"/>
        </a:spcBef>
        <a:spcAft>
          <a:spcPct val="0"/>
        </a:spcAft>
        <a:defRPr sz="4200">
          <a:solidFill>
            <a:schemeClr val="tx2"/>
          </a:solidFill>
          <a:latin typeface="+mj-lt"/>
          <a:ea typeface="+mj-ea"/>
          <a:cs typeface="ＭＳ Ｐゴシック" charset="0"/>
        </a:defRPr>
      </a:lvl1pPr>
      <a:lvl2pPr algn="l" rtl="0" eaLnBrk="0" fontAlgn="base" hangingPunct="0">
        <a:spcBef>
          <a:spcPct val="0"/>
        </a:spcBef>
        <a:spcAft>
          <a:spcPct val="0"/>
        </a:spcAft>
        <a:defRPr sz="4200">
          <a:solidFill>
            <a:schemeClr val="tx2"/>
          </a:solidFill>
          <a:latin typeface="Garamond" charset="0"/>
          <a:ea typeface="ＭＳ Ｐゴシック" charset="0"/>
          <a:cs typeface="ＭＳ Ｐゴシック" charset="0"/>
        </a:defRPr>
      </a:lvl2pPr>
      <a:lvl3pPr algn="l" rtl="0" eaLnBrk="0" fontAlgn="base" hangingPunct="0">
        <a:spcBef>
          <a:spcPct val="0"/>
        </a:spcBef>
        <a:spcAft>
          <a:spcPct val="0"/>
        </a:spcAft>
        <a:defRPr sz="4200">
          <a:solidFill>
            <a:schemeClr val="tx2"/>
          </a:solidFill>
          <a:latin typeface="Garamond" charset="0"/>
          <a:ea typeface="ＭＳ Ｐゴシック" charset="0"/>
          <a:cs typeface="ＭＳ Ｐゴシック" charset="0"/>
        </a:defRPr>
      </a:lvl3pPr>
      <a:lvl4pPr algn="l" rtl="0" eaLnBrk="0" fontAlgn="base" hangingPunct="0">
        <a:spcBef>
          <a:spcPct val="0"/>
        </a:spcBef>
        <a:spcAft>
          <a:spcPct val="0"/>
        </a:spcAft>
        <a:defRPr sz="4200">
          <a:solidFill>
            <a:schemeClr val="tx2"/>
          </a:solidFill>
          <a:latin typeface="Garamond" charset="0"/>
          <a:ea typeface="ＭＳ Ｐゴシック" charset="0"/>
          <a:cs typeface="ＭＳ Ｐゴシック" charset="0"/>
        </a:defRPr>
      </a:lvl4pPr>
      <a:lvl5pPr algn="l" rtl="0" eaLnBrk="0" fontAlgn="base" hangingPunct="0">
        <a:spcBef>
          <a:spcPct val="0"/>
        </a:spcBef>
        <a:spcAft>
          <a:spcPct val="0"/>
        </a:spcAft>
        <a:defRPr sz="4200">
          <a:solidFill>
            <a:schemeClr val="tx2"/>
          </a:solidFill>
          <a:latin typeface="Garamond" charset="0"/>
          <a:ea typeface="ＭＳ Ｐゴシック" charset="0"/>
          <a:cs typeface="ＭＳ Ｐゴシック" charset="0"/>
        </a:defRPr>
      </a:lvl5pPr>
      <a:lvl6pPr marL="457200" algn="l" rtl="0" fontAlgn="base">
        <a:spcBef>
          <a:spcPct val="0"/>
        </a:spcBef>
        <a:spcAft>
          <a:spcPct val="0"/>
        </a:spcAft>
        <a:defRPr sz="4200">
          <a:solidFill>
            <a:schemeClr val="tx2"/>
          </a:solidFill>
          <a:latin typeface="Garamond" charset="0"/>
          <a:ea typeface="ＭＳ Ｐゴシック" charset="0"/>
        </a:defRPr>
      </a:lvl6pPr>
      <a:lvl7pPr marL="914400" algn="l" rtl="0" fontAlgn="base">
        <a:spcBef>
          <a:spcPct val="0"/>
        </a:spcBef>
        <a:spcAft>
          <a:spcPct val="0"/>
        </a:spcAft>
        <a:defRPr sz="4200">
          <a:solidFill>
            <a:schemeClr val="tx2"/>
          </a:solidFill>
          <a:latin typeface="Garamond" charset="0"/>
          <a:ea typeface="ＭＳ Ｐゴシック" charset="0"/>
        </a:defRPr>
      </a:lvl7pPr>
      <a:lvl8pPr marL="1371600" algn="l" rtl="0" fontAlgn="base">
        <a:spcBef>
          <a:spcPct val="0"/>
        </a:spcBef>
        <a:spcAft>
          <a:spcPct val="0"/>
        </a:spcAft>
        <a:defRPr sz="4200">
          <a:solidFill>
            <a:schemeClr val="tx2"/>
          </a:solidFill>
          <a:latin typeface="Garamond" charset="0"/>
          <a:ea typeface="ＭＳ Ｐゴシック" charset="0"/>
        </a:defRPr>
      </a:lvl8pPr>
      <a:lvl9pPr marL="1828800" algn="l" rtl="0" fontAlgn="base">
        <a:spcBef>
          <a:spcPct val="0"/>
        </a:spcBef>
        <a:spcAft>
          <a:spcPct val="0"/>
        </a:spcAft>
        <a:defRPr sz="4200">
          <a:solidFill>
            <a:schemeClr val="tx2"/>
          </a:solidFill>
          <a:latin typeface="Garamond" charset="0"/>
          <a:ea typeface="ＭＳ Ｐゴシック"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3000">
          <a:solidFill>
            <a:schemeClr val="tx1"/>
          </a:solidFill>
          <a:latin typeface="+mn-lt"/>
          <a:ea typeface="+mn-ea"/>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charset="0"/>
        <a:buChar char="n"/>
        <a:defRPr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charset="0"/>
        <a:buChar char="q"/>
        <a:defRPr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charset="0"/>
        <a:buChar char="§"/>
        <a:defRPr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ournals.aps.org/prl/abstract/10.1103/PhysRevLett.127.26250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emf"/><Relationship Id="rId7" Type="http://schemas.openxmlformats.org/officeDocument/2006/relationships/image" Target="../media/image78.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52.emf"/><Relationship Id="rId9" Type="http://schemas.openxmlformats.org/officeDocument/2006/relationships/image" Target="../media/image80.png"/></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2.wmf"/><Relationship Id="rId18" Type="http://schemas.openxmlformats.org/officeDocument/2006/relationships/image" Target="../media/image16.emf"/><Relationship Id="rId3" Type="http://schemas.openxmlformats.org/officeDocument/2006/relationships/notesSlide" Target="../notesSlides/notesSlide3.xml"/><Relationship Id="rId7" Type="http://schemas.openxmlformats.org/officeDocument/2006/relationships/image" Target="../media/image9.wmf"/><Relationship Id="rId12" Type="http://schemas.openxmlformats.org/officeDocument/2006/relationships/oleObject" Target="../embeddings/oleObject4.bin"/><Relationship Id="rId17" Type="http://schemas.openxmlformats.org/officeDocument/2006/relationships/image" Target="../media/image14.wmf"/><Relationship Id="rId2" Type="http://schemas.openxmlformats.org/officeDocument/2006/relationships/slideLayout" Target="../slideLayouts/slideLayout2.xml"/><Relationship Id="rId16" Type="http://schemas.openxmlformats.org/officeDocument/2006/relationships/oleObject" Target="../embeddings/oleObject6.bin"/><Relationship Id="rId20" Type="http://schemas.openxmlformats.org/officeDocument/2006/relationships/image" Target="../media/image18.emf"/><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1.wmf"/><Relationship Id="rId5" Type="http://schemas.openxmlformats.org/officeDocument/2006/relationships/image" Target="../media/image16.png"/><Relationship Id="rId15" Type="http://schemas.openxmlformats.org/officeDocument/2006/relationships/image" Target="../media/image13.wmf"/><Relationship Id="rId10" Type="http://schemas.openxmlformats.org/officeDocument/2006/relationships/oleObject" Target="../embeddings/oleObject3.bin"/><Relationship Id="rId19" Type="http://schemas.openxmlformats.org/officeDocument/2006/relationships/image" Target="../media/image17.emf"/><Relationship Id="rId4" Type="http://schemas.openxmlformats.org/officeDocument/2006/relationships/image" Target="../media/image15.wmf"/><Relationship Id="rId9" Type="http://schemas.openxmlformats.org/officeDocument/2006/relationships/image" Target="../media/image10.wmf"/><Relationship Id="rId1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6.tiff"/><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0.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tiff"/><Relationship Id="rId14" Type="http://schemas.openxmlformats.org/officeDocument/2006/relationships/image" Target="../media/image27.tiff"/></Relationships>
</file>

<file path=ppt/slides/_rels/slide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notesSlide" Target="../notesSlides/notesSlide5.xml"/><Relationship Id="rId7" Type="http://schemas.openxmlformats.org/officeDocument/2006/relationships/image" Target="../media/image30.emf"/><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29.emf"/><Relationship Id="rId11" Type="http://schemas.openxmlformats.org/officeDocument/2006/relationships/image" Target="../media/image34.png"/><Relationship Id="rId5" Type="http://schemas.openxmlformats.org/officeDocument/2006/relationships/image" Target="../media/image28.emf"/><Relationship Id="rId10" Type="http://schemas.openxmlformats.org/officeDocument/2006/relationships/image" Target="../media/image33.emf"/><Relationship Id="rId4" Type="http://schemas.openxmlformats.org/officeDocument/2006/relationships/oleObject" Target="../embeddings/oleObject7.bin"/><Relationship Id="rId9" Type="http://schemas.openxmlformats.org/officeDocument/2006/relationships/image" Target="../media/image32.jpe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0.emf"/><Relationship Id="rId18" Type="http://schemas.openxmlformats.org/officeDocument/2006/relationships/image" Target="../media/image55.png"/><Relationship Id="rId3" Type="http://schemas.openxmlformats.org/officeDocument/2006/relationships/notesSlide" Target="../notesSlides/notesSlide6.xml"/><Relationship Id="rId7" Type="http://schemas.openxmlformats.org/officeDocument/2006/relationships/image" Target="../media/image38.emf"/><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slideLayout" Target="../slideLayouts/slideLayout5.xml"/><Relationship Id="rId16" Type="http://schemas.openxmlformats.org/officeDocument/2006/relationships/image" Target="../media/image53.png"/><Relationship Id="rId1" Type="http://schemas.openxmlformats.org/officeDocument/2006/relationships/vmlDrawing" Target="../drawings/vmlDrawing3.vml"/><Relationship Id="rId6" Type="http://schemas.openxmlformats.org/officeDocument/2006/relationships/image" Target="../media/image37.emf"/><Relationship Id="rId11" Type="http://schemas.openxmlformats.org/officeDocument/2006/relationships/image" Target="../media/image48.png"/><Relationship Id="rId5" Type="http://schemas.openxmlformats.org/officeDocument/2006/relationships/image" Target="../media/image36.emf"/><Relationship Id="rId15" Type="http://schemas.openxmlformats.org/officeDocument/2006/relationships/image" Target="../media/image52.png"/><Relationship Id="rId10" Type="http://schemas.openxmlformats.org/officeDocument/2006/relationships/image" Target="../media/image47.png"/><Relationship Id="rId19" Type="http://schemas.openxmlformats.org/officeDocument/2006/relationships/image" Target="../media/image42.png"/><Relationship Id="rId4" Type="http://schemas.openxmlformats.org/officeDocument/2006/relationships/oleObject" Target="../embeddings/oleObject8.bin"/><Relationship Id="rId9" Type="http://schemas.openxmlformats.org/officeDocument/2006/relationships/image" Target="../media/image46.png"/><Relationship Id="rId14" Type="http://schemas.openxmlformats.org/officeDocument/2006/relationships/image" Target="../media/image51.png"/></Relationships>
</file>

<file path=ppt/slides/_rels/slide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45.emf"/><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44.emf"/><Relationship Id="rId10" Type="http://schemas.openxmlformats.org/officeDocument/2006/relationships/image" Target="../media/image64.png"/><Relationship Id="rId4" Type="http://schemas.openxmlformats.org/officeDocument/2006/relationships/image" Target="../media/image43.emf"/><Relationship Id="rId9" Type="http://schemas.openxmlformats.org/officeDocument/2006/relationships/image" Target="../media/image63.png"/></Relationships>
</file>

<file path=ppt/slides/_rels/slide9.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image" Target="../media/image66.png"/><Relationship Id="rId7" Type="http://schemas.openxmlformats.org/officeDocument/2006/relationships/image" Target="../media/image48.emf"/><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47.emf"/><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46.jpeg"/><Relationship Id="rId9" Type="http://schemas.openxmlformats.org/officeDocument/2006/relationships/image" Target="../media/image5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609600" y="1295400"/>
            <a:ext cx="7924800" cy="1752600"/>
          </a:xfrm>
        </p:spPr>
        <p:txBody>
          <a:bodyPr/>
          <a:lstStyle/>
          <a:p>
            <a:pPr lvl="0" algn="r">
              <a:spcBef>
                <a:spcPct val="20000"/>
              </a:spcBef>
              <a:buClr>
                <a:srgbClr val="CC9900"/>
              </a:buClr>
              <a:buSzPct val="65000"/>
            </a:pPr>
            <a:r>
              <a:rPr lang="en-US" sz="2400" dirty="0">
                <a:solidFill>
                  <a:schemeClr val="accent2"/>
                </a:solidFill>
                <a:latin typeface="Arial" charset="0"/>
                <a:cs typeface="+mj-cs"/>
              </a:rPr>
              <a:t>First Measurement of </a:t>
            </a:r>
            <a:r>
              <a:rPr lang="en-US" sz="2400" dirty="0" err="1">
                <a:solidFill>
                  <a:schemeClr val="accent2"/>
                </a:solidFill>
                <a:latin typeface="Arial" charset="0"/>
                <a:cs typeface="+mj-cs"/>
              </a:rPr>
              <a:t>Timelike</a:t>
            </a:r>
            <a:r>
              <a:rPr lang="en-US" sz="2400" dirty="0">
                <a:solidFill>
                  <a:schemeClr val="accent2"/>
                </a:solidFill>
                <a:latin typeface="Arial" charset="0"/>
                <a:cs typeface="+mj-cs"/>
              </a:rPr>
              <a:t> Compton Scattering</a:t>
            </a:r>
            <a:br>
              <a:rPr lang="en-US" sz="2400" dirty="0">
                <a:solidFill>
                  <a:schemeClr val="accent2"/>
                </a:solidFill>
                <a:latin typeface="Arial" charset="0"/>
                <a:cs typeface="+mj-cs"/>
              </a:rPr>
            </a:br>
            <a:r>
              <a:rPr lang="en-US" sz="1600" dirty="0">
                <a:solidFill>
                  <a:srgbClr val="000000"/>
                </a:solidFill>
                <a:latin typeface="Arial"/>
                <a:hlinkClick r:id="rId3">
                  <a:extLst>
                    <a:ext uri="{A12FA001-AC4F-418D-AE19-62706E023703}">
                      <ahyp:hlinkClr xmlns:ahyp="http://schemas.microsoft.com/office/drawing/2018/hyperlinkcolor" val="tx"/>
                    </a:ext>
                  </a:extLst>
                </a:hlinkClick>
              </a:rPr>
              <a:t>PhysRevLett.127.262501</a:t>
            </a:r>
            <a:br>
              <a:rPr lang="en-US" sz="1600" dirty="0">
                <a:solidFill>
                  <a:srgbClr val="000000"/>
                </a:solidFill>
                <a:latin typeface="Arial"/>
              </a:rPr>
            </a:br>
            <a:endParaRPr lang="en-US" sz="2400" baseline="24000" dirty="0">
              <a:solidFill>
                <a:schemeClr val="accent2"/>
              </a:solidFill>
              <a:latin typeface="Arial" charset="0"/>
              <a:cs typeface="+mj-cs"/>
            </a:endParaRPr>
          </a:p>
        </p:txBody>
      </p:sp>
      <p:sp>
        <p:nvSpPr>
          <p:cNvPr id="52227" name="Rectangle 3"/>
          <p:cNvSpPr>
            <a:spLocks noGrp="1" noChangeArrowheads="1"/>
          </p:cNvSpPr>
          <p:nvPr>
            <p:ph type="subTitle" idx="1"/>
          </p:nvPr>
        </p:nvSpPr>
        <p:spPr>
          <a:xfrm>
            <a:off x="457200" y="3962400"/>
            <a:ext cx="8077200" cy="1752600"/>
          </a:xfrm>
        </p:spPr>
        <p:txBody>
          <a:bodyPr/>
          <a:lstStyle/>
          <a:p>
            <a:pPr algn="r" eaLnBrk="1" hangingPunct="1">
              <a:buClrTx/>
              <a:buSzTx/>
              <a:buFontTx/>
              <a:buNone/>
              <a:defRPr/>
            </a:pPr>
            <a:r>
              <a:rPr lang="en-US" sz="2000" dirty="0">
                <a:solidFill>
                  <a:srgbClr val="008000"/>
                </a:solidFill>
                <a:cs typeface="+mn-cs"/>
              </a:rPr>
              <a:t>P. </a:t>
            </a:r>
            <a:r>
              <a:rPr lang="en-US" sz="2000" dirty="0" err="1">
                <a:solidFill>
                  <a:srgbClr val="008000"/>
                </a:solidFill>
                <a:cs typeface="+mn-cs"/>
              </a:rPr>
              <a:t>Chatagnon</a:t>
            </a:r>
            <a:r>
              <a:rPr lang="en-US" sz="2000" dirty="0">
                <a:solidFill>
                  <a:srgbClr val="008000"/>
                </a:solidFill>
                <a:cs typeface="+mn-cs"/>
              </a:rPr>
              <a:t> (INFN), S. Nicolai(</a:t>
            </a:r>
            <a:r>
              <a:rPr lang="en-US" sz="2000" dirty="0" err="1">
                <a:solidFill>
                  <a:srgbClr val="008000"/>
                </a:solidFill>
                <a:cs typeface="+mn-cs"/>
              </a:rPr>
              <a:t>IJCLab</a:t>
            </a:r>
            <a:r>
              <a:rPr lang="en-US" sz="2000" dirty="0">
                <a:solidFill>
                  <a:srgbClr val="008000"/>
                </a:solidFill>
                <a:cs typeface="+mn-cs"/>
              </a:rPr>
              <a:t>), St. St. (JLAB) at al., </a:t>
            </a:r>
          </a:p>
          <a:p>
            <a:pPr algn="r" eaLnBrk="1" hangingPunct="1">
              <a:buClrTx/>
              <a:buSzTx/>
              <a:buFontTx/>
              <a:buNone/>
              <a:defRPr/>
            </a:pPr>
            <a:r>
              <a:rPr lang="en-US" sz="2000" i="1" dirty="0">
                <a:solidFill>
                  <a:srgbClr val="008000"/>
                </a:solidFill>
                <a:cs typeface="+mn-cs"/>
              </a:rPr>
              <a:t>(CLAS collaboration)</a:t>
            </a:r>
          </a:p>
          <a:p>
            <a:pPr algn="r" eaLnBrk="1" hangingPunct="1">
              <a:buClrTx/>
              <a:buSzTx/>
              <a:buFontTx/>
              <a:buNone/>
              <a:defRPr/>
            </a:pPr>
            <a:endParaRPr lang="en-US" sz="2400" i="1" dirty="0">
              <a:solidFill>
                <a:srgbClr val="008000"/>
              </a:solidFill>
              <a:cs typeface="+mn-cs"/>
            </a:endParaRPr>
          </a:p>
        </p:txBody>
      </p:sp>
      <p:pic>
        <p:nvPicPr>
          <p:cNvPr id="4" name="Picture 3">
            <a:extLst>
              <a:ext uri="{FF2B5EF4-FFF2-40B4-BE49-F238E27FC236}">
                <a16:creationId xmlns:a16="http://schemas.microsoft.com/office/drawing/2014/main" id="{63D27F61-DDD1-8045-A7AA-FAA660B0C01D}"/>
              </a:ext>
            </a:extLst>
          </p:cNvPr>
          <p:cNvPicPr>
            <a:picLocks noChangeAspect="1"/>
          </p:cNvPicPr>
          <p:nvPr/>
        </p:nvPicPr>
        <p:blipFill>
          <a:blip r:embed="rId4">
            <a:extLst>
              <a:ext uri="{28A0092B-C50C-407E-A947-70E740481C1C}">
                <a14:useLocalDpi xmlns:a14="http://schemas.microsoft.com/office/drawing/2010/main" val="0"/>
              </a:ext>
            </a:extLst>
          </a:blip>
          <a:srcRect l="57500" t="51989" r="5694" b="15971"/>
          <a:stretch>
            <a:fillRect/>
          </a:stretch>
        </p:blipFill>
        <p:spPr>
          <a:xfrm>
            <a:off x="7464899" y="381000"/>
            <a:ext cx="1040625" cy="640080"/>
          </a:xfrm>
          <a:prstGeom prst="rect">
            <a:avLst/>
          </a:prstGeom>
          <a:ln w="3175" cap="flat" cmpd="sng" algn="ctr">
            <a:solidFill>
              <a:srgbClr val="000000"/>
            </a:solidFill>
            <a:prstDash val="solid"/>
            <a:round/>
            <a:headEnd type="none" w="med" len="med"/>
            <a:tailEnd type="none" w="med" len="med"/>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8CFE35-C7CB-4E42-A76A-08AAA528465C}"/>
              </a:ext>
            </a:extLst>
          </p:cNvPr>
          <p:cNvSpPr>
            <a:spLocks noGrp="1"/>
          </p:cNvSpPr>
          <p:nvPr>
            <p:ph type="ftr" sz="quarter" idx="12"/>
          </p:nvPr>
        </p:nvSpPr>
        <p:spPr/>
        <p:txBody>
          <a:bodyPr/>
          <a:lstStyle/>
          <a:p>
            <a:r>
              <a:rPr lang="en-US"/>
              <a:t>S. Stepanyan, APS meeting, April 2022</a:t>
            </a:r>
          </a:p>
        </p:txBody>
      </p:sp>
      <p:pic>
        <p:nvPicPr>
          <p:cNvPr id="4" name="Picture 3">
            <a:extLst>
              <a:ext uri="{FF2B5EF4-FFF2-40B4-BE49-F238E27FC236}">
                <a16:creationId xmlns:a16="http://schemas.microsoft.com/office/drawing/2014/main" id="{0C9007E8-4280-6E4E-A5B2-C03B8D46E6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358294" y="229662"/>
            <a:ext cx="2431143" cy="4114800"/>
          </a:xfrm>
          <a:prstGeom prst="rect">
            <a:avLst/>
          </a:prstGeom>
        </p:spPr>
      </p:pic>
      <p:pic>
        <p:nvPicPr>
          <p:cNvPr id="6" name="Picture 5">
            <a:extLst>
              <a:ext uri="{FF2B5EF4-FFF2-40B4-BE49-F238E27FC236}">
                <a16:creationId xmlns:a16="http://schemas.microsoft.com/office/drawing/2014/main" id="{65CAC11F-C904-CE4C-8A79-93A7160E22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473094" y="190655"/>
            <a:ext cx="2431143" cy="4114800"/>
          </a:xfrm>
          <a:prstGeom prst="rect">
            <a:avLst/>
          </a:prstGeom>
        </p:spPr>
      </p:pic>
      <mc:AlternateContent xmlns:mc="http://schemas.openxmlformats.org/markup-compatibility/2006" xmlns:a14="http://schemas.microsoft.com/office/drawing/2010/main">
        <mc:Choice Requires="a14">
          <p:sp>
            <p:nvSpPr>
              <p:cNvPr id="7" name="Rectangle 2">
                <a:extLst>
                  <a:ext uri="{FF2B5EF4-FFF2-40B4-BE49-F238E27FC236}">
                    <a16:creationId xmlns:a16="http://schemas.microsoft.com/office/drawing/2014/main" id="{18C3906C-0710-E44F-9C2C-34E37F502910}"/>
                  </a:ext>
                </a:extLst>
              </p:cNvPr>
              <p:cNvSpPr txBox="1">
                <a:spLocks noChangeArrowheads="1"/>
              </p:cNvSpPr>
              <p:nvPr/>
            </p:nvSpPr>
            <p:spPr bwMode="auto">
              <a:xfrm>
                <a:off x="381000" y="228600"/>
                <a:ext cx="8229600" cy="603250"/>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ＭＳ Ｐゴシック" charset="0"/>
                  </a:defRPr>
                </a:lvl1pPr>
                <a:lvl2pPr algn="l" rtl="0" eaLnBrk="0" fontAlgn="base" hangingPunct="0">
                  <a:spcBef>
                    <a:spcPct val="0"/>
                  </a:spcBef>
                  <a:spcAft>
                    <a:spcPct val="0"/>
                  </a:spcAft>
                  <a:defRPr sz="4200">
                    <a:solidFill>
                      <a:schemeClr val="tx2"/>
                    </a:solidFill>
                    <a:latin typeface="Garamond" charset="0"/>
                    <a:ea typeface="ＭＳ Ｐゴシック" charset="0"/>
                    <a:cs typeface="ＭＳ Ｐゴシック" charset="0"/>
                  </a:defRPr>
                </a:lvl2pPr>
                <a:lvl3pPr algn="l" rtl="0" eaLnBrk="0" fontAlgn="base" hangingPunct="0">
                  <a:spcBef>
                    <a:spcPct val="0"/>
                  </a:spcBef>
                  <a:spcAft>
                    <a:spcPct val="0"/>
                  </a:spcAft>
                  <a:defRPr sz="4200">
                    <a:solidFill>
                      <a:schemeClr val="tx2"/>
                    </a:solidFill>
                    <a:latin typeface="Garamond" charset="0"/>
                    <a:ea typeface="ＭＳ Ｐゴシック" charset="0"/>
                    <a:cs typeface="ＭＳ Ｐゴシック" charset="0"/>
                  </a:defRPr>
                </a:lvl3pPr>
                <a:lvl4pPr algn="l" rtl="0" eaLnBrk="0" fontAlgn="base" hangingPunct="0">
                  <a:spcBef>
                    <a:spcPct val="0"/>
                  </a:spcBef>
                  <a:spcAft>
                    <a:spcPct val="0"/>
                  </a:spcAft>
                  <a:defRPr sz="4200">
                    <a:solidFill>
                      <a:schemeClr val="tx2"/>
                    </a:solidFill>
                    <a:latin typeface="Garamond" charset="0"/>
                    <a:ea typeface="ＭＳ Ｐゴシック" charset="0"/>
                    <a:cs typeface="ＭＳ Ｐゴシック" charset="0"/>
                  </a:defRPr>
                </a:lvl4pPr>
                <a:lvl5pPr algn="l" rtl="0" eaLnBrk="0" fontAlgn="base" hangingPunct="0">
                  <a:spcBef>
                    <a:spcPct val="0"/>
                  </a:spcBef>
                  <a:spcAft>
                    <a:spcPct val="0"/>
                  </a:spcAft>
                  <a:defRPr sz="4200">
                    <a:solidFill>
                      <a:schemeClr val="tx2"/>
                    </a:solidFill>
                    <a:latin typeface="Garamond" charset="0"/>
                    <a:ea typeface="ＭＳ Ｐゴシック" charset="0"/>
                    <a:cs typeface="ＭＳ Ｐゴシック" charset="0"/>
                  </a:defRPr>
                </a:lvl5pPr>
                <a:lvl6pPr marL="457200" algn="l" rtl="0" fontAlgn="base">
                  <a:spcBef>
                    <a:spcPct val="0"/>
                  </a:spcBef>
                  <a:spcAft>
                    <a:spcPct val="0"/>
                  </a:spcAft>
                  <a:defRPr sz="4200">
                    <a:solidFill>
                      <a:schemeClr val="tx2"/>
                    </a:solidFill>
                    <a:latin typeface="Garamond" charset="0"/>
                    <a:ea typeface="ＭＳ Ｐゴシック" charset="0"/>
                  </a:defRPr>
                </a:lvl6pPr>
                <a:lvl7pPr marL="914400" algn="l" rtl="0" fontAlgn="base">
                  <a:spcBef>
                    <a:spcPct val="0"/>
                  </a:spcBef>
                  <a:spcAft>
                    <a:spcPct val="0"/>
                  </a:spcAft>
                  <a:defRPr sz="4200">
                    <a:solidFill>
                      <a:schemeClr val="tx2"/>
                    </a:solidFill>
                    <a:latin typeface="Garamond" charset="0"/>
                    <a:ea typeface="ＭＳ Ｐゴシック" charset="0"/>
                  </a:defRPr>
                </a:lvl7pPr>
                <a:lvl8pPr marL="1371600" algn="l" rtl="0" fontAlgn="base">
                  <a:spcBef>
                    <a:spcPct val="0"/>
                  </a:spcBef>
                  <a:spcAft>
                    <a:spcPct val="0"/>
                  </a:spcAft>
                  <a:defRPr sz="4200">
                    <a:solidFill>
                      <a:schemeClr val="tx2"/>
                    </a:solidFill>
                    <a:latin typeface="Garamond" charset="0"/>
                    <a:ea typeface="ＭＳ Ｐゴシック" charset="0"/>
                  </a:defRPr>
                </a:lvl8pPr>
                <a:lvl9pPr marL="1828800" algn="l" rtl="0" fontAlgn="base">
                  <a:spcBef>
                    <a:spcPct val="0"/>
                  </a:spcBef>
                  <a:spcAft>
                    <a:spcPct val="0"/>
                  </a:spcAft>
                  <a:defRPr sz="4200">
                    <a:solidFill>
                      <a:schemeClr val="tx2"/>
                    </a:solidFill>
                    <a:latin typeface="Garamond" charset="0"/>
                    <a:ea typeface="ＭＳ Ｐゴシック" charset="0"/>
                  </a:defRPr>
                </a:lvl9pPr>
              </a:lstStyle>
              <a:p>
                <a:pPr eaLnBrk="1" hangingPunct="1">
                  <a:defRPr/>
                </a:pPr>
                <a14:m>
                  <m:oMath xmlns:m="http://schemas.openxmlformats.org/officeDocument/2006/math">
                    <m:sSub>
                      <m:sSubPr>
                        <m:ctrlPr>
                          <a:rPr lang="en-US" sz="3200" b="0" i="1" kern="0" smtClean="0">
                            <a:solidFill>
                              <a:schemeClr val="accent2"/>
                            </a:solidFill>
                            <a:latin typeface="Cambria Math" panose="02040503050406030204" pitchFamily="18" charset="0"/>
                            <a:cs typeface="+mj-cs"/>
                          </a:rPr>
                        </m:ctrlPr>
                      </m:sSubPr>
                      <m:e>
                        <m:r>
                          <a:rPr lang="en-US" sz="3200" b="0" i="1" kern="0" smtClean="0">
                            <a:solidFill>
                              <a:schemeClr val="accent2"/>
                            </a:solidFill>
                            <a:latin typeface="Cambria Math" panose="02040503050406030204" pitchFamily="18" charset="0"/>
                            <a:cs typeface="+mj-cs"/>
                          </a:rPr>
                          <m:t>𝐴</m:t>
                        </m:r>
                      </m:e>
                      <m:sub>
                        <m:r>
                          <a:rPr lang="en-US" sz="3200" b="0" i="1" kern="0" smtClean="0">
                            <a:solidFill>
                              <a:schemeClr val="accent2"/>
                            </a:solidFill>
                            <a:latin typeface="Cambria Math" panose="02040503050406030204" pitchFamily="18" charset="0"/>
                            <a:cs typeface="+mj-cs"/>
                          </a:rPr>
                          <m:t>𝐹𝐵</m:t>
                        </m:r>
                      </m:sub>
                    </m:sSub>
                  </m:oMath>
                </a14:m>
                <a:r>
                  <a:rPr lang="en-US" sz="3200" kern="0" dirty="0">
                    <a:solidFill>
                      <a:schemeClr val="accent2"/>
                    </a:solidFill>
                    <a:latin typeface="Symbol" charset="2"/>
                    <a:cs typeface="Symbol" charset="2"/>
                  </a:rPr>
                  <a:t> </a:t>
                </a:r>
                <a:r>
                  <a:rPr lang="en-US" sz="3200" kern="0" dirty="0">
                    <a:solidFill>
                      <a:schemeClr val="accent2"/>
                    </a:solidFill>
                    <a:latin typeface="+mn-lt"/>
                    <a:cs typeface="Symbol" charset="2"/>
                  </a:rPr>
                  <a:t>results</a:t>
                </a:r>
              </a:p>
            </p:txBody>
          </p:sp>
        </mc:Choice>
        <mc:Fallback xmlns="">
          <p:sp>
            <p:nvSpPr>
              <p:cNvPr id="7" name="Rectangle 2">
                <a:extLst>
                  <a:ext uri="{FF2B5EF4-FFF2-40B4-BE49-F238E27FC236}">
                    <a16:creationId xmlns:a16="http://schemas.microsoft.com/office/drawing/2014/main" id="{18C3906C-0710-E44F-9C2C-34E37F502910}"/>
                  </a:ext>
                </a:extLst>
              </p:cNvPr>
              <p:cNvSpPr txBox="1">
                <a:spLocks noRot="1" noChangeAspect="1" noMove="1" noResize="1" noEditPoints="1" noAdjustHandles="1" noChangeArrowheads="1" noChangeShapeType="1" noTextEdit="1"/>
              </p:cNvSpPr>
              <p:nvPr/>
            </p:nvSpPr>
            <p:spPr bwMode="auto">
              <a:xfrm>
                <a:off x="381000" y="228600"/>
                <a:ext cx="8229600" cy="603250"/>
              </a:xfrm>
              <a:prstGeom prst="rect">
                <a:avLst/>
              </a:prstGeom>
              <a:blipFill>
                <a:blip r:embed="rId5"/>
                <a:stretch>
                  <a:fillRect l="-616" t="-10204" b="-26531"/>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r>
                  <a:rPr lang="en-US">
                    <a:noFill/>
                  </a:rPr>
                  <a:t> </a:t>
                </a:r>
              </a:p>
            </p:txBody>
          </p:sp>
        </mc:Fallback>
      </mc:AlternateContent>
      <p:sp>
        <p:nvSpPr>
          <p:cNvPr id="8" name="TextBox 7">
            <a:extLst>
              <a:ext uri="{FF2B5EF4-FFF2-40B4-BE49-F238E27FC236}">
                <a16:creationId xmlns:a16="http://schemas.microsoft.com/office/drawing/2014/main" id="{BAB1915F-2D30-6B46-9293-8B541666BB38}"/>
              </a:ext>
            </a:extLst>
          </p:cNvPr>
          <p:cNvSpPr txBox="1"/>
          <p:nvPr/>
        </p:nvSpPr>
        <p:spPr>
          <a:xfrm>
            <a:off x="634260" y="3647574"/>
            <a:ext cx="8229600" cy="1815882"/>
          </a:xfrm>
          <a:prstGeom prst="rect">
            <a:avLst/>
          </a:prstGeom>
          <a:noFill/>
        </p:spPr>
        <p:txBody>
          <a:bodyPr wrap="square" rtlCol="0">
            <a:spAutoFit/>
          </a:bodyPr>
          <a:lstStyle/>
          <a:p>
            <a:pPr marL="173038" indent="-173038">
              <a:buFont typeface="Arial" panose="020B0604020202020204" pitchFamily="34" charset="0"/>
              <a:buChar char="•"/>
            </a:pPr>
            <a:r>
              <a:rPr lang="en-US" sz="1600" dirty="0"/>
              <a:t>Measured asymmetry is better described by the VGG model with the D-term.</a:t>
            </a:r>
          </a:p>
          <a:p>
            <a:pPr marL="173038" indent="-173038">
              <a:buFont typeface="Arial" panose="020B0604020202020204" pitchFamily="34" charset="0"/>
              <a:buChar char="•"/>
            </a:pPr>
            <a:r>
              <a:rPr lang="en-US" sz="1600" dirty="0"/>
              <a:t>The D-term appears, in the leading order approximation, as a subtraction term in the dispersion relation –</a:t>
            </a:r>
          </a:p>
          <a:p>
            <a:pPr marL="173038" indent="-173038">
              <a:buFont typeface="Arial" panose="020B0604020202020204" pitchFamily="34" charset="0"/>
              <a:buChar char="•"/>
            </a:pPr>
            <a:endParaRPr lang="en-US" sz="1600" dirty="0"/>
          </a:p>
          <a:p>
            <a:pPr marL="173038" indent="-173038">
              <a:buFont typeface="Arial" panose="020B0604020202020204" pitchFamily="34" charset="0"/>
              <a:buChar char="•"/>
            </a:pPr>
            <a:endParaRPr lang="en-US" sz="1600" dirty="0"/>
          </a:p>
          <a:p>
            <a:pPr marL="173038" indent="-173038">
              <a:buFont typeface="Arial" panose="020B0604020202020204" pitchFamily="34" charset="0"/>
              <a:buChar char="•"/>
            </a:pPr>
            <a:r>
              <a:rPr lang="en-US" sz="1600" dirty="0"/>
              <a:t>The first coefficient in the </a:t>
            </a:r>
            <a:r>
              <a:rPr lang="en-US" sz="1600" dirty="0" err="1"/>
              <a:t>Gegenbauer</a:t>
            </a:r>
            <a:r>
              <a:rPr lang="en-US" sz="1600" dirty="0"/>
              <a:t> expansion of the D-term is the FF </a:t>
            </a:r>
            <a:r>
              <a:rPr lang="en-US" sz="1600" i="1" dirty="0">
                <a:latin typeface="Cambria" panose="02040503050406030204" pitchFamily="18" charset="0"/>
              </a:rPr>
              <a:t>d</a:t>
            </a:r>
            <a:r>
              <a:rPr lang="en-US" sz="1600" i="1" baseline="-25000" dirty="0">
                <a:latin typeface="Cambria" panose="02040503050406030204" pitchFamily="18" charset="0"/>
              </a:rPr>
              <a:t>1</a:t>
            </a:r>
            <a:r>
              <a:rPr lang="en-US" sz="1600" i="1" dirty="0">
                <a:latin typeface="Cambria" panose="02040503050406030204" pitchFamily="18" charset="0"/>
              </a:rPr>
              <a:t>(t) </a:t>
            </a:r>
            <a:r>
              <a:rPr lang="en-US" sz="1600" dirty="0"/>
              <a:t> that encodes share force and the pressure on </a:t>
            </a:r>
            <a:r>
              <a:rPr lang="en-US" sz="1600" dirty="0" err="1"/>
              <a:t>partons</a:t>
            </a:r>
            <a:r>
              <a:rPr lang="en-US" sz="1600" dirty="0"/>
              <a:t> inside the nucleon</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05B78C3-576B-E949-A1C2-D511C6DE4AC4}"/>
                  </a:ext>
                </a:extLst>
              </p:cNvPr>
              <p:cNvSpPr txBox="1"/>
              <p:nvPr/>
            </p:nvSpPr>
            <p:spPr>
              <a:xfrm>
                <a:off x="960546" y="920070"/>
                <a:ext cx="3505200" cy="3028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&lt;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𝑄</m:t>
                          </m:r>
                        </m:e>
                        <m:sup>
                          <m:r>
                            <a:rPr lang="en-US" sz="1400" b="0" i="1" smtClean="0">
                              <a:latin typeface="Cambria Math" panose="02040503050406030204" pitchFamily="18" charset="0"/>
                              <a:ea typeface="Cambria Math" panose="02040503050406030204" pitchFamily="18" charset="0"/>
                            </a:rPr>
                            <m:t>′</m:t>
                          </m:r>
                        </m:sup>
                      </m:sSup>
                      <m:r>
                        <a:rPr lang="en-US" sz="1400" b="0" i="1" smtClean="0">
                          <a:latin typeface="Cambria Math" panose="02040503050406030204" pitchFamily="18" charset="0"/>
                          <a:ea typeface="Cambria Math" panose="02040503050406030204" pitchFamily="18" charset="0"/>
                        </a:rPr>
                        <m:t>&gt;=</m:t>
                      </m:r>
                      <m:r>
                        <a:rPr lang="en-US" sz="1400" i="1" smtClean="0">
                          <a:latin typeface="Cambria Math" panose="02040503050406030204" pitchFamily="18" charset="0"/>
                          <a:ea typeface="Cambria Math" panose="02040503050406030204" pitchFamily="18" charset="0"/>
                        </a:rPr>
                        <m:t>1</m:t>
                      </m:r>
                      <m:r>
                        <a:rPr lang="en-US" sz="1400" b="0" i="1" smtClean="0">
                          <a:latin typeface="Cambria Math" panose="02040503050406030204" pitchFamily="18" charset="0"/>
                          <a:ea typeface="Cambria Math" panose="02040503050406030204" pitchFamily="18" charset="0"/>
                        </a:rPr>
                        <m:t>.8 </m:t>
                      </m:r>
                      <m:r>
                        <m:rPr>
                          <m:sty m:val="p"/>
                        </m:rPr>
                        <a:rPr lang="en-US" sz="1400" b="0" i="0" smtClean="0">
                          <a:latin typeface="Cambria Math" panose="02040503050406030204" pitchFamily="18" charset="0"/>
                          <a:ea typeface="Cambria Math" panose="02040503050406030204" pitchFamily="18" charset="0"/>
                        </a:rPr>
                        <m:t>GeV</m:t>
                      </m:r>
                      <m:r>
                        <a:rPr lang="en-US" sz="1400" b="0" i="0"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&lt;</m:t>
                      </m:r>
                      <m:r>
                        <a:rPr lang="en-US" sz="1400" b="0" i="1" smtClean="0">
                          <a:latin typeface="Cambria Math" panose="02040503050406030204" pitchFamily="18" charset="0"/>
                          <a:ea typeface="Cambria Math" panose="02040503050406030204" pitchFamily="18" charset="0"/>
                        </a:rPr>
                        <m:t>𝑠</m:t>
                      </m:r>
                      <m:r>
                        <a:rPr lang="en-US" sz="1400" b="0" i="1" smtClean="0">
                          <a:latin typeface="Cambria Math" panose="02040503050406030204" pitchFamily="18" charset="0"/>
                          <a:ea typeface="Cambria Math" panose="02040503050406030204" pitchFamily="18" charset="0"/>
                        </a:rPr>
                        <m:t>&gt;=14.6 </m:t>
                      </m:r>
                      <m:r>
                        <m:rPr>
                          <m:sty m:val="p"/>
                        </m:rPr>
                        <a:rPr lang="en-US" sz="1400" b="0" i="0" smtClean="0">
                          <a:latin typeface="Cambria Math" panose="02040503050406030204" pitchFamily="18" charset="0"/>
                          <a:ea typeface="Cambria Math" panose="02040503050406030204" pitchFamily="18" charset="0"/>
                        </a:rPr>
                        <m:t>GeV</m:t>
                      </m:r>
                      <m:r>
                        <a:rPr lang="en-US" sz="1400" b="0" i="0" baseline="30000" smtClean="0">
                          <a:latin typeface="Cambria Math" panose="02040503050406030204" pitchFamily="18" charset="0"/>
                          <a:ea typeface="Cambria Math" panose="02040503050406030204" pitchFamily="18" charset="0"/>
                        </a:rPr>
                        <m:t>2</m:t>
                      </m:r>
                    </m:oMath>
                  </m:oMathPara>
                </a14:m>
                <a:endParaRPr lang="en-US" sz="1400" b="0" baseline="30000" dirty="0">
                  <a:ea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C05B78C3-576B-E949-A1C2-D511C6DE4AC4}"/>
                  </a:ext>
                </a:extLst>
              </p:cNvPr>
              <p:cNvSpPr txBox="1">
                <a:spLocks noRot="1" noChangeAspect="1" noMove="1" noResize="1" noEditPoints="1" noAdjustHandles="1" noChangeArrowheads="1" noChangeShapeType="1" noTextEdit="1"/>
              </p:cNvSpPr>
              <p:nvPr/>
            </p:nvSpPr>
            <p:spPr>
              <a:xfrm>
                <a:off x="960546" y="920070"/>
                <a:ext cx="3505200" cy="302840"/>
              </a:xfrm>
              <a:prstGeom prst="rect">
                <a:avLst/>
              </a:prstGeom>
              <a:blipFill>
                <a:blip r:embed="rId6"/>
                <a:stretch>
                  <a:fillRect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91B091E-ED72-894A-AB24-88A8A7942D01}"/>
                  </a:ext>
                </a:extLst>
              </p:cNvPr>
              <p:cNvSpPr txBox="1"/>
              <p:nvPr/>
            </p:nvSpPr>
            <p:spPr>
              <a:xfrm>
                <a:off x="5075347" y="873356"/>
                <a:ext cx="3505200" cy="3028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&lt;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𝑄</m:t>
                          </m:r>
                        </m:e>
                        <m:sup>
                          <m:r>
                            <a:rPr lang="en-US" sz="1400" b="0" i="1" smtClean="0">
                              <a:latin typeface="Cambria Math" panose="02040503050406030204" pitchFamily="18" charset="0"/>
                              <a:ea typeface="Cambria Math" panose="02040503050406030204" pitchFamily="18" charset="0"/>
                            </a:rPr>
                            <m:t>′</m:t>
                          </m:r>
                        </m:sup>
                      </m:sSup>
                      <m:r>
                        <a:rPr lang="en-US" sz="1400" b="0" i="1" smtClean="0">
                          <a:latin typeface="Cambria Math" panose="02040503050406030204" pitchFamily="18" charset="0"/>
                          <a:ea typeface="Cambria Math" panose="02040503050406030204" pitchFamily="18" charset="0"/>
                        </a:rPr>
                        <m:t>≥2.25 </m:t>
                      </m:r>
                      <m:r>
                        <m:rPr>
                          <m:sty m:val="p"/>
                        </m:rPr>
                        <a:rPr lang="en-US" sz="1400" b="0" i="0" smtClean="0">
                          <a:latin typeface="Cambria Math" panose="02040503050406030204" pitchFamily="18" charset="0"/>
                          <a:ea typeface="Cambria Math" panose="02040503050406030204" pitchFamily="18" charset="0"/>
                        </a:rPr>
                        <m:t>GeV</m:t>
                      </m:r>
                      <m:r>
                        <a:rPr lang="en-US" sz="1400" b="0" i="0"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&lt;</m:t>
                      </m:r>
                      <m:r>
                        <a:rPr lang="en-US" sz="1400" b="0" i="1" smtClean="0">
                          <a:latin typeface="Cambria Math" panose="02040503050406030204" pitchFamily="18" charset="0"/>
                          <a:ea typeface="Cambria Math" panose="02040503050406030204" pitchFamily="18" charset="0"/>
                        </a:rPr>
                        <m:t>𝑠</m:t>
                      </m:r>
                      <m:r>
                        <a:rPr lang="en-US" sz="1400" b="0" i="1" smtClean="0">
                          <a:latin typeface="Cambria Math" panose="02040503050406030204" pitchFamily="18" charset="0"/>
                          <a:ea typeface="Cambria Math" panose="02040503050406030204" pitchFamily="18" charset="0"/>
                        </a:rPr>
                        <m:t>&gt;=16.1 </m:t>
                      </m:r>
                      <m:r>
                        <m:rPr>
                          <m:sty m:val="p"/>
                        </m:rPr>
                        <a:rPr lang="en-US" sz="1400" b="0" i="0" smtClean="0">
                          <a:latin typeface="Cambria Math" panose="02040503050406030204" pitchFamily="18" charset="0"/>
                          <a:ea typeface="Cambria Math" panose="02040503050406030204" pitchFamily="18" charset="0"/>
                        </a:rPr>
                        <m:t>GeV</m:t>
                      </m:r>
                      <m:r>
                        <a:rPr lang="en-US" sz="1400" b="0" i="0" baseline="30000" smtClean="0">
                          <a:latin typeface="Cambria Math" panose="02040503050406030204" pitchFamily="18" charset="0"/>
                          <a:ea typeface="Cambria Math" panose="02040503050406030204" pitchFamily="18" charset="0"/>
                        </a:rPr>
                        <m:t>2</m:t>
                      </m:r>
                    </m:oMath>
                  </m:oMathPara>
                </a14:m>
                <a:endParaRPr lang="en-US" sz="1400" b="0" baseline="30000" dirty="0">
                  <a:ea typeface="Cambria Math" panose="02040503050406030204" pitchFamily="18" charset="0"/>
                </a:endParaRPr>
              </a:p>
            </p:txBody>
          </p:sp>
        </mc:Choice>
        <mc:Fallback xmlns="">
          <p:sp>
            <p:nvSpPr>
              <p:cNvPr id="10" name="TextBox 9">
                <a:extLst>
                  <a:ext uri="{FF2B5EF4-FFF2-40B4-BE49-F238E27FC236}">
                    <a16:creationId xmlns:a16="http://schemas.microsoft.com/office/drawing/2014/main" id="{891B091E-ED72-894A-AB24-88A8A7942D01}"/>
                  </a:ext>
                </a:extLst>
              </p:cNvPr>
              <p:cNvSpPr txBox="1">
                <a:spLocks noRot="1" noChangeAspect="1" noMove="1" noResize="1" noEditPoints="1" noAdjustHandles="1" noChangeArrowheads="1" noChangeShapeType="1" noTextEdit="1"/>
              </p:cNvSpPr>
              <p:nvPr/>
            </p:nvSpPr>
            <p:spPr>
              <a:xfrm>
                <a:off x="5075347" y="873356"/>
                <a:ext cx="3505200" cy="302840"/>
              </a:xfrm>
              <a:prstGeom prst="rect">
                <a:avLst/>
              </a:prstGeom>
              <a:blipFill>
                <a:blip r:embed="rId7"/>
                <a:stretch>
                  <a:fillRect b="-8000"/>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B473901A-FF26-4445-803E-9C9143A25C98}"/>
              </a:ext>
            </a:extLst>
          </p:cNvPr>
          <p:cNvPicPr>
            <a:picLocks noChangeAspect="1"/>
          </p:cNvPicPr>
          <p:nvPr/>
        </p:nvPicPr>
        <p:blipFill>
          <a:blip r:embed="rId8"/>
          <a:stretch>
            <a:fillRect/>
          </a:stretch>
        </p:blipFill>
        <p:spPr>
          <a:xfrm>
            <a:off x="2820355" y="4189755"/>
            <a:ext cx="4725348" cy="731520"/>
          </a:xfrm>
          <a:prstGeom prst="rect">
            <a:avLst/>
          </a:prstGeom>
          <a:ln>
            <a:noFill/>
          </a:ln>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1877C64-A599-5D43-94CD-0FB7C1FBE0B9}"/>
                  </a:ext>
                </a:extLst>
              </p:cNvPr>
              <p:cNvSpPr txBox="1"/>
              <p:nvPr/>
            </p:nvSpPr>
            <p:spPr>
              <a:xfrm>
                <a:off x="2820355" y="5378135"/>
                <a:ext cx="3958776" cy="7128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1</m:t>
                          </m:r>
                        </m:sub>
                        <m:sup>
                          <m:r>
                            <a:rPr lang="en-US" b="0" i="1" smtClean="0">
                              <a:latin typeface="Cambria Math" panose="02040503050406030204" pitchFamily="18" charset="0"/>
                            </a:rPr>
                            <m:t>1</m:t>
                          </m:r>
                        </m:sup>
                        <m:e>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𝜉</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e>
                          </m:d>
                          <m:r>
                            <a:rPr lang="en-US" b="0" i="1" smtClean="0">
                              <a:latin typeface="Cambria Math" panose="02040503050406030204" pitchFamily="18" charset="0"/>
                              <a:ea typeface="Cambria Math" panose="02040503050406030204" pitchFamily="18" charset="0"/>
                            </a:rPr>
                            <m:t>𝑥𝑑𝑥</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𝑀</m:t>
                              </m:r>
                            </m:e>
                            <m:sub>
                              <m:r>
                                <a:rPr lang="en-US" b="0" i="1" smtClean="0">
                                  <a:latin typeface="Cambria Math" panose="02040503050406030204" pitchFamily="18" charset="0"/>
                                  <a:ea typeface="Cambria Math" panose="02040503050406030204" pitchFamily="18" charset="0"/>
                                </a:rPr>
                                <m:t>2</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𝑡</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4</m:t>
                              </m:r>
                            </m:num>
                            <m:den>
                              <m:r>
                                <a:rPr lang="en-US" b="0" i="1" smtClean="0">
                                  <a:latin typeface="Cambria Math" panose="02040503050406030204" pitchFamily="18" charset="0"/>
                                  <a:ea typeface="Cambria Math" panose="02040503050406030204" pitchFamily="18" charset="0"/>
                                </a:rPr>
                                <m:t>5</m:t>
                              </m:r>
                            </m:den>
                          </m:f>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𝜉</m:t>
                              </m:r>
                            </m:e>
                            <m:sup>
                              <m:r>
                                <a:rPr lang="en-US" b="0" i="1" smtClean="0">
                                  <a:latin typeface="Cambria Math" panose="02040503050406030204" pitchFamily="18" charset="0"/>
                                  <a:ea typeface="Cambria Math" panose="02040503050406030204" pitchFamily="18" charset="0"/>
                                </a:rPr>
                                <m:t>2</m:t>
                              </m:r>
                            </m:sup>
                          </m:sSup>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𝑑</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3" name="TextBox 12">
                <a:extLst>
                  <a:ext uri="{FF2B5EF4-FFF2-40B4-BE49-F238E27FC236}">
                    <a16:creationId xmlns:a16="http://schemas.microsoft.com/office/drawing/2014/main" id="{91877C64-A599-5D43-94CD-0FB7C1FBE0B9}"/>
                  </a:ext>
                </a:extLst>
              </p:cNvPr>
              <p:cNvSpPr txBox="1">
                <a:spLocks noRot="1" noChangeAspect="1" noMove="1" noResize="1" noEditPoints="1" noAdjustHandles="1" noChangeArrowheads="1" noChangeShapeType="1" noTextEdit="1"/>
              </p:cNvSpPr>
              <p:nvPr/>
            </p:nvSpPr>
            <p:spPr>
              <a:xfrm>
                <a:off x="2820355" y="5378135"/>
                <a:ext cx="3958776" cy="712824"/>
              </a:xfrm>
              <a:prstGeom prst="rect">
                <a:avLst/>
              </a:prstGeom>
              <a:blipFill>
                <a:blip r:embed="rId9"/>
                <a:stretch>
                  <a:fillRect l="-21086" t="-148276" b="-224138"/>
                </a:stretch>
              </a:blipFill>
            </p:spPr>
            <p:txBody>
              <a:bodyPr/>
              <a:lstStyle/>
              <a:p>
                <a:r>
                  <a:rPr lang="en-US">
                    <a:noFill/>
                  </a:rPr>
                  <a:t> </a:t>
                </a:r>
              </a:p>
            </p:txBody>
          </p:sp>
        </mc:Fallback>
      </mc:AlternateContent>
    </p:spTree>
    <p:extLst>
      <p:ext uri="{BB962C8B-B14F-4D97-AF65-F5344CB8AC3E}">
        <p14:creationId xmlns:p14="http://schemas.microsoft.com/office/powerpoint/2010/main" val="9089729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81000" y="277813"/>
            <a:ext cx="8229600" cy="636587"/>
          </a:xfrm>
        </p:spPr>
        <p:txBody>
          <a:bodyPr/>
          <a:lstStyle/>
          <a:p>
            <a:pPr eaLnBrk="1" hangingPunct="1">
              <a:defRPr/>
            </a:pPr>
            <a:r>
              <a:rPr lang="en-US" sz="3200" dirty="0">
                <a:latin typeface="Arial" charset="0"/>
                <a:cs typeface="+mj-cs"/>
              </a:rPr>
              <a:t>Summary</a:t>
            </a:r>
          </a:p>
        </p:txBody>
      </p:sp>
      <mc:AlternateContent xmlns:mc="http://schemas.openxmlformats.org/markup-compatibility/2006">
        <mc:Choice xmlns:a14="http://schemas.microsoft.com/office/drawing/2010/main" Requires="a14">
          <p:sp>
            <p:nvSpPr>
              <p:cNvPr id="64515" name="Rectangle 3"/>
              <p:cNvSpPr>
                <a:spLocks noGrp="1" noChangeArrowheads="1"/>
              </p:cNvSpPr>
              <p:nvPr>
                <p:ph type="body" idx="1"/>
              </p:nvPr>
            </p:nvSpPr>
            <p:spPr>
              <a:xfrm>
                <a:off x="381000" y="922867"/>
                <a:ext cx="8534400" cy="5105400"/>
              </a:xfrm>
            </p:spPr>
            <p:txBody>
              <a:bodyPr/>
              <a:lstStyle/>
              <a:p>
                <a:pPr marL="230188" lvl="0" indent="-230188">
                  <a:spcBef>
                    <a:spcPts val="600"/>
                  </a:spcBef>
                  <a:buClr>
                    <a:srgbClr val="CC9900"/>
                  </a:buClr>
                </a:pPr>
                <a:r>
                  <a:rPr lang="en-US" sz="1800" dirty="0"/>
                  <a:t>CLAS12 detector in experimental Hall B collected 1/3</a:t>
                </a:r>
                <a:r>
                  <a:rPr lang="en-US" sz="1800" baseline="30000" dirty="0"/>
                  <a:t>rd</a:t>
                </a:r>
                <a:r>
                  <a:rPr lang="en-US" sz="1800" dirty="0"/>
                  <a:t> of expected data on hydrogen for extensive studies of Generalized Parton Distributions (GPDs).  </a:t>
                </a:r>
              </a:p>
              <a:p>
                <a:pPr marL="230188" lvl="0" indent="-230188">
                  <a:spcBef>
                    <a:spcPts val="600"/>
                  </a:spcBef>
                  <a:buClr>
                    <a:srgbClr val="CC9900"/>
                  </a:buClr>
                </a:pPr>
                <a:r>
                  <a:rPr lang="en-US" sz="1800" dirty="0"/>
                  <a:t>Deeply Virtual Compton Scattering (DVCS), leptoproduction of a real photon, has been identified as a golden channel for studying GPDs. </a:t>
                </a:r>
              </a:p>
              <a:p>
                <a:pPr marL="230188" lvl="0" indent="-230188">
                  <a:spcBef>
                    <a:spcPts val="600"/>
                  </a:spcBef>
                  <a:buClr>
                    <a:srgbClr val="CC9900"/>
                  </a:buClr>
                </a:pPr>
                <a:r>
                  <a:rPr lang="en-US" sz="1800" dirty="0"/>
                  <a:t>The time reversal symmetric process to DVCS, photoproduction of a time-like photon, Time-like Compton Scattering (TCS), offers complementary information and straightforward access to the real part of the Compton amplitude. </a:t>
                </a:r>
              </a:p>
              <a:p>
                <a:pPr marL="230188" lvl="0" indent="-230188">
                  <a:spcBef>
                    <a:spcPts val="600"/>
                  </a:spcBef>
                  <a:buClr>
                    <a:srgbClr val="CC9900"/>
                  </a:buClr>
                </a:pPr>
                <a:r>
                  <a:rPr lang="en-US" sz="1800" dirty="0"/>
                  <a:t>In this work, the first experimental measurement of the TCS process is presented. Data used in the analysis were taken with 10.6 GeV longitudinally polarized electron beam impinging on LH</a:t>
                </a:r>
                <a:r>
                  <a:rPr lang="en-US" sz="1800" baseline="-25000" dirty="0"/>
                  <a:t>2</a:t>
                </a:r>
                <a:r>
                  <a:rPr lang="en-US" sz="1800" dirty="0"/>
                  <a:t> target. </a:t>
                </a:r>
              </a:p>
              <a:p>
                <a:pPr marL="230188" lvl="0" indent="-230188">
                  <a:spcBef>
                    <a:spcPts val="600"/>
                  </a:spcBef>
                  <a:buClr>
                    <a:srgbClr val="CC9900"/>
                  </a:buClr>
                </a:pPr>
                <a:r>
                  <a:rPr lang="en-US" sz="1800" dirty="0"/>
                  <a:t>Observed sizable beam </a:t>
                </a:r>
                <a:r>
                  <a:rPr lang="en-US" sz="1800" dirty="0">
                    <a:solidFill>
                      <a:schemeClr val="tx1"/>
                    </a:solidFill>
                  </a:rPr>
                  <a:t>polarization </a:t>
                </a:r>
                <a14:m>
                  <m:oMath xmlns:m="http://schemas.openxmlformats.org/officeDocument/2006/math">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𝐴</m:t>
                        </m:r>
                      </m:e>
                      <m:sub>
                        <m:r>
                          <a:rPr lang="en-US" sz="1800" i="1">
                            <a:solidFill>
                              <a:schemeClr val="tx1"/>
                            </a:solidFill>
                            <a:latin typeface="Cambria Math" panose="02040503050406030204" pitchFamily="18" charset="0"/>
                            <a:ea typeface="Cambria Math" panose="02040503050406030204" pitchFamily="18" charset="0"/>
                          </a:rPr>
                          <m:t>⨀</m:t>
                        </m:r>
                        <m:r>
                          <a:rPr lang="en-US" sz="1800" i="1">
                            <a:solidFill>
                              <a:schemeClr val="tx1"/>
                            </a:solidFill>
                            <a:latin typeface="Cambria Math" panose="02040503050406030204" pitchFamily="18" charset="0"/>
                            <a:ea typeface="Cambria Math" panose="02040503050406030204" pitchFamily="18" charset="0"/>
                          </a:rPr>
                          <m:t>𝑈</m:t>
                        </m:r>
                      </m:sub>
                    </m:sSub>
                    <m:r>
                      <a:rPr lang="en-US" sz="1800" i="1">
                        <a:solidFill>
                          <a:schemeClr val="tx1"/>
                        </a:solidFill>
                        <a:latin typeface="Cambria Math" panose="02040503050406030204" pitchFamily="18" charset="0"/>
                      </a:rPr>
                      <m:t>)</m:t>
                    </m:r>
                  </m:oMath>
                </a14:m>
                <a:r>
                  <a:rPr lang="en-US" sz="1800" dirty="0">
                    <a:solidFill>
                      <a:schemeClr val="tx1"/>
                    </a:solidFill>
                  </a:rPr>
                  <a:t> </a:t>
                </a:r>
                <a:r>
                  <a:rPr lang="en-US" sz="1800" dirty="0"/>
                  <a:t>and the forward-backward </a:t>
                </a:r>
                <a14:m>
                  <m:oMath xmlns:m="http://schemas.openxmlformats.org/officeDocument/2006/math">
                    <m:r>
                      <a:rPr lang="en-US" sz="1800" i="1" smtClean="0">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𝐴</m:t>
                        </m:r>
                      </m:e>
                      <m:sub>
                        <m:r>
                          <a:rPr lang="en-US" sz="1800" i="1">
                            <a:solidFill>
                              <a:schemeClr val="tx1"/>
                            </a:solidFill>
                            <a:latin typeface="Cambria Math" panose="02040503050406030204" pitchFamily="18" charset="0"/>
                          </a:rPr>
                          <m:t>𝐹𝐵</m:t>
                        </m:r>
                      </m:sub>
                    </m:sSub>
                    <m:r>
                      <a:rPr lang="en-US" sz="1800" i="1">
                        <a:solidFill>
                          <a:schemeClr val="tx1"/>
                        </a:solidFill>
                        <a:latin typeface="Cambria Math" panose="02040503050406030204" pitchFamily="18" charset="0"/>
                      </a:rPr>
                      <m:t>)</m:t>
                    </m:r>
                  </m:oMath>
                </a14:m>
                <a:r>
                  <a:rPr lang="en-US" sz="1800" dirty="0"/>
                  <a:t> asymmetries are clear signs of TCS-BH interference.</a:t>
                </a:r>
              </a:p>
              <a:p>
                <a:pPr marL="230188" lvl="0" indent="-230188">
                  <a:spcBef>
                    <a:spcPts val="600"/>
                  </a:spcBef>
                  <a:buClr>
                    <a:srgbClr val="CC9900"/>
                  </a:buClr>
                </a:pPr>
                <a:r>
                  <a:rPr lang="en-US" sz="1800" dirty="0"/>
                  <a:t>The </a:t>
                </a:r>
                <a:r>
                  <a:rPr lang="en-US" sz="1800" i="1" dirty="0">
                    <a:latin typeface="Cambria" panose="02040503050406030204" pitchFamily="18" charset="0"/>
                  </a:rPr>
                  <a:t>t</a:t>
                </a:r>
                <a:r>
                  <a:rPr lang="en-US" sz="1800" dirty="0"/>
                  <a:t>-dependence of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𝐴</m:t>
                        </m:r>
                      </m:e>
                      <m:sub>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𝑈</m:t>
                        </m:r>
                      </m:sub>
                    </m:sSub>
                  </m:oMath>
                </a14:m>
                <a:r>
                  <a:rPr lang="en-US" sz="1800" dirty="0"/>
                  <a:t> (sensitive to </a:t>
                </a:r>
                <a14:m>
                  <m:oMath xmlns:m="http://schemas.openxmlformats.org/officeDocument/2006/math">
                    <m:r>
                      <a:rPr lang="en-US" sz="1800" i="1">
                        <a:latin typeface="Cambria Math" panose="02040503050406030204" pitchFamily="18" charset="0"/>
                        <a:ea typeface="Cambria Math" panose="02040503050406030204" pitchFamily="18" charset="0"/>
                      </a:rPr>
                      <m:t>ℐ𝓂</m:t>
                    </m:r>
                  </m:oMath>
                </a14:m>
                <a:r>
                  <a:rPr lang="en-US" sz="1800" dirty="0"/>
                  <a:t> parts of CFFs) is well reproduced by GPD models that describe DVCS, prove of the universality of GPDs. </a:t>
                </a:r>
              </a:p>
              <a:p>
                <a:pPr marL="230188" lvl="0" indent="-230188">
                  <a:spcBef>
                    <a:spcPts val="600"/>
                  </a:spcBef>
                  <a:buClr>
                    <a:srgbClr val="CC9900"/>
                  </a:buClr>
                </a:pPr>
                <a:r>
                  <a:rPr lang="en-US" sz="1800" dirty="0"/>
                  <a:t>The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𝐴</m:t>
                        </m:r>
                      </m:e>
                      <m:sub>
                        <m:r>
                          <a:rPr lang="en-US" sz="1800" i="1">
                            <a:latin typeface="Cambria Math" panose="02040503050406030204" pitchFamily="18" charset="0"/>
                          </a:rPr>
                          <m:t>𝐹𝐵</m:t>
                        </m:r>
                      </m:sub>
                    </m:sSub>
                  </m:oMath>
                </a14:m>
                <a:r>
                  <a:rPr lang="en-US" sz="1800" dirty="0"/>
                  <a:t> (sensitive to </a:t>
                </a:r>
                <a14:m>
                  <m:oMath xmlns:m="http://schemas.openxmlformats.org/officeDocument/2006/math">
                    <m:r>
                      <a:rPr lang="en-US" sz="1800" b="0" i="1" smtClean="0">
                        <a:latin typeface="Cambria Math" panose="02040503050406030204" pitchFamily="18" charset="0"/>
                        <a:ea typeface="Cambria Math" panose="02040503050406030204" pitchFamily="18" charset="0"/>
                      </a:rPr>
                      <m:t>𝑅𝑒</m:t>
                    </m:r>
                  </m:oMath>
                </a14:m>
                <a:r>
                  <a:rPr lang="en-US" sz="1800" dirty="0"/>
                  <a:t> parts of CFFs), provides a direct measurement of the D-term and access to the mechanical properties of the proton. </a:t>
                </a:r>
              </a:p>
            </p:txBody>
          </p:sp>
        </mc:Choice>
        <mc:Fallback>
          <p:sp>
            <p:nvSpPr>
              <p:cNvPr id="64515" name="Rectangle 3"/>
              <p:cNvSpPr>
                <a:spLocks noGrp="1" noRot="1" noChangeAspect="1" noMove="1" noResize="1" noEditPoints="1" noAdjustHandles="1" noChangeArrowheads="1" noChangeShapeType="1" noTextEdit="1"/>
              </p:cNvSpPr>
              <p:nvPr>
                <p:ph type="body" idx="1"/>
              </p:nvPr>
            </p:nvSpPr>
            <p:spPr>
              <a:xfrm>
                <a:off x="381000" y="922867"/>
                <a:ext cx="8534400" cy="5105400"/>
              </a:xfrm>
              <a:blipFill>
                <a:blip r:embed="rId3"/>
                <a:stretch>
                  <a:fillRect t="-496" r="-297"/>
                </a:stretch>
              </a:blipFill>
            </p:spPr>
            <p:txBody>
              <a:bodyPr/>
              <a:lstStyle/>
              <a:p>
                <a:r>
                  <a:rPr lang="en-US">
                    <a:noFill/>
                  </a:rPr>
                  <a:t> </a:t>
                </a:r>
              </a:p>
            </p:txBody>
          </p:sp>
        </mc:Fallback>
      </mc:AlternateContent>
      <p:sp>
        <p:nvSpPr>
          <p:cNvPr id="2" name="Footer Placeholder 1"/>
          <p:cNvSpPr>
            <a:spLocks noGrp="1"/>
          </p:cNvSpPr>
          <p:nvPr>
            <p:ph type="ftr" sz="quarter" idx="10"/>
          </p:nvPr>
        </p:nvSpPr>
        <p:spPr/>
        <p:txBody>
          <a:bodyPr/>
          <a:lstStyle/>
          <a:p>
            <a:r>
              <a:rPr lang="en-US"/>
              <a:t>S. Stepanyan, APS meeting, April 2022</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28600"/>
            <a:ext cx="8229600" cy="762000"/>
          </a:xfrm>
        </p:spPr>
        <p:txBody>
          <a:bodyPr/>
          <a:lstStyle/>
          <a:p>
            <a:pPr eaLnBrk="1" hangingPunct="1">
              <a:defRPr/>
            </a:pPr>
            <a:r>
              <a:rPr lang="en-US" sz="2800" dirty="0">
                <a:latin typeface="Arial" charset="0"/>
                <a:cs typeface="+mj-cs"/>
              </a:rPr>
              <a:t>3-D Structure of the Nucleon: TMDs and GPDs</a:t>
            </a:r>
          </a:p>
        </p:txBody>
      </p:sp>
      <p:sp>
        <p:nvSpPr>
          <p:cNvPr id="57350" name="Rectangle 6"/>
          <p:cNvSpPr>
            <a:spLocks noChangeArrowheads="1"/>
          </p:cNvSpPr>
          <p:nvPr/>
        </p:nvSpPr>
        <p:spPr bwMode="auto">
          <a:xfrm>
            <a:off x="6400800" y="1751937"/>
            <a:ext cx="2514600" cy="381000"/>
          </a:xfrm>
          <a:prstGeom prst="rect">
            <a:avLst/>
          </a:prstGeom>
          <a:solidFill>
            <a:schemeClr val="accent1">
              <a:lumMod val="60000"/>
              <a:lumOff val="40000"/>
              <a:alpha val="45000"/>
            </a:schemeClr>
          </a:solidFill>
          <a:ln w="9525">
            <a:noFill/>
            <a:miter lim="800000"/>
            <a:headEnd/>
            <a:tailEnd/>
          </a:ln>
          <a:effectLst/>
          <a:extLst/>
        </p:spPr>
        <p:txBody>
          <a:bodyPr wrap="square">
            <a:spAutoFit/>
          </a:bodyPr>
          <a:lstStyle/>
          <a:p>
            <a:pPr>
              <a:defRPr/>
            </a:pPr>
            <a:r>
              <a:rPr lang="en-US" b="1" dirty="0">
                <a:cs typeface="+mn-cs"/>
              </a:rPr>
              <a:t>Elastic Form Factors</a:t>
            </a:r>
          </a:p>
        </p:txBody>
      </p:sp>
      <p:sp>
        <p:nvSpPr>
          <p:cNvPr id="57351" name="Rectangle 7"/>
          <p:cNvSpPr>
            <a:spLocks noChangeArrowheads="1"/>
          </p:cNvSpPr>
          <p:nvPr/>
        </p:nvSpPr>
        <p:spPr bwMode="auto">
          <a:xfrm>
            <a:off x="435543" y="1703199"/>
            <a:ext cx="2794635" cy="646331"/>
          </a:xfrm>
          <a:prstGeom prst="rect">
            <a:avLst/>
          </a:prstGeom>
          <a:solidFill>
            <a:srgbClr val="3366FF">
              <a:alpha val="53000"/>
            </a:srgbClr>
          </a:solidFill>
          <a:ln>
            <a:noFill/>
          </a:ln>
          <a:effectLst/>
          <a:extLst/>
        </p:spPr>
        <p:txBody>
          <a:bodyPr wrap="square">
            <a:spAutoFit/>
          </a:bodyPr>
          <a:lstStyle/>
          <a:p>
            <a:pPr>
              <a:defRPr/>
            </a:pPr>
            <a:r>
              <a:rPr lang="en-US" b="1" dirty="0">
                <a:cs typeface="+mn-cs"/>
              </a:rPr>
              <a:t>DIS Parton Distribution Functions</a:t>
            </a:r>
            <a:endParaRPr lang="en-US" sz="1600" dirty="0">
              <a:solidFill>
                <a:srgbClr val="000000"/>
              </a:solidFill>
              <a:cs typeface="+mn-cs"/>
            </a:endParaRPr>
          </a:p>
        </p:txBody>
      </p:sp>
      <p:sp>
        <p:nvSpPr>
          <p:cNvPr id="57352" name="Rectangle 8"/>
          <p:cNvSpPr>
            <a:spLocks noChangeArrowheads="1"/>
          </p:cNvSpPr>
          <p:nvPr/>
        </p:nvSpPr>
        <p:spPr bwMode="auto">
          <a:xfrm>
            <a:off x="275929" y="5087173"/>
            <a:ext cx="8529834" cy="1000274"/>
          </a:xfrm>
          <a:prstGeom prst="rect">
            <a:avLst/>
          </a:prstGeom>
          <a:solidFill>
            <a:schemeClr val="accent5">
              <a:lumMod val="60000"/>
              <a:lumOff val="40000"/>
            </a:schemeClr>
          </a:solidFill>
          <a:ln>
            <a:noFill/>
          </a:ln>
          <a:effectLst/>
          <a:extLst/>
        </p:spPr>
        <p:txBody>
          <a:bodyPr wrap="square">
            <a:spAutoFit/>
          </a:bodyPr>
          <a:lstStyle/>
          <a:p>
            <a:pPr>
              <a:defRPr/>
            </a:pPr>
            <a:r>
              <a:rPr lang="en-US" b="1" dirty="0"/>
              <a:t>Transverse Momentum Distributions </a:t>
            </a:r>
            <a:r>
              <a:rPr lang="en-US" dirty="0"/>
              <a:t>&amp; </a:t>
            </a:r>
            <a:r>
              <a:rPr lang="en-US" b="1" dirty="0">
                <a:cs typeface="+mn-cs"/>
              </a:rPr>
              <a:t>Generalized Parton Distributions </a:t>
            </a:r>
          </a:p>
          <a:p>
            <a:pPr>
              <a:spcBef>
                <a:spcPts val="600"/>
              </a:spcBef>
              <a:defRPr/>
            </a:pPr>
            <a:r>
              <a:rPr lang="en-US" dirty="0">
                <a:cs typeface="+mn-cs"/>
              </a:rPr>
              <a:t>3-D imaging of the nucleon, map out</a:t>
            </a:r>
            <a:r>
              <a:rPr lang="en-US" b="1" dirty="0">
                <a:cs typeface="+mn-cs"/>
              </a:rPr>
              <a:t> </a:t>
            </a:r>
            <a:r>
              <a:rPr lang="en-US" dirty="0">
                <a:cs typeface="+mn-cs"/>
              </a:rPr>
              <a:t>correlated transverse spatial and longitudinal momentum distributions of </a:t>
            </a:r>
            <a:r>
              <a:rPr lang="en-US" dirty="0" err="1">
                <a:cs typeface="+mn-cs"/>
              </a:rPr>
              <a:t>partons</a:t>
            </a:r>
            <a:r>
              <a:rPr lang="en-US" dirty="0">
                <a:cs typeface="+mn-cs"/>
              </a:rPr>
              <a:t> and the quark angular momentum distribution</a:t>
            </a:r>
          </a:p>
        </p:txBody>
      </p:sp>
      <p:sp>
        <p:nvSpPr>
          <p:cNvPr id="2" name="Footer Placeholder 1"/>
          <p:cNvSpPr>
            <a:spLocks noGrp="1"/>
          </p:cNvSpPr>
          <p:nvPr>
            <p:ph type="ftr" sz="quarter" idx="10"/>
          </p:nvPr>
        </p:nvSpPr>
        <p:spPr/>
        <p:txBody>
          <a:bodyPr/>
          <a:lstStyle/>
          <a:p>
            <a:r>
              <a:rPr lang="en-US"/>
              <a:t>S. Stepanyan, APS meeting, April 2022</a:t>
            </a:r>
          </a:p>
        </p:txBody>
      </p:sp>
      <p:pic>
        <p:nvPicPr>
          <p:cNvPr id="8" name="Picture 7" descr="elastic_diagram.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0400" y="2497395"/>
            <a:ext cx="1381611" cy="1188720"/>
          </a:xfrm>
          <a:prstGeom prst="rect">
            <a:avLst/>
          </a:prstGeom>
        </p:spPr>
      </p:pic>
      <p:sp>
        <p:nvSpPr>
          <p:cNvPr id="4" name="Rectangle 3"/>
          <p:cNvSpPr/>
          <p:nvPr/>
        </p:nvSpPr>
        <p:spPr>
          <a:xfrm>
            <a:off x="6738498" y="3660265"/>
            <a:ext cx="2067265" cy="1200329"/>
          </a:xfrm>
          <a:prstGeom prst="rect">
            <a:avLst/>
          </a:prstGeom>
        </p:spPr>
        <p:txBody>
          <a:bodyPr wrap="square">
            <a:spAutoFit/>
          </a:bodyPr>
          <a:lstStyle/>
          <a:p>
            <a:r>
              <a:rPr lang="en-US" dirty="0"/>
              <a:t>Lacks information on the underlying dynamics of the system</a:t>
            </a:r>
          </a:p>
        </p:txBody>
      </p:sp>
      <p:pic>
        <p:nvPicPr>
          <p:cNvPr id="10"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3084" y="2435721"/>
            <a:ext cx="1636548" cy="1280160"/>
          </a:xfrm>
          <a:prstGeom prst="rect">
            <a:avLst/>
          </a:prstGeom>
          <a:noFill/>
          <a:ln w="9525">
            <a:noFill/>
            <a:miter lim="800000"/>
            <a:headEnd/>
            <a:tailEnd/>
          </a:ln>
        </p:spPr>
      </p:pic>
      <p:sp>
        <p:nvSpPr>
          <p:cNvPr id="5" name="Rectangle 4"/>
          <p:cNvSpPr/>
          <p:nvPr/>
        </p:nvSpPr>
        <p:spPr>
          <a:xfrm>
            <a:off x="413084" y="3759328"/>
            <a:ext cx="1995093" cy="1200329"/>
          </a:xfrm>
          <a:prstGeom prst="rect">
            <a:avLst/>
          </a:prstGeom>
        </p:spPr>
        <p:txBody>
          <a:bodyPr wrap="square">
            <a:spAutoFit/>
          </a:bodyPr>
          <a:lstStyle/>
          <a:p>
            <a:r>
              <a:rPr lang="en-US" dirty="0"/>
              <a:t>Lacks information on the spatial location of the constituents</a:t>
            </a:r>
          </a:p>
        </p:txBody>
      </p:sp>
      <p:sp>
        <p:nvSpPr>
          <p:cNvPr id="12" name="Rectangle 11">
            <a:extLst>
              <a:ext uri="{FF2B5EF4-FFF2-40B4-BE49-F238E27FC236}">
                <a16:creationId xmlns:a16="http://schemas.microsoft.com/office/drawing/2014/main" id="{9AD63E59-F576-4541-B370-3E26C1E02F6B}"/>
              </a:ext>
            </a:extLst>
          </p:cNvPr>
          <p:cNvSpPr/>
          <p:nvPr/>
        </p:nvSpPr>
        <p:spPr>
          <a:xfrm>
            <a:off x="435543" y="946697"/>
            <a:ext cx="8229950" cy="646331"/>
          </a:xfrm>
          <a:prstGeom prst="rect">
            <a:avLst/>
          </a:prstGeom>
        </p:spPr>
        <p:txBody>
          <a:bodyPr wrap="square">
            <a:spAutoFit/>
          </a:bodyPr>
          <a:lstStyle/>
          <a:p>
            <a:pPr>
              <a:spcBef>
                <a:spcPts val="0"/>
              </a:spcBef>
              <a:spcAft>
                <a:spcPts val="1200"/>
              </a:spcAft>
              <a:buSzPct val="65000"/>
              <a:defRPr/>
            </a:pPr>
            <a:r>
              <a:rPr lang="en-US" dirty="0"/>
              <a:t>Electron scattering has been a tool of choice for many decades for studies of the structure of the nucleon in elastic and deep inelastic scattering regimes. </a:t>
            </a:r>
          </a:p>
        </p:txBody>
      </p:sp>
      <p:pic>
        <p:nvPicPr>
          <p:cNvPr id="13" name="Picture 12" descr="cylinder.tiff">
            <a:extLst>
              <a:ext uri="{FF2B5EF4-FFF2-40B4-BE49-F238E27FC236}">
                <a16:creationId xmlns:a16="http://schemas.microsoft.com/office/drawing/2014/main" id="{51E418CA-5D2A-8B40-9498-BCA41DECE56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726" t="4833" r="3048" b="17466"/>
          <a:stretch/>
        </p:blipFill>
        <p:spPr>
          <a:xfrm>
            <a:off x="2447306" y="2209086"/>
            <a:ext cx="4187081" cy="2834640"/>
          </a:xfrm>
          <a:prstGeom prst="rect">
            <a:avLst/>
          </a:prstGeom>
        </p:spPr>
      </p:pic>
    </p:spTree>
    <p:extLst>
      <p:ext uri="{BB962C8B-B14F-4D97-AF65-F5344CB8AC3E}">
        <p14:creationId xmlns:p14="http://schemas.microsoft.com/office/powerpoint/2010/main" val="33091363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30" name="Picture 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2038" y="1606068"/>
            <a:ext cx="2126938" cy="228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6322" name="Rectangle 2"/>
          <p:cNvSpPr>
            <a:spLocks noGrp="1" noChangeArrowheads="1"/>
          </p:cNvSpPr>
          <p:nvPr>
            <p:ph type="title"/>
          </p:nvPr>
        </p:nvSpPr>
        <p:spPr>
          <a:xfrm>
            <a:off x="381000" y="228600"/>
            <a:ext cx="8229600" cy="667535"/>
          </a:xfrm>
        </p:spPr>
        <p:txBody>
          <a:bodyPr/>
          <a:lstStyle/>
          <a:p>
            <a:pPr eaLnBrk="1" hangingPunct="1">
              <a:defRPr/>
            </a:pPr>
            <a:r>
              <a:rPr lang="en-US" sz="3200" dirty="0">
                <a:latin typeface="Arial" charset="0"/>
                <a:cs typeface="+mj-cs"/>
              </a:rPr>
              <a:t>Generalized Parton Distributions (GPDs)</a:t>
            </a:r>
          </a:p>
        </p:txBody>
      </p:sp>
      <p:sp>
        <p:nvSpPr>
          <p:cNvPr id="56325" name="Rectangle 5"/>
          <p:cNvSpPr>
            <a:spLocks noChangeArrowheads="1"/>
          </p:cNvSpPr>
          <p:nvPr/>
        </p:nvSpPr>
        <p:spPr bwMode="auto">
          <a:xfrm>
            <a:off x="2132719" y="2069880"/>
            <a:ext cx="1905881" cy="533400"/>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9525" indent="-9525">
              <a:spcBef>
                <a:spcPct val="50000"/>
              </a:spcBef>
              <a:buClr>
                <a:schemeClr val="accent1"/>
              </a:buClr>
              <a:buSzPct val="65000"/>
              <a:buFont typeface="Wingdings" charset="0"/>
              <a:buNone/>
              <a:defRPr/>
            </a:pPr>
            <a:r>
              <a:rPr lang="en-US" sz="1600" dirty="0">
                <a:cs typeface="+mn-cs"/>
              </a:rPr>
              <a:t>Four leading-twist chiral-even GPDs:</a:t>
            </a:r>
          </a:p>
        </p:txBody>
      </p:sp>
      <mc:AlternateContent xmlns:mc="http://schemas.openxmlformats.org/markup-compatibility/2006" xmlns:a14="http://schemas.microsoft.com/office/drawing/2010/main">
        <mc:Choice Requires="a14">
          <p:sp>
            <p:nvSpPr>
              <p:cNvPr id="56332" name="Rectangle 12"/>
              <p:cNvSpPr>
                <a:spLocks noChangeArrowheads="1"/>
              </p:cNvSpPr>
              <p:nvPr/>
            </p:nvSpPr>
            <p:spPr bwMode="auto">
              <a:xfrm>
                <a:off x="4826827" y="896135"/>
                <a:ext cx="3622188" cy="477035"/>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50000"/>
                        </a:schemeClr>
                      </a:outerShdw>
                    </a:effectLst>
                  </a14:hiddenEffects>
                </a:ext>
              </a:extLst>
            </p:spPr>
            <p:txBody>
              <a:bodyPr anchor="ctr"/>
              <a:lstStyle/>
              <a:p>
                <a:pPr marL="231775" indent="-231775">
                  <a:buClr>
                    <a:schemeClr val="accent1"/>
                  </a:buClr>
                  <a:buSzPct val="65000"/>
                  <a:buFont typeface="Wingdings" charset="0"/>
                  <a:buChar char="n"/>
                  <a:defRPr/>
                </a:pPr>
                <a:r>
                  <a:rPr lang="en-US" sz="1600" dirty="0">
                    <a:solidFill>
                      <a:srgbClr val="FC230C"/>
                    </a:solidFill>
                    <a:cs typeface="+mn-cs"/>
                  </a:rPr>
                  <a:t>GPDs  </a:t>
                </a:r>
                <a:r>
                  <a:rPr lang="en-US" sz="1600" dirty="0">
                    <a:cs typeface="+mn-cs"/>
                  </a:rPr>
                  <a:t>→ PDFs (in the limit </a:t>
                </a:r>
                <a14:m>
                  <m:oMath xmlns:m="http://schemas.openxmlformats.org/officeDocument/2006/math">
                    <m:r>
                      <a:rPr lang="en-US" sz="1600" b="0" i="1" smtClean="0">
                        <a:latin typeface="Cambria Math" panose="02040503050406030204" pitchFamily="18" charset="0"/>
                        <a:cs typeface="+mn-cs"/>
                      </a:rPr>
                      <m:t>𝑡</m:t>
                    </m:r>
                    <m:r>
                      <a:rPr lang="en-US" sz="1600" b="0" i="1" smtClean="0">
                        <a:latin typeface="Cambria Math" panose="02040503050406030204" pitchFamily="18" charset="0"/>
                        <a:ea typeface="Cambria Math" panose="02040503050406030204" pitchFamily="18" charset="0"/>
                        <a:cs typeface="+mn-cs"/>
                      </a:rPr>
                      <m:t>→0</m:t>
                    </m:r>
                  </m:oMath>
                </a14:m>
                <a:r>
                  <a:rPr lang="en-US" sz="1600" dirty="0">
                    <a:cs typeface="+mn-cs"/>
                  </a:rPr>
                  <a:t>)</a:t>
                </a:r>
              </a:p>
            </p:txBody>
          </p:sp>
        </mc:Choice>
        <mc:Fallback xmlns="">
          <p:sp>
            <p:nvSpPr>
              <p:cNvPr id="56332" name="Rectangle 12"/>
              <p:cNvSpPr>
                <a:spLocks noRot="1" noChangeAspect="1" noMove="1" noResize="1" noEditPoints="1" noAdjustHandles="1" noChangeArrowheads="1" noChangeShapeType="1" noTextEdit="1"/>
              </p:cNvSpPr>
              <p:nvPr/>
            </p:nvSpPr>
            <p:spPr bwMode="auto">
              <a:xfrm>
                <a:off x="4826827" y="896135"/>
                <a:ext cx="3622188" cy="477035"/>
              </a:xfrm>
              <a:prstGeom prst="rect">
                <a:avLst/>
              </a:prstGeom>
              <a:blipFill>
                <a:blip r:embed="rId5"/>
                <a:stretch>
                  <a:fillRect b="-2632"/>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50000"/>
                        </a:schemeClr>
                      </a:outerShdw>
                    </a:effectLst>
                  </a14:hiddenEffects>
                </a:ext>
              </a:extLst>
            </p:spPr>
            <p:txBody>
              <a:bodyPr/>
              <a:lstStyle/>
              <a:p>
                <a:r>
                  <a:rPr lang="en-US">
                    <a:noFill/>
                  </a:rPr>
                  <a:t> </a:t>
                </a:r>
              </a:p>
            </p:txBody>
          </p:sp>
        </mc:Fallback>
      </mc:AlternateContent>
      <p:graphicFrame>
        <p:nvGraphicFramePr>
          <p:cNvPr id="19461" name="Object 14"/>
          <p:cNvGraphicFramePr>
            <a:graphicFrameLocks noChangeAspect="1"/>
          </p:cNvGraphicFramePr>
          <p:nvPr>
            <p:extLst>
              <p:ext uri="{D42A27DB-BD31-4B8C-83A1-F6EECF244321}">
                <p14:modId xmlns:p14="http://schemas.microsoft.com/office/powerpoint/2010/main" val="3394007145"/>
              </p:ext>
            </p:extLst>
          </p:nvPr>
        </p:nvGraphicFramePr>
        <p:xfrm>
          <a:off x="5561099" y="1290804"/>
          <a:ext cx="1979139" cy="548640"/>
        </p:xfrm>
        <a:graphic>
          <a:graphicData uri="http://schemas.openxmlformats.org/presentationml/2006/ole">
            <mc:AlternateContent xmlns:mc="http://schemas.openxmlformats.org/markup-compatibility/2006">
              <mc:Choice xmlns:v="urn:schemas-microsoft-com:vml" Requires="v">
                <p:oleObj spid="_x0000_s110542" name="Equation" r:id="rId6" imgW="1739900" imgH="482600" progId="Equation.3">
                  <p:embed/>
                </p:oleObj>
              </mc:Choice>
              <mc:Fallback>
                <p:oleObj name="Equation" r:id="rId6" imgW="1739900" imgH="482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1099" y="1290804"/>
                        <a:ext cx="1979139" cy="548640"/>
                      </a:xfrm>
                      <a:prstGeom prst="rect">
                        <a:avLst/>
                      </a:prstGeom>
                      <a:noFill/>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9462" name="Object 89"/>
          <p:cNvGraphicFramePr>
            <a:graphicFrameLocks noChangeAspect="1"/>
          </p:cNvGraphicFramePr>
          <p:nvPr>
            <p:extLst>
              <p:ext uri="{D42A27DB-BD31-4B8C-83A1-F6EECF244321}">
                <p14:modId xmlns:p14="http://schemas.microsoft.com/office/powerpoint/2010/main" val="1010042359"/>
              </p:ext>
            </p:extLst>
          </p:nvPr>
        </p:nvGraphicFramePr>
        <p:xfrm>
          <a:off x="4910935" y="2495281"/>
          <a:ext cx="1699587" cy="365760"/>
        </p:xfrm>
        <a:graphic>
          <a:graphicData uri="http://schemas.openxmlformats.org/presentationml/2006/ole">
            <mc:AlternateContent xmlns:mc="http://schemas.openxmlformats.org/markup-compatibility/2006">
              <mc:Choice xmlns:v="urn:schemas-microsoft-com:vml" Requires="v">
                <p:oleObj spid="_x0000_s110543" name="Equation" r:id="rId8" imgW="1524000" imgH="330200" progId="Equation.3">
                  <p:embed/>
                </p:oleObj>
              </mc:Choice>
              <mc:Fallback>
                <p:oleObj name="Equation" r:id="rId8" imgW="1524000" imgH="330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10935" y="2495281"/>
                        <a:ext cx="1699587" cy="365760"/>
                      </a:xfrm>
                      <a:prstGeom prst="rect">
                        <a:avLst/>
                      </a:prstGeom>
                      <a:noFill/>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9463" name="Object 90"/>
          <p:cNvGraphicFramePr>
            <a:graphicFrameLocks noChangeAspect="1"/>
          </p:cNvGraphicFramePr>
          <p:nvPr>
            <p:extLst>
              <p:ext uri="{D42A27DB-BD31-4B8C-83A1-F6EECF244321}">
                <p14:modId xmlns:p14="http://schemas.microsoft.com/office/powerpoint/2010/main" val="3161799419"/>
              </p:ext>
            </p:extLst>
          </p:nvPr>
        </p:nvGraphicFramePr>
        <p:xfrm>
          <a:off x="4910935" y="2942666"/>
          <a:ext cx="1686041" cy="365760"/>
        </p:xfrm>
        <a:graphic>
          <a:graphicData uri="http://schemas.openxmlformats.org/presentationml/2006/ole">
            <mc:AlternateContent xmlns:mc="http://schemas.openxmlformats.org/markup-compatibility/2006">
              <mc:Choice xmlns:v="urn:schemas-microsoft-com:vml" Requires="v">
                <p:oleObj spid="_x0000_s110544" name="Equation" r:id="rId10" imgW="1511300" imgH="330200" progId="Equation.3">
                  <p:embed/>
                </p:oleObj>
              </mc:Choice>
              <mc:Fallback>
                <p:oleObj name="Equation" r:id="rId10" imgW="1511300" imgH="330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10935" y="2942666"/>
                        <a:ext cx="1686041" cy="365760"/>
                      </a:xfrm>
                      <a:prstGeom prst="rect">
                        <a:avLst/>
                      </a:prstGeom>
                      <a:noFill/>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9464" name="Object 91"/>
          <p:cNvGraphicFramePr>
            <a:graphicFrameLocks noChangeAspect="1"/>
          </p:cNvGraphicFramePr>
          <p:nvPr>
            <p:extLst>
              <p:ext uri="{D42A27DB-BD31-4B8C-83A1-F6EECF244321}">
                <p14:modId xmlns:p14="http://schemas.microsoft.com/office/powerpoint/2010/main" val="2730276222"/>
              </p:ext>
            </p:extLst>
          </p:nvPr>
        </p:nvGraphicFramePr>
        <p:xfrm>
          <a:off x="6847082" y="2475649"/>
          <a:ext cx="1686041" cy="365760"/>
        </p:xfrm>
        <a:graphic>
          <a:graphicData uri="http://schemas.openxmlformats.org/presentationml/2006/ole">
            <mc:AlternateContent xmlns:mc="http://schemas.openxmlformats.org/markup-compatibility/2006">
              <mc:Choice xmlns:v="urn:schemas-microsoft-com:vml" Requires="v">
                <p:oleObj spid="_x0000_s110545" name="Equation" r:id="rId12" imgW="1511300" imgH="330200" progId="Equation.3">
                  <p:embed/>
                </p:oleObj>
              </mc:Choice>
              <mc:Fallback>
                <p:oleObj name="Equation" r:id="rId12" imgW="1511300" imgH="330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47082" y="2475649"/>
                        <a:ext cx="1686041" cy="365760"/>
                      </a:xfrm>
                      <a:prstGeom prst="rect">
                        <a:avLst/>
                      </a:prstGeom>
                      <a:noFill/>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9465" name="Object 92"/>
          <p:cNvGraphicFramePr>
            <a:graphicFrameLocks noChangeAspect="1"/>
          </p:cNvGraphicFramePr>
          <p:nvPr>
            <p:extLst>
              <p:ext uri="{D42A27DB-BD31-4B8C-83A1-F6EECF244321}">
                <p14:modId xmlns:p14="http://schemas.microsoft.com/office/powerpoint/2010/main" val="1180656713"/>
              </p:ext>
            </p:extLst>
          </p:nvPr>
        </p:nvGraphicFramePr>
        <p:xfrm>
          <a:off x="6844448" y="2906052"/>
          <a:ext cx="1643317" cy="365760"/>
        </p:xfrm>
        <a:graphic>
          <a:graphicData uri="http://schemas.openxmlformats.org/presentationml/2006/ole">
            <mc:AlternateContent xmlns:mc="http://schemas.openxmlformats.org/markup-compatibility/2006">
              <mc:Choice xmlns:v="urn:schemas-microsoft-com:vml" Requires="v">
                <p:oleObj spid="_x0000_s110546" name="Equation" r:id="rId14" imgW="1473200" imgH="330200" progId="Equation.3">
                  <p:embed/>
                </p:oleObj>
              </mc:Choice>
              <mc:Fallback>
                <p:oleObj name="Equation" r:id="rId14" imgW="1473200" imgH="3302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44448" y="2906052"/>
                        <a:ext cx="1643317" cy="365760"/>
                      </a:xfrm>
                      <a:prstGeom prst="rect">
                        <a:avLst/>
                      </a:prstGeom>
                      <a:noFill/>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6413" name="Rectangle 93"/>
          <p:cNvSpPr>
            <a:spLocks noChangeArrowheads="1"/>
          </p:cNvSpPr>
          <p:nvPr/>
        </p:nvSpPr>
        <p:spPr bwMode="auto">
          <a:xfrm>
            <a:off x="4825223" y="1958320"/>
            <a:ext cx="4095549"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50000"/>
                    </a:schemeClr>
                  </a:outerShdw>
                </a:effectLst>
              </a14:hiddenEffects>
            </a:ext>
          </a:extLst>
        </p:spPr>
        <p:txBody>
          <a:bodyPr anchor="ctr"/>
          <a:lstStyle/>
          <a:p>
            <a:pPr marL="231775" indent="-231775">
              <a:buClr>
                <a:schemeClr val="accent1"/>
              </a:buClr>
              <a:buSzPct val="65000"/>
              <a:buFont typeface="Wingdings" charset="0"/>
              <a:buChar char="n"/>
              <a:defRPr/>
            </a:pPr>
            <a:r>
              <a:rPr lang="de-DE" sz="1600" dirty="0">
                <a:solidFill>
                  <a:srgbClr val="FC230C"/>
                </a:solidFill>
                <a:cs typeface="+mn-cs"/>
              </a:rPr>
              <a:t>GPDs  </a:t>
            </a:r>
            <a:r>
              <a:rPr lang="de-DE" sz="1600" dirty="0">
                <a:cs typeface="+mn-cs"/>
              </a:rPr>
              <a:t>→ FFs  (</a:t>
            </a:r>
            <a:r>
              <a:rPr lang="en-US" sz="1600" dirty="0">
                <a:cs typeface="+mn-cs"/>
              </a:rPr>
              <a:t>first moments of GPDs)</a:t>
            </a:r>
          </a:p>
        </p:txBody>
      </p:sp>
      <p:graphicFrame>
        <p:nvGraphicFramePr>
          <p:cNvPr id="19468" name="Object 99"/>
          <p:cNvGraphicFramePr>
            <a:graphicFrameLocks noChangeAspect="1"/>
          </p:cNvGraphicFramePr>
          <p:nvPr>
            <p:extLst>
              <p:ext uri="{D42A27DB-BD31-4B8C-83A1-F6EECF244321}">
                <p14:modId xmlns:p14="http://schemas.microsoft.com/office/powerpoint/2010/main" val="3939938889"/>
              </p:ext>
            </p:extLst>
          </p:nvPr>
        </p:nvGraphicFramePr>
        <p:xfrm>
          <a:off x="2301501" y="2715020"/>
          <a:ext cx="1367556" cy="320040"/>
        </p:xfrm>
        <a:graphic>
          <a:graphicData uri="http://schemas.openxmlformats.org/presentationml/2006/ole">
            <mc:AlternateContent xmlns:mc="http://schemas.openxmlformats.org/markup-compatibility/2006">
              <mc:Choice xmlns:v="urn:schemas-microsoft-com:vml" Requires="v">
                <p:oleObj spid="_x0000_s110547" name="Equation" r:id="rId16" imgW="977900" imgH="228600" progId="Equation.3">
                  <p:embed/>
                </p:oleObj>
              </mc:Choice>
              <mc:Fallback>
                <p:oleObj name="Equation" r:id="rId16" imgW="977900" imgH="2286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01501" y="2715020"/>
                        <a:ext cx="1367556" cy="320040"/>
                      </a:xfrm>
                      <a:prstGeom prst="rect">
                        <a:avLst/>
                      </a:prstGeom>
                      <a:noFill/>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 name="Footer Placeholder 1"/>
          <p:cNvSpPr>
            <a:spLocks noGrp="1"/>
          </p:cNvSpPr>
          <p:nvPr>
            <p:ph type="ftr" sz="quarter" idx="10"/>
          </p:nvPr>
        </p:nvSpPr>
        <p:spPr/>
        <p:txBody>
          <a:bodyPr/>
          <a:lstStyle/>
          <a:p>
            <a:r>
              <a:rPr lang="en-US"/>
              <a:t>S. Stepanyan, APS meeting, April 2022</a:t>
            </a:r>
          </a:p>
        </p:txBody>
      </p:sp>
      <p:sp>
        <p:nvSpPr>
          <p:cNvPr id="3" name="TextBox 2">
            <a:extLst>
              <a:ext uri="{FF2B5EF4-FFF2-40B4-BE49-F238E27FC236}">
                <a16:creationId xmlns:a16="http://schemas.microsoft.com/office/drawing/2014/main" id="{B3DA2A51-633F-AA40-80A5-D236831BE698}"/>
              </a:ext>
            </a:extLst>
          </p:cNvPr>
          <p:cNvSpPr txBox="1"/>
          <p:nvPr/>
        </p:nvSpPr>
        <p:spPr>
          <a:xfrm>
            <a:off x="3425257" y="3686348"/>
            <a:ext cx="1988686" cy="369332"/>
          </a:xfrm>
          <a:prstGeom prst="rect">
            <a:avLst/>
          </a:prstGeom>
          <a:noFill/>
        </p:spPr>
        <p:txBody>
          <a:bodyPr wrap="none" rtlCol="0">
            <a:spAutoFit/>
          </a:bodyPr>
          <a:lstStyle/>
          <a:p>
            <a:r>
              <a:rPr lang="en-US" dirty="0"/>
              <a:t>What GPDs offer</a:t>
            </a:r>
          </a:p>
        </p:txBody>
      </p:sp>
      <p:sp>
        <p:nvSpPr>
          <p:cNvPr id="4" name="TextBox 3">
            <a:extLst>
              <a:ext uri="{FF2B5EF4-FFF2-40B4-BE49-F238E27FC236}">
                <a16:creationId xmlns:a16="http://schemas.microsoft.com/office/drawing/2014/main" id="{0A97C23F-DCF2-F84B-B0E6-B29C8E3BE42F}"/>
              </a:ext>
            </a:extLst>
          </p:cNvPr>
          <p:cNvSpPr txBox="1"/>
          <p:nvPr/>
        </p:nvSpPr>
        <p:spPr>
          <a:xfrm>
            <a:off x="370573" y="913512"/>
            <a:ext cx="3668027" cy="830997"/>
          </a:xfrm>
          <a:prstGeom prst="rect">
            <a:avLst/>
          </a:prstGeom>
          <a:noFill/>
        </p:spPr>
        <p:txBody>
          <a:bodyPr wrap="square" rtlCol="0">
            <a:spAutoFit/>
          </a:bodyPr>
          <a:lstStyle/>
          <a:p>
            <a:r>
              <a:rPr lang="en-US" sz="1600" dirty="0"/>
              <a:t>GPDs are physical quantities which describe the quark and gluon structure of the nucleon</a:t>
            </a:r>
          </a:p>
        </p:txBody>
      </p:sp>
      <p:pic>
        <p:nvPicPr>
          <p:cNvPr id="8" name="Picture 7">
            <a:extLst>
              <a:ext uri="{FF2B5EF4-FFF2-40B4-BE49-F238E27FC236}">
                <a16:creationId xmlns:a16="http://schemas.microsoft.com/office/drawing/2014/main" id="{45F54B15-F350-A847-B0BD-C484C7D2765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986952" y="5445409"/>
            <a:ext cx="3271421" cy="457200"/>
          </a:xfrm>
          <a:prstGeom prst="rect">
            <a:avLst/>
          </a:prstGeom>
        </p:spPr>
      </p:pic>
      <p:pic>
        <p:nvPicPr>
          <p:cNvPr id="10" name="Picture 9">
            <a:extLst>
              <a:ext uri="{FF2B5EF4-FFF2-40B4-BE49-F238E27FC236}">
                <a16:creationId xmlns:a16="http://schemas.microsoft.com/office/drawing/2014/main" id="{CA7536B4-8BDB-3F4D-B644-83C6A912663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745530" y="4374498"/>
            <a:ext cx="3791163" cy="457200"/>
          </a:xfrm>
          <a:prstGeom prst="rect">
            <a:avLst/>
          </a:prstGeom>
        </p:spPr>
      </p:pic>
      <p:pic>
        <p:nvPicPr>
          <p:cNvPr id="14" name="Picture 13">
            <a:extLst>
              <a:ext uri="{FF2B5EF4-FFF2-40B4-BE49-F238E27FC236}">
                <a16:creationId xmlns:a16="http://schemas.microsoft.com/office/drawing/2014/main" id="{BA78931F-BCFA-554D-AB03-F780159656B5}"/>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74296" y="4374498"/>
            <a:ext cx="2887090" cy="914400"/>
          </a:xfrm>
          <a:prstGeom prst="rect">
            <a:avLst/>
          </a:prstGeom>
        </p:spPr>
      </p:pic>
      <p:sp>
        <p:nvSpPr>
          <p:cNvPr id="15" name="TextBox 14">
            <a:extLst>
              <a:ext uri="{FF2B5EF4-FFF2-40B4-BE49-F238E27FC236}">
                <a16:creationId xmlns:a16="http://schemas.microsoft.com/office/drawing/2014/main" id="{DC92EC07-9956-8242-8AF4-70D461B3526B}"/>
              </a:ext>
            </a:extLst>
          </p:cNvPr>
          <p:cNvSpPr txBox="1"/>
          <p:nvPr/>
        </p:nvSpPr>
        <p:spPr>
          <a:xfrm>
            <a:off x="482368" y="4077360"/>
            <a:ext cx="3541354" cy="338554"/>
          </a:xfrm>
          <a:prstGeom prst="rect">
            <a:avLst/>
          </a:prstGeom>
          <a:noFill/>
        </p:spPr>
        <p:txBody>
          <a:bodyPr wrap="none" rtlCol="0">
            <a:spAutoFit/>
          </a:bodyPr>
          <a:lstStyle/>
          <a:p>
            <a:r>
              <a:rPr lang="en-US" sz="1600" dirty="0"/>
              <a:t>Link to the energy-momentum tensor</a:t>
            </a:r>
          </a:p>
        </p:txBody>
      </p:sp>
      <p:sp>
        <p:nvSpPr>
          <p:cNvPr id="16" name="TextBox 15">
            <a:extLst>
              <a:ext uri="{FF2B5EF4-FFF2-40B4-BE49-F238E27FC236}">
                <a16:creationId xmlns:a16="http://schemas.microsoft.com/office/drawing/2014/main" id="{41C944B3-85C3-F847-91E7-6F34FB8FCDEB}"/>
              </a:ext>
            </a:extLst>
          </p:cNvPr>
          <p:cNvSpPr txBox="1"/>
          <p:nvPr/>
        </p:nvSpPr>
        <p:spPr>
          <a:xfrm>
            <a:off x="377160" y="5319423"/>
            <a:ext cx="3984458" cy="769441"/>
          </a:xfrm>
          <a:prstGeom prst="rect">
            <a:avLst/>
          </a:prstGeom>
          <a:noFill/>
        </p:spPr>
        <p:txBody>
          <a:bodyPr wrap="square" rtlCol="0">
            <a:spAutoFit/>
          </a:bodyPr>
          <a:lstStyle/>
          <a:p>
            <a:r>
              <a:rPr lang="en-US" sz="1600" dirty="0"/>
              <a:t>the D-term characterizes the distribution of forces inside the nucleon </a:t>
            </a:r>
          </a:p>
          <a:p>
            <a:pPr algn="r"/>
            <a:r>
              <a:rPr lang="en-US" sz="1200" dirty="0" err="1"/>
              <a:t>Polyakov</a:t>
            </a:r>
            <a:r>
              <a:rPr lang="en-US" sz="1200" dirty="0"/>
              <a:t>, Physics Letters B, 2003</a:t>
            </a:r>
          </a:p>
        </p:txBody>
      </p:sp>
      <p:sp>
        <p:nvSpPr>
          <p:cNvPr id="28" name="TextBox 27">
            <a:extLst>
              <a:ext uri="{FF2B5EF4-FFF2-40B4-BE49-F238E27FC236}">
                <a16:creationId xmlns:a16="http://schemas.microsoft.com/office/drawing/2014/main" id="{C16DE449-0126-FC47-AE68-6A60DB8AE3B9}"/>
              </a:ext>
            </a:extLst>
          </p:cNvPr>
          <p:cNvSpPr txBox="1"/>
          <p:nvPr/>
        </p:nvSpPr>
        <p:spPr>
          <a:xfrm>
            <a:off x="5599817" y="4018255"/>
            <a:ext cx="2076209" cy="338554"/>
          </a:xfrm>
          <a:prstGeom prst="rect">
            <a:avLst/>
          </a:prstGeom>
          <a:noFill/>
        </p:spPr>
        <p:txBody>
          <a:bodyPr wrap="none" rtlCol="0">
            <a:spAutoFit/>
          </a:bodyPr>
          <a:lstStyle/>
          <a:p>
            <a:r>
              <a:rPr lang="en-US" sz="1600" dirty="0"/>
              <a:t>Nucleon tomography</a:t>
            </a:r>
          </a:p>
        </p:txBody>
      </p:sp>
      <p:sp>
        <p:nvSpPr>
          <p:cNvPr id="17" name="TextBox 16">
            <a:extLst>
              <a:ext uri="{FF2B5EF4-FFF2-40B4-BE49-F238E27FC236}">
                <a16:creationId xmlns:a16="http://schemas.microsoft.com/office/drawing/2014/main" id="{0AE397C5-7078-0040-8078-F18A1CECB95C}"/>
              </a:ext>
            </a:extLst>
          </p:cNvPr>
          <p:cNvSpPr txBox="1"/>
          <p:nvPr/>
        </p:nvSpPr>
        <p:spPr>
          <a:xfrm>
            <a:off x="6154028" y="4758761"/>
            <a:ext cx="2441694" cy="276999"/>
          </a:xfrm>
          <a:prstGeom prst="rect">
            <a:avLst/>
          </a:prstGeom>
          <a:noFill/>
        </p:spPr>
        <p:txBody>
          <a:bodyPr wrap="none" rtlCol="0">
            <a:spAutoFit/>
          </a:bodyPr>
          <a:lstStyle/>
          <a:p>
            <a:r>
              <a:rPr lang="en-US" sz="1200" dirty="0" err="1"/>
              <a:t>Burkardt</a:t>
            </a:r>
            <a:r>
              <a:rPr lang="en-US" sz="1200" dirty="0"/>
              <a:t>, </a:t>
            </a:r>
            <a:r>
              <a:rPr lang="en-US" sz="1200" dirty="0" err="1"/>
              <a:t>Int.J.Mod.Phys.A</a:t>
            </a:r>
            <a:r>
              <a:rPr lang="en-US" sz="1200" dirty="0"/>
              <a:t>, 2002</a:t>
            </a:r>
          </a:p>
        </p:txBody>
      </p:sp>
      <p:sp>
        <p:nvSpPr>
          <p:cNvPr id="30" name="TextBox 29">
            <a:extLst>
              <a:ext uri="{FF2B5EF4-FFF2-40B4-BE49-F238E27FC236}">
                <a16:creationId xmlns:a16="http://schemas.microsoft.com/office/drawing/2014/main" id="{11A97144-817D-D84D-8EC7-A6AC730FFB32}"/>
              </a:ext>
            </a:extLst>
          </p:cNvPr>
          <p:cNvSpPr txBox="1"/>
          <p:nvPr/>
        </p:nvSpPr>
        <p:spPr>
          <a:xfrm>
            <a:off x="6724021" y="5804634"/>
            <a:ext cx="1840376" cy="276999"/>
          </a:xfrm>
          <a:prstGeom prst="rect">
            <a:avLst/>
          </a:prstGeom>
          <a:noFill/>
        </p:spPr>
        <p:txBody>
          <a:bodyPr wrap="none" rtlCol="0">
            <a:spAutoFit/>
          </a:bodyPr>
          <a:lstStyle/>
          <a:p>
            <a:r>
              <a:rPr lang="en-US" sz="1200" dirty="0"/>
              <a:t>Ji, Phys. Rev. Lett, 1997</a:t>
            </a:r>
          </a:p>
        </p:txBody>
      </p:sp>
      <p:sp>
        <p:nvSpPr>
          <p:cNvPr id="32" name="TextBox 31">
            <a:extLst>
              <a:ext uri="{FF2B5EF4-FFF2-40B4-BE49-F238E27FC236}">
                <a16:creationId xmlns:a16="http://schemas.microsoft.com/office/drawing/2014/main" id="{AE30DA76-79DE-BA42-80B7-E5E47F25AD4C}"/>
              </a:ext>
            </a:extLst>
          </p:cNvPr>
          <p:cNvSpPr txBox="1"/>
          <p:nvPr/>
        </p:nvSpPr>
        <p:spPr>
          <a:xfrm>
            <a:off x="4978652" y="5087943"/>
            <a:ext cx="3318537" cy="338554"/>
          </a:xfrm>
          <a:prstGeom prst="rect">
            <a:avLst/>
          </a:prstGeom>
          <a:noFill/>
        </p:spPr>
        <p:txBody>
          <a:bodyPr wrap="none" rtlCol="0">
            <a:spAutoFit/>
          </a:bodyPr>
          <a:lstStyle/>
          <a:p>
            <a:r>
              <a:rPr lang="en-US" sz="1600" dirty="0"/>
              <a:t>Decomposition of the nucleon spin</a:t>
            </a:r>
          </a:p>
        </p:txBody>
      </p:sp>
    </p:spTree>
    <p:extLst>
      <p:ext uri="{BB962C8B-B14F-4D97-AF65-F5344CB8AC3E}">
        <p14:creationId xmlns:p14="http://schemas.microsoft.com/office/powerpoint/2010/main" val="1208717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txBox="1">
            <a:spLocks noChangeArrowheads="1"/>
          </p:cNvSpPr>
          <p:nvPr/>
        </p:nvSpPr>
        <p:spPr bwMode="auto">
          <a:xfrm>
            <a:off x="381000" y="228600"/>
            <a:ext cx="8229600" cy="636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ＭＳ Ｐゴシック" charset="0"/>
              </a:defRPr>
            </a:lvl1pPr>
            <a:lvl2pPr algn="l" rtl="0" eaLnBrk="0" fontAlgn="base" hangingPunct="0">
              <a:spcBef>
                <a:spcPct val="0"/>
              </a:spcBef>
              <a:spcAft>
                <a:spcPct val="0"/>
              </a:spcAft>
              <a:defRPr sz="4200">
                <a:solidFill>
                  <a:schemeClr val="tx2"/>
                </a:solidFill>
                <a:latin typeface="Garamond" charset="0"/>
                <a:ea typeface="ＭＳ Ｐゴシック" charset="0"/>
                <a:cs typeface="ＭＳ Ｐゴシック" charset="0"/>
              </a:defRPr>
            </a:lvl2pPr>
            <a:lvl3pPr algn="l" rtl="0" eaLnBrk="0" fontAlgn="base" hangingPunct="0">
              <a:spcBef>
                <a:spcPct val="0"/>
              </a:spcBef>
              <a:spcAft>
                <a:spcPct val="0"/>
              </a:spcAft>
              <a:defRPr sz="4200">
                <a:solidFill>
                  <a:schemeClr val="tx2"/>
                </a:solidFill>
                <a:latin typeface="Garamond" charset="0"/>
                <a:ea typeface="ＭＳ Ｐゴシック" charset="0"/>
                <a:cs typeface="ＭＳ Ｐゴシック" charset="0"/>
              </a:defRPr>
            </a:lvl3pPr>
            <a:lvl4pPr algn="l" rtl="0" eaLnBrk="0" fontAlgn="base" hangingPunct="0">
              <a:spcBef>
                <a:spcPct val="0"/>
              </a:spcBef>
              <a:spcAft>
                <a:spcPct val="0"/>
              </a:spcAft>
              <a:defRPr sz="4200">
                <a:solidFill>
                  <a:schemeClr val="tx2"/>
                </a:solidFill>
                <a:latin typeface="Garamond" charset="0"/>
                <a:ea typeface="ＭＳ Ｐゴシック" charset="0"/>
                <a:cs typeface="ＭＳ Ｐゴシック" charset="0"/>
              </a:defRPr>
            </a:lvl4pPr>
            <a:lvl5pPr algn="l" rtl="0" eaLnBrk="0" fontAlgn="base" hangingPunct="0">
              <a:spcBef>
                <a:spcPct val="0"/>
              </a:spcBef>
              <a:spcAft>
                <a:spcPct val="0"/>
              </a:spcAft>
              <a:defRPr sz="4200">
                <a:solidFill>
                  <a:schemeClr val="tx2"/>
                </a:solidFill>
                <a:latin typeface="Garamond" charset="0"/>
                <a:ea typeface="ＭＳ Ｐゴシック" charset="0"/>
                <a:cs typeface="ＭＳ Ｐゴシック" charset="0"/>
              </a:defRPr>
            </a:lvl5pPr>
            <a:lvl6pPr marL="457200" algn="l" rtl="0" fontAlgn="base">
              <a:spcBef>
                <a:spcPct val="0"/>
              </a:spcBef>
              <a:spcAft>
                <a:spcPct val="0"/>
              </a:spcAft>
              <a:defRPr sz="4200">
                <a:solidFill>
                  <a:schemeClr val="tx2"/>
                </a:solidFill>
                <a:latin typeface="Garamond" charset="0"/>
                <a:ea typeface="ＭＳ Ｐゴシック" charset="0"/>
              </a:defRPr>
            </a:lvl6pPr>
            <a:lvl7pPr marL="914400" algn="l" rtl="0" fontAlgn="base">
              <a:spcBef>
                <a:spcPct val="0"/>
              </a:spcBef>
              <a:spcAft>
                <a:spcPct val="0"/>
              </a:spcAft>
              <a:defRPr sz="4200">
                <a:solidFill>
                  <a:schemeClr val="tx2"/>
                </a:solidFill>
                <a:latin typeface="Garamond" charset="0"/>
                <a:ea typeface="ＭＳ Ｐゴシック" charset="0"/>
              </a:defRPr>
            </a:lvl7pPr>
            <a:lvl8pPr marL="1371600" algn="l" rtl="0" fontAlgn="base">
              <a:spcBef>
                <a:spcPct val="0"/>
              </a:spcBef>
              <a:spcAft>
                <a:spcPct val="0"/>
              </a:spcAft>
              <a:defRPr sz="4200">
                <a:solidFill>
                  <a:schemeClr val="tx2"/>
                </a:solidFill>
                <a:latin typeface="Garamond" charset="0"/>
                <a:ea typeface="ＭＳ Ｐゴシック" charset="0"/>
              </a:defRPr>
            </a:lvl8pPr>
            <a:lvl9pPr marL="1828800" algn="l" rtl="0" fontAlgn="base">
              <a:spcBef>
                <a:spcPct val="0"/>
              </a:spcBef>
              <a:spcAft>
                <a:spcPct val="0"/>
              </a:spcAft>
              <a:defRPr sz="4200">
                <a:solidFill>
                  <a:schemeClr val="tx2"/>
                </a:solidFill>
                <a:latin typeface="Garamond" charset="0"/>
                <a:ea typeface="ＭＳ Ｐゴシック" charset="0"/>
              </a:defRPr>
            </a:lvl9pPr>
          </a:lstStyle>
          <a:p>
            <a:pPr eaLnBrk="1" hangingPunct="1">
              <a:defRPr/>
            </a:pPr>
            <a:r>
              <a:rPr lang="en-US" sz="2400" dirty="0">
                <a:solidFill>
                  <a:schemeClr val="accent2"/>
                </a:solidFill>
                <a:latin typeface="Arial" charset="0"/>
                <a:cs typeface="+mj-cs"/>
              </a:rPr>
              <a:t>Compton Scattering and GPDs</a:t>
            </a:r>
          </a:p>
        </p:txBody>
      </p:sp>
      <p:sp>
        <p:nvSpPr>
          <p:cNvPr id="3" name="Footer Placeholder 2"/>
          <p:cNvSpPr>
            <a:spLocks noGrp="1"/>
          </p:cNvSpPr>
          <p:nvPr>
            <p:ph type="ftr" sz="quarter" idx="12"/>
          </p:nvPr>
        </p:nvSpPr>
        <p:spPr/>
        <p:txBody>
          <a:bodyPr/>
          <a:lstStyle/>
          <a:p>
            <a:r>
              <a:rPr lang="en-US"/>
              <a:t>S. Stepanyan, APS meeting, April 2022</a:t>
            </a:r>
          </a:p>
        </p:txBody>
      </p:sp>
      <p:pic>
        <p:nvPicPr>
          <p:cNvPr id="16" name="Picture 15" descr="3proc.pdf"/>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1221" y="1370438"/>
            <a:ext cx="2678861" cy="2196296"/>
          </a:xfrm>
          <a:prstGeom prst="rect">
            <a:avLst/>
          </a:prstGeom>
        </p:spPr>
      </p:pic>
      <p:sp>
        <p:nvSpPr>
          <p:cNvPr id="2" name="TextBox 1"/>
          <p:cNvSpPr txBox="1"/>
          <p:nvPr/>
        </p:nvSpPr>
        <p:spPr>
          <a:xfrm>
            <a:off x="646611" y="1080735"/>
            <a:ext cx="1039768" cy="461665"/>
          </a:xfrm>
          <a:prstGeom prst="rect">
            <a:avLst/>
          </a:prstGeom>
          <a:noFill/>
        </p:spPr>
        <p:txBody>
          <a:bodyPr wrap="none" rtlCol="0">
            <a:spAutoFit/>
          </a:bodyPr>
          <a:lstStyle/>
          <a:p>
            <a:r>
              <a:rPr lang="en-US" sz="2400" dirty="0"/>
              <a:t>DVCS</a:t>
            </a:r>
          </a:p>
        </p:txBody>
      </p:sp>
      <p:sp>
        <p:nvSpPr>
          <p:cNvPr id="9" name="TextBox 8"/>
          <p:cNvSpPr txBox="1"/>
          <p:nvPr/>
        </p:nvSpPr>
        <p:spPr>
          <a:xfrm>
            <a:off x="1981200" y="1154891"/>
            <a:ext cx="2526881" cy="646331"/>
          </a:xfrm>
          <a:prstGeom prst="rect">
            <a:avLst/>
          </a:prstGeom>
          <a:noFill/>
        </p:spPr>
        <p:txBody>
          <a:bodyPr wrap="square" rtlCol="0">
            <a:spAutoFit/>
          </a:bodyPr>
          <a:lstStyle/>
          <a:p>
            <a:r>
              <a:rPr lang="en-US" dirty="0"/>
              <a:t>Hard scale is defined by space-like photon </a:t>
            </a:r>
          </a:p>
        </p:txBody>
      </p:sp>
      <p:sp>
        <p:nvSpPr>
          <p:cNvPr id="8" name="Rounded Rectangle 7"/>
          <p:cNvSpPr/>
          <p:nvPr/>
        </p:nvSpPr>
        <p:spPr>
          <a:xfrm>
            <a:off x="428004" y="1059386"/>
            <a:ext cx="3991596" cy="2735784"/>
          </a:xfrm>
          <a:prstGeom prst="roundRect">
            <a:avLst/>
          </a:prstGeom>
          <a:solidFill>
            <a:schemeClr val="accent6">
              <a:lumMod val="20000"/>
              <a:lumOff val="80000"/>
              <a:alpha val="3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CDA85E7-2D51-C241-B256-9B068E158CE0}"/>
                  </a:ext>
                </a:extLst>
              </p:cNvPr>
              <p:cNvSpPr txBox="1"/>
              <p:nvPr/>
            </p:nvSpPr>
            <p:spPr>
              <a:xfrm>
                <a:off x="1447800" y="1981200"/>
                <a:ext cx="40940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i="1" smtClean="0">
                              <a:latin typeface="Cambria Math" panose="02040503050406030204" pitchFamily="18" charset="0"/>
                            </a:rPr>
                          </m:ctrlPr>
                        </m:sSupPr>
                        <m:e>
                          <m:r>
                            <a:rPr lang="en-US" sz="1400" i="1" smtClean="0">
                              <a:latin typeface="Cambria Math" panose="02040503050406030204" pitchFamily="18" charset="0"/>
                              <a:ea typeface="Cambria Math" panose="02040503050406030204" pitchFamily="18" charset="0"/>
                            </a:rPr>
                            <m:t>𝛾</m:t>
                          </m:r>
                        </m:e>
                        <m:sup>
                          <m:r>
                            <a:rPr lang="en-US" sz="1400" b="0" i="1" smtClean="0">
                              <a:latin typeface="Cambria Math" panose="02040503050406030204" pitchFamily="18" charset="0"/>
                            </a:rPr>
                            <m:t>∗</m:t>
                          </m:r>
                        </m:sup>
                      </m:sSup>
                    </m:oMath>
                  </m:oMathPara>
                </a14:m>
                <a:endParaRPr lang="en-US" sz="1400" dirty="0"/>
              </a:p>
            </p:txBody>
          </p:sp>
        </mc:Choice>
        <mc:Fallback xmlns="">
          <p:sp>
            <p:nvSpPr>
              <p:cNvPr id="12" name="TextBox 11">
                <a:extLst>
                  <a:ext uri="{FF2B5EF4-FFF2-40B4-BE49-F238E27FC236}">
                    <a16:creationId xmlns:a16="http://schemas.microsoft.com/office/drawing/2014/main" id="{7CDA85E7-2D51-C241-B256-9B068E158CE0}"/>
                  </a:ext>
                </a:extLst>
              </p:cNvPr>
              <p:cNvSpPr txBox="1">
                <a:spLocks noRot="1" noChangeAspect="1" noMove="1" noResize="1" noEditPoints="1" noAdjustHandles="1" noChangeArrowheads="1" noChangeShapeType="1" noTextEdit="1"/>
              </p:cNvSpPr>
              <p:nvPr/>
            </p:nvSpPr>
            <p:spPr>
              <a:xfrm>
                <a:off x="1447800" y="1981200"/>
                <a:ext cx="409406" cy="307777"/>
              </a:xfrm>
              <a:prstGeom prst="rect">
                <a:avLst/>
              </a:prstGeom>
              <a:blipFill>
                <a:blip r:embed="rId4"/>
                <a:stretch>
                  <a:fillRect b="-4167"/>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E957EB64-7276-024B-AC2D-F2B9E8728D4B}"/>
              </a:ext>
            </a:extLst>
          </p:cNvPr>
          <p:cNvGrpSpPr/>
          <p:nvPr/>
        </p:nvGrpSpPr>
        <p:grpSpPr>
          <a:xfrm>
            <a:off x="4511767" y="1064297"/>
            <a:ext cx="4301220" cy="2768496"/>
            <a:chOff x="4511767" y="1064297"/>
            <a:chExt cx="4301220" cy="2768496"/>
          </a:xfrm>
        </p:grpSpPr>
        <p:pic>
          <p:nvPicPr>
            <p:cNvPr id="4" name="Picture 3" descr="3proc.pdf"/>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45033" y="1064297"/>
              <a:ext cx="2667954" cy="2306681"/>
            </a:xfrm>
            <a:prstGeom prst="rect">
              <a:avLst/>
            </a:prstGeom>
          </p:spPr>
        </p:pic>
        <p:sp>
          <p:nvSpPr>
            <p:cNvPr id="6" name="TextBox 5"/>
            <p:cNvSpPr txBox="1"/>
            <p:nvPr/>
          </p:nvSpPr>
          <p:spPr>
            <a:xfrm>
              <a:off x="4609818" y="1376507"/>
              <a:ext cx="2362763" cy="646331"/>
            </a:xfrm>
            <a:prstGeom prst="rect">
              <a:avLst/>
            </a:prstGeom>
            <a:noFill/>
          </p:spPr>
          <p:txBody>
            <a:bodyPr wrap="square" rtlCol="0">
              <a:spAutoFit/>
            </a:bodyPr>
            <a:lstStyle/>
            <a:p>
              <a:r>
                <a:rPr lang="en-US" dirty="0"/>
                <a:t>Hard scale is defined by time-like photons </a:t>
              </a:r>
            </a:p>
          </p:txBody>
        </p:sp>
        <p:sp>
          <p:nvSpPr>
            <p:cNvPr id="26627" name="Text Box 19"/>
            <p:cNvSpPr txBox="1">
              <a:spLocks noChangeArrowheads="1"/>
            </p:cNvSpPr>
            <p:nvPr/>
          </p:nvSpPr>
          <p:spPr bwMode="auto">
            <a:xfrm>
              <a:off x="7123455" y="1112356"/>
              <a:ext cx="9906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dirty="0"/>
                <a:t>TCS</a:t>
              </a:r>
            </a:p>
          </p:txBody>
        </p:sp>
        <p:sp>
          <p:nvSpPr>
            <p:cNvPr id="13" name="Rounded Rectangle 12"/>
            <p:cNvSpPr/>
            <p:nvPr/>
          </p:nvSpPr>
          <p:spPr>
            <a:xfrm>
              <a:off x="4511767" y="1094906"/>
              <a:ext cx="4267200" cy="2737887"/>
            </a:xfrm>
            <a:prstGeom prst="roundRect">
              <a:avLst/>
            </a:prstGeom>
            <a:solidFill>
              <a:schemeClr val="accent1">
                <a:lumMod val="20000"/>
                <a:lumOff val="80000"/>
                <a:alpha val="3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5768265" y="3212813"/>
              <a:ext cx="2780613" cy="584775"/>
            </a:xfrm>
            <a:prstGeom prst="rect">
              <a:avLst/>
            </a:prstGeom>
            <a:noFill/>
          </p:spPr>
          <p:txBody>
            <a:bodyPr wrap="square" rtlCol="0">
              <a:spAutoFit/>
            </a:bodyPr>
            <a:lstStyle/>
            <a:p>
              <a:r>
                <a:rPr lang="en-US" sz="1600" dirty="0"/>
                <a:t>Access to the </a:t>
              </a:r>
              <a:r>
                <a:rPr lang="en-US" sz="1600" i="1" dirty="0"/>
                <a:t>Re</a:t>
              </a:r>
              <a:r>
                <a:rPr lang="en-US" sz="1600" dirty="0"/>
                <a:t> &amp; </a:t>
              </a:r>
              <a:r>
                <a:rPr lang="en-US" sz="1600" i="1" dirty="0" err="1"/>
                <a:t>Im</a:t>
              </a:r>
              <a:r>
                <a:rPr lang="en-US" sz="1600" i="1" dirty="0"/>
                <a:t> </a:t>
              </a:r>
              <a:r>
                <a:rPr lang="en-US" sz="1600" dirty="0"/>
                <a:t>parts of the Compton amplitude </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8DF8E3F-A868-D043-961D-A5D7AC17EA1C}"/>
                    </a:ext>
                  </a:extLst>
                </p:cNvPr>
                <p:cNvSpPr txBox="1"/>
                <p:nvPr/>
              </p:nvSpPr>
              <p:spPr>
                <a:xfrm>
                  <a:off x="7618755" y="1722966"/>
                  <a:ext cx="40940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i="1" smtClean="0">
                                <a:latin typeface="Cambria Math" panose="02040503050406030204" pitchFamily="18" charset="0"/>
                              </a:rPr>
                            </m:ctrlPr>
                          </m:sSupPr>
                          <m:e>
                            <m:r>
                              <a:rPr lang="en-US" sz="1400" i="1" smtClean="0">
                                <a:latin typeface="Cambria Math" panose="02040503050406030204" pitchFamily="18" charset="0"/>
                                <a:ea typeface="Cambria Math" panose="02040503050406030204" pitchFamily="18" charset="0"/>
                              </a:rPr>
                              <m:t>𝛾</m:t>
                            </m:r>
                          </m:e>
                          <m:sup>
                            <m:r>
                              <a:rPr lang="en-US" sz="1400" b="0" i="1" smtClean="0">
                                <a:latin typeface="Cambria Math" panose="02040503050406030204" pitchFamily="18" charset="0"/>
                              </a:rPr>
                              <m:t>∗</m:t>
                            </m:r>
                          </m:sup>
                        </m:sSup>
                      </m:oMath>
                    </m:oMathPara>
                  </a14:m>
                  <a:endParaRPr lang="en-US" sz="1400" dirty="0"/>
                </a:p>
              </p:txBody>
            </p:sp>
          </mc:Choice>
          <mc:Fallback xmlns="">
            <p:sp>
              <p:nvSpPr>
                <p:cNvPr id="27" name="TextBox 26">
                  <a:extLst>
                    <a:ext uri="{FF2B5EF4-FFF2-40B4-BE49-F238E27FC236}">
                      <a16:creationId xmlns:a16="http://schemas.microsoft.com/office/drawing/2014/main" id="{A8DF8E3F-A868-D043-961D-A5D7AC17EA1C}"/>
                    </a:ext>
                  </a:extLst>
                </p:cNvPr>
                <p:cNvSpPr txBox="1">
                  <a:spLocks noRot="1" noChangeAspect="1" noMove="1" noResize="1" noEditPoints="1" noAdjustHandles="1" noChangeArrowheads="1" noChangeShapeType="1" noTextEdit="1"/>
                </p:cNvSpPr>
                <p:nvPr/>
              </p:nvSpPr>
              <p:spPr>
                <a:xfrm>
                  <a:off x="7618755" y="1722966"/>
                  <a:ext cx="409406" cy="307777"/>
                </a:xfrm>
                <a:prstGeom prst="rect">
                  <a:avLst/>
                </a:prstGeom>
                <a:blipFill>
                  <a:blip r:embed="rId6"/>
                  <a:stretch>
                    <a:fillRect b="-4000"/>
                  </a:stretch>
                </a:blipFill>
              </p:spPr>
              <p:txBody>
                <a:bodyPr/>
                <a:lstStyle/>
                <a:p>
                  <a:r>
                    <a:rPr lang="en-US">
                      <a:noFill/>
                    </a:rPr>
                    <a:t> </a:t>
                  </a:r>
                </a:p>
              </p:txBody>
            </p:sp>
          </mc:Fallback>
        </mc:AlternateContent>
      </p:grpSp>
      <p:grpSp>
        <p:nvGrpSpPr>
          <p:cNvPr id="7" name="Group 6">
            <a:extLst>
              <a:ext uri="{FF2B5EF4-FFF2-40B4-BE49-F238E27FC236}">
                <a16:creationId xmlns:a16="http://schemas.microsoft.com/office/drawing/2014/main" id="{53088BD5-7CD5-AA4A-8D2E-E06A9F8169FE}"/>
              </a:ext>
            </a:extLst>
          </p:cNvPr>
          <p:cNvGrpSpPr/>
          <p:nvPr/>
        </p:nvGrpSpPr>
        <p:grpSpPr>
          <a:xfrm>
            <a:off x="457200" y="3886200"/>
            <a:ext cx="8305800" cy="2209800"/>
            <a:chOff x="457200" y="3886200"/>
            <a:chExt cx="8305800" cy="2209800"/>
          </a:xfrm>
        </p:grpSpPr>
        <p:pic>
          <p:nvPicPr>
            <p:cNvPr id="15" name="Picture 14" descr="3proc.pdf"/>
            <p:cNvPicPr>
              <a:picLocks noChangeAspect="1"/>
            </p:cNvPicPr>
            <p:nvPr/>
          </p:nvPicPr>
          <p:blipFill rotWithShape="1">
            <a:blip r:embed="rId7" cstate="screen">
              <a:extLst>
                <a:ext uri="{28A0092B-C50C-407E-A947-70E740481C1C}">
                  <a14:useLocalDpi xmlns:a14="http://schemas.microsoft.com/office/drawing/2010/main"/>
                </a:ext>
              </a:extLst>
            </a:blip>
            <a:srcRect t="3373"/>
            <a:stretch/>
          </p:blipFill>
          <p:spPr>
            <a:xfrm>
              <a:off x="3322326" y="3965869"/>
              <a:ext cx="2773674" cy="2130131"/>
            </a:xfrm>
            <a:prstGeom prst="rect">
              <a:avLst/>
            </a:prstGeom>
          </p:spPr>
        </p:pic>
        <p:sp>
          <p:nvSpPr>
            <p:cNvPr id="5" name="TextBox 4"/>
            <p:cNvSpPr txBox="1"/>
            <p:nvPr/>
          </p:nvSpPr>
          <p:spPr>
            <a:xfrm>
              <a:off x="1227363" y="4096996"/>
              <a:ext cx="1577543" cy="461665"/>
            </a:xfrm>
            <a:prstGeom prst="rect">
              <a:avLst/>
            </a:prstGeom>
            <a:noFill/>
          </p:spPr>
          <p:txBody>
            <a:bodyPr wrap="square" rtlCol="0">
              <a:spAutoFit/>
            </a:bodyPr>
            <a:lstStyle/>
            <a:p>
              <a:r>
                <a:rPr lang="en-US" sz="2400" dirty="0"/>
                <a:t>DDVCS</a:t>
              </a:r>
            </a:p>
          </p:txBody>
        </p:sp>
        <p:sp>
          <p:nvSpPr>
            <p:cNvPr id="10" name="TextBox 9"/>
            <p:cNvSpPr txBox="1"/>
            <p:nvPr/>
          </p:nvSpPr>
          <p:spPr>
            <a:xfrm>
              <a:off x="531221" y="5024266"/>
              <a:ext cx="3429000" cy="646331"/>
            </a:xfrm>
            <a:prstGeom prst="rect">
              <a:avLst/>
            </a:prstGeom>
            <a:noFill/>
          </p:spPr>
          <p:txBody>
            <a:bodyPr wrap="square" rtlCol="0">
              <a:spAutoFit/>
            </a:bodyPr>
            <a:lstStyle/>
            <a:p>
              <a:r>
                <a:rPr lang="en-US" dirty="0"/>
                <a:t>Both space-like and time-like photons can set the hard scale </a:t>
              </a:r>
            </a:p>
          </p:txBody>
        </p:sp>
        <p:sp>
          <p:nvSpPr>
            <p:cNvPr id="14" name="Rounded Rectangle 13"/>
            <p:cNvSpPr/>
            <p:nvPr/>
          </p:nvSpPr>
          <p:spPr>
            <a:xfrm>
              <a:off x="457200" y="3886200"/>
              <a:ext cx="8305800" cy="2209800"/>
            </a:xfrm>
            <a:prstGeom prst="roundRect">
              <a:avLst/>
            </a:prstGeom>
            <a:solidFill>
              <a:srgbClr val="660066">
                <a:alpha val="10000"/>
              </a:srgb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8"/>
            <a:stretch>
              <a:fillRect/>
            </a:stretch>
          </p:blipFill>
          <p:spPr>
            <a:xfrm>
              <a:off x="5867400" y="5257800"/>
              <a:ext cx="2681478" cy="274320"/>
            </a:xfrm>
            <a:prstGeom prst="rect">
              <a:avLst/>
            </a:prstGeom>
          </p:spPr>
        </p:pic>
        <p:pic>
          <p:nvPicPr>
            <p:cNvPr id="21" name="Picture 20" descr="ddvcs_ampl.tiff"/>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096000" y="4572000"/>
              <a:ext cx="2153529" cy="502920"/>
            </a:xfrm>
            <a:prstGeom prst="rect">
              <a:avLst/>
            </a:prstGeom>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42494CA-8428-D14E-8773-A37C56E75B30}"/>
                    </a:ext>
                  </a:extLst>
                </p:cNvPr>
                <p:cNvSpPr txBox="1"/>
                <p:nvPr/>
              </p:nvSpPr>
              <p:spPr>
                <a:xfrm>
                  <a:off x="4214897" y="4440253"/>
                  <a:ext cx="40940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i="1" smtClean="0">
                                <a:latin typeface="Cambria Math" panose="02040503050406030204" pitchFamily="18" charset="0"/>
                              </a:rPr>
                            </m:ctrlPr>
                          </m:sSupPr>
                          <m:e>
                            <m:r>
                              <a:rPr lang="en-US" sz="1400" i="1" smtClean="0">
                                <a:latin typeface="Cambria Math" panose="02040503050406030204" pitchFamily="18" charset="0"/>
                                <a:ea typeface="Cambria Math" panose="02040503050406030204" pitchFamily="18" charset="0"/>
                              </a:rPr>
                              <m:t>𝛾</m:t>
                            </m:r>
                          </m:e>
                          <m:sup>
                            <m:r>
                              <a:rPr lang="en-US" sz="1400" b="0" i="1" smtClean="0">
                                <a:latin typeface="Cambria Math" panose="02040503050406030204" pitchFamily="18" charset="0"/>
                              </a:rPr>
                              <m:t>∗</m:t>
                            </m:r>
                          </m:sup>
                        </m:sSup>
                      </m:oMath>
                    </m:oMathPara>
                  </a14:m>
                  <a:endParaRPr lang="en-US" sz="1400" dirty="0"/>
                </a:p>
              </p:txBody>
            </p:sp>
          </mc:Choice>
          <mc:Fallback xmlns="">
            <p:sp>
              <p:nvSpPr>
                <p:cNvPr id="28" name="TextBox 27">
                  <a:extLst>
                    <a:ext uri="{FF2B5EF4-FFF2-40B4-BE49-F238E27FC236}">
                      <a16:creationId xmlns:a16="http://schemas.microsoft.com/office/drawing/2014/main" id="{042494CA-8428-D14E-8773-A37C56E75B30}"/>
                    </a:ext>
                  </a:extLst>
                </p:cNvPr>
                <p:cNvSpPr txBox="1">
                  <a:spLocks noRot="1" noChangeAspect="1" noMove="1" noResize="1" noEditPoints="1" noAdjustHandles="1" noChangeArrowheads="1" noChangeShapeType="1" noTextEdit="1"/>
                </p:cNvSpPr>
                <p:nvPr/>
              </p:nvSpPr>
              <p:spPr>
                <a:xfrm>
                  <a:off x="4214897" y="4440253"/>
                  <a:ext cx="409406" cy="307777"/>
                </a:xfrm>
                <a:prstGeom prst="rect">
                  <a:avLst/>
                </a:prstGeom>
                <a:blipFill>
                  <a:blip r:embed="rId10"/>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5FCBB87-8CBE-F743-B28D-F33030DBADD7}"/>
                    </a:ext>
                  </a:extLst>
                </p:cNvPr>
                <p:cNvSpPr txBox="1"/>
                <p:nvPr/>
              </p:nvSpPr>
              <p:spPr>
                <a:xfrm>
                  <a:off x="4838611" y="4440252"/>
                  <a:ext cx="45589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i="1" smtClean="0">
                                <a:latin typeface="Cambria Math" panose="02040503050406030204" pitchFamily="18" charset="0"/>
                              </a:rPr>
                            </m:ctrlPr>
                          </m:sSupPr>
                          <m:e>
                            <m:r>
                              <a:rPr lang="en-US" sz="1400" i="1" smtClean="0">
                                <a:latin typeface="Cambria Math" panose="02040503050406030204" pitchFamily="18" charset="0"/>
                                <a:ea typeface="Cambria Math" panose="02040503050406030204" pitchFamily="18" charset="0"/>
                              </a:rPr>
                              <m:t>𝛾</m:t>
                            </m:r>
                          </m:e>
                          <m:sup>
                            <m:r>
                              <a:rPr lang="en-US" sz="1400" b="0" i="1" smtClean="0">
                                <a:latin typeface="Cambria Math" panose="02040503050406030204" pitchFamily="18" charset="0"/>
                              </a:rPr>
                              <m:t>′∗</m:t>
                            </m:r>
                          </m:sup>
                        </m:sSup>
                      </m:oMath>
                    </m:oMathPara>
                  </a14:m>
                  <a:endParaRPr lang="en-US" sz="1400" dirty="0"/>
                </a:p>
              </p:txBody>
            </p:sp>
          </mc:Choice>
          <mc:Fallback xmlns="">
            <p:sp>
              <p:nvSpPr>
                <p:cNvPr id="29" name="TextBox 28">
                  <a:extLst>
                    <a:ext uri="{FF2B5EF4-FFF2-40B4-BE49-F238E27FC236}">
                      <a16:creationId xmlns:a16="http://schemas.microsoft.com/office/drawing/2014/main" id="{C5FCBB87-8CBE-F743-B28D-F33030DBADD7}"/>
                    </a:ext>
                  </a:extLst>
                </p:cNvPr>
                <p:cNvSpPr txBox="1">
                  <a:spLocks noRot="1" noChangeAspect="1" noMove="1" noResize="1" noEditPoints="1" noAdjustHandles="1" noChangeArrowheads="1" noChangeShapeType="1" noTextEdit="1"/>
                </p:cNvSpPr>
                <p:nvPr/>
              </p:nvSpPr>
              <p:spPr>
                <a:xfrm>
                  <a:off x="4838611" y="4440252"/>
                  <a:ext cx="455894" cy="307777"/>
                </a:xfrm>
                <a:prstGeom prst="rect">
                  <a:avLst/>
                </a:prstGeom>
                <a:blipFill>
                  <a:blip r:embed="rId11"/>
                  <a:stretch>
                    <a:fillRect b="-4000"/>
                  </a:stretch>
                </a:blipFill>
              </p:spPr>
              <p:txBody>
                <a:bodyPr/>
                <a:lstStyle/>
                <a:p>
                  <a:r>
                    <a:rPr lang="en-US">
                      <a:noFill/>
                    </a:rPr>
                    <a:t> </a:t>
                  </a:r>
                </a:p>
              </p:txBody>
            </p:sp>
          </mc:Fallback>
        </mc:AlternateContent>
      </p:grpSp>
      <p:grpSp>
        <p:nvGrpSpPr>
          <p:cNvPr id="32" name="Group 31">
            <a:extLst>
              <a:ext uri="{FF2B5EF4-FFF2-40B4-BE49-F238E27FC236}">
                <a16:creationId xmlns:a16="http://schemas.microsoft.com/office/drawing/2014/main" id="{5ECA3E27-2B98-3B44-93AD-33313E90BA98}"/>
              </a:ext>
            </a:extLst>
          </p:cNvPr>
          <p:cNvGrpSpPr/>
          <p:nvPr/>
        </p:nvGrpSpPr>
        <p:grpSpPr>
          <a:xfrm>
            <a:off x="4648200" y="1070773"/>
            <a:ext cx="3810000" cy="2393545"/>
            <a:chOff x="4648200" y="1070773"/>
            <a:chExt cx="3810000" cy="2393545"/>
          </a:xfrm>
        </p:grpSpPr>
        <p:sp>
          <p:nvSpPr>
            <p:cNvPr id="33" name="TextBox 32">
              <a:extLst>
                <a:ext uri="{FF2B5EF4-FFF2-40B4-BE49-F238E27FC236}">
                  <a16:creationId xmlns:a16="http://schemas.microsoft.com/office/drawing/2014/main" id="{277FFC95-2186-BE43-8435-AAC36FD29957}"/>
                </a:ext>
              </a:extLst>
            </p:cNvPr>
            <p:cNvSpPr txBox="1"/>
            <p:nvPr/>
          </p:nvSpPr>
          <p:spPr>
            <a:xfrm>
              <a:off x="4648200" y="1070773"/>
              <a:ext cx="3810000" cy="646331"/>
            </a:xfrm>
            <a:prstGeom prst="rect">
              <a:avLst/>
            </a:prstGeom>
            <a:noFill/>
          </p:spPr>
          <p:txBody>
            <a:bodyPr wrap="square" rtlCol="0">
              <a:spAutoFit/>
            </a:bodyPr>
            <a:lstStyle/>
            <a:p>
              <a:r>
                <a:rPr lang="en-US" dirty="0"/>
                <a:t>Deeply Virtual Compton Scattering, “golden” channel to study GPDs</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B3B4350-14ED-CE4E-8EF0-65F1B278F2E4}"/>
                    </a:ext>
                  </a:extLst>
                </p:cNvPr>
                <p:cNvSpPr txBox="1"/>
                <p:nvPr/>
              </p:nvSpPr>
              <p:spPr>
                <a:xfrm>
                  <a:off x="5974965" y="1938941"/>
                  <a:ext cx="11564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𝑒𝑝</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sup>
                        </m:sSup>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𝑝</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𝛾</m:t>
                        </m:r>
                      </m:oMath>
                    </m:oMathPara>
                  </a14:m>
                  <a:endParaRPr lang="en-US" dirty="0"/>
                </a:p>
              </p:txBody>
            </p:sp>
          </mc:Choice>
          <mc:Fallback xmlns="">
            <p:sp>
              <p:nvSpPr>
                <p:cNvPr id="34" name="TextBox 33">
                  <a:extLst>
                    <a:ext uri="{FF2B5EF4-FFF2-40B4-BE49-F238E27FC236}">
                      <a16:creationId xmlns:a16="http://schemas.microsoft.com/office/drawing/2014/main" id="{0B3B4350-14ED-CE4E-8EF0-65F1B278F2E4}"/>
                    </a:ext>
                  </a:extLst>
                </p:cNvPr>
                <p:cNvSpPr txBox="1">
                  <a:spLocks noRot="1" noChangeAspect="1" noMove="1" noResize="1" noEditPoints="1" noAdjustHandles="1" noChangeArrowheads="1" noChangeShapeType="1" noTextEdit="1"/>
                </p:cNvSpPr>
                <p:nvPr/>
              </p:nvSpPr>
              <p:spPr>
                <a:xfrm>
                  <a:off x="5974965" y="1938941"/>
                  <a:ext cx="1156470" cy="276999"/>
                </a:xfrm>
                <a:prstGeom prst="rect">
                  <a:avLst/>
                </a:prstGeom>
                <a:blipFill>
                  <a:blip r:embed="rId12"/>
                  <a:stretch>
                    <a:fillRect l="-3226" r="-2151" b="-31818"/>
                  </a:stretch>
                </a:blipFill>
              </p:spPr>
              <p:txBody>
                <a:bodyPr/>
                <a:lstStyle/>
                <a:p>
                  <a:r>
                    <a:rPr lang="en-US">
                      <a:noFill/>
                    </a:rPr>
                    <a:t> </a:t>
                  </a:r>
                </a:p>
              </p:txBody>
            </p:sp>
          </mc:Fallback>
        </mc:AlternateContent>
        <p:pic>
          <p:nvPicPr>
            <p:cNvPr id="35" name="Picture 34" descr="cff_real.tiff">
              <a:extLst>
                <a:ext uri="{FF2B5EF4-FFF2-40B4-BE49-F238E27FC236}">
                  <a16:creationId xmlns:a16="http://schemas.microsoft.com/office/drawing/2014/main" id="{35D9DFBE-A61D-FD4B-A817-EC0D1F27928F}"/>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5063356" y="2915678"/>
              <a:ext cx="3123508" cy="548640"/>
            </a:xfrm>
            <a:prstGeom prst="rect">
              <a:avLst/>
            </a:prstGeom>
          </p:spPr>
        </p:pic>
        <p:pic>
          <p:nvPicPr>
            <p:cNvPr id="36" name="Picture 35" descr="cff_im.tiff">
              <a:extLst>
                <a:ext uri="{FF2B5EF4-FFF2-40B4-BE49-F238E27FC236}">
                  <a16:creationId xmlns:a16="http://schemas.microsoft.com/office/drawing/2014/main" id="{D420F491-6819-8F49-A761-4BD253171A5D}"/>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5531562" y="2416842"/>
              <a:ext cx="2187096" cy="365760"/>
            </a:xfrm>
            <a:prstGeom prst="rect">
              <a:avLst/>
            </a:prstGeom>
          </p:spPr>
        </p:pic>
      </p:grpSp>
      <p:sp>
        <p:nvSpPr>
          <p:cNvPr id="31" name="Rounded Rectangle 30">
            <a:extLst>
              <a:ext uri="{FF2B5EF4-FFF2-40B4-BE49-F238E27FC236}">
                <a16:creationId xmlns:a16="http://schemas.microsoft.com/office/drawing/2014/main" id="{6C51DE76-B6EF-E44E-A421-BF0F8C4F6018}"/>
              </a:ext>
            </a:extLst>
          </p:cNvPr>
          <p:cNvSpPr/>
          <p:nvPr/>
        </p:nvSpPr>
        <p:spPr>
          <a:xfrm>
            <a:off x="424318" y="1059386"/>
            <a:ext cx="3991596" cy="2735784"/>
          </a:xfrm>
          <a:prstGeom prst="roundRect">
            <a:avLst/>
          </a:prstGeom>
          <a:solidFill>
            <a:schemeClr val="accent6">
              <a:lumMod val="20000"/>
              <a:lumOff val="80000"/>
              <a:alpha val="7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ounded Rectangle 36">
            <a:extLst>
              <a:ext uri="{FF2B5EF4-FFF2-40B4-BE49-F238E27FC236}">
                <a16:creationId xmlns:a16="http://schemas.microsoft.com/office/drawing/2014/main" id="{D85D03B4-D1EB-134B-919B-5FD0F9F6877B}"/>
              </a:ext>
            </a:extLst>
          </p:cNvPr>
          <p:cNvSpPr/>
          <p:nvPr/>
        </p:nvSpPr>
        <p:spPr>
          <a:xfrm>
            <a:off x="456918" y="3870765"/>
            <a:ext cx="8305800" cy="2209800"/>
          </a:xfrm>
          <a:prstGeom prst="roundRect">
            <a:avLst/>
          </a:prstGeom>
          <a:solidFill>
            <a:srgbClr val="660066">
              <a:alpha val="77000"/>
            </a:srgb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77575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xit" presetSubtype="10" fill="hold" nodeType="withEffect">
                                  <p:stCondLst>
                                    <p:cond delay="0"/>
                                  </p:stCondLst>
                                  <p:childTnLst>
                                    <p:animEffect transition="out" filter="blinds(horizontal)">
                                      <p:cBhvr>
                                        <p:cTn id="9" dur="500"/>
                                        <p:tgtEl>
                                          <p:spTgt spid="32"/>
                                        </p:tgtEl>
                                      </p:cBhvr>
                                    </p:animEffect>
                                    <p:set>
                                      <p:cBhvr>
                                        <p:cTn id="10" dur="1" fill="hold">
                                          <p:stCondLst>
                                            <p:cond delay="499"/>
                                          </p:stCondLst>
                                        </p:cTn>
                                        <p:tgtEl>
                                          <p:spTgt spid="32"/>
                                        </p:tgtEl>
                                        <p:attrNameLst>
                                          <p:attrName>style.visibility</p:attrName>
                                        </p:attrNameLst>
                                      </p:cBhvr>
                                      <p:to>
                                        <p:strVal val="hidden"/>
                                      </p:to>
                                    </p:se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blinds(horizontal)">
                                      <p:cBhvr>
                                        <p:cTn id="18" dur="500"/>
                                        <p:tgtEl>
                                          <p:spTgt spid="3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blinds(horizontal)">
                                      <p:cBhvr>
                                        <p:cTn id="2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idx="4294967295"/>
          </p:nvPr>
        </p:nvSpPr>
        <p:spPr>
          <a:xfrm>
            <a:off x="381000" y="228600"/>
            <a:ext cx="8229600" cy="603647"/>
          </a:xfrm>
        </p:spPr>
        <p:txBody>
          <a:bodyPr anchor="ctr"/>
          <a:lstStyle/>
          <a:p>
            <a:pPr eaLnBrk="1" hangingPunct="1">
              <a:defRPr/>
            </a:pPr>
            <a:r>
              <a:rPr lang="en-US" sz="3200" dirty="0">
                <a:solidFill>
                  <a:schemeClr val="accent2"/>
                </a:solidFill>
                <a:latin typeface="Arial" charset="0"/>
                <a:cs typeface="+mj-cs"/>
              </a:rPr>
              <a:t>Lepton pair photo-production – BH+TCS</a:t>
            </a:r>
          </a:p>
        </p:txBody>
      </p:sp>
      <p:sp>
        <p:nvSpPr>
          <p:cNvPr id="26639" name="Rectangle 4"/>
          <p:cNvSpPr>
            <a:spLocks noChangeArrowheads="1"/>
          </p:cNvSpPr>
          <p:nvPr/>
        </p:nvSpPr>
        <p:spPr bwMode="auto">
          <a:xfrm>
            <a:off x="971182" y="2765267"/>
            <a:ext cx="70104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spcBef>
                <a:spcPts val="0"/>
              </a:spcBef>
            </a:pPr>
            <a:r>
              <a:rPr lang="en-US" dirty="0"/>
              <a:t>Pairs are produced in C-odd mode in TCS and in C-even in BH </a:t>
            </a:r>
          </a:p>
          <a:p>
            <a:pPr algn="ctr">
              <a:spcBef>
                <a:spcPts val="0"/>
              </a:spcBef>
            </a:pPr>
            <a:r>
              <a:rPr lang="en-US" dirty="0">
                <a:solidFill>
                  <a:srgbClr val="A50021"/>
                </a:solidFill>
              </a:rPr>
              <a:t>azimuthal angular dependence projects out the interference terms</a:t>
            </a:r>
            <a:endParaRPr lang="en-US" dirty="0"/>
          </a:p>
        </p:txBody>
      </p:sp>
      <p:graphicFrame>
        <p:nvGraphicFramePr>
          <p:cNvPr id="14" name="Object 17"/>
          <p:cNvGraphicFramePr>
            <a:graphicFrameLocks noChangeAspect="1"/>
          </p:cNvGraphicFramePr>
          <p:nvPr>
            <p:extLst>
              <p:ext uri="{D42A27DB-BD31-4B8C-83A1-F6EECF244321}">
                <p14:modId xmlns:p14="http://schemas.microsoft.com/office/powerpoint/2010/main" val="929721836"/>
              </p:ext>
            </p:extLst>
          </p:nvPr>
        </p:nvGraphicFramePr>
        <p:xfrm>
          <a:off x="2772810" y="4228307"/>
          <a:ext cx="3767910" cy="548640"/>
        </p:xfrm>
        <a:graphic>
          <a:graphicData uri="http://schemas.openxmlformats.org/presentationml/2006/ole">
            <mc:AlternateContent xmlns:mc="http://schemas.openxmlformats.org/markup-compatibility/2006">
              <mc:Choice xmlns:v="urn:schemas-microsoft-com:vml" Requires="v">
                <p:oleObj spid="_x0000_s144497" name="Equation" r:id="rId4" imgW="3225800" imgH="469900" progId="Equation.3">
                  <p:embed/>
                </p:oleObj>
              </mc:Choice>
              <mc:Fallback>
                <p:oleObj name="Equation" r:id="rId4" imgW="3225800" imgH="469900" progId="Equation.3">
                  <p:embed/>
                  <p:pic>
                    <p:nvPicPr>
                      <p:cNvPr id="14" name="Object 17"/>
                      <p:cNvPicPr>
                        <a:picLocks noChangeAspect="1" noChangeArrowheads="1"/>
                      </p:cNvPicPr>
                      <p:nvPr/>
                    </p:nvPicPr>
                    <p:blipFill>
                      <a:blip r:embed="rId5"/>
                      <a:srcRect/>
                      <a:stretch>
                        <a:fillRect/>
                      </a:stretch>
                    </p:blipFill>
                    <p:spPr bwMode="auto">
                      <a:xfrm>
                        <a:off x="2772810" y="4228307"/>
                        <a:ext cx="3767910" cy="548640"/>
                      </a:xfrm>
                      <a:prstGeom prst="rect">
                        <a:avLst/>
                      </a:prstGeom>
                      <a:noFill/>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 name="Oval 4"/>
          <p:cNvSpPr/>
          <p:nvPr/>
        </p:nvSpPr>
        <p:spPr>
          <a:xfrm>
            <a:off x="5662194" y="3459228"/>
            <a:ext cx="381000" cy="381000"/>
          </a:xfrm>
          <a:prstGeom prst="ellipse">
            <a:avLst/>
          </a:prstGeom>
          <a:solidFill>
            <a:schemeClr val="accent1">
              <a:lumMod val="60000"/>
              <a:lumOff val="40000"/>
              <a:alpha val="34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4915827" y="3878766"/>
            <a:ext cx="1873733" cy="246221"/>
          </a:xfrm>
          <a:prstGeom prst="rect">
            <a:avLst/>
          </a:prstGeom>
          <a:solidFill>
            <a:schemeClr val="accent1">
              <a:lumMod val="60000"/>
              <a:lumOff val="40000"/>
              <a:alpha val="42000"/>
            </a:schemeClr>
          </a:solidFill>
        </p:spPr>
        <p:txBody>
          <a:bodyPr wrap="square" rtlCol="0">
            <a:spAutoFit/>
          </a:bodyPr>
          <a:lstStyle/>
          <a:p>
            <a:r>
              <a:rPr lang="en-US" sz="1000" dirty="0"/>
              <a:t>Incoming photon polarization</a:t>
            </a:r>
          </a:p>
        </p:txBody>
      </p:sp>
      <p:sp>
        <p:nvSpPr>
          <p:cNvPr id="2" name="Footer Placeholder 1"/>
          <p:cNvSpPr>
            <a:spLocks noGrp="1"/>
          </p:cNvSpPr>
          <p:nvPr>
            <p:ph type="ftr" sz="quarter" idx="12"/>
          </p:nvPr>
        </p:nvSpPr>
        <p:spPr>
          <a:xfrm>
            <a:off x="2743200" y="6188075"/>
            <a:ext cx="3276600" cy="365125"/>
          </a:xfrm>
        </p:spPr>
        <p:txBody>
          <a:bodyPr/>
          <a:lstStyle/>
          <a:p>
            <a:r>
              <a:rPr lang="en-US"/>
              <a:t>S. Stepanyan, APS meeting, April 2022</a:t>
            </a:r>
            <a:endParaRPr lang="en-US" dirty="0"/>
          </a:p>
        </p:txBody>
      </p:sp>
      <p:pic>
        <p:nvPicPr>
          <p:cNvPr id="7" name="Picture 6">
            <a:extLst>
              <a:ext uri="{FF2B5EF4-FFF2-40B4-BE49-F238E27FC236}">
                <a16:creationId xmlns:a16="http://schemas.microsoft.com/office/drawing/2014/main" id="{BA62B455-923E-B542-849D-213A0F0E74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7944" y="2378249"/>
            <a:ext cx="4268688" cy="274320"/>
          </a:xfrm>
          <a:prstGeom prst="rect">
            <a:avLst/>
          </a:prstGeom>
        </p:spPr>
      </p:pic>
      <p:sp>
        <p:nvSpPr>
          <p:cNvPr id="8" name="Oval 7">
            <a:extLst>
              <a:ext uri="{FF2B5EF4-FFF2-40B4-BE49-F238E27FC236}">
                <a16:creationId xmlns:a16="http://schemas.microsoft.com/office/drawing/2014/main" id="{AA164D39-022F-2747-89D7-E5A6357955C0}"/>
              </a:ext>
            </a:extLst>
          </p:cNvPr>
          <p:cNvSpPr/>
          <p:nvPr/>
        </p:nvSpPr>
        <p:spPr>
          <a:xfrm>
            <a:off x="5686887" y="2324949"/>
            <a:ext cx="843139" cy="431148"/>
          </a:xfrm>
          <a:prstGeom prst="ellipse">
            <a:avLst/>
          </a:prstGeom>
          <a:noFill/>
          <a:ln w="19050">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2308C65-40E0-9E40-A414-C5C2E2C5D2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6295" y="3406355"/>
            <a:ext cx="5719009" cy="512064"/>
          </a:xfrm>
          <a:prstGeom prst="rect">
            <a:avLst/>
          </a:prstGeom>
        </p:spPr>
      </p:pic>
      <p:pic>
        <p:nvPicPr>
          <p:cNvPr id="18" name="Picture 30" descr="tcs">
            <a:extLst>
              <a:ext uri="{FF2B5EF4-FFF2-40B4-BE49-F238E27FC236}">
                <a16:creationId xmlns:a16="http://schemas.microsoft.com/office/drawing/2014/main" id="{797DE571-055B-1640-8488-61804E8874E3}"/>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636295" y="832247"/>
            <a:ext cx="1846787" cy="1554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Text Box 19">
            <a:extLst>
              <a:ext uri="{FF2B5EF4-FFF2-40B4-BE49-F238E27FC236}">
                <a16:creationId xmlns:a16="http://schemas.microsoft.com/office/drawing/2014/main" id="{D727E48C-D675-DD49-AF11-F899311CF58F}"/>
              </a:ext>
            </a:extLst>
          </p:cNvPr>
          <p:cNvSpPr txBox="1">
            <a:spLocks noChangeArrowheads="1"/>
          </p:cNvSpPr>
          <p:nvPr/>
        </p:nvSpPr>
        <p:spPr bwMode="auto">
          <a:xfrm>
            <a:off x="2163344" y="1007533"/>
            <a:ext cx="7620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dirty="0"/>
              <a:t>TCS</a:t>
            </a:r>
          </a:p>
        </p:txBody>
      </p:sp>
      <p:sp>
        <p:nvSpPr>
          <p:cNvPr id="20" name="Text Box 20">
            <a:extLst>
              <a:ext uri="{FF2B5EF4-FFF2-40B4-BE49-F238E27FC236}">
                <a16:creationId xmlns:a16="http://schemas.microsoft.com/office/drawing/2014/main" id="{076B0704-CCE4-0643-8644-D343C3108D3A}"/>
              </a:ext>
            </a:extLst>
          </p:cNvPr>
          <p:cNvSpPr txBox="1">
            <a:spLocks noChangeArrowheads="1"/>
          </p:cNvSpPr>
          <p:nvPr/>
        </p:nvSpPr>
        <p:spPr bwMode="auto">
          <a:xfrm>
            <a:off x="4599757" y="967304"/>
            <a:ext cx="2133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dirty="0"/>
              <a:t>Bethe-</a:t>
            </a:r>
            <a:r>
              <a:rPr lang="en-US" sz="1800" dirty="0" err="1"/>
              <a:t>Heitler</a:t>
            </a:r>
            <a:r>
              <a:rPr lang="en-US" sz="1800" dirty="0"/>
              <a:t> (BH)</a:t>
            </a:r>
          </a:p>
        </p:txBody>
      </p:sp>
      <p:sp>
        <p:nvSpPr>
          <p:cNvPr id="21" name="Text Box 23">
            <a:extLst>
              <a:ext uri="{FF2B5EF4-FFF2-40B4-BE49-F238E27FC236}">
                <a16:creationId xmlns:a16="http://schemas.microsoft.com/office/drawing/2014/main" id="{8FDAD3D8-3A41-A340-997A-CEE131CD6851}"/>
              </a:ext>
            </a:extLst>
          </p:cNvPr>
          <p:cNvSpPr txBox="1">
            <a:spLocks noChangeArrowheads="1"/>
          </p:cNvSpPr>
          <p:nvPr/>
        </p:nvSpPr>
        <p:spPr bwMode="auto">
          <a:xfrm>
            <a:off x="3541294" y="1594247"/>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t>+</a:t>
            </a:r>
          </a:p>
        </p:txBody>
      </p:sp>
      <p:pic>
        <p:nvPicPr>
          <p:cNvPr id="22" name="Picture 29" descr="bh">
            <a:extLst>
              <a:ext uri="{FF2B5EF4-FFF2-40B4-BE49-F238E27FC236}">
                <a16:creationId xmlns:a16="http://schemas.microsoft.com/office/drawing/2014/main" id="{A60D6BC3-96A7-C448-BB19-0314D070776C}"/>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922294" y="1289447"/>
            <a:ext cx="3345074" cy="1005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E3458B6A-B7AA-8E4E-B9B4-67E75B58AE6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08358" y="4782040"/>
            <a:ext cx="5414937" cy="502920"/>
          </a:xfrm>
          <a:prstGeom prst="rect">
            <a:avLst/>
          </a:prstGeom>
        </p:spPr>
      </p:pic>
      <p:sp>
        <p:nvSpPr>
          <p:cNvPr id="24" name="TextBox 23">
            <a:extLst>
              <a:ext uri="{FF2B5EF4-FFF2-40B4-BE49-F238E27FC236}">
                <a16:creationId xmlns:a16="http://schemas.microsoft.com/office/drawing/2014/main" id="{7761C019-B285-DA48-BC8E-9B10D908D201}"/>
              </a:ext>
            </a:extLst>
          </p:cNvPr>
          <p:cNvSpPr txBox="1"/>
          <p:nvPr/>
        </p:nvSpPr>
        <p:spPr>
          <a:xfrm>
            <a:off x="944428" y="4111346"/>
            <a:ext cx="1219200" cy="646331"/>
          </a:xfrm>
          <a:prstGeom prst="rect">
            <a:avLst/>
          </a:prstGeom>
          <a:noFill/>
        </p:spPr>
        <p:txBody>
          <a:bodyPr wrap="square" rtlCol="0">
            <a:spAutoFit/>
          </a:bodyPr>
          <a:lstStyle/>
          <a:p>
            <a:r>
              <a:rPr lang="en-US" dirty="0"/>
              <a:t>Scattering amplitude</a:t>
            </a:r>
          </a:p>
        </p:txBody>
      </p:sp>
      <p:sp>
        <p:nvSpPr>
          <p:cNvPr id="25" name="TextBox 24">
            <a:extLst>
              <a:ext uri="{FF2B5EF4-FFF2-40B4-BE49-F238E27FC236}">
                <a16:creationId xmlns:a16="http://schemas.microsoft.com/office/drawing/2014/main" id="{AF034F8F-8BB9-5742-8CF0-FD460EE2945B}"/>
              </a:ext>
            </a:extLst>
          </p:cNvPr>
          <p:cNvSpPr txBox="1"/>
          <p:nvPr/>
        </p:nvSpPr>
        <p:spPr>
          <a:xfrm>
            <a:off x="1143000" y="4848834"/>
            <a:ext cx="633507" cy="369332"/>
          </a:xfrm>
          <a:prstGeom prst="rect">
            <a:avLst/>
          </a:prstGeom>
          <a:noFill/>
        </p:spPr>
        <p:txBody>
          <a:bodyPr wrap="none" rtlCol="0">
            <a:spAutoFit/>
          </a:bodyPr>
          <a:lstStyle/>
          <a:p>
            <a:r>
              <a:rPr lang="en-US" dirty="0"/>
              <a:t>CFF</a:t>
            </a:r>
          </a:p>
        </p:txBody>
      </p: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086D4D4B-37A1-3B42-8E86-4C711A82AAFA}"/>
                  </a:ext>
                </a:extLst>
              </p:cNvPr>
              <p:cNvSpPr txBox="1"/>
              <p:nvPr/>
            </p:nvSpPr>
            <p:spPr>
              <a:xfrm>
                <a:off x="809910" y="5355946"/>
                <a:ext cx="7693709" cy="830997"/>
              </a:xfrm>
              <a:prstGeom prst="rect">
                <a:avLst/>
              </a:prstGeom>
              <a:noFill/>
            </p:spPr>
            <p:txBody>
              <a:bodyPr wrap="none" rtlCol="0">
                <a:spAutoFit/>
              </a:bodyPr>
              <a:lstStyle/>
              <a:p>
                <a:r>
                  <a:rPr lang="en-US" dirty="0"/>
                  <a:t>Accessing </a:t>
                </a:r>
                <a14:m>
                  <m:oMath xmlns:m="http://schemas.openxmlformats.org/officeDocument/2006/math">
                    <m:r>
                      <a:rPr lang="en-US" i="1" smtClean="0">
                        <a:latin typeface="Cambria Math" panose="02040503050406030204" pitchFamily="18" charset="0"/>
                        <a:ea typeface="Cambria Math" panose="02040503050406030204" pitchFamily="18" charset="0"/>
                      </a:rPr>
                      <m:t>ℛℯ</m:t>
                    </m:r>
                  </m:oMath>
                </a14:m>
                <a:r>
                  <a:rPr lang="en-US" dirty="0"/>
                  <a:t> and </a:t>
                </a:r>
                <a14:m>
                  <m:oMath xmlns:m="http://schemas.openxmlformats.org/officeDocument/2006/math">
                    <m:r>
                      <a:rPr lang="en-US" i="1" smtClean="0">
                        <a:latin typeface="Cambria Math" panose="02040503050406030204" pitchFamily="18" charset="0"/>
                        <a:ea typeface="Cambria Math" panose="02040503050406030204" pitchFamily="18" charset="0"/>
                      </a:rPr>
                      <m:t>ℐ𝓂</m:t>
                    </m:r>
                  </m:oMath>
                </a14:m>
                <a:r>
                  <a:rPr lang="en-US" dirty="0"/>
                  <a:t> parts of the Compton FFs in the single experiment.</a:t>
                </a:r>
              </a:p>
              <a:p>
                <a:pPr algn="ctr">
                  <a:spcBef>
                    <a:spcPts val="1200"/>
                  </a:spcBef>
                </a:pPr>
                <a:r>
                  <a:rPr lang="en-US" sz="2000" i="1" dirty="0"/>
                  <a:t>There are no experimental data on TCS</a:t>
                </a:r>
              </a:p>
            </p:txBody>
          </p:sp>
        </mc:Choice>
        <mc:Fallback>
          <p:sp>
            <p:nvSpPr>
              <p:cNvPr id="26" name="TextBox 25">
                <a:extLst>
                  <a:ext uri="{FF2B5EF4-FFF2-40B4-BE49-F238E27FC236}">
                    <a16:creationId xmlns:a16="http://schemas.microsoft.com/office/drawing/2014/main" id="{086D4D4B-37A1-3B42-8E86-4C711A82AAFA}"/>
                  </a:ext>
                </a:extLst>
              </p:cNvPr>
              <p:cNvSpPr txBox="1">
                <a:spLocks noRot="1" noChangeAspect="1" noMove="1" noResize="1" noEditPoints="1" noAdjustHandles="1" noChangeArrowheads="1" noChangeShapeType="1" noTextEdit="1"/>
              </p:cNvSpPr>
              <p:nvPr/>
            </p:nvSpPr>
            <p:spPr>
              <a:xfrm>
                <a:off x="809910" y="5355946"/>
                <a:ext cx="7693709" cy="830997"/>
              </a:xfrm>
              <a:prstGeom prst="rect">
                <a:avLst/>
              </a:prstGeom>
              <a:blipFill>
                <a:blip r:embed="rId11"/>
                <a:stretch>
                  <a:fillRect l="-659" t="-3030" b="-12121"/>
                </a:stretch>
              </a:blipFill>
            </p:spPr>
            <p:txBody>
              <a:bodyPr/>
              <a:lstStyle/>
              <a:p>
                <a:r>
                  <a:rPr lang="en-US">
                    <a:noFill/>
                  </a:rPr>
                  <a:t> </a:t>
                </a:r>
              </a:p>
            </p:txBody>
          </p:sp>
        </mc:Fallback>
      </mc:AlternateContent>
    </p:spTree>
    <p:extLst>
      <p:ext uri="{BB962C8B-B14F-4D97-AF65-F5344CB8AC3E}">
        <p14:creationId xmlns:p14="http://schemas.microsoft.com/office/powerpoint/2010/main" val="12999082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79A370-D9CC-7A42-A0EF-D9DD07E22368}"/>
              </a:ext>
            </a:extLst>
          </p:cNvPr>
          <p:cNvSpPr>
            <a:spLocks noGrp="1"/>
          </p:cNvSpPr>
          <p:nvPr>
            <p:ph type="ftr" sz="quarter" idx="12"/>
          </p:nvPr>
        </p:nvSpPr>
        <p:spPr/>
        <p:txBody>
          <a:bodyPr/>
          <a:lstStyle/>
          <a:p>
            <a:r>
              <a:rPr lang="en-US"/>
              <a:t>S. Stepanyan, APS meeting, April 2022</a:t>
            </a:r>
          </a:p>
        </p:txBody>
      </p:sp>
      <p:sp>
        <p:nvSpPr>
          <p:cNvPr id="3" name="Rectangle 2">
            <a:extLst>
              <a:ext uri="{FF2B5EF4-FFF2-40B4-BE49-F238E27FC236}">
                <a16:creationId xmlns:a16="http://schemas.microsoft.com/office/drawing/2014/main" id="{8960CB76-C82F-7940-8325-10E54AF20212}"/>
              </a:ext>
            </a:extLst>
          </p:cNvPr>
          <p:cNvSpPr txBox="1">
            <a:spLocks noChangeArrowheads="1"/>
          </p:cNvSpPr>
          <p:nvPr/>
        </p:nvSpPr>
        <p:spPr bwMode="auto">
          <a:xfrm>
            <a:off x="381000" y="228600"/>
            <a:ext cx="8229600" cy="636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ＭＳ Ｐゴシック" charset="0"/>
              </a:defRPr>
            </a:lvl1pPr>
            <a:lvl2pPr algn="l" rtl="0" eaLnBrk="0" fontAlgn="base" hangingPunct="0">
              <a:spcBef>
                <a:spcPct val="0"/>
              </a:spcBef>
              <a:spcAft>
                <a:spcPct val="0"/>
              </a:spcAft>
              <a:defRPr sz="4200">
                <a:solidFill>
                  <a:schemeClr val="tx2"/>
                </a:solidFill>
                <a:latin typeface="Garamond" charset="0"/>
                <a:ea typeface="ＭＳ Ｐゴシック" charset="0"/>
                <a:cs typeface="ＭＳ Ｐゴシック" charset="0"/>
              </a:defRPr>
            </a:lvl2pPr>
            <a:lvl3pPr algn="l" rtl="0" eaLnBrk="0" fontAlgn="base" hangingPunct="0">
              <a:spcBef>
                <a:spcPct val="0"/>
              </a:spcBef>
              <a:spcAft>
                <a:spcPct val="0"/>
              </a:spcAft>
              <a:defRPr sz="4200">
                <a:solidFill>
                  <a:schemeClr val="tx2"/>
                </a:solidFill>
                <a:latin typeface="Garamond" charset="0"/>
                <a:ea typeface="ＭＳ Ｐゴシック" charset="0"/>
                <a:cs typeface="ＭＳ Ｐゴシック" charset="0"/>
              </a:defRPr>
            </a:lvl3pPr>
            <a:lvl4pPr algn="l" rtl="0" eaLnBrk="0" fontAlgn="base" hangingPunct="0">
              <a:spcBef>
                <a:spcPct val="0"/>
              </a:spcBef>
              <a:spcAft>
                <a:spcPct val="0"/>
              </a:spcAft>
              <a:defRPr sz="4200">
                <a:solidFill>
                  <a:schemeClr val="tx2"/>
                </a:solidFill>
                <a:latin typeface="Garamond" charset="0"/>
                <a:ea typeface="ＭＳ Ｐゴシック" charset="0"/>
                <a:cs typeface="ＭＳ Ｐゴシック" charset="0"/>
              </a:defRPr>
            </a:lvl4pPr>
            <a:lvl5pPr algn="l" rtl="0" eaLnBrk="0" fontAlgn="base" hangingPunct="0">
              <a:spcBef>
                <a:spcPct val="0"/>
              </a:spcBef>
              <a:spcAft>
                <a:spcPct val="0"/>
              </a:spcAft>
              <a:defRPr sz="4200">
                <a:solidFill>
                  <a:schemeClr val="tx2"/>
                </a:solidFill>
                <a:latin typeface="Garamond" charset="0"/>
                <a:ea typeface="ＭＳ Ｐゴシック" charset="0"/>
                <a:cs typeface="ＭＳ Ｐゴシック" charset="0"/>
              </a:defRPr>
            </a:lvl5pPr>
            <a:lvl6pPr marL="457200" algn="l" rtl="0" fontAlgn="base">
              <a:spcBef>
                <a:spcPct val="0"/>
              </a:spcBef>
              <a:spcAft>
                <a:spcPct val="0"/>
              </a:spcAft>
              <a:defRPr sz="4200">
                <a:solidFill>
                  <a:schemeClr val="tx2"/>
                </a:solidFill>
                <a:latin typeface="Garamond" charset="0"/>
                <a:ea typeface="ＭＳ Ｐゴシック" charset="0"/>
              </a:defRPr>
            </a:lvl6pPr>
            <a:lvl7pPr marL="914400" algn="l" rtl="0" fontAlgn="base">
              <a:spcBef>
                <a:spcPct val="0"/>
              </a:spcBef>
              <a:spcAft>
                <a:spcPct val="0"/>
              </a:spcAft>
              <a:defRPr sz="4200">
                <a:solidFill>
                  <a:schemeClr val="tx2"/>
                </a:solidFill>
                <a:latin typeface="Garamond" charset="0"/>
                <a:ea typeface="ＭＳ Ｐゴシック" charset="0"/>
              </a:defRPr>
            </a:lvl7pPr>
            <a:lvl8pPr marL="1371600" algn="l" rtl="0" fontAlgn="base">
              <a:spcBef>
                <a:spcPct val="0"/>
              </a:spcBef>
              <a:spcAft>
                <a:spcPct val="0"/>
              </a:spcAft>
              <a:defRPr sz="4200">
                <a:solidFill>
                  <a:schemeClr val="tx2"/>
                </a:solidFill>
                <a:latin typeface="Garamond" charset="0"/>
                <a:ea typeface="ＭＳ Ｐゴシック" charset="0"/>
              </a:defRPr>
            </a:lvl8pPr>
            <a:lvl9pPr marL="1828800" algn="l" rtl="0" fontAlgn="base">
              <a:spcBef>
                <a:spcPct val="0"/>
              </a:spcBef>
              <a:spcAft>
                <a:spcPct val="0"/>
              </a:spcAft>
              <a:defRPr sz="4200">
                <a:solidFill>
                  <a:schemeClr val="tx2"/>
                </a:solidFill>
                <a:latin typeface="Garamond" charset="0"/>
                <a:ea typeface="ＭＳ Ｐゴシック" charset="0"/>
              </a:defRPr>
            </a:lvl9pPr>
          </a:lstStyle>
          <a:p>
            <a:pPr eaLnBrk="1" hangingPunct="1">
              <a:defRPr/>
            </a:pPr>
            <a:r>
              <a:rPr lang="en-US" sz="3200" dirty="0">
                <a:solidFill>
                  <a:schemeClr val="accent2"/>
                </a:solidFill>
                <a:latin typeface="Arial" charset="0"/>
                <a:cs typeface="+mj-cs"/>
              </a:rPr>
              <a:t>CLAS12 in Hall-B at JLAB</a:t>
            </a:r>
          </a:p>
        </p:txBody>
      </p:sp>
      <p:pic>
        <p:nvPicPr>
          <p:cNvPr id="7" name="Picture 6">
            <a:extLst>
              <a:ext uri="{FF2B5EF4-FFF2-40B4-BE49-F238E27FC236}">
                <a16:creationId xmlns:a16="http://schemas.microsoft.com/office/drawing/2014/main" id="{738C3EB0-4A81-7B48-9AC4-40823BA58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952775"/>
            <a:ext cx="7278288" cy="438912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9728831-EAFD-A74C-9301-90B33768DAC9}"/>
                  </a:ext>
                </a:extLst>
              </p:cNvPr>
              <p:cNvSpPr txBox="1"/>
              <p:nvPr/>
            </p:nvSpPr>
            <p:spPr>
              <a:xfrm>
                <a:off x="685800" y="5341895"/>
                <a:ext cx="4520789" cy="769441"/>
              </a:xfrm>
              <a:prstGeom prst="rect">
                <a:avLst/>
              </a:prstGeom>
              <a:noFill/>
            </p:spPr>
            <p:txBody>
              <a:bodyPr wrap="none" rtlCol="0">
                <a:spAutoFit/>
              </a:bodyPr>
              <a:lstStyle/>
              <a:p>
                <a:r>
                  <a:rPr lang="en-US" sz="1600" dirty="0"/>
                  <a:t>Data set used in the analysis from fall 2018 run:</a:t>
                </a:r>
              </a:p>
              <a:p>
                <a:pPr marL="465138" indent="-177800">
                  <a:buFont typeface="Arial" panose="020B0604020202020204" pitchFamily="34" charset="0"/>
                  <a:buChar char="•"/>
                </a:pPr>
                <a:r>
                  <a:rPr lang="en-US" sz="1400" dirty="0"/>
                  <a:t>Electron beam,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𝐸</m:t>
                        </m:r>
                      </m:e>
                      <m:sub>
                        <m:r>
                          <a:rPr lang="en-US" sz="1400" b="0" i="1" smtClean="0">
                            <a:latin typeface="Cambria Math" panose="02040503050406030204" pitchFamily="18" charset="0"/>
                          </a:rPr>
                          <m:t>𝑏</m:t>
                        </m:r>
                      </m:sub>
                    </m:sSub>
                    <m:r>
                      <a:rPr lang="en-US" sz="1400" b="0" i="1" smtClean="0">
                        <a:latin typeface="Cambria Math" panose="02040503050406030204" pitchFamily="18" charset="0"/>
                      </a:rPr>
                      <m:t>=10.6 </m:t>
                    </m:r>
                    <m:r>
                      <m:rPr>
                        <m:sty m:val="p"/>
                      </m:rPr>
                      <a:rPr lang="en-US" sz="1400" b="0" i="0" smtClean="0">
                        <a:latin typeface="Cambria Math" panose="02040503050406030204" pitchFamily="18" charset="0"/>
                      </a:rPr>
                      <m:t>GeV</m:t>
                    </m:r>
                  </m:oMath>
                </a14:m>
                <a:endParaRPr lang="en-US" sz="1400" b="0" dirty="0"/>
              </a:p>
              <a:p>
                <a:pPr marL="465138" indent="-177800">
                  <a:buFont typeface="Arial" panose="020B0604020202020204" pitchFamily="34" charset="0"/>
                  <a:buChar char="•"/>
                </a:pPr>
                <a:r>
                  <a:rPr lang="en-US" sz="1400" dirty="0"/>
                  <a:t>5 cm long LH</a:t>
                </a:r>
                <a:r>
                  <a:rPr lang="en-US" sz="1400" baseline="-25000" dirty="0"/>
                  <a:t>2</a:t>
                </a:r>
                <a:r>
                  <a:rPr lang="en-US" sz="1400" dirty="0"/>
                  <a:t>  </a:t>
                </a:r>
              </a:p>
            </p:txBody>
          </p:sp>
        </mc:Choice>
        <mc:Fallback xmlns="">
          <p:sp>
            <p:nvSpPr>
              <p:cNvPr id="8" name="TextBox 7">
                <a:extLst>
                  <a:ext uri="{FF2B5EF4-FFF2-40B4-BE49-F238E27FC236}">
                    <a16:creationId xmlns:a16="http://schemas.microsoft.com/office/drawing/2014/main" id="{19728831-EAFD-A74C-9301-90B33768DAC9}"/>
                  </a:ext>
                </a:extLst>
              </p:cNvPr>
              <p:cNvSpPr txBox="1">
                <a:spLocks noRot="1" noChangeAspect="1" noMove="1" noResize="1" noEditPoints="1" noAdjustHandles="1" noChangeArrowheads="1" noChangeShapeType="1" noTextEdit="1"/>
              </p:cNvSpPr>
              <p:nvPr/>
            </p:nvSpPr>
            <p:spPr>
              <a:xfrm>
                <a:off x="685800" y="5341895"/>
                <a:ext cx="4520789" cy="769441"/>
              </a:xfrm>
              <a:prstGeom prst="rect">
                <a:avLst/>
              </a:prstGeom>
              <a:blipFill>
                <a:blip r:embed="rId3"/>
                <a:stretch>
                  <a:fillRect l="-560" t="-1639"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A8AA787-9B24-D746-AACB-2A00FEC9F3F2}"/>
                  </a:ext>
                </a:extLst>
              </p:cNvPr>
              <p:cNvSpPr txBox="1"/>
              <p:nvPr/>
            </p:nvSpPr>
            <p:spPr>
              <a:xfrm>
                <a:off x="4480249" y="5576038"/>
                <a:ext cx="3483839" cy="584775"/>
              </a:xfrm>
              <a:prstGeom prst="rect">
                <a:avLst/>
              </a:prstGeom>
              <a:noFill/>
            </p:spPr>
            <p:txBody>
              <a:bodyPr wrap="none" rtlCol="0">
                <a:spAutoFit/>
              </a:bodyPr>
              <a:lstStyle/>
              <a:p>
                <a:pPr marL="177800" lvl="0" indent="-177800">
                  <a:buFont typeface="Arial" panose="020B0604020202020204" pitchFamily="34" charset="0"/>
                  <a:buChar char="•"/>
                </a:pPr>
                <a:r>
                  <a:rPr lang="en-US" sz="1400" dirty="0">
                    <a:solidFill>
                      <a:srgbClr val="000000"/>
                    </a:solidFill>
                  </a:rPr>
                  <a:t>Accumulated charge </a:t>
                </a:r>
                <a14:m>
                  <m:oMath xmlns:m="http://schemas.openxmlformats.org/officeDocument/2006/math">
                    <m:r>
                      <a:rPr lang="en-US" sz="1400" i="1">
                        <a:solidFill>
                          <a:srgbClr val="000000"/>
                        </a:solidFill>
                        <a:latin typeface="Cambria Math" panose="02040503050406030204" pitchFamily="18" charset="0"/>
                        <a:ea typeface="Cambria Math" panose="02040503050406030204" pitchFamily="18" charset="0"/>
                      </a:rPr>
                      <m:t>~60 </m:t>
                    </m:r>
                    <m:r>
                      <m:rPr>
                        <m:sty m:val="p"/>
                      </m:rPr>
                      <a:rPr lang="en-US" sz="1400" i="0">
                        <a:solidFill>
                          <a:srgbClr val="000000"/>
                        </a:solidFill>
                        <a:latin typeface="Cambria Math" panose="02040503050406030204" pitchFamily="18" charset="0"/>
                        <a:ea typeface="Cambria Math" panose="02040503050406030204" pitchFamily="18" charset="0"/>
                      </a:rPr>
                      <m:t>mC</m:t>
                    </m:r>
                    <m:r>
                      <a:rPr lang="en-US" sz="1400" i="1">
                        <a:solidFill>
                          <a:srgbClr val="000000"/>
                        </a:solidFill>
                        <a:latin typeface="Cambria Math" panose="02040503050406030204" pitchFamily="18" charset="0"/>
                        <a:ea typeface="Cambria Math" panose="02040503050406030204" pitchFamily="18" charset="0"/>
                      </a:rPr>
                      <m:t> (80 </m:t>
                    </m:r>
                    <m:sSup>
                      <m:sSupPr>
                        <m:ctrlPr>
                          <a:rPr lang="en-US" sz="1400" i="1">
                            <a:solidFill>
                              <a:srgbClr val="000000"/>
                            </a:solidFill>
                            <a:latin typeface="Cambria Math" panose="02040503050406030204" pitchFamily="18" charset="0"/>
                            <a:ea typeface="Cambria Math" panose="02040503050406030204" pitchFamily="18" charset="0"/>
                          </a:rPr>
                        </m:ctrlPr>
                      </m:sSupPr>
                      <m:e>
                        <m:r>
                          <a:rPr lang="en-US" sz="1400" i="1">
                            <a:solidFill>
                              <a:srgbClr val="000000"/>
                            </a:solidFill>
                            <a:latin typeface="Cambria Math" panose="02040503050406030204" pitchFamily="18" charset="0"/>
                            <a:ea typeface="Cambria Math" panose="02040503050406030204" pitchFamily="18" charset="0"/>
                          </a:rPr>
                          <m:t>𝑓𝑏</m:t>
                        </m:r>
                      </m:e>
                      <m:sup>
                        <m:r>
                          <a:rPr lang="en-US" sz="1400" i="1">
                            <a:solidFill>
                              <a:srgbClr val="000000"/>
                            </a:solidFill>
                            <a:latin typeface="Cambria Math" panose="02040503050406030204" pitchFamily="18" charset="0"/>
                            <a:ea typeface="Cambria Math" panose="02040503050406030204" pitchFamily="18" charset="0"/>
                          </a:rPr>
                          <m:t>−1</m:t>
                        </m:r>
                      </m:sup>
                    </m:sSup>
                    <m:r>
                      <a:rPr lang="en-US" sz="1400" i="1">
                        <a:solidFill>
                          <a:srgbClr val="000000"/>
                        </a:solidFill>
                        <a:latin typeface="Cambria Math" panose="02040503050406030204" pitchFamily="18" charset="0"/>
                        <a:ea typeface="Cambria Math" panose="02040503050406030204" pitchFamily="18" charset="0"/>
                      </a:rPr>
                      <m:t>)</m:t>
                    </m:r>
                  </m:oMath>
                </a14:m>
                <a:endParaRPr lang="en-US" sz="1400" dirty="0">
                  <a:solidFill>
                    <a:srgbClr val="000000"/>
                  </a:solidFill>
                </a:endParaRPr>
              </a:p>
              <a:p>
                <a:endParaRPr lang="en-US" dirty="0"/>
              </a:p>
            </p:txBody>
          </p:sp>
        </mc:Choice>
        <mc:Fallback xmlns="">
          <p:sp>
            <p:nvSpPr>
              <p:cNvPr id="9" name="TextBox 8">
                <a:extLst>
                  <a:ext uri="{FF2B5EF4-FFF2-40B4-BE49-F238E27FC236}">
                    <a16:creationId xmlns:a16="http://schemas.microsoft.com/office/drawing/2014/main" id="{FA8AA787-9B24-D746-AACB-2A00FEC9F3F2}"/>
                  </a:ext>
                </a:extLst>
              </p:cNvPr>
              <p:cNvSpPr txBox="1">
                <a:spLocks noRot="1" noChangeAspect="1" noMove="1" noResize="1" noEditPoints="1" noAdjustHandles="1" noChangeArrowheads="1" noChangeShapeType="1" noTextEdit="1"/>
              </p:cNvSpPr>
              <p:nvPr/>
            </p:nvSpPr>
            <p:spPr>
              <a:xfrm>
                <a:off x="4480249" y="5576038"/>
                <a:ext cx="3483839" cy="584775"/>
              </a:xfrm>
              <a:prstGeom prst="rect">
                <a:avLst/>
              </a:prstGeom>
              <a:blipFill>
                <a:blip r:embed="rId4"/>
                <a:stretch>
                  <a:fillRect l="-364"/>
                </a:stretch>
              </a:blipFill>
            </p:spPr>
            <p:txBody>
              <a:bodyPr/>
              <a:lstStyle/>
              <a:p>
                <a:r>
                  <a:rPr lang="en-US">
                    <a:noFill/>
                  </a:rPr>
                  <a:t> </a:t>
                </a:r>
              </a:p>
            </p:txBody>
          </p:sp>
        </mc:Fallback>
      </mc:AlternateContent>
    </p:spTree>
    <p:extLst>
      <p:ext uri="{BB962C8B-B14F-4D97-AF65-F5344CB8AC3E}">
        <p14:creationId xmlns:p14="http://schemas.microsoft.com/office/powerpoint/2010/main" val="15720572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idx="4294967295"/>
          </p:nvPr>
        </p:nvSpPr>
        <p:spPr>
          <a:xfrm>
            <a:off x="381000" y="228600"/>
            <a:ext cx="8229600" cy="603250"/>
          </a:xfrm>
        </p:spPr>
        <p:txBody>
          <a:bodyPr anchor="ctr"/>
          <a:lstStyle/>
          <a:p>
            <a:pPr eaLnBrk="1" hangingPunct="1">
              <a:defRPr/>
            </a:pPr>
            <a:r>
              <a:rPr lang="en-US" sz="3200" dirty="0">
                <a:solidFill>
                  <a:schemeClr val="accent2"/>
                </a:solidFill>
                <a:latin typeface="Arial" charset="0"/>
                <a:cs typeface="+mj-cs"/>
              </a:rPr>
              <a:t>Quasi-real photoproduction of lepton pairs</a:t>
            </a:r>
            <a:endParaRPr lang="en-US" sz="3200" dirty="0">
              <a:solidFill>
                <a:schemeClr val="accent2"/>
              </a:solidFill>
              <a:latin typeface="Symbol" charset="2"/>
              <a:cs typeface="Symbol" charset="2"/>
            </a:endParaRPr>
          </a:p>
        </p:txBody>
      </p:sp>
      <p:sp>
        <p:nvSpPr>
          <p:cNvPr id="29698" name="Text Box 6"/>
          <p:cNvSpPr txBox="1">
            <a:spLocks noChangeArrowheads="1"/>
          </p:cNvSpPr>
          <p:nvPr/>
        </p:nvSpPr>
        <p:spPr bwMode="auto">
          <a:xfrm>
            <a:off x="1247479" y="1450195"/>
            <a:ext cx="18415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baseline="-30000">
              <a:latin typeface="Comic Sans MS" charset="0"/>
            </a:endParaRPr>
          </a:p>
          <a:p>
            <a:pPr algn="ctr" eaLnBrk="1" hangingPunct="1"/>
            <a:endParaRPr lang="en-US">
              <a:latin typeface="Comic Sans MS" charset="0"/>
            </a:endParaRPr>
          </a:p>
        </p:txBody>
      </p:sp>
      <p:sp>
        <p:nvSpPr>
          <p:cNvPr id="29699" name="Text Box 7"/>
          <p:cNvSpPr txBox="1">
            <a:spLocks noChangeArrowheads="1"/>
          </p:cNvSpPr>
          <p:nvPr/>
        </p:nvSpPr>
        <p:spPr bwMode="auto">
          <a:xfrm>
            <a:off x="790279" y="1350182"/>
            <a:ext cx="1841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a:latin typeface="Comic Sans MS" charset="0"/>
            </a:endParaRPr>
          </a:p>
          <a:p>
            <a:pPr algn="ctr" eaLnBrk="1" hangingPunct="1"/>
            <a:endParaRPr lang="en-US" sz="1800">
              <a:latin typeface="Comic Sans MS" charset="0"/>
            </a:endParaRPr>
          </a:p>
        </p:txBody>
      </p:sp>
      <p:sp>
        <p:nvSpPr>
          <p:cNvPr id="13" name="Footer Placeholder 1"/>
          <p:cNvSpPr>
            <a:spLocks noGrp="1"/>
          </p:cNvSpPr>
          <p:nvPr>
            <p:ph type="ftr" sz="quarter" idx="10"/>
          </p:nvPr>
        </p:nvSpPr>
        <p:spPr>
          <a:xfrm>
            <a:off x="2590800" y="6172200"/>
            <a:ext cx="3124200" cy="457200"/>
          </a:xfrm>
        </p:spPr>
        <p:txBody>
          <a:bodyPr/>
          <a:lstStyle/>
          <a:p>
            <a:pPr algn="ctr"/>
            <a:r>
              <a:rPr lang="en-US" sz="1200">
                <a:solidFill>
                  <a:schemeClr val="tx1">
                    <a:lumMod val="50000"/>
                    <a:lumOff val="50000"/>
                  </a:schemeClr>
                </a:solidFill>
              </a:rPr>
              <a:t>S. Stepanyan, APS meeting, April 2022</a:t>
            </a:r>
            <a:endParaRPr lang="en-US" sz="1200" dirty="0">
              <a:solidFill>
                <a:schemeClr val="tx1">
                  <a:lumMod val="50000"/>
                  <a:lumOff val="50000"/>
                </a:schemeClr>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535170540"/>
              </p:ext>
            </p:extLst>
          </p:nvPr>
        </p:nvGraphicFramePr>
        <p:xfrm>
          <a:off x="1163394" y="4321871"/>
          <a:ext cx="1944303" cy="365760"/>
        </p:xfrm>
        <a:graphic>
          <a:graphicData uri="http://schemas.openxmlformats.org/presentationml/2006/ole">
            <mc:AlternateContent xmlns:mc="http://schemas.openxmlformats.org/markup-compatibility/2006">
              <mc:Choice xmlns:v="urn:schemas-microsoft-com:vml" Requires="v">
                <p:oleObj spid="_x0000_s154669" name="Equation" r:id="rId4" imgW="1282700" imgH="241300" progId="Equation.3">
                  <p:embed/>
                </p:oleObj>
              </mc:Choice>
              <mc:Fallback>
                <p:oleObj name="Equation" r:id="rId4" imgW="1282700" imgH="241300" progId="Equation.3">
                  <p:embed/>
                  <p:pic>
                    <p:nvPicPr>
                      <p:cNvPr id="3" name="Object 2"/>
                      <p:cNvPicPr/>
                      <p:nvPr/>
                    </p:nvPicPr>
                    <p:blipFill>
                      <a:blip r:embed="rId5"/>
                      <a:stretch>
                        <a:fillRect/>
                      </a:stretch>
                    </p:blipFill>
                    <p:spPr>
                      <a:xfrm>
                        <a:off x="1163394" y="4321871"/>
                        <a:ext cx="1944303" cy="365760"/>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71E7F022-1239-3D43-B2DF-4C84C80F30D1}"/>
              </a:ext>
            </a:extLst>
          </p:cNvPr>
          <p:cNvPicPr>
            <a:picLocks noChangeAspect="1"/>
          </p:cNvPicPr>
          <p:nvPr/>
        </p:nvPicPr>
        <p:blipFill rotWithShape="1">
          <a:blip r:embed="rId6">
            <a:extLst>
              <a:ext uri="{28A0092B-C50C-407E-A947-70E740481C1C}">
                <a14:useLocalDpi xmlns:a14="http://schemas.microsoft.com/office/drawing/2010/main" val="0"/>
              </a:ext>
            </a:extLst>
          </a:blip>
          <a:srcRect l="9712" t="18889" r="19177" b="33010"/>
          <a:stretch/>
        </p:blipFill>
        <p:spPr>
          <a:xfrm>
            <a:off x="919906" y="2792483"/>
            <a:ext cx="2298093" cy="1554480"/>
          </a:xfrm>
          <a:prstGeom prst="rect">
            <a:avLst/>
          </a:prstGeom>
        </p:spPr>
      </p:pic>
      <p:pic>
        <p:nvPicPr>
          <p:cNvPr id="8" name="Picture 7">
            <a:extLst>
              <a:ext uri="{FF2B5EF4-FFF2-40B4-BE49-F238E27FC236}">
                <a16:creationId xmlns:a16="http://schemas.microsoft.com/office/drawing/2014/main" id="{AF271805-7F14-3B4E-B765-2D55392504C3}"/>
              </a:ext>
            </a:extLst>
          </p:cNvPr>
          <p:cNvPicPr>
            <a:picLocks noChangeAspect="1"/>
          </p:cNvPicPr>
          <p:nvPr/>
        </p:nvPicPr>
        <p:blipFill rotWithShape="1">
          <a:blip r:embed="rId7">
            <a:extLst>
              <a:ext uri="{28A0092B-C50C-407E-A947-70E740481C1C}">
                <a14:useLocalDpi xmlns:a14="http://schemas.microsoft.com/office/drawing/2010/main" val="0"/>
              </a:ext>
            </a:extLst>
          </a:blip>
          <a:srcRect l="10671" t="20602" r="19329" b="35972"/>
          <a:stretch/>
        </p:blipFill>
        <p:spPr>
          <a:xfrm>
            <a:off x="926260" y="1331192"/>
            <a:ext cx="2358333" cy="1463040"/>
          </a:xfrm>
          <a:prstGeom prst="rect">
            <a:avLst/>
          </a:prstGeom>
        </p:spPr>
      </p:pic>
      <p:pic>
        <p:nvPicPr>
          <p:cNvPr id="19" name="Picture 18">
            <a:extLst>
              <a:ext uri="{FF2B5EF4-FFF2-40B4-BE49-F238E27FC236}">
                <a16:creationId xmlns:a16="http://schemas.microsoft.com/office/drawing/2014/main" id="{2C62F7A9-2859-4D4C-BF55-ACD2F448A3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59557" y="1572886"/>
            <a:ext cx="4652270" cy="182880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B391EB4-E6F6-2548-9D7A-AF57F1DD60A1}"/>
                  </a:ext>
                </a:extLst>
              </p:cNvPr>
              <p:cNvSpPr txBox="1"/>
              <p:nvPr/>
            </p:nvSpPr>
            <p:spPr>
              <a:xfrm>
                <a:off x="685800" y="917463"/>
                <a:ext cx="245028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𝑒𝑝</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m:t>
                          </m:r>
                        </m:sup>
                      </m:sSup>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m:t>
                          </m:r>
                        </m:sup>
                      </m:sSup>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𝑝</m:t>
                          </m:r>
                        </m:e>
                        <m:sup>
                          <m:r>
                            <a:rPr lang="en-US" sz="2400" b="0" i="1" smtClean="0">
                              <a:latin typeface="Cambria Math" panose="02040503050406030204" pitchFamily="18" charset="0"/>
                              <a:ea typeface="Cambria Math" panose="02040503050406030204" pitchFamily="18" charset="0"/>
                            </a:rPr>
                            <m:t>′</m:t>
                          </m:r>
                        </m:sup>
                      </m:s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9" name="TextBox 8">
                <a:extLst>
                  <a:ext uri="{FF2B5EF4-FFF2-40B4-BE49-F238E27FC236}">
                    <a16:creationId xmlns:a16="http://schemas.microsoft.com/office/drawing/2014/main" id="{FB391EB4-E6F6-2548-9D7A-AF57F1DD60A1}"/>
                  </a:ext>
                </a:extLst>
              </p:cNvPr>
              <p:cNvSpPr txBox="1">
                <a:spLocks noRot="1" noChangeAspect="1" noMove="1" noResize="1" noEditPoints="1" noAdjustHandles="1" noChangeArrowheads="1" noChangeShapeType="1" noTextEdit="1"/>
              </p:cNvSpPr>
              <p:nvPr/>
            </p:nvSpPr>
            <p:spPr>
              <a:xfrm>
                <a:off x="685800" y="917463"/>
                <a:ext cx="2450286" cy="461665"/>
              </a:xfrm>
              <a:prstGeom prst="rect">
                <a:avLst/>
              </a:prstGeom>
              <a:blipFill>
                <a:blip r:embed="rId9"/>
                <a:stretch>
                  <a:fillRect b="-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94F3FA8-B72A-274F-B0B3-EBD710E4616F}"/>
                  </a:ext>
                </a:extLst>
              </p:cNvPr>
              <p:cNvSpPr txBox="1"/>
              <p:nvPr/>
            </p:nvSpPr>
            <p:spPr>
              <a:xfrm>
                <a:off x="4470494" y="3290561"/>
                <a:ext cx="4597400" cy="5308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b="0" i="1" smtClean="0">
                              <a:latin typeface="Cambria Math" panose="02040503050406030204" pitchFamily="18" charset="0"/>
                              <a:ea typeface="Cambria Math" panose="02040503050406030204" pitchFamily="18" charset="0"/>
                            </a:rPr>
                          </m:ctrlPr>
                        </m:dPr>
                        <m:e>
                          <m:sSubSup>
                            <m:sSubSupPr>
                              <m:ctrlPr>
                                <a:rPr lang="en-US" sz="1400" b="0" i="1" smtClean="0">
                                  <a:latin typeface="Cambria Math" panose="02040503050406030204" pitchFamily="18" charset="0"/>
                                  <a:ea typeface="Cambria Math" panose="02040503050406030204" pitchFamily="18" charset="0"/>
                                </a:rPr>
                              </m:ctrlPr>
                            </m:sSubSupPr>
                            <m:e>
                              <m:r>
                                <a:rPr lang="en-US" sz="1400" b="0" i="1" smtClean="0">
                                  <a:latin typeface="Cambria Math" panose="02040503050406030204" pitchFamily="18" charset="0"/>
                                  <a:ea typeface="Cambria Math" panose="02040503050406030204" pitchFamily="18" charset="0"/>
                                </a:rPr>
                                <m:t>𝑀</m:t>
                              </m:r>
                            </m:e>
                            <m:sub>
                              <m:r>
                                <a:rPr lang="en-US" sz="1400" b="0" i="1" smtClean="0">
                                  <a:latin typeface="Cambria Math" panose="02040503050406030204" pitchFamily="18" charset="0"/>
                                  <a:ea typeface="Cambria Math" panose="02040503050406030204" pitchFamily="18" charset="0"/>
                                </a:rPr>
                                <m:t>𝑋</m:t>
                              </m:r>
                            </m:sub>
                            <m:sup>
                              <m:r>
                                <a:rPr lang="en-US" sz="1400" b="0" i="1" smtClean="0">
                                  <a:latin typeface="Cambria Math" panose="02040503050406030204" pitchFamily="18" charset="0"/>
                                  <a:ea typeface="Cambria Math" panose="02040503050406030204" pitchFamily="18" charset="0"/>
                                </a:rPr>
                                <m:t>2</m:t>
                              </m:r>
                            </m:sup>
                          </m:sSubSup>
                        </m:e>
                      </m:d>
                      <m:r>
                        <a:rPr lang="en-US" sz="1400" b="0" i="1" smtClean="0">
                          <a:latin typeface="Cambria Math" panose="02040503050406030204" pitchFamily="18" charset="0"/>
                          <a:ea typeface="Cambria Math" panose="02040503050406030204" pitchFamily="18" charset="0"/>
                        </a:rPr>
                        <m:t>&lt;0.4 </m:t>
                      </m:r>
                      <m:r>
                        <m:rPr>
                          <m:sty m:val="p"/>
                        </m:rPr>
                        <a:rPr lang="en-US" sz="1400" b="0" i="0" smtClean="0">
                          <a:latin typeface="Cambria Math" panose="02040503050406030204" pitchFamily="18" charset="0"/>
                          <a:ea typeface="Cambria Math" panose="02040503050406030204" pitchFamily="18" charset="0"/>
                        </a:rPr>
                        <m:t>GeV</m:t>
                      </m:r>
                      <m:r>
                        <a:rPr lang="en-US" sz="1400" b="0" i="0" baseline="30000" smtClean="0">
                          <a:latin typeface="Cambria Math" panose="02040503050406030204" pitchFamily="18" charset="0"/>
                          <a:ea typeface="Cambria Math" panose="02040503050406030204" pitchFamily="18" charset="0"/>
                        </a:rPr>
                        <m:t>2</m:t>
                      </m:r>
                      <m:r>
                        <a:rPr lang="en-US" sz="1400" b="0" i="0" smtClean="0">
                          <a:latin typeface="Cambria Math" panose="02040503050406030204" pitchFamily="18" charset="0"/>
                          <a:ea typeface="Cambria Math" panose="02040503050406030204" pitchFamily="18" charset="0"/>
                        </a:rPr>
                        <m:t>; </m:t>
                      </m:r>
                      <m:f>
                        <m:fPr>
                          <m:ctrlPr>
                            <a:rPr lang="en-US" sz="1400" b="0" i="1" smtClean="0">
                              <a:latin typeface="Cambria Math" panose="02040503050406030204" pitchFamily="18" charset="0"/>
                              <a:ea typeface="Cambria Math" panose="02040503050406030204" pitchFamily="18" charset="0"/>
                            </a:rPr>
                          </m:ctrlPr>
                        </m:fPr>
                        <m:num>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𝑃</m:t>
                              </m:r>
                            </m:e>
                            <m:sub>
                              <m:r>
                                <a:rPr lang="en-US" sz="1400" b="0" i="1" smtClean="0">
                                  <a:latin typeface="Cambria Math" panose="02040503050406030204" pitchFamily="18" charset="0"/>
                                  <a:ea typeface="Cambria Math" panose="02040503050406030204" pitchFamily="18" charset="0"/>
                                </a:rPr>
                                <m:t>𝑡𝑋</m:t>
                              </m:r>
                            </m:sub>
                          </m:sSub>
                        </m:num>
                        <m:den>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𝑃</m:t>
                              </m:r>
                            </m:e>
                            <m:sub>
                              <m:r>
                                <a:rPr lang="en-US" sz="1400" b="0" i="1" smtClean="0">
                                  <a:latin typeface="Cambria Math" panose="02040503050406030204" pitchFamily="18" charset="0"/>
                                  <a:ea typeface="Cambria Math" panose="02040503050406030204" pitchFamily="18" charset="0"/>
                                </a:rPr>
                                <m:t>𝑋</m:t>
                              </m:r>
                            </m:sub>
                          </m:sSub>
                        </m:den>
                      </m:f>
                      <m:r>
                        <a:rPr lang="en-US" sz="1400" b="0" i="1" smtClean="0">
                          <a:latin typeface="Cambria Math" panose="02040503050406030204" pitchFamily="18" charset="0"/>
                          <a:ea typeface="Cambria Math" panose="02040503050406030204" pitchFamily="18" charset="0"/>
                        </a:rPr>
                        <m:t>&lt;0.05; </m:t>
                      </m:r>
                      <m:r>
                        <a:rPr lang="en-US" sz="1400" b="0" i="1" smtClean="0">
                          <a:latin typeface="Cambria Math" panose="02040503050406030204" pitchFamily="18" charset="0"/>
                          <a:ea typeface="Cambria Math" panose="02040503050406030204" pitchFamily="18" charset="0"/>
                        </a:rPr>
                        <m:t>𝑋</m:t>
                      </m:r>
                      <m:r>
                        <a:rPr lang="en-US" sz="1400" b="0" i="1" smtClean="0">
                          <a:latin typeface="Cambria Math" panose="02040503050406030204" pitchFamily="18" charset="0"/>
                          <a:ea typeface="Cambria Math" panose="02040503050406030204" pitchFamily="18" charset="0"/>
                        </a:rPr>
                        <m: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𝑒</m:t>
                          </m:r>
                        </m:e>
                        <m:sup>
                          <m:r>
                            <a:rPr lang="en-US" sz="1400" b="0" i="1" smtClean="0">
                              <a:latin typeface="Cambria Math" panose="02040503050406030204" pitchFamily="18" charset="0"/>
                              <a:ea typeface="Cambria Math" panose="02040503050406030204" pitchFamily="18" charset="0"/>
                            </a:rPr>
                            <m:t>′</m:t>
                          </m:r>
                        </m:sup>
                      </m:sSup>
                    </m:oMath>
                  </m:oMathPara>
                </a14:m>
                <a:endParaRPr lang="en-US" sz="1400" dirty="0"/>
              </a:p>
            </p:txBody>
          </p:sp>
        </mc:Choice>
        <mc:Fallback xmlns="">
          <p:sp>
            <p:nvSpPr>
              <p:cNvPr id="21" name="TextBox 20">
                <a:extLst>
                  <a:ext uri="{FF2B5EF4-FFF2-40B4-BE49-F238E27FC236}">
                    <a16:creationId xmlns:a16="http://schemas.microsoft.com/office/drawing/2014/main" id="{794F3FA8-B72A-274F-B0B3-EBD710E4616F}"/>
                  </a:ext>
                </a:extLst>
              </p:cNvPr>
              <p:cNvSpPr txBox="1">
                <a:spLocks noRot="1" noChangeAspect="1" noMove="1" noResize="1" noEditPoints="1" noAdjustHandles="1" noChangeArrowheads="1" noChangeShapeType="1" noTextEdit="1"/>
              </p:cNvSpPr>
              <p:nvPr/>
            </p:nvSpPr>
            <p:spPr>
              <a:xfrm>
                <a:off x="4470494" y="3290561"/>
                <a:ext cx="4597400" cy="530851"/>
              </a:xfrm>
              <a:prstGeom prst="rect">
                <a:avLst/>
              </a:prstGeom>
              <a:blipFill>
                <a:blip r:embed="rId10"/>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407C9DDC-B8F7-C341-9DBB-3B10885107CC}"/>
              </a:ext>
            </a:extLst>
          </p:cNvPr>
          <p:cNvSpPr txBox="1"/>
          <p:nvPr/>
        </p:nvSpPr>
        <p:spPr>
          <a:xfrm>
            <a:off x="5282211" y="921248"/>
            <a:ext cx="3147015" cy="369332"/>
          </a:xfrm>
          <a:prstGeom prst="rect">
            <a:avLst/>
          </a:prstGeom>
          <a:noFill/>
        </p:spPr>
        <p:txBody>
          <a:bodyPr wrap="none" rtlCol="0">
            <a:spAutoFit/>
          </a:bodyPr>
          <a:lstStyle/>
          <a:p>
            <a:r>
              <a:rPr lang="en-US" dirty="0"/>
              <a:t>Missing momentum analysis </a:t>
            </a:r>
          </a:p>
        </p:txBody>
      </p:sp>
      <p:sp>
        <p:nvSpPr>
          <p:cNvPr id="11" name="TextBox 10">
            <a:extLst>
              <a:ext uri="{FF2B5EF4-FFF2-40B4-BE49-F238E27FC236}">
                <a16:creationId xmlns:a16="http://schemas.microsoft.com/office/drawing/2014/main" id="{0E6125F2-8E2F-294A-8F33-86C6464FEA07}"/>
              </a:ext>
            </a:extLst>
          </p:cNvPr>
          <p:cNvSpPr txBox="1"/>
          <p:nvPr/>
        </p:nvSpPr>
        <p:spPr>
          <a:xfrm>
            <a:off x="518798" y="3472009"/>
            <a:ext cx="1471853" cy="461665"/>
          </a:xfrm>
          <a:prstGeom prst="rect">
            <a:avLst/>
          </a:prstGeom>
          <a:noFill/>
        </p:spPr>
        <p:txBody>
          <a:bodyPr wrap="square" rtlCol="0">
            <a:spAutoFit/>
          </a:bodyPr>
          <a:lstStyle/>
          <a:p>
            <a:r>
              <a:rPr lang="en-US" sz="1200" dirty="0"/>
              <a:t>Bremsstrahlung photons  </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E9E5750-F7E2-4D43-AA5E-EF2B71D19911}"/>
                  </a:ext>
                </a:extLst>
              </p:cNvPr>
              <p:cNvSpPr txBox="1"/>
              <p:nvPr/>
            </p:nvSpPr>
            <p:spPr>
              <a:xfrm>
                <a:off x="373904" y="2060377"/>
                <a:ext cx="1761642" cy="461665"/>
              </a:xfrm>
              <a:prstGeom prst="rect">
                <a:avLst/>
              </a:prstGeom>
              <a:noFill/>
            </p:spPr>
            <p:txBody>
              <a:bodyPr wrap="square" rtlCol="0">
                <a:spAutoFit/>
              </a:bodyPr>
              <a:lstStyle/>
              <a:p>
                <a:r>
                  <a:rPr lang="en-US" sz="1200" dirty="0"/>
                  <a:t>Quasi-real photons, </a:t>
                </a:r>
                <a14:m>
                  <m:oMath xmlns:m="http://schemas.openxmlformats.org/officeDocument/2006/math">
                    <m:sSup>
                      <m:sSupPr>
                        <m:ctrlPr>
                          <a:rPr lang="en-US" sz="1200" i="1" smtClean="0">
                            <a:latin typeface="Cambria Math" panose="02040503050406030204" pitchFamily="18" charset="0"/>
                          </a:rPr>
                        </m:ctrlPr>
                      </m:sSupPr>
                      <m:e>
                        <m:r>
                          <a:rPr lang="en-US" sz="1200" b="0" i="1" smtClean="0">
                            <a:latin typeface="Cambria Math" panose="02040503050406030204" pitchFamily="18" charset="0"/>
                          </a:rPr>
                          <m:t>𝑄</m:t>
                        </m:r>
                      </m:e>
                      <m:sup>
                        <m:r>
                          <a:rPr lang="en-US" sz="1200" b="0" i="1" smtClean="0">
                            <a:latin typeface="Cambria Math" panose="02040503050406030204" pitchFamily="18" charset="0"/>
                          </a:rPr>
                          <m:t>2</m:t>
                        </m:r>
                      </m:sup>
                    </m:sSup>
                    <m:r>
                      <a:rPr lang="en-US" sz="1200" i="1" smtClean="0">
                        <a:latin typeface="Cambria Math" panose="02040503050406030204" pitchFamily="18" charset="0"/>
                        <a:ea typeface="Cambria Math" panose="02040503050406030204" pitchFamily="18" charset="0"/>
                      </a:rPr>
                      <m:t>&lt;</m:t>
                    </m:r>
                    <m:r>
                      <a:rPr lang="en-US" sz="1200" b="0" i="1" smtClean="0">
                        <a:latin typeface="Cambria Math" panose="02040503050406030204" pitchFamily="18" charset="0"/>
                        <a:ea typeface="Cambria Math" panose="02040503050406030204" pitchFamily="18" charset="0"/>
                      </a:rPr>
                      <m:t>0.1 </m:t>
                    </m:r>
                    <m:r>
                      <m:rPr>
                        <m:sty m:val="p"/>
                      </m:rPr>
                      <a:rPr lang="en-US" sz="1200" b="0" i="0" smtClean="0">
                        <a:latin typeface="Cambria Math" panose="02040503050406030204" pitchFamily="18" charset="0"/>
                        <a:ea typeface="Cambria Math" panose="02040503050406030204" pitchFamily="18" charset="0"/>
                      </a:rPr>
                      <m:t>GeV</m:t>
                    </m:r>
                    <m:r>
                      <a:rPr lang="en-US" sz="1200" b="0" i="0" baseline="30000" smtClean="0">
                        <a:latin typeface="Cambria Math" panose="02040503050406030204" pitchFamily="18" charset="0"/>
                        <a:ea typeface="Cambria Math" panose="02040503050406030204" pitchFamily="18" charset="0"/>
                      </a:rPr>
                      <m:t>2</m:t>
                    </m:r>
                  </m:oMath>
                </a14:m>
                <a:r>
                  <a:rPr lang="en-US" sz="1200" dirty="0"/>
                  <a:t>  </a:t>
                </a:r>
              </a:p>
            </p:txBody>
          </p:sp>
        </mc:Choice>
        <mc:Fallback xmlns="">
          <p:sp>
            <p:nvSpPr>
              <p:cNvPr id="24" name="TextBox 23">
                <a:extLst>
                  <a:ext uri="{FF2B5EF4-FFF2-40B4-BE49-F238E27FC236}">
                    <a16:creationId xmlns:a16="http://schemas.microsoft.com/office/drawing/2014/main" id="{AE9E5750-F7E2-4D43-AA5E-EF2B71D19911}"/>
                  </a:ext>
                </a:extLst>
              </p:cNvPr>
              <p:cNvSpPr txBox="1">
                <a:spLocks noRot="1" noChangeAspect="1" noMove="1" noResize="1" noEditPoints="1" noAdjustHandles="1" noChangeArrowheads="1" noChangeShapeType="1" noTextEdit="1"/>
              </p:cNvSpPr>
              <p:nvPr/>
            </p:nvSpPr>
            <p:spPr>
              <a:xfrm>
                <a:off x="373904" y="2060377"/>
                <a:ext cx="1761642" cy="461665"/>
              </a:xfrm>
              <a:prstGeom prst="rect">
                <a:avLst/>
              </a:prstGeom>
              <a:blipFill>
                <a:blip r:embed="rId11"/>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76EF197-92C2-D946-B1FB-9610D334017B}"/>
                  </a:ext>
                </a:extLst>
              </p:cNvPr>
              <p:cNvSpPr txBox="1"/>
              <p:nvPr/>
            </p:nvSpPr>
            <p:spPr>
              <a:xfrm>
                <a:off x="5084791" y="1172375"/>
                <a:ext cx="3368806" cy="4029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𝑒</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𝑝</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sup>
                          </m:sSup>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sup>
                          </m:sSup>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m:t>
                              </m:r>
                            </m:sup>
                          </m:sSup>
                        </m:sub>
                      </m:sSub>
                    </m:oMath>
                  </m:oMathPara>
                </a14:m>
                <a:endParaRPr lang="en-US" dirty="0"/>
              </a:p>
            </p:txBody>
          </p:sp>
        </mc:Choice>
        <mc:Fallback xmlns="">
          <p:sp>
            <p:nvSpPr>
              <p:cNvPr id="12" name="TextBox 11">
                <a:extLst>
                  <a:ext uri="{FF2B5EF4-FFF2-40B4-BE49-F238E27FC236}">
                    <a16:creationId xmlns:a16="http://schemas.microsoft.com/office/drawing/2014/main" id="{C76EF197-92C2-D946-B1FB-9610D334017B}"/>
                  </a:ext>
                </a:extLst>
              </p:cNvPr>
              <p:cNvSpPr txBox="1">
                <a:spLocks noRot="1" noChangeAspect="1" noMove="1" noResize="1" noEditPoints="1" noAdjustHandles="1" noChangeArrowheads="1" noChangeShapeType="1" noTextEdit="1"/>
              </p:cNvSpPr>
              <p:nvPr/>
            </p:nvSpPr>
            <p:spPr>
              <a:xfrm>
                <a:off x="5084791" y="1172375"/>
                <a:ext cx="3368806" cy="402995"/>
              </a:xfrm>
              <a:prstGeom prst="rect">
                <a:avLst/>
              </a:prstGeom>
              <a:blipFill>
                <a:blip r:embed="rId12"/>
                <a:stretch>
                  <a:fillRect b="-3030"/>
                </a:stretch>
              </a:blipFill>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6D445345-E0DC-1745-B0BB-D9C7688F26B2}"/>
              </a:ext>
            </a:extLst>
          </p:cNvPr>
          <p:cNvGrpSpPr>
            <a:grpSpLocks noChangeAspect="1"/>
          </p:cNvGrpSpPr>
          <p:nvPr/>
        </p:nvGrpSpPr>
        <p:grpSpPr>
          <a:xfrm>
            <a:off x="4648200" y="3742295"/>
            <a:ext cx="3874985" cy="2209801"/>
            <a:chOff x="1600200" y="2220021"/>
            <a:chExt cx="4191000" cy="2390016"/>
          </a:xfrm>
        </p:grpSpPr>
        <p:pic>
          <p:nvPicPr>
            <p:cNvPr id="17" name="Picture 16">
              <a:extLst>
                <a:ext uri="{FF2B5EF4-FFF2-40B4-BE49-F238E27FC236}">
                  <a16:creationId xmlns:a16="http://schemas.microsoft.com/office/drawing/2014/main" id="{7BA3F6A3-5C78-4F44-9E57-E214257582C4}"/>
                </a:ext>
              </a:extLst>
            </p:cNvPr>
            <p:cNvPicPr>
              <a:picLocks noChangeAspect="1"/>
            </p:cNvPicPr>
            <p:nvPr/>
          </p:nvPicPr>
          <p:blipFill rotWithShape="1">
            <a:blip r:embed="rId13"/>
            <a:srcRect l="7333" t="8333" r="2042"/>
            <a:stretch/>
          </p:blipFill>
          <p:spPr>
            <a:xfrm rot="5400000">
              <a:off x="2500692" y="1319529"/>
              <a:ext cx="2390016" cy="4191000"/>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6AFA59A-C64B-2F45-9022-C41FF4414F25}"/>
                    </a:ext>
                  </a:extLst>
                </p:cNvPr>
                <p:cNvSpPr txBox="1"/>
                <p:nvPr/>
              </p:nvSpPr>
              <p:spPr>
                <a:xfrm>
                  <a:off x="3004215" y="2952194"/>
                  <a:ext cx="549959" cy="184666"/>
                </a:xfrm>
                <a:prstGeom prst="rect">
                  <a:avLst/>
                </a:prstGeom>
                <a:noFill/>
              </p:spPr>
              <p:txBody>
                <a:bodyPr wrap="none" lIns="0" tIns="0" rIns="0" bIns="0" rtlCol="0">
                  <a:spAutoFit/>
                </a:bodyPr>
                <a:lstStyle/>
                <a:p>
                  <a14:m>
                    <m:oMath xmlns:m="http://schemas.openxmlformats.org/officeDocument/2006/math">
                      <m:r>
                        <a:rPr lang="en-US" sz="1200" i="1" smtClean="0">
                          <a:latin typeface="Cambria Math" panose="02040503050406030204" pitchFamily="18" charset="0"/>
                          <a:ea typeface="Cambria Math" panose="02040503050406030204" pitchFamily="18" charset="0"/>
                        </a:rPr>
                        <m:t>𝜑</m:t>
                      </m:r>
                    </m:oMath>
                  </a14:m>
                  <a:r>
                    <a:rPr lang="en-US" sz="1200" dirty="0"/>
                    <a:t>(1020)</a:t>
                  </a:r>
                </a:p>
              </p:txBody>
            </p:sp>
          </mc:Choice>
          <mc:Fallback xmlns="">
            <p:sp>
              <p:nvSpPr>
                <p:cNvPr id="18" name="TextBox 17">
                  <a:extLst>
                    <a:ext uri="{FF2B5EF4-FFF2-40B4-BE49-F238E27FC236}">
                      <a16:creationId xmlns:a16="http://schemas.microsoft.com/office/drawing/2014/main" id="{46AFA59A-C64B-2F45-9022-C41FF4414F25}"/>
                    </a:ext>
                  </a:extLst>
                </p:cNvPr>
                <p:cNvSpPr txBox="1">
                  <a:spLocks noRot="1" noChangeAspect="1" noMove="1" noResize="1" noEditPoints="1" noAdjustHandles="1" noChangeArrowheads="1" noChangeShapeType="1" noTextEdit="1"/>
                </p:cNvSpPr>
                <p:nvPr/>
              </p:nvSpPr>
              <p:spPr>
                <a:xfrm>
                  <a:off x="3004215" y="2952194"/>
                  <a:ext cx="549959" cy="184666"/>
                </a:xfrm>
                <a:prstGeom prst="rect">
                  <a:avLst/>
                </a:prstGeom>
                <a:blipFill>
                  <a:blip r:embed="rId14"/>
                  <a:stretch>
                    <a:fillRect l="-12500" t="-30769" r="-25000" b="-6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06E8413-BEF8-8345-8ED6-F3CD1D40B703}"/>
                    </a:ext>
                  </a:extLst>
                </p:cNvPr>
                <p:cNvSpPr txBox="1"/>
                <p:nvPr/>
              </p:nvSpPr>
              <p:spPr>
                <a:xfrm>
                  <a:off x="2819400" y="2320131"/>
                  <a:ext cx="57567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ea typeface="Cambria Math" panose="02040503050406030204" pitchFamily="18" charset="0"/>
                          </a:rPr>
                          <m:t>𝜔</m:t>
                        </m:r>
                        <m:r>
                          <a:rPr lang="en-US" sz="1200" b="0" i="1" smtClean="0">
                            <a:latin typeface="Cambria Math" panose="02040503050406030204" pitchFamily="18" charset="0"/>
                            <a:ea typeface="Cambria Math" panose="02040503050406030204" pitchFamily="18" charset="0"/>
                          </a:rPr>
                          <m:t> (782)</m:t>
                        </m:r>
                      </m:oMath>
                    </m:oMathPara>
                  </a14:m>
                  <a:endParaRPr lang="en-US" sz="1200" dirty="0"/>
                </a:p>
              </p:txBody>
            </p:sp>
          </mc:Choice>
          <mc:Fallback xmlns="">
            <p:sp>
              <p:nvSpPr>
                <p:cNvPr id="20" name="TextBox 19">
                  <a:extLst>
                    <a:ext uri="{FF2B5EF4-FFF2-40B4-BE49-F238E27FC236}">
                      <a16:creationId xmlns:a16="http://schemas.microsoft.com/office/drawing/2014/main" id="{F06E8413-BEF8-8345-8ED6-F3CD1D40B703}"/>
                    </a:ext>
                  </a:extLst>
                </p:cNvPr>
                <p:cNvSpPr txBox="1">
                  <a:spLocks noRot="1" noChangeAspect="1" noMove="1" noResize="1" noEditPoints="1" noAdjustHandles="1" noChangeArrowheads="1" noChangeShapeType="1" noTextEdit="1"/>
                </p:cNvSpPr>
                <p:nvPr/>
              </p:nvSpPr>
              <p:spPr>
                <a:xfrm>
                  <a:off x="2819400" y="2320131"/>
                  <a:ext cx="575670" cy="184666"/>
                </a:xfrm>
                <a:prstGeom prst="rect">
                  <a:avLst/>
                </a:prstGeom>
                <a:blipFill>
                  <a:blip r:embed="rId15"/>
                  <a:stretch>
                    <a:fillRect l="-6977" r="-11628" b="-5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2C5B08F-FA0E-2546-A980-32E2E5788EDB}"/>
                    </a:ext>
                  </a:extLst>
                </p:cNvPr>
                <p:cNvSpPr txBox="1"/>
                <p:nvPr/>
              </p:nvSpPr>
              <p:spPr>
                <a:xfrm>
                  <a:off x="2133600" y="3252918"/>
                  <a:ext cx="54848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ea typeface="Cambria Math" panose="02040503050406030204" pitchFamily="18" charset="0"/>
                          </a:rPr>
                          <m:t>𝜌</m:t>
                        </m:r>
                        <m:r>
                          <a:rPr lang="en-US" sz="1200" b="0" i="1" smtClean="0">
                            <a:latin typeface="Cambria Math" panose="02040503050406030204" pitchFamily="18" charset="0"/>
                            <a:ea typeface="Cambria Math" panose="02040503050406030204" pitchFamily="18" charset="0"/>
                          </a:rPr>
                          <m:t> (770)</m:t>
                        </m:r>
                      </m:oMath>
                    </m:oMathPara>
                  </a14:m>
                  <a:endParaRPr lang="en-US" sz="1200" dirty="0"/>
                </a:p>
              </p:txBody>
            </p:sp>
          </mc:Choice>
          <mc:Fallback xmlns="">
            <p:sp>
              <p:nvSpPr>
                <p:cNvPr id="22" name="TextBox 21">
                  <a:extLst>
                    <a:ext uri="{FF2B5EF4-FFF2-40B4-BE49-F238E27FC236}">
                      <a16:creationId xmlns:a16="http://schemas.microsoft.com/office/drawing/2014/main" id="{52C5B08F-FA0E-2546-A980-32E2E5788EDB}"/>
                    </a:ext>
                  </a:extLst>
                </p:cNvPr>
                <p:cNvSpPr txBox="1">
                  <a:spLocks noRot="1" noChangeAspect="1" noMove="1" noResize="1" noEditPoints="1" noAdjustHandles="1" noChangeArrowheads="1" noChangeShapeType="1" noTextEdit="1"/>
                </p:cNvSpPr>
                <p:nvPr/>
              </p:nvSpPr>
              <p:spPr>
                <a:xfrm>
                  <a:off x="2133600" y="3252918"/>
                  <a:ext cx="548483" cy="184666"/>
                </a:xfrm>
                <a:prstGeom prst="rect">
                  <a:avLst/>
                </a:prstGeom>
                <a:blipFill>
                  <a:blip r:embed="rId16"/>
                  <a:stretch>
                    <a:fillRect l="-9756" r="-12195"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3CBA3B9-2DC1-6142-81AD-D6E45622C017}"/>
                    </a:ext>
                  </a:extLst>
                </p:cNvPr>
                <p:cNvSpPr txBox="1"/>
                <p:nvPr/>
              </p:nvSpPr>
              <p:spPr>
                <a:xfrm>
                  <a:off x="4800600" y="4038600"/>
                  <a:ext cx="732573" cy="184666"/>
                </a:xfrm>
                <a:prstGeom prst="rect">
                  <a:avLst/>
                </a:prstGeom>
                <a:noFill/>
              </p:spPr>
              <p:txBody>
                <a:bodyPr wrap="none" lIns="0" tIns="0" rIns="0" bIns="0" rtlCol="0">
                  <a:spAutoFit/>
                </a:bodyPr>
                <a:lstStyle/>
                <a:p>
                  <a:r>
                    <a:rPr lang="en-US" sz="1200" b="0" dirty="0">
                      <a:ea typeface="Cambria Math" panose="02040503050406030204" pitchFamily="18" charset="0"/>
                    </a:rPr>
                    <a:t>J/</a:t>
                  </a:r>
                  <a14:m>
                    <m:oMath xmlns:m="http://schemas.openxmlformats.org/officeDocument/2006/math">
                      <m:r>
                        <m:rPr>
                          <m:sty m:val="p"/>
                        </m:rPr>
                        <a:rPr lang="el-GR" sz="1200" b="0" i="1" smtClean="0">
                          <a:latin typeface="Cambria Math" panose="02040503050406030204" pitchFamily="18" charset="0"/>
                          <a:ea typeface="Cambria Math" panose="02040503050406030204" pitchFamily="18" charset="0"/>
                        </a:rPr>
                        <m:t>ψ</m:t>
                      </m:r>
                      <m:r>
                        <a:rPr lang="en-US" sz="1200" b="0" i="1" smtClean="0">
                          <a:latin typeface="Cambria Math" panose="02040503050406030204" pitchFamily="18" charset="0"/>
                          <a:ea typeface="Cambria Math" panose="02040503050406030204" pitchFamily="18" charset="0"/>
                        </a:rPr>
                        <m:t> (3097)</m:t>
                      </m:r>
                    </m:oMath>
                  </a14:m>
                  <a:endParaRPr lang="en-US" sz="1200" dirty="0"/>
                </a:p>
              </p:txBody>
            </p:sp>
          </mc:Choice>
          <mc:Fallback xmlns="">
            <p:sp>
              <p:nvSpPr>
                <p:cNvPr id="23" name="TextBox 22">
                  <a:extLst>
                    <a:ext uri="{FF2B5EF4-FFF2-40B4-BE49-F238E27FC236}">
                      <a16:creationId xmlns:a16="http://schemas.microsoft.com/office/drawing/2014/main" id="{B3CBA3B9-2DC1-6142-81AD-D6E45622C017}"/>
                    </a:ext>
                  </a:extLst>
                </p:cNvPr>
                <p:cNvSpPr txBox="1">
                  <a:spLocks noRot="1" noChangeAspect="1" noMove="1" noResize="1" noEditPoints="1" noAdjustHandles="1" noChangeArrowheads="1" noChangeShapeType="1" noTextEdit="1"/>
                </p:cNvSpPr>
                <p:nvPr/>
              </p:nvSpPr>
              <p:spPr>
                <a:xfrm>
                  <a:off x="4800600" y="4038600"/>
                  <a:ext cx="732573" cy="184666"/>
                </a:xfrm>
                <a:prstGeom prst="rect">
                  <a:avLst/>
                </a:prstGeom>
                <a:blipFill>
                  <a:blip r:embed="rId17"/>
                  <a:stretch>
                    <a:fillRect l="-12963" t="-20000" r="-16667" b="-5333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AC833B0-53D6-B34C-87AC-776566F28B1C}"/>
                  </a:ext>
                </a:extLst>
              </p:cNvPr>
              <p:cNvSpPr txBox="1"/>
              <p:nvPr/>
            </p:nvSpPr>
            <p:spPr>
              <a:xfrm>
                <a:off x="7592587" y="5844097"/>
                <a:ext cx="836639" cy="247184"/>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000" i="1" smtClean="0">
                              <a:latin typeface="Cambria Math" panose="02040503050406030204" pitchFamily="18" charset="0"/>
                            </a:rPr>
                          </m:ctrlPr>
                        </m:sSubPr>
                        <m:e>
                          <m:r>
                            <a:rPr lang="en-US" sz="1000" b="0" i="1" smtClean="0">
                              <a:latin typeface="Cambria Math" panose="02040503050406030204" pitchFamily="18" charset="0"/>
                            </a:rPr>
                            <m:t>𝑀</m:t>
                          </m:r>
                        </m:e>
                        <m:sub>
                          <m:sSup>
                            <m:sSupPr>
                              <m:ctrlPr>
                                <a:rPr lang="en-US" sz="1000" i="1" smtClean="0">
                                  <a:latin typeface="Cambria Math" panose="02040503050406030204" pitchFamily="18" charset="0"/>
                                </a:rPr>
                              </m:ctrlPr>
                            </m:sSupPr>
                            <m:e>
                              <m:r>
                                <a:rPr lang="en-US" sz="1000" b="0" i="1" smtClean="0">
                                  <a:latin typeface="Cambria Math" panose="02040503050406030204" pitchFamily="18" charset="0"/>
                                </a:rPr>
                                <m:t>𝑒</m:t>
                              </m:r>
                            </m:e>
                            <m:sup>
                              <m:r>
                                <a:rPr lang="en-US" sz="1000" b="0" i="1" smtClean="0">
                                  <a:latin typeface="Cambria Math" panose="02040503050406030204" pitchFamily="18" charset="0"/>
                                </a:rPr>
                                <m:t>+</m:t>
                              </m:r>
                            </m:sup>
                          </m:sSup>
                          <m:sSup>
                            <m:sSupPr>
                              <m:ctrlPr>
                                <a:rPr lang="en-US" sz="1000" i="1" smtClean="0">
                                  <a:latin typeface="Cambria Math" panose="02040503050406030204" pitchFamily="18" charset="0"/>
                                </a:rPr>
                              </m:ctrlPr>
                            </m:sSupPr>
                            <m:e>
                              <m:r>
                                <a:rPr lang="en-US" sz="1000" b="0" i="1" smtClean="0">
                                  <a:latin typeface="Cambria Math" panose="02040503050406030204" pitchFamily="18" charset="0"/>
                                </a:rPr>
                                <m:t>𝑒</m:t>
                              </m:r>
                            </m:e>
                            <m:sup>
                              <m:r>
                                <a:rPr lang="en-US" sz="1000" b="0" i="1" smtClean="0">
                                  <a:latin typeface="Cambria Math" panose="02040503050406030204" pitchFamily="18" charset="0"/>
                                </a:rPr>
                                <m:t>−</m:t>
                              </m:r>
                            </m:sup>
                          </m:sSup>
                        </m:sub>
                      </m:sSub>
                      <m:r>
                        <a:rPr lang="en-US" sz="1000" b="0" i="1" smtClean="0">
                          <a:latin typeface="Cambria Math" panose="02040503050406030204" pitchFamily="18" charset="0"/>
                        </a:rPr>
                        <m:t>, </m:t>
                      </m:r>
                      <m:r>
                        <m:rPr>
                          <m:sty m:val="p"/>
                        </m:rPr>
                        <a:rPr lang="en-US" sz="1000" b="0" i="0" smtClean="0">
                          <a:latin typeface="Cambria Math" panose="02040503050406030204" pitchFamily="18" charset="0"/>
                        </a:rPr>
                        <m:t>GeV</m:t>
                      </m:r>
                    </m:oMath>
                  </m:oMathPara>
                </a14:m>
                <a:endParaRPr lang="en-US" sz="1000" dirty="0"/>
              </a:p>
            </p:txBody>
          </p:sp>
        </mc:Choice>
        <mc:Fallback xmlns="">
          <p:sp>
            <p:nvSpPr>
              <p:cNvPr id="2" name="TextBox 1">
                <a:extLst>
                  <a:ext uri="{FF2B5EF4-FFF2-40B4-BE49-F238E27FC236}">
                    <a16:creationId xmlns:a16="http://schemas.microsoft.com/office/drawing/2014/main" id="{AAC833B0-53D6-B34C-87AC-776566F28B1C}"/>
                  </a:ext>
                </a:extLst>
              </p:cNvPr>
              <p:cNvSpPr txBox="1">
                <a:spLocks noRot="1" noChangeAspect="1" noMove="1" noResize="1" noEditPoints="1" noAdjustHandles="1" noChangeArrowheads="1" noChangeShapeType="1" noTextEdit="1"/>
              </p:cNvSpPr>
              <p:nvPr/>
            </p:nvSpPr>
            <p:spPr>
              <a:xfrm>
                <a:off x="7592587" y="5844097"/>
                <a:ext cx="836639" cy="247184"/>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0A9FFDD6-3251-7241-97BF-C1FE28DC2D18}"/>
                  </a:ext>
                </a:extLst>
              </p:cNvPr>
              <p:cNvSpPr txBox="1"/>
              <p:nvPr/>
            </p:nvSpPr>
            <p:spPr>
              <a:xfrm>
                <a:off x="406830" y="4918581"/>
                <a:ext cx="4886851" cy="1273234"/>
              </a:xfrm>
              <a:prstGeom prst="rect">
                <a:avLst/>
              </a:prstGeom>
              <a:noFill/>
            </p:spPr>
            <p:txBody>
              <a:bodyPr wrap="none" rtlCol="0">
                <a:spAutoFit/>
              </a:bodyPr>
              <a:lstStyle/>
              <a:p>
                <a:pPr>
                  <a:spcAft>
                    <a:spcPts val="600"/>
                  </a:spcAft>
                </a:pPr>
                <a:r>
                  <a:rPr lang="en-US" sz="1600" dirty="0"/>
                  <a:t>Kinematics of events for TCS studies:</a:t>
                </a:r>
              </a:p>
              <a:p>
                <a:pPr marL="177800" indent="-177800">
                  <a:buFont typeface="Arial" panose="020B0604020202020204" pitchFamily="34" charset="0"/>
                  <a:buChar char="•"/>
                </a:pPr>
                <a14:m>
                  <m:oMath xmlns:m="http://schemas.openxmlformats.org/officeDocument/2006/math">
                    <m:r>
                      <a:rPr lang="en-US" sz="1600" b="0" i="1" smtClean="0">
                        <a:latin typeface="Cambria Math" panose="02040503050406030204" pitchFamily="18" charset="0"/>
                      </a:rPr>
                      <m:t>0.15&lt;−</m:t>
                    </m:r>
                    <m:r>
                      <a:rPr lang="en-US" sz="1600" b="0" i="1" smtClean="0">
                        <a:latin typeface="Cambria Math" panose="02040503050406030204" pitchFamily="18" charset="0"/>
                      </a:rPr>
                      <m:t>𝑡</m:t>
                    </m:r>
                    <m:r>
                      <a:rPr lang="en-US" sz="1600" b="0" i="1" smtClean="0">
                        <a:latin typeface="Cambria Math" panose="02040503050406030204" pitchFamily="18" charset="0"/>
                      </a:rPr>
                      <m:t>&lt;0.8 </m:t>
                    </m:r>
                    <m:r>
                      <m:rPr>
                        <m:sty m:val="p"/>
                      </m:rPr>
                      <a:rPr lang="en-US" sz="1600" b="0" i="0" smtClean="0">
                        <a:latin typeface="Cambria Math" panose="02040503050406030204" pitchFamily="18" charset="0"/>
                      </a:rPr>
                      <m:t>GeV</m:t>
                    </m:r>
                    <m:r>
                      <a:rPr lang="en-US" sz="1600" b="0" i="0" baseline="30000" smtClean="0">
                        <a:latin typeface="Cambria Math" panose="02040503050406030204" pitchFamily="18" charset="0"/>
                      </a:rPr>
                      <m:t>2</m:t>
                    </m:r>
                    <m:r>
                      <a:rPr lang="en-US" sz="1600" b="0" i="0" smtClean="0">
                        <a:latin typeface="Cambria Math" panose="02040503050406030204" pitchFamily="18" charset="0"/>
                      </a:rPr>
                      <m:t>; </m:t>
                    </m:r>
                    <m:r>
                      <a:rPr lang="en-US" sz="1600" b="0" i="1" smtClean="0">
                        <a:latin typeface="Cambria Math" panose="02040503050406030204" pitchFamily="18" charset="0"/>
                      </a:rPr>
                      <m:t>𝑡</m:t>
                    </m:r>
                    <m:r>
                      <a:rPr lang="en-US" sz="1600" b="0" i="0" smtClean="0">
                        <a:latin typeface="Cambria Math" panose="02040503050406030204" pitchFamily="18" charset="0"/>
                      </a:rPr>
                      <m:t>=</m:t>
                    </m:r>
                    <m:d>
                      <m:dPr>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𝑝</m:t>
                                </m:r>
                              </m:e>
                              <m:sup>
                                <m:r>
                                  <a:rPr lang="en-US" sz="1600" b="0" i="1" smtClean="0">
                                    <a:latin typeface="Cambria Math" panose="02040503050406030204" pitchFamily="18" charset="0"/>
                                  </a:rPr>
                                  <m:t>′</m:t>
                                </m:r>
                              </m:sup>
                            </m:sSup>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𝑝</m:t>
                            </m:r>
                          </m:sub>
                        </m:sSub>
                      </m:e>
                    </m:d>
                    <m:r>
                      <a:rPr lang="en-US" sz="1600" b="0" i="1" baseline="30000" smtClean="0">
                        <a:latin typeface="Cambria Math" panose="02040503050406030204" pitchFamily="18" charset="0"/>
                      </a:rPr>
                      <m:t>2</m:t>
                    </m:r>
                  </m:oMath>
                </a14:m>
                <a:endParaRPr lang="en-US" sz="1600" b="0" baseline="30000" dirty="0"/>
              </a:p>
              <a:p>
                <a:pPr marL="177800" indent="-177800">
                  <a:buFont typeface="Arial" panose="020B0604020202020204" pitchFamily="34" charset="0"/>
                  <a:buChar char="•"/>
                </a:pPr>
                <a14:m>
                  <m:oMath xmlns:m="http://schemas.openxmlformats.org/officeDocument/2006/math">
                    <m:r>
                      <a:rPr lang="en-US" sz="1600" b="0" i="1" smtClean="0">
                        <a:latin typeface="Cambria Math" panose="02040503050406030204" pitchFamily="18" charset="0"/>
                      </a:rPr>
                      <m:t>4&lt;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𝐸</m:t>
                        </m:r>
                      </m:e>
                      <m:sub>
                        <m:r>
                          <a:rPr lang="en-US" sz="1600" b="0" i="1" smtClean="0">
                            <a:latin typeface="Cambria Math" panose="02040503050406030204" pitchFamily="18" charset="0"/>
                            <a:ea typeface="Cambria Math" panose="02040503050406030204" pitchFamily="18" charset="0"/>
                          </a:rPr>
                          <m:t>𝛾</m:t>
                        </m:r>
                      </m:sub>
                    </m:sSub>
                    <m:r>
                      <a:rPr lang="en-US" sz="1600" b="0" i="1" smtClean="0">
                        <a:latin typeface="Cambria Math" panose="02040503050406030204" pitchFamily="18" charset="0"/>
                      </a:rPr>
                      <m:t>&lt;10.6 </m:t>
                    </m:r>
                    <m:r>
                      <m:rPr>
                        <m:sty m:val="p"/>
                      </m:rPr>
                      <a:rPr lang="en-US" sz="1600" b="0" i="0" smtClean="0">
                        <a:latin typeface="Cambria Math" panose="02040503050406030204" pitchFamily="18" charset="0"/>
                      </a:rPr>
                      <m:t>GeV</m:t>
                    </m:r>
                  </m:oMath>
                </a14:m>
                <a:endParaRPr lang="en-US" sz="1600" b="0" dirty="0"/>
              </a:p>
              <a:p>
                <a:pPr marL="177800" indent="-177800">
                  <a:buFont typeface="Arial" panose="020B0604020202020204" pitchFamily="34" charset="0"/>
                  <a:buChar char="•"/>
                </a:pPr>
                <a14:m>
                  <m:oMath xmlns:m="http://schemas.openxmlformats.org/officeDocument/2006/math">
                    <m:r>
                      <a:rPr lang="en-US" sz="1600" b="0" i="1" smtClean="0">
                        <a:latin typeface="Cambria Math" panose="02040503050406030204" pitchFamily="18" charset="0"/>
                      </a:rPr>
                      <m:t>1.5&lt;</m:t>
                    </m:r>
                    <m:sSub>
                      <m:sSubPr>
                        <m:ctrlPr>
                          <a:rPr lang="en-US" sz="1600" i="1">
                            <a:latin typeface="Cambria Math" panose="02040503050406030204" pitchFamily="18" charset="0"/>
                          </a:rPr>
                        </m:ctrlPr>
                      </m:sSubPr>
                      <m:e>
                        <m:r>
                          <a:rPr lang="en-US" sz="1600" i="1">
                            <a:latin typeface="Cambria Math" panose="02040503050406030204" pitchFamily="18" charset="0"/>
                          </a:rPr>
                          <m:t>𝑀</m:t>
                        </m:r>
                      </m:e>
                      <m:sub>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i="1">
                                <a:latin typeface="Cambria Math" panose="02040503050406030204" pitchFamily="18" charset="0"/>
                              </a:rPr>
                              <m:t>+</m:t>
                            </m:r>
                          </m:sup>
                        </m:sSup>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i="1">
                                <a:latin typeface="Cambria Math" panose="02040503050406030204" pitchFamily="18" charset="0"/>
                              </a:rPr>
                              <m:t>−</m:t>
                            </m:r>
                          </m:sup>
                        </m:sSup>
                      </m:sub>
                    </m:sSub>
                    <m:r>
                      <a:rPr lang="en-US" sz="1600" b="0" i="1" smtClean="0">
                        <a:latin typeface="Cambria Math" panose="02040503050406030204" pitchFamily="18" charset="0"/>
                      </a:rPr>
                      <m:t>&lt;3 </m:t>
                    </m:r>
                    <m:r>
                      <m:rPr>
                        <m:sty m:val="p"/>
                      </m:rPr>
                      <a:rPr lang="en-US" sz="1600" b="0" i="0" smtClean="0">
                        <a:latin typeface="Cambria Math" panose="02040503050406030204" pitchFamily="18" charset="0"/>
                      </a:rPr>
                      <m:t>GeV</m:t>
                    </m:r>
                    <m:r>
                      <a:rPr lang="en-US" sz="1600" b="0" i="0"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𝑀</m:t>
                        </m:r>
                      </m:e>
                      <m:sub>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i="1">
                                <a:latin typeface="Cambria Math" panose="02040503050406030204" pitchFamily="18" charset="0"/>
                              </a:rPr>
                              <m:t>+</m:t>
                            </m:r>
                          </m:sup>
                        </m:sSup>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i="1">
                                <a:latin typeface="Cambria Math" panose="02040503050406030204" pitchFamily="18" charset="0"/>
                              </a:rPr>
                              <m:t>−</m:t>
                            </m:r>
                          </m:sup>
                        </m:sSup>
                      </m:sub>
                    </m:sSub>
                    <m:r>
                      <a:rPr lang="en-US" sz="1600" i="1" smtClean="0">
                        <a:latin typeface="Cambria Math" panose="02040503050406030204" pitchFamily="18" charset="0"/>
                        <a:ea typeface="Cambria Math" panose="02040503050406030204" pitchFamily="18" charset="0"/>
                      </a:rPr>
                      <m:t>≡</m:t>
                    </m:r>
                    <m:sSup>
                      <m:sSupPr>
                        <m:ctrlPr>
                          <a:rPr lang="en-US" sz="160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𝑄</m:t>
                        </m:r>
                      </m:e>
                      <m:sup>
                        <m:r>
                          <a:rPr lang="en-US" sz="1600" b="0" i="1" smtClean="0">
                            <a:latin typeface="Cambria Math" panose="02040503050406030204" pitchFamily="18" charset="0"/>
                            <a:ea typeface="Cambria Math" panose="02040503050406030204" pitchFamily="18" charset="0"/>
                          </a:rPr>
                          <m:t>′</m:t>
                        </m:r>
                      </m:sup>
                    </m:sSup>
                    <m:r>
                      <a:rPr lang="en-US" sz="1600" b="0" i="1" smtClean="0">
                        <a:latin typeface="Cambria Math" panose="02040503050406030204" pitchFamily="18" charset="0"/>
                        <a:ea typeface="Cambria Math" panose="02040503050406030204" pitchFamily="18" charset="0"/>
                      </a:rPr>
                      <m:t>=</m:t>
                    </m:r>
                    <m:rad>
                      <m:radPr>
                        <m:degHide m:val="on"/>
                        <m:ctrlPr>
                          <a:rPr lang="en-US" sz="1600" b="0" i="1" smtClean="0">
                            <a:latin typeface="Cambria Math" panose="02040503050406030204" pitchFamily="18" charset="0"/>
                            <a:ea typeface="Cambria Math" panose="02040503050406030204" pitchFamily="18" charset="0"/>
                          </a:rPr>
                        </m:ctrlPr>
                      </m:radPr>
                      <m:deg/>
                      <m:e>
                        <m:d>
                          <m:dPr>
                            <m:ctrlPr>
                              <a:rPr lang="en-US" sz="1600" i="1">
                                <a:latin typeface="Cambria Math" panose="02040503050406030204" pitchFamily="18" charset="0"/>
                                <a:ea typeface="Cambria Math" panose="02040503050406030204" pitchFamily="18" charset="0"/>
                              </a:rPr>
                            </m:ctrlPr>
                          </m:dPr>
                          <m:e>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𝑝</m:t>
                                </m:r>
                              </m:e>
                              <m:sub>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𝑒</m:t>
                                    </m:r>
                                  </m:e>
                                  <m:sup>
                                    <m:r>
                                      <a:rPr lang="en-US" sz="1600" i="1">
                                        <a:latin typeface="Cambria Math" panose="02040503050406030204" pitchFamily="18" charset="0"/>
                                        <a:ea typeface="Cambria Math" panose="02040503050406030204" pitchFamily="18" charset="0"/>
                                      </a:rPr>
                                      <m:t>+</m:t>
                                    </m:r>
                                  </m:sup>
                                </m:sSup>
                              </m:sub>
                            </m:sSub>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𝑝</m:t>
                                </m:r>
                              </m:e>
                              <m:sub>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𝑒</m:t>
                                    </m:r>
                                  </m:e>
                                  <m:sup>
                                    <m:r>
                                      <a:rPr lang="en-US" sz="1600" i="1">
                                        <a:latin typeface="Cambria Math" panose="02040503050406030204" pitchFamily="18" charset="0"/>
                                        <a:ea typeface="Cambria Math" panose="02040503050406030204" pitchFamily="18" charset="0"/>
                                      </a:rPr>
                                      <m:t>−</m:t>
                                    </m:r>
                                  </m:sup>
                                </m:sSup>
                              </m:sub>
                            </m:sSub>
                          </m:e>
                        </m:d>
                        <m:r>
                          <a:rPr lang="en-US" sz="1600" i="1" baseline="30000">
                            <a:latin typeface="Cambria Math" panose="02040503050406030204" pitchFamily="18" charset="0"/>
                            <a:ea typeface="Cambria Math" panose="02040503050406030204" pitchFamily="18" charset="0"/>
                          </a:rPr>
                          <m:t>2</m:t>
                        </m:r>
                      </m:e>
                    </m:rad>
                  </m:oMath>
                </a14:m>
                <a:endParaRPr lang="en-US" sz="1600" dirty="0"/>
              </a:p>
            </p:txBody>
          </p:sp>
        </mc:Choice>
        <mc:Fallback>
          <p:sp>
            <p:nvSpPr>
              <p:cNvPr id="4" name="TextBox 3">
                <a:extLst>
                  <a:ext uri="{FF2B5EF4-FFF2-40B4-BE49-F238E27FC236}">
                    <a16:creationId xmlns:a16="http://schemas.microsoft.com/office/drawing/2014/main" id="{0A9FFDD6-3251-7241-97BF-C1FE28DC2D18}"/>
                  </a:ext>
                </a:extLst>
              </p:cNvPr>
              <p:cNvSpPr txBox="1">
                <a:spLocks noRot="1" noChangeAspect="1" noMove="1" noResize="1" noEditPoints="1" noAdjustHandles="1" noChangeArrowheads="1" noChangeShapeType="1" noTextEdit="1"/>
              </p:cNvSpPr>
              <p:nvPr/>
            </p:nvSpPr>
            <p:spPr>
              <a:xfrm>
                <a:off x="406830" y="4918581"/>
                <a:ext cx="4886851" cy="1273234"/>
              </a:xfrm>
              <a:prstGeom prst="rect">
                <a:avLst/>
              </a:prstGeom>
              <a:blipFill>
                <a:blip r:embed="rId19"/>
                <a:stretch>
                  <a:fillRect l="-518" t="-980" b="-2941"/>
                </a:stretch>
              </a:blipFill>
            </p:spPr>
            <p:txBody>
              <a:bodyPr/>
              <a:lstStyle/>
              <a:p>
                <a:r>
                  <a:rPr lang="en-US">
                    <a:noFill/>
                  </a:rPr>
                  <a:t> </a:t>
                </a:r>
              </a:p>
            </p:txBody>
          </p:sp>
        </mc:Fallback>
      </mc:AlternateContent>
    </p:spTree>
    <p:extLst>
      <p:ext uri="{BB962C8B-B14F-4D97-AF65-F5344CB8AC3E}">
        <p14:creationId xmlns:p14="http://schemas.microsoft.com/office/powerpoint/2010/main" val="26353940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B07440-4B6C-CA4C-8F1F-85559A1E3F80}"/>
              </a:ext>
            </a:extLst>
          </p:cNvPr>
          <p:cNvSpPr>
            <a:spLocks noGrp="1"/>
          </p:cNvSpPr>
          <p:nvPr>
            <p:ph type="ftr" sz="quarter" idx="12"/>
          </p:nvPr>
        </p:nvSpPr>
        <p:spPr/>
        <p:txBody>
          <a:bodyPr/>
          <a:lstStyle/>
          <a:p>
            <a:r>
              <a:rPr lang="en-US"/>
              <a:t>S. Stepanyan, APS meeting, April 2022</a:t>
            </a:r>
          </a:p>
        </p:txBody>
      </p:sp>
      <mc:AlternateContent xmlns:mc="http://schemas.openxmlformats.org/markup-compatibility/2006" xmlns:a14="http://schemas.microsoft.com/office/drawing/2010/main">
        <mc:Choice Requires="a14">
          <p:sp>
            <p:nvSpPr>
              <p:cNvPr id="9" name="Rectangle 2">
                <a:extLst>
                  <a:ext uri="{FF2B5EF4-FFF2-40B4-BE49-F238E27FC236}">
                    <a16:creationId xmlns:a16="http://schemas.microsoft.com/office/drawing/2014/main" id="{3C43A0C3-A313-8E40-9A0D-B4517A2904C1}"/>
                  </a:ext>
                </a:extLst>
              </p:cNvPr>
              <p:cNvSpPr txBox="1">
                <a:spLocks noChangeArrowheads="1"/>
              </p:cNvSpPr>
              <p:nvPr/>
            </p:nvSpPr>
            <p:spPr bwMode="auto">
              <a:xfrm>
                <a:off x="381000" y="228600"/>
                <a:ext cx="8229600" cy="603250"/>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ＭＳ Ｐゴシック" charset="0"/>
                  </a:defRPr>
                </a:lvl1pPr>
                <a:lvl2pPr algn="l" rtl="0" eaLnBrk="0" fontAlgn="base" hangingPunct="0">
                  <a:spcBef>
                    <a:spcPct val="0"/>
                  </a:spcBef>
                  <a:spcAft>
                    <a:spcPct val="0"/>
                  </a:spcAft>
                  <a:defRPr sz="4200">
                    <a:solidFill>
                      <a:schemeClr val="tx2"/>
                    </a:solidFill>
                    <a:latin typeface="Garamond" charset="0"/>
                    <a:ea typeface="ＭＳ Ｐゴシック" charset="0"/>
                    <a:cs typeface="ＭＳ Ｐゴシック" charset="0"/>
                  </a:defRPr>
                </a:lvl2pPr>
                <a:lvl3pPr algn="l" rtl="0" eaLnBrk="0" fontAlgn="base" hangingPunct="0">
                  <a:spcBef>
                    <a:spcPct val="0"/>
                  </a:spcBef>
                  <a:spcAft>
                    <a:spcPct val="0"/>
                  </a:spcAft>
                  <a:defRPr sz="4200">
                    <a:solidFill>
                      <a:schemeClr val="tx2"/>
                    </a:solidFill>
                    <a:latin typeface="Garamond" charset="0"/>
                    <a:ea typeface="ＭＳ Ｐゴシック" charset="0"/>
                    <a:cs typeface="ＭＳ Ｐゴシック" charset="0"/>
                  </a:defRPr>
                </a:lvl3pPr>
                <a:lvl4pPr algn="l" rtl="0" eaLnBrk="0" fontAlgn="base" hangingPunct="0">
                  <a:spcBef>
                    <a:spcPct val="0"/>
                  </a:spcBef>
                  <a:spcAft>
                    <a:spcPct val="0"/>
                  </a:spcAft>
                  <a:defRPr sz="4200">
                    <a:solidFill>
                      <a:schemeClr val="tx2"/>
                    </a:solidFill>
                    <a:latin typeface="Garamond" charset="0"/>
                    <a:ea typeface="ＭＳ Ｐゴシック" charset="0"/>
                    <a:cs typeface="ＭＳ Ｐゴシック" charset="0"/>
                  </a:defRPr>
                </a:lvl4pPr>
                <a:lvl5pPr algn="l" rtl="0" eaLnBrk="0" fontAlgn="base" hangingPunct="0">
                  <a:spcBef>
                    <a:spcPct val="0"/>
                  </a:spcBef>
                  <a:spcAft>
                    <a:spcPct val="0"/>
                  </a:spcAft>
                  <a:defRPr sz="4200">
                    <a:solidFill>
                      <a:schemeClr val="tx2"/>
                    </a:solidFill>
                    <a:latin typeface="Garamond" charset="0"/>
                    <a:ea typeface="ＭＳ Ｐゴシック" charset="0"/>
                    <a:cs typeface="ＭＳ Ｐゴシック" charset="0"/>
                  </a:defRPr>
                </a:lvl5pPr>
                <a:lvl6pPr marL="457200" algn="l" rtl="0" fontAlgn="base">
                  <a:spcBef>
                    <a:spcPct val="0"/>
                  </a:spcBef>
                  <a:spcAft>
                    <a:spcPct val="0"/>
                  </a:spcAft>
                  <a:defRPr sz="4200">
                    <a:solidFill>
                      <a:schemeClr val="tx2"/>
                    </a:solidFill>
                    <a:latin typeface="Garamond" charset="0"/>
                    <a:ea typeface="ＭＳ Ｐゴシック" charset="0"/>
                  </a:defRPr>
                </a:lvl6pPr>
                <a:lvl7pPr marL="914400" algn="l" rtl="0" fontAlgn="base">
                  <a:spcBef>
                    <a:spcPct val="0"/>
                  </a:spcBef>
                  <a:spcAft>
                    <a:spcPct val="0"/>
                  </a:spcAft>
                  <a:defRPr sz="4200">
                    <a:solidFill>
                      <a:schemeClr val="tx2"/>
                    </a:solidFill>
                    <a:latin typeface="Garamond" charset="0"/>
                    <a:ea typeface="ＭＳ Ｐゴシック" charset="0"/>
                  </a:defRPr>
                </a:lvl7pPr>
                <a:lvl8pPr marL="1371600" algn="l" rtl="0" fontAlgn="base">
                  <a:spcBef>
                    <a:spcPct val="0"/>
                  </a:spcBef>
                  <a:spcAft>
                    <a:spcPct val="0"/>
                  </a:spcAft>
                  <a:defRPr sz="4200">
                    <a:solidFill>
                      <a:schemeClr val="tx2"/>
                    </a:solidFill>
                    <a:latin typeface="Garamond" charset="0"/>
                    <a:ea typeface="ＭＳ Ｐゴシック" charset="0"/>
                  </a:defRPr>
                </a:lvl8pPr>
                <a:lvl9pPr marL="1828800" algn="l" rtl="0" fontAlgn="base">
                  <a:spcBef>
                    <a:spcPct val="0"/>
                  </a:spcBef>
                  <a:spcAft>
                    <a:spcPct val="0"/>
                  </a:spcAft>
                  <a:defRPr sz="4200">
                    <a:solidFill>
                      <a:schemeClr val="tx2"/>
                    </a:solidFill>
                    <a:latin typeface="Garamond" charset="0"/>
                    <a:ea typeface="ＭＳ Ｐゴシック" charset="0"/>
                  </a:defRPr>
                </a:lvl9pPr>
              </a:lstStyle>
              <a:p>
                <a:pPr eaLnBrk="1" hangingPunct="1">
                  <a:defRPr/>
                </a:pPr>
                <a:r>
                  <a:rPr lang="en-US" sz="3200" kern="0" dirty="0">
                    <a:solidFill>
                      <a:schemeClr val="accent2"/>
                    </a:solidFill>
                    <a:latin typeface="Arial" charset="0"/>
                    <a:cs typeface="+mj-cs"/>
                  </a:rPr>
                  <a:t>Beam polarization asymmetry </a:t>
                </a:r>
                <a14:m>
                  <m:oMath xmlns:m="http://schemas.openxmlformats.org/officeDocument/2006/math">
                    <m:r>
                      <a:rPr lang="en-US" sz="3200" b="0" i="1" kern="0" smtClean="0">
                        <a:solidFill>
                          <a:schemeClr val="accent2"/>
                        </a:solidFill>
                        <a:latin typeface="Cambria Math" panose="02040503050406030204" pitchFamily="18" charset="0"/>
                        <a:cs typeface="+mj-cs"/>
                      </a:rPr>
                      <m:t>(</m:t>
                    </m:r>
                    <m:sSub>
                      <m:sSubPr>
                        <m:ctrlPr>
                          <a:rPr lang="en-US" sz="3200" b="0" i="1" kern="0" smtClean="0">
                            <a:solidFill>
                              <a:schemeClr val="accent2"/>
                            </a:solidFill>
                            <a:latin typeface="Cambria Math" panose="02040503050406030204" pitchFamily="18" charset="0"/>
                            <a:cs typeface="+mj-cs"/>
                          </a:rPr>
                        </m:ctrlPr>
                      </m:sSubPr>
                      <m:e>
                        <m:r>
                          <a:rPr lang="en-US" sz="3200" b="0" i="1" kern="0" smtClean="0">
                            <a:solidFill>
                              <a:schemeClr val="accent2"/>
                            </a:solidFill>
                            <a:latin typeface="Cambria Math" panose="02040503050406030204" pitchFamily="18" charset="0"/>
                            <a:cs typeface="+mj-cs"/>
                          </a:rPr>
                          <m:t>𝐴</m:t>
                        </m:r>
                      </m:e>
                      <m:sub>
                        <m:r>
                          <a:rPr lang="en-US" sz="3200" b="0" i="1" kern="0" smtClean="0">
                            <a:solidFill>
                              <a:schemeClr val="accent2"/>
                            </a:solidFill>
                            <a:latin typeface="Cambria Math" panose="02040503050406030204" pitchFamily="18" charset="0"/>
                            <a:ea typeface="Cambria Math" panose="02040503050406030204" pitchFamily="18" charset="0"/>
                            <a:cs typeface="+mj-cs"/>
                          </a:rPr>
                          <m:t>⨀</m:t>
                        </m:r>
                        <m:r>
                          <a:rPr lang="en-US" sz="3200" b="0" i="1" kern="0" smtClean="0">
                            <a:solidFill>
                              <a:schemeClr val="accent2"/>
                            </a:solidFill>
                            <a:latin typeface="Cambria Math" panose="02040503050406030204" pitchFamily="18" charset="0"/>
                            <a:ea typeface="Cambria Math" panose="02040503050406030204" pitchFamily="18" charset="0"/>
                            <a:cs typeface="+mj-cs"/>
                          </a:rPr>
                          <m:t>𝑈</m:t>
                        </m:r>
                      </m:sub>
                    </m:sSub>
                    <m:r>
                      <a:rPr lang="en-US" sz="3200" b="0" i="1" kern="0" smtClean="0">
                        <a:solidFill>
                          <a:schemeClr val="accent2"/>
                        </a:solidFill>
                        <a:latin typeface="Cambria Math" panose="02040503050406030204" pitchFamily="18" charset="0"/>
                        <a:cs typeface="+mj-cs"/>
                      </a:rPr>
                      <m:t>)</m:t>
                    </m:r>
                  </m:oMath>
                </a14:m>
                <a:endParaRPr lang="en-US" sz="3200" kern="0" dirty="0">
                  <a:solidFill>
                    <a:schemeClr val="accent2"/>
                  </a:solidFill>
                  <a:latin typeface="Symbol" charset="2"/>
                  <a:cs typeface="Symbol" charset="2"/>
                </a:endParaRPr>
              </a:p>
            </p:txBody>
          </p:sp>
        </mc:Choice>
        <mc:Fallback xmlns="">
          <p:sp>
            <p:nvSpPr>
              <p:cNvPr id="9" name="Rectangle 2">
                <a:extLst>
                  <a:ext uri="{FF2B5EF4-FFF2-40B4-BE49-F238E27FC236}">
                    <a16:creationId xmlns:a16="http://schemas.microsoft.com/office/drawing/2014/main" id="{3C43A0C3-A313-8E40-9A0D-B4517A2904C1}"/>
                  </a:ext>
                </a:extLst>
              </p:cNvPr>
              <p:cNvSpPr txBox="1">
                <a:spLocks noRot="1" noChangeAspect="1" noMove="1" noResize="1" noEditPoints="1" noAdjustHandles="1" noChangeArrowheads="1" noChangeShapeType="1" noTextEdit="1"/>
              </p:cNvSpPr>
              <p:nvPr/>
            </p:nvSpPr>
            <p:spPr bwMode="auto">
              <a:xfrm>
                <a:off x="381000" y="228600"/>
                <a:ext cx="8229600" cy="603250"/>
              </a:xfrm>
              <a:prstGeom prst="rect">
                <a:avLst/>
              </a:prstGeom>
              <a:blipFill>
                <a:blip r:embed="rId3"/>
                <a:stretch>
                  <a:fillRect l="-1849" t="-10204" b="-26531"/>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r>
                  <a:rPr lang="en-US">
                    <a:noFill/>
                  </a:rPr>
                  <a:t> </a:t>
                </a:r>
              </a:p>
            </p:txBody>
          </p:sp>
        </mc:Fallback>
      </mc:AlternateContent>
      <p:pic>
        <p:nvPicPr>
          <p:cNvPr id="13" name="Picture 12">
            <a:extLst>
              <a:ext uri="{FF2B5EF4-FFF2-40B4-BE49-F238E27FC236}">
                <a16:creationId xmlns:a16="http://schemas.microsoft.com/office/drawing/2014/main" id="{A84A12EF-4770-4B4D-BC64-ACC88397CC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14156" y="2606841"/>
            <a:ext cx="2960913" cy="3657600"/>
          </a:xfrm>
          <a:prstGeom prst="rect">
            <a:avLst/>
          </a:prstGeom>
        </p:spPr>
      </p:pic>
      <p:pic>
        <p:nvPicPr>
          <p:cNvPr id="15" name="Picture 14">
            <a:extLst>
              <a:ext uri="{FF2B5EF4-FFF2-40B4-BE49-F238E27FC236}">
                <a16:creationId xmlns:a16="http://schemas.microsoft.com/office/drawing/2014/main" id="{7642D9D1-89EF-6D4A-9D32-4A7049EF5A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300215" y="2029667"/>
            <a:ext cx="2323089" cy="3931920"/>
          </a:xfrm>
          <a:prstGeom prst="rect">
            <a:avLst/>
          </a:prstGeom>
        </p:spPr>
      </p:pic>
      <p:sp>
        <p:nvSpPr>
          <p:cNvPr id="18" name="TextBox 17">
            <a:extLst>
              <a:ext uri="{FF2B5EF4-FFF2-40B4-BE49-F238E27FC236}">
                <a16:creationId xmlns:a16="http://schemas.microsoft.com/office/drawing/2014/main" id="{1428F469-D00A-CA4A-8D6B-5E3AD726968D}"/>
              </a:ext>
            </a:extLst>
          </p:cNvPr>
          <p:cNvSpPr txBox="1"/>
          <p:nvPr/>
        </p:nvSpPr>
        <p:spPr>
          <a:xfrm>
            <a:off x="4191000" y="5126432"/>
            <a:ext cx="4800600" cy="969496"/>
          </a:xfrm>
          <a:prstGeom prst="rect">
            <a:avLst/>
          </a:prstGeom>
          <a:noFill/>
        </p:spPr>
        <p:txBody>
          <a:bodyPr wrap="square" rtlCol="0">
            <a:spAutoFit/>
          </a:bodyPr>
          <a:lstStyle/>
          <a:p>
            <a:r>
              <a:rPr lang="en-US" sz="1400" dirty="0"/>
              <a:t>The asymmetry is well reproduced by VGG and GK models – </a:t>
            </a:r>
            <a:r>
              <a:rPr lang="en-US" sz="1400" b="1" i="1" dirty="0"/>
              <a:t>hints for universality of GPDs</a:t>
            </a:r>
          </a:p>
          <a:p>
            <a:pPr>
              <a:spcBef>
                <a:spcPts val="600"/>
              </a:spcBef>
            </a:pPr>
            <a:r>
              <a:rPr lang="en-US" sz="1200" dirty="0"/>
              <a:t>Theoretical predictions by </a:t>
            </a:r>
            <a:r>
              <a:rPr lang="en-US" sz="1200" dirty="0" err="1"/>
              <a:t>M.Vanderhaeghen</a:t>
            </a:r>
            <a:r>
              <a:rPr lang="en-US" sz="1200" dirty="0"/>
              <a:t>, JGU Mainz (VGG model) and </a:t>
            </a:r>
            <a:r>
              <a:rPr lang="en-US" sz="1200" dirty="0" err="1"/>
              <a:t>P.Sznajder</a:t>
            </a:r>
            <a:r>
              <a:rPr lang="en-US" sz="1200" dirty="0"/>
              <a:t>, NCBJ Warsaw (GK model)</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E0BA65B-4BBC-F244-A526-B397EF796090}"/>
                  </a:ext>
                </a:extLst>
              </p:cNvPr>
              <p:cNvSpPr txBox="1"/>
              <p:nvPr/>
            </p:nvSpPr>
            <p:spPr>
              <a:xfrm>
                <a:off x="1479616" y="2139211"/>
                <a:ext cx="1982146" cy="6885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i="1">
                              <a:latin typeface="Cambria Math" panose="02040503050406030204" pitchFamily="18" charset="0"/>
                            </a:rPr>
                            <m:t>𝑁</m:t>
                          </m:r>
                        </m:e>
                        <m:sup>
                          <m:r>
                            <a:rPr lang="en-US" sz="1600" i="1" smtClean="0">
                              <a:latin typeface="Cambria Math" panose="02040503050406030204" pitchFamily="18" charset="0"/>
                              <a:ea typeface="Cambria Math" panose="02040503050406030204" pitchFamily="18" charset="0"/>
                            </a:rPr>
                            <m:t>±</m:t>
                          </m:r>
                        </m:sup>
                      </m:sSup>
                      <m:r>
                        <a:rPr lang="en-US" sz="1600" b="0" i="1" smtClean="0">
                          <a:latin typeface="Cambria Math" panose="02040503050406030204" pitchFamily="18" charset="0"/>
                        </a:rPr>
                        <m:t>=</m:t>
                      </m:r>
                      <m:nary>
                        <m:naryPr>
                          <m:chr m:val="∑"/>
                          <m:subHide m:val="on"/>
                          <m:supHide m:val="on"/>
                          <m:ctrlPr>
                            <a:rPr lang="en-US" sz="1600" b="0" i="1" smtClean="0">
                              <a:latin typeface="Cambria Math" panose="02040503050406030204" pitchFamily="18" charset="0"/>
                            </a:rPr>
                          </m:ctrlPr>
                        </m:naryPr>
                        <m:sub/>
                        <m:sup/>
                        <m:e>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𝐴𝑐𝑐</m:t>
                              </m:r>
                            </m:den>
                          </m:f>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𝑡𝑟𝑎𝑛𝑠</m:t>
                              </m:r>
                            </m:sub>
                          </m:sSub>
                        </m:e>
                      </m:nary>
                    </m:oMath>
                  </m:oMathPara>
                </a14:m>
                <a:endParaRPr lang="en-US" sz="1600" dirty="0"/>
              </a:p>
            </p:txBody>
          </p:sp>
        </mc:Choice>
        <mc:Fallback xmlns="">
          <p:sp>
            <p:nvSpPr>
              <p:cNvPr id="19" name="TextBox 18">
                <a:extLst>
                  <a:ext uri="{FF2B5EF4-FFF2-40B4-BE49-F238E27FC236}">
                    <a16:creationId xmlns:a16="http://schemas.microsoft.com/office/drawing/2014/main" id="{7E0BA65B-4BBC-F244-A526-B397EF796090}"/>
                  </a:ext>
                </a:extLst>
              </p:cNvPr>
              <p:cNvSpPr txBox="1">
                <a:spLocks noRot="1" noChangeAspect="1" noMove="1" noResize="1" noEditPoints="1" noAdjustHandles="1" noChangeArrowheads="1" noChangeShapeType="1" noTextEdit="1"/>
              </p:cNvSpPr>
              <p:nvPr/>
            </p:nvSpPr>
            <p:spPr>
              <a:xfrm>
                <a:off x="1479616" y="2139211"/>
                <a:ext cx="1982146" cy="688522"/>
              </a:xfrm>
              <a:prstGeom prst="rect">
                <a:avLst/>
              </a:prstGeom>
              <a:blipFill>
                <a:blip r:embed="rId6"/>
                <a:stretch>
                  <a:fillRect l="-5732" t="-123636" b="-172727"/>
                </a:stretch>
              </a:blipFill>
            </p:spPr>
            <p:txBody>
              <a:bodyPr/>
              <a:lstStyle/>
              <a:p>
                <a:r>
                  <a:rPr lang="en-US">
                    <a:noFill/>
                  </a:rPr>
                  <a:t> </a:t>
                </a:r>
              </a:p>
            </p:txBody>
          </p:sp>
        </mc:Fallback>
      </mc:AlternateContent>
      <p:pic>
        <p:nvPicPr>
          <p:cNvPr id="21" name="Picture 20">
            <a:extLst>
              <a:ext uri="{FF2B5EF4-FFF2-40B4-BE49-F238E27FC236}">
                <a16:creationId xmlns:a16="http://schemas.microsoft.com/office/drawing/2014/main" id="{6F01C9BA-4E21-A642-A785-3936B3005A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2108" y="1411324"/>
            <a:ext cx="7747382" cy="640080"/>
          </a:xfrm>
          <a:prstGeom prst="rect">
            <a:avLst/>
          </a:prstGeom>
        </p:spPr>
      </p:pic>
      <p:sp>
        <p:nvSpPr>
          <p:cNvPr id="22" name="TextBox 21">
            <a:extLst>
              <a:ext uri="{FF2B5EF4-FFF2-40B4-BE49-F238E27FC236}">
                <a16:creationId xmlns:a16="http://schemas.microsoft.com/office/drawing/2014/main" id="{56DA309D-B1FB-B444-848D-D570EAC661A1}"/>
              </a:ext>
            </a:extLst>
          </p:cNvPr>
          <p:cNvSpPr txBox="1"/>
          <p:nvPr/>
        </p:nvSpPr>
        <p:spPr>
          <a:xfrm>
            <a:off x="381000" y="1011214"/>
            <a:ext cx="6208751" cy="400110"/>
          </a:xfrm>
          <a:prstGeom prst="rect">
            <a:avLst/>
          </a:prstGeom>
          <a:noFill/>
        </p:spPr>
        <p:txBody>
          <a:bodyPr wrap="none" rtlCol="0">
            <a:spAutoFit/>
          </a:bodyPr>
          <a:lstStyle/>
          <a:p>
            <a:r>
              <a:rPr lang="en-US" sz="2000" dirty="0"/>
              <a:t>Accessing imaginary part of the Compton amplitude</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F1D0AF5-7DCD-C245-9277-A5D386ACDB44}"/>
                  </a:ext>
                </a:extLst>
              </p:cNvPr>
              <p:cNvSpPr txBox="1"/>
              <p:nvPr/>
            </p:nvSpPr>
            <p:spPr>
              <a:xfrm>
                <a:off x="3601821" y="2241573"/>
                <a:ext cx="3743332" cy="523220"/>
              </a:xfrm>
              <a:prstGeom prst="rect">
                <a:avLst/>
              </a:prstGeom>
              <a:noFill/>
            </p:spPr>
            <p:txBody>
              <a:bodyPr wrap="none" rtlCol="0">
                <a:spAutoFit/>
              </a:bodyPr>
              <a:lstStyle/>
              <a:p>
                <a:r>
                  <a:rPr lang="en-US" sz="1400" i="1" dirty="0"/>
                  <a:t>P</a:t>
                </a:r>
                <a:r>
                  <a:rPr lang="en-US" sz="1400" baseline="-25000" dirty="0" err="1"/>
                  <a:t>trans</a:t>
                </a:r>
                <a:r>
                  <a:rPr lang="en-US" sz="1400" dirty="0"/>
                  <a:t> – transferred polarization to the photon,</a:t>
                </a:r>
              </a:p>
              <a:p>
                <a:r>
                  <a:rPr lang="en-US" sz="1400" i="1" dirty="0" err="1"/>
                  <a:t>P</a:t>
                </a:r>
                <a:r>
                  <a:rPr lang="en-US" sz="1400" baseline="-25000" dirty="0" err="1"/>
                  <a:t>b</a:t>
                </a:r>
                <a:r>
                  <a:rPr lang="en-US" sz="1400" dirty="0"/>
                  <a:t> – electron beam polarization </a:t>
                </a:r>
                <a14:m>
                  <m:oMath xmlns:m="http://schemas.openxmlformats.org/officeDocument/2006/math">
                    <m:r>
                      <a:rPr lang="en-US" sz="1400" b="0" i="1" smtClean="0">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≈85%</m:t>
                    </m:r>
                    <m:r>
                      <a:rPr lang="en-US" sz="1400" b="0" i="1" smtClean="0">
                        <a:latin typeface="Cambria Math" panose="02040503050406030204" pitchFamily="18" charset="0"/>
                      </a:rPr>
                      <m:t>)</m:t>
                    </m:r>
                  </m:oMath>
                </a14:m>
                <a:r>
                  <a:rPr lang="en-US" sz="1400" dirty="0"/>
                  <a:t> </a:t>
                </a:r>
              </a:p>
            </p:txBody>
          </p:sp>
        </mc:Choice>
        <mc:Fallback xmlns="">
          <p:sp>
            <p:nvSpPr>
              <p:cNvPr id="23" name="TextBox 22">
                <a:extLst>
                  <a:ext uri="{FF2B5EF4-FFF2-40B4-BE49-F238E27FC236}">
                    <a16:creationId xmlns:a16="http://schemas.microsoft.com/office/drawing/2014/main" id="{DF1D0AF5-7DCD-C245-9277-A5D386ACDB44}"/>
                  </a:ext>
                </a:extLst>
              </p:cNvPr>
              <p:cNvSpPr txBox="1">
                <a:spLocks noRot="1" noChangeAspect="1" noMove="1" noResize="1" noEditPoints="1" noAdjustHandles="1" noChangeArrowheads="1" noChangeShapeType="1" noTextEdit="1"/>
              </p:cNvSpPr>
              <p:nvPr/>
            </p:nvSpPr>
            <p:spPr>
              <a:xfrm>
                <a:off x="3601821" y="2241573"/>
                <a:ext cx="3743332" cy="523220"/>
              </a:xfrm>
              <a:prstGeom prst="rect">
                <a:avLst/>
              </a:prstGeom>
              <a:blipFill>
                <a:blip r:embed="rId8"/>
                <a:stretch>
                  <a:fillRect l="-339" t="-2381"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E933E2C-66D7-014C-8709-246A70331D88}"/>
                  </a:ext>
                </a:extLst>
              </p:cNvPr>
              <p:cNvSpPr txBox="1"/>
              <p:nvPr/>
            </p:nvSpPr>
            <p:spPr>
              <a:xfrm>
                <a:off x="1673420" y="5807389"/>
                <a:ext cx="1377557" cy="338554"/>
              </a:xfrm>
              <a:prstGeom prst="rect">
                <a:avLst/>
              </a:prstGeom>
              <a:noFill/>
            </p:spPr>
            <p:txBody>
              <a:bodyPr wrap="none" rtlCol="0">
                <a:spAutoFit/>
              </a:bodyPr>
              <a:lstStyle/>
              <a:p>
                <a:r>
                  <a:rPr lang="en-US" sz="1600" dirty="0"/>
                  <a:t>Fit – </a:t>
                </a:r>
                <a14:m>
                  <m:oMath xmlns:m="http://schemas.openxmlformats.org/officeDocument/2006/math">
                    <m:r>
                      <a:rPr lang="en-US" sz="1600" b="0" i="1" smtClean="0">
                        <a:latin typeface="Cambria Math" panose="02040503050406030204" pitchFamily="18" charset="0"/>
                      </a:rPr>
                      <m:t>𝑓</m:t>
                    </m:r>
                    <m:r>
                      <a:rPr lang="en-US" sz="1600" b="0" i="1" smtClean="0">
                        <a:latin typeface="Cambria Math" panose="02040503050406030204" pitchFamily="18" charset="0"/>
                        <a:ea typeface="Cambria Math" panose="02040503050406030204" pitchFamily="18" charset="0"/>
                      </a:rPr>
                      <m:t>~</m:t>
                    </m:r>
                    <m:func>
                      <m:funcPr>
                        <m:ctrlPr>
                          <a:rPr lang="en-US" sz="1600" b="0" i="1" smtClean="0">
                            <a:latin typeface="Cambria Math" panose="02040503050406030204" pitchFamily="18" charset="0"/>
                            <a:ea typeface="Cambria Math" panose="02040503050406030204" pitchFamily="18" charset="0"/>
                          </a:rPr>
                        </m:ctrlPr>
                      </m:funcPr>
                      <m:fName>
                        <m:r>
                          <m:rPr>
                            <m:sty m:val="p"/>
                          </m:rPr>
                          <a:rPr lang="en-US" sz="1600" b="0" i="0" smtClean="0">
                            <a:latin typeface="Cambria Math" panose="02040503050406030204" pitchFamily="18" charset="0"/>
                            <a:ea typeface="Cambria Math" panose="02040503050406030204" pitchFamily="18" charset="0"/>
                          </a:rPr>
                          <m:t>sin</m:t>
                        </m:r>
                      </m:fName>
                      <m:e>
                        <m:r>
                          <a:rPr lang="en-US" sz="1600" b="0" i="1" smtClean="0">
                            <a:latin typeface="Cambria Math" panose="02040503050406030204" pitchFamily="18" charset="0"/>
                            <a:ea typeface="Cambria Math" panose="02040503050406030204" pitchFamily="18" charset="0"/>
                          </a:rPr>
                          <m:t>𝜙</m:t>
                        </m:r>
                      </m:e>
                    </m:func>
                  </m:oMath>
                </a14:m>
                <a:endParaRPr lang="en-US" sz="1600" dirty="0"/>
              </a:p>
            </p:txBody>
          </p:sp>
        </mc:Choice>
        <mc:Fallback xmlns="">
          <p:sp>
            <p:nvSpPr>
              <p:cNvPr id="24" name="TextBox 23">
                <a:extLst>
                  <a:ext uri="{FF2B5EF4-FFF2-40B4-BE49-F238E27FC236}">
                    <a16:creationId xmlns:a16="http://schemas.microsoft.com/office/drawing/2014/main" id="{7E933E2C-66D7-014C-8709-246A70331D88}"/>
                  </a:ext>
                </a:extLst>
              </p:cNvPr>
              <p:cNvSpPr txBox="1">
                <a:spLocks noRot="1" noChangeAspect="1" noMove="1" noResize="1" noEditPoints="1" noAdjustHandles="1" noChangeArrowheads="1" noChangeShapeType="1" noTextEdit="1"/>
              </p:cNvSpPr>
              <p:nvPr/>
            </p:nvSpPr>
            <p:spPr>
              <a:xfrm>
                <a:off x="1673420" y="5807389"/>
                <a:ext cx="1377557" cy="338554"/>
              </a:xfrm>
              <a:prstGeom prst="rect">
                <a:avLst/>
              </a:prstGeom>
              <a:blipFill>
                <a:blip r:embed="rId9"/>
                <a:stretch>
                  <a:fillRect l="-2778"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3517299-39A7-8542-86BD-0EE06C031B7D}"/>
                  </a:ext>
                </a:extLst>
              </p:cNvPr>
              <p:cNvSpPr txBox="1"/>
              <p:nvPr/>
            </p:nvSpPr>
            <p:spPr>
              <a:xfrm>
                <a:off x="6659773" y="2899953"/>
                <a:ext cx="1646027" cy="5182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&lt;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𝑄</m:t>
                          </m:r>
                        </m:e>
                        <m:sup>
                          <m:r>
                            <a:rPr lang="en-US" sz="1400" b="0" i="1" smtClean="0">
                              <a:latin typeface="Cambria Math" panose="02040503050406030204" pitchFamily="18" charset="0"/>
                              <a:ea typeface="Cambria Math" panose="02040503050406030204" pitchFamily="18" charset="0"/>
                            </a:rPr>
                            <m:t>′</m:t>
                          </m:r>
                        </m:sup>
                      </m:sSup>
                      <m:r>
                        <a:rPr lang="en-US" sz="1400" b="0" i="1" smtClean="0">
                          <a:latin typeface="Cambria Math" panose="02040503050406030204" pitchFamily="18" charset="0"/>
                          <a:ea typeface="Cambria Math" panose="02040503050406030204" pitchFamily="18" charset="0"/>
                        </a:rPr>
                        <m:t>&gt;=</m:t>
                      </m:r>
                      <m:r>
                        <a:rPr lang="en-US" sz="1400" i="1" smtClean="0">
                          <a:latin typeface="Cambria Math" panose="02040503050406030204" pitchFamily="18" charset="0"/>
                          <a:ea typeface="Cambria Math" panose="02040503050406030204" pitchFamily="18" charset="0"/>
                        </a:rPr>
                        <m:t>1</m:t>
                      </m:r>
                      <m:r>
                        <a:rPr lang="en-US" sz="1400" b="0" i="1" smtClean="0">
                          <a:latin typeface="Cambria Math" panose="02040503050406030204" pitchFamily="18" charset="0"/>
                          <a:ea typeface="Cambria Math" panose="02040503050406030204" pitchFamily="18" charset="0"/>
                        </a:rPr>
                        <m:t>.8 </m:t>
                      </m:r>
                      <m:r>
                        <m:rPr>
                          <m:sty m:val="p"/>
                        </m:rPr>
                        <a:rPr lang="en-US" sz="1400" b="0" i="0" smtClean="0">
                          <a:latin typeface="Cambria Math" panose="02040503050406030204" pitchFamily="18" charset="0"/>
                          <a:ea typeface="Cambria Math" panose="02040503050406030204" pitchFamily="18" charset="0"/>
                        </a:rPr>
                        <m:t>GeV</m:t>
                      </m:r>
                      <m:r>
                        <a:rPr lang="en-US" sz="1400" b="0" i="0" smtClean="0">
                          <a:latin typeface="Cambria Math" panose="02040503050406030204" pitchFamily="18" charset="0"/>
                          <a:ea typeface="Cambria Math" panose="02040503050406030204" pitchFamily="18" charset="0"/>
                        </a:rPr>
                        <m:t>   </m:t>
                      </m:r>
                    </m:oMath>
                  </m:oMathPara>
                </a14:m>
                <a:endParaRPr lang="en-US" sz="1400" b="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&lt;</m:t>
                      </m:r>
                      <m:r>
                        <a:rPr lang="en-US" sz="1400" b="0" i="1" smtClean="0">
                          <a:latin typeface="Cambria Math" panose="02040503050406030204" pitchFamily="18" charset="0"/>
                          <a:ea typeface="Cambria Math" panose="02040503050406030204" pitchFamily="18" charset="0"/>
                        </a:rPr>
                        <m:t>𝑠</m:t>
                      </m:r>
                      <m:r>
                        <a:rPr lang="en-US" sz="1400" b="0" i="1" smtClean="0">
                          <a:latin typeface="Cambria Math" panose="02040503050406030204" pitchFamily="18" charset="0"/>
                          <a:ea typeface="Cambria Math" panose="02040503050406030204" pitchFamily="18" charset="0"/>
                        </a:rPr>
                        <m:t>&gt;=14.6 </m:t>
                      </m:r>
                      <m:r>
                        <m:rPr>
                          <m:sty m:val="p"/>
                        </m:rPr>
                        <a:rPr lang="en-US" sz="1400" b="0" i="0" smtClean="0">
                          <a:latin typeface="Cambria Math" panose="02040503050406030204" pitchFamily="18" charset="0"/>
                          <a:ea typeface="Cambria Math" panose="02040503050406030204" pitchFamily="18" charset="0"/>
                        </a:rPr>
                        <m:t>GeV</m:t>
                      </m:r>
                      <m:r>
                        <a:rPr lang="en-US" sz="1400" b="0" i="0" baseline="30000" smtClean="0">
                          <a:latin typeface="Cambria Math" panose="02040503050406030204" pitchFamily="18" charset="0"/>
                          <a:ea typeface="Cambria Math" panose="02040503050406030204" pitchFamily="18" charset="0"/>
                        </a:rPr>
                        <m:t>2</m:t>
                      </m:r>
                    </m:oMath>
                  </m:oMathPara>
                </a14:m>
                <a:endParaRPr lang="en-US" sz="1400" b="0" baseline="30000" dirty="0">
                  <a:ea typeface="Cambria Math" panose="02040503050406030204" pitchFamily="18" charset="0"/>
                </a:endParaRPr>
              </a:p>
            </p:txBody>
          </p:sp>
        </mc:Choice>
        <mc:Fallback xmlns="">
          <p:sp>
            <p:nvSpPr>
              <p:cNvPr id="25" name="TextBox 24">
                <a:extLst>
                  <a:ext uri="{FF2B5EF4-FFF2-40B4-BE49-F238E27FC236}">
                    <a16:creationId xmlns:a16="http://schemas.microsoft.com/office/drawing/2014/main" id="{C3517299-39A7-8542-86BD-0EE06C031B7D}"/>
                  </a:ext>
                </a:extLst>
              </p:cNvPr>
              <p:cNvSpPr txBox="1">
                <a:spLocks noRot="1" noChangeAspect="1" noMove="1" noResize="1" noEditPoints="1" noAdjustHandles="1" noChangeArrowheads="1" noChangeShapeType="1" noTextEdit="1"/>
              </p:cNvSpPr>
              <p:nvPr/>
            </p:nvSpPr>
            <p:spPr>
              <a:xfrm>
                <a:off x="6659773" y="2899953"/>
                <a:ext cx="1646027" cy="518283"/>
              </a:xfrm>
              <a:prstGeom prst="rect">
                <a:avLst/>
              </a:prstGeom>
              <a:blipFill>
                <a:blip r:embed="rId10"/>
                <a:stretch>
                  <a:fillRect b="-7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3CDDA42-FC2D-4A40-9854-47008C33597F}"/>
                  </a:ext>
                </a:extLst>
              </p:cNvPr>
              <p:cNvSpPr txBox="1"/>
              <p:nvPr/>
            </p:nvSpPr>
            <p:spPr>
              <a:xfrm>
                <a:off x="5105400" y="4510064"/>
                <a:ext cx="1141082" cy="3028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&lt;</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&gt;=92</m:t>
                      </m:r>
                      <m:r>
                        <m:rPr>
                          <m:sty m:val="p"/>
                        </m:rPr>
                        <a:rPr lang="en-US" sz="1400" b="0" i="0" baseline="30000" smtClean="0">
                          <a:latin typeface="Cambria Math" panose="02040503050406030204" pitchFamily="18" charset="0"/>
                        </a:rPr>
                        <m:t>o</m:t>
                      </m:r>
                    </m:oMath>
                  </m:oMathPara>
                </a14:m>
                <a:endParaRPr lang="en-US" sz="1400" baseline="30000" dirty="0"/>
              </a:p>
            </p:txBody>
          </p:sp>
        </mc:Choice>
        <mc:Fallback xmlns="">
          <p:sp>
            <p:nvSpPr>
              <p:cNvPr id="26" name="TextBox 25">
                <a:extLst>
                  <a:ext uri="{FF2B5EF4-FFF2-40B4-BE49-F238E27FC236}">
                    <a16:creationId xmlns:a16="http://schemas.microsoft.com/office/drawing/2014/main" id="{13CDDA42-FC2D-4A40-9854-47008C33597F}"/>
                  </a:ext>
                </a:extLst>
              </p:cNvPr>
              <p:cNvSpPr txBox="1">
                <a:spLocks noRot="1" noChangeAspect="1" noMove="1" noResize="1" noEditPoints="1" noAdjustHandles="1" noChangeArrowheads="1" noChangeShapeType="1" noTextEdit="1"/>
              </p:cNvSpPr>
              <p:nvPr/>
            </p:nvSpPr>
            <p:spPr>
              <a:xfrm>
                <a:off x="5105400" y="4510064"/>
                <a:ext cx="1141082" cy="302840"/>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533000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608FACB-D200-804F-A702-6B55DB94772D}"/>
              </a:ext>
            </a:extLst>
          </p:cNvPr>
          <p:cNvSpPr>
            <a:spLocks noGrp="1"/>
          </p:cNvSpPr>
          <p:nvPr>
            <p:ph type="ftr" sz="quarter" idx="12"/>
          </p:nvPr>
        </p:nvSpPr>
        <p:spPr/>
        <p:txBody>
          <a:bodyPr/>
          <a:lstStyle/>
          <a:p>
            <a:r>
              <a:rPr lang="en-US"/>
              <a:t>S. Stepanyan, APS meeting, April 2022</a:t>
            </a:r>
          </a:p>
        </p:txBody>
      </p:sp>
      <mc:AlternateContent xmlns:mc="http://schemas.openxmlformats.org/markup-compatibility/2006" xmlns:a14="http://schemas.microsoft.com/office/drawing/2010/main">
        <mc:Choice Requires="a14">
          <p:sp>
            <p:nvSpPr>
              <p:cNvPr id="19" name="Rectangle 2">
                <a:extLst>
                  <a:ext uri="{FF2B5EF4-FFF2-40B4-BE49-F238E27FC236}">
                    <a16:creationId xmlns:a16="http://schemas.microsoft.com/office/drawing/2014/main" id="{29792D3F-C177-5A44-B7FA-2C2A35CE42A5}"/>
                  </a:ext>
                </a:extLst>
              </p:cNvPr>
              <p:cNvSpPr txBox="1">
                <a:spLocks noChangeArrowheads="1"/>
              </p:cNvSpPr>
              <p:nvPr/>
            </p:nvSpPr>
            <p:spPr bwMode="auto">
              <a:xfrm>
                <a:off x="381000" y="228600"/>
                <a:ext cx="8229600" cy="603250"/>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ＭＳ Ｐゴシック" charset="0"/>
                  </a:defRPr>
                </a:lvl1pPr>
                <a:lvl2pPr algn="l" rtl="0" eaLnBrk="0" fontAlgn="base" hangingPunct="0">
                  <a:spcBef>
                    <a:spcPct val="0"/>
                  </a:spcBef>
                  <a:spcAft>
                    <a:spcPct val="0"/>
                  </a:spcAft>
                  <a:defRPr sz="4200">
                    <a:solidFill>
                      <a:schemeClr val="tx2"/>
                    </a:solidFill>
                    <a:latin typeface="Garamond" charset="0"/>
                    <a:ea typeface="ＭＳ Ｐゴシック" charset="0"/>
                    <a:cs typeface="ＭＳ Ｐゴシック" charset="0"/>
                  </a:defRPr>
                </a:lvl2pPr>
                <a:lvl3pPr algn="l" rtl="0" eaLnBrk="0" fontAlgn="base" hangingPunct="0">
                  <a:spcBef>
                    <a:spcPct val="0"/>
                  </a:spcBef>
                  <a:spcAft>
                    <a:spcPct val="0"/>
                  </a:spcAft>
                  <a:defRPr sz="4200">
                    <a:solidFill>
                      <a:schemeClr val="tx2"/>
                    </a:solidFill>
                    <a:latin typeface="Garamond" charset="0"/>
                    <a:ea typeface="ＭＳ Ｐゴシック" charset="0"/>
                    <a:cs typeface="ＭＳ Ｐゴシック" charset="0"/>
                  </a:defRPr>
                </a:lvl3pPr>
                <a:lvl4pPr algn="l" rtl="0" eaLnBrk="0" fontAlgn="base" hangingPunct="0">
                  <a:spcBef>
                    <a:spcPct val="0"/>
                  </a:spcBef>
                  <a:spcAft>
                    <a:spcPct val="0"/>
                  </a:spcAft>
                  <a:defRPr sz="4200">
                    <a:solidFill>
                      <a:schemeClr val="tx2"/>
                    </a:solidFill>
                    <a:latin typeface="Garamond" charset="0"/>
                    <a:ea typeface="ＭＳ Ｐゴシック" charset="0"/>
                    <a:cs typeface="ＭＳ Ｐゴシック" charset="0"/>
                  </a:defRPr>
                </a:lvl4pPr>
                <a:lvl5pPr algn="l" rtl="0" eaLnBrk="0" fontAlgn="base" hangingPunct="0">
                  <a:spcBef>
                    <a:spcPct val="0"/>
                  </a:spcBef>
                  <a:spcAft>
                    <a:spcPct val="0"/>
                  </a:spcAft>
                  <a:defRPr sz="4200">
                    <a:solidFill>
                      <a:schemeClr val="tx2"/>
                    </a:solidFill>
                    <a:latin typeface="Garamond" charset="0"/>
                    <a:ea typeface="ＭＳ Ｐゴシック" charset="0"/>
                    <a:cs typeface="ＭＳ Ｐゴシック" charset="0"/>
                  </a:defRPr>
                </a:lvl5pPr>
                <a:lvl6pPr marL="457200" algn="l" rtl="0" fontAlgn="base">
                  <a:spcBef>
                    <a:spcPct val="0"/>
                  </a:spcBef>
                  <a:spcAft>
                    <a:spcPct val="0"/>
                  </a:spcAft>
                  <a:defRPr sz="4200">
                    <a:solidFill>
                      <a:schemeClr val="tx2"/>
                    </a:solidFill>
                    <a:latin typeface="Garamond" charset="0"/>
                    <a:ea typeface="ＭＳ Ｐゴシック" charset="0"/>
                  </a:defRPr>
                </a:lvl6pPr>
                <a:lvl7pPr marL="914400" algn="l" rtl="0" fontAlgn="base">
                  <a:spcBef>
                    <a:spcPct val="0"/>
                  </a:spcBef>
                  <a:spcAft>
                    <a:spcPct val="0"/>
                  </a:spcAft>
                  <a:defRPr sz="4200">
                    <a:solidFill>
                      <a:schemeClr val="tx2"/>
                    </a:solidFill>
                    <a:latin typeface="Garamond" charset="0"/>
                    <a:ea typeface="ＭＳ Ｐゴシック" charset="0"/>
                  </a:defRPr>
                </a:lvl7pPr>
                <a:lvl8pPr marL="1371600" algn="l" rtl="0" fontAlgn="base">
                  <a:spcBef>
                    <a:spcPct val="0"/>
                  </a:spcBef>
                  <a:spcAft>
                    <a:spcPct val="0"/>
                  </a:spcAft>
                  <a:defRPr sz="4200">
                    <a:solidFill>
                      <a:schemeClr val="tx2"/>
                    </a:solidFill>
                    <a:latin typeface="Garamond" charset="0"/>
                    <a:ea typeface="ＭＳ Ｐゴシック" charset="0"/>
                  </a:defRPr>
                </a:lvl8pPr>
                <a:lvl9pPr marL="1828800" algn="l" rtl="0" fontAlgn="base">
                  <a:spcBef>
                    <a:spcPct val="0"/>
                  </a:spcBef>
                  <a:spcAft>
                    <a:spcPct val="0"/>
                  </a:spcAft>
                  <a:defRPr sz="4200">
                    <a:solidFill>
                      <a:schemeClr val="tx2"/>
                    </a:solidFill>
                    <a:latin typeface="Garamond" charset="0"/>
                    <a:ea typeface="ＭＳ Ｐゴシック" charset="0"/>
                  </a:defRPr>
                </a:lvl9pPr>
              </a:lstStyle>
              <a:p>
                <a:pPr eaLnBrk="1" hangingPunct="1">
                  <a:defRPr/>
                </a:pPr>
                <a:r>
                  <a:rPr lang="en-US" sz="3200" kern="0" dirty="0">
                    <a:solidFill>
                      <a:schemeClr val="accent2"/>
                    </a:solidFill>
                    <a:latin typeface="Arial" charset="0"/>
                    <a:cs typeface="+mj-cs"/>
                  </a:rPr>
                  <a:t>Forward-backward asymmetry </a:t>
                </a:r>
                <a14:m>
                  <m:oMath xmlns:m="http://schemas.openxmlformats.org/officeDocument/2006/math">
                    <m:r>
                      <a:rPr lang="en-US" sz="3200" b="0" i="1" kern="0" smtClean="0">
                        <a:solidFill>
                          <a:schemeClr val="accent2"/>
                        </a:solidFill>
                        <a:latin typeface="Cambria Math" panose="02040503050406030204" pitchFamily="18" charset="0"/>
                        <a:cs typeface="+mj-cs"/>
                      </a:rPr>
                      <m:t>(</m:t>
                    </m:r>
                    <m:sSub>
                      <m:sSubPr>
                        <m:ctrlPr>
                          <a:rPr lang="en-US" sz="3200" b="0" i="1" kern="0" smtClean="0">
                            <a:solidFill>
                              <a:schemeClr val="accent2"/>
                            </a:solidFill>
                            <a:latin typeface="Cambria Math" panose="02040503050406030204" pitchFamily="18" charset="0"/>
                            <a:cs typeface="+mj-cs"/>
                          </a:rPr>
                        </m:ctrlPr>
                      </m:sSubPr>
                      <m:e>
                        <m:r>
                          <a:rPr lang="en-US" sz="3200" b="0" i="1" kern="0" smtClean="0">
                            <a:solidFill>
                              <a:schemeClr val="accent2"/>
                            </a:solidFill>
                            <a:latin typeface="Cambria Math" panose="02040503050406030204" pitchFamily="18" charset="0"/>
                            <a:cs typeface="+mj-cs"/>
                          </a:rPr>
                          <m:t>𝐴</m:t>
                        </m:r>
                      </m:e>
                      <m:sub>
                        <m:r>
                          <a:rPr lang="en-US" sz="3200" b="0" i="1" kern="0" smtClean="0">
                            <a:solidFill>
                              <a:schemeClr val="accent2"/>
                            </a:solidFill>
                            <a:latin typeface="Cambria Math" panose="02040503050406030204" pitchFamily="18" charset="0"/>
                            <a:cs typeface="+mj-cs"/>
                          </a:rPr>
                          <m:t>𝐹𝐵</m:t>
                        </m:r>
                      </m:sub>
                    </m:sSub>
                    <m:r>
                      <a:rPr lang="en-US" sz="3200" b="0" i="1" kern="0" smtClean="0">
                        <a:solidFill>
                          <a:schemeClr val="accent2"/>
                        </a:solidFill>
                        <a:latin typeface="Cambria Math" panose="02040503050406030204" pitchFamily="18" charset="0"/>
                        <a:cs typeface="+mj-cs"/>
                      </a:rPr>
                      <m:t>)</m:t>
                    </m:r>
                  </m:oMath>
                </a14:m>
                <a:endParaRPr lang="en-US" sz="3200" kern="0" dirty="0">
                  <a:solidFill>
                    <a:schemeClr val="accent2"/>
                  </a:solidFill>
                  <a:latin typeface="Symbol" charset="2"/>
                  <a:cs typeface="Symbol" charset="2"/>
                </a:endParaRPr>
              </a:p>
            </p:txBody>
          </p:sp>
        </mc:Choice>
        <mc:Fallback xmlns="">
          <p:sp>
            <p:nvSpPr>
              <p:cNvPr id="19" name="Rectangle 2">
                <a:extLst>
                  <a:ext uri="{FF2B5EF4-FFF2-40B4-BE49-F238E27FC236}">
                    <a16:creationId xmlns:a16="http://schemas.microsoft.com/office/drawing/2014/main" id="{29792D3F-C177-5A44-B7FA-2C2A35CE42A5}"/>
                  </a:ext>
                </a:extLst>
              </p:cNvPr>
              <p:cNvSpPr txBox="1">
                <a:spLocks noRot="1" noChangeAspect="1" noMove="1" noResize="1" noEditPoints="1" noAdjustHandles="1" noChangeArrowheads="1" noChangeShapeType="1" noTextEdit="1"/>
              </p:cNvSpPr>
              <p:nvPr/>
            </p:nvSpPr>
            <p:spPr bwMode="auto">
              <a:xfrm>
                <a:off x="381000" y="228600"/>
                <a:ext cx="8229600" cy="603250"/>
              </a:xfrm>
              <a:prstGeom prst="rect">
                <a:avLst/>
              </a:prstGeom>
              <a:blipFill>
                <a:blip r:embed="rId3"/>
                <a:stretch>
                  <a:fillRect l="-1849" t="-10204" b="-26531"/>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r>
                  <a:rPr lang="en-US">
                    <a:noFill/>
                  </a:rPr>
                  <a:t> </a:t>
                </a:r>
              </a:p>
            </p:txBody>
          </p:sp>
        </mc:Fallback>
      </mc:AlternateContent>
      <p:grpSp>
        <p:nvGrpSpPr>
          <p:cNvPr id="48" name="Group 47">
            <a:extLst>
              <a:ext uri="{FF2B5EF4-FFF2-40B4-BE49-F238E27FC236}">
                <a16:creationId xmlns:a16="http://schemas.microsoft.com/office/drawing/2014/main" id="{36F79E5E-860C-3540-802A-8D374776455A}"/>
              </a:ext>
            </a:extLst>
          </p:cNvPr>
          <p:cNvGrpSpPr/>
          <p:nvPr/>
        </p:nvGrpSpPr>
        <p:grpSpPr>
          <a:xfrm>
            <a:off x="757625" y="1530465"/>
            <a:ext cx="7476349" cy="1280160"/>
            <a:chOff x="791283" y="1127276"/>
            <a:chExt cx="7476349" cy="1280160"/>
          </a:xfrm>
        </p:grpSpPr>
        <p:pic>
          <p:nvPicPr>
            <p:cNvPr id="16" name="Picture 27" descr="Angle">
              <a:extLst>
                <a:ext uri="{FF2B5EF4-FFF2-40B4-BE49-F238E27FC236}">
                  <a16:creationId xmlns:a16="http://schemas.microsoft.com/office/drawing/2014/main" id="{B0297277-A7E3-6840-B85C-73B143B0246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360593" y="1127276"/>
              <a:ext cx="3907039" cy="1280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3CEBEF4-254E-A941-BE57-FD2EFBE87868}"/>
                    </a:ext>
                  </a:extLst>
                </p:cNvPr>
                <p:cNvSpPr txBox="1"/>
                <p:nvPr/>
              </p:nvSpPr>
              <p:spPr>
                <a:xfrm>
                  <a:off x="829634" y="1156972"/>
                  <a:ext cx="287232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𝐹𝐵</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𝜙</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𝜙</m:t>
                        </m:r>
                        <m:r>
                          <a:rPr lang="en-US" sz="1600" b="0" i="1" smtClean="0">
                            <a:latin typeface="Cambria Math" panose="02040503050406030204" pitchFamily="18" charset="0"/>
                            <a:ea typeface="Cambria Math" panose="02040503050406030204" pitchFamily="18" charset="0"/>
                          </a:rPr>
                          <m:t>)</m:t>
                        </m:r>
                      </m:oMath>
                    </m:oMathPara>
                  </a14:m>
                  <a:endParaRPr lang="en-US" sz="1600" dirty="0"/>
                </a:p>
              </p:txBody>
            </p:sp>
          </mc:Choice>
          <mc:Fallback xmlns="">
            <p:sp>
              <p:nvSpPr>
                <p:cNvPr id="20" name="TextBox 19">
                  <a:extLst>
                    <a:ext uri="{FF2B5EF4-FFF2-40B4-BE49-F238E27FC236}">
                      <a16:creationId xmlns:a16="http://schemas.microsoft.com/office/drawing/2014/main" id="{C3CEBEF4-254E-A941-BE57-FD2EFBE87868}"/>
                    </a:ext>
                  </a:extLst>
                </p:cNvPr>
                <p:cNvSpPr txBox="1">
                  <a:spLocks noRot="1" noChangeAspect="1" noMove="1" noResize="1" noEditPoints="1" noAdjustHandles="1" noChangeArrowheads="1" noChangeShapeType="1" noTextEdit="1"/>
                </p:cNvSpPr>
                <p:nvPr/>
              </p:nvSpPr>
              <p:spPr>
                <a:xfrm>
                  <a:off x="829634" y="1156972"/>
                  <a:ext cx="2872325" cy="338554"/>
                </a:xfrm>
                <a:prstGeom prst="rect">
                  <a:avLst/>
                </a:prstGeom>
                <a:blipFill>
                  <a:blip r:embed="rId5"/>
                  <a:stretch>
                    <a:fillRect b="-14286"/>
                  </a:stretch>
                </a:blipFill>
              </p:spPr>
              <p:txBody>
                <a:bodyPr/>
                <a:lstStyle/>
                <a:p>
                  <a:r>
                    <a:rPr lang="en-US">
                      <a:noFill/>
                    </a:rPr>
                    <a:t> </a:t>
                  </a:r>
                </a:p>
              </p:txBody>
            </p:sp>
          </mc:Fallback>
        </mc:AlternateContent>
        <p:pic>
          <p:nvPicPr>
            <p:cNvPr id="22" name="Picture 21">
              <a:extLst>
                <a:ext uri="{FF2B5EF4-FFF2-40B4-BE49-F238E27FC236}">
                  <a16:creationId xmlns:a16="http://schemas.microsoft.com/office/drawing/2014/main" id="{F6E69A32-33EE-D74A-AC9B-ABF00B90EB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1283" y="1967113"/>
              <a:ext cx="3088927" cy="320040"/>
            </a:xfrm>
            <a:prstGeom prst="rect">
              <a:avLst/>
            </a:prstGeom>
          </p:spPr>
        </p:pic>
        <p:pic>
          <p:nvPicPr>
            <p:cNvPr id="24" name="Picture 23">
              <a:extLst>
                <a:ext uri="{FF2B5EF4-FFF2-40B4-BE49-F238E27FC236}">
                  <a16:creationId xmlns:a16="http://schemas.microsoft.com/office/drawing/2014/main" id="{C7BD7EF8-D777-5141-8853-9B06B9CCAE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8382" y="1528814"/>
              <a:ext cx="2474728" cy="320040"/>
            </a:xfrm>
            <a:prstGeom prst="rect">
              <a:avLst/>
            </a:prstGeom>
          </p:spPr>
        </p:pic>
      </p:grpSp>
      <p:pic>
        <p:nvPicPr>
          <p:cNvPr id="28" name="Picture 27">
            <a:extLst>
              <a:ext uri="{FF2B5EF4-FFF2-40B4-BE49-F238E27FC236}">
                <a16:creationId xmlns:a16="http://schemas.microsoft.com/office/drawing/2014/main" id="{B3500278-26CA-A249-ACC1-761DDC493C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5527" y="2861806"/>
            <a:ext cx="7696065" cy="548640"/>
          </a:xfrm>
          <a:prstGeom prst="rect">
            <a:avLst/>
          </a:prstGeom>
        </p:spPr>
      </p:pic>
      <p:grpSp>
        <p:nvGrpSpPr>
          <p:cNvPr id="46" name="Group 45">
            <a:extLst>
              <a:ext uri="{FF2B5EF4-FFF2-40B4-BE49-F238E27FC236}">
                <a16:creationId xmlns:a16="http://schemas.microsoft.com/office/drawing/2014/main" id="{83FAB83C-0393-4146-A632-74419B707209}"/>
              </a:ext>
            </a:extLst>
          </p:cNvPr>
          <p:cNvGrpSpPr>
            <a:grpSpLocks noChangeAspect="1"/>
          </p:cNvGrpSpPr>
          <p:nvPr/>
        </p:nvGrpSpPr>
        <p:grpSpPr>
          <a:xfrm>
            <a:off x="5073491" y="3461627"/>
            <a:ext cx="3537109" cy="2560320"/>
            <a:chOff x="2606664" y="3273623"/>
            <a:chExt cx="3937464" cy="2850115"/>
          </a:xfrm>
        </p:grpSpPr>
        <p:grpSp>
          <p:nvGrpSpPr>
            <p:cNvPr id="18" name="Group 17">
              <a:extLst>
                <a:ext uri="{FF2B5EF4-FFF2-40B4-BE49-F238E27FC236}">
                  <a16:creationId xmlns:a16="http://schemas.microsoft.com/office/drawing/2014/main" id="{4B41EC9E-5B88-E24A-A661-0996EBA91E5E}"/>
                </a:ext>
              </a:extLst>
            </p:cNvPr>
            <p:cNvGrpSpPr/>
            <p:nvPr/>
          </p:nvGrpSpPr>
          <p:grpSpPr>
            <a:xfrm>
              <a:off x="2606664" y="3581400"/>
              <a:ext cx="3937464" cy="2542338"/>
              <a:chOff x="4749336" y="3477462"/>
              <a:chExt cx="3937464" cy="2542338"/>
            </a:xfrm>
          </p:grpSpPr>
          <p:pic>
            <p:nvPicPr>
              <p:cNvPr id="15" name="Picture 14">
                <a:extLst>
                  <a:ext uri="{FF2B5EF4-FFF2-40B4-BE49-F238E27FC236}">
                    <a16:creationId xmlns:a16="http://schemas.microsoft.com/office/drawing/2014/main" id="{5CCC1340-AF50-664D-8D9F-F003A7A1B920}"/>
                  </a:ext>
                </a:extLst>
              </p:cNvPr>
              <p:cNvPicPr>
                <a:picLocks noChangeAspect="1"/>
              </p:cNvPicPr>
              <p:nvPr/>
            </p:nvPicPr>
            <p:blipFill rotWithShape="1">
              <a:blip r:embed="rId9">
                <a:extLst>
                  <a:ext uri="{28A0092B-C50C-407E-A947-70E740481C1C}">
                    <a14:useLocalDpi xmlns:a14="http://schemas.microsoft.com/office/drawing/2010/main" val="0"/>
                  </a:ext>
                </a:extLst>
              </a:blip>
              <a:srcRect t="4407"/>
              <a:stretch/>
            </p:blipFill>
            <p:spPr>
              <a:xfrm>
                <a:off x="4749336" y="3477462"/>
                <a:ext cx="3872085" cy="2534884"/>
              </a:xfrm>
              <a:prstGeom prst="rect">
                <a:avLst/>
              </a:prstGeom>
            </p:spPr>
          </p:pic>
          <p:sp>
            <p:nvSpPr>
              <p:cNvPr id="17" name="Rectangle 16">
                <a:extLst>
                  <a:ext uri="{FF2B5EF4-FFF2-40B4-BE49-F238E27FC236}">
                    <a16:creationId xmlns:a16="http://schemas.microsoft.com/office/drawing/2014/main" id="{EB370665-E5B6-E649-945F-2FCAC16BEA72}"/>
                  </a:ext>
                </a:extLst>
              </p:cNvPr>
              <p:cNvSpPr/>
              <p:nvPr/>
            </p:nvSpPr>
            <p:spPr>
              <a:xfrm>
                <a:off x="8534400" y="5791200"/>
                <a:ext cx="1524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9" name="Rectangle 28">
              <a:extLst>
                <a:ext uri="{FF2B5EF4-FFF2-40B4-BE49-F238E27FC236}">
                  <a16:creationId xmlns:a16="http://schemas.microsoft.com/office/drawing/2014/main" id="{683F6312-ADF0-0549-89D4-ECF78945B7BB}"/>
                </a:ext>
              </a:extLst>
            </p:cNvPr>
            <p:cNvSpPr/>
            <p:nvPr/>
          </p:nvSpPr>
          <p:spPr>
            <a:xfrm>
              <a:off x="4343400" y="4905540"/>
              <a:ext cx="575931" cy="504660"/>
            </a:xfrm>
            <a:prstGeom prst="rect">
              <a:avLst/>
            </a:prstGeom>
            <a:no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ight Bracket 31">
              <a:extLst>
                <a:ext uri="{FF2B5EF4-FFF2-40B4-BE49-F238E27FC236}">
                  <a16:creationId xmlns:a16="http://schemas.microsoft.com/office/drawing/2014/main" id="{A15F6FF1-0719-6643-9A76-63986E0FE4DF}"/>
                </a:ext>
              </a:extLst>
            </p:cNvPr>
            <p:cNvSpPr/>
            <p:nvPr/>
          </p:nvSpPr>
          <p:spPr>
            <a:xfrm>
              <a:off x="3017520" y="4087368"/>
              <a:ext cx="320040" cy="484632"/>
            </a:xfrm>
            <a:prstGeom prst="rightBracket">
              <a:avLst>
                <a:gd name="adj" fmla="val 1666"/>
              </a:avLst>
            </a:prstGeom>
            <a:ln w="3810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Right Bracket 32">
              <a:extLst>
                <a:ext uri="{FF2B5EF4-FFF2-40B4-BE49-F238E27FC236}">
                  <a16:creationId xmlns:a16="http://schemas.microsoft.com/office/drawing/2014/main" id="{2031B6B4-BDD8-CD46-96ED-41E61EE1ADE5}"/>
                </a:ext>
              </a:extLst>
            </p:cNvPr>
            <p:cNvSpPr/>
            <p:nvPr/>
          </p:nvSpPr>
          <p:spPr>
            <a:xfrm rot="10800000">
              <a:off x="5855208" y="4087368"/>
              <a:ext cx="320040" cy="484632"/>
            </a:xfrm>
            <a:prstGeom prst="rightBracket">
              <a:avLst>
                <a:gd name="adj" fmla="val 1666"/>
              </a:avLst>
            </a:prstGeom>
            <a:ln w="3810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68716429-1749-8E4A-A58E-A52FAA2D0A90}"/>
                </a:ext>
              </a:extLst>
            </p:cNvPr>
            <p:cNvSpPr txBox="1"/>
            <p:nvPr/>
          </p:nvSpPr>
          <p:spPr>
            <a:xfrm>
              <a:off x="4046014" y="3273623"/>
              <a:ext cx="971741" cy="307777"/>
            </a:xfrm>
            <a:prstGeom prst="rect">
              <a:avLst/>
            </a:prstGeom>
            <a:noFill/>
            <a:ln>
              <a:noFill/>
            </a:ln>
          </p:spPr>
          <p:txBody>
            <a:bodyPr wrap="none" rtlCol="0">
              <a:spAutoFit/>
            </a:bodyPr>
            <a:lstStyle/>
            <a:p>
              <a:r>
                <a:rPr lang="en-US" sz="1400" dirty="0"/>
                <a:t>Backward</a:t>
              </a:r>
            </a:p>
          </p:txBody>
        </p:sp>
        <p:cxnSp>
          <p:nvCxnSpPr>
            <p:cNvPr id="36" name="Straight Arrow Connector 35">
              <a:extLst>
                <a:ext uri="{FF2B5EF4-FFF2-40B4-BE49-F238E27FC236}">
                  <a16:creationId xmlns:a16="http://schemas.microsoft.com/office/drawing/2014/main" id="{0298D2C8-ED99-3448-979B-25C454F37837}"/>
                </a:ext>
              </a:extLst>
            </p:cNvPr>
            <p:cNvCxnSpPr>
              <a:cxnSpLocks/>
              <a:stCxn id="34" idx="2"/>
            </p:cNvCxnSpPr>
            <p:nvPr/>
          </p:nvCxnSpPr>
          <p:spPr>
            <a:xfrm flipH="1">
              <a:off x="3337560" y="3581400"/>
              <a:ext cx="1194325" cy="55441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1D278928-6F53-E34F-99C2-3D2866FFDF58}"/>
                </a:ext>
              </a:extLst>
            </p:cNvPr>
            <p:cNvCxnSpPr>
              <a:cxnSpLocks/>
              <a:stCxn id="34" idx="2"/>
            </p:cNvCxnSpPr>
            <p:nvPr/>
          </p:nvCxnSpPr>
          <p:spPr>
            <a:xfrm>
              <a:off x="4531885" y="3581400"/>
              <a:ext cx="1323322" cy="61374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9B83D617-BB17-F842-A721-A940848A844F}"/>
                </a:ext>
              </a:extLst>
            </p:cNvPr>
            <p:cNvSpPr txBox="1"/>
            <p:nvPr/>
          </p:nvSpPr>
          <p:spPr>
            <a:xfrm>
              <a:off x="4188905" y="5431239"/>
              <a:ext cx="840295" cy="307777"/>
            </a:xfrm>
            <a:prstGeom prst="rect">
              <a:avLst/>
            </a:prstGeom>
            <a:noFill/>
            <a:ln>
              <a:noFill/>
            </a:ln>
          </p:spPr>
          <p:txBody>
            <a:bodyPr wrap="none" rtlCol="0">
              <a:spAutoFit/>
            </a:bodyPr>
            <a:lstStyle/>
            <a:p>
              <a:r>
                <a:rPr lang="en-US" sz="1400" dirty="0">
                  <a:solidFill>
                    <a:schemeClr val="bg1"/>
                  </a:solidFill>
                </a:rPr>
                <a:t>Forward</a:t>
              </a:r>
            </a:p>
          </p:txBody>
        </p:sp>
      </p:gr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1C3C2B4F-63E1-B840-B8ED-96DC5ECD585B}"/>
                  </a:ext>
                </a:extLst>
              </p:cNvPr>
              <p:cNvSpPr txBox="1"/>
              <p:nvPr/>
            </p:nvSpPr>
            <p:spPr>
              <a:xfrm>
                <a:off x="530183" y="3864155"/>
                <a:ext cx="4543308" cy="1892826"/>
              </a:xfrm>
              <a:prstGeom prst="rect">
                <a:avLst/>
              </a:prstGeom>
              <a:noFill/>
            </p:spPr>
            <p:txBody>
              <a:bodyPr wrap="square" rtlCol="0">
                <a:spAutoFit/>
              </a:bodyPr>
              <a:lstStyle/>
              <a:p>
                <a:pPr marL="173038" indent="-173038">
                  <a:buFont typeface="Arial" panose="020B0604020202020204" pitchFamily="34" charset="0"/>
                  <a:buChar char="•"/>
                </a:pPr>
                <a:r>
                  <a:rPr lang="en-US" sz="1600" i="1" dirty="0"/>
                  <a:t>FB</a:t>
                </a:r>
                <a:r>
                  <a:rPr lang="en-US" sz="1600" dirty="0"/>
                  <a:t> asymmetry, original proposed for J/</a:t>
                </a:r>
                <a:r>
                  <a:rPr lang="en-US" sz="1600" dirty="0">
                    <a:latin typeface="Symbol" pitchFamily="2" charset="2"/>
                  </a:rPr>
                  <a:t>y</a:t>
                </a:r>
                <a:r>
                  <a:rPr lang="en-US" sz="1600" dirty="0"/>
                  <a:t> photoproduction to access the real part of the production amplitude by exploiting the interference with BH, is a suitable observable for CLAS12 with a limited angular acceptance. </a:t>
                </a:r>
              </a:p>
              <a:p>
                <a:pPr marL="173038" indent="-173038">
                  <a:spcBef>
                    <a:spcPts val="600"/>
                  </a:spcBef>
                  <a:buFont typeface="Arial" panose="020B0604020202020204" pitchFamily="34" charset="0"/>
                  <a:buChar char="•"/>
                </a:pPr>
                <a:r>
                  <a:rPr lang="en-US" sz="1600" dirty="0"/>
                  <a:t>Forward angular bin: </a:t>
                </a:r>
                <a14:m>
                  <m:oMath xmlns:m="http://schemas.openxmlformats.org/officeDocument/2006/math">
                    <m:r>
                      <a:rPr lang="en-US" sz="1600" i="1" smtClean="0">
                        <a:latin typeface="Cambria Math" panose="02040503050406030204" pitchFamily="18" charset="0"/>
                        <a:ea typeface="Cambria Math" panose="02040503050406030204" pitchFamily="18" charset="0"/>
                      </a:rPr>
                      <m:t>𝜃</m:t>
                    </m:r>
                    <m:d>
                      <m:dPr>
                        <m:begChr m:val="["/>
                        <m:endChr m:val="]"/>
                        <m:ctrlPr>
                          <a:rPr lang="en-US" sz="1600" i="1" smtClean="0">
                            <a:latin typeface="Cambria Math" panose="02040503050406030204" pitchFamily="18" charset="0"/>
                            <a:ea typeface="Cambria Math" panose="02040503050406030204" pitchFamily="18" charset="0"/>
                          </a:rPr>
                        </m:ctrlPr>
                      </m:dPr>
                      <m:e>
                        <m:sSup>
                          <m:sSupPr>
                            <m:ctrlPr>
                              <a:rPr lang="en-US" sz="160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50</m:t>
                            </m:r>
                          </m:e>
                          <m:sup>
                            <m:r>
                              <a:rPr lang="en-US" sz="1600" b="0" i="1" smtClean="0">
                                <a:latin typeface="Cambria Math" panose="02040503050406030204" pitchFamily="18" charset="0"/>
                                <a:ea typeface="Cambria Math" panose="02040503050406030204" pitchFamily="18" charset="0"/>
                              </a:rPr>
                              <m:t>𝑜</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80</m:t>
                            </m:r>
                          </m:e>
                          <m:sup>
                            <m:r>
                              <a:rPr lang="en-US" sz="1600" b="0" i="1" smtClean="0">
                                <a:latin typeface="Cambria Math" panose="02040503050406030204" pitchFamily="18" charset="0"/>
                                <a:ea typeface="Cambria Math" panose="02040503050406030204" pitchFamily="18" charset="0"/>
                              </a:rPr>
                              <m:t>𝑜</m:t>
                            </m:r>
                          </m:sup>
                        </m:sSup>
                      </m:e>
                    </m:d>
                  </m:oMath>
                </a14:m>
                <a:endParaRPr lang="en-US" sz="1600" i="1" dirty="0">
                  <a:latin typeface="Cambria Math" panose="02040503050406030204" pitchFamily="18" charset="0"/>
                  <a:ea typeface="Cambria Math" panose="02040503050406030204" pitchFamily="18" charset="0"/>
                </a:endParaRPr>
              </a:p>
              <a:p>
                <a:pPr marL="2057400" indent="-1200150"/>
                <a14:m>
                  <m:oMathPara xmlns:m="http://schemas.openxmlformats.org/officeDocument/2006/math">
                    <m:oMathParaPr>
                      <m:jc m:val="left"/>
                    </m:oMathParaPr>
                    <m:oMath xmlns:m="http://schemas.openxmlformats.org/officeDocument/2006/math">
                      <m:r>
                        <a:rPr lang="en-US" sz="1600" i="1" smtClean="0">
                          <a:latin typeface="Cambria Math" panose="02040503050406030204" pitchFamily="18" charset="0"/>
                          <a:ea typeface="Cambria Math" panose="02040503050406030204" pitchFamily="18" charset="0"/>
                        </a:rPr>
                        <m:t>𝜙</m:t>
                      </m:r>
                      <m:d>
                        <m:dPr>
                          <m:begChr m:val="["/>
                          <m:endChr m:val="]"/>
                          <m:ctrlPr>
                            <a:rPr lang="en-US" sz="1600" i="1" smtClean="0">
                              <a:latin typeface="Cambria Math" panose="02040503050406030204" pitchFamily="18" charset="0"/>
                              <a:ea typeface="Cambria Math" panose="02040503050406030204" pitchFamily="18" charset="0"/>
                            </a:rPr>
                          </m:ctrlPr>
                        </m:dPr>
                        <m:e>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−40</m:t>
                              </m:r>
                            </m:e>
                            <m:sup>
                              <m:r>
                                <a:rPr lang="en-US" sz="1600" i="1">
                                  <a:latin typeface="Cambria Math" panose="02040503050406030204" pitchFamily="18" charset="0"/>
                                  <a:ea typeface="Cambria Math" panose="02040503050406030204" pitchFamily="18" charset="0"/>
                                </a:rPr>
                                <m:t>𝑜</m:t>
                              </m:r>
                            </m:sup>
                          </m:sSup>
                          <m:r>
                            <a:rPr lang="en-US" sz="1600" i="1">
                              <a:latin typeface="Cambria Math" panose="02040503050406030204" pitchFamily="18" charset="0"/>
                              <a:ea typeface="Cambria Math" panose="02040503050406030204" pitchFamily="18" charset="0"/>
                            </a:rPr>
                            <m:t>,</m:t>
                          </m:r>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40</m:t>
                              </m:r>
                            </m:e>
                            <m:sup>
                              <m:r>
                                <a:rPr lang="en-US" sz="1600" i="1">
                                  <a:latin typeface="Cambria Math" panose="02040503050406030204" pitchFamily="18" charset="0"/>
                                  <a:ea typeface="Cambria Math" panose="02040503050406030204" pitchFamily="18" charset="0"/>
                                </a:rPr>
                                <m:t>𝑜</m:t>
                              </m:r>
                            </m:sup>
                          </m:sSup>
                        </m:e>
                      </m:d>
                    </m:oMath>
                  </m:oMathPara>
                </a14:m>
                <a:endParaRPr lang="en-US" sz="1600" dirty="0"/>
              </a:p>
            </p:txBody>
          </p:sp>
        </mc:Choice>
        <mc:Fallback xmlns="">
          <p:sp>
            <p:nvSpPr>
              <p:cNvPr id="45" name="TextBox 44">
                <a:extLst>
                  <a:ext uri="{FF2B5EF4-FFF2-40B4-BE49-F238E27FC236}">
                    <a16:creationId xmlns:a16="http://schemas.microsoft.com/office/drawing/2014/main" id="{1C3C2B4F-63E1-B840-B8ED-96DC5ECD585B}"/>
                  </a:ext>
                </a:extLst>
              </p:cNvPr>
              <p:cNvSpPr txBox="1">
                <a:spLocks noRot="1" noChangeAspect="1" noMove="1" noResize="1" noEditPoints="1" noAdjustHandles="1" noChangeArrowheads="1" noChangeShapeType="1" noTextEdit="1"/>
              </p:cNvSpPr>
              <p:nvPr/>
            </p:nvSpPr>
            <p:spPr>
              <a:xfrm>
                <a:off x="530183" y="3864155"/>
                <a:ext cx="4543308" cy="1892826"/>
              </a:xfrm>
              <a:prstGeom prst="rect">
                <a:avLst/>
              </a:prstGeom>
              <a:blipFill>
                <a:blip r:embed="rId10"/>
                <a:stretch>
                  <a:fillRect l="-559" t="-667" r="-1397" b="-1333"/>
                </a:stretch>
              </a:blipFill>
            </p:spPr>
            <p:txBody>
              <a:bodyPr/>
              <a:lstStyle/>
              <a:p>
                <a:r>
                  <a:rPr lang="en-US">
                    <a:noFill/>
                  </a:rPr>
                  <a:t> </a:t>
                </a:r>
              </a:p>
            </p:txBody>
          </p:sp>
        </mc:Fallback>
      </mc:AlternateContent>
      <p:sp>
        <p:nvSpPr>
          <p:cNvPr id="47" name="Rectangle 46">
            <a:extLst>
              <a:ext uri="{FF2B5EF4-FFF2-40B4-BE49-F238E27FC236}">
                <a16:creationId xmlns:a16="http://schemas.microsoft.com/office/drawing/2014/main" id="{3A55BD26-6695-444B-8466-4C41E4C63D7A}"/>
              </a:ext>
            </a:extLst>
          </p:cNvPr>
          <p:cNvSpPr/>
          <p:nvPr/>
        </p:nvSpPr>
        <p:spPr>
          <a:xfrm>
            <a:off x="365776" y="982379"/>
            <a:ext cx="8238349" cy="584775"/>
          </a:xfrm>
          <a:prstGeom prst="rect">
            <a:avLst/>
          </a:prstGeom>
        </p:spPr>
        <p:txBody>
          <a:bodyPr wrap="square">
            <a:spAutoFit/>
          </a:bodyPr>
          <a:lstStyle/>
          <a:p>
            <a:r>
              <a:rPr lang="en-US" sz="1600" dirty="0"/>
              <a:t>Accessing real part of the Compton amplitude – the </a:t>
            </a:r>
            <a:r>
              <a:rPr lang="en-US" sz="1600" i="1" dirty="0"/>
              <a:t>information one can extract from the DVCS process, when comparing cross sections for both electron and positron beams.</a:t>
            </a:r>
          </a:p>
        </p:txBody>
      </p:sp>
    </p:spTree>
    <p:extLst>
      <p:ext uri="{BB962C8B-B14F-4D97-AF65-F5344CB8AC3E}">
        <p14:creationId xmlns:p14="http://schemas.microsoft.com/office/powerpoint/2010/main" val="30134811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88640</TotalTime>
  <Words>2113</Words>
  <Application>Microsoft Macintosh PowerPoint</Application>
  <PresentationFormat>On-screen Show (4:3)</PresentationFormat>
  <Paragraphs>148</Paragraphs>
  <Slides>11</Slides>
  <Notes>10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1" baseType="lpstr">
      <vt:lpstr>ＭＳ Ｐゴシック</vt:lpstr>
      <vt:lpstr>Arial</vt:lpstr>
      <vt:lpstr>Cambria</vt:lpstr>
      <vt:lpstr>Cambria Math</vt:lpstr>
      <vt:lpstr>Comic Sans MS</vt:lpstr>
      <vt:lpstr>Garamond</vt:lpstr>
      <vt:lpstr>Symbol</vt:lpstr>
      <vt:lpstr>Wingdings</vt:lpstr>
      <vt:lpstr>Edge</vt:lpstr>
      <vt:lpstr>Equation</vt:lpstr>
      <vt:lpstr>First Measurement of Timelike Compton Scattering PhysRevLett.127.262501 </vt:lpstr>
      <vt:lpstr>3-D Structure of the Nucleon: TMDs and GPDs</vt:lpstr>
      <vt:lpstr>Generalized Parton Distributions (GPDs)</vt:lpstr>
      <vt:lpstr>PowerPoint Presentation</vt:lpstr>
      <vt:lpstr>Lepton pair photo-production – BH+TCS</vt:lpstr>
      <vt:lpstr>PowerPoint Presentation</vt:lpstr>
      <vt:lpstr>Quasi-real photoproduction of lepton pairs</vt:lpstr>
      <vt:lpstr>PowerPoint Presentation</vt:lpstr>
      <vt:lpstr>PowerPoint Presentation</vt:lpstr>
      <vt:lpstr>PowerPoint Presentation</vt:lpstr>
      <vt:lpstr>Summary</vt:lpstr>
    </vt:vector>
  </TitlesOfParts>
  <Company>Jefferson Lab</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 Gaskell</dc:creator>
  <cp:lastModifiedBy>Stepan Stepanyan</cp:lastModifiedBy>
  <cp:revision>1152</cp:revision>
  <dcterms:created xsi:type="dcterms:W3CDTF">2011-09-27T10:07:37Z</dcterms:created>
  <dcterms:modified xsi:type="dcterms:W3CDTF">2022-04-07T13:51:59Z</dcterms:modified>
</cp:coreProperties>
</file>