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8" r:id="rId3"/>
    <p:sldId id="257" r:id="rId4"/>
    <p:sldId id="259" r:id="rId5"/>
    <p:sldId id="261" r:id="rId6"/>
    <p:sldId id="262" r:id="rId7"/>
    <p:sldId id="263" r:id="rId8"/>
    <p:sldId id="270" r:id="rId9"/>
    <p:sldId id="272" r:id="rId10"/>
    <p:sldId id="273" r:id="rId11"/>
    <p:sldId id="274" r:id="rId12"/>
    <p:sldId id="275" r:id="rId13"/>
    <p:sldId id="276" r:id="rId14"/>
    <p:sldId id="277" r:id="rId15"/>
    <p:sldId id="287" r:id="rId16"/>
    <p:sldId id="289" r:id="rId17"/>
    <p:sldId id="565" r:id="rId18"/>
    <p:sldId id="1244" r:id="rId19"/>
    <p:sldId id="1246" r:id="rId20"/>
    <p:sldId id="1245" r:id="rId21"/>
    <p:sldId id="1241" r:id="rId22"/>
    <p:sldId id="298" r:id="rId23"/>
    <p:sldId id="1249" r:id="rId24"/>
    <p:sldId id="1248" r:id="rId25"/>
    <p:sldId id="271" r:id="rId26"/>
    <p:sldId id="264" r:id="rId27"/>
    <p:sldId id="280" r:id="rId28"/>
    <p:sldId id="278" r:id="rId29"/>
    <p:sldId id="279" r:id="rId30"/>
    <p:sldId id="281" r:id="rId31"/>
    <p:sldId id="282" r:id="rId32"/>
    <p:sldId id="284" r:id="rId33"/>
    <p:sldId id="285" r:id="rId34"/>
    <p:sldId id="286" r:id="rId35"/>
    <p:sldId id="288" r:id="rId36"/>
    <p:sldId id="290" r:id="rId37"/>
    <p:sldId id="292" r:id="rId38"/>
    <p:sldId id="293" r:id="rId39"/>
    <p:sldId id="294" r:id="rId40"/>
    <p:sldId id="295" r:id="rId41"/>
    <p:sldId id="296" r:id="rId42"/>
    <p:sldId id="1247" r:id="rId43"/>
    <p:sldId id="566" r:id="rId44"/>
    <p:sldId id="1243" r:id="rId45"/>
    <p:sldId id="1234" r:id="rId46"/>
    <p:sldId id="260" r:id="rId47"/>
    <p:sldId id="266" r:id="rId48"/>
    <p:sldId id="283" r:id="rId49"/>
    <p:sldId id="29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9" autoAdjust="0"/>
    <p:restoredTop sz="94861"/>
  </p:normalViewPr>
  <p:slideViewPr>
    <p:cSldViewPr snapToGrid="0">
      <p:cViewPr varScale="1">
        <p:scale>
          <a:sx n="93" d="100"/>
          <a:sy n="93" d="100"/>
        </p:scale>
        <p:origin x="960" y="208"/>
      </p:cViewPr>
      <p:guideLst>
        <p:guide orient="horz" pos="2160"/>
        <p:guide pos="3840"/>
      </p:guideLst>
    </p:cSldViewPr>
  </p:slideViewPr>
  <p:notesTextViewPr>
    <p:cViewPr>
      <p:scale>
        <a:sx n="1" d="1"/>
        <a:sy n="1" d="1"/>
      </p:scale>
      <p:origin x="0" y="0"/>
    </p:cViewPr>
  </p:notesTextViewPr>
  <p:sorterViewPr>
    <p:cViewPr>
      <p:scale>
        <a:sx n="100" d="100"/>
        <a:sy n="100" d="100"/>
      </p:scale>
      <p:origin x="0" y="-11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08C63-08B2-074D-A3E3-E1850DB0D294}" type="datetimeFigureOut">
              <a:rPr lang="en-US" smtClean="0"/>
              <a:t>10/17/22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20187-CC5E-B049-9E27-2D57DE21A986}" type="slidenum">
              <a:rPr lang="en-US" smtClean="0"/>
              <a:t>‹#›</a:t>
            </a:fld>
            <a:endParaRPr lang="en-US"/>
          </a:p>
        </p:txBody>
      </p:sp>
    </p:spTree>
    <p:extLst>
      <p:ext uri="{BB962C8B-B14F-4D97-AF65-F5344CB8AC3E}">
        <p14:creationId xmlns:p14="http://schemas.microsoft.com/office/powerpoint/2010/main" val="1095156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20187-CC5E-B049-9E27-2D57DE21A986}" type="slidenum">
              <a:rPr lang="en-US" smtClean="0"/>
              <a:t>3</a:t>
            </a:fld>
            <a:endParaRPr lang="en-US"/>
          </a:p>
        </p:txBody>
      </p:sp>
    </p:spTree>
    <p:extLst>
      <p:ext uri="{BB962C8B-B14F-4D97-AF65-F5344CB8AC3E}">
        <p14:creationId xmlns:p14="http://schemas.microsoft.com/office/powerpoint/2010/main" val="33050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20187-CC5E-B049-9E27-2D57DE21A986}" type="slidenum">
              <a:rPr lang="en-US" smtClean="0"/>
              <a:t>4</a:t>
            </a:fld>
            <a:endParaRPr lang="en-US"/>
          </a:p>
        </p:txBody>
      </p:sp>
    </p:spTree>
    <p:extLst>
      <p:ext uri="{BB962C8B-B14F-4D97-AF65-F5344CB8AC3E}">
        <p14:creationId xmlns:p14="http://schemas.microsoft.com/office/powerpoint/2010/main" val="21959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20187-CC5E-B049-9E27-2D57DE21A986}" type="slidenum">
              <a:rPr lang="en-US" smtClean="0"/>
              <a:t>16</a:t>
            </a:fld>
            <a:endParaRPr lang="en-US"/>
          </a:p>
        </p:txBody>
      </p:sp>
    </p:spTree>
    <p:extLst>
      <p:ext uri="{BB962C8B-B14F-4D97-AF65-F5344CB8AC3E}">
        <p14:creationId xmlns:p14="http://schemas.microsoft.com/office/powerpoint/2010/main" val="26895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74606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7536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76059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45856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744-CCFF-4662-C1F6-DF4E4CFF8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9B63E-6BC3-1CE0-C505-4B41858D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980E7-A883-8C6C-1A18-139BDFC8C0B3}"/>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5900C229-C2CD-B526-9AB6-5EC5B3023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D2D22-6AB5-9CA0-C06F-6B49508085DC}"/>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89953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0D46-00B1-6BD2-5227-2E72E3E1A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AA39B-BDC6-FF9F-B60B-35FD3AA040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27C96-98CB-06A7-E18C-AAB8F9CFCDC8}"/>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D55CE19B-051F-59DC-1A98-AAEC2AF00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3961A-7ED6-A90C-2631-4ABA80FE2A0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213783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59579-0C74-B149-09BC-E2966ADE8D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D0F3D3-981B-F03B-0AC1-6BA513F10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F5F03-AF5E-C4B6-CF7F-5A283D52F894}"/>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5C4726E6-387B-6DFF-E49D-18C9FAB7E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5355C-D7C9-8F39-048A-49ABD81E553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58344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38F1-CF16-5083-4EC0-B14E8A275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8FDD3-DEAD-B23D-21A0-2DF2A8B69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3ECAA-E98D-4FAA-4BE2-B4D24C09906D}"/>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2EEB0B9B-4D90-5340-1CE4-474796381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62E2D-B775-E673-5BCD-60069D87C46E}"/>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165631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A72A-77C1-9969-61EF-55A51DFAD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FE4FFE-A08B-2CCE-84B0-752648B14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BCCE5-3B8E-45BE-47B6-78397AB12FD2}"/>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7B6C7720-CE07-BEEA-6190-69A743382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3C120-EDC1-9C81-325A-55A264F28D5D}"/>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78004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7741-AAAB-2CB0-F66E-72A4384E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557BB-B098-4CB4-54AA-F93B1F831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2590F-EA85-4A1E-0FF0-1C642EE3A2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BF45-FE77-1A5C-BCEC-462454C56CF5}"/>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6" name="Footer Placeholder 5">
            <a:extLst>
              <a:ext uri="{FF2B5EF4-FFF2-40B4-BE49-F238E27FC236}">
                <a16:creationId xmlns:a16="http://schemas.microsoft.com/office/drawing/2014/main" id="{1713E760-BD64-A8BC-DCCF-681DA6B64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8EA24-2FC7-CD19-F7F2-8E608551BDCF}"/>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264335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73BD-2384-4F92-0997-DC363B53A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A8415-5CC1-3C03-3AF4-BD8D255AF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E94F5-9859-6FD6-AABF-28E0F1D0A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BCD639-3D30-C157-4C24-29A18220A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BF180-334E-261B-D34A-0387FE17B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AAC20-1B38-43A4-D227-32D312E43E24}"/>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8" name="Footer Placeholder 7">
            <a:extLst>
              <a:ext uri="{FF2B5EF4-FFF2-40B4-BE49-F238E27FC236}">
                <a16:creationId xmlns:a16="http://schemas.microsoft.com/office/drawing/2014/main" id="{084EFFF1-EAB7-2285-AF9F-756C54888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41379-1FEB-BC5E-A55A-D88440A0EC5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96459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7007-1E99-5B52-5F9E-52B82E12D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485ECA-3780-16BE-9F3B-FEE853D18F88}"/>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4" name="Footer Placeholder 3">
            <a:extLst>
              <a:ext uri="{FF2B5EF4-FFF2-40B4-BE49-F238E27FC236}">
                <a16:creationId xmlns:a16="http://schemas.microsoft.com/office/drawing/2014/main" id="{C08EFF08-FDE4-F919-3846-EBE81546F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54247-5E84-4FF7-05A5-9D0819294C9B}"/>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417267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0DDA9-539C-55FB-5D37-FE6C86E7599D}"/>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3" name="Footer Placeholder 2">
            <a:extLst>
              <a:ext uri="{FF2B5EF4-FFF2-40B4-BE49-F238E27FC236}">
                <a16:creationId xmlns:a16="http://schemas.microsoft.com/office/drawing/2014/main" id="{FB91C8DF-6B08-1DD3-961F-2A0753F7C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55E5BA-AE0F-1EB6-F344-F65AFFCAAC63}"/>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89082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238A-6606-6980-F2D2-23EA8F20F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CDB38-9494-BC57-7C23-45B1A2E90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743D0-FE94-6600-B53F-4E684A2D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F811D-24E1-28AA-651F-A2538C4845AC}"/>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6" name="Footer Placeholder 5">
            <a:extLst>
              <a:ext uri="{FF2B5EF4-FFF2-40B4-BE49-F238E27FC236}">
                <a16:creationId xmlns:a16="http://schemas.microsoft.com/office/drawing/2014/main" id="{84740A27-BFC1-F9E6-B881-EE9269682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3F00C-FA7E-2C6F-CF6B-68BA5BE8C234}"/>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9234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A383-8395-FD33-422E-35724DA51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F8C67-5D8D-AF0D-BD26-BEB4C971D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E333D-E760-E208-9D28-2D596BD6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05B63-98FC-DA6D-83B7-588D09BFC00D}"/>
              </a:ext>
            </a:extLst>
          </p:cNvPr>
          <p:cNvSpPr>
            <a:spLocks noGrp="1"/>
          </p:cNvSpPr>
          <p:nvPr>
            <p:ph type="dt" sz="half" idx="10"/>
          </p:nvPr>
        </p:nvSpPr>
        <p:spPr/>
        <p:txBody>
          <a:bodyPr/>
          <a:lstStyle/>
          <a:p>
            <a:fld id="{A8D24942-BD06-544A-899B-3CC7C67D9C6D}" type="datetimeFigureOut">
              <a:rPr lang="en-US" smtClean="0"/>
              <a:t>10/17/22</a:t>
            </a:fld>
            <a:endParaRPr lang="en-US"/>
          </a:p>
        </p:txBody>
      </p:sp>
      <p:sp>
        <p:nvSpPr>
          <p:cNvPr id="6" name="Footer Placeholder 5">
            <a:extLst>
              <a:ext uri="{FF2B5EF4-FFF2-40B4-BE49-F238E27FC236}">
                <a16:creationId xmlns:a16="http://schemas.microsoft.com/office/drawing/2014/main" id="{F6804715-2B09-408B-0D84-7019628A0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5A03E-1C26-AE4F-8F69-2E14EA309AF4}"/>
              </a:ext>
            </a:extLst>
          </p:cNvPr>
          <p:cNvSpPr>
            <a:spLocks noGrp="1"/>
          </p:cNvSpPr>
          <p:nvPr>
            <p:ph type="sldNum" sz="quarter" idx="12"/>
          </p:nvPr>
        </p:nvSpPr>
        <p:spPr/>
        <p:txBody>
          <a:bodyPr/>
          <a:lstStyle/>
          <a:p>
            <a:fld id="{F356FB39-0283-9E49-868F-452F0BAC81DC}" type="slidenum">
              <a:rPr lang="en-US" smtClean="0"/>
              <a:t>‹#›</a:t>
            </a:fld>
            <a:endParaRPr lang="en-US"/>
          </a:p>
        </p:txBody>
      </p:sp>
    </p:spTree>
    <p:extLst>
      <p:ext uri="{BB962C8B-B14F-4D97-AF65-F5344CB8AC3E}">
        <p14:creationId xmlns:p14="http://schemas.microsoft.com/office/powerpoint/2010/main" val="327950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15C89-1BDA-3E80-8672-E3BFED905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D107C3-BD8D-8361-11AA-CD71D9FEC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3D80-D634-D475-3C24-9633726EA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24942-BD06-544A-899B-3CC7C67D9C6D}" type="datetimeFigureOut">
              <a:rPr lang="en-US" smtClean="0"/>
              <a:t>10/17/22</a:t>
            </a:fld>
            <a:endParaRPr lang="en-US"/>
          </a:p>
        </p:txBody>
      </p:sp>
      <p:sp>
        <p:nvSpPr>
          <p:cNvPr id="5" name="Footer Placeholder 4">
            <a:extLst>
              <a:ext uri="{FF2B5EF4-FFF2-40B4-BE49-F238E27FC236}">
                <a16:creationId xmlns:a16="http://schemas.microsoft.com/office/drawing/2014/main" id="{AE794E7C-1CAD-38C2-5F8D-FD1423545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6DD8C7-83B7-66CB-FFAD-ED1E7AC12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6FB39-0283-9E49-868F-452F0BAC81DC}" type="slidenum">
              <a:rPr lang="en-US" smtClean="0"/>
              <a:t>‹#›</a:t>
            </a:fld>
            <a:endParaRPr lang="en-US"/>
          </a:p>
        </p:txBody>
      </p:sp>
    </p:spTree>
    <p:extLst>
      <p:ext uri="{BB962C8B-B14F-4D97-AF65-F5344CB8AC3E}">
        <p14:creationId xmlns:p14="http://schemas.microsoft.com/office/powerpoint/2010/main" val="390425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oleObject" Target="../embeddings/oleObject1.bin"/><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11" Type="http://schemas.microsoft.com/office/2007/relationships/hdphoto" Target="../media/hdphoto3.wdp"/><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microsoft.com/office/2007/relationships/hdphoto" Target="../media/hdphoto6.wdp"/><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40.png"/><Relationship Id="rId5" Type="http://schemas.openxmlformats.org/officeDocument/2006/relationships/image" Target="../media/image37.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microsoft.com/office/2007/relationships/hdphoto" Target="../media/hdphoto11.wdp"/><Relationship Id="rId7" Type="http://schemas.microsoft.com/office/2007/relationships/hdphoto" Target="../media/hdphoto13.wdp"/><Relationship Id="rId12"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microsoft.com/office/2007/relationships/hdphoto" Target="../media/hdphoto15.wdp"/><Relationship Id="rId5" Type="http://schemas.microsoft.com/office/2007/relationships/hdphoto" Target="../media/hdphoto12.wdp"/><Relationship Id="rId1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48.png"/><Relationship Id="rId9" Type="http://schemas.microsoft.com/office/2007/relationships/hdphoto" Target="../media/hdphoto14.wdp"/><Relationship Id="rId14" Type="http://schemas.microsoft.com/office/2007/relationships/hdphoto" Target="../media/hdphoto16.wdp"/></Relationships>
</file>

<file path=ppt/slides/_rels/slide46.xml.rels><?xml version="1.0" encoding="UTF-8" standalone="yes"?>
<Relationships xmlns="http://schemas.openxmlformats.org/package/2006/relationships"><Relationship Id="rId8" Type="http://schemas.openxmlformats.org/officeDocument/2006/relationships/hyperlink" Target="https://arxiv.org/search/nucl-ex?searchtype=author&amp;query=Strakovsky,+I" TargetMode="External"/><Relationship Id="rId13" Type="http://schemas.openxmlformats.org/officeDocument/2006/relationships/hyperlink" Target="https://arxiv.org/search/hep-ph?searchtype=author&amp;query=Haberzettl,+H" TargetMode="External"/><Relationship Id="rId3" Type="http://schemas.openxmlformats.org/officeDocument/2006/relationships/hyperlink" Target="https://arxiv.org/search/nucl-ex?searchtype=author&amp;query=Doring,+M" TargetMode="External"/><Relationship Id="rId7" Type="http://schemas.openxmlformats.org/officeDocument/2006/relationships/hyperlink" Target="https://arxiv.org/search/nucl-ex?searchtype=author&amp;query=Smith,+G" TargetMode="External"/><Relationship Id="rId12" Type="http://schemas.openxmlformats.org/officeDocument/2006/relationships/hyperlink" Target="https://arxiv.org/search/hep-ph?searchtype=author&amp;query=D%C3%B6ring,+M" TargetMode="External"/><Relationship Id="rId17" Type="http://schemas.openxmlformats.org/officeDocument/2006/relationships/hyperlink" Target="https://arxiv.org/search/hep-ph?searchtype=author&amp;query=Swanson,+E+S" TargetMode="External"/><Relationship Id="rId2" Type="http://schemas.openxmlformats.org/officeDocument/2006/relationships/hyperlink" Target="https://arxiv.org/search/nucl-ex?searchtype=author&amp;query=Briscoe,+W+J" TargetMode="External"/><Relationship Id="rId16" Type="http://schemas.openxmlformats.org/officeDocument/2006/relationships/hyperlink" Target="https://arxiv.org/search/hep-ph?searchtype=author&amp;query=Strakovsky,+I+I" TargetMode="External"/><Relationship Id="rId1" Type="http://schemas.openxmlformats.org/officeDocument/2006/relationships/slideLayout" Target="../slideLayouts/slideLayout2.xml"/><Relationship Id="rId6" Type="http://schemas.openxmlformats.org/officeDocument/2006/relationships/hyperlink" Target="https://arxiv.org/search/nucl-ex?searchtype=author&amp;query=Naruki,+M" TargetMode="External"/><Relationship Id="rId11" Type="http://schemas.openxmlformats.org/officeDocument/2006/relationships/hyperlink" Target="https://arxiv.org/search/hep-ph?searchtype=author&amp;query=Briscoe,+W+J" TargetMode="External"/><Relationship Id="rId5" Type="http://schemas.openxmlformats.org/officeDocument/2006/relationships/hyperlink" Target="https://arxiv.org/search/nucl-ex?searchtype=author&amp;query=Manley,+D+M" TargetMode="External"/><Relationship Id="rId15" Type="http://schemas.openxmlformats.org/officeDocument/2006/relationships/hyperlink" Target="https://arxiv.org/search/hep-ph?searchtype=author&amp;query=Naruki,+M" TargetMode="External"/><Relationship Id="rId10" Type="http://schemas.openxmlformats.org/officeDocument/2006/relationships/hyperlink" Target="https://doi.org/10.48550/arXiv.2108.07591" TargetMode="External"/><Relationship Id="rId4" Type="http://schemas.openxmlformats.org/officeDocument/2006/relationships/hyperlink" Target="https://arxiv.org/search/nucl-ex?searchtype=author&amp;query=Haberzettl,+H" TargetMode="External"/><Relationship Id="rId9" Type="http://schemas.openxmlformats.org/officeDocument/2006/relationships/hyperlink" Target="https://arxiv.org/search/nucl-ex?searchtype=author&amp;query=Swanson,+E+S" TargetMode="External"/><Relationship Id="rId14" Type="http://schemas.openxmlformats.org/officeDocument/2006/relationships/hyperlink" Target="https://arxiv.org/search/hep-ph?searchtype=author&amp;query=Manley,+D+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58E0-94C8-DDD9-7B25-A2E2EAC2C744}"/>
              </a:ext>
            </a:extLst>
          </p:cNvPr>
          <p:cNvSpPr>
            <a:spLocks noGrp="1"/>
          </p:cNvSpPr>
          <p:nvPr>
            <p:ph type="ctrTitle"/>
          </p:nvPr>
        </p:nvSpPr>
        <p:spPr>
          <a:xfrm>
            <a:off x="1246909" y="886692"/>
            <a:ext cx="9850582" cy="5153890"/>
          </a:xfrm>
        </p:spPr>
        <p:txBody>
          <a:bodyPr>
            <a:normAutofit/>
          </a:bodyPr>
          <a:lstStyle/>
          <a:p>
            <a:r>
              <a:rPr lang="en-US" dirty="0">
                <a:latin typeface="Times New Roman"/>
                <a:cs typeface="Times New Roman"/>
              </a:rPr>
              <a:t>Physics Opportunities for Meson Beams</a:t>
            </a:r>
            <a:br>
              <a:rPr lang="en-US" dirty="0">
                <a:latin typeface="Times New Roman"/>
                <a:cs typeface="Times New Roman"/>
              </a:rPr>
            </a:br>
            <a:br>
              <a:rPr lang="en-US" sz="4000" dirty="0">
                <a:latin typeface="Times New Roman"/>
                <a:cs typeface="Times New Roman"/>
              </a:rPr>
            </a:br>
            <a:r>
              <a:rPr lang="en-US" sz="4000" dirty="0">
                <a:latin typeface="Times New Roman"/>
                <a:cs typeface="Times New Roman"/>
              </a:rPr>
              <a:t>W.J. Briscoe and Igor Strakovsky</a:t>
            </a:r>
            <a:br>
              <a:rPr lang="en-US" sz="4000" dirty="0">
                <a:latin typeface="Times New Roman"/>
                <a:cs typeface="Times New Roman"/>
              </a:rPr>
            </a:br>
            <a:br>
              <a:rPr lang="en-US" sz="4000" dirty="0">
                <a:latin typeface="Times New Roman"/>
                <a:cs typeface="Times New Roman"/>
              </a:rPr>
            </a:br>
            <a:r>
              <a:rPr lang="en-US" sz="3100" dirty="0">
                <a:latin typeface="Times New Roman"/>
                <a:cs typeface="Times New Roman"/>
              </a:rPr>
              <a:t>Department of Physics</a:t>
            </a:r>
            <a:br>
              <a:rPr lang="en-US" sz="3100" dirty="0">
                <a:latin typeface="Times New Roman"/>
                <a:cs typeface="Times New Roman"/>
              </a:rPr>
            </a:br>
            <a:r>
              <a:rPr lang="en-US" sz="3100" dirty="0">
                <a:latin typeface="Times New Roman"/>
                <a:cs typeface="Times New Roman"/>
              </a:rPr>
              <a:t>The George Washington University</a:t>
            </a:r>
            <a:br>
              <a:rPr lang="en-US" sz="3100" dirty="0">
                <a:latin typeface="Times New Roman"/>
                <a:cs typeface="Times New Roman"/>
              </a:rPr>
            </a:br>
            <a:r>
              <a:rPr lang="en-US" sz="3100" dirty="0">
                <a:latin typeface="Times New Roman"/>
                <a:cs typeface="Times New Roman"/>
              </a:rPr>
              <a:t>Virginia Science and Technology Campus</a:t>
            </a:r>
            <a:br>
              <a:rPr lang="en-US" sz="3100" dirty="0">
                <a:latin typeface="Times New Roman"/>
                <a:cs typeface="Times New Roman"/>
              </a:rPr>
            </a:br>
            <a:r>
              <a:rPr lang="en-US" sz="3100" dirty="0">
                <a:latin typeface="Times New Roman"/>
                <a:cs typeface="Times New Roman"/>
              </a:rPr>
              <a:t>Ashburn, VA 20147</a:t>
            </a:r>
          </a:p>
        </p:txBody>
      </p:sp>
      <p:pic>
        <p:nvPicPr>
          <p:cNvPr id="3" name="Picture 4">
            <a:extLst>
              <a:ext uri="{FF2B5EF4-FFF2-40B4-BE49-F238E27FC236}">
                <a16:creationId xmlns:a16="http://schemas.microsoft.com/office/drawing/2014/main" id="{23A9519B-F980-7938-B738-678A3C1A22A4}"/>
              </a:ext>
            </a:extLst>
          </p:cNvPr>
          <p:cNvPicPr>
            <a:picLocks noChangeAspect="1" noChangeArrowheads="1"/>
          </p:cNvPicPr>
          <p:nvPr/>
        </p:nvPicPr>
        <p:blipFill>
          <a:blip r:embed="rId2" cstate="print">
            <a:lum bright="-15000" contrast="40000"/>
          </a:blip>
          <a:srcRect/>
          <a:stretch>
            <a:fillRect/>
          </a:stretch>
        </p:blipFill>
        <p:spPr bwMode="auto">
          <a:xfrm rot="20583127">
            <a:off x="447445" y="3838831"/>
            <a:ext cx="2198911" cy="25580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0EF942C2-C03E-E770-587B-C51748C65636}"/>
              </a:ext>
            </a:extLst>
          </p:cNvPr>
          <p:cNvSpPr txBox="1"/>
          <p:nvPr/>
        </p:nvSpPr>
        <p:spPr>
          <a:xfrm>
            <a:off x="1972000" y="6292539"/>
            <a:ext cx="3960867" cy="646331"/>
          </a:xfrm>
          <a:prstGeom prst="rect">
            <a:avLst/>
          </a:prstGeom>
          <a:noFill/>
        </p:spPr>
        <p:txBody>
          <a:bodyPr wrap="square">
            <a:spAutoFit/>
          </a:bodyPr>
          <a:lstStyle/>
          <a:p>
            <a:r>
              <a:rPr lang="en-US" sz="1800" b="1" dirty="0">
                <a:highlight>
                  <a:srgbClr val="FFFF00"/>
                </a:highlight>
              </a:rPr>
              <a:t>2015 White Paper</a:t>
            </a:r>
          </a:p>
          <a:p>
            <a:r>
              <a:rPr lang="en-US" sz="1800" b="1" dirty="0">
                <a:solidFill>
                  <a:srgbClr val="FF0000"/>
                </a:solidFill>
                <a:highlight>
                  <a:srgbClr val="FFFF00"/>
                </a:highlight>
              </a:rPr>
              <a:t>135</a:t>
            </a:r>
            <a:r>
              <a:rPr lang="en-US" sz="1800" b="1" dirty="0">
                <a:highlight>
                  <a:srgbClr val="FFFF00"/>
                </a:highlight>
              </a:rPr>
              <a:t> endorsers from </a:t>
            </a:r>
            <a:r>
              <a:rPr lang="en-US" sz="1800" b="1" dirty="0">
                <a:solidFill>
                  <a:srgbClr val="FF0000"/>
                </a:solidFill>
                <a:highlight>
                  <a:srgbClr val="FFFF00"/>
                </a:highlight>
              </a:rPr>
              <a:t>77</a:t>
            </a:r>
            <a:r>
              <a:rPr lang="en-US" sz="1800" b="1" dirty="0">
                <a:highlight>
                  <a:srgbClr val="FFFF00"/>
                </a:highlight>
              </a:rPr>
              <a:t> labs worldwide</a:t>
            </a:r>
            <a:endParaRPr lang="en-US" dirty="0">
              <a:highlight>
                <a:srgbClr val="FFFF00"/>
              </a:highlight>
            </a:endParaRPr>
          </a:p>
        </p:txBody>
      </p:sp>
    </p:spTree>
    <p:extLst>
      <p:ext uri="{BB962C8B-B14F-4D97-AF65-F5344CB8AC3E}">
        <p14:creationId xmlns:p14="http://schemas.microsoft.com/office/powerpoint/2010/main" val="267398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615-E274-DECF-64E0-9AF118C90D1C}"/>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Why More Studies with Pion Beams are Needed</a:t>
            </a:r>
            <a:endParaRPr lang="en-US" sz="4000" dirty="0"/>
          </a:p>
        </p:txBody>
      </p:sp>
      <p:sp>
        <p:nvSpPr>
          <p:cNvPr id="3" name="Content Placeholder 2">
            <a:extLst>
              <a:ext uri="{FF2B5EF4-FFF2-40B4-BE49-F238E27FC236}">
                <a16:creationId xmlns:a16="http://schemas.microsoft.com/office/drawing/2014/main" id="{4EFBFF28-242F-CE52-977C-0EBC4BB7ED38}"/>
              </a:ext>
            </a:extLst>
          </p:cNvPr>
          <p:cNvSpPr>
            <a:spLocks noGrp="1"/>
          </p:cNvSpPr>
          <p:nvPr>
            <p:ph idx="1"/>
          </p:nvPr>
        </p:nvSpPr>
        <p:spPr>
          <a:xfrm>
            <a:off x="838200" y="1825625"/>
            <a:ext cx="10515600" cy="4667250"/>
          </a:xfrm>
        </p:spPr>
        <p:txBody>
          <a:bodyPr>
            <a:normAutofit/>
          </a:bodyPr>
          <a:lstStyle/>
          <a:p>
            <a:pPr algn="just"/>
            <a:r>
              <a:rPr lang="en-US" sz="2400" dirty="0">
                <a:solidFill>
                  <a:srgbClr val="231F20"/>
                </a:solidFill>
                <a:effectLst/>
                <a:latin typeface="Times New Roman" panose="02020603050405020304" pitchFamily="18" charset="0"/>
                <a:cs typeface="Times New Roman" panose="02020603050405020304" pitchFamily="18" charset="0"/>
              </a:rPr>
              <a:t>Figures 1, 2, and 3 summarize available data below center-of-mass energy </a:t>
            </a:r>
            <a:r>
              <a:rPr lang="en-US" sz="2400" i="1" dirty="0">
                <a:solidFill>
                  <a:srgbClr val="231F20"/>
                </a:solidFill>
                <a:effectLst/>
                <a:latin typeface="Times New Roman" panose="02020603050405020304" pitchFamily="18" charset="0"/>
                <a:cs typeface="Times New Roman" panose="02020603050405020304" pitchFamily="18" charset="0"/>
              </a:rPr>
              <a:t>W </a:t>
            </a:r>
            <a:r>
              <a:rPr lang="en-US" sz="2400" dirty="0">
                <a:solidFill>
                  <a:srgbClr val="231F20"/>
                </a:solidFill>
                <a:effectLst/>
                <a:latin typeface="Times New Roman" panose="02020603050405020304" pitchFamily="18" charset="0"/>
                <a:cs typeface="Times New Roman" panose="02020603050405020304" pitchFamily="18" charset="0"/>
              </a:rPr>
              <a:t>= 2</a:t>
            </a:r>
            <a:r>
              <a:rPr lang="en-US" sz="2400" i="1" dirty="0">
                <a:solidFill>
                  <a:srgbClr val="231F20"/>
                </a:solidFill>
                <a:effectLst/>
                <a:latin typeface="Times New Roman" panose="02020603050405020304" pitchFamily="18" charset="0"/>
                <a:cs typeface="Times New Roman" panose="02020603050405020304" pitchFamily="18" charset="0"/>
              </a:rPr>
              <a:t>.</a:t>
            </a:r>
            <a:r>
              <a:rPr lang="en-US" sz="2400" dirty="0">
                <a:solidFill>
                  <a:srgbClr val="231F20"/>
                </a:solidFill>
                <a:effectLst/>
                <a:latin typeface="Times New Roman" panose="02020603050405020304" pitchFamily="18" charset="0"/>
                <a:cs typeface="Times New Roman" panose="02020603050405020304" pitchFamily="18" charset="0"/>
              </a:rPr>
              <a:t>5 GeV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and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respectively. </a:t>
            </a:r>
          </a:p>
          <a:p>
            <a:pPr algn="just"/>
            <a:r>
              <a:rPr lang="el-GR" sz="2400" i="1" dirty="0">
                <a:solidFill>
                  <a:srgbClr val="231F20"/>
                </a:solidFill>
                <a:effectLst/>
                <a:latin typeface="Times New Roman" panose="02020603050405020304" pitchFamily="18" charset="0"/>
                <a:cs typeface="Times New Roman" panose="02020603050405020304" pitchFamily="18" charset="0"/>
              </a:rPr>
              <a:t>π</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elastic scattering data[11] allowed establishment of the 4-star resonances[12]. </a:t>
            </a:r>
          </a:p>
          <a:p>
            <a:pPr algn="just"/>
            <a:r>
              <a:rPr lang="el-GR" sz="2400" i="1" dirty="0">
                <a:effectLst/>
                <a:latin typeface="Times New Roman" panose="02020603050405020304" pitchFamily="18" charset="0"/>
                <a:cs typeface="Times New Roman" panose="02020603050405020304" pitchFamily="18" charset="0"/>
              </a:rPr>
              <a:t>π</a:t>
            </a:r>
            <a:r>
              <a:rPr lang="en-US" sz="2400" i="1" dirty="0">
                <a:effectLst/>
                <a:latin typeface="Times New Roman" panose="02020603050405020304" pitchFamily="18" charset="0"/>
                <a:cs typeface="Times New Roman" panose="02020603050405020304" pitchFamily="18" charset="0"/>
              </a:rPr>
              <a:t>N→</a:t>
            </a:r>
            <a:r>
              <a:rPr lang="el-GR" sz="2400" i="1" dirty="0">
                <a:effectLst/>
                <a:latin typeface="Times New Roman" panose="02020603050405020304" pitchFamily="18" charset="0"/>
                <a:cs typeface="Times New Roman" panose="02020603050405020304" pitchFamily="18" charset="0"/>
              </a:rPr>
              <a:t> π</a:t>
            </a:r>
            <a:r>
              <a:rPr lang="en-US" sz="2400" i="1" dirty="0">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data are old, have high systematic uncertainties and are incomplete. </a:t>
            </a:r>
          </a:p>
          <a:p>
            <a:pPr algn="just"/>
            <a:r>
              <a:rPr lang="en-US" sz="2400" dirty="0">
                <a:solidFill>
                  <a:srgbClr val="231F20"/>
                </a:solidFill>
                <a:latin typeface="Times New Roman" panose="02020603050405020304" pitchFamily="18" charset="0"/>
                <a:cs typeface="Times New Roman" panose="02020603050405020304" pitchFamily="18" charset="0"/>
              </a:rPr>
              <a:t>F</a:t>
            </a:r>
            <a:r>
              <a:rPr lang="en-US" sz="2400" dirty="0">
                <a:solidFill>
                  <a:srgbClr val="231F20"/>
                </a:solidFill>
                <a:effectLst/>
                <a:latin typeface="Times New Roman" panose="02020603050405020304" pitchFamily="18" charset="0"/>
                <a:cs typeface="Times New Roman" panose="02020603050405020304" pitchFamily="18" charset="0"/>
              </a:rPr>
              <a:t>ew data </a:t>
            </a:r>
            <a:r>
              <a:rPr lang="en-US" sz="2400" i="1" dirty="0">
                <a:solidFill>
                  <a:srgbClr val="231F20"/>
                </a:solidFill>
                <a:effectLst/>
                <a:latin typeface="Times New Roman" panose="02020603050405020304" pitchFamily="18" charset="0"/>
                <a:cs typeface="Times New Roman" panose="02020603050405020304" pitchFamily="18" charset="0"/>
              </a:rPr>
              <a:t>A </a:t>
            </a:r>
            <a:r>
              <a:rPr lang="en-US" sz="2400" dirty="0">
                <a:solidFill>
                  <a:srgbClr val="231F20"/>
                </a:solidFill>
                <a:effectLst/>
                <a:latin typeface="Times New Roman" panose="02020603050405020304" pitchFamily="18" charset="0"/>
                <a:cs typeface="Times New Roman" panose="02020603050405020304" pitchFamily="18" charset="0"/>
              </a:rPr>
              <a:t>and </a:t>
            </a:r>
            <a:r>
              <a:rPr lang="en-US" sz="2400" i="1" dirty="0">
                <a:solidFill>
                  <a:srgbClr val="231F20"/>
                </a:solidFill>
                <a:effectLst/>
                <a:latin typeface="Times New Roman" panose="02020603050405020304" pitchFamily="18" charset="0"/>
                <a:cs typeface="Times New Roman" panose="02020603050405020304" pitchFamily="18" charset="0"/>
              </a:rPr>
              <a:t>R</a:t>
            </a:r>
            <a:r>
              <a:rPr lang="en-US" sz="2400" dirty="0">
                <a:solidFill>
                  <a:srgbClr val="231F20"/>
                </a:solidFill>
                <a:effectLst/>
                <a:latin typeface="Times New Roman" panose="02020603050405020304" pitchFamily="18" charset="0"/>
                <a:cs typeface="Times New Roman" panose="02020603050405020304" pitchFamily="18" charset="0"/>
              </a:rPr>
              <a:t>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and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and for few energies and angles.</a:t>
            </a:r>
          </a:p>
          <a:p>
            <a:pPr algn="just"/>
            <a:r>
              <a:rPr lang="en-US" sz="2400" dirty="0">
                <a:solidFill>
                  <a:srgbClr val="231F20"/>
                </a:solidFill>
                <a:effectLst/>
                <a:latin typeface="Times New Roman" panose="02020603050405020304" pitchFamily="18" charset="0"/>
                <a:cs typeface="Times New Roman" panose="02020603050405020304" pitchFamily="18" charset="0"/>
              </a:rPr>
              <a:t>No </a:t>
            </a:r>
            <a:r>
              <a:rPr lang="en-US" sz="2400" i="1" dirty="0">
                <a:solidFill>
                  <a:srgbClr val="231F20"/>
                </a:solidFill>
                <a:effectLst/>
                <a:latin typeface="Times New Roman" panose="02020603050405020304" pitchFamily="18" charset="0"/>
                <a:cs typeface="Times New Roman" panose="02020603050405020304" pitchFamily="18" charset="0"/>
              </a:rPr>
              <a:t>A </a:t>
            </a:r>
            <a:r>
              <a:rPr lang="en-US" sz="2400" dirty="0">
                <a:solidFill>
                  <a:srgbClr val="231F20"/>
                </a:solidFill>
                <a:effectLst/>
                <a:latin typeface="Times New Roman" panose="02020603050405020304" pitchFamily="18" charset="0"/>
                <a:cs typeface="Times New Roman" panose="02020603050405020304" pitchFamily="18" charset="0"/>
              </a:rPr>
              <a:t>and </a:t>
            </a:r>
            <a:r>
              <a:rPr lang="en-US" sz="2400" i="1" dirty="0">
                <a:solidFill>
                  <a:srgbClr val="231F20"/>
                </a:solidFill>
                <a:effectLst/>
                <a:latin typeface="Times New Roman" panose="02020603050405020304" pitchFamily="18" charset="0"/>
                <a:cs typeface="Times New Roman" panose="02020603050405020304" pitchFamily="18" charset="0"/>
              </a:rPr>
              <a:t>R </a:t>
            </a:r>
            <a:r>
              <a:rPr lang="en-US" sz="2400" dirty="0">
                <a:solidFill>
                  <a:srgbClr val="231F20"/>
                </a:solidFill>
                <a:effectLst/>
                <a:latin typeface="Times New Roman" panose="02020603050405020304" pitchFamily="18" charset="0"/>
                <a:cs typeface="Times New Roman" panose="02020603050405020304" pitchFamily="18" charset="0"/>
              </a:rPr>
              <a:t>data for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and very few </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data; these observables needed to construct unbiased partial-wave amplitudes.</a:t>
            </a:r>
          </a:p>
          <a:p>
            <a:pPr algn="just"/>
            <a:r>
              <a:rPr lang="en-US" sz="2400" dirty="0">
                <a:solidFill>
                  <a:srgbClr val="231F20"/>
                </a:solidFill>
                <a:latin typeface="Times" pitchFamily="2" charset="0"/>
              </a:rPr>
              <a:t>D</a:t>
            </a:r>
            <a:r>
              <a:rPr lang="en-US" sz="2400" dirty="0">
                <a:solidFill>
                  <a:srgbClr val="231F20"/>
                </a:solidFill>
                <a:effectLst/>
                <a:latin typeface="Times" pitchFamily="2" charset="0"/>
              </a:rPr>
              <a:t>ramatic improvement in statistics made possible in modern experimental physics (EPECUR) is demonstrated (for medium energies) in Fig. 4.</a:t>
            </a:r>
            <a:endParaRPr lang="en-US" sz="2400" dirty="0">
              <a:solidFill>
                <a:srgbClr val="231F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46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579B-557D-EFAA-D343-78550D38AE85}"/>
              </a:ext>
            </a:extLst>
          </p:cNvPr>
          <p:cNvSpPr>
            <a:spLocks noGrp="1"/>
          </p:cNvSpPr>
          <p:nvPr>
            <p:ph type="title"/>
          </p:nvPr>
        </p:nvSpPr>
        <p:spPr>
          <a:xfrm>
            <a:off x="708338" y="5524413"/>
            <a:ext cx="10282560" cy="962603"/>
          </a:xfrm>
        </p:spPr>
        <p:txBody>
          <a:bodyPr anchor="t">
            <a:noAutofit/>
          </a:bodyPr>
          <a:lstStyle/>
          <a:p>
            <a:r>
              <a:rPr lang="en-US" sz="1800" dirty="0">
                <a:solidFill>
                  <a:srgbClr val="231F20"/>
                </a:solidFill>
                <a:effectLst/>
                <a:latin typeface="Times New Roman" panose="02020603050405020304" pitchFamily="18" charset="0"/>
                <a:cs typeface="Times New Roman" panose="02020603050405020304" pitchFamily="18" charset="0"/>
              </a:rPr>
              <a:t>Fig 1 Data available for </a:t>
            </a:r>
            <a:r>
              <a:rPr lang="el-GR" sz="1800" i="1" dirty="0">
                <a:solidFill>
                  <a:srgbClr val="231F20"/>
                </a:solidFill>
                <a:effectLst/>
                <a:latin typeface="Times New Roman" panose="02020603050405020304" pitchFamily="18" charset="0"/>
                <a:cs typeface="Times New Roman" panose="02020603050405020304" pitchFamily="18" charset="0"/>
              </a:rPr>
              <a:t>π</a:t>
            </a:r>
            <a:r>
              <a:rPr lang="el-GR" sz="1800" baseline="30000" dirty="0">
                <a:solidFill>
                  <a:srgbClr val="231F20"/>
                </a:solidFill>
                <a:effectLst/>
                <a:latin typeface="Times New Roman" panose="02020603050405020304" pitchFamily="18" charset="0"/>
                <a:cs typeface="Times New Roman" panose="02020603050405020304" pitchFamily="18" charset="0"/>
              </a:rPr>
              <a:t>+</a:t>
            </a:r>
            <a:r>
              <a:rPr lang="en-US" sz="1800" i="1" dirty="0">
                <a:solidFill>
                  <a:srgbClr val="231F20"/>
                </a:solidFill>
                <a:effectLst/>
                <a:latin typeface="Times New Roman" panose="02020603050405020304" pitchFamily="18" charset="0"/>
                <a:cs typeface="Times New Roman" panose="02020603050405020304" pitchFamily="18" charset="0"/>
              </a:rPr>
              <a:t>p </a:t>
            </a:r>
            <a:r>
              <a:rPr lang="en-US" sz="1800" dirty="0">
                <a:solidFill>
                  <a:srgbClr val="231F20"/>
                </a:solidFill>
                <a:effectLst/>
                <a:latin typeface="Times New Roman" panose="02020603050405020304" pitchFamily="18" charset="0"/>
                <a:cs typeface="Times New Roman" panose="02020603050405020304" pitchFamily="18" charset="0"/>
              </a:rPr>
              <a:t>→ </a:t>
            </a:r>
            <a:r>
              <a:rPr lang="el-GR" sz="1800" i="1" dirty="0">
                <a:solidFill>
                  <a:srgbClr val="231F20"/>
                </a:solidFill>
                <a:effectLst/>
                <a:latin typeface="Times New Roman" panose="02020603050405020304" pitchFamily="18" charset="0"/>
                <a:cs typeface="Times New Roman" panose="02020603050405020304" pitchFamily="18" charset="0"/>
              </a:rPr>
              <a:t>π</a:t>
            </a:r>
            <a:r>
              <a:rPr lang="el-GR" sz="1800" baseline="30000" dirty="0">
                <a:solidFill>
                  <a:srgbClr val="231F20"/>
                </a:solidFill>
                <a:effectLst/>
                <a:latin typeface="Times New Roman" panose="02020603050405020304" pitchFamily="18" charset="0"/>
                <a:cs typeface="Times New Roman" panose="02020603050405020304" pitchFamily="18" charset="0"/>
              </a:rPr>
              <a:t>+</a:t>
            </a:r>
            <a:r>
              <a:rPr lang="en-US" sz="1800" i="1" dirty="0">
                <a:solidFill>
                  <a:srgbClr val="231F20"/>
                </a:solidFill>
                <a:effectLst/>
                <a:latin typeface="Times New Roman" panose="02020603050405020304" pitchFamily="18" charset="0"/>
                <a:cs typeface="Times New Roman" panose="02020603050405020304" pitchFamily="18" charset="0"/>
              </a:rPr>
              <a:t>p </a:t>
            </a:r>
            <a:r>
              <a:rPr lang="en-US" sz="1800" dirty="0">
                <a:solidFill>
                  <a:srgbClr val="231F20"/>
                </a:solidFill>
                <a:effectLst/>
                <a:latin typeface="Times New Roman" panose="02020603050405020304" pitchFamily="18" charset="0"/>
                <a:cs typeface="Times New Roman" panose="02020603050405020304" pitchFamily="18" charset="0"/>
              </a:rPr>
              <a:t>as a function of </a:t>
            </a:r>
            <a:r>
              <a:rPr lang="en-US" sz="1800" i="1" dirty="0">
                <a:solidFill>
                  <a:srgbClr val="231F20"/>
                </a:solidFill>
                <a:effectLst/>
                <a:latin typeface="Times New Roman" panose="02020603050405020304" pitchFamily="18" charset="0"/>
                <a:cs typeface="Times New Roman" panose="02020603050405020304" pitchFamily="18" charset="0"/>
              </a:rPr>
              <a:t>W. </a:t>
            </a:r>
            <a:r>
              <a:rPr lang="en-US" sz="1800" dirty="0">
                <a:solidFill>
                  <a:srgbClr val="231F20"/>
                </a:solidFill>
                <a:effectLst/>
                <a:latin typeface="Times New Roman" panose="02020603050405020304" pitchFamily="18" charset="0"/>
                <a:cs typeface="Times New Roman" panose="02020603050405020304" pitchFamily="18" charset="0"/>
              </a:rPr>
              <a:t>[10] Row 1: (blue) total data for all observables, (red) differential cross-section (</a:t>
            </a:r>
            <a:r>
              <a:rPr lang="en-US" sz="1800" i="1" dirty="0">
                <a:solidFill>
                  <a:srgbClr val="231F20"/>
                </a:solidFill>
                <a:effectLst/>
                <a:latin typeface="Times New Roman" panose="02020603050405020304" pitchFamily="18" charset="0"/>
                <a:cs typeface="Times New Roman" panose="02020603050405020304" pitchFamily="18" charset="0"/>
              </a:rPr>
              <a:t>d</a:t>
            </a:r>
            <a:r>
              <a:rPr lang="el-GR" sz="1800" i="1" dirty="0">
                <a:solidFill>
                  <a:srgbClr val="231F20"/>
                </a:solidFill>
                <a:effectLst/>
                <a:latin typeface="Times New Roman" panose="02020603050405020304" pitchFamily="18" charset="0"/>
                <a:cs typeface="Times New Roman" panose="02020603050405020304" pitchFamily="18" charset="0"/>
              </a:rPr>
              <a:t>σ/</a:t>
            </a:r>
            <a:r>
              <a:rPr lang="en-US" sz="1800" i="1" dirty="0">
                <a:solidFill>
                  <a:srgbClr val="231F20"/>
                </a:solidFill>
                <a:effectLst/>
                <a:latin typeface="Times New Roman" panose="02020603050405020304" pitchFamily="18" charset="0"/>
                <a:cs typeface="Times New Roman" panose="02020603050405020304" pitchFamily="18" charset="0"/>
              </a:rPr>
              <a:t>d</a:t>
            </a:r>
            <a:r>
              <a:rPr lang="el-GR" sz="1800" dirty="0" err="1">
                <a:solidFill>
                  <a:srgbClr val="231F20"/>
                </a:solidFill>
                <a:effectLst/>
                <a:latin typeface="Times New Roman" panose="02020603050405020304" pitchFamily="18" charset="0"/>
                <a:cs typeface="Times New Roman" panose="02020603050405020304" pitchFamily="18" charset="0"/>
              </a:rPr>
              <a:t>Ω</a:t>
            </a:r>
            <a:r>
              <a:rPr lang="el-GR" sz="1800" dirty="0">
                <a:solidFill>
                  <a:srgbClr val="231F20"/>
                </a:solidFill>
                <a:effectLst/>
                <a:latin typeface="Times New Roman" panose="02020603050405020304" pitchFamily="18" charset="0"/>
                <a:cs typeface="Times New Roman" panose="02020603050405020304" pitchFamily="18" charset="0"/>
              </a:rPr>
              <a:t>) </a:t>
            </a:r>
            <a:r>
              <a:rPr lang="en-US" sz="1800" dirty="0">
                <a:solidFill>
                  <a:srgbClr val="231F20"/>
                </a:solidFill>
                <a:effectLst/>
                <a:latin typeface="Times New Roman" panose="02020603050405020304" pitchFamily="18" charset="0"/>
                <a:cs typeface="Times New Roman" panose="02020603050405020304" pitchFamily="18" charset="0"/>
              </a:rPr>
              <a:t>data, (green) polarization data available. Row 2: </a:t>
            </a:r>
            <a:r>
              <a:rPr lang="en-US" sz="1800" dirty="0">
                <a:solidFill>
                  <a:srgbClr val="231F20"/>
                </a:solidFill>
                <a:latin typeface="Times New Roman" panose="02020603050405020304" pitchFamily="18" charset="0"/>
                <a:cs typeface="Times New Roman" panose="02020603050405020304" pitchFamily="18" charset="0"/>
              </a:rPr>
              <a:t>(blue) </a:t>
            </a:r>
            <a:r>
              <a:rPr lang="en-US" sz="1800" i="1" dirty="0">
                <a:solidFill>
                  <a:srgbClr val="231F20"/>
                </a:solidFill>
                <a:effectLst/>
                <a:latin typeface="Times New Roman" panose="02020603050405020304" pitchFamily="18" charset="0"/>
                <a:cs typeface="Times New Roman" panose="02020603050405020304" pitchFamily="18" charset="0"/>
              </a:rPr>
              <a:t>P </a:t>
            </a:r>
            <a:r>
              <a:rPr lang="en-US" sz="1800" dirty="0">
                <a:solidFill>
                  <a:srgbClr val="231F20"/>
                </a:solidFill>
                <a:effectLst/>
                <a:latin typeface="Times New Roman" panose="02020603050405020304" pitchFamily="18" charset="0"/>
                <a:cs typeface="Times New Roman" panose="02020603050405020304" pitchFamily="18" charset="0"/>
              </a:rPr>
              <a:t>observables data, (red) </a:t>
            </a:r>
            <a:r>
              <a:rPr lang="en-US" sz="1800" i="1" dirty="0">
                <a:solidFill>
                  <a:srgbClr val="231F20"/>
                </a:solidFill>
                <a:effectLst/>
                <a:latin typeface="Times New Roman" panose="02020603050405020304" pitchFamily="18" charset="0"/>
                <a:cs typeface="Times New Roman" panose="02020603050405020304" pitchFamily="18" charset="0"/>
              </a:rPr>
              <a:t>R </a:t>
            </a:r>
            <a:r>
              <a:rPr lang="en-US" sz="1800" dirty="0">
                <a:solidFill>
                  <a:srgbClr val="231F20"/>
                </a:solidFill>
                <a:effectLst/>
                <a:latin typeface="Times New Roman" panose="02020603050405020304" pitchFamily="18" charset="0"/>
                <a:cs typeface="Times New Roman" panose="02020603050405020304" pitchFamily="18" charset="0"/>
              </a:rPr>
              <a:t>spin data, (green) </a:t>
            </a:r>
            <a:r>
              <a:rPr lang="en-US" sz="1800" i="1" dirty="0">
                <a:solidFill>
                  <a:srgbClr val="231F20"/>
                </a:solidFill>
                <a:effectLst/>
                <a:latin typeface="Times New Roman" panose="02020603050405020304" pitchFamily="18" charset="0"/>
                <a:cs typeface="Times New Roman" panose="02020603050405020304" pitchFamily="18" charset="0"/>
              </a:rPr>
              <a:t>A </a:t>
            </a:r>
            <a:r>
              <a:rPr lang="en-US" sz="1800" dirty="0">
                <a:solidFill>
                  <a:srgbClr val="231F20"/>
                </a:solidFill>
                <a:effectLst/>
                <a:latin typeface="Times New Roman" panose="02020603050405020304" pitchFamily="18" charset="0"/>
                <a:cs typeface="Times New Roman" panose="02020603050405020304" pitchFamily="18" charset="0"/>
              </a:rPr>
              <a:t>spin observable data.</a:t>
            </a:r>
            <a:br>
              <a:rPr lang="en-US" sz="1800" dirty="0">
                <a:solidFill>
                  <a:srgbClr val="231F20"/>
                </a:solidFill>
                <a:effectLst/>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C4D9F9A-76EF-B418-8DE0-467C8DE73DB2}"/>
              </a:ext>
            </a:extLst>
          </p:cNvPr>
          <p:cNvPicPr>
            <a:picLocks noGrp="1" noChangeAspect="1"/>
          </p:cNvPicPr>
          <p:nvPr>
            <p:ph idx="1"/>
          </p:nvPr>
        </p:nvPicPr>
        <p:blipFill>
          <a:blip r:embed="rId2"/>
          <a:stretch>
            <a:fillRect/>
          </a:stretch>
        </p:blipFill>
        <p:spPr>
          <a:xfrm>
            <a:off x="1517194" y="740316"/>
            <a:ext cx="8925791" cy="4659635"/>
          </a:xfrm>
          <a:prstGeom prst="rect">
            <a:avLst/>
          </a:prstGeom>
        </p:spPr>
      </p:pic>
      <p:sp>
        <p:nvSpPr>
          <p:cNvPr id="5" name="TextBox 4">
            <a:extLst>
              <a:ext uri="{FF2B5EF4-FFF2-40B4-BE49-F238E27FC236}">
                <a16:creationId xmlns:a16="http://schemas.microsoft.com/office/drawing/2014/main" id="{93D34314-FBF6-A394-1186-7E3FE0DD3214}"/>
              </a:ext>
            </a:extLst>
          </p:cNvPr>
          <p:cNvSpPr txBox="1"/>
          <p:nvPr/>
        </p:nvSpPr>
        <p:spPr>
          <a:xfrm>
            <a:off x="2727101" y="370984"/>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Tree>
    <p:extLst>
      <p:ext uri="{BB962C8B-B14F-4D97-AF65-F5344CB8AC3E}">
        <p14:creationId xmlns:p14="http://schemas.microsoft.com/office/powerpoint/2010/main" val="205044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04E7-3C2E-8A36-B666-4D754EB6E0EA}"/>
              </a:ext>
            </a:extLst>
          </p:cNvPr>
          <p:cNvSpPr>
            <a:spLocks noGrp="1"/>
          </p:cNvSpPr>
          <p:nvPr>
            <p:ph type="title"/>
          </p:nvPr>
        </p:nvSpPr>
        <p:spPr>
          <a:xfrm>
            <a:off x="746973" y="5626079"/>
            <a:ext cx="10330905" cy="917379"/>
          </a:xfrm>
        </p:spPr>
        <p:txBody>
          <a:bodyPr anchor="t">
            <a:noAutofit/>
          </a:bodyPr>
          <a:lstStyle/>
          <a:p>
            <a:r>
              <a:rPr lang="en-US" sz="1800" dirty="0">
                <a:latin typeface="Times New Roman" panose="02020603050405020304" pitchFamily="18" charset="0"/>
                <a:cs typeface="Times New Roman" panose="02020603050405020304" pitchFamily="18" charset="0"/>
              </a:rPr>
              <a:t>Fig 2 Data available for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as a function of W. [10] Row 1: (blue) total amount of data available for all observables, the second plot (red) differential cross-section (d</a:t>
            </a:r>
            <a:r>
              <a:rPr lang="el-GR" sz="1800" dirty="0">
                <a:latin typeface="Times New Roman" panose="02020603050405020304" pitchFamily="18" charset="0"/>
                <a:cs typeface="Times New Roman" panose="02020603050405020304" pitchFamily="18" charset="0"/>
              </a:rPr>
              <a:t>σ/</a:t>
            </a:r>
            <a:r>
              <a:rPr lang="en-US" sz="1800" dirty="0">
                <a:latin typeface="Times New Roman" panose="02020603050405020304" pitchFamily="18" charset="0"/>
                <a:cs typeface="Times New Roman" panose="02020603050405020304" pitchFamily="18" charset="0"/>
              </a:rPr>
              <a:t>d</a:t>
            </a:r>
            <a:r>
              <a:rPr lang="el-GR" sz="1800" dirty="0" err="1">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data, (green) polarization data. Row 2: (blue) P observables data, (red) R spin data available, (green) A spin data.</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EB5730A6-EE0A-C7FD-981B-BB9AAE3AA0C1}"/>
              </a:ext>
            </a:extLst>
          </p:cNvPr>
          <p:cNvPicPr>
            <a:picLocks noGrp="1" noChangeAspect="1"/>
          </p:cNvPicPr>
          <p:nvPr>
            <p:ph idx="1"/>
          </p:nvPr>
        </p:nvPicPr>
        <p:blipFill>
          <a:blip r:embed="rId2"/>
          <a:stretch>
            <a:fillRect/>
          </a:stretch>
        </p:blipFill>
        <p:spPr>
          <a:xfrm>
            <a:off x="1516508" y="1312164"/>
            <a:ext cx="9158983" cy="4233672"/>
          </a:xfrm>
          <a:prstGeom prst="rect">
            <a:avLst/>
          </a:prstGeom>
        </p:spPr>
      </p:pic>
      <p:sp>
        <p:nvSpPr>
          <p:cNvPr id="5" name="TextBox 4">
            <a:extLst>
              <a:ext uri="{FF2B5EF4-FFF2-40B4-BE49-F238E27FC236}">
                <a16:creationId xmlns:a16="http://schemas.microsoft.com/office/drawing/2014/main" id="{03FE9F93-9FF6-BB00-4E9B-709888947E8E}"/>
              </a:ext>
            </a:extLst>
          </p:cNvPr>
          <p:cNvSpPr txBox="1"/>
          <p:nvPr/>
        </p:nvSpPr>
        <p:spPr>
          <a:xfrm>
            <a:off x="3046926" y="414201"/>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Tree>
    <p:extLst>
      <p:ext uri="{BB962C8B-B14F-4D97-AF65-F5344CB8AC3E}">
        <p14:creationId xmlns:p14="http://schemas.microsoft.com/office/powerpoint/2010/main" val="52979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7B05-A3D8-1C3E-6C9A-DAE6F50E9CFD}"/>
              </a:ext>
            </a:extLst>
          </p:cNvPr>
          <p:cNvSpPr>
            <a:spLocks noGrp="1"/>
          </p:cNvSpPr>
          <p:nvPr>
            <p:ph type="title"/>
          </p:nvPr>
        </p:nvSpPr>
        <p:spPr>
          <a:xfrm>
            <a:off x="837127" y="5189795"/>
            <a:ext cx="10297732" cy="657213"/>
          </a:xfrm>
        </p:spPr>
        <p:txBody>
          <a:bodyPr anchor="t">
            <a:normAutofit/>
          </a:bodyPr>
          <a:lstStyle/>
          <a:p>
            <a:pPr algn="just"/>
            <a:r>
              <a:rPr lang="en-US" sz="1800" dirty="0">
                <a:latin typeface="Times New Roman" panose="02020603050405020304" pitchFamily="18" charset="0"/>
                <a:cs typeface="Times New Roman" panose="02020603050405020304" pitchFamily="18" charset="0"/>
              </a:rPr>
              <a:t>Fig 3 Data available for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p → </a:t>
            </a:r>
            <a:r>
              <a:rPr lang="el-GR" sz="1800" dirty="0">
                <a:latin typeface="Times New Roman" panose="02020603050405020304" pitchFamily="18" charset="0"/>
                <a:cs typeface="Times New Roman" panose="02020603050405020304" pitchFamily="18" charset="0"/>
              </a:rPr>
              <a:t>π</a:t>
            </a:r>
            <a:r>
              <a:rPr lang="el-GR"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n as a function of W [10]. (blue) shows total amount of data available for all observables, (red) shows differential cross-section (d</a:t>
            </a:r>
            <a:r>
              <a:rPr lang="el-GR" sz="1800" dirty="0">
                <a:latin typeface="Times New Roman" panose="02020603050405020304" pitchFamily="18" charset="0"/>
                <a:cs typeface="Times New Roman" panose="02020603050405020304" pitchFamily="18" charset="0"/>
              </a:rPr>
              <a:t>σ/</a:t>
            </a:r>
            <a:r>
              <a:rPr lang="en-US" sz="1800" dirty="0">
                <a:latin typeface="Times New Roman" panose="02020603050405020304" pitchFamily="18" charset="0"/>
                <a:cs typeface="Times New Roman" panose="02020603050405020304" pitchFamily="18" charset="0"/>
              </a:rPr>
              <a:t>d</a:t>
            </a:r>
            <a:r>
              <a:rPr lang="el-GR" sz="1800" dirty="0" err="1">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data, (blue) shows the amount of polarization data.</a:t>
            </a:r>
          </a:p>
        </p:txBody>
      </p:sp>
      <p:pic>
        <p:nvPicPr>
          <p:cNvPr id="4" name="Content Placeholder 3">
            <a:extLst>
              <a:ext uri="{FF2B5EF4-FFF2-40B4-BE49-F238E27FC236}">
                <a16:creationId xmlns:a16="http://schemas.microsoft.com/office/drawing/2014/main" id="{113CD986-7BC0-F1C8-9A96-396DD4707E32}"/>
              </a:ext>
            </a:extLst>
          </p:cNvPr>
          <p:cNvPicPr>
            <a:picLocks noGrp="1" noChangeAspect="1"/>
          </p:cNvPicPr>
          <p:nvPr>
            <p:ph idx="1"/>
          </p:nvPr>
        </p:nvPicPr>
        <p:blipFill>
          <a:blip r:embed="rId2"/>
          <a:stretch>
            <a:fillRect/>
          </a:stretch>
        </p:blipFill>
        <p:spPr>
          <a:xfrm>
            <a:off x="1389524" y="1136775"/>
            <a:ext cx="9412951" cy="3804099"/>
          </a:xfrm>
          <a:prstGeom prst="rect">
            <a:avLst/>
          </a:prstGeom>
        </p:spPr>
      </p:pic>
      <p:sp>
        <p:nvSpPr>
          <p:cNvPr id="5" name="TextBox 4">
            <a:extLst>
              <a:ext uri="{FF2B5EF4-FFF2-40B4-BE49-F238E27FC236}">
                <a16:creationId xmlns:a16="http://schemas.microsoft.com/office/drawing/2014/main" id="{5DE94797-BEA5-B673-474B-5D904AABD758}"/>
              </a:ext>
            </a:extLst>
          </p:cNvPr>
          <p:cNvSpPr txBox="1"/>
          <p:nvPr/>
        </p:nvSpPr>
        <p:spPr>
          <a:xfrm>
            <a:off x="3046927" y="428889"/>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Tree>
    <p:extLst>
      <p:ext uri="{BB962C8B-B14F-4D97-AF65-F5344CB8AC3E}">
        <p14:creationId xmlns:p14="http://schemas.microsoft.com/office/powerpoint/2010/main" val="78218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E3F4-8A20-A6C9-DD2E-DC23BB13AC19}"/>
              </a:ext>
            </a:extLst>
          </p:cNvPr>
          <p:cNvSpPr>
            <a:spLocks noGrp="1"/>
          </p:cNvSpPr>
          <p:nvPr>
            <p:ph type="title"/>
          </p:nvPr>
        </p:nvSpPr>
        <p:spPr>
          <a:xfrm>
            <a:off x="856981" y="5529127"/>
            <a:ext cx="10478037" cy="1125734"/>
          </a:xfrm>
        </p:spPr>
        <p:txBody>
          <a:bodyPr anchor="t">
            <a:noAutofit/>
          </a:bodyPr>
          <a:lstStyle/>
          <a:p>
            <a:r>
              <a:rPr lang="en-US" sz="1600" dirty="0">
                <a:latin typeface="Times New Roman" panose="02020603050405020304" pitchFamily="18" charset="0"/>
                <a:cs typeface="Times New Roman" panose="02020603050405020304" pitchFamily="18" charset="0"/>
              </a:rPr>
              <a:t>Fig 4 Differential cross section C.M. for </a:t>
            </a:r>
            <a:r>
              <a:rPr lang="el-GR" sz="1600" dirty="0">
                <a:latin typeface="Times New Roman" panose="02020603050405020304" pitchFamily="18" charset="0"/>
                <a:cs typeface="Times New Roman" panose="02020603050405020304" pitchFamily="18" charset="0"/>
              </a:rPr>
              <a:t>π−</a:t>
            </a:r>
            <a:r>
              <a:rPr lang="en-US" sz="1600" dirty="0">
                <a:latin typeface="Times New Roman" panose="02020603050405020304" pitchFamily="18" charset="0"/>
                <a:cs typeface="Times New Roman" panose="02020603050405020304" pitchFamily="18" charset="0"/>
              </a:rPr>
              <a:t>p (top) and </a:t>
            </a:r>
            <a:r>
              <a:rPr lang="el-GR" sz="1600" dirty="0">
                <a:latin typeface="Times New Roman" panose="02020603050405020304" pitchFamily="18" charset="0"/>
                <a:cs typeface="Times New Roman" panose="02020603050405020304" pitchFamily="18" charset="0"/>
              </a:rPr>
              <a:t>π+</a:t>
            </a:r>
            <a:r>
              <a:rPr lang="en-US" sz="1600" dirty="0">
                <a:latin typeface="Times New Roman" panose="02020603050405020304" pitchFamily="18" charset="0"/>
                <a:cs typeface="Times New Roman" panose="02020603050405020304" pitchFamily="18" charset="0"/>
              </a:rPr>
              <a:t>p (bottom) elastic scattering.  EPECUR data (blue) [13] previous measurements [14]  black. Data from earlier experiments within bins of ∆</a:t>
            </a:r>
            <a:r>
              <a:rPr lang="el-GR" sz="1600" dirty="0">
                <a:latin typeface="Times New Roman" panose="02020603050405020304" pitchFamily="18" charset="0"/>
                <a:cs typeface="Times New Roman" panose="02020603050405020304" pitchFamily="18" charset="0"/>
              </a:rPr>
              <a:t>θ</a:t>
            </a:r>
            <a:r>
              <a:rPr lang="en-US" sz="1600" baseline="-25000" dirty="0">
                <a:latin typeface="Times New Roman" panose="02020603050405020304" pitchFamily="18" charset="0"/>
                <a:cs typeface="Times New Roman" panose="02020603050405020304" pitchFamily="18" charset="0"/>
              </a:rPr>
              <a:t>CM</a:t>
            </a:r>
            <a:r>
              <a:rPr lang="en-US" sz="1600" dirty="0">
                <a:latin typeface="Times New Roman" panose="02020603050405020304" pitchFamily="18" charset="0"/>
                <a:cs typeface="Times New Roman" panose="02020603050405020304" pitchFamily="18" charset="0"/>
              </a:rPr>
              <a:t> = ±1</a:t>
            </a:r>
            <a:r>
              <a:rPr lang="en-US" sz="1600" baseline="30000"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GWU fit, WI08 [11] red solid curve, older KH80 [15], KA84 [16], and CMB [17] fits blue dash-dotted, green short dashed, and black dashed curves, respectively.</a:t>
            </a:r>
          </a:p>
        </p:txBody>
      </p:sp>
      <p:pic>
        <p:nvPicPr>
          <p:cNvPr id="4" name="Content Placeholder 3">
            <a:extLst>
              <a:ext uri="{FF2B5EF4-FFF2-40B4-BE49-F238E27FC236}">
                <a16:creationId xmlns:a16="http://schemas.microsoft.com/office/drawing/2014/main" id="{63378982-5DC3-4A1F-780D-A0D636CD08CB}"/>
              </a:ext>
            </a:extLst>
          </p:cNvPr>
          <p:cNvPicPr>
            <a:picLocks noGrp="1" noChangeAspect="1"/>
          </p:cNvPicPr>
          <p:nvPr>
            <p:ph idx="1"/>
          </p:nvPr>
        </p:nvPicPr>
        <p:blipFill>
          <a:blip r:embed="rId2"/>
          <a:stretch>
            <a:fillRect/>
          </a:stretch>
        </p:blipFill>
        <p:spPr>
          <a:xfrm>
            <a:off x="2060620" y="843373"/>
            <a:ext cx="8343167" cy="4727794"/>
          </a:xfrm>
          <a:prstGeom prst="rect">
            <a:avLst/>
          </a:prstGeom>
        </p:spPr>
      </p:pic>
      <p:sp>
        <p:nvSpPr>
          <p:cNvPr id="5" name="TextBox 4">
            <a:extLst>
              <a:ext uri="{FF2B5EF4-FFF2-40B4-BE49-F238E27FC236}">
                <a16:creationId xmlns:a16="http://schemas.microsoft.com/office/drawing/2014/main" id="{773A62FF-827D-F490-76AE-8B24F9DC0B33}"/>
              </a:ext>
            </a:extLst>
          </p:cNvPr>
          <p:cNvSpPr txBox="1"/>
          <p:nvPr/>
        </p:nvSpPr>
        <p:spPr>
          <a:xfrm>
            <a:off x="1208690" y="203139"/>
            <a:ext cx="9764111" cy="707886"/>
          </a:xfrm>
          <a:prstGeom prst="rect">
            <a:avLst/>
          </a:prstGeom>
          <a:noFill/>
        </p:spPr>
        <p:txBody>
          <a:bodyPr wrap="square">
            <a:spAutoFit/>
          </a:bodyPr>
          <a:lstStyle/>
          <a:p>
            <a:pPr algn="ctr"/>
            <a:r>
              <a:rPr lang="en-US" sz="4000" dirty="0">
                <a:solidFill>
                  <a:srgbClr val="231F20"/>
                </a:solidFill>
                <a:effectLst/>
                <a:latin typeface="Times" pitchFamily="2" charset="0"/>
              </a:rPr>
              <a:t>Improved Measurements from EPECUR </a:t>
            </a:r>
          </a:p>
        </p:txBody>
      </p:sp>
    </p:spTree>
    <p:extLst>
      <p:ext uri="{BB962C8B-B14F-4D97-AF65-F5344CB8AC3E}">
        <p14:creationId xmlns:p14="http://schemas.microsoft.com/office/powerpoint/2010/main" val="23319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480" y="5581960"/>
            <a:ext cx="7999352" cy="600414"/>
          </a:xfrm>
        </p:spPr>
        <p:txBody>
          <a:bodyPr anchor="t">
            <a:normAutofit/>
          </a:bodyPr>
          <a:lstStyle/>
          <a:p>
            <a:r>
              <a:rPr lang="en-US" sz="1800" dirty="0">
                <a:latin typeface="Times New Roman" panose="02020603050405020304" pitchFamily="18" charset="0"/>
                <a:cs typeface="Times New Roman" panose="02020603050405020304" pitchFamily="18" charset="0"/>
              </a:rPr>
              <a:t>Fig. 6 Differential cross section of the reaction </a:t>
            </a:r>
            <a:r>
              <a:rPr lang="en-US" sz="1800" i="1" dirty="0">
                <a:latin typeface="Times New Roman" panose="02020603050405020304" pitchFamily="18" charset="0"/>
                <a:cs typeface="Times New Roman" panose="02020603050405020304" pitchFamily="18" charset="0"/>
              </a:rPr>
              <a:t>π</a:t>
            </a:r>
            <a:r>
              <a:rPr lang="en-US" sz="1800" baseline="300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p </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K</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Σ</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t>
            </a:r>
            <a:r>
              <a:rPr lang="en-US" sz="1800" i="1" dirty="0" err="1">
                <a:latin typeface="Times New Roman" panose="02020603050405020304" pitchFamily="18" charset="0"/>
                <a:cs typeface="Times New Roman" panose="02020603050405020304" pitchFamily="18" charset="0"/>
              </a:rPr>
              <a:t>p</a:t>
            </a:r>
            <a:r>
              <a:rPr lang="en-US" sz="1800" baseline="-25000" dirty="0" err="1">
                <a:latin typeface="Times New Roman" panose="02020603050405020304" pitchFamily="18" charset="0"/>
                <a:cs typeface="Times New Roman" panose="02020603050405020304" pitchFamily="18" charset="0"/>
              </a:rPr>
              <a:t>lab</a:t>
            </a:r>
            <a:r>
              <a:rPr lang="en-US" sz="1800" dirty="0">
                <a:latin typeface="Times New Roman" panose="02020603050405020304" pitchFamily="18" charset="0"/>
                <a:cs typeface="Times New Roman" panose="02020603050405020304" pitchFamily="18" charset="0"/>
              </a:rPr>
              <a:t> =1</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37 GeV/</a:t>
            </a:r>
            <a:r>
              <a:rPr lang="en-US" sz="1800" i="1" dirty="0">
                <a:latin typeface="Times New Roman" panose="02020603050405020304" pitchFamily="18" charset="0"/>
                <a:cs typeface="Times New Roman" panose="02020603050405020304" pitchFamily="18" charset="0"/>
              </a:rPr>
              <a:t>c </a:t>
            </a:r>
            <a:r>
              <a:rPr lang="en-US" sz="1800" dirty="0">
                <a:latin typeface="Times New Roman" panose="02020603050405020304" pitchFamily="18" charset="0"/>
                <a:cs typeface="Times New Roman" panose="02020603050405020304" pitchFamily="18" charset="0"/>
              </a:rPr>
              <a:t>from a recent J-PARC experiment [25], compared older data. [26]</a:t>
            </a:r>
          </a:p>
        </p:txBody>
      </p:sp>
      <p:sp>
        <p:nvSpPr>
          <p:cNvPr id="5" name="TextBox 4">
            <a:extLst>
              <a:ext uri="{FF2B5EF4-FFF2-40B4-BE49-F238E27FC236}">
                <a16:creationId xmlns:a16="http://schemas.microsoft.com/office/drawing/2014/main" id="{7C8BD5D9-18B7-D320-3191-5A431E044C74}"/>
              </a:ext>
            </a:extLst>
          </p:cNvPr>
          <p:cNvSpPr txBox="1"/>
          <p:nvPr/>
        </p:nvSpPr>
        <p:spPr>
          <a:xfrm>
            <a:off x="1812165" y="437046"/>
            <a:ext cx="8567670"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Newer Measurements from J-PARC </a:t>
            </a:r>
            <a:endParaRPr lang="en-US" sz="4000" dirty="0"/>
          </a:p>
        </p:txBody>
      </p:sp>
      <p:pic>
        <p:nvPicPr>
          <p:cNvPr id="11" name="Picture 4">
            <a:extLst>
              <a:ext uri="{FF2B5EF4-FFF2-40B4-BE49-F238E27FC236}">
                <a16:creationId xmlns:a16="http://schemas.microsoft.com/office/drawing/2014/main" id="{98941D60-E29D-3A0B-2023-69DF1276BC14}"/>
              </a:ext>
            </a:extLst>
          </p:cNvPr>
          <p:cNvPicPr>
            <a:picLocks noGrp="1" noChangeAspect="1" noChangeArrowheads="1"/>
          </p:cNvPicPr>
          <p:nvPr>
            <p:ph idx="1"/>
          </p:nvPr>
        </p:nvPicPr>
        <p:blipFill>
          <a:blip r:embed="rId2" cstate="print"/>
          <a:srcRect/>
          <a:stretch>
            <a:fillRect/>
          </a:stretch>
        </p:blipFill>
        <p:spPr bwMode="auto">
          <a:xfrm>
            <a:off x="1377268" y="2807208"/>
            <a:ext cx="8741564" cy="2494380"/>
          </a:xfrm>
          <a:prstGeom prst="rect">
            <a:avLst/>
          </a:prstGeom>
          <a:noFill/>
          <a:ln w="9525">
            <a:noFill/>
            <a:miter lim="800000"/>
            <a:headEnd/>
            <a:tailEnd/>
          </a:ln>
        </p:spPr>
      </p:pic>
      <p:sp>
        <p:nvSpPr>
          <p:cNvPr id="4" name="TextBox 3">
            <a:extLst>
              <a:ext uri="{FF2B5EF4-FFF2-40B4-BE49-F238E27FC236}">
                <a16:creationId xmlns:a16="http://schemas.microsoft.com/office/drawing/2014/main" id="{D1F55324-29C5-1E0D-6F1B-DC765E5B0FE5}"/>
              </a:ext>
            </a:extLst>
          </p:cNvPr>
          <p:cNvSpPr txBox="1"/>
          <p:nvPr/>
        </p:nvSpPr>
        <p:spPr>
          <a:xfrm>
            <a:off x="1188720" y="1144932"/>
            <a:ext cx="9555480" cy="1477328"/>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a:cs typeface="Times New Roman"/>
              </a:rPr>
              <a:t>Fig. 6 shows measurements of the pure isospin I = 3/2 K+Σ+ final state by the </a:t>
            </a:r>
            <a:r>
              <a:rPr lang="en-US" sz="1800" dirty="0">
                <a:solidFill>
                  <a:srgbClr val="0000FF"/>
                </a:solidFill>
                <a:latin typeface="Times New Roman"/>
                <a:cs typeface="Times New Roman"/>
              </a:rPr>
              <a:t>E19 Collaboration </a:t>
            </a:r>
            <a:r>
              <a:rPr lang="en-US" sz="1800" dirty="0">
                <a:latin typeface="Times New Roman"/>
                <a:cs typeface="Times New Roman"/>
              </a:rPr>
              <a:t>at J-PARC, compared older data.</a:t>
            </a:r>
          </a:p>
          <a:p>
            <a:pPr marL="285750" indent="-285750">
              <a:buFont typeface="Arial" panose="020B0604020202020204" pitchFamily="34" charset="0"/>
              <a:buChar char="•"/>
            </a:pPr>
            <a:r>
              <a:rPr lang="en-US" sz="1800" dirty="0">
                <a:latin typeface="Times New Roman"/>
                <a:cs typeface="Times New Roman"/>
              </a:rPr>
              <a:t>N</a:t>
            </a:r>
            <a:r>
              <a:rPr lang="en-US" dirty="0">
                <a:latin typeface="Times New Roman"/>
                <a:cs typeface="Times New Roman"/>
              </a:rPr>
              <a:t>ote the</a:t>
            </a:r>
            <a:r>
              <a:rPr lang="en-US" sz="1800" dirty="0">
                <a:latin typeface="Times New Roman"/>
                <a:cs typeface="Times New Roman"/>
              </a:rPr>
              <a:t> improvement in uncertainties and angular range!</a:t>
            </a:r>
          </a:p>
          <a:p>
            <a:pPr marL="285750" indent="-285750">
              <a:buFont typeface="Arial" panose="020B0604020202020204" pitchFamily="34" charset="0"/>
              <a:buChar char="•"/>
            </a:pPr>
            <a:r>
              <a:rPr lang="en-US" dirty="0">
                <a:latin typeface="Times New Roman"/>
                <a:cs typeface="Times New Roman"/>
              </a:rPr>
              <a:t>Similar m</a:t>
            </a:r>
            <a:r>
              <a:rPr lang="en-US" sz="1800" dirty="0">
                <a:latin typeface="Times New Roman"/>
                <a:cs typeface="Times New Roman"/>
              </a:rPr>
              <a:t>easurements will greatly improve PWAs of </a:t>
            </a:r>
            <a:r>
              <a:rPr lang="en-US" sz="1800" i="1" dirty="0">
                <a:latin typeface="Times New Roman"/>
                <a:cs typeface="Times New Roman"/>
              </a:rPr>
              <a:t>K</a:t>
            </a:r>
            <a:r>
              <a:rPr lang="en-US" sz="1800" dirty="0">
                <a:latin typeface="Times New Roman"/>
                <a:cs typeface="Times New Roman"/>
              </a:rPr>
              <a:t>Σ final state and help to extract </a:t>
            </a:r>
            <a:r>
              <a:rPr lang="en-US" sz="1800" i="1" dirty="0">
                <a:latin typeface="Times New Roman"/>
                <a:cs typeface="Times New Roman"/>
              </a:rPr>
              <a:t>S</a:t>
            </a:r>
            <a:r>
              <a:rPr lang="en-US" sz="1800" dirty="0">
                <a:latin typeface="Times New Roman"/>
                <a:cs typeface="Times New Roman"/>
              </a:rPr>
              <a:t>-wave contributions needed in approaches based on unitarized chiral perturbation theory/</a:t>
            </a:r>
          </a:p>
        </p:txBody>
      </p:sp>
    </p:spTree>
    <p:extLst>
      <p:ext uri="{BB962C8B-B14F-4D97-AF65-F5344CB8AC3E}">
        <p14:creationId xmlns:p14="http://schemas.microsoft.com/office/powerpoint/2010/main" val="58027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latin typeface="Times New Roman"/>
                <a:cs typeface="Times New Roman"/>
              </a:rPr>
              <a:t>Other Studies with Pion Beams</a:t>
            </a:r>
            <a:endParaRPr lang="en-US" dirty="0"/>
          </a:p>
        </p:txBody>
      </p:sp>
      <p:sp>
        <p:nvSpPr>
          <p:cNvPr id="3" name="Content Placeholder 2"/>
          <p:cNvSpPr>
            <a:spLocks noGrp="1"/>
          </p:cNvSpPr>
          <p:nvPr>
            <p:ph idx="1"/>
          </p:nvPr>
        </p:nvSpPr>
        <p:spPr>
          <a:xfrm>
            <a:off x="695459" y="1343818"/>
            <a:ext cx="11397803" cy="4953951"/>
          </a:xfrm>
        </p:spPr>
        <p:txBody>
          <a:bodyPr>
            <a:normAutofit fontScale="77500" lnSpcReduction="20000"/>
          </a:bodyPr>
          <a:lstStyle/>
          <a:p>
            <a:r>
              <a:rPr lang="en-US" sz="2900" dirty="0">
                <a:latin typeface="Times New Roman"/>
                <a:cs typeface="Times New Roman"/>
              </a:rPr>
              <a:t>Other measurable reactions include </a:t>
            </a:r>
            <a:r>
              <a:rPr lang="en-US" sz="2900" i="1" dirty="0">
                <a:latin typeface="Times New Roman"/>
                <a:cs typeface="Times New Roman"/>
              </a:rPr>
              <a:t>ππN </a:t>
            </a:r>
            <a:r>
              <a:rPr lang="en-US" sz="2900" dirty="0">
                <a:latin typeface="Times New Roman"/>
                <a:cs typeface="Times New Roman"/>
              </a:rPr>
              <a:t>final states:</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p</a:t>
            </a:r>
            <a:r>
              <a:rPr lang="mr-IN" sz="2900" dirty="0">
                <a:latin typeface="Times New Roman"/>
                <a:cs typeface="Times New Roman"/>
              </a:rPr>
              <a:t>,        </a:t>
            </a:r>
            <a:r>
              <a:rPr lang="en-US"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n</a:t>
            </a:r>
            <a:r>
              <a:rPr lang="mr-IN" sz="2900" dirty="0">
                <a:latin typeface="Times New Roman"/>
                <a:cs typeface="Times New Roman"/>
              </a:rPr>
              <a:t>,</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a:t>
            </a:r>
          </a:p>
          <a:p>
            <a:pPr marL="2743200" lvl="1" indent="0">
              <a:buNone/>
            </a:pPr>
            <a:r>
              <a:rPr lang="mr-IN" sz="2900" i="1" dirty="0">
                <a:latin typeface="Times New Roman"/>
                <a:cs typeface="Times New Roman"/>
              </a:rPr>
              <a:t>γp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a:t>
            </a:r>
          </a:p>
          <a:p>
            <a:pPr marL="2743200" lvl="1" indent="0">
              <a:buNone/>
            </a:pPr>
            <a:r>
              <a:rPr lang="mr-IN" sz="2900" i="1" dirty="0">
                <a:latin typeface="Times New Roman"/>
                <a:cs typeface="Times New Roman"/>
              </a:rPr>
              <a:t>γn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n</a:t>
            </a:r>
            <a:r>
              <a:rPr lang="mr-IN" sz="2900" dirty="0">
                <a:latin typeface="Times New Roman"/>
                <a:cs typeface="Times New Roman"/>
              </a:rPr>
              <a:t>,       </a:t>
            </a:r>
            <a:r>
              <a:rPr lang="en-US"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a:t>
            </a:r>
          </a:p>
          <a:p>
            <a:pPr marL="2743200" lvl="1" indent="0">
              <a:buNone/>
            </a:pPr>
            <a:r>
              <a:rPr lang="mr-IN" sz="2900" i="1" dirty="0">
                <a:latin typeface="Times New Roman"/>
                <a:cs typeface="Times New Roman"/>
              </a:rPr>
              <a:t>γn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0</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p </a:t>
            </a:r>
            <a:r>
              <a:rPr lang="mr-IN" sz="2900" dirty="0">
                <a:latin typeface="Times New Roman"/>
                <a:cs typeface="Times New Roman"/>
              </a:rPr>
              <a:t>→ </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π</a:t>
            </a:r>
            <a:r>
              <a:rPr lang="mr-IN" sz="2900" baseline="30000" dirty="0">
                <a:latin typeface="Times New Roman"/>
                <a:cs typeface="Times New Roman"/>
              </a:rPr>
              <a:t>+</a:t>
            </a:r>
            <a:r>
              <a:rPr lang="mr-IN" sz="2900" i="1" dirty="0">
                <a:latin typeface="Times New Roman"/>
                <a:cs typeface="Times New Roman"/>
              </a:rPr>
              <a:t>n</a:t>
            </a:r>
            <a:r>
              <a:rPr lang="mr-IN" sz="2900" dirty="0">
                <a:latin typeface="Times New Roman"/>
                <a:cs typeface="Times New Roman"/>
              </a:rPr>
              <a:t>,</a:t>
            </a:r>
          </a:p>
          <a:p>
            <a:pPr marL="2743200" lvl="1" indent="0">
              <a:buNone/>
            </a:pPr>
            <a:r>
              <a:rPr lang="is-IS" sz="2900" i="1" dirty="0">
                <a:latin typeface="Times New Roman"/>
                <a:cs typeface="Times New Roman"/>
              </a:rPr>
              <a:t>γn </a:t>
            </a:r>
            <a:r>
              <a:rPr lang="is-IS" sz="2900" dirty="0">
                <a:latin typeface="Times New Roman"/>
                <a:cs typeface="Times New Roman"/>
              </a:rPr>
              <a:t>→ </a:t>
            </a:r>
            <a:r>
              <a:rPr lang="is-IS" sz="2900" i="1" dirty="0">
                <a:latin typeface="Times New Roman"/>
                <a:cs typeface="Times New Roman"/>
              </a:rPr>
              <a:t>π</a:t>
            </a:r>
            <a:r>
              <a:rPr lang="is-IS" sz="2900" baseline="30000" dirty="0">
                <a:latin typeface="Times New Roman"/>
                <a:cs typeface="Times New Roman"/>
              </a:rPr>
              <a:t>+</a:t>
            </a:r>
            <a:r>
              <a:rPr lang="is-IS" sz="2900" i="1" dirty="0">
                <a:latin typeface="Times New Roman"/>
                <a:cs typeface="Times New Roman"/>
              </a:rPr>
              <a:t>π</a:t>
            </a:r>
            <a:r>
              <a:rPr lang="is-IS" sz="2900" baseline="30000" dirty="0">
                <a:latin typeface="Times New Roman"/>
                <a:cs typeface="Times New Roman"/>
              </a:rPr>
              <a:t>−</a:t>
            </a:r>
            <a:r>
              <a:rPr lang="is-IS" sz="2900" i="1" dirty="0">
                <a:latin typeface="Times New Roman"/>
                <a:cs typeface="Times New Roman"/>
              </a:rPr>
              <a:t>n</a:t>
            </a:r>
            <a:r>
              <a:rPr lang="is-IS" sz="2900" dirty="0">
                <a:latin typeface="Times New Roman"/>
                <a:cs typeface="Times New Roman"/>
              </a:rPr>
              <a:t>.</a:t>
            </a:r>
          </a:p>
          <a:p>
            <a:r>
              <a:rPr lang="en-US" sz="2900" dirty="0">
                <a:latin typeface="Times New Roman"/>
                <a:cs typeface="Times New Roman"/>
              </a:rPr>
              <a:t>Analysis/interpretation more complicated </a:t>
            </a:r>
            <a:r>
              <a:rPr lang="mr-IN" sz="2900" dirty="0">
                <a:latin typeface="Times New Roman"/>
                <a:cs typeface="Times New Roman"/>
              </a:rPr>
              <a:t>–</a:t>
            </a:r>
            <a:r>
              <a:rPr lang="en-US" sz="2900" dirty="0">
                <a:latin typeface="Times New Roman"/>
                <a:cs typeface="Times New Roman"/>
              </a:rPr>
              <a:t> involve </a:t>
            </a:r>
            <a:r>
              <a:rPr lang="en-US" sz="2900" dirty="0">
                <a:solidFill>
                  <a:srgbClr val="0000FF"/>
                </a:solidFill>
                <a:latin typeface="Times New Roman"/>
                <a:cs typeface="Times New Roman"/>
              </a:rPr>
              <a:t>3-body final states</a:t>
            </a:r>
            <a:r>
              <a:rPr lang="en-US" sz="2900" dirty="0">
                <a:latin typeface="Times New Roman"/>
                <a:cs typeface="Times New Roman"/>
              </a:rPr>
              <a:t>.</a:t>
            </a:r>
          </a:p>
          <a:p>
            <a:r>
              <a:rPr lang="en-US" sz="2900" dirty="0">
                <a:latin typeface="Times New Roman"/>
                <a:cs typeface="Times New Roman"/>
              </a:rPr>
              <a:t>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 </a:t>
            </a:r>
            <a:r>
              <a:rPr lang="en-US" sz="2900" dirty="0">
                <a:latin typeface="Times New Roman"/>
                <a:cs typeface="Times New Roman"/>
              </a:rPr>
              <a:t>reactions have lowest energy threshold of the inelastic hadronic channels and some of the largest cross sections. </a:t>
            </a:r>
          </a:p>
          <a:p>
            <a:r>
              <a:rPr lang="en-US" sz="2900" dirty="0">
                <a:latin typeface="Times New Roman"/>
                <a:cs typeface="Times New Roman"/>
              </a:rPr>
              <a:t>For most established </a:t>
            </a:r>
            <a:r>
              <a:rPr lang="en-US" sz="2900" i="1" dirty="0">
                <a:latin typeface="Times New Roman"/>
                <a:cs typeface="Times New Roman"/>
              </a:rPr>
              <a:t>N </a:t>
            </a:r>
            <a:r>
              <a:rPr lang="en-US" sz="2900" baseline="30000" dirty="0">
                <a:latin typeface="Times New Roman"/>
                <a:cs typeface="Times New Roman"/>
              </a:rPr>
              <a:t>∗</a:t>
            </a:r>
            <a:r>
              <a:rPr lang="en-US" sz="2900" dirty="0">
                <a:latin typeface="Times New Roman"/>
                <a:cs typeface="Times New Roman"/>
              </a:rPr>
              <a:t> and ∆</a:t>
            </a:r>
            <a:r>
              <a:rPr lang="en-US" sz="2900" baseline="30000" dirty="0">
                <a:latin typeface="Times New Roman"/>
                <a:cs typeface="Times New Roman"/>
              </a:rPr>
              <a:t>∗</a:t>
            </a:r>
            <a:r>
              <a:rPr lang="en-US" sz="2900" dirty="0">
                <a:latin typeface="Times New Roman"/>
                <a:cs typeface="Times New Roman"/>
              </a:rPr>
              <a:t> resonances, dominant inelastic decays  go to </a:t>
            </a:r>
            <a:r>
              <a:rPr lang="en-US" sz="2900" i="1" dirty="0">
                <a:latin typeface="Times New Roman"/>
                <a:cs typeface="Times New Roman"/>
              </a:rPr>
              <a:t>ππN </a:t>
            </a:r>
            <a:r>
              <a:rPr lang="en-US" sz="2900" dirty="0">
                <a:latin typeface="Times New Roman"/>
                <a:cs typeface="Times New Roman"/>
              </a:rPr>
              <a:t>final states. </a:t>
            </a:r>
          </a:p>
          <a:p>
            <a:r>
              <a:rPr lang="en-US" sz="2900" dirty="0">
                <a:latin typeface="Times New Roman"/>
                <a:cs typeface="Times New Roman"/>
              </a:rPr>
              <a:t>Much of the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 </a:t>
            </a:r>
            <a:r>
              <a:rPr lang="en-US" sz="2900" dirty="0">
                <a:latin typeface="Times New Roman"/>
                <a:cs typeface="Times New Roman"/>
              </a:rPr>
              <a:t>come</a:t>
            </a:r>
            <a:r>
              <a:rPr lang="en-US" sz="2900" i="1" dirty="0">
                <a:latin typeface="Times New Roman"/>
                <a:cs typeface="Times New Roman"/>
              </a:rPr>
              <a:t> </a:t>
            </a:r>
            <a:r>
              <a:rPr lang="en-US" sz="2900" dirty="0">
                <a:latin typeface="Times New Roman"/>
                <a:cs typeface="Times New Roman"/>
              </a:rPr>
              <a:t>from bubble-chamber data analyzed in isobar-model PWA at W</a:t>
            </a:r>
            <a:r>
              <a:rPr lang="en-US" sz="2900" i="1" dirty="0">
                <a:latin typeface="Times New Roman"/>
                <a:cs typeface="Times New Roman"/>
              </a:rPr>
              <a:t> </a:t>
            </a:r>
            <a:r>
              <a:rPr lang="en-US" sz="2900" dirty="0">
                <a:latin typeface="Times New Roman"/>
                <a:cs typeface="Times New Roman"/>
              </a:rPr>
              <a:t>= 1320 to 1930 MeV [30].</a:t>
            </a:r>
          </a:p>
          <a:p>
            <a:r>
              <a:rPr lang="en-US" sz="2900" dirty="0">
                <a:latin typeface="Times New Roman"/>
                <a:cs typeface="Times New Roman"/>
              </a:rPr>
              <a:t>Need high-quality, high-statistics data for </a:t>
            </a:r>
            <a:r>
              <a:rPr lang="en-US" sz="2900" i="1" dirty="0">
                <a:latin typeface="Times New Roman"/>
                <a:cs typeface="Times New Roman"/>
              </a:rPr>
              <a:t>πN </a:t>
            </a:r>
            <a:r>
              <a:rPr lang="en-US" sz="2900" dirty="0">
                <a:latin typeface="Times New Roman"/>
                <a:cs typeface="Times New Roman"/>
              </a:rPr>
              <a:t>→ </a:t>
            </a:r>
            <a:r>
              <a:rPr lang="en-US" sz="2900" i="1" dirty="0">
                <a:latin typeface="Times New Roman"/>
                <a:cs typeface="Times New Roman"/>
              </a:rPr>
              <a:t>ππN</a:t>
            </a:r>
            <a:r>
              <a:rPr lang="en-US" sz="2900" dirty="0">
                <a:latin typeface="Times New Roman"/>
                <a:cs typeface="Times New Roman"/>
              </a:rPr>
              <a:t> data that can be analyzed together with complementary data for </a:t>
            </a:r>
            <a:r>
              <a:rPr lang="en-US" sz="2900" i="1" dirty="0">
                <a:latin typeface="Times New Roman"/>
                <a:cs typeface="Times New Roman"/>
              </a:rPr>
              <a:t>γN </a:t>
            </a:r>
            <a:r>
              <a:rPr lang="en-US" sz="2900" dirty="0">
                <a:latin typeface="Times New Roman"/>
                <a:cs typeface="Times New Roman"/>
              </a:rPr>
              <a:t>→ </a:t>
            </a:r>
            <a:r>
              <a:rPr lang="en-US" sz="2900" i="1" dirty="0">
                <a:latin typeface="Times New Roman"/>
                <a:cs typeface="Times New Roman"/>
              </a:rPr>
              <a:t>ππN </a:t>
            </a:r>
            <a:r>
              <a:rPr lang="en-US" sz="2900" dirty="0">
                <a:latin typeface="Times New Roman"/>
                <a:cs typeface="Times New Roman"/>
              </a:rPr>
              <a:t>channels. (E45 J-PARC)</a:t>
            </a:r>
          </a:p>
          <a:p>
            <a:endParaRPr lang="en-US" dirty="0">
              <a:latin typeface="Times New Roman"/>
              <a:cs typeface="Times New Roman"/>
            </a:endParaRPr>
          </a:p>
        </p:txBody>
      </p:sp>
      <p:pic>
        <p:nvPicPr>
          <p:cNvPr id="4" name="Picture 4">
            <a:extLst>
              <a:ext uri="{FF2B5EF4-FFF2-40B4-BE49-F238E27FC236}">
                <a16:creationId xmlns:a16="http://schemas.microsoft.com/office/drawing/2014/main" id="{0EBDE515-284E-91C7-88B6-6945476CC3C5}"/>
              </a:ext>
            </a:extLst>
          </p:cNvPr>
          <p:cNvPicPr>
            <a:picLocks noChangeAspect="1" noChangeArrowheads="1"/>
          </p:cNvPicPr>
          <p:nvPr/>
        </p:nvPicPr>
        <p:blipFill>
          <a:blip r:embed="rId3" cstate="print"/>
          <a:srcRect/>
          <a:stretch>
            <a:fillRect/>
          </a:stretch>
        </p:blipFill>
        <p:spPr bwMode="auto">
          <a:xfrm>
            <a:off x="8512964" y="1792705"/>
            <a:ext cx="2686290" cy="1552575"/>
          </a:xfrm>
          <a:prstGeom prst="rect">
            <a:avLst/>
          </a:prstGeom>
          <a:noFill/>
          <a:ln w="9525">
            <a:noFill/>
            <a:miter lim="800000"/>
            <a:headEnd/>
            <a:tailEnd/>
          </a:ln>
        </p:spPr>
      </p:pic>
    </p:spTree>
    <p:extLst>
      <p:ext uri="{BB962C8B-B14F-4D97-AF65-F5344CB8AC3E}">
        <p14:creationId xmlns:p14="http://schemas.microsoft.com/office/powerpoint/2010/main" val="297005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Grp="1" noChangeAspect="1" noChangeArrowheads="1"/>
          </p:cNvPicPr>
          <p:nvPr>
            <p:ph idx="1"/>
          </p:nvPr>
        </p:nvPicPr>
        <p:blipFill>
          <a:blip r:embed="rId2" cstate="print">
            <a:lum bright="-20000" contrast="50000"/>
          </a:blip>
          <a:srcRect/>
          <a:stretch>
            <a:fillRect/>
          </a:stretch>
        </p:blipFill>
        <p:spPr bwMode="auto">
          <a:xfrm>
            <a:off x="1752601" y="1295400"/>
            <a:ext cx="4025735" cy="4800600"/>
          </a:xfrm>
          <a:prstGeom prst="rect">
            <a:avLst/>
          </a:prstGeom>
          <a:noFill/>
          <a:ln w="9525">
            <a:solidFill>
              <a:schemeClr val="bg1"/>
            </a:solidFill>
            <a:prstDash val="sysDash"/>
            <a:miter lim="800000"/>
            <a:headEnd/>
            <a:tailEnd/>
          </a:ln>
        </p:spPr>
      </p:pic>
      <p:sp>
        <p:nvSpPr>
          <p:cNvPr id="462850" name="Rectangle 2"/>
          <p:cNvSpPr>
            <a:spLocks noGrp="1" noChangeArrowheads="1"/>
          </p:cNvSpPr>
          <p:nvPr>
            <p:ph type="title"/>
          </p:nvPr>
        </p:nvSpPr>
        <p:spPr>
          <a:xfrm>
            <a:off x="2995693" y="90489"/>
            <a:ext cx="9144000" cy="762000"/>
          </a:xfrm>
          <a:solidFill>
            <a:schemeClr val="bg1"/>
          </a:solidFill>
          <a:ln>
            <a:solidFill>
              <a:schemeClr val="bg1"/>
            </a:solidFill>
          </a:ln>
        </p:spPr>
        <p:txBody>
          <a:bodyPr>
            <a:noAutofit/>
          </a:bodyPr>
          <a:lstStyle/>
          <a:p>
            <a:pPr algn="r"/>
            <a:r>
              <a:rPr lang="en-US" sz="4800" i="1" dirty="0" err="1">
                <a:solidFill>
                  <a:srgbClr val="0033CC"/>
                </a:solidFill>
                <a:latin typeface="Symbol" pitchFamily="18" charset="2"/>
              </a:rPr>
              <a:t>p</a:t>
            </a:r>
            <a:r>
              <a:rPr lang="en-US" sz="4800" i="1" dirty="0" err="1">
                <a:solidFill>
                  <a:srgbClr val="0033CC"/>
                </a:solidFill>
                <a:latin typeface="+mn-lt"/>
              </a:rPr>
              <a:t>p</a:t>
            </a:r>
            <a:r>
              <a:rPr lang="en-US" sz="4800" dirty="0" err="1">
                <a:solidFill>
                  <a:srgbClr val="0033CC"/>
                </a:solidFill>
                <a:latin typeface="Freestyle Script" pitchFamily="66" charset="0"/>
                <a:sym typeface="Wingdings" pitchFamily="2" charset="2"/>
              </a:rPr>
              <a:t>→</a:t>
            </a:r>
            <a:r>
              <a:rPr lang="en-US" sz="4800" i="1" dirty="0" err="1">
                <a:solidFill>
                  <a:srgbClr val="0033CC"/>
                </a:solidFill>
                <a:latin typeface="Symbol" pitchFamily="18" charset="2"/>
              </a:rPr>
              <a:t>pp</a:t>
            </a:r>
            <a:r>
              <a:rPr lang="en-US" sz="4800" i="1" dirty="0" err="1">
                <a:solidFill>
                  <a:srgbClr val="0033CC"/>
                </a:solidFill>
                <a:latin typeface="+mn-lt"/>
              </a:rPr>
              <a:t>N</a:t>
            </a:r>
            <a:r>
              <a:rPr lang="en-US" sz="4800" dirty="0">
                <a:solidFill>
                  <a:srgbClr val="0033CC"/>
                </a:solidFill>
                <a:latin typeface="Freestyle Script" pitchFamily="66" charset="0"/>
              </a:rPr>
              <a:t> </a:t>
            </a:r>
            <a:r>
              <a:rPr lang="en-US" sz="4800" dirty="0">
                <a:solidFill>
                  <a:srgbClr val="FF9900"/>
                </a:solidFill>
                <a:latin typeface="Monotype Corsiva" pitchFamily="66" charset="0"/>
              </a:rPr>
              <a:t>Measurements</a:t>
            </a:r>
            <a:endParaRPr lang="de-DE" sz="4800" dirty="0">
              <a:solidFill>
                <a:srgbClr val="FF9900"/>
              </a:solidFill>
              <a:latin typeface="Monotype Corsiva" pitchFamily="66" charset="0"/>
            </a:endParaRPr>
          </a:p>
        </p:txBody>
      </p:sp>
      <p:sp>
        <p:nvSpPr>
          <p:cNvPr id="462851" name="Text Box 3"/>
          <p:cNvSpPr txBox="1">
            <a:spLocks noChangeArrowheads="1"/>
          </p:cNvSpPr>
          <p:nvPr/>
        </p:nvSpPr>
        <p:spPr bwMode="auto">
          <a:xfrm>
            <a:off x="3563938" y="2833689"/>
            <a:ext cx="184150" cy="396875"/>
          </a:xfrm>
          <a:prstGeom prst="rect">
            <a:avLst/>
          </a:prstGeom>
          <a:noFill/>
          <a:ln w="9525">
            <a:noFill/>
            <a:miter lim="800000"/>
            <a:headEnd/>
            <a:tailEnd/>
          </a:ln>
          <a:effectLst/>
        </p:spPr>
        <p:txBody>
          <a:bodyPr wrap="none">
            <a:spAutoFit/>
          </a:bodyPr>
          <a:lstStyle/>
          <a:p>
            <a:endParaRPr lang="en-US" sz="2000">
              <a:latin typeface="Times New Roman" pitchFamily="18" charset="0"/>
            </a:endParaRPr>
          </a:p>
        </p:txBody>
      </p:sp>
      <p:sp>
        <p:nvSpPr>
          <p:cNvPr id="462852" name="Text Box 4"/>
          <p:cNvSpPr txBox="1">
            <a:spLocks noChangeArrowheads="1"/>
          </p:cNvSpPr>
          <p:nvPr/>
        </p:nvSpPr>
        <p:spPr bwMode="auto">
          <a:xfrm>
            <a:off x="4098926" y="3730625"/>
            <a:ext cx="184731" cy="369332"/>
          </a:xfrm>
          <a:prstGeom prst="rect">
            <a:avLst/>
          </a:prstGeom>
          <a:noFill/>
          <a:ln w="9525">
            <a:noFill/>
            <a:miter lim="800000"/>
            <a:headEnd/>
            <a:tailEnd/>
          </a:ln>
          <a:effectLst/>
        </p:spPr>
        <p:txBody>
          <a:bodyPr wrap="none">
            <a:spAutoFit/>
          </a:bodyPr>
          <a:lstStyle/>
          <a:p>
            <a:endParaRPr lang="en-US"/>
          </a:p>
        </p:txBody>
      </p:sp>
      <p:sp>
        <p:nvSpPr>
          <p:cNvPr id="462853" name="Text Box 5"/>
          <p:cNvSpPr txBox="1">
            <a:spLocks noChangeArrowheads="1"/>
          </p:cNvSpPr>
          <p:nvPr/>
        </p:nvSpPr>
        <p:spPr bwMode="auto">
          <a:xfrm>
            <a:off x="6461126" y="4098926"/>
            <a:ext cx="184731" cy="646331"/>
          </a:xfrm>
          <a:prstGeom prst="rect">
            <a:avLst/>
          </a:prstGeom>
          <a:noFill/>
          <a:ln w="9525">
            <a:noFill/>
            <a:miter lim="800000"/>
            <a:headEnd/>
            <a:tailEnd/>
          </a:ln>
          <a:effectLst/>
        </p:spPr>
        <p:txBody>
          <a:bodyPr wrap="none">
            <a:spAutoFit/>
          </a:bodyPr>
          <a:lstStyle/>
          <a:p>
            <a:endParaRPr lang="en-US">
              <a:latin typeface="Symbol" pitchFamily="18" charset="2"/>
            </a:endParaRPr>
          </a:p>
          <a:p>
            <a:endParaRPr lang="en-US"/>
          </a:p>
        </p:txBody>
      </p:sp>
      <p:sp>
        <p:nvSpPr>
          <p:cNvPr id="462854" name="Text Box 6"/>
          <p:cNvSpPr txBox="1">
            <a:spLocks noChangeArrowheads="1"/>
          </p:cNvSpPr>
          <p:nvPr/>
        </p:nvSpPr>
        <p:spPr bwMode="auto">
          <a:xfrm>
            <a:off x="3260726" y="5407025"/>
            <a:ext cx="184731" cy="369332"/>
          </a:xfrm>
          <a:prstGeom prst="rect">
            <a:avLst/>
          </a:prstGeom>
          <a:noFill/>
          <a:ln w="9525">
            <a:noFill/>
            <a:miter lim="800000"/>
            <a:headEnd/>
            <a:tailEnd/>
          </a:ln>
          <a:effectLst/>
        </p:spPr>
        <p:txBody>
          <a:bodyPr wrap="none">
            <a:spAutoFit/>
          </a:bodyPr>
          <a:lstStyle/>
          <a:p>
            <a:endParaRPr lang="en-US"/>
          </a:p>
        </p:txBody>
      </p:sp>
      <p:sp>
        <p:nvSpPr>
          <p:cNvPr id="462855" name="Text Box 7"/>
          <p:cNvSpPr txBox="1">
            <a:spLocks noChangeArrowheads="1"/>
          </p:cNvSpPr>
          <p:nvPr/>
        </p:nvSpPr>
        <p:spPr bwMode="auto">
          <a:xfrm>
            <a:off x="2574926" y="6016625"/>
            <a:ext cx="184731" cy="369332"/>
          </a:xfrm>
          <a:prstGeom prst="rect">
            <a:avLst/>
          </a:prstGeom>
          <a:noFill/>
          <a:ln w="9525">
            <a:noFill/>
            <a:miter lim="800000"/>
            <a:headEnd/>
            <a:tailEnd/>
          </a:ln>
          <a:effectLst/>
        </p:spPr>
        <p:txBody>
          <a:bodyPr wrap="none">
            <a:spAutoFit/>
          </a:bodyPr>
          <a:lstStyle/>
          <a:p>
            <a:endParaRPr lang="en-US"/>
          </a:p>
        </p:txBody>
      </p:sp>
      <p:sp>
        <p:nvSpPr>
          <p:cNvPr id="462856" name="Text Box 8"/>
          <p:cNvSpPr txBox="1">
            <a:spLocks noChangeArrowheads="1"/>
          </p:cNvSpPr>
          <p:nvPr/>
        </p:nvSpPr>
        <p:spPr bwMode="auto">
          <a:xfrm>
            <a:off x="8820150" y="6613526"/>
            <a:ext cx="184150" cy="244475"/>
          </a:xfrm>
          <a:prstGeom prst="rect">
            <a:avLst/>
          </a:prstGeom>
          <a:noFill/>
          <a:ln w="9525">
            <a:noFill/>
            <a:miter lim="800000"/>
            <a:headEnd/>
            <a:tailEnd/>
          </a:ln>
          <a:effectLst/>
        </p:spPr>
        <p:txBody>
          <a:bodyPr wrap="none">
            <a:spAutoFit/>
          </a:bodyPr>
          <a:lstStyle/>
          <a:p>
            <a:endParaRPr lang="en-US" sz="1000" b="1"/>
          </a:p>
        </p:txBody>
      </p:sp>
      <p:sp>
        <p:nvSpPr>
          <p:cNvPr id="462858" name="Text Box 10"/>
          <p:cNvSpPr txBox="1">
            <a:spLocks noChangeArrowheads="1"/>
          </p:cNvSpPr>
          <p:nvPr/>
        </p:nvSpPr>
        <p:spPr bwMode="auto">
          <a:xfrm>
            <a:off x="9029700" y="6613526"/>
            <a:ext cx="184150" cy="244475"/>
          </a:xfrm>
          <a:prstGeom prst="rect">
            <a:avLst/>
          </a:prstGeom>
          <a:noFill/>
          <a:ln w="9525">
            <a:noFill/>
            <a:miter lim="800000"/>
            <a:headEnd/>
            <a:tailEnd/>
          </a:ln>
          <a:effectLst/>
        </p:spPr>
        <p:txBody>
          <a:bodyPr wrap="none">
            <a:spAutoFit/>
          </a:bodyPr>
          <a:lstStyle/>
          <a:p>
            <a:endParaRPr lang="en-US" sz="1000" b="1"/>
          </a:p>
        </p:txBody>
      </p:sp>
      <p:sp>
        <p:nvSpPr>
          <p:cNvPr id="462859" name="Text Box 11"/>
          <p:cNvSpPr txBox="1">
            <a:spLocks noChangeArrowheads="1"/>
          </p:cNvSpPr>
          <p:nvPr/>
        </p:nvSpPr>
        <p:spPr bwMode="auto">
          <a:xfrm>
            <a:off x="8988425" y="6613526"/>
            <a:ext cx="184150" cy="244475"/>
          </a:xfrm>
          <a:prstGeom prst="rect">
            <a:avLst/>
          </a:prstGeom>
          <a:noFill/>
          <a:ln w="9525">
            <a:noFill/>
            <a:miter lim="800000"/>
            <a:headEnd/>
            <a:tailEnd/>
          </a:ln>
          <a:effectLst/>
        </p:spPr>
        <p:txBody>
          <a:bodyPr wrap="none">
            <a:spAutoFit/>
          </a:bodyPr>
          <a:lstStyle/>
          <a:p>
            <a:endParaRPr lang="en-US" sz="1000" b="1"/>
          </a:p>
        </p:txBody>
      </p:sp>
      <p:sp>
        <p:nvSpPr>
          <p:cNvPr id="21" name="Rectangle 20"/>
          <p:cNvSpPr/>
          <p:nvPr/>
        </p:nvSpPr>
        <p:spPr>
          <a:xfrm>
            <a:off x="6172200" y="1371601"/>
            <a:ext cx="4343400" cy="4524315"/>
          </a:xfrm>
          <a:prstGeom prst="rect">
            <a:avLst/>
          </a:prstGeom>
        </p:spPr>
        <p:txBody>
          <a:bodyPr wrap="square">
            <a:spAutoFit/>
          </a:bodyPr>
          <a:lstStyle/>
          <a:p>
            <a:r>
              <a:rPr lang="en-US" sz="1600" dirty="0">
                <a:solidFill>
                  <a:srgbClr val="FF0000"/>
                </a:solidFill>
                <a:latin typeface="Symbol" pitchFamily="18" charset="2"/>
              </a:rPr>
              <a:t>·  </a:t>
            </a:r>
            <a:r>
              <a:rPr lang="en-US" sz="1600" b="1" dirty="0">
                <a:solidFill>
                  <a:srgbClr val="7030A0"/>
                </a:solidFill>
              </a:rPr>
              <a:t>241,214</a:t>
            </a:r>
            <a:r>
              <a:rPr lang="en-US" sz="1600" dirty="0"/>
              <a:t> </a:t>
            </a:r>
            <a:r>
              <a:rPr lang="en-US" sz="1600" b="1" u="sng" dirty="0">
                <a:solidFill>
                  <a:srgbClr val="990099"/>
                </a:solidFill>
              </a:rPr>
              <a:t>Bubble Chamber</a:t>
            </a:r>
            <a:r>
              <a:rPr lang="en-US" sz="1600" b="1" dirty="0">
                <a:solidFill>
                  <a:srgbClr val="990099"/>
                </a:solidFill>
              </a:rPr>
              <a:t> </a:t>
            </a:r>
            <a:r>
              <a:rPr lang="en-US" sz="1600" dirty="0"/>
              <a:t>events for </a:t>
            </a:r>
            <a:r>
              <a:rPr lang="en-US" sz="1600" b="1" dirty="0" err="1">
                <a:solidFill>
                  <a:srgbClr val="0033CC"/>
                </a:solidFill>
                <a:latin typeface="Symbol" pitchFamily="18" charset="2"/>
              </a:rPr>
              <a:t>p</a:t>
            </a:r>
            <a:r>
              <a:rPr lang="en-US" sz="1600" b="1" dirty="0" err="1">
                <a:solidFill>
                  <a:srgbClr val="0033CC"/>
                </a:solidFill>
              </a:rPr>
              <a:t>p</a:t>
            </a:r>
            <a:r>
              <a:rPr lang="en-US" sz="1600"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33CC"/>
                </a:solidFill>
                <a:latin typeface="Symbol" pitchFamily="18" charset="2"/>
              </a:rPr>
              <a:t>pp</a:t>
            </a:r>
            <a:r>
              <a:rPr lang="en-US" sz="1600" b="1" dirty="0" err="1">
                <a:solidFill>
                  <a:srgbClr val="0033CC"/>
                </a:solidFill>
              </a:rPr>
              <a:t>N</a:t>
            </a:r>
            <a:r>
              <a:rPr lang="en-US" sz="1600" b="1" dirty="0">
                <a:solidFill>
                  <a:srgbClr val="0033CC"/>
                </a:solidFill>
              </a:rPr>
              <a:t> </a:t>
            </a:r>
          </a:p>
          <a:p>
            <a:r>
              <a:rPr lang="en-US" sz="1600" dirty="0"/>
              <a:t>    have been analyzed in </a:t>
            </a:r>
            <a:r>
              <a:rPr lang="en-US" sz="1600" b="1" dirty="0">
                <a:solidFill>
                  <a:srgbClr val="0033CC"/>
                </a:solidFill>
              </a:rPr>
              <a:t>Isobar-model </a:t>
            </a:r>
            <a:r>
              <a:rPr lang="en-US" sz="1600" dirty="0"/>
              <a:t> </a:t>
            </a:r>
            <a:r>
              <a:rPr lang="en-US" sz="1600" b="1" dirty="0"/>
              <a:t>PWA</a:t>
            </a:r>
            <a:r>
              <a:rPr lang="en-US" sz="1600" dirty="0"/>
              <a:t> at </a:t>
            </a:r>
          </a:p>
          <a:p>
            <a:r>
              <a:rPr lang="en-US" sz="1600" b="1" dirty="0"/>
              <a:t>    W</a:t>
            </a:r>
            <a:r>
              <a:rPr lang="en-US" sz="1600" dirty="0"/>
              <a:t> = </a:t>
            </a:r>
            <a:r>
              <a:rPr lang="en-US" sz="1600" b="1" dirty="0">
                <a:solidFill>
                  <a:srgbClr val="0000CC"/>
                </a:solidFill>
              </a:rPr>
              <a:t>1320</a:t>
            </a:r>
            <a:r>
              <a:rPr lang="en-US" sz="1600" b="1" dirty="0"/>
              <a:t> </a:t>
            </a:r>
            <a:r>
              <a:rPr lang="en-US" sz="1600" dirty="0"/>
              <a:t>to</a:t>
            </a:r>
            <a:r>
              <a:rPr lang="en-US" sz="1600" b="1" dirty="0"/>
              <a:t> </a:t>
            </a:r>
            <a:r>
              <a:rPr lang="en-US" sz="1600" b="1" dirty="0">
                <a:solidFill>
                  <a:srgbClr val="0000CC"/>
                </a:solidFill>
              </a:rPr>
              <a:t>1930</a:t>
            </a:r>
            <a:r>
              <a:rPr lang="en-US" sz="1600" b="1" dirty="0"/>
              <a:t> </a:t>
            </a:r>
            <a:r>
              <a:rPr lang="en-US" sz="1600" dirty="0"/>
              <a:t>MeV. </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solidFill>
                  <a:srgbClr val="FF0000"/>
                </a:solidFill>
                <a:latin typeface="Symbol" pitchFamily="18" charset="2"/>
              </a:rPr>
              <a:t>·</a:t>
            </a:r>
            <a:r>
              <a:rPr lang="en-US" sz="1600" dirty="0">
                <a:solidFill>
                  <a:srgbClr val="00B050"/>
                </a:solidFill>
              </a:rPr>
              <a:t> </a:t>
            </a:r>
            <a:r>
              <a:rPr lang="en-US" sz="1600" u="sng" dirty="0">
                <a:solidFill>
                  <a:srgbClr val="990099"/>
                </a:solidFill>
              </a:rPr>
              <a:t>P</a:t>
            </a:r>
            <a:r>
              <a:rPr lang="en-US" sz="1600" b="1" u="sng" dirty="0">
                <a:solidFill>
                  <a:srgbClr val="990099"/>
                </a:solidFill>
              </a:rPr>
              <a:t>ost-Bubble Chamber</a:t>
            </a:r>
            <a:r>
              <a:rPr lang="en-US" sz="1600" u="sng" dirty="0">
                <a:solidFill>
                  <a:srgbClr val="990099"/>
                </a:solidFill>
              </a:rPr>
              <a:t> </a:t>
            </a:r>
            <a:r>
              <a:rPr lang="en-US" sz="1600" u="sng" dirty="0"/>
              <a:t>measurements</a:t>
            </a:r>
            <a:r>
              <a:rPr lang="en-US" sz="1600" dirty="0"/>
              <a:t>:</a:t>
            </a:r>
            <a:br>
              <a:rPr lang="en-US" sz="1600" dirty="0"/>
            </a:br>
            <a:r>
              <a:rPr lang="en-US" sz="1600" dirty="0"/>
              <a:t>    </a:t>
            </a:r>
            <a:r>
              <a:rPr lang="en-US" sz="1600" dirty="0">
                <a:solidFill>
                  <a:srgbClr val="FF0000"/>
                </a:solidFill>
                <a:latin typeface="Symbol" pitchFamily="18" charset="2"/>
              </a:rPr>
              <a:t>·</a:t>
            </a:r>
            <a:r>
              <a:rPr lang="en-US" sz="1600" dirty="0"/>
              <a:t> </a:t>
            </a:r>
            <a:r>
              <a:rPr lang="en-US" sz="1600" b="1" dirty="0">
                <a:solidFill>
                  <a:srgbClr val="7030A0"/>
                </a:solidFill>
              </a:rPr>
              <a:t>349,611</a:t>
            </a:r>
            <a:r>
              <a:rPr lang="en-US" sz="1600" dirty="0"/>
              <a:t> events  for </a:t>
            </a:r>
            <a:r>
              <a:rPr lang="en-US" sz="1600" b="1" dirty="0">
                <a:solidFill>
                  <a:srgbClr val="0033CC"/>
                </a:solidFill>
                <a:latin typeface="Symbol" pitchFamily="18" charset="2"/>
              </a:rPr>
              <a:t>p</a:t>
            </a:r>
            <a:r>
              <a:rPr lang="en-US" sz="1600" b="1" baseline="30000" dirty="0">
                <a:solidFill>
                  <a:srgbClr val="0033CC"/>
                </a:solidFill>
                <a:latin typeface="Symbol" pitchFamily="18" charset="2"/>
              </a:rPr>
              <a:t>-</a:t>
            </a:r>
            <a:r>
              <a:rPr lang="en-US" sz="1600" b="1" dirty="0">
                <a:solidFill>
                  <a:srgbClr val="0033CC"/>
                </a:solidFill>
              </a:rPr>
              <a:t>p</a:t>
            </a:r>
            <a:r>
              <a:rPr lang="en-US" sz="1600" b="1" dirty="0">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a:solidFill>
                  <a:srgbClr val="0033CC"/>
                </a:solidFill>
                <a:latin typeface="Symbol" pitchFamily="18" charset="2"/>
              </a:rPr>
              <a:t>p</a:t>
            </a:r>
            <a:r>
              <a:rPr lang="en-US" sz="1600" b="1" baseline="30000" dirty="0">
                <a:solidFill>
                  <a:srgbClr val="0033CC"/>
                </a:solidFill>
              </a:rPr>
              <a:t>0</a:t>
            </a:r>
            <a:r>
              <a:rPr lang="en-US" sz="1600" b="1" dirty="0">
                <a:solidFill>
                  <a:srgbClr val="0033CC"/>
                </a:solidFill>
                <a:latin typeface="Symbol" pitchFamily="18" charset="2"/>
              </a:rPr>
              <a:t>p</a:t>
            </a:r>
            <a:r>
              <a:rPr lang="en-US" sz="1600" b="1" baseline="30000" dirty="0">
                <a:solidFill>
                  <a:srgbClr val="0033CC"/>
                </a:solidFill>
              </a:rPr>
              <a:t>0</a:t>
            </a:r>
            <a:r>
              <a:rPr lang="en-US" sz="1600" b="1" dirty="0">
                <a:solidFill>
                  <a:srgbClr val="0033CC"/>
                </a:solidFill>
              </a:rPr>
              <a:t>n </a:t>
            </a:r>
            <a:r>
              <a:rPr lang="en-US" sz="1600" dirty="0"/>
              <a:t>from </a:t>
            </a:r>
          </a:p>
          <a:p>
            <a:r>
              <a:rPr lang="en-US" sz="1600" b="1" dirty="0">
                <a:solidFill>
                  <a:srgbClr val="0033CC"/>
                </a:solidFill>
              </a:rPr>
              <a:t>        CB@BNL </a:t>
            </a:r>
            <a:r>
              <a:rPr lang="en-US" sz="1600" dirty="0"/>
              <a:t>at </a:t>
            </a:r>
            <a:r>
              <a:rPr lang="pl-PL" sz="1600" b="1" dirty="0"/>
              <a:t>W</a:t>
            </a:r>
            <a:r>
              <a:rPr lang="pl-PL" sz="1600" dirty="0"/>
              <a:t> = </a:t>
            </a:r>
            <a:r>
              <a:rPr lang="pl-PL" sz="1600" b="1" dirty="0">
                <a:solidFill>
                  <a:srgbClr val="0000CC"/>
                </a:solidFill>
              </a:rPr>
              <a:t>1213</a:t>
            </a:r>
            <a:r>
              <a:rPr lang="pl-PL" sz="1600" dirty="0"/>
              <a:t> to </a:t>
            </a:r>
            <a:r>
              <a:rPr lang="pl-PL" sz="1600" b="1" dirty="0">
                <a:solidFill>
                  <a:srgbClr val="0000CC"/>
                </a:solidFill>
              </a:rPr>
              <a:t>1527</a:t>
            </a:r>
            <a:r>
              <a:rPr lang="pl-PL" sz="1600" dirty="0"/>
              <a:t> MeV</a:t>
            </a:r>
            <a:r>
              <a:rPr lang="en-US" sz="1600" dirty="0"/>
              <a:t>.</a:t>
            </a:r>
          </a:p>
          <a:p>
            <a:endParaRPr lang="en-US" sz="1600" dirty="0">
              <a:solidFill>
                <a:srgbClr val="FF0000"/>
              </a:solidFill>
              <a:latin typeface="Symbol" pitchFamily="18" charset="2"/>
            </a:endParaRPr>
          </a:p>
          <a:p>
            <a:r>
              <a:rPr lang="en-US" sz="1600" dirty="0">
                <a:solidFill>
                  <a:srgbClr val="FF0000"/>
                </a:solidFill>
                <a:latin typeface="Symbol" pitchFamily="18" charset="2"/>
              </a:rPr>
              <a:t>·</a:t>
            </a:r>
            <a:r>
              <a:rPr lang="en-US" sz="1600" dirty="0"/>
              <a:t> </a:t>
            </a:r>
            <a:r>
              <a:rPr lang="en-US" sz="1600" b="1" dirty="0">
                <a:solidFill>
                  <a:srgbClr val="7030A0"/>
                </a:solidFill>
              </a:rPr>
              <a:t>20,000</a:t>
            </a:r>
            <a:r>
              <a:rPr lang="en-US" sz="1600" dirty="0"/>
              <a:t> events  for </a:t>
            </a:r>
            <a:r>
              <a:rPr lang="en-US" sz="1600" b="1" dirty="0">
                <a:solidFill>
                  <a:srgbClr val="0033CC"/>
                </a:solidFill>
                <a:latin typeface="Symbol" pitchFamily="18" charset="2"/>
              </a:rPr>
              <a:t>p</a:t>
            </a:r>
            <a:r>
              <a:rPr lang="en-US" sz="1600" b="1" baseline="30000" dirty="0">
                <a:solidFill>
                  <a:srgbClr val="0033CC"/>
                </a:solidFill>
              </a:rPr>
              <a:t>+</a:t>
            </a:r>
            <a:r>
              <a:rPr lang="en-US" sz="1600" b="1" baseline="30000" dirty="0">
                <a:solidFill>
                  <a:srgbClr val="0033CC"/>
                </a:solidFill>
                <a:latin typeface="Symbol" pitchFamily="18" charset="2"/>
              </a:rPr>
              <a:t>-</a:t>
            </a:r>
            <a:r>
              <a:rPr lang="en-US" sz="1600" b="1" dirty="0" err="1">
                <a:solidFill>
                  <a:srgbClr val="0033CC"/>
                </a:solidFill>
              </a:rPr>
              <a:t>p</a:t>
            </a:r>
            <a:r>
              <a:rPr lang="en-US" sz="1600"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33CC"/>
                </a:solidFill>
                <a:latin typeface="Symbol" pitchFamily="18" charset="2"/>
              </a:rPr>
              <a:t>p</a:t>
            </a:r>
            <a:r>
              <a:rPr lang="en-US" sz="1600" b="1" baseline="30000" dirty="0">
                <a:solidFill>
                  <a:srgbClr val="0033CC"/>
                </a:solidFill>
              </a:rPr>
              <a:t>+</a:t>
            </a:r>
            <a:r>
              <a:rPr lang="en-US" sz="1600" b="1" baseline="30000" dirty="0">
                <a:solidFill>
                  <a:srgbClr val="0033CC"/>
                </a:solidFill>
                <a:latin typeface="Symbol" pitchFamily="18" charset="2"/>
              </a:rPr>
              <a:t>-</a:t>
            </a:r>
            <a:r>
              <a:rPr lang="en-US" sz="1600" b="1" dirty="0">
                <a:solidFill>
                  <a:srgbClr val="0033CC"/>
                </a:solidFill>
                <a:latin typeface="Symbol" pitchFamily="18" charset="2"/>
              </a:rPr>
              <a:t>p</a:t>
            </a:r>
            <a:r>
              <a:rPr lang="en-US" sz="1600" b="1" baseline="30000" dirty="0">
                <a:solidFill>
                  <a:srgbClr val="0033CC"/>
                </a:solidFill>
                <a:latin typeface="Symbol" pitchFamily="18" charset="2"/>
              </a:rPr>
              <a:t>-</a:t>
            </a:r>
            <a:r>
              <a:rPr lang="en-US" sz="1600" b="1" baseline="30000" dirty="0">
                <a:solidFill>
                  <a:srgbClr val="0033CC"/>
                </a:solidFill>
              </a:rPr>
              <a:t>+</a:t>
            </a:r>
            <a:r>
              <a:rPr lang="en-US" sz="1600" b="1" dirty="0">
                <a:solidFill>
                  <a:srgbClr val="0033CC"/>
                </a:solidFill>
              </a:rPr>
              <a:t>n </a:t>
            </a:r>
            <a:r>
              <a:rPr lang="en-US" sz="1600" dirty="0"/>
              <a:t>from </a:t>
            </a:r>
          </a:p>
          <a:p>
            <a:pPr>
              <a:buFont typeface="Symbol"/>
              <a:buChar char=" "/>
            </a:pPr>
            <a:r>
              <a:rPr lang="en-US" sz="1600" dirty="0"/>
              <a:t>       </a:t>
            </a:r>
            <a:r>
              <a:rPr lang="en-US" sz="1600" b="1" dirty="0">
                <a:solidFill>
                  <a:srgbClr val="0033CC"/>
                </a:solidFill>
              </a:rPr>
              <a:t>CHAOS@TRIUMF</a:t>
            </a:r>
            <a:r>
              <a:rPr lang="en-US" sz="1600" dirty="0"/>
              <a:t> at </a:t>
            </a:r>
            <a:r>
              <a:rPr lang="pl-PL" sz="1600" b="1" dirty="0"/>
              <a:t>W</a:t>
            </a:r>
            <a:r>
              <a:rPr lang="pl-PL" sz="1600" dirty="0"/>
              <a:t> = </a:t>
            </a:r>
            <a:r>
              <a:rPr lang="pl-PL" sz="1600" b="1" dirty="0">
                <a:solidFill>
                  <a:srgbClr val="0000CC"/>
                </a:solidFill>
              </a:rPr>
              <a:t>1257</a:t>
            </a:r>
            <a:r>
              <a:rPr lang="pl-PL" sz="1600" dirty="0"/>
              <a:t> to </a:t>
            </a:r>
            <a:r>
              <a:rPr lang="pl-PL" sz="1600" b="1" dirty="0">
                <a:solidFill>
                  <a:srgbClr val="0000CC"/>
                </a:solidFill>
              </a:rPr>
              <a:t>1302</a:t>
            </a:r>
            <a:r>
              <a:rPr lang="pl-PL" sz="1600" dirty="0"/>
              <a:t> MeV</a:t>
            </a:r>
            <a:r>
              <a:rPr lang="en-US" sz="1600" dirty="0"/>
              <a:t>.</a:t>
            </a:r>
            <a:br>
              <a:rPr lang="en-US" sz="1600" dirty="0"/>
            </a:br>
            <a:r>
              <a:rPr lang="en-US" sz="1600" dirty="0"/>
              <a:t>	</a:t>
            </a:r>
            <a:endParaRPr lang="en-US" sz="1200" dirty="0"/>
          </a:p>
          <a:p>
            <a:pPr>
              <a:buFont typeface="Symbol"/>
              <a:buChar char=" "/>
            </a:pPr>
            <a:r>
              <a:rPr lang="en-US" sz="1600" dirty="0">
                <a:solidFill>
                  <a:srgbClr val="FF0000"/>
                </a:solidFill>
                <a:latin typeface="Symbol" pitchFamily="18" charset="2"/>
              </a:rPr>
              <a:t>   ·</a:t>
            </a:r>
            <a:r>
              <a:rPr lang="en-US" sz="1600" dirty="0"/>
              <a:t> </a:t>
            </a:r>
            <a:r>
              <a:rPr lang="en-US" sz="1600" b="1" dirty="0">
                <a:solidFill>
                  <a:srgbClr val="7030A0"/>
                </a:solidFill>
              </a:rPr>
              <a:t>40,000</a:t>
            </a:r>
            <a:r>
              <a:rPr lang="en-US" sz="1600" dirty="0"/>
              <a:t> events  for </a:t>
            </a:r>
            <a:r>
              <a:rPr lang="en-US" sz="1600" b="1" dirty="0" err="1">
                <a:solidFill>
                  <a:srgbClr val="0033CC"/>
                </a:solidFill>
                <a:latin typeface="Symbol" pitchFamily="18" charset="2"/>
              </a:rPr>
              <a:t>p</a:t>
            </a:r>
            <a:r>
              <a:rPr lang="en-US" sz="1600" b="1" baseline="30000" dirty="0" err="1">
                <a:solidFill>
                  <a:srgbClr val="0033CC"/>
                </a:solidFill>
                <a:latin typeface="Symbol" pitchFamily="18" charset="2"/>
              </a:rPr>
              <a:t>-</a:t>
            </a:r>
            <a:r>
              <a:rPr lang="en-US" sz="1600" b="1" dirty="0" err="1">
                <a:solidFill>
                  <a:srgbClr val="0033CC"/>
                </a:solidFill>
              </a:rPr>
              <a:t>p</a:t>
            </a:r>
            <a:r>
              <a:rPr lang="en-US" sz="1600"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33CC"/>
                </a:solidFill>
                <a:latin typeface="Symbol" pitchFamily="18" charset="2"/>
              </a:rPr>
              <a:t>p</a:t>
            </a:r>
            <a:r>
              <a:rPr lang="en-US" sz="1600" b="1" baseline="30000" dirty="0" err="1">
                <a:solidFill>
                  <a:srgbClr val="0033CC"/>
                </a:solidFill>
                <a:latin typeface="Symbol" pitchFamily="18" charset="2"/>
              </a:rPr>
              <a:t>-</a:t>
            </a:r>
            <a:r>
              <a:rPr lang="en-US" sz="1600" b="1" dirty="0" err="1">
                <a:solidFill>
                  <a:srgbClr val="0033CC"/>
                </a:solidFill>
                <a:latin typeface="Symbol" pitchFamily="18" charset="2"/>
              </a:rPr>
              <a:t>p</a:t>
            </a:r>
            <a:r>
              <a:rPr lang="en-US" sz="1600" b="1" baseline="30000" dirty="0" err="1">
                <a:solidFill>
                  <a:srgbClr val="0033CC"/>
                </a:solidFill>
              </a:rPr>
              <a:t>+</a:t>
            </a:r>
            <a:r>
              <a:rPr lang="en-US" sz="1600" b="1" dirty="0" err="1">
                <a:solidFill>
                  <a:srgbClr val="0033CC"/>
                </a:solidFill>
              </a:rPr>
              <a:t>n</a:t>
            </a:r>
            <a:r>
              <a:rPr lang="en-US" sz="1600" b="1" dirty="0">
                <a:solidFill>
                  <a:srgbClr val="0033CC"/>
                </a:solidFill>
              </a:rPr>
              <a:t>   </a:t>
            </a:r>
            <a:r>
              <a:rPr lang="en-US" sz="1600" dirty="0"/>
              <a:t>from</a:t>
            </a:r>
            <a:r>
              <a:rPr lang="en-US" sz="1600" b="1" dirty="0">
                <a:solidFill>
                  <a:srgbClr val="0033CC"/>
                </a:solidFill>
              </a:rPr>
              <a:t> </a:t>
            </a:r>
          </a:p>
          <a:p>
            <a:pPr>
              <a:buFont typeface="Symbol"/>
              <a:buChar char=" "/>
            </a:pPr>
            <a:r>
              <a:rPr lang="en-US" sz="1600" b="1" dirty="0">
                <a:solidFill>
                  <a:srgbClr val="0033CC"/>
                </a:solidFill>
              </a:rPr>
              <a:t>          ITEP</a:t>
            </a:r>
            <a:r>
              <a:rPr lang="en-US" sz="1600" b="1" dirty="0"/>
              <a:t> </a:t>
            </a:r>
            <a:r>
              <a:rPr lang="en-US" sz="1600" dirty="0"/>
              <a:t>at </a:t>
            </a:r>
            <a:r>
              <a:rPr lang="en-US" sz="1600" b="1" dirty="0"/>
              <a:t>W </a:t>
            </a:r>
            <a:r>
              <a:rPr lang="en-US" sz="1600" dirty="0"/>
              <a:t>= </a:t>
            </a:r>
            <a:r>
              <a:rPr lang="en-US" sz="1600" b="1" dirty="0">
                <a:solidFill>
                  <a:srgbClr val="0000CC"/>
                </a:solidFill>
              </a:rPr>
              <a:t>206</a:t>
            </a:r>
            <a:r>
              <a:rPr lang="en-US" sz="1600" b="1" dirty="0"/>
              <a:t>0</a:t>
            </a:r>
            <a:r>
              <a:rPr lang="en-US" sz="1600" dirty="0"/>
              <a:t> MeV.</a:t>
            </a:r>
          </a:p>
        </p:txBody>
      </p:sp>
      <p:sp>
        <p:nvSpPr>
          <p:cNvPr id="26" name="Rectangle 25"/>
          <p:cNvSpPr/>
          <p:nvPr/>
        </p:nvSpPr>
        <p:spPr>
          <a:xfrm>
            <a:off x="4419600" y="4724400"/>
            <a:ext cx="1149674" cy="338554"/>
          </a:xfrm>
          <a:prstGeom prst="rect">
            <a:avLst/>
          </a:prstGeom>
          <a:solidFill>
            <a:schemeClr val="bg1"/>
          </a:solidFill>
        </p:spPr>
        <p:txBody>
          <a:bodyPr wrap="none">
            <a:spAutoFit/>
          </a:bodyPr>
          <a:lstStyle/>
          <a:p>
            <a:r>
              <a:rPr lang="en-US" sz="1600" b="1" dirty="0" err="1">
                <a:solidFill>
                  <a:srgbClr val="0033CC"/>
                </a:solidFill>
                <a:latin typeface="Symbol" pitchFamily="18" charset="2"/>
              </a:rPr>
              <a:t>p</a:t>
            </a:r>
            <a:r>
              <a:rPr lang="en-US" sz="1600" b="1" baseline="30000" dirty="0" err="1">
                <a:solidFill>
                  <a:srgbClr val="0033CC"/>
                </a:solidFill>
              </a:rPr>
              <a:t>+</a:t>
            </a:r>
            <a:r>
              <a:rPr lang="en-US" sz="1600" b="1" dirty="0" err="1">
                <a:solidFill>
                  <a:srgbClr val="0033CC"/>
                </a:solidFill>
              </a:rPr>
              <a:t>p</a:t>
            </a:r>
            <a:r>
              <a:rPr lang="en-US" sz="1600"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33CC"/>
                </a:solidFill>
                <a:latin typeface="Symbol" pitchFamily="18" charset="2"/>
              </a:rPr>
              <a:t>p</a:t>
            </a:r>
            <a:r>
              <a:rPr lang="en-US" sz="1600" b="1" baseline="30000" dirty="0" err="1">
                <a:solidFill>
                  <a:srgbClr val="0033CC"/>
                </a:solidFill>
              </a:rPr>
              <a:t>+</a:t>
            </a:r>
            <a:r>
              <a:rPr lang="en-US" sz="1600" b="1" dirty="0" err="1">
                <a:solidFill>
                  <a:srgbClr val="0033CC"/>
                </a:solidFill>
                <a:latin typeface="Symbol" pitchFamily="18" charset="2"/>
              </a:rPr>
              <a:t>p</a:t>
            </a:r>
            <a:r>
              <a:rPr lang="en-US" sz="1600" b="1" baseline="30000" dirty="0" err="1">
                <a:solidFill>
                  <a:srgbClr val="0033CC"/>
                </a:solidFill>
              </a:rPr>
              <a:t>+</a:t>
            </a:r>
            <a:r>
              <a:rPr lang="en-US" sz="1600" b="1" dirty="0" err="1">
                <a:solidFill>
                  <a:srgbClr val="0033CC"/>
                </a:solidFill>
              </a:rPr>
              <a:t>n</a:t>
            </a:r>
            <a:endParaRPr lang="en-US" sz="1600" b="1" dirty="0">
              <a:solidFill>
                <a:srgbClr val="0033CC"/>
              </a:solidFill>
            </a:endParaRPr>
          </a:p>
        </p:txBody>
      </p:sp>
      <p:sp>
        <p:nvSpPr>
          <p:cNvPr id="25" name="Rectangle 24"/>
          <p:cNvSpPr/>
          <p:nvPr/>
        </p:nvSpPr>
        <p:spPr>
          <a:xfrm>
            <a:off x="2209801" y="3581400"/>
            <a:ext cx="1151277" cy="338554"/>
          </a:xfrm>
          <a:prstGeom prst="rect">
            <a:avLst/>
          </a:prstGeom>
          <a:solidFill>
            <a:schemeClr val="bg1"/>
          </a:solidFill>
        </p:spPr>
        <p:txBody>
          <a:bodyPr wrap="none">
            <a:spAutoFit/>
          </a:bodyPr>
          <a:lstStyle/>
          <a:p>
            <a:r>
              <a:rPr lang="en-US" sz="1600" b="1" dirty="0">
                <a:solidFill>
                  <a:srgbClr val="0033CC"/>
                </a:solidFill>
                <a:latin typeface="Symbol" pitchFamily="18" charset="2"/>
              </a:rPr>
              <a:t>p</a:t>
            </a:r>
            <a:r>
              <a:rPr lang="en-US" sz="1600" b="1" baseline="30000" dirty="0">
                <a:solidFill>
                  <a:srgbClr val="0033CC"/>
                </a:solidFill>
              </a:rPr>
              <a:t>+</a:t>
            </a:r>
            <a:r>
              <a:rPr lang="en-US" sz="1600" b="1" dirty="0">
                <a:solidFill>
                  <a:srgbClr val="0033CC"/>
                </a:solidFill>
              </a:rPr>
              <a:t>p</a:t>
            </a:r>
            <a:r>
              <a:rPr lang="en-US" sz="1600" b="1" dirty="0">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a:solidFill>
                  <a:srgbClr val="0033CC"/>
                </a:solidFill>
                <a:latin typeface="Symbol" pitchFamily="18" charset="2"/>
              </a:rPr>
              <a:t>p</a:t>
            </a:r>
            <a:r>
              <a:rPr lang="en-US" sz="1600" b="1" baseline="30000" dirty="0">
                <a:solidFill>
                  <a:srgbClr val="0033CC"/>
                </a:solidFill>
              </a:rPr>
              <a:t>0</a:t>
            </a:r>
            <a:r>
              <a:rPr lang="en-US" sz="1600" b="1" dirty="0">
                <a:solidFill>
                  <a:srgbClr val="0033CC"/>
                </a:solidFill>
                <a:latin typeface="Symbol" pitchFamily="18" charset="2"/>
              </a:rPr>
              <a:t>p</a:t>
            </a:r>
            <a:r>
              <a:rPr lang="en-US" sz="1600" b="1" baseline="30000" dirty="0">
                <a:solidFill>
                  <a:srgbClr val="0033CC"/>
                </a:solidFill>
              </a:rPr>
              <a:t>+</a:t>
            </a:r>
            <a:r>
              <a:rPr lang="en-US" sz="1600" b="1" dirty="0">
                <a:solidFill>
                  <a:srgbClr val="0033CC"/>
                </a:solidFill>
              </a:rPr>
              <a:t>p</a:t>
            </a:r>
          </a:p>
        </p:txBody>
      </p:sp>
      <p:sp>
        <p:nvSpPr>
          <p:cNvPr id="24" name="Rectangle 23"/>
          <p:cNvSpPr/>
          <p:nvPr/>
        </p:nvSpPr>
        <p:spPr>
          <a:xfrm>
            <a:off x="4419601" y="2514600"/>
            <a:ext cx="1167307" cy="338554"/>
          </a:xfrm>
          <a:prstGeom prst="rect">
            <a:avLst/>
          </a:prstGeom>
          <a:solidFill>
            <a:schemeClr val="bg1"/>
          </a:solidFill>
        </p:spPr>
        <p:txBody>
          <a:bodyPr wrap="none">
            <a:spAutoFit/>
          </a:bodyPr>
          <a:lstStyle/>
          <a:p>
            <a:r>
              <a:rPr lang="en-US" sz="1600" b="1" dirty="0">
                <a:solidFill>
                  <a:srgbClr val="0033CC"/>
                </a:solidFill>
                <a:latin typeface="Symbol" pitchFamily="18" charset="2"/>
              </a:rPr>
              <a:t>p</a:t>
            </a:r>
            <a:r>
              <a:rPr lang="en-US" sz="1600" b="1" baseline="30000" dirty="0">
                <a:solidFill>
                  <a:srgbClr val="0033CC"/>
                </a:solidFill>
                <a:latin typeface="Symbol" pitchFamily="18" charset="2"/>
              </a:rPr>
              <a:t>-</a:t>
            </a:r>
            <a:r>
              <a:rPr lang="en-US" sz="1600" b="1" dirty="0">
                <a:solidFill>
                  <a:srgbClr val="0033CC"/>
                </a:solidFill>
              </a:rPr>
              <a:t>p</a:t>
            </a:r>
            <a:r>
              <a:rPr lang="en-US" sz="1600" b="1" dirty="0">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a:solidFill>
                  <a:srgbClr val="0033CC"/>
                </a:solidFill>
                <a:latin typeface="Symbol" pitchFamily="18" charset="2"/>
              </a:rPr>
              <a:t>p</a:t>
            </a:r>
            <a:r>
              <a:rPr lang="en-US" sz="1600" b="1" baseline="30000" dirty="0">
                <a:solidFill>
                  <a:srgbClr val="0033CC"/>
                </a:solidFill>
              </a:rPr>
              <a:t>0</a:t>
            </a:r>
            <a:r>
              <a:rPr lang="en-US" sz="1600" b="1" dirty="0">
                <a:solidFill>
                  <a:srgbClr val="0033CC"/>
                </a:solidFill>
                <a:latin typeface="Symbol" pitchFamily="18" charset="2"/>
              </a:rPr>
              <a:t>p</a:t>
            </a:r>
            <a:r>
              <a:rPr lang="en-US" sz="1600" b="1" baseline="30000" dirty="0">
                <a:solidFill>
                  <a:srgbClr val="0033CC"/>
                </a:solidFill>
                <a:latin typeface="Symbol" pitchFamily="18" charset="2"/>
              </a:rPr>
              <a:t>-</a:t>
            </a:r>
            <a:r>
              <a:rPr lang="en-US" sz="1600" b="1" dirty="0">
                <a:solidFill>
                  <a:srgbClr val="0033CC"/>
                </a:solidFill>
              </a:rPr>
              <a:t>p</a:t>
            </a:r>
          </a:p>
        </p:txBody>
      </p:sp>
      <p:sp>
        <p:nvSpPr>
          <p:cNvPr id="23" name="TextBox 22"/>
          <p:cNvSpPr txBox="1"/>
          <p:nvPr/>
        </p:nvSpPr>
        <p:spPr>
          <a:xfrm>
            <a:off x="4419600" y="1371600"/>
            <a:ext cx="1165704" cy="338554"/>
          </a:xfrm>
          <a:prstGeom prst="rect">
            <a:avLst/>
          </a:prstGeom>
          <a:solidFill>
            <a:schemeClr val="bg1"/>
          </a:solidFill>
        </p:spPr>
        <p:txBody>
          <a:bodyPr wrap="none" rtlCol="0">
            <a:spAutoFit/>
          </a:bodyPr>
          <a:lstStyle/>
          <a:p>
            <a:r>
              <a:rPr lang="en-US" sz="1600" b="1" dirty="0">
                <a:solidFill>
                  <a:srgbClr val="0033CC"/>
                </a:solidFill>
                <a:latin typeface="Symbol" pitchFamily="18" charset="2"/>
              </a:rPr>
              <a:t>p</a:t>
            </a:r>
            <a:r>
              <a:rPr lang="en-US" sz="1600" b="1" baseline="30000" dirty="0">
                <a:solidFill>
                  <a:srgbClr val="0033CC"/>
                </a:solidFill>
                <a:latin typeface="Symbol" pitchFamily="18" charset="2"/>
              </a:rPr>
              <a:t>-</a:t>
            </a:r>
            <a:r>
              <a:rPr lang="en-US" sz="1600" b="1" dirty="0" err="1">
                <a:solidFill>
                  <a:srgbClr val="0033CC"/>
                </a:solidFill>
              </a:rPr>
              <a:t>p</a:t>
            </a:r>
            <a:r>
              <a:rPr lang="en-US" sz="1600"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33CC"/>
                </a:solidFill>
                <a:latin typeface="Symbol" pitchFamily="18" charset="2"/>
                <a:sym typeface="Wingdings" pitchFamily="2" charset="2"/>
              </a:rPr>
              <a:t>p</a:t>
            </a:r>
            <a:r>
              <a:rPr lang="en-US" sz="1600" b="1" baseline="30000" dirty="0" err="1">
                <a:solidFill>
                  <a:srgbClr val="0033CC"/>
                </a:solidFill>
                <a:sym typeface="Wingdings" pitchFamily="2" charset="2"/>
              </a:rPr>
              <a:t>+</a:t>
            </a:r>
            <a:r>
              <a:rPr lang="en-US" sz="1600" b="1" dirty="0" err="1">
                <a:solidFill>
                  <a:srgbClr val="0033CC"/>
                </a:solidFill>
                <a:latin typeface="Symbol" pitchFamily="18" charset="2"/>
                <a:sym typeface="Wingdings" pitchFamily="2" charset="2"/>
              </a:rPr>
              <a:t>p</a:t>
            </a:r>
            <a:r>
              <a:rPr lang="en-US" sz="1600" b="1" baseline="30000" dirty="0">
                <a:solidFill>
                  <a:srgbClr val="0033CC"/>
                </a:solidFill>
                <a:latin typeface="Symbol" pitchFamily="18" charset="2"/>
                <a:sym typeface="Wingdings" pitchFamily="2" charset="2"/>
              </a:rPr>
              <a:t>-</a:t>
            </a:r>
            <a:r>
              <a:rPr lang="en-US" sz="1600" b="1" dirty="0">
                <a:solidFill>
                  <a:srgbClr val="0033CC"/>
                </a:solidFill>
                <a:sym typeface="Wingdings" pitchFamily="2" charset="2"/>
              </a:rPr>
              <a:t>n</a:t>
            </a:r>
            <a:endParaRPr lang="en-US" sz="1600" b="1" dirty="0">
              <a:solidFill>
                <a:srgbClr val="0033CC"/>
              </a:solidFill>
            </a:endParaRPr>
          </a:p>
        </p:txBody>
      </p:sp>
      <p:sp>
        <p:nvSpPr>
          <p:cNvPr id="29" name="Rounded Rectangle 28"/>
          <p:cNvSpPr/>
          <p:nvPr/>
        </p:nvSpPr>
        <p:spPr>
          <a:xfrm>
            <a:off x="6096000" y="1371600"/>
            <a:ext cx="4419600" cy="1143000"/>
          </a:xfrm>
          <a:prstGeom prst="round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096000" y="3505200"/>
            <a:ext cx="4343400" cy="2743200"/>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a:off x="5715000" y="1524000"/>
            <a:ext cx="381000" cy="762000"/>
          </a:xfrm>
          <a:prstGeom prst="left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83"/>
          <p:cNvSpPr>
            <a:spLocks noChangeShapeType="1"/>
          </p:cNvSpPr>
          <p:nvPr/>
        </p:nvSpPr>
        <p:spPr bwMode="auto">
          <a:xfrm flipH="1" flipV="1">
            <a:off x="5786211" y="5715000"/>
            <a:ext cx="0" cy="304800"/>
          </a:xfrm>
          <a:prstGeom prst="line">
            <a:avLst/>
          </a:prstGeom>
          <a:ln>
            <a:solidFill>
              <a:srgbClr val="3333CC"/>
            </a:solidFill>
            <a:headEnd/>
            <a:tailEnd type="triangle" w="sm" len="lg"/>
          </a:ln>
        </p:spPr>
        <p:style>
          <a:lnRef idx="2">
            <a:schemeClr val="accent1"/>
          </a:lnRef>
          <a:fillRef idx="0">
            <a:schemeClr val="accent1"/>
          </a:fillRef>
          <a:effectRef idx="1">
            <a:schemeClr val="accent1"/>
          </a:effectRef>
          <a:fontRef idx="minor">
            <a:schemeClr val="tx1"/>
          </a:fontRef>
        </p:style>
        <p:txBody>
          <a:bodyPr wrap="none"/>
          <a:lstStyle/>
          <a:p>
            <a:endParaRPr lang="en-US"/>
          </a:p>
        </p:txBody>
      </p:sp>
      <p:cxnSp>
        <p:nvCxnSpPr>
          <p:cNvPr id="36" name="Straight Connector 35"/>
          <p:cNvCxnSpPr/>
          <p:nvPr/>
        </p:nvCxnSpPr>
        <p:spPr>
          <a:xfrm>
            <a:off x="3276600" y="4267200"/>
            <a:ext cx="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133600" y="5410200"/>
            <a:ext cx="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791200" y="5410200"/>
            <a:ext cx="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Line 83"/>
          <p:cNvSpPr>
            <a:spLocks noChangeShapeType="1"/>
          </p:cNvSpPr>
          <p:nvPr/>
        </p:nvSpPr>
        <p:spPr bwMode="auto">
          <a:xfrm>
            <a:off x="2743200" y="4419600"/>
            <a:ext cx="533400" cy="0"/>
          </a:xfrm>
          <a:prstGeom prst="line">
            <a:avLst/>
          </a:prstGeom>
          <a:ln>
            <a:solidFill>
              <a:srgbClr val="3333CC"/>
            </a:solidFill>
            <a:headEnd/>
            <a:tailEnd type="triangle" w="sm" len="lg"/>
          </a:ln>
        </p:spPr>
        <p:style>
          <a:lnRef idx="2">
            <a:schemeClr val="dk1"/>
          </a:lnRef>
          <a:fillRef idx="0">
            <a:schemeClr val="dk1"/>
          </a:fillRef>
          <a:effectRef idx="1">
            <a:schemeClr val="dk1"/>
          </a:effectRef>
          <a:fontRef idx="minor">
            <a:schemeClr val="tx1"/>
          </a:fontRef>
        </p:style>
        <p:txBody>
          <a:bodyPr wrap="none"/>
          <a:lstStyle/>
          <a:p>
            <a:endParaRPr lang="en-US"/>
          </a:p>
        </p:txBody>
      </p:sp>
      <p:sp>
        <p:nvSpPr>
          <p:cNvPr id="41" name="Rectangle 40"/>
          <p:cNvSpPr/>
          <p:nvPr/>
        </p:nvSpPr>
        <p:spPr>
          <a:xfrm>
            <a:off x="2057400" y="4267201"/>
            <a:ext cx="744114" cy="276999"/>
          </a:xfrm>
          <a:prstGeom prst="rect">
            <a:avLst/>
          </a:prstGeom>
        </p:spPr>
        <p:txBody>
          <a:bodyPr wrap="none">
            <a:spAutoFit/>
          </a:bodyPr>
          <a:lstStyle/>
          <a:p>
            <a:r>
              <a:rPr lang="en-US" sz="1200" b="1" dirty="0">
                <a:solidFill>
                  <a:srgbClr val="0033CC"/>
                </a:solidFill>
              </a:rPr>
              <a:t>CB@BNL</a:t>
            </a:r>
          </a:p>
        </p:txBody>
      </p:sp>
      <p:sp>
        <p:nvSpPr>
          <p:cNvPr id="42" name="Rectangle 41"/>
          <p:cNvSpPr/>
          <p:nvPr/>
        </p:nvSpPr>
        <p:spPr>
          <a:xfrm>
            <a:off x="5545426" y="6019801"/>
            <a:ext cx="460382" cy="276999"/>
          </a:xfrm>
          <a:prstGeom prst="rect">
            <a:avLst/>
          </a:prstGeom>
        </p:spPr>
        <p:txBody>
          <a:bodyPr wrap="none">
            <a:spAutoFit/>
          </a:bodyPr>
          <a:lstStyle/>
          <a:p>
            <a:r>
              <a:rPr lang="en-US" sz="1200" b="1" dirty="0">
                <a:solidFill>
                  <a:srgbClr val="0033CC"/>
                </a:solidFill>
              </a:rPr>
              <a:t>ITEP</a:t>
            </a:r>
          </a:p>
        </p:txBody>
      </p:sp>
      <p:sp>
        <p:nvSpPr>
          <p:cNvPr id="43" name="Line 83"/>
          <p:cNvSpPr>
            <a:spLocks noChangeShapeType="1"/>
          </p:cNvSpPr>
          <p:nvPr/>
        </p:nvSpPr>
        <p:spPr bwMode="auto">
          <a:xfrm flipV="1">
            <a:off x="1524000" y="5638800"/>
            <a:ext cx="609600" cy="0"/>
          </a:xfrm>
          <a:prstGeom prst="line">
            <a:avLst/>
          </a:prstGeom>
          <a:ln>
            <a:solidFill>
              <a:srgbClr val="3333CC"/>
            </a:solidFill>
            <a:headEnd/>
            <a:tailEnd type="triangle" w="sm" len="lg"/>
          </a:ln>
        </p:spPr>
        <p:style>
          <a:lnRef idx="2">
            <a:schemeClr val="dk1"/>
          </a:lnRef>
          <a:fillRef idx="0">
            <a:schemeClr val="dk1"/>
          </a:fillRef>
          <a:effectRef idx="1">
            <a:schemeClr val="dk1"/>
          </a:effectRef>
          <a:fontRef idx="minor">
            <a:schemeClr val="tx1"/>
          </a:fontRef>
        </p:style>
        <p:txBody>
          <a:bodyPr wrap="none"/>
          <a:lstStyle/>
          <a:p>
            <a:endParaRPr lang="en-US"/>
          </a:p>
        </p:txBody>
      </p:sp>
      <p:sp>
        <p:nvSpPr>
          <p:cNvPr id="44" name="Rectangle 43"/>
          <p:cNvSpPr/>
          <p:nvPr/>
        </p:nvSpPr>
        <p:spPr>
          <a:xfrm>
            <a:off x="2060449" y="5410201"/>
            <a:ext cx="631391" cy="276999"/>
          </a:xfrm>
          <a:prstGeom prst="rect">
            <a:avLst/>
          </a:prstGeom>
        </p:spPr>
        <p:txBody>
          <a:bodyPr wrap="none">
            <a:spAutoFit/>
          </a:bodyPr>
          <a:lstStyle/>
          <a:p>
            <a:r>
              <a:rPr lang="en-US" sz="1200" b="1" dirty="0">
                <a:solidFill>
                  <a:srgbClr val="0033CC"/>
                </a:solidFill>
              </a:rPr>
              <a:t>CHAOS</a:t>
            </a:r>
          </a:p>
        </p:txBody>
      </p:sp>
      <p:pic>
        <p:nvPicPr>
          <p:cNvPr id="37" name="Picture 5"/>
          <p:cNvPicPr>
            <a:picLocks noChangeAspect="1" noChangeArrowheads="1"/>
          </p:cNvPicPr>
          <p:nvPr/>
        </p:nvPicPr>
        <p:blipFill>
          <a:blip r:embed="rId3" cstate="print">
            <a:lum bright="-17000" contrast="47000"/>
          </a:blip>
          <a:srcRect/>
          <a:stretch>
            <a:fillRect/>
          </a:stretch>
        </p:blipFill>
        <p:spPr bwMode="auto">
          <a:xfrm>
            <a:off x="6324600" y="4038601"/>
            <a:ext cx="284734" cy="386517"/>
          </a:xfrm>
          <a:prstGeom prst="rect">
            <a:avLst/>
          </a:prstGeom>
          <a:noFill/>
          <a:ln w="9525">
            <a:noFill/>
            <a:miter lim="800000"/>
            <a:headEnd/>
            <a:tailEnd/>
          </a:ln>
        </p:spPr>
      </p:pic>
      <p:pic>
        <p:nvPicPr>
          <p:cNvPr id="45" name="Picture 17"/>
          <p:cNvPicPr>
            <a:picLocks noChangeAspect="1" noChangeArrowheads="1"/>
          </p:cNvPicPr>
          <p:nvPr/>
        </p:nvPicPr>
        <p:blipFill>
          <a:blip r:embed="rId4" cstate="print">
            <a:lum bright="-20000" contrast="50000"/>
          </a:blip>
          <a:srcRect/>
          <a:stretch>
            <a:fillRect/>
          </a:stretch>
        </p:blipFill>
        <p:spPr bwMode="auto">
          <a:xfrm>
            <a:off x="6324600" y="5029201"/>
            <a:ext cx="902608" cy="281071"/>
          </a:xfrm>
          <a:prstGeom prst="rect">
            <a:avLst/>
          </a:prstGeom>
          <a:noFill/>
          <a:ln w="9525">
            <a:noFill/>
            <a:miter lim="800000"/>
            <a:headEnd/>
            <a:tailEnd/>
          </a:ln>
        </p:spPr>
      </p:pic>
      <p:pic>
        <p:nvPicPr>
          <p:cNvPr id="46" name="Picture 2" descr="C:\Users\Igor\Documents\Desktop\itep-logo.png"/>
          <p:cNvPicPr>
            <a:picLocks noChangeAspect="1" noChangeArrowheads="1"/>
          </p:cNvPicPr>
          <p:nvPr/>
        </p:nvPicPr>
        <p:blipFill>
          <a:blip r:embed="rId5" cstate="print">
            <a:lum bright="-15000" contrast="40000"/>
          </a:blip>
          <a:srcRect/>
          <a:stretch>
            <a:fillRect/>
          </a:stretch>
        </p:blipFill>
        <p:spPr bwMode="auto">
          <a:xfrm>
            <a:off x="6341568" y="5548700"/>
            <a:ext cx="304289" cy="303271"/>
          </a:xfrm>
          <a:prstGeom prst="rect">
            <a:avLst/>
          </a:prstGeom>
          <a:noFill/>
        </p:spPr>
      </p:pic>
      <p:sp>
        <p:nvSpPr>
          <p:cNvPr id="48" name="TextBox 47"/>
          <p:cNvSpPr txBox="1"/>
          <p:nvPr/>
        </p:nvSpPr>
        <p:spPr>
          <a:xfrm>
            <a:off x="7315201" y="4343401"/>
            <a:ext cx="2928533" cy="276999"/>
          </a:xfrm>
          <a:prstGeom prst="rect">
            <a:avLst/>
          </a:prstGeom>
          <a:solidFill>
            <a:srgbClr val="FFFF00"/>
          </a:solidFill>
        </p:spPr>
        <p:txBody>
          <a:bodyPr wrap="square" rtlCol="0">
            <a:spAutoFit/>
          </a:bodyPr>
          <a:lstStyle/>
          <a:p>
            <a:pPr algn="ctr"/>
            <a:r>
              <a:rPr lang="da-DK" sz="1200" dirty="0"/>
              <a:t> Prakhov </a:t>
            </a:r>
            <a:r>
              <a:rPr lang="da-DK" sz="1200" i="1" dirty="0"/>
              <a:t>et al, </a:t>
            </a:r>
            <a:r>
              <a:rPr lang="da-DK" sz="1200" dirty="0"/>
              <a:t>Phys Rev C </a:t>
            </a:r>
            <a:r>
              <a:rPr lang="da-DK" sz="1200" b="1" dirty="0"/>
              <a:t>69</a:t>
            </a:r>
            <a:r>
              <a:rPr lang="da-DK" sz="1200" dirty="0"/>
              <a:t>, 045202 (2004)</a:t>
            </a:r>
            <a:endParaRPr lang="en-US" sz="1200" dirty="0"/>
          </a:p>
        </p:txBody>
      </p:sp>
      <p:sp>
        <p:nvSpPr>
          <p:cNvPr id="50" name="TextBox 49"/>
          <p:cNvSpPr txBox="1"/>
          <p:nvPr/>
        </p:nvSpPr>
        <p:spPr>
          <a:xfrm>
            <a:off x="7391400" y="5105401"/>
            <a:ext cx="2827890" cy="276999"/>
          </a:xfrm>
          <a:prstGeom prst="rect">
            <a:avLst/>
          </a:prstGeom>
          <a:solidFill>
            <a:srgbClr val="FFFF00"/>
          </a:solidFill>
        </p:spPr>
        <p:txBody>
          <a:bodyPr wrap="none" rtlCol="0">
            <a:spAutoFit/>
          </a:bodyPr>
          <a:lstStyle/>
          <a:p>
            <a:pPr algn="ctr"/>
            <a:r>
              <a:rPr lang="da-DK" sz="1200" dirty="0"/>
              <a:t>Kermani </a:t>
            </a:r>
            <a:r>
              <a:rPr lang="da-DK" sz="1200" i="1" dirty="0"/>
              <a:t>et al,</a:t>
            </a:r>
            <a:r>
              <a:rPr lang="da-DK" sz="1200" dirty="0"/>
              <a:t> Phys Rev C </a:t>
            </a:r>
            <a:r>
              <a:rPr lang="da-DK" sz="1200" b="1" dirty="0"/>
              <a:t>58</a:t>
            </a:r>
            <a:r>
              <a:rPr lang="da-DK" sz="1200" dirty="0"/>
              <a:t>, 3431 (1998)</a:t>
            </a:r>
            <a:endParaRPr lang="en-US" sz="1200" dirty="0"/>
          </a:p>
        </p:txBody>
      </p:sp>
      <p:sp>
        <p:nvSpPr>
          <p:cNvPr id="51" name="TextBox 50"/>
          <p:cNvSpPr txBox="1"/>
          <p:nvPr/>
        </p:nvSpPr>
        <p:spPr>
          <a:xfrm>
            <a:off x="7391401" y="5791201"/>
            <a:ext cx="2852807" cy="276999"/>
          </a:xfrm>
          <a:prstGeom prst="rect">
            <a:avLst/>
          </a:prstGeom>
          <a:solidFill>
            <a:srgbClr val="FFFF00"/>
          </a:solidFill>
        </p:spPr>
        <p:txBody>
          <a:bodyPr wrap="square" rtlCol="0">
            <a:spAutoFit/>
          </a:bodyPr>
          <a:lstStyle/>
          <a:p>
            <a:pPr algn="ctr"/>
            <a:r>
              <a:rPr lang="en-US" sz="1200" dirty="0"/>
              <a:t> </a:t>
            </a:r>
            <a:r>
              <a:rPr lang="da-DK" sz="1200" dirty="0"/>
              <a:t>Alekseev </a:t>
            </a:r>
            <a:r>
              <a:rPr lang="da-DK" sz="1200" i="1" dirty="0"/>
              <a:t>et al, </a:t>
            </a:r>
            <a:r>
              <a:rPr lang="da-DK" sz="1200" dirty="0"/>
              <a:t>Phys At Nucl </a:t>
            </a:r>
            <a:r>
              <a:rPr lang="da-DK" sz="1200" b="1" dirty="0"/>
              <a:t>61</a:t>
            </a:r>
            <a:r>
              <a:rPr lang="da-DK" sz="1200" dirty="0"/>
              <a:t>, 174 (1998)</a:t>
            </a:r>
            <a:endParaRPr lang="en-US" sz="1200" dirty="0"/>
          </a:p>
        </p:txBody>
      </p:sp>
      <p:sp>
        <p:nvSpPr>
          <p:cNvPr id="52" name="TextBox 51"/>
          <p:cNvSpPr txBox="1"/>
          <p:nvPr/>
        </p:nvSpPr>
        <p:spPr>
          <a:xfrm>
            <a:off x="7219764" y="2133601"/>
            <a:ext cx="3105658" cy="276999"/>
          </a:xfrm>
          <a:prstGeom prst="rect">
            <a:avLst/>
          </a:prstGeom>
          <a:solidFill>
            <a:srgbClr val="FFFF00"/>
          </a:solidFill>
        </p:spPr>
        <p:txBody>
          <a:bodyPr wrap="none" rtlCol="0">
            <a:spAutoFit/>
          </a:bodyPr>
          <a:lstStyle/>
          <a:p>
            <a:pPr algn="ctr"/>
            <a:r>
              <a:rPr lang="en-US" sz="1200" dirty="0"/>
              <a:t> Manley, Arndt </a:t>
            </a:r>
            <a:r>
              <a:rPr lang="da-DK" sz="1200" i="1" dirty="0"/>
              <a:t>et al,</a:t>
            </a:r>
            <a:r>
              <a:rPr lang="en-US" sz="1200" dirty="0"/>
              <a:t> Phys Rev D </a:t>
            </a:r>
            <a:r>
              <a:rPr lang="en-US" sz="1200" b="1" dirty="0"/>
              <a:t>30</a:t>
            </a:r>
            <a:r>
              <a:rPr lang="en-US" sz="1200" dirty="0"/>
              <a:t>, 904 (1984)</a:t>
            </a:r>
          </a:p>
        </p:txBody>
      </p:sp>
      <p:sp>
        <p:nvSpPr>
          <p:cNvPr id="28" name="Rectangle 27"/>
          <p:cNvSpPr/>
          <p:nvPr/>
        </p:nvSpPr>
        <p:spPr>
          <a:xfrm>
            <a:off x="8229600" y="5181601"/>
            <a:ext cx="362600" cy="307777"/>
          </a:xfrm>
          <a:prstGeom prst="rect">
            <a:avLst/>
          </a:prstGeom>
        </p:spPr>
        <p:txBody>
          <a:bodyPr wrap="square">
            <a:spAutoFit/>
          </a:bodyPr>
          <a:lstStyle/>
          <a:p>
            <a:r>
              <a:rPr lang="en-US" sz="1400" b="1" dirty="0">
                <a:solidFill>
                  <a:srgbClr val="3333CC"/>
                </a:solidFill>
                <a:latin typeface="Symbol" pitchFamily="18" charset="2"/>
              </a:rPr>
              <a:t></a:t>
            </a:r>
          </a:p>
        </p:txBody>
      </p:sp>
      <p:sp>
        <p:nvSpPr>
          <p:cNvPr id="3" name="Left Arrow 31">
            <a:extLst>
              <a:ext uri="{FF2B5EF4-FFF2-40B4-BE49-F238E27FC236}">
                <a16:creationId xmlns:a16="http://schemas.microsoft.com/office/drawing/2014/main" id="{7B69AC76-D4A5-83C2-3A04-D19AA425A180}"/>
              </a:ext>
            </a:extLst>
          </p:cNvPr>
          <p:cNvSpPr/>
          <p:nvPr/>
        </p:nvSpPr>
        <p:spPr>
          <a:xfrm rot="10800000">
            <a:off x="5586785" y="237254"/>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CBE7EA-0512-8B41-7FEE-1B5FF0043A2E}"/>
              </a:ext>
            </a:extLst>
          </p:cNvPr>
          <p:cNvSpPr txBox="1"/>
          <p:nvPr/>
        </p:nvSpPr>
        <p:spPr>
          <a:xfrm>
            <a:off x="220341" y="103257"/>
            <a:ext cx="5456622" cy="646331"/>
          </a:xfrm>
          <a:prstGeom prst="rect">
            <a:avLst/>
          </a:prstGeom>
          <a:noFill/>
        </p:spPr>
        <p:txBody>
          <a:bodyPr wrap="none" rtlCol="0">
            <a:spAutoFit/>
          </a:bodyPr>
          <a:lstStyle/>
          <a:p>
            <a:r>
              <a:rPr lang="en-US" sz="3600" dirty="0"/>
              <a:t>Preparation for J-PARC/E45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4"/>
          <p:cNvSpPr txBox="1">
            <a:spLocks noChangeArrowheads="1"/>
          </p:cNvSpPr>
          <p:nvPr/>
        </p:nvSpPr>
        <p:spPr bwMode="auto">
          <a:xfrm>
            <a:off x="2574926" y="4187825"/>
            <a:ext cx="184731" cy="369332"/>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4403726" y="2282825"/>
            <a:ext cx="184731" cy="369332"/>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7315201" y="5486400"/>
            <a:ext cx="184731" cy="369332"/>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dirty="0">
                <a:solidFill>
                  <a:schemeClr val="bg1"/>
                </a:solidFill>
              </a:rPr>
              <a:t>.</a:t>
            </a:r>
          </a:p>
        </p:txBody>
      </p:sp>
      <p:sp>
        <p:nvSpPr>
          <p:cNvPr id="2" name="TextBox 1"/>
          <p:cNvSpPr txBox="1"/>
          <p:nvPr/>
        </p:nvSpPr>
        <p:spPr>
          <a:xfrm>
            <a:off x="1024128" y="506133"/>
            <a:ext cx="996696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The K-Long Experiment at Jefferson Lab</a:t>
            </a:r>
          </a:p>
        </p:txBody>
      </p:sp>
      <p:sp>
        <p:nvSpPr>
          <p:cNvPr id="7" name="Rectangle 6">
            <a:extLst>
              <a:ext uri="{FF2B5EF4-FFF2-40B4-BE49-F238E27FC236}">
                <a16:creationId xmlns:a16="http://schemas.microsoft.com/office/drawing/2014/main" id="{14023F39-3137-4F5F-A491-2BBD2BB8F66B}"/>
              </a:ext>
            </a:extLst>
          </p:cNvPr>
          <p:cNvSpPr/>
          <p:nvPr/>
        </p:nvSpPr>
        <p:spPr>
          <a:xfrm>
            <a:off x="1271752" y="1777731"/>
            <a:ext cx="9719336"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K-Long </a:t>
            </a:r>
            <a:r>
              <a:rPr lang="en-US" sz="2400" dirty="0">
                <a:latin typeface="Times New Roman" panose="02020603050405020304" pitchFamily="18" charset="0"/>
                <a:cs typeface="Times New Roman" panose="02020603050405020304" pitchFamily="18" charset="0"/>
              </a:rPr>
              <a:t>project is approved to setup a secondary </a:t>
            </a:r>
            <a:r>
              <a:rPr lang="en-US" sz="2400" i="1" dirty="0">
                <a:solidFill>
                  <a:srgbClr val="0000FF"/>
                </a:solidFill>
                <a:latin typeface="Times New Roman" panose="02020603050405020304" pitchFamily="18" charset="0"/>
                <a:cs typeface="Times New Roman" panose="02020603050405020304" pitchFamily="18" charset="0"/>
              </a:rPr>
              <a:t>K</a:t>
            </a:r>
            <a:r>
              <a:rPr lang="en-US" sz="2400" i="1" baseline="-25000" dirty="0">
                <a:solidFill>
                  <a:srgbClr val="0000FF"/>
                </a:solidFill>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beam line in Hall D at Jefferson Lab with </a:t>
            </a:r>
            <a:r>
              <a:rPr lang="en-US" sz="2400" dirty="0">
                <a:solidFill>
                  <a:srgbClr val="0000FF"/>
                </a:solidFill>
                <a:latin typeface="Times New Roman" panose="02020603050405020304" pitchFamily="18" charset="0"/>
                <a:cs typeface="Times New Roman" panose="02020603050405020304" pitchFamily="18" charset="0"/>
              </a:rPr>
              <a:t>a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flux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three order of magnitude highe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a:t>
            </a:r>
            <a:r>
              <a:rPr lang="en-US" sz="2400" dirty="0">
                <a:latin typeface="Times New Roman" panose="02020603050405020304" pitchFamily="18" charset="0"/>
                <a:ea typeface="Calibri" panose="020F0502020204030204" pitchFamily="34" charset="0"/>
                <a:cs typeface="Times New Roman" panose="02020603050405020304" pitchFamily="18" charset="0"/>
              </a:rPr>
              <a:t>than SLAC.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Scattering experiments on both </a:t>
            </a:r>
            <a:r>
              <a:rPr lang="en-US" sz="2400" i="1" dirty="0">
                <a:solidFill>
                  <a:srgbClr val="0000FF"/>
                </a:solidFill>
                <a:latin typeface="Times New Roman" panose="02020603050405020304" pitchFamily="18" charset="0"/>
                <a:cs typeface="Times New Roman" panose="02020603050405020304" pitchFamily="18" charset="0"/>
              </a:rPr>
              <a:t>proton</a:t>
            </a:r>
            <a:r>
              <a:rPr lang="en-US" sz="2400" dirty="0">
                <a:solidFill>
                  <a:srgbClr val="0000FF"/>
                </a:solidFill>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neutron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targets. </a:t>
            </a:r>
          </a:p>
          <a:p>
            <a:pPr marL="342900" indent="-3429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First hadronic facility at Jefferson Lab.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measure </a:t>
            </a:r>
            <a:r>
              <a:rPr lang="en-US" sz="2400" i="1" dirty="0">
                <a:solidFill>
                  <a:srgbClr val="0000FF"/>
                </a:solidFill>
                <a:latin typeface="Times New Roman" panose="02020603050405020304" pitchFamily="18" charset="0"/>
                <a:cs typeface="Times New Roman" panose="02020603050405020304" pitchFamily="18" charset="0"/>
              </a:rPr>
              <a:t>differential cross sections </a:t>
            </a:r>
            <a:r>
              <a:rPr lang="en-US" sz="2400" dirty="0">
                <a:solidFill>
                  <a:srgbClr val="0000FF"/>
                </a:solidFill>
                <a:latin typeface="Times New Roman" panose="02020603050405020304" pitchFamily="18" charset="0"/>
                <a:cs typeface="Times New Roman" panose="02020603050405020304" pitchFamily="18" charset="0"/>
              </a:rPr>
              <a:t>and (</a:t>
            </a:r>
            <a:r>
              <a:rPr lang="en-US" sz="2400" i="1" dirty="0">
                <a:solidFill>
                  <a:srgbClr val="0000FF"/>
                </a:solidFill>
                <a:latin typeface="Times New Roman" panose="02020603050405020304" pitchFamily="18" charset="0"/>
                <a:cs typeface="Times New Roman" panose="02020603050405020304" pitchFamily="18" charset="0"/>
              </a:rPr>
              <a:t>self) polarization</a:t>
            </a:r>
            <a:r>
              <a:rPr lang="en-US" sz="2400" dirty="0">
                <a:solidFill>
                  <a:srgbClr val="0000FF"/>
                </a:solidFill>
                <a:latin typeface="Times New Roman" panose="02020603050405020304" pitchFamily="18" charset="0"/>
                <a:cs typeface="Times New Roman" panose="02020603050405020304" pitchFamily="18" charset="0"/>
              </a:rPr>
              <a:t> of </a:t>
            </a:r>
            <a:r>
              <a:rPr lang="en-US" sz="2400" i="1" dirty="0">
                <a:solidFill>
                  <a:srgbClr val="0000FF"/>
                </a:solidFill>
                <a:latin typeface="Times New Roman" panose="02020603050405020304" pitchFamily="18" charset="0"/>
                <a:cs typeface="Times New Roman" panose="02020603050405020304" pitchFamily="18" charset="0"/>
              </a:rPr>
              <a:t>hyperons</a:t>
            </a:r>
            <a:r>
              <a:rPr lang="en-US" sz="2400" dirty="0">
                <a:latin typeface="Times New Roman" panose="02020603050405020304" pitchFamily="18" charset="0"/>
                <a:cs typeface="Times New Roman" panose="02020603050405020304" pitchFamily="18" charset="0"/>
              </a:rPr>
              <a:t> with </a:t>
            </a:r>
            <a:r>
              <a:rPr lang="en-US" sz="2400" b="1" i="1" dirty="0">
                <a:solidFill>
                  <a:srgbClr val="0000FF"/>
                </a:solidFill>
                <a:latin typeface="Times New Roman" panose="02020603050405020304" pitchFamily="18" charset="0"/>
                <a:cs typeface="Times New Roman" panose="02020603050405020304" pitchFamily="18" charset="0"/>
              </a:rPr>
              <a:t>GlueX</a:t>
            </a:r>
            <a:r>
              <a:rPr lang="en-US" sz="2400" dirty="0">
                <a:latin typeface="Times New Roman" panose="02020603050405020304" pitchFamily="18" charset="0"/>
                <a:cs typeface="Times New Roman" panose="02020603050405020304" pitchFamily="18" charset="0"/>
              </a:rPr>
              <a:t> detector to enable precise </a:t>
            </a:r>
            <a:r>
              <a:rPr lang="en-US" sz="2400" i="1" dirty="0">
                <a:solidFill>
                  <a:srgbClr val="0000FF"/>
                </a:solidFill>
                <a:latin typeface="Times New Roman" panose="02020603050405020304" pitchFamily="18" charset="0"/>
                <a:cs typeface="Times New Roman" panose="02020603050405020304" pitchFamily="18" charset="0"/>
              </a:rPr>
              <a:t>PWA</a:t>
            </a:r>
            <a:r>
              <a:rPr lang="en-US" sz="2400" dirty="0">
                <a:latin typeface="Times New Roman" panose="02020603050405020304" pitchFamily="18" charset="0"/>
                <a:cs typeface="Times New Roman" panose="02020603050405020304" pitchFamily="18" charset="0"/>
              </a:rPr>
              <a:t> to determine </a:t>
            </a:r>
            <a:r>
              <a:rPr lang="en-US" sz="2400" b="1" i="1" dirty="0">
                <a:latin typeface="Times New Roman" panose="02020603050405020304" pitchFamily="18" charset="0"/>
                <a:cs typeface="Times New Roman" panose="02020603050405020304" pitchFamily="18" charset="0"/>
              </a:rPr>
              <a:t>all</a:t>
            </a: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resonance</a:t>
            </a:r>
            <a:r>
              <a:rPr lang="en-US" sz="2400" i="1" dirty="0">
                <a:solidFill>
                  <a:srgbClr val="FF0000"/>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up to </a:t>
            </a:r>
            <a:r>
              <a:rPr lang="en-US" sz="2400" i="1" dirty="0">
                <a:solidFill>
                  <a:srgbClr val="0000FF"/>
                </a:solidFill>
                <a:latin typeface="Times New Roman" panose="02020603050405020304" pitchFamily="18" charset="0"/>
                <a:cs typeface="Times New Roman" panose="02020603050405020304" pitchFamily="18" charset="0"/>
              </a:rPr>
              <a:t>W=2500</a:t>
            </a:r>
            <a:r>
              <a:rPr lang="en-US" sz="2400" dirty="0">
                <a:latin typeface="Times New Roman" panose="02020603050405020304" pitchFamily="18" charset="0"/>
                <a:cs typeface="Times New Roman" panose="02020603050405020304" pitchFamily="18" charset="0"/>
              </a:rPr>
              <a:t> MeV.</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perform </a:t>
            </a:r>
            <a:r>
              <a:rPr lang="en-US" sz="2400" i="1" dirty="0">
                <a:solidFill>
                  <a:srgbClr val="0000FF"/>
                </a:solidFill>
                <a:latin typeface="Times New Roman" panose="02020603050405020304" pitchFamily="18" charset="0"/>
                <a:cs typeface="Times New Roman" panose="02020603050405020304" pitchFamily="18" charset="0"/>
              </a:rPr>
              <a:t>strange meson spectroscopy </a:t>
            </a:r>
            <a:r>
              <a:rPr lang="en-US" sz="2400" dirty="0">
                <a:latin typeface="Times New Roman" panose="02020603050405020304" pitchFamily="18" charset="0"/>
                <a:cs typeface="Times New Roman" panose="02020603050405020304" pitchFamily="18" charset="0"/>
              </a:rPr>
              <a:t>to locate </a:t>
            </a:r>
            <a:r>
              <a:rPr lang="en-US" sz="2400" i="1" dirty="0">
                <a:solidFill>
                  <a:srgbClr val="CC00FF"/>
                </a:solidFill>
                <a:latin typeface="Times New Roman" panose="02020603050405020304" pitchFamily="18" charset="0"/>
                <a:cs typeface="Times New Roman" panose="02020603050405020304" pitchFamily="18" charset="0"/>
              </a:rPr>
              <a:t>pole</a:t>
            </a:r>
            <a:r>
              <a:rPr lang="en-US" sz="2400" dirty="0">
                <a:latin typeface="Times New Roman" panose="02020603050405020304" pitchFamily="18" charset="0"/>
                <a:cs typeface="Times New Roman" panose="02020603050405020304" pitchFamily="18" charset="0"/>
              </a:rPr>
              <a:t> positions in</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I </a:t>
            </a:r>
            <a:r>
              <a:rPr lang="en-US" sz="2400"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and</a:t>
            </a: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3</a:t>
            </a:r>
            <a:r>
              <a:rPr lang="en-US" sz="2400" i="1" dirty="0">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channels.</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46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pic>
        <p:nvPicPr>
          <p:cNvPr id="10" name="Picture 9">
            <a:extLst>
              <a:ext uri="{FF2B5EF4-FFF2-40B4-BE49-F238E27FC236}">
                <a16:creationId xmlns:a16="http://schemas.microsoft.com/office/drawing/2014/main" id="{5CFAF85E-4F94-4267-A994-191AAFD678C4}"/>
              </a:ext>
            </a:extLst>
          </p:cNvPr>
          <p:cNvPicPr>
            <a:picLocks noChangeAspect="1"/>
          </p:cNvPicPr>
          <p:nvPr/>
        </p:nvPicPr>
        <p:blipFill>
          <a:blip r:embed="rId2"/>
          <a:stretch>
            <a:fillRect/>
          </a:stretch>
        </p:blipFill>
        <p:spPr>
          <a:xfrm>
            <a:off x="7441590" y="4394352"/>
            <a:ext cx="3175947" cy="12259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ectangle 3">
            <a:extLst>
              <a:ext uri="{FF2B5EF4-FFF2-40B4-BE49-F238E27FC236}">
                <a16:creationId xmlns:a16="http://schemas.microsoft.com/office/drawing/2014/main" id="{F223AA52-9ED9-41E3-83B1-D60958F66AAC}"/>
              </a:ext>
            </a:extLst>
          </p:cNvPr>
          <p:cNvSpPr/>
          <p:nvPr/>
        </p:nvSpPr>
        <p:spPr>
          <a:xfrm>
            <a:off x="7049564" y="85890"/>
            <a:ext cx="3515706" cy="523220"/>
          </a:xfrm>
          <a:prstGeom prst="rect">
            <a:avLst/>
          </a:prstGeom>
        </p:spPr>
        <p:txBody>
          <a:bodyPr wrap="none">
            <a:spAutoFit/>
          </a:bodyPr>
          <a:lstStyle/>
          <a:p>
            <a:pPr algn="r"/>
            <a:r>
              <a:rPr lang="en-US" sz="2800" dirty="0">
                <a:solidFill>
                  <a:srgbClr val="0000FF"/>
                </a:solidFill>
                <a:latin typeface="Monotype Corsiva" pitchFamily="66" charset="0"/>
              </a:rPr>
              <a:t>Kaon</a:t>
            </a:r>
            <a:r>
              <a:rPr lang="en-US" sz="2800" dirty="0">
                <a:solidFill>
                  <a:srgbClr val="CC00FF"/>
                </a:solidFill>
                <a:latin typeface="Monotype Corsiva" pitchFamily="66" charset="0"/>
              </a:rPr>
              <a:t> </a:t>
            </a:r>
            <a:r>
              <a:rPr lang="en-US" sz="2800" dirty="0">
                <a:solidFill>
                  <a:srgbClr val="00B050"/>
                </a:solidFill>
                <a:latin typeface="Monotype Corsiva" pitchFamily="66" charset="0"/>
              </a:rPr>
              <a:t>Beamline</a:t>
            </a:r>
            <a:r>
              <a:rPr lang="en-US" sz="2800" dirty="0">
                <a:solidFill>
                  <a:srgbClr val="CC00FF"/>
                </a:solidFill>
                <a:latin typeface="Monotype Corsiva" pitchFamily="66" charset="0"/>
              </a:rPr>
              <a:t> </a:t>
            </a:r>
            <a:r>
              <a:rPr lang="en-US" sz="2800" dirty="0">
                <a:latin typeface="Monotype Corsiva" pitchFamily="66" charset="0"/>
              </a:rPr>
              <a:t>@</a:t>
            </a:r>
            <a:r>
              <a:rPr lang="en-US" sz="2800" dirty="0">
                <a:solidFill>
                  <a:srgbClr val="CC00FF"/>
                </a:solidFill>
                <a:latin typeface="Monotype Corsiva" pitchFamily="66" charset="0"/>
              </a:rPr>
              <a:t> Hall </a:t>
            </a:r>
            <a:r>
              <a:rPr lang="en-US" sz="2800" dirty="0">
                <a:solidFill>
                  <a:srgbClr val="FF6600"/>
                </a:solidFill>
                <a:latin typeface="Monotype Corsiva" pitchFamily="66" charset="0"/>
              </a:rPr>
              <a:t>D</a:t>
            </a:r>
            <a:endParaRPr lang="en-US" sz="2800" dirty="0">
              <a:solidFill>
                <a:srgbClr val="0000FF"/>
              </a:solidFill>
              <a:latin typeface="Monotype Corsiva" pitchFamily="66" charset="0"/>
            </a:endParaRPr>
          </a:p>
        </p:txBody>
      </p:sp>
      <p:sp>
        <p:nvSpPr>
          <p:cNvPr id="18" name="Rectangle 17">
            <a:extLst>
              <a:ext uri="{FF2B5EF4-FFF2-40B4-BE49-F238E27FC236}">
                <a16:creationId xmlns:a16="http://schemas.microsoft.com/office/drawing/2014/main" id="{8113DCEF-1EE6-4157-8BBC-27FA6A9E30F8}"/>
              </a:ext>
            </a:extLst>
          </p:cNvPr>
          <p:cNvSpPr/>
          <p:nvPr/>
        </p:nvSpPr>
        <p:spPr>
          <a:xfrm>
            <a:off x="4564057" y="618014"/>
            <a:ext cx="6048682" cy="646331"/>
          </a:xfrm>
          <a:prstGeom prst="rect">
            <a:avLst/>
          </a:prstGeom>
        </p:spPr>
        <p:txBody>
          <a:bodyPr wrap="square">
            <a:spAutoFit/>
          </a:bodyPr>
          <a:lstStyle/>
          <a:p>
            <a:r>
              <a:rPr lang="en-US" sz="1200" b="1" dirty="0">
                <a:solidFill>
                  <a:srgbClr val="CC00CC"/>
                </a:solidFill>
                <a:latin typeface="Symbol" pitchFamily="18" charset="2"/>
              </a:rPr>
              <a:t>·</a:t>
            </a:r>
            <a:r>
              <a:rPr lang="en-US" sz="1200" b="1" dirty="0">
                <a:solidFill>
                  <a:srgbClr val="FF0000"/>
                </a:solidFill>
                <a:latin typeface="Symbol" pitchFamily="18" charset="2"/>
              </a:rPr>
              <a:t> </a:t>
            </a:r>
            <a:r>
              <a:rPr lang="en-US" sz="1200" dirty="0">
                <a:solidFill>
                  <a:srgbClr val="0000FF"/>
                </a:solidFill>
                <a:latin typeface="Times New Roman" panose="02020603050405020304" pitchFamily="18" charset="0"/>
                <a:cs typeface="Times New Roman" panose="02020603050405020304" pitchFamily="18" charset="0"/>
              </a:rPr>
              <a:t>Electrons </a:t>
            </a:r>
            <a:r>
              <a:rPr lang="en-US" sz="1200" dirty="0">
                <a:latin typeface="Times New Roman" panose="02020603050405020304" pitchFamily="18" charset="0"/>
                <a:cs typeface="Times New Roman" panose="02020603050405020304" pitchFamily="18" charset="0"/>
              </a:rPr>
              <a:t>(</a:t>
            </a:r>
            <a:r>
              <a:rPr lang="en-US" sz="1200" b="1" dirty="0">
                <a:solidFill>
                  <a:srgbClr val="00B0F0"/>
                </a:solidFill>
                <a:latin typeface="Times New Roman" panose="02020603050405020304" pitchFamily="18" charset="0"/>
                <a:cs typeface="Times New Roman" panose="02020603050405020304" pitchFamily="18" charset="0"/>
              </a:rPr>
              <a:t>3.1 x 10</a:t>
            </a:r>
            <a:r>
              <a:rPr lang="en-US" sz="1200" b="1" baseline="30000" dirty="0">
                <a:solidFill>
                  <a:srgbClr val="00B0F0"/>
                </a:solidFill>
                <a:latin typeface="Times New Roman" panose="02020603050405020304" pitchFamily="18" charset="0"/>
                <a:cs typeface="Times New Roman" panose="02020603050405020304" pitchFamily="18" charset="0"/>
              </a:rPr>
              <a:t>13</a:t>
            </a:r>
            <a:r>
              <a:rPr lang="en-US" sz="1200" dirty="0">
                <a:solidFill>
                  <a:srgbClr val="00B0F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e</a:t>
            </a:r>
            <a:r>
              <a:rPr lang="en-US" sz="1200" dirty="0">
                <a:latin typeface="Times New Roman" panose="02020603050405020304" pitchFamily="18" charset="0"/>
                <a:cs typeface="Times New Roman" panose="02020603050405020304" pitchFamily="18" charset="0"/>
              </a:rPr>
              <a:t>/sec) hit </a:t>
            </a:r>
            <a:r>
              <a:rPr lang="en-US" sz="1200" dirty="0">
                <a:solidFill>
                  <a:srgbClr val="FF0000"/>
                </a:solidFill>
                <a:latin typeface="Times New Roman" panose="02020603050405020304" pitchFamily="18" charset="0"/>
                <a:cs typeface="Times New Roman" panose="02020603050405020304" pitchFamily="18" charset="0"/>
              </a:rPr>
              <a:t>Cu</a:t>
            </a:r>
            <a:r>
              <a:rPr lang="en-US" sz="1200" dirty="0">
                <a:latin typeface="Times New Roman" panose="02020603050405020304" pitchFamily="18" charset="0"/>
                <a:cs typeface="Times New Roman" panose="02020603050405020304" pitchFamily="18" charset="0"/>
              </a:rPr>
              <a:t>-radiator in </a:t>
            </a:r>
            <a:r>
              <a:rPr lang="en-US" sz="1200" i="1" dirty="0">
                <a:solidFill>
                  <a:srgbClr val="0000FF"/>
                </a:solidFill>
                <a:latin typeface="Times New Roman" panose="02020603050405020304" pitchFamily="18" charset="0"/>
                <a:cs typeface="Times New Roman" panose="02020603050405020304" pitchFamily="18" charset="0"/>
              </a:rPr>
              <a:t>CPS</a:t>
            </a:r>
            <a:r>
              <a:rPr lang="en-US" sz="1200" dirty="0">
                <a:latin typeface="Times New Roman" panose="02020603050405020304" pitchFamily="18" charset="0"/>
                <a:cs typeface="Times New Roman" panose="02020603050405020304" pitchFamily="18" charset="0"/>
              </a:rPr>
              <a:t> located in </a:t>
            </a:r>
            <a:r>
              <a:rPr lang="en-US" sz="1200" dirty="0">
                <a:solidFill>
                  <a:srgbClr val="0000FF"/>
                </a:solidFill>
                <a:latin typeface="Times New Roman" panose="02020603050405020304" pitchFamily="18" charset="0"/>
                <a:cs typeface="Times New Roman" panose="02020603050405020304" pitchFamily="18" charset="0"/>
              </a:rPr>
              <a:t>tagger</a:t>
            </a:r>
            <a:r>
              <a:rPr lang="en-US" sz="1200" dirty="0">
                <a:latin typeface="Times New Roman" panose="02020603050405020304" pitchFamily="18" charset="0"/>
                <a:cs typeface="Times New Roman" panose="02020603050405020304" pitchFamily="18" charset="0"/>
              </a:rPr>
              <a:t> alcove.</a:t>
            </a:r>
          </a:p>
          <a:p>
            <a:r>
              <a:rPr lang="en-US" sz="1200" b="1" dirty="0">
                <a:solidFill>
                  <a:srgbClr val="CC00CC"/>
                </a:solidFill>
                <a:latin typeface="Symbol" pitchFamily="18" charset="2"/>
              </a:rPr>
              <a:t>·</a:t>
            </a:r>
            <a:r>
              <a:rPr lang="en-US" sz="1200" b="1" dirty="0">
                <a:solidFill>
                  <a:srgbClr val="FF0000"/>
                </a:solidFill>
                <a:latin typeface="Symbol" pitchFamily="18" charset="2"/>
              </a:rPr>
              <a:t> </a:t>
            </a:r>
            <a:r>
              <a:rPr lang="en-US" sz="1200" dirty="0">
                <a:solidFill>
                  <a:srgbClr val="00B050"/>
                </a:solidFill>
                <a:latin typeface="Times New Roman" panose="02020603050405020304" pitchFamily="18" charset="0"/>
                <a:cs typeface="Times New Roman" panose="02020603050405020304" pitchFamily="18" charset="0"/>
              </a:rPr>
              <a:t>Photons  </a:t>
            </a:r>
            <a:r>
              <a:rPr lang="en-US" sz="1200" dirty="0">
                <a:latin typeface="Times New Roman" panose="02020603050405020304" pitchFamily="18" charset="0"/>
                <a:cs typeface="Times New Roman" panose="02020603050405020304" pitchFamily="18" charset="0"/>
              </a:rPr>
              <a:t> (</a:t>
            </a:r>
            <a:r>
              <a:rPr lang="en-US" sz="1200" b="1" dirty="0">
                <a:solidFill>
                  <a:srgbClr val="00B0F0"/>
                </a:solidFill>
                <a:latin typeface="Times New Roman" panose="02020603050405020304" pitchFamily="18" charset="0"/>
                <a:cs typeface="Times New Roman" panose="02020603050405020304" pitchFamily="18" charset="0"/>
              </a:rPr>
              <a:t>4.7 x 10</a:t>
            </a:r>
            <a:r>
              <a:rPr lang="en-US" sz="1200" b="1" baseline="30000" dirty="0">
                <a:solidFill>
                  <a:srgbClr val="00B0F0"/>
                </a:solidFill>
                <a:latin typeface="Times New Roman" panose="02020603050405020304" pitchFamily="18" charset="0"/>
                <a:cs typeface="Times New Roman" panose="02020603050405020304" pitchFamily="18" charset="0"/>
              </a:rPr>
              <a:t>12</a:t>
            </a:r>
            <a:r>
              <a:rPr lang="en-US" sz="1200" dirty="0">
                <a:solidFill>
                  <a:srgbClr val="00B0F0"/>
                </a:solidFill>
                <a:latin typeface="Times New Roman" panose="02020603050405020304" pitchFamily="18" charset="0"/>
                <a:cs typeface="Times New Roman" panose="02020603050405020304" pitchFamily="18" charset="0"/>
              </a:rPr>
              <a:t> </a:t>
            </a:r>
            <a:r>
              <a:rPr lang="en-US" sz="1200" dirty="0">
                <a:solidFill>
                  <a:srgbClr val="FF0000"/>
                </a:solidFill>
                <a:latin typeface="Symbol" panose="05050102010706020507" pitchFamily="18" charset="2"/>
                <a:cs typeface="Times New Roman" panose="02020603050405020304" pitchFamily="18" charset="0"/>
              </a:rPr>
              <a:t>g</a:t>
            </a:r>
            <a:r>
              <a:rPr lang="en-US" sz="1200" dirty="0">
                <a:latin typeface="Times New Roman" panose="02020603050405020304" pitchFamily="18" charset="0"/>
                <a:cs typeface="Times New Roman" panose="02020603050405020304" pitchFamily="18" charset="0"/>
              </a:rPr>
              <a:t>/sec @ E &gt; 1.5 GeV)</a:t>
            </a:r>
            <a:r>
              <a:rPr lang="en-US" sz="1200" dirty="0">
                <a:solidFill>
                  <a:srgbClr val="0000FF"/>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hit </a:t>
            </a:r>
            <a:r>
              <a:rPr lang="en-US" sz="1200" dirty="0">
                <a:solidFill>
                  <a:srgbClr val="FF0000"/>
                </a:solidFill>
                <a:latin typeface="Times New Roman" panose="02020603050405020304" pitchFamily="18" charset="0"/>
                <a:cs typeface="Times New Roman" panose="02020603050405020304" pitchFamily="18" charset="0"/>
              </a:rPr>
              <a:t>Be</a:t>
            </a:r>
            <a:r>
              <a:rPr lang="en-US" sz="1200" dirty="0">
                <a:latin typeface="Times New Roman" panose="02020603050405020304" pitchFamily="18" charset="0"/>
                <a:cs typeface="Times New Roman" panose="02020603050405020304" pitchFamily="18" charset="0"/>
              </a:rPr>
              <a:t>-target located in </a:t>
            </a:r>
            <a:r>
              <a:rPr lang="en-US" sz="1200" dirty="0">
                <a:solidFill>
                  <a:srgbClr val="0000FF"/>
                </a:solidFill>
                <a:latin typeface="Times New Roman" panose="02020603050405020304" pitchFamily="18" charset="0"/>
                <a:cs typeface="Times New Roman" panose="02020603050405020304" pitchFamily="18" charset="0"/>
              </a:rPr>
              <a:t>collimator</a:t>
            </a:r>
            <a:r>
              <a:rPr lang="en-US" sz="1200" dirty="0">
                <a:latin typeface="Times New Roman" panose="02020603050405020304" pitchFamily="18" charset="0"/>
                <a:cs typeface="Times New Roman" panose="02020603050405020304" pitchFamily="18" charset="0"/>
              </a:rPr>
              <a:t> alcove.</a:t>
            </a:r>
          </a:p>
          <a:p>
            <a:r>
              <a:rPr lang="en-US" sz="1200" b="1" dirty="0">
                <a:solidFill>
                  <a:srgbClr val="CC00CC"/>
                </a:solidFill>
                <a:highlight>
                  <a:srgbClr val="FFFF00"/>
                </a:highlight>
                <a:latin typeface="Symbol" pitchFamily="18" charset="2"/>
              </a:rPr>
              <a:t>·</a:t>
            </a:r>
            <a:r>
              <a:rPr lang="en-US" sz="1200" b="1" dirty="0">
                <a:solidFill>
                  <a:srgbClr val="FF0000"/>
                </a:solidFill>
                <a:highlight>
                  <a:srgbClr val="FFFF00"/>
                </a:highlight>
                <a:latin typeface="Symbol" pitchFamily="18" charset="2"/>
              </a:rPr>
              <a:t> </a:t>
            </a:r>
            <a:r>
              <a:rPr lang="en-US" sz="1200" dirty="0">
                <a:solidFill>
                  <a:srgbClr val="D60093"/>
                </a:solidFill>
                <a:highlight>
                  <a:srgbClr val="FFFF00"/>
                </a:highlight>
                <a:latin typeface="Times New Roman" panose="02020603050405020304" pitchFamily="18" charset="0"/>
                <a:cs typeface="Times New Roman" panose="02020603050405020304" pitchFamily="18" charset="0"/>
              </a:rPr>
              <a:t>K</a:t>
            </a:r>
            <a:r>
              <a:rPr lang="en-US" sz="1200" baseline="-25000" dirty="0">
                <a:solidFill>
                  <a:srgbClr val="D60093"/>
                </a:solidFill>
                <a:highlight>
                  <a:srgbClr val="FFFF00"/>
                </a:highlight>
                <a:latin typeface="Times New Roman" panose="02020603050405020304" pitchFamily="18" charset="0"/>
                <a:cs typeface="Times New Roman" panose="02020603050405020304" pitchFamily="18" charset="0"/>
              </a:rPr>
              <a:t>L</a:t>
            </a:r>
            <a:r>
              <a:rPr lang="en-US" sz="1200" dirty="0">
                <a:solidFill>
                  <a:srgbClr val="D60093"/>
                </a:solidFill>
                <a:highlight>
                  <a:srgbClr val="FFFF00"/>
                </a:highlight>
                <a:latin typeface="Times New Roman" panose="02020603050405020304" pitchFamily="18" charset="0"/>
                <a:cs typeface="Times New Roman" panose="02020603050405020304" pitchFamily="18" charset="0"/>
              </a:rPr>
              <a:t>s          </a:t>
            </a:r>
            <a:r>
              <a:rPr lang="en-US" sz="1200" dirty="0">
                <a:highlight>
                  <a:srgbClr val="FFFF00"/>
                </a:highlight>
                <a:latin typeface="Times New Roman" panose="02020603050405020304" pitchFamily="18" charset="0"/>
                <a:cs typeface="Times New Roman" panose="02020603050405020304" pitchFamily="18" charset="0"/>
              </a:rPr>
              <a:t>(</a:t>
            </a:r>
            <a:r>
              <a:rPr lang="en-US" sz="1200" b="1" dirty="0">
                <a:solidFill>
                  <a:srgbClr val="00B0F0"/>
                </a:solidFill>
                <a:highlight>
                  <a:srgbClr val="FFFF00"/>
                </a:highlight>
                <a:latin typeface="Times New Roman" panose="02020603050405020304" pitchFamily="18" charset="0"/>
                <a:cs typeface="Times New Roman" panose="02020603050405020304" pitchFamily="18" charset="0"/>
              </a:rPr>
              <a:t>1 x 10</a:t>
            </a:r>
            <a:r>
              <a:rPr lang="en-US" sz="1200" b="1" baseline="30000" dirty="0">
                <a:solidFill>
                  <a:srgbClr val="00B0F0"/>
                </a:solidFill>
                <a:highlight>
                  <a:srgbClr val="FFFF00"/>
                </a:highlight>
                <a:latin typeface="Times New Roman" panose="02020603050405020304" pitchFamily="18" charset="0"/>
                <a:cs typeface="Times New Roman" panose="02020603050405020304" pitchFamily="18" charset="0"/>
              </a:rPr>
              <a:t>4</a:t>
            </a:r>
            <a:r>
              <a:rPr lang="en-US" sz="1200" dirty="0">
                <a:solidFill>
                  <a:srgbClr val="00B0F0"/>
                </a:solidFill>
                <a:highlight>
                  <a:srgbClr val="FFFF00"/>
                </a:highlight>
                <a:latin typeface="Times New Roman" panose="02020603050405020304" pitchFamily="18" charset="0"/>
                <a:cs typeface="Times New Roman" panose="02020603050405020304" pitchFamily="18" charset="0"/>
              </a:rPr>
              <a:t>  </a:t>
            </a:r>
            <a:r>
              <a:rPr lang="en-US" sz="1200" dirty="0">
                <a:solidFill>
                  <a:srgbClr val="FF0000"/>
                </a:solidFill>
                <a:highlight>
                  <a:srgbClr val="FFFF00"/>
                </a:highlight>
                <a:latin typeface="Times New Roman" panose="02020603050405020304" pitchFamily="18" charset="0"/>
                <a:cs typeface="Times New Roman" panose="02020603050405020304" pitchFamily="18" charset="0"/>
              </a:rPr>
              <a:t>K</a:t>
            </a:r>
            <a:r>
              <a:rPr lang="en-US" sz="1200" baseline="-25000" dirty="0">
                <a:solidFill>
                  <a:srgbClr val="FF0000"/>
                </a:solidFill>
                <a:highlight>
                  <a:srgbClr val="FFFF00"/>
                </a:highlight>
                <a:latin typeface="Times New Roman" panose="02020603050405020304" pitchFamily="18" charset="0"/>
                <a:cs typeface="Times New Roman" panose="02020603050405020304" pitchFamily="18" charset="0"/>
              </a:rPr>
              <a:t>L</a:t>
            </a:r>
            <a:r>
              <a:rPr lang="en-US" sz="1200" dirty="0">
                <a:highlight>
                  <a:srgbClr val="FFFF00"/>
                </a:highlight>
                <a:latin typeface="Times New Roman" panose="02020603050405020304" pitchFamily="18" charset="0"/>
                <a:cs typeface="Times New Roman" panose="02020603050405020304" pitchFamily="18" charset="0"/>
              </a:rPr>
              <a:t>/sec)</a:t>
            </a:r>
            <a:r>
              <a:rPr lang="en-US" sz="12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1200" dirty="0" err="1">
                <a:highlight>
                  <a:srgbClr val="FFFF00"/>
                </a:highlight>
                <a:latin typeface="Times New Roman" panose="02020603050405020304" pitchFamily="18" charset="0"/>
                <a:cs typeface="Times New Roman" panose="02020603050405020304" pitchFamily="18" charset="0"/>
              </a:rPr>
              <a:t>hitt</a:t>
            </a:r>
            <a:r>
              <a:rPr lang="en-US" sz="1200" dirty="0">
                <a:highlight>
                  <a:srgbClr val="FFFF00"/>
                </a:highlight>
                <a:latin typeface="Times New Roman" panose="02020603050405020304" pitchFamily="18" charset="0"/>
                <a:cs typeface="Times New Roman" panose="02020603050405020304" pitchFamily="18" charset="0"/>
              </a:rPr>
              <a:t> </a:t>
            </a:r>
            <a:r>
              <a:rPr lang="en-US" sz="1200" dirty="0">
                <a:solidFill>
                  <a:srgbClr val="FF0000"/>
                </a:solidFill>
                <a:highlight>
                  <a:srgbClr val="FFFF00"/>
                </a:highlight>
                <a:latin typeface="Times New Roman" panose="02020603050405020304" pitchFamily="18" charset="0"/>
                <a:cs typeface="Times New Roman" panose="02020603050405020304" pitchFamily="18" charset="0"/>
              </a:rPr>
              <a:t>LH</a:t>
            </a:r>
            <a:r>
              <a:rPr lang="en-US" sz="1200" baseline="-25000" dirty="0">
                <a:solidFill>
                  <a:srgbClr val="FF0000"/>
                </a:solidFill>
                <a:highlight>
                  <a:srgbClr val="FFFF00"/>
                </a:highlight>
                <a:latin typeface="Times New Roman" panose="02020603050405020304" pitchFamily="18" charset="0"/>
                <a:cs typeface="Times New Roman" panose="02020603050405020304" pitchFamily="18" charset="0"/>
              </a:rPr>
              <a:t>2</a:t>
            </a:r>
            <a:r>
              <a:rPr lang="en-US" sz="1200" dirty="0">
                <a:highlight>
                  <a:srgbClr val="FFFF00"/>
                </a:highlight>
                <a:latin typeface="Times New Roman" panose="02020603050405020304" pitchFamily="18" charset="0"/>
                <a:cs typeface="Times New Roman" panose="02020603050405020304" pitchFamily="18" charset="0"/>
              </a:rPr>
              <a:t>/</a:t>
            </a:r>
            <a:r>
              <a:rPr lang="en-US" sz="1200" dirty="0">
                <a:solidFill>
                  <a:srgbClr val="FF0000"/>
                </a:solidFill>
                <a:highlight>
                  <a:srgbClr val="FFFF00"/>
                </a:highlight>
                <a:latin typeface="Times New Roman" panose="02020603050405020304" pitchFamily="18" charset="0"/>
                <a:cs typeface="Times New Roman" panose="02020603050405020304" pitchFamily="18" charset="0"/>
              </a:rPr>
              <a:t>LD</a:t>
            </a:r>
            <a:r>
              <a:rPr lang="en-US" sz="1200" baseline="-25000" dirty="0">
                <a:solidFill>
                  <a:srgbClr val="FF0000"/>
                </a:solidFill>
                <a:highlight>
                  <a:srgbClr val="FFFF00"/>
                </a:highlight>
                <a:latin typeface="Times New Roman" panose="02020603050405020304" pitchFamily="18" charset="0"/>
                <a:cs typeface="Times New Roman" panose="02020603050405020304" pitchFamily="18" charset="0"/>
              </a:rPr>
              <a:t>2</a:t>
            </a:r>
            <a:r>
              <a:rPr lang="en-US" sz="1200" dirty="0">
                <a:highlight>
                  <a:srgbClr val="FFFF00"/>
                </a:highlight>
                <a:latin typeface="Times New Roman" panose="02020603050405020304" pitchFamily="18" charset="0"/>
                <a:cs typeface="Times New Roman" panose="02020603050405020304" pitchFamily="18" charset="0"/>
              </a:rPr>
              <a:t> target within </a:t>
            </a:r>
            <a:r>
              <a:rPr lang="en-US" sz="1200" b="1" i="1" dirty="0" err="1">
                <a:solidFill>
                  <a:srgbClr val="00B050"/>
                </a:solidFill>
                <a:highlight>
                  <a:srgbClr val="FFFF00"/>
                </a:highlight>
                <a:latin typeface="Times New Roman" panose="02020603050405020304" pitchFamily="18" charset="0"/>
                <a:cs typeface="Times New Roman" panose="02020603050405020304" pitchFamily="18" charset="0"/>
              </a:rPr>
              <a:t>GlueX</a:t>
            </a:r>
            <a:r>
              <a:rPr lang="en-US" sz="1200" dirty="0">
                <a:highlight>
                  <a:srgbClr val="FFFF00"/>
                </a:highlight>
                <a:latin typeface="Times New Roman" panose="02020603050405020304" pitchFamily="18" charset="0"/>
                <a:cs typeface="Times New Roman" panose="02020603050405020304" pitchFamily="18" charset="0"/>
              </a:rPr>
              <a:t> main frame.</a:t>
            </a:r>
          </a:p>
        </p:txBody>
      </p:sp>
      <p:pic>
        <p:nvPicPr>
          <p:cNvPr id="19" name="Picture 18">
            <a:extLst>
              <a:ext uri="{FF2B5EF4-FFF2-40B4-BE49-F238E27FC236}">
                <a16:creationId xmlns:a16="http://schemas.microsoft.com/office/drawing/2014/main" id="{A5B60305-B410-4974-AAED-48B6C5A6B35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2043829" y="2566406"/>
            <a:ext cx="6267450" cy="1781175"/>
          </a:xfrm>
          <a:prstGeom prst="rect">
            <a:avLst/>
          </a:prstGeom>
        </p:spPr>
      </p:pic>
      <p:sp>
        <p:nvSpPr>
          <p:cNvPr id="38" name="TextBox 37">
            <a:extLst>
              <a:ext uri="{FF2B5EF4-FFF2-40B4-BE49-F238E27FC236}">
                <a16:creationId xmlns:a16="http://schemas.microsoft.com/office/drawing/2014/main" id="{1884E8AE-C565-4FB7-88E3-D6F76821F447}"/>
              </a:ext>
            </a:extLst>
          </p:cNvPr>
          <p:cNvSpPr txBox="1"/>
          <p:nvPr/>
        </p:nvSpPr>
        <p:spPr>
          <a:xfrm>
            <a:off x="9192972" y="4280268"/>
            <a:ext cx="1372299" cy="276999"/>
          </a:xfrm>
          <a:prstGeom prst="rect">
            <a:avLst/>
          </a:prstGeom>
          <a:noFill/>
        </p:spPr>
        <p:txBody>
          <a:bodyPr wrap="none" rtlCol="0">
            <a:spAutoFit/>
          </a:bodyPr>
          <a:lstStyle/>
          <a:p>
            <a:r>
              <a:rPr lang="en-US" sz="1200" b="1" i="1" dirty="0">
                <a:solidFill>
                  <a:srgbClr val="0000FF"/>
                </a:solidFill>
              </a:rPr>
              <a:t>Kaon Flux Monitor</a:t>
            </a:r>
          </a:p>
        </p:txBody>
      </p:sp>
      <p:cxnSp>
        <p:nvCxnSpPr>
          <p:cNvPr id="39" name="Straight Arrow Connector 38">
            <a:extLst>
              <a:ext uri="{FF2B5EF4-FFF2-40B4-BE49-F238E27FC236}">
                <a16:creationId xmlns:a16="http://schemas.microsoft.com/office/drawing/2014/main" id="{8DB00C33-721F-404A-9BFE-06D97D4CA328}"/>
              </a:ext>
            </a:extLst>
          </p:cNvPr>
          <p:cNvCxnSpPr>
            <a:cxnSpLocks/>
            <a:endCxn id="14" idx="0"/>
          </p:cNvCxnSpPr>
          <p:nvPr/>
        </p:nvCxnSpPr>
        <p:spPr>
          <a:xfrm flipH="1">
            <a:off x="5969564" y="3511947"/>
            <a:ext cx="309216" cy="73213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2E53A55-E6B8-4E1F-BB96-CAE8F1FA8CCA}"/>
              </a:ext>
            </a:extLst>
          </p:cNvPr>
          <p:cNvCxnSpPr>
            <a:cxnSpLocks/>
          </p:cNvCxnSpPr>
          <p:nvPr/>
        </p:nvCxnSpPr>
        <p:spPr>
          <a:xfrm flipH="1">
            <a:off x="3537292" y="3535329"/>
            <a:ext cx="1219813" cy="87239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9A427DE-73DB-4390-83B8-5FAAD06389B5}"/>
              </a:ext>
            </a:extLst>
          </p:cNvPr>
          <p:cNvSpPr txBox="1"/>
          <p:nvPr/>
        </p:nvSpPr>
        <p:spPr>
          <a:xfrm>
            <a:off x="1537677" y="4273076"/>
            <a:ext cx="1719894" cy="276999"/>
          </a:xfrm>
          <a:prstGeom prst="rect">
            <a:avLst/>
          </a:prstGeom>
          <a:noFill/>
        </p:spPr>
        <p:txBody>
          <a:bodyPr wrap="none" rtlCol="0">
            <a:spAutoFit/>
          </a:bodyPr>
          <a:lstStyle/>
          <a:p>
            <a:r>
              <a:rPr lang="en-US" sz="1200" b="1" i="1" dirty="0">
                <a:solidFill>
                  <a:srgbClr val="0000FF"/>
                </a:solidFill>
              </a:rPr>
              <a:t>Compact Photon Source</a:t>
            </a:r>
          </a:p>
        </p:txBody>
      </p:sp>
      <p:sp>
        <p:nvSpPr>
          <p:cNvPr id="46" name="Rectangle 45">
            <a:extLst>
              <a:ext uri="{FF2B5EF4-FFF2-40B4-BE49-F238E27FC236}">
                <a16:creationId xmlns:a16="http://schemas.microsoft.com/office/drawing/2014/main" id="{8A75E1A4-100B-40A0-A129-7E67BD4A9DFE}"/>
              </a:ext>
            </a:extLst>
          </p:cNvPr>
          <p:cNvSpPr/>
          <p:nvPr/>
        </p:nvSpPr>
        <p:spPr>
          <a:xfrm>
            <a:off x="3985910" y="3178991"/>
            <a:ext cx="778290" cy="570592"/>
          </a:xfrm>
          <a:prstGeom prst="rect">
            <a:avLst/>
          </a:prstGeom>
        </p:spPr>
        <p:txBody>
          <a:bodyPr wrap="square">
            <a:spAutoFit/>
          </a:bodyPr>
          <a:lstStyle/>
          <a:p>
            <a:r>
              <a:rPr lang="en-US" sz="1000" b="1" dirty="0">
                <a:highlight>
                  <a:srgbClr val="FFFF00"/>
                </a:highlight>
              </a:rPr>
              <a:t>No need  </a:t>
            </a:r>
          </a:p>
          <a:p>
            <a:r>
              <a:rPr lang="en-US" sz="1000" b="1" dirty="0">
                <a:highlight>
                  <a:srgbClr val="FFFF00"/>
                </a:highlight>
              </a:rPr>
              <a:t>to tag </a:t>
            </a:r>
          </a:p>
          <a:p>
            <a:r>
              <a:rPr lang="en-US" sz="1000" b="1" dirty="0">
                <a:highlight>
                  <a:srgbClr val="FFFF00"/>
                </a:highlight>
              </a:rPr>
              <a:t>photons</a:t>
            </a:r>
          </a:p>
        </p:txBody>
      </p:sp>
      <p:sp>
        <p:nvSpPr>
          <p:cNvPr id="34" name="TextBox 33">
            <a:extLst>
              <a:ext uri="{FF2B5EF4-FFF2-40B4-BE49-F238E27FC236}">
                <a16:creationId xmlns:a16="http://schemas.microsoft.com/office/drawing/2014/main" id="{0335F20F-1CF0-49C9-A4D9-EF2C4DF1C605}"/>
              </a:ext>
            </a:extLst>
          </p:cNvPr>
          <p:cNvSpPr txBox="1"/>
          <p:nvPr/>
        </p:nvSpPr>
        <p:spPr>
          <a:xfrm>
            <a:off x="5392853" y="3243994"/>
            <a:ext cx="558046"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35" name="TextBox 34">
            <a:extLst>
              <a:ext uri="{FF2B5EF4-FFF2-40B4-BE49-F238E27FC236}">
                <a16:creationId xmlns:a16="http://schemas.microsoft.com/office/drawing/2014/main" id="{A3FFFDE4-7DEC-49C6-AD96-D41B59EE0587}"/>
              </a:ext>
            </a:extLst>
          </p:cNvPr>
          <p:cNvSpPr txBox="1"/>
          <p:nvPr/>
        </p:nvSpPr>
        <p:spPr>
          <a:xfrm>
            <a:off x="3225627" y="3221223"/>
            <a:ext cx="602209"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36" name="TextBox 35">
            <a:extLst>
              <a:ext uri="{FF2B5EF4-FFF2-40B4-BE49-F238E27FC236}">
                <a16:creationId xmlns:a16="http://schemas.microsoft.com/office/drawing/2014/main" id="{892055D4-BAC6-4ABF-93AA-E8A9CC63FEE3}"/>
              </a:ext>
            </a:extLst>
          </p:cNvPr>
          <p:cNvSpPr txBox="1"/>
          <p:nvPr/>
        </p:nvSpPr>
        <p:spPr>
          <a:xfrm>
            <a:off x="6656210" y="3305791"/>
            <a:ext cx="195856" cy="246221"/>
          </a:xfrm>
          <a:prstGeom prst="rect">
            <a:avLst/>
          </a:prstGeom>
          <a:solidFill>
            <a:srgbClr val="FF66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14" name="Rectangle 13">
            <a:extLst>
              <a:ext uri="{FF2B5EF4-FFF2-40B4-BE49-F238E27FC236}">
                <a16:creationId xmlns:a16="http://schemas.microsoft.com/office/drawing/2014/main" id="{2D03842A-87EE-407A-B897-D677FB68F853}"/>
              </a:ext>
            </a:extLst>
          </p:cNvPr>
          <p:cNvSpPr/>
          <p:nvPr/>
        </p:nvSpPr>
        <p:spPr>
          <a:xfrm>
            <a:off x="5128981" y="4244078"/>
            <a:ext cx="1681166" cy="276999"/>
          </a:xfrm>
          <a:prstGeom prst="rect">
            <a:avLst/>
          </a:prstGeom>
        </p:spPr>
        <p:txBody>
          <a:bodyPr wrap="none">
            <a:spAutoFit/>
          </a:bodyPr>
          <a:lstStyle/>
          <a:p>
            <a:r>
              <a:rPr lang="en-US" sz="1200" b="1" i="1" dirty="0">
                <a:solidFill>
                  <a:srgbClr val="0000FF"/>
                </a:solidFill>
              </a:rPr>
              <a:t>Kaon Production Target</a:t>
            </a:r>
          </a:p>
        </p:txBody>
      </p:sp>
      <p:cxnSp>
        <p:nvCxnSpPr>
          <p:cNvPr id="47" name="Straight Arrow Connector 46">
            <a:extLst>
              <a:ext uri="{FF2B5EF4-FFF2-40B4-BE49-F238E27FC236}">
                <a16:creationId xmlns:a16="http://schemas.microsoft.com/office/drawing/2014/main" id="{4F912B70-9AC4-4B2D-BCB8-72318FA0C0AA}"/>
              </a:ext>
            </a:extLst>
          </p:cNvPr>
          <p:cNvCxnSpPr>
            <a:cxnSpLocks/>
          </p:cNvCxnSpPr>
          <p:nvPr/>
        </p:nvCxnSpPr>
        <p:spPr>
          <a:xfrm flipV="1">
            <a:off x="1810328" y="5314879"/>
            <a:ext cx="316711" cy="32977"/>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A0C77A0-3048-4729-9B9A-4C242836EAD0}"/>
              </a:ext>
            </a:extLst>
          </p:cNvPr>
          <p:cNvCxnSpPr>
            <a:cxnSpLocks/>
          </p:cNvCxnSpPr>
          <p:nvPr/>
        </p:nvCxnSpPr>
        <p:spPr>
          <a:xfrm flipV="1">
            <a:off x="3697279" y="5062243"/>
            <a:ext cx="348581" cy="38183"/>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6B4F1D-AEE4-4E1E-8558-D68A120A3754}"/>
              </a:ext>
            </a:extLst>
          </p:cNvPr>
          <p:cNvSpPr txBox="1"/>
          <p:nvPr/>
        </p:nvSpPr>
        <p:spPr>
          <a:xfrm>
            <a:off x="1568974" y="5077450"/>
            <a:ext cx="603050" cy="253916"/>
          </a:xfrm>
          <a:prstGeom prst="rect">
            <a:avLst/>
          </a:prstGeom>
          <a:noFill/>
        </p:spPr>
        <p:txBody>
          <a:bodyPr wrap="none" rtlCol="0">
            <a:spAutoFit/>
          </a:bodyPr>
          <a:lstStyle/>
          <a:p>
            <a:r>
              <a:rPr lang="en-US" sz="1050" b="1" dirty="0">
                <a:solidFill>
                  <a:srgbClr val="FF6600"/>
                </a:solidFill>
              </a:rPr>
              <a:t>e-</a:t>
            </a:r>
            <a:r>
              <a:rPr lang="en-US" sz="1050" b="1" dirty="0"/>
              <a:t>beam</a:t>
            </a:r>
          </a:p>
        </p:txBody>
      </p:sp>
      <p:sp>
        <p:nvSpPr>
          <p:cNvPr id="30" name="Rectangle 29">
            <a:extLst>
              <a:ext uri="{FF2B5EF4-FFF2-40B4-BE49-F238E27FC236}">
                <a16:creationId xmlns:a16="http://schemas.microsoft.com/office/drawing/2014/main" id="{137EB356-0949-4170-95A3-6E9CD42A8BCF}"/>
              </a:ext>
            </a:extLst>
          </p:cNvPr>
          <p:cNvSpPr/>
          <p:nvPr/>
        </p:nvSpPr>
        <p:spPr>
          <a:xfrm>
            <a:off x="3618955" y="4806236"/>
            <a:ext cx="596638" cy="253916"/>
          </a:xfrm>
          <a:prstGeom prst="rect">
            <a:avLst/>
          </a:prstGeom>
        </p:spPr>
        <p:txBody>
          <a:bodyPr wrap="none">
            <a:spAutoFit/>
          </a:bodyPr>
          <a:lstStyle/>
          <a:p>
            <a:r>
              <a:rPr lang="en-US" sz="1050" b="1" dirty="0">
                <a:solidFill>
                  <a:srgbClr val="FF6600"/>
                </a:solidFill>
                <a:latin typeface="Symbol" panose="05050102010706020507" pitchFamily="18" charset="2"/>
              </a:rPr>
              <a:t>g</a:t>
            </a:r>
            <a:r>
              <a:rPr lang="en-US" sz="1050" b="1" dirty="0">
                <a:solidFill>
                  <a:srgbClr val="FF6600"/>
                </a:solidFill>
              </a:rPr>
              <a:t>-</a:t>
            </a:r>
            <a:r>
              <a:rPr lang="en-US" sz="1050" b="1" dirty="0"/>
              <a:t>beam</a:t>
            </a:r>
          </a:p>
        </p:txBody>
      </p:sp>
      <p:cxnSp>
        <p:nvCxnSpPr>
          <p:cNvPr id="54" name="Straight Connector 53">
            <a:extLst>
              <a:ext uri="{FF2B5EF4-FFF2-40B4-BE49-F238E27FC236}">
                <a16:creationId xmlns:a16="http://schemas.microsoft.com/office/drawing/2014/main" id="{0FB82F23-1DCE-48E0-A8D9-FB849A0BBF0A}"/>
              </a:ext>
            </a:extLst>
          </p:cNvPr>
          <p:cNvCxnSpPr>
            <a:cxnSpLocks/>
          </p:cNvCxnSpPr>
          <p:nvPr/>
        </p:nvCxnSpPr>
        <p:spPr>
          <a:xfrm flipV="1">
            <a:off x="7132676" y="3951824"/>
            <a:ext cx="910103" cy="20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3BB4E91-6888-47E7-9F02-AC98D929E7CA}"/>
              </a:ext>
            </a:extLst>
          </p:cNvPr>
          <p:cNvSpPr txBox="1"/>
          <p:nvPr/>
        </p:nvSpPr>
        <p:spPr>
          <a:xfrm>
            <a:off x="8215998" y="3312375"/>
            <a:ext cx="1106840" cy="246221"/>
          </a:xfrm>
          <a:prstGeom prst="rect">
            <a:avLst/>
          </a:prstGeom>
          <a:noFill/>
        </p:spPr>
        <p:txBody>
          <a:bodyPr wrap="square" rtlCol="0">
            <a:spAutoFit/>
          </a:bodyPr>
          <a:lstStyle/>
          <a:p>
            <a:r>
              <a:rPr lang="en-US" sz="1000" b="1" i="1" dirty="0"/>
              <a:t>n/</a:t>
            </a:r>
            <a:r>
              <a:rPr lang="en-US" sz="1000" b="1" i="1" dirty="0">
                <a:latin typeface="Symbol" panose="05050102010706020507" pitchFamily="18" charset="2"/>
              </a:rPr>
              <a:t>g  </a:t>
            </a:r>
            <a:r>
              <a:rPr lang="en-US" sz="1000" b="1" i="1" dirty="0"/>
              <a:t>Beam Dump</a:t>
            </a:r>
          </a:p>
        </p:txBody>
      </p:sp>
      <p:sp>
        <p:nvSpPr>
          <p:cNvPr id="20" name="TextBox 19">
            <a:extLst>
              <a:ext uri="{FF2B5EF4-FFF2-40B4-BE49-F238E27FC236}">
                <a16:creationId xmlns:a16="http://schemas.microsoft.com/office/drawing/2014/main" id="{BCD5B4E9-CC4F-4621-AFBD-425536CA2E01}"/>
              </a:ext>
            </a:extLst>
          </p:cNvPr>
          <p:cNvSpPr txBox="1"/>
          <p:nvPr/>
        </p:nvSpPr>
        <p:spPr>
          <a:xfrm>
            <a:off x="4676068" y="3141351"/>
            <a:ext cx="417102" cy="276999"/>
          </a:xfrm>
          <a:prstGeom prst="rect">
            <a:avLst/>
          </a:prstGeom>
          <a:noFill/>
        </p:spPr>
        <p:txBody>
          <a:bodyPr wrap="none" rtlCol="0">
            <a:spAutoFit/>
          </a:bodyPr>
          <a:lstStyle/>
          <a:p>
            <a:r>
              <a:rPr lang="en-US" sz="1200" b="1" i="1" dirty="0"/>
              <a:t>CPS</a:t>
            </a:r>
          </a:p>
        </p:txBody>
      </p:sp>
      <p:pic>
        <p:nvPicPr>
          <p:cNvPr id="74" name="Picture 73">
            <a:extLst>
              <a:ext uri="{FF2B5EF4-FFF2-40B4-BE49-F238E27FC236}">
                <a16:creationId xmlns:a16="http://schemas.microsoft.com/office/drawing/2014/main" id="{EC78DE6B-1A87-4E11-AE90-EE92D846B175}"/>
              </a:ext>
            </a:extLst>
          </p:cNvPr>
          <p:cNvPicPr>
            <a:picLocks noChangeAspect="1"/>
          </p:cNvPicPr>
          <p:nvPr/>
        </p:nvPicPr>
        <p:blipFill>
          <a:blip r:embed="rId5"/>
          <a:stretch>
            <a:fillRect/>
          </a:stretch>
        </p:blipFill>
        <p:spPr>
          <a:xfrm>
            <a:off x="8239315" y="1347699"/>
            <a:ext cx="2226194" cy="19515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TextBox 20">
            <a:extLst>
              <a:ext uri="{FF2B5EF4-FFF2-40B4-BE49-F238E27FC236}">
                <a16:creationId xmlns:a16="http://schemas.microsoft.com/office/drawing/2014/main" id="{92C90540-ACC7-4F85-B697-B6635B0238B4}"/>
              </a:ext>
            </a:extLst>
          </p:cNvPr>
          <p:cNvSpPr txBox="1"/>
          <p:nvPr/>
        </p:nvSpPr>
        <p:spPr>
          <a:xfrm>
            <a:off x="6081479" y="3066170"/>
            <a:ext cx="428259" cy="276999"/>
          </a:xfrm>
          <a:prstGeom prst="rect">
            <a:avLst/>
          </a:prstGeom>
          <a:noFill/>
        </p:spPr>
        <p:txBody>
          <a:bodyPr wrap="none" rtlCol="0">
            <a:spAutoFit/>
          </a:bodyPr>
          <a:lstStyle/>
          <a:p>
            <a:r>
              <a:rPr lang="en-US" sz="1200" b="1" i="1" dirty="0"/>
              <a:t>KPT</a:t>
            </a:r>
          </a:p>
        </p:txBody>
      </p:sp>
      <p:sp>
        <p:nvSpPr>
          <p:cNvPr id="22" name="TextBox 21">
            <a:extLst>
              <a:ext uri="{FF2B5EF4-FFF2-40B4-BE49-F238E27FC236}">
                <a16:creationId xmlns:a16="http://schemas.microsoft.com/office/drawing/2014/main" id="{1432136C-6F7C-4919-9267-8542B09CD509}"/>
              </a:ext>
            </a:extLst>
          </p:cNvPr>
          <p:cNvSpPr txBox="1"/>
          <p:nvPr/>
        </p:nvSpPr>
        <p:spPr>
          <a:xfrm>
            <a:off x="6966780" y="3031876"/>
            <a:ext cx="474810" cy="276999"/>
          </a:xfrm>
          <a:prstGeom prst="rect">
            <a:avLst/>
          </a:prstGeom>
          <a:noFill/>
        </p:spPr>
        <p:txBody>
          <a:bodyPr wrap="none" rtlCol="0">
            <a:spAutoFit/>
          </a:bodyPr>
          <a:lstStyle/>
          <a:p>
            <a:r>
              <a:rPr lang="en-US" sz="1200" b="1" i="1" dirty="0"/>
              <a:t>KFM</a:t>
            </a:r>
          </a:p>
        </p:txBody>
      </p:sp>
      <p:sp>
        <p:nvSpPr>
          <p:cNvPr id="56" name="Rectangle 55">
            <a:extLst>
              <a:ext uri="{FF2B5EF4-FFF2-40B4-BE49-F238E27FC236}">
                <a16:creationId xmlns:a16="http://schemas.microsoft.com/office/drawing/2014/main" id="{0EBA65BC-5F09-4D85-A2B9-7A7A5A20B6DF}"/>
              </a:ext>
            </a:extLst>
          </p:cNvPr>
          <p:cNvSpPr/>
          <p:nvPr/>
        </p:nvSpPr>
        <p:spPr>
          <a:xfrm>
            <a:off x="7343970" y="3403669"/>
            <a:ext cx="97620" cy="85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734177-458C-42B2-B11F-8205C7B20350}"/>
              </a:ext>
            </a:extLst>
          </p:cNvPr>
          <p:cNvSpPr/>
          <p:nvPr/>
        </p:nvSpPr>
        <p:spPr>
          <a:xfrm>
            <a:off x="2869165" y="2757366"/>
            <a:ext cx="2031785" cy="430887"/>
          </a:xfrm>
          <a:prstGeom prst="rect">
            <a:avLst/>
          </a:prstGeom>
        </p:spPr>
        <p:txBody>
          <a:bodyPr wrap="square">
            <a:spAutoFit/>
          </a:bodyPr>
          <a:lstStyle/>
          <a:p>
            <a:r>
              <a:rPr lang="en-US" sz="1100" b="1" dirty="0">
                <a:solidFill>
                  <a:srgbClr val="FF0000"/>
                </a:solidFill>
                <a:highlight>
                  <a:srgbClr val="FFFF00"/>
                </a:highlight>
              </a:rPr>
              <a:t>12</a:t>
            </a:r>
            <a:r>
              <a:rPr lang="en-US" sz="1100" dirty="0">
                <a:highlight>
                  <a:srgbClr val="FFFF00"/>
                </a:highlight>
              </a:rPr>
              <a:t> GeV </a:t>
            </a:r>
            <a:r>
              <a:rPr lang="en-US" sz="1100" b="1" dirty="0">
                <a:solidFill>
                  <a:srgbClr val="FF0000"/>
                </a:solidFill>
                <a:highlight>
                  <a:srgbClr val="FFFF00"/>
                </a:highlight>
              </a:rPr>
              <a:t>5</a:t>
            </a:r>
            <a:r>
              <a:rPr lang="en-US" sz="1100" dirty="0">
                <a:highlight>
                  <a:srgbClr val="FFFF00"/>
                </a:highlight>
              </a:rPr>
              <a:t> </a:t>
            </a:r>
            <a:r>
              <a:rPr lang="en-US" sz="1100" dirty="0">
                <a:highlight>
                  <a:srgbClr val="FFFF00"/>
                </a:highlight>
                <a:latin typeface="Symbol" panose="05050102010706020507" pitchFamily="18" charset="2"/>
              </a:rPr>
              <a:t>m</a:t>
            </a:r>
            <a:r>
              <a:rPr lang="en-US" sz="1100" dirty="0">
                <a:highlight>
                  <a:srgbClr val="FFFF00"/>
                </a:highlight>
              </a:rPr>
              <a:t>A</a:t>
            </a:r>
          </a:p>
          <a:p>
            <a:r>
              <a:rPr lang="en-US" sz="1100" dirty="0">
                <a:solidFill>
                  <a:srgbClr val="0000FF"/>
                </a:solidFill>
                <a:highlight>
                  <a:srgbClr val="FFFF00"/>
                </a:highlight>
              </a:rPr>
              <a:t>Bunch spacing </a:t>
            </a:r>
            <a:r>
              <a:rPr lang="en-US" sz="1100" b="1" dirty="0">
                <a:solidFill>
                  <a:srgbClr val="FF0000"/>
                </a:solidFill>
                <a:highlight>
                  <a:srgbClr val="FFFF00"/>
                </a:highlight>
              </a:rPr>
              <a:t>64 </a:t>
            </a:r>
            <a:r>
              <a:rPr lang="en-US" sz="1100" dirty="0">
                <a:highlight>
                  <a:srgbClr val="FFFF00"/>
                </a:highlight>
              </a:rPr>
              <a:t>ns</a:t>
            </a:r>
            <a:r>
              <a:rPr lang="en-US" sz="1100" b="1" dirty="0">
                <a:solidFill>
                  <a:srgbClr val="FF0000"/>
                </a:solidFill>
                <a:highlight>
                  <a:srgbClr val="FFFF00"/>
                </a:highlight>
              </a:rPr>
              <a:t> </a:t>
            </a:r>
            <a:r>
              <a:rPr lang="en-US" sz="1100" b="1" dirty="0">
                <a:solidFill>
                  <a:srgbClr val="0000FF"/>
                </a:solidFill>
                <a:highlight>
                  <a:srgbClr val="FFFF00"/>
                </a:highlight>
                <a:latin typeface="Freestyle Script" pitchFamily="66" charset="0"/>
                <a:sym typeface="Wingdings" pitchFamily="2" charset="2"/>
              </a:rPr>
              <a:t>→ </a:t>
            </a:r>
            <a:r>
              <a:rPr lang="en-US" sz="1100" b="1" dirty="0">
                <a:solidFill>
                  <a:srgbClr val="FF0000"/>
                </a:solidFill>
                <a:highlight>
                  <a:srgbClr val="FFFF00"/>
                </a:highlight>
                <a:sym typeface="Wingdings" pitchFamily="2" charset="2"/>
              </a:rPr>
              <a:t>128</a:t>
            </a:r>
            <a:r>
              <a:rPr lang="en-US" sz="1100" dirty="0">
                <a:highlight>
                  <a:srgbClr val="FFFF00"/>
                </a:highlight>
              </a:rPr>
              <a:t> ns</a:t>
            </a:r>
          </a:p>
        </p:txBody>
      </p:sp>
      <p:sp>
        <p:nvSpPr>
          <p:cNvPr id="65" name="Rounded Rectangle 17">
            <a:extLst>
              <a:ext uri="{FF2B5EF4-FFF2-40B4-BE49-F238E27FC236}">
                <a16:creationId xmlns:a16="http://schemas.microsoft.com/office/drawing/2014/main" id="{ACD600F1-7930-4C0D-BCDC-6B4862CC8A67}"/>
              </a:ext>
            </a:extLst>
          </p:cNvPr>
          <p:cNvSpPr/>
          <p:nvPr/>
        </p:nvSpPr>
        <p:spPr>
          <a:xfrm>
            <a:off x="4580214" y="644676"/>
            <a:ext cx="5916635" cy="558728"/>
          </a:xfrm>
          <a:prstGeom prst="round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DF501CD-9832-4781-BBB5-C8B971D39B6C}"/>
              </a:ext>
            </a:extLst>
          </p:cNvPr>
          <p:cNvPicPr>
            <a:picLocks noChangeAspect="1"/>
          </p:cNvPicPr>
          <p:nvPr/>
        </p:nvPicPr>
        <p:blipFill>
          <a:blip r:embed="rId6"/>
          <a:stretch>
            <a:fillRect/>
          </a:stretch>
        </p:blipFill>
        <p:spPr>
          <a:xfrm>
            <a:off x="2176641" y="4528148"/>
            <a:ext cx="1439269" cy="13118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a:extLst>
              <a:ext uri="{FF2B5EF4-FFF2-40B4-BE49-F238E27FC236}">
                <a16:creationId xmlns:a16="http://schemas.microsoft.com/office/drawing/2014/main" id="{F20E110C-394C-4EEC-8681-DD7BB93A67C2}"/>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1645525" y="459331"/>
            <a:ext cx="2865450" cy="2258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70" name="Straight Arrow Connector 69">
            <a:extLst>
              <a:ext uri="{FF2B5EF4-FFF2-40B4-BE49-F238E27FC236}">
                <a16:creationId xmlns:a16="http://schemas.microsoft.com/office/drawing/2014/main" id="{C9E86493-9AA0-41F8-8039-D9944FEDA3F6}"/>
              </a:ext>
            </a:extLst>
          </p:cNvPr>
          <p:cNvCxnSpPr>
            <a:cxnSpLocks/>
          </p:cNvCxnSpPr>
          <p:nvPr/>
        </p:nvCxnSpPr>
        <p:spPr>
          <a:xfrm>
            <a:off x="4561450" y="1866087"/>
            <a:ext cx="2094760" cy="137790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descr="A screenshot of a social media post&#10;&#10;Description automatically generated">
            <a:extLst>
              <a:ext uri="{FF2B5EF4-FFF2-40B4-BE49-F238E27FC236}">
                <a16:creationId xmlns:a16="http://schemas.microsoft.com/office/drawing/2014/main" id="{EFB5A0C3-C90D-4742-B5D8-96C1AC5C3F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341" y="4528148"/>
            <a:ext cx="1776758" cy="1178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1" name="Straight Arrow Connector 60">
            <a:extLst>
              <a:ext uri="{FF2B5EF4-FFF2-40B4-BE49-F238E27FC236}">
                <a16:creationId xmlns:a16="http://schemas.microsoft.com/office/drawing/2014/main" id="{563C68CA-F7C2-4B42-B330-936E27F11A22}"/>
              </a:ext>
            </a:extLst>
          </p:cNvPr>
          <p:cNvCxnSpPr>
            <a:cxnSpLocks/>
          </p:cNvCxnSpPr>
          <p:nvPr/>
        </p:nvCxnSpPr>
        <p:spPr>
          <a:xfrm>
            <a:off x="5177555" y="5114233"/>
            <a:ext cx="320741"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AF74C3B-6E1C-42B1-97D4-F1282435E92B}"/>
              </a:ext>
            </a:extLst>
          </p:cNvPr>
          <p:cNvCxnSpPr>
            <a:cxnSpLocks/>
          </p:cNvCxnSpPr>
          <p:nvPr/>
        </p:nvCxnSpPr>
        <p:spPr>
          <a:xfrm>
            <a:off x="6214764" y="5114233"/>
            <a:ext cx="250047"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8E97AF5-2A44-447C-A9DA-8D5E933F30D2}"/>
              </a:ext>
            </a:extLst>
          </p:cNvPr>
          <p:cNvSpPr/>
          <p:nvPr/>
        </p:nvSpPr>
        <p:spPr>
          <a:xfrm>
            <a:off x="4505767" y="4980431"/>
            <a:ext cx="596638" cy="253916"/>
          </a:xfrm>
          <a:prstGeom prst="rect">
            <a:avLst/>
          </a:prstGeom>
        </p:spPr>
        <p:txBody>
          <a:bodyPr wrap="none">
            <a:spAutoFit/>
          </a:bodyPr>
          <a:lstStyle/>
          <a:p>
            <a:r>
              <a:rPr lang="en-US" sz="1050" b="1" dirty="0">
                <a:solidFill>
                  <a:srgbClr val="FF6600"/>
                </a:solidFill>
                <a:latin typeface="Symbol" panose="05050102010706020507" pitchFamily="18" charset="2"/>
              </a:rPr>
              <a:t>g</a:t>
            </a:r>
            <a:r>
              <a:rPr lang="en-US" sz="1050" b="1" dirty="0">
                <a:solidFill>
                  <a:srgbClr val="FF6600"/>
                </a:solidFill>
              </a:rPr>
              <a:t>-</a:t>
            </a:r>
            <a:r>
              <a:rPr lang="en-US" sz="1050" b="1" dirty="0"/>
              <a:t>beam</a:t>
            </a:r>
          </a:p>
        </p:txBody>
      </p:sp>
      <p:sp>
        <p:nvSpPr>
          <p:cNvPr id="9" name="Rectangle 8">
            <a:extLst>
              <a:ext uri="{FF2B5EF4-FFF2-40B4-BE49-F238E27FC236}">
                <a16:creationId xmlns:a16="http://schemas.microsoft.com/office/drawing/2014/main" id="{E2837233-02D1-4409-97FC-C5A9FA626702}"/>
              </a:ext>
            </a:extLst>
          </p:cNvPr>
          <p:cNvSpPr/>
          <p:nvPr/>
        </p:nvSpPr>
        <p:spPr>
          <a:xfrm>
            <a:off x="6485271" y="4853473"/>
            <a:ext cx="652743" cy="253916"/>
          </a:xfrm>
          <a:prstGeom prst="rect">
            <a:avLst/>
          </a:prstGeom>
        </p:spPr>
        <p:txBody>
          <a:bodyPr wrap="none">
            <a:spAutoFit/>
          </a:bodyPr>
          <a:lstStyle/>
          <a:p>
            <a:r>
              <a:rPr lang="en-US" sz="1050" b="1" dirty="0">
                <a:solidFill>
                  <a:srgbClr val="FF6600"/>
                </a:solidFill>
              </a:rPr>
              <a:t>K</a:t>
            </a:r>
            <a:r>
              <a:rPr lang="en-US" sz="1050" b="1" baseline="-25000" dirty="0">
                <a:solidFill>
                  <a:srgbClr val="FF6600"/>
                </a:solidFill>
              </a:rPr>
              <a:t>L</a:t>
            </a:r>
            <a:r>
              <a:rPr lang="en-US" sz="1050" b="1" dirty="0">
                <a:solidFill>
                  <a:srgbClr val="FF6600"/>
                </a:solidFill>
              </a:rPr>
              <a:t>-</a:t>
            </a:r>
            <a:r>
              <a:rPr lang="en-US" sz="1050" b="1" dirty="0"/>
              <a:t>beam</a:t>
            </a:r>
          </a:p>
        </p:txBody>
      </p:sp>
      <p:cxnSp>
        <p:nvCxnSpPr>
          <p:cNvPr id="73" name="Straight Arrow Connector 72">
            <a:extLst>
              <a:ext uri="{FF2B5EF4-FFF2-40B4-BE49-F238E27FC236}">
                <a16:creationId xmlns:a16="http://schemas.microsoft.com/office/drawing/2014/main" id="{6FA56E64-B356-4993-A696-D23128CA75B4}"/>
              </a:ext>
            </a:extLst>
          </p:cNvPr>
          <p:cNvCxnSpPr>
            <a:cxnSpLocks/>
          </p:cNvCxnSpPr>
          <p:nvPr/>
        </p:nvCxnSpPr>
        <p:spPr>
          <a:xfrm flipV="1">
            <a:off x="7430810" y="2723201"/>
            <a:ext cx="1151436" cy="54185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345B287-EBB0-4230-B8A4-F6BDDEC31C04}"/>
              </a:ext>
            </a:extLst>
          </p:cNvPr>
          <p:cNvCxnSpPr>
            <a:cxnSpLocks/>
          </p:cNvCxnSpPr>
          <p:nvPr/>
        </p:nvCxnSpPr>
        <p:spPr>
          <a:xfrm flipV="1">
            <a:off x="8470849" y="2505212"/>
            <a:ext cx="222794" cy="87573"/>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051788B-FCA8-46E9-A025-C83DD9F956ED}"/>
              </a:ext>
            </a:extLst>
          </p:cNvPr>
          <p:cNvSpPr/>
          <p:nvPr/>
        </p:nvSpPr>
        <p:spPr>
          <a:xfrm>
            <a:off x="7995884" y="2310215"/>
            <a:ext cx="652743" cy="253916"/>
          </a:xfrm>
          <a:prstGeom prst="rect">
            <a:avLst/>
          </a:prstGeom>
        </p:spPr>
        <p:txBody>
          <a:bodyPr wrap="none">
            <a:spAutoFit/>
          </a:bodyPr>
          <a:lstStyle/>
          <a:p>
            <a:r>
              <a:rPr lang="en-US" sz="1050" b="1" dirty="0">
                <a:solidFill>
                  <a:srgbClr val="FF6600"/>
                </a:solidFill>
              </a:rPr>
              <a:t>K</a:t>
            </a:r>
            <a:r>
              <a:rPr lang="en-US" sz="1050" b="1" baseline="-25000" dirty="0">
                <a:solidFill>
                  <a:srgbClr val="FF6600"/>
                </a:solidFill>
              </a:rPr>
              <a:t>L</a:t>
            </a:r>
            <a:r>
              <a:rPr lang="en-US" sz="1050" b="1" dirty="0">
                <a:solidFill>
                  <a:srgbClr val="FF6600"/>
                </a:solidFill>
              </a:rPr>
              <a:t>-</a:t>
            </a:r>
            <a:r>
              <a:rPr lang="en-US" sz="1050" b="1" dirty="0"/>
              <a:t>beam</a:t>
            </a:r>
          </a:p>
        </p:txBody>
      </p:sp>
      <p:sp>
        <p:nvSpPr>
          <p:cNvPr id="33" name="Rectangle 32">
            <a:extLst>
              <a:ext uri="{FF2B5EF4-FFF2-40B4-BE49-F238E27FC236}">
                <a16:creationId xmlns:a16="http://schemas.microsoft.com/office/drawing/2014/main" id="{86A69287-5F54-4FBA-924B-777DA4C135EC}"/>
              </a:ext>
            </a:extLst>
          </p:cNvPr>
          <p:cNvSpPr/>
          <p:nvPr/>
        </p:nvSpPr>
        <p:spPr>
          <a:xfrm>
            <a:off x="7681027" y="1249070"/>
            <a:ext cx="1103456" cy="462486"/>
          </a:xfrm>
          <a:prstGeom prst="rect">
            <a:avLst/>
          </a:prstGeom>
        </p:spPr>
        <p:txBody>
          <a:bodyPr wrap="square">
            <a:spAutoFit/>
          </a:bodyPr>
          <a:lstStyle/>
          <a:p>
            <a:r>
              <a:rPr lang="en-US" sz="1200" b="1" i="1" dirty="0">
                <a:solidFill>
                  <a:srgbClr val="0000FF"/>
                </a:solidFill>
              </a:rPr>
              <a:t>GlueX</a:t>
            </a:r>
          </a:p>
          <a:p>
            <a:r>
              <a:rPr lang="en-US" sz="1200" b="1" i="1" dirty="0">
                <a:solidFill>
                  <a:srgbClr val="0000FF"/>
                </a:solidFill>
              </a:rPr>
              <a:t>Spectrometer</a:t>
            </a:r>
          </a:p>
        </p:txBody>
      </p:sp>
      <p:cxnSp>
        <p:nvCxnSpPr>
          <p:cNvPr id="77" name="Straight Arrow Connector 76">
            <a:extLst>
              <a:ext uri="{FF2B5EF4-FFF2-40B4-BE49-F238E27FC236}">
                <a16:creationId xmlns:a16="http://schemas.microsoft.com/office/drawing/2014/main" id="{297E357E-90BC-4C9D-BA0F-DCA5D6888199}"/>
              </a:ext>
            </a:extLst>
          </p:cNvPr>
          <p:cNvCxnSpPr>
            <a:cxnSpLocks/>
          </p:cNvCxnSpPr>
          <p:nvPr/>
        </p:nvCxnSpPr>
        <p:spPr>
          <a:xfrm>
            <a:off x="7124667" y="3483041"/>
            <a:ext cx="1478781" cy="86139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B5BEB03-61CC-4560-A5E4-4C0B24E5F6AD}"/>
              </a:ext>
            </a:extLst>
          </p:cNvPr>
          <p:cNvSpPr/>
          <p:nvPr/>
        </p:nvSpPr>
        <p:spPr>
          <a:xfrm>
            <a:off x="6358083" y="2745147"/>
            <a:ext cx="636713" cy="253916"/>
          </a:xfrm>
          <a:prstGeom prst="rect">
            <a:avLst/>
          </a:prstGeom>
        </p:spPr>
        <p:txBody>
          <a:bodyPr wrap="none">
            <a:spAutoFit/>
          </a:bodyPr>
          <a:lstStyle/>
          <a:p>
            <a:r>
              <a:rPr lang="en-US" sz="1050" dirty="0">
                <a:highlight>
                  <a:srgbClr val="FFFF00"/>
                </a:highlight>
                <a:latin typeface="Times New Roman" panose="02020603050405020304" pitchFamily="18" charset="0"/>
                <a:cs typeface="Times New Roman" panose="02020603050405020304" pitchFamily="18" charset="0"/>
              </a:rPr>
              <a:t>not used</a:t>
            </a:r>
          </a:p>
        </p:txBody>
      </p:sp>
      <p:pic>
        <p:nvPicPr>
          <p:cNvPr id="79" name="Picture 78">
            <a:extLst>
              <a:ext uri="{FF2B5EF4-FFF2-40B4-BE49-F238E27FC236}">
                <a16:creationId xmlns:a16="http://schemas.microsoft.com/office/drawing/2014/main" id="{9AE46287-6BE4-493C-BA84-61C52FAC628E}"/>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9083851" y="3722721"/>
            <a:ext cx="956985" cy="3858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3" name="Rectangle 42">
            <a:extLst>
              <a:ext uri="{FF2B5EF4-FFF2-40B4-BE49-F238E27FC236}">
                <a16:creationId xmlns:a16="http://schemas.microsoft.com/office/drawing/2014/main" id="{0E73C80C-365A-4B30-81F4-33FED20560AE}"/>
              </a:ext>
            </a:extLst>
          </p:cNvPr>
          <p:cNvSpPr/>
          <p:nvPr/>
        </p:nvSpPr>
        <p:spPr>
          <a:xfrm>
            <a:off x="9010604" y="3467734"/>
            <a:ext cx="1122808" cy="276999"/>
          </a:xfrm>
          <a:prstGeom prst="rect">
            <a:avLst/>
          </a:prstGeom>
        </p:spPr>
        <p:txBody>
          <a:bodyPr wrap="none">
            <a:spAutoFit/>
          </a:bodyPr>
          <a:lstStyle/>
          <a:p>
            <a:r>
              <a:rPr lang="en-US" sz="1200" b="1" dirty="0">
                <a:solidFill>
                  <a:srgbClr val="0000FF"/>
                </a:solidFill>
              </a:rPr>
              <a:t>LH</a:t>
            </a:r>
            <a:r>
              <a:rPr lang="en-US" sz="1200" b="1" baseline="-25000" dirty="0">
                <a:solidFill>
                  <a:srgbClr val="0000FF"/>
                </a:solidFill>
              </a:rPr>
              <a:t>2</a:t>
            </a:r>
            <a:r>
              <a:rPr lang="en-US" sz="1200" b="1" dirty="0">
                <a:solidFill>
                  <a:srgbClr val="0000FF"/>
                </a:solidFill>
              </a:rPr>
              <a:t>/LD</a:t>
            </a:r>
            <a:r>
              <a:rPr lang="en-US" sz="1200" b="1" baseline="-25000" dirty="0">
                <a:solidFill>
                  <a:srgbClr val="0000FF"/>
                </a:solidFill>
              </a:rPr>
              <a:t>2</a:t>
            </a:r>
            <a:r>
              <a:rPr lang="en-US" sz="1200" b="1" dirty="0">
                <a:solidFill>
                  <a:srgbClr val="0000FF"/>
                </a:solidFill>
              </a:rPr>
              <a:t>-</a:t>
            </a:r>
            <a:r>
              <a:rPr lang="en-US" sz="1200" b="1" i="1" dirty="0">
                <a:solidFill>
                  <a:srgbClr val="0000FF"/>
                </a:solidFill>
              </a:rPr>
              <a:t>target</a:t>
            </a:r>
          </a:p>
        </p:txBody>
      </p:sp>
      <p:cxnSp>
        <p:nvCxnSpPr>
          <p:cNvPr id="80" name="Straight Arrow Connector 79">
            <a:extLst>
              <a:ext uri="{FF2B5EF4-FFF2-40B4-BE49-F238E27FC236}">
                <a16:creationId xmlns:a16="http://schemas.microsoft.com/office/drawing/2014/main" id="{CA129132-15F8-4330-9FBB-268AB126A18C}"/>
              </a:ext>
            </a:extLst>
          </p:cNvPr>
          <p:cNvCxnSpPr>
            <a:cxnSpLocks/>
          </p:cNvCxnSpPr>
          <p:nvPr/>
        </p:nvCxnSpPr>
        <p:spPr>
          <a:xfrm>
            <a:off x="7396572" y="3440064"/>
            <a:ext cx="1632991" cy="41092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0D4AAE-6D59-4E60-8A32-9846B00FADF1}"/>
              </a:ext>
            </a:extLst>
          </p:cNvPr>
          <p:cNvSpPr txBox="1"/>
          <p:nvPr/>
        </p:nvSpPr>
        <p:spPr>
          <a:xfrm>
            <a:off x="5604905" y="4846401"/>
            <a:ext cx="325730" cy="253916"/>
          </a:xfrm>
          <a:prstGeom prst="rect">
            <a:avLst/>
          </a:prstGeom>
          <a:noFill/>
        </p:spPr>
        <p:txBody>
          <a:bodyPr wrap="none" rtlCol="0">
            <a:spAutoFit/>
          </a:bodyPr>
          <a:lstStyle/>
          <a:p>
            <a:r>
              <a:rPr lang="en-US" sz="1050" dirty="0"/>
              <a:t>Be</a:t>
            </a:r>
          </a:p>
        </p:txBody>
      </p:sp>
      <p:sp>
        <p:nvSpPr>
          <p:cNvPr id="16" name="TextBox 15">
            <a:extLst>
              <a:ext uri="{FF2B5EF4-FFF2-40B4-BE49-F238E27FC236}">
                <a16:creationId xmlns:a16="http://schemas.microsoft.com/office/drawing/2014/main" id="{012F0702-947F-4B22-9AFF-F2EE04CAF769}"/>
              </a:ext>
            </a:extLst>
          </p:cNvPr>
          <p:cNvSpPr txBox="1"/>
          <p:nvPr/>
        </p:nvSpPr>
        <p:spPr>
          <a:xfrm>
            <a:off x="5827277" y="4853473"/>
            <a:ext cx="304892" cy="253916"/>
          </a:xfrm>
          <a:prstGeom prst="rect">
            <a:avLst/>
          </a:prstGeom>
          <a:noFill/>
        </p:spPr>
        <p:txBody>
          <a:bodyPr wrap="none" rtlCol="0">
            <a:spAutoFit/>
          </a:bodyPr>
          <a:lstStyle/>
          <a:p>
            <a:r>
              <a:rPr lang="en-US" sz="1050" dirty="0"/>
              <a:t>W</a:t>
            </a:r>
          </a:p>
        </p:txBody>
      </p:sp>
      <p:sp>
        <p:nvSpPr>
          <p:cNvPr id="63" name="TextBox 62">
            <a:extLst>
              <a:ext uri="{FF2B5EF4-FFF2-40B4-BE49-F238E27FC236}">
                <a16:creationId xmlns:a16="http://schemas.microsoft.com/office/drawing/2014/main" id="{A6247ECF-27AE-4F3B-952F-D11824B261B1}"/>
              </a:ext>
            </a:extLst>
          </p:cNvPr>
          <p:cNvSpPr txBox="1"/>
          <p:nvPr/>
        </p:nvSpPr>
        <p:spPr>
          <a:xfrm>
            <a:off x="1864458" y="6187755"/>
            <a:ext cx="3292173" cy="253916"/>
          </a:xfrm>
          <a:prstGeom prst="rect">
            <a:avLst/>
          </a:prstGeom>
          <a:noFill/>
        </p:spPr>
        <p:txBody>
          <a:bodyPr wrap="square">
            <a:spAutoFit/>
          </a:bodyPr>
          <a:lstStyle/>
          <a:p>
            <a:pPr eaLnBrk="0" fontAlgn="base" hangingPunct="0">
              <a:spcBef>
                <a:spcPct val="0"/>
              </a:spcBef>
              <a:spcAft>
                <a:spcPct val="0"/>
              </a:spcAft>
            </a:pPr>
            <a:r>
              <a:rPr lang="en-US" altLang="en-US" sz="1050" dirty="0">
                <a:highlight>
                  <a:srgbClr val="FFFF00"/>
                </a:highlight>
                <a:latin typeface="Times New Roman" panose="02020603050405020304" pitchFamily="18" charset="0"/>
                <a:cs typeface="Times New Roman" panose="02020603050405020304" pitchFamily="18" charset="0"/>
              </a:rPr>
              <a:t>D. Day </a:t>
            </a:r>
            <a:r>
              <a:rPr lang="en-US" altLang="en-US" sz="1050" i="1" dirty="0">
                <a:highlight>
                  <a:srgbClr val="FFFF00"/>
                </a:highlight>
                <a:latin typeface="Times New Roman" panose="02020603050405020304" pitchFamily="18" charset="0"/>
                <a:cs typeface="Times New Roman" panose="02020603050405020304" pitchFamily="18" charset="0"/>
              </a:rPr>
              <a:t>et al</a:t>
            </a:r>
            <a:r>
              <a:rPr lang="en-US" altLang="en-US" sz="1050" dirty="0">
                <a:highlight>
                  <a:srgbClr val="FFFF00"/>
                </a:highlight>
                <a:latin typeface="Times New Roman" panose="02020603050405020304" pitchFamily="18" charset="0"/>
                <a:cs typeface="Times New Roman" panose="02020603050405020304" pitchFamily="18" charset="0"/>
              </a:rPr>
              <a:t>. Nucl Instrum Meth A </a:t>
            </a:r>
            <a:r>
              <a:rPr lang="en-US" altLang="en-US" sz="1050" b="1" dirty="0">
                <a:highlight>
                  <a:srgbClr val="FFFF00"/>
                </a:highlight>
                <a:latin typeface="Times New Roman" panose="02020603050405020304" pitchFamily="18" charset="0"/>
                <a:cs typeface="Times New Roman" panose="02020603050405020304" pitchFamily="18" charset="0"/>
              </a:rPr>
              <a:t>957</a:t>
            </a:r>
            <a:r>
              <a:rPr lang="en-US" altLang="en-US" sz="1050" dirty="0">
                <a:highlight>
                  <a:srgbClr val="FFFF00"/>
                </a:highlight>
                <a:latin typeface="Times New Roman" panose="02020603050405020304" pitchFamily="18" charset="0"/>
                <a:cs typeface="Times New Roman" panose="02020603050405020304" pitchFamily="18" charset="0"/>
              </a:rPr>
              <a:t>, 163429  (2020)</a:t>
            </a:r>
          </a:p>
        </p:txBody>
      </p:sp>
      <p:sp>
        <p:nvSpPr>
          <p:cNvPr id="81" name="TextBox 80">
            <a:extLst>
              <a:ext uri="{FF2B5EF4-FFF2-40B4-BE49-F238E27FC236}">
                <a16:creationId xmlns:a16="http://schemas.microsoft.com/office/drawing/2014/main" id="{44A4C78B-1D1C-49D2-B027-A5EDF59850BB}"/>
              </a:ext>
            </a:extLst>
          </p:cNvPr>
          <p:cNvSpPr txBox="1"/>
          <p:nvPr/>
        </p:nvSpPr>
        <p:spPr>
          <a:xfrm>
            <a:off x="4973254" y="5751811"/>
            <a:ext cx="2663498" cy="253916"/>
          </a:xfrm>
          <a:prstGeom prst="rect">
            <a:avLst/>
          </a:prstGeom>
          <a:noFill/>
        </p:spPr>
        <p:txBody>
          <a:bodyPr wrap="square">
            <a:spAutoFit/>
          </a:bodyPr>
          <a:lstStyle/>
          <a:p>
            <a:pPr eaLnBrk="0" fontAlgn="base" hangingPunct="0">
              <a:spcBef>
                <a:spcPct val="0"/>
              </a:spcBef>
              <a:spcAft>
                <a:spcPct val="0"/>
              </a:spcAft>
            </a:pPr>
            <a:r>
              <a:rPr lang="en-US" altLang="en-US" sz="1050" dirty="0">
                <a:highlight>
                  <a:srgbClr val="FFFF00"/>
                </a:highlight>
                <a:latin typeface="Times New Roman" panose="02020603050405020304" pitchFamily="18" charset="0"/>
                <a:cs typeface="Times New Roman" panose="02020603050405020304" pitchFamily="18" charset="0"/>
              </a:rPr>
              <a:t>IS </a:t>
            </a:r>
            <a:r>
              <a:rPr lang="en-US" altLang="en-US" sz="1050" i="1" dirty="0">
                <a:highlight>
                  <a:srgbClr val="FFFF00"/>
                </a:highlight>
                <a:latin typeface="Times New Roman" panose="02020603050405020304" pitchFamily="18" charset="0"/>
                <a:cs typeface="Times New Roman" panose="02020603050405020304" pitchFamily="18" charset="0"/>
              </a:rPr>
              <a:t>et al</a:t>
            </a:r>
            <a:r>
              <a:rPr lang="en-US" altLang="en-US" sz="1050" dirty="0">
                <a:highlight>
                  <a:srgbClr val="FFFF00"/>
                </a:highlight>
                <a:latin typeface="Times New Roman" panose="02020603050405020304" pitchFamily="18" charset="0"/>
                <a:cs typeface="Times New Roman" panose="02020603050405020304" pitchFamily="18" charset="0"/>
              </a:rPr>
              <a:t>. [arXiv:2002.04442 [physics.ins-det]</a:t>
            </a:r>
          </a:p>
        </p:txBody>
      </p:sp>
      <p:graphicFrame>
        <p:nvGraphicFramePr>
          <p:cNvPr id="82" name="Object 17">
            <a:extLst>
              <a:ext uri="{FF2B5EF4-FFF2-40B4-BE49-F238E27FC236}">
                <a16:creationId xmlns:a16="http://schemas.microsoft.com/office/drawing/2014/main" id="{B436DED9-C754-4F5D-958E-42CEB0681BC9}"/>
              </a:ext>
            </a:extLst>
          </p:cNvPr>
          <p:cNvGraphicFramePr>
            <a:graphicFrameLocks noChangeAspect="1"/>
          </p:cNvGraphicFramePr>
          <p:nvPr/>
        </p:nvGraphicFramePr>
        <p:xfrm>
          <a:off x="5053180" y="4485668"/>
          <a:ext cx="248748" cy="254794"/>
        </p:xfrm>
        <a:graphic>
          <a:graphicData uri="http://schemas.openxmlformats.org/presentationml/2006/ole">
            <mc:AlternateContent xmlns:mc="http://schemas.openxmlformats.org/markup-compatibility/2006">
              <mc:Choice xmlns:v="urn:schemas-microsoft-com:vml" Requires="v">
                <p:oleObj name="Bitmap Image" r:id="rId12" imgW="1952898" imgH="2000000" progId="PBrush">
                  <p:embed/>
                </p:oleObj>
              </mc:Choice>
              <mc:Fallback>
                <p:oleObj name="Bitmap Image" r:id="rId12" imgW="1952898" imgH="2000000" progId="PBrush">
                  <p:embed/>
                  <p:pic>
                    <p:nvPicPr>
                      <p:cNvPr id="82" name="Object 17">
                        <a:extLst>
                          <a:ext uri="{FF2B5EF4-FFF2-40B4-BE49-F238E27FC236}">
                            <a16:creationId xmlns:a16="http://schemas.microsoft.com/office/drawing/2014/main" id="{B436DED9-C754-4F5D-958E-42CEB0681B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3180" y="4485668"/>
                        <a:ext cx="248748" cy="254794"/>
                      </a:xfrm>
                      <a:prstGeom prst="rect">
                        <a:avLst/>
                      </a:prstGeom>
                      <a:noFill/>
                      <a:ln>
                        <a:noFill/>
                      </a:ln>
                      <a:effectLst/>
                    </p:spPr>
                  </p:pic>
                </p:oleObj>
              </mc:Fallback>
            </mc:AlternateContent>
          </a:graphicData>
        </a:graphic>
      </p:graphicFrame>
      <p:pic>
        <p:nvPicPr>
          <p:cNvPr id="83" name="Picture 82">
            <a:extLst>
              <a:ext uri="{FF2B5EF4-FFF2-40B4-BE49-F238E27FC236}">
                <a16:creationId xmlns:a16="http://schemas.microsoft.com/office/drawing/2014/main" id="{B5B5F127-20DD-474D-8297-A471ACF9CACC}"/>
              </a:ext>
            </a:extLst>
          </p:cNvPr>
          <p:cNvPicPr>
            <a:picLocks noChangeAspect="1"/>
          </p:cNvPicPr>
          <p:nvPr/>
        </p:nvPicPr>
        <p:blipFill>
          <a:blip r:embed="rId14"/>
          <a:stretch>
            <a:fillRect/>
          </a:stretch>
        </p:blipFill>
        <p:spPr>
          <a:xfrm>
            <a:off x="7399672" y="4377705"/>
            <a:ext cx="308083" cy="371155"/>
          </a:xfrm>
          <a:prstGeom prst="rect">
            <a:avLst/>
          </a:prstGeom>
        </p:spPr>
      </p:pic>
      <p:pic>
        <p:nvPicPr>
          <p:cNvPr id="84" name="Picture 83">
            <a:extLst>
              <a:ext uri="{FF2B5EF4-FFF2-40B4-BE49-F238E27FC236}">
                <a16:creationId xmlns:a16="http://schemas.microsoft.com/office/drawing/2014/main" id="{4713857B-3999-4C36-8863-CBE548C47D74}"/>
              </a:ext>
            </a:extLst>
          </p:cNvPr>
          <p:cNvPicPr>
            <a:picLocks noChangeAspect="1"/>
          </p:cNvPicPr>
          <p:nvPr/>
        </p:nvPicPr>
        <p:blipFill>
          <a:blip r:embed="rId15"/>
          <a:stretch>
            <a:fillRect/>
          </a:stretch>
        </p:blipFill>
        <p:spPr>
          <a:xfrm>
            <a:off x="3396894" y="4500877"/>
            <a:ext cx="253226" cy="253918"/>
          </a:xfrm>
          <a:prstGeom prst="rect">
            <a:avLst/>
          </a:prstGeom>
        </p:spPr>
      </p:pic>
      <p:cxnSp>
        <p:nvCxnSpPr>
          <p:cNvPr id="66" name="Straight Arrow Connector 65">
            <a:extLst>
              <a:ext uri="{FF2B5EF4-FFF2-40B4-BE49-F238E27FC236}">
                <a16:creationId xmlns:a16="http://schemas.microsoft.com/office/drawing/2014/main" id="{0EED89E0-0347-4F38-80CE-16CD50D1330B}"/>
              </a:ext>
            </a:extLst>
          </p:cNvPr>
          <p:cNvCxnSpPr>
            <a:cxnSpLocks/>
          </p:cNvCxnSpPr>
          <p:nvPr/>
        </p:nvCxnSpPr>
        <p:spPr>
          <a:xfrm>
            <a:off x="7430811" y="5134947"/>
            <a:ext cx="320741"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954E01-1A12-D92D-971C-8F01BD440076}"/>
              </a:ext>
            </a:extLst>
          </p:cNvPr>
          <p:cNvSpPr txBox="1"/>
          <p:nvPr/>
        </p:nvSpPr>
        <p:spPr>
          <a:xfrm>
            <a:off x="6287393" y="6253338"/>
            <a:ext cx="3371436" cy="307777"/>
          </a:xfrm>
          <a:prstGeom prst="rect">
            <a:avLst/>
          </a:prstGeom>
          <a:noFill/>
        </p:spPr>
        <p:txBody>
          <a:bodyPr wrap="none" rtlCol="0">
            <a:spAutoFit/>
          </a:bodyPr>
          <a:lstStyle/>
          <a:p>
            <a:r>
              <a:rPr lang="en-US" sz="1400" dirty="0">
                <a:solidFill>
                  <a:srgbClr val="FF0000"/>
                </a:solidFill>
                <a:highlight>
                  <a:srgbClr val="00FFFF"/>
                </a:highlight>
                <a:latin typeface="Times New Roman" panose="02020603050405020304" pitchFamily="18" charset="0"/>
                <a:cs typeface="Times New Roman" panose="02020603050405020304" pitchFamily="18" charset="0"/>
              </a:rPr>
              <a:t>Readiness Review is schedule for 1/2 2023. </a:t>
            </a:r>
          </a:p>
        </p:txBody>
      </p:sp>
    </p:spTree>
    <p:extLst>
      <p:ext uri="{BB962C8B-B14F-4D97-AF65-F5344CB8AC3E}">
        <p14:creationId xmlns:p14="http://schemas.microsoft.com/office/powerpoint/2010/main" val="249936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A2AF-6B83-0B2F-0809-59FD295E1182}"/>
              </a:ext>
            </a:extLst>
          </p:cNvPr>
          <p:cNvSpPr>
            <a:spLocks noGrp="1"/>
          </p:cNvSpPr>
          <p:nvPr>
            <p:ph type="title"/>
          </p:nvPr>
        </p:nvSpPr>
        <p:spPr>
          <a:xfrm>
            <a:off x="735169" y="120427"/>
            <a:ext cx="10515600" cy="1325563"/>
          </a:xfrm>
        </p:spPr>
        <p:txBody>
          <a:bodyPr/>
          <a:lstStyle/>
          <a:p>
            <a:pPr algn="ctr"/>
            <a:r>
              <a:rPr lang="en-US" dirty="0">
                <a:latin typeface="Times New Roman"/>
                <a:cs typeface="Times New Roman"/>
              </a:rPr>
              <a:t>The Need for Meson Factories</a:t>
            </a:r>
          </a:p>
        </p:txBody>
      </p:sp>
      <p:sp>
        <p:nvSpPr>
          <p:cNvPr id="3" name="Content Placeholder 2">
            <a:extLst>
              <a:ext uri="{FF2B5EF4-FFF2-40B4-BE49-F238E27FC236}">
                <a16:creationId xmlns:a16="http://schemas.microsoft.com/office/drawing/2014/main" id="{046BCCCB-3970-426C-A20D-725403FFAFF7}"/>
              </a:ext>
            </a:extLst>
          </p:cNvPr>
          <p:cNvSpPr>
            <a:spLocks noGrp="1"/>
          </p:cNvSpPr>
          <p:nvPr>
            <p:ph idx="1"/>
          </p:nvPr>
        </p:nvSpPr>
        <p:spPr>
          <a:xfrm>
            <a:off x="838200" y="1690687"/>
            <a:ext cx="10515600" cy="4682403"/>
          </a:xfrm>
        </p:spPr>
        <p:txBody>
          <a:bodyPr>
            <a:noAutofit/>
          </a:bodyPr>
          <a:lstStyle/>
          <a:p>
            <a:pPr algn="just"/>
            <a:r>
              <a:rPr lang="en-US" sz="2400" dirty="0">
                <a:solidFill>
                  <a:srgbClr val="231F20"/>
                </a:solidFill>
                <a:effectLst/>
                <a:latin typeface="Times New Roman" panose="02020603050405020304" pitchFamily="18" charset="0"/>
                <a:ea typeface="Times New Roman" panose="02020603050405020304" pitchFamily="18" charset="0"/>
              </a:rPr>
              <a:t>In recent years, </a:t>
            </a:r>
            <a:r>
              <a:rPr lang="en-US" sz="2400" dirty="0">
                <a:solidFill>
                  <a:srgbClr val="231F20"/>
                </a:solidFill>
                <a:latin typeface="Times New Roman" panose="02020603050405020304" pitchFamily="18" charset="0"/>
                <a:ea typeface="Times New Roman" panose="02020603050405020304" pitchFamily="18" charset="0"/>
              </a:rPr>
              <a:t>electron</a:t>
            </a:r>
            <a:r>
              <a:rPr lang="en-US" sz="2400" dirty="0">
                <a:solidFill>
                  <a:srgbClr val="231F20"/>
                </a:solidFill>
                <a:effectLst/>
                <a:latin typeface="Times New Roman" panose="02020603050405020304" pitchFamily="18" charset="0"/>
                <a:ea typeface="Times New Roman" panose="02020603050405020304" pitchFamily="18" charset="0"/>
              </a:rPr>
              <a:t> facilities have measured meson photo- and electro-production data of excellent quality and quantity.</a:t>
            </a:r>
            <a:r>
              <a:rPr lang="en-US" sz="2400" spc="400" dirty="0">
                <a:solidFill>
                  <a:srgbClr val="231F20"/>
                </a:solidFill>
                <a:effectLst/>
                <a:latin typeface="Times New Roman" panose="02020603050405020304" pitchFamily="18" charset="0"/>
                <a:ea typeface="Times New Roman" panose="02020603050405020304" pitchFamily="18" charset="0"/>
              </a:rPr>
              <a:t> </a:t>
            </a:r>
          </a:p>
          <a:p>
            <a:pPr algn="just"/>
            <a:r>
              <a:rPr lang="en-US" sz="2400" dirty="0">
                <a:solidFill>
                  <a:srgbClr val="231F20"/>
                </a:solidFill>
                <a:latin typeface="Times New Roman" panose="02020603050405020304" pitchFamily="18" charset="0"/>
                <a:ea typeface="Times New Roman" panose="02020603050405020304" pitchFamily="18" charset="0"/>
              </a:rPr>
              <a:t>Much of the </a:t>
            </a:r>
            <a:r>
              <a:rPr lang="en-US" sz="2400" dirty="0">
                <a:solidFill>
                  <a:srgbClr val="231F20"/>
                </a:solidFill>
                <a:effectLst/>
                <a:latin typeface="Times New Roman" panose="02020603050405020304" pitchFamily="18" charset="0"/>
                <a:ea typeface="Times New Roman" panose="02020603050405020304" pitchFamily="18" charset="0"/>
              </a:rPr>
              <a:t>outdated </a:t>
            </a:r>
            <a:r>
              <a:rPr lang="en-US" sz="2400" dirty="0">
                <a:solidFill>
                  <a:srgbClr val="231F20"/>
                </a:solidFill>
                <a:latin typeface="Times New Roman" panose="02020603050405020304" pitchFamily="18" charset="0"/>
                <a:ea typeface="Times New Roman" panose="02020603050405020304" pitchFamily="18" charset="0"/>
              </a:rPr>
              <a:t>m</a:t>
            </a:r>
            <a:r>
              <a:rPr lang="en-US" sz="2400" dirty="0">
                <a:solidFill>
                  <a:srgbClr val="231F20"/>
                </a:solidFill>
                <a:effectLst/>
                <a:latin typeface="Times New Roman" panose="02020603050405020304" pitchFamily="18" charset="0"/>
                <a:ea typeface="Times New Roman" panose="02020603050405020304" pitchFamily="18" charset="0"/>
              </a:rPr>
              <a:t>eson-beam data for corresponding hadronic final states are of poor quality, if they exist at all, and provide inadequate input to interpret, analyze,</a:t>
            </a:r>
            <a:r>
              <a:rPr lang="en-US" sz="2400" spc="10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and</a:t>
            </a:r>
            <a:r>
              <a:rPr lang="en-US" sz="2400" spc="9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exploit the full potential of the </a:t>
            </a:r>
            <a:r>
              <a:rPr lang="en-US" sz="2400" dirty="0">
                <a:solidFill>
                  <a:srgbClr val="231F20"/>
                </a:solidFill>
                <a:latin typeface="Times New Roman" panose="02020603050405020304" pitchFamily="18" charset="0"/>
                <a:ea typeface="Times New Roman" panose="02020603050405020304" pitchFamily="18" charset="0"/>
              </a:rPr>
              <a:t>EM</a:t>
            </a:r>
            <a:r>
              <a:rPr lang="en-US" sz="2400" dirty="0">
                <a:solidFill>
                  <a:srgbClr val="231F20"/>
                </a:solidFill>
                <a:effectLst/>
                <a:latin typeface="Times New Roman" panose="02020603050405020304" pitchFamily="18" charset="0"/>
                <a:ea typeface="Times New Roman" panose="02020603050405020304" pitchFamily="18" charset="0"/>
              </a:rPr>
              <a:t> data.</a:t>
            </a:r>
            <a:r>
              <a:rPr lang="en-US" sz="2400" spc="360" dirty="0">
                <a:solidFill>
                  <a:srgbClr val="231F20"/>
                </a:solidFill>
                <a:effectLst/>
                <a:latin typeface="Times New Roman" panose="02020603050405020304" pitchFamily="18" charset="0"/>
                <a:ea typeface="Times New Roman" panose="02020603050405020304" pitchFamily="18" charset="0"/>
              </a:rPr>
              <a:t> </a:t>
            </a:r>
          </a:p>
          <a:p>
            <a:pPr algn="just"/>
            <a:r>
              <a:rPr lang="en-US" sz="2400" dirty="0">
                <a:solidFill>
                  <a:srgbClr val="231F20"/>
                </a:solidFill>
                <a:effectLst/>
                <a:latin typeface="Times New Roman" panose="02020603050405020304" pitchFamily="18" charset="0"/>
                <a:ea typeface="Times New Roman" panose="02020603050405020304" pitchFamily="18" charset="0"/>
              </a:rPr>
              <a:t>To exploit the high-precision </a:t>
            </a:r>
            <a:r>
              <a:rPr lang="en-US" sz="2400" dirty="0">
                <a:solidFill>
                  <a:srgbClr val="231F20"/>
                </a:solidFill>
                <a:latin typeface="Times New Roman" panose="02020603050405020304" pitchFamily="18" charset="0"/>
                <a:ea typeface="Times New Roman" panose="02020603050405020304" pitchFamily="18" charset="0"/>
              </a:rPr>
              <a:t>EM</a:t>
            </a:r>
            <a:r>
              <a:rPr lang="en-US" sz="2400" dirty="0">
                <a:solidFill>
                  <a:srgbClr val="231F20"/>
                </a:solidFill>
                <a:effectLst/>
                <a:latin typeface="Times New Roman" panose="02020603050405020304" pitchFamily="18" charset="0"/>
                <a:ea typeface="Times New Roman" panose="02020603050405020304" pitchFamily="18" charset="0"/>
              </a:rPr>
              <a:t> data, high-statistics data from measurements with meson</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beams,</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with</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good</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angle</a:t>
            </a:r>
            <a:r>
              <a:rPr lang="en-US" sz="2400" spc="-6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and</a:t>
            </a:r>
            <a:r>
              <a:rPr lang="en-US" sz="2400" spc="-4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energy</a:t>
            </a:r>
            <a:r>
              <a:rPr lang="en-US" sz="2400" spc="-4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coverage,</a:t>
            </a:r>
            <a:r>
              <a:rPr lang="en-US" sz="2400" spc="-5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are needed to advance knowledge in baryon and meson spectroscopy and related areas of</a:t>
            </a:r>
            <a:r>
              <a:rPr lang="en-US" sz="2400" spc="-20"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hadron</a:t>
            </a:r>
            <a:r>
              <a:rPr lang="en-US" sz="2400" spc="-25" dirty="0">
                <a:solidFill>
                  <a:srgbClr val="231F20"/>
                </a:solidFill>
                <a:effectLst/>
                <a:latin typeface="Times New Roman" panose="02020603050405020304" pitchFamily="18" charset="0"/>
                <a:ea typeface="Times New Roman" panose="02020603050405020304" pitchFamily="18" charset="0"/>
              </a:rPr>
              <a:t> </a:t>
            </a:r>
            <a:r>
              <a:rPr lang="en-US" sz="2400" dirty="0">
                <a:solidFill>
                  <a:srgbClr val="231F20"/>
                </a:solidFill>
                <a:effectLst/>
                <a:latin typeface="Times New Roman" panose="02020603050405020304" pitchFamily="18" charset="0"/>
                <a:ea typeface="Times New Roman" panose="02020603050405020304" pitchFamily="18" charset="0"/>
              </a:rPr>
              <a:t>physics. </a:t>
            </a:r>
          </a:p>
          <a:p>
            <a:pPr algn="just"/>
            <a:r>
              <a:rPr lang="en-US" sz="2400" dirty="0">
                <a:solidFill>
                  <a:srgbClr val="231F20"/>
                </a:solidFill>
                <a:effectLst/>
                <a:latin typeface="Times New Roman" panose="02020603050405020304" pitchFamily="18" charset="0"/>
                <a:ea typeface="Times New Roman" panose="02020603050405020304" pitchFamily="18" charset="0"/>
              </a:rPr>
              <a:t>Here we summarize unresolved issues in hadron physics and outlines the opportunities and advances only possible with such a facility.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258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sp>
        <p:nvSpPr>
          <p:cNvPr id="14" name="TextBox 13">
            <a:extLst>
              <a:ext uri="{FF2B5EF4-FFF2-40B4-BE49-F238E27FC236}">
                <a16:creationId xmlns:a16="http://schemas.microsoft.com/office/drawing/2014/main" id="{D407DD59-E8C5-4B62-BF46-188B64777EAD}"/>
              </a:ext>
            </a:extLst>
          </p:cNvPr>
          <p:cNvSpPr txBox="1"/>
          <p:nvPr/>
        </p:nvSpPr>
        <p:spPr>
          <a:xfrm>
            <a:off x="780288" y="448209"/>
            <a:ext cx="4668266"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Summary of </a:t>
            </a:r>
            <a:r>
              <a:rPr lang="en-US" sz="2800" dirty="0" err="1">
                <a:solidFill>
                  <a:srgbClr val="0000FF"/>
                </a:solidFill>
                <a:latin typeface="Times New Roman" panose="02020603050405020304" pitchFamily="18" charset="0"/>
                <a:cs typeface="Times New Roman" panose="02020603050405020304" pitchFamily="18" charset="0"/>
              </a:rPr>
              <a:t>K</a:t>
            </a:r>
            <a:r>
              <a:rPr lang="en-US" sz="2800" baseline="-25000" dirty="0" err="1">
                <a:solidFill>
                  <a:srgbClr val="0000FF"/>
                </a:solidFill>
                <a:latin typeface="Times New Roman" panose="02020603050405020304" pitchFamily="18" charset="0"/>
                <a:cs typeface="Times New Roman" panose="02020603050405020304" pitchFamily="18" charset="0"/>
              </a:rPr>
              <a:t>L</a:t>
            </a:r>
            <a:r>
              <a:rPr lang="en-US" sz="2800" dirty="0" err="1">
                <a:solidFill>
                  <a:srgbClr val="0000FF"/>
                </a:solidFill>
                <a:latin typeface="Times New Roman" panose="02020603050405020304" pitchFamily="18" charset="0"/>
                <a:cs typeface="Times New Roman" panose="02020603050405020304" pitchFamily="18" charset="0"/>
              </a:rPr>
              <a:t>p</a:t>
            </a:r>
            <a:r>
              <a:rPr lang="en-US" sz="2800" dirty="0">
                <a:solidFill>
                  <a:srgbClr val="0000FF"/>
                </a:solidFill>
                <a:latin typeface="Times New Roman" panose="02020603050405020304" pitchFamily="18" charset="0"/>
                <a:cs typeface="Times New Roman" panose="02020603050405020304" pitchFamily="18" charset="0"/>
              </a:rPr>
              <a:t> Spectroscopy</a:t>
            </a:r>
          </a:p>
        </p:txBody>
      </p:sp>
      <p:sp>
        <p:nvSpPr>
          <p:cNvPr id="17" name="TextBox 16">
            <a:extLst>
              <a:ext uri="{FF2B5EF4-FFF2-40B4-BE49-F238E27FC236}">
                <a16:creationId xmlns:a16="http://schemas.microsoft.com/office/drawing/2014/main" id="{3180CC5A-04A5-491C-B5B0-C3739EA0F276}"/>
              </a:ext>
            </a:extLst>
          </p:cNvPr>
          <p:cNvSpPr txBox="1"/>
          <p:nvPr/>
        </p:nvSpPr>
        <p:spPr>
          <a:xfrm>
            <a:off x="5811699" y="398610"/>
            <a:ext cx="5759459"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K</a:t>
            </a:r>
            <a:r>
              <a:rPr lang="en-US" sz="2400" baseline="-25000" dirty="0">
                <a:solidFill>
                  <a:schemeClr val="accent1">
                    <a:lumMod val="75000"/>
                  </a:schemeClr>
                </a:solidFill>
                <a:latin typeface="Times New Roman" panose="02020603050405020304" pitchFamily="18" charset="0"/>
                <a:cs typeface="Times New Roman" panose="02020603050405020304" pitchFamily="18" charset="0"/>
              </a:rPr>
              <a:t>L</a:t>
            </a:r>
            <a:r>
              <a:rPr lang="en-US" sz="2400" dirty="0">
                <a:solidFill>
                  <a:schemeClr val="accent1">
                    <a:lumMod val="75000"/>
                  </a:schemeClr>
                </a:solidFill>
                <a:latin typeface="Times New Roman" panose="02020603050405020304" pitchFamily="18" charset="0"/>
                <a:cs typeface="Times New Roman" panose="02020603050405020304" pitchFamily="18" charset="0"/>
              </a:rPr>
              <a:t> will have significant </a:t>
            </a:r>
            <a:r>
              <a:rPr lang="en-US" sz="2400" i="1" dirty="0">
                <a:solidFill>
                  <a:schemeClr val="accent1">
                    <a:lumMod val="75000"/>
                  </a:schemeClr>
                </a:solidFill>
                <a:latin typeface="Times New Roman" panose="02020603050405020304" pitchFamily="18" charset="0"/>
                <a:cs typeface="Times New Roman" panose="02020603050405020304" pitchFamily="18" charset="0"/>
              </a:rPr>
              <a:t>impact</a:t>
            </a:r>
            <a:r>
              <a:rPr lang="en-US" sz="2400" dirty="0">
                <a:solidFill>
                  <a:schemeClr val="accent1">
                    <a:lumMod val="75000"/>
                  </a:schemeClr>
                </a:solidFill>
                <a:latin typeface="Times New Roman" panose="02020603050405020304" pitchFamily="18" charset="0"/>
                <a:cs typeface="Times New Roman" panose="02020603050405020304" pitchFamily="18" charset="0"/>
              </a:rPr>
              <a:t> on our knowledge of </a:t>
            </a:r>
            <a:r>
              <a:rPr lang="en-US" sz="2400" dirty="0" err="1">
                <a:solidFill>
                  <a:schemeClr val="accent1">
                    <a:lumMod val="75000"/>
                  </a:schemeClr>
                </a:solidFill>
                <a:latin typeface="Times New Roman" panose="02020603050405020304" pitchFamily="18" charset="0"/>
                <a:cs typeface="Times New Roman" panose="02020603050405020304" pitchFamily="18" charset="0"/>
              </a:rPr>
              <a:t>Kp</a:t>
            </a:r>
            <a:r>
              <a:rPr lang="en-US" sz="2400" i="1" dirty="0">
                <a:solidFill>
                  <a:schemeClr val="accent1">
                    <a:lumMod val="75000"/>
                  </a:schemeClr>
                </a:solidFill>
                <a:latin typeface="Times New Roman" panose="02020603050405020304" pitchFamily="18" charset="0"/>
                <a:cs typeface="Times New Roman" panose="02020603050405020304" pitchFamily="18" charset="0"/>
              </a:rPr>
              <a:t> scattering amplitudes</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Improve conflicting determinations of</a:t>
            </a:r>
            <a:r>
              <a:rPr lang="en-US" sz="2400" i="1" dirty="0">
                <a:solidFill>
                  <a:schemeClr val="accent1">
                    <a:lumMod val="75000"/>
                  </a:schemeClr>
                </a:solidFill>
                <a:latin typeface="Times New Roman" panose="02020603050405020304" pitchFamily="18" charset="0"/>
                <a:cs typeface="Times New Roman" panose="02020603050405020304" pitchFamily="18" charset="0"/>
              </a:rPr>
              <a:t> heavy K* parameters</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Help to settle tension between </a:t>
            </a:r>
            <a:r>
              <a:rPr lang="en-US" sz="2400" dirty="0" err="1">
                <a:solidFill>
                  <a:schemeClr val="accent1">
                    <a:lumMod val="75000"/>
                  </a:schemeClr>
                </a:solidFill>
                <a:latin typeface="Times New Roman" panose="02020603050405020304" pitchFamily="18" charset="0"/>
                <a:cs typeface="Times New Roman" panose="02020603050405020304" pitchFamily="18" charset="0"/>
              </a:rPr>
              <a:t>phenomen-ological</a:t>
            </a:r>
            <a:r>
              <a:rPr lang="en-US" sz="2400" dirty="0">
                <a:solidFill>
                  <a:schemeClr val="accent1">
                    <a:lumMod val="75000"/>
                  </a:schemeClr>
                </a:solidFill>
                <a:latin typeface="Times New Roman" panose="02020603050405020304" pitchFamily="18" charset="0"/>
                <a:cs typeface="Times New Roman" panose="02020603050405020304" pitchFamily="18" charset="0"/>
              </a:rPr>
              <a:t> determination of </a:t>
            </a:r>
            <a:r>
              <a:rPr lang="en-US" sz="2400" i="1" dirty="0">
                <a:solidFill>
                  <a:schemeClr val="accent1">
                    <a:lumMod val="75000"/>
                  </a:schemeClr>
                </a:solidFill>
                <a:latin typeface="Times New Roman" panose="02020603050405020304" pitchFamily="18" charset="0"/>
                <a:cs typeface="Times New Roman" panose="02020603050405020304" pitchFamily="18" charset="0"/>
              </a:rPr>
              <a:t>scattering lengths </a:t>
            </a:r>
            <a:r>
              <a:rPr lang="en-US" sz="2400" dirty="0">
                <a:solidFill>
                  <a:schemeClr val="accent1">
                    <a:lumMod val="75000"/>
                  </a:schemeClr>
                </a:solidFill>
                <a:latin typeface="Times New Roman" panose="02020603050405020304" pitchFamily="18" charset="0"/>
                <a:cs typeface="Times New Roman" panose="02020603050405020304" pitchFamily="18" charset="0"/>
              </a:rPr>
              <a:t>from data vs</a:t>
            </a:r>
            <a:r>
              <a:rPr lang="en-US" sz="2400" i="1" dirty="0">
                <a:solidFill>
                  <a:schemeClr val="accent1">
                    <a:lumMod val="75000"/>
                  </a:schemeClr>
                </a:solidFill>
                <a:latin typeface="Times New Roman" panose="02020603050405020304" pitchFamily="18" charset="0"/>
                <a:cs typeface="Times New Roman" panose="02020603050405020304" pitchFamily="18" charset="0"/>
              </a:rPr>
              <a:t> ChPT</a:t>
            </a:r>
            <a:r>
              <a:rPr lang="en-US" sz="2400" dirty="0">
                <a:solidFill>
                  <a:schemeClr val="accent1">
                    <a:lumMod val="75000"/>
                  </a:schemeClr>
                </a:solidFill>
                <a:latin typeface="Times New Roman" panose="02020603050405020304" pitchFamily="18" charset="0"/>
                <a:cs typeface="Times New Roman" panose="02020603050405020304" pitchFamily="18" charset="0"/>
              </a:rPr>
              <a:t> &amp; </a:t>
            </a:r>
            <a:r>
              <a:rPr lang="en-US" sz="2400" i="1" dirty="0">
                <a:solidFill>
                  <a:schemeClr val="accent1">
                    <a:lumMod val="75000"/>
                  </a:schemeClr>
                </a:solidFill>
                <a:latin typeface="Times New Roman" panose="02020603050405020304" pitchFamily="18" charset="0"/>
                <a:cs typeface="Times New Roman" panose="02020603050405020304" pitchFamily="18" charset="0"/>
              </a:rPr>
              <a:t>LQCD</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For </a:t>
            </a:r>
            <a:r>
              <a:rPr lang="en-US" sz="2400" i="1" dirty="0">
                <a:solidFill>
                  <a:schemeClr val="accent1">
                    <a:lumMod val="75000"/>
                  </a:schemeClr>
                </a:solidFill>
                <a:latin typeface="Times New Roman" panose="02020603050405020304" pitchFamily="18" charset="0"/>
                <a:cs typeface="Times New Roman" panose="02020603050405020304" pitchFamily="18" charset="0"/>
              </a:rPr>
              <a:t>K*(700)</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r>
              <a:rPr lang="en-US" sz="2400" i="1"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it will reduce: </a:t>
            </a:r>
          </a:p>
          <a:p>
            <a:pPr marL="800100" lvl="1" indent="-342900">
              <a:buFont typeface="Arial" panose="020B0604020202020204" pitchFamily="34" charset="0"/>
              <a:buChar char="•"/>
            </a:pP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uncertainties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in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mass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by factor of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two </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and </a:t>
            </a:r>
          </a:p>
          <a:p>
            <a:pPr marL="800100" lvl="1" indent="-342900">
              <a:buFont typeface="Arial" panose="020B0604020202020204" pitchFamily="34" charset="0"/>
              <a:buChar char="•"/>
            </a:pP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uncertainties</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in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width</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by factor of </a:t>
            </a:r>
            <a:r>
              <a:rPr lang="en-US" sz="2000" i="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five</a:t>
            </a:r>
            <a:r>
              <a:rPr lang="en-US" sz="20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  </a:t>
            </a:r>
            <a:r>
              <a:rPr lang="en-US" sz="2400"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Help to clarify debated of its </a:t>
            </a:r>
            <a:r>
              <a:rPr lang="en-US" sz="2400" i="1" dirty="0">
                <a:solidFill>
                  <a:schemeClr val="accent1">
                    <a:lumMod val="75000"/>
                  </a:schemeClr>
                </a:solidFill>
                <a:latin typeface="Times New Roman" panose="02020603050405020304" pitchFamily="18" charset="0"/>
                <a:cs typeface="Times New Roman" panose="02020603050405020304" pitchFamily="18" charset="0"/>
              </a:rPr>
              <a:t>existence</a:t>
            </a:r>
            <a:r>
              <a:rPr lang="en-US" sz="2400" dirty="0">
                <a:solidFill>
                  <a:schemeClr val="accent1">
                    <a:lumMod val="75000"/>
                  </a:schemeClr>
                </a:solidFill>
                <a:latin typeface="Times New Roman" panose="02020603050405020304" pitchFamily="18" charset="0"/>
                <a:cs typeface="Times New Roman" panose="02020603050405020304" pitchFamily="18" charset="0"/>
              </a:rPr>
              <a:t>, and therefore, long standing problem of existence of the </a:t>
            </a:r>
            <a:r>
              <a:rPr lang="en-US" sz="2400" i="1" dirty="0">
                <a:solidFill>
                  <a:schemeClr val="accent1">
                    <a:lumMod val="75000"/>
                  </a:schemeClr>
                </a:solidFill>
                <a:latin typeface="Times New Roman" panose="02020603050405020304" pitchFamily="18" charset="0"/>
                <a:cs typeface="Times New Roman" panose="02020603050405020304" pitchFamily="18" charset="0"/>
              </a:rPr>
              <a:t>scalar</a:t>
            </a:r>
            <a:r>
              <a:rPr lang="en-US" sz="2400" dirty="0">
                <a:solidFill>
                  <a:schemeClr val="accent1">
                    <a:lumMod val="75000"/>
                  </a:schemeClr>
                </a:solidFill>
                <a:latin typeface="Times New Roman" panose="02020603050405020304" pitchFamily="18" charset="0"/>
                <a:cs typeface="Times New Roman" panose="02020603050405020304" pitchFamily="18" charset="0"/>
              </a:rPr>
              <a:t> meson </a:t>
            </a:r>
            <a:r>
              <a:rPr lang="en-US" sz="2400" i="1" dirty="0">
                <a:solidFill>
                  <a:schemeClr val="accent1">
                    <a:lumMod val="75000"/>
                  </a:schemeClr>
                </a:solidFill>
                <a:latin typeface="Times New Roman" panose="02020603050405020304" pitchFamily="18" charset="0"/>
                <a:cs typeface="Times New Roman" panose="02020603050405020304" pitchFamily="18" charset="0"/>
              </a:rPr>
              <a:t>nonet</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080A15C6-FC37-4699-9048-527679822B0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contrast="-40000"/>
                    </a14:imgEffect>
                  </a14:imgLayer>
                </a14:imgProps>
              </a:ext>
            </a:extLst>
          </a:blip>
          <a:stretch>
            <a:fillRect/>
          </a:stretch>
        </p:blipFill>
        <p:spPr>
          <a:xfrm>
            <a:off x="862825" y="1550441"/>
            <a:ext cx="4287700" cy="33534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6" name="Straight Connector 15">
            <a:extLst>
              <a:ext uri="{FF2B5EF4-FFF2-40B4-BE49-F238E27FC236}">
                <a16:creationId xmlns:a16="http://schemas.microsoft.com/office/drawing/2014/main" id="{6F5E04AC-12AF-4B4E-B7BD-F7F30E90F900}"/>
              </a:ext>
            </a:extLst>
          </p:cNvPr>
          <p:cNvCxnSpPr>
            <a:cxnSpLocks/>
          </p:cNvCxnSpPr>
          <p:nvPr/>
        </p:nvCxnSpPr>
        <p:spPr>
          <a:xfrm flipH="1">
            <a:off x="1180924" y="3762846"/>
            <a:ext cx="518648" cy="1489136"/>
          </a:xfrm>
          <a:prstGeom prst="line">
            <a:avLst/>
          </a:prstGeom>
          <a:ln w="127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06688C0-358C-4E0F-943C-48F63AF6B90B}"/>
              </a:ext>
            </a:extLst>
          </p:cNvPr>
          <p:cNvSpPr txBox="1"/>
          <p:nvPr/>
        </p:nvSpPr>
        <p:spPr>
          <a:xfrm rot="1411076">
            <a:off x="645579" y="5345181"/>
            <a:ext cx="882941" cy="307777"/>
          </a:xfrm>
          <a:prstGeom prst="rect">
            <a:avLst/>
          </a:prstGeom>
          <a:noFill/>
        </p:spPr>
        <p:txBody>
          <a:bodyPr wrap="square">
            <a:spAutoFit/>
          </a:bodyPr>
          <a:lstStyle/>
          <a:p>
            <a:r>
              <a:rPr lang="en-US" sz="1400" dirty="0">
                <a:solidFill>
                  <a:srgbClr val="FF0000"/>
                </a:solidFill>
                <a:highlight>
                  <a:srgbClr val="FFFF00"/>
                </a:highlight>
              </a:rPr>
              <a:t>100</a:t>
            </a:r>
            <a:r>
              <a:rPr lang="en-US" sz="1400" dirty="0">
                <a:highlight>
                  <a:srgbClr val="FFFF00"/>
                </a:highlight>
              </a:rPr>
              <a:t> days</a:t>
            </a:r>
          </a:p>
        </p:txBody>
      </p:sp>
      <p:sp>
        <p:nvSpPr>
          <p:cNvPr id="21" name="TextBox 20">
            <a:extLst>
              <a:ext uri="{FF2B5EF4-FFF2-40B4-BE49-F238E27FC236}">
                <a16:creationId xmlns:a16="http://schemas.microsoft.com/office/drawing/2014/main" id="{6C188057-690F-4458-8220-61102084F823}"/>
              </a:ext>
            </a:extLst>
          </p:cNvPr>
          <p:cNvSpPr txBox="1"/>
          <p:nvPr/>
        </p:nvSpPr>
        <p:spPr>
          <a:xfrm>
            <a:off x="1687092" y="5181803"/>
            <a:ext cx="2661534" cy="461665"/>
          </a:xfrm>
          <a:prstGeom prst="rect">
            <a:avLst/>
          </a:prstGeom>
          <a:noFill/>
        </p:spPr>
        <p:txBody>
          <a:bodyPr wrap="square">
            <a:spAutoFit/>
          </a:bodyPr>
          <a:lstStyle/>
          <a:p>
            <a:r>
              <a:rPr lang="en-US" sz="1200" dirty="0">
                <a:solidFill>
                  <a:srgbClr val="FF0000"/>
                </a:solidFill>
                <a:latin typeface="Symbol" pitchFamily="18" charset="2"/>
              </a:rPr>
              <a:t>· </a:t>
            </a:r>
            <a:r>
              <a:rPr lang="en-US" sz="1200" i="1" dirty="0"/>
              <a:t>Roy-Steiner</a:t>
            </a:r>
            <a:r>
              <a:rPr lang="en-US" sz="1200" dirty="0"/>
              <a:t> dispersion approach</a:t>
            </a:r>
          </a:p>
          <a:p>
            <a:r>
              <a:rPr lang="en-US" sz="1200" dirty="0">
                <a:solidFill>
                  <a:srgbClr val="0000FF"/>
                </a:solidFill>
              </a:rPr>
              <a:t>    </a:t>
            </a:r>
            <a:r>
              <a:rPr lang="en-US" sz="1200" dirty="0">
                <a:solidFill>
                  <a:srgbClr val="0000FF"/>
                </a:solidFill>
                <a:highlight>
                  <a:srgbClr val="00FFFF"/>
                </a:highlight>
              </a:rPr>
              <a:t>M</a:t>
            </a:r>
            <a:r>
              <a:rPr lang="en-US" sz="1200" dirty="0">
                <a:highlight>
                  <a:srgbClr val="00FFFF"/>
                </a:highlight>
              </a:rPr>
              <a:t> </a:t>
            </a:r>
            <a:r>
              <a:rPr lang="en-US" sz="1200" b="1" dirty="0">
                <a:highlight>
                  <a:srgbClr val="00FFFF"/>
                </a:highlight>
              </a:rPr>
              <a:t>–</a:t>
            </a:r>
            <a:r>
              <a:rPr lang="en-US" sz="1200" dirty="0">
                <a:highlight>
                  <a:srgbClr val="00FFFF"/>
                </a:highlight>
              </a:rPr>
              <a:t> </a:t>
            </a:r>
            <a:r>
              <a:rPr lang="en-US" sz="1200" dirty="0">
                <a:solidFill>
                  <a:srgbClr val="0000FF"/>
                </a:solidFill>
                <a:highlight>
                  <a:srgbClr val="00FFFF"/>
                </a:highlight>
              </a:rPr>
              <a:t>i</a:t>
            </a:r>
            <a:r>
              <a:rPr lang="en-US" sz="1200" dirty="0">
                <a:solidFill>
                  <a:srgbClr val="0000FF"/>
                </a:solidFill>
                <a:highlight>
                  <a:srgbClr val="00FFFF"/>
                </a:highlight>
                <a:latin typeface="Symbol" panose="05050102010706020507" pitchFamily="18" charset="2"/>
              </a:rPr>
              <a:t>G</a:t>
            </a:r>
            <a:r>
              <a:rPr lang="en-US" sz="1200" dirty="0">
                <a:highlight>
                  <a:srgbClr val="00FFFF"/>
                </a:highlight>
              </a:rPr>
              <a:t>/</a:t>
            </a:r>
            <a:r>
              <a:rPr lang="en-US" sz="1200" dirty="0">
                <a:solidFill>
                  <a:srgbClr val="0000FF"/>
                </a:solidFill>
                <a:highlight>
                  <a:srgbClr val="00FFFF"/>
                </a:highlight>
              </a:rPr>
              <a:t>2</a:t>
            </a:r>
            <a:r>
              <a:rPr lang="en-US" sz="1200" dirty="0">
                <a:highlight>
                  <a:srgbClr val="00FFFF"/>
                </a:highlight>
              </a:rPr>
              <a:t> </a:t>
            </a:r>
            <a:r>
              <a:rPr lang="en-US" sz="1200" b="1" dirty="0">
                <a:highlight>
                  <a:srgbClr val="00FFFF"/>
                </a:highlight>
              </a:rPr>
              <a:t>=</a:t>
            </a:r>
            <a:r>
              <a:rPr lang="en-US" sz="1200" dirty="0">
                <a:highlight>
                  <a:srgbClr val="00FFFF"/>
                </a:highlight>
              </a:rPr>
              <a:t> (648 </a:t>
            </a:r>
            <a:r>
              <a:rPr lang="de-DE" sz="1200" b="1" dirty="0">
                <a:highlight>
                  <a:srgbClr val="00FFFF"/>
                </a:highlight>
                <a:latin typeface="Times New Roman" panose="02020603050405020304" pitchFamily="18" charset="0"/>
                <a:ea typeface="Times New Roman" panose="02020603050405020304" pitchFamily="18" charset="0"/>
              </a:rPr>
              <a:t>±</a:t>
            </a:r>
            <a:r>
              <a:rPr lang="de-DE" sz="1200" dirty="0">
                <a:highlight>
                  <a:srgbClr val="00FFFF"/>
                </a:highlight>
                <a:latin typeface="Times New Roman" panose="02020603050405020304" pitchFamily="18" charset="0"/>
                <a:ea typeface="Times New Roman" panose="02020603050405020304" pitchFamily="18" charset="0"/>
              </a:rPr>
              <a:t> </a:t>
            </a:r>
            <a:r>
              <a:rPr lang="en-US" sz="1200" dirty="0">
                <a:solidFill>
                  <a:srgbClr val="FF0000"/>
                </a:solidFill>
                <a:highlight>
                  <a:srgbClr val="00FFFF"/>
                </a:highlight>
              </a:rPr>
              <a:t>4</a:t>
            </a:r>
            <a:r>
              <a:rPr lang="en-US" sz="1200" dirty="0">
                <a:highlight>
                  <a:srgbClr val="00FFFF"/>
                </a:highlight>
              </a:rPr>
              <a:t>) </a:t>
            </a:r>
            <a:r>
              <a:rPr lang="en-US" sz="1200" b="1" dirty="0">
                <a:highlight>
                  <a:srgbClr val="00FFFF"/>
                </a:highlight>
              </a:rPr>
              <a:t>–</a:t>
            </a:r>
            <a:r>
              <a:rPr lang="en-US" sz="1200" dirty="0">
                <a:highlight>
                  <a:srgbClr val="00FFFF"/>
                </a:highlight>
              </a:rPr>
              <a:t> i(280 </a:t>
            </a:r>
            <a:r>
              <a:rPr lang="de-DE" sz="1200" b="1" dirty="0">
                <a:highlight>
                  <a:srgbClr val="00FFFF"/>
                </a:highlight>
                <a:latin typeface="Times New Roman" panose="02020603050405020304" pitchFamily="18" charset="0"/>
                <a:ea typeface="Times New Roman" panose="02020603050405020304" pitchFamily="18" charset="0"/>
              </a:rPr>
              <a:t>±</a:t>
            </a:r>
            <a:r>
              <a:rPr lang="de-DE" sz="1200" dirty="0">
                <a:highlight>
                  <a:srgbClr val="00FFFF"/>
                </a:highlight>
                <a:latin typeface="Times New Roman" panose="02020603050405020304" pitchFamily="18" charset="0"/>
                <a:ea typeface="Times New Roman" panose="02020603050405020304" pitchFamily="18" charset="0"/>
              </a:rPr>
              <a:t> </a:t>
            </a:r>
            <a:r>
              <a:rPr lang="en-US" sz="1200" dirty="0">
                <a:solidFill>
                  <a:srgbClr val="FF0000"/>
                </a:solidFill>
                <a:highlight>
                  <a:srgbClr val="00FFFF"/>
                </a:highlight>
              </a:rPr>
              <a:t>8</a:t>
            </a:r>
            <a:r>
              <a:rPr lang="en-US" sz="1200" dirty="0">
                <a:highlight>
                  <a:srgbClr val="00FFFF"/>
                </a:highlight>
              </a:rPr>
              <a:t>) MeV</a:t>
            </a:r>
          </a:p>
        </p:txBody>
      </p:sp>
      <p:sp>
        <p:nvSpPr>
          <p:cNvPr id="23" name="Rectangle: Rounded Corners 22">
            <a:extLst>
              <a:ext uri="{FF2B5EF4-FFF2-40B4-BE49-F238E27FC236}">
                <a16:creationId xmlns:a16="http://schemas.microsoft.com/office/drawing/2014/main" id="{3910E968-3A3D-41E7-A819-F0EBC3A3B790}"/>
              </a:ext>
            </a:extLst>
          </p:cNvPr>
          <p:cNvSpPr/>
          <p:nvPr/>
        </p:nvSpPr>
        <p:spPr>
          <a:xfrm>
            <a:off x="1757359" y="5231781"/>
            <a:ext cx="2573850" cy="407020"/>
          </a:xfrm>
          <a:prstGeom prst="round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974F5A7-0E99-48A5-82BC-B663A2879BB9}"/>
              </a:ext>
            </a:extLst>
          </p:cNvPr>
          <p:cNvSpPr txBox="1"/>
          <p:nvPr/>
        </p:nvSpPr>
        <p:spPr>
          <a:xfrm>
            <a:off x="1665664" y="5921415"/>
            <a:ext cx="2711741" cy="253916"/>
          </a:xfrm>
          <a:prstGeom prst="rect">
            <a:avLst/>
          </a:prstGeom>
          <a:noFill/>
        </p:spPr>
        <p:txBody>
          <a:bodyPr wrap="square">
            <a:spAutoFit/>
          </a:bodyPr>
          <a:lstStyle/>
          <a:p>
            <a:r>
              <a:rPr lang="en-US" sz="1050" dirty="0">
                <a:highlight>
                  <a:srgbClr val="FFFF00"/>
                </a:highlight>
              </a:rPr>
              <a:t>J.R. Pelaez </a:t>
            </a:r>
            <a:r>
              <a:rPr lang="en-US" sz="1050" i="1" dirty="0">
                <a:highlight>
                  <a:srgbClr val="FFFF00"/>
                </a:highlight>
              </a:rPr>
              <a:t>et al </a:t>
            </a:r>
            <a:r>
              <a:rPr lang="en-US" sz="1050" dirty="0">
                <a:highlight>
                  <a:srgbClr val="FFFF00"/>
                </a:highlight>
              </a:rPr>
              <a:t>Phys Rev D </a:t>
            </a:r>
            <a:r>
              <a:rPr lang="en-US" sz="1050" b="1" dirty="0">
                <a:highlight>
                  <a:srgbClr val="FFFF00"/>
                </a:highlight>
              </a:rPr>
              <a:t>93</a:t>
            </a:r>
            <a:r>
              <a:rPr lang="en-US" sz="1050" dirty="0">
                <a:highlight>
                  <a:srgbClr val="FFFF00"/>
                </a:highlight>
              </a:rPr>
              <a:t>, 074025 (2016)</a:t>
            </a:r>
          </a:p>
        </p:txBody>
      </p:sp>
      <p:sp>
        <p:nvSpPr>
          <p:cNvPr id="7" name="TextBox 6">
            <a:extLst>
              <a:ext uri="{FF2B5EF4-FFF2-40B4-BE49-F238E27FC236}">
                <a16:creationId xmlns:a16="http://schemas.microsoft.com/office/drawing/2014/main" id="{36973351-4485-4AED-AC76-840F9E675D5C}"/>
              </a:ext>
            </a:extLst>
          </p:cNvPr>
          <p:cNvSpPr txBox="1"/>
          <p:nvPr/>
        </p:nvSpPr>
        <p:spPr>
          <a:xfrm>
            <a:off x="4961151" y="1844675"/>
            <a:ext cx="958739" cy="338554"/>
          </a:xfrm>
          <a:prstGeom prst="rect">
            <a:avLst/>
          </a:prstGeom>
          <a:noFill/>
        </p:spPr>
        <p:txBody>
          <a:bodyPr wrap="square">
            <a:spAutoFit/>
          </a:bodyPr>
          <a:lstStyle/>
          <a:p>
            <a:pPr algn="ctr"/>
            <a:r>
              <a:rPr lang="en-US" sz="1600" i="1" dirty="0">
                <a:solidFill>
                  <a:srgbClr val="0000FF"/>
                </a:solidFill>
              </a:rPr>
              <a:t>K*(700) </a:t>
            </a:r>
            <a:endParaRPr lang="en-US" sz="1600" dirty="0"/>
          </a:p>
        </p:txBody>
      </p:sp>
    </p:spTree>
    <p:extLst>
      <p:ext uri="{BB962C8B-B14F-4D97-AF65-F5344CB8AC3E}">
        <p14:creationId xmlns:p14="http://schemas.microsoft.com/office/powerpoint/2010/main" val="155021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691-8EE9-4B41-8B94-FBAE6DA81DFB}"/>
              </a:ext>
            </a:extLst>
          </p:cNvPr>
          <p:cNvSpPr>
            <a:spLocks noGrp="1"/>
          </p:cNvSpPr>
          <p:nvPr>
            <p:ph type="ctrTitle"/>
          </p:nvPr>
        </p:nvSpPr>
        <p:spPr/>
        <p:txBody>
          <a:bodyPr>
            <a:normAutofit/>
          </a:bodyPr>
          <a:lstStyle/>
          <a:p>
            <a:r>
              <a:rPr lang="en-US" sz="600" dirty="0"/>
              <a:t>.</a:t>
            </a:r>
          </a:p>
        </p:txBody>
      </p:sp>
      <p:sp>
        <p:nvSpPr>
          <p:cNvPr id="3" name="Subtitle 2">
            <a:extLst>
              <a:ext uri="{FF2B5EF4-FFF2-40B4-BE49-F238E27FC236}">
                <a16:creationId xmlns:a16="http://schemas.microsoft.com/office/drawing/2014/main" id="{B477DE04-D7D3-4622-98E8-B343E542A1ED}"/>
              </a:ext>
            </a:extLst>
          </p:cNvPr>
          <p:cNvSpPr>
            <a:spLocks noGrp="1"/>
          </p:cNvSpPr>
          <p:nvPr>
            <p:ph type="subTitle" idx="1"/>
          </p:nvPr>
        </p:nvSpPr>
        <p:spPr/>
        <p:txBody>
          <a:bodyPr>
            <a:normAutofit/>
          </a:bodyPr>
          <a:lstStyle/>
          <a:p>
            <a:r>
              <a:rPr lang="en-US" sz="600" dirty="0"/>
              <a:t>.</a:t>
            </a:r>
          </a:p>
        </p:txBody>
      </p:sp>
      <p:sp>
        <p:nvSpPr>
          <p:cNvPr id="7" name="TextBox 6">
            <a:extLst>
              <a:ext uri="{FF2B5EF4-FFF2-40B4-BE49-F238E27FC236}">
                <a16:creationId xmlns:a16="http://schemas.microsoft.com/office/drawing/2014/main" id="{7880C3CF-BA19-4514-88ED-85C0DA4320F7}"/>
              </a:ext>
            </a:extLst>
          </p:cNvPr>
          <p:cNvSpPr txBox="1"/>
          <p:nvPr/>
        </p:nvSpPr>
        <p:spPr>
          <a:xfrm>
            <a:off x="1969477" y="87458"/>
            <a:ext cx="7638117"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Summary of Hyperon Spectroscopy with  K</a:t>
            </a:r>
            <a:r>
              <a:rPr lang="en-US" sz="2800" baseline="-25000" dirty="0">
                <a:solidFill>
                  <a:srgbClr val="0000FF"/>
                </a:solidFill>
                <a:latin typeface="Times New Roman" panose="02020603050405020304" pitchFamily="18" charset="0"/>
                <a:cs typeface="Times New Roman" panose="02020603050405020304" pitchFamily="18" charset="0"/>
              </a:rPr>
              <a:t>L</a:t>
            </a:r>
            <a:r>
              <a:rPr lang="en-US" sz="2800" dirty="0">
                <a:solidFill>
                  <a:srgbClr val="0000FF"/>
                </a:solidFill>
                <a:latin typeface="Times New Roman" panose="02020603050405020304" pitchFamily="18" charset="0"/>
                <a:cs typeface="Times New Roman" panose="02020603050405020304" pitchFamily="18" charset="0"/>
              </a:rPr>
              <a:t> Beam</a:t>
            </a:r>
          </a:p>
        </p:txBody>
      </p:sp>
      <p:sp>
        <p:nvSpPr>
          <p:cNvPr id="14" name="TextBox 13">
            <a:extLst>
              <a:ext uri="{FF2B5EF4-FFF2-40B4-BE49-F238E27FC236}">
                <a16:creationId xmlns:a16="http://schemas.microsoft.com/office/drawing/2014/main" id="{FF68409C-1E7B-49A7-B5C3-28088316DDD5}"/>
              </a:ext>
            </a:extLst>
          </p:cNvPr>
          <p:cNvSpPr txBox="1"/>
          <p:nvPr/>
        </p:nvSpPr>
        <p:spPr>
          <a:xfrm>
            <a:off x="5220959" y="980765"/>
            <a:ext cx="656883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K</a:t>
            </a:r>
            <a:r>
              <a:rPr lang="en-US" sz="2000" baseline="-25000" dirty="0">
                <a:solidFill>
                  <a:srgbClr val="0000FF"/>
                </a:solidFill>
                <a:latin typeface="Times New Roman" panose="02020603050405020304" pitchFamily="18" charset="0"/>
                <a:cs typeface="Times New Roman" panose="02020603050405020304" pitchFamily="18" charset="0"/>
              </a:rPr>
              <a:t>L</a:t>
            </a:r>
            <a:r>
              <a:rPr lang="en-US" sz="2000" dirty="0">
                <a:solidFill>
                  <a:srgbClr val="0000FF"/>
                </a:solidFill>
                <a:latin typeface="Times New Roman" panose="02020603050405020304" pitchFamily="18" charset="0"/>
                <a:cs typeface="Times New Roman" panose="02020603050405020304" pitchFamily="18" charset="0"/>
              </a:rPr>
              <a:t> sensitivity with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100 days </a:t>
            </a:r>
            <a:r>
              <a:rPr lang="en-US" sz="2000" dirty="0">
                <a:solidFill>
                  <a:srgbClr val="0000FF"/>
                </a:solidFill>
                <a:latin typeface="Times New Roman" panose="02020603050405020304" pitchFamily="18" charset="0"/>
                <a:cs typeface="Times New Roman" panose="02020603050405020304" pitchFamily="18" charset="0"/>
              </a:rPr>
              <a:t>of running will allow the discovery of many </a:t>
            </a:r>
            <a:r>
              <a:rPr lang="en-US" sz="2000" i="1" dirty="0">
                <a:solidFill>
                  <a:srgbClr val="0000FF"/>
                </a:solidFill>
                <a:latin typeface="Times New Roman" panose="02020603050405020304" pitchFamily="18" charset="0"/>
                <a:cs typeface="Times New Roman" panose="02020603050405020304" pitchFamily="18" charset="0"/>
              </a:rPr>
              <a:t>hyperons</a:t>
            </a:r>
            <a:r>
              <a:rPr lang="en-US" sz="2000" dirty="0">
                <a:solidFill>
                  <a:srgbClr val="0000FF"/>
                </a:solidFill>
                <a:latin typeface="Times New Roman" panose="02020603050405020304" pitchFamily="18" charset="0"/>
                <a:cs typeface="Times New Roman" panose="02020603050405020304" pitchFamily="18" charset="0"/>
              </a:rPr>
              <a:t> with good precision.</a:t>
            </a:r>
          </a:p>
          <a:p>
            <a:pPr marL="342900"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Why should it be done with </a:t>
            </a:r>
            <a:r>
              <a:rPr lang="en-US" sz="2000" i="1" dirty="0">
                <a:solidFill>
                  <a:srgbClr val="0000FF"/>
                </a:solidFill>
                <a:latin typeface="Times New Roman" panose="02020603050405020304" pitchFamily="18" charset="0"/>
                <a:cs typeface="Times New Roman" panose="02020603050405020304" pitchFamily="18" charset="0"/>
              </a:rPr>
              <a:t>K</a:t>
            </a:r>
            <a:r>
              <a:rPr lang="en-US" sz="2000" i="1" baseline="-25000" dirty="0">
                <a:solidFill>
                  <a:srgbClr val="0000FF"/>
                </a:solidFill>
                <a:latin typeface="Times New Roman" panose="02020603050405020304" pitchFamily="18" charset="0"/>
                <a:cs typeface="Times New Roman" panose="02020603050405020304" pitchFamily="18" charset="0"/>
              </a:rPr>
              <a:t>L</a:t>
            </a:r>
            <a:r>
              <a:rPr lang="en-US" sz="2000" i="1" dirty="0">
                <a:solidFill>
                  <a:srgbClr val="FF0000"/>
                </a:solidFill>
                <a:latin typeface="Times New Roman" panose="02020603050405020304" pitchFamily="18" charset="0"/>
                <a:cs typeface="Times New Roman" panose="02020603050405020304" pitchFamily="18" charset="0"/>
              </a:rPr>
              <a:t> beam </a:t>
            </a:r>
            <a:r>
              <a:rPr lang="en-US" sz="2000" dirty="0">
                <a:solidFill>
                  <a:srgbClr val="0000FF"/>
                </a:solidFill>
                <a:latin typeface="Times New Roman" panose="02020603050405020304" pitchFamily="18" charset="0"/>
                <a:cs typeface="Times New Roman" panose="02020603050405020304" pitchFamily="18" charset="0"/>
              </a:rPr>
              <a:t>? </a:t>
            </a:r>
          </a:p>
          <a:p>
            <a:r>
              <a:rPr lang="en-US" sz="2000" dirty="0">
                <a:solidFill>
                  <a:srgbClr val="0000FF"/>
                </a:solidFill>
                <a:latin typeface="Times New Roman" panose="02020603050405020304" pitchFamily="18" charset="0"/>
                <a:cs typeface="Times New Roman" panose="02020603050405020304" pitchFamily="18" charset="0"/>
              </a:rPr>
              <a:t>      This is only realizable way to observe </a:t>
            </a:r>
          </a:p>
          <a:p>
            <a:r>
              <a:rPr lang="en-US" sz="2000" b="1" i="1" dirty="0">
                <a:solidFill>
                  <a:srgbClr val="0000FF"/>
                </a:solidFill>
                <a:latin typeface="Times New Roman" panose="02020603050405020304" pitchFamily="18" charset="0"/>
                <a:cs typeface="Times New Roman" panose="02020603050405020304" pitchFamily="18" charset="0"/>
              </a:rPr>
              <a:t>       s</a:t>
            </a:r>
            <a:r>
              <a:rPr lang="en-US" sz="2000" dirty="0">
                <a:solidFill>
                  <a:srgbClr val="0000FF"/>
                </a:solidFill>
                <a:latin typeface="Times New Roman" panose="02020603050405020304" pitchFamily="18" charset="0"/>
                <a:cs typeface="Times New Roman" panose="02020603050405020304" pitchFamily="18" charset="0"/>
              </a:rPr>
              <a:t>-channel  resonances having all </a:t>
            </a:r>
          </a:p>
          <a:p>
            <a:r>
              <a:rPr lang="en-US" sz="2000" b="1" i="1" dirty="0">
                <a:solidFill>
                  <a:srgbClr val="0000FF"/>
                </a:solidFill>
                <a:latin typeface="Times New Roman" panose="02020603050405020304" pitchFamily="18" charset="0"/>
                <a:cs typeface="Times New Roman" panose="02020603050405020304" pitchFamily="18" charset="0"/>
              </a:rPr>
              <a:t>       momenta </a:t>
            </a:r>
            <a:r>
              <a:rPr lang="en-US" sz="2000" dirty="0">
                <a:solidFill>
                  <a:srgbClr val="0000FF"/>
                </a:solidFill>
                <a:latin typeface="Times New Roman" panose="02020603050405020304" pitchFamily="18" charset="0"/>
                <a:cs typeface="Times New Roman" panose="02020603050405020304" pitchFamily="18" charset="0"/>
              </a:rPr>
              <a:t>of </a:t>
            </a:r>
            <a:r>
              <a:rPr lang="en-US" sz="2000" i="1" dirty="0">
                <a:solidFill>
                  <a:srgbClr val="0000FF"/>
                </a:solidFill>
                <a:latin typeface="Times New Roman" panose="02020603050405020304" pitchFamily="18" charset="0"/>
                <a:cs typeface="Times New Roman" panose="02020603050405020304" pitchFamily="18" charset="0"/>
              </a:rPr>
              <a:t>K</a:t>
            </a:r>
            <a:r>
              <a:rPr lang="en-US" sz="2000" i="1" baseline="-25000" dirty="0">
                <a:solidFill>
                  <a:srgbClr val="0000FF"/>
                </a:solidFill>
                <a:latin typeface="Times New Roman" panose="02020603050405020304" pitchFamily="18" charset="0"/>
                <a:cs typeface="Times New Roman" panose="02020603050405020304" pitchFamily="18" charset="0"/>
              </a:rPr>
              <a:t>L</a:t>
            </a:r>
            <a:r>
              <a:rPr lang="en-US" sz="2000" dirty="0">
                <a:solidFill>
                  <a:srgbClr val="0000FF"/>
                </a:solidFill>
                <a:latin typeface="Times New Roman" panose="02020603050405020304" pitchFamily="18" charset="0"/>
                <a:cs typeface="Times New Roman" panose="02020603050405020304" pitchFamily="18" charset="0"/>
              </a:rPr>
              <a:t> at once (“</a:t>
            </a:r>
            <a:r>
              <a:rPr lang="en-US" sz="2000" i="1" dirty="0">
                <a:solidFill>
                  <a:srgbClr val="0000FF"/>
                </a:solidFill>
                <a:latin typeface="Times New Roman" panose="02020603050405020304" pitchFamily="18" charset="0"/>
                <a:cs typeface="Times New Roman" panose="02020603050405020304" pitchFamily="18" charset="0"/>
              </a:rPr>
              <a:t>tagged</a:t>
            </a:r>
            <a:r>
              <a:rPr lang="en-US" sz="2000" dirty="0">
                <a:solidFill>
                  <a:srgbClr val="0000FF"/>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kaons</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  </a:t>
            </a:r>
            <a:r>
              <a:rPr lang="en-US" sz="2000" i="1" dirty="0">
                <a:solidFill>
                  <a:srgbClr val="C00000"/>
                </a:solidFill>
                <a:latin typeface="Times New Roman" panose="02020603050405020304" pitchFamily="18" charset="0"/>
                <a:cs typeface="Times New Roman" panose="02020603050405020304" pitchFamily="18" charset="0"/>
              </a:rPr>
              <a:t>Why should it be done at Jefferson Lab</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Because there are no other existing facilities where this </a:t>
            </a:r>
          </a:p>
          <a:p>
            <a:r>
              <a:rPr lang="en-US" sz="2000" dirty="0">
                <a:solidFill>
                  <a:srgbClr val="0000FF"/>
                </a:solidFill>
                <a:latin typeface="Times New Roman" panose="02020603050405020304" pitchFamily="18" charset="0"/>
                <a:cs typeface="Times New Roman" panose="02020603050405020304" pitchFamily="18" charset="0"/>
              </a:rPr>
              <a:t>        can be done.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Why should we care about dozens of missing states </a:t>
            </a:r>
            <a:r>
              <a:rPr lang="en-US" sz="2000" dirty="0">
                <a:solidFill>
                  <a:srgbClr val="0000FF"/>
                </a:solidFill>
                <a:latin typeface="Times New Roman" panose="02020603050405020304" pitchFamily="18" charset="0"/>
                <a:cs typeface="Times New Roman" panose="02020603050405020304" pitchFamily="18" charset="0"/>
              </a:rPr>
              <a:t>?</a:t>
            </a:r>
          </a:p>
          <a:p>
            <a:r>
              <a:rPr lang="en-US" sz="2000" dirty="0">
                <a:solidFill>
                  <a:srgbClr val="0000FF"/>
                </a:solidFill>
                <a:latin typeface="Times New Roman" panose="02020603050405020304" pitchFamily="18" charset="0"/>
                <a:cs typeface="Times New Roman" panose="02020603050405020304" pitchFamily="18" charset="0"/>
              </a:rPr>
              <a:t>        Because is is a goal of the LRP!</a:t>
            </a:r>
          </a:p>
        </p:txBody>
      </p:sp>
      <p:sp>
        <p:nvSpPr>
          <p:cNvPr id="17" name="TextBox 16">
            <a:extLst>
              <a:ext uri="{FF2B5EF4-FFF2-40B4-BE49-F238E27FC236}">
                <a16:creationId xmlns:a16="http://schemas.microsoft.com/office/drawing/2014/main" id="{34B2B43E-1EEF-4112-9A52-D26013CAD495}"/>
              </a:ext>
            </a:extLst>
          </p:cNvPr>
          <p:cNvSpPr txBox="1"/>
          <p:nvPr/>
        </p:nvSpPr>
        <p:spPr>
          <a:xfrm>
            <a:off x="764088" y="5321424"/>
            <a:ext cx="9894380" cy="923330"/>
          </a:xfrm>
          <a:prstGeom prst="rect">
            <a:avLst/>
          </a:prstGeom>
          <a:noFill/>
        </p:spPr>
        <p:txBody>
          <a:bodyPr wrap="square" rtlCol="0">
            <a:spAutoFit/>
          </a:bodyPr>
          <a:lstStyle/>
          <a:p>
            <a:pPr algn="just"/>
            <a:r>
              <a:rPr lang="en-US" i="1" dirty="0">
                <a:solidFill>
                  <a:srgbClr val="0000FF"/>
                </a:solidFill>
                <a:latin typeface="Times New Roman" panose="02020603050405020304" pitchFamily="18" charset="0"/>
                <a:cs typeface="Times New Roman" panose="02020603050405020304" pitchFamily="18" charset="0"/>
              </a:rPr>
              <a:t>…The new capabilities of the </a:t>
            </a:r>
            <a:r>
              <a:rPr lang="en-US" i="1" dirty="0">
                <a:solidFill>
                  <a:srgbClr val="FF0000"/>
                </a:solidFill>
                <a:latin typeface="Times New Roman" panose="02020603050405020304" pitchFamily="18" charset="0"/>
                <a:cs typeface="Times New Roman" panose="02020603050405020304" pitchFamily="18" charset="0"/>
              </a:rPr>
              <a:t>12</a:t>
            </a:r>
            <a:r>
              <a:rPr lang="en-US" i="1" dirty="0">
                <a:solidFill>
                  <a:srgbClr val="0000FF"/>
                </a:solidFill>
                <a:latin typeface="Times New Roman" panose="02020603050405020304" pitchFamily="18" charset="0"/>
                <a:cs typeface="Times New Roman" panose="02020603050405020304" pitchFamily="18" charset="0"/>
              </a:rPr>
              <a:t>-GeV era facilitate  a detailed study of baryons containing two and three strange quarks.  Knowledge of the spectrum of these states will  further enhance  our understanding of  the manifestation of QCD in the three-quark arena.                                   </a:t>
            </a:r>
            <a:endParaRPr lang="en-US" dirty="0">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624447-B825-4308-9B54-8A26CA3572D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042882" y="1807330"/>
            <a:ext cx="1472085" cy="7288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Rectangle 7">
            <a:extLst>
              <a:ext uri="{FF2B5EF4-FFF2-40B4-BE49-F238E27FC236}">
                <a16:creationId xmlns:a16="http://schemas.microsoft.com/office/drawing/2014/main" id="{9F175EEC-EE9C-4159-877F-F1D24A10DC6E}"/>
              </a:ext>
            </a:extLst>
          </p:cNvPr>
          <p:cNvSpPr/>
          <p:nvPr/>
        </p:nvSpPr>
        <p:spPr>
          <a:xfrm>
            <a:off x="6654494" y="6038828"/>
            <a:ext cx="2553802" cy="3077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400" b="1" dirty="0">
                <a:solidFill>
                  <a:srgbClr val="0000FF"/>
                </a:solidFill>
                <a:highlight>
                  <a:srgbClr val="FFFF00"/>
                </a:highlight>
              </a:rPr>
              <a:t>2015</a:t>
            </a:r>
            <a:r>
              <a:rPr lang="en-US" sz="1400" b="1" dirty="0">
                <a:highlight>
                  <a:srgbClr val="FFFF00"/>
                </a:highlight>
              </a:rPr>
              <a:t> </a:t>
            </a:r>
            <a:r>
              <a:rPr lang="en-US" sz="1400" b="1" i="1" dirty="0">
                <a:solidFill>
                  <a:srgbClr val="FF0000"/>
                </a:solidFill>
                <a:highlight>
                  <a:srgbClr val="FFFF00"/>
                </a:highlight>
              </a:rPr>
              <a:t>LRP</a:t>
            </a:r>
            <a:r>
              <a:rPr lang="en-US" sz="1400" dirty="0">
                <a:highlight>
                  <a:srgbClr val="FFFF00"/>
                </a:highlight>
              </a:rPr>
              <a:t> for Nuclear Science.      </a:t>
            </a:r>
            <a:endParaRPr lang="en-US" sz="1400" dirty="0"/>
          </a:p>
        </p:txBody>
      </p:sp>
      <p:pic>
        <p:nvPicPr>
          <p:cNvPr id="21" name="Picture 20">
            <a:extLst>
              <a:ext uri="{FF2B5EF4-FFF2-40B4-BE49-F238E27FC236}">
                <a16:creationId xmlns:a16="http://schemas.microsoft.com/office/drawing/2014/main" id="{8C695F51-9B08-4CF6-86F5-46691A0BE5F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375421" y="1005149"/>
            <a:ext cx="4689984" cy="39654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TextBox 24">
            <a:extLst>
              <a:ext uri="{FF2B5EF4-FFF2-40B4-BE49-F238E27FC236}">
                <a16:creationId xmlns:a16="http://schemas.microsoft.com/office/drawing/2014/main" id="{DC36E09B-9B0B-456D-A0FD-E4F59DB29403}"/>
              </a:ext>
            </a:extLst>
          </p:cNvPr>
          <p:cNvSpPr txBox="1"/>
          <p:nvPr/>
        </p:nvSpPr>
        <p:spPr>
          <a:xfrm>
            <a:off x="3840660" y="2534307"/>
            <a:ext cx="762000" cy="276999"/>
          </a:xfrm>
          <a:prstGeom prst="rect">
            <a:avLst/>
          </a:prstGeom>
          <a:noFill/>
        </p:spPr>
        <p:txBody>
          <a:bodyPr wrap="square">
            <a:spAutoFit/>
          </a:bodyPr>
          <a:lstStyle/>
          <a:p>
            <a:r>
              <a:rPr lang="en-US" sz="1200" b="1" i="1" dirty="0">
                <a:solidFill>
                  <a:srgbClr val="0000FF"/>
                </a:solidFill>
                <a:highlight>
                  <a:srgbClr val="00FF00"/>
                </a:highlight>
              </a:rPr>
              <a:t>20</a:t>
            </a:r>
            <a:r>
              <a:rPr lang="en-US" sz="1200" dirty="0">
                <a:highlight>
                  <a:srgbClr val="00FF00"/>
                </a:highlight>
              </a:rPr>
              <a:t> days</a:t>
            </a:r>
          </a:p>
        </p:txBody>
      </p:sp>
      <p:sp>
        <p:nvSpPr>
          <p:cNvPr id="27" name="TextBox 26">
            <a:extLst>
              <a:ext uri="{FF2B5EF4-FFF2-40B4-BE49-F238E27FC236}">
                <a16:creationId xmlns:a16="http://schemas.microsoft.com/office/drawing/2014/main" id="{7993DDC5-F30B-40DE-86CF-49E6AF11C861}"/>
              </a:ext>
            </a:extLst>
          </p:cNvPr>
          <p:cNvSpPr txBox="1"/>
          <p:nvPr/>
        </p:nvSpPr>
        <p:spPr>
          <a:xfrm>
            <a:off x="2947037" y="2143808"/>
            <a:ext cx="732181" cy="276999"/>
          </a:xfrm>
          <a:prstGeom prst="rect">
            <a:avLst/>
          </a:prstGeom>
          <a:noFill/>
        </p:spPr>
        <p:txBody>
          <a:bodyPr wrap="square">
            <a:spAutoFit/>
          </a:bodyPr>
          <a:lstStyle/>
          <a:p>
            <a:r>
              <a:rPr lang="en-US" sz="1200" b="1" i="1" dirty="0">
                <a:solidFill>
                  <a:srgbClr val="0000FF"/>
                </a:solidFill>
                <a:highlight>
                  <a:srgbClr val="FFFF00"/>
                </a:highlight>
              </a:rPr>
              <a:t>100</a:t>
            </a:r>
            <a:r>
              <a:rPr lang="en-US" sz="1200" dirty="0">
                <a:highlight>
                  <a:srgbClr val="FFFF00"/>
                </a:highlight>
              </a:rPr>
              <a:t> days</a:t>
            </a:r>
          </a:p>
        </p:txBody>
      </p:sp>
      <p:sp>
        <p:nvSpPr>
          <p:cNvPr id="29" name="TextBox 28">
            <a:extLst>
              <a:ext uri="{FF2B5EF4-FFF2-40B4-BE49-F238E27FC236}">
                <a16:creationId xmlns:a16="http://schemas.microsoft.com/office/drawing/2014/main" id="{D00AB379-F6CF-44E1-B573-7F0863EBE9FF}"/>
              </a:ext>
            </a:extLst>
          </p:cNvPr>
          <p:cNvSpPr txBox="1"/>
          <p:nvPr/>
        </p:nvSpPr>
        <p:spPr>
          <a:xfrm>
            <a:off x="2328159" y="2718191"/>
            <a:ext cx="438325" cy="400110"/>
          </a:xfrm>
          <a:prstGeom prst="rect">
            <a:avLst/>
          </a:prstGeom>
          <a:solidFill>
            <a:srgbClr val="FFDA65"/>
          </a:solidFill>
        </p:spPr>
        <p:txBody>
          <a:bodyPr wrap="square">
            <a:spAutoFit/>
          </a:bodyPr>
          <a:lstStyle/>
          <a:p>
            <a:r>
              <a:rPr lang="en-US" sz="2000" b="1" i="1" dirty="0">
                <a:solidFill>
                  <a:srgbClr val="0000FF"/>
                </a:solidFill>
                <a:latin typeface="Symbol" pitchFamily="18" charset="2"/>
              </a:rPr>
              <a:t>S</a:t>
            </a:r>
          </a:p>
        </p:txBody>
      </p:sp>
      <p:pic>
        <p:nvPicPr>
          <p:cNvPr id="30" name="Picture 29">
            <a:extLst>
              <a:ext uri="{FF2B5EF4-FFF2-40B4-BE49-F238E27FC236}">
                <a16:creationId xmlns:a16="http://schemas.microsoft.com/office/drawing/2014/main" id="{7718F4F3-ACA3-46B8-9948-4218C7E3A17A}"/>
              </a:ext>
            </a:extLst>
          </p:cNvPr>
          <p:cNvPicPr>
            <a:picLocks noChangeAspect="1"/>
          </p:cNvPicPr>
          <p:nvPr/>
        </p:nvPicPr>
        <p:blipFill>
          <a:blip r:embed="rId6"/>
          <a:stretch>
            <a:fillRect/>
          </a:stretch>
        </p:blipFill>
        <p:spPr>
          <a:xfrm>
            <a:off x="1310387" y="1157746"/>
            <a:ext cx="685800" cy="259200"/>
          </a:xfrm>
          <a:prstGeom prst="rect">
            <a:avLst/>
          </a:prstGeom>
        </p:spPr>
      </p:pic>
      <p:sp>
        <p:nvSpPr>
          <p:cNvPr id="31" name="TextBox 30">
            <a:extLst>
              <a:ext uri="{FF2B5EF4-FFF2-40B4-BE49-F238E27FC236}">
                <a16:creationId xmlns:a16="http://schemas.microsoft.com/office/drawing/2014/main" id="{DE12C014-827A-4EEA-8FEF-760DCBE27DD6}"/>
              </a:ext>
            </a:extLst>
          </p:cNvPr>
          <p:cNvSpPr txBox="1"/>
          <p:nvPr/>
        </p:nvSpPr>
        <p:spPr>
          <a:xfrm>
            <a:off x="3600193" y="1082231"/>
            <a:ext cx="727349" cy="246221"/>
          </a:xfrm>
          <a:prstGeom prst="rect">
            <a:avLst/>
          </a:prstGeom>
          <a:solidFill>
            <a:schemeClr val="accent5">
              <a:lumMod val="75000"/>
              <a:alpha val="19000"/>
            </a:scheme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F33EE90E-EEB4-BA89-ECA3-579A7F5E9B35}"/>
              </a:ext>
            </a:extLst>
          </p:cNvPr>
          <p:cNvSpPr txBox="1"/>
          <p:nvPr/>
        </p:nvSpPr>
        <p:spPr>
          <a:xfrm>
            <a:off x="402211" y="4983613"/>
            <a:ext cx="3028360" cy="253916"/>
          </a:xfrm>
          <a:prstGeom prst="rect">
            <a:avLst/>
          </a:prstGeom>
          <a:noFill/>
        </p:spPr>
        <p:txBody>
          <a:bodyPr wrap="square">
            <a:spAutoFit/>
          </a:bodyPr>
          <a:lstStyle/>
          <a:p>
            <a:pPr algn="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R. G. Edwards </a:t>
            </a:r>
            <a:r>
              <a:rPr lang="fr-FR" sz="1050" i="1" dirty="0">
                <a:solidFill>
                  <a:srgbClr val="000000"/>
                </a:solidFill>
                <a:highlight>
                  <a:srgbClr val="FFFF00"/>
                </a:highlight>
                <a:latin typeface="Times New Roman" panose="02020603050405020304" pitchFamily="18" charset="0"/>
                <a:cs typeface="Times New Roman" panose="02020603050405020304" pitchFamily="18" charset="0"/>
              </a:rPr>
              <a:t>et al</a:t>
            </a: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 Phys Rev D </a:t>
            </a:r>
            <a:r>
              <a:rPr lang="fr-FR" sz="1050" b="1" dirty="0">
                <a:solidFill>
                  <a:srgbClr val="000000"/>
                </a:solidFill>
                <a:highlight>
                  <a:srgbClr val="FFFF00"/>
                </a:highlight>
                <a:latin typeface="Times New Roman" panose="02020603050405020304" pitchFamily="18" charset="0"/>
                <a:cs typeface="Times New Roman" panose="02020603050405020304" pitchFamily="18" charset="0"/>
              </a:rPr>
              <a:t>87</a:t>
            </a:r>
            <a:r>
              <a:rPr lang="fr-FR" sz="1050" dirty="0">
                <a:solidFill>
                  <a:srgbClr val="000000"/>
                </a:solidFill>
                <a:highlight>
                  <a:srgbClr val="FFFF00"/>
                </a:highlight>
                <a:latin typeface="Times New Roman" panose="02020603050405020304" pitchFamily="18" charset="0"/>
                <a:cs typeface="Times New Roman" panose="02020603050405020304" pitchFamily="18" charset="0"/>
              </a:rPr>
              <a:t>, 054506 (2013)</a:t>
            </a:r>
            <a:endParaRPr lang="en-US" sz="105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58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EE36-DED7-2755-D287-05A92FAC8A7D}"/>
              </a:ext>
            </a:extLst>
          </p:cNvPr>
          <p:cNvSpPr>
            <a:spLocks noGrp="1"/>
          </p:cNvSpPr>
          <p:nvPr>
            <p:ph type="title"/>
          </p:nvPr>
        </p:nvSpPr>
        <p:spPr>
          <a:xfrm>
            <a:off x="838200" y="146184"/>
            <a:ext cx="10515600" cy="1325563"/>
          </a:xfrm>
        </p:spPr>
        <p:txBody>
          <a:bodyPr/>
          <a:lstStyle/>
          <a:p>
            <a:pPr algn="ctr"/>
            <a:r>
              <a:rPr lang="en-US" b="1" dirty="0"/>
              <a:t>Summary – What is Needed Today</a:t>
            </a:r>
          </a:p>
        </p:txBody>
      </p:sp>
      <p:sp>
        <p:nvSpPr>
          <p:cNvPr id="3" name="Content Placeholder 2">
            <a:extLst>
              <a:ext uri="{FF2B5EF4-FFF2-40B4-BE49-F238E27FC236}">
                <a16:creationId xmlns:a16="http://schemas.microsoft.com/office/drawing/2014/main" id="{9ED970DB-6557-0F5B-DD84-C3134A7A9071}"/>
              </a:ext>
            </a:extLst>
          </p:cNvPr>
          <p:cNvSpPr>
            <a:spLocks noGrp="1"/>
          </p:cNvSpPr>
          <p:nvPr>
            <p:ph idx="1"/>
          </p:nvPr>
        </p:nvSpPr>
        <p:spPr>
          <a:xfrm>
            <a:off x="696532" y="1600200"/>
            <a:ext cx="11049000" cy="4581660"/>
          </a:xfrm>
        </p:spPr>
        <p:txBody>
          <a:bodyPr>
            <a:noAutofit/>
          </a:bodyPr>
          <a:lstStyle/>
          <a:p>
            <a:r>
              <a:rPr lang="en-US" sz="2000" dirty="0">
                <a:solidFill>
                  <a:srgbClr val="231F20"/>
                </a:solidFill>
                <a:effectLst/>
                <a:latin typeface="Times" pitchFamily="2" charset="0"/>
              </a:rPr>
              <a:t>The goals of current EM facilities would benefit greatly from having hadron-beam data of a quality like that of electromagnetic data. </a:t>
            </a:r>
          </a:p>
          <a:p>
            <a:r>
              <a:rPr lang="en-US" sz="2000" dirty="0">
                <a:solidFill>
                  <a:srgbClr val="231F20"/>
                </a:solidFill>
                <a:latin typeface="Times" pitchFamily="2" charset="0"/>
              </a:rPr>
              <a:t>It is c</a:t>
            </a:r>
            <a:r>
              <a:rPr lang="en-US" sz="2000" dirty="0">
                <a:solidFill>
                  <a:srgbClr val="231F20"/>
                </a:solidFill>
                <a:effectLst/>
                <a:latin typeface="Times" pitchFamily="2" charset="0"/>
              </a:rPr>
              <a:t>ommonly recognized that a vigorous program in hadronic physics </a:t>
            </a:r>
            <a:r>
              <a:rPr lang="en-US" sz="2000" dirty="0">
                <a:solidFill>
                  <a:srgbClr val="0000FF"/>
                </a:solidFill>
                <a:effectLst/>
                <a:latin typeface="Times" pitchFamily="2" charset="0"/>
              </a:rPr>
              <a:t>requires</a:t>
            </a:r>
            <a:r>
              <a:rPr lang="en-US" sz="2000" dirty="0">
                <a:solidFill>
                  <a:srgbClr val="231F20"/>
                </a:solidFill>
                <a:effectLst/>
                <a:latin typeface="Times" pitchFamily="2" charset="0"/>
              </a:rPr>
              <a:t> a modern facility with pion and kaon beams. </a:t>
            </a:r>
          </a:p>
          <a:p>
            <a:r>
              <a:rPr lang="en-US" sz="2000" dirty="0">
                <a:solidFill>
                  <a:srgbClr val="231F20"/>
                </a:solidFill>
                <a:effectLst/>
                <a:latin typeface="Times" pitchFamily="2" charset="0"/>
              </a:rPr>
              <a:t>A Meson Factory in which </a:t>
            </a:r>
            <a:r>
              <a:rPr lang="el-GR" sz="2000" i="1" dirty="0">
                <a:solidFill>
                  <a:srgbClr val="231F20"/>
                </a:solidFill>
                <a:effectLst/>
                <a:latin typeface="Times" pitchFamily="2" charset="0"/>
              </a:rPr>
              <a:t>π</a:t>
            </a:r>
            <a:r>
              <a:rPr lang="en-US" sz="2000" i="1" dirty="0">
                <a:solidFill>
                  <a:srgbClr val="231F20"/>
                </a:solidFill>
                <a:effectLst/>
                <a:latin typeface="Times" pitchFamily="2" charset="0"/>
              </a:rPr>
              <a:t>N</a:t>
            </a:r>
            <a:r>
              <a:rPr lang="en-US" sz="2000" dirty="0">
                <a:solidFill>
                  <a:srgbClr val="231F20"/>
                </a:solidFill>
                <a:effectLst/>
                <a:latin typeface="Times" pitchFamily="2" charset="0"/>
              </a:rPr>
              <a:t> elastic scattering and the reactions </a:t>
            </a:r>
            <a:r>
              <a:rPr lang="en-US" sz="2000" i="1" dirty="0">
                <a:solidFill>
                  <a:srgbClr val="231F20"/>
                </a:solidFill>
                <a:effectLst/>
                <a:latin typeface="Times" pitchFamily="2" charset="0"/>
              </a:rPr>
              <a:t>e.g. </a:t>
            </a:r>
            <a:r>
              <a:rPr lang="en-US" sz="2000" dirty="0">
                <a:solidFill>
                  <a:srgbClr val="231F20"/>
                </a:solidFill>
                <a:effectLst/>
                <a:latin typeface="Times" pitchFamily="2" charset="0"/>
              </a:rPr>
              <a:t>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n-US" sz="2000" i="1" dirty="0">
                <a:solidFill>
                  <a:srgbClr val="231F20"/>
                </a:solidFill>
                <a:effectLst/>
                <a:latin typeface="Times" pitchFamily="2" charset="0"/>
              </a:rPr>
              <a:t>K</a:t>
            </a:r>
            <a:r>
              <a:rPr lang="en-US" sz="2000" baseline="30000" dirty="0">
                <a:solidFill>
                  <a:srgbClr val="231F20"/>
                </a:solidFill>
                <a:effectLst/>
                <a:latin typeface="Helvetica" pitchFamily="2" charset="0"/>
              </a:rPr>
              <a:t>0</a:t>
            </a:r>
            <a:r>
              <a:rPr lang="el-GR" sz="2000" dirty="0">
                <a:solidFill>
                  <a:srgbClr val="231F20"/>
                </a:solidFill>
                <a:effectLst/>
                <a:latin typeface="Times" pitchFamily="2" charset="0"/>
              </a:rPr>
              <a:t>Λ,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n-US" sz="2000" i="1" dirty="0">
                <a:solidFill>
                  <a:srgbClr val="231F20"/>
                </a:solidFill>
                <a:effectLst/>
                <a:latin typeface="Times" pitchFamily="2" charset="0"/>
              </a:rPr>
              <a:t>K</a:t>
            </a:r>
            <a:r>
              <a:rPr lang="en-US" sz="2000" baseline="30000" dirty="0">
                <a:solidFill>
                  <a:srgbClr val="231F20"/>
                </a:solidFill>
                <a:effectLst/>
                <a:latin typeface="Helvetica" pitchFamily="2" charset="0"/>
              </a:rPr>
              <a:t>0</a:t>
            </a:r>
            <a:r>
              <a:rPr lang="el-GR" sz="2000" dirty="0">
                <a:solidFill>
                  <a:srgbClr val="231F20"/>
                </a:solidFill>
                <a:effectLst/>
                <a:latin typeface="Times" pitchFamily="2" charset="0"/>
              </a:rPr>
              <a:t>Σ</a:t>
            </a:r>
            <a:r>
              <a:rPr lang="el-GR" sz="2000" baseline="30000" dirty="0">
                <a:solidFill>
                  <a:srgbClr val="231F20"/>
                </a:solidFill>
                <a:effectLst/>
                <a:latin typeface="Helvetica" pitchFamily="2" charset="0"/>
              </a:rPr>
              <a:t>0</a:t>
            </a:r>
            <a:r>
              <a:rPr lang="el-GR" sz="2000" dirty="0">
                <a:solidFill>
                  <a:srgbClr val="231F20"/>
                </a:solidFill>
                <a:effectLst/>
                <a:latin typeface="Times" pitchFamily="2" charset="0"/>
              </a:rPr>
              <a:t>,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n-US" sz="2000" i="1" dirty="0">
                <a:solidFill>
                  <a:srgbClr val="231F20"/>
                </a:solidFill>
                <a:effectLst/>
                <a:latin typeface="Times" pitchFamily="2" charset="0"/>
              </a:rPr>
              <a:t>K</a:t>
            </a:r>
            <a:r>
              <a:rPr lang="en-US" sz="2000" baseline="30000" dirty="0">
                <a:solidFill>
                  <a:srgbClr val="231F20"/>
                </a:solidFill>
                <a:effectLst/>
                <a:latin typeface="Helvetica" pitchFamily="2" charset="0"/>
              </a:rPr>
              <a:t>+</a:t>
            </a:r>
            <a:r>
              <a:rPr lang="el-GR" sz="2000" dirty="0">
                <a:solidFill>
                  <a:srgbClr val="231F20"/>
                </a:solidFill>
                <a:effectLst/>
                <a:latin typeface="Times" pitchFamily="2" charset="0"/>
              </a:rPr>
              <a:t>Σ</a:t>
            </a:r>
            <a:r>
              <a:rPr lang="el-GR" sz="2000" baseline="30000" dirty="0">
                <a:solidFill>
                  <a:srgbClr val="231F20"/>
                </a:solidFill>
                <a:effectLst/>
                <a:latin typeface="Helvetica" pitchFamily="2" charset="0"/>
              </a:rPr>
              <a:t>−</a:t>
            </a:r>
            <a:r>
              <a:rPr lang="el-GR" sz="2000" dirty="0">
                <a:solidFill>
                  <a:srgbClr val="231F20"/>
                </a:solidFill>
                <a:effectLst/>
                <a:latin typeface="Times" pitchFamily="2" charset="0"/>
              </a:rPr>
              <a:t>, </a:t>
            </a:r>
            <a:r>
              <a:rPr lang="en-US" sz="2000" dirty="0">
                <a:solidFill>
                  <a:srgbClr val="231F20"/>
                </a:solidFill>
                <a:effectLst/>
                <a:latin typeface="Times" pitchFamily="2" charset="0"/>
              </a:rPr>
              <a:t>and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n-US" sz="2000" i="1" dirty="0">
                <a:solidFill>
                  <a:srgbClr val="231F20"/>
                </a:solidFill>
                <a:effectLst/>
                <a:latin typeface="Times" pitchFamily="2" charset="0"/>
              </a:rPr>
              <a:t>K</a:t>
            </a:r>
            <a:r>
              <a:rPr lang="en-US" sz="2000" baseline="30000" dirty="0">
                <a:solidFill>
                  <a:srgbClr val="231F20"/>
                </a:solidFill>
                <a:effectLst/>
                <a:latin typeface="Helvetica" pitchFamily="2" charset="0"/>
              </a:rPr>
              <a:t>+</a:t>
            </a:r>
            <a:r>
              <a:rPr lang="el-GR" sz="2000" dirty="0">
                <a:solidFill>
                  <a:srgbClr val="231F20"/>
                </a:solidFill>
                <a:effectLst/>
                <a:latin typeface="Times" pitchFamily="2" charset="0"/>
              </a:rPr>
              <a:t>Σ</a:t>
            </a:r>
            <a:r>
              <a:rPr lang="el-GR" sz="2000" baseline="30000" dirty="0">
                <a:solidFill>
                  <a:srgbClr val="231F20"/>
                </a:solidFill>
                <a:effectLst/>
                <a:latin typeface="Helvetica" pitchFamily="2" charset="0"/>
              </a:rPr>
              <a:t>+</a:t>
            </a:r>
            <a:r>
              <a:rPr lang="el-GR" sz="2000" dirty="0">
                <a:solidFill>
                  <a:srgbClr val="231F20"/>
                </a:solidFill>
                <a:effectLst/>
                <a:latin typeface="Helvetica" pitchFamily="2" charset="0"/>
              </a:rPr>
              <a:t> </a:t>
            </a:r>
            <a:r>
              <a:rPr lang="en-US" sz="2000" dirty="0">
                <a:solidFill>
                  <a:srgbClr val="231F20"/>
                </a:solidFill>
                <a:effectLst/>
                <a:latin typeface="Times" pitchFamily="2" charset="0"/>
              </a:rPr>
              <a:t>can be measured with high precision would be very useful. </a:t>
            </a:r>
          </a:p>
          <a:p>
            <a:r>
              <a:rPr lang="en-US" sz="2000" dirty="0">
                <a:solidFill>
                  <a:srgbClr val="231F20"/>
                </a:solidFill>
                <a:effectLst/>
                <a:latin typeface="Times" pitchFamily="2" charset="0"/>
              </a:rPr>
              <a:t>Full solid angle coverage is required to study inelastic reactions such as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l-GR" sz="2000" i="1" dirty="0">
                <a:solidFill>
                  <a:srgbClr val="231F20"/>
                </a:solidFill>
                <a:effectLst/>
                <a:latin typeface="Times" pitchFamily="2" charset="0"/>
              </a:rPr>
              <a:t>η</a:t>
            </a:r>
            <a:r>
              <a:rPr lang="en-US" sz="2000" i="1" dirty="0">
                <a:solidFill>
                  <a:srgbClr val="231F20"/>
                </a:solidFill>
                <a:effectLst/>
                <a:latin typeface="Times" pitchFamily="2" charset="0"/>
              </a:rPr>
              <a:t>n</a:t>
            </a:r>
            <a:r>
              <a:rPr lang="en-US" sz="2000" dirty="0">
                <a:solidFill>
                  <a:srgbClr val="231F20"/>
                </a:solidFill>
                <a:effectLst/>
                <a:latin typeface="Times" pitchFamily="2" charset="0"/>
              </a:rPr>
              <a:t>,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 </a:t>
            </a:r>
            <a:r>
              <a:rPr lang="en-US" sz="2000" dirty="0">
                <a:solidFill>
                  <a:srgbClr val="231F20"/>
                </a:solidFill>
                <a:effectLst/>
                <a:latin typeface="Helvetica" pitchFamily="2" charset="0"/>
              </a:rPr>
              <a:t>→ </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0</a:t>
            </a:r>
            <a:r>
              <a:rPr lang="el-GR" sz="2000" i="1" dirty="0">
                <a:solidFill>
                  <a:srgbClr val="231F20"/>
                </a:solidFill>
                <a:effectLst/>
                <a:latin typeface="Times" pitchFamily="2" charset="0"/>
              </a:rPr>
              <a:t>π</a:t>
            </a:r>
            <a:r>
              <a:rPr lang="el-GR" sz="2000" baseline="30000" dirty="0">
                <a:solidFill>
                  <a:srgbClr val="231F20"/>
                </a:solidFill>
                <a:effectLst/>
                <a:latin typeface="Helvetica" pitchFamily="2" charset="0"/>
              </a:rPr>
              <a:t>+</a:t>
            </a:r>
            <a:r>
              <a:rPr lang="en-US" sz="2000" i="1" dirty="0">
                <a:solidFill>
                  <a:srgbClr val="231F20"/>
                </a:solidFill>
                <a:effectLst/>
                <a:latin typeface="Times" pitchFamily="2" charset="0"/>
              </a:rPr>
              <a:t>p</a:t>
            </a:r>
            <a:r>
              <a:rPr lang="en-US" sz="2000" dirty="0">
                <a:solidFill>
                  <a:srgbClr val="231F20"/>
                </a:solidFill>
                <a:effectLst/>
                <a:latin typeface="Times" pitchFamily="2" charset="0"/>
              </a:rPr>
              <a:t>, or strangeness production (among many other reactions).</a:t>
            </a:r>
          </a:p>
          <a:p>
            <a:r>
              <a:rPr lang="en-US" sz="2000" dirty="0">
                <a:solidFill>
                  <a:srgbClr val="231F20"/>
                </a:solidFill>
                <a:effectLst/>
                <a:latin typeface="Times" pitchFamily="2" charset="0"/>
              </a:rPr>
              <a:t>Such a facility ideally should allow baryon spectroscopy measurements up to </a:t>
            </a:r>
            <a:r>
              <a:rPr lang="en-US" sz="2000" i="1" dirty="0">
                <a:solidFill>
                  <a:srgbClr val="231F20"/>
                </a:solidFill>
                <a:effectLst/>
                <a:latin typeface="Times" pitchFamily="2" charset="0"/>
              </a:rPr>
              <a:t>W </a:t>
            </a:r>
            <a:r>
              <a:rPr lang="en-US" sz="2000" dirty="0">
                <a:solidFill>
                  <a:srgbClr val="231F20"/>
                </a:solidFill>
                <a:effectLst/>
                <a:latin typeface="Times" pitchFamily="2" charset="0"/>
              </a:rPr>
              <a:t>of about 2.5 GeV, which would require pion beams with momenta up to about 2.85 GeV/</a:t>
            </a:r>
            <a:r>
              <a:rPr lang="en-US" sz="2000" i="1" dirty="0">
                <a:solidFill>
                  <a:srgbClr val="231F20"/>
                </a:solidFill>
                <a:effectLst/>
                <a:latin typeface="Times" pitchFamily="2" charset="0"/>
              </a:rPr>
              <a:t>c</a:t>
            </a:r>
            <a:r>
              <a:rPr lang="en-US" sz="2000" dirty="0">
                <a:solidFill>
                  <a:srgbClr val="231F20"/>
                </a:solidFill>
                <a:effectLst/>
                <a:latin typeface="Times" pitchFamily="2" charset="0"/>
              </a:rPr>
              <a:t>. </a:t>
            </a:r>
          </a:p>
          <a:p>
            <a:r>
              <a:rPr lang="en-US" sz="2000" dirty="0">
                <a:solidFill>
                  <a:srgbClr val="231F20"/>
                </a:solidFill>
                <a:effectLst/>
                <a:latin typeface="Times" pitchFamily="2" charset="0"/>
              </a:rPr>
              <a:t>The 2 GeV/</a:t>
            </a:r>
            <a:r>
              <a:rPr lang="en-US" sz="2000" i="1" dirty="0">
                <a:solidFill>
                  <a:srgbClr val="231F20"/>
                </a:solidFill>
                <a:effectLst/>
                <a:latin typeface="Times" pitchFamily="2" charset="0"/>
              </a:rPr>
              <a:t>c </a:t>
            </a:r>
            <a:r>
              <a:rPr lang="en-US" sz="2000" dirty="0">
                <a:solidFill>
                  <a:srgbClr val="231F20"/>
                </a:solidFill>
                <a:effectLst/>
                <a:latin typeface="Times" pitchFamily="2" charset="0"/>
              </a:rPr>
              <a:t>pion beam at J-PARC allows baryon spectroscopy measurements to </a:t>
            </a:r>
            <a:r>
              <a:rPr lang="en-US" sz="2000" i="1" dirty="0">
                <a:solidFill>
                  <a:srgbClr val="231F20"/>
                </a:solidFill>
                <a:effectLst/>
                <a:latin typeface="Times" pitchFamily="2" charset="0"/>
              </a:rPr>
              <a:t>W </a:t>
            </a:r>
            <a:r>
              <a:rPr lang="en-US" sz="2000" dirty="0">
                <a:solidFill>
                  <a:srgbClr val="231F20"/>
                </a:solidFill>
                <a:effectLst/>
                <a:latin typeface="Helvetica" pitchFamily="2" charset="0"/>
              </a:rPr>
              <a:t>≈ </a:t>
            </a:r>
            <a:r>
              <a:rPr lang="en-US" sz="2000" dirty="0">
                <a:solidFill>
                  <a:srgbClr val="231F20"/>
                </a:solidFill>
                <a:effectLst/>
                <a:latin typeface="Times" pitchFamily="2" charset="0"/>
              </a:rPr>
              <a:t>2150 MeV.</a:t>
            </a:r>
          </a:p>
          <a:p>
            <a:r>
              <a:rPr lang="en-US" sz="2000" dirty="0">
                <a:solidFill>
                  <a:srgbClr val="231F20"/>
                </a:solidFill>
                <a:latin typeface="Times" pitchFamily="2" charset="0"/>
              </a:rPr>
              <a:t>Kaon beams would allow performance of the full range of experiments as described above.</a:t>
            </a:r>
          </a:p>
          <a:p>
            <a:pPr marL="0" indent="0">
              <a:buNone/>
            </a:pPr>
            <a:endParaRPr lang="en-US" dirty="0"/>
          </a:p>
        </p:txBody>
      </p:sp>
    </p:spTree>
    <p:extLst>
      <p:ext uri="{BB962C8B-B14F-4D97-AF65-F5344CB8AC3E}">
        <p14:creationId xmlns:p14="http://schemas.microsoft.com/office/powerpoint/2010/main" val="107262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outdoor&#10;&#10;Description automatically generated">
            <a:extLst>
              <a:ext uri="{FF2B5EF4-FFF2-40B4-BE49-F238E27FC236}">
                <a16:creationId xmlns:a16="http://schemas.microsoft.com/office/drawing/2014/main" id="{B986A2C3-E2AF-D81C-2CAA-3B896B1E4DC6}"/>
              </a:ext>
            </a:extLst>
          </p:cNvPr>
          <p:cNvPicPr>
            <a:picLocks noChangeAspect="1"/>
          </p:cNvPicPr>
          <p:nvPr/>
        </p:nvPicPr>
        <p:blipFill rotWithShape="1">
          <a:blip r:embed="rId2"/>
          <a:srcRect t="3877" r="2" b="2"/>
          <a:stretch/>
        </p:blipFill>
        <p:spPr>
          <a:xfrm>
            <a:off x="1220788" y="2384425"/>
            <a:ext cx="2874963" cy="3616325"/>
          </a:xfrm>
          <a:prstGeom prst="rect">
            <a:avLst/>
          </a:prstGeom>
        </p:spPr>
      </p:pic>
      <p:pic>
        <p:nvPicPr>
          <p:cNvPr id="1028" name="Picture 4" descr="History of PSI | About PSI | Paul Scherrer Institut (PSI)">
            <a:extLst>
              <a:ext uri="{FF2B5EF4-FFF2-40B4-BE49-F238E27FC236}">
                <a16:creationId xmlns:a16="http://schemas.microsoft.com/office/drawing/2014/main" id="{456049B7-9829-A51E-F250-5F7314332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2384425"/>
            <a:ext cx="3616325" cy="361632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TRIUMF - Canadian Nuclear Safety Commission">
            <a:extLst>
              <a:ext uri="{FF2B5EF4-FFF2-40B4-BE49-F238E27FC236}">
                <a16:creationId xmlns:a16="http://schemas.microsoft.com/office/drawing/2014/main" id="{58E8BCE8-A462-316D-9955-703E3E688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2384425"/>
            <a:ext cx="3122613" cy="361632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EC81C-E7F9-A63D-C34B-1F9D6E0FB166}"/>
              </a:ext>
            </a:extLst>
          </p:cNvPr>
          <p:cNvSpPr>
            <a:spLocks noGrp="1"/>
          </p:cNvSpPr>
          <p:nvPr>
            <p:ph type="title"/>
          </p:nvPr>
        </p:nvSpPr>
        <p:spPr>
          <a:xfrm>
            <a:off x="870204" y="606564"/>
            <a:ext cx="10451592" cy="1325563"/>
          </a:xfrm>
          <a:prstGeom prst="ellipse">
            <a:avLst/>
          </a:prstGeom>
        </p:spPr>
        <p:txBody>
          <a:bodyPr vert="horz" lIns="91440" tIns="45720" rIns="91440" bIns="45720" rtlCol="0" anchor="ctr">
            <a:normAutofit/>
          </a:bodyPr>
          <a:lstStyle/>
          <a:p>
            <a:r>
              <a:rPr lang="en-US" sz="4800" kern="1200" dirty="0">
                <a:latin typeface="+mj-lt"/>
                <a:ea typeface="+mj-ea"/>
                <a:cs typeface="+mj-cs"/>
              </a:rPr>
              <a:t>          Thanks for Listening</a:t>
            </a:r>
          </a:p>
        </p:txBody>
      </p:sp>
    </p:spTree>
    <p:extLst>
      <p:ext uri="{BB962C8B-B14F-4D97-AF65-F5344CB8AC3E}">
        <p14:creationId xmlns:p14="http://schemas.microsoft.com/office/powerpoint/2010/main" val="351371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6DD0-67D7-D3DD-6B45-4AEAA1CEEF03}"/>
              </a:ext>
            </a:extLst>
          </p:cNvPr>
          <p:cNvSpPr>
            <a:spLocks noGrp="1"/>
          </p:cNvSpPr>
          <p:nvPr>
            <p:ph type="title"/>
          </p:nvPr>
        </p:nvSpPr>
        <p:spPr/>
        <p:txBody>
          <a:bodyPr/>
          <a:lstStyle/>
          <a:p>
            <a:pPr algn="ctr"/>
            <a:r>
              <a:rPr lang="en-US" dirty="0" err="1"/>
              <a:t>Supplimental</a:t>
            </a:r>
            <a:r>
              <a:rPr lang="en-US" dirty="0"/>
              <a:t> Material </a:t>
            </a:r>
          </a:p>
        </p:txBody>
      </p:sp>
      <p:sp>
        <p:nvSpPr>
          <p:cNvPr id="3" name="Content Placeholder 2">
            <a:extLst>
              <a:ext uri="{FF2B5EF4-FFF2-40B4-BE49-F238E27FC236}">
                <a16:creationId xmlns:a16="http://schemas.microsoft.com/office/drawing/2014/main" id="{262CFFEA-F43C-D0E7-EA0B-6FA78F2020C5}"/>
              </a:ext>
            </a:extLst>
          </p:cNvPr>
          <p:cNvSpPr>
            <a:spLocks noGrp="1"/>
          </p:cNvSpPr>
          <p:nvPr>
            <p:ph idx="1"/>
          </p:nvPr>
        </p:nvSpPr>
        <p:spPr/>
        <p:txBody>
          <a:bodyPr/>
          <a:lstStyle/>
          <a:p>
            <a:r>
              <a:rPr lang="en-US" dirty="0"/>
              <a:t>Available online </a:t>
            </a:r>
          </a:p>
          <a:p>
            <a:r>
              <a:rPr lang="en-US" dirty="0"/>
              <a:t>Stuff for longer talk</a:t>
            </a:r>
          </a:p>
          <a:p>
            <a:r>
              <a:rPr lang="en-US" dirty="0"/>
              <a:t>Stuff for the proceedings</a:t>
            </a:r>
          </a:p>
          <a:p>
            <a:r>
              <a:rPr lang="en-US" dirty="0"/>
              <a:t>References</a:t>
            </a:r>
          </a:p>
          <a:p>
            <a:endParaRPr lang="en-US" dirty="0"/>
          </a:p>
        </p:txBody>
      </p:sp>
    </p:spTree>
    <p:extLst>
      <p:ext uri="{BB962C8B-B14F-4D97-AF65-F5344CB8AC3E}">
        <p14:creationId xmlns:p14="http://schemas.microsoft.com/office/powerpoint/2010/main" val="330536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E660-F6FF-D940-010D-EAD6706A18E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Hadron Induced Reactions</a:t>
            </a:r>
            <a:endParaRPr lang="en-US" dirty="0"/>
          </a:p>
        </p:txBody>
      </p:sp>
      <p:sp>
        <p:nvSpPr>
          <p:cNvPr id="3" name="Content Placeholder 2">
            <a:extLst>
              <a:ext uri="{FF2B5EF4-FFF2-40B4-BE49-F238E27FC236}">
                <a16:creationId xmlns:a16="http://schemas.microsoft.com/office/drawing/2014/main" id="{99263A74-4AB8-BC67-A24C-F67B2AC5EFE1}"/>
              </a:ext>
            </a:extLst>
          </p:cNvPr>
          <p:cNvSpPr>
            <a:spLocks noGrp="1"/>
          </p:cNvSpPr>
          <p:nvPr>
            <p:ph idx="1"/>
          </p:nvPr>
        </p:nvSpPr>
        <p:spPr>
          <a:xfrm>
            <a:off x="838200" y="1954414"/>
            <a:ext cx="10515600" cy="4060020"/>
          </a:xfrm>
        </p:spPr>
        <p:txBody>
          <a:bodyPr/>
          <a:lstStyle/>
          <a:p>
            <a:pPr algn="just"/>
            <a:r>
              <a:rPr lang="en-US" dirty="0">
                <a:latin typeface="Times" pitchFamily="2" charset="0"/>
              </a:rPr>
              <a:t>Our</a:t>
            </a:r>
            <a:r>
              <a:rPr lang="en-US" dirty="0">
                <a:effectLst/>
                <a:latin typeface="Times" pitchFamily="2" charset="0"/>
              </a:rPr>
              <a:t> White Paper [2] outlined some of the physics programs that could be advanced with a hadron-beam facility.  </a:t>
            </a:r>
          </a:p>
          <a:p>
            <a:pPr algn="just"/>
            <a:r>
              <a:rPr lang="en-US" dirty="0">
                <a:latin typeface="Times" pitchFamily="2" charset="0"/>
              </a:rPr>
              <a:t>S</a:t>
            </a:r>
            <a:r>
              <a:rPr lang="en-US" dirty="0">
                <a:effectLst/>
                <a:latin typeface="Times" pitchFamily="2" charset="0"/>
              </a:rPr>
              <a:t>tudies of baryon spectroscopy, particularly the search for “</a:t>
            </a:r>
            <a:r>
              <a:rPr lang="en-US" i="1" dirty="0">
                <a:effectLst/>
                <a:latin typeface="Times" pitchFamily="2" charset="0"/>
              </a:rPr>
              <a:t>missing resonances</a:t>
            </a:r>
            <a:r>
              <a:rPr lang="en-US" dirty="0">
                <a:effectLst/>
                <a:latin typeface="Times" pitchFamily="2" charset="0"/>
              </a:rPr>
              <a:t>” with hadronic beam data that would be analyzed together with photo- and electroproduction data using modern coupled-channel analysis methods.  </a:t>
            </a:r>
          </a:p>
          <a:p>
            <a:pPr algn="just"/>
            <a:r>
              <a:rPr lang="en-US" dirty="0">
                <a:effectLst/>
                <a:latin typeface="Times" pitchFamily="2" charset="0"/>
              </a:rPr>
              <a:t>A hadron beam facility would also advance hyperon spectroscopy and the study of strangeness in nuclear and hadronic physics.</a:t>
            </a:r>
          </a:p>
          <a:p>
            <a:pPr algn="just"/>
            <a:r>
              <a:rPr lang="en-US" dirty="0">
                <a:effectLst/>
                <a:latin typeface="Times" pitchFamily="2" charset="0"/>
              </a:rPr>
              <a:t>Examples given below.</a:t>
            </a:r>
          </a:p>
        </p:txBody>
      </p:sp>
      <p:sp>
        <p:nvSpPr>
          <p:cNvPr id="4" name="Rectangle 3">
            <a:extLst>
              <a:ext uri="{FF2B5EF4-FFF2-40B4-BE49-F238E27FC236}">
                <a16:creationId xmlns:a16="http://schemas.microsoft.com/office/drawing/2014/main" id="{518A0E40-8D33-C289-B6D0-92F4FA68B1DB}"/>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13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normAutofit/>
          </a:bodyPr>
          <a:lstStyle/>
          <a:p>
            <a:pPr algn="ctr"/>
            <a:r>
              <a:rPr lang="en-US" sz="4000" dirty="0">
                <a:latin typeface="Times New Roman"/>
                <a:cs typeface="Times New Roman"/>
              </a:rPr>
              <a:t>Spectroscopy of Baryon and Hyperon Resonances</a:t>
            </a:r>
            <a:br>
              <a:rPr lang="en-US" sz="4000" dirty="0">
                <a:latin typeface="Times New Roman"/>
                <a:cs typeface="Times New Roman"/>
              </a:rPr>
            </a:br>
            <a:r>
              <a:rPr lang="en-US" sz="4000" i="1" dirty="0">
                <a:solidFill>
                  <a:srgbClr val="0000FF"/>
                </a:solidFill>
                <a:latin typeface="Times New Roman"/>
                <a:cs typeface="Times New Roman"/>
              </a:rPr>
              <a:t>The Missing Resonance Problem</a:t>
            </a:r>
            <a:endParaRPr lang="en-US" sz="4000" i="1" dirty="0">
              <a:solidFill>
                <a:srgbClr val="0000FF"/>
              </a:solidFill>
            </a:endParaRPr>
          </a:p>
        </p:txBody>
      </p:sp>
      <p:sp>
        <p:nvSpPr>
          <p:cNvPr id="3" name="Content Placeholder 2"/>
          <p:cNvSpPr>
            <a:spLocks noGrp="1"/>
          </p:cNvSpPr>
          <p:nvPr>
            <p:ph idx="1"/>
          </p:nvPr>
        </p:nvSpPr>
        <p:spPr>
          <a:xfrm>
            <a:off x="838200" y="1883347"/>
            <a:ext cx="10515600" cy="2597213"/>
          </a:xfrm>
        </p:spPr>
        <p:txBody>
          <a:bodyPr>
            <a:normAutofit/>
          </a:bodyPr>
          <a:lstStyle/>
          <a:p>
            <a:pPr algn="just"/>
            <a:r>
              <a:rPr lang="en-US" sz="2400" dirty="0">
                <a:latin typeface="Times New Roman" panose="02020603050405020304" pitchFamily="18" charset="0"/>
                <a:cs typeface="Times New Roman" panose="02020603050405020304" pitchFamily="18" charset="0"/>
              </a:rPr>
              <a:t>Simply, models predict more states than are observed experimentally. </a:t>
            </a:r>
          </a:p>
          <a:p>
            <a:pPr algn="just"/>
            <a:r>
              <a:rPr lang="en-US" sz="2400" dirty="0">
                <a:latin typeface="Times New Roman" panose="02020603050405020304" pitchFamily="18" charset="0"/>
                <a:cs typeface="Times New Roman" panose="02020603050405020304" pitchFamily="18" charset="0"/>
              </a:rPr>
              <a:t>Missing resonances do not appear at all in the quark-</a:t>
            </a:r>
            <a:r>
              <a:rPr lang="en-US" sz="2400" dirty="0" err="1">
                <a:latin typeface="Times New Roman" panose="02020603050405020304" pitchFamily="18" charset="0"/>
                <a:cs typeface="Times New Roman" panose="02020603050405020304" pitchFamily="18" charset="0"/>
              </a:rPr>
              <a:t>diquark</a:t>
            </a:r>
            <a:r>
              <a:rPr lang="en-US" sz="2400" dirty="0">
                <a:latin typeface="Times New Roman" panose="02020603050405020304" pitchFamily="18" charset="0"/>
                <a:cs typeface="Times New Roman" panose="02020603050405020304" pitchFamily="18" charset="0"/>
              </a:rPr>
              <a:t> model. </a:t>
            </a:r>
          </a:p>
          <a:p>
            <a:pPr algn="just"/>
            <a:r>
              <a:rPr lang="en-US" sz="2400" dirty="0">
                <a:latin typeface="Times New Roman" panose="02020603050405020304" pitchFamily="18" charset="0"/>
                <a:cs typeface="Times New Roman" panose="02020603050405020304" pitchFamily="18" charset="0"/>
              </a:rPr>
              <a:t>The conjectured reason is that their weak coupling to the </a:t>
            </a:r>
            <a:r>
              <a:rPr lang="en-US" sz="2400" i="1" dirty="0">
                <a:latin typeface="Times New Roman" panose="02020603050405020304" pitchFamily="18" charset="0"/>
                <a:cs typeface="Times New Roman" panose="02020603050405020304" pitchFamily="18" charset="0"/>
              </a:rPr>
              <a:t>πN </a:t>
            </a:r>
            <a:r>
              <a:rPr lang="en-US" sz="2400" dirty="0">
                <a:latin typeface="Times New Roman" panose="02020603050405020304" pitchFamily="18" charset="0"/>
                <a:cs typeface="Times New Roman" panose="02020603050405020304" pitchFamily="18" charset="0"/>
              </a:rPr>
              <a:t>channel, which supplies the bulk of information about baryonic resonance states. </a:t>
            </a:r>
          </a:p>
          <a:p>
            <a:pPr algn="just"/>
            <a:r>
              <a:rPr lang="en-US" sz="2400" dirty="0">
                <a:latin typeface="Times New Roman" panose="02020603050405020304" pitchFamily="18" charset="0"/>
                <a:cs typeface="Times New Roman" panose="02020603050405020304" pitchFamily="18" charset="0"/>
              </a:rPr>
              <a:t>We can test this hypothesis by looking in reactions that do not involve </a:t>
            </a:r>
            <a:r>
              <a:rPr lang="en-US" sz="2400" i="1" dirty="0">
                <a:latin typeface="Times New Roman" panose="02020603050405020304" pitchFamily="18" charset="0"/>
                <a:cs typeface="Times New Roman" panose="02020603050405020304" pitchFamily="18" charset="0"/>
              </a:rPr>
              <a:t>πN </a:t>
            </a:r>
            <a:r>
              <a:rPr lang="en-US" sz="2400" dirty="0">
                <a:latin typeface="Times New Roman" panose="02020603050405020304" pitchFamily="18" charset="0"/>
                <a:cs typeface="Times New Roman" panose="02020603050405020304" pitchFamily="18" charset="0"/>
              </a:rPr>
              <a:t>in initial or final state </a:t>
            </a:r>
            <a:r>
              <a:rPr lang="mr-IN" sz="2400" dirty="0">
                <a:latin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major reason behind construction of Hall B and  CLAS at JLab.</a:t>
            </a:r>
          </a:p>
          <a:p>
            <a:endParaRPr lang="en-US" dirty="0"/>
          </a:p>
        </p:txBody>
      </p:sp>
      <p:pic>
        <p:nvPicPr>
          <p:cNvPr id="5" name="Picture 4">
            <a:extLst>
              <a:ext uri="{FF2B5EF4-FFF2-40B4-BE49-F238E27FC236}">
                <a16:creationId xmlns:a16="http://schemas.microsoft.com/office/drawing/2014/main" id="{46B6AE23-47A0-F15F-8C69-CB406D52938E}"/>
              </a:ext>
            </a:extLst>
          </p:cNvPr>
          <p:cNvPicPr>
            <a:picLocks noChangeAspect="1"/>
          </p:cNvPicPr>
          <p:nvPr/>
        </p:nvPicPr>
        <p:blipFill>
          <a:blip r:embed="rId2"/>
          <a:stretch>
            <a:fillRect/>
          </a:stretch>
        </p:blipFill>
        <p:spPr>
          <a:xfrm>
            <a:off x="0" y="252510"/>
            <a:ext cx="939800" cy="241300"/>
          </a:xfrm>
          <a:prstGeom prst="rect">
            <a:avLst/>
          </a:prstGeom>
        </p:spPr>
      </p:pic>
    </p:spTree>
    <p:extLst>
      <p:ext uri="{BB962C8B-B14F-4D97-AF65-F5344CB8AC3E}">
        <p14:creationId xmlns:p14="http://schemas.microsoft.com/office/powerpoint/2010/main" val="160393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43311"/>
            <a:ext cx="10439400" cy="661275"/>
          </a:xfrm>
        </p:spPr>
        <p:txBody>
          <a:bodyPr anchor="t">
            <a:noAutofit/>
          </a:bodyPr>
          <a:lstStyle/>
          <a:p>
            <a:r>
              <a:rPr lang="en-US" sz="1800" dirty="0">
                <a:latin typeface="Times New Roman"/>
                <a:cs typeface="Times New Roman"/>
              </a:rPr>
              <a:t>Fig 5 Data for π−p → </a:t>
            </a:r>
            <a:r>
              <a:rPr lang="en-US" sz="1800" dirty="0" err="1">
                <a:latin typeface="Times New Roman"/>
                <a:cs typeface="Times New Roman"/>
              </a:rPr>
              <a:t>ηn</a:t>
            </a:r>
            <a:r>
              <a:rPr lang="en-US" sz="1800" dirty="0">
                <a:latin typeface="Times New Roman"/>
                <a:cs typeface="Times New Roman"/>
              </a:rPr>
              <a:t> as a function of W [10]. (blue) total data available for all observables, (red) differential cross-section (</a:t>
            </a:r>
            <a:r>
              <a:rPr lang="en-US" sz="1800" dirty="0" err="1">
                <a:latin typeface="Times New Roman"/>
                <a:cs typeface="Times New Roman"/>
              </a:rPr>
              <a:t>dσ</a:t>
            </a:r>
            <a:r>
              <a:rPr lang="en-US" sz="1800" dirty="0">
                <a:latin typeface="Times New Roman"/>
                <a:cs typeface="Times New Roman"/>
              </a:rPr>
              <a:t>/dΩ) data, (blue) polarization data.</a:t>
            </a:r>
            <a:br>
              <a:rPr lang="en-US" sz="1800" dirty="0">
                <a:latin typeface="Times New Roman"/>
                <a:cs typeface="Times New Roman"/>
              </a:rPr>
            </a:br>
            <a:endParaRPr lang="en-US" sz="1800" dirty="0">
              <a:latin typeface="Times New Roman"/>
              <a:cs typeface="Times New Roman"/>
            </a:endParaRPr>
          </a:p>
        </p:txBody>
      </p:sp>
      <p:pic>
        <p:nvPicPr>
          <p:cNvPr id="4" name="Content Placeholder 3"/>
          <p:cNvPicPr>
            <a:picLocks noGrp="1" noChangeAspect="1"/>
          </p:cNvPicPr>
          <p:nvPr>
            <p:ph idx="1"/>
          </p:nvPr>
        </p:nvPicPr>
        <p:blipFill rotWithShape="1">
          <a:blip r:embed="rId2"/>
          <a:srcRect l="-336" t="-40119" r="336" b="-56017"/>
          <a:stretch/>
        </p:blipFill>
        <p:spPr>
          <a:xfrm>
            <a:off x="561975" y="1180161"/>
            <a:ext cx="10791825" cy="4924425"/>
          </a:xfrm>
        </p:spPr>
      </p:pic>
      <p:sp>
        <p:nvSpPr>
          <p:cNvPr id="5" name="TextBox 4">
            <a:extLst>
              <a:ext uri="{FF2B5EF4-FFF2-40B4-BE49-F238E27FC236}">
                <a16:creationId xmlns:a16="http://schemas.microsoft.com/office/drawing/2014/main" id="{46C44AF9-5455-0A34-FD11-97F5224A31CF}"/>
              </a:ext>
            </a:extLst>
          </p:cNvPr>
          <p:cNvSpPr txBox="1"/>
          <p:nvPr/>
        </p:nvSpPr>
        <p:spPr>
          <a:xfrm>
            <a:off x="3046927" y="826218"/>
            <a:ext cx="6098146" cy="707886"/>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Studies with Meson Beams</a:t>
            </a:r>
            <a:endParaRPr lang="en-US" sz="4000" dirty="0"/>
          </a:p>
        </p:txBody>
      </p:sp>
      <p:sp>
        <p:nvSpPr>
          <p:cNvPr id="6" name="Rectangle 5">
            <a:extLst>
              <a:ext uri="{FF2B5EF4-FFF2-40B4-BE49-F238E27FC236}">
                <a16:creationId xmlns:a16="http://schemas.microsoft.com/office/drawing/2014/main" id="{0E87C0E0-CAA9-2984-494D-0AF2EF6373D4}"/>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3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615-E274-DECF-64E0-9AF118C90D1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a:extLst>
              <a:ext uri="{FF2B5EF4-FFF2-40B4-BE49-F238E27FC236}">
                <a16:creationId xmlns:a16="http://schemas.microsoft.com/office/drawing/2014/main" id="{4EFBFF28-242F-CE52-977C-0EBC4BB7ED38}"/>
              </a:ext>
            </a:extLst>
          </p:cNvPr>
          <p:cNvSpPr>
            <a:spLocks noGrp="1"/>
          </p:cNvSpPr>
          <p:nvPr>
            <p:ph idx="1"/>
          </p:nvPr>
        </p:nvSpPr>
        <p:spPr/>
        <p:txBody>
          <a:bodyPr>
            <a:normAutofit/>
          </a:bodyPr>
          <a:lstStyle/>
          <a:p>
            <a:pPr algn="just"/>
            <a:r>
              <a:rPr lang="en-US" dirty="0">
                <a:solidFill>
                  <a:srgbClr val="231F20"/>
                </a:solidFill>
                <a:latin typeface="Times" pitchFamily="2" charset="0"/>
              </a:rPr>
              <a:t>D</a:t>
            </a:r>
            <a:r>
              <a:rPr lang="en-US" dirty="0">
                <a:solidFill>
                  <a:srgbClr val="231F20"/>
                </a:solidFill>
                <a:effectLst/>
                <a:latin typeface="Times" pitchFamily="2" charset="0"/>
              </a:rPr>
              <a:t>ramatic improvement in statistics made possible in modern experimental physics (EPECUR) is demonstrated (for medium energies) in Fig. 4. </a:t>
            </a:r>
          </a:p>
          <a:p>
            <a:pPr algn="just"/>
            <a:r>
              <a:rPr lang="en-US" dirty="0">
                <a:solidFill>
                  <a:srgbClr val="231F20"/>
                </a:solidFill>
                <a:effectLst/>
                <a:latin typeface="Times" pitchFamily="2" charset="0"/>
              </a:rPr>
              <a:t>A similar improvement of data for low energies is needed.</a:t>
            </a:r>
          </a:p>
          <a:p>
            <a:endParaRPr lang="en-US" dirty="0"/>
          </a:p>
        </p:txBody>
      </p:sp>
      <p:sp>
        <p:nvSpPr>
          <p:cNvPr id="4" name="Rectangle 3">
            <a:extLst>
              <a:ext uri="{FF2B5EF4-FFF2-40B4-BE49-F238E27FC236}">
                <a16:creationId xmlns:a16="http://schemas.microsoft.com/office/drawing/2014/main" id="{30727076-0489-B702-781D-8D04BCEB4F70}"/>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139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3"/>
            <a:ext cx="10515600" cy="1325563"/>
          </a:xfrm>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p:cNvSpPr>
            <a:spLocks noGrp="1"/>
          </p:cNvSpPr>
          <p:nvPr>
            <p:ph idx="1"/>
          </p:nvPr>
        </p:nvSpPr>
        <p:spPr/>
        <p:txBody>
          <a:bodyPr>
            <a:noAutofit/>
          </a:bodyPr>
          <a:lstStyle/>
          <a:p>
            <a:r>
              <a:rPr lang="en-US" sz="2000" dirty="0">
                <a:latin typeface="Times New Roman"/>
                <a:cs typeface="Times New Roman"/>
              </a:rPr>
              <a:t>Reactions including </a:t>
            </a:r>
            <a:r>
              <a:rPr lang="en-US" sz="2000" i="1" dirty="0" err="1">
                <a:latin typeface="Times New Roman"/>
                <a:cs typeface="Times New Roman"/>
              </a:rPr>
              <a:t>ηN</a:t>
            </a:r>
            <a:r>
              <a:rPr lang="en-US" sz="2000" i="1" dirty="0">
                <a:latin typeface="Times New Roman"/>
                <a:cs typeface="Times New Roman"/>
              </a:rPr>
              <a:t> </a:t>
            </a:r>
            <a:r>
              <a:rPr lang="en-US" sz="2000" dirty="0">
                <a:latin typeface="Times New Roman"/>
                <a:cs typeface="Times New Roman"/>
              </a:rPr>
              <a:t>and </a:t>
            </a:r>
            <a:r>
              <a:rPr lang="en-US" sz="2000" i="1" dirty="0">
                <a:latin typeface="Times New Roman"/>
                <a:cs typeface="Times New Roman"/>
              </a:rPr>
              <a:t>K</a:t>
            </a:r>
            <a:r>
              <a:rPr lang="en-US" sz="2000" dirty="0">
                <a:latin typeface="Times New Roman"/>
                <a:cs typeface="Times New Roman"/>
              </a:rPr>
              <a:t>Λ channels notable </a:t>
            </a:r>
            <a:r>
              <a:rPr lang="mr-IN" sz="2000" dirty="0">
                <a:latin typeface="Times New Roman"/>
                <a:cs typeface="Times New Roman"/>
              </a:rPr>
              <a:t>–</a:t>
            </a:r>
            <a:r>
              <a:rPr lang="en-US" sz="2000" dirty="0">
                <a:latin typeface="Times New Roman"/>
                <a:cs typeface="Times New Roman"/>
              </a:rPr>
              <a:t> have pure isospin-1/2 contributions:</a:t>
            </a:r>
          </a:p>
          <a:p>
            <a:pPr marL="2743200" indent="0">
              <a:buNone/>
            </a:pPr>
            <a:r>
              <a:rPr lang="mr-IN" sz="2000" i="1" dirty="0">
                <a:latin typeface="Times New Roman"/>
                <a:cs typeface="Times New Roman"/>
              </a:rPr>
              <a:t>γp </a:t>
            </a:r>
            <a:r>
              <a:rPr lang="mr-IN" sz="2000" dirty="0">
                <a:latin typeface="Times New Roman"/>
                <a:cs typeface="Times New Roman"/>
              </a:rPr>
              <a:t>→ </a:t>
            </a:r>
            <a:r>
              <a:rPr lang="mr-IN" sz="2000" i="1" dirty="0">
                <a:latin typeface="Times New Roman"/>
                <a:cs typeface="Times New Roman"/>
              </a:rPr>
              <a:t>ηp</a:t>
            </a:r>
            <a:r>
              <a:rPr lang="mr-IN" sz="2000" dirty="0">
                <a:latin typeface="Times New Roman"/>
                <a:cs typeface="Times New Roman"/>
              </a:rPr>
              <a:t>,              </a:t>
            </a:r>
            <a:r>
              <a:rPr lang="mr-IN" sz="2000" i="1" dirty="0">
                <a:latin typeface="Times New Roman"/>
                <a:cs typeface="Times New Roman"/>
              </a:rPr>
              <a:t>π</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ηn</a:t>
            </a:r>
            <a:r>
              <a:rPr lang="mr-IN" sz="2000" dirty="0">
                <a:latin typeface="Times New Roman"/>
                <a:cs typeface="Times New Roman"/>
              </a:rPr>
              <a:t>, </a:t>
            </a:r>
            <a:endParaRPr lang="en-US" sz="2000" dirty="0">
              <a:latin typeface="Times New Roman"/>
              <a:cs typeface="Times New Roman"/>
            </a:endParaRPr>
          </a:p>
          <a:p>
            <a:pPr marL="2743200" indent="0">
              <a:buNone/>
            </a:pPr>
            <a:r>
              <a:rPr lang="mr-IN" sz="2000" i="1" dirty="0">
                <a:latin typeface="Times New Roman"/>
                <a:cs typeface="Times New Roman"/>
              </a:rPr>
              <a:t>γn </a:t>
            </a:r>
            <a:r>
              <a:rPr lang="mr-IN" sz="2000" dirty="0">
                <a:latin typeface="Times New Roman"/>
                <a:cs typeface="Times New Roman"/>
              </a:rPr>
              <a:t>→ </a:t>
            </a:r>
            <a:r>
              <a:rPr lang="mr-IN" sz="2000" i="1" dirty="0">
                <a:latin typeface="Times New Roman"/>
                <a:cs typeface="Times New Roman"/>
              </a:rPr>
              <a:t>ηn</a:t>
            </a:r>
            <a:r>
              <a:rPr lang="mr-IN" sz="2000" dirty="0">
                <a:latin typeface="Times New Roman"/>
                <a:cs typeface="Times New Roman"/>
              </a:rPr>
              <a:t>,</a:t>
            </a:r>
          </a:p>
          <a:p>
            <a:pPr marL="2743200" indent="0">
              <a:buNone/>
            </a:pPr>
            <a:r>
              <a:rPr lang="mr-IN" sz="2000" i="1" dirty="0">
                <a:latin typeface="Times New Roman"/>
                <a:cs typeface="Times New Roman"/>
              </a:rPr>
              <a:t>γp </a:t>
            </a:r>
            <a:r>
              <a:rPr lang="mr-IN" sz="2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a:t>
            </a:r>
            <a:r>
              <a:rPr lang="mr-IN" sz="2000" dirty="0">
                <a:latin typeface="Times New Roman"/>
                <a:cs typeface="Times New Roman"/>
              </a:rPr>
              <a:t>Λ,         </a:t>
            </a:r>
            <a:r>
              <a:rPr lang="mr-IN" sz="2000" i="1" dirty="0">
                <a:latin typeface="Times New Roman"/>
                <a:cs typeface="Times New Roman"/>
              </a:rPr>
              <a:t>π</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0</a:t>
            </a:r>
            <a:r>
              <a:rPr lang="mr-IN" sz="2000" dirty="0">
                <a:latin typeface="Times New Roman"/>
                <a:cs typeface="Times New Roman"/>
              </a:rPr>
              <a:t>Λ,</a:t>
            </a:r>
          </a:p>
          <a:p>
            <a:pPr marL="2743200" indent="0">
              <a:buNone/>
            </a:pPr>
            <a:r>
              <a:rPr lang="is-IS" sz="2000" i="1" dirty="0">
                <a:latin typeface="Times New Roman"/>
                <a:cs typeface="Times New Roman"/>
              </a:rPr>
              <a:t>γn </a:t>
            </a:r>
            <a:r>
              <a:rPr lang="is-IS" sz="2000" dirty="0">
                <a:latin typeface="Times New Roman"/>
                <a:cs typeface="Times New Roman"/>
              </a:rPr>
              <a:t>→ </a:t>
            </a:r>
            <a:r>
              <a:rPr lang="is-IS" sz="2000" i="1" dirty="0">
                <a:latin typeface="Times New Roman"/>
                <a:cs typeface="Times New Roman"/>
              </a:rPr>
              <a:t>K</a:t>
            </a:r>
            <a:r>
              <a:rPr lang="is-IS" sz="2000" baseline="30000" dirty="0">
                <a:latin typeface="Times New Roman"/>
                <a:cs typeface="Times New Roman"/>
              </a:rPr>
              <a:t>0</a:t>
            </a:r>
            <a:r>
              <a:rPr lang="is-IS" sz="2000" dirty="0">
                <a:latin typeface="Times New Roman"/>
                <a:cs typeface="Times New Roman"/>
              </a:rPr>
              <a:t>Λ.</a:t>
            </a:r>
          </a:p>
          <a:p>
            <a:r>
              <a:rPr lang="en-US" sz="2000" dirty="0"/>
              <a:t>Figure 5 summarizes the available data below </a:t>
            </a:r>
            <a:r>
              <a:rPr lang="en-US" sz="2000" i="1" dirty="0"/>
              <a:t>W </a:t>
            </a:r>
            <a:r>
              <a:rPr lang="en-US" sz="2000" dirty="0"/>
              <a:t>= 2</a:t>
            </a:r>
            <a:r>
              <a:rPr lang="en-US" sz="2000" i="1" dirty="0"/>
              <a:t>.</a:t>
            </a:r>
            <a:r>
              <a:rPr lang="en-US" sz="2000" dirty="0"/>
              <a:t>5 GeV for </a:t>
            </a:r>
            <a:r>
              <a:rPr lang="en-US" sz="2000" i="1" dirty="0"/>
              <a:t>π</a:t>
            </a:r>
            <a:r>
              <a:rPr lang="en-US" sz="2000" baseline="30000" dirty="0"/>
              <a:t>−</a:t>
            </a:r>
            <a:r>
              <a:rPr lang="en-US" sz="2000" i="1" dirty="0"/>
              <a:t>p </a:t>
            </a:r>
            <a:r>
              <a:rPr lang="en-US" sz="2000" dirty="0">
                <a:latin typeface="Times New Roman" panose="02020603050405020304" pitchFamily="18" charset="0"/>
                <a:cs typeface="Times New Roman" panose="02020603050405020304" pitchFamily="18" charset="0"/>
              </a:rPr>
              <a:t>→</a:t>
            </a:r>
            <a:r>
              <a:rPr lang="en-US" sz="2000" dirty="0"/>
              <a:t> </a:t>
            </a:r>
            <a:r>
              <a:rPr lang="en-US" sz="2000" i="1" dirty="0" err="1"/>
              <a:t>ηn</a:t>
            </a:r>
            <a:r>
              <a:rPr lang="en-US" sz="2000" dirty="0"/>
              <a:t>. </a:t>
            </a:r>
          </a:p>
          <a:p>
            <a:r>
              <a:rPr lang="en-US" sz="2000" dirty="0"/>
              <a:t>Photoproduction reactions significant </a:t>
            </a:r>
            <a:r>
              <a:rPr lang="mr-IN" sz="2000" dirty="0"/>
              <a:t>–</a:t>
            </a:r>
            <a:r>
              <a:rPr lang="en-US" sz="2000" dirty="0"/>
              <a:t> opportunity to search for “missing resonances” in reactions that do not involve the </a:t>
            </a:r>
            <a:r>
              <a:rPr lang="en-US" sz="2000" i="1" dirty="0"/>
              <a:t>πN </a:t>
            </a:r>
            <a:r>
              <a:rPr lang="en-US" sz="2000" dirty="0"/>
              <a:t>channel. </a:t>
            </a:r>
          </a:p>
          <a:p>
            <a:r>
              <a:rPr lang="en-US" sz="2000" dirty="0"/>
              <a:t>Combined photo- and pion-induced reactions help separate EM and hadronic vertices. </a:t>
            </a:r>
          </a:p>
          <a:p>
            <a:r>
              <a:rPr lang="en-US" sz="2000" dirty="0"/>
              <a:t>It is only by combining information from analyses of both </a:t>
            </a:r>
            <a:r>
              <a:rPr lang="en-US" sz="2000" i="1" dirty="0"/>
              <a:t>πN </a:t>
            </a:r>
            <a:r>
              <a:rPr lang="en-US" sz="2000" dirty="0"/>
              <a:t>elastic scattering and </a:t>
            </a:r>
            <a:r>
              <a:rPr lang="en-US" sz="2000" i="1" dirty="0"/>
              <a:t>γN </a:t>
            </a:r>
            <a:r>
              <a:rPr lang="en-US" sz="2000" dirty="0">
                <a:latin typeface="Times New Roman" panose="02020603050405020304" pitchFamily="18" charset="0"/>
                <a:cs typeface="Times New Roman" panose="02020603050405020304" pitchFamily="18" charset="0"/>
              </a:rPr>
              <a:t>→</a:t>
            </a:r>
            <a:r>
              <a:rPr lang="en-US" sz="2000" dirty="0"/>
              <a:t> </a:t>
            </a:r>
            <a:r>
              <a:rPr lang="en-US" sz="2000" i="1" dirty="0"/>
              <a:t>πN </a:t>
            </a:r>
            <a:r>
              <a:rPr lang="en-US" sz="2000" dirty="0"/>
              <a:t>that make it possible to determine the </a:t>
            </a:r>
            <a:r>
              <a:rPr lang="en-US" sz="2000" i="1" dirty="0"/>
              <a:t>A</a:t>
            </a:r>
            <a:r>
              <a:rPr lang="en-US" sz="2000" baseline="-25000" dirty="0"/>
              <a:t>1/2</a:t>
            </a:r>
            <a:r>
              <a:rPr lang="en-US" sz="2000" dirty="0"/>
              <a:t> and </a:t>
            </a:r>
            <a:r>
              <a:rPr lang="en-US" sz="2000" i="1" dirty="0"/>
              <a:t>A</a:t>
            </a:r>
            <a:r>
              <a:rPr lang="en-US" sz="2000" baseline="-25000" dirty="0"/>
              <a:t>3/2</a:t>
            </a:r>
            <a:r>
              <a:rPr lang="en-US" sz="2000" dirty="0"/>
              <a:t> helicity couplings for </a:t>
            </a:r>
            <a:r>
              <a:rPr lang="en-US" sz="2000" i="1" dirty="0"/>
              <a:t>N</a:t>
            </a:r>
            <a:r>
              <a:rPr lang="en-US" sz="2000" baseline="30000" dirty="0"/>
              <a:t>∗</a:t>
            </a:r>
          </a:p>
          <a:p>
            <a:endParaRPr lang="en-US" sz="2200" dirty="0">
              <a:latin typeface="Times New Roman"/>
              <a:cs typeface="Times New Roman"/>
            </a:endParaRPr>
          </a:p>
        </p:txBody>
      </p:sp>
      <p:sp>
        <p:nvSpPr>
          <p:cNvPr id="4" name="Rectangle 3">
            <a:extLst>
              <a:ext uri="{FF2B5EF4-FFF2-40B4-BE49-F238E27FC236}">
                <a16:creationId xmlns:a16="http://schemas.microsoft.com/office/drawing/2014/main" id="{635705D2-68F2-BFAB-43CA-19701BED2F59}"/>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46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97AF-66E2-C308-D613-897496AF8AE7}"/>
              </a:ext>
            </a:extLst>
          </p:cNvPr>
          <p:cNvSpPr>
            <a:spLocks noGrp="1"/>
          </p:cNvSpPr>
          <p:nvPr>
            <p:ph type="title"/>
          </p:nvPr>
        </p:nvSpPr>
        <p:spPr/>
        <p:txBody>
          <a:bodyPr/>
          <a:lstStyle/>
          <a:p>
            <a:pPr algn="ctr"/>
            <a:r>
              <a:rPr lang="en-US" dirty="0">
                <a:latin typeface="Times New Roman"/>
                <a:cs typeface="Times New Roman"/>
              </a:rPr>
              <a:t>What is a Meson Factory?</a:t>
            </a:r>
          </a:p>
        </p:txBody>
      </p:sp>
      <p:sp>
        <p:nvSpPr>
          <p:cNvPr id="3" name="Content Placeholder 2">
            <a:extLst>
              <a:ext uri="{FF2B5EF4-FFF2-40B4-BE49-F238E27FC236}">
                <a16:creationId xmlns:a16="http://schemas.microsoft.com/office/drawing/2014/main" id="{9E8679B1-6F11-C95A-E2F9-A5EC96C2B2A9}"/>
              </a:ext>
            </a:extLst>
          </p:cNvPr>
          <p:cNvSpPr>
            <a:spLocks noGrp="1"/>
          </p:cNvSpPr>
          <p:nvPr>
            <p:ph idx="1"/>
          </p:nvPr>
        </p:nvSpPr>
        <p:spPr>
          <a:xfrm>
            <a:off x="947927" y="1825625"/>
            <a:ext cx="10167569" cy="4351338"/>
          </a:xfrm>
        </p:spPr>
        <p:txBody>
          <a:bodyPr>
            <a:normAutofit/>
          </a:bodyPr>
          <a:lstStyle/>
          <a:p>
            <a:pPr marL="0" indent="0" algn="just">
              <a:spcBef>
                <a:spcPts val="0"/>
              </a:spcBef>
              <a:buNone/>
            </a:pPr>
            <a:r>
              <a:rPr lang="en-US" sz="2400" dirty="0">
                <a:latin typeface="Times New Roman"/>
                <a:cs typeface="Times New Roman"/>
              </a:rPr>
              <a:t>“</a:t>
            </a:r>
            <a:r>
              <a:rPr lang="en-US" sz="2400" i="1" dirty="0">
                <a:latin typeface="Times New Roman"/>
                <a:cs typeface="Times New Roman"/>
              </a:rPr>
              <a:t>Meson factories are medium-energy accelerators (300-1000 MeV), capable of producing proton beams of much greater intensity than other types of existing machines</a:t>
            </a:r>
            <a:r>
              <a:rPr lang="en-US" sz="2400" dirty="0">
                <a:latin typeface="Times New Roman"/>
                <a:cs typeface="Times New Roman"/>
              </a:rPr>
              <a:t>.” – </a:t>
            </a:r>
            <a:r>
              <a:rPr lang="en-US" sz="2400" dirty="0">
                <a:solidFill>
                  <a:srgbClr val="0000FF"/>
                </a:solidFill>
                <a:latin typeface="Times New Roman"/>
                <a:cs typeface="Times New Roman"/>
              </a:rPr>
              <a:t>The Ramsey Panel</a:t>
            </a:r>
            <a:r>
              <a:rPr lang="en-US" sz="2400" dirty="0">
                <a:latin typeface="Times New Roman"/>
                <a:cs typeface="Times New Roman"/>
              </a:rPr>
              <a:t>: Hans A. Bethe, chairman, Herman Feshbach, Harry Gove, W. W. Havens, Jr., Robert Christy, Gerald Phillips and Robert R. Wilson. </a:t>
            </a:r>
            <a:r>
              <a:rPr lang="en-US" sz="2000" dirty="0">
                <a:effectLst/>
                <a:highlight>
                  <a:srgbClr val="FFFF00"/>
                </a:highlight>
                <a:latin typeface="Times New Roman"/>
                <a:cs typeface="Times New Roman"/>
              </a:rPr>
              <a:t>Physics Today </a:t>
            </a:r>
            <a:r>
              <a:rPr lang="en-US" sz="2000" b="1" dirty="0">
                <a:effectLst/>
                <a:highlight>
                  <a:srgbClr val="FFFF00"/>
                </a:highlight>
                <a:latin typeface="Times New Roman"/>
                <a:cs typeface="Times New Roman"/>
              </a:rPr>
              <a:t>17</a:t>
            </a:r>
            <a:r>
              <a:rPr lang="en-US" sz="2000" dirty="0">
                <a:effectLst/>
                <a:highlight>
                  <a:srgbClr val="FFFF00"/>
                </a:highlight>
                <a:latin typeface="Times New Roman"/>
                <a:cs typeface="Times New Roman"/>
              </a:rPr>
              <a:t>, 68 (1964).</a:t>
            </a:r>
          </a:p>
          <a:p>
            <a:pPr marL="0" indent="0" algn="just">
              <a:spcBef>
                <a:spcPts val="0"/>
              </a:spcBef>
              <a:buNone/>
            </a:pPr>
            <a:endParaRPr lang="en-US" sz="2400" dirty="0">
              <a:effectLst/>
              <a:latin typeface="Times New Roman"/>
              <a:cs typeface="Times New Roman"/>
            </a:endParaRPr>
          </a:p>
          <a:p>
            <a:pPr marL="0" indent="0" algn="just">
              <a:spcBef>
                <a:spcPts val="0"/>
              </a:spcBef>
              <a:buNone/>
            </a:pPr>
            <a:r>
              <a:rPr lang="en-US" sz="2400" dirty="0">
                <a:effectLst/>
                <a:latin typeface="Times New Roman"/>
                <a:cs typeface="Times New Roman"/>
              </a:rPr>
              <a:t>“</a:t>
            </a:r>
            <a:r>
              <a:rPr lang="en-US" sz="2400" i="1" dirty="0">
                <a:effectLst/>
                <a:latin typeface="Times New Roman"/>
                <a:cs typeface="Times New Roman"/>
              </a:rPr>
              <a:t>Accelerators that will produce 500—1000 MeV nucleons and mesons in beams thousands of times more intense than existing machines will be able to do experiments never before possible, increase precision of others and reveal processes now unknown</a:t>
            </a:r>
            <a:r>
              <a:rPr lang="en-US" sz="2400" dirty="0">
                <a:effectLst/>
                <a:latin typeface="Times New Roman"/>
                <a:cs typeface="Times New Roman"/>
              </a:rPr>
              <a:t>”. Louis Rosen</a:t>
            </a:r>
            <a:r>
              <a:rPr lang="en-US" sz="2400" dirty="0">
                <a:effectLst/>
                <a:highlight>
                  <a:srgbClr val="FFFF00"/>
                </a:highlight>
                <a:latin typeface="Times New Roman"/>
                <a:cs typeface="Times New Roman"/>
              </a:rPr>
              <a:t> </a:t>
            </a:r>
            <a:r>
              <a:rPr lang="en-US" sz="2000" dirty="0">
                <a:effectLst/>
                <a:highlight>
                  <a:srgbClr val="FFFF00"/>
                </a:highlight>
                <a:latin typeface="Times New Roman"/>
                <a:cs typeface="Times New Roman"/>
              </a:rPr>
              <a:t>Physics Today </a:t>
            </a:r>
            <a:r>
              <a:rPr lang="en-US" sz="2000" b="1" dirty="0">
                <a:effectLst/>
                <a:highlight>
                  <a:srgbClr val="FFFF00"/>
                </a:highlight>
                <a:latin typeface="Times New Roman"/>
                <a:cs typeface="Times New Roman"/>
              </a:rPr>
              <a:t>19</a:t>
            </a:r>
            <a:r>
              <a:rPr lang="en-US" sz="2000" dirty="0">
                <a:effectLst/>
                <a:highlight>
                  <a:srgbClr val="FFFF00"/>
                </a:highlight>
                <a:latin typeface="Times New Roman"/>
                <a:cs typeface="Times New Roman"/>
              </a:rPr>
              <a:t>, 21 (1966)</a:t>
            </a:r>
          </a:p>
          <a:p>
            <a:pPr marL="0" indent="0" algn="just">
              <a:spcBef>
                <a:spcPts val="0"/>
              </a:spcBef>
              <a:buNone/>
            </a:pPr>
            <a:endParaRPr lang="en-US" sz="2000" dirty="0">
              <a:highlight>
                <a:srgbClr val="FFFF00"/>
              </a:highlight>
              <a:latin typeface="Times New Roman"/>
              <a:cs typeface="Times New Roman"/>
            </a:endParaRPr>
          </a:p>
          <a:p>
            <a:pPr marL="0" indent="0" algn="just">
              <a:spcBef>
                <a:spcPts val="0"/>
              </a:spcBef>
              <a:buNone/>
            </a:pPr>
            <a:r>
              <a:rPr lang="en-US" sz="2400" dirty="0">
                <a:latin typeface="Times New Roman" panose="02020603050405020304" pitchFamily="18" charset="0"/>
                <a:cs typeface="Times New Roman" panose="02020603050405020304" pitchFamily="18" charset="0"/>
              </a:rPr>
              <a:t>    →     LAMPF (USA), TRIUMF (Canada), SIN (Switzerland)</a:t>
            </a:r>
          </a:p>
        </p:txBody>
      </p:sp>
      <p:sp>
        <p:nvSpPr>
          <p:cNvPr id="5" name="Left Arrow 31">
            <a:extLst>
              <a:ext uri="{FF2B5EF4-FFF2-40B4-BE49-F238E27FC236}">
                <a16:creationId xmlns:a16="http://schemas.microsoft.com/office/drawing/2014/main" id="{FB491768-993A-796E-D737-338C132E777A}"/>
              </a:ext>
            </a:extLst>
          </p:cNvPr>
          <p:cNvSpPr/>
          <p:nvPr/>
        </p:nvSpPr>
        <p:spPr>
          <a:xfrm rot="10800000">
            <a:off x="1186231" y="5384545"/>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6594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p:cNvSpPr>
            <a:spLocks noGrp="1"/>
          </p:cNvSpPr>
          <p:nvPr>
            <p:ph idx="1"/>
          </p:nvPr>
        </p:nvSpPr>
        <p:spPr/>
        <p:txBody>
          <a:bodyPr>
            <a:normAutofit/>
          </a:bodyPr>
          <a:lstStyle/>
          <a:p>
            <a:pPr algn="just"/>
            <a:r>
              <a:rPr lang="en-US" i="1" dirty="0" err="1">
                <a:latin typeface="Times New Roman"/>
                <a:cs typeface="Times New Roman"/>
              </a:rPr>
              <a:t>γp</a:t>
            </a:r>
            <a:r>
              <a:rPr lang="en-US" i="1" dirty="0">
                <a:latin typeface="Times New Roman"/>
                <a:cs typeface="Times New Roman"/>
              </a:rPr>
              <a:t> </a:t>
            </a:r>
            <a:r>
              <a:rPr lang="en-US" dirty="0">
                <a:latin typeface="Times New Roman"/>
                <a:cs typeface="Times New Roman"/>
              </a:rPr>
              <a:t>→ </a:t>
            </a:r>
            <a:r>
              <a:rPr lang="en-US" i="1" dirty="0" err="1">
                <a:latin typeface="Times New Roman"/>
                <a:cs typeface="Times New Roman"/>
              </a:rPr>
              <a:t>ηp</a:t>
            </a:r>
            <a:r>
              <a:rPr lang="en-US" i="1" dirty="0">
                <a:latin typeface="Times New Roman"/>
                <a:cs typeface="Times New Roman"/>
              </a:rPr>
              <a:t> </a:t>
            </a:r>
            <a:r>
              <a:rPr lang="en-US" dirty="0">
                <a:latin typeface="Times New Roman"/>
                <a:cs typeface="Times New Roman"/>
              </a:rPr>
              <a:t>reaction is a key to EM  goal of a “</a:t>
            </a:r>
            <a:r>
              <a:rPr lang="en-US" i="1" dirty="0">
                <a:latin typeface="Times New Roman"/>
                <a:cs typeface="Times New Roman"/>
              </a:rPr>
              <a:t>complete measurement</a:t>
            </a:r>
            <a:r>
              <a:rPr lang="en-US" dirty="0">
                <a:latin typeface="Times New Roman"/>
                <a:cs typeface="Times New Roman"/>
              </a:rPr>
              <a:t>”. </a:t>
            </a:r>
          </a:p>
          <a:p>
            <a:pPr algn="just"/>
            <a:r>
              <a:rPr lang="en-US" dirty="0">
                <a:latin typeface="Times New Roman"/>
                <a:cs typeface="Times New Roman"/>
              </a:rPr>
              <a:t>Coupled-channel analyses will need precise data for </a:t>
            </a:r>
            <a:r>
              <a:rPr lang="en-US" i="1" dirty="0">
                <a:latin typeface="Times New Roman"/>
                <a:cs typeface="Times New Roman"/>
              </a:rPr>
              <a:t>π</a:t>
            </a:r>
            <a:r>
              <a:rPr lang="en-US" baseline="30000" dirty="0">
                <a:latin typeface="Times New Roman"/>
                <a:cs typeface="Times New Roman"/>
              </a:rPr>
              <a:t>−</a:t>
            </a:r>
            <a:r>
              <a:rPr lang="en-US" i="1" dirty="0">
                <a:latin typeface="Times New Roman"/>
                <a:cs typeface="Times New Roman"/>
              </a:rPr>
              <a:t>p </a:t>
            </a:r>
            <a:r>
              <a:rPr lang="en-US" dirty="0">
                <a:latin typeface="Times New Roman"/>
                <a:cs typeface="Times New Roman"/>
              </a:rPr>
              <a:t>→ </a:t>
            </a:r>
            <a:r>
              <a:rPr lang="en-US" i="1" dirty="0" err="1">
                <a:latin typeface="Times New Roman"/>
                <a:cs typeface="Times New Roman"/>
              </a:rPr>
              <a:t>ηn</a:t>
            </a:r>
            <a:r>
              <a:rPr lang="en-US" dirty="0">
                <a:latin typeface="Times New Roman"/>
                <a:cs typeface="Times New Roman"/>
              </a:rPr>
              <a:t>. </a:t>
            </a:r>
          </a:p>
          <a:p>
            <a:pPr algn="just"/>
            <a:r>
              <a:rPr lang="en-US" dirty="0">
                <a:latin typeface="Times New Roman"/>
                <a:cs typeface="Times New Roman"/>
              </a:rPr>
              <a:t>Most </a:t>
            </a:r>
            <a:r>
              <a:rPr lang="en-US" i="1" dirty="0">
                <a:latin typeface="Times New Roman"/>
                <a:cs typeface="Times New Roman"/>
              </a:rPr>
              <a:t>π</a:t>
            </a:r>
            <a:r>
              <a:rPr lang="en-US" baseline="30000" dirty="0">
                <a:latin typeface="Times New Roman"/>
                <a:cs typeface="Times New Roman"/>
              </a:rPr>
              <a:t>−</a:t>
            </a:r>
            <a:r>
              <a:rPr lang="en-US" i="1" dirty="0">
                <a:latin typeface="Times New Roman"/>
                <a:cs typeface="Times New Roman"/>
              </a:rPr>
              <a:t>p </a:t>
            </a:r>
            <a:r>
              <a:rPr lang="en-US" dirty="0">
                <a:latin typeface="Times New Roman"/>
                <a:cs typeface="Times New Roman"/>
              </a:rPr>
              <a:t>→ </a:t>
            </a:r>
            <a:r>
              <a:rPr lang="en-US" i="1" dirty="0" err="1">
                <a:latin typeface="Times New Roman"/>
                <a:cs typeface="Times New Roman"/>
              </a:rPr>
              <a:t>ηn</a:t>
            </a:r>
            <a:r>
              <a:rPr lang="en-US" dirty="0">
                <a:latin typeface="Times New Roman"/>
                <a:cs typeface="Times New Roman"/>
              </a:rPr>
              <a:t> data were published in the 1970s, is unreliable above </a:t>
            </a:r>
            <a:r>
              <a:rPr lang="en-US" i="1" dirty="0">
                <a:latin typeface="Times New Roman"/>
                <a:cs typeface="Times New Roman"/>
              </a:rPr>
              <a:t>W </a:t>
            </a:r>
            <a:r>
              <a:rPr lang="en-US" dirty="0">
                <a:latin typeface="Times New Roman"/>
                <a:cs typeface="Times New Roman"/>
              </a:rPr>
              <a:t>= 1620 MeV. </a:t>
            </a:r>
          </a:p>
          <a:p>
            <a:pPr algn="just"/>
            <a:r>
              <a:rPr lang="en-US" dirty="0">
                <a:latin typeface="Times New Roman"/>
                <a:cs typeface="Times New Roman"/>
              </a:rPr>
              <a:t>Measurements of </a:t>
            </a:r>
            <a:r>
              <a:rPr lang="en-US" i="1" dirty="0">
                <a:latin typeface="Times New Roman"/>
                <a:cs typeface="Times New Roman"/>
              </a:rPr>
              <a:t>π</a:t>
            </a:r>
            <a:r>
              <a:rPr lang="en-US" baseline="30000" dirty="0">
                <a:latin typeface="Times New Roman"/>
                <a:cs typeface="Times New Roman"/>
              </a:rPr>
              <a:t>−</a:t>
            </a:r>
            <a:r>
              <a:rPr lang="en-US" i="1" dirty="0">
                <a:latin typeface="Times New Roman"/>
                <a:cs typeface="Times New Roman"/>
              </a:rPr>
              <a:t>p </a:t>
            </a:r>
            <a:r>
              <a:rPr lang="en-US" dirty="0">
                <a:latin typeface="Times New Roman"/>
                <a:cs typeface="Times New Roman"/>
              </a:rPr>
              <a:t>→ </a:t>
            </a:r>
            <a:r>
              <a:rPr lang="en-US" i="1" dirty="0" err="1">
                <a:latin typeface="Times New Roman"/>
                <a:cs typeface="Times New Roman"/>
              </a:rPr>
              <a:t>ηn</a:t>
            </a:r>
            <a:r>
              <a:rPr lang="en-US" i="1" dirty="0">
                <a:latin typeface="Times New Roman"/>
                <a:cs typeface="Times New Roman"/>
              </a:rPr>
              <a:t> </a:t>
            </a:r>
            <a:r>
              <a:rPr lang="en-US" dirty="0">
                <a:latin typeface="Times New Roman"/>
                <a:cs typeface="Times New Roman"/>
              </a:rPr>
              <a:t>taken in 1990’s by the Crystal Ball Collaboration [18] </a:t>
            </a:r>
            <a:r>
              <a:rPr lang="mr-IN" dirty="0">
                <a:latin typeface="Times New Roman"/>
                <a:cs typeface="Times New Roman"/>
              </a:rPr>
              <a:t>–</a:t>
            </a:r>
            <a:r>
              <a:rPr lang="en-US" dirty="0">
                <a:latin typeface="Times New Roman"/>
                <a:cs typeface="Times New Roman"/>
              </a:rPr>
              <a:t> extend to peak of S</a:t>
            </a:r>
            <a:r>
              <a:rPr lang="en-US" baseline="-25000" dirty="0">
                <a:latin typeface="Times New Roman"/>
                <a:cs typeface="Times New Roman"/>
              </a:rPr>
              <a:t>11</a:t>
            </a:r>
            <a:r>
              <a:rPr lang="en-US" dirty="0">
                <a:latin typeface="Times New Roman"/>
                <a:cs typeface="Times New Roman"/>
              </a:rPr>
              <a:t> resonance at 1535 MeV.</a:t>
            </a:r>
          </a:p>
          <a:p>
            <a:pPr algn="just"/>
            <a:r>
              <a:rPr lang="en-US" dirty="0">
                <a:latin typeface="Times New Roman"/>
                <a:cs typeface="Times New Roman"/>
              </a:rPr>
              <a:t> Fig. 5 shows very few polarization data exist for </a:t>
            </a:r>
            <a:r>
              <a:rPr lang="en-US" i="1" dirty="0">
                <a:latin typeface="Times New Roman"/>
                <a:cs typeface="Times New Roman"/>
              </a:rPr>
              <a:t>π</a:t>
            </a:r>
            <a:r>
              <a:rPr lang="en-US" baseline="30000" dirty="0">
                <a:latin typeface="Times New Roman"/>
                <a:cs typeface="Times New Roman"/>
              </a:rPr>
              <a:t>−</a:t>
            </a:r>
            <a:r>
              <a:rPr lang="en-US" i="1" dirty="0">
                <a:latin typeface="Times New Roman"/>
                <a:cs typeface="Times New Roman"/>
              </a:rPr>
              <a:t>p </a:t>
            </a:r>
            <a:r>
              <a:rPr lang="en-US" dirty="0">
                <a:latin typeface="Times New Roman"/>
                <a:cs typeface="Times New Roman"/>
              </a:rPr>
              <a:t>→ </a:t>
            </a:r>
            <a:r>
              <a:rPr lang="en-US" i="1" dirty="0" err="1">
                <a:latin typeface="Times New Roman"/>
                <a:cs typeface="Times New Roman"/>
              </a:rPr>
              <a:t>ηn</a:t>
            </a:r>
            <a:r>
              <a:rPr lang="en-US" dirty="0">
                <a:latin typeface="Times New Roman"/>
                <a:cs typeface="Times New Roman"/>
              </a:rPr>
              <a:t>. Ref. [19] points out the imbalance of </a:t>
            </a:r>
            <a:r>
              <a:rPr lang="en-US" dirty="0" err="1">
                <a:latin typeface="Times New Roman"/>
                <a:cs typeface="Times New Roman"/>
              </a:rPr>
              <a:t>γ</a:t>
            </a:r>
            <a:r>
              <a:rPr lang="en-US" dirty="0">
                <a:latin typeface="Times New Roman"/>
                <a:cs typeface="Times New Roman"/>
              </a:rPr>
              <a:t>- </a:t>
            </a:r>
            <a:r>
              <a:rPr lang="en-US" i="1" dirty="0">
                <a:latin typeface="Times New Roman"/>
                <a:cs typeface="Times New Roman"/>
              </a:rPr>
              <a:t>vs</a:t>
            </a:r>
            <a:r>
              <a:rPr lang="en-US" dirty="0">
                <a:latin typeface="Times New Roman"/>
                <a:cs typeface="Times New Roman"/>
              </a:rPr>
              <a:t>. π-induced </a:t>
            </a:r>
            <a:r>
              <a:rPr lang="en-US" i="1" dirty="0" err="1">
                <a:latin typeface="Times New Roman"/>
                <a:cs typeface="Times New Roman"/>
              </a:rPr>
              <a:t>η</a:t>
            </a:r>
            <a:r>
              <a:rPr lang="en-US" dirty="0">
                <a:latin typeface="Times New Roman"/>
                <a:cs typeface="Times New Roman"/>
              </a:rPr>
              <a:t> data.</a:t>
            </a:r>
            <a:endParaRPr lang="en-US" i="1" dirty="0">
              <a:latin typeface="Times New Roman"/>
              <a:cs typeface="Times New Roman"/>
            </a:endParaRPr>
          </a:p>
        </p:txBody>
      </p:sp>
      <p:sp>
        <p:nvSpPr>
          <p:cNvPr id="4" name="Rectangle 3">
            <a:extLst>
              <a:ext uri="{FF2B5EF4-FFF2-40B4-BE49-F238E27FC236}">
                <a16:creationId xmlns:a16="http://schemas.microsoft.com/office/drawing/2014/main" id="{9730725B-B8F5-6FAD-454B-8EDDEDEEF6DB}"/>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67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8" y="223457"/>
            <a:ext cx="10515600" cy="1325563"/>
          </a:xfrm>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p:cNvSpPr>
            <a:spLocks noGrp="1"/>
          </p:cNvSpPr>
          <p:nvPr>
            <p:ph idx="1"/>
          </p:nvPr>
        </p:nvSpPr>
        <p:spPr/>
        <p:txBody>
          <a:bodyPr>
            <a:normAutofit/>
          </a:bodyPr>
          <a:lstStyle/>
          <a:p>
            <a:r>
              <a:rPr lang="en-US" dirty="0">
                <a:latin typeface="Times New Roman"/>
                <a:cs typeface="Times New Roman"/>
              </a:rPr>
              <a:t>Reason to study π</a:t>
            </a:r>
            <a:r>
              <a:rPr lang="en-US" baseline="30000" dirty="0">
                <a:latin typeface="Times New Roman"/>
                <a:cs typeface="Times New Roman"/>
              </a:rPr>
              <a:t>−</a:t>
            </a:r>
            <a:r>
              <a:rPr lang="en-US" dirty="0">
                <a:latin typeface="Times New Roman"/>
                <a:cs typeface="Times New Roman"/>
              </a:rPr>
              <a:t>p → K</a:t>
            </a:r>
            <a:r>
              <a:rPr lang="en-US" baseline="30000" dirty="0">
                <a:latin typeface="Times New Roman"/>
                <a:cs typeface="Times New Roman"/>
              </a:rPr>
              <a:t>0</a:t>
            </a:r>
            <a:r>
              <a:rPr lang="en-US" dirty="0">
                <a:latin typeface="Times New Roman"/>
                <a:cs typeface="Times New Roman"/>
              </a:rPr>
              <a:t>Λ given by resonances from KΛ photo- production claimed by Bonn-</a:t>
            </a:r>
            <a:r>
              <a:rPr lang="en-US" dirty="0" err="1">
                <a:latin typeface="Times New Roman"/>
                <a:cs typeface="Times New Roman"/>
              </a:rPr>
              <a:t>Gatchina</a:t>
            </a:r>
            <a:r>
              <a:rPr lang="en-US" dirty="0">
                <a:latin typeface="Times New Roman"/>
                <a:cs typeface="Times New Roman"/>
              </a:rPr>
              <a:t> group [20, 21] and others [22].</a:t>
            </a:r>
          </a:p>
          <a:p>
            <a:r>
              <a:rPr lang="en-US" dirty="0">
                <a:latin typeface="Times New Roman"/>
                <a:cs typeface="Times New Roman"/>
              </a:rPr>
              <a:t>These states have large branching ratio into KΛ, pion-induced K</a:t>
            </a:r>
            <a:r>
              <a:rPr lang="en-US" baseline="30000" dirty="0">
                <a:latin typeface="Times New Roman"/>
                <a:cs typeface="Times New Roman"/>
              </a:rPr>
              <a:t>0</a:t>
            </a:r>
            <a:r>
              <a:rPr lang="en-US" dirty="0">
                <a:latin typeface="Times New Roman"/>
                <a:cs typeface="Times New Roman"/>
              </a:rPr>
              <a:t>Λ production provides an independent reaction to confirm these states. </a:t>
            </a:r>
          </a:p>
          <a:p>
            <a:r>
              <a:rPr lang="en-US" dirty="0">
                <a:latin typeface="Times New Roman"/>
                <a:cs typeface="Times New Roman"/>
              </a:rPr>
              <a:t>Current data are not of sufficient quality to do so. </a:t>
            </a:r>
          </a:p>
          <a:p>
            <a:r>
              <a:rPr lang="en-US" dirty="0">
                <a:latin typeface="Times New Roman"/>
                <a:cs typeface="Times New Roman"/>
              </a:rPr>
              <a:t>These new states have only weak branching fractions into the πN channel, as they are less visible in elastic πN scattering. </a:t>
            </a:r>
          </a:p>
          <a:p>
            <a:r>
              <a:rPr lang="en-US" dirty="0">
                <a:latin typeface="Times New Roman"/>
                <a:cs typeface="Times New Roman"/>
              </a:rPr>
              <a:t>Expect a signal of moderate strength for π</a:t>
            </a:r>
            <a:r>
              <a:rPr lang="en-US" baseline="30000" dirty="0">
                <a:latin typeface="Times New Roman"/>
                <a:cs typeface="Times New Roman"/>
              </a:rPr>
              <a:t>−</a:t>
            </a:r>
            <a:r>
              <a:rPr lang="en-US" dirty="0">
                <a:latin typeface="Times New Roman"/>
                <a:cs typeface="Times New Roman"/>
              </a:rPr>
              <a:t>p → K</a:t>
            </a:r>
            <a:r>
              <a:rPr lang="en-US" baseline="30000" dirty="0">
                <a:latin typeface="Times New Roman"/>
                <a:cs typeface="Times New Roman"/>
              </a:rPr>
              <a:t>0</a:t>
            </a:r>
            <a:r>
              <a:rPr lang="en-US" dirty="0">
                <a:latin typeface="Times New Roman"/>
                <a:cs typeface="Times New Roman"/>
              </a:rPr>
              <a:t>Λ.</a:t>
            </a:r>
          </a:p>
          <a:p>
            <a:endParaRPr lang="en-US" dirty="0"/>
          </a:p>
        </p:txBody>
      </p:sp>
      <p:sp>
        <p:nvSpPr>
          <p:cNvPr id="4" name="Rectangle 3">
            <a:extLst>
              <a:ext uri="{FF2B5EF4-FFF2-40B4-BE49-F238E27FC236}">
                <a16:creationId xmlns:a16="http://schemas.microsoft.com/office/drawing/2014/main" id="{4FDD3516-E505-DBB7-0551-E01F31867700}"/>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565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1325563"/>
          </a:xfrm>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Striking example of why improved data for pion-induced kaon production are necessary is given by the </a:t>
            </a:r>
            <a:r>
              <a:rPr lang="en-US" i="1" dirty="0"/>
              <a:t>N</a:t>
            </a:r>
            <a:r>
              <a:rPr lang="en-US" dirty="0"/>
              <a:t>(1710)1</a:t>
            </a:r>
            <a:r>
              <a:rPr lang="en-US" i="1" dirty="0"/>
              <a:t>/</a:t>
            </a:r>
            <a:r>
              <a:rPr lang="en-US" dirty="0"/>
              <a:t>2</a:t>
            </a:r>
            <a:r>
              <a:rPr lang="en-US" baseline="30000" dirty="0"/>
              <a:t>+</a:t>
            </a:r>
            <a:r>
              <a:rPr lang="en-US" dirty="0"/>
              <a:t>. </a:t>
            </a:r>
          </a:p>
          <a:p>
            <a:r>
              <a:rPr lang="en-US" dirty="0"/>
              <a:t>Properties/existence debated </a:t>
            </a:r>
            <a:r>
              <a:rPr lang="mr-IN" dirty="0"/>
              <a:t>–</a:t>
            </a:r>
            <a:r>
              <a:rPr lang="en-US" dirty="0"/>
              <a:t> intimately intertwined with the reaction </a:t>
            </a:r>
            <a:r>
              <a:rPr lang="en-US" i="1" dirty="0"/>
              <a:t>π</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Λ; similar arguments apply to the </a:t>
            </a:r>
            <a:r>
              <a:rPr lang="en-US" i="1" dirty="0"/>
              <a:t>N</a:t>
            </a:r>
            <a:r>
              <a:rPr lang="en-US" dirty="0"/>
              <a:t>(1900)3</a:t>
            </a:r>
            <a:r>
              <a:rPr lang="en-US" i="1" dirty="0"/>
              <a:t>/</a:t>
            </a:r>
            <a:r>
              <a:rPr lang="en-US" dirty="0"/>
              <a:t>2</a:t>
            </a:r>
            <a:r>
              <a:rPr lang="en-US" baseline="30000" dirty="0"/>
              <a:t>+</a:t>
            </a:r>
            <a:r>
              <a:rPr lang="en-US" dirty="0"/>
              <a:t>. [23]</a:t>
            </a:r>
          </a:p>
          <a:p>
            <a:r>
              <a:rPr lang="en-US" dirty="0"/>
              <a:t>The latter resonance was also found in kaon photoproduction [22], which makes its study in the reaction </a:t>
            </a:r>
            <a:r>
              <a:rPr lang="en-US" i="1" dirty="0"/>
              <a:t>π</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Λ especially promising.</a:t>
            </a:r>
          </a:p>
          <a:p>
            <a:r>
              <a:rPr lang="en-US" dirty="0"/>
              <a:t>Precise data for </a:t>
            </a:r>
            <a:r>
              <a:rPr lang="en-US" i="1" dirty="0"/>
              <a:t>π</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Λ (combined with </a:t>
            </a:r>
            <a:r>
              <a:rPr lang="en-US" i="1" dirty="0"/>
              <a:t>K</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Ξ</a:t>
            </a:r>
            <a:r>
              <a:rPr lang="en-US" baseline="30000" dirty="0"/>
              <a:t>0</a:t>
            </a:r>
            <a:r>
              <a:rPr lang="en-US" dirty="0"/>
              <a:t>) enable study of SU(3) flavor symmetry and its breaking. </a:t>
            </a:r>
          </a:p>
          <a:p>
            <a:r>
              <a:rPr lang="en-US" dirty="0"/>
              <a:t>SU(3) flavor symmetry relations could be confirmed to surprising accuracy by comparing the reactions </a:t>
            </a:r>
            <a:r>
              <a:rPr lang="en-US" i="1" dirty="0"/>
              <a:t>π</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err="1"/>
              <a:t>ηn</a:t>
            </a:r>
            <a:r>
              <a:rPr lang="en-US" i="1" dirty="0"/>
              <a:t> </a:t>
            </a:r>
            <a:r>
              <a:rPr lang="en-US" dirty="0"/>
              <a:t>and </a:t>
            </a:r>
            <a:r>
              <a:rPr lang="en-US" i="1" dirty="0"/>
              <a:t>K</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err="1"/>
              <a:t>η</a:t>
            </a:r>
            <a:r>
              <a:rPr lang="en-US" dirty="0" err="1"/>
              <a:t>Λ</a:t>
            </a:r>
            <a:r>
              <a:rPr lang="en-US" dirty="0"/>
              <a:t>. [24] </a:t>
            </a:r>
          </a:p>
          <a:p>
            <a:r>
              <a:rPr lang="en-US" dirty="0"/>
              <a:t>Simultaneous study of  </a:t>
            </a:r>
            <a:r>
              <a:rPr lang="en-US" i="1" dirty="0"/>
              <a:t>π</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Λ and </a:t>
            </a:r>
            <a:r>
              <a:rPr lang="en-US" i="1" dirty="0"/>
              <a:t>K</a:t>
            </a:r>
            <a:r>
              <a:rPr lang="en-US" baseline="30000" dirty="0"/>
              <a:t>−</a:t>
            </a:r>
            <a:r>
              <a:rPr lang="en-US" i="1" dirty="0"/>
              <a:t>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0</a:t>
            </a:r>
            <a:r>
              <a:rPr lang="en-US" dirty="0"/>
              <a:t>Ξ</a:t>
            </a:r>
            <a:r>
              <a:rPr lang="en-US" baseline="30000" dirty="0"/>
              <a:t>0</a:t>
            </a:r>
            <a:r>
              <a:rPr lang="en-US" dirty="0"/>
              <a:t> would allow for another test of SU(3) flavor symmetry.</a:t>
            </a:r>
          </a:p>
          <a:p>
            <a:endParaRPr lang="en-US" dirty="0"/>
          </a:p>
        </p:txBody>
      </p:sp>
      <p:sp>
        <p:nvSpPr>
          <p:cNvPr id="4" name="Rectangle 3">
            <a:extLst>
              <a:ext uri="{FF2B5EF4-FFF2-40B4-BE49-F238E27FC236}">
                <a16:creationId xmlns:a16="http://schemas.microsoft.com/office/drawing/2014/main" id="{40C32830-7612-6C29-7333-D2C983F0F6E3}"/>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37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0"/>
            <a:ext cx="10515600" cy="1325563"/>
          </a:xfrm>
        </p:spPr>
        <p:txBody>
          <a:bodyPr/>
          <a:lstStyle/>
          <a:p>
            <a:pPr algn="ctr"/>
            <a:r>
              <a:rPr lang="en-US" dirty="0">
                <a:latin typeface="Times New Roman" panose="02020603050405020304" pitchFamily="18" charset="0"/>
                <a:cs typeface="Times New Roman" panose="02020603050405020304" pitchFamily="18" charset="0"/>
              </a:rPr>
              <a:t>Studies with Meson Beams</a:t>
            </a:r>
            <a:endParaRPr lang="en-US" dirty="0"/>
          </a:p>
        </p:txBody>
      </p:sp>
      <p:sp>
        <p:nvSpPr>
          <p:cNvPr id="3" name="Content Placeholder 2"/>
          <p:cNvSpPr>
            <a:spLocks noGrp="1"/>
          </p:cNvSpPr>
          <p:nvPr>
            <p:ph idx="1"/>
          </p:nvPr>
        </p:nvSpPr>
        <p:spPr>
          <a:xfrm>
            <a:off x="838200" y="2096081"/>
            <a:ext cx="10515600" cy="4351338"/>
          </a:xfrm>
        </p:spPr>
        <p:txBody>
          <a:bodyPr>
            <a:noAutofit/>
          </a:bodyPr>
          <a:lstStyle/>
          <a:p>
            <a:r>
              <a:rPr lang="en-US" sz="2400" dirty="0">
                <a:latin typeface="Times New Roman"/>
                <a:cs typeface="Times New Roman"/>
              </a:rPr>
              <a:t>Related reactions involve the </a:t>
            </a:r>
            <a:r>
              <a:rPr lang="en-US" sz="2400" i="1" dirty="0">
                <a:latin typeface="Times New Roman"/>
                <a:cs typeface="Times New Roman"/>
              </a:rPr>
              <a:t>K</a:t>
            </a:r>
            <a:r>
              <a:rPr lang="en-US" sz="2400" dirty="0">
                <a:latin typeface="Times New Roman"/>
                <a:cs typeface="Times New Roman"/>
              </a:rPr>
              <a:t>Σ channel:</a:t>
            </a:r>
            <a:endParaRPr lang="cs-CZ" sz="2400" dirty="0">
              <a:latin typeface="Times New Roman"/>
              <a:cs typeface="Times New Roman"/>
            </a:endParaRPr>
          </a:p>
          <a:p>
            <a:pPr marL="2743200" indent="0">
              <a:buNone/>
            </a:pPr>
            <a:r>
              <a:rPr lang="mr-IN" sz="2400" i="1" dirty="0">
                <a:latin typeface="Times New Roman"/>
                <a:cs typeface="Times New Roman"/>
              </a:rPr>
              <a:t>γp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a:t>
            </a:r>
            <a:r>
              <a:rPr lang="mr-IN" sz="2400" dirty="0">
                <a:latin typeface="Times New Roman"/>
                <a:cs typeface="Times New Roman"/>
              </a:rPr>
              <a:t>Σ</a:t>
            </a:r>
            <a:r>
              <a:rPr lang="mr-IN" sz="2400" baseline="30000" dirty="0">
                <a:latin typeface="Times New Roman"/>
                <a:cs typeface="Times New Roman"/>
              </a:rPr>
              <a:t>0</a:t>
            </a:r>
            <a:r>
              <a:rPr lang="mr-IN" sz="2400" dirty="0">
                <a:latin typeface="Times New Roman"/>
                <a:cs typeface="Times New Roman"/>
              </a:rPr>
              <a:t>,             </a:t>
            </a:r>
            <a:r>
              <a:rPr lang="mr-IN" sz="2400" i="1" dirty="0">
                <a:latin typeface="Times New Roman"/>
                <a:cs typeface="Times New Roman"/>
              </a:rPr>
              <a:t>π</a:t>
            </a:r>
            <a:r>
              <a:rPr lang="mr-IN" sz="2400" baseline="30000" dirty="0">
                <a:latin typeface="Times New Roman"/>
                <a:cs typeface="Times New Roman"/>
              </a:rPr>
              <a:t>−</a:t>
            </a:r>
            <a:r>
              <a:rPr lang="mr-IN" sz="2400" i="1" dirty="0">
                <a:latin typeface="Times New Roman"/>
                <a:cs typeface="Times New Roman"/>
              </a:rPr>
              <a:t>p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0</a:t>
            </a:r>
            <a:r>
              <a:rPr lang="mr-IN" sz="2400" dirty="0">
                <a:latin typeface="Times New Roman"/>
                <a:cs typeface="Times New Roman"/>
              </a:rPr>
              <a:t>Σ</a:t>
            </a:r>
            <a:r>
              <a:rPr lang="mr-IN" sz="2400" baseline="30000" dirty="0">
                <a:latin typeface="Times New Roman"/>
                <a:cs typeface="Times New Roman"/>
              </a:rPr>
              <a:t>0</a:t>
            </a:r>
            <a:r>
              <a:rPr lang="mr-IN" sz="2400" dirty="0">
                <a:latin typeface="Times New Roman"/>
                <a:cs typeface="Times New Roman"/>
              </a:rPr>
              <a:t>,</a:t>
            </a:r>
          </a:p>
          <a:p>
            <a:pPr marL="2743200" indent="0">
              <a:buNone/>
            </a:pPr>
            <a:r>
              <a:rPr lang="mr-IN" sz="2400" i="1" dirty="0">
                <a:latin typeface="Times New Roman"/>
                <a:cs typeface="Times New Roman"/>
              </a:rPr>
              <a:t>γp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0</a:t>
            </a:r>
            <a:r>
              <a:rPr lang="mr-IN" sz="2400" dirty="0">
                <a:latin typeface="Times New Roman"/>
                <a:cs typeface="Times New Roman"/>
              </a:rPr>
              <a:t>Σ</a:t>
            </a:r>
            <a:r>
              <a:rPr lang="mr-IN" sz="2400" baseline="30000" dirty="0">
                <a:latin typeface="Times New Roman"/>
                <a:cs typeface="Times New Roman"/>
              </a:rPr>
              <a:t>+</a:t>
            </a:r>
            <a:r>
              <a:rPr lang="mr-IN" sz="2400" dirty="0">
                <a:latin typeface="Times New Roman"/>
                <a:cs typeface="Times New Roman"/>
              </a:rPr>
              <a:t>,             </a:t>
            </a:r>
            <a:r>
              <a:rPr lang="mr-IN" sz="2400" i="1" dirty="0">
                <a:latin typeface="Times New Roman"/>
                <a:cs typeface="Times New Roman"/>
              </a:rPr>
              <a:t>π</a:t>
            </a:r>
            <a:r>
              <a:rPr lang="mr-IN" sz="2400" baseline="30000" dirty="0">
                <a:latin typeface="Times New Roman"/>
                <a:cs typeface="Times New Roman"/>
              </a:rPr>
              <a:t>−</a:t>
            </a:r>
            <a:r>
              <a:rPr lang="mr-IN" sz="2400" i="1" dirty="0">
                <a:latin typeface="Times New Roman"/>
                <a:cs typeface="Times New Roman"/>
              </a:rPr>
              <a:t>p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a:t>
            </a:r>
            <a:r>
              <a:rPr lang="mr-IN" sz="2400" dirty="0">
                <a:latin typeface="Times New Roman"/>
                <a:cs typeface="Times New Roman"/>
              </a:rPr>
              <a:t>Σ</a:t>
            </a:r>
            <a:r>
              <a:rPr lang="mr-IN" sz="2400" baseline="30000" dirty="0">
                <a:latin typeface="Times New Roman"/>
                <a:cs typeface="Times New Roman"/>
              </a:rPr>
              <a:t>−</a:t>
            </a:r>
            <a:r>
              <a:rPr lang="mr-IN" sz="2400" dirty="0">
                <a:latin typeface="Times New Roman"/>
                <a:cs typeface="Times New Roman"/>
              </a:rPr>
              <a:t>,</a:t>
            </a:r>
          </a:p>
          <a:p>
            <a:pPr marL="2743200" indent="0">
              <a:buNone/>
            </a:pPr>
            <a:r>
              <a:rPr lang="mr-IN" sz="2400" i="1" dirty="0">
                <a:latin typeface="Times New Roman"/>
                <a:cs typeface="Times New Roman"/>
              </a:rPr>
              <a:t>γn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a:t>
            </a:r>
            <a:r>
              <a:rPr lang="mr-IN" sz="2400" dirty="0">
                <a:latin typeface="Times New Roman"/>
                <a:cs typeface="Times New Roman"/>
              </a:rPr>
              <a:t>Σ</a:t>
            </a:r>
            <a:r>
              <a:rPr lang="mr-IN" sz="2400" baseline="30000" dirty="0">
                <a:latin typeface="Times New Roman"/>
                <a:cs typeface="Times New Roman"/>
              </a:rPr>
              <a:t>−</a:t>
            </a:r>
            <a:r>
              <a:rPr lang="mr-IN" sz="2400" dirty="0">
                <a:latin typeface="Times New Roman"/>
                <a:cs typeface="Times New Roman"/>
              </a:rPr>
              <a:t>,          </a:t>
            </a:r>
            <a:r>
              <a:rPr lang="en-US" sz="2400" dirty="0">
                <a:latin typeface="Times New Roman"/>
                <a:cs typeface="Times New Roman"/>
              </a:rPr>
              <a:t> </a:t>
            </a:r>
            <a:r>
              <a:rPr lang="mr-IN" sz="2400" dirty="0">
                <a:latin typeface="Times New Roman"/>
                <a:cs typeface="Times New Roman"/>
              </a:rPr>
              <a:t> </a:t>
            </a:r>
            <a:r>
              <a:rPr lang="en-US" sz="2400" dirty="0">
                <a:latin typeface="Times New Roman"/>
                <a:cs typeface="Times New Roman"/>
              </a:rPr>
              <a:t> </a:t>
            </a:r>
            <a:r>
              <a:rPr lang="mr-IN" sz="2400" i="1" dirty="0">
                <a:latin typeface="Times New Roman"/>
                <a:cs typeface="Times New Roman"/>
              </a:rPr>
              <a:t>π</a:t>
            </a:r>
            <a:r>
              <a:rPr lang="mr-IN" sz="2400" baseline="30000" dirty="0">
                <a:latin typeface="Times New Roman"/>
                <a:cs typeface="Times New Roman"/>
              </a:rPr>
              <a:t>+</a:t>
            </a:r>
            <a:r>
              <a:rPr lang="mr-IN" sz="2400" i="1" dirty="0">
                <a:latin typeface="Times New Roman"/>
                <a:cs typeface="Times New Roman"/>
              </a:rPr>
              <a:t>p </a:t>
            </a:r>
            <a:r>
              <a:rPr lang="mr-IN" sz="2400" dirty="0">
                <a:latin typeface="Times New Roman"/>
                <a:cs typeface="Times New Roman"/>
              </a:rPr>
              <a:t>→ </a:t>
            </a:r>
            <a:r>
              <a:rPr lang="mr-IN" sz="2400" i="1" dirty="0">
                <a:latin typeface="Times New Roman"/>
                <a:cs typeface="Times New Roman"/>
              </a:rPr>
              <a:t>K</a:t>
            </a:r>
            <a:r>
              <a:rPr lang="mr-IN" sz="2400" baseline="30000" dirty="0">
                <a:latin typeface="Times New Roman"/>
                <a:cs typeface="Times New Roman"/>
              </a:rPr>
              <a:t>+</a:t>
            </a:r>
            <a:r>
              <a:rPr lang="mr-IN" sz="2400" dirty="0">
                <a:latin typeface="Times New Roman"/>
                <a:cs typeface="Times New Roman"/>
              </a:rPr>
              <a:t>Σ</a:t>
            </a:r>
            <a:r>
              <a:rPr lang="mr-IN" sz="2400" baseline="30000" dirty="0">
                <a:latin typeface="Times New Roman"/>
                <a:cs typeface="Times New Roman"/>
              </a:rPr>
              <a:t>+</a:t>
            </a:r>
            <a:r>
              <a:rPr lang="mr-IN" sz="2400" dirty="0">
                <a:latin typeface="Times New Roman"/>
                <a:cs typeface="Times New Roman"/>
              </a:rPr>
              <a:t>,</a:t>
            </a:r>
          </a:p>
          <a:p>
            <a:pPr marL="2743200" indent="0">
              <a:buNone/>
            </a:pPr>
            <a:r>
              <a:rPr lang="is-IS" sz="2400" i="1" dirty="0">
                <a:latin typeface="Times New Roman"/>
                <a:cs typeface="Times New Roman"/>
              </a:rPr>
              <a:t>γn </a:t>
            </a:r>
            <a:r>
              <a:rPr lang="is-IS" sz="2400" dirty="0">
                <a:latin typeface="Times New Roman"/>
                <a:cs typeface="Times New Roman"/>
              </a:rPr>
              <a:t>→ </a:t>
            </a:r>
            <a:r>
              <a:rPr lang="is-IS" sz="2400" i="1" dirty="0">
                <a:latin typeface="Times New Roman"/>
                <a:cs typeface="Times New Roman"/>
              </a:rPr>
              <a:t>K</a:t>
            </a:r>
            <a:r>
              <a:rPr lang="is-IS" sz="2400" baseline="30000" dirty="0">
                <a:latin typeface="Times New Roman"/>
                <a:cs typeface="Times New Roman"/>
              </a:rPr>
              <a:t>0</a:t>
            </a:r>
            <a:r>
              <a:rPr lang="is-IS" sz="2400" dirty="0">
                <a:latin typeface="Times New Roman"/>
                <a:cs typeface="Times New Roman"/>
              </a:rPr>
              <a:t>Σ</a:t>
            </a:r>
            <a:r>
              <a:rPr lang="is-IS" sz="2400" baseline="30000" dirty="0">
                <a:latin typeface="Times New Roman"/>
                <a:cs typeface="Times New Roman"/>
              </a:rPr>
              <a:t>0</a:t>
            </a:r>
            <a:r>
              <a:rPr lang="is-IS" sz="2400" dirty="0">
                <a:latin typeface="Times New Roman"/>
                <a:cs typeface="Times New Roman"/>
              </a:rPr>
              <a:t>.</a:t>
            </a:r>
          </a:p>
          <a:p>
            <a:r>
              <a:rPr lang="en-US" sz="2400" dirty="0">
                <a:latin typeface="Times New Roman"/>
                <a:cs typeface="Times New Roman"/>
              </a:rPr>
              <a:t>Except for </a:t>
            </a:r>
            <a:r>
              <a:rPr lang="en-US" sz="2400" i="1" dirty="0">
                <a:latin typeface="Times New Roman"/>
                <a:cs typeface="Times New Roman"/>
              </a:rPr>
              <a:t>π</a:t>
            </a:r>
            <a:r>
              <a:rPr lang="en-US" sz="2400" baseline="30000" dirty="0">
                <a:latin typeface="Times New Roman"/>
                <a:cs typeface="Times New Roman"/>
              </a:rPr>
              <a:t>+</a:t>
            </a:r>
            <a:r>
              <a:rPr lang="en-US" sz="2400" i="1" dirty="0">
                <a:latin typeface="Times New Roman"/>
                <a:cs typeface="Times New Roman"/>
              </a:rPr>
              <a:t>p </a:t>
            </a:r>
            <a:r>
              <a:rPr lang="en-US" sz="2400" dirty="0">
                <a:latin typeface="Times New Roman"/>
                <a:cs typeface="Times New Roman"/>
              </a:rPr>
              <a:t>→ </a:t>
            </a:r>
            <a:r>
              <a:rPr lang="en-US" sz="2400" i="1" dirty="0">
                <a:latin typeface="Times New Roman"/>
                <a:cs typeface="Times New Roman"/>
              </a:rPr>
              <a:t>K</a:t>
            </a:r>
            <a:r>
              <a:rPr lang="en-US" sz="2400" baseline="30000" dirty="0">
                <a:latin typeface="Times New Roman"/>
                <a:cs typeface="Times New Roman"/>
              </a:rPr>
              <a:t>+</a:t>
            </a:r>
            <a:r>
              <a:rPr lang="en-US" sz="2400" dirty="0">
                <a:latin typeface="Times New Roman"/>
                <a:cs typeface="Times New Roman"/>
              </a:rPr>
              <a:t>Σ</a:t>
            </a:r>
            <a:r>
              <a:rPr lang="en-US" sz="2400" baseline="30000" dirty="0">
                <a:latin typeface="Times New Roman"/>
                <a:cs typeface="Times New Roman"/>
              </a:rPr>
              <a:t>+</a:t>
            </a:r>
            <a:r>
              <a:rPr lang="en-US" sz="2400" dirty="0">
                <a:latin typeface="Times New Roman"/>
                <a:cs typeface="Times New Roman"/>
              </a:rPr>
              <a:t>, these involve mixture of isospin 1/2 and 3/2. </a:t>
            </a:r>
          </a:p>
          <a:p>
            <a:r>
              <a:rPr lang="en-US" sz="2400" dirty="0">
                <a:latin typeface="Times New Roman"/>
                <a:cs typeface="Times New Roman"/>
              </a:rPr>
              <a:t>There are number of high-quality measurements involving </a:t>
            </a:r>
            <a:r>
              <a:rPr lang="en-US" sz="2400" i="1" dirty="0">
                <a:latin typeface="Times New Roman"/>
                <a:cs typeface="Times New Roman"/>
              </a:rPr>
              <a:t>K</a:t>
            </a:r>
            <a:r>
              <a:rPr lang="en-US" sz="2400" dirty="0">
                <a:latin typeface="Times New Roman"/>
                <a:cs typeface="Times New Roman"/>
              </a:rPr>
              <a:t>Σ photoproduction, status of pion-induced reactions is rather dismal. </a:t>
            </a:r>
          </a:p>
          <a:p>
            <a:r>
              <a:rPr lang="en-US" sz="2400" dirty="0">
                <a:latin typeface="Times New Roman"/>
                <a:cs typeface="Times New Roman"/>
              </a:rPr>
              <a:t>Fewer data for </a:t>
            </a:r>
            <a:r>
              <a:rPr lang="en-US" sz="2400" i="1" dirty="0">
                <a:latin typeface="Times New Roman"/>
                <a:cs typeface="Times New Roman"/>
              </a:rPr>
              <a:t>π</a:t>
            </a:r>
            <a:r>
              <a:rPr lang="en-US" sz="2400" baseline="30000" dirty="0">
                <a:latin typeface="Times New Roman"/>
                <a:cs typeface="Times New Roman"/>
              </a:rPr>
              <a:t>−</a:t>
            </a:r>
            <a:r>
              <a:rPr lang="en-US" sz="2400" i="1" dirty="0">
                <a:latin typeface="Times New Roman"/>
                <a:cs typeface="Times New Roman"/>
              </a:rPr>
              <a:t>p </a:t>
            </a:r>
            <a:r>
              <a:rPr lang="en-US" sz="2400" dirty="0">
                <a:latin typeface="Times New Roman"/>
                <a:cs typeface="Times New Roman"/>
              </a:rPr>
              <a:t>→ </a:t>
            </a:r>
            <a:r>
              <a:rPr lang="en-US" sz="2400" i="1" dirty="0">
                <a:latin typeface="Times New Roman"/>
                <a:cs typeface="Times New Roman"/>
              </a:rPr>
              <a:t>K</a:t>
            </a:r>
            <a:r>
              <a:rPr lang="en-US" sz="2400" dirty="0">
                <a:latin typeface="Times New Roman"/>
                <a:cs typeface="Times New Roman"/>
              </a:rPr>
              <a:t>Σ, </a:t>
            </a:r>
            <a:r>
              <a:rPr lang="en-US" sz="2400" i="1" dirty="0" err="1">
                <a:latin typeface="Times New Roman"/>
                <a:cs typeface="Times New Roman"/>
              </a:rPr>
              <a:t>η</a:t>
            </a:r>
            <a:r>
              <a:rPr lang="en-US" sz="2400" baseline="30000" dirty="0" err="1">
                <a:latin typeface="Times New Roman"/>
                <a:cs typeface="Times New Roman"/>
              </a:rPr>
              <a:t>′</a:t>
            </a:r>
            <a:r>
              <a:rPr lang="en-US" sz="2400" i="1" dirty="0" err="1">
                <a:latin typeface="Times New Roman"/>
                <a:cs typeface="Times New Roman"/>
              </a:rPr>
              <a:t>N</a:t>
            </a:r>
            <a:r>
              <a:rPr lang="en-US" sz="2400" dirty="0">
                <a:latin typeface="Times New Roman"/>
                <a:cs typeface="Times New Roman"/>
              </a:rPr>
              <a:t>, </a:t>
            </a:r>
            <a:r>
              <a:rPr lang="en-US" sz="2400" i="1" dirty="0" err="1">
                <a:latin typeface="Times New Roman"/>
                <a:cs typeface="Times New Roman"/>
              </a:rPr>
              <a:t>ωN</a:t>
            </a:r>
            <a:r>
              <a:rPr lang="en-US" sz="2400" dirty="0">
                <a:latin typeface="Times New Roman"/>
                <a:cs typeface="Times New Roman"/>
              </a:rPr>
              <a:t>, and </a:t>
            </a:r>
            <a:r>
              <a:rPr lang="en-US" sz="2400" i="1" dirty="0" err="1">
                <a:latin typeface="Times New Roman"/>
                <a:cs typeface="Times New Roman"/>
              </a:rPr>
              <a:t>φN</a:t>
            </a:r>
            <a:r>
              <a:rPr lang="en-US" sz="2400" i="1" dirty="0">
                <a:latin typeface="Times New Roman"/>
                <a:cs typeface="Times New Roman"/>
              </a:rPr>
              <a:t> </a:t>
            </a:r>
            <a:r>
              <a:rPr lang="en-US" sz="2400" dirty="0">
                <a:latin typeface="Times New Roman"/>
                <a:cs typeface="Times New Roman"/>
              </a:rPr>
              <a:t>than </a:t>
            </a:r>
            <a:r>
              <a:rPr lang="en-US" sz="2400" i="1" dirty="0">
                <a:latin typeface="Times New Roman"/>
                <a:cs typeface="Times New Roman"/>
              </a:rPr>
              <a:t>π</a:t>
            </a:r>
            <a:r>
              <a:rPr lang="en-US" sz="2400" baseline="30000" dirty="0">
                <a:latin typeface="Times New Roman"/>
                <a:cs typeface="Times New Roman"/>
              </a:rPr>
              <a:t>−</a:t>
            </a:r>
            <a:r>
              <a:rPr lang="en-US" sz="2400" i="1" dirty="0">
                <a:latin typeface="Times New Roman"/>
                <a:cs typeface="Times New Roman"/>
              </a:rPr>
              <a:t>p </a:t>
            </a:r>
            <a:r>
              <a:rPr lang="en-US" sz="2400" dirty="0">
                <a:latin typeface="Times New Roman"/>
                <a:cs typeface="Times New Roman"/>
              </a:rPr>
              <a:t>→ </a:t>
            </a:r>
            <a:r>
              <a:rPr lang="en-US" sz="2400" i="1" dirty="0" err="1">
                <a:latin typeface="Times New Roman"/>
                <a:cs typeface="Times New Roman"/>
              </a:rPr>
              <a:t>ηn</a:t>
            </a:r>
            <a:r>
              <a:rPr lang="en-US" sz="2400" dirty="0">
                <a:latin typeface="Times New Roman"/>
                <a:cs typeface="Times New Roman"/>
              </a:rPr>
              <a:t>.</a:t>
            </a:r>
          </a:p>
          <a:p>
            <a:pPr marL="0" indent="0">
              <a:buNone/>
            </a:pPr>
            <a:endParaRPr lang="en-US" dirty="0">
              <a:latin typeface="Times New Roman"/>
              <a:cs typeface="Times New Roman"/>
            </a:endParaRPr>
          </a:p>
        </p:txBody>
      </p:sp>
      <p:sp>
        <p:nvSpPr>
          <p:cNvPr id="4" name="Rectangle 3">
            <a:extLst>
              <a:ext uri="{FF2B5EF4-FFF2-40B4-BE49-F238E27FC236}">
                <a16:creationId xmlns:a16="http://schemas.microsoft.com/office/drawing/2014/main" id="{0BC8C8BE-9E36-16B0-88F5-0459148E91CD}"/>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530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Studies with Meson Beams</a:t>
            </a:r>
          </a:p>
        </p:txBody>
      </p:sp>
      <p:sp>
        <p:nvSpPr>
          <p:cNvPr id="3" name="Content Placeholder 2"/>
          <p:cNvSpPr>
            <a:spLocks noGrp="1"/>
          </p:cNvSpPr>
          <p:nvPr>
            <p:ph idx="1"/>
          </p:nvPr>
        </p:nvSpPr>
        <p:spPr>
          <a:xfrm>
            <a:off x="838200" y="2227418"/>
            <a:ext cx="10515600" cy="3454713"/>
          </a:xfrm>
        </p:spPr>
        <p:txBody>
          <a:bodyPr>
            <a:normAutofit fontScale="92500" lnSpcReduction="20000"/>
          </a:bodyPr>
          <a:lstStyle/>
          <a:p>
            <a:r>
              <a:rPr lang="en-US" sz="2800" dirty="0">
                <a:latin typeface="Times New Roman"/>
                <a:cs typeface="Times New Roman"/>
              </a:rPr>
              <a:t>To demonstrate recent experimental progress, Fig. 6 shows new measurements of the pure isospin I = 3/2 K+Σ+ final state by the E19 Collaboration at J-PARC, compared to the best available older data.</a:t>
            </a:r>
          </a:p>
          <a:p>
            <a:r>
              <a:rPr lang="en-US" sz="2800" dirty="0">
                <a:latin typeface="Times New Roman"/>
                <a:cs typeface="Times New Roman"/>
              </a:rPr>
              <a:t>Note the error bars that are up to one order of magnitude more precise than in the previously available data. Also, angular coverage is significantly improved.</a:t>
            </a:r>
          </a:p>
          <a:p>
            <a:r>
              <a:rPr lang="en-US" sz="2800" dirty="0">
                <a:latin typeface="Times New Roman"/>
                <a:cs typeface="Times New Roman"/>
              </a:rPr>
              <a:t>Measurements like this, over a more comprehensive energy range, will greatly improve PWAs of the </a:t>
            </a:r>
            <a:r>
              <a:rPr lang="en-US" sz="2800" i="1" dirty="0">
                <a:latin typeface="Times New Roman"/>
                <a:cs typeface="Times New Roman"/>
              </a:rPr>
              <a:t>K</a:t>
            </a:r>
            <a:r>
              <a:rPr lang="en-US" sz="2800" dirty="0">
                <a:latin typeface="Times New Roman"/>
                <a:cs typeface="Times New Roman"/>
              </a:rPr>
              <a:t>Σ final state and, in return, help to extract the </a:t>
            </a:r>
            <a:r>
              <a:rPr lang="en-US" sz="2800" i="1" dirty="0">
                <a:latin typeface="Times New Roman"/>
                <a:cs typeface="Times New Roman"/>
              </a:rPr>
              <a:t>S</a:t>
            </a:r>
            <a:r>
              <a:rPr lang="en-US" sz="2800" dirty="0">
                <a:latin typeface="Times New Roman"/>
                <a:cs typeface="Times New Roman"/>
              </a:rPr>
              <a:t>-wave contribution needed, </a:t>
            </a:r>
            <a:r>
              <a:rPr lang="en-US" sz="2800" i="1" dirty="0">
                <a:latin typeface="Times New Roman"/>
                <a:cs typeface="Times New Roman"/>
              </a:rPr>
              <a:t>e.g</a:t>
            </a:r>
            <a:r>
              <a:rPr lang="en-US" sz="2800" dirty="0">
                <a:latin typeface="Times New Roman"/>
                <a:cs typeface="Times New Roman"/>
              </a:rPr>
              <a:t>., in approaches based on unitarized chiral perturbation theory (</a:t>
            </a:r>
            <a:r>
              <a:rPr lang="en-US" sz="2800" dirty="0" err="1">
                <a:latin typeface="Times New Roman"/>
                <a:cs typeface="Times New Roman"/>
              </a:rPr>
              <a:t>UChPT</a:t>
            </a:r>
            <a:r>
              <a:rPr lang="en-US" sz="2800" dirty="0">
                <a:latin typeface="Times New Roman"/>
                <a:cs typeface="Times New Roman"/>
              </a:rPr>
              <a:t>)</a:t>
            </a:r>
          </a:p>
          <a:p>
            <a:endParaRPr lang="en-US" dirty="0">
              <a:latin typeface="Times New Roman"/>
              <a:cs typeface="Times New Roman"/>
            </a:endParaRPr>
          </a:p>
        </p:txBody>
      </p:sp>
      <p:sp>
        <p:nvSpPr>
          <p:cNvPr id="4" name="Rectangle 3">
            <a:extLst>
              <a:ext uri="{FF2B5EF4-FFF2-40B4-BE49-F238E27FC236}">
                <a16:creationId xmlns:a16="http://schemas.microsoft.com/office/drawing/2014/main" id="{359CBACC-2BE2-E578-F069-5C6FB51A7BA0}"/>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794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838" y="210579"/>
            <a:ext cx="10515600" cy="1325563"/>
          </a:xfrm>
        </p:spPr>
        <p:txBody>
          <a:bodyPr/>
          <a:lstStyle/>
          <a:p>
            <a:pPr algn="ctr"/>
            <a:r>
              <a:rPr lang="en-US" dirty="0">
                <a:latin typeface="Times New Roman"/>
                <a:cs typeface="Times New Roman"/>
              </a:rPr>
              <a:t>Studies with Meson Beams</a:t>
            </a:r>
          </a:p>
        </p:txBody>
      </p:sp>
      <p:sp>
        <p:nvSpPr>
          <p:cNvPr id="3" name="Content Placeholder 2"/>
          <p:cNvSpPr>
            <a:spLocks noGrp="1"/>
          </p:cNvSpPr>
          <p:nvPr>
            <p:ph idx="1"/>
          </p:nvPr>
        </p:nvSpPr>
        <p:spPr>
          <a:xfrm>
            <a:off x="777562" y="1980172"/>
            <a:ext cx="10636876" cy="4330476"/>
          </a:xfrm>
        </p:spPr>
        <p:txBody>
          <a:bodyPr>
            <a:normAutofit fontScale="25000" lnSpcReduction="20000"/>
          </a:bodyPr>
          <a:lstStyle/>
          <a:p>
            <a:pPr algn="just"/>
            <a:r>
              <a:rPr lang="en-US" sz="9600" dirty="0">
                <a:latin typeface="Times New Roman"/>
                <a:cs typeface="Times New Roman"/>
              </a:rPr>
              <a:t>Drop in γN → </a:t>
            </a:r>
            <a:r>
              <a:rPr lang="en-US" sz="9600" i="1" dirty="0">
                <a:latin typeface="Times New Roman"/>
                <a:cs typeface="Times New Roman"/>
              </a:rPr>
              <a:t>K</a:t>
            </a:r>
            <a:r>
              <a:rPr lang="en-US" sz="9600" baseline="30000" dirty="0">
                <a:latin typeface="Times New Roman"/>
                <a:cs typeface="Times New Roman"/>
              </a:rPr>
              <a:t>0</a:t>
            </a:r>
            <a:r>
              <a:rPr lang="en-US" sz="9600" dirty="0">
                <a:latin typeface="Times New Roman"/>
                <a:cs typeface="Times New Roman"/>
              </a:rPr>
              <a:t>Σ</a:t>
            </a:r>
            <a:r>
              <a:rPr lang="en-US" sz="9600" baseline="30000" dirty="0">
                <a:latin typeface="Times New Roman"/>
                <a:cs typeface="Times New Roman"/>
              </a:rPr>
              <a:t>+</a:t>
            </a:r>
            <a:r>
              <a:rPr lang="en-US" sz="9600" dirty="0">
                <a:latin typeface="Times New Roman"/>
                <a:cs typeface="Times New Roman"/>
              </a:rPr>
              <a:t> </a:t>
            </a:r>
            <a:r>
              <a:rPr lang="en-US" sz="9600" dirty="0">
                <a:latin typeface="Symbol"/>
                <a:cs typeface="Times New Roman"/>
              </a:rPr>
              <a:t>s</a:t>
            </a:r>
            <a:r>
              <a:rPr lang="en-US" sz="9600" dirty="0">
                <a:latin typeface="Times New Roman"/>
                <a:cs typeface="Times New Roman"/>
              </a:rPr>
              <a:t>, with change in d</a:t>
            </a:r>
            <a:r>
              <a:rPr lang="en-US" sz="9600" dirty="0">
                <a:latin typeface="Symbol"/>
                <a:cs typeface="Times New Roman"/>
              </a:rPr>
              <a:t>s</a:t>
            </a:r>
            <a:r>
              <a:rPr lang="en-US" sz="9600" dirty="0">
                <a:latin typeface="Times New Roman"/>
                <a:cs typeface="Times New Roman"/>
              </a:rPr>
              <a:t>/d</a:t>
            </a:r>
            <a:r>
              <a:rPr lang="en-US" sz="9600" dirty="0">
                <a:latin typeface="Symbol"/>
                <a:cs typeface="Times New Roman"/>
              </a:rPr>
              <a:t>W</a:t>
            </a:r>
            <a:r>
              <a:rPr lang="en-US" sz="9600" dirty="0">
                <a:latin typeface="Times New Roman"/>
                <a:cs typeface="Times New Roman"/>
              </a:rPr>
              <a:t> at ELSA[27] should be visible in </a:t>
            </a:r>
            <a:r>
              <a:rPr lang="en-US" sz="9600" i="1" dirty="0">
                <a:latin typeface="Times New Roman"/>
                <a:cs typeface="Times New Roman"/>
              </a:rPr>
              <a:t>πN </a:t>
            </a:r>
            <a:r>
              <a:rPr lang="en-US" sz="9600" dirty="0">
                <a:latin typeface="Times New Roman"/>
                <a:cs typeface="Times New Roman"/>
              </a:rPr>
              <a:t>→ </a:t>
            </a:r>
            <a:r>
              <a:rPr lang="en-US" sz="9600" i="1" dirty="0">
                <a:latin typeface="Times New Roman"/>
                <a:cs typeface="Times New Roman"/>
              </a:rPr>
              <a:t>K</a:t>
            </a:r>
            <a:r>
              <a:rPr lang="en-US" sz="9600" dirty="0">
                <a:latin typeface="Times New Roman"/>
                <a:cs typeface="Times New Roman"/>
              </a:rPr>
              <a:t>Σ[28];  better measurements of </a:t>
            </a:r>
            <a:r>
              <a:rPr lang="en-US" sz="9600" i="1" dirty="0">
                <a:latin typeface="Times New Roman"/>
                <a:cs typeface="Times New Roman"/>
              </a:rPr>
              <a:t>πN </a:t>
            </a:r>
            <a:r>
              <a:rPr lang="en-US" sz="9600" dirty="0">
                <a:latin typeface="Times New Roman"/>
                <a:cs typeface="Times New Roman"/>
              </a:rPr>
              <a:t>needed to shed light on this.</a:t>
            </a:r>
          </a:p>
          <a:p>
            <a:pPr algn="just"/>
            <a:r>
              <a:rPr lang="en-US" sz="9600" i="1" dirty="0">
                <a:latin typeface="Times New Roman"/>
                <a:cs typeface="Times New Roman"/>
              </a:rPr>
              <a:t>π</a:t>
            </a:r>
            <a:r>
              <a:rPr lang="en-US" sz="9600" baseline="30000" dirty="0">
                <a:latin typeface="Times New Roman"/>
                <a:cs typeface="Times New Roman"/>
              </a:rPr>
              <a:t>−</a:t>
            </a:r>
            <a:r>
              <a:rPr lang="en-US" sz="9600" i="1" dirty="0">
                <a:latin typeface="Times New Roman"/>
                <a:cs typeface="Times New Roman"/>
              </a:rPr>
              <a:t>p </a:t>
            </a:r>
            <a:r>
              <a:rPr lang="en-US" sz="9600" dirty="0">
                <a:latin typeface="Times New Roman"/>
                <a:cs typeface="Times New Roman"/>
              </a:rPr>
              <a:t>→ </a:t>
            </a:r>
            <a:r>
              <a:rPr lang="en-US" sz="9600" i="1" dirty="0">
                <a:latin typeface="Times New Roman"/>
                <a:cs typeface="Times New Roman"/>
              </a:rPr>
              <a:t>K</a:t>
            </a:r>
            <a:r>
              <a:rPr lang="en-US" sz="9600" baseline="30000" dirty="0">
                <a:latin typeface="Times New Roman"/>
                <a:cs typeface="Times New Roman"/>
              </a:rPr>
              <a:t>+</a:t>
            </a:r>
            <a:r>
              <a:rPr lang="en-US" sz="9600" dirty="0">
                <a:latin typeface="Times New Roman"/>
                <a:cs typeface="Times New Roman"/>
              </a:rPr>
              <a:t>Σ</a:t>
            </a:r>
            <a:r>
              <a:rPr lang="en-US" sz="9600" baseline="30000" dirty="0">
                <a:latin typeface="Times New Roman"/>
                <a:cs typeface="Times New Roman"/>
              </a:rPr>
              <a:t>−</a:t>
            </a:r>
            <a:r>
              <a:rPr lang="en-US" sz="9600" dirty="0">
                <a:latin typeface="Times New Roman"/>
                <a:cs typeface="Times New Roman"/>
              </a:rPr>
              <a:t> where no meson </a:t>
            </a:r>
            <a:r>
              <a:rPr lang="en-US" sz="9600" i="1" dirty="0">
                <a:latin typeface="Times New Roman"/>
                <a:cs typeface="Times New Roman"/>
              </a:rPr>
              <a:t>t</a:t>
            </a:r>
            <a:r>
              <a:rPr lang="en-US" sz="9600" dirty="0">
                <a:latin typeface="Times New Roman"/>
                <a:cs typeface="Times New Roman"/>
              </a:rPr>
              <a:t>-channel exchanges possible sensitive to </a:t>
            </a:r>
            <a:r>
              <a:rPr lang="en-US" sz="9600" i="1" dirty="0">
                <a:latin typeface="Times New Roman"/>
                <a:cs typeface="Times New Roman"/>
              </a:rPr>
              <a:t>u</a:t>
            </a:r>
            <a:r>
              <a:rPr lang="en-US" sz="9600" dirty="0">
                <a:latin typeface="Times New Roman"/>
                <a:cs typeface="Times New Roman"/>
              </a:rPr>
              <a:t>-channel exchanges; models[29] cannot describe </a:t>
            </a:r>
            <a:r>
              <a:rPr lang="en-US" sz="9600" dirty="0">
                <a:latin typeface="Symbol"/>
                <a:cs typeface="Times New Roman"/>
              </a:rPr>
              <a:t>s</a:t>
            </a:r>
            <a:r>
              <a:rPr lang="en-US" sz="9600" dirty="0">
                <a:latin typeface="Times New Roman"/>
                <a:cs typeface="Times New Roman"/>
              </a:rPr>
              <a:t> near </a:t>
            </a:r>
            <a:r>
              <a:rPr lang="en-US" sz="9600" i="1" dirty="0">
                <a:latin typeface="Times New Roman"/>
                <a:cs typeface="Times New Roman"/>
              </a:rPr>
              <a:t>W </a:t>
            </a:r>
            <a:r>
              <a:rPr lang="en-US" sz="9600" dirty="0">
                <a:latin typeface="Times New Roman"/>
                <a:cs typeface="Times New Roman"/>
              </a:rPr>
              <a:t>= 2 GeV - new resonances.</a:t>
            </a:r>
          </a:p>
          <a:p>
            <a:pPr algn="just"/>
            <a:r>
              <a:rPr lang="en-US" sz="9600" dirty="0">
                <a:latin typeface="Times New Roman"/>
                <a:cs typeface="Times New Roman"/>
              </a:rPr>
              <a:t>Self-analyzing property of hyperons allows measuring P with improved accuracy in future J-PARC experiments. </a:t>
            </a:r>
          </a:p>
          <a:p>
            <a:pPr algn="just"/>
            <a:r>
              <a:rPr lang="en-US" sz="9600" dirty="0">
                <a:latin typeface="Times New Roman"/>
                <a:cs typeface="Times New Roman"/>
              </a:rPr>
              <a:t>Measurements of d</a:t>
            </a:r>
            <a:r>
              <a:rPr lang="en-US" sz="9600" dirty="0">
                <a:latin typeface="Symbol"/>
                <a:cs typeface="Times New Roman"/>
              </a:rPr>
              <a:t>s</a:t>
            </a:r>
            <a:r>
              <a:rPr lang="en-US" sz="9600" dirty="0">
                <a:latin typeface="Times New Roman"/>
                <a:cs typeface="Times New Roman"/>
              </a:rPr>
              <a:t>/d</a:t>
            </a:r>
            <a:r>
              <a:rPr lang="en-US" sz="9600" dirty="0">
                <a:latin typeface="Symbol"/>
                <a:cs typeface="Times New Roman"/>
              </a:rPr>
              <a:t>W</a:t>
            </a:r>
            <a:r>
              <a:rPr lang="en-US" sz="9600" dirty="0">
                <a:latin typeface="Times New Roman"/>
                <a:cs typeface="Times New Roman"/>
              </a:rPr>
              <a:t> &amp; P will be possible at J-PARC; we encourage this activity.</a:t>
            </a:r>
          </a:p>
          <a:p>
            <a:pPr algn="just"/>
            <a:r>
              <a:rPr lang="en-US" sz="9600" i="1" dirty="0"/>
              <a:t> πN </a:t>
            </a:r>
            <a:r>
              <a:rPr lang="en-US" sz="9600" dirty="0">
                <a:latin typeface="Times New Roman" panose="02020603050405020304" pitchFamily="18" charset="0"/>
                <a:cs typeface="Times New Roman" panose="02020603050405020304" pitchFamily="18" charset="0"/>
              </a:rPr>
              <a:t>→</a:t>
            </a:r>
            <a:r>
              <a:rPr lang="en-US" sz="9600" dirty="0"/>
              <a:t> </a:t>
            </a:r>
            <a:r>
              <a:rPr lang="en-US" sz="9600" i="1" dirty="0"/>
              <a:t>K</a:t>
            </a:r>
            <a:r>
              <a:rPr lang="en-US" sz="9600" baseline="30000" dirty="0"/>
              <a:t>0</a:t>
            </a:r>
            <a:r>
              <a:rPr lang="en-US" sz="9600" dirty="0"/>
              <a:t>Λ, </a:t>
            </a:r>
            <a:r>
              <a:rPr lang="en-US" sz="9600" i="1" dirty="0"/>
              <a:t>K</a:t>
            </a:r>
            <a:r>
              <a:rPr lang="en-US" sz="9600" baseline="30000" dirty="0"/>
              <a:t>0</a:t>
            </a:r>
            <a:r>
              <a:rPr lang="en-US" sz="9600" dirty="0"/>
              <a:t>Σ</a:t>
            </a:r>
            <a:r>
              <a:rPr lang="en-US" sz="9600" baseline="30000" dirty="0"/>
              <a:t>0</a:t>
            </a:r>
            <a:r>
              <a:rPr lang="en-US" sz="9600" dirty="0"/>
              <a:t>, </a:t>
            </a:r>
            <a:r>
              <a:rPr lang="en-US" sz="9600" i="1" dirty="0"/>
              <a:t>K</a:t>
            </a:r>
            <a:r>
              <a:rPr lang="en-US" sz="9600" baseline="30000" dirty="0"/>
              <a:t>+</a:t>
            </a:r>
            <a:r>
              <a:rPr lang="en-US" sz="9600" dirty="0"/>
              <a:t>Σ</a:t>
            </a:r>
            <a:r>
              <a:rPr lang="en-US" sz="9600" baseline="30000" dirty="0"/>
              <a:t>−</a:t>
            </a:r>
            <a:r>
              <a:rPr lang="en-US" sz="9600" dirty="0"/>
              <a:t>, and </a:t>
            </a:r>
            <a:r>
              <a:rPr lang="en-US" sz="9600" i="1" dirty="0"/>
              <a:t>K</a:t>
            </a:r>
            <a:r>
              <a:rPr lang="en-US" sz="9600" baseline="30000" dirty="0"/>
              <a:t>+</a:t>
            </a:r>
            <a:r>
              <a:rPr lang="en-US" sz="9600" dirty="0"/>
              <a:t>Σ</a:t>
            </a:r>
            <a:r>
              <a:rPr lang="en-US" sz="9600" baseline="30000" dirty="0"/>
              <a:t>+</a:t>
            </a:r>
            <a:r>
              <a:rPr lang="en-US" sz="9600" dirty="0"/>
              <a:t> yields complementary/exclusive information compared to </a:t>
            </a:r>
            <a:r>
              <a:rPr lang="en-US" sz="9600" i="1" dirty="0"/>
              <a:t>γN</a:t>
            </a:r>
            <a:r>
              <a:rPr lang="en-US" sz="9600" dirty="0"/>
              <a:t>.</a:t>
            </a:r>
          </a:p>
          <a:p>
            <a:pPr algn="just"/>
            <a:r>
              <a:rPr lang="en-US" sz="9600" dirty="0"/>
              <a:t> Larger angular range, smaller systematic uncertainties, finer energy bins needed to confirm recently discovered resonances, to discover new resonances inaccessible in photoproduction, and to test theoretical multichannel concepts.</a:t>
            </a:r>
          </a:p>
        </p:txBody>
      </p:sp>
      <p:sp>
        <p:nvSpPr>
          <p:cNvPr id="4" name="Rectangle 3">
            <a:extLst>
              <a:ext uri="{FF2B5EF4-FFF2-40B4-BE49-F238E27FC236}">
                <a16:creationId xmlns:a16="http://schemas.microsoft.com/office/drawing/2014/main" id="{AFC668A2-BF8A-EEED-3F30-B83A6653AC98}"/>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361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a:cs typeface="Times New Roman"/>
              </a:rPr>
              <a:t>Few data for </a:t>
            </a:r>
            <a:r>
              <a:rPr lang="en-US" i="1" dirty="0">
                <a:latin typeface="Times New Roman"/>
                <a:cs typeface="Times New Roman"/>
              </a:rPr>
              <a:t>π</a:t>
            </a:r>
            <a:r>
              <a:rPr lang="en-US" baseline="30000" dirty="0">
                <a:latin typeface="Times New Roman"/>
                <a:cs typeface="Times New Roman"/>
              </a:rPr>
              <a:t>−</a:t>
            </a:r>
            <a:r>
              <a:rPr lang="en-US" i="1" dirty="0">
                <a:latin typeface="Times New Roman"/>
                <a:cs typeface="Times New Roman"/>
              </a:rPr>
              <a:t>p </a:t>
            </a:r>
            <a:r>
              <a:rPr lang="en-US" dirty="0">
                <a:latin typeface="Times New Roman"/>
                <a:cs typeface="Times New Roman"/>
              </a:rPr>
              <a:t>→ </a:t>
            </a:r>
            <a:r>
              <a:rPr lang="en-US" i="1" dirty="0" err="1">
                <a:latin typeface="Times New Roman"/>
                <a:cs typeface="Times New Roman"/>
              </a:rPr>
              <a:t>ωn</a:t>
            </a:r>
            <a:r>
              <a:rPr lang="en-US" i="1" dirty="0">
                <a:latin typeface="Times New Roman"/>
                <a:cs typeface="Times New Roman"/>
              </a:rPr>
              <a:t> </a:t>
            </a:r>
            <a:r>
              <a:rPr lang="en-US" dirty="0">
                <a:latin typeface="Times New Roman"/>
                <a:cs typeface="Times New Roman"/>
              </a:rPr>
              <a:t>lead to ambiguous PWA solutions in PWAs[31] and are worthless in constraining PWAs of </a:t>
            </a:r>
            <a:r>
              <a:rPr lang="en-US" i="1" dirty="0" err="1">
                <a:latin typeface="Times New Roman"/>
                <a:cs typeface="Times New Roman"/>
              </a:rPr>
              <a:t>ω</a:t>
            </a:r>
            <a:r>
              <a:rPr lang="en-US" i="1" dirty="0">
                <a:latin typeface="Times New Roman"/>
                <a:cs typeface="Times New Roman"/>
              </a:rPr>
              <a:t> </a:t>
            </a:r>
            <a:r>
              <a:rPr lang="en-US" dirty="0">
                <a:latin typeface="Times New Roman"/>
                <a:cs typeface="Times New Roman"/>
              </a:rPr>
              <a:t>photoproduction.</a:t>
            </a:r>
          </a:p>
          <a:p>
            <a:r>
              <a:rPr lang="en-US" i="1" dirty="0" err="1">
                <a:latin typeface="Times New Roman"/>
                <a:cs typeface="Times New Roman"/>
              </a:rPr>
              <a:t>ωN</a:t>
            </a:r>
            <a:r>
              <a:rPr lang="en-US" i="1" dirty="0">
                <a:latin typeface="Times New Roman"/>
                <a:cs typeface="Times New Roman"/>
              </a:rPr>
              <a:t> </a:t>
            </a:r>
            <a:r>
              <a:rPr lang="en-US" dirty="0">
                <a:latin typeface="Times New Roman"/>
                <a:cs typeface="Times New Roman"/>
              </a:rPr>
              <a:t>threshold region attractive to searching for new resonances </a:t>
            </a:r>
            <a:r>
              <a:rPr lang="mr-IN" dirty="0">
                <a:latin typeface="Times New Roman"/>
                <a:cs typeface="Times New Roman"/>
              </a:rPr>
              <a:t>–</a:t>
            </a:r>
            <a:r>
              <a:rPr lang="en-US" dirty="0">
                <a:latin typeface="Times New Roman"/>
                <a:cs typeface="Times New Roman"/>
              </a:rPr>
              <a:t> reaction threshold is located at the higher-energy edge of the third resonance region </a:t>
            </a:r>
            <a:r>
              <a:rPr lang="mr-IN" dirty="0">
                <a:latin typeface="Times New Roman"/>
                <a:cs typeface="Times New Roman"/>
              </a:rPr>
              <a:t>–</a:t>
            </a:r>
            <a:r>
              <a:rPr lang="en-US" dirty="0">
                <a:latin typeface="Times New Roman"/>
                <a:cs typeface="Times New Roman"/>
              </a:rPr>
              <a:t> the RPP[5] shows 7 </a:t>
            </a:r>
            <a:r>
              <a:rPr lang="en-US" i="1" dirty="0">
                <a:latin typeface="Times New Roman"/>
                <a:cs typeface="Times New Roman"/>
              </a:rPr>
              <a:t>N</a:t>
            </a:r>
            <a:r>
              <a:rPr lang="en-US" baseline="30000" dirty="0">
                <a:latin typeface="Times New Roman"/>
                <a:cs typeface="Times New Roman"/>
              </a:rPr>
              <a:t>∗</a:t>
            </a:r>
            <a:r>
              <a:rPr lang="en-US" dirty="0">
                <a:latin typeface="Times New Roman"/>
                <a:cs typeface="Times New Roman"/>
              </a:rPr>
              <a:t> states with mass 1650 </a:t>
            </a:r>
            <a:r>
              <a:rPr lang="mr-IN" dirty="0">
                <a:latin typeface="Times New Roman"/>
                <a:cs typeface="Times New Roman"/>
              </a:rPr>
              <a:t>–</a:t>
            </a:r>
            <a:r>
              <a:rPr lang="en-US" dirty="0">
                <a:latin typeface="Times New Roman"/>
                <a:cs typeface="Times New Roman"/>
              </a:rPr>
              <a:t> 1720 MeV. </a:t>
            </a:r>
          </a:p>
          <a:p>
            <a:r>
              <a:rPr lang="en-US" dirty="0">
                <a:latin typeface="Times New Roman"/>
                <a:cs typeface="Times New Roman"/>
              </a:rPr>
              <a:t>This energy range may contain unknown </a:t>
            </a:r>
            <a:r>
              <a:rPr lang="en-US" i="1" dirty="0">
                <a:latin typeface="Times New Roman"/>
                <a:cs typeface="Times New Roman"/>
              </a:rPr>
              <a:t>N</a:t>
            </a:r>
            <a:r>
              <a:rPr lang="en-US" baseline="30000" dirty="0">
                <a:latin typeface="Times New Roman"/>
                <a:cs typeface="Times New Roman"/>
              </a:rPr>
              <a:t>∗</a:t>
            </a:r>
            <a:r>
              <a:rPr lang="en-US" dirty="0">
                <a:latin typeface="Times New Roman"/>
                <a:cs typeface="Times New Roman"/>
              </a:rPr>
              <a:t> resonances that couple more strongly to </a:t>
            </a:r>
            <a:r>
              <a:rPr lang="en-US" i="1" dirty="0" err="1">
                <a:latin typeface="Times New Roman"/>
                <a:cs typeface="Times New Roman"/>
              </a:rPr>
              <a:t>ωN</a:t>
            </a:r>
            <a:r>
              <a:rPr lang="en-US" i="1" dirty="0">
                <a:latin typeface="Times New Roman"/>
                <a:cs typeface="Times New Roman"/>
              </a:rPr>
              <a:t> </a:t>
            </a:r>
            <a:r>
              <a:rPr lang="en-US" dirty="0">
                <a:latin typeface="Times New Roman"/>
                <a:cs typeface="Times New Roman"/>
              </a:rPr>
              <a:t>than to other meson-baryon channels. </a:t>
            </a:r>
          </a:p>
          <a:p>
            <a:r>
              <a:rPr lang="en-US" dirty="0">
                <a:latin typeface="Times New Roman"/>
                <a:cs typeface="Times New Roman"/>
              </a:rPr>
              <a:t>Signs for resonances with low star rating have recently been found in </a:t>
            </a:r>
            <a:r>
              <a:rPr lang="en-US" i="1" dirty="0" err="1">
                <a:latin typeface="Times New Roman"/>
                <a:cs typeface="Times New Roman"/>
              </a:rPr>
              <a:t>η</a:t>
            </a:r>
            <a:r>
              <a:rPr lang="en-US" baseline="30000" dirty="0" err="1">
                <a:latin typeface="Times New Roman"/>
                <a:cs typeface="Times New Roman"/>
              </a:rPr>
              <a:t>′</a:t>
            </a:r>
            <a:r>
              <a:rPr lang="en-US" i="1" dirty="0" err="1">
                <a:latin typeface="Times New Roman"/>
                <a:cs typeface="Times New Roman"/>
              </a:rPr>
              <a:t>N</a:t>
            </a:r>
            <a:r>
              <a:rPr lang="en-US" i="1" dirty="0">
                <a:latin typeface="Times New Roman"/>
                <a:cs typeface="Times New Roman"/>
              </a:rPr>
              <a:t> </a:t>
            </a:r>
            <a:r>
              <a:rPr lang="en-US" dirty="0">
                <a:latin typeface="Times New Roman"/>
                <a:cs typeface="Times New Roman"/>
              </a:rPr>
              <a:t>production. [32, 33]</a:t>
            </a:r>
          </a:p>
          <a:p>
            <a:r>
              <a:rPr lang="en-US" dirty="0">
                <a:latin typeface="Times New Roman"/>
                <a:cs typeface="Times New Roman"/>
              </a:rPr>
              <a:t>In </a:t>
            </a:r>
            <a:r>
              <a:rPr lang="en-US" i="1" dirty="0">
                <a:latin typeface="Times New Roman"/>
                <a:cs typeface="Times New Roman"/>
              </a:rPr>
              <a:t>φ </a:t>
            </a:r>
            <a:r>
              <a:rPr lang="en-US" dirty="0">
                <a:latin typeface="Times New Roman"/>
                <a:cs typeface="Times New Roman"/>
              </a:rPr>
              <a:t>photoproduction, broad, pronounced structure for </a:t>
            </a:r>
            <a:r>
              <a:rPr lang="en-US" i="1" dirty="0">
                <a:latin typeface="Times New Roman"/>
                <a:cs typeface="Times New Roman"/>
              </a:rPr>
              <a:t>E</a:t>
            </a:r>
            <a:r>
              <a:rPr lang="en-US" baseline="-25000" dirty="0">
                <a:latin typeface="Times New Roman"/>
                <a:cs typeface="Times New Roman"/>
              </a:rPr>
              <a:t>γ</a:t>
            </a:r>
            <a:r>
              <a:rPr lang="en-US" dirty="0">
                <a:latin typeface="Times New Roman"/>
                <a:cs typeface="Times New Roman"/>
              </a:rPr>
              <a:t> = 1</a:t>
            </a:r>
            <a:r>
              <a:rPr lang="en-US" i="1" dirty="0">
                <a:latin typeface="Times New Roman"/>
                <a:cs typeface="Times New Roman"/>
              </a:rPr>
              <a:t>.</a:t>
            </a:r>
            <a:r>
              <a:rPr lang="en-US" dirty="0">
                <a:latin typeface="Times New Roman"/>
                <a:cs typeface="Times New Roman"/>
              </a:rPr>
              <a:t>8 – 2.3 GeV was found [34] that  could come from a resonant state; it should be visible in pion-induced </a:t>
            </a:r>
            <a:r>
              <a:rPr lang="en-US" i="1" dirty="0">
                <a:latin typeface="Times New Roman"/>
                <a:cs typeface="Times New Roman"/>
              </a:rPr>
              <a:t>φ </a:t>
            </a:r>
            <a:r>
              <a:rPr lang="en-US" dirty="0">
                <a:latin typeface="Times New Roman"/>
                <a:cs typeface="Times New Roman"/>
              </a:rPr>
              <a:t>production, for which little data exist. [35]</a:t>
            </a:r>
          </a:p>
          <a:p>
            <a:r>
              <a:rPr lang="en-US" dirty="0">
                <a:latin typeface="Times New Roman"/>
                <a:cs typeface="Times New Roman"/>
              </a:rPr>
              <a:t>More precise data from pion beams would help clarify all three situations.</a:t>
            </a:r>
          </a:p>
          <a:p>
            <a:endParaRPr lang="en-US" dirty="0"/>
          </a:p>
          <a:p>
            <a:endParaRPr lang="en-US" dirty="0">
              <a:latin typeface="Times New Roman"/>
              <a:cs typeface="Times New Roman"/>
            </a:endParaRPr>
          </a:p>
        </p:txBody>
      </p:sp>
      <p:sp>
        <p:nvSpPr>
          <p:cNvPr id="4" name="Rectangle 3">
            <a:extLst>
              <a:ext uri="{FF2B5EF4-FFF2-40B4-BE49-F238E27FC236}">
                <a16:creationId xmlns:a16="http://schemas.microsoft.com/office/drawing/2014/main" id="{74B0A07F-420E-31CE-5C2D-6F3A7B61D82A}"/>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409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9"/>
            <a:ext cx="10515600" cy="1325563"/>
          </a:xfrm>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p:txBody>
          <a:bodyPr>
            <a:noAutofit/>
          </a:bodyPr>
          <a:lstStyle/>
          <a:p>
            <a:r>
              <a:rPr lang="en-US" sz="2400" dirty="0">
                <a:latin typeface="Times New Roman"/>
                <a:cs typeface="Times New Roman"/>
              </a:rPr>
              <a:t>Neutral hyperons </a:t>
            </a:r>
            <a:r>
              <a:rPr lang="en-US" sz="2400" dirty="0" err="1">
                <a:latin typeface="Times New Roman"/>
                <a:cs typeface="Times New Roman"/>
              </a:rPr>
              <a:t>Λ</a:t>
            </a:r>
            <a:r>
              <a:rPr lang="en-US" sz="2400" baseline="30000" dirty="0">
                <a:latin typeface="Times New Roman"/>
                <a:cs typeface="Times New Roman"/>
              </a:rPr>
              <a:t>∗</a:t>
            </a:r>
            <a:r>
              <a:rPr lang="en-US" sz="2400" dirty="0">
                <a:latin typeface="Times New Roman"/>
                <a:cs typeface="Times New Roman"/>
              </a:rPr>
              <a:t> and </a:t>
            </a:r>
            <a:r>
              <a:rPr lang="en-US" sz="2400" dirty="0" err="1">
                <a:latin typeface="Times New Roman"/>
                <a:cs typeface="Times New Roman"/>
              </a:rPr>
              <a:t>Σ</a:t>
            </a:r>
            <a:r>
              <a:rPr lang="en-US" sz="2400" baseline="30000" dirty="0">
                <a:latin typeface="Times New Roman"/>
                <a:cs typeface="Times New Roman"/>
              </a:rPr>
              <a:t>∗</a:t>
            </a:r>
            <a:r>
              <a:rPr lang="en-US" sz="2400" dirty="0">
                <a:latin typeface="Times New Roman"/>
                <a:cs typeface="Times New Roman"/>
              </a:rPr>
              <a:t> have been systematically studied in the following formation processes:</a:t>
            </a:r>
          </a:p>
          <a:p>
            <a:pPr marL="2514600" lvl="1" indent="0">
              <a:buNone/>
            </a:pP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a:t>
            </a:r>
            <a:r>
              <a:rPr lang="mr-IN" sz="2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π</a:t>
            </a:r>
            <a:r>
              <a:rPr lang="mr-IN" sz="2000" baseline="30000" dirty="0">
                <a:latin typeface="Times New Roman"/>
                <a:cs typeface="Times New Roman"/>
              </a:rPr>
              <a:t>+</a:t>
            </a:r>
            <a:r>
              <a:rPr lang="mr-IN" sz="2000" dirty="0">
                <a:latin typeface="Times New Roman"/>
                <a:cs typeface="Times New Roman"/>
              </a:rPr>
              <a:t>Σ</a:t>
            </a:r>
            <a:r>
              <a:rPr lang="mr-IN" sz="2000" baseline="30000" dirty="0">
                <a:latin typeface="Times New Roman"/>
                <a:cs typeface="Times New Roman"/>
              </a:rPr>
              <a:t>−</a:t>
            </a:r>
            <a:r>
              <a:rPr lang="mr-IN" sz="2000" dirty="0">
                <a:latin typeface="Times New Roman"/>
                <a:cs typeface="Times New Roman"/>
              </a:rPr>
              <a:t>,</a:t>
            </a:r>
          </a:p>
          <a:p>
            <a:pPr marL="2514600" lvl="1" indent="0">
              <a:buNone/>
            </a:pP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0</a:t>
            </a:r>
            <a:r>
              <a:rPr lang="mr-IN" sz="2000" i="1" baseline="30000" dirty="0">
                <a:latin typeface="Times New Roman"/>
                <a:cs typeface="Times New Roman"/>
              </a:rPr>
              <a:t>n</a:t>
            </a:r>
            <a:r>
              <a:rPr lang="mr-IN" sz="2000" baseline="30000" dirty="0">
                <a:latin typeface="Times New Roman"/>
                <a:cs typeface="Times New Roman"/>
              </a:rPr>
              <a:t>,             </a:t>
            </a:r>
            <a:r>
              <a:rPr lang="en-US" sz="2000" baseline="30000" dirty="0">
                <a:latin typeface="Times New Roman"/>
                <a:cs typeface="Times New Roman"/>
              </a:rPr>
              <a:t>      </a:t>
            </a: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π</a:t>
            </a:r>
            <a:r>
              <a:rPr lang="mr-IN" sz="2000" baseline="30000" dirty="0">
                <a:latin typeface="Times New Roman"/>
                <a:cs typeface="Times New Roman"/>
              </a:rPr>
              <a:t>0</a:t>
            </a:r>
            <a:r>
              <a:rPr lang="mr-IN" sz="2000" dirty="0">
                <a:latin typeface="Times New Roman"/>
                <a:cs typeface="Times New Roman"/>
              </a:rPr>
              <a:t>Σ</a:t>
            </a:r>
            <a:r>
              <a:rPr lang="mr-IN" sz="2000" baseline="30000" dirty="0">
                <a:latin typeface="Times New Roman"/>
                <a:cs typeface="Times New Roman"/>
              </a:rPr>
              <a:t>0</a:t>
            </a:r>
            <a:r>
              <a:rPr lang="mr-IN" sz="2000" dirty="0">
                <a:latin typeface="Times New Roman"/>
                <a:cs typeface="Times New Roman"/>
              </a:rPr>
              <a:t>,</a:t>
            </a:r>
          </a:p>
          <a:p>
            <a:pPr marL="2514600" lvl="1" indent="0">
              <a:buNone/>
            </a:pP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π</a:t>
            </a:r>
            <a:r>
              <a:rPr lang="mr-IN" sz="2000" baseline="30000" dirty="0">
                <a:latin typeface="Times New Roman"/>
                <a:cs typeface="Times New Roman"/>
              </a:rPr>
              <a:t>0</a:t>
            </a:r>
            <a:r>
              <a:rPr lang="mr-IN" sz="2000" dirty="0">
                <a:latin typeface="Times New Roman"/>
                <a:cs typeface="Times New Roman"/>
              </a:rPr>
              <a:t>Λ,            </a:t>
            </a:r>
            <a:r>
              <a:rPr lang="mr-IN" sz="2000" i="1" dirty="0">
                <a:latin typeface="Times New Roman"/>
                <a:cs typeface="Times New Roman"/>
              </a:rPr>
              <a:t>K</a:t>
            </a:r>
            <a:r>
              <a:rPr lang="mr-IN" sz="2000" baseline="30000" dirty="0">
                <a:latin typeface="Times New Roman"/>
                <a:cs typeface="Times New Roman"/>
              </a:rPr>
              <a:t>−</a:t>
            </a:r>
            <a:r>
              <a:rPr lang="mr-IN" sz="2000" i="1" dirty="0">
                <a:latin typeface="Times New Roman"/>
                <a:cs typeface="Times New Roman"/>
              </a:rPr>
              <a:t>p </a:t>
            </a:r>
            <a:r>
              <a:rPr lang="mr-IN" sz="2000" dirty="0">
                <a:latin typeface="Times New Roman"/>
                <a:cs typeface="Times New Roman"/>
              </a:rPr>
              <a:t>→ </a:t>
            </a:r>
            <a:r>
              <a:rPr lang="mr-IN" sz="2000" i="1" dirty="0">
                <a:latin typeface="Times New Roman"/>
                <a:cs typeface="Times New Roman"/>
              </a:rPr>
              <a:t>π</a:t>
            </a:r>
            <a:r>
              <a:rPr lang="mr-IN" sz="2000" baseline="30000" dirty="0">
                <a:latin typeface="Times New Roman"/>
                <a:cs typeface="Times New Roman"/>
              </a:rPr>
              <a:t>−</a:t>
            </a:r>
            <a:r>
              <a:rPr lang="mr-IN" sz="2000" dirty="0">
                <a:latin typeface="Times New Roman"/>
                <a:cs typeface="Times New Roman"/>
              </a:rPr>
              <a:t>Σ</a:t>
            </a:r>
            <a:r>
              <a:rPr lang="mr-IN" sz="2000" baseline="30000" dirty="0">
                <a:latin typeface="Times New Roman"/>
                <a:cs typeface="Times New Roman"/>
              </a:rPr>
              <a:t>+</a:t>
            </a:r>
            <a:r>
              <a:rPr lang="mr-IN" sz="2000" dirty="0">
                <a:latin typeface="Times New Roman"/>
                <a:cs typeface="Times New Roman"/>
              </a:rPr>
              <a:t>.</a:t>
            </a:r>
          </a:p>
          <a:p>
            <a:r>
              <a:rPr lang="en-US" sz="2400" dirty="0">
                <a:latin typeface="Times New Roman"/>
                <a:cs typeface="Times New Roman"/>
              </a:rPr>
              <a:t>Recent analyses of </a:t>
            </a:r>
            <a:r>
              <a:rPr lang="en-US" sz="2400" i="1" dirty="0">
                <a:latin typeface="Times New Roman"/>
                <a:cs typeface="Times New Roman"/>
              </a:rPr>
              <a:t>K</a:t>
            </a:r>
            <a:r>
              <a:rPr lang="en-US" sz="2400" baseline="30000" dirty="0">
                <a:latin typeface="Times New Roman"/>
                <a:cs typeface="Times New Roman"/>
              </a:rPr>
              <a:t>−</a:t>
            </a:r>
            <a:r>
              <a:rPr lang="en-US" sz="2400" i="1" dirty="0">
                <a:latin typeface="Times New Roman"/>
                <a:cs typeface="Times New Roman"/>
              </a:rPr>
              <a:t>p </a:t>
            </a:r>
            <a:r>
              <a:rPr lang="en-US" sz="2400" dirty="0">
                <a:latin typeface="Times New Roman"/>
                <a:cs typeface="Times New Roman"/>
              </a:rPr>
              <a:t>→ </a:t>
            </a:r>
            <a:r>
              <a:rPr lang="en-US" sz="2400" i="1" dirty="0">
                <a:latin typeface="Times New Roman"/>
                <a:cs typeface="Times New Roman"/>
              </a:rPr>
              <a:t>π</a:t>
            </a:r>
            <a:r>
              <a:rPr lang="en-US" sz="2400" baseline="30000" dirty="0">
                <a:latin typeface="Times New Roman"/>
                <a:cs typeface="Times New Roman"/>
              </a:rPr>
              <a:t>0</a:t>
            </a:r>
            <a:r>
              <a:rPr lang="en-US" sz="2400" dirty="0">
                <a:latin typeface="Times New Roman"/>
                <a:cs typeface="Times New Roman"/>
              </a:rPr>
              <a:t>Λ yield fits that agree for differential cross section and polarization but differ for spin rotation parameter </a:t>
            </a:r>
            <a:r>
              <a:rPr lang="en-US" sz="2400" i="1" dirty="0">
                <a:latin typeface="Times New Roman"/>
                <a:cs typeface="Times New Roman"/>
              </a:rPr>
              <a:t>β. </a:t>
            </a:r>
            <a:r>
              <a:rPr lang="en-US" sz="2400" dirty="0">
                <a:latin typeface="Times New Roman"/>
                <a:cs typeface="Times New Roman"/>
              </a:rPr>
              <a:t>[36,37] </a:t>
            </a:r>
          </a:p>
          <a:p>
            <a:r>
              <a:rPr lang="en-US" sz="2400" dirty="0">
                <a:latin typeface="Times New Roman"/>
                <a:cs typeface="Times New Roman"/>
              </a:rPr>
              <a:t>Data for </a:t>
            </a:r>
            <a:r>
              <a:rPr lang="en-US" sz="2400" i="1" dirty="0">
                <a:latin typeface="Times New Roman"/>
                <a:cs typeface="Times New Roman"/>
              </a:rPr>
              <a:t>β </a:t>
            </a:r>
            <a:r>
              <a:rPr lang="en-US" sz="2400" dirty="0">
                <a:latin typeface="Times New Roman"/>
                <a:cs typeface="Times New Roman"/>
              </a:rPr>
              <a:t>are limited to measurements at only seven energies. [38] </a:t>
            </a:r>
          </a:p>
          <a:p>
            <a:r>
              <a:rPr lang="en-US" sz="2400" dirty="0">
                <a:latin typeface="Times New Roman"/>
                <a:cs typeface="Times New Roman"/>
              </a:rPr>
              <a:t> </a:t>
            </a:r>
            <a:r>
              <a:rPr lang="en-US" sz="2400" i="1" dirty="0">
                <a:latin typeface="Times New Roman"/>
                <a:cs typeface="Times New Roman"/>
              </a:rPr>
              <a:t>β</a:t>
            </a:r>
            <a:r>
              <a:rPr lang="en-US" sz="2400" dirty="0">
                <a:latin typeface="Times New Roman"/>
                <a:cs typeface="Times New Roman"/>
              </a:rPr>
              <a:t> more sensitive to contributions from high PWs than d</a:t>
            </a:r>
            <a:r>
              <a:rPr lang="en-US" sz="2400" dirty="0">
                <a:latin typeface="Times New Roman" panose="02020603050405020304" pitchFamily="18" charset="0"/>
                <a:cs typeface="Times New Roman" panose="02020603050405020304" pitchFamily="18" charset="0"/>
              </a:rPr>
              <a:t>𝜎</a:t>
            </a:r>
            <a:r>
              <a:rPr lang="en-US" sz="2400" dirty="0">
                <a:latin typeface="Times New Roman"/>
                <a:cs typeface="Times New Roman"/>
              </a:rPr>
              <a:t>/d𝜴 or polarization. </a:t>
            </a:r>
          </a:p>
          <a:p>
            <a:r>
              <a:rPr lang="en-US" sz="2400" dirty="0">
                <a:latin typeface="Times New Roman"/>
                <a:cs typeface="Times New Roman"/>
              </a:rPr>
              <a:t>Need new measurements with polarized target.</a:t>
            </a:r>
          </a:p>
          <a:p>
            <a:endParaRPr lang="en-US" sz="2400" dirty="0">
              <a:latin typeface="Times New Roman"/>
              <a:cs typeface="Times New Roman"/>
            </a:endParaRPr>
          </a:p>
        </p:txBody>
      </p:sp>
      <p:sp>
        <p:nvSpPr>
          <p:cNvPr id="4" name="Rectangle 3">
            <a:extLst>
              <a:ext uri="{FF2B5EF4-FFF2-40B4-BE49-F238E27FC236}">
                <a16:creationId xmlns:a16="http://schemas.microsoft.com/office/drawing/2014/main" id="{8576127A-01F4-FC73-EB32-1A08811256AE}"/>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158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a:xfrm>
            <a:off x="586525" y="2083203"/>
            <a:ext cx="11018949" cy="4227445"/>
          </a:xfrm>
        </p:spPr>
        <p:txBody>
          <a:bodyPr>
            <a:normAutofit/>
          </a:bodyPr>
          <a:lstStyle/>
          <a:p>
            <a:r>
              <a:rPr lang="en-US" sz="2400" dirty="0">
                <a:latin typeface="Times New Roman" panose="02020603050405020304" pitchFamily="18" charset="0"/>
                <a:cs typeface="Times New Roman" panose="02020603050405020304" pitchFamily="18" charset="0"/>
              </a:rPr>
              <a:t>In addition, </a:t>
            </a:r>
            <a:r>
              <a:rPr lang="en-US" sz="2400" dirty="0" err="1">
                <a:latin typeface="Times New Roman" panose="02020603050405020304" pitchFamily="18" charset="0"/>
                <a:cs typeface="Times New Roman" panose="02020603050405020304" pitchFamily="18" charset="0"/>
              </a:rPr>
              <a:t>Σ</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can be produced in </a:t>
            </a:r>
            <a:r>
              <a:rPr lang="en-US" sz="2400" i="1" dirty="0">
                <a:latin typeface="Times New Roman" panose="02020603050405020304" pitchFamily="18" charset="0"/>
                <a:cs typeface="Times New Roman" panose="02020603050405020304" pitchFamily="18" charset="0"/>
              </a:rPr>
              <a:t>K</a:t>
            </a:r>
            <a:r>
              <a:rPr lang="en-US" sz="2400" baseline="300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reactions with a deuteron target:</a:t>
            </a:r>
          </a:p>
          <a:p>
            <a:pPr marL="0" indent="0" algn="ctr">
              <a:buNone/>
            </a:pPr>
            <a:r>
              <a:rPr lang="is-IS" sz="2400" i="1" dirty="0">
                <a:latin typeface="Times New Roman" panose="02020603050405020304" pitchFamily="18" charset="0"/>
                <a:cs typeface="Times New Roman" panose="02020603050405020304" pitchFamily="18" charset="0"/>
              </a:rPr>
              <a:t>K</a:t>
            </a:r>
            <a:r>
              <a:rPr lang="is-IS" sz="2400" baseline="30000" dirty="0">
                <a:latin typeface="Times New Roman" panose="02020603050405020304" pitchFamily="18" charset="0"/>
                <a:cs typeface="Times New Roman" panose="02020603050405020304" pitchFamily="18" charset="0"/>
              </a:rPr>
              <a:t>−</a:t>
            </a:r>
            <a:r>
              <a:rPr lang="is-IS" sz="2400" i="1" dirty="0">
                <a:latin typeface="Times New Roman" panose="02020603050405020304" pitchFamily="18" charset="0"/>
                <a:cs typeface="Times New Roman" panose="02020603050405020304" pitchFamily="18" charset="0"/>
              </a:rPr>
              <a:t>n </a:t>
            </a:r>
            <a:r>
              <a:rPr lang="is-IS" sz="2400" dirty="0">
                <a:latin typeface="Times New Roman" panose="02020603050405020304" pitchFamily="18" charset="0"/>
                <a:cs typeface="Times New Roman" panose="02020603050405020304" pitchFamily="18" charset="0"/>
              </a:rPr>
              <a:t>→ </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Λ,  		</a:t>
            </a:r>
            <a:r>
              <a:rPr lang="is-IS" sz="2400" i="1" dirty="0">
                <a:latin typeface="Times New Roman" panose="02020603050405020304" pitchFamily="18" charset="0"/>
                <a:cs typeface="Times New Roman" panose="02020603050405020304" pitchFamily="18" charset="0"/>
              </a:rPr>
              <a:t>K</a:t>
            </a:r>
            <a:r>
              <a:rPr lang="is-IS" sz="2400" baseline="30000" dirty="0">
                <a:latin typeface="Times New Roman" panose="02020603050405020304" pitchFamily="18" charset="0"/>
                <a:cs typeface="Times New Roman" panose="02020603050405020304" pitchFamily="18" charset="0"/>
              </a:rPr>
              <a:t>−</a:t>
            </a:r>
            <a:r>
              <a:rPr lang="is-IS" sz="2400" i="1" dirty="0">
                <a:latin typeface="Times New Roman" panose="02020603050405020304" pitchFamily="18" charset="0"/>
                <a:cs typeface="Times New Roman" panose="02020603050405020304" pitchFamily="18" charset="0"/>
              </a:rPr>
              <a:t>n </a:t>
            </a:r>
            <a:r>
              <a:rPr lang="is-IS" sz="2400" dirty="0">
                <a:latin typeface="Times New Roman" panose="02020603050405020304" pitchFamily="18" charset="0"/>
                <a:cs typeface="Times New Roman" panose="02020603050405020304" pitchFamily="18" charset="0"/>
              </a:rPr>
              <a:t>→ </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0</a:t>
            </a:r>
            <a:r>
              <a:rPr lang="is-IS" sz="2400" dirty="0">
                <a:latin typeface="Times New Roman" panose="02020603050405020304" pitchFamily="18" charset="0"/>
                <a:cs typeface="Times New Roman" panose="02020603050405020304" pitchFamily="18" charset="0"/>
              </a:rPr>
              <a:t>Σ</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  	</a:t>
            </a:r>
            <a:r>
              <a:rPr lang="is-IS" sz="2400" i="1" dirty="0">
                <a:latin typeface="Times New Roman" panose="02020603050405020304" pitchFamily="18" charset="0"/>
                <a:cs typeface="Times New Roman" panose="02020603050405020304" pitchFamily="18" charset="0"/>
              </a:rPr>
              <a:t>K</a:t>
            </a:r>
            <a:r>
              <a:rPr lang="is-IS" sz="2400" baseline="30000" dirty="0">
                <a:latin typeface="Times New Roman" panose="02020603050405020304" pitchFamily="18" charset="0"/>
                <a:cs typeface="Times New Roman" panose="02020603050405020304" pitchFamily="18" charset="0"/>
              </a:rPr>
              <a:t>−</a:t>
            </a:r>
            <a:r>
              <a:rPr lang="is-IS" sz="2400" i="1" dirty="0">
                <a:latin typeface="Times New Roman" panose="02020603050405020304" pitchFamily="18" charset="0"/>
                <a:cs typeface="Times New Roman" panose="02020603050405020304" pitchFamily="18" charset="0"/>
              </a:rPr>
              <a:t>n </a:t>
            </a:r>
            <a:r>
              <a:rPr lang="is-IS" sz="2400" dirty="0">
                <a:latin typeface="Times New Roman" panose="02020603050405020304" pitchFamily="18" charset="0"/>
                <a:cs typeface="Times New Roman" panose="02020603050405020304" pitchFamily="18" charset="0"/>
              </a:rPr>
              <a:t>→ </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Σ</a:t>
            </a:r>
            <a:r>
              <a:rPr lang="is-IS" sz="2400" baseline="30000" dirty="0">
                <a:latin typeface="Times New Roman" panose="02020603050405020304" pitchFamily="18" charset="0"/>
                <a:cs typeface="Times New Roman" panose="02020603050405020304" pitchFamily="18" charset="0"/>
              </a:rPr>
              <a:t>0</a:t>
            </a:r>
            <a:r>
              <a:rPr lang="is-I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PWA powerful for disentangling overlapping states, especially above 1.6 GeV/</a:t>
            </a:r>
            <a:r>
              <a:rPr lang="en-US" sz="2400" i="1" dirty="0">
                <a:latin typeface="Times New Roman" panose="02020603050405020304" pitchFamily="18" charset="0"/>
                <a:cs typeface="Times New Roman" panose="02020603050405020304" pitchFamily="18" charset="0"/>
              </a:rPr>
              <a:t>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for </a:t>
            </a:r>
            <a:r>
              <a:rPr lang="en-US" sz="2400" dirty="0" err="1">
                <a:latin typeface="Times New Roman" panose="02020603050405020304" pitchFamily="18" charset="0"/>
                <a:cs typeface="Times New Roman" panose="02020603050405020304" pitchFamily="18" charset="0"/>
              </a:rPr>
              <a:t>Λ</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Σ</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resonances.</a:t>
            </a:r>
          </a:p>
          <a:p>
            <a:r>
              <a:rPr lang="en-US" sz="2400" i="1" dirty="0">
                <a:latin typeface="Times New Roman" panose="02020603050405020304" pitchFamily="18" charset="0"/>
                <a:cs typeface="Times New Roman" panose="02020603050405020304" pitchFamily="18" charset="0"/>
              </a:rPr>
              <a:t>N.B.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(1405)1</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(1385)3</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lie below the </a:t>
            </a:r>
            <a:r>
              <a:rPr lang="en-US" sz="2400" i="1" dirty="0">
                <a:latin typeface="Times New Roman" panose="02020603050405020304" pitchFamily="18" charset="0"/>
                <a:cs typeface="Times New Roman" panose="02020603050405020304" pitchFamily="18" charset="0"/>
              </a:rPr>
              <a:t>KN </a:t>
            </a:r>
            <a:r>
              <a:rPr lang="en-US" sz="2400" dirty="0">
                <a:latin typeface="Times New Roman" panose="02020603050405020304" pitchFamily="18" charset="0"/>
                <a:cs typeface="Times New Roman" panose="02020603050405020304" pitchFamily="18" charset="0"/>
              </a:rPr>
              <a:t>threshold; properties of these states obtained only through production processes such as</a:t>
            </a:r>
          </a:p>
          <a:p>
            <a:pPr marL="0" indent="0" algn="ctr">
              <a:buNone/>
            </a:pPr>
            <a:r>
              <a:rPr lang="is-IS" sz="2400" i="1" dirty="0">
                <a:latin typeface="Times New Roman" panose="02020603050405020304" pitchFamily="18" charset="0"/>
                <a:cs typeface="Times New Roman" panose="02020603050405020304" pitchFamily="18" charset="0"/>
              </a:rPr>
              <a:t>K</a:t>
            </a:r>
            <a:r>
              <a:rPr lang="is-IS" sz="2400" baseline="30000" dirty="0">
                <a:latin typeface="Times New Roman" panose="02020603050405020304" pitchFamily="18" charset="0"/>
                <a:cs typeface="Times New Roman" panose="02020603050405020304" pitchFamily="18" charset="0"/>
              </a:rPr>
              <a:t>−</a:t>
            </a:r>
            <a:r>
              <a:rPr lang="is-IS" sz="2400" i="1" dirty="0">
                <a:latin typeface="Times New Roman" panose="02020603050405020304" pitchFamily="18" charset="0"/>
                <a:cs typeface="Times New Roman" panose="02020603050405020304" pitchFamily="18" charset="0"/>
              </a:rPr>
              <a:t>p </a:t>
            </a:r>
            <a:r>
              <a:rPr lang="is-IS" sz="2400" dirty="0">
                <a:latin typeface="Times New Roman" panose="02020603050405020304" pitchFamily="18" charset="0"/>
                <a:cs typeface="Times New Roman" panose="02020603050405020304" pitchFamily="18" charset="0"/>
              </a:rPr>
              <a:t>→ </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Σ</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 → </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a:t>
            </a:r>
            <a:r>
              <a:rPr lang="is-IS" sz="2400" i="1" dirty="0">
                <a:latin typeface="Times New Roman" panose="02020603050405020304" pitchFamily="18" charset="0"/>
                <a:cs typeface="Times New Roman" panose="02020603050405020304" pitchFamily="18" charset="0"/>
              </a:rPr>
              <a:t>π</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Λ</a:t>
            </a:r>
            <a:r>
              <a:rPr lang="is-IS" sz="2400" baseline="30000" dirty="0">
                <a:latin typeface="Times New Roman" panose="02020603050405020304" pitchFamily="18" charset="0"/>
                <a:cs typeface="Times New Roman" panose="02020603050405020304" pitchFamily="18" charset="0"/>
              </a:rPr>
              <a:t>∗</a:t>
            </a:r>
            <a:r>
              <a:rPr lang="is-I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-channel process provides “</a:t>
            </a:r>
            <a:r>
              <a:rPr lang="en-US" sz="2400" i="1" dirty="0">
                <a:latin typeface="Times New Roman" panose="02020603050405020304" pitchFamily="18" charset="0"/>
                <a:cs typeface="Times New Roman" panose="02020603050405020304" pitchFamily="18" charset="0"/>
              </a:rPr>
              <a:t>virtual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K</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beam – allows production of </a:t>
            </a:r>
            <a:r>
              <a:rPr lang="en-US" sz="2400" dirty="0" err="1">
                <a:latin typeface="Times New Roman" panose="02020603050405020304" pitchFamily="18" charset="0"/>
                <a:cs typeface="Times New Roman" panose="02020603050405020304" pitchFamily="18" charset="0"/>
              </a:rPr>
              <a:t>Σ</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(1405)1</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(1385)3</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identified in decay of </a:t>
            </a:r>
            <a:r>
              <a:rPr lang="en-US" sz="2400" dirty="0" err="1">
                <a:latin typeface="Times New Roman" panose="02020603050405020304" pitchFamily="18" charset="0"/>
                <a:cs typeface="Times New Roman" panose="02020603050405020304" pitchFamily="18" charset="0"/>
              </a:rPr>
              <a:t>Σ</a:t>
            </a:r>
            <a:r>
              <a:rPr lang="en-US" sz="2400" i="1" dirty="0">
                <a:latin typeface="Times New Roman" panose="02020603050405020304" pitchFamily="18" charset="0"/>
                <a:cs typeface="Times New Roman" panose="02020603050405020304" pitchFamily="18" charset="0"/>
              </a:rPr>
              <a:t>π </a:t>
            </a:r>
            <a:r>
              <a:rPr lang="en-US" sz="2400" dirty="0">
                <a:latin typeface="Times New Roman" panose="02020603050405020304" pitchFamily="18" charset="0"/>
                <a:cs typeface="Times New Roman" panose="02020603050405020304" pitchFamily="18" charset="0"/>
              </a:rPr>
              <a:t>and </a:t>
            </a:r>
            <a:r>
              <a:rPr lang="en-US" sz="2400" dirty="0" err="1">
                <a:latin typeface="Times New Roman" panose="02020603050405020304" pitchFamily="18" charset="0"/>
                <a:cs typeface="Times New Roman" panose="02020603050405020304" pitchFamily="18" charset="0"/>
              </a:rPr>
              <a:t>Λ</a:t>
            </a:r>
            <a:r>
              <a:rPr lang="en-US" sz="2400" i="1"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Σ</a:t>
            </a:r>
            <a:r>
              <a:rPr lang="en-US" sz="2400" i="1" dirty="0">
                <a:latin typeface="Times New Roman" panose="02020603050405020304" pitchFamily="18" charset="0"/>
                <a:cs typeface="Times New Roman" panose="02020603050405020304" pitchFamily="18" charset="0"/>
              </a:rPr>
              <a:t>π.</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19A5371B-FB21-0E45-8F30-9AF5DBA5933E}"/>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681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1325563"/>
          </a:xfrm>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a:xfrm>
            <a:off x="838199" y="1825625"/>
            <a:ext cx="11036121" cy="4343355"/>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Spin and parity of Λ(1405) measured in </a:t>
            </a:r>
            <a:r>
              <a:rPr lang="en-US" i="1" dirty="0">
                <a:latin typeface="Times New Roman" panose="02020603050405020304" pitchFamily="18" charset="0"/>
                <a:cs typeface="Times New Roman" panose="02020603050405020304" pitchFamily="18" charset="0"/>
              </a:rPr>
              <a:t>γp </a:t>
            </a: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Λ(1405) - confirmed to be 1</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as expected[39]; nature of Λ(1405)</a:t>
            </a:r>
            <a:r>
              <a:rPr lang="en-US" baseline="30000" dirty="0">
                <a:latin typeface="Times New Roman" panose="02020603050405020304" pitchFamily="18" charset="0"/>
                <a:cs typeface="Times New Roman" panose="02020603050405020304" pitchFamily="18" charset="0"/>
              </a:rPr>
              <a:t>1</a:t>
            </a:r>
            <a:r>
              <a:rPr lang="en-US" i="1"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still an issue. </a:t>
            </a:r>
          </a:p>
          <a:p>
            <a:r>
              <a:rPr lang="en-US" dirty="0">
                <a:latin typeface="Times New Roman" panose="02020603050405020304" pitchFamily="18" charset="0"/>
                <a:cs typeface="Times New Roman" panose="02020603050405020304" pitchFamily="18" charset="0"/>
              </a:rPr>
              <a:t>Lineshape of Λ(1405) depends on reaction channel [40 - 42]; comparing p- and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-induced reactions with photoproduction important. </a:t>
            </a:r>
          </a:p>
          <a:p>
            <a:r>
              <a:rPr lang="en-US" dirty="0">
                <a:latin typeface="Times New Roman" panose="02020603050405020304" pitchFamily="18" charset="0"/>
                <a:cs typeface="Times New Roman" panose="02020603050405020304" pitchFamily="18" charset="0"/>
              </a:rPr>
              <a:t>Lineshape of Λ(1405) differs in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Σ</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Σ</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decays </a:t>
            </a:r>
            <a:r>
              <a:rPr lang="mr-IN" dirty="0">
                <a:latin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result of isospin interference between different </a:t>
            </a:r>
            <a:r>
              <a:rPr lang="en-US" i="1"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Σ channels. </a:t>
            </a:r>
          </a:p>
          <a:p>
            <a:r>
              <a:rPr lang="en-US" dirty="0">
                <a:latin typeface="Times New Roman" panose="02020603050405020304" pitchFamily="18" charset="0"/>
                <a:cs typeface="Times New Roman" panose="02020603050405020304" pitchFamily="18" charset="0"/>
              </a:rPr>
              <a:t>The</a:t>
            </a:r>
            <a:r>
              <a:rPr lang="en-US" i="1" dirty="0">
                <a:latin typeface="Times New Roman" panose="02020603050405020304" pitchFamily="18" charset="0"/>
                <a:cs typeface="Times New Roman" panose="02020603050405020304" pitchFamily="18" charset="0"/>
              </a:rPr>
              <a:t> π</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Σ</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spectra measured in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p </a:t>
            </a: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Λ(1405) [43] and </a:t>
            </a:r>
            <a:r>
              <a:rPr lang="en-US" i="1"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p </a:t>
            </a: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Λ(1405) [44] and neutral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Σ</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measured in </a:t>
            </a:r>
            <a:r>
              <a:rPr lang="en-US" i="1"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p </a:t>
            </a: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Σ</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[45]. </a:t>
            </a:r>
          </a:p>
          <a:p>
            <a:r>
              <a:rPr lang="en-US" dirty="0">
                <a:latin typeface="Times New Roman" panose="02020603050405020304" pitchFamily="18" charset="0"/>
                <a:cs typeface="Times New Roman" panose="02020603050405020304" pitchFamily="18" charset="0"/>
              </a:rPr>
              <a:t>Observed peak position near 1405 MeV in charged </a:t>
            </a:r>
            <a:r>
              <a:rPr lang="en-US" i="1"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Σ spectra; peak in the neutral channel is near 1420 MeV. All three </a:t>
            </a:r>
            <a:r>
              <a:rPr lang="en-US" i="1"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Σ channels studied recently in a single experiment using the </a:t>
            </a:r>
            <a:r>
              <a:rPr lang="en-US" i="1" dirty="0">
                <a:latin typeface="Times New Roman" panose="02020603050405020304" pitchFamily="18" charset="0"/>
                <a:cs typeface="Times New Roman" panose="02020603050405020304" pitchFamily="18" charset="0"/>
              </a:rPr>
              <a:t>γp </a:t>
            </a: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K</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Σ</a:t>
            </a:r>
            <a:r>
              <a:rPr lang="en-US" i="1" dirty="0">
                <a:latin typeface="Times New Roman" panose="02020603050405020304" pitchFamily="18" charset="0"/>
                <a:cs typeface="Times New Roman" panose="02020603050405020304" pitchFamily="18" charset="0"/>
              </a:rPr>
              <a:t>π </a:t>
            </a:r>
            <a:r>
              <a:rPr lang="en-US" dirty="0">
                <a:latin typeface="Times New Roman" panose="02020603050405020304" pitchFamily="18" charset="0"/>
                <a:cs typeface="Times New Roman" panose="02020603050405020304" pitchFamily="18" charset="0"/>
              </a:rPr>
              <a:t>reaction [46]. </a:t>
            </a:r>
          </a:p>
          <a:p>
            <a:r>
              <a:rPr lang="en-US" dirty="0">
                <a:latin typeface="Times New Roman" panose="02020603050405020304" pitchFamily="18" charset="0"/>
                <a:cs typeface="Times New Roman" panose="02020603050405020304" pitchFamily="18" charset="0"/>
              </a:rPr>
              <a:t>Efforts in the lineshape study ongoing at JLab and J-PARC.</a:t>
            </a:r>
          </a:p>
          <a:p>
            <a:endParaRPr lang="en-US" dirty="0"/>
          </a:p>
        </p:txBody>
      </p:sp>
      <p:sp>
        <p:nvSpPr>
          <p:cNvPr id="4" name="Rectangle 3">
            <a:extLst>
              <a:ext uri="{FF2B5EF4-FFF2-40B4-BE49-F238E27FC236}">
                <a16:creationId xmlns:a16="http://schemas.microsoft.com/office/drawing/2014/main" id="{8AA2869F-22C4-F453-BE5A-0B61C2C0BFC7}"/>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7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76CF-3C35-85A9-991E-FCEADDA2A88F}"/>
              </a:ext>
            </a:extLst>
          </p:cNvPr>
          <p:cNvSpPr>
            <a:spLocks noGrp="1"/>
          </p:cNvSpPr>
          <p:nvPr>
            <p:ph type="title"/>
          </p:nvPr>
        </p:nvSpPr>
        <p:spPr>
          <a:xfrm>
            <a:off x="838200" y="107548"/>
            <a:ext cx="10515600" cy="1325563"/>
          </a:xfrm>
        </p:spPr>
        <p:txBody>
          <a:bodyPr>
            <a:normAutofit fontScale="90000"/>
          </a:bodyPr>
          <a:lstStyle/>
          <a:p>
            <a:pPr algn="ctr"/>
            <a:r>
              <a:rPr lang="en-US" sz="4800" dirty="0">
                <a:latin typeface="Times New Roman"/>
                <a:cs typeface="Times New Roman"/>
              </a:rPr>
              <a:t>What Would a Modern Meson Facility Be? </a:t>
            </a:r>
          </a:p>
        </p:txBody>
      </p:sp>
      <p:sp>
        <p:nvSpPr>
          <p:cNvPr id="3" name="Content Placeholder 2">
            <a:extLst>
              <a:ext uri="{FF2B5EF4-FFF2-40B4-BE49-F238E27FC236}">
                <a16:creationId xmlns:a16="http://schemas.microsoft.com/office/drawing/2014/main" id="{F71AA408-D0B4-AE6C-9C66-D3D8105BEABB}"/>
              </a:ext>
            </a:extLst>
          </p:cNvPr>
          <p:cNvSpPr>
            <a:spLocks noGrp="1"/>
          </p:cNvSpPr>
          <p:nvPr>
            <p:ph idx="1"/>
          </p:nvPr>
        </p:nvSpPr>
        <p:spPr>
          <a:xfrm>
            <a:off x="735169" y="1433111"/>
            <a:ext cx="10375006" cy="4143733"/>
          </a:xfrm>
        </p:spPr>
        <p:txBody>
          <a:bodyPr>
            <a:noAutofit/>
          </a:bodyPr>
          <a:lstStyle/>
          <a:p>
            <a:pPr algn="just"/>
            <a:r>
              <a:rPr lang="en-US" sz="2400" dirty="0">
                <a:latin typeface="Times New Roman" panose="02020603050405020304" pitchFamily="18" charset="0"/>
                <a:cs typeface="Times New Roman" panose="02020603050405020304" pitchFamily="18" charset="0"/>
              </a:rPr>
              <a:t>The CM energy range up to 2.5 GeV offer physics opportunities with pion and kaon beams to study baryon and meson spectroscopy issues complementary to EM programs at facilities </a:t>
            </a:r>
            <a:r>
              <a:rPr lang="en-US" sz="2400" i="1" dirty="0">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JLab, MAMI, ELSA, SPring-8, and BEPC. </a:t>
            </a:r>
          </a:p>
          <a:p>
            <a:pPr algn="just"/>
            <a:r>
              <a:rPr lang="en-US" sz="2400" dirty="0">
                <a:latin typeface="Times New Roman" panose="02020603050405020304" pitchFamily="18" charset="0"/>
                <a:cs typeface="Times New Roman" panose="02020603050405020304" pitchFamily="18" charset="0"/>
              </a:rPr>
              <a:t>We highlight some opportunities and describes how </a:t>
            </a:r>
            <a:r>
              <a:rPr lang="en-US" sz="2400" dirty="0">
                <a:solidFill>
                  <a:srgbClr val="0000FF"/>
                </a:solidFill>
                <a:latin typeface="Times New Roman" panose="02020603050405020304" pitchFamily="18" charset="0"/>
                <a:cs typeface="Times New Roman" panose="02020603050405020304" pitchFamily="18" charset="0"/>
              </a:rPr>
              <a:t>new high energy and intensity meson factories</a:t>
            </a:r>
            <a:r>
              <a:rPr lang="en-US" sz="2400" dirty="0">
                <a:latin typeface="Times New Roman" panose="02020603050405020304" pitchFamily="18" charset="0"/>
                <a:cs typeface="Times New Roman" panose="02020603050405020304" pitchFamily="18" charset="0"/>
              </a:rPr>
              <a:t> can contribute to fuller understanding of recent high-quality EM data. </a:t>
            </a:r>
          </a:p>
          <a:p>
            <a:pPr algn="just"/>
            <a:r>
              <a:rPr lang="en-US" sz="2400" dirty="0">
                <a:solidFill>
                  <a:srgbClr val="0000FF"/>
                </a:solidFill>
                <a:latin typeface="Times New Roman" panose="02020603050405020304" pitchFamily="18" charset="0"/>
                <a:cs typeface="Times New Roman" panose="02020603050405020304" pitchFamily="18" charset="0"/>
              </a:rPr>
              <a:t>This is not a competing effort</a:t>
            </a:r>
            <a:r>
              <a:rPr lang="en-US" sz="2400" dirty="0">
                <a:latin typeface="Times New Roman" panose="02020603050405020304" pitchFamily="18" charset="0"/>
                <a:cs typeface="Times New Roman" panose="02020603050405020304" pitchFamily="18" charset="0"/>
              </a:rPr>
              <a:t>, but an experimental program that</a:t>
            </a:r>
          </a:p>
          <a:p>
            <a:pPr lvl="1" algn="just"/>
            <a:r>
              <a:rPr lang="en-US" dirty="0">
                <a:latin typeface="Times New Roman" panose="02020603050405020304" pitchFamily="18" charset="0"/>
                <a:cs typeface="Times New Roman" panose="02020603050405020304" pitchFamily="18" charset="0"/>
              </a:rPr>
              <a:t>provides the hadronic complement of ongoing EM programs.</a:t>
            </a:r>
          </a:p>
          <a:p>
            <a:pPr lvl="1" algn="just"/>
            <a:r>
              <a:rPr lang="en-US" dirty="0">
                <a:latin typeface="Times New Roman" panose="02020603050405020304" pitchFamily="18" charset="0"/>
                <a:cs typeface="Times New Roman" panose="02020603050405020304" pitchFamily="18" charset="0"/>
              </a:rPr>
              <a:t>Provides common ground for better, more reliable, phenomenological and theoretical analyses. [1,2]</a:t>
            </a:r>
          </a:p>
          <a:p>
            <a:pPr lvl="1" algn="just"/>
            <a:endParaRPr lang="en-US" dirty="0">
              <a:latin typeface="Times New Roman" panose="02020603050405020304" pitchFamily="18" charset="0"/>
              <a:cs typeface="Times New Roman" panose="02020603050405020304" pitchFamily="18" charset="0"/>
            </a:endParaRPr>
          </a:p>
          <a:p>
            <a:pPr lvl="1" algn="just">
              <a:buFont typeface="Wingdings" pitchFamily="2" charset="2"/>
              <a:buChar char="Ø"/>
            </a:pPr>
            <a:r>
              <a:rPr lang="en-US" sz="1800" dirty="0">
                <a:latin typeface="Times New Roman" panose="02020603050405020304" pitchFamily="18" charset="0"/>
                <a:cs typeface="Times New Roman" panose="02020603050405020304" pitchFamily="18" charset="0"/>
              </a:rPr>
              <a:t>Refs available online with supplemental materials</a:t>
            </a:r>
          </a:p>
        </p:txBody>
      </p:sp>
    </p:spTree>
    <p:extLst>
      <p:ext uri="{BB962C8B-B14F-4D97-AF65-F5344CB8AC3E}">
        <p14:creationId xmlns:p14="http://schemas.microsoft.com/office/powerpoint/2010/main" val="289949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8"/>
            <a:ext cx="10515600" cy="1325563"/>
          </a:xfrm>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Cascades can be studied with high-momentum kaon beams and multiparticle spectrometers.</a:t>
            </a:r>
          </a:p>
          <a:p>
            <a:r>
              <a:rPr lang="en-US" dirty="0"/>
              <a:t>Our knowledge of multi-strange baryons obtained from data measured with bubble chambers, lack of appropriate beams and detectors limited our knowledge. </a:t>
            </a:r>
          </a:p>
          <a:p>
            <a:r>
              <a:rPr lang="en-US" dirty="0"/>
              <a:t>Only  cascade ground states of spin-1/2 and spin-3/2 are well identified. </a:t>
            </a:r>
          </a:p>
          <a:p>
            <a:r>
              <a:rPr lang="en-US" dirty="0"/>
              <a:t>Production of excited states possible kaon beams:</a:t>
            </a:r>
          </a:p>
          <a:p>
            <a:pPr marL="457200" lvl="1" indent="0" algn="ctr">
              <a:buNone/>
            </a:pPr>
            <a:r>
              <a:rPr lang="is-IS" i="1" dirty="0"/>
              <a:t>K</a:t>
            </a:r>
            <a:r>
              <a:rPr lang="is-IS" baseline="30000" dirty="0"/>
              <a:t>−</a:t>
            </a:r>
            <a:r>
              <a:rPr lang="is-IS" i="1" dirty="0"/>
              <a:t>p </a:t>
            </a:r>
            <a:r>
              <a:rPr lang="en-US" sz="2400" dirty="0">
                <a:latin typeface="Times New Roman" panose="02020603050405020304" pitchFamily="18" charset="0"/>
                <a:cs typeface="Times New Roman" panose="02020603050405020304" pitchFamily="18" charset="0"/>
              </a:rPr>
              <a:t>→</a:t>
            </a:r>
            <a:r>
              <a:rPr lang="is-IS" dirty="0"/>
              <a:t> </a:t>
            </a:r>
            <a:r>
              <a:rPr lang="is-IS" i="1" dirty="0"/>
              <a:t>K</a:t>
            </a:r>
            <a:r>
              <a:rPr lang="is-IS" baseline="30000" dirty="0"/>
              <a:t>+</a:t>
            </a:r>
            <a:r>
              <a:rPr lang="is-IS" dirty="0"/>
              <a:t>Ξ</a:t>
            </a:r>
            <a:r>
              <a:rPr lang="is-IS" baseline="30000" dirty="0"/>
              <a:t>∗−</a:t>
            </a:r>
            <a:r>
              <a:rPr lang="is-IS" dirty="0"/>
              <a:t>, </a:t>
            </a:r>
            <a:r>
              <a:rPr lang="is-IS" i="1" dirty="0"/>
              <a:t>K</a:t>
            </a:r>
            <a:r>
              <a:rPr lang="is-IS" baseline="30000" dirty="0"/>
              <a:t>−</a:t>
            </a:r>
            <a:r>
              <a:rPr lang="is-IS" i="1" dirty="0"/>
              <a:t>p </a:t>
            </a:r>
            <a:r>
              <a:rPr lang="en-US" sz="2400" dirty="0">
                <a:latin typeface="Times New Roman" panose="02020603050405020304" pitchFamily="18" charset="0"/>
                <a:cs typeface="Times New Roman" panose="02020603050405020304" pitchFamily="18" charset="0"/>
              </a:rPr>
              <a:t>→</a:t>
            </a:r>
            <a:r>
              <a:rPr lang="is-IS" dirty="0"/>
              <a:t> </a:t>
            </a:r>
            <a:r>
              <a:rPr lang="is-IS" i="1" dirty="0"/>
              <a:t>K</a:t>
            </a:r>
            <a:r>
              <a:rPr lang="is-IS" baseline="30000" dirty="0"/>
              <a:t>∗+</a:t>
            </a:r>
            <a:r>
              <a:rPr lang="is-IS" dirty="0"/>
              <a:t>Ξ</a:t>
            </a:r>
            <a:r>
              <a:rPr lang="is-IS" baseline="30000" dirty="0"/>
              <a:t>∗−</a:t>
            </a:r>
            <a:r>
              <a:rPr lang="is-IS" dirty="0"/>
              <a:t>, </a:t>
            </a:r>
            <a:r>
              <a:rPr lang="is-IS" i="1" dirty="0"/>
              <a:t>K</a:t>
            </a:r>
            <a:r>
              <a:rPr lang="is-IS" baseline="30000" dirty="0"/>
              <a:t>−</a:t>
            </a:r>
            <a:r>
              <a:rPr lang="is-IS" i="1" dirty="0"/>
              <a:t>p </a:t>
            </a:r>
            <a:r>
              <a:rPr lang="en-US" sz="2400" dirty="0">
                <a:latin typeface="Times New Roman" panose="02020603050405020304" pitchFamily="18" charset="0"/>
                <a:cs typeface="Times New Roman" panose="02020603050405020304" pitchFamily="18" charset="0"/>
              </a:rPr>
              <a:t>→</a:t>
            </a:r>
            <a:r>
              <a:rPr lang="is-IS" dirty="0"/>
              <a:t> </a:t>
            </a:r>
            <a:r>
              <a:rPr lang="is-IS" i="1" dirty="0"/>
              <a:t>K</a:t>
            </a:r>
            <a:r>
              <a:rPr lang="is-IS" baseline="30000" dirty="0"/>
              <a:t>∗0</a:t>
            </a:r>
            <a:r>
              <a:rPr lang="is-IS" dirty="0"/>
              <a:t>Ξ</a:t>
            </a:r>
            <a:r>
              <a:rPr lang="is-IS" baseline="30000" dirty="0"/>
              <a:t>∗0</a:t>
            </a:r>
            <a:r>
              <a:rPr lang="is-IS" dirty="0"/>
              <a:t>.</a:t>
            </a:r>
          </a:p>
          <a:p>
            <a:r>
              <a:rPr lang="en-US" dirty="0"/>
              <a:t>Model-independent guidance for analyzing processes and theory found in Refs. [47, 48]</a:t>
            </a:r>
          </a:p>
          <a:p>
            <a:r>
              <a:rPr lang="en-US" dirty="0"/>
              <a:t>Other production processes with single or multi </a:t>
            </a:r>
            <a:r>
              <a:rPr lang="en-US" dirty="0" err="1"/>
              <a:t>pions</a:t>
            </a:r>
            <a:r>
              <a:rPr lang="en-US" dirty="0"/>
              <a:t> </a:t>
            </a:r>
            <a:r>
              <a:rPr lang="en-US" i="1" dirty="0"/>
              <a:t>e.g.:</a:t>
            </a:r>
          </a:p>
          <a:p>
            <a:pPr marL="457200" lvl="1" indent="0" algn="ctr">
              <a:buNone/>
            </a:pPr>
            <a:r>
              <a:rPr lang="is-IS" i="1" dirty="0"/>
              <a:t>K</a:t>
            </a:r>
            <a:r>
              <a:rPr lang="is-IS" baseline="30000" dirty="0"/>
              <a:t>−</a:t>
            </a:r>
            <a:r>
              <a:rPr lang="is-IS" i="1" dirty="0"/>
              <a:t>p </a:t>
            </a:r>
            <a:r>
              <a:rPr lang="en-US" sz="2400" dirty="0">
                <a:latin typeface="Times New Roman" panose="02020603050405020304" pitchFamily="18" charset="0"/>
                <a:cs typeface="Times New Roman" panose="02020603050405020304" pitchFamily="18" charset="0"/>
              </a:rPr>
              <a:t>→</a:t>
            </a:r>
            <a:r>
              <a:rPr lang="is-IS" dirty="0"/>
              <a:t> </a:t>
            </a:r>
            <a:r>
              <a:rPr lang="is-IS" i="1" dirty="0"/>
              <a:t>K</a:t>
            </a:r>
            <a:r>
              <a:rPr lang="is-IS" baseline="30000" dirty="0"/>
              <a:t>+</a:t>
            </a:r>
            <a:r>
              <a:rPr lang="is-IS" i="1" dirty="0"/>
              <a:t>π</a:t>
            </a:r>
            <a:r>
              <a:rPr lang="is-IS" baseline="30000" dirty="0"/>
              <a:t>+</a:t>
            </a:r>
            <a:r>
              <a:rPr lang="is-IS" i="1" dirty="0"/>
              <a:t>π</a:t>
            </a:r>
            <a:r>
              <a:rPr lang="is-IS" baseline="30000" dirty="0"/>
              <a:t>−</a:t>
            </a:r>
            <a:r>
              <a:rPr lang="is-IS" dirty="0"/>
              <a:t>Ξ</a:t>
            </a:r>
            <a:r>
              <a:rPr lang="is-IS" baseline="30000" dirty="0"/>
              <a:t>∗−</a:t>
            </a:r>
            <a:r>
              <a:rPr lang="is-IS" dirty="0"/>
              <a:t>, </a:t>
            </a:r>
            <a:r>
              <a:rPr lang="is-IS" i="1" dirty="0"/>
              <a:t>K</a:t>
            </a:r>
            <a:r>
              <a:rPr lang="is-IS" baseline="30000" dirty="0"/>
              <a:t>−</a:t>
            </a:r>
            <a:r>
              <a:rPr lang="is-IS" i="1" dirty="0"/>
              <a:t>p </a:t>
            </a:r>
            <a:r>
              <a:rPr lang="en-US" sz="2400" dirty="0">
                <a:latin typeface="Times New Roman" panose="02020603050405020304" pitchFamily="18" charset="0"/>
                <a:cs typeface="Times New Roman" panose="02020603050405020304" pitchFamily="18" charset="0"/>
              </a:rPr>
              <a:t>→</a:t>
            </a:r>
            <a:r>
              <a:rPr lang="is-IS" dirty="0"/>
              <a:t> </a:t>
            </a:r>
            <a:r>
              <a:rPr lang="is-IS" i="1" dirty="0"/>
              <a:t>K</a:t>
            </a:r>
            <a:r>
              <a:rPr lang="is-IS" baseline="30000" dirty="0"/>
              <a:t>+</a:t>
            </a:r>
            <a:r>
              <a:rPr lang="is-IS" i="1" dirty="0"/>
              <a:t>π</a:t>
            </a:r>
            <a:r>
              <a:rPr lang="is-IS" baseline="30000" dirty="0"/>
              <a:t>−</a:t>
            </a:r>
            <a:r>
              <a:rPr lang="is-IS" dirty="0"/>
              <a:t>Ξ</a:t>
            </a:r>
            <a:r>
              <a:rPr lang="is-IS" baseline="30000" dirty="0"/>
              <a:t>∗0</a:t>
            </a:r>
            <a:r>
              <a:rPr lang="is-IS" dirty="0"/>
              <a:t>.</a:t>
            </a:r>
          </a:p>
          <a:p>
            <a:r>
              <a:rPr lang="en-US" dirty="0"/>
              <a:t>Analysis of decay vertex efficient for suppressing background processes; masses, widths, and decay modes to be studied at J-PARC. </a:t>
            </a:r>
          </a:p>
          <a:p>
            <a:r>
              <a:rPr lang="en-US" dirty="0"/>
              <a:t>These measurements will be complementary to planned measurements at CLAS12 to study Ξ</a:t>
            </a:r>
            <a:r>
              <a:rPr lang="en-US" baseline="30000" dirty="0"/>
              <a:t>∗</a:t>
            </a:r>
            <a:r>
              <a:rPr lang="en-US" dirty="0"/>
              <a:t> states via several reactions such as </a:t>
            </a:r>
            <a:r>
              <a:rPr lang="en-US" i="1" dirty="0"/>
              <a:t>γp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a:t>
            </a:r>
            <a:r>
              <a:rPr lang="en-US" i="1" dirty="0"/>
              <a:t>K</a:t>
            </a:r>
            <a:r>
              <a:rPr lang="en-US" baseline="30000" dirty="0"/>
              <a:t>+</a:t>
            </a:r>
            <a:r>
              <a:rPr lang="en-US" dirty="0"/>
              <a:t>(Ξ</a:t>
            </a:r>
            <a:r>
              <a:rPr lang="en-US" baseline="30000" dirty="0"/>
              <a:t>∗−</a:t>
            </a:r>
            <a:r>
              <a:rPr lang="en-US" dirty="0"/>
              <a:t>) and </a:t>
            </a:r>
            <a:r>
              <a:rPr lang="en-US" i="1" dirty="0"/>
              <a:t>γp </a:t>
            </a:r>
            <a:r>
              <a:rPr lang="en-US" sz="2800" dirty="0">
                <a:latin typeface="Times New Roman" panose="02020603050405020304" pitchFamily="18" charset="0"/>
                <a:cs typeface="Times New Roman" panose="02020603050405020304" pitchFamily="18" charset="0"/>
              </a:rPr>
              <a:t>→</a:t>
            </a:r>
            <a:r>
              <a:rPr lang="en-US" dirty="0"/>
              <a:t> </a:t>
            </a:r>
            <a:r>
              <a:rPr lang="en-US" i="1" dirty="0"/>
              <a:t>K</a:t>
            </a:r>
            <a:r>
              <a:rPr lang="en-US" baseline="30000" dirty="0"/>
              <a:t>+</a:t>
            </a:r>
            <a:r>
              <a:rPr lang="en-US" i="1" dirty="0"/>
              <a:t>K</a:t>
            </a:r>
            <a:r>
              <a:rPr lang="en-US" baseline="30000" dirty="0"/>
              <a:t>+</a:t>
            </a:r>
            <a:r>
              <a:rPr lang="en-US" i="1" dirty="0"/>
              <a:t>π</a:t>
            </a:r>
            <a:r>
              <a:rPr lang="en-US" baseline="30000" dirty="0"/>
              <a:t>−</a:t>
            </a:r>
            <a:r>
              <a:rPr lang="en-US" dirty="0"/>
              <a:t>(Ξ</a:t>
            </a:r>
            <a:r>
              <a:rPr lang="en-US" baseline="30000" dirty="0"/>
              <a:t>∗0</a:t>
            </a:r>
            <a:r>
              <a:rPr lang="en-US" dirty="0"/>
              <a:t>). [49]</a:t>
            </a:r>
          </a:p>
          <a:p>
            <a:endParaRPr lang="en-US" dirty="0"/>
          </a:p>
        </p:txBody>
      </p:sp>
      <p:sp>
        <p:nvSpPr>
          <p:cNvPr id="4" name="Rectangle 3">
            <a:extLst>
              <a:ext uri="{FF2B5EF4-FFF2-40B4-BE49-F238E27FC236}">
                <a16:creationId xmlns:a16="http://schemas.microsoft.com/office/drawing/2014/main" id="{99B1698D-D630-2E06-C1A1-489E6322D052}"/>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470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Studies with Meson Beams</a:t>
            </a:r>
            <a:endParaRPr lang="en-US" dirty="0"/>
          </a:p>
        </p:txBody>
      </p:sp>
      <p:sp>
        <p:nvSpPr>
          <p:cNvPr id="3" name="Content Placeholder 2"/>
          <p:cNvSpPr>
            <a:spLocks noGrp="1"/>
          </p:cNvSpPr>
          <p:nvPr>
            <p:ph idx="1"/>
          </p:nvPr>
        </p:nvSpPr>
        <p:spPr/>
        <p:txBody>
          <a:bodyPr>
            <a:normAutofit lnSpcReduction="10000"/>
          </a:bodyPr>
          <a:lstStyle/>
          <a:p>
            <a:r>
              <a:rPr lang="en-US" dirty="0"/>
              <a:t>High-momentum kaon beams are crucial for producing Ω baryons in the inclusive reaction </a:t>
            </a:r>
            <a:r>
              <a:rPr lang="is-IS" i="1" dirty="0"/>
              <a:t>K</a:t>
            </a:r>
            <a:r>
              <a:rPr lang="is-IS" baseline="30000" dirty="0"/>
              <a:t>−</a:t>
            </a:r>
            <a:r>
              <a:rPr lang="is-IS" i="1" dirty="0"/>
              <a:t>p </a:t>
            </a:r>
            <a:r>
              <a:rPr lang="en-US" sz="2800" dirty="0">
                <a:latin typeface="Times New Roman" panose="02020603050405020304" pitchFamily="18" charset="0"/>
                <a:cs typeface="Times New Roman" panose="02020603050405020304" pitchFamily="18" charset="0"/>
              </a:rPr>
              <a:t>→</a:t>
            </a:r>
            <a:r>
              <a:rPr lang="is-IS" dirty="0"/>
              <a:t> Ω</a:t>
            </a:r>
            <a:r>
              <a:rPr lang="is-IS" baseline="30000" dirty="0"/>
              <a:t>∗−</a:t>
            </a:r>
            <a:r>
              <a:rPr lang="is-IS" i="1" dirty="0"/>
              <a:t>X </a:t>
            </a:r>
            <a:r>
              <a:rPr lang="en-US" dirty="0"/>
              <a:t>by measuring decay particles. </a:t>
            </a:r>
          </a:p>
          <a:p>
            <a:r>
              <a:rPr lang="en-US" dirty="0"/>
              <a:t>The Ω</a:t>
            </a:r>
            <a:r>
              <a:rPr lang="en-US" baseline="30000" dirty="0"/>
              <a:t>−</a:t>
            </a:r>
            <a:r>
              <a:rPr lang="en-US" dirty="0"/>
              <a:t> production mechanism should be quite specific since it is the first baryon with constituents of which none could come from the target proton. </a:t>
            </a:r>
          </a:p>
          <a:p>
            <a:r>
              <a:rPr lang="en-US" dirty="0"/>
              <a:t>These measurements will be complementary to planned measurements at CLAS12 to measure Ω photo- production on the proton target. [49] </a:t>
            </a:r>
          </a:p>
          <a:p>
            <a:r>
              <a:rPr lang="en-US" dirty="0"/>
              <a:t>Specific plans are to make the first precise measurement of the Ω</a:t>
            </a:r>
            <a:r>
              <a:rPr lang="en-US" baseline="30000" dirty="0"/>
              <a:t>−</a:t>
            </a:r>
            <a:r>
              <a:rPr lang="en-US" dirty="0"/>
              <a:t> differential cross section in </a:t>
            </a:r>
            <a:r>
              <a:rPr lang="en-US" i="1" dirty="0"/>
              <a:t>γp </a:t>
            </a:r>
            <a:r>
              <a:rPr lang="en-US" sz="2800" dirty="0">
                <a:latin typeface="Times New Roman" panose="02020603050405020304" pitchFamily="18" charset="0"/>
                <a:cs typeface="Times New Roman" panose="02020603050405020304" pitchFamily="18" charset="0"/>
              </a:rPr>
              <a:t>→</a:t>
            </a:r>
            <a:r>
              <a:rPr lang="en-US" dirty="0"/>
              <a:t> Ω</a:t>
            </a:r>
            <a:r>
              <a:rPr lang="en-US" baseline="30000" dirty="0"/>
              <a:t>−</a:t>
            </a:r>
            <a:r>
              <a:rPr lang="en-US" i="1" dirty="0"/>
              <a:t>K</a:t>
            </a:r>
            <a:r>
              <a:rPr lang="en-US" baseline="30000" dirty="0"/>
              <a:t>+</a:t>
            </a:r>
            <a:r>
              <a:rPr lang="en-US" i="1" dirty="0"/>
              <a:t>K</a:t>
            </a:r>
            <a:r>
              <a:rPr lang="en-US" baseline="30000" dirty="0"/>
              <a:t>+</a:t>
            </a:r>
            <a:r>
              <a:rPr lang="en-US" i="1" dirty="0"/>
              <a:t>K</a:t>
            </a:r>
            <a:r>
              <a:rPr lang="en-US" baseline="30000" dirty="0"/>
              <a:t>0</a:t>
            </a:r>
            <a:r>
              <a:rPr lang="en-US" dirty="0"/>
              <a:t> and to search for Ω</a:t>
            </a:r>
            <a:r>
              <a:rPr lang="en-US" baseline="30000" dirty="0"/>
              <a:t>∗</a:t>
            </a:r>
            <a:r>
              <a:rPr lang="en-US" dirty="0"/>
              <a:t> resonances.</a:t>
            </a:r>
          </a:p>
          <a:p>
            <a:endParaRPr lang="en-US" dirty="0"/>
          </a:p>
        </p:txBody>
      </p:sp>
      <p:sp>
        <p:nvSpPr>
          <p:cNvPr id="4" name="Rectangle 3">
            <a:extLst>
              <a:ext uri="{FF2B5EF4-FFF2-40B4-BE49-F238E27FC236}">
                <a16:creationId xmlns:a16="http://schemas.microsoft.com/office/drawing/2014/main" id="{34B2C73D-74D4-8177-5A25-9C82D7944FC6}"/>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3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2879726" y="1216025"/>
            <a:ext cx="184731" cy="369332"/>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4403726" y="2282825"/>
            <a:ext cx="184731" cy="369332"/>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7315201" y="5486400"/>
            <a:ext cx="184731" cy="369332"/>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dirty="0">
                <a:solidFill>
                  <a:schemeClr val="bg1"/>
                </a:solidFill>
              </a:rPr>
              <a:t>.</a:t>
            </a:r>
          </a:p>
        </p:txBody>
      </p:sp>
      <p:sp>
        <p:nvSpPr>
          <p:cNvPr id="3" name="TextBox 2">
            <a:extLst>
              <a:ext uri="{FF2B5EF4-FFF2-40B4-BE49-F238E27FC236}">
                <a16:creationId xmlns:a16="http://schemas.microsoft.com/office/drawing/2014/main" id="{F8AFEA40-7BB6-496D-BB87-02AE1D6ABD4F}"/>
              </a:ext>
            </a:extLst>
          </p:cNvPr>
          <p:cNvSpPr txBox="1"/>
          <p:nvPr/>
        </p:nvSpPr>
        <p:spPr>
          <a:xfrm>
            <a:off x="5104294" y="70643"/>
            <a:ext cx="5524269" cy="523220"/>
          </a:xfrm>
          <a:prstGeom prst="rect">
            <a:avLst/>
          </a:prstGeom>
          <a:noFill/>
        </p:spPr>
        <p:txBody>
          <a:bodyPr wrap="none" rtlCol="0">
            <a:spAutoFit/>
          </a:bodyPr>
          <a:lstStyle/>
          <a:p>
            <a:r>
              <a:rPr lang="en-US" sz="2800" dirty="0">
                <a:solidFill>
                  <a:srgbClr val="CC00CC"/>
                </a:solidFill>
                <a:latin typeface="Monotype Corsiva" panose="03010101010201010101" pitchFamily="66" charset="0"/>
              </a:rPr>
              <a:t>Proposed </a:t>
            </a:r>
            <a:r>
              <a:rPr lang="en-US" sz="2800" dirty="0">
                <a:solidFill>
                  <a:srgbClr val="0000FF"/>
                </a:solidFill>
                <a:latin typeface="Monotype Corsiva" panose="03010101010201010101" pitchFamily="66" charset="0"/>
              </a:rPr>
              <a:t>Measurements </a:t>
            </a:r>
            <a:r>
              <a:rPr lang="en-US" sz="2800" dirty="0">
                <a:latin typeface="Monotype Corsiva" panose="03010101010201010101" pitchFamily="66" charset="0"/>
              </a:rPr>
              <a:t>for</a:t>
            </a:r>
            <a:r>
              <a:rPr lang="en-US" sz="2800" dirty="0">
                <a:solidFill>
                  <a:srgbClr val="0000FF"/>
                </a:solidFill>
                <a:latin typeface="Monotype Corsiva" panose="03010101010201010101" pitchFamily="66" charset="0"/>
              </a:rPr>
              <a:t> </a:t>
            </a:r>
            <a:r>
              <a:rPr lang="en-US" sz="2800" dirty="0">
                <a:solidFill>
                  <a:srgbClr val="00B0F0"/>
                </a:solidFill>
                <a:latin typeface="Monotype Corsiva" panose="03010101010201010101" pitchFamily="66" charset="0"/>
              </a:rPr>
              <a:t>K</a:t>
            </a:r>
            <a:r>
              <a:rPr lang="en-US" sz="2800" i="1" dirty="0">
                <a:solidFill>
                  <a:srgbClr val="00B0F0"/>
                </a:solidFill>
                <a:latin typeface="Symbol" panose="05050102010706020507" pitchFamily="18" charset="2"/>
              </a:rPr>
              <a:t>p</a:t>
            </a:r>
            <a:r>
              <a:rPr lang="en-US" sz="2800" dirty="0">
                <a:solidFill>
                  <a:srgbClr val="0000FF"/>
                </a:solidFill>
                <a:latin typeface="Monotype Corsiva" panose="03010101010201010101" pitchFamily="66" charset="0"/>
              </a:rPr>
              <a:t> </a:t>
            </a:r>
            <a:r>
              <a:rPr lang="en-US" sz="2800" dirty="0">
                <a:solidFill>
                  <a:srgbClr val="FF0000"/>
                </a:solidFill>
                <a:latin typeface="Monotype Corsiva" panose="03010101010201010101" pitchFamily="66" charset="0"/>
              </a:rPr>
              <a:t>Scattering</a:t>
            </a:r>
          </a:p>
        </p:txBody>
      </p:sp>
      <p:pic>
        <p:nvPicPr>
          <p:cNvPr id="24" name="Picture 23">
            <a:extLst>
              <a:ext uri="{FF2B5EF4-FFF2-40B4-BE49-F238E27FC236}">
                <a16:creationId xmlns:a16="http://schemas.microsoft.com/office/drawing/2014/main" id="{A7CEC5D1-7BE6-4CE6-A8A5-D86EF7142F8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906082" y="5564731"/>
            <a:ext cx="647037" cy="221071"/>
          </a:xfrm>
          <a:prstGeom prst="rect">
            <a:avLst/>
          </a:prstGeom>
        </p:spPr>
      </p:pic>
      <p:pic>
        <p:nvPicPr>
          <p:cNvPr id="11" name="Picture 10">
            <a:extLst>
              <a:ext uri="{FF2B5EF4-FFF2-40B4-BE49-F238E27FC236}">
                <a16:creationId xmlns:a16="http://schemas.microsoft.com/office/drawing/2014/main" id="{C2435F52-6CA4-4441-8818-DF9B23808D3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Effect>
                      <a14:brightnessContrast contrast="40000"/>
                    </a14:imgEffect>
                  </a14:imgLayer>
                </a14:imgProps>
              </a:ext>
            </a:extLst>
          </a:blip>
          <a:stretch>
            <a:fillRect/>
          </a:stretch>
        </p:blipFill>
        <p:spPr>
          <a:xfrm>
            <a:off x="1903120" y="2334376"/>
            <a:ext cx="8549921" cy="39410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8" name="TextBox 17">
            <a:extLst>
              <a:ext uri="{FF2B5EF4-FFF2-40B4-BE49-F238E27FC236}">
                <a16:creationId xmlns:a16="http://schemas.microsoft.com/office/drawing/2014/main" id="{1EEF439A-2C4B-4933-8730-4B9B62D69696}"/>
              </a:ext>
            </a:extLst>
          </p:cNvPr>
          <p:cNvSpPr txBox="1"/>
          <p:nvPr/>
        </p:nvSpPr>
        <p:spPr>
          <a:xfrm>
            <a:off x="2674938" y="2531504"/>
            <a:ext cx="1820862" cy="261610"/>
          </a:xfrm>
          <a:prstGeom prst="rect">
            <a:avLst/>
          </a:prstGeom>
          <a:solidFill>
            <a:srgbClr val="FFC0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100" dirty="0"/>
          </a:p>
        </p:txBody>
      </p:sp>
      <p:sp>
        <p:nvSpPr>
          <p:cNvPr id="20" name="TextBox 19">
            <a:extLst>
              <a:ext uri="{FF2B5EF4-FFF2-40B4-BE49-F238E27FC236}">
                <a16:creationId xmlns:a16="http://schemas.microsoft.com/office/drawing/2014/main" id="{68428705-6FF9-4768-8550-6D61182619E4}"/>
              </a:ext>
            </a:extLst>
          </p:cNvPr>
          <p:cNvSpPr txBox="1"/>
          <p:nvPr/>
        </p:nvSpPr>
        <p:spPr>
          <a:xfrm>
            <a:off x="5277573" y="2503767"/>
            <a:ext cx="1820862" cy="261610"/>
          </a:xfrm>
          <a:prstGeom prst="rect">
            <a:avLst/>
          </a:prstGeom>
          <a:solidFill>
            <a:srgbClr val="FFC0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100" dirty="0"/>
          </a:p>
        </p:txBody>
      </p:sp>
      <p:sp>
        <p:nvSpPr>
          <p:cNvPr id="23" name="TextBox 22">
            <a:extLst>
              <a:ext uri="{FF2B5EF4-FFF2-40B4-BE49-F238E27FC236}">
                <a16:creationId xmlns:a16="http://schemas.microsoft.com/office/drawing/2014/main" id="{559D83E7-EC2A-4303-B9B6-510AB3278B6C}"/>
              </a:ext>
            </a:extLst>
          </p:cNvPr>
          <p:cNvSpPr txBox="1"/>
          <p:nvPr/>
        </p:nvSpPr>
        <p:spPr>
          <a:xfrm>
            <a:off x="8064564" y="2551183"/>
            <a:ext cx="2052765" cy="261610"/>
          </a:xfrm>
          <a:prstGeom prst="rect">
            <a:avLst/>
          </a:prstGeom>
          <a:solidFill>
            <a:srgbClr val="00FF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100" dirty="0"/>
          </a:p>
        </p:txBody>
      </p:sp>
      <p:pic>
        <p:nvPicPr>
          <p:cNvPr id="29" name="Picture 28">
            <a:extLst>
              <a:ext uri="{FF2B5EF4-FFF2-40B4-BE49-F238E27FC236}">
                <a16:creationId xmlns:a16="http://schemas.microsoft.com/office/drawing/2014/main" id="{E6B4B10F-1AB7-4070-A3B5-EE996BBBCE72}"/>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900"/>
                    </a14:imgEffect>
                  </a14:imgLayer>
                </a14:imgProps>
              </a:ext>
            </a:extLst>
          </a:blip>
          <a:stretch>
            <a:fillRect/>
          </a:stretch>
        </p:blipFill>
        <p:spPr>
          <a:xfrm>
            <a:off x="5715001" y="918467"/>
            <a:ext cx="4810289" cy="1098729"/>
          </a:xfrm>
          <a:prstGeom prst="rect">
            <a:avLst/>
          </a:prstGeom>
        </p:spPr>
      </p:pic>
      <p:pic>
        <p:nvPicPr>
          <p:cNvPr id="30" name="Picture 29">
            <a:extLst>
              <a:ext uri="{FF2B5EF4-FFF2-40B4-BE49-F238E27FC236}">
                <a16:creationId xmlns:a16="http://schemas.microsoft.com/office/drawing/2014/main" id="{0C5E1E05-932E-4EC9-B19B-DD3DF1A7D78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543300" y="3561998"/>
            <a:ext cx="875637" cy="299176"/>
          </a:xfrm>
          <a:prstGeom prst="rect">
            <a:avLst/>
          </a:prstGeom>
        </p:spPr>
      </p:pic>
      <p:pic>
        <p:nvPicPr>
          <p:cNvPr id="31" name="Picture 30">
            <a:extLst>
              <a:ext uri="{FF2B5EF4-FFF2-40B4-BE49-F238E27FC236}">
                <a16:creationId xmlns:a16="http://schemas.microsoft.com/office/drawing/2014/main" id="{16C96325-C5CD-4F24-BE71-2DC8C2F62E73}"/>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822716" y="3302975"/>
            <a:ext cx="710731" cy="559512"/>
          </a:xfrm>
          <a:prstGeom prst="rect">
            <a:avLst/>
          </a:prstGeom>
        </p:spPr>
      </p:pic>
      <p:pic>
        <p:nvPicPr>
          <p:cNvPr id="32" name="Picture 31">
            <a:extLst>
              <a:ext uri="{FF2B5EF4-FFF2-40B4-BE49-F238E27FC236}">
                <a16:creationId xmlns:a16="http://schemas.microsoft.com/office/drawing/2014/main" id="{ACDAFD97-8984-498E-B7E5-AB21C07F83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52734" y="3114309"/>
            <a:ext cx="577489" cy="665580"/>
          </a:xfrm>
          <a:prstGeom prst="rect">
            <a:avLst/>
          </a:prstGeom>
        </p:spPr>
      </p:pic>
      <p:sp>
        <p:nvSpPr>
          <p:cNvPr id="33" name="Arrow: Up 32">
            <a:extLst>
              <a:ext uri="{FF2B5EF4-FFF2-40B4-BE49-F238E27FC236}">
                <a16:creationId xmlns:a16="http://schemas.microsoft.com/office/drawing/2014/main" id="{6961561D-B023-43AD-BBDB-6686412E59E9}"/>
              </a:ext>
            </a:extLst>
          </p:cNvPr>
          <p:cNvSpPr/>
          <p:nvPr/>
        </p:nvSpPr>
        <p:spPr>
          <a:xfrm rot="6828622">
            <a:off x="7267972" y="1595826"/>
            <a:ext cx="167984" cy="1441604"/>
          </a:xfrm>
          <a:prstGeom prst="upArrow">
            <a:avLst/>
          </a:prstGeom>
          <a:solidFill>
            <a:srgbClr val="00FFFF"/>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78722B-D4E0-DD12-1608-AB8E78D40DEA}"/>
              </a:ext>
            </a:extLst>
          </p:cNvPr>
          <p:cNvPicPr>
            <a:picLocks noChangeAspect="1"/>
          </p:cNvPicPr>
          <p:nvPr/>
        </p:nvPicPr>
        <p:blipFill>
          <a:blip r:embed="rId12"/>
          <a:stretch>
            <a:fillRect/>
          </a:stretch>
        </p:blipFill>
        <p:spPr>
          <a:xfrm>
            <a:off x="1784400" y="332253"/>
            <a:ext cx="2851949" cy="1665614"/>
          </a:xfrm>
          <a:prstGeom prst="rect">
            <a:avLst/>
          </a:prstGeom>
        </p:spPr>
      </p:pic>
      <p:sp>
        <p:nvSpPr>
          <p:cNvPr id="7" name="TextBox 6">
            <a:extLst>
              <a:ext uri="{FF2B5EF4-FFF2-40B4-BE49-F238E27FC236}">
                <a16:creationId xmlns:a16="http://schemas.microsoft.com/office/drawing/2014/main" id="{DD0D7892-1F3B-BEED-5667-817259C918CE}"/>
              </a:ext>
            </a:extLst>
          </p:cNvPr>
          <p:cNvSpPr txBox="1"/>
          <p:nvPr/>
        </p:nvSpPr>
        <p:spPr>
          <a:xfrm>
            <a:off x="9008094" y="4215403"/>
            <a:ext cx="1222129" cy="646331"/>
          </a:xfrm>
          <a:prstGeom prst="rect">
            <a:avLst/>
          </a:prstGeom>
          <a:solidFill>
            <a:srgbClr val="FFFF00"/>
          </a:solidFill>
        </p:spPr>
        <p:txBody>
          <a:bodyPr wrap="none" rtlCol="0">
            <a:spAutoFit/>
          </a:bodyPr>
          <a:lstStyle/>
          <a:p>
            <a:r>
              <a:rPr lang="en-US" sz="1200" dirty="0">
                <a:solidFill>
                  <a:srgbClr val="CC00FF"/>
                </a:solidFill>
                <a:latin typeface="Times New Roman" panose="02020603050405020304" pitchFamily="18" charset="0"/>
                <a:cs typeface="Times New Roman" panose="02020603050405020304" pitchFamily="18" charset="0"/>
              </a:rPr>
              <a:t>Higher masses</a:t>
            </a:r>
          </a:p>
          <a:p>
            <a:endParaRPr lang="en-US" sz="1200" dirty="0">
              <a:latin typeface="Times New Roman" panose="02020603050405020304" pitchFamily="18" charset="0"/>
              <a:cs typeface="Times New Roman" panose="02020603050405020304" pitchFamily="18" charset="0"/>
            </a:endParaRPr>
          </a:p>
          <a:p>
            <a:r>
              <a:rPr lang="en-US" sz="1200" b="1" i="1" dirty="0">
                <a:solidFill>
                  <a:srgbClr val="00B050"/>
                </a:solidFill>
                <a:latin typeface="Times New Roman" panose="02020603050405020304" pitchFamily="18" charset="0"/>
                <a:cs typeface="Times New Roman" panose="02020603050405020304" pitchFamily="18" charset="0"/>
              </a:rPr>
              <a:t>Terra Incognita </a:t>
            </a:r>
          </a:p>
        </p:txBody>
      </p:sp>
      <p:sp>
        <p:nvSpPr>
          <p:cNvPr id="5" name="Arrow: Right 4">
            <a:extLst>
              <a:ext uri="{FF2B5EF4-FFF2-40B4-BE49-F238E27FC236}">
                <a16:creationId xmlns:a16="http://schemas.microsoft.com/office/drawing/2014/main" id="{FF8363A7-1227-3A10-C4AD-E431FBBDF018}"/>
              </a:ext>
            </a:extLst>
          </p:cNvPr>
          <p:cNvSpPr/>
          <p:nvPr/>
        </p:nvSpPr>
        <p:spPr>
          <a:xfrm>
            <a:off x="9524382" y="4384069"/>
            <a:ext cx="859644" cy="308997"/>
          </a:xfrm>
          <a:prstGeom prst="rightArrow">
            <a:avLst/>
          </a:prstGeom>
          <a:solidFill>
            <a:srgbClr val="00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7B07F22-74E6-D6B5-16BD-4C0E60C1EDE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72220" y="6017616"/>
            <a:ext cx="647037" cy="221071"/>
          </a:xfrm>
          <a:prstGeom prst="rect">
            <a:avLst/>
          </a:prstGeom>
        </p:spPr>
      </p:pic>
    </p:spTree>
    <p:extLst>
      <p:ext uri="{BB962C8B-B14F-4D97-AF65-F5344CB8AC3E}">
        <p14:creationId xmlns:p14="http://schemas.microsoft.com/office/powerpoint/2010/main" val="1476442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3" cstate="print">
            <a:lum bright="-25000" contrast="45000"/>
          </a:blip>
          <a:srcRect/>
          <a:stretch>
            <a:fillRect/>
          </a:stretch>
        </p:blipFill>
        <p:spPr bwMode="auto">
          <a:xfrm>
            <a:off x="8305800" y="4038601"/>
            <a:ext cx="1676400" cy="863397"/>
          </a:xfrm>
          <a:prstGeom prst="rect">
            <a:avLst/>
          </a:prstGeom>
          <a:noFill/>
          <a:ln w="9525">
            <a:noFill/>
            <a:miter lim="800000"/>
            <a:headEnd/>
            <a:tailEnd/>
          </a:ln>
        </p:spPr>
      </p:pic>
      <p:sp>
        <p:nvSpPr>
          <p:cNvPr id="15370" name="Text Box 8"/>
          <p:cNvSpPr txBox="1">
            <a:spLocks noChangeArrowheads="1"/>
          </p:cNvSpPr>
          <p:nvPr/>
        </p:nvSpPr>
        <p:spPr bwMode="auto">
          <a:xfrm>
            <a:off x="8289926" y="2282825"/>
            <a:ext cx="184731" cy="369332"/>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1812926" y="2130425"/>
            <a:ext cx="184731" cy="369332"/>
          </a:xfrm>
          <a:prstGeom prst="rect">
            <a:avLst/>
          </a:prstGeom>
          <a:noFill/>
          <a:ln w="9525">
            <a:noFill/>
            <a:miter lim="800000"/>
            <a:headEnd/>
            <a:tailEnd/>
          </a:ln>
        </p:spPr>
        <p:txBody>
          <a:bodyPr wrap="none">
            <a:spAutoFit/>
          </a:bodyPr>
          <a:lstStyle/>
          <a:p>
            <a:endParaRPr lang="en-US" dirty="0"/>
          </a:p>
        </p:txBody>
      </p:sp>
      <p:sp>
        <p:nvSpPr>
          <p:cNvPr id="12" name="Rectangle 11"/>
          <p:cNvSpPr/>
          <p:nvPr/>
        </p:nvSpPr>
        <p:spPr>
          <a:xfrm>
            <a:off x="4572001" y="6400801"/>
            <a:ext cx="2737481" cy="276999"/>
          </a:xfrm>
          <a:prstGeom prst="rect">
            <a:avLst/>
          </a:prstGeom>
        </p:spPr>
        <p:txBody>
          <a:bodyPr wrap="none">
            <a:spAutoFit/>
          </a:bodyPr>
          <a:lstStyle/>
          <a:p>
            <a:r>
              <a:rPr lang="en-US" sz="1200" b="1" dirty="0">
                <a:solidFill>
                  <a:schemeClr val="bg1"/>
                </a:solidFill>
              </a:rPr>
              <a:t>Forum for MAX-IV Ring, Lund, Nov 2011</a:t>
            </a:r>
          </a:p>
        </p:txBody>
      </p:sp>
      <p:sp>
        <p:nvSpPr>
          <p:cNvPr id="13" name="TextBox 12"/>
          <p:cNvSpPr txBox="1"/>
          <p:nvPr/>
        </p:nvSpPr>
        <p:spPr>
          <a:xfrm>
            <a:off x="2838147" y="88146"/>
            <a:ext cx="9144000" cy="830997"/>
          </a:xfrm>
          <a:prstGeom prst="rect">
            <a:avLst/>
          </a:prstGeom>
          <a:solidFill>
            <a:schemeClr val="bg1"/>
          </a:solidFill>
          <a:ln>
            <a:solidFill>
              <a:schemeClr val="bg1"/>
            </a:solidFill>
          </a:ln>
        </p:spPr>
        <p:txBody>
          <a:bodyPr wrap="square" rtlCol="0">
            <a:spAutoFit/>
          </a:bodyPr>
          <a:lstStyle/>
          <a:p>
            <a:pPr algn="r"/>
            <a:r>
              <a:rPr lang="en-US" sz="4800" dirty="0">
                <a:solidFill>
                  <a:srgbClr val="FF0000"/>
                </a:solidFill>
                <a:latin typeface="Monotype Corsiva" pitchFamily="66" charset="0"/>
              </a:rPr>
              <a:t>Form-Factor </a:t>
            </a:r>
            <a:r>
              <a:rPr lang="en-US" sz="4800" dirty="0">
                <a:solidFill>
                  <a:srgbClr val="0033CC"/>
                </a:solidFill>
                <a:latin typeface="Monotype Corsiva" pitchFamily="66" charset="0"/>
              </a:rPr>
              <a:t>Measurements</a:t>
            </a:r>
          </a:p>
        </p:txBody>
      </p:sp>
      <p:sp>
        <p:nvSpPr>
          <p:cNvPr id="8" name="TextBox 7"/>
          <p:cNvSpPr txBox="1"/>
          <p:nvPr/>
        </p:nvSpPr>
        <p:spPr>
          <a:xfrm>
            <a:off x="2133601" y="5486400"/>
            <a:ext cx="8264185" cy="861774"/>
          </a:xfrm>
          <a:prstGeom prst="rect">
            <a:avLst/>
          </a:prstGeom>
          <a:noFill/>
        </p:spPr>
        <p:txBody>
          <a:bodyPr wrap="none" rtlCol="0">
            <a:spAutoFit/>
          </a:bodyPr>
          <a:lstStyle/>
          <a:p>
            <a:pPr>
              <a:buFont typeface="Symbol" pitchFamily="18" charset="2"/>
              <a:buChar char=" "/>
            </a:pPr>
            <a:r>
              <a:rPr lang="en-US" sz="1600" dirty="0">
                <a:solidFill>
                  <a:srgbClr val="FF0000"/>
                </a:solidFill>
                <a:latin typeface="Symbol" pitchFamily="18" charset="2"/>
              </a:rPr>
              <a:t>· </a:t>
            </a:r>
            <a:r>
              <a:rPr lang="en-US" sz="1600" b="1" dirty="0">
                <a:solidFill>
                  <a:srgbClr val="0000CC"/>
                </a:solidFill>
                <a:latin typeface="Symbol" pitchFamily="18" charset="2"/>
              </a:rPr>
              <a:t>p</a:t>
            </a:r>
            <a:r>
              <a:rPr lang="en-US" sz="1600" b="1" baseline="30000" dirty="0">
                <a:solidFill>
                  <a:srgbClr val="0000CC"/>
                </a:solidFill>
                <a:latin typeface="Symbol" pitchFamily="18" charset="2"/>
              </a:rPr>
              <a:t>-</a:t>
            </a:r>
            <a:r>
              <a:rPr lang="en-US" sz="1600" b="1" dirty="0" err="1">
                <a:solidFill>
                  <a:srgbClr val="0000CC"/>
                </a:solidFill>
              </a:rPr>
              <a:t>p</a:t>
            </a:r>
            <a:r>
              <a:rPr lang="en-US" sz="1600" b="1" dirty="0" err="1">
                <a:solidFill>
                  <a:srgbClr val="0000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00CC"/>
                </a:solidFill>
              </a:rPr>
              <a:t>e</a:t>
            </a:r>
            <a:r>
              <a:rPr lang="en-US" sz="1600" b="1" baseline="30000" dirty="0" err="1">
                <a:solidFill>
                  <a:srgbClr val="0000CC"/>
                </a:solidFill>
              </a:rPr>
              <a:t>+</a:t>
            </a:r>
            <a:r>
              <a:rPr lang="en-US" sz="1600" b="1" dirty="0" err="1">
                <a:solidFill>
                  <a:srgbClr val="0000CC"/>
                </a:solidFill>
              </a:rPr>
              <a:t>e</a:t>
            </a:r>
            <a:r>
              <a:rPr lang="en-US" sz="1600" b="1" baseline="30000" dirty="0">
                <a:solidFill>
                  <a:srgbClr val="0000CC"/>
                </a:solidFill>
                <a:latin typeface="Symbol" pitchFamily="18" charset="2"/>
              </a:rPr>
              <a:t>-</a:t>
            </a:r>
            <a:r>
              <a:rPr lang="en-US" sz="1600" b="1" dirty="0">
                <a:solidFill>
                  <a:srgbClr val="0000CC"/>
                </a:solidFill>
              </a:rPr>
              <a:t>n  </a:t>
            </a:r>
            <a:r>
              <a:rPr lang="en-US" sz="1600" dirty="0"/>
              <a:t>measurements will significantly complement the current </a:t>
            </a:r>
            <a:r>
              <a:rPr lang="en-US" sz="1600" b="1" dirty="0">
                <a:solidFill>
                  <a:srgbClr val="990099"/>
                </a:solidFill>
              </a:rPr>
              <a:t>electroproduction</a:t>
            </a:r>
            <a:r>
              <a:rPr lang="en-US" sz="1600" b="1" dirty="0"/>
              <a:t>.</a:t>
            </a:r>
          </a:p>
          <a:p>
            <a:pPr>
              <a:buFont typeface="Symbol" pitchFamily="18" charset="2"/>
              <a:buChar char=" "/>
            </a:pPr>
            <a:r>
              <a:rPr lang="en-US" sz="1600" dirty="0">
                <a:solidFill>
                  <a:srgbClr val="FF0000"/>
                </a:solidFill>
                <a:latin typeface="Symbol" pitchFamily="18" charset="2"/>
              </a:rPr>
              <a:t>· </a:t>
            </a:r>
            <a:r>
              <a:rPr lang="en-US" sz="1600" b="1" dirty="0">
                <a:solidFill>
                  <a:srgbClr val="0000CC"/>
                </a:solidFill>
                <a:latin typeface="Symbol" pitchFamily="18" charset="2"/>
              </a:rPr>
              <a:t>g</a:t>
            </a:r>
            <a:r>
              <a:rPr lang="en-US" sz="1600" b="1" dirty="0">
                <a:solidFill>
                  <a:srgbClr val="0000CC"/>
                </a:solidFill>
              </a:rPr>
              <a:t>*</a:t>
            </a:r>
            <a:r>
              <a:rPr lang="en-US" sz="1600" b="1" dirty="0" err="1">
                <a:solidFill>
                  <a:srgbClr val="0000CC"/>
                </a:solidFill>
              </a:rPr>
              <a:t>N</a:t>
            </a:r>
            <a:r>
              <a:rPr lang="en-US" sz="1600" b="1" dirty="0" err="1">
                <a:solidFill>
                  <a:srgbClr val="0000CC"/>
                </a:solidFill>
                <a:effectLst>
                  <a:outerShdw blurRad="38100" dist="38100" dir="2700000" algn="tl">
                    <a:srgbClr val="000000">
                      <a:alpha val="43137"/>
                    </a:srgbClr>
                  </a:outerShdw>
                </a:effectLst>
                <a:latin typeface="Freestyle Script" pitchFamily="66" charset="0"/>
                <a:sym typeface="Wingdings" pitchFamily="2" charset="2"/>
              </a:rPr>
              <a:t>→</a:t>
            </a:r>
            <a:r>
              <a:rPr lang="en-US" sz="1600" b="1" dirty="0" err="1">
                <a:solidFill>
                  <a:srgbClr val="0000CC"/>
                </a:solidFill>
                <a:latin typeface="Symbol" pitchFamily="18" charset="2"/>
                <a:sym typeface="Wingdings" pitchFamily="2" charset="2"/>
              </a:rPr>
              <a:t>p</a:t>
            </a:r>
            <a:r>
              <a:rPr lang="en-US" sz="1600" b="1" dirty="0" err="1">
                <a:solidFill>
                  <a:srgbClr val="0000CC"/>
                </a:solidFill>
                <a:sym typeface="Wingdings" pitchFamily="2" charset="2"/>
              </a:rPr>
              <a:t>N</a:t>
            </a:r>
            <a:r>
              <a:rPr lang="en-US" sz="1600" b="1" dirty="0">
                <a:solidFill>
                  <a:srgbClr val="0000CC"/>
                </a:solidFill>
                <a:sym typeface="Wingdings" pitchFamily="2" charset="2"/>
              </a:rPr>
              <a:t>       </a:t>
            </a:r>
            <a:r>
              <a:rPr lang="en-US" sz="1600" dirty="0"/>
              <a:t>study for the evolution of </a:t>
            </a:r>
            <a:r>
              <a:rPr lang="en-US" sz="1600" b="1" dirty="0">
                <a:solidFill>
                  <a:srgbClr val="990099"/>
                </a:solidFill>
              </a:rPr>
              <a:t>baryon</a:t>
            </a:r>
            <a:r>
              <a:rPr lang="en-US" sz="1600" dirty="0"/>
              <a:t> properties with increasing momentum transfer </a:t>
            </a:r>
          </a:p>
          <a:p>
            <a:pPr>
              <a:buFont typeface="Symbol" pitchFamily="18" charset="2"/>
              <a:buChar char=" "/>
            </a:pPr>
            <a:r>
              <a:rPr lang="en-US" sz="1600" dirty="0"/>
              <a:t>                           by investigation of the case for the </a:t>
            </a:r>
            <a:r>
              <a:rPr lang="en-US" sz="1600" b="1" i="1" dirty="0">
                <a:solidFill>
                  <a:srgbClr val="0000CC"/>
                </a:solidFill>
              </a:rPr>
              <a:t>time-like virtual photon</a:t>
            </a:r>
            <a:r>
              <a:rPr lang="en-US" sz="1600" dirty="0"/>
              <a:t>. </a:t>
            </a:r>
          </a:p>
        </p:txBody>
      </p:sp>
      <p:pic>
        <p:nvPicPr>
          <p:cNvPr id="1026" name="Picture 2"/>
          <p:cNvPicPr>
            <a:picLocks noChangeAspect="1" noChangeArrowheads="1"/>
          </p:cNvPicPr>
          <p:nvPr/>
        </p:nvPicPr>
        <p:blipFill>
          <a:blip r:embed="rId4" cstate="print">
            <a:lum bright="-20000" contrast="45000"/>
          </a:blip>
          <a:srcRect/>
          <a:stretch>
            <a:fillRect/>
          </a:stretch>
        </p:blipFill>
        <p:spPr bwMode="auto">
          <a:xfrm>
            <a:off x="3810001" y="2971800"/>
            <a:ext cx="4260327" cy="2230766"/>
          </a:xfrm>
          <a:prstGeom prst="rect">
            <a:avLst/>
          </a:prstGeom>
          <a:noFill/>
          <a:ln w="9525">
            <a:noFill/>
            <a:miter lim="800000"/>
            <a:headEnd/>
            <a:tailEnd/>
          </a:ln>
        </p:spPr>
      </p:pic>
      <p:pic>
        <p:nvPicPr>
          <p:cNvPr id="57347" name="Picture 3"/>
          <p:cNvPicPr>
            <a:picLocks noChangeAspect="1" noChangeArrowheads="1"/>
          </p:cNvPicPr>
          <p:nvPr/>
        </p:nvPicPr>
        <p:blipFill>
          <a:blip r:embed="rId5" cstate="print">
            <a:lum bright="-20000" contrast="45000"/>
          </a:blip>
          <a:srcRect/>
          <a:stretch>
            <a:fillRect/>
          </a:stretch>
        </p:blipFill>
        <p:spPr bwMode="auto">
          <a:xfrm>
            <a:off x="2057401" y="3048000"/>
            <a:ext cx="1636095" cy="914400"/>
          </a:xfrm>
          <a:prstGeom prst="rect">
            <a:avLst/>
          </a:prstGeom>
          <a:noFill/>
          <a:ln w="9525">
            <a:noFill/>
            <a:miter lim="800000"/>
            <a:headEnd/>
            <a:tailEnd/>
          </a:ln>
        </p:spPr>
      </p:pic>
      <p:sp>
        <p:nvSpPr>
          <p:cNvPr id="33" name="TextBox 32"/>
          <p:cNvSpPr txBox="1"/>
          <p:nvPr/>
        </p:nvSpPr>
        <p:spPr>
          <a:xfrm>
            <a:off x="1981201" y="1143001"/>
            <a:ext cx="8366393" cy="1846659"/>
          </a:xfrm>
          <a:prstGeom prst="rect">
            <a:avLst/>
          </a:prstGeom>
          <a:noFill/>
        </p:spPr>
        <p:txBody>
          <a:bodyPr wrap="none" rtlCol="0">
            <a:spAutoFit/>
          </a:bodyPr>
          <a:lstStyle/>
          <a:p>
            <a:r>
              <a:rPr lang="en-US" dirty="0">
                <a:solidFill>
                  <a:srgbClr val="FF0000"/>
                </a:solidFill>
                <a:latin typeface="Symbol" pitchFamily="18" charset="2"/>
              </a:rPr>
              <a:t>· </a:t>
            </a:r>
            <a:r>
              <a:rPr lang="en-US" sz="2000" b="1" dirty="0">
                <a:solidFill>
                  <a:srgbClr val="0000CC"/>
                </a:solidFill>
                <a:latin typeface="Monotype Corsiva" pitchFamily="66" charset="0"/>
              </a:rPr>
              <a:t>Inverse Pion </a:t>
            </a:r>
            <a:r>
              <a:rPr lang="en-US" sz="2000" b="1" dirty="0" err="1">
                <a:solidFill>
                  <a:srgbClr val="0000CC"/>
                </a:solidFill>
                <a:latin typeface="Monotype Corsiva" pitchFamily="66" charset="0"/>
              </a:rPr>
              <a:t>Electroproducion</a:t>
            </a:r>
            <a:r>
              <a:rPr lang="en-US" sz="2000" b="1" dirty="0">
                <a:solidFill>
                  <a:srgbClr val="0000CC"/>
                </a:solidFill>
                <a:latin typeface="Monotype Corsiva" pitchFamily="66" charset="0"/>
              </a:rPr>
              <a:t> </a:t>
            </a:r>
            <a:r>
              <a:rPr lang="en-US" sz="2000" dirty="0">
                <a:latin typeface="Monotype Corsiva" pitchFamily="66" charset="0"/>
              </a:rPr>
              <a:t>is the only process which allows the determination of </a:t>
            </a:r>
            <a:r>
              <a:rPr lang="en-US" sz="2000" b="1" dirty="0">
                <a:solidFill>
                  <a:srgbClr val="0000D6"/>
                </a:solidFill>
                <a:latin typeface="Monotype Corsiva" pitchFamily="66" charset="0"/>
              </a:rPr>
              <a:t>EM</a:t>
            </a:r>
            <a:r>
              <a:rPr lang="en-US" sz="2000" dirty="0">
                <a:solidFill>
                  <a:srgbClr val="0000D6"/>
                </a:solidFill>
                <a:latin typeface="Monotype Corsiva" pitchFamily="66" charset="0"/>
              </a:rPr>
              <a:t> </a:t>
            </a:r>
          </a:p>
          <a:p>
            <a:r>
              <a:rPr lang="en-US" sz="2000" b="1" dirty="0">
                <a:solidFill>
                  <a:srgbClr val="FF0000"/>
                </a:solidFill>
                <a:latin typeface="Monotype Corsiva" pitchFamily="66" charset="0"/>
              </a:rPr>
              <a:t>   nucleon</a:t>
            </a:r>
            <a:r>
              <a:rPr lang="en-US" sz="2000" dirty="0">
                <a:solidFill>
                  <a:srgbClr val="FF0000"/>
                </a:solidFill>
                <a:latin typeface="Monotype Corsiva" pitchFamily="66" charset="0"/>
              </a:rPr>
              <a:t> </a:t>
            </a:r>
            <a:r>
              <a:rPr lang="en-US" sz="2000" dirty="0">
                <a:latin typeface="Monotype Corsiva" pitchFamily="66" charset="0"/>
              </a:rPr>
              <a:t>and </a:t>
            </a:r>
            <a:r>
              <a:rPr lang="en-US" sz="2000" b="1" dirty="0">
                <a:solidFill>
                  <a:srgbClr val="0033CC"/>
                </a:solidFill>
                <a:latin typeface="Monotype Corsiva" pitchFamily="66" charset="0"/>
              </a:rPr>
              <a:t>pion</a:t>
            </a:r>
            <a:r>
              <a:rPr lang="en-US" sz="2000" dirty="0">
                <a:latin typeface="Monotype Corsiva" pitchFamily="66" charset="0"/>
              </a:rPr>
              <a:t> </a:t>
            </a:r>
            <a:r>
              <a:rPr lang="en-US" sz="2000" b="1" dirty="0">
                <a:solidFill>
                  <a:srgbClr val="990099"/>
                </a:solidFill>
                <a:latin typeface="Monotype Corsiva" pitchFamily="66" charset="0"/>
              </a:rPr>
              <a:t>form factors</a:t>
            </a:r>
            <a:r>
              <a:rPr lang="en-US" sz="2000" dirty="0">
                <a:solidFill>
                  <a:srgbClr val="990099"/>
                </a:solidFill>
                <a:latin typeface="Monotype Corsiva" pitchFamily="66" charset="0"/>
              </a:rPr>
              <a:t> </a:t>
            </a:r>
            <a:r>
              <a:rPr lang="en-US" sz="2000" dirty="0">
                <a:latin typeface="Monotype Corsiva" pitchFamily="66" charset="0"/>
              </a:rPr>
              <a:t>in the intervals</a:t>
            </a:r>
            <a:r>
              <a:rPr lang="en-US" dirty="0"/>
              <a:t>:</a:t>
            </a:r>
          </a:p>
          <a:p>
            <a:endParaRPr lang="en-US" dirty="0"/>
          </a:p>
          <a:p>
            <a:pPr algn="ctr"/>
            <a:r>
              <a:rPr lang="en-US" dirty="0"/>
              <a:t>0 </a:t>
            </a:r>
            <a:r>
              <a:rPr lang="en-US" b="1" dirty="0"/>
              <a:t>&lt;</a:t>
            </a:r>
            <a:r>
              <a:rPr lang="en-US" dirty="0"/>
              <a:t> </a:t>
            </a:r>
            <a:r>
              <a:rPr lang="en-US" b="1" dirty="0">
                <a:solidFill>
                  <a:srgbClr val="3333CC"/>
                </a:solidFill>
              </a:rPr>
              <a:t>k</a:t>
            </a:r>
            <a:r>
              <a:rPr lang="en-US" b="1" baseline="30000" dirty="0">
                <a:solidFill>
                  <a:srgbClr val="3333CC"/>
                </a:solidFill>
              </a:rPr>
              <a:t>2</a:t>
            </a:r>
            <a:r>
              <a:rPr lang="en-US" b="1" baseline="30000" dirty="0"/>
              <a:t> </a:t>
            </a:r>
            <a:r>
              <a:rPr lang="en-US" b="1" dirty="0"/>
              <a:t>&lt;</a:t>
            </a:r>
            <a:r>
              <a:rPr lang="en-US" dirty="0"/>
              <a:t> </a:t>
            </a:r>
            <a:r>
              <a:rPr lang="en-US" b="1" dirty="0">
                <a:solidFill>
                  <a:srgbClr val="3333CC"/>
                </a:solidFill>
              </a:rPr>
              <a:t>4 M</a:t>
            </a:r>
            <a:r>
              <a:rPr lang="en-US" b="1" baseline="30000" dirty="0">
                <a:solidFill>
                  <a:srgbClr val="3333CC"/>
                </a:solidFill>
              </a:rPr>
              <a:t>2</a:t>
            </a:r>
            <a:r>
              <a:rPr lang="en-US" dirty="0"/>
              <a:t> 	     	0 </a:t>
            </a:r>
            <a:r>
              <a:rPr lang="en-US" b="1" dirty="0"/>
              <a:t>&lt;</a:t>
            </a:r>
            <a:r>
              <a:rPr lang="en-US" dirty="0"/>
              <a:t> </a:t>
            </a:r>
            <a:r>
              <a:rPr lang="en-US" b="1" dirty="0">
                <a:solidFill>
                  <a:srgbClr val="3333CC"/>
                </a:solidFill>
              </a:rPr>
              <a:t>k</a:t>
            </a:r>
            <a:r>
              <a:rPr lang="en-US" b="1" baseline="30000" dirty="0">
                <a:solidFill>
                  <a:srgbClr val="3333CC"/>
                </a:solidFill>
              </a:rPr>
              <a:t>2</a:t>
            </a:r>
            <a:r>
              <a:rPr lang="en-US" dirty="0"/>
              <a:t> </a:t>
            </a:r>
            <a:r>
              <a:rPr lang="en-US" b="1" dirty="0"/>
              <a:t>&lt;</a:t>
            </a:r>
            <a:r>
              <a:rPr lang="en-US" dirty="0"/>
              <a:t> </a:t>
            </a:r>
            <a:r>
              <a:rPr lang="en-US" b="1" dirty="0">
                <a:solidFill>
                  <a:srgbClr val="3333CC"/>
                </a:solidFill>
              </a:rPr>
              <a:t>4 m</a:t>
            </a:r>
            <a:r>
              <a:rPr lang="en-US" b="1" baseline="-25000" dirty="0">
                <a:solidFill>
                  <a:srgbClr val="3333CC"/>
                </a:solidFill>
                <a:latin typeface="Symbol" pitchFamily="18" charset="2"/>
              </a:rPr>
              <a:t>p</a:t>
            </a:r>
            <a:r>
              <a:rPr lang="en-US" b="1" baseline="30000" dirty="0">
                <a:solidFill>
                  <a:srgbClr val="0000CC"/>
                </a:solidFill>
              </a:rPr>
              <a:t>2</a:t>
            </a:r>
          </a:p>
          <a:p>
            <a:endParaRPr lang="en-US" dirty="0"/>
          </a:p>
          <a:p>
            <a:r>
              <a:rPr lang="en-US" dirty="0">
                <a:latin typeface="Monotype Corsiva" pitchFamily="66" charset="0"/>
              </a:rPr>
              <a:t>    </a:t>
            </a:r>
            <a:r>
              <a:rPr lang="en-US" sz="2000" dirty="0">
                <a:latin typeface="Monotype Corsiva" pitchFamily="66" charset="0"/>
              </a:rPr>
              <a:t>which are </a:t>
            </a:r>
            <a:r>
              <a:rPr lang="en-US" sz="2000" dirty="0" err="1">
                <a:latin typeface="Monotype Corsiva" pitchFamily="66" charset="0"/>
              </a:rPr>
              <a:t>kinematically</a:t>
            </a:r>
            <a:r>
              <a:rPr lang="en-US" sz="2000" dirty="0">
                <a:latin typeface="Monotype Corsiva" pitchFamily="66" charset="0"/>
              </a:rPr>
              <a:t> </a:t>
            </a:r>
            <a:r>
              <a:rPr lang="en-US" sz="2000" b="1" dirty="0">
                <a:solidFill>
                  <a:srgbClr val="0033CC"/>
                </a:solidFill>
                <a:latin typeface="Monotype Corsiva" pitchFamily="66" charset="0"/>
              </a:rPr>
              <a:t>unattainable </a:t>
            </a:r>
            <a:r>
              <a:rPr lang="en-US" sz="2000" dirty="0">
                <a:latin typeface="Monotype Corsiva" pitchFamily="66" charset="0"/>
              </a:rPr>
              <a:t>from </a:t>
            </a:r>
            <a:r>
              <a:rPr lang="en-US" sz="2000" b="1" dirty="0" err="1">
                <a:solidFill>
                  <a:srgbClr val="0000FF"/>
                </a:solidFill>
                <a:latin typeface="Monotype Corsiva" pitchFamily="66" charset="0"/>
              </a:rPr>
              <a:t>e</a:t>
            </a:r>
            <a:r>
              <a:rPr lang="en-US" sz="2000" b="1" baseline="30000" dirty="0" err="1">
                <a:solidFill>
                  <a:srgbClr val="0000FF"/>
                </a:solidFill>
                <a:latin typeface="Monotype Corsiva" pitchFamily="66" charset="0"/>
              </a:rPr>
              <a:t>+</a:t>
            </a:r>
            <a:r>
              <a:rPr lang="en-US" sz="2000" b="1" dirty="0" err="1">
                <a:solidFill>
                  <a:srgbClr val="0000FF"/>
                </a:solidFill>
                <a:latin typeface="Monotype Corsiva" pitchFamily="66" charset="0"/>
              </a:rPr>
              <a:t>e</a:t>
            </a:r>
            <a:r>
              <a:rPr lang="en-US" sz="2000" b="1" baseline="30000" dirty="0">
                <a:solidFill>
                  <a:srgbClr val="0000FF"/>
                </a:solidFill>
                <a:latin typeface="Monotype Corsiva" pitchFamily="66" charset="0"/>
              </a:rPr>
              <a:t>-</a:t>
            </a:r>
            <a:r>
              <a:rPr lang="en-US" sz="2000" b="1" dirty="0">
                <a:latin typeface="Monotype Corsiva" pitchFamily="66" charset="0"/>
              </a:rPr>
              <a:t> </a:t>
            </a:r>
            <a:r>
              <a:rPr lang="en-US" sz="2000" dirty="0">
                <a:latin typeface="Monotype Corsiva" pitchFamily="66" charset="0"/>
              </a:rPr>
              <a:t>initial states.</a:t>
            </a:r>
          </a:p>
        </p:txBody>
      </p:sp>
      <p:sp>
        <p:nvSpPr>
          <p:cNvPr id="34" name="Rounded Rectangle 33"/>
          <p:cNvSpPr/>
          <p:nvPr/>
        </p:nvSpPr>
        <p:spPr>
          <a:xfrm>
            <a:off x="6781800" y="1981200"/>
            <a:ext cx="1447800" cy="457200"/>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162800" y="4953000"/>
            <a:ext cx="762000" cy="381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rot="1755713">
            <a:off x="6675769" y="5021385"/>
            <a:ext cx="688009" cy="369332"/>
          </a:xfrm>
          <a:prstGeom prst="rect">
            <a:avLst/>
          </a:prstGeom>
          <a:noFill/>
        </p:spPr>
        <p:txBody>
          <a:bodyPr wrap="none" rtlCol="0">
            <a:spAutoFit/>
          </a:bodyPr>
          <a:lstStyle/>
          <a:p>
            <a:r>
              <a:rPr lang="en-US" b="1" dirty="0">
                <a:solidFill>
                  <a:srgbClr val="D60093"/>
                </a:solidFill>
                <a:effectLst>
                  <a:outerShdw blurRad="38100" dist="38100" dir="2700000" algn="tl">
                    <a:srgbClr val="000000">
                      <a:alpha val="43137"/>
                    </a:srgbClr>
                  </a:outerShdw>
                </a:effectLst>
                <a:latin typeface="Monotype Corsiva" pitchFamily="66" charset="0"/>
              </a:rPr>
              <a:t>CLAS</a:t>
            </a:r>
          </a:p>
        </p:txBody>
      </p:sp>
      <p:cxnSp>
        <p:nvCxnSpPr>
          <p:cNvPr id="22" name="Straight Arrow Connector 21"/>
          <p:cNvCxnSpPr/>
          <p:nvPr/>
        </p:nvCxnSpPr>
        <p:spPr>
          <a:xfrm flipH="1" flipV="1">
            <a:off x="3200400" y="3962400"/>
            <a:ext cx="990600" cy="5334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rot="1620741">
            <a:off x="3208689" y="4204765"/>
            <a:ext cx="729687" cy="369332"/>
          </a:xfrm>
          <a:prstGeom prst="rect">
            <a:avLst/>
          </a:prstGeom>
        </p:spPr>
        <p:txBody>
          <a:bodyPr wrap="none">
            <a:spAutoFit/>
          </a:bodyPr>
          <a:lstStyle/>
          <a:p>
            <a:r>
              <a:rPr lang="en-US" b="1" dirty="0">
                <a:solidFill>
                  <a:srgbClr val="D60093"/>
                </a:solidFill>
                <a:effectLst>
                  <a:outerShdw blurRad="38100" dist="38100" dir="2700000" algn="tl">
                    <a:srgbClr val="000000">
                      <a:alpha val="43137"/>
                    </a:srgbClr>
                  </a:outerShdw>
                </a:effectLst>
                <a:latin typeface="Monotype Corsiva" pitchFamily="66" charset="0"/>
              </a:rPr>
              <a:t>MEIC</a:t>
            </a:r>
          </a:p>
        </p:txBody>
      </p:sp>
      <p:sp>
        <p:nvSpPr>
          <p:cNvPr id="23" name="Rounded Rectangle 22"/>
          <p:cNvSpPr/>
          <p:nvPr/>
        </p:nvSpPr>
        <p:spPr>
          <a:xfrm>
            <a:off x="2057400" y="5486400"/>
            <a:ext cx="8229600" cy="838200"/>
          </a:xfrm>
          <a:prstGeom prst="roundRect">
            <a:avLst/>
          </a:prstGeom>
          <a:noFill/>
          <a:ln>
            <a:solidFill>
              <a:srgbClr val="77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953001" y="3962401"/>
            <a:ext cx="559769" cy="307777"/>
          </a:xfrm>
          <a:prstGeom prst="rect">
            <a:avLst/>
          </a:prstGeom>
          <a:noFill/>
        </p:spPr>
        <p:txBody>
          <a:bodyPr wrap="none" rtlCol="0">
            <a:spAutoFit/>
          </a:bodyPr>
          <a:lstStyle/>
          <a:p>
            <a:r>
              <a:rPr lang="en-US" sz="1400" b="1" dirty="0" err="1">
                <a:solidFill>
                  <a:schemeClr val="bg1"/>
                </a:solidFill>
                <a:effectLst>
                  <a:outerShdw blurRad="38100" dist="38100" dir="2700000" algn="tl">
                    <a:srgbClr val="000000">
                      <a:alpha val="43137"/>
                    </a:srgbClr>
                  </a:outerShdw>
                </a:effectLst>
              </a:rPr>
              <a:t>Im</a:t>
            </a:r>
            <a:r>
              <a:rPr lang="en-US" sz="1400" b="1" dirty="0">
                <a:solidFill>
                  <a:schemeClr val="bg1"/>
                </a:solidFill>
                <a:effectLst>
                  <a:outerShdw blurRad="38100" dist="38100" dir="2700000" algn="tl">
                    <a:srgbClr val="000000">
                      <a:alpha val="43137"/>
                    </a:srgbClr>
                  </a:outerShdw>
                </a:effectLst>
              </a:rPr>
              <a:t>=0</a:t>
            </a:r>
          </a:p>
        </p:txBody>
      </p:sp>
      <p:sp>
        <p:nvSpPr>
          <p:cNvPr id="26" name="Rounded Rectangle 25"/>
          <p:cNvSpPr/>
          <p:nvPr/>
        </p:nvSpPr>
        <p:spPr>
          <a:xfrm>
            <a:off x="4038600" y="1981200"/>
            <a:ext cx="1371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438401" y="4114801"/>
            <a:ext cx="771943" cy="276999"/>
          </a:xfrm>
          <a:prstGeom prst="rect">
            <a:avLst/>
          </a:prstGeom>
          <a:solidFill>
            <a:srgbClr val="FFFF00"/>
          </a:solidFill>
        </p:spPr>
        <p:txBody>
          <a:bodyPr wrap="none" rtlCol="0">
            <a:spAutoFit/>
          </a:bodyPr>
          <a:lstStyle/>
          <a:p>
            <a:r>
              <a:rPr lang="en-US" sz="1200" b="1" dirty="0"/>
              <a:t>Time-like</a:t>
            </a:r>
          </a:p>
        </p:txBody>
      </p:sp>
      <p:sp>
        <p:nvSpPr>
          <p:cNvPr id="30" name="Rectangle 29"/>
          <p:cNvSpPr/>
          <p:nvPr/>
        </p:nvSpPr>
        <p:spPr>
          <a:xfrm>
            <a:off x="8001001" y="5181601"/>
            <a:ext cx="826445" cy="276999"/>
          </a:xfrm>
          <a:prstGeom prst="rect">
            <a:avLst/>
          </a:prstGeom>
          <a:solidFill>
            <a:srgbClr val="FFFF00"/>
          </a:solidFill>
        </p:spPr>
        <p:txBody>
          <a:bodyPr wrap="square">
            <a:spAutoFit/>
          </a:bodyPr>
          <a:lstStyle/>
          <a:p>
            <a:r>
              <a:rPr lang="en-US" sz="1200" b="1" dirty="0"/>
              <a:t>Space-like</a:t>
            </a:r>
          </a:p>
        </p:txBody>
      </p:sp>
      <p:sp>
        <p:nvSpPr>
          <p:cNvPr id="2" name="Left Arrow 31">
            <a:extLst>
              <a:ext uri="{FF2B5EF4-FFF2-40B4-BE49-F238E27FC236}">
                <a16:creationId xmlns:a16="http://schemas.microsoft.com/office/drawing/2014/main" id="{ED580171-507E-D213-4890-C38B55E3A14A}"/>
              </a:ext>
            </a:extLst>
          </p:cNvPr>
          <p:cNvSpPr/>
          <p:nvPr/>
        </p:nvSpPr>
        <p:spPr>
          <a:xfrm rot="10800000">
            <a:off x="5007467" y="289968"/>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34D3F1-27E9-3DCA-0BDC-9D88F4F56FF2}"/>
              </a:ext>
            </a:extLst>
          </p:cNvPr>
          <p:cNvSpPr txBox="1"/>
          <p:nvPr/>
        </p:nvSpPr>
        <p:spPr>
          <a:xfrm>
            <a:off x="283005" y="151281"/>
            <a:ext cx="4722190" cy="707886"/>
          </a:xfrm>
          <a:prstGeom prst="rect">
            <a:avLst/>
          </a:prstGeom>
          <a:noFill/>
        </p:spPr>
        <p:txBody>
          <a:bodyPr wrap="none" rtlCol="0">
            <a:spAutoFit/>
          </a:bodyPr>
          <a:lstStyle/>
          <a:p>
            <a:r>
              <a:rPr lang="en-US" sz="4000" dirty="0"/>
              <a:t>Homework for HADES</a:t>
            </a:r>
          </a:p>
        </p:txBody>
      </p:sp>
    </p:spTree>
    <p:extLst>
      <p:ext uri="{BB962C8B-B14F-4D97-AF65-F5344CB8AC3E}">
        <p14:creationId xmlns:p14="http://schemas.microsoft.com/office/powerpoint/2010/main" val="1956718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2879726" y="1216025"/>
            <a:ext cx="184731" cy="369332"/>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4403726" y="2282825"/>
            <a:ext cx="184731" cy="369332"/>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7315201" y="5486400"/>
            <a:ext cx="184731" cy="369332"/>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dirty="0">
                <a:solidFill>
                  <a:schemeClr val="bg1"/>
                </a:solidFill>
              </a:rPr>
              <a:t>.</a:t>
            </a:r>
          </a:p>
        </p:txBody>
      </p:sp>
      <p:pic>
        <p:nvPicPr>
          <p:cNvPr id="3" name="Picture 2">
            <a:extLst>
              <a:ext uri="{FF2B5EF4-FFF2-40B4-BE49-F238E27FC236}">
                <a16:creationId xmlns:a16="http://schemas.microsoft.com/office/drawing/2014/main" id="{A77C2C66-34E1-4607-BE88-591557AFFD0C}"/>
              </a:ext>
            </a:extLst>
          </p:cNvPr>
          <p:cNvPicPr>
            <a:picLocks noChangeAspect="1"/>
          </p:cNvPicPr>
          <p:nvPr/>
        </p:nvPicPr>
        <p:blipFill>
          <a:blip r:embed="rId3"/>
          <a:stretch>
            <a:fillRect/>
          </a:stretch>
        </p:blipFill>
        <p:spPr>
          <a:xfrm>
            <a:off x="1524000" y="719667"/>
            <a:ext cx="9144000" cy="5418667"/>
          </a:xfrm>
          <a:prstGeom prst="rect">
            <a:avLst/>
          </a:prstGeom>
        </p:spPr>
      </p:pic>
      <p:sp>
        <p:nvSpPr>
          <p:cNvPr id="5" name="TextBox 4">
            <a:extLst>
              <a:ext uri="{FF2B5EF4-FFF2-40B4-BE49-F238E27FC236}">
                <a16:creationId xmlns:a16="http://schemas.microsoft.com/office/drawing/2014/main" id="{0A141A29-76AF-43CB-B70E-EAB45110344F}"/>
              </a:ext>
            </a:extLst>
          </p:cNvPr>
          <p:cNvSpPr txBox="1"/>
          <p:nvPr/>
        </p:nvSpPr>
        <p:spPr>
          <a:xfrm>
            <a:off x="6123047" y="68388"/>
            <a:ext cx="4501553" cy="523220"/>
          </a:xfrm>
          <a:prstGeom prst="rect">
            <a:avLst/>
          </a:prstGeom>
          <a:noFill/>
        </p:spPr>
        <p:txBody>
          <a:bodyPr wrap="none" rtlCol="0">
            <a:spAutoFit/>
          </a:bodyPr>
          <a:lstStyle/>
          <a:p>
            <a:r>
              <a:rPr lang="en-US" sz="2800" dirty="0">
                <a:solidFill>
                  <a:srgbClr val="0000FF"/>
                </a:solidFill>
                <a:latin typeface="Monotype Corsiva" panose="03010101010201010101" pitchFamily="66" charset="0"/>
              </a:rPr>
              <a:t>Worldwide</a:t>
            </a:r>
            <a:r>
              <a:rPr lang="en-US" sz="2800" dirty="0">
                <a:solidFill>
                  <a:srgbClr val="00B0F0"/>
                </a:solidFill>
                <a:latin typeface="Monotype Corsiva" panose="03010101010201010101" pitchFamily="66" charset="0"/>
              </a:rPr>
              <a:t> </a:t>
            </a:r>
            <a:r>
              <a:rPr lang="en-US" sz="2800" dirty="0">
                <a:solidFill>
                  <a:srgbClr val="CC00FF"/>
                </a:solidFill>
                <a:latin typeface="Monotype Corsiva" panose="03010101010201010101" pitchFamily="66" charset="0"/>
              </a:rPr>
              <a:t>Interest</a:t>
            </a:r>
            <a:r>
              <a:rPr lang="en-US" sz="2800" dirty="0">
                <a:solidFill>
                  <a:srgbClr val="00B0F0"/>
                </a:solidFill>
                <a:latin typeface="Monotype Corsiva" panose="03010101010201010101" pitchFamily="66" charset="0"/>
              </a:rPr>
              <a:t> </a:t>
            </a:r>
            <a:r>
              <a:rPr lang="en-US" sz="2800" dirty="0">
                <a:latin typeface="Monotype Corsiva" panose="03010101010201010101" pitchFamily="66" charset="0"/>
              </a:rPr>
              <a:t>in</a:t>
            </a:r>
            <a:r>
              <a:rPr lang="en-US" sz="2800" dirty="0">
                <a:solidFill>
                  <a:srgbClr val="00B0F0"/>
                </a:solidFill>
                <a:latin typeface="Monotype Corsiva" panose="03010101010201010101" pitchFamily="66" charset="0"/>
              </a:rPr>
              <a:t>       </a:t>
            </a:r>
            <a:r>
              <a:rPr lang="en-US" sz="2800" dirty="0">
                <a:solidFill>
                  <a:srgbClr val="FF0000"/>
                </a:solidFill>
                <a:latin typeface="Monotype Corsiva" panose="03010101010201010101" pitchFamily="66" charset="0"/>
              </a:rPr>
              <a:t>Physics</a:t>
            </a:r>
          </a:p>
        </p:txBody>
      </p:sp>
      <p:sp>
        <p:nvSpPr>
          <p:cNvPr id="4" name="Rectangle 3">
            <a:extLst>
              <a:ext uri="{FF2B5EF4-FFF2-40B4-BE49-F238E27FC236}">
                <a16:creationId xmlns:a16="http://schemas.microsoft.com/office/drawing/2014/main" id="{75140BFE-C336-42DE-9E72-C5995DAE2BFB}"/>
              </a:ext>
            </a:extLst>
          </p:cNvPr>
          <p:cNvSpPr/>
          <p:nvPr/>
        </p:nvSpPr>
        <p:spPr>
          <a:xfrm>
            <a:off x="1578795" y="155493"/>
            <a:ext cx="1846980"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solidFill>
                  <a:srgbClr val="0000FF"/>
                </a:solidFill>
                <a:highlight>
                  <a:srgbClr val="FFFF00"/>
                </a:highlight>
                <a:latin typeface="Monotype Corsiva" pitchFamily="66" charset="0"/>
              </a:rPr>
              <a:t>E12-12</a:t>
            </a:r>
            <a:r>
              <a:rPr lang="en-US" sz="2400" dirty="0">
                <a:highlight>
                  <a:srgbClr val="FFFF00"/>
                </a:highlight>
                <a:latin typeface="Monotype Corsiva" pitchFamily="66" charset="0"/>
              </a:rPr>
              <a:t>-</a:t>
            </a:r>
            <a:r>
              <a:rPr lang="en-US" sz="2400" dirty="0">
                <a:solidFill>
                  <a:srgbClr val="0000FF"/>
                </a:solidFill>
                <a:highlight>
                  <a:srgbClr val="FFFF00"/>
                </a:highlight>
                <a:latin typeface="Monotype Corsiva" pitchFamily="66" charset="0"/>
              </a:rPr>
              <a:t>19</a:t>
            </a:r>
            <a:r>
              <a:rPr lang="en-US" sz="2400" dirty="0">
                <a:highlight>
                  <a:srgbClr val="FFFF00"/>
                </a:highlight>
                <a:latin typeface="Monotype Corsiva" pitchFamily="66" charset="0"/>
              </a:rPr>
              <a:t>-</a:t>
            </a:r>
            <a:r>
              <a:rPr lang="en-US" sz="2400" dirty="0">
                <a:solidFill>
                  <a:srgbClr val="0000FF"/>
                </a:solidFill>
                <a:highlight>
                  <a:srgbClr val="FFFF00"/>
                </a:highlight>
                <a:latin typeface="Monotype Corsiva" pitchFamily="66" charset="0"/>
              </a:rPr>
              <a:t>001</a:t>
            </a:r>
          </a:p>
        </p:txBody>
      </p:sp>
      <p:pic>
        <p:nvPicPr>
          <p:cNvPr id="20" name="Picture 19">
            <a:extLst>
              <a:ext uri="{FF2B5EF4-FFF2-40B4-BE49-F238E27FC236}">
                <a16:creationId xmlns:a16="http://schemas.microsoft.com/office/drawing/2014/main" id="{8D34E628-E286-4FF7-8269-B8BE046607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398" y="23578"/>
            <a:ext cx="507378" cy="584775"/>
          </a:xfrm>
          <a:prstGeom prst="rect">
            <a:avLst/>
          </a:prstGeom>
        </p:spPr>
      </p:pic>
      <p:sp>
        <p:nvSpPr>
          <p:cNvPr id="6" name="Rectangle: Rounded Corners 5">
            <a:extLst>
              <a:ext uri="{FF2B5EF4-FFF2-40B4-BE49-F238E27FC236}">
                <a16:creationId xmlns:a16="http://schemas.microsoft.com/office/drawing/2014/main" id="{C28D6E6A-CB45-4B20-AACE-0B37551AD61D}"/>
              </a:ext>
            </a:extLst>
          </p:cNvPr>
          <p:cNvSpPr/>
          <p:nvPr/>
        </p:nvSpPr>
        <p:spPr>
          <a:xfrm>
            <a:off x="7086600" y="5173301"/>
            <a:ext cx="1524000" cy="965032"/>
          </a:xfrm>
          <a:prstGeom prst="roundRect">
            <a:avLst/>
          </a:prstGeom>
          <a:solidFill>
            <a:srgbClr val="00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rgbClr val="0000FF"/>
                </a:solidFill>
                <a:highlight>
                  <a:srgbClr val="00FFFF"/>
                </a:highlight>
                <a:latin typeface="Calibri" panose="020F0502020204030204" pitchFamily="34" charset="0"/>
                <a:cs typeface="Times New Roman" panose="02020603050405020304" pitchFamily="18" charset="0"/>
              </a:rPr>
              <a:t>110</a:t>
            </a:r>
            <a:r>
              <a:rPr lang="en-US" sz="10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tx1"/>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experimentalists &amp;</a:t>
            </a:r>
          </a:p>
          <a:p>
            <a:r>
              <a:rPr lang="en-US" sz="1000" dirty="0">
                <a:solidFill>
                  <a:srgbClr val="0000FF"/>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0000FF"/>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42</a:t>
            </a:r>
            <a:r>
              <a:rPr lang="en-US" sz="1000" dirty="0">
                <a:solidFill>
                  <a:srgbClr val="0000FF"/>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tx1"/>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theorists</a:t>
            </a:r>
          </a:p>
          <a:p>
            <a:r>
              <a:rPr lang="en-US" sz="1000" dirty="0">
                <a:solidFill>
                  <a:schemeClr val="tx1"/>
                </a:solidFill>
                <a:highlight>
                  <a:srgbClr val="00FFFF"/>
                </a:highlight>
              </a:rPr>
              <a:t>        from</a:t>
            </a:r>
            <a:r>
              <a:rPr lang="en-US" sz="1000" dirty="0">
                <a:highlight>
                  <a:srgbClr val="00FFFF"/>
                </a:highlight>
              </a:rPr>
              <a:t> </a:t>
            </a:r>
            <a:r>
              <a:rPr lang="en-US" sz="1000" b="1" dirty="0">
                <a:solidFill>
                  <a:srgbClr val="0000FF"/>
                </a:solidFill>
                <a:highlight>
                  <a:srgbClr val="00FFFF"/>
                </a:highlight>
              </a:rPr>
              <a:t>68</a:t>
            </a:r>
            <a:r>
              <a:rPr lang="en-US" sz="1000" dirty="0">
                <a:highlight>
                  <a:srgbClr val="00FFFF"/>
                </a:highlight>
              </a:rPr>
              <a:t> </a:t>
            </a:r>
            <a:r>
              <a:rPr lang="en-US" sz="1000" dirty="0">
                <a:solidFill>
                  <a:schemeClr val="tx1"/>
                </a:solidFill>
                <a:highlight>
                  <a:srgbClr val="00FFFF"/>
                </a:highlight>
              </a:rPr>
              <a:t>labs</a:t>
            </a:r>
          </a:p>
          <a:p>
            <a:r>
              <a:rPr lang="en-US" sz="1000" dirty="0">
                <a:highlight>
                  <a:srgbClr val="00FFFF"/>
                </a:highlight>
              </a:rPr>
              <a:t>        </a:t>
            </a:r>
            <a:r>
              <a:rPr lang="en-US" sz="1000" dirty="0">
                <a:solidFill>
                  <a:schemeClr val="tx1"/>
                </a:solidFill>
                <a:highlight>
                  <a:srgbClr val="00FFFF"/>
                </a:highlight>
              </a:rPr>
              <a:t>across</a:t>
            </a:r>
            <a:r>
              <a:rPr lang="en-US" sz="1000" dirty="0">
                <a:highlight>
                  <a:srgbClr val="00FFFF"/>
                </a:highlight>
              </a:rPr>
              <a:t> </a:t>
            </a:r>
            <a:r>
              <a:rPr lang="en-US" sz="1000" b="1" dirty="0">
                <a:solidFill>
                  <a:srgbClr val="0000FF"/>
                </a:solidFill>
                <a:highlight>
                  <a:srgbClr val="00FFFF"/>
                </a:highlight>
              </a:rPr>
              <a:t>19</a:t>
            </a:r>
            <a:r>
              <a:rPr lang="en-US" sz="1000" dirty="0">
                <a:highlight>
                  <a:srgbClr val="00FFFF"/>
                </a:highlight>
              </a:rPr>
              <a:t> </a:t>
            </a:r>
            <a:r>
              <a:rPr lang="en-US" sz="1000" dirty="0">
                <a:solidFill>
                  <a:schemeClr val="tx1"/>
                </a:solidFill>
                <a:highlight>
                  <a:srgbClr val="00FFFF"/>
                </a:highlight>
              </a:rPr>
              <a:t>countries</a:t>
            </a:r>
          </a:p>
          <a:p>
            <a:r>
              <a:rPr lang="en-US" sz="1000" dirty="0">
                <a:solidFill>
                  <a:schemeClr val="tx1"/>
                </a:solidFill>
                <a:highlight>
                  <a:srgbClr val="00FFFF"/>
                </a:highlight>
              </a:rPr>
              <a:t>        worldwide</a:t>
            </a:r>
            <a:r>
              <a:rPr lang="en-US" sz="1000" dirty="0">
                <a:solidFill>
                  <a:schemeClr val="tx1"/>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1B490DC5-F082-4494-6946-7CD95D7E29D6}"/>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061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3"/>
          <p:cNvSpPr txBox="1">
            <a:spLocks noChangeArrowheads="1"/>
          </p:cNvSpPr>
          <p:nvPr/>
        </p:nvSpPr>
        <p:spPr bwMode="auto">
          <a:xfrm>
            <a:off x="3563938" y="2833689"/>
            <a:ext cx="184150" cy="396875"/>
          </a:xfrm>
          <a:prstGeom prst="rect">
            <a:avLst/>
          </a:prstGeom>
          <a:noFill/>
          <a:ln w="9525">
            <a:noFill/>
            <a:miter lim="800000"/>
            <a:headEnd/>
            <a:tailEnd/>
          </a:ln>
        </p:spPr>
        <p:txBody>
          <a:bodyPr wrap="none">
            <a:spAutoFit/>
          </a:bodyPr>
          <a:lstStyle/>
          <a:p>
            <a:endParaRPr lang="en-US" sz="2000">
              <a:latin typeface="Times New Roman" pitchFamily="18" charset="0"/>
            </a:endParaRPr>
          </a:p>
        </p:txBody>
      </p:sp>
      <p:sp>
        <p:nvSpPr>
          <p:cNvPr id="7176" name="Text Box 5"/>
          <p:cNvSpPr txBox="1">
            <a:spLocks noChangeArrowheads="1"/>
          </p:cNvSpPr>
          <p:nvPr/>
        </p:nvSpPr>
        <p:spPr bwMode="auto">
          <a:xfrm>
            <a:off x="6461126" y="4098926"/>
            <a:ext cx="184731" cy="646331"/>
          </a:xfrm>
          <a:prstGeom prst="rect">
            <a:avLst/>
          </a:prstGeom>
          <a:noFill/>
          <a:ln w="9525">
            <a:noFill/>
            <a:miter lim="800000"/>
            <a:headEnd/>
            <a:tailEnd/>
          </a:ln>
        </p:spPr>
        <p:txBody>
          <a:bodyPr wrap="none">
            <a:spAutoFit/>
          </a:bodyPr>
          <a:lstStyle/>
          <a:p>
            <a:endParaRPr lang="en-US">
              <a:latin typeface="Symbol" pitchFamily="18" charset="2"/>
            </a:endParaRPr>
          </a:p>
          <a:p>
            <a:endParaRPr lang="en-US"/>
          </a:p>
        </p:txBody>
      </p:sp>
      <p:sp>
        <p:nvSpPr>
          <p:cNvPr id="7178" name="Text Box 7"/>
          <p:cNvSpPr txBox="1">
            <a:spLocks noChangeArrowheads="1"/>
          </p:cNvSpPr>
          <p:nvPr/>
        </p:nvSpPr>
        <p:spPr bwMode="auto">
          <a:xfrm>
            <a:off x="2574926" y="6016625"/>
            <a:ext cx="184731" cy="369332"/>
          </a:xfrm>
          <a:prstGeom prst="rect">
            <a:avLst/>
          </a:prstGeom>
          <a:noFill/>
          <a:ln w="9525">
            <a:noFill/>
            <a:miter lim="800000"/>
            <a:headEnd/>
            <a:tailEnd/>
          </a:ln>
        </p:spPr>
        <p:txBody>
          <a:bodyPr wrap="none">
            <a:spAutoFit/>
          </a:bodyPr>
          <a:lstStyle/>
          <a:p>
            <a:endParaRPr lang="en-US"/>
          </a:p>
        </p:txBody>
      </p:sp>
      <p:sp>
        <p:nvSpPr>
          <p:cNvPr id="7179" name="Text Box 8"/>
          <p:cNvSpPr txBox="1">
            <a:spLocks noChangeArrowheads="1"/>
          </p:cNvSpPr>
          <p:nvPr/>
        </p:nvSpPr>
        <p:spPr bwMode="auto">
          <a:xfrm>
            <a:off x="8820150" y="6613526"/>
            <a:ext cx="184150" cy="244475"/>
          </a:xfrm>
          <a:prstGeom prst="rect">
            <a:avLst/>
          </a:prstGeom>
          <a:noFill/>
          <a:ln w="9525">
            <a:noFill/>
            <a:miter lim="800000"/>
            <a:headEnd/>
            <a:tailEnd/>
          </a:ln>
        </p:spPr>
        <p:txBody>
          <a:bodyPr wrap="none">
            <a:spAutoFit/>
          </a:bodyPr>
          <a:lstStyle/>
          <a:p>
            <a:endParaRPr lang="en-US" sz="1000" b="1"/>
          </a:p>
        </p:txBody>
      </p:sp>
      <p:sp>
        <p:nvSpPr>
          <p:cNvPr id="7180" name="Text Box 9"/>
          <p:cNvSpPr txBox="1">
            <a:spLocks noChangeArrowheads="1"/>
          </p:cNvSpPr>
          <p:nvPr/>
        </p:nvSpPr>
        <p:spPr bwMode="auto">
          <a:xfrm>
            <a:off x="9029700" y="6613526"/>
            <a:ext cx="184150" cy="244475"/>
          </a:xfrm>
          <a:prstGeom prst="rect">
            <a:avLst/>
          </a:prstGeom>
          <a:noFill/>
          <a:ln w="9525">
            <a:noFill/>
            <a:miter lim="800000"/>
            <a:headEnd/>
            <a:tailEnd/>
          </a:ln>
        </p:spPr>
        <p:txBody>
          <a:bodyPr wrap="none">
            <a:spAutoFit/>
          </a:bodyPr>
          <a:lstStyle/>
          <a:p>
            <a:endParaRPr lang="en-US" sz="1000" b="1"/>
          </a:p>
        </p:txBody>
      </p:sp>
      <p:sp>
        <p:nvSpPr>
          <p:cNvPr id="7181" name="Text Box 10"/>
          <p:cNvSpPr txBox="1">
            <a:spLocks noChangeArrowheads="1"/>
          </p:cNvSpPr>
          <p:nvPr/>
        </p:nvSpPr>
        <p:spPr bwMode="auto">
          <a:xfrm>
            <a:off x="8988425" y="6613526"/>
            <a:ext cx="184150" cy="244475"/>
          </a:xfrm>
          <a:prstGeom prst="rect">
            <a:avLst/>
          </a:prstGeom>
          <a:noFill/>
          <a:ln w="9525">
            <a:noFill/>
            <a:miter lim="800000"/>
            <a:headEnd/>
            <a:tailEnd/>
          </a:ln>
        </p:spPr>
        <p:txBody>
          <a:bodyPr wrap="none">
            <a:spAutoFit/>
          </a:bodyPr>
          <a:lstStyle/>
          <a:p>
            <a:endParaRPr lang="en-US" sz="1000" b="1"/>
          </a:p>
        </p:txBody>
      </p:sp>
      <p:sp>
        <p:nvSpPr>
          <p:cNvPr id="7182" name="Text Box 11"/>
          <p:cNvSpPr txBox="1">
            <a:spLocks noChangeArrowheads="1"/>
          </p:cNvSpPr>
          <p:nvPr/>
        </p:nvSpPr>
        <p:spPr bwMode="auto">
          <a:xfrm>
            <a:off x="5622926" y="5178425"/>
            <a:ext cx="184731" cy="369332"/>
          </a:xfrm>
          <a:prstGeom prst="rect">
            <a:avLst/>
          </a:prstGeom>
          <a:noFill/>
          <a:ln w="9525">
            <a:noFill/>
            <a:miter lim="800000"/>
            <a:headEnd/>
            <a:tailEnd/>
          </a:ln>
        </p:spPr>
        <p:txBody>
          <a:bodyPr wrap="none">
            <a:spAutoFit/>
          </a:bodyPr>
          <a:lstStyle/>
          <a:p>
            <a:endParaRPr lang="en-US" dirty="0"/>
          </a:p>
        </p:txBody>
      </p:sp>
      <p:sp>
        <p:nvSpPr>
          <p:cNvPr id="7183" name="Text Box 13"/>
          <p:cNvSpPr txBox="1">
            <a:spLocks noChangeArrowheads="1"/>
          </p:cNvSpPr>
          <p:nvPr/>
        </p:nvSpPr>
        <p:spPr bwMode="auto">
          <a:xfrm>
            <a:off x="6842126" y="3044825"/>
            <a:ext cx="184731" cy="369332"/>
          </a:xfrm>
          <a:prstGeom prst="rect">
            <a:avLst/>
          </a:prstGeom>
          <a:noFill/>
          <a:ln w="9525">
            <a:noFill/>
            <a:miter lim="800000"/>
            <a:headEnd/>
            <a:tailEnd/>
          </a:ln>
        </p:spPr>
        <p:txBody>
          <a:bodyPr wrap="none">
            <a:spAutoFit/>
          </a:bodyPr>
          <a:lstStyle/>
          <a:p>
            <a:endParaRPr lang="en-US"/>
          </a:p>
        </p:txBody>
      </p:sp>
      <p:sp>
        <p:nvSpPr>
          <p:cNvPr id="7185" name="Text Box 16"/>
          <p:cNvSpPr txBox="1">
            <a:spLocks noChangeArrowheads="1"/>
          </p:cNvSpPr>
          <p:nvPr/>
        </p:nvSpPr>
        <p:spPr bwMode="auto">
          <a:xfrm>
            <a:off x="2422526" y="5711825"/>
            <a:ext cx="184731" cy="369332"/>
          </a:xfrm>
          <a:prstGeom prst="rect">
            <a:avLst/>
          </a:prstGeom>
          <a:noFill/>
          <a:ln w="9525">
            <a:noFill/>
            <a:miter lim="800000"/>
            <a:headEnd/>
            <a:tailEnd/>
          </a:ln>
        </p:spPr>
        <p:txBody>
          <a:bodyPr wrap="none">
            <a:spAutoFit/>
          </a:bodyPr>
          <a:lstStyle/>
          <a:p>
            <a:endParaRPr lang="en-US"/>
          </a:p>
        </p:txBody>
      </p:sp>
      <p:sp>
        <p:nvSpPr>
          <p:cNvPr id="7186" name="Rectangle 17"/>
          <p:cNvSpPr>
            <a:spLocks noChangeArrowheads="1"/>
          </p:cNvSpPr>
          <p:nvPr/>
        </p:nvSpPr>
        <p:spPr bwMode="auto">
          <a:xfrm>
            <a:off x="2133600" y="6019800"/>
            <a:ext cx="3810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7" name="Text Box 19"/>
          <p:cNvSpPr txBox="1">
            <a:spLocks noChangeArrowheads="1"/>
          </p:cNvSpPr>
          <p:nvPr/>
        </p:nvSpPr>
        <p:spPr bwMode="auto">
          <a:xfrm>
            <a:off x="6119813" y="5257800"/>
            <a:ext cx="285750" cy="336550"/>
          </a:xfrm>
          <a:prstGeom prst="rect">
            <a:avLst/>
          </a:prstGeom>
          <a:noFill/>
          <a:ln w="9525">
            <a:noFill/>
            <a:miter lim="800000"/>
            <a:headEnd/>
            <a:tailEnd/>
          </a:ln>
        </p:spPr>
        <p:txBody>
          <a:bodyPr wrap="none">
            <a:spAutoFit/>
          </a:bodyPr>
          <a:lstStyle/>
          <a:p>
            <a:r>
              <a:rPr lang="en-US" sz="1600">
                <a:latin typeface="Times New Roman" pitchFamily="18" charset="0"/>
              </a:rPr>
              <a:t>  </a:t>
            </a:r>
          </a:p>
        </p:txBody>
      </p:sp>
      <p:sp>
        <p:nvSpPr>
          <p:cNvPr id="7188" name="Text Box 20"/>
          <p:cNvSpPr txBox="1">
            <a:spLocks noChangeArrowheads="1"/>
          </p:cNvSpPr>
          <p:nvPr/>
        </p:nvSpPr>
        <p:spPr bwMode="auto">
          <a:xfrm>
            <a:off x="6172200" y="6070600"/>
            <a:ext cx="234950" cy="336550"/>
          </a:xfrm>
          <a:prstGeom prst="rect">
            <a:avLst/>
          </a:prstGeom>
          <a:noFill/>
          <a:ln w="9525">
            <a:noFill/>
            <a:miter lim="800000"/>
            <a:headEnd/>
            <a:tailEnd/>
          </a:ln>
        </p:spPr>
        <p:txBody>
          <a:bodyPr wrap="none">
            <a:spAutoFit/>
          </a:bodyPr>
          <a:lstStyle/>
          <a:p>
            <a:r>
              <a:rPr lang="en-US" sz="1600">
                <a:latin typeface="Times New Roman" pitchFamily="18" charset="0"/>
              </a:rPr>
              <a:t> </a:t>
            </a:r>
            <a:endParaRPr lang="en-US" sz="2000" b="1">
              <a:solidFill>
                <a:schemeClr val="accent1"/>
              </a:solidFill>
              <a:latin typeface="Arial" pitchFamily="34" charset="0"/>
              <a:cs typeface="Arial" pitchFamily="34" charset="0"/>
            </a:endParaRPr>
          </a:p>
        </p:txBody>
      </p:sp>
      <p:sp>
        <p:nvSpPr>
          <p:cNvPr id="7189" name="Text Box 21"/>
          <p:cNvSpPr txBox="1">
            <a:spLocks noChangeArrowheads="1"/>
          </p:cNvSpPr>
          <p:nvPr/>
        </p:nvSpPr>
        <p:spPr bwMode="auto">
          <a:xfrm>
            <a:off x="5470525" y="5929314"/>
            <a:ext cx="184150" cy="581025"/>
          </a:xfrm>
          <a:prstGeom prst="rect">
            <a:avLst/>
          </a:prstGeom>
          <a:noFill/>
          <a:ln w="9525">
            <a:noFill/>
            <a:miter lim="800000"/>
            <a:headEnd/>
            <a:tailEnd/>
          </a:ln>
        </p:spPr>
        <p:txBody>
          <a:bodyPr wrap="none">
            <a:spAutoFit/>
          </a:bodyPr>
          <a:lstStyle/>
          <a:p>
            <a:endParaRPr lang="en-US" sz="1600">
              <a:latin typeface="Times New Roman" pitchFamily="18" charset="0"/>
            </a:endParaRPr>
          </a:p>
          <a:p>
            <a:endParaRPr lang="en-US" sz="1600">
              <a:latin typeface="Times New Roman" pitchFamily="18" charset="0"/>
            </a:endParaRPr>
          </a:p>
        </p:txBody>
      </p:sp>
      <p:sp>
        <p:nvSpPr>
          <p:cNvPr id="7190" name="Text Box 22"/>
          <p:cNvSpPr txBox="1">
            <a:spLocks noChangeArrowheads="1"/>
          </p:cNvSpPr>
          <p:nvPr/>
        </p:nvSpPr>
        <p:spPr bwMode="auto">
          <a:xfrm>
            <a:off x="2422526" y="2816225"/>
            <a:ext cx="184731" cy="369332"/>
          </a:xfrm>
          <a:prstGeom prst="rect">
            <a:avLst/>
          </a:prstGeom>
          <a:noFill/>
          <a:ln w="9525">
            <a:noFill/>
            <a:miter lim="800000"/>
            <a:headEnd/>
            <a:tailEnd/>
          </a:ln>
        </p:spPr>
        <p:txBody>
          <a:bodyPr wrap="none">
            <a:spAutoFit/>
          </a:bodyPr>
          <a:lstStyle/>
          <a:p>
            <a:endParaRPr lang="en-US"/>
          </a:p>
        </p:txBody>
      </p:sp>
      <p:sp>
        <p:nvSpPr>
          <p:cNvPr id="7192" name="Text Box 24"/>
          <p:cNvSpPr txBox="1">
            <a:spLocks noChangeArrowheads="1"/>
          </p:cNvSpPr>
          <p:nvPr/>
        </p:nvSpPr>
        <p:spPr bwMode="auto">
          <a:xfrm>
            <a:off x="5699126" y="4187825"/>
            <a:ext cx="184731" cy="369332"/>
          </a:xfrm>
          <a:prstGeom prst="rect">
            <a:avLst/>
          </a:prstGeom>
          <a:noFill/>
          <a:ln w="9525">
            <a:noFill/>
            <a:miter lim="800000"/>
            <a:headEnd/>
            <a:tailEnd/>
          </a:ln>
        </p:spPr>
        <p:txBody>
          <a:bodyPr wrap="none">
            <a:spAutoFit/>
          </a:bodyPr>
          <a:lstStyle/>
          <a:p>
            <a:endParaRPr lang="en-US"/>
          </a:p>
        </p:txBody>
      </p:sp>
      <p:sp>
        <p:nvSpPr>
          <p:cNvPr id="7194" name="Text Box 28"/>
          <p:cNvSpPr txBox="1">
            <a:spLocks noChangeArrowheads="1"/>
          </p:cNvSpPr>
          <p:nvPr/>
        </p:nvSpPr>
        <p:spPr bwMode="auto">
          <a:xfrm>
            <a:off x="4403726" y="4721225"/>
            <a:ext cx="184731" cy="369332"/>
          </a:xfrm>
          <a:prstGeom prst="rect">
            <a:avLst/>
          </a:prstGeom>
          <a:noFill/>
          <a:ln w="9525">
            <a:noFill/>
            <a:miter lim="800000"/>
            <a:headEnd/>
            <a:tailEnd/>
          </a:ln>
        </p:spPr>
        <p:txBody>
          <a:bodyPr wrap="none">
            <a:spAutoFit/>
          </a:bodyPr>
          <a:lstStyle/>
          <a:p>
            <a:endParaRPr lang="en-US"/>
          </a:p>
        </p:txBody>
      </p:sp>
      <p:sp>
        <p:nvSpPr>
          <p:cNvPr id="7195" name="Text Box 30"/>
          <p:cNvSpPr txBox="1">
            <a:spLocks noChangeArrowheads="1"/>
          </p:cNvSpPr>
          <p:nvPr/>
        </p:nvSpPr>
        <p:spPr bwMode="auto">
          <a:xfrm>
            <a:off x="3641726" y="2511425"/>
            <a:ext cx="184731" cy="369332"/>
          </a:xfrm>
          <a:prstGeom prst="rect">
            <a:avLst/>
          </a:prstGeom>
          <a:noFill/>
          <a:ln w="9525">
            <a:noFill/>
            <a:miter lim="800000"/>
            <a:headEnd/>
            <a:tailEnd/>
          </a:ln>
        </p:spPr>
        <p:txBody>
          <a:bodyPr wrap="none">
            <a:spAutoFit/>
          </a:bodyPr>
          <a:lstStyle/>
          <a:p>
            <a:endParaRPr lang="en-US"/>
          </a:p>
        </p:txBody>
      </p:sp>
      <p:sp>
        <p:nvSpPr>
          <p:cNvPr id="7196" name="Text Box 31"/>
          <p:cNvSpPr txBox="1">
            <a:spLocks noChangeArrowheads="1"/>
          </p:cNvSpPr>
          <p:nvPr/>
        </p:nvSpPr>
        <p:spPr bwMode="auto">
          <a:xfrm>
            <a:off x="6400801" y="2667000"/>
            <a:ext cx="184731" cy="369332"/>
          </a:xfrm>
          <a:prstGeom prst="rect">
            <a:avLst/>
          </a:prstGeom>
          <a:noFill/>
          <a:ln w="9525">
            <a:noFill/>
            <a:miter lim="800000"/>
            <a:headEnd/>
            <a:tailEnd/>
          </a:ln>
        </p:spPr>
        <p:txBody>
          <a:bodyPr wrap="none">
            <a:spAutoFit/>
          </a:bodyPr>
          <a:lstStyle/>
          <a:p>
            <a:endParaRPr lang="en-US"/>
          </a:p>
        </p:txBody>
      </p:sp>
      <p:sp>
        <p:nvSpPr>
          <p:cNvPr id="7197" name="Text Box 33"/>
          <p:cNvSpPr txBox="1">
            <a:spLocks noChangeArrowheads="1"/>
          </p:cNvSpPr>
          <p:nvPr/>
        </p:nvSpPr>
        <p:spPr bwMode="auto">
          <a:xfrm>
            <a:off x="4022726" y="5407025"/>
            <a:ext cx="184731" cy="369332"/>
          </a:xfrm>
          <a:prstGeom prst="rect">
            <a:avLst/>
          </a:prstGeom>
          <a:noFill/>
          <a:ln w="9525">
            <a:noFill/>
            <a:miter lim="800000"/>
            <a:headEnd/>
            <a:tailEnd/>
          </a:ln>
        </p:spPr>
        <p:txBody>
          <a:bodyPr wrap="none">
            <a:spAutoFit/>
          </a:bodyPr>
          <a:lstStyle/>
          <a:p>
            <a:endParaRPr lang="en-US"/>
          </a:p>
        </p:txBody>
      </p:sp>
      <p:sp>
        <p:nvSpPr>
          <p:cNvPr id="7198" name="Text Box 35"/>
          <p:cNvSpPr txBox="1">
            <a:spLocks noChangeArrowheads="1"/>
          </p:cNvSpPr>
          <p:nvPr/>
        </p:nvSpPr>
        <p:spPr bwMode="auto">
          <a:xfrm>
            <a:off x="6232526" y="2663825"/>
            <a:ext cx="184731" cy="369332"/>
          </a:xfrm>
          <a:prstGeom prst="rect">
            <a:avLst/>
          </a:prstGeom>
          <a:noFill/>
          <a:ln w="9525">
            <a:noFill/>
            <a:miter lim="800000"/>
            <a:headEnd/>
            <a:tailEnd/>
          </a:ln>
        </p:spPr>
        <p:txBody>
          <a:bodyPr wrap="none">
            <a:spAutoFit/>
          </a:bodyPr>
          <a:lstStyle/>
          <a:p>
            <a:endParaRPr lang="en-US"/>
          </a:p>
        </p:txBody>
      </p:sp>
      <p:sp>
        <p:nvSpPr>
          <p:cNvPr id="7199" name="Text Box 37"/>
          <p:cNvSpPr txBox="1">
            <a:spLocks noChangeArrowheads="1"/>
          </p:cNvSpPr>
          <p:nvPr/>
        </p:nvSpPr>
        <p:spPr bwMode="auto">
          <a:xfrm>
            <a:off x="4098926" y="2282825"/>
            <a:ext cx="184731" cy="369332"/>
          </a:xfrm>
          <a:prstGeom prst="rect">
            <a:avLst/>
          </a:prstGeom>
          <a:noFill/>
          <a:ln w="9525">
            <a:noFill/>
            <a:miter lim="800000"/>
            <a:headEnd/>
            <a:tailEnd/>
          </a:ln>
        </p:spPr>
        <p:txBody>
          <a:bodyPr wrap="none">
            <a:spAutoFit/>
          </a:bodyPr>
          <a:lstStyle/>
          <a:p>
            <a:endParaRPr lang="en-US"/>
          </a:p>
        </p:txBody>
      </p:sp>
      <p:sp>
        <p:nvSpPr>
          <p:cNvPr id="7201" name="Text Box 43"/>
          <p:cNvSpPr txBox="1">
            <a:spLocks noChangeArrowheads="1"/>
          </p:cNvSpPr>
          <p:nvPr/>
        </p:nvSpPr>
        <p:spPr bwMode="auto">
          <a:xfrm>
            <a:off x="4098926" y="2587625"/>
            <a:ext cx="184731" cy="369332"/>
          </a:xfrm>
          <a:prstGeom prst="rect">
            <a:avLst/>
          </a:prstGeom>
          <a:noFill/>
          <a:ln w="9525">
            <a:noFill/>
            <a:miter lim="800000"/>
            <a:headEnd/>
            <a:tailEnd/>
          </a:ln>
        </p:spPr>
        <p:txBody>
          <a:bodyPr wrap="none">
            <a:spAutoFit/>
          </a:bodyPr>
          <a:lstStyle/>
          <a:p>
            <a:endParaRPr lang="en-US"/>
          </a:p>
        </p:txBody>
      </p:sp>
      <p:sp>
        <p:nvSpPr>
          <p:cNvPr id="7203" name="Text Box 56"/>
          <p:cNvSpPr txBox="1">
            <a:spLocks noChangeArrowheads="1"/>
          </p:cNvSpPr>
          <p:nvPr/>
        </p:nvSpPr>
        <p:spPr bwMode="auto">
          <a:xfrm>
            <a:off x="2727326" y="4645025"/>
            <a:ext cx="184731" cy="369332"/>
          </a:xfrm>
          <a:prstGeom prst="rect">
            <a:avLst/>
          </a:prstGeom>
          <a:noFill/>
          <a:ln w="9525">
            <a:noFill/>
            <a:miter lim="800000"/>
            <a:headEnd/>
            <a:tailEnd/>
          </a:ln>
        </p:spPr>
        <p:txBody>
          <a:bodyPr wrap="none">
            <a:spAutoFit/>
          </a:bodyPr>
          <a:lstStyle/>
          <a:p>
            <a:endParaRPr lang="en-US"/>
          </a:p>
        </p:txBody>
      </p:sp>
      <p:sp>
        <p:nvSpPr>
          <p:cNvPr id="7205" name="Text Box 63"/>
          <p:cNvSpPr txBox="1">
            <a:spLocks noChangeArrowheads="1"/>
          </p:cNvSpPr>
          <p:nvPr/>
        </p:nvSpPr>
        <p:spPr bwMode="auto">
          <a:xfrm>
            <a:off x="5851526" y="2587625"/>
            <a:ext cx="184731" cy="369332"/>
          </a:xfrm>
          <a:prstGeom prst="rect">
            <a:avLst/>
          </a:prstGeom>
          <a:noFill/>
          <a:ln w="9525">
            <a:noFill/>
            <a:miter lim="800000"/>
            <a:headEnd/>
            <a:tailEnd/>
          </a:ln>
        </p:spPr>
        <p:txBody>
          <a:bodyPr wrap="none">
            <a:spAutoFit/>
          </a:bodyPr>
          <a:lstStyle/>
          <a:p>
            <a:endParaRPr lang="en-US"/>
          </a:p>
        </p:txBody>
      </p:sp>
      <p:sp>
        <p:nvSpPr>
          <p:cNvPr id="7209" name="TextBox 42"/>
          <p:cNvSpPr txBox="1">
            <a:spLocks noChangeArrowheads="1"/>
          </p:cNvSpPr>
          <p:nvPr/>
        </p:nvSpPr>
        <p:spPr bwMode="auto">
          <a:xfrm>
            <a:off x="5715001" y="1981200"/>
            <a:ext cx="184731" cy="369332"/>
          </a:xfrm>
          <a:prstGeom prst="rect">
            <a:avLst/>
          </a:prstGeom>
          <a:noFill/>
          <a:ln w="9525">
            <a:noFill/>
            <a:miter lim="800000"/>
            <a:headEnd/>
            <a:tailEnd/>
          </a:ln>
        </p:spPr>
        <p:txBody>
          <a:bodyPr wrap="none">
            <a:spAutoFit/>
          </a:bodyPr>
          <a:lstStyle/>
          <a:p>
            <a:endParaRPr lang="en-US"/>
          </a:p>
        </p:txBody>
      </p:sp>
      <p:sp>
        <p:nvSpPr>
          <p:cNvPr id="44" name="TextBox 43"/>
          <p:cNvSpPr txBox="1"/>
          <p:nvPr/>
        </p:nvSpPr>
        <p:spPr>
          <a:xfrm>
            <a:off x="5266102" y="4016275"/>
            <a:ext cx="184731" cy="369332"/>
          </a:xfrm>
          <a:prstGeom prst="rect">
            <a:avLst/>
          </a:prstGeom>
          <a:noFill/>
        </p:spPr>
        <p:txBody>
          <a:bodyPr wrap="none" rtlCol="0">
            <a:spAutoFit/>
          </a:bodyPr>
          <a:lstStyle/>
          <a:p>
            <a:endParaRPr lang="en-US" dirty="0"/>
          </a:p>
        </p:txBody>
      </p:sp>
      <p:pic>
        <p:nvPicPr>
          <p:cNvPr id="37" name="Picture 36">
            <a:extLst>
              <a:ext uri="{FF2B5EF4-FFF2-40B4-BE49-F238E27FC236}">
                <a16:creationId xmlns:a16="http://schemas.microsoft.com/office/drawing/2014/main" id="{D3CF21A0-E220-4243-9651-19D7A7773DA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3682360" y="858611"/>
            <a:ext cx="4487597" cy="53407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0" name="TextBox 39">
            <a:extLst>
              <a:ext uri="{FF2B5EF4-FFF2-40B4-BE49-F238E27FC236}">
                <a16:creationId xmlns:a16="http://schemas.microsoft.com/office/drawing/2014/main" id="{A2B114E2-B72A-443F-A5B4-E9B0FB990558}"/>
              </a:ext>
            </a:extLst>
          </p:cNvPr>
          <p:cNvSpPr txBox="1"/>
          <p:nvPr/>
        </p:nvSpPr>
        <p:spPr>
          <a:xfrm>
            <a:off x="9126955" y="55305"/>
            <a:ext cx="1488139" cy="3693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dirty="0">
                <a:solidFill>
                  <a:srgbClr val="0000FF"/>
                </a:solidFill>
                <a:highlight>
                  <a:srgbClr val="00FFFF"/>
                </a:highlight>
                <a:latin typeface="Monotype Corsiva" pitchFamily="66" charset="0"/>
              </a:rPr>
              <a:t>E12-12</a:t>
            </a:r>
            <a:r>
              <a:rPr lang="en-US" dirty="0">
                <a:highlight>
                  <a:srgbClr val="00FFFF"/>
                </a:highlight>
                <a:latin typeface="Monotype Corsiva" pitchFamily="66" charset="0"/>
              </a:rPr>
              <a:t>-</a:t>
            </a:r>
            <a:r>
              <a:rPr lang="en-US" dirty="0">
                <a:solidFill>
                  <a:srgbClr val="0000FF"/>
                </a:solidFill>
                <a:highlight>
                  <a:srgbClr val="00FFFF"/>
                </a:highlight>
                <a:latin typeface="Monotype Corsiva" pitchFamily="66" charset="0"/>
              </a:rPr>
              <a:t>19</a:t>
            </a:r>
            <a:r>
              <a:rPr lang="en-US" dirty="0">
                <a:highlight>
                  <a:srgbClr val="00FFFF"/>
                </a:highlight>
                <a:latin typeface="Monotype Corsiva" pitchFamily="66" charset="0"/>
              </a:rPr>
              <a:t>-</a:t>
            </a:r>
            <a:r>
              <a:rPr lang="en-US" dirty="0">
                <a:solidFill>
                  <a:srgbClr val="0000FF"/>
                </a:solidFill>
                <a:highlight>
                  <a:srgbClr val="00FFFF"/>
                </a:highlight>
                <a:latin typeface="Monotype Corsiva" pitchFamily="66" charset="0"/>
              </a:rPr>
              <a:t>001</a:t>
            </a:r>
          </a:p>
        </p:txBody>
      </p:sp>
      <p:sp>
        <p:nvSpPr>
          <p:cNvPr id="39" name="TextBox 38">
            <a:extLst>
              <a:ext uri="{FF2B5EF4-FFF2-40B4-BE49-F238E27FC236}">
                <a16:creationId xmlns:a16="http://schemas.microsoft.com/office/drawing/2014/main" id="{ACB0D4A3-D9C8-4641-832C-96139F124CDC}"/>
              </a:ext>
            </a:extLst>
          </p:cNvPr>
          <p:cNvSpPr txBox="1"/>
          <p:nvPr/>
        </p:nvSpPr>
        <p:spPr>
          <a:xfrm>
            <a:off x="5622925" y="1426466"/>
            <a:ext cx="1158875" cy="338554"/>
          </a:xfrm>
          <a:prstGeom prst="rect">
            <a:avLst/>
          </a:prstGeom>
          <a:solidFill>
            <a:srgbClr val="00B0F0">
              <a:alpha val="18824"/>
            </a:srgbClr>
          </a:solidFill>
          <a:ln>
            <a:noFill/>
          </a:ln>
          <a:effectLst>
            <a:outerShdw blurRad="76200" dir="13500000" sy="23000" kx="1200000" algn="br" rotWithShape="0">
              <a:prstClr val="black">
                <a:alpha val="20000"/>
              </a:prstClr>
            </a:outerShdw>
          </a:effectLst>
        </p:spPr>
        <p:txBody>
          <a:bodyPr wrap="square" rtlCol="0">
            <a:spAutoFit/>
          </a:bodyPr>
          <a:lstStyle/>
          <a:p>
            <a:endParaRPr lang="en-US" sz="1600" dirty="0"/>
          </a:p>
        </p:txBody>
      </p:sp>
      <p:sp>
        <p:nvSpPr>
          <p:cNvPr id="47" name="TextBox 46">
            <a:extLst>
              <a:ext uri="{FF2B5EF4-FFF2-40B4-BE49-F238E27FC236}">
                <a16:creationId xmlns:a16="http://schemas.microsoft.com/office/drawing/2014/main" id="{6FBD3F7E-EB6C-4AF4-93EA-157302F33EC5}"/>
              </a:ext>
            </a:extLst>
          </p:cNvPr>
          <p:cNvSpPr txBox="1"/>
          <p:nvPr/>
        </p:nvSpPr>
        <p:spPr>
          <a:xfrm>
            <a:off x="5672980" y="4798231"/>
            <a:ext cx="994370" cy="338554"/>
          </a:xfrm>
          <a:prstGeom prst="rect">
            <a:avLst/>
          </a:prstGeom>
          <a:solidFill>
            <a:srgbClr val="00B0F0">
              <a:alpha val="18824"/>
            </a:srgbClr>
          </a:solidFill>
          <a:ln>
            <a:noFill/>
          </a:ln>
          <a:effectLst>
            <a:outerShdw blurRad="76200" dir="13500000" sy="23000" kx="1200000" algn="br" rotWithShape="0">
              <a:prstClr val="black">
                <a:alpha val="20000"/>
              </a:prstClr>
            </a:outerShdw>
          </a:effectLst>
        </p:spPr>
        <p:txBody>
          <a:bodyPr wrap="square" rtlCol="0">
            <a:spAutoFit/>
          </a:bodyPr>
          <a:lstStyle/>
          <a:p>
            <a:endParaRPr lang="en-US" sz="1600" dirty="0"/>
          </a:p>
        </p:txBody>
      </p:sp>
      <p:sp>
        <p:nvSpPr>
          <p:cNvPr id="48" name="TextBox 47">
            <a:extLst>
              <a:ext uri="{FF2B5EF4-FFF2-40B4-BE49-F238E27FC236}">
                <a16:creationId xmlns:a16="http://schemas.microsoft.com/office/drawing/2014/main" id="{65991900-968E-4D6F-B0A8-E65207B5CDC5}"/>
              </a:ext>
            </a:extLst>
          </p:cNvPr>
          <p:cNvSpPr txBox="1"/>
          <p:nvPr/>
        </p:nvSpPr>
        <p:spPr>
          <a:xfrm>
            <a:off x="4215215" y="1178317"/>
            <a:ext cx="3930597" cy="338554"/>
          </a:xfrm>
          <a:prstGeom prst="rect">
            <a:avLst/>
          </a:prstGeom>
          <a:solidFill>
            <a:srgbClr val="CC00FF">
              <a:alpha val="18824"/>
            </a:srgbClr>
          </a:solidFill>
          <a:ln>
            <a:noFill/>
          </a:ln>
          <a:effectLst>
            <a:outerShdw blurRad="76200" dir="13500000" sy="23000" kx="1200000" algn="br" rotWithShape="0">
              <a:prstClr val="black">
                <a:alpha val="20000"/>
              </a:prstClr>
            </a:outerShdw>
          </a:effectLst>
        </p:spPr>
        <p:txBody>
          <a:bodyPr wrap="square" rtlCol="0">
            <a:spAutoFit/>
          </a:bodyPr>
          <a:lstStyle/>
          <a:p>
            <a:endParaRPr lang="en-US" sz="1600" dirty="0"/>
          </a:p>
        </p:txBody>
      </p:sp>
      <p:pic>
        <p:nvPicPr>
          <p:cNvPr id="50" name="Picture 49">
            <a:extLst>
              <a:ext uri="{FF2B5EF4-FFF2-40B4-BE49-F238E27FC236}">
                <a16:creationId xmlns:a16="http://schemas.microsoft.com/office/drawing/2014/main" id="{DDF9494A-8F64-460E-A81B-E8D2CA881AD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108974" y="2012098"/>
            <a:ext cx="478220" cy="541455"/>
          </a:xfrm>
          <a:prstGeom prst="rect">
            <a:avLst/>
          </a:prstGeom>
        </p:spPr>
      </p:pic>
      <p:pic>
        <p:nvPicPr>
          <p:cNvPr id="51" name="Picture 17">
            <a:extLst>
              <a:ext uri="{FF2B5EF4-FFF2-40B4-BE49-F238E27FC236}">
                <a16:creationId xmlns:a16="http://schemas.microsoft.com/office/drawing/2014/main" id="{C4D2F800-C7B5-4C43-A89C-AC48193494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Lst>
          </a:blip>
          <a:srcRect/>
          <a:stretch>
            <a:fillRect/>
          </a:stretch>
        </p:blipFill>
        <p:spPr bwMode="auto">
          <a:xfrm>
            <a:off x="8265122" y="3194814"/>
            <a:ext cx="395131" cy="594733"/>
          </a:xfrm>
          <a:prstGeom prst="rect">
            <a:avLst/>
          </a:prstGeom>
          <a:noFill/>
          <a:ln w="9525">
            <a:noFill/>
            <a:miter lim="800000"/>
            <a:headEnd/>
            <a:tailEnd/>
          </a:ln>
        </p:spPr>
      </p:pic>
      <p:pic>
        <p:nvPicPr>
          <p:cNvPr id="53" name="Picture 52">
            <a:extLst>
              <a:ext uri="{FF2B5EF4-FFF2-40B4-BE49-F238E27FC236}">
                <a16:creationId xmlns:a16="http://schemas.microsoft.com/office/drawing/2014/main" id="{4764F47D-2931-4A58-847B-0F66BD30D739}"/>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31252" y="3758632"/>
            <a:ext cx="470215" cy="575263"/>
          </a:xfrm>
          <a:prstGeom prst="rect">
            <a:avLst/>
          </a:prstGeom>
        </p:spPr>
      </p:pic>
      <p:pic>
        <p:nvPicPr>
          <p:cNvPr id="55" name="Picture 54">
            <a:extLst>
              <a:ext uri="{FF2B5EF4-FFF2-40B4-BE49-F238E27FC236}">
                <a16:creationId xmlns:a16="http://schemas.microsoft.com/office/drawing/2014/main" id="{68479107-3AD4-470E-BB63-2150000F25F0}"/>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4861" y="3830576"/>
            <a:ext cx="442541" cy="536698"/>
          </a:xfrm>
          <a:prstGeom prst="rect">
            <a:avLst/>
          </a:prstGeom>
        </p:spPr>
      </p:pic>
      <p:pic>
        <p:nvPicPr>
          <p:cNvPr id="8" name="Picture 7">
            <a:extLst>
              <a:ext uri="{FF2B5EF4-FFF2-40B4-BE49-F238E27FC236}">
                <a16:creationId xmlns:a16="http://schemas.microsoft.com/office/drawing/2014/main" id="{8ADD5475-3E09-4C4F-92E3-AD84473758F9}"/>
              </a:ext>
            </a:extLst>
          </p:cNvPr>
          <p:cNvPicPr>
            <a:picLocks noChangeAspect="1"/>
          </p:cNvPicPr>
          <p:nvPr/>
        </p:nvPicPr>
        <p:blipFill>
          <a:blip r:embed="rId12"/>
          <a:stretch>
            <a:fillRect/>
          </a:stretch>
        </p:blipFill>
        <p:spPr>
          <a:xfrm>
            <a:off x="3125042" y="2603119"/>
            <a:ext cx="462152" cy="591694"/>
          </a:xfrm>
          <a:prstGeom prst="rect">
            <a:avLst/>
          </a:prstGeom>
        </p:spPr>
      </p:pic>
      <p:pic>
        <p:nvPicPr>
          <p:cNvPr id="10" name="Picture 9">
            <a:extLst>
              <a:ext uri="{FF2B5EF4-FFF2-40B4-BE49-F238E27FC236}">
                <a16:creationId xmlns:a16="http://schemas.microsoft.com/office/drawing/2014/main" id="{607D81A4-9E04-4F92-9C77-E90AFBC63E10}"/>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contrast="40000"/>
                    </a14:imgEffect>
                  </a14:imgLayer>
                </a14:imgProps>
              </a:ext>
            </a:extLst>
          </a:blip>
          <a:stretch>
            <a:fillRect/>
          </a:stretch>
        </p:blipFill>
        <p:spPr>
          <a:xfrm>
            <a:off x="8269863" y="2124075"/>
            <a:ext cx="414945" cy="502302"/>
          </a:xfrm>
          <a:prstGeom prst="rect">
            <a:avLst/>
          </a:prstGeom>
        </p:spPr>
      </p:pic>
      <p:pic>
        <p:nvPicPr>
          <p:cNvPr id="52" name="Picture 51">
            <a:extLst>
              <a:ext uri="{FF2B5EF4-FFF2-40B4-BE49-F238E27FC236}">
                <a16:creationId xmlns:a16="http://schemas.microsoft.com/office/drawing/2014/main" id="{21C271A7-B0D3-4A8A-AC8C-7EDE1525C7D5}"/>
              </a:ext>
            </a:extLst>
          </p:cNvPr>
          <p:cNvPicPr>
            <a:picLocks noChangeAspect="1"/>
          </p:cNvPicPr>
          <p:nvPr/>
        </p:nvPicPr>
        <p:blipFill>
          <a:blip r:embed="rId15"/>
          <a:stretch>
            <a:fillRect/>
          </a:stretch>
        </p:blipFill>
        <p:spPr>
          <a:xfrm>
            <a:off x="8256520" y="1572623"/>
            <a:ext cx="416323" cy="502302"/>
          </a:xfrm>
          <a:prstGeom prst="rect">
            <a:avLst/>
          </a:prstGeom>
        </p:spPr>
      </p:pic>
      <p:sp>
        <p:nvSpPr>
          <p:cNvPr id="54" name="TextBox 53">
            <a:extLst>
              <a:ext uri="{FF2B5EF4-FFF2-40B4-BE49-F238E27FC236}">
                <a16:creationId xmlns:a16="http://schemas.microsoft.com/office/drawing/2014/main" id="{AA25314D-2D13-4CD4-8720-D34ABF93524C}"/>
              </a:ext>
            </a:extLst>
          </p:cNvPr>
          <p:cNvSpPr txBox="1"/>
          <p:nvPr/>
        </p:nvSpPr>
        <p:spPr>
          <a:xfrm>
            <a:off x="7206911" y="6344716"/>
            <a:ext cx="3063875" cy="253916"/>
          </a:xfrm>
          <a:prstGeom prst="rect">
            <a:avLst/>
          </a:prstGeom>
          <a:noFill/>
        </p:spPr>
        <p:txBody>
          <a:bodyPr wrap="square">
            <a:spAutoFit/>
          </a:bodyPr>
          <a:lstStyle/>
          <a:p>
            <a:r>
              <a:rPr lang="en-US" sz="1050" dirty="0">
                <a:solidFill>
                  <a:srgbClr val="0000FF"/>
                </a:solidFill>
                <a:highlight>
                  <a:srgbClr val="FFFF00"/>
                </a:highlight>
              </a:rPr>
              <a:t>https://wiki.jlab.org/klproject/index.php/Main_Page</a:t>
            </a:r>
          </a:p>
        </p:txBody>
      </p:sp>
      <p:sp>
        <p:nvSpPr>
          <p:cNvPr id="2" name="Rectangle 1">
            <a:extLst>
              <a:ext uri="{FF2B5EF4-FFF2-40B4-BE49-F238E27FC236}">
                <a16:creationId xmlns:a16="http://schemas.microsoft.com/office/drawing/2014/main" id="{DE18A53A-EC07-B2ED-BF94-A09D513DC34B}"/>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282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B796-6C20-BA29-1297-C0C46C4B3C76}"/>
              </a:ext>
            </a:extLst>
          </p:cNvPr>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a:extLst>
              <a:ext uri="{FF2B5EF4-FFF2-40B4-BE49-F238E27FC236}">
                <a16:creationId xmlns:a16="http://schemas.microsoft.com/office/drawing/2014/main" id="{4CF90A9B-C46E-D626-DA46-B61899A1DB39}"/>
              </a:ext>
            </a:extLst>
          </p:cNvPr>
          <p:cNvSpPr>
            <a:spLocks noGrp="1"/>
          </p:cNvSpPr>
          <p:nvPr>
            <p:ph idx="1"/>
          </p:nvPr>
        </p:nvSpPr>
        <p:spPr>
          <a:xfrm>
            <a:off x="838199" y="1481856"/>
            <a:ext cx="10649755" cy="4738639"/>
          </a:xfrm>
        </p:spPr>
        <p:txBody>
          <a:bodyPr>
            <a:normAutofit fontScale="92500" lnSpcReduction="20000"/>
          </a:bodyPr>
          <a:lstStyle/>
          <a:p>
            <a:pPr marL="342900" indent="-342900">
              <a:buFont typeface="+mj-lt"/>
              <a:buAutoNum type="arabicPeriod"/>
            </a:pPr>
            <a:r>
              <a:rPr lang="en-US" sz="1700" i="1" dirty="0"/>
              <a:t>Physics Opportunities with Meson Beams for EIC</a:t>
            </a:r>
            <a:r>
              <a:rPr lang="en-US" sz="1700" b="1" dirty="0"/>
              <a:t>, </a:t>
            </a:r>
            <a:r>
              <a:rPr lang="en-US" sz="1700" dirty="0">
                <a:hlinkClick r:id="rId2"/>
              </a:rPr>
              <a:t>William J. Briscoe</a:t>
            </a:r>
            <a:r>
              <a:rPr lang="en-US" sz="1700" dirty="0"/>
              <a:t> (GWU), </a:t>
            </a:r>
            <a:r>
              <a:rPr lang="en-US" sz="1700" dirty="0">
                <a:hlinkClick r:id="rId3"/>
              </a:rPr>
              <a:t>Michael Doring</a:t>
            </a:r>
            <a:r>
              <a:rPr lang="en-US" sz="1700" dirty="0"/>
              <a:t> (GWU), </a:t>
            </a:r>
            <a:r>
              <a:rPr lang="en-US" sz="1700" dirty="0">
                <a:hlinkClick r:id="rId4"/>
              </a:rPr>
              <a:t>Helmut Haberzettl</a:t>
            </a:r>
            <a:r>
              <a:rPr lang="en-US" sz="1700" dirty="0"/>
              <a:t> </a:t>
            </a:r>
            <a:r>
              <a:rPr lang="en-US" sz="1700" dirty="0">
                <a:latin typeface="Times New Roman"/>
                <a:cs typeface="Times New Roman"/>
              </a:rPr>
              <a:t>(GWU), </a:t>
            </a:r>
            <a:r>
              <a:rPr lang="en-US" sz="1700" dirty="0">
                <a:latin typeface="Times New Roman"/>
                <a:cs typeface="Times New Roman"/>
                <a:hlinkClick r:id="rId5"/>
              </a:rPr>
              <a:t>D. Mark Manley</a:t>
            </a:r>
            <a:r>
              <a:rPr lang="en-US" sz="1700" dirty="0">
                <a:latin typeface="Times New Roman"/>
                <a:cs typeface="Times New Roman"/>
              </a:rPr>
              <a:t>, (KSU), </a:t>
            </a:r>
            <a:r>
              <a:rPr lang="en-US" sz="1700" dirty="0">
                <a:latin typeface="Times New Roman"/>
                <a:cs typeface="Times New Roman"/>
                <a:hlinkClick r:id="rId6"/>
              </a:rPr>
              <a:t>Megumi Naruki</a:t>
            </a:r>
            <a:r>
              <a:rPr lang="en-US" sz="1700" dirty="0">
                <a:latin typeface="Times New Roman"/>
                <a:cs typeface="Times New Roman"/>
              </a:rPr>
              <a:t> (Kyoto University), </a:t>
            </a:r>
            <a:r>
              <a:rPr lang="en-US" sz="1700" dirty="0">
                <a:latin typeface="Times New Roman"/>
                <a:cs typeface="Times New Roman"/>
                <a:hlinkClick r:id="rId7"/>
              </a:rPr>
              <a:t>Greg Smith</a:t>
            </a:r>
            <a:r>
              <a:rPr lang="en-US" sz="1700" dirty="0">
                <a:latin typeface="Times New Roman"/>
                <a:cs typeface="Times New Roman"/>
              </a:rPr>
              <a:t> (JLab), </a:t>
            </a:r>
            <a:r>
              <a:rPr lang="en-US" sz="1700" dirty="0">
                <a:latin typeface="Times New Roman"/>
                <a:cs typeface="Times New Roman"/>
                <a:hlinkClick r:id="rId8"/>
              </a:rPr>
              <a:t>Igor Strakovsky</a:t>
            </a:r>
            <a:r>
              <a:rPr lang="en-US" sz="1700" dirty="0">
                <a:latin typeface="Times New Roman"/>
                <a:cs typeface="Times New Roman"/>
              </a:rPr>
              <a:t> (GWU), </a:t>
            </a:r>
            <a:r>
              <a:rPr lang="en-US" sz="1700" dirty="0">
                <a:latin typeface="Times New Roman"/>
                <a:cs typeface="Times New Roman"/>
                <a:hlinkClick r:id="rId9"/>
              </a:rPr>
              <a:t>Eric S. Swanson</a:t>
            </a:r>
            <a:r>
              <a:rPr lang="en-US" sz="1700" dirty="0">
                <a:latin typeface="Times New Roman"/>
                <a:cs typeface="Times New Roman"/>
              </a:rPr>
              <a:t> (University of Pittsburg</a:t>
            </a:r>
            <a:r>
              <a:rPr lang="en-US" sz="1700" dirty="0">
                <a:latin typeface="Times New Roman"/>
                <a:cs typeface="Times New Roman"/>
                <a:hlinkClick r:id="rId10"/>
              </a:rPr>
              <a:t>—https://doi.org/10.48550/arXiv.2108.07591</a:t>
            </a:r>
            <a:endParaRPr lang="en-US" sz="1700" dirty="0">
              <a:latin typeface="Times New Roman"/>
              <a:cs typeface="Times New Roman"/>
            </a:endParaRPr>
          </a:p>
          <a:p>
            <a:pPr marL="342900" indent="-342900">
              <a:buFont typeface="+mj-lt"/>
              <a:buAutoNum type="arabicPeriod"/>
            </a:pPr>
            <a:r>
              <a:rPr lang="en-US" sz="1700" i="1" dirty="0">
                <a:latin typeface="Times New Roman"/>
                <a:cs typeface="Times New Roman"/>
              </a:rPr>
              <a:t>Physics Opportunities with Meson Beams</a:t>
            </a:r>
            <a:r>
              <a:rPr lang="en-US" sz="1700" b="1" dirty="0">
                <a:latin typeface="Times New Roman"/>
                <a:cs typeface="Times New Roman"/>
              </a:rPr>
              <a:t>, </a:t>
            </a:r>
            <a:r>
              <a:rPr lang="en-US" sz="1700" dirty="0">
                <a:latin typeface="Times New Roman"/>
                <a:cs typeface="Times New Roman"/>
                <a:hlinkClick r:id="rId11"/>
              </a:rPr>
              <a:t>William J. Briscoe</a:t>
            </a:r>
            <a:r>
              <a:rPr lang="en-US" sz="1700" dirty="0">
                <a:latin typeface="Times New Roman"/>
                <a:cs typeface="Times New Roman"/>
              </a:rPr>
              <a:t> (GW), </a:t>
            </a:r>
            <a:r>
              <a:rPr lang="en-US" sz="1700" dirty="0">
                <a:latin typeface="Times New Roman"/>
                <a:cs typeface="Times New Roman"/>
                <a:hlinkClick r:id="rId12"/>
              </a:rPr>
              <a:t>Michael Döring</a:t>
            </a:r>
            <a:r>
              <a:rPr lang="en-US" sz="1700" dirty="0">
                <a:latin typeface="Times New Roman"/>
                <a:cs typeface="Times New Roman"/>
              </a:rPr>
              <a:t> (GW), </a:t>
            </a:r>
            <a:r>
              <a:rPr lang="en-US" sz="1700" dirty="0">
                <a:latin typeface="Times New Roman"/>
                <a:cs typeface="Times New Roman"/>
                <a:hlinkClick r:id="rId13"/>
              </a:rPr>
              <a:t>Helmut Haberzettl</a:t>
            </a:r>
            <a:r>
              <a:rPr lang="en-US" sz="1700" dirty="0">
                <a:latin typeface="Times New Roman"/>
                <a:cs typeface="Times New Roman"/>
              </a:rPr>
              <a:t> (GW), </a:t>
            </a:r>
            <a:r>
              <a:rPr lang="en-US" sz="1700" dirty="0">
                <a:latin typeface="Times New Roman"/>
                <a:cs typeface="Times New Roman"/>
                <a:hlinkClick r:id="rId14"/>
              </a:rPr>
              <a:t>D. Mark Manley</a:t>
            </a:r>
            <a:r>
              <a:rPr lang="en-US" sz="1700" dirty="0">
                <a:latin typeface="Times New Roman"/>
                <a:cs typeface="Times New Roman"/>
              </a:rPr>
              <a:t> (KSU), </a:t>
            </a:r>
            <a:r>
              <a:rPr lang="en-US" sz="1700" dirty="0">
                <a:latin typeface="Times New Roman"/>
                <a:cs typeface="Times New Roman"/>
                <a:hlinkClick r:id="rId15"/>
              </a:rPr>
              <a:t>Megumi Naruki</a:t>
            </a:r>
            <a:r>
              <a:rPr lang="en-US" sz="1700" dirty="0">
                <a:latin typeface="Times New Roman"/>
                <a:cs typeface="Times New Roman"/>
              </a:rPr>
              <a:t> (Kyoto Univ.), </a:t>
            </a:r>
            <a:r>
              <a:rPr lang="en-US" sz="1700" dirty="0">
                <a:latin typeface="Times New Roman"/>
                <a:cs typeface="Times New Roman"/>
                <a:hlinkClick r:id="rId16"/>
              </a:rPr>
              <a:t>Igor I. Strakovsky</a:t>
            </a:r>
            <a:r>
              <a:rPr lang="en-US" sz="1700" dirty="0">
                <a:latin typeface="Times New Roman"/>
                <a:cs typeface="Times New Roman"/>
              </a:rPr>
              <a:t> (GW), </a:t>
            </a:r>
            <a:r>
              <a:rPr lang="en-US" sz="1700" dirty="0">
                <a:latin typeface="Times New Roman"/>
                <a:cs typeface="Times New Roman"/>
                <a:hlinkClick r:id="rId17"/>
              </a:rPr>
              <a:t>Eric S. Swanson</a:t>
            </a:r>
            <a:r>
              <a:rPr lang="en-US" sz="1700" dirty="0">
                <a:latin typeface="Times New Roman"/>
                <a:cs typeface="Times New Roman"/>
              </a:rPr>
              <a:t> (Univ. of Pittsburgh)—https://</a:t>
            </a:r>
            <a:r>
              <a:rPr lang="en-US" sz="1700" dirty="0" err="1">
                <a:latin typeface="Times New Roman"/>
                <a:cs typeface="Times New Roman"/>
              </a:rPr>
              <a:t>doi.org</a:t>
            </a:r>
            <a:r>
              <a:rPr lang="en-US" sz="1700" dirty="0">
                <a:latin typeface="Times New Roman"/>
                <a:cs typeface="Times New Roman"/>
              </a:rPr>
              <a:t>/10.48550/arXiv.1503.07763</a:t>
            </a:r>
          </a:p>
          <a:p>
            <a:pPr marL="342900" indent="-342900">
              <a:buFont typeface="+mj-lt"/>
              <a:buAutoNum type="arabicPeriod"/>
            </a:pPr>
            <a:r>
              <a:rPr lang="en-US" sz="1700" dirty="0">
                <a:latin typeface="Times New Roman"/>
                <a:cs typeface="Times New Roman"/>
              </a:rPr>
              <a:t>A. </a:t>
            </a:r>
            <a:r>
              <a:rPr lang="en-US" sz="1700" dirty="0" err="1">
                <a:latin typeface="Times New Roman"/>
                <a:cs typeface="Times New Roman"/>
              </a:rPr>
              <a:t>Aprahamian</a:t>
            </a:r>
            <a:r>
              <a:rPr lang="en-US" sz="1700" dirty="0">
                <a:latin typeface="Times New Roman"/>
                <a:cs typeface="Times New Roman"/>
              </a:rPr>
              <a:t> </a:t>
            </a:r>
            <a:r>
              <a:rPr lang="en-US" sz="1700" i="1" dirty="0">
                <a:latin typeface="Times New Roman"/>
                <a:cs typeface="Times New Roman"/>
              </a:rPr>
              <a:t>et al</a:t>
            </a:r>
            <a:r>
              <a:rPr lang="en-US" sz="1700" dirty="0">
                <a:latin typeface="Times New Roman"/>
                <a:cs typeface="Times New Roman"/>
              </a:rPr>
              <a:t>., </a:t>
            </a:r>
            <a:r>
              <a:rPr lang="en-US" sz="1700" i="1" dirty="0">
                <a:latin typeface="Times New Roman"/>
                <a:cs typeface="Times New Roman"/>
              </a:rPr>
              <a:t>Reaching for the horizon: The 2015 long range plan for nuclear science</a:t>
            </a:r>
            <a:r>
              <a:rPr lang="en-US" sz="1700" dirty="0">
                <a:latin typeface="Times New Roman"/>
                <a:cs typeface="Times New Roman"/>
              </a:rPr>
              <a:t>, http://science.energy.gov/np/nsac/ </a:t>
            </a:r>
          </a:p>
          <a:p>
            <a:pPr marL="342900" indent="-342900">
              <a:buFont typeface="+mj-lt"/>
              <a:buAutoNum type="arabicPeriod"/>
            </a:pPr>
            <a:r>
              <a:rPr lang="en-US" sz="1700" dirty="0">
                <a:latin typeface="Times New Roman"/>
                <a:cs typeface="Times New Roman"/>
              </a:rPr>
              <a:t>N. Isgur and M.B. Wise, </a:t>
            </a:r>
            <a:r>
              <a:rPr lang="cs-CZ" sz="1700" dirty="0">
                <a:latin typeface="Times New Roman"/>
                <a:cs typeface="Times New Roman"/>
              </a:rPr>
              <a:t>Phys. </a:t>
            </a:r>
            <a:r>
              <a:rPr lang="cs-CZ" sz="1700" dirty="0" err="1">
                <a:latin typeface="Times New Roman"/>
                <a:cs typeface="Times New Roman"/>
              </a:rPr>
              <a:t>Rev</a:t>
            </a:r>
            <a:r>
              <a:rPr lang="cs-CZ" sz="1700" dirty="0">
                <a:latin typeface="Times New Roman"/>
                <a:cs typeface="Times New Roman"/>
              </a:rPr>
              <a:t>. </a:t>
            </a:r>
            <a:r>
              <a:rPr lang="cs-CZ" sz="1700" dirty="0" err="1">
                <a:latin typeface="Times New Roman"/>
                <a:cs typeface="Times New Roman"/>
              </a:rPr>
              <a:t>Lett</a:t>
            </a:r>
            <a:r>
              <a:rPr lang="cs-CZ" sz="1700" dirty="0">
                <a:latin typeface="Times New Roman"/>
                <a:cs typeface="Times New Roman"/>
              </a:rPr>
              <a:t>. </a:t>
            </a:r>
            <a:r>
              <a:rPr lang="cs-CZ" sz="1700" b="1" dirty="0">
                <a:latin typeface="Times New Roman"/>
                <a:cs typeface="Times New Roman"/>
              </a:rPr>
              <a:t>66</a:t>
            </a:r>
            <a:r>
              <a:rPr lang="cs-CZ" sz="1700" dirty="0">
                <a:latin typeface="Times New Roman"/>
                <a:cs typeface="Times New Roman"/>
              </a:rPr>
              <a:t>, 1130 (1991).</a:t>
            </a:r>
          </a:p>
          <a:p>
            <a:pPr marL="342900" indent="-342900">
              <a:buFont typeface="+mj-lt"/>
              <a:buAutoNum type="arabicPeriod"/>
            </a:pPr>
            <a:r>
              <a:rPr lang="en-US" sz="1700" dirty="0">
                <a:latin typeface="Times New Roman"/>
                <a:cs typeface="Times New Roman"/>
              </a:rPr>
              <a:t>P.A. </a:t>
            </a:r>
            <a:r>
              <a:rPr lang="en-US" sz="1700" dirty="0" err="1">
                <a:latin typeface="Times New Roman"/>
                <a:cs typeface="Times New Roman"/>
              </a:rPr>
              <a:t>Zyla</a:t>
            </a:r>
            <a:r>
              <a:rPr lang="en-US" sz="1700" dirty="0">
                <a:latin typeface="Times New Roman"/>
                <a:cs typeface="Times New Roman"/>
              </a:rPr>
              <a:t> </a:t>
            </a:r>
            <a:r>
              <a:rPr lang="en-US" sz="1700" i="1" dirty="0">
                <a:latin typeface="Times New Roman"/>
                <a:cs typeface="Times New Roman"/>
              </a:rPr>
              <a:t>et al</a:t>
            </a:r>
            <a:r>
              <a:rPr lang="en-US" sz="1700" dirty="0">
                <a:latin typeface="Times New Roman"/>
                <a:cs typeface="Times New Roman"/>
              </a:rPr>
              <a:t>. [Particle Data Group], PTEP </a:t>
            </a:r>
            <a:r>
              <a:rPr lang="en-US" sz="1700" b="1" dirty="0">
                <a:latin typeface="Times New Roman"/>
                <a:cs typeface="Times New Roman"/>
              </a:rPr>
              <a:t>2020</a:t>
            </a:r>
            <a:r>
              <a:rPr lang="en-US" sz="1700" dirty="0">
                <a:latin typeface="Times New Roman"/>
                <a:cs typeface="Times New Roman"/>
              </a:rPr>
              <a:t>, 083C01 (2020).</a:t>
            </a:r>
          </a:p>
          <a:p>
            <a:pPr marL="342900" indent="-342900">
              <a:buFont typeface="+mj-lt"/>
              <a:buAutoNum type="arabicPeriod"/>
            </a:pPr>
            <a:r>
              <a:rPr lang="en-US" sz="1700" dirty="0">
                <a:latin typeface="Times New Roman"/>
                <a:cs typeface="Times New Roman"/>
              </a:rPr>
              <a:t>R </a:t>
            </a:r>
            <a:r>
              <a:rPr lang="en-US" sz="1700" dirty="0" err="1">
                <a:latin typeface="Times New Roman"/>
                <a:cs typeface="Times New Roman"/>
              </a:rPr>
              <a:t>Koniuk</a:t>
            </a:r>
            <a:r>
              <a:rPr lang="en-US" sz="1700" dirty="0">
                <a:latin typeface="Times New Roman"/>
                <a:cs typeface="Times New Roman"/>
              </a:rPr>
              <a:t> and N. Isgur, Phys. Rev. </a:t>
            </a:r>
            <a:r>
              <a:rPr lang="en-US" sz="1700" dirty="0" err="1">
                <a:latin typeface="Times New Roman"/>
                <a:cs typeface="Times New Roman"/>
              </a:rPr>
              <a:t>Lett</a:t>
            </a:r>
            <a:r>
              <a:rPr lang="en-US" sz="1700" dirty="0">
                <a:latin typeface="Times New Roman"/>
                <a:cs typeface="Times New Roman"/>
              </a:rPr>
              <a:t>. </a:t>
            </a:r>
            <a:r>
              <a:rPr lang="is-IS" sz="1700" b="1" dirty="0">
                <a:latin typeface="Times New Roman"/>
                <a:cs typeface="Times New Roman"/>
              </a:rPr>
              <a:t>44</a:t>
            </a:r>
            <a:r>
              <a:rPr lang="is-IS" sz="1700" dirty="0">
                <a:latin typeface="Times New Roman"/>
                <a:cs typeface="Times New Roman"/>
              </a:rPr>
              <a:t>, 845 (1980).</a:t>
            </a:r>
          </a:p>
          <a:p>
            <a:pPr marL="342900" indent="-342900">
              <a:buFont typeface="+mj-lt"/>
              <a:buAutoNum type="arabicPeriod"/>
            </a:pPr>
            <a:r>
              <a:rPr lang="en-US" sz="1700" dirty="0">
                <a:latin typeface="Times New Roman"/>
                <a:cs typeface="Times New Roman"/>
              </a:rPr>
              <a:t>R.A. </a:t>
            </a:r>
            <a:r>
              <a:rPr lang="en-US" sz="1700" dirty="0" err="1">
                <a:latin typeface="Times New Roman"/>
                <a:cs typeface="Times New Roman"/>
              </a:rPr>
              <a:t>Khalek</a:t>
            </a:r>
            <a:r>
              <a:rPr lang="en-US" sz="1700" dirty="0">
                <a:latin typeface="Times New Roman"/>
                <a:cs typeface="Times New Roman"/>
              </a:rPr>
              <a:t> </a:t>
            </a:r>
            <a:r>
              <a:rPr lang="en-US" sz="1700" i="1" dirty="0">
                <a:latin typeface="Times New Roman"/>
                <a:cs typeface="Times New Roman"/>
              </a:rPr>
              <a:t>et al. </a:t>
            </a:r>
            <a:r>
              <a:rPr lang="en-US" sz="1700" dirty="0">
                <a:latin typeface="Times New Roman"/>
                <a:cs typeface="Times New Roman"/>
              </a:rPr>
              <a:t>“</a:t>
            </a:r>
            <a:r>
              <a:rPr lang="en-US" sz="1700" i="1" dirty="0">
                <a:latin typeface="Times New Roman"/>
                <a:cs typeface="Times New Roman"/>
              </a:rPr>
              <a:t>Science requirements and detector concepts for the Electron-Ion Collider: EIC Yellow Report</a:t>
            </a:r>
            <a:r>
              <a:rPr lang="en-US" sz="1700" dirty="0">
                <a:latin typeface="Times New Roman"/>
                <a:cs typeface="Times New Roman"/>
              </a:rPr>
              <a:t>,” [arXiv:2103.05419 [</a:t>
            </a:r>
            <a:r>
              <a:rPr lang="en-US" sz="1700" dirty="0" err="1">
                <a:latin typeface="Times New Roman"/>
                <a:cs typeface="Times New Roman"/>
              </a:rPr>
              <a:t>physics.ins</a:t>
            </a:r>
            <a:r>
              <a:rPr lang="en-US" sz="1700" dirty="0">
                <a:latin typeface="Times New Roman"/>
                <a:cs typeface="Times New Roman"/>
              </a:rPr>
              <a:t>-det]]. </a:t>
            </a:r>
          </a:p>
          <a:p>
            <a:pPr marL="342900" indent="-342900">
              <a:buFont typeface="+mj-lt"/>
              <a:buAutoNum type="arabicPeriod"/>
            </a:pPr>
            <a:r>
              <a:rPr lang="en-US" sz="1700" dirty="0">
                <a:latin typeface="Times New Roman"/>
                <a:cs typeface="Times New Roman"/>
              </a:rPr>
              <a:t>R A. Arndt, W.J. Briscoe, I.I. </a:t>
            </a:r>
            <a:r>
              <a:rPr lang="en-US" sz="1700" dirty="0" err="1">
                <a:latin typeface="Times New Roman"/>
                <a:cs typeface="Times New Roman"/>
              </a:rPr>
              <a:t>Strakovsky</a:t>
            </a:r>
            <a:r>
              <a:rPr lang="en-US" sz="1700" dirty="0">
                <a:latin typeface="Times New Roman"/>
                <a:cs typeface="Times New Roman"/>
              </a:rPr>
              <a:t>, and R.L. Workman, </a:t>
            </a:r>
            <a:r>
              <a:rPr lang="it-IT" sz="1700" dirty="0" err="1">
                <a:latin typeface="Times New Roman"/>
                <a:cs typeface="Times New Roman"/>
              </a:rPr>
              <a:t>Phys</a:t>
            </a:r>
            <a:r>
              <a:rPr lang="it-IT" sz="1700" dirty="0">
                <a:latin typeface="Times New Roman"/>
                <a:cs typeface="Times New Roman"/>
              </a:rPr>
              <a:t>. Rev. C 74, 045205 (2006).</a:t>
            </a:r>
            <a:endParaRPr lang="en-US" sz="1700" dirty="0">
              <a:latin typeface="Times New Roman"/>
              <a:cs typeface="Times New Roman"/>
            </a:endParaRPr>
          </a:p>
          <a:p>
            <a:pPr marL="0" indent="0">
              <a:buNone/>
            </a:pPr>
            <a:r>
              <a:rPr lang="en-US" sz="1700" dirty="0">
                <a:latin typeface="Times New Roman"/>
                <a:cs typeface="Times New Roman"/>
              </a:rPr>
              <a:t>9.    Y. Qiang, Y.I. Azimov, I.I. Strakovsky, W.J. Briscoe, H. Gao, D.W. Higinbotham, and V.V. Nelyubin, Phys. Lett. B </a:t>
            </a:r>
            <a:r>
              <a:rPr lang="en-US" sz="1700" b="1" dirty="0">
                <a:latin typeface="Times New Roman"/>
                <a:cs typeface="Times New Roman"/>
              </a:rPr>
              <a:t>694</a:t>
            </a:r>
            <a:r>
              <a:rPr lang="en-US" sz="1700" dirty="0">
                <a:latin typeface="Times New Roman"/>
                <a:cs typeface="Times New Roman"/>
              </a:rPr>
              <a:t>, 123 </a:t>
            </a:r>
          </a:p>
          <a:p>
            <a:pPr marL="0" indent="0">
              <a:buNone/>
            </a:pPr>
            <a:r>
              <a:rPr lang="en-US" sz="1700" dirty="0">
                <a:latin typeface="Times New Roman"/>
                <a:cs typeface="Times New Roman"/>
              </a:rPr>
              <a:t>       (2011).</a:t>
            </a:r>
          </a:p>
          <a:p>
            <a:pPr marL="342900" indent="-342900">
              <a:buAutoNum type="arabicPeriod" startAt="10"/>
            </a:pPr>
            <a:r>
              <a:rPr lang="en-US" sz="1700" dirty="0">
                <a:latin typeface="Times New Roman"/>
                <a:cs typeface="Times New Roman"/>
              </a:rPr>
              <a:t>W.J. Briscoe, D. Schott, I.I. Strakovsky, and R. L. Workman</a:t>
            </a:r>
            <a:r>
              <a:rPr lang="en-US" sz="1700" b="1" dirty="0">
                <a:latin typeface="Times New Roman"/>
                <a:cs typeface="Times New Roman"/>
              </a:rPr>
              <a:t>, </a:t>
            </a:r>
            <a:r>
              <a:rPr lang="en-US" sz="1700" i="1" dirty="0">
                <a:latin typeface="Times New Roman"/>
                <a:cs typeface="Times New Roman"/>
              </a:rPr>
              <a:t>Institute of Nuclear Studies of the George Washington </a:t>
            </a:r>
          </a:p>
          <a:p>
            <a:pPr marL="0" indent="0">
              <a:buNone/>
            </a:pPr>
            <a:r>
              <a:rPr lang="en-US" sz="1700" i="1" dirty="0">
                <a:latin typeface="Times New Roman"/>
                <a:cs typeface="Times New Roman"/>
              </a:rPr>
              <a:t>       University Database</a:t>
            </a:r>
            <a:r>
              <a:rPr lang="en-US" sz="1700" dirty="0">
                <a:latin typeface="Times New Roman"/>
                <a:cs typeface="Times New Roman"/>
              </a:rPr>
              <a:t>; http://gwdac.phys.gwu.edu/.</a:t>
            </a:r>
            <a:endParaRPr lang="it-IT" sz="1700" dirty="0"/>
          </a:p>
          <a:p>
            <a:pPr marL="342900" indent="-342900">
              <a:buFont typeface="+mj-lt"/>
              <a:buAutoNum type="arabicPeriod"/>
            </a:pPr>
            <a:endParaRPr lang="it-IT" sz="1600" dirty="0"/>
          </a:p>
          <a:p>
            <a:pPr marL="342900" indent="-342900">
              <a:buFont typeface="+mj-lt"/>
              <a:buAutoNum type="arabicPeriod"/>
            </a:pPr>
            <a:endParaRPr lang="en-US" sz="1600" dirty="0"/>
          </a:p>
        </p:txBody>
      </p:sp>
      <p:sp>
        <p:nvSpPr>
          <p:cNvPr id="4" name="Rectangle 3">
            <a:extLst>
              <a:ext uri="{FF2B5EF4-FFF2-40B4-BE49-F238E27FC236}">
                <a16:creationId xmlns:a16="http://schemas.microsoft.com/office/drawing/2014/main" id="{D888AADC-3CF5-544F-917C-4081D73FF5E3}"/>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32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p:cNvSpPr>
            <a:spLocks noGrp="1"/>
          </p:cNvSpPr>
          <p:nvPr>
            <p:ph idx="1"/>
          </p:nvPr>
        </p:nvSpPr>
        <p:spPr>
          <a:xfrm>
            <a:off x="838200" y="1902898"/>
            <a:ext cx="10907332" cy="4356234"/>
          </a:xfrm>
        </p:spPr>
        <p:txBody>
          <a:bodyPr>
            <a:normAutofit lnSpcReduction="10000"/>
          </a:bodyPr>
          <a:lstStyle/>
          <a:p>
            <a:pPr marL="0" indent="0">
              <a:buNone/>
            </a:pPr>
            <a:r>
              <a:rPr lang="en-US" sz="1600" dirty="0">
                <a:latin typeface="Times New Roman"/>
                <a:cs typeface="Times New Roman"/>
              </a:rPr>
              <a:t>11.     R.A. Arndt, W.J. Briscoe, I.I. Strakovsky, and R.L. Workman, Phys. Rev. C </a:t>
            </a:r>
            <a:r>
              <a:rPr lang="en-US" sz="1600" b="1" dirty="0">
                <a:latin typeface="Times New Roman"/>
                <a:cs typeface="Times New Roman"/>
              </a:rPr>
              <a:t>74</a:t>
            </a:r>
            <a:r>
              <a:rPr lang="en-US" sz="1600" dirty="0">
                <a:latin typeface="Times New Roman"/>
                <a:cs typeface="Times New Roman"/>
              </a:rPr>
              <a:t>, 045205 (2006).</a:t>
            </a:r>
          </a:p>
          <a:p>
            <a:pPr marL="0" indent="0">
              <a:buNone/>
            </a:pPr>
            <a:r>
              <a:rPr lang="en-US" sz="1600" dirty="0">
                <a:latin typeface="Times New Roman"/>
                <a:cs typeface="Times New Roman"/>
              </a:rPr>
              <a:t>12.     K.A. Olive </a:t>
            </a:r>
            <a:r>
              <a:rPr lang="en-US" sz="1600" i="1" dirty="0">
                <a:latin typeface="Times New Roman"/>
                <a:cs typeface="Times New Roman"/>
              </a:rPr>
              <a:t>et al</a:t>
            </a:r>
            <a:r>
              <a:rPr lang="en-US" sz="1600" dirty="0">
                <a:latin typeface="Times New Roman"/>
                <a:cs typeface="Times New Roman"/>
              </a:rPr>
              <a:t>. [Particle Data Group], Chin. Phys. C </a:t>
            </a:r>
            <a:r>
              <a:rPr lang="en-US" sz="1600" b="1" dirty="0">
                <a:latin typeface="Times New Roman"/>
                <a:cs typeface="Times New Roman"/>
              </a:rPr>
              <a:t>38</a:t>
            </a:r>
            <a:r>
              <a:rPr lang="en-US" sz="1600" dirty="0">
                <a:latin typeface="Times New Roman"/>
                <a:cs typeface="Times New Roman"/>
              </a:rPr>
              <a:t>, 090001 (2014).</a:t>
            </a:r>
          </a:p>
          <a:p>
            <a:pPr marL="0" indent="0">
              <a:buNone/>
            </a:pPr>
            <a:r>
              <a:rPr lang="en-US" sz="1600" dirty="0">
                <a:latin typeface="Times New Roman"/>
                <a:cs typeface="Times New Roman"/>
              </a:rPr>
              <a:t>13.     I.G. Alekseev </a:t>
            </a:r>
            <a:r>
              <a:rPr lang="en-US" sz="1600" i="1" dirty="0">
                <a:latin typeface="Times New Roman"/>
                <a:cs typeface="Times New Roman"/>
              </a:rPr>
              <a:t>et al</a:t>
            </a:r>
            <a:r>
              <a:rPr lang="en-US" sz="1600" dirty="0">
                <a:latin typeface="Times New Roman"/>
                <a:cs typeface="Times New Roman"/>
              </a:rPr>
              <a:t>. [EPECUR Collaboration], Phys. Rev. C </a:t>
            </a:r>
            <a:r>
              <a:rPr lang="en-US" sz="1600" b="1" dirty="0">
                <a:latin typeface="Times New Roman"/>
                <a:cs typeface="Times New Roman"/>
              </a:rPr>
              <a:t>91</a:t>
            </a:r>
            <a:r>
              <a:rPr lang="en-US" sz="1600" dirty="0">
                <a:latin typeface="Times New Roman"/>
                <a:cs typeface="Times New Roman"/>
              </a:rPr>
              <a:t>, 025205 (2015).</a:t>
            </a:r>
          </a:p>
          <a:p>
            <a:pPr marL="0" indent="0">
              <a:buNone/>
            </a:pPr>
            <a:r>
              <a:rPr lang="en-US" sz="1600" dirty="0">
                <a:latin typeface="Times New Roman"/>
                <a:cs typeface="Times New Roman"/>
              </a:rPr>
              <a:t>14.     R.A. Arndt, I.I. Strakovsky, R.L. Workman, and M.M. Pavan, Phys. Rev. C </a:t>
            </a:r>
            <a:r>
              <a:rPr lang="en-US" sz="1600" b="1" dirty="0">
                <a:latin typeface="Times New Roman"/>
                <a:cs typeface="Times New Roman"/>
              </a:rPr>
              <a:t>52</a:t>
            </a:r>
            <a:r>
              <a:rPr lang="en-US" sz="1600" dirty="0">
                <a:latin typeface="Times New Roman"/>
                <a:cs typeface="Times New Roman"/>
              </a:rPr>
              <a:t>, 2120 (1995).</a:t>
            </a:r>
          </a:p>
          <a:p>
            <a:pPr marL="0" indent="0">
              <a:buNone/>
            </a:pPr>
            <a:r>
              <a:rPr lang="en-US" sz="1600" dirty="0">
                <a:latin typeface="Times New Roman"/>
                <a:cs typeface="Times New Roman"/>
              </a:rPr>
              <a:t>15      G. Höhler, Pion-Nucleon Scattering, Landoldt-</a:t>
            </a:r>
            <a:r>
              <a:rPr lang="en-US" sz="1600" dirty="0" err="1">
                <a:latin typeface="Times New Roman"/>
                <a:cs typeface="Times New Roman"/>
              </a:rPr>
              <a:t>Börnstein</a:t>
            </a:r>
            <a:r>
              <a:rPr lang="en-US" sz="1600" dirty="0">
                <a:latin typeface="Times New Roman"/>
                <a:cs typeface="Times New Roman"/>
              </a:rPr>
              <a:t>, Vol. </a:t>
            </a:r>
            <a:r>
              <a:rPr lang="en-US" sz="1600" b="1" dirty="0">
                <a:latin typeface="Times New Roman"/>
                <a:cs typeface="Times New Roman"/>
              </a:rPr>
              <a:t>I/9b2</a:t>
            </a:r>
            <a:r>
              <a:rPr lang="en-US" sz="1600" dirty="0">
                <a:latin typeface="Times New Roman"/>
                <a:cs typeface="Times New Roman"/>
              </a:rPr>
              <a:t>, edited by H. Schopper (Springer-Verlag, Berlin, 1983).</a:t>
            </a:r>
          </a:p>
          <a:p>
            <a:pPr marL="0" indent="0">
              <a:buNone/>
            </a:pPr>
            <a:r>
              <a:rPr lang="en-US" sz="1600" dirty="0">
                <a:latin typeface="Times New Roman"/>
                <a:cs typeface="Times New Roman"/>
              </a:rPr>
              <a:t>16.     R. Koch, Z. Phys. C 29, 597 (1985).</a:t>
            </a:r>
          </a:p>
          <a:p>
            <a:pPr marL="0" indent="0">
              <a:buNone/>
            </a:pPr>
            <a:r>
              <a:rPr lang="en-US" sz="1600" dirty="0">
                <a:latin typeface="Times New Roman"/>
                <a:cs typeface="Times New Roman"/>
              </a:rPr>
              <a:t>17.     R.E. Cutkosky, C.P. Forsyth, R.E. Hendrick, and R.L. Kelly, Phys. Rev. D </a:t>
            </a:r>
            <a:r>
              <a:rPr lang="en-US" sz="1600" b="1" dirty="0">
                <a:latin typeface="Times New Roman"/>
                <a:cs typeface="Times New Roman"/>
              </a:rPr>
              <a:t>20</a:t>
            </a:r>
            <a:r>
              <a:rPr lang="en-US" sz="1600" dirty="0">
                <a:latin typeface="Times New Roman"/>
                <a:cs typeface="Times New Roman"/>
              </a:rPr>
              <a:t>, 2839 (1979).</a:t>
            </a:r>
          </a:p>
          <a:p>
            <a:pPr marL="0" indent="0">
              <a:buNone/>
            </a:pPr>
            <a:r>
              <a:rPr lang="en-US" sz="1600" dirty="0">
                <a:latin typeface="Times New Roman"/>
                <a:cs typeface="Times New Roman"/>
              </a:rPr>
              <a:t>18.     S. Prakhov </a:t>
            </a:r>
            <a:r>
              <a:rPr lang="en-US" sz="1600" i="1" dirty="0">
                <a:latin typeface="Times New Roman"/>
                <a:cs typeface="Times New Roman"/>
              </a:rPr>
              <a:t>et al. </a:t>
            </a:r>
            <a:r>
              <a:rPr lang="en-US" sz="1600" dirty="0">
                <a:latin typeface="Times New Roman"/>
                <a:cs typeface="Times New Roman"/>
              </a:rPr>
              <a:t>[Crystal Ball Collaboration], Phys. Rev. C </a:t>
            </a:r>
            <a:r>
              <a:rPr lang="en-US" sz="1600" b="1" dirty="0">
                <a:latin typeface="Times New Roman"/>
                <a:cs typeface="Times New Roman"/>
              </a:rPr>
              <a:t>72</a:t>
            </a:r>
            <a:r>
              <a:rPr lang="en-US" sz="1600" dirty="0">
                <a:latin typeface="Times New Roman"/>
                <a:cs typeface="Times New Roman"/>
              </a:rPr>
              <a:t>, 015203 (2005).</a:t>
            </a:r>
          </a:p>
          <a:p>
            <a:pPr marL="0" indent="0">
              <a:buNone/>
            </a:pPr>
            <a:r>
              <a:rPr lang="it-IT" sz="1600" dirty="0">
                <a:latin typeface="Times New Roman"/>
                <a:cs typeface="Times New Roman"/>
              </a:rPr>
              <a:t>19.     B. </a:t>
            </a:r>
            <a:r>
              <a:rPr lang="it-IT" sz="1600" dirty="0" err="1">
                <a:latin typeface="Times New Roman"/>
                <a:cs typeface="Times New Roman"/>
              </a:rPr>
              <a:t>Krusche</a:t>
            </a:r>
            <a:r>
              <a:rPr lang="it-IT" sz="1600" dirty="0">
                <a:latin typeface="Times New Roman"/>
                <a:cs typeface="Times New Roman"/>
              </a:rPr>
              <a:t> and C. </a:t>
            </a:r>
            <a:r>
              <a:rPr lang="it-IT" sz="1600" dirty="0" err="1">
                <a:latin typeface="Times New Roman"/>
                <a:cs typeface="Times New Roman"/>
              </a:rPr>
              <a:t>Wilkin</a:t>
            </a:r>
            <a:r>
              <a:rPr lang="it-IT" sz="1600" dirty="0">
                <a:latin typeface="Times New Roman"/>
                <a:cs typeface="Times New Roman"/>
              </a:rPr>
              <a:t>, </a:t>
            </a:r>
            <a:r>
              <a:rPr lang="it-IT" sz="1600" dirty="0" err="1">
                <a:latin typeface="Times New Roman"/>
                <a:cs typeface="Times New Roman"/>
              </a:rPr>
              <a:t>Prog</a:t>
            </a:r>
            <a:r>
              <a:rPr lang="it-IT" sz="1600" dirty="0">
                <a:latin typeface="Times New Roman"/>
                <a:cs typeface="Times New Roman"/>
              </a:rPr>
              <a:t>. Part. </a:t>
            </a:r>
            <a:r>
              <a:rPr lang="it-IT" sz="1600" dirty="0" err="1">
                <a:latin typeface="Times New Roman"/>
                <a:cs typeface="Times New Roman"/>
              </a:rPr>
              <a:t>Nucl</a:t>
            </a:r>
            <a:r>
              <a:rPr lang="it-IT" sz="1600" dirty="0">
                <a:latin typeface="Times New Roman"/>
                <a:cs typeface="Times New Roman"/>
              </a:rPr>
              <a:t>. </a:t>
            </a:r>
            <a:r>
              <a:rPr lang="it-IT" sz="1600" dirty="0" err="1">
                <a:latin typeface="Times New Roman"/>
                <a:cs typeface="Times New Roman"/>
              </a:rPr>
              <a:t>Phys</a:t>
            </a:r>
            <a:r>
              <a:rPr lang="it-IT" sz="1600" dirty="0">
                <a:latin typeface="Times New Roman"/>
                <a:cs typeface="Times New Roman"/>
              </a:rPr>
              <a:t>. </a:t>
            </a:r>
            <a:r>
              <a:rPr lang="it-IT" sz="1600" b="1" dirty="0">
                <a:latin typeface="Times New Roman"/>
                <a:cs typeface="Times New Roman"/>
              </a:rPr>
              <a:t>80</a:t>
            </a:r>
            <a:r>
              <a:rPr lang="it-IT" sz="1600" dirty="0">
                <a:latin typeface="Times New Roman"/>
                <a:cs typeface="Times New Roman"/>
              </a:rPr>
              <a:t>, 43 (2014).</a:t>
            </a:r>
          </a:p>
          <a:p>
            <a:pPr marL="514350" indent="-514350">
              <a:buFont typeface="+mj-lt"/>
              <a:buAutoNum type="arabicPeriod" startAt="20"/>
            </a:pPr>
            <a:r>
              <a:rPr lang="pt-BR" sz="1600" dirty="0">
                <a:latin typeface="Times New Roman"/>
                <a:cs typeface="Times New Roman"/>
              </a:rPr>
              <a:t>A. V. Anisovich </a:t>
            </a:r>
            <a:r>
              <a:rPr lang="pt-BR" sz="1600" i="1" dirty="0">
                <a:latin typeface="Times New Roman"/>
                <a:cs typeface="Times New Roman"/>
              </a:rPr>
              <a:t>et al.</a:t>
            </a:r>
            <a:r>
              <a:rPr lang="pt-BR" sz="1600" dirty="0">
                <a:latin typeface="Times New Roman"/>
                <a:cs typeface="Times New Roman"/>
              </a:rPr>
              <a:t>, Eur. Phys. J. A </a:t>
            </a:r>
            <a:r>
              <a:rPr lang="pt-BR" sz="1600" b="1" dirty="0">
                <a:latin typeface="Times New Roman"/>
                <a:cs typeface="Times New Roman"/>
              </a:rPr>
              <a:t>48</a:t>
            </a:r>
            <a:r>
              <a:rPr lang="pt-BR" sz="1600" dirty="0">
                <a:latin typeface="Times New Roman"/>
                <a:cs typeface="Times New Roman"/>
              </a:rPr>
              <a:t>, 15 (2012).</a:t>
            </a:r>
          </a:p>
          <a:p>
            <a:pPr marL="514350" indent="-514350">
              <a:buFont typeface="+mj-lt"/>
              <a:buAutoNum type="arabicPeriod" startAt="20"/>
            </a:pPr>
            <a:r>
              <a:rPr lang="pt-BR" sz="1600" dirty="0">
                <a:latin typeface="Times New Roman"/>
                <a:cs typeface="Times New Roman"/>
              </a:rPr>
              <a:t>A. V. Anisovich </a:t>
            </a:r>
            <a:r>
              <a:rPr lang="pt-BR" sz="1600" i="1" dirty="0">
                <a:latin typeface="Times New Roman"/>
                <a:cs typeface="Times New Roman"/>
              </a:rPr>
              <a:t>et al.</a:t>
            </a:r>
            <a:r>
              <a:rPr lang="pt-BR" sz="1600" dirty="0">
                <a:latin typeface="Times New Roman"/>
                <a:cs typeface="Times New Roman"/>
              </a:rPr>
              <a:t>, Eur. Phys. J. A </a:t>
            </a:r>
            <a:r>
              <a:rPr lang="pt-BR" sz="1600" b="1" dirty="0">
                <a:latin typeface="Times New Roman"/>
                <a:cs typeface="Times New Roman"/>
              </a:rPr>
              <a:t>48</a:t>
            </a:r>
            <a:r>
              <a:rPr lang="pt-BR" sz="1600" dirty="0">
                <a:latin typeface="Times New Roman"/>
                <a:cs typeface="Times New Roman"/>
              </a:rPr>
              <a:t>, 88 (2012).</a:t>
            </a:r>
          </a:p>
          <a:p>
            <a:pPr marL="514350" indent="-514350">
              <a:buFont typeface="+mj-lt"/>
              <a:buAutoNum type="arabicPeriod" startAt="20"/>
            </a:pPr>
            <a:r>
              <a:rPr lang="en-US" sz="1600" dirty="0">
                <a:latin typeface="Times New Roman"/>
                <a:cs typeface="Times New Roman"/>
              </a:rPr>
              <a:t>T. Mart and M. J. Kholili, Phys. Rev. C </a:t>
            </a:r>
            <a:r>
              <a:rPr lang="en-US" sz="1600" b="1" dirty="0">
                <a:latin typeface="Times New Roman"/>
                <a:cs typeface="Times New Roman"/>
              </a:rPr>
              <a:t>86</a:t>
            </a:r>
            <a:r>
              <a:rPr lang="en-US" sz="1600" dirty="0">
                <a:latin typeface="Times New Roman"/>
                <a:cs typeface="Times New Roman"/>
              </a:rPr>
              <a:t>, 022201 (2012). </a:t>
            </a:r>
          </a:p>
          <a:p>
            <a:pPr marL="514350" indent="-514350">
              <a:buFont typeface="+mj-lt"/>
              <a:buAutoNum type="arabicPeriod" startAt="20"/>
            </a:pPr>
            <a:r>
              <a:rPr lang="nb-NO" sz="1600" dirty="0">
                <a:latin typeface="Times New Roman"/>
                <a:cs typeface="Times New Roman"/>
              </a:rPr>
              <a:t>V. D. Burkert </a:t>
            </a:r>
            <a:r>
              <a:rPr lang="nb-NO" sz="1600" i="1" dirty="0">
                <a:latin typeface="Times New Roman"/>
                <a:cs typeface="Times New Roman"/>
              </a:rPr>
              <a:t>et al</a:t>
            </a:r>
            <a:r>
              <a:rPr lang="nb-NO" sz="1600" dirty="0">
                <a:latin typeface="Times New Roman"/>
                <a:cs typeface="Times New Roman"/>
              </a:rPr>
              <a:t>., arXiv:1412.0241 [nucl-ex]</a:t>
            </a: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a:p>
            <a:pPr marL="514350" indent="-514350">
              <a:buFont typeface="+mj-lt"/>
              <a:buAutoNum type="arabicPeriod" startAt="9"/>
            </a:pPr>
            <a:endParaRPr lang="en-US" sz="1600" dirty="0">
              <a:latin typeface="Times New Roman"/>
              <a:cs typeface="Times New Roman"/>
            </a:endParaRPr>
          </a:p>
        </p:txBody>
      </p:sp>
      <p:sp>
        <p:nvSpPr>
          <p:cNvPr id="4" name="Rectangle 3">
            <a:extLst>
              <a:ext uri="{FF2B5EF4-FFF2-40B4-BE49-F238E27FC236}">
                <a16:creationId xmlns:a16="http://schemas.microsoft.com/office/drawing/2014/main" id="{199A2839-0D95-2FEE-268D-404C2EC2FAC6}"/>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106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p:cNvSpPr>
            <a:spLocks noGrp="1"/>
          </p:cNvSpPr>
          <p:nvPr>
            <p:ph idx="1"/>
          </p:nvPr>
        </p:nvSpPr>
        <p:spPr/>
        <p:txBody>
          <a:bodyPr>
            <a:normAutofit lnSpcReduction="10000"/>
          </a:bodyPr>
          <a:lstStyle/>
          <a:p>
            <a:pPr marL="0" indent="0">
              <a:buNone/>
            </a:pPr>
            <a:r>
              <a:rPr lang="en-US" sz="1600" dirty="0">
                <a:latin typeface="Times New Roman"/>
                <a:cs typeface="Times New Roman"/>
              </a:rPr>
              <a:t>24.     A. </a:t>
            </a:r>
            <a:r>
              <a:rPr lang="en-US" sz="1600" dirty="0" err="1">
                <a:latin typeface="Times New Roman"/>
                <a:cs typeface="Times New Roman"/>
              </a:rPr>
              <a:t>Starostin</a:t>
            </a:r>
            <a:r>
              <a:rPr lang="en-US" sz="1600" dirty="0">
                <a:latin typeface="Times New Roman"/>
                <a:cs typeface="Times New Roman"/>
              </a:rPr>
              <a:t> </a:t>
            </a:r>
            <a:r>
              <a:rPr lang="en-US" sz="1600" i="1" dirty="0">
                <a:latin typeface="Times New Roman"/>
                <a:cs typeface="Times New Roman"/>
              </a:rPr>
              <a:t>et al</a:t>
            </a:r>
            <a:r>
              <a:rPr lang="en-US" sz="1600" dirty="0">
                <a:latin typeface="Times New Roman"/>
                <a:cs typeface="Times New Roman"/>
              </a:rPr>
              <a:t>. [Crystal Ball Collaboration], Phys. Rev. C </a:t>
            </a:r>
            <a:r>
              <a:rPr lang="en-US" sz="1600" b="1" dirty="0">
                <a:latin typeface="Times New Roman"/>
                <a:cs typeface="Times New Roman"/>
              </a:rPr>
              <a:t>64</a:t>
            </a:r>
            <a:r>
              <a:rPr lang="en-US" sz="1600" dirty="0">
                <a:latin typeface="Times New Roman"/>
                <a:cs typeface="Times New Roman"/>
              </a:rPr>
              <a:t>, 055205 (2001).</a:t>
            </a:r>
            <a:r>
              <a:rPr lang="pt-BR" sz="1600" dirty="0">
                <a:latin typeface="Times New Roman"/>
                <a:cs typeface="Times New Roman"/>
              </a:rPr>
              <a:t> </a:t>
            </a:r>
          </a:p>
          <a:p>
            <a:pPr marL="0" indent="0">
              <a:buNone/>
            </a:pPr>
            <a:r>
              <a:rPr lang="pt-BR" sz="1600" dirty="0">
                <a:latin typeface="Times New Roman"/>
                <a:cs typeface="Times New Roman"/>
              </a:rPr>
              <a:t>25.     K. </a:t>
            </a:r>
            <a:r>
              <a:rPr lang="pt-BR" sz="1600" dirty="0" err="1">
                <a:latin typeface="Times New Roman"/>
                <a:cs typeface="Times New Roman"/>
              </a:rPr>
              <a:t>Shirotori</a:t>
            </a:r>
            <a:r>
              <a:rPr lang="pt-BR" sz="1600" dirty="0">
                <a:latin typeface="Times New Roman"/>
                <a:cs typeface="Times New Roman"/>
              </a:rPr>
              <a:t> </a:t>
            </a:r>
            <a:r>
              <a:rPr lang="pt-BR" sz="1600" i="1" dirty="0">
                <a:latin typeface="Times New Roman"/>
                <a:cs typeface="Times New Roman"/>
              </a:rPr>
              <a:t>et al</a:t>
            </a:r>
            <a:r>
              <a:rPr lang="pt-BR" sz="1600" dirty="0">
                <a:latin typeface="Times New Roman"/>
                <a:cs typeface="Times New Roman"/>
              </a:rPr>
              <a:t>., </a:t>
            </a:r>
            <a:r>
              <a:rPr lang="pt-BR" sz="1600" dirty="0" err="1">
                <a:latin typeface="Times New Roman"/>
                <a:cs typeface="Times New Roman"/>
              </a:rPr>
              <a:t>Phys</a:t>
            </a:r>
            <a:r>
              <a:rPr lang="pt-BR" sz="1600" dirty="0">
                <a:latin typeface="Times New Roman"/>
                <a:cs typeface="Times New Roman"/>
              </a:rPr>
              <a:t>. Rev. </a:t>
            </a:r>
            <a:r>
              <a:rPr lang="pt-BR" sz="1600" dirty="0" err="1">
                <a:latin typeface="Times New Roman"/>
                <a:cs typeface="Times New Roman"/>
              </a:rPr>
              <a:t>Lett</a:t>
            </a:r>
            <a:r>
              <a:rPr lang="pt-BR" sz="1600" dirty="0">
                <a:latin typeface="Times New Roman"/>
                <a:cs typeface="Times New Roman"/>
              </a:rPr>
              <a:t>. </a:t>
            </a:r>
            <a:r>
              <a:rPr lang="pt-BR" sz="1600" b="1" dirty="0">
                <a:latin typeface="Times New Roman"/>
                <a:cs typeface="Times New Roman"/>
              </a:rPr>
              <a:t>109</a:t>
            </a:r>
            <a:r>
              <a:rPr lang="pt-BR" sz="1600" dirty="0">
                <a:latin typeface="Times New Roman"/>
                <a:cs typeface="Times New Roman"/>
              </a:rPr>
              <a:t>, 132002 (2012).</a:t>
            </a:r>
          </a:p>
          <a:p>
            <a:pPr marL="0" indent="0">
              <a:buNone/>
            </a:pPr>
            <a:r>
              <a:rPr lang="pt-BR" sz="1600" dirty="0">
                <a:latin typeface="Times New Roman"/>
                <a:cs typeface="Times New Roman"/>
              </a:rPr>
              <a:t>26.     D.J. </a:t>
            </a:r>
            <a:r>
              <a:rPr lang="pt-BR" sz="1600" dirty="0" err="1">
                <a:latin typeface="Times New Roman"/>
                <a:cs typeface="Times New Roman"/>
              </a:rPr>
              <a:t>Candlin</a:t>
            </a:r>
            <a:r>
              <a:rPr lang="pt-BR" sz="1600" dirty="0">
                <a:latin typeface="Times New Roman"/>
                <a:cs typeface="Times New Roman"/>
              </a:rPr>
              <a:t> </a:t>
            </a:r>
            <a:r>
              <a:rPr lang="pt-BR" sz="1600" i="1" dirty="0">
                <a:latin typeface="Times New Roman"/>
                <a:cs typeface="Times New Roman"/>
              </a:rPr>
              <a:t>et al</a:t>
            </a:r>
            <a:r>
              <a:rPr lang="pt-BR" sz="1600" dirty="0">
                <a:latin typeface="Times New Roman"/>
                <a:cs typeface="Times New Roman"/>
              </a:rPr>
              <a:t>., Nucl. </a:t>
            </a:r>
            <a:r>
              <a:rPr lang="pt-BR" sz="1600" dirty="0" err="1">
                <a:latin typeface="Times New Roman"/>
                <a:cs typeface="Times New Roman"/>
              </a:rPr>
              <a:t>Phys</a:t>
            </a:r>
            <a:r>
              <a:rPr lang="pt-BR" sz="1600" dirty="0">
                <a:latin typeface="Times New Roman"/>
                <a:cs typeface="Times New Roman"/>
              </a:rPr>
              <a:t>. </a:t>
            </a:r>
            <a:r>
              <a:rPr lang="pt-BR" sz="1600" dirty="0" err="1">
                <a:latin typeface="Times New Roman"/>
                <a:cs typeface="Times New Roman"/>
              </a:rPr>
              <a:t>B</a:t>
            </a:r>
            <a:r>
              <a:rPr lang="pt-BR" sz="1600" dirty="0">
                <a:latin typeface="Times New Roman"/>
                <a:cs typeface="Times New Roman"/>
              </a:rPr>
              <a:t> </a:t>
            </a:r>
            <a:r>
              <a:rPr lang="pt-BR" sz="1600" b="1" dirty="0">
                <a:latin typeface="Times New Roman"/>
                <a:cs typeface="Times New Roman"/>
              </a:rPr>
              <a:t>226</a:t>
            </a:r>
            <a:r>
              <a:rPr lang="pt-BR" sz="1600" dirty="0">
                <a:latin typeface="Times New Roman"/>
                <a:cs typeface="Times New Roman"/>
              </a:rPr>
              <a:t>, 1 (1983).</a:t>
            </a:r>
            <a:endParaRPr lang="nb-NO" sz="1600" dirty="0">
              <a:latin typeface="Times New Roman"/>
              <a:cs typeface="Times New Roman"/>
            </a:endParaRPr>
          </a:p>
          <a:p>
            <a:pPr marL="0" indent="0">
              <a:buNone/>
            </a:pPr>
            <a:r>
              <a:rPr lang="nb-NO" sz="1600" dirty="0">
                <a:latin typeface="Times New Roman"/>
                <a:cs typeface="Times New Roman"/>
              </a:rPr>
              <a:t>27.     R. Ewald </a:t>
            </a:r>
            <a:r>
              <a:rPr lang="nb-NO" sz="1600" i="1" dirty="0">
                <a:latin typeface="Times New Roman"/>
                <a:cs typeface="Times New Roman"/>
              </a:rPr>
              <a:t>et al.</a:t>
            </a:r>
            <a:r>
              <a:rPr lang="nb-NO" sz="1600" dirty="0">
                <a:latin typeface="Times New Roman"/>
                <a:cs typeface="Times New Roman"/>
              </a:rPr>
              <a:t>, </a:t>
            </a:r>
            <a:r>
              <a:rPr lang="nb-NO" sz="1600" dirty="0" err="1">
                <a:latin typeface="Times New Roman"/>
                <a:cs typeface="Times New Roman"/>
              </a:rPr>
              <a:t>Phys</a:t>
            </a:r>
            <a:r>
              <a:rPr lang="nb-NO" sz="1600" dirty="0">
                <a:latin typeface="Times New Roman"/>
                <a:cs typeface="Times New Roman"/>
              </a:rPr>
              <a:t>. Lett. B </a:t>
            </a:r>
            <a:r>
              <a:rPr lang="nb-NO" sz="1600" b="1" dirty="0">
                <a:latin typeface="Times New Roman"/>
                <a:cs typeface="Times New Roman"/>
              </a:rPr>
              <a:t>713</a:t>
            </a:r>
            <a:r>
              <a:rPr lang="nb-NO" sz="1600" dirty="0">
                <a:latin typeface="Times New Roman"/>
                <a:cs typeface="Times New Roman"/>
              </a:rPr>
              <a:t>, 180 (2012).</a:t>
            </a:r>
          </a:p>
          <a:p>
            <a:pPr marL="0" indent="0">
              <a:buNone/>
            </a:pPr>
            <a:r>
              <a:rPr lang="pt-BR" sz="1600" dirty="0">
                <a:latin typeface="Times New Roman"/>
                <a:cs typeface="Times New Roman"/>
              </a:rPr>
              <a:t>28.     A. Ramos </a:t>
            </a:r>
            <a:r>
              <a:rPr lang="pt-BR" sz="1600" dirty="0" err="1">
                <a:latin typeface="Times New Roman"/>
                <a:cs typeface="Times New Roman"/>
              </a:rPr>
              <a:t>and</a:t>
            </a:r>
            <a:r>
              <a:rPr lang="pt-BR" sz="1600" dirty="0">
                <a:latin typeface="Times New Roman"/>
                <a:cs typeface="Times New Roman"/>
              </a:rPr>
              <a:t> E. </a:t>
            </a:r>
            <a:r>
              <a:rPr lang="pt-BR" sz="1600" dirty="0" err="1">
                <a:latin typeface="Times New Roman"/>
                <a:cs typeface="Times New Roman"/>
              </a:rPr>
              <a:t>Oset</a:t>
            </a:r>
            <a:r>
              <a:rPr lang="pt-BR" sz="1600" dirty="0">
                <a:latin typeface="Times New Roman"/>
                <a:cs typeface="Times New Roman"/>
              </a:rPr>
              <a:t>, </a:t>
            </a:r>
            <a:r>
              <a:rPr lang="pt-BR" sz="1600" dirty="0" err="1">
                <a:latin typeface="Times New Roman"/>
                <a:cs typeface="Times New Roman"/>
              </a:rPr>
              <a:t>Phys</a:t>
            </a:r>
            <a:r>
              <a:rPr lang="pt-BR" sz="1600" dirty="0">
                <a:latin typeface="Times New Roman"/>
                <a:cs typeface="Times New Roman"/>
              </a:rPr>
              <a:t>. </a:t>
            </a:r>
            <a:r>
              <a:rPr lang="pt-BR" sz="1600" dirty="0" err="1">
                <a:latin typeface="Times New Roman"/>
                <a:cs typeface="Times New Roman"/>
              </a:rPr>
              <a:t>Lett</a:t>
            </a:r>
            <a:r>
              <a:rPr lang="pt-BR" sz="1600" dirty="0">
                <a:latin typeface="Times New Roman"/>
                <a:cs typeface="Times New Roman"/>
              </a:rPr>
              <a:t>. </a:t>
            </a:r>
            <a:r>
              <a:rPr lang="pt-BR" sz="1600" dirty="0" err="1">
                <a:latin typeface="Times New Roman"/>
                <a:cs typeface="Times New Roman"/>
              </a:rPr>
              <a:t>B</a:t>
            </a:r>
            <a:r>
              <a:rPr lang="pt-BR" sz="1600" dirty="0">
                <a:latin typeface="Times New Roman"/>
                <a:cs typeface="Times New Roman"/>
              </a:rPr>
              <a:t> </a:t>
            </a:r>
            <a:r>
              <a:rPr lang="pt-BR" sz="1600" b="1" dirty="0">
                <a:latin typeface="Times New Roman"/>
                <a:cs typeface="Times New Roman"/>
              </a:rPr>
              <a:t>727</a:t>
            </a:r>
            <a:r>
              <a:rPr lang="pt-BR" sz="1600" dirty="0">
                <a:latin typeface="Times New Roman"/>
                <a:cs typeface="Times New Roman"/>
              </a:rPr>
              <a:t>, 287 (2013).</a:t>
            </a:r>
            <a:r>
              <a:rPr lang="de-DE" sz="1600" dirty="0">
                <a:latin typeface="Times New Roman"/>
                <a:cs typeface="Times New Roman"/>
              </a:rPr>
              <a:t> </a:t>
            </a:r>
          </a:p>
          <a:p>
            <a:pPr marL="0" indent="0">
              <a:buNone/>
            </a:pPr>
            <a:r>
              <a:rPr lang="de-DE" sz="1600" dirty="0">
                <a:latin typeface="Times New Roman"/>
                <a:cs typeface="Times New Roman"/>
              </a:rPr>
              <a:t>29.     D. </a:t>
            </a:r>
            <a:r>
              <a:rPr lang="de-DE" sz="1600" dirty="0" err="1">
                <a:latin typeface="Times New Roman"/>
                <a:cs typeface="Times New Roman"/>
              </a:rPr>
              <a:t>Rönchen</a:t>
            </a:r>
            <a:r>
              <a:rPr lang="de-DE" sz="1600" dirty="0">
                <a:latin typeface="Times New Roman"/>
                <a:cs typeface="Times New Roman"/>
              </a:rPr>
              <a:t> </a:t>
            </a:r>
            <a:r>
              <a:rPr lang="de-DE" sz="1600" i="1" dirty="0">
                <a:latin typeface="Times New Roman"/>
                <a:cs typeface="Times New Roman"/>
              </a:rPr>
              <a:t>et al.</a:t>
            </a:r>
            <a:r>
              <a:rPr lang="de-DE" sz="1600" dirty="0">
                <a:latin typeface="Times New Roman"/>
                <a:cs typeface="Times New Roman"/>
              </a:rPr>
              <a:t>. Eur. Phys. J. A </a:t>
            </a:r>
            <a:r>
              <a:rPr lang="de-DE" sz="1600" b="1" dirty="0">
                <a:latin typeface="Times New Roman"/>
                <a:cs typeface="Times New Roman"/>
              </a:rPr>
              <a:t>49</a:t>
            </a:r>
            <a:r>
              <a:rPr lang="de-DE" sz="1600" dirty="0">
                <a:latin typeface="Times New Roman"/>
                <a:cs typeface="Times New Roman"/>
              </a:rPr>
              <a:t>, 44 (2013).</a:t>
            </a:r>
          </a:p>
          <a:p>
            <a:pPr marL="342900" indent="-342900">
              <a:buAutoNum type="arabicPeriod" startAt="30"/>
            </a:pPr>
            <a:r>
              <a:rPr lang="en-US" sz="1600" dirty="0">
                <a:latin typeface="Times New Roman"/>
                <a:cs typeface="Times New Roman"/>
              </a:rPr>
              <a:t>   D.M. Manley, R.A. Arndt, Y. </a:t>
            </a:r>
            <a:r>
              <a:rPr lang="en-US" sz="1600" dirty="0" err="1">
                <a:latin typeface="Times New Roman"/>
                <a:cs typeface="Times New Roman"/>
              </a:rPr>
              <a:t>Goradia</a:t>
            </a:r>
            <a:r>
              <a:rPr lang="en-US" sz="1600" dirty="0">
                <a:latin typeface="Times New Roman"/>
                <a:cs typeface="Times New Roman"/>
              </a:rPr>
              <a:t>, and V.L. </a:t>
            </a:r>
            <a:r>
              <a:rPr lang="en-US" sz="1600" dirty="0" err="1">
                <a:latin typeface="Times New Roman"/>
                <a:cs typeface="Times New Roman"/>
              </a:rPr>
              <a:t>Teplitz</a:t>
            </a:r>
            <a:r>
              <a:rPr lang="en-US" sz="1600" dirty="0">
                <a:latin typeface="Times New Roman"/>
                <a:cs typeface="Times New Roman"/>
              </a:rPr>
              <a:t>, Phys. Rev. D </a:t>
            </a:r>
            <a:r>
              <a:rPr lang="en-US" sz="1600" b="1" dirty="0">
                <a:latin typeface="Times New Roman"/>
                <a:cs typeface="Times New Roman"/>
              </a:rPr>
              <a:t>30</a:t>
            </a:r>
            <a:r>
              <a:rPr lang="en-US" sz="1600" dirty="0">
                <a:latin typeface="Times New Roman"/>
                <a:cs typeface="Times New Roman"/>
              </a:rPr>
              <a:t>, 904 (1984).</a:t>
            </a:r>
          </a:p>
          <a:p>
            <a:pPr marL="342900" indent="-342900">
              <a:buFont typeface="+mj-lt"/>
              <a:buAutoNum type="arabicPeriod" startAt="31"/>
            </a:pPr>
            <a:r>
              <a:rPr lang="nb-NO" sz="1600" dirty="0">
                <a:latin typeface="Times New Roman"/>
                <a:cs typeface="Times New Roman"/>
              </a:rPr>
              <a:t>   H. Karami </a:t>
            </a:r>
            <a:r>
              <a:rPr lang="nb-NO" sz="1600" i="1" dirty="0">
                <a:latin typeface="Times New Roman"/>
                <a:cs typeface="Times New Roman"/>
              </a:rPr>
              <a:t>et al.</a:t>
            </a:r>
            <a:r>
              <a:rPr lang="nb-NO" sz="1600" dirty="0">
                <a:latin typeface="Times New Roman"/>
                <a:cs typeface="Times New Roman"/>
              </a:rPr>
              <a:t>, Nucl. Phys. B </a:t>
            </a:r>
            <a:r>
              <a:rPr lang="nb-NO" sz="1600" b="1" dirty="0">
                <a:latin typeface="Times New Roman"/>
                <a:cs typeface="Times New Roman"/>
              </a:rPr>
              <a:t>134</a:t>
            </a:r>
            <a:r>
              <a:rPr lang="nb-NO" sz="1600" dirty="0">
                <a:latin typeface="Times New Roman"/>
                <a:cs typeface="Times New Roman"/>
              </a:rPr>
              <a:t>, 503 (1979).</a:t>
            </a:r>
            <a:endParaRPr lang="en-US" sz="1600" dirty="0">
              <a:latin typeface="Times New Roman"/>
              <a:cs typeface="Times New Roman"/>
            </a:endParaRPr>
          </a:p>
          <a:p>
            <a:pPr marL="342900" indent="-342900">
              <a:buFont typeface="+mj-lt"/>
              <a:buAutoNum type="arabicPeriod" startAt="31"/>
            </a:pPr>
            <a:r>
              <a:rPr lang="en-US" sz="1600" dirty="0">
                <a:latin typeface="Times New Roman"/>
                <a:cs typeface="Times New Roman"/>
              </a:rPr>
              <a:t>   </a:t>
            </a:r>
            <a:r>
              <a:rPr lang="tr-TR" sz="1600" dirty="0">
                <a:latin typeface="Times New Roman"/>
                <a:cs typeface="Times New Roman"/>
              </a:rPr>
              <a:t>F. Huang, H. Haberzettl, and K. Nakayama, Phys. Rev. C </a:t>
            </a:r>
            <a:r>
              <a:rPr lang="tr-TR" sz="1600" b="1" dirty="0">
                <a:latin typeface="Times New Roman"/>
                <a:cs typeface="Times New Roman"/>
              </a:rPr>
              <a:t>87</a:t>
            </a:r>
            <a:r>
              <a:rPr lang="tr-TR" sz="1600" dirty="0">
                <a:latin typeface="Times New Roman"/>
                <a:cs typeface="Times New Roman"/>
              </a:rPr>
              <a:t>, 054004 (2013).	</a:t>
            </a:r>
          </a:p>
          <a:p>
            <a:pPr marL="342900" indent="-342900">
              <a:buFont typeface="+mj-lt"/>
              <a:buAutoNum type="arabicPeriod" startAt="31"/>
            </a:pPr>
            <a:r>
              <a:rPr lang="en-US" sz="1600" dirty="0">
                <a:latin typeface="Times New Roman"/>
                <a:cs typeface="Times New Roman"/>
              </a:rPr>
              <a:t>   </a:t>
            </a:r>
            <a:r>
              <a:rPr lang="tr-TR" sz="1600" dirty="0">
                <a:latin typeface="Times New Roman"/>
                <a:cs typeface="Times New Roman"/>
              </a:rPr>
              <a:t>F. Huang, H. Haberzettl, and K. Nakayama, Int. J. Mod. Phys. Conf. Ser. </a:t>
            </a:r>
            <a:r>
              <a:rPr lang="tr-TR" sz="1600" b="1" dirty="0">
                <a:latin typeface="Times New Roman"/>
                <a:cs typeface="Times New Roman"/>
              </a:rPr>
              <a:t>26</a:t>
            </a:r>
            <a:r>
              <a:rPr lang="tr-TR" sz="1600" dirty="0">
                <a:latin typeface="Times New Roman"/>
                <a:cs typeface="Times New Roman"/>
              </a:rPr>
              <a:t>, 1460113 (2014).	</a:t>
            </a:r>
          </a:p>
          <a:p>
            <a:pPr marL="342900" indent="-342900">
              <a:buFont typeface="+mj-lt"/>
              <a:buAutoNum type="arabicPeriod" startAt="31"/>
            </a:pPr>
            <a:r>
              <a:rPr lang="it-IT" sz="1600" dirty="0">
                <a:latin typeface="Times New Roman"/>
                <a:cs typeface="Times New Roman"/>
              </a:rPr>
              <a:t>   K.P. Adhikari </a:t>
            </a:r>
            <a:r>
              <a:rPr lang="it-IT" sz="1600" i="1" dirty="0">
                <a:latin typeface="Times New Roman"/>
                <a:cs typeface="Times New Roman"/>
              </a:rPr>
              <a:t>et al. [</a:t>
            </a:r>
            <a:r>
              <a:rPr lang="it-IT" sz="1600" dirty="0">
                <a:latin typeface="Times New Roman"/>
                <a:cs typeface="Times New Roman"/>
              </a:rPr>
              <a:t>CLAS Collaboration], Phys. Rev. C </a:t>
            </a:r>
            <a:r>
              <a:rPr lang="it-IT" sz="1600" b="1" dirty="0">
                <a:latin typeface="Times New Roman"/>
                <a:cs typeface="Times New Roman"/>
              </a:rPr>
              <a:t>89</a:t>
            </a:r>
            <a:r>
              <a:rPr lang="it-IT" sz="1600" dirty="0">
                <a:latin typeface="Times New Roman"/>
                <a:cs typeface="Times New Roman"/>
              </a:rPr>
              <a:t>, 055206 (2014).	</a:t>
            </a:r>
          </a:p>
          <a:p>
            <a:pPr marL="342900" indent="-342900">
              <a:buFont typeface="+mj-lt"/>
              <a:buAutoNum type="arabicPeriod" startAt="31"/>
            </a:pPr>
            <a:r>
              <a:rPr lang="en-US" sz="1600" dirty="0">
                <a:latin typeface="Times New Roman"/>
                <a:cs typeface="Times New Roman"/>
              </a:rPr>
              <a:t>   M. Döring, E. Oset, and B.S. Zou, Phys. Rev. C </a:t>
            </a:r>
            <a:r>
              <a:rPr lang="en-US" sz="1600" b="1" dirty="0">
                <a:latin typeface="Times New Roman"/>
                <a:cs typeface="Times New Roman"/>
              </a:rPr>
              <a:t>78</a:t>
            </a:r>
            <a:r>
              <a:rPr lang="en-US" sz="1600" dirty="0">
                <a:latin typeface="Times New Roman"/>
                <a:cs typeface="Times New Roman"/>
              </a:rPr>
              <a:t>, 025207 (2008).</a:t>
            </a:r>
          </a:p>
          <a:p>
            <a:pPr marL="342900" indent="-342900">
              <a:buFont typeface="+mj-lt"/>
              <a:buAutoNum type="arabicPeriod" startAt="31"/>
            </a:pPr>
            <a:r>
              <a:rPr lang="en-US" sz="1600" dirty="0">
                <a:latin typeface="Times New Roman"/>
                <a:cs typeface="Times New Roman"/>
              </a:rPr>
              <a:t>   A.V. Anisovich </a:t>
            </a:r>
            <a:r>
              <a:rPr lang="en-US" sz="1600" i="1" dirty="0">
                <a:latin typeface="Times New Roman"/>
                <a:cs typeface="Times New Roman"/>
              </a:rPr>
              <a:t>et al</a:t>
            </a:r>
            <a:r>
              <a:rPr lang="en-US" sz="1600" dirty="0">
                <a:latin typeface="Times New Roman"/>
                <a:cs typeface="Times New Roman"/>
              </a:rPr>
              <a:t>., Eur. Phys. J. A </a:t>
            </a:r>
            <a:r>
              <a:rPr lang="en-US" sz="1600" b="1" dirty="0">
                <a:latin typeface="Times New Roman"/>
                <a:cs typeface="Times New Roman"/>
              </a:rPr>
              <a:t>48</a:t>
            </a:r>
            <a:r>
              <a:rPr lang="en-US" sz="1600" dirty="0">
                <a:latin typeface="Times New Roman"/>
                <a:cs typeface="Times New Roman"/>
              </a:rPr>
              <a:t>, 88 (2012). </a:t>
            </a:r>
          </a:p>
          <a:p>
            <a:pPr marL="342900" indent="-342900">
              <a:buAutoNum type="arabicPeriod" startAt="30"/>
            </a:pPr>
            <a:endParaRPr lang="nb-NO" sz="1600" dirty="0">
              <a:latin typeface="Times New Roman"/>
              <a:cs typeface="Times New Roman"/>
            </a:endParaRPr>
          </a:p>
          <a:p>
            <a:pPr marL="514350" indent="-514350">
              <a:buFont typeface="+mj-lt"/>
              <a:buAutoNum type="arabicPeriod" startAt="20"/>
            </a:pPr>
            <a:endParaRPr lang="en-US" sz="1600" dirty="0">
              <a:latin typeface="Times New Roman"/>
              <a:cs typeface="Times New Roman"/>
            </a:endParaRPr>
          </a:p>
          <a:p>
            <a:pPr marL="514350" indent="-514350">
              <a:buFont typeface="+mj-lt"/>
              <a:buAutoNum type="arabicPeriod" startAt="20"/>
            </a:pPr>
            <a:endParaRPr lang="de-DE" sz="1600" dirty="0"/>
          </a:p>
          <a:p>
            <a:pPr marL="514350" indent="-514350">
              <a:buFont typeface="+mj-lt"/>
              <a:buAutoNum type="arabicPeriod" startAt="20"/>
            </a:pPr>
            <a:endParaRPr lang="pt-BR" sz="1600" dirty="0"/>
          </a:p>
          <a:p>
            <a:pPr marL="514350" indent="-514350">
              <a:buFont typeface="+mj-lt"/>
              <a:buAutoNum type="arabicPeriod" startAt="20"/>
            </a:pPr>
            <a:endParaRPr lang="pt-BR" sz="1600" dirty="0">
              <a:latin typeface="Times New Roman"/>
              <a:cs typeface="Times New Roman"/>
            </a:endParaRPr>
          </a:p>
          <a:p>
            <a:pPr marL="514350" indent="-514350">
              <a:buFont typeface="+mj-lt"/>
              <a:buAutoNum type="arabicPeriod" startAt="20"/>
            </a:pPr>
            <a:endParaRPr lang="en-US" sz="1800" dirty="0">
              <a:latin typeface="Times New Roman"/>
              <a:cs typeface="Times New Roman"/>
            </a:endParaRPr>
          </a:p>
        </p:txBody>
      </p:sp>
      <p:sp>
        <p:nvSpPr>
          <p:cNvPr id="4" name="Rectangle 3">
            <a:extLst>
              <a:ext uri="{FF2B5EF4-FFF2-40B4-BE49-F238E27FC236}">
                <a16:creationId xmlns:a16="http://schemas.microsoft.com/office/drawing/2014/main" id="{F7F2C9B8-B7BA-1006-1325-0BFCA73C9E03}"/>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938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References</a:t>
            </a:r>
          </a:p>
        </p:txBody>
      </p:sp>
      <p:sp>
        <p:nvSpPr>
          <p:cNvPr id="3" name="Content Placeholder 2"/>
          <p:cNvSpPr>
            <a:spLocks noGrp="1"/>
          </p:cNvSpPr>
          <p:nvPr>
            <p:ph idx="1"/>
          </p:nvPr>
        </p:nvSpPr>
        <p:spPr>
          <a:xfrm>
            <a:off x="748047" y="2080698"/>
            <a:ext cx="10515600" cy="4351338"/>
          </a:xfrm>
        </p:spPr>
        <p:txBody>
          <a:bodyPr>
            <a:normAutofit fontScale="85000" lnSpcReduction="20000"/>
          </a:bodyPr>
          <a:lstStyle/>
          <a:p>
            <a:pPr marL="342900" indent="-342900">
              <a:buFont typeface="+mj-lt"/>
              <a:buAutoNum type="arabicPeriod" startAt="31"/>
            </a:pPr>
            <a:r>
              <a:rPr lang="en-US" sz="1700" dirty="0">
                <a:latin typeface="Times New Roman"/>
                <a:cs typeface="Times New Roman"/>
              </a:rPr>
              <a:t>  H. Zhang, J. </a:t>
            </a:r>
            <a:r>
              <a:rPr lang="en-US" sz="1700" dirty="0" err="1">
                <a:latin typeface="Times New Roman"/>
                <a:cs typeface="Times New Roman"/>
              </a:rPr>
              <a:t>Tulpan</a:t>
            </a:r>
            <a:r>
              <a:rPr lang="en-US" sz="1700" dirty="0">
                <a:latin typeface="Times New Roman"/>
                <a:cs typeface="Times New Roman"/>
              </a:rPr>
              <a:t>, M. Shrestha, and D.M. Manley, Phys. Rev. C </a:t>
            </a:r>
            <a:r>
              <a:rPr lang="en-US" sz="1700" b="1" dirty="0">
                <a:latin typeface="Times New Roman"/>
                <a:cs typeface="Times New Roman"/>
              </a:rPr>
              <a:t>88</a:t>
            </a:r>
            <a:r>
              <a:rPr lang="en-US" sz="1700" dirty="0">
                <a:latin typeface="Times New Roman"/>
                <a:cs typeface="Times New Roman"/>
              </a:rPr>
              <a:t>, 035204 (2013). </a:t>
            </a:r>
          </a:p>
          <a:p>
            <a:pPr marL="342900" indent="-342900">
              <a:buFont typeface="+mj-lt"/>
              <a:buAutoNum type="arabicPeriod" startAt="31"/>
            </a:pPr>
            <a:r>
              <a:rPr lang="en-US" sz="1700" dirty="0">
                <a:latin typeface="Times New Roman"/>
                <a:cs typeface="Times New Roman"/>
              </a:rPr>
              <a:t>  K.W. Bell </a:t>
            </a:r>
            <a:r>
              <a:rPr lang="en-US" sz="1700" i="1" dirty="0">
                <a:latin typeface="Times New Roman"/>
                <a:cs typeface="Times New Roman"/>
              </a:rPr>
              <a:t>et al</a:t>
            </a:r>
            <a:r>
              <a:rPr lang="en-US" sz="1700" dirty="0">
                <a:latin typeface="Times New Roman"/>
                <a:cs typeface="Times New Roman"/>
              </a:rPr>
              <a:t>., </a:t>
            </a:r>
            <a:r>
              <a:rPr lang="en-US" sz="1700" dirty="0" err="1">
                <a:latin typeface="Times New Roman"/>
                <a:cs typeface="Times New Roman"/>
              </a:rPr>
              <a:t>Nucl</a:t>
            </a:r>
            <a:r>
              <a:rPr lang="en-US" sz="1700" dirty="0">
                <a:latin typeface="Times New Roman"/>
                <a:cs typeface="Times New Roman"/>
              </a:rPr>
              <a:t>. Phys. B </a:t>
            </a:r>
            <a:r>
              <a:rPr lang="en-US" sz="1700" b="1" dirty="0">
                <a:latin typeface="Times New Roman"/>
                <a:cs typeface="Times New Roman"/>
              </a:rPr>
              <a:t>222</a:t>
            </a:r>
            <a:r>
              <a:rPr lang="en-US" sz="1700" dirty="0">
                <a:latin typeface="Times New Roman"/>
                <a:cs typeface="Times New Roman"/>
              </a:rPr>
              <a:t>, 389 (1983). [128] </a:t>
            </a:r>
          </a:p>
          <a:p>
            <a:pPr marL="342900" indent="-342900">
              <a:buFont typeface="+mj-lt"/>
              <a:buAutoNum type="arabicPeriod" startAt="31"/>
            </a:pPr>
            <a:r>
              <a:rPr lang="en-US" sz="1700" dirty="0">
                <a:latin typeface="Times New Roman"/>
                <a:cs typeface="Times New Roman"/>
              </a:rPr>
              <a:t>  K. Moriya </a:t>
            </a:r>
            <a:r>
              <a:rPr lang="en-US" sz="1700" i="1" dirty="0">
                <a:latin typeface="Times New Roman"/>
                <a:cs typeface="Times New Roman"/>
              </a:rPr>
              <a:t>et al</a:t>
            </a:r>
            <a:r>
              <a:rPr lang="en-US" sz="1700" dirty="0">
                <a:latin typeface="Times New Roman"/>
                <a:cs typeface="Times New Roman"/>
              </a:rPr>
              <a:t>. [CLAS Collaboration], Phys. Rev. Lett. </a:t>
            </a:r>
            <a:r>
              <a:rPr lang="en-US" sz="1700" b="1" dirty="0">
                <a:latin typeface="Times New Roman"/>
                <a:cs typeface="Times New Roman"/>
              </a:rPr>
              <a:t>112</a:t>
            </a:r>
            <a:r>
              <a:rPr lang="en-US" sz="1700" dirty="0">
                <a:latin typeface="Times New Roman"/>
                <a:cs typeface="Times New Roman"/>
              </a:rPr>
              <a:t>, 082004 (2014). </a:t>
            </a:r>
          </a:p>
          <a:p>
            <a:pPr marL="342900" indent="-342900">
              <a:buFont typeface="+mj-lt"/>
              <a:buAutoNum type="arabicPeriod" startAt="31"/>
            </a:pPr>
            <a:r>
              <a:rPr lang="en-US" sz="1700" dirty="0">
                <a:latin typeface="Times New Roman"/>
                <a:cs typeface="Times New Roman"/>
              </a:rPr>
              <a:t>  B. </a:t>
            </a:r>
            <a:r>
              <a:rPr lang="en-US" sz="1700" dirty="0" err="1">
                <a:latin typeface="Times New Roman"/>
                <a:cs typeface="Times New Roman"/>
              </a:rPr>
              <a:t>Borasoy</a:t>
            </a:r>
            <a:r>
              <a:rPr lang="en-US" sz="1700" dirty="0">
                <a:latin typeface="Times New Roman"/>
                <a:cs typeface="Times New Roman"/>
              </a:rPr>
              <a:t>, R. </a:t>
            </a:r>
            <a:r>
              <a:rPr lang="en-US" sz="1700" dirty="0" err="1">
                <a:latin typeface="Times New Roman"/>
                <a:cs typeface="Times New Roman"/>
              </a:rPr>
              <a:t>Nißler</a:t>
            </a:r>
            <a:r>
              <a:rPr lang="en-US" sz="1700" dirty="0">
                <a:latin typeface="Times New Roman"/>
                <a:cs typeface="Times New Roman"/>
              </a:rPr>
              <a:t>, and W. Weise, Eur. Phys. J. A </a:t>
            </a:r>
            <a:r>
              <a:rPr lang="en-US" sz="1700" b="1" dirty="0">
                <a:latin typeface="Times New Roman"/>
                <a:cs typeface="Times New Roman"/>
              </a:rPr>
              <a:t>25</a:t>
            </a:r>
            <a:r>
              <a:rPr lang="en-US" sz="1700" dirty="0">
                <a:latin typeface="Times New Roman"/>
                <a:cs typeface="Times New Roman"/>
              </a:rPr>
              <a:t>, 79 (2005). </a:t>
            </a:r>
          </a:p>
          <a:p>
            <a:pPr marL="342900" indent="-342900">
              <a:buFont typeface="+mj-lt"/>
              <a:buAutoNum type="arabicPeriod" startAt="31"/>
            </a:pPr>
            <a:r>
              <a:rPr lang="en-US" sz="1700" dirty="0">
                <a:latin typeface="Times New Roman"/>
                <a:cs typeface="Times New Roman"/>
              </a:rPr>
              <a:t>  N. Kaiser, P. B. Siegel, and W. Weise, </a:t>
            </a:r>
            <a:r>
              <a:rPr lang="en-US" sz="1700" dirty="0" err="1">
                <a:latin typeface="Times New Roman"/>
                <a:cs typeface="Times New Roman"/>
              </a:rPr>
              <a:t>Nucl</a:t>
            </a:r>
            <a:r>
              <a:rPr lang="en-US" sz="1700" dirty="0">
                <a:latin typeface="Times New Roman"/>
                <a:cs typeface="Times New Roman"/>
              </a:rPr>
              <a:t>. Phys. A </a:t>
            </a:r>
            <a:r>
              <a:rPr lang="en-US" sz="1700" b="1" dirty="0">
                <a:latin typeface="Times New Roman"/>
                <a:cs typeface="Times New Roman"/>
              </a:rPr>
              <a:t>594</a:t>
            </a:r>
            <a:r>
              <a:rPr lang="en-US" sz="1700" dirty="0">
                <a:latin typeface="Times New Roman"/>
                <a:cs typeface="Times New Roman"/>
              </a:rPr>
              <a:t>, 325 (1995).</a:t>
            </a:r>
          </a:p>
          <a:p>
            <a:pPr marL="342900" indent="-342900">
              <a:buFont typeface="+mj-lt"/>
              <a:buAutoNum type="arabicPeriod" startAt="31"/>
            </a:pPr>
            <a:r>
              <a:rPr lang="en-US" sz="1700" dirty="0">
                <a:latin typeface="Times New Roman"/>
                <a:cs typeface="Times New Roman"/>
              </a:rPr>
              <a:t>  D. </a:t>
            </a:r>
            <a:r>
              <a:rPr lang="en-US" sz="1700" dirty="0" err="1">
                <a:latin typeface="Times New Roman"/>
                <a:cs typeface="Times New Roman"/>
              </a:rPr>
              <a:t>Jido</a:t>
            </a:r>
            <a:r>
              <a:rPr lang="en-US" sz="1700" dirty="0">
                <a:latin typeface="Times New Roman"/>
                <a:cs typeface="Times New Roman"/>
              </a:rPr>
              <a:t>, J. A. </a:t>
            </a:r>
            <a:r>
              <a:rPr lang="en-US" sz="1700" dirty="0" err="1">
                <a:latin typeface="Times New Roman"/>
                <a:cs typeface="Times New Roman"/>
              </a:rPr>
              <a:t>Oller</a:t>
            </a:r>
            <a:r>
              <a:rPr lang="en-US" sz="1700" dirty="0">
                <a:latin typeface="Times New Roman"/>
                <a:cs typeface="Times New Roman"/>
              </a:rPr>
              <a:t>, E. </a:t>
            </a:r>
            <a:r>
              <a:rPr lang="en-US" sz="1700" dirty="0" err="1">
                <a:latin typeface="Times New Roman"/>
                <a:cs typeface="Times New Roman"/>
              </a:rPr>
              <a:t>Oset</a:t>
            </a:r>
            <a:r>
              <a:rPr lang="en-US" sz="1700" dirty="0">
                <a:latin typeface="Times New Roman"/>
                <a:cs typeface="Times New Roman"/>
              </a:rPr>
              <a:t>, A. Ramos, and U.G. </a:t>
            </a:r>
            <a:r>
              <a:rPr lang="en-US" sz="1700" dirty="0" err="1">
                <a:latin typeface="Times New Roman"/>
                <a:cs typeface="Times New Roman"/>
              </a:rPr>
              <a:t>Meißner</a:t>
            </a:r>
            <a:r>
              <a:rPr lang="en-US" sz="1700" dirty="0">
                <a:latin typeface="Times New Roman"/>
                <a:cs typeface="Times New Roman"/>
              </a:rPr>
              <a:t>, </a:t>
            </a:r>
            <a:r>
              <a:rPr lang="en-US" sz="1700" dirty="0" err="1">
                <a:latin typeface="Times New Roman"/>
                <a:cs typeface="Times New Roman"/>
              </a:rPr>
              <a:t>Nucl</a:t>
            </a:r>
            <a:r>
              <a:rPr lang="en-US" sz="1700" dirty="0">
                <a:latin typeface="Times New Roman"/>
                <a:cs typeface="Times New Roman"/>
              </a:rPr>
              <a:t>. Phys. A </a:t>
            </a:r>
            <a:r>
              <a:rPr lang="en-US" sz="1700" b="1" dirty="0">
                <a:latin typeface="Times New Roman"/>
                <a:cs typeface="Times New Roman"/>
              </a:rPr>
              <a:t>725</a:t>
            </a:r>
            <a:r>
              <a:rPr lang="en-US" sz="1700" dirty="0">
                <a:latin typeface="Times New Roman"/>
                <a:cs typeface="Times New Roman"/>
              </a:rPr>
              <a:t>, 181 (2003).</a:t>
            </a:r>
          </a:p>
          <a:p>
            <a:pPr marL="0" indent="0">
              <a:buNone/>
            </a:pPr>
            <a:r>
              <a:rPr lang="en-US" sz="1700" dirty="0">
                <a:solidFill>
                  <a:srgbClr val="231F20"/>
                </a:solidFill>
                <a:latin typeface="Times New Roman" panose="02020603050405020304" pitchFamily="18" charset="0"/>
                <a:cs typeface="Times New Roman" panose="02020603050405020304" pitchFamily="18" charset="0"/>
              </a:rPr>
              <a:t>37.    </a:t>
            </a:r>
            <a:r>
              <a:rPr lang="en-US" sz="1700" dirty="0">
                <a:solidFill>
                  <a:srgbClr val="231F20"/>
                </a:solidFill>
                <a:effectLst/>
                <a:latin typeface="Times New Roman" panose="02020603050405020304" pitchFamily="18" charset="0"/>
                <a:cs typeface="Times New Roman" panose="02020603050405020304" pitchFamily="18" charset="0"/>
              </a:rPr>
              <a:t>D.W. Thomas, A. Engler, H.E. Fisk, and R.W. Kraemer, Nucl. Phys. B </a:t>
            </a:r>
            <a:r>
              <a:rPr lang="en-US" sz="1700" b="1" dirty="0">
                <a:solidFill>
                  <a:srgbClr val="231F20"/>
                </a:solidFill>
                <a:effectLst/>
                <a:latin typeface="Times New Roman" panose="02020603050405020304" pitchFamily="18" charset="0"/>
                <a:cs typeface="Times New Roman" panose="02020603050405020304" pitchFamily="18" charset="0"/>
              </a:rPr>
              <a:t>56</a:t>
            </a:r>
            <a:r>
              <a:rPr lang="en-US" sz="1700" dirty="0">
                <a:solidFill>
                  <a:srgbClr val="231F20"/>
                </a:solidFill>
                <a:effectLst/>
                <a:latin typeface="Times New Roman" panose="02020603050405020304" pitchFamily="18" charset="0"/>
                <a:cs typeface="Times New Roman" panose="02020603050405020304" pitchFamily="18" charset="0"/>
              </a:rPr>
              <a:t>, 15 (1973).</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38.    R.J. Hemingway, Nucl. Phys. B </a:t>
            </a:r>
            <a:r>
              <a:rPr lang="en-US" sz="1700" b="1" dirty="0">
                <a:solidFill>
                  <a:srgbClr val="231F20"/>
                </a:solidFill>
                <a:effectLst/>
                <a:latin typeface="Times New Roman" panose="02020603050405020304" pitchFamily="18" charset="0"/>
                <a:cs typeface="Times New Roman" panose="02020603050405020304" pitchFamily="18" charset="0"/>
              </a:rPr>
              <a:t>253</a:t>
            </a:r>
            <a:r>
              <a:rPr lang="en-US" sz="1700" dirty="0">
                <a:solidFill>
                  <a:srgbClr val="231F20"/>
                </a:solidFill>
                <a:effectLst/>
                <a:latin typeface="Times New Roman" panose="02020603050405020304" pitchFamily="18" charset="0"/>
                <a:cs typeface="Times New Roman" panose="02020603050405020304" pitchFamily="18" charset="0"/>
              </a:rPr>
              <a:t>, 742 (1985).</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39.    S. Prakhov </a:t>
            </a:r>
            <a:r>
              <a:rPr lang="en-US" sz="1700" i="1" dirty="0">
                <a:solidFill>
                  <a:srgbClr val="231F20"/>
                </a:solidFill>
                <a:effectLst/>
                <a:latin typeface="Times New Roman" panose="02020603050405020304" pitchFamily="18" charset="0"/>
                <a:cs typeface="Times New Roman" panose="02020603050405020304" pitchFamily="18" charset="0"/>
              </a:rPr>
              <a:t>et al</a:t>
            </a:r>
            <a:r>
              <a:rPr lang="en-US" sz="1700" dirty="0">
                <a:solidFill>
                  <a:srgbClr val="231F20"/>
                </a:solidFill>
                <a:effectLst/>
                <a:latin typeface="Times New Roman" panose="02020603050405020304" pitchFamily="18" charset="0"/>
                <a:cs typeface="Times New Roman" panose="02020603050405020304" pitchFamily="18" charset="0"/>
              </a:rPr>
              <a:t>. [Crystal Ball Collaboration], Phys. Rev. C </a:t>
            </a:r>
            <a:r>
              <a:rPr lang="en-US" sz="1700" b="1" dirty="0">
                <a:solidFill>
                  <a:srgbClr val="231F20"/>
                </a:solidFill>
                <a:effectLst/>
                <a:latin typeface="Times New Roman" panose="02020603050405020304" pitchFamily="18" charset="0"/>
                <a:cs typeface="Times New Roman" panose="02020603050405020304" pitchFamily="18" charset="0"/>
              </a:rPr>
              <a:t>70</a:t>
            </a:r>
            <a:r>
              <a:rPr lang="en-US" sz="1700" dirty="0">
                <a:solidFill>
                  <a:srgbClr val="231F20"/>
                </a:solidFill>
                <a:effectLst/>
                <a:latin typeface="Times New Roman" panose="02020603050405020304" pitchFamily="18" charset="0"/>
                <a:cs typeface="Times New Roman" panose="02020603050405020304" pitchFamily="18" charset="0"/>
              </a:rPr>
              <a:t>, 034605 (2004). </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40.    K. Moriya </a:t>
            </a:r>
            <a:r>
              <a:rPr lang="en-US" sz="1700" i="1" dirty="0">
                <a:solidFill>
                  <a:srgbClr val="231F20"/>
                </a:solidFill>
                <a:effectLst/>
                <a:latin typeface="Times New Roman" panose="02020603050405020304" pitchFamily="18" charset="0"/>
                <a:cs typeface="Times New Roman" panose="02020603050405020304" pitchFamily="18" charset="0"/>
              </a:rPr>
              <a:t>et al</a:t>
            </a:r>
            <a:r>
              <a:rPr lang="en-US" sz="1700" dirty="0">
                <a:solidFill>
                  <a:srgbClr val="231F20"/>
                </a:solidFill>
                <a:effectLst/>
                <a:latin typeface="Times New Roman" panose="02020603050405020304" pitchFamily="18" charset="0"/>
                <a:cs typeface="Times New Roman" panose="02020603050405020304" pitchFamily="18" charset="0"/>
              </a:rPr>
              <a:t>. [CLAS Collaboration], Phys. Rev. C </a:t>
            </a:r>
            <a:r>
              <a:rPr lang="en-US" sz="1700" b="1" dirty="0">
                <a:solidFill>
                  <a:srgbClr val="231F20"/>
                </a:solidFill>
                <a:effectLst/>
                <a:latin typeface="Times New Roman" panose="02020603050405020304" pitchFamily="18" charset="0"/>
                <a:cs typeface="Times New Roman" panose="02020603050405020304" pitchFamily="18" charset="0"/>
              </a:rPr>
              <a:t>87</a:t>
            </a:r>
            <a:r>
              <a:rPr lang="en-US" sz="1700" dirty="0">
                <a:solidFill>
                  <a:srgbClr val="231F20"/>
                </a:solidFill>
                <a:effectLst/>
                <a:latin typeface="Times New Roman" panose="02020603050405020304" pitchFamily="18" charset="0"/>
                <a:cs typeface="Times New Roman" panose="02020603050405020304" pitchFamily="18" charset="0"/>
              </a:rPr>
              <a:t>, 035206 (2013).</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41.    B.C. Jackson, Y. Oh, H. Haberzettl, and K. Nakayama, Phys. Rev. C </a:t>
            </a:r>
            <a:r>
              <a:rPr lang="en-US" sz="1700" b="1" dirty="0">
                <a:solidFill>
                  <a:srgbClr val="231F20"/>
                </a:solidFill>
                <a:effectLst/>
                <a:latin typeface="Times New Roman" panose="02020603050405020304" pitchFamily="18" charset="0"/>
                <a:cs typeface="Times New Roman" panose="02020603050405020304" pitchFamily="18" charset="0"/>
              </a:rPr>
              <a:t>89</a:t>
            </a:r>
            <a:r>
              <a:rPr lang="en-US" sz="1700" dirty="0">
                <a:solidFill>
                  <a:srgbClr val="231F20"/>
                </a:solidFill>
                <a:effectLst/>
                <a:latin typeface="Times New Roman" panose="02020603050405020304" pitchFamily="18" charset="0"/>
                <a:cs typeface="Times New Roman" panose="02020603050405020304" pitchFamily="18" charset="0"/>
              </a:rPr>
              <a:t>, 025206 (2014). </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42.    B.C. Jackson, Y. Oh, H. Haberzettl, and K. Nakayama, arXiv:1503.00845 [nucl-th].</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43.   </a:t>
            </a:r>
            <a:r>
              <a:rPr lang="en-US" sz="1700" i="1" dirty="0">
                <a:solidFill>
                  <a:srgbClr val="231F20"/>
                </a:solidFill>
                <a:effectLst/>
                <a:latin typeface="Times New Roman" panose="02020603050405020304" pitchFamily="18" charset="0"/>
                <a:cs typeface="Times New Roman" panose="02020603050405020304" pitchFamily="18" charset="0"/>
              </a:rPr>
              <a:t>Photoproduction of the Very Strangest Baryons on a Proton Target in CLAS12</a:t>
            </a:r>
            <a:r>
              <a:rPr lang="en-US" sz="1700" dirty="0">
                <a:solidFill>
                  <a:srgbClr val="231F20"/>
                </a:solidFill>
                <a:effectLst/>
                <a:latin typeface="Times New Roman" panose="02020603050405020304" pitchFamily="18" charset="0"/>
                <a:cs typeface="Times New Roman" panose="02020603050405020304" pitchFamily="18" charset="0"/>
              </a:rPr>
              <a:t>, Spokespersons: M. Dugger, J. Goetz, L. </a:t>
            </a:r>
          </a:p>
          <a:p>
            <a:pPr marL="0" indent="0">
              <a:buNone/>
            </a:pPr>
            <a:r>
              <a:rPr lang="en-US" sz="1700" dirty="0">
                <a:solidFill>
                  <a:srgbClr val="231F20"/>
                </a:solidFill>
                <a:effectLst/>
                <a:latin typeface="Times New Roman" panose="02020603050405020304" pitchFamily="18" charset="0"/>
                <a:cs typeface="Times New Roman" panose="02020603050405020304" pitchFamily="18" charset="0"/>
              </a:rPr>
              <a:t>        Guo, E. Pasyuk, I.I. Strakovsky, D.P. Watts, and V. Ziegler [The Very Strange Collaboration], JLab Proposal E12–11–  </a:t>
            </a:r>
          </a:p>
          <a:p>
            <a:pPr marL="0" indent="0">
              <a:buNone/>
            </a:pPr>
            <a:r>
              <a:rPr lang="en-US" sz="1700" dirty="0">
                <a:solidFill>
                  <a:srgbClr val="231F20"/>
                </a:solidFill>
                <a:latin typeface="Times New Roman" panose="02020603050405020304" pitchFamily="18" charset="0"/>
                <a:cs typeface="Times New Roman" panose="02020603050405020304" pitchFamily="18" charset="0"/>
              </a:rPr>
              <a:t>        </a:t>
            </a:r>
            <a:r>
              <a:rPr lang="en-US" sz="1700" dirty="0">
                <a:solidFill>
                  <a:srgbClr val="231F20"/>
                </a:solidFill>
                <a:effectLst/>
                <a:latin typeface="Times New Roman" panose="02020603050405020304" pitchFamily="18" charset="0"/>
                <a:cs typeface="Times New Roman" panose="02020603050405020304" pitchFamily="18" charset="0"/>
              </a:rPr>
              <a:t>005a, Newport News, VA, USA, 2012; http://www.jlab.org/exp prog/proposals/12/PR12-12-008.pdf.</a:t>
            </a:r>
            <a:endParaRPr lang="en-US" sz="1700" dirty="0">
              <a:latin typeface="Times New Roman"/>
              <a:cs typeface="Times New Roman"/>
            </a:endParaRPr>
          </a:p>
          <a:p>
            <a:pPr marL="342900" indent="-342900">
              <a:buFont typeface="+mj-lt"/>
              <a:buAutoNum type="arabicPeriod" startAt="31"/>
            </a:pPr>
            <a:endParaRPr lang="en-US" sz="1600" dirty="0">
              <a:latin typeface="Times New Roman"/>
              <a:cs typeface="Times New Roman"/>
            </a:endParaRPr>
          </a:p>
          <a:p>
            <a:pPr marL="342900" indent="-342900">
              <a:buFont typeface="+mj-lt"/>
              <a:buAutoNum type="arabicPeriod" startAt="31"/>
            </a:pPr>
            <a:endParaRPr lang="en-US" sz="1600" dirty="0">
              <a:latin typeface="Times New Roman"/>
              <a:cs typeface="Times New Roman"/>
            </a:endParaRPr>
          </a:p>
          <a:p>
            <a:pPr marL="342900" indent="-342900">
              <a:buFont typeface="+mj-lt"/>
              <a:buAutoNum type="arabicPeriod" startAt="31"/>
            </a:pPr>
            <a:endParaRPr lang="en-US" sz="1600" dirty="0">
              <a:latin typeface="Times New Roman"/>
              <a:cs typeface="Times New Roman"/>
            </a:endParaRPr>
          </a:p>
          <a:p>
            <a:pPr marL="342900" indent="-342900">
              <a:buFont typeface="+mj-lt"/>
              <a:buAutoNum type="arabicPeriod" startAt="31"/>
            </a:pPr>
            <a:endParaRPr lang="en-US" sz="1600" dirty="0">
              <a:latin typeface="Times New Roman"/>
              <a:cs typeface="Times New Roman"/>
            </a:endParaRPr>
          </a:p>
          <a:p>
            <a:pPr marL="514350" indent="-514350">
              <a:buFont typeface="+mj-lt"/>
              <a:buAutoNum type="arabicPeriod" startAt="20"/>
            </a:pPr>
            <a:endParaRPr lang="en-US" sz="1600" dirty="0">
              <a:latin typeface="Times New Roman"/>
              <a:cs typeface="Times New Roman"/>
            </a:endParaRPr>
          </a:p>
        </p:txBody>
      </p:sp>
      <p:sp>
        <p:nvSpPr>
          <p:cNvPr id="4" name="Rectangle 3">
            <a:extLst>
              <a:ext uri="{FF2B5EF4-FFF2-40B4-BE49-F238E27FC236}">
                <a16:creationId xmlns:a16="http://schemas.microsoft.com/office/drawing/2014/main" id="{38B69362-7DBE-BA8B-D418-D90E6B0DF240}"/>
              </a:ext>
            </a:extLst>
          </p:cNvPr>
          <p:cNvSpPr/>
          <p:nvPr/>
        </p:nvSpPr>
        <p:spPr>
          <a:xfrm>
            <a:off x="381000" y="300731"/>
            <a:ext cx="914400" cy="21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4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09" y="18255"/>
            <a:ext cx="10515600" cy="1325563"/>
          </a:xfrm>
        </p:spPr>
        <p:txBody>
          <a:bodyPr/>
          <a:lstStyle/>
          <a:p>
            <a:pPr algn="ctr"/>
            <a:r>
              <a:rPr lang="en-US" dirty="0">
                <a:latin typeface="Times New Roman"/>
                <a:cs typeface="Times New Roman"/>
              </a:rPr>
              <a:t>Hyperon Spectrum is Important</a:t>
            </a:r>
          </a:p>
        </p:txBody>
      </p:sp>
      <p:sp>
        <p:nvSpPr>
          <p:cNvPr id="3" name="Content Placeholder 2"/>
          <p:cNvSpPr>
            <a:spLocks noGrp="1"/>
          </p:cNvSpPr>
          <p:nvPr>
            <p:ph idx="1"/>
          </p:nvPr>
        </p:nvSpPr>
        <p:spPr>
          <a:xfrm>
            <a:off x="529107" y="1109957"/>
            <a:ext cx="10708784" cy="3787507"/>
          </a:xfrm>
        </p:spPr>
        <p:txBody>
          <a:bodyPr>
            <a:noAutofit/>
          </a:bodyPr>
          <a:lstStyle/>
          <a:p>
            <a:pPr algn="just"/>
            <a:r>
              <a:rPr lang="en-US" sz="2400" dirty="0">
                <a:latin typeface="Times New Roman"/>
                <a:cs typeface="Times New Roman"/>
              </a:rPr>
              <a:t>This program well-aligned with a goal found in the 2015 </a:t>
            </a:r>
            <a:r>
              <a:rPr lang="en-US" sz="2400" i="1" dirty="0">
                <a:solidFill>
                  <a:srgbClr val="0000FF"/>
                </a:solidFill>
                <a:latin typeface="Times New Roman"/>
                <a:cs typeface="Times New Roman"/>
              </a:rPr>
              <a:t>Long Range Plan for Nuclear Science</a:t>
            </a:r>
            <a:r>
              <a:rPr lang="en-US" sz="2400" dirty="0">
                <a:latin typeface="Times New Roman"/>
                <a:cs typeface="Times New Roman"/>
              </a:rPr>
              <a:t>: “...</a:t>
            </a:r>
            <a:r>
              <a:rPr lang="en-US" sz="2400" i="1" dirty="0">
                <a:latin typeface="Times New Roman"/>
                <a:cs typeface="Times New Roman"/>
              </a:rPr>
              <a:t>a better understanding of the role of strange quarks became an important priority</a:t>
            </a:r>
            <a:r>
              <a:rPr lang="en-US" sz="2400" dirty="0">
                <a:latin typeface="Times New Roman"/>
                <a:cs typeface="Times New Roman"/>
              </a:rPr>
              <a:t>.” [3]</a:t>
            </a:r>
          </a:p>
          <a:p>
            <a:pPr algn="just"/>
            <a:r>
              <a:rPr lang="en-US" sz="2400" dirty="0">
                <a:latin typeface="Times New Roman"/>
                <a:cs typeface="Times New Roman"/>
              </a:rPr>
              <a:t>Knowledge of the low-lying spectra of mesons and hyperons is very poor in comparison with that of the nucleon.</a:t>
            </a:r>
          </a:p>
          <a:p>
            <a:pPr algn="just"/>
            <a:r>
              <a:rPr lang="en-US" sz="2400" dirty="0">
                <a:latin typeface="Times New Roman"/>
                <a:cs typeface="Times New Roman"/>
              </a:rPr>
              <a:t>Determination of pole positions and decays are needed.</a:t>
            </a:r>
          </a:p>
          <a:p>
            <a:pPr algn="just"/>
            <a:r>
              <a:rPr lang="en-US" sz="2400" dirty="0">
                <a:latin typeface="Times New Roman"/>
                <a:cs typeface="Times New Roman"/>
              </a:rPr>
              <a:t>Determination of hyperon spectra combined with measurements of spectra of charmonia and B particles at </a:t>
            </a:r>
            <a:r>
              <a:rPr lang="en-US" sz="2400" dirty="0" err="1">
                <a:latin typeface="Times New Roman"/>
                <a:cs typeface="Times New Roman"/>
              </a:rPr>
              <a:t>LHCb</a:t>
            </a:r>
            <a:r>
              <a:rPr lang="en-US" sz="2400" dirty="0">
                <a:latin typeface="Times New Roman"/>
                <a:cs typeface="Times New Roman"/>
              </a:rPr>
              <a:t> at CERN allows for clearer understanding of soft QCD matter and the approach to heavy quark symmetry. [4]</a:t>
            </a:r>
          </a:p>
        </p:txBody>
      </p:sp>
      <p:sp>
        <p:nvSpPr>
          <p:cNvPr id="5" name="TextBox 4">
            <a:extLst>
              <a:ext uri="{FF2B5EF4-FFF2-40B4-BE49-F238E27FC236}">
                <a16:creationId xmlns:a16="http://schemas.microsoft.com/office/drawing/2014/main" id="{AF2C2FC3-5356-2BD1-B129-4F435AC72B86}"/>
              </a:ext>
            </a:extLst>
          </p:cNvPr>
          <p:cNvSpPr txBox="1"/>
          <p:nvPr/>
        </p:nvSpPr>
        <p:spPr>
          <a:xfrm>
            <a:off x="529107" y="4943631"/>
            <a:ext cx="7811170" cy="1323439"/>
          </a:xfrm>
          <a:prstGeom prst="rect">
            <a:avLst/>
          </a:prstGeom>
          <a:solidFill>
            <a:srgbClr val="FFFF00"/>
          </a:solidFill>
        </p:spPr>
        <p:txBody>
          <a:bodyPr wrap="square">
            <a:spAutoFit/>
          </a:bodyPr>
          <a:lstStyle/>
          <a:p>
            <a:r>
              <a:rPr lang="en-US" sz="2000" dirty="0">
                <a:latin typeface="Times New Roman" panose="02020603050405020304" pitchFamily="18" charset="0"/>
                <a:cs typeface="Times New Roman" panose="02020603050405020304" pitchFamily="18" charset="0"/>
              </a:rPr>
              <a:t>Recent studies that compare </a:t>
            </a:r>
            <a:r>
              <a:rPr lang="en-US" sz="2000" i="1" dirty="0">
                <a:solidFill>
                  <a:srgbClr val="CC00CC"/>
                </a:solidFill>
                <a:latin typeface="Times New Roman" panose="02020603050405020304" pitchFamily="18" charset="0"/>
                <a:cs typeface="Times New Roman" panose="02020603050405020304" pitchFamily="18" charset="0"/>
              </a:rPr>
              <a:t>LQCD</a:t>
            </a:r>
            <a:r>
              <a:rPr lang="en-US" sz="2000" dirty="0">
                <a:latin typeface="Times New Roman" panose="02020603050405020304" pitchFamily="18" charset="0"/>
                <a:cs typeface="Times New Roman" panose="02020603050405020304" pitchFamily="18" charset="0"/>
              </a:rPr>
              <a:t> calculations of </a:t>
            </a:r>
            <a:r>
              <a:rPr lang="en-US" sz="2000" i="1" dirty="0">
                <a:solidFill>
                  <a:srgbClr val="0000FF"/>
                </a:solidFill>
                <a:latin typeface="Times New Roman" panose="02020603050405020304" pitchFamily="18" charset="0"/>
                <a:cs typeface="Times New Roman" panose="02020603050405020304" pitchFamily="18" charset="0"/>
              </a:rPr>
              <a:t>thermodynamic</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statistical </a:t>
            </a:r>
            <a:r>
              <a:rPr lang="en-US" sz="2000" i="1" dirty="0">
                <a:solidFill>
                  <a:srgbClr val="0000FF"/>
                </a:solidFill>
                <a:latin typeface="Times New Roman" panose="02020603050405020304" pitchFamily="18" charset="0"/>
                <a:cs typeface="Times New Roman" panose="02020603050405020304" pitchFamily="18" charset="0"/>
              </a:rPr>
              <a:t>Hadron Resonance Gas </a:t>
            </a:r>
            <a:r>
              <a:rPr lang="en-US" sz="2000" dirty="0">
                <a:latin typeface="Times New Roman" panose="02020603050405020304" pitchFamily="18" charset="0"/>
                <a:cs typeface="Times New Roman" panose="02020603050405020304" pitchFamily="18" charset="0"/>
              </a:rPr>
              <a:t>models, and ratios between measured yields of different hadron species in heavy ion collisions provide indirect evidence for presence of ”</a:t>
            </a:r>
            <a:r>
              <a:rPr lang="en-US" sz="2000" i="1" dirty="0">
                <a:solidFill>
                  <a:srgbClr val="CC00FF"/>
                </a:solidFill>
                <a:latin typeface="Times New Roman" panose="02020603050405020304" pitchFamily="18" charset="0"/>
                <a:cs typeface="Times New Roman" panose="02020603050405020304" pitchFamily="18" charset="0"/>
              </a:rPr>
              <a:t>missing</a:t>
            </a:r>
            <a:r>
              <a:rPr lang="en-US" sz="2000" dirty="0">
                <a:latin typeface="Times New Roman" panose="02020603050405020304" pitchFamily="18" charset="0"/>
                <a:cs typeface="Times New Roman" panose="02020603050405020304" pitchFamily="18" charset="0"/>
              </a:rPr>
              <a:t>” resonances in these contexts. </a:t>
            </a:r>
          </a:p>
        </p:txBody>
      </p:sp>
      <p:sp>
        <p:nvSpPr>
          <p:cNvPr id="7" name="TextBox 6">
            <a:extLst>
              <a:ext uri="{FF2B5EF4-FFF2-40B4-BE49-F238E27FC236}">
                <a16:creationId xmlns:a16="http://schemas.microsoft.com/office/drawing/2014/main" id="{10D28D42-6AB6-DF50-136F-9EF80E0118F3}"/>
              </a:ext>
            </a:extLst>
          </p:cNvPr>
          <p:cNvSpPr txBox="1"/>
          <p:nvPr/>
        </p:nvSpPr>
        <p:spPr>
          <a:xfrm>
            <a:off x="9281374" y="4813040"/>
            <a:ext cx="2381519" cy="1477328"/>
          </a:xfrm>
          <a:prstGeom prst="rect">
            <a:avLst/>
          </a:prstGeom>
          <a:solidFill>
            <a:srgbClr val="FFFF00"/>
          </a:solidFill>
        </p:spPr>
        <p:txBody>
          <a:bodyPr wrap="square">
            <a:spAutoFit/>
          </a:bodyPr>
          <a:lstStyle/>
          <a:p>
            <a:r>
              <a:rPr lang="en-US" sz="1800" u="sng" dirty="0">
                <a:solidFill>
                  <a:srgbClr val="0000FF"/>
                </a:solidFill>
              </a:rPr>
              <a:t>Contribution order</a:t>
            </a:r>
            <a:r>
              <a:rPr lang="en-US" sz="1800" dirty="0">
                <a:solidFill>
                  <a:srgbClr val="0000FF"/>
                </a:solidFill>
              </a:rPr>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b="1" i="1" dirty="0">
                <a:solidFill>
                  <a:srgbClr val="CC00CC"/>
                </a:solidFill>
              </a:rPr>
              <a:t>Hyperons</a:t>
            </a:r>
            <a:r>
              <a:rPr lang="en-US" sz="1800" i="1" dirty="0">
                <a:solidFill>
                  <a:srgbClr val="CC00CC"/>
                </a:solidFill>
              </a:rPr>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dirty="0">
                <a:solidFill>
                  <a:schemeClr val="tx1"/>
                </a:solidFill>
              </a:rPr>
              <a:t>Non-strange </a:t>
            </a:r>
            <a:r>
              <a:rPr lang="en-US" sz="1800" b="1" i="1" dirty="0">
                <a:solidFill>
                  <a:srgbClr val="CC00FF"/>
                </a:solidFill>
              </a:rPr>
              <a:t>Baryons</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b="1" i="1" dirty="0">
                <a:solidFill>
                  <a:srgbClr val="CC00FF"/>
                </a:solidFill>
              </a:rPr>
              <a:t>Mesons</a:t>
            </a:r>
            <a:r>
              <a:rPr lang="en-US" sz="1800" dirty="0">
                <a:solidFill>
                  <a:schemeClr val="tx1"/>
                </a:solidFill>
              </a:rPr>
              <a:t>  </a:t>
            </a:r>
            <a:r>
              <a:rPr lang="en-US" sz="1800" dirty="0"/>
              <a:t>         </a:t>
            </a:r>
          </a:p>
          <a:p>
            <a:r>
              <a:rPr lang="en-US" sz="1800" dirty="0">
                <a:solidFill>
                  <a:srgbClr val="FF0000"/>
                </a:solidFill>
                <a:latin typeface="Symbol" pitchFamily="18" charset="2"/>
              </a:rPr>
              <a:t>·</a:t>
            </a:r>
            <a:r>
              <a:rPr lang="en-US" sz="1800" dirty="0">
                <a:solidFill>
                  <a:srgbClr val="0000FF"/>
                </a:solidFill>
                <a:latin typeface="Symbol" pitchFamily="18" charset="2"/>
              </a:rPr>
              <a:t> </a:t>
            </a:r>
            <a:r>
              <a:rPr lang="en-US" sz="1800" dirty="0">
                <a:solidFill>
                  <a:schemeClr val="tx1"/>
                </a:solidFill>
              </a:rPr>
              <a:t>Light</a:t>
            </a:r>
            <a:r>
              <a:rPr lang="en-US" sz="1800" dirty="0">
                <a:solidFill>
                  <a:srgbClr val="0000FF"/>
                </a:solidFill>
                <a:latin typeface="Symbol" pitchFamily="18" charset="2"/>
              </a:rPr>
              <a:t> </a:t>
            </a:r>
            <a:r>
              <a:rPr lang="en-US" sz="1800" b="1" i="1" dirty="0">
                <a:solidFill>
                  <a:srgbClr val="CC00FF"/>
                </a:solidFill>
              </a:rPr>
              <a:t>Nuclei</a:t>
            </a:r>
          </a:p>
        </p:txBody>
      </p:sp>
      <p:sp>
        <p:nvSpPr>
          <p:cNvPr id="8" name="Left Arrow 31">
            <a:extLst>
              <a:ext uri="{FF2B5EF4-FFF2-40B4-BE49-F238E27FC236}">
                <a16:creationId xmlns:a16="http://schemas.microsoft.com/office/drawing/2014/main" id="{6ACD3B4F-BE08-03FC-30B0-DE9383B18AD2}"/>
              </a:ext>
            </a:extLst>
          </p:cNvPr>
          <p:cNvSpPr/>
          <p:nvPr/>
        </p:nvSpPr>
        <p:spPr>
          <a:xfrm rot="10800000">
            <a:off x="8425337" y="5279574"/>
            <a:ext cx="805466" cy="468469"/>
          </a:xfrm>
          <a:prstGeom prst="leftArrow">
            <a:avLst/>
          </a:prstGeom>
          <a:solidFill>
            <a:srgbClr val="00CCFF"/>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1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5"/>
            <a:ext cx="10515600" cy="1325563"/>
          </a:xfrm>
        </p:spPr>
        <p:txBody>
          <a:bodyPr>
            <a:normAutofit/>
          </a:bodyPr>
          <a:lstStyle/>
          <a:p>
            <a:pPr algn="ctr"/>
            <a:r>
              <a:rPr lang="en-US" sz="4000" dirty="0">
                <a:latin typeface="Times New Roman"/>
                <a:cs typeface="Times New Roman"/>
              </a:rPr>
              <a:t>Spectroscopy of Baryon and Hyperon Resonances</a:t>
            </a:r>
            <a:br>
              <a:rPr lang="en-US" sz="4000" dirty="0">
                <a:latin typeface="Times New Roman"/>
                <a:cs typeface="Times New Roman"/>
              </a:rPr>
            </a:br>
            <a:r>
              <a:rPr lang="en-US" sz="4000" dirty="0">
                <a:latin typeface="Times New Roman"/>
                <a:cs typeface="Times New Roman"/>
              </a:rPr>
              <a:t>Pion Beams are Needed</a:t>
            </a:r>
          </a:p>
        </p:txBody>
      </p:sp>
      <p:sp>
        <p:nvSpPr>
          <p:cNvPr id="3" name="Content Placeholder 2"/>
          <p:cNvSpPr>
            <a:spLocks noGrp="1"/>
          </p:cNvSpPr>
          <p:nvPr>
            <p:ph idx="1"/>
          </p:nvPr>
        </p:nvSpPr>
        <p:spPr>
          <a:xfrm>
            <a:off x="928352" y="1499275"/>
            <a:ext cx="10515600" cy="4178511"/>
          </a:xfrm>
        </p:spPr>
        <p:txBody>
          <a:bodyPr>
            <a:noAutofit/>
          </a:bodyPr>
          <a:lstStyle/>
          <a:p>
            <a:pPr algn="just"/>
            <a:r>
              <a:rPr lang="en-US" sz="2400" dirty="0">
                <a:latin typeface="Times New Roman" panose="02020603050405020304" pitchFamily="18" charset="0"/>
                <a:cs typeface="Times New Roman" panose="02020603050405020304" pitchFamily="18" charset="0"/>
              </a:rPr>
              <a:t>Most current knowledge about the bound states of three light quarks comes from PWAs of </a:t>
            </a:r>
            <a:r>
              <a:rPr lang="en-US" sz="2400" dirty="0">
                <a:solidFill>
                  <a:srgbClr val="0000FF"/>
                </a:solidFill>
                <a:latin typeface="Times New Roman" panose="02020603050405020304" pitchFamily="18" charset="0"/>
                <a:cs typeface="Times New Roman" panose="02020603050405020304" pitchFamily="18" charset="0"/>
              </a:rPr>
              <a:t>πN </a:t>
            </a:r>
            <a:r>
              <a:rPr lang="en-US" sz="2400" b="1" i="1" kern="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πN scattering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Measurements of πN elastic scattering are required to determine absolute πN branching ratios.</a:t>
            </a:r>
          </a:p>
          <a:p>
            <a:pPr algn="just"/>
            <a:r>
              <a:rPr lang="en-US" sz="2400" dirty="0">
                <a:latin typeface="Times New Roman" panose="02020603050405020304" pitchFamily="18" charset="0"/>
                <a:cs typeface="Times New Roman" panose="02020603050405020304" pitchFamily="18" charset="0"/>
              </a:rPr>
              <a:t>Without that information it is impossible to determine the absolute branching ratios for other decay channels. </a:t>
            </a:r>
          </a:p>
          <a:p>
            <a:pPr algn="just"/>
            <a:r>
              <a:rPr lang="en-US" sz="2400" dirty="0">
                <a:latin typeface="Times New Roman" panose="02020603050405020304" pitchFamily="18" charset="0"/>
                <a:cs typeface="Times New Roman" panose="02020603050405020304" pitchFamily="18" charset="0"/>
              </a:rPr>
              <a:t>Summary of resonance properties is provided in </a:t>
            </a:r>
            <a:r>
              <a:rPr lang="en-US" sz="2400" dirty="0">
                <a:solidFill>
                  <a:srgbClr val="0000FF"/>
                </a:solidFill>
                <a:latin typeface="Times New Roman" panose="02020603050405020304" pitchFamily="18" charset="0"/>
                <a:cs typeface="Times New Roman" panose="02020603050405020304" pitchFamily="18" charset="0"/>
              </a:rPr>
              <a:t>Review of Particle Physics</a:t>
            </a:r>
            <a:r>
              <a:rPr lang="en-US" sz="2400" dirty="0">
                <a:latin typeface="Times New Roman" panose="02020603050405020304" pitchFamily="18" charset="0"/>
                <a:cs typeface="Times New Roman" panose="02020603050405020304" pitchFamily="18" charset="0"/>
              </a:rPr>
              <a:t>.[5]</a:t>
            </a:r>
          </a:p>
          <a:p>
            <a:pPr algn="just"/>
            <a:r>
              <a:rPr lang="en-US" sz="2400" dirty="0">
                <a:latin typeface="Times New Roman" panose="02020603050405020304" pitchFamily="18" charset="0"/>
                <a:cs typeface="Times New Roman" panose="02020603050405020304" pitchFamily="18" charset="0"/>
              </a:rPr>
              <a:t>Comparison of experimental results and models → “</a:t>
            </a:r>
            <a:r>
              <a:rPr lang="en-US" sz="2400" i="1" dirty="0">
                <a:solidFill>
                  <a:srgbClr val="0000FF"/>
                </a:solidFill>
                <a:latin typeface="Times New Roman" panose="02020603050405020304" pitchFamily="18" charset="0"/>
                <a:cs typeface="Times New Roman" panose="02020603050405020304" pitchFamily="18" charset="0"/>
              </a:rPr>
              <a:t>missing resonances</a:t>
            </a:r>
            <a:r>
              <a:rPr lang="en-US" sz="2400" dirty="0">
                <a:latin typeface="Times New Roman" panose="02020603050405020304" pitchFamily="18" charset="0"/>
                <a:cs typeface="Times New Roman" panose="02020603050405020304" pitchFamily="18" charset="0"/>
              </a:rPr>
              <a:t>”.[6] </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p>
        </p:txBody>
      </p:sp>
      <p:pic>
        <p:nvPicPr>
          <p:cNvPr id="7" name="Picture 6">
            <a:extLst>
              <a:ext uri="{FF2B5EF4-FFF2-40B4-BE49-F238E27FC236}">
                <a16:creationId xmlns:a16="http://schemas.microsoft.com/office/drawing/2014/main" id="{39595587-90A3-97BE-4AF3-1F47D6BA2647}"/>
              </a:ext>
            </a:extLst>
          </p:cNvPr>
          <p:cNvPicPr>
            <a:picLocks noChangeAspect="1"/>
          </p:cNvPicPr>
          <p:nvPr/>
        </p:nvPicPr>
        <p:blipFill>
          <a:blip r:embed="rId2"/>
          <a:stretch>
            <a:fillRect/>
          </a:stretch>
        </p:blipFill>
        <p:spPr>
          <a:xfrm>
            <a:off x="398646" y="5257286"/>
            <a:ext cx="4711700" cy="546100"/>
          </a:xfrm>
          <a:prstGeom prst="rect">
            <a:avLst/>
          </a:prstGeom>
          <a:solidFill>
            <a:srgbClr val="FFFF00"/>
          </a:solidFill>
        </p:spPr>
      </p:pic>
      <p:pic>
        <p:nvPicPr>
          <p:cNvPr id="9" name="Picture 8">
            <a:extLst>
              <a:ext uri="{FF2B5EF4-FFF2-40B4-BE49-F238E27FC236}">
                <a16:creationId xmlns:a16="http://schemas.microsoft.com/office/drawing/2014/main" id="{82C06896-CE5F-9047-5CD0-F83566EBE075}"/>
              </a:ext>
            </a:extLst>
          </p:cNvPr>
          <p:cNvPicPr>
            <a:picLocks noChangeAspect="1"/>
          </p:cNvPicPr>
          <p:nvPr/>
        </p:nvPicPr>
        <p:blipFill>
          <a:blip r:embed="rId3"/>
          <a:stretch>
            <a:fillRect/>
          </a:stretch>
        </p:blipFill>
        <p:spPr>
          <a:xfrm>
            <a:off x="5063852" y="5345820"/>
            <a:ext cx="594360" cy="365760"/>
          </a:xfrm>
          <a:prstGeom prst="rect">
            <a:avLst/>
          </a:prstGeom>
        </p:spPr>
      </p:pic>
      <p:pic>
        <p:nvPicPr>
          <p:cNvPr id="11" name="Picture 10">
            <a:extLst>
              <a:ext uri="{FF2B5EF4-FFF2-40B4-BE49-F238E27FC236}">
                <a16:creationId xmlns:a16="http://schemas.microsoft.com/office/drawing/2014/main" id="{32AAE466-6D15-E694-F341-95E894E01DA6}"/>
              </a:ext>
            </a:extLst>
          </p:cNvPr>
          <p:cNvPicPr>
            <a:picLocks noChangeAspect="1"/>
          </p:cNvPicPr>
          <p:nvPr/>
        </p:nvPicPr>
        <p:blipFill>
          <a:blip r:embed="rId4"/>
          <a:stretch>
            <a:fillRect/>
          </a:stretch>
        </p:blipFill>
        <p:spPr>
          <a:xfrm>
            <a:off x="5776103" y="4940707"/>
            <a:ext cx="6299200" cy="1155700"/>
          </a:xfrm>
          <a:prstGeom prst="rect">
            <a:avLst/>
          </a:prstGeom>
          <a:solidFill>
            <a:srgbClr val="FFFF00"/>
          </a:solidFill>
        </p:spPr>
      </p:pic>
    </p:spTree>
    <p:extLst>
      <p:ext uri="{BB962C8B-B14F-4D97-AF65-F5344CB8AC3E}">
        <p14:creationId xmlns:p14="http://schemas.microsoft.com/office/powerpoint/2010/main" val="12847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731"/>
            <a:ext cx="10515600" cy="1325563"/>
          </a:xfrm>
        </p:spPr>
        <p:txBody>
          <a:bodyPr>
            <a:normAutofit/>
          </a:bodyPr>
          <a:lstStyle/>
          <a:p>
            <a:pPr algn="ctr"/>
            <a:r>
              <a:rPr lang="en-US" sz="4000" dirty="0">
                <a:latin typeface="Times New Roman"/>
                <a:cs typeface="Times New Roman"/>
              </a:rPr>
              <a:t>Spectroscopy of Baryon and Hyperon Resonances</a:t>
            </a:r>
            <a:br>
              <a:rPr lang="en-US" sz="4000" dirty="0">
                <a:latin typeface="Times New Roman"/>
                <a:cs typeface="Times New Roman"/>
              </a:rPr>
            </a:br>
            <a:r>
              <a:rPr lang="en-US" sz="4000" dirty="0">
                <a:latin typeface="Times New Roman"/>
                <a:cs typeface="Times New Roman"/>
              </a:rPr>
              <a:t>Pion and Kaon Beams</a:t>
            </a:r>
            <a:endParaRPr lang="en-US" sz="4000" dirty="0"/>
          </a:p>
        </p:txBody>
      </p:sp>
      <p:sp>
        <p:nvSpPr>
          <p:cNvPr id="3" name="Content Placeholder 2"/>
          <p:cNvSpPr>
            <a:spLocks noGrp="1"/>
          </p:cNvSpPr>
          <p:nvPr>
            <p:ph idx="1"/>
          </p:nvPr>
        </p:nvSpPr>
        <p:spPr>
          <a:xfrm>
            <a:off x="838200" y="1943342"/>
            <a:ext cx="10515600" cy="4131993"/>
          </a:xfrm>
        </p:spPr>
        <p:txBody>
          <a:bodyPr>
            <a:noAutofit/>
          </a:bodyPr>
          <a:lstStyle/>
          <a:p>
            <a:pPr algn="just"/>
            <a:r>
              <a:rPr lang="en-US" sz="2400" dirty="0">
                <a:latin typeface="Times New Roman" panose="02020603050405020304" pitchFamily="18" charset="0"/>
                <a:cs typeface="Times New Roman" panose="02020603050405020304" pitchFamily="18" charset="0"/>
              </a:rPr>
              <a:t>Most existing Meson Factories data on </a:t>
            </a:r>
            <a:r>
              <a:rPr lang="en-US" sz="2400" i="1" dirty="0">
                <a:latin typeface="Times New Roman" panose="02020603050405020304" pitchFamily="18" charset="0"/>
                <a:cs typeface="Times New Roman" panose="02020603050405020304" pitchFamily="18" charset="0"/>
              </a:rPr>
              <a:t>πN ηN, K</a:t>
            </a:r>
            <a:r>
              <a:rPr lang="en-US" sz="2400" dirty="0">
                <a:latin typeface="Times New Roman" panose="02020603050405020304" pitchFamily="18" charset="0"/>
                <a:cs typeface="Times New Roman" panose="02020603050405020304" pitchFamily="18" charset="0"/>
              </a:rPr>
              <a:t>Λ</a:t>
            </a:r>
            <a:r>
              <a:rPr lang="en-US" sz="2400" i="1" dirty="0">
                <a:latin typeface="Times New Roman" panose="02020603050405020304" pitchFamily="18" charset="0"/>
                <a:cs typeface="Times New Roman" panose="02020603050405020304" pitchFamily="18" charset="0"/>
              </a:rPr>
              <a:t>, K</a:t>
            </a:r>
            <a:r>
              <a:rPr lang="en-US" sz="2400" dirty="0">
                <a:latin typeface="Times New Roman" panose="02020603050405020304" pitchFamily="18" charset="0"/>
                <a:cs typeface="Times New Roman" panose="02020603050405020304" pitchFamily="18" charset="0"/>
              </a:rPr>
              <a:t>Σ  are 20 - 40 years old. [7] </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many cases, </a:t>
            </a:r>
            <a:r>
              <a:rPr lang="en-US" sz="2400" dirty="0">
                <a:solidFill>
                  <a:srgbClr val="0000FF"/>
                </a:solidFill>
                <a:latin typeface="Times New Roman" panose="02020603050405020304" pitchFamily="18" charset="0"/>
                <a:cs typeface="Times New Roman" panose="02020603050405020304" pitchFamily="18" charset="0"/>
              </a:rPr>
              <a:t>systematic uncertainties were not reported or underestimated</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Analyses </a:t>
            </a:r>
            <a:r>
              <a:rPr lang="en-US" sz="2400" dirty="0">
                <a:solidFill>
                  <a:srgbClr val="0000FF"/>
                </a:solidFill>
                <a:latin typeface="Times New Roman" panose="02020603050405020304" pitchFamily="18" charset="0"/>
                <a:cs typeface="Times New Roman" panose="02020603050405020304" pitchFamily="18" charset="0"/>
              </a:rPr>
              <a:t>agree on 4-star resonances</a:t>
            </a:r>
            <a:r>
              <a:rPr lang="en-US" sz="2400" dirty="0">
                <a:latin typeface="Times New Roman" panose="02020603050405020304" pitchFamily="18" charset="0"/>
                <a:cs typeface="Times New Roman" panose="02020603050405020304" pitchFamily="18" charset="0"/>
              </a:rPr>
              <a:t> visible in elastic </a:t>
            </a:r>
            <a:r>
              <a:rPr lang="en-US" sz="2400" i="1" dirty="0">
                <a:latin typeface="Times New Roman" panose="02020603050405020304" pitchFamily="18" charset="0"/>
                <a:cs typeface="Times New Roman" panose="02020603050405020304" pitchFamily="18" charset="0"/>
              </a:rPr>
              <a:t>πN </a:t>
            </a:r>
            <a:r>
              <a:rPr lang="en-US" sz="2400" dirty="0">
                <a:latin typeface="Times New Roman" panose="02020603050405020304" pitchFamily="18" charset="0"/>
                <a:cs typeface="Times New Roman" panose="02020603050405020304" pitchFamily="18" charset="0"/>
              </a:rPr>
              <a:t>scattering; poor pion-induced data led different analyses to claim  </a:t>
            </a:r>
            <a:r>
              <a:rPr lang="en-US" sz="2400" dirty="0">
                <a:solidFill>
                  <a:srgbClr val="0000FF"/>
                </a:solidFill>
                <a:latin typeface="Times New Roman" panose="02020603050405020304" pitchFamily="18" charset="0"/>
                <a:cs typeface="Times New Roman" panose="02020603050405020304" pitchFamily="18" charset="0"/>
              </a:rPr>
              <a:t>different resonance content</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0000FF"/>
                </a:solidFill>
                <a:latin typeface="Times New Roman" panose="02020603050405020304" pitchFamily="18" charset="0"/>
                <a:cs typeface="Times New Roman" panose="02020603050405020304" pitchFamily="18" charset="0"/>
              </a:rPr>
              <a:t>No conclusive agreement on resonances that couple weakly to the </a:t>
            </a:r>
            <a:r>
              <a:rPr lang="en-US" sz="2400" i="1" dirty="0">
                <a:solidFill>
                  <a:srgbClr val="0000FF"/>
                </a:solidFill>
                <a:latin typeface="Times New Roman" panose="02020603050405020304" pitchFamily="18" charset="0"/>
                <a:cs typeface="Times New Roman" panose="02020603050405020304" pitchFamily="18" charset="0"/>
              </a:rPr>
              <a:t>πN </a:t>
            </a:r>
            <a:r>
              <a:rPr lang="en-US" sz="2400" dirty="0">
                <a:solidFill>
                  <a:srgbClr val="0000FF"/>
                </a:solidFill>
                <a:latin typeface="Times New Roman" panose="02020603050405020304" pitchFamily="18" charset="0"/>
                <a:cs typeface="Times New Roman" panose="02020603050405020304" pitchFamily="18" charset="0"/>
              </a:rPr>
              <a:t>channel</a:t>
            </a:r>
            <a:r>
              <a:rPr lang="en-US" sz="2400" dirty="0">
                <a:latin typeface="Times New Roman" panose="02020603050405020304" pitchFamily="18" charset="0"/>
                <a:cs typeface="Times New Roman" panose="02020603050405020304" pitchFamily="18" charset="0"/>
              </a:rPr>
              <a:t>. [8]</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First determinations of pole position for </a:t>
            </a:r>
            <a:r>
              <a:rPr lang="en-US" sz="2400" dirty="0" err="1">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(1520) obtained only recently. [9] </a:t>
            </a:r>
          </a:p>
          <a:p>
            <a:pPr algn="just"/>
            <a:r>
              <a:rPr lang="en-US" sz="2400" dirty="0">
                <a:latin typeface="Times New Roman" panose="02020603050405020304" pitchFamily="18" charset="0"/>
                <a:cs typeface="Times New Roman" panose="02020603050405020304" pitchFamily="18" charset="0"/>
              </a:rPr>
              <a:t>Intense kaon beams provide opportunities to locate missing resonances and establish properties of decay channels for higher excited states.</a:t>
            </a:r>
          </a:p>
          <a:p>
            <a:pPr algn="just"/>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036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B565-F9D9-579B-42E5-090BBC4829D7}"/>
              </a:ext>
            </a:extLst>
          </p:cNvPr>
          <p:cNvSpPr>
            <a:spLocks noGrp="1"/>
          </p:cNvSpPr>
          <p:nvPr>
            <p:ph type="title"/>
          </p:nvPr>
        </p:nvSpPr>
        <p:spPr>
          <a:xfrm>
            <a:off x="838200" y="146184"/>
            <a:ext cx="10515600" cy="1325563"/>
          </a:xfrm>
        </p:spPr>
        <p:txBody>
          <a:bodyPr>
            <a:normAutofit fontScale="90000"/>
          </a:bodyPr>
          <a:lstStyle/>
          <a:p>
            <a:pPr algn="ctr"/>
            <a:r>
              <a:rPr lang="en-US" sz="4400" dirty="0">
                <a:latin typeface="Times New Roman"/>
                <a:cs typeface="Times New Roman"/>
              </a:rPr>
              <a:t>Spectroscopy of Baryon and Hyperon Resonances</a:t>
            </a:r>
            <a:br>
              <a:rPr lang="en-US" sz="4400" dirty="0">
                <a:latin typeface="Times New Roman"/>
                <a:cs typeface="Times New Roman"/>
              </a:rPr>
            </a:br>
            <a:r>
              <a:rPr lang="en-US" sz="4400" dirty="0">
                <a:latin typeface="Times New Roman"/>
                <a:cs typeface="Times New Roman"/>
              </a:rPr>
              <a:t>Pion and Kaon Beams</a:t>
            </a:r>
            <a:endParaRPr lang="en-US" dirty="0"/>
          </a:p>
        </p:txBody>
      </p:sp>
      <p:sp>
        <p:nvSpPr>
          <p:cNvPr id="3" name="Content Placeholder 2">
            <a:extLst>
              <a:ext uri="{FF2B5EF4-FFF2-40B4-BE49-F238E27FC236}">
                <a16:creationId xmlns:a16="http://schemas.microsoft.com/office/drawing/2014/main" id="{771449CF-0E3F-095A-3C91-B8CA108ABB9B}"/>
              </a:ext>
            </a:extLst>
          </p:cNvPr>
          <p:cNvSpPr>
            <a:spLocks noGrp="1"/>
          </p:cNvSpPr>
          <p:nvPr>
            <p:ph idx="1"/>
          </p:nvPr>
        </p:nvSpPr>
        <p:spPr>
          <a:xfrm>
            <a:off x="838200" y="1385878"/>
            <a:ext cx="10515600" cy="4976007"/>
          </a:xfrm>
        </p:spPr>
        <p:txBody>
          <a:bodyPr>
            <a:noAutofit/>
          </a:bodyPr>
          <a:lstStyle/>
          <a:p>
            <a:r>
              <a:rPr lang="en-US" sz="2400" dirty="0">
                <a:effectLst/>
                <a:latin typeface="Times New Roman" panose="02020603050405020304" pitchFamily="18" charset="0"/>
                <a:cs typeface="Times New Roman" panose="02020603050405020304" pitchFamily="18" charset="0"/>
              </a:rPr>
              <a:t>Goals of EM facilities benefit by hadron-beam data of a quality like EM data. </a:t>
            </a:r>
          </a:p>
          <a:p>
            <a:r>
              <a:rPr lang="en-US" sz="2400" dirty="0">
                <a:effectLst/>
                <a:latin typeface="Times New Roman" panose="02020603050405020304" pitchFamily="18" charset="0"/>
                <a:cs typeface="Times New Roman" panose="02020603050405020304" pitchFamily="18" charset="0"/>
              </a:rPr>
              <a:t>A vigorous program in hadronic physics requires </a:t>
            </a:r>
            <a:r>
              <a:rPr lang="en-US" sz="2400" dirty="0">
                <a:latin typeface="Times New Roman" panose="02020603050405020304" pitchFamily="18" charset="0"/>
                <a:cs typeface="Times New Roman" panose="02020603050405020304" pitchFamily="18" charset="0"/>
              </a:rPr>
              <a:t>facilities with </a:t>
            </a:r>
            <a:r>
              <a:rPr lang="en-US" sz="2400" dirty="0">
                <a:effectLst/>
                <a:latin typeface="Times New Roman" panose="02020603050405020304" pitchFamily="18" charset="0"/>
                <a:cs typeface="Times New Roman" panose="02020603050405020304" pitchFamily="18" charset="0"/>
              </a:rPr>
              <a:t>pion/kaon beams.</a:t>
            </a:r>
          </a:p>
          <a:p>
            <a:r>
              <a:rPr lang="en-US" sz="2400" dirty="0">
                <a:effectLst/>
                <a:latin typeface="Times New Roman" panose="02020603050405020304" pitchFamily="18" charset="0"/>
                <a:cs typeface="Times New Roman" panose="02020603050405020304" pitchFamily="18" charset="0"/>
              </a:rPr>
              <a:t> A facility in which a “complete program” of  </a:t>
            </a:r>
            <a:r>
              <a:rPr lang="el-GR" sz="2400" i="1" dirty="0">
                <a:effectLst/>
                <a:latin typeface="Times New Roman" panose="02020603050405020304" pitchFamily="18" charset="0"/>
                <a:cs typeface="Times New Roman" panose="02020603050405020304" pitchFamily="18" charset="0"/>
              </a:rPr>
              <a:t>π</a:t>
            </a:r>
            <a:r>
              <a:rPr lang="en-US" sz="2400" i="1" dirty="0">
                <a:effectLst/>
                <a:latin typeface="Times New Roman" panose="02020603050405020304" pitchFamily="18" charset="0"/>
                <a:cs typeface="Times New Roman" panose="02020603050405020304" pitchFamily="18" charset="0"/>
              </a:rPr>
              <a:t>N→</a:t>
            </a:r>
            <a:r>
              <a:rPr lang="el-GR" sz="2400" i="1" dirty="0">
                <a:effectLst/>
                <a:latin typeface="Times New Roman" panose="02020603050405020304" pitchFamily="18" charset="0"/>
                <a:cs typeface="Times New Roman" panose="02020603050405020304" pitchFamily="18" charset="0"/>
              </a:rPr>
              <a:t> π</a:t>
            </a:r>
            <a:r>
              <a:rPr lang="en-US" sz="2400" i="1" dirty="0">
                <a:effectLst/>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Λ,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Σ</a:t>
            </a:r>
            <a:r>
              <a:rPr lang="el-GR" sz="2400" baseline="30000" dirty="0">
                <a:effectLst/>
                <a:latin typeface="Times New Roman" panose="02020603050405020304" pitchFamily="18" charset="0"/>
                <a:cs typeface="Times New Roman" panose="02020603050405020304" pitchFamily="18" charset="0"/>
              </a:rPr>
              <a:t>0</a:t>
            </a:r>
            <a:r>
              <a:rPr lang="el-GR"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Σ</a:t>
            </a:r>
            <a:r>
              <a:rPr lang="el-GR" sz="2400" i="1"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and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K</a:t>
            </a:r>
            <a:r>
              <a:rPr lang="en-US"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Σ</a:t>
            </a:r>
            <a:r>
              <a:rPr lang="el-GR" sz="2400" baseline="30000" dirty="0">
                <a:effectLst/>
                <a:latin typeface="Times New Roman" panose="02020603050405020304" pitchFamily="18" charset="0"/>
                <a:cs typeface="Times New Roman" panose="02020603050405020304" pitchFamily="18" charset="0"/>
              </a:rPr>
              <a:t>+</a:t>
            </a:r>
            <a:r>
              <a:rPr lang="el-GR"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can be measured would be very useful. </a:t>
            </a:r>
          </a:p>
          <a:p>
            <a:r>
              <a:rPr lang="en-US" sz="2400" dirty="0">
                <a:effectLst/>
                <a:latin typeface="Times New Roman" panose="02020603050405020304" pitchFamily="18" charset="0"/>
                <a:cs typeface="Times New Roman" panose="02020603050405020304" pitchFamily="18" charset="0"/>
              </a:rPr>
              <a:t>Full solid angle coverage is required to study inelastic reactions such as </a:t>
            </a:r>
            <a:r>
              <a:rPr lang="el-GR" sz="2400" i="1" dirty="0">
                <a:effectLst/>
                <a:latin typeface="Times New Roman" panose="02020603050405020304" pitchFamily="18" charset="0"/>
                <a:cs typeface="Times New Roman" panose="02020603050405020304" pitchFamily="18" charset="0"/>
              </a:rPr>
              <a:t>π</a:t>
            </a:r>
            <a:r>
              <a:rPr lang="el-GR" sz="2400" i="1"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a:t>
            </a:r>
            <a:r>
              <a:rPr lang="el-GR" sz="2400" i="1" dirty="0">
                <a:effectLst/>
                <a:latin typeface="Times New Roman" panose="02020603050405020304" pitchFamily="18" charset="0"/>
                <a:cs typeface="Times New Roman" panose="02020603050405020304" pitchFamily="18" charset="0"/>
              </a:rPr>
              <a:t>η</a:t>
            </a:r>
            <a:r>
              <a:rPr lang="en-US" sz="2400" i="1" dirty="0">
                <a:effectLst/>
                <a:latin typeface="Times New Roman" panose="02020603050405020304" pitchFamily="18" charset="0"/>
                <a:cs typeface="Times New Roman" panose="02020603050405020304" pitchFamily="18" charset="0"/>
              </a:rPr>
              <a:t>n</a:t>
            </a:r>
            <a:r>
              <a:rPr lang="en-US" sz="2400" dirty="0">
                <a:effectLst/>
                <a:latin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 → </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0</a:t>
            </a:r>
            <a:r>
              <a:rPr lang="el-GR" sz="2400" i="1" dirty="0">
                <a:effectLst/>
                <a:latin typeface="Times New Roman" panose="02020603050405020304" pitchFamily="18" charset="0"/>
                <a:cs typeface="Times New Roman" panose="02020603050405020304" pitchFamily="18" charset="0"/>
              </a:rPr>
              <a:t>π</a:t>
            </a:r>
            <a:r>
              <a:rPr lang="el-GR" sz="2400" baseline="30000" dirty="0">
                <a:effectLst/>
                <a:latin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cs typeface="Times New Roman" panose="02020603050405020304" pitchFamily="18" charset="0"/>
              </a:rPr>
              <a:t>p</a:t>
            </a:r>
            <a:r>
              <a:rPr lang="en-US" sz="2400" dirty="0">
                <a:effectLst/>
                <a:latin typeface="Times New Roman" panose="02020603050405020304" pitchFamily="18" charset="0"/>
                <a:cs typeface="Times New Roman" panose="02020603050405020304" pitchFamily="18" charset="0"/>
              </a:rPr>
              <a:t>, strangeness production </a:t>
            </a:r>
            <a:r>
              <a:rPr lang="en-US" sz="2400" dirty="0">
                <a:latin typeface="Times New Roman" panose="02020603050405020304" pitchFamily="18" charset="0"/>
                <a:cs typeface="Times New Roman" panose="02020603050405020304" pitchFamily="18" charset="0"/>
              </a:rPr>
              <a:t>and </a:t>
            </a:r>
            <a:r>
              <a:rPr lang="en-US" sz="2400" dirty="0">
                <a:effectLst/>
                <a:latin typeface="Times New Roman" panose="02020603050405020304" pitchFamily="18" charset="0"/>
                <a:cs typeface="Times New Roman" panose="02020603050405020304" pitchFamily="18" charset="0"/>
              </a:rPr>
              <a:t>other reactions.</a:t>
            </a:r>
          </a:p>
          <a:p>
            <a:r>
              <a:rPr lang="en-US" sz="2400" dirty="0">
                <a:effectLst/>
                <a:latin typeface="Times New Roman" panose="02020603050405020304" pitchFamily="18" charset="0"/>
                <a:cs typeface="Times New Roman" panose="02020603050405020304" pitchFamily="18" charset="0"/>
              </a:rPr>
              <a:t> Such a facility should be able to </a:t>
            </a:r>
            <a:r>
              <a:rPr lang="en-US" sz="2400" dirty="0">
                <a:latin typeface="Times New Roman" panose="02020603050405020304" pitchFamily="18" charset="0"/>
                <a:cs typeface="Times New Roman" panose="02020603050405020304" pitchFamily="18" charset="0"/>
              </a:rPr>
              <a:t>do</a:t>
            </a:r>
            <a:r>
              <a:rPr lang="en-US" sz="2400" dirty="0">
                <a:effectLst/>
                <a:latin typeface="Times New Roman" panose="02020603050405020304" pitchFamily="18" charset="0"/>
                <a:cs typeface="Times New Roman" panose="02020603050405020304" pitchFamily="18" charset="0"/>
              </a:rPr>
              <a:t> baryon spectroscopy measurements up to </a:t>
            </a:r>
            <a:r>
              <a:rPr lang="en-US" sz="2400" i="1" dirty="0">
                <a:effectLst/>
                <a:latin typeface="Times New Roman" panose="02020603050405020304" pitchFamily="18" charset="0"/>
                <a:cs typeface="Times New Roman" panose="02020603050405020304" pitchFamily="18" charset="0"/>
              </a:rPr>
              <a:t>W </a:t>
            </a:r>
            <a:r>
              <a:rPr lang="en-US" sz="2400" dirty="0">
                <a:effectLst/>
                <a:latin typeface="Times New Roman" panose="02020603050405020304" pitchFamily="18" charset="0"/>
                <a:cs typeface="Times New Roman" panose="02020603050405020304" pitchFamily="18" charset="0"/>
              </a:rPr>
              <a:t>of about 2.5 GeV; this requires pion beams </a:t>
            </a:r>
            <a:r>
              <a:rPr lang="en-US" sz="2400" dirty="0">
                <a:latin typeface="Times New Roman" panose="02020603050405020304" pitchFamily="18" charset="0"/>
                <a:cs typeface="Times New Roman" panose="02020603050405020304" pitchFamily="18" charset="0"/>
              </a:rPr>
              <a:t>of</a:t>
            </a:r>
            <a:r>
              <a:rPr lang="en-US" sz="2400" dirty="0">
                <a:effectLst/>
                <a:latin typeface="Times New Roman" panose="02020603050405020304" pitchFamily="18" charset="0"/>
                <a:cs typeface="Times New Roman" panose="02020603050405020304" pitchFamily="18" charset="0"/>
              </a:rPr>
              <a:t> about 2.85 GeV/</a:t>
            </a:r>
            <a:r>
              <a:rPr lang="en-US" sz="2400" i="1" dirty="0">
                <a:effectLst/>
                <a:latin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The 2 GeV/</a:t>
            </a:r>
            <a:r>
              <a:rPr lang="en-US" sz="2400" i="1" dirty="0">
                <a:effectLst/>
                <a:latin typeface="Times New Roman" panose="02020603050405020304" pitchFamily="18" charset="0"/>
                <a:cs typeface="Times New Roman" panose="02020603050405020304" pitchFamily="18" charset="0"/>
              </a:rPr>
              <a:t>c </a:t>
            </a:r>
            <a:r>
              <a:rPr lang="en-US" sz="2400" dirty="0">
                <a:effectLst/>
                <a:latin typeface="Times New Roman" panose="02020603050405020304" pitchFamily="18" charset="0"/>
                <a:cs typeface="Times New Roman" panose="02020603050405020304" pitchFamily="18" charset="0"/>
              </a:rPr>
              <a:t>pion beam at J-PARC allows baryon spectroscopy measurements up to </a:t>
            </a:r>
            <a:r>
              <a:rPr lang="en-US" sz="2400" i="1" dirty="0">
                <a:effectLst/>
                <a:latin typeface="Times New Roman" panose="02020603050405020304" pitchFamily="18" charset="0"/>
                <a:cs typeface="Times New Roman" panose="02020603050405020304" pitchFamily="18" charset="0"/>
              </a:rPr>
              <a:t>W ≈ </a:t>
            </a:r>
            <a:r>
              <a:rPr lang="en-US" sz="2400" dirty="0">
                <a:effectLst/>
                <a:latin typeface="Times New Roman" panose="02020603050405020304" pitchFamily="18" charset="0"/>
                <a:cs typeface="Times New Roman" panose="02020603050405020304" pitchFamily="18" charset="0"/>
              </a:rPr>
              <a:t>2150 MeV.</a:t>
            </a:r>
          </a:p>
          <a:p>
            <a:endParaRPr lang="en-US" dirty="0"/>
          </a:p>
        </p:txBody>
      </p:sp>
    </p:spTree>
    <p:extLst>
      <p:ext uri="{BB962C8B-B14F-4D97-AF65-F5344CB8AC3E}">
        <p14:creationId xmlns:p14="http://schemas.microsoft.com/office/powerpoint/2010/main" val="331096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F4B0-3F33-4BCC-DBF8-708D761C6032}"/>
              </a:ext>
            </a:extLst>
          </p:cNvPr>
          <p:cNvSpPr>
            <a:spLocks noGrp="1"/>
          </p:cNvSpPr>
          <p:nvPr>
            <p:ph type="title"/>
          </p:nvPr>
        </p:nvSpPr>
        <p:spPr>
          <a:xfrm>
            <a:off x="838200" y="146185"/>
            <a:ext cx="10515600" cy="1325563"/>
          </a:xfrm>
        </p:spPr>
        <p:txBody>
          <a:bodyPr/>
          <a:lstStyle/>
          <a:p>
            <a:pPr algn="ctr"/>
            <a:r>
              <a:rPr lang="en-US" dirty="0">
                <a:latin typeface="Times New Roman" panose="02020603050405020304" pitchFamily="18" charset="0"/>
                <a:cs typeface="Times New Roman" panose="02020603050405020304" pitchFamily="18" charset="0"/>
              </a:rPr>
              <a:t>Status of Studies with Pion Beams</a:t>
            </a:r>
          </a:p>
        </p:txBody>
      </p:sp>
      <p:sp>
        <p:nvSpPr>
          <p:cNvPr id="3" name="Content Placeholder 2">
            <a:extLst>
              <a:ext uri="{FF2B5EF4-FFF2-40B4-BE49-F238E27FC236}">
                <a16:creationId xmlns:a16="http://schemas.microsoft.com/office/drawing/2014/main" id="{E7A3ED5A-189F-78DC-0D51-E641622C1101}"/>
              </a:ext>
            </a:extLst>
          </p:cNvPr>
          <p:cNvSpPr>
            <a:spLocks noGrp="1"/>
          </p:cNvSpPr>
          <p:nvPr>
            <p:ph idx="1"/>
          </p:nvPr>
        </p:nvSpPr>
        <p:spPr>
          <a:xfrm>
            <a:off x="746975" y="1825625"/>
            <a:ext cx="10606825" cy="3750927"/>
          </a:xfrm>
        </p:spPr>
        <p:txBody>
          <a:bodyPr/>
          <a:lstStyle/>
          <a:p>
            <a:pPr algn="just"/>
            <a:r>
              <a:rPr lang="en-US" sz="2400" dirty="0">
                <a:solidFill>
                  <a:srgbClr val="231F20"/>
                </a:solidFill>
                <a:effectLst/>
                <a:latin typeface="Times New Roman" panose="02020603050405020304" pitchFamily="18" charset="0"/>
                <a:cs typeface="Times New Roman" panose="02020603050405020304" pitchFamily="18" charset="0"/>
              </a:rPr>
              <a:t>Measurements of final states involving a single pseudoscalar meson and a spin-1/2 baryon are important. </a:t>
            </a:r>
          </a:p>
          <a:p>
            <a:pPr algn="just"/>
            <a:r>
              <a:rPr lang="en-US" sz="2400" dirty="0">
                <a:solidFill>
                  <a:srgbClr val="231F20"/>
                </a:solidFill>
                <a:latin typeface="Times New Roman" panose="02020603050405020304" pitchFamily="18" charset="0"/>
                <a:cs typeface="Times New Roman" panose="02020603050405020304" pitchFamily="18" charset="0"/>
              </a:rPr>
              <a:t>R</a:t>
            </a:r>
            <a:r>
              <a:rPr lang="en-US" sz="2400" dirty="0">
                <a:solidFill>
                  <a:srgbClr val="231F20"/>
                </a:solidFill>
                <a:effectLst/>
                <a:latin typeface="Times New Roman" panose="02020603050405020304" pitchFamily="18" charset="0"/>
                <a:cs typeface="Times New Roman" panose="02020603050405020304" pitchFamily="18" charset="0"/>
              </a:rPr>
              <a:t>eactions involving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channels include:</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a:t>
            </a:r>
            <a:r>
              <a:rPr lang="en-US" sz="2400" i="1" dirty="0">
                <a:solidFill>
                  <a:srgbClr val="231F20"/>
                </a:solidFill>
                <a:effectLst/>
                <a:latin typeface="Times New Roman" panose="02020603050405020304" pitchFamily="18" charset="0"/>
                <a:cs typeface="Times New Roman" panose="02020603050405020304" pitchFamily="18" charset="0"/>
              </a:rPr>
              <a:t>p</a:t>
            </a:r>
            <a:r>
              <a:rPr lang="en-US" sz="2400" dirty="0">
                <a:solidFill>
                  <a:srgbClr val="231F20"/>
                </a:solidFill>
                <a:effectLst/>
                <a:latin typeface="Times New Roman" panose="02020603050405020304" pitchFamily="18" charset="0"/>
                <a:cs typeface="Times New Roman" panose="02020603050405020304" pitchFamily="18" charset="0"/>
              </a:rPr>
              <a:t>,</a:t>
            </a:r>
          </a:p>
          <a:p>
            <a:pPr marL="0" indent="0">
              <a:buNone/>
            </a:pPr>
            <a:r>
              <a:rPr lang="en-US" sz="2400" i="1"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γ</a:t>
            </a:r>
            <a:r>
              <a:rPr lang="en-US" sz="2400" i="1" dirty="0">
                <a:solidFill>
                  <a:srgbClr val="231F20"/>
                </a:solidFill>
                <a:effectLst/>
                <a:latin typeface="Times New Roman" panose="02020603050405020304" pitchFamily="18" charset="0"/>
                <a:cs typeface="Times New Roman" panose="02020603050405020304" pitchFamily="18" charset="0"/>
              </a:rPr>
              <a:t>n </a:t>
            </a:r>
            <a:r>
              <a:rPr lang="en-US" sz="2400" dirty="0">
                <a:solidFill>
                  <a:srgbClr val="231F20"/>
                </a:solidFill>
                <a:effectLst/>
                <a:latin typeface="Times New Roman" panose="02020603050405020304" pitchFamily="18" charset="0"/>
                <a:cs typeface="Times New Roman" panose="02020603050405020304" pitchFamily="18" charset="0"/>
              </a:rPr>
              <a:t>→ </a:t>
            </a:r>
            <a:r>
              <a:rPr lang="el-GR" sz="2400" i="1" dirty="0">
                <a:solidFill>
                  <a:srgbClr val="231F20"/>
                </a:solidFill>
                <a:effectLst/>
                <a:latin typeface="Times New Roman" panose="02020603050405020304" pitchFamily="18" charset="0"/>
                <a:cs typeface="Times New Roman" panose="02020603050405020304" pitchFamily="18" charset="0"/>
              </a:rPr>
              <a:t>π</a:t>
            </a:r>
            <a:r>
              <a:rPr lang="el-GR" sz="2400" baseline="30000" dirty="0">
                <a:solidFill>
                  <a:srgbClr val="231F20"/>
                </a:solidFill>
                <a:effectLst/>
                <a:latin typeface="Times New Roman" panose="02020603050405020304" pitchFamily="18" charset="0"/>
                <a:cs typeface="Times New Roman" panose="02020603050405020304" pitchFamily="18" charset="0"/>
              </a:rPr>
              <a:t>0</a:t>
            </a:r>
            <a:r>
              <a:rPr lang="en-US" sz="2400" i="1" dirty="0">
                <a:solidFill>
                  <a:srgbClr val="231F20"/>
                </a:solidFill>
                <a:effectLst/>
                <a:latin typeface="Times New Roman" panose="02020603050405020304" pitchFamily="18" charset="0"/>
                <a:cs typeface="Times New Roman" panose="02020603050405020304" pitchFamily="18" charset="0"/>
              </a:rPr>
              <a:t>n</a:t>
            </a:r>
            <a:r>
              <a:rPr lang="en-US" sz="2400" dirty="0">
                <a:solidFill>
                  <a:srgbClr val="231F20"/>
                </a:solidFill>
                <a:effectLst/>
                <a:latin typeface="Times New Roman" panose="02020603050405020304" pitchFamily="18" charset="0"/>
                <a:cs typeface="Times New Roman" panose="02020603050405020304" pitchFamily="18" charset="0"/>
              </a:rPr>
              <a:t>.</a:t>
            </a:r>
          </a:p>
          <a:p>
            <a:pPr algn="just"/>
            <a:r>
              <a:rPr lang="en-US" sz="2400" dirty="0">
                <a:solidFill>
                  <a:srgbClr val="231F20"/>
                </a:solidFill>
                <a:effectLst/>
                <a:latin typeface="Times New Roman" panose="02020603050405020304" pitchFamily="18" charset="0"/>
                <a:cs typeface="Times New Roman" panose="02020603050405020304" pitchFamily="18" charset="0"/>
              </a:rPr>
              <a:t>Data bases </a:t>
            </a:r>
            <a:r>
              <a:rPr lang="en-US" sz="2400" dirty="0">
                <a:solidFill>
                  <a:srgbClr val="231F20"/>
                </a:solidFill>
                <a:latin typeface="Times New Roman" panose="02020603050405020304" pitchFamily="18" charset="0"/>
                <a:cs typeface="Times New Roman" panose="02020603050405020304" pitchFamily="18" charset="0"/>
              </a:rPr>
              <a:t>for these reactions</a:t>
            </a:r>
            <a:r>
              <a:rPr lang="en-US" sz="2400" dirty="0">
                <a:solidFill>
                  <a:srgbClr val="231F20"/>
                </a:solidFill>
                <a:effectLst/>
                <a:latin typeface="Times New Roman" panose="02020603050405020304" pitchFamily="18" charset="0"/>
                <a:cs typeface="Times New Roman" panose="02020603050405020304" pitchFamily="18" charset="0"/>
              </a:rPr>
              <a:t> larger than for other reactions. </a:t>
            </a:r>
          </a:p>
          <a:p>
            <a:endParaRPr lang="en-US" dirty="0"/>
          </a:p>
        </p:txBody>
      </p:sp>
      <p:pic>
        <p:nvPicPr>
          <p:cNvPr id="4" name="Picture 5">
            <a:extLst>
              <a:ext uri="{FF2B5EF4-FFF2-40B4-BE49-F238E27FC236}">
                <a16:creationId xmlns:a16="http://schemas.microsoft.com/office/drawing/2014/main" id="{38EB1E44-86F7-47A6-101E-9E6C98D33411}"/>
              </a:ext>
            </a:extLst>
          </p:cNvPr>
          <p:cNvPicPr>
            <a:picLocks noChangeAspect="1" noChangeArrowheads="1"/>
          </p:cNvPicPr>
          <p:nvPr/>
        </p:nvPicPr>
        <p:blipFill>
          <a:blip r:embed="rId2" cstate="print"/>
          <a:srcRect/>
          <a:stretch>
            <a:fillRect/>
          </a:stretch>
        </p:blipFill>
        <p:spPr bwMode="auto">
          <a:xfrm>
            <a:off x="1532587" y="3429000"/>
            <a:ext cx="1665232" cy="990600"/>
          </a:xfrm>
          <a:prstGeom prst="rect">
            <a:avLst/>
          </a:prstGeom>
          <a:noFill/>
          <a:ln w="9525">
            <a:noFill/>
            <a:miter lim="800000"/>
            <a:headEnd/>
            <a:tailEnd/>
          </a:ln>
        </p:spPr>
      </p:pic>
      <p:pic>
        <p:nvPicPr>
          <p:cNvPr id="5" name="Picture 3">
            <a:extLst>
              <a:ext uri="{FF2B5EF4-FFF2-40B4-BE49-F238E27FC236}">
                <a16:creationId xmlns:a16="http://schemas.microsoft.com/office/drawing/2014/main" id="{CF5515B7-42EF-90D4-C3DF-D86044EC0F91}"/>
              </a:ext>
            </a:extLst>
          </p:cNvPr>
          <p:cNvPicPr>
            <a:picLocks noChangeAspect="1" noChangeArrowheads="1"/>
          </p:cNvPicPr>
          <p:nvPr/>
        </p:nvPicPr>
        <p:blipFill>
          <a:blip r:embed="rId3" cstate="print"/>
          <a:srcRect/>
          <a:stretch>
            <a:fillRect/>
          </a:stretch>
        </p:blipFill>
        <p:spPr bwMode="auto">
          <a:xfrm>
            <a:off x="7041524" y="3429000"/>
            <a:ext cx="1745673" cy="1066800"/>
          </a:xfrm>
          <a:prstGeom prst="rect">
            <a:avLst/>
          </a:prstGeom>
          <a:noFill/>
          <a:ln w="9525">
            <a:noFill/>
            <a:miter lim="800000"/>
            <a:headEnd/>
            <a:tailEnd/>
          </a:ln>
        </p:spPr>
      </p:pic>
    </p:spTree>
    <p:extLst>
      <p:ext uri="{BB962C8B-B14F-4D97-AF65-F5344CB8AC3E}">
        <p14:creationId xmlns:p14="http://schemas.microsoft.com/office/powerpoint/2010/main" val="3703973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7879</TotalTime>
  <Words>6688</Words>
  <Application>Microsoft Macintosh PowerPoint</Application>
  <PresentationFormat>Widescreen</PresentationFormat>
  <Paragraphs>435</Paragraphs>
  <Slides>49</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Calibri Light</vt:lpstr>
      <vt:lpstr>Freestyle Script</vt:lpstr>
      <vt:lpstr>Helvetica</vt:lpstr>
      <vt:lpstr>Monotype Corsiva</vt:lpstr>
      <vt:lpstr>Symbol</vt:lpstr>
      <vt:lpstr>Times</vt:lpstr>
      <vt:lpstr>Times New Roman</vt:lpstr>
      <vt:lpstr>Wingdings</vt:lpstr>
      <vt:lpstr>Office Theme</vt:lpstr>
      <vt:lpstr>Bitmap Image</vt:lpstr>
      <vt:lpstr>Physics Opportunities for Meson Beams  W.J. Briscoe and Igor Strakovsky  Department of Physics The George Washington University Virginia Science and Technology Campus Ashburn, VA 20147</vt:lpstr>
      <vt:lpstr>The Need for Meson Factories</vt:lpstr>
      <vt:lpstr>What is a Meson Factory?</vt:lpstr>
      <vt:lpstr>What Would a Modern Meson Facility Be? </vt:lpstr>
      <vt:lpstr>Hyperon Spectrum is Important</vt:lpstr>
      <vt:lpstr>Spectroscopy of Baryon and Hyperon Resonances Pion Beams are Needed</vt:lpstr>
      <vt:lpstr>Spectroscopy of Baryon and Hyperon Resonances Pion and Kaon Beams</vt:lpstr>
      <vt:lpstr>Spectroscopy of Baryon and Hyperon Resonances Pion and Kaon Beams</vt:lpstr>
      <vt:lpstr>Status of Studies with Pion Beams</vt:lpstr>
      <vt:lpstr>Why More Studies with Pion Beams are Needed</vt:lpstr>
      <vt:lpstr>Fig 1 Data available for π+p → π+p as a function of W. [10] Row 1: (blue) total data for all observables, (red) differential cross-section (dσ/dΩ) data, (green) polarization data available. Row 2: (blue) P observables data, (red) R spin data, (green) A spin observable data. </vt:lpstr>
      <vt:lpstr>Fig 2 Data available for π−p → π−p as a function of W. [10] Row 1: (blue) total amount of data available for all observables, the second plot (red) differential cross-section (dσ/dΩ) data, (green) polarization data. Row 2: (blue) P observables data, (red) R spin data available, (green) A spin data.  </vt:lpstr>
      <vt:lpstr>Fig 3 Data available for π−p → π0n as a function of W [10]. (blue) shows total amount of data available for all observables, (red) shows differential cross-section (dσ/dΩ) data, (blue) shows the amount of polarization data.</vt:lpstr>
      <vt:lpstr>Fig 4 Differential cross section C.M. for π−p (top) and π+p (bottom) elastic scattering.  EPECUR data (blue) [13] previous measurements [14]  black. Data from earlier experiments within bins of ∆θCM = ±10. GWU fit, WI08 [11] red solid curve, older KH80 [15], KA84 [16], and CMB [17] fits blue dash-dotted, green short dashed, and black dashed curves, respectively.</vt:lpstr>
      <vt:lpstr>Fig. 6 Differential cross section of the reaction π+p → K+Σ+ at plab =1.37 GeV/c from a recent J-PARC experiment [25], compared older data. [26]</vt:lpstr>
      <vt:lpstr>Other Studies with Pion Beams</vt:lpstr>
      <vt:lpstr>pp→ppN Measurements</vt:lpstr>
      <vt:lpstr>PowerPoint Presentation</vt:lpstr>
      <vt:lpstr>.</vt:lpstr>
      <vt:lpstr>.</vt:lpstr>
      <vt:lpstr>.</vt:lpstr>
      <vt:lpstr>Summary – What is Needed Today</vt:lpstr>
      <vt:lpstr>          Thanks for Listening</vt:lpstr>
      <vt:lpstr>Supplimental Material </vt:lpstr>
      <vt:lpstr>Hadron Induced Reactions</vt:lpstr>
      <vt:lpstr>Spectroscopy of Baryon and Hyperon Resonances The Missing Resonance Problem</vt:lpstr>
      <vt:lpstr>Fig 5 Data for π−p → ηn as a function of W [10]. (blue) total data available for all observables, (red) differential cross-section (dσ/dΩ) data, (blue) polarization data. </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Studies with Meson Beams</vt:lpstr>
      <vt:lpstr>PowerPoint Presentation</vt:lpstr>
      <vt:lpstr>PowerPoint Presentation</vt:lpstr>
      <vt:lpstr>PowerPoint Presentation</vt:lpstr>
      <vt:lpstr>PowerPoint Presentation</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Opportunities for Meson Beams  W.J. Briscoe and Igor Strakovsky  Department of Physics The George Washington University Virginia Science and Technology Campus Ashburn, Va 20147</dc:title>
  <dc:creator>Briscoe, Bill</dc:creator>
  <cp:lastModifiedBy>Briscoe, Bill</cp:lastModifiedBy>
  <cp:revision>94</cp:revision>
  <dcterms:created xsi:type="dcterms:W3CDTF">2022-09-26T15:39:57Z</dcterms:created>
  <dcterms:modified xsi:type="dcterms:W3CDTF">2022-10-17T08:10:37Z</dcterms:modified>
</cp:coreProperties>
</file>