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92084" r:id="rId1"/>
  </p:sldMasterIdLst>
  <p:notesMasterIdLst>
    <p:notesMasterId r:id="rId24"/>
  </p:notesMasterIdLst>
  <p:handoutMasterIdLst>
    <p:handoutMasterId r:id="rId25"/>
  </p:handoutMasterIdLst>
  <p:sldIdLst>
    <p:sldId id="892" r:id="rId2"/>
    <p:sldId id="1079" r:id="rId3"/>
    <p:sldId id="1098" r:id="rId4"/>
    <p:sldId id="1065" r:id="rId5"/>
    <p:sldId id="1057" r:id="rId6"/>
    <p:sldId id="1124" r:id="rId7"/>
    <p:sldId id="1033" r:id="rId8"/>
    <p:sldId id="1101" r:id="rId9"/>
    <p:sldId id="684" r:id="rId10"/>
    <p:sldId id="1022" r:id="rId11"/>
    <p:sldId id="1116" r:id="rId12"/>
    <p:sldId id="1126" r:id="rId13"/>
    <p:sldId id="1119" r:id="rId14"/>
    <p:sldId id="784" r:id="rId15"/>
    <p:sldId id="1042" r:id="rId16"/>
    <p:sldId id="1106" r:id="rId17"/>
    <p:sldId id="1109" r:id="rId18"/>
    <p:sldId id="1118" r:id="rId19"/>
    <p:sldId id="862" r:id="rId20"/>
    <p:sldId id="979" r:id="rId21"/>
    <p:sldId id="1121" r:id="rId22"/>
    <p:sldId id="1125" r:id="rId23"/>
  </p:sldIdLst>
  <p:sldSz cx="9144000" cy="6858000" type="screen4x3"/>
  <p:notesSz cx="7023100" cy="9309100"/>
  <p:defaultTex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48"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kotz Mokeev" initials="VM"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A0090"/>
    <a:srgbClr val="FC41EE"/>
    <a:srgbClr val="E7FD63"/>
    <a:srgbClr val="E4F967"/>
    <a:srgbClr val="6666FF"/>
    <a:srgbClr val="FF66FF"/>
    <a:srgbClr val="FFD661"/>
    <a:srgbClr val="3BE57C"/>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08" autoAdjust="0"/>
    <p:restoredTop sz="95221" autoAdjust="0"/>
  </p:normalViewPr>
  <p:slideViewPr>
    <p:cSldViewPr snapToGrid="0" snapToObjects="1">
      <p:cViewPr>
        <p:scale>
          <a:sx n="96" d="100"/>
          <a:sy n="96" d="100"/>
        </p:scale>
        <p:origin x="496" y="144"/>
      </p:cViewPr>
      <p:guideLst>
        <p:guide orient="horz" pos="348"/>
        <p:guide pos="2880"/>
      </p:guideLst>
    </p:cSldViewPr>
  </p:slideViewPr>
  <p:outlineViewPr>
    <p:cViewPr>
      <p:scale>
        <a:sx n="33" d="100"/>
        <a:sy n="33" d="100"/>
      </p:scale>
      <p:origin x="0" y="1008"/>
    </p:cViewPr>
  </p:outlineViewPr>
  <p:notesTextViewPr>
    <p:cViewPr>
      <p:scale>
        <a:sx n="100" d="100"/>
        <a:sy n="100" d="100"/>
      </p:scale>
      <p:origin x="0" y="0"/>
    </p:cViewPr>
  </p:notesTextViewPr>
  <p:sorterViewPr>
    <p:cViewPr varScale="1">
      <p:scale>
        <a:sx n="103" d="100"/>
        <a:sy n="103" d="100"/>
      </p:scale>
      <p:origin x="0" y="0"/>
    </p:cViewPr>
  </p:sorterViewPr>
  <p:notesViewPr>
    <p:cSldViewPr snapToGrid="0" snapToObjects="1">
      <p:cViewPr>
        <p:scale>
          <a:sx n="75" d="100"/>
          <a:sy n="75" d="100"/>
        </p:scale>
        <p:origin x="1200" y="-312"/>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1"/>
            <a:ext cx="3012172" cy="457670"/>
          </a:xfrm>
          <a:prstGeom prst="rect">
            <a:avLst/>
          </a:prstGeom>
          <a:noFill/>
          <a:ln w="9525">
            <a:noFill/>
            <a:miter lim="800000"/>
            <a:headEnd/>
            <a:tailEnd/>
          </a:ln>
          <a:effectLst/>
        </p:spPr>
        <p:txBody>
          <a:bodyPr vert="horz" wrap="square" lIns="91906" tIns="45955" rIns="91906" bIns="45955" numCol="1" anchor="t" anchorCtr="0" compatLnSpc="1">
            <a:prstTxWarp prst="textNoShape">
              <a:avLst/>
            </a:prstTxWarp>
          </a:bodyPr>
          <a:lstStyle>
            <a:lvl1pPr algn="l" defTabSz="920750" eaLnBrk="0" hangingPunct="0">
              <a:defRPr sz="1200">
                <a:latin typeface="Times New Roman" pitchFamily="18" charset="0"/>
                <a:cs typeface="+mn-cs"/>
              </a:defRPr>
            </a:lvl1pPr>
          </a:lstStyle>
          <a:p>
            <a:pPr>
              <a:defRPr/>
            </a:pPr>
            <a:endParaRPr lang="en-US"/>
          </a:p>
        </p:txBody>
      </p:sp>
      <p:sp>
        <p:nvSpPr>
          <p:cNvPr id="238595" name="Rectangle 3"/>
          <p:cNvSpPr>
            <a:spLocks noGrp="1" noChangeArrowheads="1"/>
          </p:cNvSpPr>
          <p:nvPr>
            <p:ph type="dt" sz="quarter" idx="1"/>
          </p:nvPr>
        </p:nvSpPr>
        <p:spPr bwMode="auto">
          <a:xfrm>
            <a:off x="4010929" y="1"/>
            <a:ext cx="3012172" cy="457670"/>
          </a:xfrm>
          <a:prstGeom prst="rect">
            <a:avLst/>
          </a:prstGeom>
          <a:noFill/>
          <a:ln w="9525">
            <a:noFill/>
            <a:miter lim="800000"/>
            <a:headEnd/>
            <a:tailEnd/>
          </a:ln>
          <a:effectLst/>
        </p:spPr>
        <p:txBody>
          <a:bodyPr vert="horz" wrap="square" lIns="91906" tIns="45955" rIns="91906" bIns="45955" numCol="1" anchor="t" anchorCtr="0" compatLnSpc="1">
            <a:prstTxWarp prst="textNoShape">
              <a:avLst/>
            </a:prstTxWarp>
          </a:bodyPr>
          <a:lstStyle>
            <a:lvl1pPr algn="r" defTabSz="920750" eaLnBrk="0" hangingPunct="0">
              <a:defRPr sz="1200">
                <a:latin typeface="Times New Roman" pitchFamily="18" charset="0"/>
                <a:cs typeface="+mn-cs"/>
              </a:defRPr>
            </a:lvl1pPr>
          </a:lstStyle>
          <a:p>
            <a:pPr>
              <a:defRPr/>
            </a:pPr>
            <a:endParaRPr lang="en-US"/>
          </a:p>
        </p:txBody>
      </p:sp>
      <p:sp>
        <p:nvSpPr>
          <p:cNvPr id="238596" name="Rectangle 4"/>
          <p:cNvSpPr>
            <a:spLocks noGrp="1" noChangeArrowheads="1"/>
          </p:cNvSpPr>
          <p:nvPr>
            <p:ph type="ftr" sz="quarter" idx="2"/>
          </p:nvPr>
        </p:nvSpPr>
        <p:spPr bwMode="auto">
          <a:xfrm>
            <a:off x="0" y="8837275"/>
            <a:ext cx="3012172" cy="459243"/>
          </a:xfrm>
          <a:prstGeom prst="rect">
            <a:avLst/>
          </a:prstGeom>
          <a:noFill/>
          <a:ln w="9525">
            <a:noFill/>
            <a:miter lim="800000"/>
            <a:headEnd/>
            <a:tailEnd/>
          </a:ln>
          <a:effectLst/>
        </p:spPr>
        <p:txBody>
          <a:bodyPr vert="horz" wrap="square" lIns="91906" tIns="45955" rIns="91906" bIns="45955" numCol="1" anchor="b" anchorCtr="0" compatLnSpc="1">
            <a:prstTxWarp prst="textNoShape">
              <a:avLst/>
            </a:prstTxWarp>
          </a:bodyPr>
          <a:lstStyle>
            <a:lvl1pPr algn="l" defTabSz="920750" eaLnBrk="0" hangingPunct="0">
              <a:defRPr sz="1200">
                <a:latin typeface="Times New Roman" pitchFamily="18" charset="0"/>
                <a:cs typeface="+mn-cs"/>
              </a:defRPr>
            </a:lvl1pPr>
          </a:lstStyle>
          <a:p>
            <a:pPr>
              <a:defRPr/>
            </a:pPr>
            <a:endParaRPr lang="en-US"/>
          </a:p>
        </p:txBody>
      </p:sp>
      <p:sp>
        <p:nvSpPr>
          <p:cNvPr id="238597" name="Rectangle 5"/>
          <p:cNvSpPr>
            <a:spLocks noGrp="1" noChangeArrowheads="1"/>
          </p:cNvSpPr>
          <p:nvPr>
            <p:ph type="sldNum" sz="quarter" idx="3"/>
          </p:nvPr>
        </p:nvSpPr>
        <p:spPr bwMode="auto">
          <a:xfrm>
            <a:off x="4010929" y="8837275"/>
            <a:ext cx="3012172" cy="459243"/>
          </a:xfrm>
          <a:prstGeom prst="rect">
            <a:avLst/>
          </a:prstGeom>
          <a:noFill/>
          <a:ln w="9525">
            <a:noFill/>
            <a:miter lim="800000"/>
            <a:headEnd/>
            <a:tailEnd/>
          </a:ln>
          <a:effectLst/>
        </p:spPr>
        <p:txBody>
          <a:bodyPr vert="horz" wrap="square" lIns="91906" tIns="45955" rIns="91906" bIns="45955" numCol="1" anchor="b" anchorCtr="0" compatLnSpc="1">
            <a:prstTxWarp prst="textNoShape">
              <a:avLst/>
            </a:prstTxWarp>
          </a:bodyPr>
          <a:lstStyle>
            <a:lvl1pPr algn="r" defTabSz="920750" eaLnBrk="0" hangingPunct="0">
              <a:defRPr sz="1200">
                <a:latin typeface="Times New Roman" pitchFamily="18" charset="0"/>
                <a:cs typeface="+mn-cs"/>
              </a:defRPr>
            </a:lvl1pPr>
          </a:lstStyle>
          <a:p>
            <a:pPr>
              <a:defRPr/>
            </a:pPr>
            <a:fld id="{47856015-4752-48E0-896A-9421CA9A4222}" type="slidenum">
              <a:rPr lang="en-US"/>
              <a:pPr>
                <a:defRPr/>
              </a:pPr>
              <a:t>‹#›</a:t>
            </a:fld>
            <a:endParaRPr lang="en-US"/>
          </a:p>
        </p:txBody>
      </p:sp>
    </p:spTree>
    <p:extLst>
      <p:ext uri="{BB962C8B-B14F-4D97-AF65-F5344CB8AC3E}">
        <p14:creationId xmlns:p14="http://schemas.microsoft.com/office/powerpoint/2010/main" val="386711955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047160" cy="462388"/>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lvl1pPr algn="l" defTabSz="930275" eaLnBrk="0" hangingPunct="0">
              <a:defRPr sz="1200">
                <a:latin typeface="Times New Roman" pitchFamily="18" charset="0"/>
                <a:cs typeface="+mn-cs"/>
              </a:defRPr>
            </a:lvl1pPr>
          </a:lstStyle>
          <a:p>
            <a:pPr>
              <a:defRPr/>
            </a:pPr>
            <a:r>
              <a:rPr lang="fr-FR"/>
              <a:t>V.</a:t>
            </a:r>
            <a:r>
              <a:rPr lang="fr-FR" err="1"/>
              <a:t>I.Mokeev</a:t>
            </a:r>
            <a:endParaRPr lang="fr-FR"/>
          </a:p>
        </p:txBody>
      </p:sp>
      <p:sp>
        <p:nvSpPr>
          <p:cNvPr id="3075" name="Rectangle 3"/>
          <p:cNvSpPr>
            <a:spLocks noGrp="1" noChangeArrowheads="1"/>
          </p:cNvSpPr>
          <p:nvPr>
            <p:ph type="dt" idx="1"/>
          </p:nvPr>
        </p:nvSpPr>
        <p:spPr bwMode="auto">
          <a:xfrm>
            <a:off x="3975940" y="1"/>
            <a:ext cx="3047160" cy="462388"/>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lvl1pPr algn="r" defTabSz="930275" eaLnBrk="0" hangingPunct="0">
              <a:defRPr sz="1200">
                <a:latin typeface="Times New Roman" pitchFamily="18" charset="0"/>
                <a:cs typeface="+mn-cs"/>
              </a:defRPr>
            </a:lvl1pPr>
          </a:lstStyle>
          <a:p>
            <a:pPr>
              <a:defRPr/>
            </a:pPr>
            <a:endParaRPr lang="fr-FR"/>
          </a:p>
        </p:txBody>
      </p:sp>
      <p:sp>
        <p:nvSpPr>
          <p:cNvPr id="87044" name="Rectangle 4"/>
          <p:cNvSpPr>
            <a:spLocks noGrp="1" noRot="1" noChangeAspect="1" noChangeArrowheads="1" noTextEdit="1"/>
          </p:cNvSpPr>
          <p:nvPr>
            <p:ph type="sldImg" idx="2"/>
          </p:nvPr>
        </p:nvSpPr>
        <p:spPr bwMode="auto">
          <a:xfrm>
            <a:off x="1187450" y="701675"/>
            <a:ext cx="4651375" cy="34893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8322" y="4422569"/>
            <a:ext cx="5146456" cy="4185085"/>
          </a:xfrm>
          <a:prstGeom prst="rect">
            <a:avLst/>
          </a:prstGeom>
          <a:noFill/>
          <a:ln w="9525">
            <a:noFill/>
            <a:miter lim="800000"/>
            <a:headEnd/>
            <a:tailEnd/>
          </a:ln>
          <a:effectLst/>
        </p:spPr>
        <p:txBody>
          <a:bodyPr vert="horz" wrap="square" lIns="92853" tIns="46426" rIns="92853" bIns="46426"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8846712"/>
            <a:ext cx="3047160" cy="462388"/>
          </a:xfrm>
          <a:prstGeom prst="rect">
            <a:avLst/>
          </a:prstGeom>
          <a:noFill/>
          <a:ln w="9525">
            <a:noFill/>
            <a:miter lim="800000"/>
            <a:headEnd/>
            <a:tailEnd/>
          </a:ln>
          <a:effectLst/>
        </p:spPr>
        <p:txBody>
          <a:bodyPr vert="horz" wrap="square" lIns="92853" tIns="46426" rIns="92853" bIns="46426" numCol="1" anchor="b" anchorCtr="0" compatLnSpc="1">
            <a:prstTxWarp prst="textNoShape">
              <a:avLst/>
            </a:prstTxWarp>
          </a:bodyPr>
          <a:lstStyle>
            <a:lvl1pPr algn="l" defTabSz="930275" eaLnBrk="0" hangingPunct="0">
              <a:defRPr sz="1200">
                <a:latin typeface="Times New Roman" pitchFamily="18"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975940" y="8846712"/>
            <a:ext cx="3047160" cy="462388"/>
          </a:xfrm>
          <a:prstGeom prst="rect">
            <a:avLst/>
          </a:prstGeom>
          <a:noFill/>
          <a:ln w="9525">
            <a:noFill/>
            <a:miter lim="800000"/>
            <a:headEnd/>
            <a:tailEnd/>
          </a:ln>
          <a:effectLst/>
        </p:spPr>
        <p:txBody>
          <a:bodyPr vert="horz" wrap="square" lIns="92853" tIns="46426" rIns="92853" bIns="46426" numCol="1" anchor="b" anchorCtr="0" compatLnSpc="1">
            <a:prstTxWarp prst="textNoShape">
              <a:avLst/>
            </a:prstTxWarp>
          </a:bodyPr>
          <a:lstStyle>
            <a:lvl1pPr algn="r" defTabSz="930275" eaLnBrk="0" hangingPunct="0">
              <a:defRPr sz="1200">
                <a:latin typeface="Times New Roman" pitchFamily="18" charset="0"/>
                <a:cs typeface="+mn-cs"/>
              </a:defRPr>
            </a:lvl1pPr>
          </a:lstStyle>
          <a:p>
            <a:pPr>
              <a:defRPr/>
            </a:pPr>
            <a:fld id="{E9A1427B-B066-4AD4-9F53-2671FA991A46}" type="slidenum">
              <a:rPr lang="fr-FR"/>
              <a:pPr>
                <a:defRPr/>
              </a:pPr>
              <a:t>‹#›</a:t>
            </a:fld>
            <a:endParaRPr lang="fr-FR"/>
          </a:p>
        </p:txBody>
      </p:sp>
    </p:spTree>
    <p:extLst>
      <p:ext uri="{BB962C8B-B14F-4D97-AF65-F5344CB8AC3E}">
        <p14:creationId xmlns:p14="http://schemas.microsoft.com/office/powerpoint/2010/main" val="421907335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177"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35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53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706"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9A1427B-B066-4AD4-9F53-2671FA991A46}" type="slidenum">
              <a:rPr lang="fr-FR" smtClean="0">
                <a:solidFill>
                  <a:prstClr val="black"/>
                </a:solidFill>
              </a:rPr>
              <a:pPr>
                <a:defRPr/>
              </a:pPr>
              <a:t>1</a:t>
            </a:fld>
            <a:endParaRPr lang="fr-FR">
              <a:solidFill>
                <a:prstClr val="black"/>
              </a:solidFill>
            </a:endParaRPr>
          </a:p>
        </p:txBody>
      </p:sp>
      <p:sp>
        <p:nvSpPr>
          <p:cNvPr id="5" name="Footer Placeholder 4"/>
          <p:cNvSpPr>
            <a:spLocks noGrp="1"/>
          </p:cNvSpPr>
          <p:nvPr>
            <p:ph type="ftr" sz="quarter" idx="11"/>
          </p:nvPr>
        </p:nvSpPr>
        <p:spPr/>
        <p:txBody>
          <a:bodyPr/>
          <a:lstStyle/>
          <a:p>
            <a:pPr>
              <a:defRPr/>
            </a:pPr>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fr-FR"/>
              <a:t>V. Mokeev, Hadron Mass,  APCTP, July 1 - July 5, 2018, Pohang, Korea  </a:t>
            </a: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15</a:t>
            </a:fld>
            <a:endParaRPr lang="fr-FR"/>
          </a:p>
        </p:txBody>
      </p:sp>
    </p:spTree>
    <p:extLst>
      <p:ext uri="{BB962C8B-B14F-4D97-AF65-F5344CB8AC3E}">
        <p14:creationId xmlns:p14="http://schemas.microsoft.com/office/powerpoint/2010/main" val="2019035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87450" y="701675"/>
            <a:ext cx="4651375" cy="3489325"/>
          </a:xfrm>
          <a:ln/>
        </p:spPr>
      </p:sp>
      <p:sp>
        <p:nvSpPr>
          <p:cNvPr id="89091" name="Notes Placeholder 2"/>
          <p:cNvSpPr>
            <a:spLocks noGrp="1"/>
          </p:cNvSpPr>
          <p:nvPr>
            <p:ph type="body" idx="1"/>
          </p:nvPr>
        </p:nvSpPr>
        <p:spPr>
          <a:noFill/>
          <a:ln/>
        </p:spPr>
        <p:txBody>
          <a:bodyPr/>
          <a:lstStyle/>
          <a:p>
            <a:endParaRPr lang="ru-RU" dirty="0"/>
          </a:p>
        </p:txBody>
      </p:sp>
      <p:sp>
        <p:nvSpPr>
          <p:cNvPr id="112644" name="Slide Number Placeholder 3"/>
          <p:cNvSpPr>
            <a:spLocks noGrp="1"/>
          </p:cNvSpPr>
          <p:nvPr>
            <p:ph type="sldNum" sz="quarter" idx="5"/>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0DB47BA7-037A-40F2-8A37-2E385DE90DEE}" type="slidenum">
              <a:rPr kumimoji="0" lang="fr-F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17</a:t>
            </a:fld>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rPr>
              <a:t>V. Mokeev, Hadron Mass,  APCTP, July 1 - July 5, 2018, Pohang, Korea  </a:t>
            </a:r>
          </a:p>
        </p:txBody>
      </p:sp>
    </p:spTree>
    <p:extLst>
      <p:ext uri="{BB962C8B-B14F-4D97-AF65-F5344CB8AC3E}">
        <p14:creationId xmlns:p14="http://schemas.microsoft.com/office/powerpoint/2010/main" val="3337827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normAutofit/>
          </a:bodyPr>
          <a:lstStyle/>
          <a:p>
            <a:r>
              <a:rPr lang="ru-RU" dirty="0"/>
              <a:t>Исследования процессов электровозбуждения   </a:t>
            </a:r>
            <a:r>
              <a:rPr lang="en-US" dirty="0"/>
              <a:t>N*</a:t>
            </a:r>
            <a:r>
              <a:rPr lang="ru-RU" dirty="0"/>
              <a:t> во всех эксклюзивных каналах электророждения мезонов в резонансной области стало возможным в экспериментах на детекторе  </a:t>
            </a:r>
            <a:r>
              <a:rPr lang="en-US" dirty="0"/>
              <a:t>CLAS</a:t>
            </a:r>
            <a:r>
              <a:rPr lang="ru-RU" dirty="0"/>
              <a:t> , где была получена доминирующая чеать результатов по реакциям эксклюзивного электророждения мезонов на нуклонах. </a:t>
            </a:r>
            <a:endParaRPr lang="en-US" dirty="0"/>
          </a:p>
        </p:txBody>
      </p:sp>
      <p:sp>
        <p:nvSpPr>
          <p:cNvPr id="4" name="Slide Number Placeholder 3"/>
          <p:cNvSpPr>
            <a:spLocks noGrp="1"/>
          </p:cNvSpPr>
          <p:nvPr>
            <p:ph type="sldNum" sz="quarter" idx="10"/>
          </p:nvPr>
        </p:nvSpPr>
        <p:spPr/>
        <p:txBody>
          <a:bodyPr/>
          <a:lstStyle/>
          <a:p>
            <a:pPr>
              <a:defRPr/>
            </a:pPr>
            <a:fld id="{E9A1427B-B066-4AD4-9F53-2671FA991A46}" type="slidenum">
              <a:rPr lang="fr-FR" smtClean="0"/>
              <a:pPr>
                <a:defRPr/>
              </a:pPr>
              <a:t>19</a:t>
            </a:fld>
            <a:endParaRPr lang="fr-FR"/>
          </a:p>
        </p:txBody>
      </p:sp>
      <p:sp>
        <p:nvSpPr>
          <p:cNvPr id="5" name="Footer Placeholder 4"/>
          <p:cNvSpPr>
            <a:spLocks noGrp="1"/>
          </p:cNvSpPr>
          <p:nvPr>
            <p:ph type="ftr" sz="quarter" idx="11"/>
          </p:nvPr>
        </p:nvSpPr>
        <p:spPr/>
        <p:txBody>
          <a:bodyPr/>
          <a:lstStyle/>
          <a:p>
            <a:pPr>
              <a:defRPr/>
            </a:pPr>
            <a:endParaRPr lang="fr-FR"/>
          </a:p>
        </p:txBody>
      </p:sp>
    </p:spTree>
    <p:extLst>
      <p:ext uri="{BB962C8B-B14F-4D97-AF65-F5344CB8AC3E}">
        <p14:creationId xmlns:p14="http://schemas.microsoft.com/office/powerpoint/2010/main" val="3344035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r>
              <a:rPr lang="ru-RU" dirty="0"/>
              <a:t> Для извлечания амплитуд электровозбуждения </a:t>
            </a:r>
            <a:r>
              <a:rPr lang="en-US" dirty="0"/>
              <a:t> N*</a:t>
            </a:r>
            <a:r>
              <a:rPr lang="ru-RU" dirty="0"/>
              <a:t> из  сечений и поляризационных асимметрий реакций эксклюзивного электророждения мезонов на </a:t>
            </a:r>
          </a:p>
          <a:p>
            <a:r>
              <a:rPr lang="ru-RU" dirty="0"/>
              <a:t>протонах были развиты как подходы для извлечения параметров</a:t>
            </a:r>
            <a:r>
              <a:rPr lang="en-US" dirty="0"/>
              <a:t> N*</a:t>
            </a:r>
            <a:r>
              <a:rPr lang="ru-RU" dirty="0"/>
              <a:t>  из независимого анализа различных эксклюзивных каналов, так и из совместного анализа данных всех каналов в рамках многоканальных моделей реакций</a:t>
            </a:r>
            <a:endParaRPr lang="en-US" dirty="0"/>
          </a:p>
        </p:txBody>
      </p:sp>
      <p:sp>
        <p:nvSpPr>
          <p:cNvPr id="4" name="Footer Placeholder 3"/>
          <p:cNvSpPr>
            <a:spLocks noGrp="1"/>
          </p:cNvSpPr>
          <p:nvPr>
            <p:ph type="ftr" sz="quarter" idx="10"/>
          </p:nvPr>
        </p:nvSpPr>
        <p:spPr/>
        <p:txBody>
          <a:bodyPr/>
          <a:lstStyle/>
          <a:p>
            <a:pPr>
              <a:defRPr/>
            </a:pPr>
            <a:endParaRPr lang="fr-F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20</a:t>
            </a:fld>
            <a:endParaRPr lang="fr-FR"/>
          </a:p>
        </p:txBody>
      </p:sp>
    </p:spTree>
    <p:extLst>
      <p:ext uri="{BB962C8B-B14F-4D97-AF65-F5344CB8AC3E}">
        <p14:creationId xmlns:p14="http://schemas.microsoft.com/office/powerpoint/2010/main" val="3069887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fr-F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21</a:t>
            </a:fld>
            <a:endParaRPr lang="fr-FR"/>
          </a:p>
        </p:txBody>
      </p:sp>
    </p:spTree>
    <p:extLst>
      <p:ext uri="{BB962C8B-B14F-4D97-AF65-F5344CB8AC3E}">
        <p14:creationId xmlns:p14="http://schemas.microsoft.com/office/powerpoint/2010/main" val="1187380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83C99-EE0A-47B5-84E8-E50005A056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56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fr-FR"/>
          </a:p>
        </p:txBody>
      </p:sp>
      <p:sp>
        <p:nvSpPr>
          <p:cNvPr id="5" name="Slide Number Placeholder 4"/>
          <p:cNvSpPr>
            <a:spLocks noGrp="1"/>
          </p:cNvSpPr>
          <p:nvPr>
            <p:ph type="sldNum" sz="quarter" idx="5"/>
          </p:nvPr>
        </p:nvSpPr>
        <p:spPr/>
        <p:txBody>
          <a:bodyPr/>
          <a:lstStyle/>
          <a:p>
            <a:pPr>
              <a:defRPr/>
            </a:pPr>
            <a:fld id="{E9A1427B-B066-4AD4-9F53-2671FA991A46}" type="slidenum">
              <a:rPr lang="fr-FR" smtClean="0"/>
              <a:pPr>
                <a:defRPr/>
              </a:pPr>
              <a:t>5</a:t>
            </a:fld>
            <a:endParaRPr lang="fr-FR"/>
          </a:p>
        </p:txBody>
      </p:sp>
    </p:spTree>
    <p:extLst>
      <p:ext uri="{BB962C8B-B14F-4D97-AF65-F5344CB8AC3E}">
        <p14:creationId xmlns:p14="http://schemas.microsoft.com/office/powerpoint/2010/main" val="251000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1675"/>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E9A1427B-B066-4AD4-9F53-2671FA991A46}" type="slidenum">
              <a:rPr kumimoji="0" lang="fr-F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7</a:t>
            </a:fld>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rPr>
              <a:t>V. Mokeev, Hadron Mass,  APCTP, July 1 - July 5, 2018, Pohang, Korea  </a:t>
            </a:r>
          </a:p>
        </p:txBody>
      </p:sp>
    </p:spTree>
    <p:extLst>
      <p:ext uri="{BB962C8B-B14F-4D97-AF65-F5344CB8AC3E}">
        <p14:creationId xmlns:p14="http://schemas.microsoft.com/office/powerpoint/2010/main" val="2789931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700088"/>
            <a:ext cx="4591050" cy="3443287"/>
          </a:xfrm>
        </p:spPr>
      </p:sp>
      <p:sp>
        <p:nvSpPr>
          <p:cNvPr id="3" name="Notes Placeholder 2"/>
          <p:cNvSpPr>
            <a:spLocks noGrp="1"/>
          </p:cNvSpPr>
          <p:nvPr>
            <p:ph type="body" idx="1"/>
          </p:nvPr>
        </p:nvSpPr>
        <p:spPr/>
        <p:txBody>
          <a:bodyPr>
            <a:normAutofit/>
          </a:bodyPr>
          <a:lstStyle/>
          <a:p>
            <a:r>
              <a:rPr lang="en-US" dirty="0"/>
              <a:t>- The picture of a quark inside of a hadron is a dynamical picture - what we effectively see depends on the quark momentum - review the picture and the importance of scale</a:t>
            </a:r>
          </a:p>
          <a:p>
            <a:r>
              <a:rPr lang="en-US" dirty="0"/>
              <a:t>- Model calculations of form factors and electrocouplings are sensitive to the evolution of the dressed quark mass function.</a:t>
            </a:r>
          </a:p>
          <a:p>
            <a:r>
              <a:rPr lang="en-US" dirty="0"/>
              <a:t>- Review the model calculations</a:t>
            </a:r>
          </a:p>
          <a:p>
            <a:r>
              <a:rPr lang="en-US" dirty="0"/>
              <a:t>- The data from CLAS12 will cover for the first time the range of Q2 where the dominant part of the hadron mass is generated addressing the key open problems of what is the nature of confinement and how is more than 98% of the visible mass in the Universe generated?</a:t>
            </a:r>
          </a:p>
          <a:p>
            <a:endParaRPr lang="en-US" dirty="0"/>
          </a:p>
        </p:txBody>
      </p:sp>
    </p:spTree>
    <p:extLst>
      <p:ext uri="{BB962C8B-B14F-4D97-AF65-F5344CB8AC3E}">
        <p14:creationId xmlns:p14="http://schemas.microsoft.com/office/powerpoint/2010/main" val="2753161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Continnum</a:t>
            </a:r>
            <a:r>
              <a:rPr lang="en-US" dirty="0"/>
              <a:t> QCD approaches provided parameter free prediction on D(1600)3/2+ </a:t>
            </a:r>
            <a:r>
              <a:rPr lang="en-US" dirty="0" err="1"/>
              <a:t>electrocopuplings</a:t>
            </a:r>
            <a:r>
              <a:rPr lang="en-US" dirty="0"/>
              <a:t>. The CLAS </a:t>
            </a:r>
            <a:r>
              <a:rPr lang="en-US" dirty="0" err="1"/>
              <a:t>p+p-p</a:t>
            </a:r>
            <a:r>
              <a:rPr lang="en-US" dirty="0"/>
              <a:t> </a:t>
            </a:r>
            <a:r>
              <a:rPr lang="en-US" dirty="0" err="1"/>
              <a:t>electroproduction</a:t>
            </a:r>
            <a:r>
              <a:rPr lang="en-US" dirty="0"/>
              <a:t> data at 2.0 &lt; Q &lt; 5.0 GeV2 (current and next slides) are </a:t>
            </a:r>
            <a:r>
              <a:rPr lang="en-US" dirty="0" err="1"/>
              <a:t>comsistent</a:t>
            </a:r>
            <a:r>
              <a:rPr lang="en-US" dirty="0"/>
              <a:t> with the contribution of D(1600)3/2+ resonance with </a:t>
            </a:r>
            <a:r>
              <a:rPr lang="en-US" dirty="0" err="1"/>
              <a:t>electrocouplings</a:t>
            </a:r>
            <a:r>
              <a:rPr lang="en-US" dirty="0"/>
              <a:t> predicted within continuum QCD approach. The extraction of these </a:t>
            </a:r>
            <a:r>
              <a:rPr lang="en-US" dirty="0" err="1"/>
              <a:t>electrocouplings</a:t>
            </a:r>
            <a:r>
              <a:rPr lang="en-US" dirty="0"/>
              <a:t> from the data without any model bias is in progress. If expectations from continuum QCD on </a:t>
            </a:r>
            <a:r>
              <a:rPr lang="en-US" dirty="0" err="1"/>
              <a:t>electrocouplings</a:t>
            </a:r>
            <a:r>
              <a:rPr lang="en-US" baseline="0" dirty="0"/>
              <a:t> of this state will be confirmed, the access to dressed quark mass function from the data on resonance </a:t>
            </a:r>
            <a:r>
              <a:rPr lang="en-US" baseline="0" dirty="0" err="1"/>
              <a:t>electrocouplings</a:t>
            </a:r>
            <a:r>
              <a:rPr lang="en-US" baseline="0" dirty="0"/>
              <a:t> will be fully validated.</a:t>
            </a:r>
            <a:endParaRPr lang="en-US" dirty="0"/>
          </a:p>
        </p:txBody>
      </p:sp>
      <p:sp>
        <p:nvSpPr>
          <p:cNvPr id="4" name="Footer Placeholder 3"/>
          <p:cNvSpPr>
            <a:spLocks noGrp="1"/>
          </p:cNvSpPr>
          <p:nvPr>
            <p:ph type="ftr" sz="quarter" idx="10"/>
          </p:nvPr>
        </p:nvSpPr>
        <p:spPr/>
        <p:txBody>
          <a:bodyPr/>
          <a:lstStyle/>
          <a:p>
            <a:pPr>
              <a:defRPr/>
            </a:pPr>
            <a:endParaRPr lang="fr-FR"/>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10</a:t>
            </a:fld>
            <a:endParaRPr lang="fr-FR"/>
          </a:p>
        </p:txBody>
      </p:sp>
    </p:spTree>
    <p:extLst>
      <p:ext uri="{BB962C8B-B14F-4D97-AF65-F5344CB8AC3E}">
        <p14:creationId xmlns:p14="http://schemas.microsoft.com/office/powerpoint/2010/main" val="45003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12</a:t>
            </a:fld>
            <a:endParaRPr lang="fr-FR"/>
          </a:p>
        </p:txBody>
      </p:sp>
    </p:spTree>
    <p:extLst>
      <p:ext uri="{BB962C8B-B14F-4D97-AF65-F5344CB8AC3E}">
        <p14:creationId xmlns:p14="http://schemas.microsoft.com/office/powerpoint/2010/main" val="2019035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a:defRPr/>
            </a:pPr>
            <a:fld id="{E9A1427B-B066-4AD4-9F53-2671FA991A46}" type="slidenum">
              <a:rPr lang="fr-FR" smtClean="0"/>
              <a:pPr>
                <a:defRPr/>
              </a:pPr>
              <a:t>13</a:t>
            </a:fld>
            <a:endParaRPr lang="fr-FR" dirty="0"/>
          </a:p>
        </p:txBody>
      </p:sp>
    </p:spTree>
    <p:extLst>
      <p:ext uri="{BB962C8B-B14F-4D97-AF65-F5344CB8AC3E}">
        <p14:creationId xmlns:p14="http://schemas.microsoft.com/office/powerpoint/2010/main" val="2813579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909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4" name="Title 1"/>
          <p:cNvSpPr txBox="1">
            <a:spLocks/>
          </p:cNvSpPr>
          <p:nvPr userDrawn="1"/>
        </p:nvSpPr>
        <p:spPr bwMode="auto">
          <a:xfrm>
            <a:off x="155572" y="-301625"/>
            <a:ext cx="91440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r>
              <a:rPr lang="en-US" sz="2000" kern="0">
                <a:latin typeface="Symbol" panose="05050102010706020507" pitchFamily="18" charset="2"/>
              </a:rPr>
              <a:t>g</a:t>
            </a:r>
            <a:r>
              <a:rPr lang="en-US" sz="2000" kern="0" baseline="-25000"/>
              <a:t>v</a:t>
            </a:r>
            <a:r>
              <a:rPr lang="en-US" sz="2000" kern="0"/>
              <a:t>pN* Electrocouplings from N</a:t>
            </a:r>
            <a:r>
              <a:rPr lang="en-US" sz="2000" kern="0">
                <a:latin typeface="Symbol" panose="05050102010706020507" pitchFamily="18" charset="2"/>
              </a:rPr>
              <a:t>p </a:t>
            </a:r>
            <a:r>
              <a:rPr lang="en-US" sz="2000" kern="0"/>
              <a:t>and </a:t>
            </a:r>
            <a:r>
              <a:rPr lang="en-US" sz="2000" kern="0">
                <a:latin typeface="Symbol" panose="05050102010706020507" pitchFamily="18" charset="2"/>
              </a:rPr>
              <a:t>p</a:t>
            </a:r>
            <a:r>
              <a:rPr lang="en-US" sz="2000" kern="0" baseline="30000"/>
              <a:t>+</a:t>
            </a:r>
            <a:r>
              <a:rPr lang="en-US" sz="2000" kern="0">
                <a:latin typeface="Symbol" panose="05050102010706020507" pitchFamily="18" charset="2"/>
              </a:rPr>
              <a:t>p</a:t>
            </a:r>
            <a:r>
              <a:rPr lang="en-US" sz="2000" kern="0" baseline="30000"/>
              <a:t>-</a:t>
            </a:r>
            <a:r>
              <a:rPr lang="en-US" sz="2000" kern="0"/>
              <a:t>p Electroproduction</a:t>
            </a:r>
            <a:endParaRPr lang="en-US" sz="2000" kern="0" dirty="0"/>
          </a:p>
        </p:txBody>
      </p:sp>
      <p:sp>
        <p:nvSpPr>
          <p:cNvPr id="5" name="Line 7"/>
          <p:cNvSpPr>
            <a:spLocks noChangeShapeType="1"/>
          </p:cNvSpPr>
          <p:nvPr userDrawn="1"/>
        </p:nvSpPr>
        <p:spPr bwMode="auto">
          <a:xfrm>
            <a:off x="0" y="559558"/>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417649552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descr="newlogo"/>
          <p:cNvPicPr>
            <a:picLocks noGrp="1" noChangeAspect="1" noChangeArrowheads="1"/>
          </p:cNvPicPr>
          <p:nvPr userDrawn="1"/>
        </p:nvPicPr>
        <p:blipFill>
          <a:blip r:embed="rId2" cstate="print"/>
          <a:srcRect/>
          <a:stretch>
            <a:fillRect/>
          </a:stretch>
        </p:blipFill>
        <p:spPr bwMode="auto">
          <a:xfrm>
            <a:off x="685801" y="6324600"/>
            <a:ext cx="1490663" cy="533400"/>
          </a:xfrm>
          <a:prstGeom prst="rect">
            <a:avLst/>
          </a:prstGeom>
          <a:noFill/>
          <a:ln w="9525">
            <a:noFill/>
            <a:miter lim="800000"/>
            <a:headEnd/>
            <a:tailEnd/>
          </a:ln>
        </p:spPr>
      </p:pic>
      <p:sp>
        <p:nvSpPr>
          <p:cNvPr id="3" name="Rectangle 3"/>
          <p:cNvSpPr>
            <a:spLocks noGrp="1" noChangeArrowheads="1"/>
          </p:cNvSpPr>
          <p:nvPr>
            <p:ph type="sldNum" sz="quarter" idx="10"/>
          </p:nvPr>
        </p:nvSpPr>
        <p:spPr>
          <a:xfrm>
            <a:off x="8443559" y="6553200"/>
            <a:ext cx="486064" cy="304800"/>
          </a:xfrm>
          <a:prstGeom prst="rect">
            <a:avLst/>
          </a:prstGeom>
        </p:spPr>
        <p:txBody>
          <a:bodyPr lIns="91435" tIns="45718" rIns="91435" bIns="45718"/>
          <a:lstStyle>
            <a:lvl1pPr>
              <a:defRPr/>
            </a:lvl1pPr>
          </a:lstStyle>
          <a:p>
            <a:pPr>
              <a:defRPr/>
            </a:pPr>
            <a:fld id="{758E450A-8325-4BEA-A47E-C9701C3E1CBF}" type="slidenum">
              <a:rPr lang="fr-FR">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0748461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0F8796B2-6FF3-44A8-AE62-65B65FF0FC37}"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8487779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4BC85D9C-CD62-461C-A928-922F8D8C83D3}"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789427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81001" y="1447800"/>
            <a:ext cx="8382000" cy="4724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FBC429A8-C0CB-4C1E-9DA0-BC44B52015E2}"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7653221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1" y="274638"/>
            <a:ext cx="2095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74638"/>
            <a:ext cx="6134100" cy="58975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C6DEDFA3-F1F6-41DA-92C0-F5BCBD439CD1}"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0328868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381001" y="1447800"/>
            <a:ext cx="8382000" cy="4724400"/>
          </a:xfrm>
          <a:prstGeom prst="rect">
            <a:avLst/>
          </a:prstGeom>
        </p:spPr>
        <p:txBody>
          <a:bodyPr/>
          <a:lstStyle/>
          <a:p>
            <a:pPr lvl="0"/>
            <a:endParaRPr lang="en-US" noProof="0"/>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214CDC7F-851F-4BFD-A614-4ECDBD82F76D}"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0148620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4987347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049" y="685800"/>
            <a:ext cx="8229600" cy="1143000"/>
          </a:xfrm>
        </p:spPr>
        <p:txBody>
          <a:bodyPr/>
          <a:lstStyle/>
          <a:p>
            <a:r>
              <a:rPr lang="en-US" dirty="0"/>
              <a:t>Click to edit Master title style</a:t>
            </a:r>
          </a:p>
        </p:txBody>
      </p:sp>
      <p:sp>
        <p:nvSpPr>
          <p:cNvPr id="3" name="Content Placeholder 2"/>
          <p:cNvSpPr>
            <a:spLocks noGrp="1"/>
          </p:cNvSpPr>
          <p:nvPr>
            <p:ph idx="1"/>
          </p:nvPr>
        </p:nvSpPr>
        <p:spPr>
          <a:xfrm>
            <a:off x="381001" y="1447800"/>
            <a:ext cx="8382000" cy="472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91435" tIns="45718" rIns="91435" bIns="45718"/>
          <a:lstStyle/>
          <a:p>
            <a:endParaRPr lang="en-US" dirty="0"/>
          </a:p>
        </p:txBody>
      </p:sp>
      <p:sp>
        <p:nvSpPr>
          <p:cNvPr id="5" name="Footer Placeholder 4"/>
          <p:cNvSpPr>
            <a:spLocks noGrp="1"/>
          </p:cNvSpPr>
          <p:nvPr>
            <p:ph type="ftr" sz="quarter" idx="11"/>
          </p:nvPr>
        </p:nvSpPr>
        <p:spPr/>
        <p:txBody>
          <a:bodyPr lIns="91435" tIns="45718" rIns="91435" bIns="45718"/>
          <a:lstStyle/>
          <a:p>
            <a:endParaRPr lang="en-US" dirty="0"/>
          </a:p>
        </p:txBody>
      </p:sp>
      <p:sp>
        <p:nvSpPr>
          <p:cNvPr id="6" name="Slide Number Placeholder 5"/>
          <p:cNvSpPr>
            <a:spLocks noGrp="1"/>
          </p:cNvSpPr>
          <p:nvPr>
            <p:ph type="sldNum" sz="quarter" idx="12"/>
          </p:nvPr>
        </p:nvSpPr>
        <p:spPr>
          <a:xfrm>
            <a:off x="8276936" y="6553200"/>
            <a:ext cx="486064" cy="304800"/>
          </a:xfrm>
          <a:prstGeom prst="rect">
            <a:avLst/>
          </a:prstGeom>
        </p:spPr>
        <p:txBody>
          <a:bodyPr lIns="91435" tIns="45718" rIns="91435" bIns="45718"/>
          <a:lstStyle/>
          <a:p>
            <a:fld id="{66D3942C-BD50-4FC2-A952-1F84E0E6FA11}" type="slidenum">
              <a:rPr lang="en-US" smtClean="0"/>
              <a:t>‹#›</a:t>
            </a:fld>
            <a:endParaRPr lang="en-US" dirty="0"/>
          </a:p>
        </p:txBody>
      </p:sp>
    </p:spTree>
    <p:extLst>
      <p:ext uri="{BB962C8B-B14F-4D97-AF65-F5344CB8AC3E}">
        <p14:creationId xmlns:p14="http://schemas.microsoft.com/office/powerpoint/2010/main" val="234120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609601" y="1643294"/>
            <a:ext cx="8382000" cy="4724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609601" y="1635016"/>
            <a:ext cx="8382000" cy="4724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sldNum" sz="quarter" idx="4"/>
          </p:nvPr>
        </p:nvSpPr>
        <p:spPr bwMode="auto">
          <a:xfrm>
            <a:off x="8543649" y="6553200"/>
            <a:ext cx="486064"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400">
                <a:latin typeface="Times New Roman" pitchFamily="18" charset="0"/>
                <a:cs typeface="+mn-cs"/>
              </a:defRPr>
            </a:lvl1pPr>
          </a:lstStyle>
          <a:p>
            <a:pPr>
              <a:defRPr/>
            </a:pPr>
            <a:endParaRPr lang="fr-FR" dirty="0">
              <a:solidFill>
                <a:srgbClr val="000000"/>
              </a:solidFill>
            </a:endParaRPr>
          </a:p>
        </p:txBody>
      </p:sp>
      <p:sp>
        <p:nvSpPr>
          <p:cNvPr id="6" name="Rectangle 3"/>
          <p:cNvSpPr txBox="1">
            <a:spLocks noChangeArrowheads="1"/>
          </p:cNvSpPr>
          <p:nvPr userDrawn="1"/>
        </p:nvSpPr>
        <p:spPr bwMode="auto">
          <a:xfrm>
            <a:off x="7406512" y="6518177"/>
            <a:ext cx="486064" cy="30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6000" algn="l" defTabSz="914400" rtl="0" eaLnBrk="1" latinLnBrk="0" hangingPunct="1">
              <a:defRPr sz="3600" kern="1200">
                <a:solidFill>
                  <a:schemeClr val="tx1"/>
                </a:solidFill>
                <a:latin typeface="Arial" pitchFamily="34" charset="0"/>
                <a:ea typeface="+mn-ea"/>
                <a:cs typeface="Arial" pitchFamily="34" charset="0"/>
              </a:defRPr>
            </a:lvl6pPr>
            <a:lvl7pPr marL="2743200" algn="l" defTabSz="914400" rtl="0" eaLnBrk="1" latinLnBrk="0" hangingPunct="1">
              <a:defRPr sz="3600" kern="1200">
                <a:solidFill>
                  <a:schemeClr val="tx1"/>
                </a:solidFill>
                <a:latin typeface="Arial" pitchFamily="34" charset="0"/>
                <a:ea typeface="+mn-ea"/>
                <a:cs typeface="Arial" pitchFamily="34" charset="0"/>
              </a:defRPr>
            </a:lvl7pPr>
            <a:lvl8pPr marL="3200400" algn="l" defTabSz="914400" rtl="0" eaLnBrk="1" latinLnBrk="0" hangingPunct="1">
              <a:defRPr sz="3600" kern="1200">
                <a:solidFill>
                  <a:schemeClr val="tx1"/>
                </a:solidFill>
                <a:latin typeface="Arial" pitchFamily="34" charset="0"/>
                <a:ea typeface="+mn-ea"/>
                <a:cs typeface="Arial" pitchFamily="34" charset="0"/>
              </a:defRPr>
            </a:lvl8pPr>
            <a:lvl9pPr marL="3657600" algn="l" defTabSz="914400" rtl="0" eaLnBrk="1" latinLnBrk="0" hangingPunct="1">
              <a:defRPr sz="3600" kern="1200">
                <a:solidFill>
                  <a:schemeClr val="tx1"/>
                </a:solidFill>
                <a:latin typeface="Arial" pitchFamily="34" charset="0"/>
                <a:ea typeface="+mn-ea"/>
                <a:cs typeface="Arial" pitchFamily="34" charset="0"/>
              </a:defRPr>
            </a:lvl9pPr>
          </a:lstStyle>
          <a:p>
            <a:pPr>
              <a:defRPr/>
            </a:pPr>
            <a:endParaRPr lang="fr-FR" sz="1400" dirty="0">
              <a:solidFill>
                <a:srgbClr val="000000"/>
              </a:solidFill>
            </a:endParaRPr>
          </a:p>
        </p:txBody>
      </p:sp>
    </p:spTree>
    <p:extLst>
      <p:ext uri="{BB962C8B-B14F-4D97-AF65-F5344CB8AC3E}">
        <p14:creationId xmlns:p14="http://schemas.microsoft.com/office/powerpoint/2010/main" val="29496499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endParaRPr lang="fr-FR" dirty="0"/>
          </a:p>
        </p:txBody>
      </p:sp>
    </p:spTree>
    <p:extLst>
      <p:ext uri="{BB962C8B-B14F-4D97-AF65-F5344CB8AC3E}">
        <p14:creationId xmlns:p14="http://schemas.microsoft.com/office/powerpoint/2010/main" val="16507296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59452582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8367466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57661096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p:cNvSpPr/>
          <p:nvPr userDrawn="1"/>
        </p:nvSpPr>
        <p:spPr>
          <a:xfrm>
            <a:off x="8593016" y="6519446"/>
            <a:ext cx="457200" cy="338554"/>
          </a:xfrm>
          <a:prstGeom prst="rect">
            <a:avLst/>
          </a:prstGeom>
        </p:spPr>
        <p:txBody>
          <a:bodyPr wrap="square" lIns="91435" tIns="45718" rIns="91435" bIns="45718">
            <a:spAutoFit/>
          </a:bodyPr>
          <a:lstStyle/>
          <a:p>
            <a:fld id="{9A3FFD64-B555-4607-8194-F5EC2A301902}" type="slidenum">
              <a:rPr lang="fr-FR" sz="1600" smtClean="0">
                <a:solidFill>
                  <a:srgbClr val="000000"/>
                </a:solidFill>
              </a:rPr>
              <a:pPr/>
              <a:t>‹#›</a:t>
            </a:fld>
            <a:endParaRPr lang="en-US" sz="1600" dirty="0"/>
          </a:p>
        </p:txBody>
      </p:sp>
      <p:sp>
        <p:nvSpPr>
          <p:cNvPr id="5" name="Line 7"/>
          <p:cNvSpPr>
            <a:spLocks noChangeShapeType="1"/>
          </p:cNvSpPr>
          <p:nvPr userDrawn="1"/>
        </p:nvSpPr>
        <p:spPr bwMode="auto">
          <a:xfrm>
            <a:off x="0" y="559558"/>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208610895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593016" y="6519446"/>
            <a:ext cx="457200" cy="338554"/>
          </a:xfrm>
          <a:prstGeom prst="rect">
            <a:avLst/>
          </a:prstGeom>
        </p:spPr>
        <p:txBody>
          <a:bodyPr wrap="square" lIns="91435" tIns="45718" rIns="91435" bIns="45718">
            <a:spAutoFit/>
          </a:bodyPr>
          <a:lstStyle/>
          <a:p>
            <a:fld id="{9A3FFD64-B555-4607-8194-F5EC2A301902}" type="slidenum">
              <a:rPr lang="fr-FR" sz="1600" smtClean="0">
                <a:solidFill>
                  <a:srgbClr val="000000"/>
                </a:solidFill>
              </a:rPr>
              <a:pPr/>
              <a:t>‹#›</a:t>
            </a:fld>
            <a:endParaRPr lang="en-US" sz="1600" dirty="0"/>
          </a:p>
        </p:txBody>
      </p:sp>
    </p:spTree>
    <p:extLst>
      <p:ext uri="{BB962C8B-B14F-4D97-AF65-F5344CB8AC3E}">
        <p14:creationId xmlns:p14="http://schemas.microsoft.com/office/powerpoint/2010/main" val="408000822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8735671"/>
      </p:ext>
    </p:extLst>
  </p:cSld>
  <p:clrMapOvr>
    <a:overrideClrMapping bg1="lt1" tx1="dk1" bg2="lt2" tx2="dk2" accent1="accent1" accent2="accent2" accent3="accent3" accent4="accent4" accent5="accent5" accent6="accent6" hlink="hlink" folHlink="folHlink"/>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679492" y="6553200"/>
            <a:ext cx="486064" cy="304800"/>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158094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endParaRPr lang="fr-FR" dirty="0">
              <a:solidFill>
                <a:srgbClr val="000000"/>
              </a:solidFill>
            </a:endParaRPr>
          </a:p>
        </p:txBody>
      </p:sp>
    </p:spTree>
    <p:extLst>
      <p:ext uri="{BB962C8B-B14F-4D97-AF65-F5344CB8AC3E}">
        <p14:creationId xmlns:p14="http://schemas.microsoft.com/office/powerpoint/2010/main" val="29508220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679492" y="6553200"/>
            <a:ext cx="486064" cy="304800"/>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23273811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endParaRPr lang="fr-FR" dirty="0"/>
          </a:p>
        </p:txBody>
      </p:sp>
    </p:spTree>
    <p:extLst>
      <p:ext uri="{BB962C8B-B14F-4D97-AF65-F5344CB8AC3E}">
        <p14:creationId xmlns:p14="http://schemas.microsoft.com/office/powerpoint/2010/main" val="22888346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2332892" y="6529754"/>
            <a:ext cx="5040923" cy="304800"/>
          </a:xfrm>
          <a:prstGeom prst="rect">
            <a:avLst/>
          </a:prstGeom>
        </p:spPr>
        <p:txBody>
          <a:bodyPr lIns="91435" tIns="45718" rIns="91435" bIns="45718"/>
          <a:lstStyle/>
          <a:p>
            <a:pPr>
              <a:defRPr/>
            </a:pPr>
            <a:fld id="{9A3FFD64-B555-4607-8194-F5EC2A301902}" type="slidenum">
              <a:rPr lang="fr-FR" smtClean="0"/>
              <a:pPr>
                <a:defRPr/>
              </a:pPr>
              <a:t>‹#›</a:t>
            </a:fld>
            <a:r>
              <a:rPr lang="fr-FR" dirty="0" err="1"/>
              <a:t>kjhkjhpoipoipoipo</a:t>
            </a:r>
            <a:endParaRPr lang="fr-FR" dirty="0"/>
          </a:p>
        </p:txBody>
      </p:sp>
    </p:spTree>
    <p:extLst>
      <p:ext uri="{BB962C8B-B14F-4D97-AF65-F5344CB8AC3E}">
        <p14:creationId xmlns:p14="http://schemas.microsoft.com/office/powerpoint/2010/main" val="5480185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33017376"/>
      </p:ext>
    </p:extLst>
  </p:cSld>
  <p:clrMapOvr>
    <a:overrideClrMapping bg1="lt1" tx1="dk1" bg2="lt2" tx2="dk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679492" y="6553200"/>
            <a:ext cx="486064" cy="304800"/>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dirty="0"/>
          </a:p>
        </p:txBody>
      </p:sp>
    </p:spTree>
    <p:extLst>
      <p:ext uri="{BB962C8B-B14F-4D97-AF65-F5344CB8AC3E}">
        <p14:creationId xmlns:p14="http://schemas.microsoft.com/office/powerpoint/2010/main" val="30721749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fld id="{06568028-AE88-4F03-B296-5B39D02535DD}" type="slidenum">
              <a:rPr lang="en-US" smtClean="0"/>
              <a:t>‹#›</a:t>
            </a:fld>
            <a:endParaRPr lang="en-US"/>
          </a:p>
        </p:txBody>
      </p:sp>
    </p:spTree>
    <p:extLst>
      <p:ext uri="{BB962C8B-B14F-4D97-AF65-F5344CB8AC3E}">
        <p14:creationId xmlns:p14="http://schemas.microsoft.com/office/powerpoint/2010/main" val="361305466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2"/>
          <p:cNvSpPr/>
          <p:nvPr userDrawn="1"/>
        </p:nvSpPr>
        <p:spPr>
          <a:xfrm>
            <a:off x="8616462" y="6519446"/>
            <a:ext cx="436338" cy="338554"/>
          </a:xfrm>
          <a:prstGeom prst="rect">
            <a:avLst/>
          </a:prstGeom>
        </p:spPr>
        <p:txBody>
          <a:bodyPr wrap="none" lIns="91435" tIns="45718" rIns="91435" bIns="45718">
            <a:spAutoFit/>
          </a:bodyPr>
          <a:lstStyle/>
          <a:p>
            <a:fld id="{9A3FFD64-B555-4607-8194-F5EC2A301902}" type="slidenum">
              <a:rPr lang="fr-FR" sz="1600" smtClean="0">
                <a:solidFill>
                  <a:srgbClr val="000000"/>
                </a:solidFill>
              </a:rPr>
              <a:pPr/>
              <a:t>‹#›</a:t>
            </a:fld>
            <a:endParaRPr lang="en-US" sz="1600" dirty="0"/>
          </a:p>
        </p:txBody>
      </p:sp>
    </p:spTree>
    <p:extLst>
      <p:ext uri="{BB962C8B-B14F-4D97-AF65-F5344CB8AC3E}">
        <p14:creationId xmlns:p14="http://schemas.microsoft.com/office/powerpoint/2010/main" val="122283874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18766163"/>
      </p:ext>
    </p:extLst>
  </p:cSld>
  <p:clrMapOvr>
    <a:overrideClrMapping bg1="lt1" tx1="dk1" bg2="lt2" tx2="dk2" accent1="accent1" accent2="accent2" accent3="accent3" accent4="accent4" accent5="accent5" accent6="accent6" hlink="hlink" folHlink="folHlink"/>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176536888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FB21 International Conference </a:t>
            </a:r>
            <a:r>
              <a:rPr lang="en-US" dirty="0" err="1">
                <a:solidFill>
                  <a:srgbClr val="333399"/>
                </a:solidFill>
                <a:latin typeface="Arial" charset="0"/>
              </a:rPr>
              <a:t>Chcago</a:t>
            </a:r>
            <a:r>
              <a:rPr lang="en-US" dirty="0">
                <a:solidFill>
                  <a:srgbClr val="333399"/>
                </a:solidFill>
                <a:latin typeface="Arial" charset="0"/>
              </a:rPr>
              <a:t> IL, USA, May 18-22, 2015 </a:t>
            </a:r>
            <a:endParaRPr lang="fr-FR" dirty="0">
              <a:solidFill>
                <a:srgbClr val="000000"/>
              </a:solidFill>
            </a:endParaRPr>
          </a:p>
        </p:txBody>
      </p:sp>
    </p:spTree>
    <p:extLst>
      <p:ext uri="{BB962C8B-B14F-4D97-AF65-F5344CB8AC3E}">
        <p14:creationId xmlns:p14="http://schemas.microsoft.com/office/powerpoint/2010/main" val="250442129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54960575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ECT* 2015 Workshop on Nucleon Resonances, October 12-16, 2015 </a:t>
            </a:r>
            <a:endParaRPr lang="fr-FR" dirty="0"/>
          </a:p>
        </p:txBody>
      </p:sp>
    </p:spTree>
    <p:extLst>
      <p:ext uri="{BB962C8B-B14F-4D97-AF65-F5344CB8AC3E}">
        <p14:creationId xmlns:p14="http://schemas.microsoft.com/office/powerpoint/2010/main" val="20743686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214932822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a:p>
        </p:txBody>
      </p:sp>
    </p:spTree>
    <p:extLst>
      <p:ext uri="{BB962C8B-B14F-4D97-AF65-F5344CB8AC3E}">
        <p14:creationId xmlns:p14="http://schemas.microsoft.com/office/powerpoint/2010/main" val="40929630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47176831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98425258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2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92400913"/>
      </p:ext>
    </p:extLst>
  </p:cSld>
  <p:clrMapOvr>
    <a:overrideClrMapping bg1="lt1" tx1="dk1" bg2="lt2" tx2="dk2" accent1="accent1" accent2="accent2" accent3="accent3" accent4="accent4" accent5="accent5" accent6="accent6" hlink="hlink" folHlink="folHlink"/>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7072258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FB21 International Conference </a:t>
            </a:r>
            <a:r>
              <a:rPr lang="en-US" dirty="0" err="1">
                <a:solidFill>
                  <a:srgbClr val="333399"/>
                </a:solidFill>
                <a:latin typeface="Arial" charset="0"/>
              </a:rPr>
              <a:t>Chcago</a:t>
            </a:r>
            <a:r>
              <a:rPr lang="en-US" dirty="0">
                <a:solidFill>
                  <a:srgbClr val="333399"/>
                </a:solidFill>
                <a:latin typeface="Arial" charset="0"/>
              </a:rPr>
              <a:t> IL, USA, May 18-22, 2015 </a:t>
            </a:r>
            <a:endParaRPr lang="fr-FR" dirty="0">
              <a:solidFill>
                <a:srgbClr val="000000"/>
              </a:solidFill>
            </a:endParaRPr>
          </a:p>
        </p:txBody>
      </p:sp>
    </p:spTree>
    <p:extLst>
      <p:ext uri="{BB962C8B-B14F-4D97-AF65-F5344CB8AC3E}">
        <p14:creationId xmlns:p14="http://schemas.microsoft.com/office/powerpoint/2010/main" val="80214365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69676788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6" y="6553200"/>
            <a:ext cx="4373880" cy="304800"/>
          </a:xfrm>
          <a:prstGeom prst="rect">
            <a:avLst/>
          </a:prstGeom>
          <a:solidFill>
            <a:schemeClr val="bg1"/>
          </a:solidFill>
          <a:ln/>
        </p:spPr>
        <p:txBody>
          <a:bodyPr lIns="91435" tIns="45718" rIns="91435" bIns="45718"/>
          <a:lstStyle>
            <a:lvl1pPr>
              <a:defRPr sz="900"/>
            </a:lvl1pPr>
          </a:lstStyle>
          <a:p>
            <a:pPr>
              <a:defRPr/>
            </a:pPr>
            <a:r>
              <a:rPr lang="en-US" dirty="0" err="1">
                <a:solidFill>
                  <a:srgbClr val="333399"/>
                </a:solidFill>
                <a:latin typeface="Arial" charset="0"/>
              </a:rPr>
              <a:t>V.I.Mokeev</a:t>
            </a:r>
            <a:r>
              <a:rPr lang="en-US" dirty="0">
                <a:solidFill>
                  <a:srgbClr val="333399"/>
                </a:solidFill>
                <a:latin typeface="Arial" charset="0"/>
              </a:rPr>
              <a:t>,  ECT* 2015 Workshop on Nucleon Resonances, October 12-16, 2015 </a:t>
            </a:r>
            <a:endParaRPr lang="fr-FR" dirty="0"/>
          </a:p>
        </p:txBody>
      </p:sp>
    </p:spTree>
    <p:extLst>
      <p:ext uri="{BB962C8B-B14F-4D97-AF65-F5344CB8AC3E}">
        <p14:creationId xmlns:p14="http://schemas.microsoft.com/office/powerpoint/2010/main" val="267645107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752028" y="6389135"/>
            <a:ext cx="1144858" cy="365125"/>
          </a:xfrm>
          <a:prstGeom prst="rect">
            <a:avLst/>
          </a:prstGeom>
        </p:spPr>
        <p:txBody>
          <a:bodyPr lIns="91435" tIns="45718" rIns="91435" bIns="45718"/>
          <a:lstStyle/>
          <a:p>
            <a:pPr>
              <a:defRPr/>
            </a:pPr>
            <a:fld id="{9A3FFD64-B555-4607-8194-F5EC2A301902}" type="slidenum">
              <a:rPr lang="fr-FR" smtClean="0"/>
              <a:pPr>
                <a:defRPr/>
              </a:pPr>
              <a:t>‹#›</a:t>
            </a:fld>
            <a:endParaRPr lang="fr-FR"/>
          </a:p>
        </p:txBody>
      </p:sp>
    </p:spTree>
    <p:extLst>
      <p:ext uri="{BB962C8B-B14F-4D97-AF65-F5344CB8AC3E}">
        <p14:creationId xmlns:p14="http://schemas.microsoft.com/office/powerpoint/2010/main" val="259200387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xfrm>
            <a:off x="7752028" y="6389135"/>
            <a:ext cx="1144858" cy="365125"/>
          </a:xfrm>
          <a:prstGeom prst="rect">
            <a:avLst/>
          </a:prstGeom>
          <a:ln/>
        </p:spPr>
        <p:txBody>
          <a:bodyPr lIns="91435" tIns="45718" rIns="91435" bIns="45718"/>
          <a:lstStyle>
            <a:lvl1pPr>
              <a:defRPr/>
            </a:lvl1pPr>
          </a:lstStyle>
          <a:p>
            <a:pPr>
              <a:defRPr/>
            </a:pPr>
            <a:fld id="{9F1F4E70-8142-46F1-ACE4-91AB33693ACE}" type="slidenum">
              <a:rPr lang="fr-FR"/>
              <a:pPr>
                <a:defRPr/>
              </a:pPr>
              <a:t>‹#›</a:t>
            </a:fld>
            <a:endParaRPr lang="fr-FR"/>
          </a:p>
        </p:txBody>
      </p:sp>
    </p:spTree>
    <p:extLst>
      <p:ext uri="{BB962C8B-B14F-4D97-AF65-F5344CB8AC3E}">
        <p14:creationId xmlns:p14="http://schemas.microsoft.com/office/powerpoint/2010/main" val="329191582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5599443" y="6541862"/>
            <a:ext cx="2057400" cy="365125"/>
          </a:xfrm>
          <a:prstGeom prst="rect">
            <a:avLst/>
          </a:prstGeom>
        </p:spPr>
        <p:txBody>
          <a:bodyPr lIns="91435" tIns="45718" rIns="91435" bIns="45718"/>
          <a:lstStyle/>
          <a:p>
            <a:fld id="{05A3D162-96D2-41CC-AE16-7AE67E9C4747}" type="slidenum">
              <a:rPr lang="en-US" smtClean="0"/>
              <a:t>‹#›</a:t>
            </a:fld>
            <a:endParaRPr lang="en-US"/>
          </a:p>
        </p:txBody>
      </p:sp>
    </p:spTree>
    <p:extLst>
      <p:ext uri="{BB962C8B-B14F-4D97-AF65-F5344CB8AC3E}">
        <p14:creationId xmlns:p14="http://schemas.microsoft.com/office/powerpoint/2010/main" val="163300928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xxxx">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5837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p:cNvSpPr>
            <a:spLocks noGrp="1" noChangeArrowheads="1"/>
          </p:cNvSpPr>
          <p:nvPr>
            <p:ph type="sldNum" sz="quarter" idx="10"/>
          </p:nvPr>
        </p:nvSpPr>
        <p:spPr>
          <a:xfrm>
            <a:off x="2235927" y="6553200"/>
            <a:ext cx="5925094" cy="304800"/>
          </a:xfrm>
          <a:prstGeom prst="rect">
            <a:avLst/>
          </a:prstGeom>
          <a:solidFill>
            <a:schemeClr val="bg1"/>
          </a:solidFill>
          <a:ln/>
        </p:spPr>
        <p:txBody>
          <a:bodyPr lIns="91435" tIns="45718" rIns="91435" bIns="45718"/>
          <a:lstStyle>
            <a:lvl1pPr>
              <a:defRPr sz="900"/>
            </a:lvl1pPr>
          </a:lstStyle>
          <a:p>
            <a:pPr>
              <a:defRPr/>
            </a:pPr>
            <a:r>
              <a:rPr lang="fr-FR" dirty="0" err="1">
                <a:solidFill>
                  <a:srgbClr val="000000"/>
                </a:solidFill>
              </a:rPr>
              <a:t>V.I.Mokeev</a:t>
            </a:r>
            <a:endParaRPr lang="fr-FR" dirty="0">
              <a:solidFill>
                <a:srgbClr val="000000"/>
              </a:solidFill>
            </a:endParaRPr>
          </a:p>
        </p:txBody>
      </p:sp>
    </p:spTree>
    <p:extLst>
      <p:ext uri="{BB962C8B-B14F-4D97-AF65-F5344CB8AC3E}">
        <p14:creationId xmlns:p14="http://schemas.microsoft.com/office/powerpoint/2010/main" val="10279357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endParaRPr lang="en-US" dirty="0"/>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Slide Number Placeholder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737042FF-EB9B-4CE9-A920-558DE7427338}"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69888060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47800"/>
            <a:ext cx="411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114800" cy="472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0A1DDCE8-EDEE-4D63-98FF-35FD25514A9F}"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772266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sz="quarter" idx="10"/>
          </p:nvPr>
        </p:nvSpPr>
        <p:spPr>
          <a:xfrm>
            <a:off x="7492327" y="6522328"/>
            <a:ext cx="486064" cy="304800"/>
          </a:xfrm>
          <a:prstGeom prst="rect">
            <a:avLst/>
          </a:prstGeom>
          <a:ln/>
        </p:spPr>
        <p:txBody>
          <a:bodyPr lIns="91435" tIns="45718" rIns="91435" bIns="45718"/>
          <a:lstStyle>
            <a:lvl1pPr>
              <a:defRPr/>
            </a:lvl1pPr>
          </a:lstStyle>
          <a:p>
            <a:pPr>
              <a:defRPr/>
            </a:pPr>
            <a:fld id="{AD4B877A-E23D-429F-910A-1DE24208894B}"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7542918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7492327" y="6522328"/>
            <a:ext cx="486064" cy="304800"/>
          </a:xfrm>
          <a:prstGeom prst="rect">
            <a:avLst/>
          </a:prstGeom>
        </p:spPr>
        <p:txBody>
          <a:bodyPr lIns="91435" tIns="45718" rIns="91435" bIns="45718"/>
          <a:lstStyle>
            <a:lvl1pPr>
              <a:defRPr/>
            </a:lvl1pPr>
          </a:lstStyle>
          <a:p>
            <a:pPr>
              <a:defRPr/>
            </a:pPr>
            <a:fld id="{34D77604-0887-4C83-BF07-747BB9261F69}" type="slidenum">
              <a:rPr lang="fr-FR" smtClean="0">
                <a:solidFill>
                  <a:srgbClr val="000000"/>
                </a:solidFill>
              </a:rPr>
              <a:pPr>
                <a:defRPr/>
              </a:pPr>
              <a:t>‹#›</a:t>
            </a:fld>
            <a:endParaRPr lang="fr-FR" dirty="0">
              <a:solidFill>
                <a:srgbClr val="000000"/>
              </a:solidFill>
            </a:endParaRPr>
          </a:p>
        </p:txBody>
      </p:sp>
    </p:spTree>
    <p:extLst>
      <p:ext uri="{BB962C8B-B14F-4D97-AF65-F5344CB8AC3E}">
        <p14:creationId xmlns:p14="http://schemas.microsoft.com/office/powerpoint/2010/main" val="3939072718"/>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4085" name="Line 5"/>
          <p:cNvSpPr>
            <a:spLocks noChangeShapeType="1"/>
          </p:cNvSpPr>
          <p:nvPr/>
        </p:nvSpPr>
        <p:spPr bwMode="auto">
          <a:xfrm>
            <a:off x="2133600" y="6553200"/>
            <a:ext cx="7010400" cy="0"/>
          </a:xfrm>
          <a:prstGeom prst="line">
            <a:avLst/>
          </a:prstGeom>
          <a:noFill/>
          <a:ln w="9525">
            <a:solidFill>
              <a:srgbClr val="333399"/>
            </a:solidFill>
            <a:round/>
            <a:headEnd/>
            <a:tailEnd/>
          </a:ln>
          <a:effectLst/>
        </p:spPr>
        <p:txBody>
          <a:bodyPr lIns="91435" tIns="45718" rIns="91435" bIns="45718"/>
          <a:lstStyle/>
          <a:p>
            <a:pPr algn="ctr" eaLnBrk="0" hangingPunct="0">
              <a:defRPr/>
            </a:pPr>
            <a:endParaRPr lang="en-US" sz="3600">
              <a:solidFill>
                <a:srgbClr val="000000"/>
              </a:solidFill>
              <a:latin typeface="Arial" charset="0"/>
            </a:endParaRPr>
          </a:p>
        </p:txBody>
      </p:sp>
      <p:sp>
        <p:nvSpPr>
          <p:cNvPr id="814086" name="Text Box 6"/>
          <p:cNvSpPr txBox="1">
            <a:spLocks noChangeArrowheads="1"/>
          </p:cNvSpPr>
          <p:nvPr/>
        </p:nvSpPr>
        <p:spPr bwMode="auto">
          <a:xfrm>
            <a:off x="2321216" y="6580908"/>
            <a:ext cx="6517983" cy="230828"/>
          </a:xfrm>
          <a:prstGeom prst="rect">
            <a:avLst/>
          </a:prstGeom>
          <a:noFill/>
          <a:ln w="9525">
            <a:noFill/>
            <a:miter lim="800000"/>
            <a:headEnd/>
            <a:tailEnd/>
          </a:ln>
          <a:effectLst/>
        </p:spPr>
        <p:txBody>
          <a:bodyPr wrap="square" lIns="91435" tIns="45718" rIns="91435"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900" b="0" baseline="0" dirty="0">
                <a:solidFill>
                  <a:srgbClr val="333399"/>
                </a:solidFill>
                <a:latin typeface="Arial" charset="0"/>
              </a:rPr>
              <a:t>V.I. </a:t>
            </a:r>
            <a:r>
              <a:rPr lang="en-US" sz="900" b="0" baseline="0" dirty="0" err="1">
                <a:solidFill>
                  <a:srgbClr val="333399"/>
                </a:solidFill>
                <a:latin typeface="Arial" charset="0"/>
              </a:rPr>
              <a:t>Mokeev</a:t>
            </a:r>
            <a:r>
              <a:rPr lang="en-US" sz="900" b="0" baseline="0" dirty="0">
                <a:solidFill>
                  <a:srgbClr val="333399"/>
                </a:solidFill>
                <a:latin typeface="Arial" charset="0"/>
              </a:rPr>
              <a:t>, Science at Luminosity Frontier : </a:t>
            </a:r>
            <a:r>
              <a:rPr lang="en-US" sz="900" b="0" baseline="0" dirty="0" err="1">
                <a:solidFill>
                  <a:srgbClr val="333399"/>
                </a:solidFill>
                <a:latin typeface="Arial" charset="0"/>
              </a:rPr>
              <a:t>Jlab</a:t>
            </a:r>
            <a:r>
              <a:rPr lang="en-US" sz="900" b="0" baseline="0" dirty="0">
                <a:solidFill>
                  <a:srgbClr val="333399"/>
                </a:solidFill>
                <a:latin typeface="Arial" charset="0"/>
              </a:rPr>
              <a:t> at 22 GeV Workshop-</a:t>
            </a:r>
            <a:r>
              <a:rPr lang="en-US" sz="900" b="0" dirty="0"/>
              <a:t> </a:t>
            </a:r>
            <a:r>
              <a:rPr lang="en-US" sz="900" b="0" baseline="0" dirty="0">
                <a:solidFill>
                  <a:srgbClr val="333399"/>
                </a:solidFill>
                <a:latin typeface="Arial" charset="0"/>
              </a:rPr>
              <a:t>January 23-25, 2023, Newport News, USA    </a:t>
            </a:r>
            <a:endParaRPr lang="en-US" sz="900" b="0" dirty="0">
              <a:solidFill>
                <a:srgbClr val="333399"/>
              </a:solidFill>
              <a:latin typeface="Arial" charset="0"/>
            </a:endParaRPr>
          </a:p>
        </p:txBody>
      </p:sp>
      <p:sp>
        <p:nvSpPr>
          <p:cNvPr id="814087" name="Line 7"/>
          <p:cNvSpPr>
            <a:spLocks noChangeShapeType="1"/>
          </p:cNvSpPr>
          <p:nvPr/>
        </p:nvSpPr>
        <p:spPr bwMode="auto">
          <a:xfrm>
            <a:off x="0" y="6553200"/>
            <a:ext cx="609600" cy="0"/>
          </a:xfrm>
          <a:prstGeom prst="line">
            <a:avLst/>
          </a:prstGeom>
          <a:noFill/>
          <a:ln w="9525">
            <a:solidFill>
              <a:srgbClr val="333399"/>
            </a:solidFill>
            <a:round/>
            <a:headEnd/>
            <a:tailEnd/>
          </a:ln>
          <a:effectLst/>
        </p:spPr>
        <p:txBody>
          <a:bodyPr lIns="91435" tIns="45718" rIns="91435" bIns="45718"/>
          <a:lstStyle/>
          <a:p>
            <a:pPr algn="ctr" eaLnBrk="0" hangingPunct="0">
              <a:defRPr/>
            </a:pPr>
            <a:endParaRPr lang="en-US" sz="3600">
              <a:solidFill>
                <a:srgbClr val="000000"/>
              </a:solidFill>
              <a:latin typeface="Arial" charset="0"/>
            </a:endParaRPr>
          </a:p>
        </p:txBody>
      </p:sp>
      <p:sp>
        <p:nvSpPr>
          <p:cNvPr id="3079" name="Rectangle 8"/>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pic>
        <p:nvPicPr>
          <p:cNvPr id="3080" name="Picture 4" descr="newlogo"/>
          <p:cNvPicPr>
            <a:picLocks noGrp="1" noChangeAspect="1" noChangeArrowheads="1"/>
          </p:cNvPicPr>
          <p:nvPr/>
        </p:nvPicPr>
        <p:blipFill>
          <a:blip r:embed="rId51" cstate="print"/>
          <a:srcRect/>
          <a:stretch>
            <a:fillRect/>
          </a:stretch>
        </p:blipFill>
        <p:spPr bwMode="auto">
          <a:xfrm>
            <a:off x="685801" y="6324600"/>
            <a:ext cx="1490663" cy="533400"/>
          </a:xfrm>
          <a:prstGeom prst="rect">
            <a:avLst/>
          </a:prstGeom>
          <a:noFill/>
          <a:ln w="9525">
            <a:noFill/>
            <a:miter lim="800000"/>
            <a:headEnd/>
            <a:tailEnd/>
          </a:ln>
        </p:spPr>
      </p:pic>
    </p:spTree>
    <p:extLst>
      <p:ext uri="{BB962C8B-B14F-4D97-AF65-F5344CB8AC3E}">
        <p14:creationId xmlns:p14="http://schemas.microsoft.com/office/powerpoint/2010/main" val="2814460643"/>
      </p:ext>
    </p:extLst>
  </p:cSld>
  <p:clrMap bg1="lt1" tx1="dk1" bg2="lt2" tx2="dk2" accent1="accent1" accent2="accent2" accent3="accent3" accent4="accent4" accent5="accent5" accent6="accent6" hlink="hlink" folHlink="folHlink"/>
  <p:sldLayoutIdLst>
    <p:sldLayoutId id="2147492085" r:id="rId1"/>
    <p:sldLayoutId id="2147492086" r:id="rId2"/>
    <p:sldLayoutId id="2147492087" r:id="rId3"/>
    <p:sldLayoutId id="2147492088" r:id="rId4"/>
    <p:sldLayoutId id="2147492089" r:id="rId5"/>
    <p:sldLayoutId id="2147492090" r:id="rId6"/>
    <p:sldLayoutId id="2147492091" r:id="rId7"/>
    <p:sldLayoutId id="2147492092" r:id="rId8"/>
    <p:sldLayoutId id="2147492093" r:id="rId9"/>
    <p:sldLayoutId id="2147492094" r:id="rId10"/>
    <p:sldLayoutId id="2147492095" r:id="rId11"/>
    <p:sldLayoutId id="2147492096" r:id="rId12"/>
    <p:sldLayoutId id="2147492097" r:id="rId13"/>
    <p:sldLayoutId id="2147492098" r:id="rId14"/>
    <p:sldLayoutId id="2147492099" r:id="rId15"/>
    <p:sldLayoutId id="2147492100" r:id="rId16"/>
    <p:sldLayoutId id="2147492101" r:id="rId17"/>
    <p:sldLayoutId id="2147492102" r:id="rId18"/>
    <p:sldLayoutId id="2147492103" r:id="rId19"/>
    <p:sldLayoutId id="2147492104" r:id="rId20"/>
    <p:sldLayoutId id="2147492105" r:id="rId21"/>
    <p:sldLayoutId id="2147492063" r:id="rId22"/>
    <p:sldLayoutId id="2147492064" r:id="rId23"/>
    <p:sldLayoutId id="2147492065" r:id="rId24"/>
    <p:sldLayoutId id="2147492066" r:id="rId25"/>
    <p:sldLayoutId id="2147492067" r:id="rId26"/>
    <p:sldLayoutId id="2147492078" r:id="rId27"/>
    <p:sldLayoutId id="2147492081" r:id="rId28"/>
    <p:sldLayoutId id="2147492082" r:id="rId29"/>
    <p:sldLayoutId id="2147492083" r:id="rId30"/>
    <p:sldLayoutId id="2147492106" r:id="rId31"/>
    <p:sldLayoutId id="2147491818" r:id="rId32"/>
    <p:sldLayoutId id="2147492027" r:id="rId33"/>
    <p:sldLayoutId id="2147491998" r:id="rId34"/>
    <p:sldLayoutId id="2147491819" r:id="rId35"/>
    <p:sldLayoutId id="2147491830" r:id="rId36"/>
    <p:sldLayoutId id="2147491846" r:id="rId37"/>
    <p:sldLayoutId id="2147491850" r:id="rId38"/>
    <p:sldLayoutId id="2147491857" r:id="rId39"/>
    <p:sldLayoutId id="2147492042" r:id="rId40"/>
    <p:sldLayoutId id="2147492043" r:id="rId41"/>
    <p:sldLayoutId id="2147492044" r:id="rId42"/>
    <p:sldLayoutId id="2147492045" r:id="rId43"/>
    <p:sldLayoutId id="2147492056" r:id="rId44"/>
    <p:sldLayoutId id="2147492059" r:id="rId45"/>
    <p:sldLayoutId id="2147492060" r:id="rId46"/>
    <p:sldLayoutId id="2147492061" r:id="rId47"/>
    <p:sldLayoutId id="2147492107" r:id="rId48"/>
    <p:sldLayoutId id="2147492109" r:id="rId49"/>
  </p:sldLayoutIdLst>
  <p:transition/>
  <p:hf hdr="0" ftr="0" dt="0"/>
  <p:txStyles>
    <p:title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p:titleStyle>
    <p:bodyStyle>
      <a:lvl1pPr marL="342882" indent="-342882" algn="l" rtl="0" eaLnBrk="0" fontAlgn="base" hangingPunct="0">
        <a:spcBef>
          <a:spcPct val="20000"/>
        </a:spcBef>
        <a:spcAft>
          <a:spcPct val="0"/>
        </a:spcAft>
        <a:buChar char="•"/>
        <a:defRPr sz="28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400">
          <a:solidFill>
            <a:schemeClr val="tx1"/>
          </a:solidFill>
          <a:latin typeface="+mn-lt"/>
        </a:defRPr>
      </a:lvl2pPr>
      <a:lvl3pPr marL="1142942" indent="-228588" algn="l" rtl="0" eaLnBrk="0" fontAlgn="base" hangingPunct="0">
        <a:spcBef>
          <a:spcPct val="20000"/>
        </a:spcBef>
        <a:spcAft>
          <a:spcPct val="0"/>
        </a:spcAft>
        <a:buChar char="•"/>
        <a:defRPr sz="20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Times New Roman" pitchFamily="18" charset="0"/>
        </a:defRPr>
      </a:lvl4pPr>
      <a:lvl5pPr marL="2057295" indent="-228588" algn="l" rtl="0" eaLnBrk="0" fontAlgn="base" hangingPunct="0">
        <a:spcBef>
          <a:spcPct val="20000"/>
        </a:spcBef>
        <a:spcAft>
          <a:spcPct val="0"/>
        </a:spcAft>
        <a:buChar char="»"/>
        <a:defRPr sz="2000">
          <a:solidFill>
            <a:schemeClr val="tx1"/>
          </a:solidFill>
          <a:latin typeface="Times New Roman" pitchFamily="18" charset="0"/>
        </a:defRPr>
      </a:lvl5pPr>
      <a:lvl6pPr marL="2514471" indent="-228588" algn="l" rtl="0" eaLnBrk="0" fontAlgn="base" hangingPunct="0">
        <a:spcBef>
          <a:spcPct val="20000"/>
        </a:spcBef>
        <a:spcAft>
          <a:spcPct val="0"/>
        </a:spcAft>
        <a:buChar char="»"/>
        <a:defRPr sz="2000">
          <a:solidFill>
            <a:schemeClr val="tx1"/>
          </a:solidFill>
          <a:latin typeface="Times New Roman" pitchFamily="18" charset="0"/>
        </a:defRPr>
      </a:lvl6pPr>
      <a:lvl7pPr marL="2971648" indent="-228588" algn="l" rtl="0" eaLnBrk="0" fontAlgn="base" hangingPunct="0">
        <a:spcBef>
          <a:spcPct val="20000"/>
        </a:spcBef>
        <a:spcAft>
          <a:spcPct val="0"/>
        </a:spcAft>
        <a:buChar char="»"/>
        <a:defRPr sz="2000">
          <a:solidFill>
            <a:schemeClr val="tx1"/>
          </a:solidFill>
          <a:latin typeface="Times New Roman" pitchFamily="18" charset="0"/>
        </a:defRPr>
      </a:lvl7pPr>
      <a:lvl8pPr marL="3428825" indent="-228588" algn="l" rtl="0" eaLnBrk="0" fontAlgn="base" hangingPunct="0">
        <a:spcBef>
          <a:spcPct val="20000"/>
        </a:spcBef>
        <a:spcAft>
          <a:spcPct val="0"/>
        </a:spcAft>
        <a:buChar char="»"/>
        <a:defRPr sz="2000">
          <a:solidFill>
            <a:schemeClr val="tx1"/>
          </a:solidFill>
          <a:latin typeface="Times New Roman" pitchFamily="18" charset="0"/>
        </a:defRPr>
      </a:lvl8pPr>
      <a:lvl9pPr marL="3886001" indent="-228588"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1.emf"/><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49.xml"/><Relationship Id="rId5" Type="http://schemas.openxmlformats.org/officeDocument/2006/relationships/image" Target="../media/image100.png"/><Relationship Id="rId4" Type="http://schemas.openxmlformats.org/officeDocument/2006/relationships/image" Target="../media/image9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52.emf"/><Relationship Id="rId4" Type="http://schemas.openxmlformats.org/officeDocument/2006/relationships/image" Target="../media/image51.wmf"/></Relationships>
</file>

<file path=ppt/slides/_rels/slide2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8.tiff"/><Relationship Id="rId5" Type="http://schemas.openxmlformats.org/officeDocument/2006/relationships/image" Target="../media/image17.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4.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 Box 5"/>
          <p:cNvSpPr txBox="1">
            <a:spLocks noChangeArrowheads="1"/>
          </p:cNvSpPr>
          <p:nvPr/>
        </p:nvSpPr>
        <p:spPr bwMode="auto">
          <a:xfrm>
            <a:off x="3192506" y="4753346"/>
            <a:ext cx="3310598" cy="615549"/>
          </a:xfrm>
          <a:prstGeom prst="rect">
            <a:avLst/>
          </a:prstGeom>
          <a:blipFill>
            <a:blip r:embed="rId3"/>
            <a:tile tx="0" ty="0" sx="100000" sy="100000" flip="none" algn="tl"/>
          </a:blipFill>
          <a:ln w="9525" algn="ctr">
            <a:solidFill>
              <a:srgbClr val="7D7D81"/>
            </a:solidFill>
            <a:miter lim="800000"/>
            <a:headEnd/>
            <a:tailEnd/>
          </a:ln>
        </p:spPr>
        <p:txBody>
          <a:bodyPr wrap="square" lIns="91435" tIns="45718" rIns="91435" bIns="45718">
            <a:spAutoFit/>
          </a:bodyPr>
          <a:lstStyle/>
          <a:p>
            <a:pPr algn="ctr" eaLnBrk="0" hangingPunct="0"/>
            <a:r>
              <a:rPr lang="en-US" sz="1600" b="1" dirty="0">
                <a:solidFill>
                  <a:srgbClr val="0000FF"/>
                </a:solidFill>
              </a:rPr>
              <a:t>V.I. </a:t>
            </a:r>
            <a:r>
              <a:rPr lang="en-US" sz="1600" b="1" dirty="0" err="1">
                <a:solidFill>
                  <a:srgbClr val="0000FF"/>
                </a:solidFill>
              </a:rPr>
              <a:t>Mokeev</a:t>
            </a:r>
            <a:r>
              <a:rPr lang="en-US" sz="1600" b="1" dirty="0">
                <a:solidFill>
                  <a:srgbClr val="0000FF"/>
                </a:solidFill>
              </a:rPr>
              <a:t>, Jefferson Lab</a:t>
            </a:r>
          </a:p>
          <a:p>
            <a:pPr algn="ctr" eaLnBrk="0" hangingPunct="0"/>
            <a:r>
              <a:rPr lang="en-US" sz="1600" b="1" dirty="0">
                <a:solidFill>
                  <a:srgbClr val="0000FF"/>
                </a:solidFill>
              </a:rPr>
              <a:t>(CLAS Collaboration)</a:t>
            </a:r>
            <a:r>
              <a:rPr lang="en-US" sz="1800" b="1" dirty="0">
                <a:solidFill>
                  <a:srgbClr val="0000FF"/>
                </a:solidFill>
              </a:rPr>
              <a:t> </a:t>
            </a:r>
          </a:p>
        </p:txBody>
      </p:sp>
      <p:sp>
        <p:nvSpPr>
          <p:cNvPr id="2" name="TextBox 1"/>
          <p:cNvSpPr txBox="1"/>
          <p:nvPr/>
        </p:nvSpPr>
        <p:spPr>
          <a:xfrm>
            <a:off x="241612" y="5930941"/>
            <a:ext cx="8175557" cy="369328"/>
          </a:xfrm>
          <a:prstGeom prst="rect">
            <a:avLst/>
          </a:prstGeom>
          <a:blipFill>
            <a:blip r:embed="rId3"/>
            <a:tile tx="0" ty="0" sx="100000" sy="100000" flip="none" algn="tl"/>
          </a:blipFill>
          <a:ln>
            <a:solidFill>
              <a:schemeClr val="bg2">
                <a:lumMod val="60000"/>
                <a:lumOff val="40000"/>
              </a:schemeClr>
            </a:solidFill>
          </a:ln>
        </p:spPr>
        <p:txBody>
          <a:bodyPr wrap="square" lIns="91435" tIns="45718" rIns="91435" bIns="45718" rtlCol="0">
            <a:spAutoFit/>
          </a:bodyPr>
          <a:lstStyle/>
          <a:p>
            <a:pPr algn="ctr"/>
            <a:r>
              <a:rPr lang="en-US" sz="1800" b="1" dirty="0">
                <a:solidFill>
                  <a:srgbClr val="0000FF"/>
                </a:solidFill>
              </a:rPr>
              <a:t>Science at the Luminosity Frontier: Jefferson Lab at 22 GeV Workshop </a:t>
            </a:r>
          </a:p>
        </p:txBody>
      </p:sp>
      <p:sp>
        <p:nvSpPr>
          <p:cNvPr id="10" name="TextBox 9"/>
          <p:cNvSpPr txBox="1"/>
          <p:nvPr/>
        </p:nvSpPr>
        <p:spPr>
          <a:xfrm>
            <a:off x="130761" y="67648"/>
            <a:ext cx="9013239" cy="369328"/>
          </a:xfrm>
          <a:prstGeom prst="rect">
            <a:avLst/>
          </a:prstGeom>
          <a:blipFill>
            <a:blip r:embed="rId3"/>
            <a:tile tx="0" ty="0" sx="100000" sy="100000" flip="none" algn="tl"/>
          </a:blipFill>
        </p:spPr>
        <p:txBody>
          <a:bodyPr wrap="square" lIns="91435" tIns="45718" rIns="91435" bIns="45718" rtlCol="0">
            <a:spAutoFit/>
          </a:bodyPr>
          <a:lstStyle/>
          <a:p>
            <a:pPr algn="ctr"/>
            <a:r>
              <a:rPr lang="en-US" sz="1800" b="1" dirty="0">
                <a:solidFill>
                  <a:srgbClr val="0000FF"/>
                </a:solidFill>
                <a:effectLst/>
              </a:rPr>
              <a:t>Resonance Electrocouplings and Emergent Hadron Mass</a:t>
            </a:r>
          </a:p>
        </p:txBody>
      </p:sp>
      <p:pic>
        <p:nvPicPr>
          <p:cNvPr id="5" name="Picture 4"/>
          <p:cNvPicPr>
            <a:picLocks noChangeAspect="1"/>
          </p:cNvPicPr>
          <p:nvPr/>
        </p:nvPicPr>
        <p:blipFill>
          <a:blip r:embed="rId4"/>
          <a:stretch>
            <a:fillRect/>
          </a:stretch>
        </p:blipFill>
        <p:spPr>
          <a:xfrm>
            <a:off x="1430244" y="5039476"/>
            <a:ext cx="892808" cy="55800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612" y="5000874"/>
            <a:ext cx="720242" cy="71416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4302" y="5245293"/>
            <a:ext cx="1038086" cy="701260"/>
          </a:xfrm>
          <a:prstGeom prst="rect">
            <a:avLst/>
          </a:prstGeom>
        </p:spPr>
      </p:pic>
      <p:sp>
        <p:nvSpPr>
          <p:cNvPr id="3" name="TextBox 2">
            <a:extLst>
              <a:ext uri="{FF2B5EF4-FFF2-40B4-BE49-F238E27FC236}">
                <a16:creationId xmlns:a16="http://schemas.microsoft.com/office/drawing/2014/main" id="{1D15F435-3719-6FF9-0D22-8FBE2298787B}"/>
              </a:ext>
            </a:extLst>
          </p:cNvPr>
          <p:cNvSpPr txBox="1"/>
          <p:nvPr/>
        </p:nvSpPr>
        <p:spPr>
          <a:xfrm>
            <a:off x="4377347" y="2551354"/>
            <a:ext cx="5022002" cy="1384995"/>
          </a:xfrm>
          <a:prstGeom prst="rect">
            <a:avLst/>
          </a:prstGeom>
          <a:noFill/>
        </p:spPr>
        <p:txBody>
          <a:bodyPr wrap="square" rtlCol="0">
            <a:spAutoFit/>
          </a:bodyPr>
          <a:lstStyle/>
          <a:p>
            <a:pPr marL="171450" indent="-171450">
              <a:buClr>
                <a:srgbClr val="C00000"/>
              </a:buClr>
              <a:buFont typeface="Arial" panose="020B0604020202020204" pitchFamily="34" charset="0"/>
              <a:buChar char="•"/>
            </a:pPr>
            <a:r>
              <a:rPr lang="en-US" sz="1200" dirty="0"/>
              <a:t>emergence of hadron mass (EHM) paradigm within continuum</a:t>
            </a:r>
          </a:p>
          <a:p>
            <a:pPr>
              <a:buClr>
                <a:srgbClr val="C00000"/>
              </a:buClr>
            </a:pPr>
            <a:r>
              <a:rPr lang="en-US" sz="1200" dirty="0"/>
              <a:t>    Schwinger method (CSM) </a:t>
            </a:r>
          </a:p>
          <a:p>
            <a:pPr marL="173038" indent="-173038">
              <a:buClr>
                <a:srgbClr val="C00000"/>
              </a:buClr>
              <a:buFont typeface="Arial" panose="020B0604020202020204" pitchFamily="34" charset="0"/>
              <a:buChar char="•"/>
            </a:pPr>
            <a:r>
              <a:rPr lang="en-US" sz="1200" dirty="0"/>
              <a:t>complementarity in insight into EHM from the meson and baryon structure exploration</a:t>
            </a:r>
          </a:p>
          <a:p>
            <a:pPr marL="173038" indent="-173038">
              <a:buClr>
                <a:srgbClr val="C00000"/>
              </a:buClr>
              <a:buFont typeface="Arial" panose="020B0604020202020204" pitchFamily="34" charset="0"/>
              <a:buChar char="•"/>
            </a:pPr>
            <a:r>
              <a:rPr lang="en-US" sz="1200" dirty="0"/>
              <a:t>shedding light on EHM from the results on </a:t>
            </a:r>
            <a:r>
              <a:rPr lang="en-US" sz="1200" dirty="0" err="1">
                <a:latin typeface="Symbol" pitchFamily="2" charset="2"/>
              </a:rPr>
              <a:t>g</a:t>
            </a:r>
            <a:r>
              <a:rPr lang="en-US" sz="1200" baseline="-25000" dirty="0" err="1"/>
              <a:t>v</a:t>
            </a:r>
            <a:r>
              <a:rPr lang="en-US" sz="1200" dirty="0" err="1"/>
              <a:t>pN</a:t>
            </a:r>
            <a:r>
              <a:rPr lang="en-US" sz="1200" dirty="0"/>
              <a:t>* electrocouplings  </a:t>
            </a:r>
          </a:p>
          <a:p>
            <a:pPr marL="173038" indent="-173038">
              <a:buClr>
                <a:srgbClr val="C00000"/>
              </a:buClr>
              <a:buFont typeface="Arial" panose="020B0604020202020204" pitchFamily="34" charset="0"/>
              <a:buChar char="•"/>
            </a:pPr>
            <a:r>
              <a:rPr lang="en-US" sz="1200" dirty="0"/>
              <a:t>unique opportunity to understand EHM from the N* studies  in</a:t>
            </a:r>
          </a:p>
          <a:p>
            <a:pPr>
              <a:buClr>
                <a:srgbClr val="C00000"/>
              </a:buClr>
            </a:pPr>
            <a:r>
              <a:rPr lang="en-US" sz="1200" dirty="0"/>
              <a:t>    experiments of 22 GeV era at </a:t>
            </a:r>
            <a:r>
              <a:rPr lang="en-US" sz="1200" dirty="0" err="1"/>
              <a:t>JLab</a:t>
            </a:r>
            <a:endParaRPr lang="en-US" sz="1200" dirty="0"/>
          </a:p>
        </p:txBody>
      </p:sp>
      <p:pic>
        <p:nvPicPr>
          <p:cNvPr id="4" name="Picture 3">
            <a:extLst>
              <a:ext uri="{FF2B5EF4-FFF2-40B4-BE49-F238E27FC236}">
                <a16:creationId xmlns:a16="http://schemas.microsoft.com/office/drawing/2014/main" id="{0454BA4E-FC28-6A57-727C-62B39FBED31B}"/>
              </a:ext>
            </a:extLst>
          </p:cNvPr>
          <p:cNvPicPr>
            <a:picLocks noChangeAspect="1"/>
          </p:cNvPicPr>
          <p:nvPr/>
        </p:nvPicPr>
        <p:blipFill>
          <a:blip r:embed="rId7"/>
          <a:stretch>
            <a:fillRect/>
          </a:stretch>
        </p:blipFill>
        <p:spPr>
          <a:xfrm>
            <a:off x="1594338" y="492275"/>
            <a:ext cx="2045916" cy="1822865"/>
          </a:xfrm>
          <a:prstGeom prst="rect">
            <a:avLst/>
          </a:prstGeom>
        </p:spPr>
      </p:pic>
      <p:pic>
        <p:nvPicPr>
          <p:cNvPr id="6" name="Picture 5">
            <a:extLst>
              <a:ext uri="{FF2B5EF4-FFF2-40B4-BE49-F238E27FC236}">
                <a16:creationId xmlns:a16="http://schemas.microsoft.com/office/drawing/2014/main" id="{F52DC2EA-0176-24F7-4695-E72F2743BE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6655" y="548431"/>
            <a:ext cx="3275138" cy="1881348"/>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D5D00861-DE91-1F2C-8AD1-93921FB133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371" y="2278930"/>
            <a:ext cx="3884976" cy="2419117"/>
          </a:xfrm>
          <a:prstGeom prst="rect">
            <a:avLst/>
          </a:prstGeom>
        </p:spPr>
      </p:pic>
      <p:sp>
        <p:nvSpPr>
          <p:cNvPr id="12" name="Slide Number Placeholder 1">
            <a:extLst>
              <a:ext uri="{FF2B5EF4-FFF2-40B4-BE49-F238E27FC236}">
                <a16:creationId xmlns:a16="http://schemas.microsoft.com/office/drawing/2014/main" id="{97547CFF-6D44-A8BE-1524-E49F83AA07BC}"/>
              </a:ext>
            </a:extLst>
          </p:cNvPr>
          <p:cNvSpPr txBox="1">
            <a:spLocks/>
          </p:cNvSpPr>
          <p:nvPr/>
        </p:nvSpPr>
        <p:spPr>
          <a:xfrm>
            <a:off x="8549640" y="6553199"/>
            <a:ext cx="486064" cy="304801"/>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200" dirty="0">
                <a:solidFill>
                  <a:srgbClr val="000000"/>
                </a:solidFill>
              </a:rPr>
              <a:t>1</a:t>
            </a:r>
          </a:p>
        </p:txBody>
      </p:sp>
    </p:spTree>
    <p:extLst>
      <p:ext uri="{BB962C8B-B14F-4D97-AF65-F5344CB8AC3E}">
        <p14:creationId xmlns:p14="http://schemas.microsoft.com/office/powerpoint/2010/main" val="89753750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60302" y="50240"/>
            <a:ext cx="8663618" cy="630957"/>
          </a:xfrm>
          <a:prstGeom prst="rect">
            <a:avLst/>
          </a:prstGeom>
          <a:no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kern="0" dirty="0">
                <a:solidFill>
                  <a:srgbClr val="0000FF"/>
                </a:solidFill>
                <a:latin typeface="Symbol" pitchFamily="2" charset="2"/>
                <a:ea typeface="MS PGothic" pitchFamily="34" charset="-128"/>
              </a:rPr>
              <a:t>D</a:t>
            </a:r>
            <a:r>
              <a:rPr lang="en-US" sz="2000" kern="0" dirty="0">
                <a:solidFill>
                  <a:srgbClr val="0000FF"/>
                </a:solidFill>
                <a:latin typeface="Arial"/>
                <a:ea typeface="MS PGothic" pitchFamily="34" charset="-128"/>
              </a:rPr>
              <a:t>(1600)3/2</a:t>
            </a:r>
            <a:r>
              <a:rPr lang="en-US" sz="2000" kern="0" baseline="30000" dirty="0">
                <a:solidFill>
                  <a:srgbClr val="0000FF"/>
                </a:solidFill>
                <a:latin typeface="Arial"/>
                <a:ea typeface="MS PGothic" pitchFamily="34" charset="-128"/>
              </a:rPr>
              <a:t>+ </a:t>
            </a:r>
            <a:r>
              <a:rPr lang="en-US" sz="2000" kern="0" dirty="0">
                <a:solidFill>
                  <a:srgbClr val="0000FF"/>
                </a:solidFill>
                <a:latin typeface="Arial"/>
                <a:ea typeface="MS PGothic" pitchFamily="34" charset="-128"/>
              </a:rPr>
              <a:t>Electrocouplings: CSM Prediction vs. Data Determination</a:t>
            </a:r>
            <a:endParaRPr kumimoji="0" lang="en-US" sz="2000" b="1" i="0" u="none" strike="noStrike" kern="0" cap="none" spc="0" normalizeH="0" baseline="0" noProof="0" dirty="0">
              <a:ln>
                <a:noFill/>
              </a:ln>
              <a:solidFill>
                <a:srgbClr val="0000FF"/>
              </a:solidFill>
              <a:effectLst/>
              <a:uLnTx/>
              <a:uFillTx/>
              <a:latin typeface="Arial"/>
              <a:ea typeface="MS PGothic" pitchFamily="34" charset="-128"/>
              <a:cs typeface="+mj-cs"/>
            </a:endParaRPr>
          </a:p>
        </p:txBody>
      </p:sp>
      <p:sp>
        <p:nvSpPr>
          <p:cNvPr id="6" name="Line 7"/>
          <p:cNvSpPr>
            <a:spLocks noChangeShapeType="1"/>
          </p:cNvSpPr>
          <p:nvPr/>
        </p:nvSpPr>
        <p:spPr bwMode="auto">
          <a:xfrm>
            <a:off x="0" y="711923"/>
            <a:ext cx="9144000" cy="0"/>
          </a:xfrm>
          <a:prstGeom prst="line">
            <a:avLst/>
          </a:prstGeom>
          <a:noFill/>
          <a:ln w="28575">
            <a:solidFill>
              <a:srgbClr val="0000FF"/>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 name="TextBox 8"/>
          <p:cNvSpPr txBox="1"/>
          <p:nvPr/>
        </p:nvSpPr>
        <p:spPr>
          <a:xfrm>
            <a:off x="275423" y="5585691"/>
            <a:ext cx="3693676" cy="646331"/>
          </a:xfrm>
          <a:prstGeom prst="rect">
            <a:avLst/>
          </a:prstGeom>
          <a:solidFill>
            <a:srgbClr val="FFFF00"/>
          </a:solidFill>
        </p:spPr>
        <p:txBody>
          <a:bodyPr wrap="square" rtlCol="0">
            <a:spAutoFit/>
          </a:bodyPr>
          <a:lstStyle/>
          <a:p>
            <a:r>
              <a:rPr lang="en-US" sz="1200" b="1" dirty="0"/>
              <a:t>Parameter-free CSM predictions for </a:t>
            </a:r>
            <a:r>
              <a:rPr lang="en-US" sz="1200" b="1" dirty="0">
                <a:latin typeface="Symbol" panose="05050102010706020507" pitchFamily="18" charset="2"/>
              </a:rPr>
              <a:t>D</a:t>
            </a:r>
            <a:r>
              <a:rPr lang="en-US" sz="1200" b="1" dirty="0"/>
              <a:t>(1600)3/2</a:t>
            </a:r>
            <a:r>
              <a:rPr lang="en-US" sz="1200" b="1" baseline="30000" dirty="0"/>
              <a:t>+ </a:t>
            </a:r>
            <a:r>
              <a:rPr lang="en-US" sz="1200" b="1" dirty="0"/>
              <a:t>electrocouplings </a:t>
            </a:r>
          </a:p>
          <a:p>
            <a:r>
              <a:rPr lang="en-US" sz="1200" b="1" dirty="0" err="1"/>
              <a:t>Ya</a:t>
            </a:r>
            <a:r>
              <a:rPr lang="en-US" sz="1200" b="1" dirty="0"/>
              <a:t> Lu et al., Phys. Rev. D 100, 034001 (2019)</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451" t="5835" r="4423"/>
          <a:stretch/>
        </p:blipFill>
        <p:spPr>
          <a:xfrm>
            <a:off x="380489" y="810071"/>
            <a:ext cx="3467356" cy="4654430"/>
          </a:xfrm>
          <a:prstGeom prst="rect">
            <a:avLst/>
          </a:prstGeom>
        </p:spPr>
      </p:pic>
      <p:sp>
        <p:nvSpPr>
          <p:cNvPr id="2" name="Slide Number Placeholder 1"/>
          <p:cNvSpPr>
            <a:spLocks noGrp="1"/>
          </p:cNvSpPr>
          <p:nvPr>
            <p:ph type="sldNum" sz="quarter" idx="4"/>
          </p:nvPr>
        </p:nvSpPr>
        <p:spPr>
          <a:xfrm>
            <a:off x="8660252" y="6553200"/>
            <a:ext cx="486064" cy="304800"/>
          </a:xfrm>
        </p:spPr>
        <p:txBody>
          <a:bodyPr/>
          <a:lstStyle/>
          <a:p>
            <a:pPr algn="ctr">
              <a:defRPr/>
            </a:pPr>
            <a:fld id="{9A3FFD64-B555-4607-8194-F5EC2A301902}" type="slidenum">
              <a:rPr lang="fr-FR" sz="1100" smtClean="0">
                <a:solidFill>
                  <a:srgbClr val="000000"/>
                </a:solidFill>
                <a:latin typeface="+mj-lt"/>
              </a:rPr>
              <a:pPr algn="ctr">
                <a:defRPr/>
              </a:pPr>
              <a:t>10</a:t>
            </a:fld>
            <a:endParaRPr lang="fr-FR" sz="1100" dirty="0">
              <a:solidFill>
                <a:srgbClr val="000000"/>
              </a:solidFill>
              <a:latin typeface="+mj-lt"/>
            </a:endParaRPr>
          </a:p>
        </p:txBody>
      </p:sp>
      <p:sp>
        <p:nvSpPr>
          <p:cNvPr id="16" name="TextBox 15">
            <a:extLst>
              <a:ext uri="{FF2B5EF4-FFF2-40B4-BE49-F238E27FC236}">
                <a16:creationId xmlns:a16="http://schemas.microsoft.com/office/drawing/2014/main" id="{51873CA5-1FF1-4F44-8484-2F0D348A8525}"/>
              </a:ext>
            </a:extLst>
          </p:cNvPr>
          <p:cNvSpPr txBox="1"/>
          <p:nvPr/>
        </p:nvSpPr>
        <p:spPr>
          <a:xfrm>
            <a:off x="4481582" y="760723"/>
            <a:ext cx="4355572" cy="646331"/>
          </a:xfrm>
          <a:prstGeom prst="rect">
            <a:avLst/>
          </a:prstGeom>
          <a:solidFill>
            <a:srgbClr val="FFFF00"/>
          </a:solidFill>
        </p:spPr>
        <p:txBody>
          <a:bodyPr wrap="square" rtlCol="0">
            <a:spAutoFit/>
          </a:bodyPr>
          <a:lstStyle/>
          <a:p>
            <a:r>
              <a:rPr lang="en-US" sz="1200" b="1" dirty="0"/>
              <a:t>Extraction of </a:t>
            </a:r>
            <a:r>
              <a:rPr lang="en-US" sz="1200" b="1" dirty="0">
                <a:latin typeface="Symbol" pitchFamily="2" charset="2"/>
              </a:rPr>
              <a:t>D(</a:t>
            </a:r>
            <a:r>
              <a:rPr lang="en-US" sz="1200" b="1" dirty="0"/>
              <a:t>1600)3/2</a:t>
            </a:r>
            <a:r>
              <a:rPr lang="en-US" sz="1200" b="1" baseline="30000" dirty="0"/>
              <a:t>+</a:t>
            </a:r>
            <a:r>
              <a:rPr lang="en-US" sz="1200" b="1" dirty="0"/>
              <a:t> electrocouplings from the CLAS </a:t>
            </a:r>
            <a:r>
              <a:rPr lang="en-US" sz="1200" b="1" dirty="0" err="1">
                <a:latin typeface="Symbol" pitchFamily="2" charset="2"/>
              </a:rPr>
              <a:t>p</a:t>
            </a:r>
            <a:r>
              <a:rPr lang="en-US" sz="1200" b="1" baseline="30000" dirty="0" err="1"/>
              <a:t>+</a:t>
            </a:r>
            <a:r>
              <a:rPr lang="en-US" sz="1200" b="1" dirty="0" err="1">
                <a:latin typeface="Symbol" pitchFamily="2" charset="2"/>
              </a:rPr>
              <a:t>p</a:t>
            </a:r>
            <a:r>
              <a:rPr lang="en-US" sz="1200" b="1" baseline="30000" dirty="0" err="1"/>
              <a:t>-</a:t>
            </a:r>
            <a:r>
              <a:rPr lang="en-US" sz="1200" b="1" dirty="0" err="1"/>
              <a:t>p</a:t>
            </a:r>
            <a:r>
              <a:rPr lang="en-US" sz="1200" b="1" dirty="0"/>
              <a:t> electroproduction data at 2.0 GeV</a:t>
            </a:r>
            <a:r>
              <a:rPr lang="en-US" sz="1200" b="1" baseline="30000" dirty="0"/>
              <a:t>2</a:t>
            </a:r>
            <a:r>
              <a:rPr lang="en-US" sz="1200" b="1" dirty="0"/>
              <a:t>&lt;Q</a:t>
            </a:r>
            <a:r>
              <a:rPr lang="en-US" sz="1200" b="1" baseline="30000" dirty="0"/>
              <a:t>2</a:t>
            </a:r>
            <a:r>
              <a:rPr lang="en-US" sz="1200" b="1" dirty="0"/>
              <a:t>&lt;5.0 GeV</a:t>
            </a:r>
            <a:r>
              <a:rPr lang="en-US" sz="1200" b="1" baseline="30000" dirty="0"/>
              <a:t>2 </a:t>
            </a:r>
            <a:r>
              <a:rPr lang="en-US" sz="1200" b="1" dirty="0"/>
              <a:t>within the JM reaction model, January-March, 2022</a:t>
            </a:r>
          </a:p>
        </p:txBody>
      </p:sp>
      <p:pic>
        <p:nvPicPr>
          <p:cNvPr id="7" name="Picture 6">
            <a:extLst>
              <a:ext uri="{FF2B5EF4-FFF2-40B4-BE49-F238E27FC236}">
                <a16:creationId xmlns:a16="http://schemas.microsoft.com/office/drawing/2014/main" id="{3D70B0E1-8F8B-329A-0FB1-B3C538294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7845" y="1556387"/>
            <a:ext cx="2700208" cy="2700208"/>
          </a:xfrm>
          <a:prstGeom prst="rect">
            <a:avLst/>
          </a:prstGeom>
        </p:spPr>
      </p:pic>
      <p:pic>
        <p:nvPicPr>
          <p:cNvPr id="10" name="Picture 9">
            <a:extLst>
              <a:ext uri="{FF2B5EF4-FFF2-40B4-BE49-F238E27FC236}">
                <a16:creationId xmlns:a16="http://schemas.microsoft.com/office/drawing/2014/main" id="{31B4DB20-21F5-E3BB-B54B-FCDC2E51C7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748" y="1525666"/>
            <a:ext cx="2730930" cy="2730930"/>
          </a:xfrm>
          <a:prstGeom prst="rect">
            <a:avLst/>
          </a:prstGeom>
        </p:spPr>
      </p:pic>
      <p:cxnSp>
        <p:nvCxnSpPr>
          <p:cNvPr id="12" name="Straight Connector 11">
            <a:extLst>
              <a:ext uri="{FF2B5EF4-FFF2-40B4-BE49-F238E27FC236}">
                <a16:creationId xmlns:a16="http://schemas.microsoft.com/office/drawing/2014/main" id="{7827A337-A2BB-F10C-486B-C280CD2D63E0}"/>
              </a:ext>
            </a:extLst>
          </p:cNvPr>
          <p:cNvCxnSpPr>
            <a:cxnSpLocks/>
          </p:cNvCxnSpPr>
          <p:nvPr/>
        </p:nvCxnSpPr>
        <p:spPr bwMode="auto">
          <a:xfrm>
            <a:off x="4247453" y="4714734"/>
            <a:ext cx="689316" cy="0"/>
          </a:xfrm>
          <a:prstGeom prst="line">
            <a:avLst/>
          </a:prstGeom>
          <a:noFill/>
          <a:ln w="19050" cap="flat" cmpd="sng" algn="ctr">
            <a:solidFill>
              <a:srgbClr val="FF0000"/>
            </a:solidFill>
            <a:prstDash val="solid"/>
            <a:round/>
            <a:headEnd type="none" w="med" len="med"/>
            <a:tailEnd type="none" w="med" len="med"/>
          </a:ln>
          <a:effectLst/>
        </p:spPr>
      </p:cxnSp>
      <p:sp>
        <p:nvSpPr>
          <p:cNvPr id="20" name="TextBox 19">
            <a:extLst>
              <a:ext uri="{FF2B5EF4-FFF2-40B4-BE49-F238E27FC236}">
                <a16:creationId xmlns:a16="http://schemas.microsoft.com/office/drawing/2014/main" id="{F0C5352E-FB4C-3AB1-5C0D-8B7291E28C5A}"/>
              </a:ext>
            </a:extLst>
          </p:cNvPr>
          <p:cNvSpPr txBox="1"/>
          <p:nvPr/>
        </p:nvSpPr>
        <p:spPr>
          <a:xfrm>
            <a:off x="4986995" y="4271053"/>
            <a:ext cx="1617751" cy="1015663"/>
          </a:xfrm>
          <a:prstGeom prst="rect">
            <a:avLst/>
          </a:prstGeom>
          <a:noFill/>
        </p:spPr>
        <p:txBody>
          <a:bodyPr wrap="none" rtlCol="0">
            <a:spAutoFit/>
          </a:bodyPr>
          <a:lstStyle/>
          <a:p>
            <a:r>
              <a:rPr lang="en-US" sz="1200" dirty="0">
                <a:solidFill>
                  <a:srgbClr val="FF0000"/>
                </a:solidFill>
              </a:rPr>
              <a:t>Closest to the data</a:t>
            </a:r>
          </a:p>
          <a:p>
            <a:r>
              <a:rPr lang="en-US" sz="1200" dirty="0">
                <a:solidFill>
                  <a:srgbClr val="FF0000"/>
                </a:solidFill>
              </a:rPr>
              <a:t>9 one-fold differential</a:t>
            </a:r>
          </a:p>
          <a:p>
            <a:r>
              <a:rPr lang="en-US" sz="1200" dirty="0">
                <a:solidFill>
                  <a:srgbClr val="FF0000"/>
                </a:solidFill>
              </a:rPr>
              <a:t>cross sections </a:t>
            </a:r>
            <a:r>
              <a:rPr lang="en-US" sz="1200" dirty="0" err="1">
                <a:solidFill>
                  <a:srgbClr val="FF0000"/>
                </a:solidFill>
              </a:rPr>
              <a:t>evalu</a:t>
            </a:r>
            <a:r>
              <a:rPr lang="en-US" sz="1200" dirty="0">
                <a:solidFill>
                  <a:srgbClr val="FF0000"/>
                </a:solidFill>
              </a:rPr>
              <a:t>-</a:t>
            </a:r>
          </a:p>
          <a:p>
            <a:r>
              <a:rPr lang="en-US" sz="1200" dirty="0" err="1">
                <a:solidFill>
                  <a:srgbClr val="FF0000"/>
                </a:solidFill>
              </a:rPr>
              <a:t>ated</a:t>
            </a:r>
            <a:r>
              <a:rPr lang="en-US" sz="1200" dirty="0">
                <a:solidFill>
                  <a:srgbClr val="FF0000"/>
                </a:solidFill>
              </a:rPr>
              <a:t> within the JM</a:t>
            </a:r>
          </a:p>
          <a:p>
            <a:r>
              <a:rPr lang="en-US" sz="1200" dirty="0">
                <a:solidFill>
                  <a:srgbClr val="FF0000"/>
                </a:solidFill>
              </a:rPr>
              <a:t>model</a:t>
            </a:r>
          </a:p>
        </p:txBody>
      </p:sp>
      <p:sp>
        <p:nvSpPr>
          <p:cNvPr id="21" name="Rectangle 20">
            <a:extLst>
              <a:ext uri="{FF2B5EF4-FFF2-40B4-BE49-F238E27FC236}">
                <a16:creationId xmlns:a16="http://schemas.microsoft.com/office/drawing/2014/main" id="{2CF7A66F-CA5E-8AFB-A0BE-2A3A9F38A111}"/>
              </a:ext>
            </a:extLst>
          </p:cNvPr>
          <p:cNvSpPr>
            <a:spLocks/>
          </p:cNvSpPr>
          <p:nvPr/>
        </p:nvSpPr>
        <p:spPr bwMode="auto">
          <a:xfrm>
            <a:off x="6857151" y="4498847"/>
            <a:ext cx="91440" cy="312822"/>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A986184E-36DB-1428-5794-9FEB1B3E58E1}"/>
              </a:ext>
            </a:extLst>
          </p:cNvPr>
          <p:cNvSpPr txBox="1"/>
          <p:nvPr/>
        </p:nvSpPr>
        <p:spPr>
          <a:xfrm>
            <a:off x="6948591" y="4299235"/>
            <a:ext cx="1814920" cy="830997"/>
          </a:xfrm>
          <a:prstGeom prst="rect">
            <a:avLst/>
          </a:prstGeom>
          <a:noFill/>
        </p:spPr>
        <p:txBody>
          <a:bodyPr wrap="none" rtlCol="0">
            <a:spAutoFit/>
          </a:bodyPr>
          <a:lstStyle/>
          <a:p>
            <a:r>
              <a:rPr lang="en-US" sz="1200" dirty="0">
                <a:solidFill>
                  <a:srgbClr val="0000FF"/>
                </a:solidFill>
              </a:rPr>
              <a:t>Resonant contributions</a:t>
            </a:r>
          </a:p>
          <a:p>
            <a:r>
              <a:rPr lang="en-US" sz="1200" dirty="0">
                <a:solidFill>
                  <a:srgbClr val="0000FF"/>
                </a:solidFill>
              </a:rPr>
              <a:t>Into selected in the data</a:t>
            </a:r>
          </a:p>
          <a:p>
            <a:r>
              <a:rPr lang="en-US" sz="1200" dirty="0">
                <a:solidFill>
                  <a:srgbClr val="0000FF"/>
                </a:solidFill>
              </a:rPr>
              <a:t>fit 9 one-fold differential</a:t>
            </a:r>
          </a:p>
          <a:p>
            <a:r>
              <a:rPr lang="en-US" sz="1200" dirty="0">
                <a:solidFill>
                  <a:srgbClr val="0000FF"/>
                </a:solidFill>
              </a:rPr>
              <a:t>cross sections </a:t>
            </a:r>
          </a:p>
        </p:txBody>
      </p:sp>
      <p:sp>
        <p:nvSpPr>
          <p:cNvPr id="23" name="TextBox 22">
            <a:extLst>
              <a:ext uri="{FF2B5EF4-FFF2-40B4-BE49-F238E27FC236}">
                <a16:creationId xmlns:a16="http://schemas.microsoft.com/office/drawing/2014/main" id="{55CE36EF-DC1D-EFED-5D47-2A623B488EA9}"/>
              </a:ext>
            </a:extLst>
          </p:cNvPr>
          <p:cNvSpPr txBox="1"/>
          <p:nvPr/>
        </p:nvSpPr>
        <p:spPr>
          <a:xfrm>
            <a:off x="4157006" y="5160099"/>
            <a:ext cx="5193986" cy="1384995"/>
          </a:xfrm>
          <a:prstGeom prst="rect">
            <a:avLst/>
          </a:prstGeom>
          <a:noFill/>
        </p:spPr>
        <p:txBody>
          <a:bodyPr wrap="none" rtlCol="0">
            <a:spAutoFit/>
          </a:bodyPr>
          <a:lstStyle/>
          <a:p>
            <a:pPr marL="285750" indent="-285750">
              <a:buFont typeface="Arial" panose="020B0604020202020204" pitchFamily="34" charset="0"/>
              <a:buChar char="•"/>
            </a:pPr>
            <a:r>
              <a:rPr lang="en-US" sz="1400" dirty="0"/>
              <a:t>Comparable spread for the selected in the data fit 9 </a:t>
            </a:r>
          </a:p>
          <a:p>
            <a:r>
              <a:rPr lang="en-US" sz="1400" dirty="0"/>
              <a:t>one-fold differential cross sections and the respective resonant </a:t>
            </a:r>
          </a:p>
          <a:p>
            <a:r>
              <a:rPr lang="en-US" sz="1400" dirty="0"/>
              <a:t>contributions suggests credible and unambiguous separation</a:t>
            </a:r>
          </a:p>
          <a:p>
            <a:r>
              <a:rPr lang="en-US" sz="1400" dirty="0"/>
              <a:t>between the resonant/non-resonant contributions</a:t>
            </a:r>
          </a:p>
          <a:p>
            <a:pPr marL="285750" indent="-285750">
              <a:buFont typeface="Arial" panose="020B0604020202020204" pitchFamily="34" charset="0"/>
              <a:buChar char="•"/>
            </a:pPr>
            <a:r>
              <a:rPr lang="en-US" sz="1400" b="1" dirty="0" err="1">
                <a:latin typeface="Symbol" pitchFamily="2" charset="2"/>
              </a:rPr>
              <a:t>g</a:t>
            </a:r>
            <a:r>
              <a:rPr lang="en-US" sz="1400" baseline="-25000" dirty="0" err="1"/>
              <a:t>v</a:t>
            </a:r>
            <a:r>
              <a:rPr lang="en-US" sz="1400" dirty="0" err="1"/>
              <a:t>pN</a:t>
            </a:r>
            <a:r>
              <a:rPr lang="en-US" sz="1400" dirty="0"/>
              <a:t>* electrocouplings were determined from the fit of the</a:t>
            </a:r>
          </a:p>
          <a:p>
            <a:r>
              <a:rPr lang="en-US" sz="1400" dirty="0"/>
              <a:t>resonant contributions within the unitarized BW ansatz  </a:t>
            </a:r>
          </a:p>
        </p:txBody>
      </p:sp>
    </p:spTree>
    <p:extLst>
      <p:ext uri="{BB962C8B-B14F-4D97-AF65-F5344CB8AC3E}">
        <p14:creationId xmlns:p14="http://schemas.microsoft.com/office/powerpoint/2010/main" val="26610266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3">
            <a:extLst>
              <a:ext uri="{FF2B5EF4-FFF2-40B4-BE49-F238E27FC236}">
                <a16:creationId xmlns:a16="http://schemas.microsoft.com/office/drawing/2014/main" id="{0A7926CD-764D-DD4C-9BCB-4E7E28879EB6}"/>
              </a:ext>
            </a:extLst>
          </p:cNvPr>
          <p:cNvSpPr>
            <a:spLocks noChangeShapeType="1"/>
          </p:cNvSpPr>
          <p:nvPr/>
        </p:nvSpPr>
        <p:spPr bwMode="auto">
          <a:xfrm flipV="1">
            <a:off x="-2" y="548640"/>
            <a:ext cx="9144000" cy="0"/>
          </a:xfrm>
          <a:prstGeom prst="line">
            <a:avLst/>
          </a:prstGeom>
          <a:noFill/>
          <a:ln w="25400">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3300"/>
              </a:solidFill>
              <a:effectLst/>
              <a:uLnTx/>
              <a:uFillTx/>
              <a:latin typeface="Arial" pitchFamily="34" charset="0"/>
              <a:ea typeface="+mn-ea"/>
              <a:cs typeface="Arial" pitchFamily="34" charset="0"/>
            </a:endParaRPr>
          </a:p>
        </p:txBody>
      </p:sp>
      <p:sp>
        <p:nvSpPr>
          <p:cNvPr id="15" name="TextBox 14">
            <a:extLst>
              <a:ext uri="{FF2B5EF4-FFF2-40B4-BE49-F238E27FC236}">
                <a16:creationId xmlns:a16="http://schemas.microsoft.com/office/drawing/2014/main" id="{36C42BB8-CDFE-924F-B03B-C2C337F5BA23}"/>
              </a:ext>
            </a:extLst>
          </p:cNvPr>
          <p:cNvSpPr txBox="1"/>
          <p:nvPr/>
        </p:nvSpPr>
        <p:spPr>
          <a:xfrm>
            <a:off x="511309" y="5435177"/>
            <a:ext cx="8109516" cy="830997"/>
          </a:xfrm>
          <a:prstGeom prst="rect">
            <a:avLst/>
          </a:prstGeom>
          <a:solidFill>
            <a:srgbClr val="FFC000"/>
          </a:solidFill>
        </p:spPr>
        <p:txBody>
          <a:bodyPr wrap="square" rtlCol="0">
            <a:spAutoFit/>
          </a:bodyPr>
          <a:lstStyle/>
          <a:p>
            <a:r>
              <a:rPr lang="en-US" sz="1600" dirty="0"/>
              <a:t>CLAS results on </a:t>
            </a:r>
            <a:r>
              <a:rPr lang="en-US" sz="1600" dirty="0">
                <a:latin typeface="Symbol" pitchFamily="2" charset="2"/>
              </a:rPr>
              <a:t>D</a:t>
            </a:r>
            <a:r>
              <a:rPr lang="en-US" sz="1600" dirty="0"/>
              <a:t>(1600)3/2</a:t>
            </a:r>
            <a:r>
              <a:rPr lang="en-US" sz="1600" baseline="30000" dirty="0"/>
              <a:t>+</a:t>
            </a:r>
            <a:r>
              <a:rPr lang="en-US" sz="1600" dirty="0"/>
              <a:t> electrocouplings confirmed the CSM prediction, solidifying evidence for gaining insight into dressed quark mass function and, consequently, into EHM from the studies of </a:t>
            </a:r>
            <a:r>
              <a:rPr lang="en-US" sz="1600" dirty="0" err="1">
                <a:latin typeface="Symbol" pitchFamily="2" charset="2"/>
              </a:rPr>
              <a:t>g</a:t>
            </a:r>
            <a:r>
              <a:rPr lang="en-US" sz="1600" baseline="-25000" dirty="0" err="1"/>
              <a:t>v</a:t>
            </a:r>
            <a:r>
              <a:rPr lang="en-US" sz="1600" dirty="0" err="1"/>
              <a:t>pN</a:t>
            </a:r>
            <a:r>
              <a:rPr lang="en-US" sz="1600" dirty="0"/>
              <a:t>* electrocouplings</a:t>
            </a:r>
          </a:p>
        </p:txBody>
      </p:sp>
      <p:sp>
        <p:nvSpPr>
          <p:cNvPr id="14" name="Slide Number Placeholder 4">
            <a:extLst>
              <a:ext uri="{FF2B5EF4-FFF2-40B4-BE49-F238E27FC236}">
                <a16:creationId xmlns:a16="http://schemas.microsoft.com/office/drawing/2014/main" id="{B10682A1-6420-3592-2D38-8D4E4967F05D}"/>
              </a:ext>
            </a:extLst>
          </p:cNvPr>
          <p:cNvSpPr txBox="1">
            <a:spLocks/>
          </p:cNvSpPr>
          <p:nvPr/>
        </p:nvSpPr>
        <p:spPr>
          <a:xfrm>
            <a:off x="8549640" y="6553200"/>
            <a:ext cx="486064" cy="304800"/>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100" dirty="0">
                <a:solidFill>
                  <a:srgbClr val="000000"/>
                </a:solidFill>
              </a:rPr>
              <a:t>11</a:t>
            </a:r>
          </a:p>
        </p:txBody>
      </p:sp>
      <p:cxnSp>
        <p:nvCxnSpPr>
          <p:cNvPr id="11" name="Straight Connector 10">
            <a:extLst>
              <a:ext uri="{FF2B5EF4-FFF2-40B4-BE49-F238E27FC236}">
                <a16:creationId xmlns:a16="http://schemas.microsoft.com/office/drawing/2014/main" id="{A731C78F-33A3-5C28-27AD-24C7F58DBA20}"/>
              </a:ext>
            </a:extLst>
          </p:cNvPr>
          <p:cNvCxnSpPr>
            <a:cxnSpLocks/>
          </p:cNvCxnSpPr>
          <p:nvPr/>
        </p:nvCxnSpPr>
        <p:spPr bwMode="auto">
          <a:xfrm>
            <a:off x="1552525" y="4031348"/>
            <a:ext cx="621461" cy="0"/>
          </a:xfrm>
          <a:prstGeom prst="line">
            <a:avLst/>
          </a:prstGeom>
          <a:ln>
            <a:solidFill>
              <a:srgbClr val="FF0000"/>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6" name="TextBox 15">
            <a:extLst>
              <a:ext uri="{FF2B5EF4-FFF2-40B4-BE49-F238E27FC236}">
                <a16:creationId xmlns:a16="http://schemas.microsoft.com/office/drawing/2014/main" id="{735C1001-0BD2-8B5A-5446-E2FBAE4CB317}"/>
              </a:ext>
            </a:extLst>
          </p:cNvPr>
          <p:cNvSpPr txBox="1"/>
          <p:nvPr/>
        </p:nvSpPr>
        <p:spPr>
          <a:xfrm>
            <a:off x="2151153" y="3870436"/>
            <a:ext cx="5229830" cy="523220"/>
          </a:xfrm>
          <a:prstGeom prst="rect">
            <a:avLst/>
          </a:prstGeom>
          <a:solidFill>
            <a:schemeClr val="bg1"/>
          </a:solidFill>
        </p:spPr>
        <p:txBody>
          <a:bodyPr wrap="none" rtlCol="0">
            <a:spAutoFit/>
          </a:bodyPr>
          <a:lstStyle/>
          <a:p>
            <a:r>
              <a:rPr lang="en-US" sz="1400" dirty="0">
                <a:solidFill>
                  <a:srgbClr val="FF0000"/>
                </a:solidFill>
              </a:rPr>
              <a:t>CSM predictions, </a:t>
            </a:r>
            <a:r>
              <a:rPr lang="en-US" sz="1400" dirty="0" err="1">
                <a:solidFill>
                  <a:srgbClr val="FF0000"/>
                </a:solidFill>
              </a:rPr>
              <a:t>Ya</a:t>
            </a:r>
            <a:r>
              <a:rPr lang="en-US" sz="1400" dirty="0">
                <a:solidFill>
                  <a:srgbClr val="FF0000"/>
                </a:solidFill>
              </a:rPr>
              <a:t> Lu et al., Phys. Rev. D 100, 034001 (2019)</a:t>
            </a:r>
          </a:p>
          <a:p>
            <a:r>
              <a:rPr lang="en-US" sz="1400" dirty="0"/>
              <a:t> </a:t>
            </a:r>
          </a:p>
        </p:txBody>
      </p:sp>
      <p:sp>
        <p:nvSpPr>
          <p:cNvPr id="13" name="TextBox 12">
            <a:extLst>
              <a:ext uri="{FF2B5EF4-FFF2-40B4-BE49-F238E27FC236}">
                <a16:creationId xmlns:a16="http://schemas.microsoft.com/office/drawing/2014/main" id="{BA34322C-6190-A464-A9D5-1A39824B2EF4}"/>
              </a:ext>
            </a:extLst>
          </p:cNvPr>
          <p:cNvSpPr txBox="1"/>
          <p:nvPr/>
        </p:nvSpPr>
        <p:spPr>
          <a:xfrm>
            <a:off x="492897" y="4470503"/>
            <a:ext cx="8109516" cy="830997"/>
          </a:xfrm>
          <a:prstGeom prst="rect">
            <a:avLst/>
          </a:prstGeom>
          <a:noFill/>
        </p:spPr>
        <p:txBody>
          <a:bodyPr wrap="square" rtlCol="0">
            <a:spAutoFit/>
          </a:bodyPr>
          <a:lstStyle/>
          <a:p>
            <a:r>
              <a:rPr lang="en-US" sz="1600" dirty="0"/>
              <a:t>Electrocouplings from independent analyses of </a:t>
            </a:r>
            <a:r>
              <a:rPr lang="en-US" sz="1600" dirty="0" err="1">
                <a:latin typeface="Symbol" pitchFamily="2" charset="2"/>
                <a:ea typeface="ＭＳ Ｐゴシック" pitchFamily="-110" charset="-128"/>
                <a:cs typeface="Arial" panose="020B0604020202020204" pitchFamily="34" charset="0"/>
              </a:rPr>
              <a:t>p</a:t>
            </a:r>
            <a:r>
              <a:rPr lang="en-US" sz="1600" dirty="0" err="1">
                <a:latin typeface="Arial" panose="020B0604020202020204" pitchFamily="34" charset="0"/>
                <a:ea typeface="ＭＳ Ｐゴシック" pitchFamily="-110" charset="-128"/>
                <a:cs typeface="Arial" panose="020B0604020202020204" pitchFamily="34" charset="0"/>
              </a:rPr>
              <a:t>+</a:t>
            </a:r>
            <a:r>
              <a:rPr lang="en-US" sz="1600" dirty="0" err="1">
                <a:latin typeface="Symbol" pitchFamily="2" charset="2"/>
                <a:ea typeface="ＭＳ Ｐゴシック" pitchFamily="-110" charset="-128"/>
                <a:cs typeface="Arial" panose="020B0604020202020204" pitchFamily="34" charset="0"/>
              </a:rPr>
              <a:t>p</a:t>
            </a:r>
            <a:r>
              <a:rPr lang="en-US" sz="1600" baseline="30000" dirty="0" err="1">
                <a:latin typeface="Arial" panose="020B0604020202020204" pitchFamily="34" charset="0"/>
                <a:ea typeface="ＭＳ Ｐゴシック" pitchFamily="-110" charset="-128"/>
                <a:cs typeface="Arial" panose="020B0604020202020204" pitchFamily="34" charset="0"/>
              </a:rPr>
              <a:t>-</a:t>
            </a:r>
            <a:r>
              <a:rPr lang="en-US" sz="1600" dirty="0" err="1">
                <a:latin typeface="Arial" panose="020B0604020202020204" pitchFamily="34" charset="0"/>
                <a:ea typeface="ＭＳ Ｐゴシック" pitchFamily="-110" charset="-128"/>
                <a:cs typeface="Arial" panose="020B0604020202020204" pitchFamily="34" charset="0"/>
              </a:rPr>
              <a:t>p</a:t>
            </a:r>
            <a:r>
              <a:rPr lang="en-US" sz="1600" dirty="0">
                <a:latin typeface="Arial" panose="020B0604020202020204" pitchFamily="34" charset="0"/>
                <a:ea typeface="ＭＳ Ｐゴシック" pitchFamily="-110" charset="-128"/>
                <a:cs typeface="Arial" panose="020B0604020202020204" pitchFamily="34" charset="0"/>
              </a:rPr>
              <a:t> differential cross sections within three W-intervals, </a:t>
            </a:r>
            <a:r>
              <a:rPr lang="en-US" sz="1600" dirty="0">
                <a:solidFill>
                  <a:schemeClr val="accent2"/>
                </a:solidFill>
                <a:latin typeface="Arial" panose="020B0604020202020204" pitchFamily="34" charset="0"/>
                <a:ea typeface="ＭＳ Ｐゴシック" pitchFamily="-110" charset="-128"/>
                <a:cs typeface="Arial" panose="020B0604020202020204" pitchFamily="34" charset="0"/>
              </a:rPr>
              <a:t>1.46&lt;W&lt;1.56 GeV</a:t>
            </a:r>
            <a:r>
              <a:rPr lang="en-US" sz="1600" dirty="0">
                <a:latin typeface="Arial" panose="020B0604020202020204" pitchFamily="34" charset="0"/>
                <a:ea typeface="ＭＳ Ｐゴシック" pitchFamily="-110" charset="-128"/>
                <a:cs typeface="Arial" panose="020B0604020202020204" pitchFamily="34" charset="0"/>
              </a:rPr>
              <a:t>, </a:t>
            </a:r>
            <a:r>
              <a:rPr lang="en-US" sz="1600" dirty="0">
                <a:solidFill>
                  <a:srgbClr val="FF0000"/>
                </a:solidFill>
                <a:latin typeface="Arial" panose="020B0604020202020204" pitchFamily="34" charset="0"/>
                <a:ea typeface="ＭＳ Ｐゴシック" pitchFamily="-110" charset="-128"/>
                <a:cs typeface="Arial" panose="020B0604020202020204" pitchFamily="34" charset="0"/>
              </a:rPr>
              <a:t>1.51&lt;W&lt;1.61 GeV</a:t>
            </a:r>
            <a:r>
              <a:rPr lang="en-US" sz="1600" dirty="0">
                <a:latin typeface="Arial" panose="020B0604020202020204" pitchFamily="34" charset="0"/>
                <a:ea typeface="ＭＳ Ｐゴシック" pitchFamily="-110" charset="-128"/>
                <a:cs typeface="Arial" panose="020B0604020202020204" pitchFamily="34" charset="0"/>
              </a:rPr>
              <a:t>, and 1.56&lt;W&lt;1.66 GeV</a:t>
            </a:r>
            <a:r>
              <a:rPr lang="en-US" sz="1600" dirty="0">
                <a:solidFill>
                  <a:srgbClr val="FF0000"/>
                </a:solidFill>
                <a:latin typeface="Arial" panose="020B0604020202020204" pitchFamily="34" charset="0"/>
                <a:ea typeface="ＭＳ Ｐゴシック" pitchFamily="-110" charset="-128"/>
                <a:cs typeface="Arial" panose="020B0604020202020204" pitchFamily="34" charset="0"/>
              </a:rPr>
              <a:t> </a:t>
            </a:r>
            <a:r>
              <a:rPr lang="en-US" sz="1600" dirty="0">
                <a:latin typeface="Arial" panose="020B0604020202020204" pitchFamily="34" charset="0"/>
                <a:ea typeface="ＭＳ Ｐゴシック" pitchFamily="-110" charset="-128"/>
                <a:cs typeface="Arial" panose="020B0604020202020204" pitchFamily="34" charset="0"/>
              </a:rPr>
              <a:t>for 2.0&lt;Q</a:t>
            </a:r>
            <a:r>
              <a:rPr lang="en-US" sz="1600" baseline="30000" dirty="0">
                <a:latin typeface="Arial" panose="020B0604020202020204" pitchFamily="34" charset="0"/>
                <a:ea typeface="ＭＳ Ｐゴシック" pitchFamily="-110" charset="-128"/>
                <a:cs typeface="Arial" panose="020B0604020202020204" pitchFamily="34" charset="0"/>
              </a:rPr>
              <a:t>2</a:t>
            </a:r>
            <a:r>
              <a:rPr lang="en-US" sz="1600" dirty="0">
                <a:latin typeface="Arial" panose="020B0604020202020204" pitchFamily="34" charset="0"/>
                <a:ea typeface="ＭＳ Ｐゴシック" pitchFamily="-110" charset="-128"/>
                <a:cs typeface="Arial" panose="020B0604020202020204" pitchFamily="34" charset="0"/>
              </a:rPr>
              <a:t>&lt;5.0 GeV</a:t>
            </a:r>
            <a:r>
              <a:rPr lang="en-US" sz="1600" baseline="30000" dirty="0">
                <a:latin typeface="Arial" panose="020B0604020202020204" pitchFamily="34" charset="0"/>
                <a:ea typeface="ＭＳ Ｐゴシック" pitchFamily="-110" charset="-128"/>
                <a:cs typeface="Arial" panose="020B0604020202020204" pitchFamily="34" charset="0"/>
              </a:rPr>
              <a:t>2</a:t>
            </a:r>
            <a:endParaRPr lang="en-US" sz="1600" baseline="30000" dirty="0"/>
          </a:p>
        </p:txBody>
      </p:sp>
      <p:sp>
        <p:nvSpPr>
          <p:cNvPr id="17" name="Rectangle 2">
            <a:extLst>
              <a:ext uri="{FF2B5EF4-FFF2-40B4-BE49-F238E27FC236}">
                <a16:creationId xmlns:a16="http://schemas.microsoft.com/office/drawing/2014/main" id="{CED98E6C-4941-DBDE-8D1C-4F19F535F236}"/>
              </a:ext>
            </a:extLst>
          </p:cNvPr>
          <p:cNvSpPr txBox="1">
            <a:spLocks noChangeArrowheads="1"/>
          </p:cNvSpPr>
          <p:nvPr/>
        </p:nvSpPr>
        <p:spPr bwMode="auto">
          <a:xfrm>
            <a:off x="28779" y="95281"/>
            <a:ext cx="9082796" cy="365760"/>
          </a:xfrm>
          <a:prstGeom prst="rect">
            <a:avLst/>
          </a:prstGeom>
          <a:no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200" algn="ctr" rtl="0" eaLnBrk="0" fontAlgn="base" hangingPunct="0">
              <a:spcBef>
                <a:spcPct val="0"/>
              </a:spcBef>
              <a:spcAft>
                <a:spcPct val="0"/>
              </a:spcAft>
              <a:defRPr sz="3200" b="1">
                <a:solidFill>
                  <a:schemeClr val="accent2"/>
                </a:solidFill>
                <a:latin typeface="Arial" charset="0"/>
              </a:defRPr>
            </a:lvl6pPr>
            <a:lvl7pPr marL="914400" algn="ctr" rtl="0" eaLnBrk="0" fontAlgn="base" hangingPunct="0">
              <a:spcBef>
                <a:spcPct val="0"/>
              </a:spcBef>
              <a:spcAft>
                <a:spcPct val="0"/>
              </a:spcAft>
              <a:defRPr sz="3200" b="1">
                <a:solidFill>
                  <a:schemeClr val="accent2"/>
                </a:solidFill>
                <a:latin typeface="Arial" charset="0"/>
              </a:defRPr>
            </a:lvl7pPr>
            <a:lvl8pPr marL="1371600" algn="ctr" rtl="0" eaLnBrk="0" fontAlgn="base" hangingPunct="0">
              <a:spcBef>
                <a:spcPct val="0"/>
              </a:spcBef>
              <a:spcAft>
                <a:spcPct val="0"/>
              </a:spcAft>
              <a:defRPr sz="3200" b="1">
                <a:solidFill>
                  <a:schemeClr val="accent2"/>
                </a:solidFill>
                <a:latin typeface="Arial" charset="0"/>
              </a:defRPr>
            </a:lvl8pPr>
            <a:lvl9pPr marL="1828800" algn="ctr" rtl="0" eaLnBrk="0" fontAlgn="base" hangingPunct="0">
              <a:spcBef>
                <a:spcPct val="0"/>
              </a:spcBef>
              <a:spcAft>
                <a:spcPct val="0"/>
              </a:spcAft>
              <a:defRPr sz="3200" b="1">
                <a:solidFill>
                  <a:schemeClr val="accent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kern="0" dirty="0">
                <a:solidFill>
                  <a:srgbClr val="0000FF"/>
                </a:solidFill>
                <a:latin typeface="Symbol" pitchFamily="2" charset="2"/>
                <a:ea typeface="MS PGothic" pitchFamily="34" charset="-128"/>
              </a:rPr>
              <a:t>D</a:t>
            </a:r>
            <a:r>
              <a:rPr lang="en-US" sz="2000" kern="0" dirty="0">
                <a:solidFill>
                  <a:srgbClr val="0000FF"/>
                </a:solidFill>
                <a:latin typeface="Arial"/>
                <a:ea typeface="MS PGothic" pitchFamily="34" charset="-128"/>
              </a:rPr>
              <a:t>(1600)3/2</a:t>
            </a:r>
            <a:r>
              <a:rPr lang="en-US" sz="2000" kern="0" baseline="30000" dirty="0">
                <a:solidFill>
                  <a:srgbClr val="0000FF"/>
                </a:solidFill>
                <a:latin typeface="Arial"/>
                <a:ea typeface="MS PGothic" pitchFamily="34" charset="-128"/>
              </a:rPr>
              <a:t>+</a:t>
            </a:r>
            <a:r>
              <a:rPr lang="en-US" sz="2000" kern="0" dirty="0">
                <a:solidFill>
                  <a:srgbClr val="0000FF"/>
                </a:solidFill>
                <a:latin typeface="Arial"/>
                <a:ea typeface="MS PGothic" pitchFamily="34" charset="-128"/>
              </a:rPr>
              <a:t> Electrocouplings</a:t>
            </a:r>
            <a:r>
              <a:rPr lang="en-US" sz="2000" kern="0" baseline="30000" dirty="0">
                <a:solidFill>
                  <a:srgbClr val="0000FF"/>
                </a:solidFill>
                <a:latin typeface="Arial"/>
                <a:ea typeface="MS PGothic" pitchFamily="34" charset="-128"/>
              </a:rPr>
              <a:t> </a:t>
            </a:r>
            <a:r>
              <a:rPr lang="en-US" sz="2000" kern="0" dirty="0">
                <a:solidFill>
                  <a:srgbClr val="0000FF"/>
                </a:solidFill>
                <a:latin typeface="Arial"/>
                <a:ea typeface="MS PGothic" pitchFamily="34" charset="-128"/>
              </a:rPr>
              <a:t>: CSM Prediction vs. Data Determination</a:t>
            </a:r>
            <a:endParaRPr kumimoji="0" lang="en-US" sz="2000" b="1" i="0" u="none" strike="noStrike" kern="0" cap="none" spc="0" normalizeH="0" baseline="0" noProof="0" dirty="0">
              <a:ln>
                <a:noFill/>
              </a:ln>
              <a:solidFill>
                <a:srgbClr val="0000FF"/>
              </a:solidFill>
              <a:effectLst/>
              <a:uLnTx/>
              <a:uFillTx/>
              <a:latin typeface="Arial"/>
              <a:ea typeface="MS PGothic" pitchFamily="34" charset="-128"/>
              <a:cs typeface="+mj-cs"/>
            </a:endParaRPr>
          </a:p>
        </p:txBody>
      </p:sp>
      <p:pic>
        <p:nvPicPr>
          <p:cNvPr id="6" name="Picture 5" descr="A picture containing text, antenna, device, thermometer&#10;&#10;Description automatically generated">
            <a:extLst>
              <a:ext uri="{FF2B5EF4-FFF2-40B4-BE49-F238E27FC236}">
                <a16:creationId xmlns:a16="http://schemas.microsoft.com/office/drawing/2014/main" id="{687FF5A7-2E12-4CC5-7606-89F092973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09" y="748068"/>
            <a:ext cx="9058037" cy="3045510"/>
          </a:xfrm>
          <a:prstGeom prst="rect">
            <a:avLst/>
          </a:prstGeom>
        </p:spPr>
      </p:pic>
    </p:spTree>
    <p:extLst>
      <p:ext uri="{BB962C8B-B14F-4D97-AF65-F5344CB8AC3E}">
        <p14:creationId xmlns:p14="http://schemas.microsoft.com/office/powerpoint/2010/main" val="2001519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41316" y="-9389"/>
            <a:ext cx="8806007" cy="700828"/>
          </a:xfrm>
        </p:spPr>
        <p:txBody>
          <a:bodyPr/>
          <a:lstStyle/>
          <a:p>
            <a:pPr>
              <a:defRPr/>
            </a:pPr>
            <a:r>
              <a:rPr lang="en-US" sz="1600" dirty="0">
                <a:solidFill>
                  <a:srgbClr val="0000FF"/>
                </a:solidFill>
                <a:latin typeface="+mn-lt"/>
              </a:rPr>
              <a:t> Emergence of Hadron Mass from the Measurements with CLAS12 </a:t>
            </a:r>
            <a:br>
              <a:rPr lang="en-US" sz="1600" dirty="0">
                <a:solidFill>
                  <a:srgbClr val="0000FF"/>
                </a:solidFill>
                <a:latin typeface="+mn-lt"/>
              </a:rPr>
            </a:br>
            <a:r>
              <a:rPr lang="en-US" sz="1600" dirty="0">
                <a:solidFill>
                  <a:srgbClr val="0000FF"/>
                </a:solidFill>
                <a:latin typeface="+mn-lt"/>
              </a:rPr>
              <a:t>and after CEBAF 22 GeV Energy Upgrade </a:t>
            </a:r>
          </a:p>
        </p:txBody>
      </p:sp>
      <p:sp>
        <p:nvSpPr>
          <p:cNvPr id="5" name="Line 7"/>
          <p:cNvSpPr>
            <a:spLocks noChangeShapeType="1"/>
          </p:cNvSpPr>
          <p:nvPr/>
        </p:nvSpPr>
        <p:spPr bwMode="auto">
          <a:xfrm>
            <a:off x="0" y="676656"/>
            <a:ext cx="9144000" cy="0"/>
          </a:xfrm>
          <a:prstGeom prst="line">
            <a:avLst/>
          </a:prstGeom>
          <a:noFill/>
          <a:ln w="25400">
            <a:solidFill>
              <a:srgbClr val="0000CC"/>
            </a:solidFill>
            <a:miter lim="800000"/>
            <a:headEnd/>
            <a:tailEnd/>
          </a:ln>
        </p:spPr>
        <p:txBody>
          <a:bodyPr wrap="none" lIns="91435" tIns="45718" rIns="91435" bIns="45718"/>
          <a:lstStyle/>
          <a:p>
            <a:endParaRPr lang="en-US"/>
          </a:p>
        </p:txBody>
      </p:sp>
      <p:sp>
        <p:nvSpPr>
          <p:cNvPr id="8" name="TextBox 7">
            <a:extLst>
              <a:ext uri="{FF2B5EF4-FFF2-40B4-BE49-F238E27FC236}">
                <a16:creationId xmlns:a16="http://schemas.microsoft.com/office/drawing/2014/main" id="{3495458A-9910-4443-A5BD-ACED4461A0C3}"/>
              </a:ext>
            </a:extLst>
          </p:cNvPr>
          <p:cNvSpPr txBox="1"/>
          <p:nvPr/>
        </p:nvSpPr>
        <p:spPr>
          <a:xfrm>
            <a:off x="8653047" y="6556248"/>
            <a:ext cx="466405" cy="261610"/>
          </a:xfrm>
          <a:prstGeom prst="rect">
            <a:avLst/>
          </a:prstGeom>
          <a:noFill/>
        </p:spPr>
        <p:txBody>
          <a:bodyPr wrap="square" rtlCol="0">
            <a:spAutoFit/>
          </a:bodyPr>
          <a:lstStyle/>
          <a:p>
            <a:pPr algn="ctr"/>
            <a:r>
              <a:rPr lang="en-US" sz="1100" dirty="0"/>
              <a:t>12</a:t>
            </a:r>
          </a:p>
        </p:txBody>
      </p:sp>
      <p:sp>
        <p:nvSpPr>
          <p:cNvPr id="13" name="TextBox 12">
            <a:extLst>
              <a:ext uri="{FF2B5EF4-FFF2-40B4-BE49-F238E27FC236}">
                <a16:creationId xmlns:a16="http://schemas.microsoft.com/office/drawing/2014/main" id="{87D7F107-E7AC-B2B6-FC1A-E7B43690A337}"/>
              </a:ext>
            </a:extLst>
          </p:cNvPr>
          <p:cNvSpPr txBox="1"/>
          <p:nvPr/>
        </p:nvSpPr>
        <p:spPr>
          <a:xfrm>
            <a:off x="0" y="4119241"/>
            <a:ext cx="4220778" cy="2062103"/>
          </a:xfrm>
          <a:prstGeom prst="rect">
            <a:avLst/>
          </a:prstGeom>
          <a:noFill/>
        </p:spPr>
        <p:txBody>
          <a:bodyPr wrap="square" rtlCol="0">
            <a:spAutoFit/>
          </a:bodyPr>
          <a:lstStyle/>
          <a:p>
            <a:pPr marL="174625" indent="-174625">
              <a:spcAft>
                <a:spcPts val="900"/>
              </a:spcAft>
              <a:buClr>
                <a:srgbClr val="0000FF"/>
              </a:buClr>
              <a:buFont typeface="Arial" panose="020B0604020202020204" pitchFamily="34" charset="0"/>
              <a:buChar char="•"/>
            </a:pPr>
            <a:r>
              <a:rPr lang="en-US" sz="1600" dirty="0"/>
              <a:t>In order to resolve the challenging  problem on EHM, the dressed quark mass function </a:t>
            </a:r>
            <a:r>
              <a:rPr lang="en-US" sz="1600" dirty="0" err="1"/>
              <a:t>M</a:t>
            </a:r>
            <a:r>
              <a:rPr lang="en-US" sz="1600" baseline="-25000" dirty="0" err="1"/>
              <a:t>q</a:t>
            </a:r>
            <a:r>
              <a:rPr lang="en-US" sz="1600" dirty="0"/>
              <a:t>(k) should be mapped out within the entire range of quark momenta to ~2 GeV, where the transition from strongly-coupled to perturbative QCD takes place and where  dressed quarks/gluons emerge as </a:t>
            </a:r>
            <a:r>
              <a:rPr lang="en-US" sz="1600" dirty="0">
                <a:latin typeface="Symbol" pitchFamily="2" charset="2"/>
              </a:rPr>
              <a:t>a</a:t>
            </a:r>
            <a:r>
              <a:rPr lang="en-US" sz="1600" baseline="-25000" dirty="0"/>
              <a:t>s</a:t>
            </a:r>
            <a:r>
              <a:rPr lang="en-US" sz="1600" dirty="0"/>
              <a:t>/</a:t>
            </a:r>
            <a:r>
              <a:rPr lang="en-US" sz="1600" dirty="0">
                <a:latin typeface="Symbol" pitchFamily="2" charset="2"/>
              </a:rPr>
              <a:t>p</a:t>
            </a:r>
            <a:r>
              <a:rPr lang="en-US" sz="1600" dirty="0">
                <a:sym typeface="Wingdings" pitchFamily="2" charset="2"/>
              </a:rPr>
              <a:t>→1.</a:t>
            </a:r>
            <a:r>
              <a:rPr lang="en-US" sz="1600" dirty="0"/>
              <a:t> </a:t>
            </a:r>
          </a:p>
        </p:txBody>
      </p:sp>
      <p:sp>
        <p:nvSpPr>
          <p:cNvPr id="23" name="Rectangle 22">
            <a:extLst>
              <a:ext uri="{FF2B5EF4-FFF2-40B4-BE49-F238E27FC236}">
                <a16:creationId xmlns:a16="http://schemas.microsoft.com/office/drawing/2014/main" id="{88F4587E-EC55-1DE2-D3AC-4FA170BDC326}"/>
              </a:ext>
            </a:extLst>
          </p:cNvPr>
          <p:cNvSpPr/>
          <p:nvPr/>
        </p:nvSpPr>
        <p:spPr bwMode="auto">
          <a:xfrm>
            <a:off x="5622925" y="1485900"/>
            <a:ext cx="107950" cy="3333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pic>
        <p:nvPicPr>
          <p:cNvPr id="45" name="Picture 44" descr="A picture containing chart&#10;&#10;Description automatically generated">
            <a:extLst>
              <a:ext uri="{FF2B5EF4-FFF2-40B4-BE49-F238E27FC236}">
                <a16:creationId xmlns:a16="http://schemas.microsoft.com/office/drawing/2014/main" id="{90559E85-54F0-E560-9E84-662A25263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778" y="3437879"/>
            <a:ext cx="4808429" cy="2924183"/>
          </a:xfrm>
          <a:prstGeom prst="rect">
            <a:avLst/>
          </a:prstGeom>
        </p:spPr>
      </p:pic>
      <p:pic>
        <p:nvPicPr>
          <p:cNvPr id="47" name="Picture 46" descr="Chart, surface chart&#10;&#10;Description automatically generated">
            <a:extLst>
              <a:ext uri="{FF2B5EF4-FFF2-40B4-BE49-F238E27FC236}">
                <a16:creationId xmlns:a16="http://schemas.microsoft.com/office/drawing/2014/main" id="{BC85A8B3-02A8-F150-7582-F894FCA20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0922" y="1089371"/>
            <a:ext cx="5303078" cy="2240902"/>
          </a:xfrm>
          <a:prstGeom prst="rect">
            <a:avLst/>
          </a:prstGeom>
        </p:spPr>
      </p:pic>
      <p:sp>
        <p:nvSpPr>
          <p:cNvPr id="48" name="TextBox 47">
            <a:extLst>
              <a:ext uri="{FF2B5EF4-FFF2-40B4-BE49-F238E27FC236}">
                <a16:creationId xmlns:a16="http://schemas.microsoft.com/office/drawing/2014/main" id="{92447CB7-C92D-A9CE-6EE7-5717122DBA13}"/>
              </a:ext>
            </a:extLst>
          </p:cNvPr>
          <p:cNvSpPr txBox="1"/>
          <p:nvPr/>
        </p:nvSpPr>
        <p:spPr>
          <a:xfrm>
            <a:off x="128348" y="996436"/>
            <a:ext cx="3584674" cy="2062103"/>
          </a:xfrm>
          <a:prstGeom prst="rect">
            <a:avLst/>
          </a:prstGeom>
          <a:noFill/>
        </p:spPr>
        <p:txBody>
          <a:bodyPr wrap="square" rtlCol="0">
            <a:spAutoFit/>
          </a:bodyPr>
          <a:lstStyle/>
          <a:p>
            <a:r>
              <a:rPr lang="en-US" sz="1600" u="sng" dirty="0">
                <a:solidFill>
                  <a:srgbClr val="0000FF"/>
                </a:solidFill>
                <a:latin typeface="+mj-lt"/>
              </a:rPr>
              <a:t>CLAS12</a:t>
            </a:r>
            <a:r>
              <a:rPr lang="en-US" sz="1600" dirty="0">
                <a:solidFill>
                  <a:srgbClr val="005BE5"/>
                </a:solidFill>
                <a:latin typeface="+mj-lt"/>
              </a:rPr>
              <a:t>: </a:t>
            </a:r>
            <a:r>
              <a:rPr lang="en-US" sz="1600" dirty="0">
                <a:latin typeface="+mj-lt"/>
              </a:rPr>
              <a:t>Extension the results on </a:t>
            </a:r>
            <a:r>
              <a:rPr lang="en-US" sz="1600" dirty="0" err="1">
                <a:latin typeface="Symbol" pitchFamily="2" charset="2"/>
                <a:cs typeface="Symbol" charset="2"/>
              </a:rPr>
              <a:t>g</a:t>
            </a:r>
            <a:r>
              <a:rPr lang="en-US" sz="1600" baseline="-25000" dirty="0" err="1">
                <a:latin typeface="Symbol" pitchFamily="2" charset="2"/>
              </a:rPr>
              <a:t>v</a:t>
            </a:r>
            <a:r>
              <a:rPr lang="en-US" sz="1600" dirty="0" err="1">
                <a:latin typeface="+mj-lt"/>
              </a:rPr>
              <a:t>pN</a:t>
            </a:r>
            <a:r>
              <a:rPr lang="en-US" sz="1600" dirty="0">
                <a:latin typeface="+mj-lt"/>
              </a:rPr>
              <a:t>* electrocouplings of most N* states in the range W &lt; 2.5 GeV and Q</a:t>
            </a:r>
            <a:r>
              <a:rPr lang="en-US" sz="1600" baseline="30000" dirty="0">
                <a:latin typeface="+mj-lt"/>
              </a:rPr>
              <a:t>2 </a:t>
            </a:r>
            <a:r>
              <a:rPr lang="en-US" sz="1600" dirty="0">
                <a:latin typeface="+mj-lt"/>
              </a:rPr>
              <a:t>up to 8.0-10.0 GeV</a:t>
            </a:r>
            <a:r>
              <a:rPr lang="en-US" sz="1600" baseline="30000" dirty="0">
                <a:latin typeface="+mj-lt"/>
              </a:rPr>
              <a:t>2</a:t>
            </a:r>
            <a:r>
              <a:rPr lang="en-US" sz="1600" dirty="0">
                <a:latin typeface="+mj-lt"/>
              </a:rPr>
              <a:t> from exclusive channels:</a:t>
            </a:r>
            <a:r>
              <a:rPr lang="en-US" sz="1600" dirty="0">
                <a:solidFill>
                  <a:srgbClr val="005BE5"/>
                </a:solidFill>
                <a:latin typeface="+mj-lt"/>
              </a:rPr>
              <a:t> </a:t>
            </a:r>
            <a:r>
              <a:rPr lang="en-US" sz="1600" dirty="0" err="1">
                <a:solidFill>
                  <a:srgbClr val="660066"/>
                </a:solidFill>
                <a:latin typeface="Symbol" pitchFamily="2" charset="2"/>
                <a:cs typeface="Symbol" charset="2"/>
              </a:rPr>
              <a:t>p</a:t>
            </a:r>
            <a:r>
              <a:rPr lang="en-US" sz="1600" dirty="0" err="1">
                <a:solidFill>
                  <a:srgbClr val="660066"/>
                </a:solidFill>
                <a:latin typeface="+mj-lt"/>
              </a:rPr>
              <a:t>N</a:t>
            </a:r>
            <a:r>
              <a:rPr lang="en-US" sz="1600" dirty="0">
                <a:solidFill>
                  <a:srgbClr val="660066"/>
                </a:solidFill>
                <a:latin typeface="+mj-lt"/>
              </a:rPr>
              <a:t>, </a:t>
            </a:r>
            <a:r>
              <a:rPr lang="en-US" sz="1600" dirty="0" err="1">
                <a:solidFill>
                  <a:srgbClr val="660066"/>
                </a:solidFill>
                <a:latin typeface="Symbol" pitchFamily="2" charset="2"/>
                <a:cs typeface="Symbol" charset="2"/>
              </a:rPr>
              <a:t>pp</a:t>
            </a:r>
            <a:r>
              <a:rPr lang="en-US" sz="1600" dirty="0" err="1">
                <a:solidFill>
                  <a:srgbClr val="660066"/>
                </a:solidFill>
                <a:latin typeface="+mj-lt"/>
              </a:rPr>
              <a:t>N</a:t>
            </a:r>
            <a:r>
              <a:rPr lang="en-US" sz="1600" dirty="0">
                <a:solidFill>
                  <a:srgbClr val="660066"/>
                </a:solidFill>
                <a:latin typeface="+mj-lt"/>
              </a:rPr>
              <a:t>, K</a:t>
            </a:r>
            <a:r>
              <a:rPr lang="en-US" sz="1600" dirty="0">
                <a:solidFill>
                  <a:srgbClr val="660066"/>
                </a:solidFill>
                <a:latin typeface="+mj-lt"/>
                <a:cs typeface="Symbol" charset="2"/>
              </a:rPr>
              <a:t>Y</a:t>
            </a:r>
            <a:r>
              <a:rPr lang="en-US" sz="1600" dirty="0">
                <a:solidFill>
                  <a:srgbClr val="660066"/>
                </a:solidFill>
                <a:latin typeface="+mj-lt"/>
              </a:rPr>
              <a:t>, K*Y, KY* </a:t>
            </a:r>
            <a:r>
              <a:rPr lang="en-US" sz="1600" dirty="0">
                <a:solidFill>
                  <a:srgbClr val="0000FF"/>
                </a:solidFill>
                <a:latin typeface="+mj-lt"/>
              </a:rPr>
              <a:t>allows to map-out range of quark momenta where ~ 50 % of dressed quark mass is generated</a:t>
            </a:r>
            <a:endParaRPr lang="en-US" sz="1600" dirty="0">
              <a:solidFill>
                <a:srgbClr val="0000FF"/>
              </a:solidFill>
            </a:endParaRPr>
          </a:p>
        </p:txBody>
      </p:sp>
      <p:sp>
        <p:nvSpPr>
          <p:cNvPr id="49" name="TextBox 48">
            <a:extLst>
              <a:ext uri="{FF2B5EF4-FFF2-40B4-BE49-F238E27FC236}">
                <a16:creationId xmlns:a16="http://schemas.microsoft.com/office/drawing/2014/main" id="{B49FB4D8-2A7B-7DD4-4EA1-64AD11CF6517}"/>
              </a:ext>
            </a:extLst>
          </p:cNvPr>
          <p:cNvSpPr txBox="1"/>
          <p:nvPr/>
        </p:nvSpPr>
        <p:spPr>
          <a:xfrm>
            <a:off x="3840923" y="673988"/>
            <a:ext cx="5303077" cy="307777"/>
          </a:xfrm>
          <a:prstGeom prst="rect">
            <a:avLst/>
          </a:prstGeom>
          <a:noFill/>
        </p:spPr>
        <p:txBody>
          <a:bodyPr wrap="square" rtlCol="0">
            <a:spAutoFit/>
          </a:bodyPr>
          <a:lstStyle/>
          <a:p>
            <a:r>
              <a:rPr lang="en-US" sz="1400" b="1" dirty="0"/>
              <a:t>Meson electroproduction yields measured with the CLAS12</a:t>
            </a:r>
          </a:p>
        </p:txBody>
      </p:sp>
    </p:spTree>
    <p:extLst>
      <p:ext uri="{BB962C8B-B14F-4D97-AF65-F5344CB8AC3E}">
        <p14:creationId xmlns:p14="http://schemas.microsoft.com/office/powerpoint/2010/main" val="33109416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7"/>
          <p:cNvSpPr>
            <a:spLocks noChangeShapeType="1"/>
          </p:cNvSpPr>
          <p:nvPr/>
        </p:nvSpPr>
        <p:spPr bwMode="auto">
          <a:xfrm>
            <a:off x="0" y="676656"/>
            <a:ext cx="9144000" cy="0"/>
          </a:xfrm>
          <a:prstGeom prst="line">
            <a:avLst/>
          </a:prstGeom>
          <a:noFill/>
          <a:ln w="25400">
            <a:solidFill>
              <a:srgbClr val="0000CC"/>
            </a:solidFill>
            <a:miter lim="800000"/>
            <a:headEnd/>
            <a:tailEnd/>
          </a:ln>
        </p:spPr>
        <p:txBody>
          <a:bodyPr wrap="none" lIns="91435" tIns="45718" rIns="91435" bIns="45718"/>
          <a:lstStyle/>
          <a:p>
            <a:endParaRPr lang="en-US" dirty="0"/>
          </a:p>
        </p:txBody>
      </p:sp>
      <p:sp>
        <p:nvSpPr>
          <p:cNvPr id="8" name="TextBox 7">
            <a:extLst>
              <a:ext uri="{FF2B5EF4-FFF2-40B4-BE49-F238E27FC236}">
                <a16:creationId xmlns:a16="http://schemas.microsoft.com/office/drawing/2014/main" id="{3495458A-9910-4443-A5BD-ACED4461A0C3}"/>
              </a:ext>
            </a:extLst>
          </p:cNvPr>
          <p:cNvSpPr txBox="1"/>
          <p:nvPr/>
        </p:nvSpPr>
        <p:spPr>
          <a:xfrm>
            <a:off x="8653047" y="6556248"/>
            <a:ext cx="466405" cy="261610"/>
          </a:xfrm>
          <a:prstGeom prst="rect">
            <a:avLst/>
          </a:prstGeom>
          <a:noFill/>
        </p:spPr>
        <p:txBody>
          <a:bodyPr wrap="square" rtlCol="0">
            <a:spAutoFit/>
          </a:bodyPr>
          <a:lstStyle/>
          <a:p>
            <a:pPr algn="ctr"/>
            <a:r>
              <a:rPr lang="en-US" sz="1100" dirty="0"/>
              <a:t>13</a:t>
            </a:r>
          </a:p>
        </p:txBody>
      </p:sp>
      <p:sp>
        <p:nvSpPr>
          <p:cNvPr id="13" name="TextBox 12">
            <a:extLst>
              <a:ext uri="{FF2B5EF4-FFF2-40B4-BE49-F238E27FC236}">
                <a16:creationId xmlns:a16="http://schemas.microsoft.com/office/drawing/2014/main" id="{87D7F107-E7AC-B2B6-FC1A-E7B43690A337}"/>
              </a:ext>
            </a:extLst>
          </p:cNvPr>
          <p:cNvSpPr txBox="1"/>
          <p:nvPr/>
        </p:nvSpPr>
        <p:spPr>
          <a:xfrm>
            <a:off x="169147" y="932410"/>
            <a:ext cx="8806007" cy="700192"/>
          </a:xfrm>
          <a:prstGeom prst="rect">
            <a:avLst/>
          </a:prstGeom>
          <a:noFill/>
        </p:spPr>
        <p:txBody>
          <a:bodyPr wrap="square" rtlCol="0">
            <a:spAutoFit/>
          </a:bodyPr>
          <a:lstStyle/>
          <a:p>
            <a:pPr marL="179388" indent="-179388">
              <a:spcAft>
                <a:spcPts val="900"/>
              </a:spcAft>
              <a:buClr>
                <a:srgbClr val="0000FF"/>
              </a:buClr>
              <a:buFont typeface="Arial" panose="020B0604020202020204" pitchFamily="34" charset="0"/>
              <a:buChar char="•"/>
            </a:pPr>
            <a:r>
              <a:rPr lang="en-US" sz="1600" dirty="0"/>
              <a:t>Simulations of </a:t>
            </a:r>
            <a:r>
              <a:rPr lang="en-US" sz="1600" dirty="0">
                <a:latin typeface="Symbol" pitchFamily="2" charset="2"/>
              </a:rPr>
              <a:t>p</a:t>
            </a:r>
            <a:r>
              <a:rPr lang="en-US" sz="1600" dirty="0">
                <a:latin typeface="+mn-lt"/>
              </a:rPr>
              <a:t>N, </a:t>
            </a:r>
            <a:r>
              <a:rPr lang="en-US" sz="1600" dirty="0"/>
              <a:t>KY, and </a:t>
            </a:r>
            <a:r>
              <a:rPr lang="en-US" sz="1600" dirty="0">
                <a:latin typeface="Symbol" pitchFamily="2" charset="2"/>
              </a:rPr>
              <a:t>p</a:t>
            </a:r>
            <a:r>
              <a:rPr lang="en-US" sz="1600" baseline="30000" dirty="0"/>
              <a:t>+</a:t>
            </a:r>
            <a:r>
              <a:rPr lang="en-US" sz="1600" dirty="0">
                <a:latin typeface="Symbol" pitchFamily="2" charset="2"/>
              </a:rPr>
              <a:t>p</a:t>
            </a:r>
            <a:r>
              <a:rPr lang="en-US" sz="1600" baseline="30000" dirty="0"/>
              <a:t>-</a:t>
            </a:r>
            <a:r>
              <a:rPr lang="en-US" sz="1600" dirty="0"/>
              <a:t>p electroproduction with CEBAF@22 GeV show:</a:t>
            </a:r>
          </a:p>
          <a:p>
            <a:pPr marL="179388" indent="-179388" algn="ctr">
              <a:spcAft>
                <a:spcPts val="900"/>
              </a:spcAft>
              <a:buClr>
                <a:srgbClr val="0000FF"/>
              </a:buClr>
            </a:pPr>
            <a:r>
              <a:rPr lang="en-US" sz="1600" dirty="0">
                <a:solidFill>
                  <a:srgbClr val="0000FF"/>
                </a:solidFill>
                <a:latin typeface="Symbol" pitchFamily="2" charset="2"/>
              </a:rPr>
              <a:t>g</a:t>
            </a:r>
            <a:r>
              <a:rPr lang="en-US" sz="1600" baseline="-25000" dirty="0">
                <a:solidFill>
                  <a:srgbClr val="0000FF"/>
                </a:solidFill>
              </a:rPr>
              <a:t>v</a:t>
            </a:r>
            <a:r>
              <a:rPr lang="en-US" sz="1600" dirty="0">
                <a:solidFill>
                  <a:srgbClr val="0000FF"/>
                </a:solidFill>
              </a:rPr>
              <a:t>pN* electrocouplings can be determined up to Q</a:t>
            </a:r>
            <a:r>
              <a:rPr lang="en-US" sz="1600" baseline="30000" dirty="0">
                <a:solidFill>
                  <a:srgbClr val="0000FF"/>
                </a:solidFill>
              </a:rPr>
              <a:t>2 </a:t>
            </a:r>
            <a:r>
              <a:rPr lang="en-US" sz="1600" dirty="0">
                <a:solidFill>
                  <a:srgbClr val="0000FF"/>
                </a:solidFill>
              </a:rPr>
              <a:t>~ 30 GeV</a:t>
            </a:r>
            <a:r>
              <a:rPr lang="en-US" sz="1600" baseline="30000" dirty="0">
                <a:solidFill>
                  <a:srgbClr val="0000FF"/>
                </a:solidFill>
              </a:rPr>
              <a:t>2</a:t>
            </a:r>
            <a:r>
              <a:rPr lang="en-US" sz="1600" dirty="0">
                <a:solidFill>
                  <a:srgbClr val="0000FF"/>
                </a:solidFill>
              </a:rPr>
              <a:t> for 𝓛 ~ 2 - 5 </a:t>
            </a:r>
            <a:r>
              <a:rPr lang="en-US" sz="1200" dirty="0">
                <a:solidFill>
                  <a:srgbClr val="0000FF"/>
                </a:solidFill>
              </a:rPr>
              <a:t>⨉</a:t>
            </a:r>
            <a:r>
              <a:rPr lang="en-US" sz="1600" dirty="0">
                <a:solidFill>
                  <a:srgbClr val="0000FF"/>
                </a:solidFill>
              </a:rPr>
              <a:t> 10</a:t>
            </a:r>
            <a:r>
              <a:rPr lang="en-US" sz="1600" baseline="30000" dirty="0">
                <a:solidFill>
                  <a:srgbClr val="0000FF"/>
                </a:solidFill>
              </a:rPr>
              <a:t>35</a:t>
            </a:r>
            <a:r>
              <a:rPr lang="en-US" sz="1600" dirty="0">
                <a:solidFill>
                  <a:srgbClr val="0000FF"/>
                </a:solidFill>
              </a:rPr>
              <a:t> cm</a:t>
            </a:r>
            <a:r>
              <a:rPr lang="en-US" sz="1600" baseline="30000" dirty="0">
                <a:solidFill>
                  <a:srgbClr val="0000FF"/>
                </a:solidFill>
              </a:rPr>
              <a:t>-2</a:t>
            </a:r>
            <a:r>
              <a:rPr lang="en-US" sz="1600" dirty="0">
                <a:solidFill>
                  <a:srgbClr val="0000FF"/>
                </a:solidFill>
              </a:rPr>
              <a:t>s</a:t>
            </a:r>
            <a:r>
              <a:rPr lang="en-US" sz="1600" baseline="30000" dirty="0">
                <a:solidFill>
                  <a:srgbClr val="0000FF"/>
                </a:solidFill>
              </a:rPr>
              <a:t>-1 </a:t>
            </a:r>
            <a:endParaRPr lang="en-US" sz="1600" b="1" dirty="0">
              <a:solidFill>
                <a:srgbClr val="0000FF"/>
              </a:solidFill>
            </a:endParaRPr>
          </a:p>
        </p:txBody>
      </p:sp>
      <p:sp>
        <p:nvSpPr>
          <p:cNvPr id="14" name="Title 1">
            <a:extLst>
              <a:ext uri="{FF2B5EF4-FFF2-40B4-BE49-F238E27FC236}">
                <a16:creationId xmlns:a16="http://schemas.microsoft.com/office/drawing/2014/main" id="{6FE0CA98-E709-A156-79C2-CC5D385539A9}"/>
              </a:ext>
            </a:extLst>
          </p:cNvPr>
          <p:cNvSpPr txBox="1">
            <a:spLocks/>
          </p:cNvSpPr>
          <p:nvPr/>
        </p:nvSpPr>
        <p:spPr bwMode="auto">
          <a:xfrm>
            <a:off x="241316" y="-9389"/>
            <a:ext cx="8806007" cy="700828"/>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a:lstStyle>
          <a:p>
            <a:pPr>
              <a:defRPr/>
            </a:pPr>
            <a:r>
              <a:rPr lang="en-US" sz="1600" kern="0" dirty="0">
                <a:solidFill>
                  <a:srgbClr val="070090"/>
                </a:solidFill>
                <a:latin typeface="+mn-lt"/>
              </a:rPr>
              <a:t>Unique Opportunities for Insight into EHM through Studies of the N* Structure After CEBAF 22 GeV Energy Upgrade  with CLAS22</a:t>
            </a:r>
          </a:p>
        </p:txBody>
      </p:sp>
      <p:sp>
        <p:nvSpPr>
          <p:cNvPr id="3" name="TextBox 2">
            <a:extLst>
              <a:ext uri="{FF2B5EF4-FFF2-40B4-BE49-F238E27FC236}">
                <a16:creationId xmlns:a16="http://schemas.microsoft.com/office/drawing/2014/main" id="{1EB9DC4C-AAFA-BD6D-5EA9-DDB15B6813FB}"/>
              </a:ext>
            </a:extLst>
          </p:cNvPr>
          <p:cNvSpPr txBox="1"/>
          <p:nvPr/>
        </p:nvSpPr>
        <p:spPr>
          <a:xfrm>
            <a:off x="4108256" y="1830430"/>
            <a:ext cx="4279573" cy="1308050"/>
          </a:xfrm>
          <a:prstGeom prst="rect">
            <a:avLst/>
          </a:prstGeom>
          <a:noFill/>
        </p:spPr>
        <p:txBody>
          <a:bodyPr wrap="square" rtlCol="0">
            <a:spAutoFit/>
          </a:bodyPr>
          <a:lstStyle/>
          <a:p>
            <a:pPr>
              <a:spcAft>
                <a:spcPts val="1500"/>
              </a:spcAft>
            </a:pPr>
            <a:r>
              <a:rPr lang="en-US" sz="1600" b="0" dirty="0">
                <a:latin typeface="+mn-lt"/>
              </a:rPr>
              <a:t>Both EIC and EIcC would need much higher luminosity to carry out such a program</a:t>
            </a:r>
          </a:p>
          <a:p>
            <a:pPr algn="ctr">
              <a:spcBef>
                <a:spcPts val="300"/>
              </a:spcBef>
            </a:pPr>
            <a:r>
              <a:rPr lang="en-US" sz="1600" b="0" dirty="0">
                <a:solidFill>
                  <a:srgbClr val="C00000"/>
                </a:solidFill>
                <a:latin typeface="+mn-lt"/>
              </a:rPr>
              <a:t>The luminosity “frontier” is a </a:t>
            </a:r>
            <a:r>
              <a:rPr lang="en-US" sz="1600" b="0" i="1" u="sng" dirty="0">
                <a:solidFill>
                  <a:srgbClr val="C00000"/>
                </a:solidFill>
                <a:latin typeface="+mn-lt"/>
              </a:rPr>
              <a:t>unique</a:t>
            </a:r>
            <a:r>
              <a:rPr lang="en-US" sz="1600" b="0" dirty="0">
                <a:solidFill>
                  <a:srgbClr val="C00000"/>
                </a:solidFill>
                <a:latin typeface="+mn-lt"/>
              </a:rPr>
              <a:t> advantage of JLab </a:t>
            </a:r>
          </a:p>
        </p:txBody>
      </p:sp>
      <p:sp>
        <p:nvSpPr>
          <p:cNvPr id="6" name="TextBox 5">
            <a:extLst>
              <a:ext uri="{FF2B5EF4-FFF2-40B4-BE49-F238E27FC236}">
                <a16:creationId xmlns:a16="http://schemas.microsoft.com/office/drawing/2014/main" id="{0DA800EC-21E4-51D1-3456-B2340033ACFB}"/>
              </a:ext>
            </a:extLst>
          </p:cNvPr>
          <p:cNvSpPr txBox="1"/>
          <p:nvPr/>
        </p:nvSpPr>
        <p:spPr>
          <a:xfrm>
            <a:off x="4644319" y="3253482"/>
            <a:ext cx="3528581" cy="1192634"/>
          </a:xfrm>
          <a:prstGeom prst="rect">
            <a:avLst/>
          </a:prstGeom>
          <a:noFill/>
        </p:spPr>
        <p:txBody>
          <a:bodyPr wrap="square" rtlCol="0">
            <a:spAutoFit/>
          </a:bodyPr>
          <a:lstStyle/>
          <a:p>
            <a:pPr marL="173038" indent="-173038">
              <a:spcAft>
                <a:spcPts val="300"/>
              </a:spcAft>
              <a:buClr>
                <a:srgbClr val="C00000"/>
              </a:buClr>
              <a:buFont typeface="Arial" panose="020B0604020202020204" pitchFamily="34" charset="0"/>
              <a:buChar char="•"/>
            </a:pPr>
            <a:r>
              <a:rPr lang="en-US" sz="1600" b="0" dirty="0">
                <a:solidFill>
                  <a:srgbClr val="009051"/>
                </a:solidFill>
                <a:latin typeface="+mn-lt"/>
              </a:rPr>
              <a:t>Beam energy </a:t>
            </a:r>
            <a:r>
              <a:rPr lang="en-US" sz="1600" dirty="0">
                <a:solidFill>
                  <a:srgbClr val="009051"/>
                </a:solidFill>
                <a:latin typeface="+mn-lt"/>
              </a:rPr>
              <a:t>22</a:t>
            </a:r>
            <a:r>
              <a:rPr lang="en-US" sz="1600" b="0" dirty="0">
                <a:solidFill>
                  <a:srgbClr val="009051"/>
                </a:solidFill>
                <a:latin typeface="+mn-lt"/>
              </a:rPr>
              <a:t> GeV</a:t>
            </a:r>
          </a:p>
          <a:p>
            <a:pPr marL="173038" indent="-173038">
              <a:spcAft>
                <a:spcPts val="300"/>
              </a:spcAft>
              <a:buClr>
                <a:srgbClr val="C00000"/>
              </a:buClr>
              <a:buFont typeface="Arial" panose="020B0604020202020204" pitchFamily="34" charset="0"/>
              <a:buChar char="•"/>
            </a:pPr>
            <a:r>
              <a:rPr lang="en-US" sz="1600" dirty="0">
                <a:solidFill>
                  <a:srgbClr val="009051"/>
                </a:solidFill>
                <a:latin typeface="+mn-lt"/>
              </a:rPr>
              <a:t>Large acceptance</a:t>
            </a:r>
            <a:endParaRPr lang="en-US" sz="1600" b="0" dirty="0">
              <a:solidFill>
                <a:srgbClr val="009051"/>
              </a:solidFill>
              <a:latin typeface="+mn-lt"/>
            </a:endParaRPr>
          </a:p>
          <a:p>
            <a:pPr marL="173038" indent="-173038">
              <a:spcAft>
                <a:spcPts val="300"/>
              </a:spcAft>
              <a:buClr>
                <a:srgbClr val="C00000"/>
              </a:buClr>
              <a:buFont typeface="Arial" panose="020B0604020202020204" pitchFamily="34" charset="0"/>
              <a:buChar char="•"/>
            </a:pPr>
            <a:r>
              <a:rPr lang="en-US" sz="1600" b="0" dirty="0">
                <a:solidFill>
                  <a:srgbClr val="009051"/>
                </a:solidFill>
                <a:latin typeface="+mn-lt"/>
              </a:rPr>
              <a:t>High luminosity</a:t>
            </a:r>
          </a:p>
          <a:p>
            <a:pPr marL="173038" indent="-173038">
              <a:buClr>
                <a:srgbClr val="C00000"/>
              </a:buClr>
              <a:buFont typeface="Arial" panose="020B0604020202020204" pitchFamily="34" charset="0"/>
              <a:buChar char="•"/>
            </a:pPr>
            <a:r>
              <a:rPr lang="en-US" sz="1600" b="0" dirty="0">
                <a:solidFill>
                  <a:srgbClr val="009051"/>
                </a:solidFill>
                <a:latin typeface="+mn-lt"/>
              </a:rPr>
              <a:t>Studies of exclusive reactions</a:t>
            </a:r>
          </a:p>
        </p:txBody>
      </p:sp>
      <p:pic>
        <p:nvPicPr>
          <p:cNvPr id="24" name="Picture 23" descr="Chart, scatter chart, box and whisker chart&#10;&#10;Description automatically generated">
            <a:extLst>
              <a:ext uri="{FF2B5EF4-FFF2-40B4-BE49-F238E27FC236}">
                <a16:creationId xmlns:a16="http://schemas.microsoft.com/office/drawing/2014/main" id="{9E85FB7E-4CD4-032D-280A-DD72CFCA7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47" y="1652923"/>
            <a:ext cx="3939109" cy="3121953"/>
          </a:xfrm>
          <a:prstGeom prst="rect">
            <a:avLst/>
          </a:prstGeom>
        </p:spPr>
      </p:pic>
      <p:sp>
        <p:nvSpPr>
          <p:cNvPr id="27" name="TextBox 26">
            <a:extLst>
              <a:ext uri="{FF2B5EF4-FFF2-40B4-BE49-F238E27FC236}">
                <a16:creationId xmlns:a16="http://schemas.microsoft.com/office/drawing/2014/main" id="{B7CCD8A7-5CC0-F371-F0D2-72E9B66B640A}"/>
              </a:ext>
            </a:extLst>
          </p:cNvPr>
          <p:cNvSpPr txBox="1"/>
          <p:nvPr/>
        </p:nvSpPr>
        <p:spPr>
          <a:xfrm>
            <a:off x="24849" y="4867241"/>
            <a:ext cx="8950305"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Extending the results on the </a:t>
            </a:r>
            <a:r>
              <a:rPr lang="en-US" sz="1600" dirty="0" err="1">
                <a:latin typeface="Symbol" pitchFamily="2" charset="2"/>
              </a:rPr>
              <a:t>g</a:t>
            </a:r>
            <a:r>
              <a:rPr lang="en-US" sz="1600" baseline="-25000" dirty="0" err="1"/>
              <a:t>v</a:t>
            </a:r>
            <a:r>
              <a:rPr lang="en-US" sz="1600" dirty="0" err="1"/>
              <a:t>pN</a:t>
            </a:r>
            <a:r>
              <a:rPr lang="en-US" sz="1600" dirty="0"/>
              <a:t>* electrocouplings into the Q</a:t>
            </a:r>
            <a:r>
              <a:rPr lang="en-US" sz="1600" baseline="30000" dirty="0"/>
              <a:t>2</a:t>
            </a:r>
            <a:r>
              <a:rPr lang="en-US" sz="1600" dirty="0"/>
              <a:t> range from 10 - 30 GeV</a:t>
            </a:r>
            <a:r>
              <a:rPr lang="en-US" sz="1600" baseline="30000" dirty="0"/>
              <a:t>2</a:t>
            </a:r>
            <a:r>
              <a:rPr lang="en-US" sz="1600" dirty="0"/>
              <a:t> after the increase of the CEBAF energy and pushing the CLAS12 detector capabilities to measure exclusive electroproduction to the highest possible luminosity, will offer the </a:t>
            </a:r>
            <a:r>
              <a:rPr lang="en-US" sz="1600" dirty="0">
                <a:solidFill>
                  <a:srgbClr val="0000FF"/>
                </a:solidFill>
              </a:rPr>
              <a:t>only foreseen opportunity</a:t>
            </a:r>
            <a:r>
              <a:rPr lang="en-US" sz="1600" dirty="0"/>
              <a:t> to explore </a:t>
            </a:r>
            <a:r>
              <a:rPr lang="en-US" sz="1600" u="sng" dirty="0">
                <a:solidFill>
                  <a:srgbClr val="FF0000"/>
                </a:solidFill>
              </a:rPr>
              <a:t>how the dominant part of hadron mass and N* structure emerge from QCD</a:t>
            </a:r>
            <a:r>
              <a:rPr lang="en-US" sz="1600" dirty="0">
                <a:solidFill>
                  <a:srgbClr val="FF0000"/>
                </a:solidFill>
              </a:rPr>
              <a:t> </a:t>
            </a:r>
            <a:r>
              <a:rPr lang="en-US" sz="1600" dirty="0"/>
              <a:t>and</a:t>
            </a:r>
            <a:r>
              <a:rPr lang="en-US" sz="1600" dirty="0">
                <a:solidFill>
                  <a:srgbClr val="0000FF"/>
                </a:solidFill>
              </a:rPr>
              <a:t> will make CEBAF@22 GeV unique and the ultimate QCD-facility at the luminosity frontier</a:t>
            </a:r>
            <a:r>
              <a:rPr lang="en-US" sz="1600" dirty="0"/>
              <a:t>.</a:t>
            </a:r>
          </a:p>
          <a:p>
            <a:endParaRPr lang="en-US" sz="1600" dirty="0"/>
          </a:p>
        </p:txBody>
      </p:sp>
    </p:spTree>
    <p:extLst>
      <p:ext uri="{BB962C8B-B14F-4D97-AF65-F5344CB8AC3E}">
        <p14:creationId xmlns:p14="http://schemas.microsoft.com/office/powerpoint/2010/main" val="106520253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0159464-D66B-ED45-2CDC-D0B1A78A4534}"/>
              </a:ext>
            </a:extLst>
          </p:cNvPr>
          <p:cNvSpPr txBox="1">
            <a:spLocks/>
          </p:cNvSpPr>
          <p:nvPr/>
        </p:nvSpPr>
        <p:spPr>
          <a:xfrm>
            <a:off x="1143000" y="108495"/>
            <a:ext cx="6858000" cy="479822"/>
          </a:xfrm>
          <a:prstGeom prst="rect">
            <a:avLst/>
          </a:prstGeom>
        </p:spPr>
        <p:txBody>
          <a:bodyPr anchor="ctr"/>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2000" kern="0" dirty="0">
                <a:solidFill>
                  <a:srgbClr val="0000FF"/>
                </a:solidFill>
              </a:rPr>
              <a:t>Hadron Structure Studies with CLAS22</a:t>
            </a:r>
            <a:endParaRPr lang="en-US" sz="2000" kern="0" baseline="30000" dirty="0">
              <a:solidFill>
                <a:srgbClr val="0000FF"/>
              </a:solidFill>
            </a:endParaRPr>
          </a:p>
        </p:txBody>
      </p:sp>
      <p:pic>
        <p:nvPicPr>
          <p:cNvPr id="12" name="Picture 11">
            <a:extLst>
              <a:ext uri="{FF2B5EF4-FFF2-40B4-BE49-F238E27FC236}">
                <a16:creationId xmlns:a16="http://schemas.microsoft.com/office/drawing/2014/main" id="{3A9CC391-E102-0ECB-8CA0-705550E88CFE}"/>
              </a:ext>
            </a:extLst>
          </p:cNvPr>
          <p:cNvPicPr>
            <a:picLocks/>
          </p:cNvPicPr>
          <p:nvPr/>
        </p:nvPicPr>
        <p:blipFill rotWithShape="1">
          <a:blip r:embed="rId3">
            <a:extLst>
              <a:ext uri="{28A0092B-C50C-407E-A947-70E740481C1C}">
                <a14:useLocalDpi xmlns:a14="http://schemas.microsoft.com/office/drawing/2010/main" val="0"/>
              </a:ext>
            </a:extLst>
          </a:blip>
          <a:srcRect l="7457" t="7750" r="9266" b="3718"/>
          <a:stretch/>
        </p:blipFill>
        <p:spPr>
          <a:xfrm>
            <a:off x="1297961" y="2150351"/>
            <a:ext cx="2468880" cy="3497580"/>
          </a:xfrm>
          <a:prstGeom prst="rect">
            <a:avLst/>
          </a:prstGeom>
          <a:ln w="15875">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6A7ED9A0-69B8-BE6A-37DD-70FEE347C4D2}"/>
              </a:ext>
            </a:extLst>
          </p:cNvPr>
          <p:cNvPicPr>
            <a:picLocks/>
          </p:cNvPicPr>
          <p:nvPr/>
        </p:nvPicPr>
        <p:blipFill rotWithShape="1">
          <a:blip r:embed="rId4">
            <a:extLst>
              <a:ext uri="{28A0092B-C50C-407E-A947-70E740481C1C}">
                <a14:useLocalDpi xmlns:a14="http://schemas.microsoft.com/office/drawing/2010/main" val="0"/>
              </a:ext>
            </a:extLst>
          </a:blip>
          <a:srcRect l="7831" t="7943" r="8088" b="3743"/>
          <a:stretch/>
        </p:blipFill>
        <p:spPr>
          <a:xfrm>
            <a:off x="1013951" y="2042010"/>
            <a:ext cx="2468880" cy="3497580"/>
          </a:xfrm>
          <a:prstGeom prst="rect">
            <a:avLst/>
          </a:prstGeom>
          <a:ln w="15875">
            <a:solidFill>
              <a:schemeClr val="tx1"/>
            </a:solidFill>
          </a:ln>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33F37F29-0252-6ACF-327C-56CE04C163BA}"/>
              </a:ext>
            </a:extLst>
          </p:cNvPr>
          <p:cNvPicPr>
            <a:picLocks/>
          </p:cNvPicPr>
          <p:nvPr/>
        </p:nvPicPr>
        <p:blipFill rotWithShape="1">
          <a:blip r:embed="rId5">
            <a:extLst>
              <a:ext uri="{28A0092B-C50C-407E-A947-70E740481C1C}">
                <a14:useLocalDpi xmlns:a14="http://schemas.microsoft.com/office/drawing/2010/main" val="0"/>
              </a:ext>
            </a:extLst>
          </a:blip>
          <a:srcRect l="7480" t="7040" r="8540" b="3078"/>
          <a:stretch/>
        </p:blipFill>
        <p:spPr>
          <a:xfrm>
            <a:off x="729941" y="1891740"/>
            <a:ext cx="2468880" cy="3497580"/>
          </a:xfrm>
          <a:prstGeom prst="rect">
            <a:avLst/>
          </a:prstGeom>
          <a:ln w="15875">
            <a:solidFill>
              <a:schemeClr val="tx1"/>
            </a:solidFill>
          </a:ln>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1BEE1D96-B779-1E8A-BE78-6EBCAC6CDB80}"/>
              </a:ext>
            </a:extLst>
          </p:cNvPr>
          <p:cNvPicPr>
            <a:picLocks/>
          </p:cNvPicPr>
          <p:nvPr/>
        </p:nvPicPr>
        <p:blipFill rotWithShape="1">
          <a:blip r:embed="rId6">
            <a:extLst>
              <a:ext uri="{28A0092B-C50C-407E-A947-70E740481C1C}">
                <a14:useLocalDpi xmlns:a14="http://schemas.microsoft.com/office/drawing/2010/main" val="0"/>
              </a:ext>
            </a:extLst>
          </a:blip>
          <a:srcRect l="6403" t="7453" r="7503" b="4235"/>
          <a:stretch/>
        </p:blipFill>
        <p:spPr>
          <a:xfrm>
            <a:off x="484684" y="1714309"/>
            <a:ext cx="2468880" cy="3497580"/>
          </a:xfrm>
          <a:prstGeom prst="rect">
            <a:avLst/>
          </a:prstGeom>
          <a:ln w="15875">
            <a:solidFill>
              <a:schemeClr val="tx1"/>
            </a:solidFill>
          </a:ln>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74A369FF-01D7-C46B-6E31-DB3546F6C3A1}"/>
              </a:ext>
            </a:extLst>
          </p:cNvPr>
          <p:cNvSpPr txBox="1"/>
          <p:nvPr/>
        </p:nvSpPr>
        <p:spPr>
          <a:xfrm>
            <a:off x="4720777" y="5740617"/>
            <a:ext cx="3404307" cy="276999"/>
          </a:xfrm>
          <a:prstGeom prst="rect">
            <a:avLst/>
          </a:prstGeom>
          <a:noFill/>
          <a:ln w="25400">
            <a:solidFill>
              <a:srgbClr val="C00000"/>
            </a:solidFill>
          </a:ln>
        </p:spPr>
        <p:txBody>
          <a:bodyPr wrap="square" rtlCol="0">
            <a:spAutoFit/>
          </a:bodyPr>
          <a:lstStyle/>
          <a:p>
            <a:pPr algn="ctr">
              <a:spcAft>
                <a:spcPts val="450"/>
              </a:spcAft>
            </a:pPr>
            <a:r>
              <a:rPr lang="en-US" sz="1200" dirty="0">
                <a:solidFill>
                  <a:srgbClr val="7030A0"/>
                </a:solidFill>
                <a:latin typeface="Comic Sans MS" panose="030F0902030302020204" pitchFamily="66" charset="0"/>
              </a:rPr>
              <a:t>https://userweb.jlab.org/~carman/clas24</a:t>
            </a:r>
          </a:p>
        </p:txBody>
      </p:sp>
      <p:sp>
        <p:nvSpPr>
          <p:cNvPr id="20" name="TextBox 19">
            <a:extLst>
              <a:ext uri="{FF2B5EF4-FFF2-40B4-BE49-F238E27FC236}">
                <a16:creationId xmlns:a16="http://schemas.microsoft.com/office/drawing/2014/main" id="{623FDD2B-9010-4306-17F2-8B03E7CD9169}"/>
              </a:ext>
            </a:extLst>
          </p:cNvPr>
          <p:cNvSpPr txBox="1"/>
          <p:nvPr/>
        </p:nvSpPr>
        <p:spPr>
          <a:xfrm>
            <a:off x="3994316" y="2111538"/>
            <a:ext cx="5102134" cy="3603551"/>
          </a:xfrm>
          <a:prstGeom prst="rect">
            <a:avLst/>
          </a:prstGeom>
          <a:noFill/>
        </p:spPr>
        <p:txBody>
          <a:bodyPr wrap="square" rtlCol="0">
            <a:spAutoFit/>
          </a:bodyPr>
          <a:lstStyle/>
          <a:p>
            <a:pPr>
              <a:spcAft>
                <a:spcPts val="450"/>
              </a:spcAft>
            </a:pPr>
            <a:r>
              <a:rPr lang="en-US" sz="1200" u="sng" dirty="0">
                <a:latin typeface="Comic Sans MS" panose="030F0902030302020204" pitchFamily="66" charset="0"/>
              </a:rPr>
              <a:t>List of Participating Institutions:</a:t>
            </a:r>
          </a:p>
          <a:p>
            <a:pPr marL="128588" indent="-128588">
              <a:spcAft>
                <a:spcPts val="225"/>
              </a:spcAft>
              <a:buClr>
                <a:srgbClr val="C00000"/>
              </a:buClr>
              <a:buFont typeface="Arial" panose="020B0604020202020204" pitchFamily="34" charset="0"/>
              <a:buChar char="•"/>
            </a:pPr>
            <a:r>
              <a:rPr lang="en-US" sz="1200" dirty="0">
                <a:solidFill>
                  <a:srgbClr val="009051"/>
                </a:solidFill>
                <a:latin typeface="Comic Sans MS" panose="030F0902030302020204" pitchFamily="66" charset="0"/>
              </a:rPr>
              <a:t>Jefferson Lab (Hall B and Theory Division)</a:t>
            </a:r>
          </a:p>
          <a:p>
            <a:pPr marL="128588" indent="-128588">
              <a:spcAft>
                <a:spcPts val="225"/>
              </a:spcAft>
              <a:buClr>
                <a:srgbClr val="C00000"/>
              </a:buClr>
              <a:buFont typeface="Arial" panose="020B0604020202020204" pitchFamily="34" charset="0"/>
              <a:buChar char="•"/>
            </a:pPr>
            <a:r>
              <a:rPr lang="en-US" sz="1200" dirty="0">
                <a:solidFill>
                  <a:srgbClr val="009051"/>
                </a:solidFill>
                <a:latin typeface="Comic Sans MS" panose="030F0902030302020204" pitchFamily="66" charset="0"/>
              </a:rPr>
              <a:t>University of Connecticut</a:t>
            </a:r>
          </a:p>
          <a:p>
            <a:pPr marL="128588" indent="-128588">
              <a:spcAft>
                <a:spcPts val="225"/>
              </a:spcAft>
              <a:buClr>
                <a:srgbClr val="C00000"/>
              </a:buClr>
              <a:buFont typeface="Arial" panose="020B0604020202020204" pitchFamily="34" charset="0"/>
              <a:buChar char="•"/>
            </a:pPr>
            <a:r>
              <a:rPr lang="en-US" sz="1200" dirty="0">
                <a:solidFill>
                  <a:srgbClr val="009051"/>
                </a:solidFill>
                <a:latin typeface="Comic Sans MS" panose="030F0902030302020204" pitchFamily="66" charset="0"/>
              </a:rPr>
              <a:t>Genova University and INFN of Genova</a:t>
            </a:r>
          </a:p>
          <a:p>
            <a:pPr marL="128588" indent="-128588">
              <a:spcAft>
                <a:spcPts val="225"/>
              </a:spcAft>
              <a:buClr>
                <a:srgbClr val="C00000"/>
              </a:buClr>
              <a:buFont typeface="Arial" panose="020B0604020202020204" pitchFamily="34" charset="0"/>
              <a:buChar char="•"/>
            </a:pPr>
            <a:r>
              <a:rPr lang="en-US" sz="1200" dirty="0">
                <a:solidFill>
                  <a:srgbClr val="009051"/>
                </a:solidFill>
                <a:latin typeface="Comic Sans MS" panose="030F0902030302020204" pitchFamily="66" charset="0"/>
              </a:rPr>
              <a:t>Lamar University</a:t>
            </a:r>
          </a:p>
          <a:p>
            <a:pPr marL="128588" indent="-128588">
              <a:spcAft>
                <a:spcPts val="225"/>
              </a:spcAft>
              <a:buClr>
                <a:srgbClr val="C00000"/>
              </a:buClr>
              <a:buFont typeface="Arial" panose="020B0604020202020204" pitchFamily="34" charset="0"/>
              <a:buChar char="•"/>
            </a:pPr>
            <a:r>
              <a:rPr lang="en-US" sz="1200" dirty="0">
                <a:solidFill>
                  <a:srgbClr val="009051"/>
                </a:solidFill>
                <a:latin typeface="Comic Sans MS" panose="030F0902030302020204" pitchFamily="66" charset="0"/>
              </a:rPr>
              <a:t>Ohio University</a:t>
            </a:r>
          </a:p>
          <a:p>
            <a:pPr marL="128588" indent="-128588">
              <a:spcAft>
                <a:spcPts val="225"/>
              </a:spcAft>
              <a:buClr>
                <a:srgbClr val="C00000"/>
              </a:buClr>
              <a:buFont typeface="Arial" panose="020B0604020202020204" pitchFamily="34" charset="0"/>
              <a:buChar char="•"/>
            </a:pPr>
            <a:r>
              <a:rPr lang="en-US" sz="1200" dirty="0">
                <a:solidFill>
                  <a:srgbClr val="009051"/>
                </a:solidFill>
                <a:latin typeface="Comic Sans MS" panose="030F0902030302020204" pitchFamily="66" charset="0"/>
              </a:rPr>
              <a:t>Skobeltsyn Nuclear Physics Institute and Physics Department at Lomonosov Moscow State University</a:t>
            </a:r>
          </a:p>
          <a:p>
            <a:pPr marL="128588" indent="-128588">
              <a:spcAft>
                <a:spcPts val="225"/>
              </a:spcAft>
              <a:buClr>
                <a:srgbClr val="C00000"/>
              </a:buClr>
              <a:buFont typeface="Arial" panose="020B0604020202020204" pitchFamily="34" charset="0"/>
              <a:buChar char="•"/>
            </a:pPr>
            <a:r>
              <a:rPr lang="en-US" sz="1200" dirty="0">
                <a:solidFill>
                  <a:srgbClr val="009051"/>
                </a:solidFill>
                <a:latin typeface="Comic Sans MS" panose="030F0902030302020204" pitchFamily="66" charset="0"/>
              </a:rPr>
              <a:t>University of South Carolina</a:t>
            </a:r>
          </a:p>
          <a:p>
            <a:pPr marL="128588" indent="-128588">
              <a:spcAft>
                <a:spcPts val="225"/>
              </a:spcAft>
              <a:buClr>
                <a:srgbClr val="C00000"/>
              </a:buClr>
              <a:buFont typeface="Arial" panose="020B0604020202020204" pitchFamily="34" charset="0"/>
              <a:buChar char="•"/>
            </a:pPr>
            <a:r>
              <a:rPr lang="en-US" sz="1200" dirty="0">
                <a:solidFill>
                  <a:srgbClr val="009051"/>
                </a:solidFill>
                <a:latin typeface="Comic Sans MS" panose="030F0902030302020204" pitchFamily="66" charset="0"/>
              </a:rPr>
              <a:t>INFN Sez di Roma Tor Vergata and Universita di Roma Tor Vergata </a:t>
            </a:r>
          </a:p>
          <a:p>
            <a:pPr marL="128588" indent="-128588">
              <a:spcAft>
                <a:spcPts val="225"/>
              </a:spcAft>
              <a:buClr>
                <a:srgbClr val="C00000"/>
              </a:buClr>
              <a:buFont typeface="Arial" panose="020B0604020202020204" pitchFamily="34" charset="0"/>
              <a:buChar char="•"/>
            </a:pPr>
            <a:r>
              <a:rPr lang="en-US" sz="1200" dirty="0">
                <a:solidFill>
                  <a:srgbClr val="00B050"/>
                </a:solidFill>
                <a:latin typeface="Comic Sans MS" panose="030F0902030302020204" pitchFamily="66" charset="0"/>
              </a:rPr>
              <a:t>Nanjing University Institute for Nonperturbative Physics and affiliated institutes</a:t>
            </a:r>
          </a:p>
          <a:p>
            <a:pPr marL="128588" indent="-128588">
              <a:spcAft>
                <a:spcPts val="225"/>
              </a:spcAft>
              <a:buClr>
                <a:srgbClr val="C00000"/>
              </a:buClr>
              <a:buFont typeface="Arial" panose="020B0604020202020204" pitchFamily="34" charset="0"/>
              <a:buChar char="•"/>
            </a:pPr>
            <a:r>
              <a:rPr lang="en-US" sz="1200" dirty="0">
                <a:solidFill>
                  <a:srgbClr val="009051"/>
                </a:solidFill>
                <a:latin typeface="Comic Sans MS" panose="030F0902030302020204" pitchFamily="66" charset="0"/>
              </a:rPr>
              <a:t>Tubingen University</a:t>
            </a:r>
          </a:p>
          <a:p>
            <a:pPr marL="128588" indent="-128588">
              <a:spcAft>
                <a:spcPts val="225"/>
              </a:spcAft>
              <a:buClr>
                <a:srgbClr val="C00000"/>
              </a:buClr>
              <a:buFont typeface="Arial" panose="020B0604020202020204" pitchFamily="34" charset="0"/>
              <a:buChar char="•"/>
            </a:pPr>
            <a:r>
              <a:rPr lang="en-US" sz="1200" dirty="0">
                <a:solidFill>
                  <a:srgbClr val="009051"/>
                </a:solidFill>
                <a:latin typeface="Comic Sans MS" panose="030F0902030302020204" pitchFamily="66" charset="0"/>
              </a:rPr>
              <a:t>Tomsk State University and Tomsk Polytechnic University</a:t>
            </a:r>
          </a:p>
          <a:p>
            <a:pPr marL="128588" indent="-128588">
              <a:spcAft>
                <a:spcPts val="225"/>
              </a:spcAft>
              <a:buClr>
                <a:srgbClr val="C00000"/>
              </a:buClr>
              <a:buFont typeface="Arial" panose="020B0604020202020204" pitchFamily="34" charset="0"/>
              <a:buChar char="•"/>
            </a:pPr>
            <a:r>
              <a:rPr lang="en-US" sz="1200" dirty="0">
                <a:solidFill>
                  <a:srgbClr val="009051"/>
                </a:solidFill>
                <a:latin typeface="Comic Sans MS" panose="030F0902030302020204" pitchFamily="66" charset="0"/>
              </a:rPr>
              <a:t>James Madison University</a:t>
            </a:r>
          </a:p>
          <a:p>
            <a:pPr marL="128588" indent="-128588">
              <a:spcAft>
                <a:spcPts val="225"/>
              </a:spcAft>
              <a:buClr>
                <a:srgbClr val="C00000"/>
              </a:buClr>
              <a:buFont typeface="Arial" panose="020B0604020202020204" pitchFamily="34" charset="0"/>
              <a:buChar char="•"/>
            </a:pPr>
            <a:r>
              <a:rPr lang="en-US" sz="1200" dirty="0">
                <a:solidFill>
                  <a:srgbClr val="009051"/>
                </a:solidFill>
                <a:latin typeface="Comic Sans MS" panose="030F0902030302020204" pitchFamily="66" charset="0"/>
              </a:rPr>
              <a:t>George Washington University</a:t>
            </a:r>
          </a:p>
        </p:txBody>
      </p:sp>
      <p:sp>
        <p:nvSpPr>
          <p:cNvPr id="21" name="TextBox 20">
            <a:extLst>
              <a:ext uri="{FF2B5EF4-FFF2-40B4-BE49-F238E27FC236}">
                <a16:creationId xmlns:a16="http://schemas.microsoft.com/office/drawing/2014/main" id="{454DAEAB-2572-0E8E-59DA-D8129DF21800}"/>
              </a:ext>
            </a:extLst>
          </p:cNvPr>
          <p:cNvSpPr txBox="1"/>
          <p:nvPr/>
        </p:nvSpPr>
        <p:spPr>
          <a:xfrm>
            <a:off x="4437903" y="1326912"/>
            <a:ext cx="3809282" cy="507831"/>
          </a:xfrm>
          <a:prstGeom prst="rect">
            <a:avLst/>
          </a:prstGeom>
          <a:blipFill>
            <a:blip r:embed="rId7">
              <a:alphaModFix amt="46000"/>
            </a:blip>
            <a:tile tx="0" ty="0" sx="100000" sy="100000" flip="none" algn="tl"/>
          </a:blipFill>
          <a:ln w="25400">
            <a:solidFill>
              <a:srgbClr val="C00000"/>
            </a:solidFill>
          </a:ln>
        </p:spPr>
        <p:txBody>
          <a:bodyPr wrap="square" rtlCol="0">
            <a:spAutoFit/>
          </a:bodyPr>
          <a:lstStyle/>
          <a:p>
            <a:pPr algn="ctr">
              <a:spcAft>
                <a:spcPts val="450"/>
              </a:spcAft>
            </a:pPr>
            <a:r>
              <a:rPr lang="en-US" sz="1350" dirty="0">
                <a:solidFill>
                  <a:srgbClr val="7030A0"/>
                </a:solidFill>
                <a:latin typeface="Comic Sans MS" panose="030F0902030302020204" pitchFamily="66" charset="0"/>
              </a:rPr>
              <a:t>Hadron Structure Group in Hall B developing physics case to support CLAS22</a:t>
            </a:r>
            <a:r>
              <a:rPr lang="en-US" sz="1350" baseline="30000" dirty="0">
                <a:solidFill>
                  <a:srgbClr val="7030A0"/>
                </a:solidFill>
                <a:latin typeface="Comic Sans MS" panose="030F0902030302020204" pitchFamily="66" charset="0"/>
              </a:rPr>
              <a:t> </a:t>
            </a:r>
            <a:r>
              <a:rPr lang="en-US" sz="1350" dirty="0">
                <a:solidFill>
                  <a:srgbClr val="7030A0"/>
                </a:solidFill>
                <a:latin typeface="Comic Sans MS" panose="030F0902030302020204" pitchFamily="66" charset="0"/>
              </a:rPr>
              <a:t>upgrade</a:t>
            </a:r>
          </a:p>
        </p:txBody>
      </p:sp>
      <p:pic>
        <p:nvPicPr>
          <p:cNvPr id="3" name="Picture 2">
            <a:extLst>
              <a:ext uri="{FF2B5EF4-FFF2-40B4-BE49-F238E27FC236}">
                <a16:creationId xmlns:a16="http://schemas.microsoft.com/office/drawing/2014/main" id="{A3B2FF81-08B1-91B1-9A90-FC1791591A34}"/>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00062" y="1536878"/>
            <a:ext cx="2468880" cy="3497580"/>
          </a:xfrm>
          <a:prstGeom prst="rect">
            <a:avLst/>
          </a:prstGeom>
          <a:ln w="15875">
            <a:solidFill>
              <a:schemeClr val="tx1"/>
            </a:solidFill>
          </a:ln>
          <a:effectLst>
            <a:outerShdw blurRad="50800" dist="38100" dir="2700000" algn="tl" rotWithShape="0">
              <a:prstClr val="black">
                <a:alpha val="40000"/>
              </a:prstClr>
            </a:outerShdw>
          </a:effectLst>
        </p:spPr>
      </p:pic>
      <p:sp>
        <p:nvSpPr>
          <p:cNvPr id="11" name="Line 7">
            <a:extLst>
              <a:ext uri="{FF2B5EF4-FFF2-40B4-BE49-F238E27FC236}">
                <a16:creationId xmlns:a16="http://schemas.microsoft.com/office/drawing/2014/main" id="{C0E068CF-0624-F217-460D-6A12EBB36442}"/>
              </a:ext>
            </a:extLst>
          </p:cNvPr>
          <p:cNvSpPr>
            <a:spLocks noChangeShapeType="1"/>
          </p:cNvSpPr>
          <p:nvPr/>
        </p:nvSpPr>
        <p:spPr bwMode="auto">
          <a:xfrm>
            <a:off x="0" y="701782"/>
            <a:ext cx="9144000" cy="0"/>
          </a:xfrm>
          <a:prstGeom prst="line">
            <a:avLst/>
          </a:prstGeom>
          <a:noFill/>
          <a:ln w="28575">
            <a:solidFill>
              <a:schemeClr val="accent2"/>
            </a:solidFill>
            <a:miter lim="800000"/>
            <a:headEnd/>
            <a:tailEnd/>
          </a:ln>
        </p:spPr>
        <p:txBody>
          <a:bodyPr wrap="none" lIns="91435" tIns="45718" rIns="91435" bIns="45718"/>
          <a:lstStyle/>
          <a:p>
            <a:pPr>
              <a:defRPr/>
            </a:pPr>
            <a:endParaRPr lang="en-US" dirty="0">
              <a:solidFill>
                <a:srgbClr val="000000"/>
              </a:solidFill>
            </a:endParaRPr>
          </a:p>
        </p:txBody>
      </p:sp>
      <p:sp>
        <p:nvSpPr>
          <p:cNvPr id="13" name="Slide Number Placeholder 4">
            <a:extLst>
              <a:ext uri="{FF2B5EF4-FFF2-40B4-BE49-F238E27FC236}">
                <a16:creationId xmlns:a16="http://schemas.microsoft.com/office/drawing/2014/main" id="{0F65FC4E-A961-CCAD-E173-5BE422C8B539}"/>
              </a:ext>
            </a:extLst>
          </p:cNvPr>
          <p:cNvSpPr txBox="1">
            <a:spLocks/>
          </p:cNvSpPr>
          <p:nvPr/>
        </p:nvSpPr>
        <p:spPr bwMode="auto">
          <a:xfrm>
            <a:off x="8549640" y="6553200"/>
            <a:ext cx="486064"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1200" dirty="0">
                <a:solidFill>
                  <a:srgbClr val="000000"/>
                </a:solidFill>
                <a:latin typeface="+mn-lt"/>
              </a:rPr>
              <a:t>14</a:t>
            </a:r>
          </a:p>
        </p:txBody>
      </p:sp>
    </p:spTree>
    <p:extLst>
      <p:ext uri="{BB962C8B-B14F-4D97-AF65-F5344CB8AC3E}">
        <p14:creationId xmlns:p14="http://schemas.microsoft.com/office/powerpoint/2010/main" val="3164604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1473" y="108370"/>
            <a:ext cx="8534315" cy="431020"/>
          </a:xfrm>
        </p:spPr>
        <p:txBody>
          <a:bodyPr/>
          <a:lstStyle/>
          <a:p>
            <a:pPr>
              <a:defRPr/>
            </a:pPr>
            <a:r>
              <a:rPr lang="en-US" sz="2000" dirty="0">
                <a:solidFill>
                  <a:srgbClr val="0000FF"/>
                </a:solidFill>
              </a:rPr>
              <a:t>Conclusions and Outlook </a:t>
            </a:r>
          </a:p>
        </p:txBody>
      </p:sp>
      <p:sp>
        <p:nvSpPr>
          <p:cNvPr id="5" name="Line 7"/>
          <p:cNvSpPr>
            <a:spLocks noChangeShapeType="1"/>
          </p:cNvSpPr>
          <p:nvPr/>
        </p:nvSpPr>
        <p:spPr bwMode="auto">
          <a:xfrm>
            <a:off x="0" y="587718"/>
            <a:ext cx="9144000" cy="0"/>
          </a:xfrm>
          <a:prstGeom prst="line">
            <a:avLst/>
          </a:prstGeom>
          <a:noFill/>
          <a:ln w="28575">
            <a:solidFill>
              <a:srgbClr val="0000FF"/>
            </a:solidFill>
            <a:miter lim="800000"/>
            <a:headEnd/>
            <a:tailEnd/>
          </a:ln>
        </p:spPr>
        <p:txBody>
          <a:bodyPr wrap="none" lIns="91435" tIns="45718" rIns="91435" bIns="45718"/>
          <a:lstStyle/>
          <a:p>
            <a:endParaRPr lang="en-US"/>
          </a:p>
        </p:txBody>
      </p:sp>
      <p:sp>
        <p:nvSpPr>
          <p:cNvPr id="6" name="TextBox 5"/>
          <p:cNvSpPr txBox="1"/>
          <p:nvPr/>
        </p:nvSpPr>
        <p:spPr>
          <a:xfrm>
            <a:off x="0" y="756550"/>
            <a:ext cx="9047323" cy="5478419"/>
          </a:xfrm>
          <a:prstGeom prst="rect">
            <a:avLst/>
          </a:prstGeom>
          <a:noFill/>
        </p:spPr>
        <p:txBody>
          <a:bodyPr wrap="square" lIns="91435" tIns="45718" rIns="91435" bIns="45718" rtlCol="0">
            <a:spAutoFit/>
          </a:bodyPr>
          <a:lstStyle/>
          <a:p>
            <a:pPr marL="285750" indent="-285750" algn="just">
              <a:buFont typeface="Arial" panose="020B0604020202020204" pitchFamily="34" charset="0"/>
              <a:buChar char="•"/>
            </a:pPr>
            <a:r>
              <a:rPr lang="en-US" sz="1400" b="1" dirty="0"/>
              <a:t>Baryons are the most fundamental three-body systems in Nature. If we don’t understand how QCD builds each of the baryons in the complete spectrum, then we don't understand Nature.</a:t>
            </a:r>
          </a:p>
          <a:p>
            <a:pPr marL="285750" indent="-285750" algn="just">
              <a:buFont typeface="Arial" panose="020B0604020202020204" pitchFamily="34" charset="0"/>
              <a:buChar char="•"/>
            </a:pPr>
            <a:endParaRPr lang="en-US" sz="1400" b="1" dirty="0"/>
          </a:p>
          <a:p>
            <a:pPr marL="285750" indent="-285750" algn="just">
              <a:buClr>
                <a:srgbClr val="C00000"/>
              </a:buClr>
              <a:buFont typeface="Arial" panose="020B0604020202020204" pitchFamily="34" charset="0"/>
              <a:buChar char="•"/>
            </a:pPr>
            <a:r>
              <a:rPr lang="en-US" sz="1400" b="1" dirty="0"/>
              <a:t>High-quality meson electroproduction data of 6.0 GeV era at </a:t>
            </a:r>
            <a:r>
              <a:rPr lang="en-US" sz="1400" b="1" dirty="0" err="1"/>
              <a:t>JLab</a:t>
            </a:r>
            <a:r>
              <a:rPr lang="en-US" sz="1400" b="1" dirty="0"/>
              <a:t> have allowed for the determination of the electrocouplings of most nucleon resonances in the mass range up to 1.8 GeV for Q</a:t>
            </a:r>
            <a:r>
              <a:rPr lang="en-US" sz="1400" b="1" baseline="30000" dirty="0"/>
              <a:t>2</a:t>
            </a:r>
            <a:r>
              <a:rPr lang="en-US" sz="1400" b="1" dirty="0"/>
              <a:t>&lt;7.5 GeV</a:t>
            </a:r>
            <a:r>
              <a:rPr lang="en-US" sz="1400" b="1" baseline="30000" dirty="0"/>
              <a:t>2</a:t>
            </a:r>
            <a:r>
              <a:rPr lang="en-US" sz="1400" b="1" dirty="0"/>
              <a:t>. </a:t>
            </a:r>
            <a:r>
              <a:rPr lang="en-US" sz="1400" b="1" dirty="0">
                <a:solidFill>
                  <a:srgbClr val="0000FF"/>
                </a:solidFill>
              </a:rPr>
              <a:t>They improved </a:t>
            </a:r>
            <a:r>
              <a:rPr lang="en-US" sz="1400" b="1" dirty="0">
                <a:solidFill>
                  <a:srgbClr val="0000FF"/>
                </a:solidFill>
                <a:effectLst/>
                <a:latin typeface="Arial" panose="020B0604020202020204" pitchFamily="34" charset="0"/>
              </a:rPr>
              <a:t>vastly our understanding of the momentum dependence of the dressed quark mass function, which is one of the three pillars of EHM. The remaining two pillars running gluon mass and QCD effective charge are constrained by the </a:t>
            </a:r>
            <a:r>
              <a:rPr lang="en-US" sz="1400" b="1" dirty="0">
                <a:solidFill>
                  <a:srgbClr val="0000FF"/>
                </a:solidFill>
              </a:rPr>
              <a:t> results on N* </a:t>
            </a:r>
            <a:r>
              <a:rPr lang="en-US" sz="1400" b="1" dirty="0">
                <a:solidFill>
                  <a:srgbClr val="0000FF"/>
                </a:solidFill>
                <a:effectLst/>
                <a:latin typeface="Arial" panose="020B0604020202020204" pitchFamily="34" charset="0"/>
              </a:rPr>
              <a:t>electroexcitation.</a:t>
            </a:r>
            <a:endParaRPr lang="en-US" sz="1400" b="1" dirty="0">
              <a:solidFill>
                <a:srgbClr val="0000FF"/>
              </a:solidFill>
            </a:endParaRPr>
          </a:p>
          <a:p>
            <a:pPr>
              <a:buClr>
                <a:srgbClr val="C00000"/>
              </a:buClr>
            </a:pPr>
            <a:endParaRPr lang="en-US" sz="1400" dirty="0">
              <a:solidFill>
                <a:srgbClr val="0000FF"/>
              </a:solidFill>
            </a:endParaRPr>
          </a:p>
          <a:p>
            <a:pPr marL="285750" indent="-285750" algn="just">
              <a:buClr>
                <a:srgbClr val="C00000"/>
              </a:buClr>
              <a:buFont typeface="Arial" panose="020B0604020202020204" pitchFamily="34" charset="0"/>
              <a:buChar char="•"/>
            </a:pPr>
            <a:r>
              <a:rPr lang="en-US" sz="1400" b="1" dirty="0">
                <a:latin typeface="Arial"/>
              </a:rPr>
              <a:t>A good description of the </a:t>
            </a:r>
            <a:r>
              <a:rPr lang="en-US" sz="1400" b="1" dirty="0">
                <a:latin typeface="Symbol" panose="05050102010706020507" pitchFamily="18" charset="2"/>
              </a:rPr>
              <a:t>D</a:t>
            </a:r>
            <a:r>
              <a:rPr lang="en-US" sz="1400" b="1" dirty="0">
                <a:latin typeface="Arial"/>
              </a:rPr>
              <a:t>(1232)3/2</a:t>
            </a:r>
            <a:r>
              <a:rPr lang="en-US" sz="1400" b="1" baseline="30000" dirty="0">
                <a:latin typeface="Arial"/>
              </a:rPr>
              <a:t>+</a:t>
            </a:r>
            <a:r>
              <a:rPr lang="en-US" sz="1400" b="1" dirty="0">
                <a:latin typeface="Arial"/>
              </a:rPr>
              <a:t>, N(1440)1/2</a:t>
            </a:r>
            <a:r>
              <a:rPr lang="en-US" sz="1400" b="1" baseline="30000" dirty="0">
                <a:latin typeface="Arial"/>
              </a:rPr>
              <a:t>+</a:t>
            </a:r>
            <a:r>
              <a:rPr lang="en-US" sz="1400" b="1" dirty="0">
                <a:latin typeface="Arial"/>
              </a:rPr>
              <a:t>, and </a:t>
            </a:r>
            <a:r>
              <a:rPr lang="en-US" sz="1400" b="1" dirty="0">
                <a:latin typeface="Symbol" panose="05050102010706020507" pitchFamily="18" charset="2"/>
              </a:rPr>
              <a:t>D</a:t>
            </a:r>
            <a:r>
              <a:rPr lang="en-US" sz="1400" b="1" dirty="0">
                <a:latin typeface="Arial"/>
              </a:rPr>
              <a:t>(1600)3/2</a:t>
            </a:r>
            <a:r>
              <a:rPr lang="en-US" sz="1400" b="1" baseline="30000" dirty="0">
                <a:latin typeface="Arial"/>
              </a:rPr>
              <a:t>+ </a:t>
            </a:r>
            <a:r>
              <a:rPr lang="en-US" sz="1400" b="1" dirty="0">
                <a:latin typeface="Arial"/>
              </a:rPr>
              <a:t>electroexcitation amplitudes at </a:t>
            </a:r>
            <a:r>
              <a:rPr lang="en-US" sz="1400" b="1" dirty="0"/>
              <a:t> Q</a:t>
            </a:r>
            <a:r>
              <a:rPr lang="en-US" sz="1400" b="1" baseline="30000" dirty="0"/>
              <a:t>2</a:t>
            </a:r>
            <a:r>
              <a:rPr lang="en-US" sz="1400" b="1" dirty="0"/>
              <a:t>&lt;5.0 GeV</a:t>
            </a:r>
            <a:r>
              <a:rPr lang="en-US" sz="1400" b="1" baseline="30000" dirty="0"/>
              <a:t>2</a:t>
            </a:r>
            <a:r>
              <a:rPr lang="en-US" sz="1400" b="1" dirty="0">
                <a:latin typeface="Arial"/>
              </a:rPr>
              <a:t> </a:t>
            </a:r>
            <a:r>
              <a:rPr lang="en-US" sz="1400" b="1" i="1" u="sng" dirty="0">
                <a:solidFill>
                  <a:srgbClr val="0000FF"/>
                </a:solidFill>
                <a:latin typeface="Arial"/>
              </a:rPr>
              <a:t>achieved within CSM with the same dressed quark mass function </a:t>
            </a:r>
            <a:r>
              <a:rPr lang="en-US" sz="1400" b="1" u="sng" dirty="0">
                <a:solidFill>
                  <a:srgbClr val="0000FF"/>
                </a:solidFill>
                <a:effectLst/>
                <a:latin typeface="Arial" panose="020B0604020202020204" pitchFamily="34" charset="0"/>
              </a:rPr>
              <a:t>determined by QCD dynamics</a:t>
            </a:r>
            <a:r>
              <a:rPr lang="en-US" sz="1400" b="1" i="1" dirty="0">
                <a:solidFill>
                  <a:srgbClr val="0000FF"/>
                </a:solidFill>
                <a:latin typeface="Arial"/>
              </a:rPr>
              <a:t> and</a:t>
            </a:r>
            <a:r>
              <a:rPr lang="en-US" sz="1400" b="1" dirty="0">
                <a:solidFill>
                  <a:srgbClr val="0000FF"/>
                </a:solidFill>
                <a:latin typeface="Arial"/>
              </a:rPr>
              <a:t> used in the successful description of the elastic nucleon and pion electromagnetic form factors, offers sound evidence for insight into the momentum dependence of the dressed quark mass at quark momenta &lt; 0.7 GeV.</a:t>
            </a:r>
            <a:endParaRPr lang="en-US" sz="1400" b="1" dirty="0">
              <a:latin typeface="Arial"/>
            </a:endParaRPr>
          </a:p>
          <a:p>
            <a:pPr marL="285750" indent="-285750" algn="just">
              <a:buClr>
                <a:srgbClr val="C00000"/>
              </a:buClr>
              <a:buFont typeface="Arial" panose="020B0604020202020204" pitchFamily="34" charset="0"/>
              <a:buChar char="•"/>
            </a:pPr>
            <a:endParaRPr lang="en-US" sz="1400" b="1" dirty="0">
              <a:latin typeface="Arial"/>
            </a:endParaRPr>
          </a:p>
          <a:p>
            <a:pPr marL="285750" indent="-285750" algn="just">
              <a:buClr>
                <a:srgbClr val="C00000"/>
              </a:buClr>
              <a:buFont typeface="Arial" panose="020B0604020202020204" pitchFamily="34" charset="0"/>
              <a:buChar char="•"/>
            </a:pPr>
            <a:r>
              <a:rPr lang="en-US" sz="1400" b="1" dirty="0"/>
              <a:t>CLAS12 is the only facility in the world capable of obtaining the electrocouplings of all prominent N* states in the still unexplored Q</a:t>
            </a:r>
            <a:r>
              <a:rPr lang="en-US" sz="1400" b="1" baseline="30000" dirty="0"/>
              <a:t>2</a:t>
            </a:r>
            <a:r>
              <a:rPr lang="en-US" sz="1400" b="1" dirty="0"/>
              <a:t> range from 5 - 10 GeV</a:t>
            </a:r>
            <a:r>
              <a:rPr lang="en-US" sz="1400" b="1" baseline="30000" dirty="0"/>
              <a:t>2</a:t>
            </a:r>
            <a:r>
              <a:rPr lang="en-US" sz="1400" b="1" dirty="0"/>
              <a:t> from measurements of N</a:t>
            </a:r>
            <a:r>
              <a:rPr lang="en-US" sz="1400" b="1" dirty="0">
                <a:latin typeface="Symbol" panose="05050102010706020507" pitchFamily="18" charset="2"/>
                <a:cs typeface="Aharoni" panose="02010803020104030203" pitchFamily="2" charset="-79"/>
              </a:rPr>
              <a:t>p</a:t>
            </a:r>
            <a:r>
              <a:rPr lang="en-US" sz="1400" b="1" dirty="0"/>
              <a:t>, </a:t>
            </a:r>
            <a:r>
              <a:rPr lang="en-US" sz="1400" b="1" dirty="0" err="1">
                <a:latin typeface="Symbol" panose="05050102010706020507" pitchFamily="18" charset="2"/>
              </a:rPr>
              <a:t>p</a:t>
            </a:r>
            <a:r>
              <a:rPr lang="en-US" sz="1400" b="1" baseline="30000" dirty="0" err="1"/>
              <a:t>+</a:t>
            </a:r>
            <a:r>
              <a:rPr lang="en-US" sz="1400" b="1" dirty="0" err="1">
                <a:latin typeface="Symbol" panose="05050102010706020507" pitchFamily="18" charset="2"/>
              </a:rPr>
              <a:t>p</a:t>
            </a:r>
            <a:r>
              <a:rPr lang="en-US" sz="1400" b="1" baseline="30000" dirty="0" err="1"/>
              <a:t>-</a:t>
            </a:r>
            <a:r>
              <a:rPr lang="en-US" sz="1400" b="1" dirty="0" err="1"/>
              <a:t>p</a:t>
            </a:r>
            <a:r>
              <a:rPr lang="en-US" sz="1400" b="1" dirty="0"/>
              <a:t>, and KY electroproduction, allowing to probe the dressed quark mass at quark momenta &lt; 1.1 GeV, a domain whereupon up to ≈ 1 / 2 of hadron mass is generated.</a:t>
            </a:r>
          </a:p>
          <a:p>
            <a:pPr marL="285750" indent="-285750">
              <a:buClr>
                <a:srgbClr val="C00000"/>
              </a:buClr>
              <a:buFont typeface="Arial" panose="020B0604020202020204" pitchFamily="34" charset="0"/>
              <a:buChar char="•"/>
            </a:pPr>
            <a:endParaRPr lang="en-US" sz="1400" b="1" dirty="0"/>
          </a:p>
          <a:p>
            <a:pPr marL="285750" indent="-285750" algn="just">
              <a:buFont typeface="Arial" panose="020B0604020202020204" pitchFamily="34" charset="0"/>
              <a:buChar char="•"/>
            </a:pPr>
            <a:r>
              <a:rPr lang="en-US" sz="1400" b="1" dirty="0"/>
              <a:t>Extension of the results on the </a:t>
            </a:r>
            <a:r>
              <a:rPr lang="en-US" sz="1400" b="1" dirty="0" err="1">
                <a:latin typeface="Symbol" pitchFamily="2" charset="2"/>
              </a:rPr>
              <a:t>g</a:t>
            </a:r>
            <a:r>
              <a:rPr lang="en-US" sz="1400" b="1" baseline="-25000" dirty="0" err="1"/>
              <a:t>v</a:t>
            </a:r>
            <a:r>
              <a:rPr lang="en-US" sz="1400" b="1" dirty="0" err="1"/>
              <a:t>pN</a:t>
            </a:r>
            <a:r>
              <a:rPr lang="en-US" sz="1400" b="1" dirty="0"/>
              <a:t>* electrocouplings into the Q</a:t>
            </a:r>
            <a:r>
              <a:rPr lang="en-US" sz="1400" b="1" baseline="30000" dirty="0"/>
              <a:t>2</a:t>
            </a:r>
            <a:r>
              <a:rPr lang="en-US" sz="1400" b="1" dirty="0"/>
              <a:t> range from 10 - 30 GeV</a:t>
            </a:r>
            <a:r>
              <a:rPr lang="en-US" sz="1400" b="1" baseline="30000" dirty="0"/>
              <a:t>2</a:t>
            </a:r>
            <a:r>
              <a:rPr lang="en-US" sz="1400" b="1" dirty="0"/>
              <a:t> after the increase</a:t>
            </a:r>
            <a:r>
              <a:rPr lang="en-US" sz="1400" dirty="0"/>
              <a:t> </a:t>
            </a:r>
            <a:r>
              <a:rPr lang="en-US" sz="1400" b="1" dirty="0"/>
              <a:t>of the CEBAF energy and pushing the CLAS12 detector capabilities to measure exclusive electroproduction to the highest possible luminosity,</a:t>
            </a:r>
            <a:r>
              <a:rPr lang="en-US" sz="1400" dirty="0"/>
              <a:t> </a:t>
            </a:r>
            <a:r>
              <a:rPr lang="en-US" sz="1400" b="1" dirty="0"/>
              <a:t>will offer the </a:t>
            </a:r>
            <a:r>
              <a:rPr lang="en-US" sz="1400" b="1" dirty="0">
                <a:solidFill>
                  <a:srgbClr val="0000FF"/>
                </a:solidFill>
              </a:rPr>
              <a:t>only foreseen opportunity</a:t>
            </a:r>
            <a:r>
              <a:rPr lang="en-US" sz="1400" b="1" dirty="0"/>
              <a:t> to explore </a:t>
            </a:r>
            <a:r>
              <a:rPr lang="en-US" sz="1400" b="1" u="sng" dirty="0">
                <a:solidFill>
                  <a:srgbClr val="FF0000"/>
                </a:solidFill>
              </a:rPr>
              <a:t>how the dominant part of hadron mass and N* structure emerge from QCD</a:t>
            </a:r>
            <a:r>
              <a:rPr lang="en-US" sz="1400" b="1" dirty="0">
                <a:solidFill>
                  <a:srgbClr val="FF0000"/>
                </a:solidFill>
              </a:rPr>
              <a:t> </a:t>
            </a:r>
            <a:r>
              <a:rPr lang="en-US" sz="1400" b="1" dirty="0">
                <a:solidFill>
                  <a:srgbClr val="0000FF"/>
                </a:solidFill>
              </a:rPr>
              <a:t>and will make CEBAF@22 GeV unique and the ultimate QCD-facility at the luminosity frontier.</a:t>
            </a:r>
            <a:endParaRPr lang="en-US" sz="1400" b="1" dirty="0"/>
          </a:p>
        </p:txBody>
      </p:sp>
      <p:sp>
        <p:nvSpPr>
          <p:cNvPr id="7" name="TextBox 6">
            <a:extLst>
              <a:ext uri="{FF2B5EF4-FFF2-40B4-BE49-F238E27FC236}">
                <a16:creationId xmlns:a16="http://schemas.microsoft.com/office/drawing/2014/main" id="{EEB95312-B33B-374A-94AC-347D9959BD40}"/>
              </a:ext>
            </a:extLst>
          </p:cNvPr>
          <p:cNvSpPr txBox="1"/>
          <p:nvPr/>
        </p:nvSpPr>
        <p:spPr>
          <a:xfrm>
            <a:off x="8519968" y="6570826"/>
            <a:ext cx="341760" cy="261610"/>
          </a:xfrm>
          <a:prstGeom prst="rect">
            <a:avLst/>
          </a:prstGeom>
          <a:solidFill>
            <a:schemeClr val="bg1"/>
          </a:solidFill>
        </p:spPr>
        <p:txBody>
          <a:bodyPr wrap="none" rtlCol="0">
            <a:spAutoFit/>
          </a:bodyPr>
          <a:lstStyle/>
          <a:p>
            <a:r>
              <a:rPr lang="en-US" sz="1100"/>
              <a:t>1</a:t>
            </a:r>
            <a:r>
              <a:rPr lang="en-US" sz="1100" dirty="0"/>
              <a:t>8</a:t>
            </a:r>
          </a:p>
        </p:txBody>
      </p:sp>
      <p:sp>
        <p:nvSpPr>
          <p:cNvPr id="8" name="TextBox 7">
            <a:extLst>
              <a:ext uri="{FF2B5EF4-FFF2-40B4-BE49-F238E27FC236}">
                <a16:creationId xmlns:a16="http://schemas.microsoft.com/office/drawing/2014/main" id="{3495458A-9910-4443-A5BD-ACED4461A0C3}"/>
              </a:ext>
            </a:extLst>
          </p:cNvPr>
          <p:cNvSpPr txBox="1"/>
          <p:nvPr/>
        </p:nvSpPr>
        <p:spPr>
          <a:xfrm>
            <a:off x="8549640" y="6569694"/>
            <a:ext cx="354584" cy="276999"/>
          </a:xfrm>
          <a:prstGeom prst="rect">
            <a:avLst/>
          </a:prstGeom>
          <a:solidFill>
            <a:schemeClr val="bg1"/>
          </a:solidFill>
        </p:spPr>
        <p:txBody>
          <a:bodyPr wrap="none" rtlCol="0">
            <a:spAutoFit/>
          </a:bodyPr>
          <a:lstStyle/>
          <a:p>
            <a:r>
              <a:rPr lang="en-US" sz="1200" dirty="0"/>
              <a:t>15</a:t>
            </a:r>
          </a:p>
        </p:txBody>
      </p:sp>
    </p:spTree>
    <p:extLst>
      <p:ext uri="{BB962C8B-B14F-4D97-AF65-F5344CB8AC3E}">
        <p14:creationId xmlns:p14="http://schemas.microsoft.com/office/powerpoint/2010/main" val="276598822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52937-F6C1-0045-A8DB-67829DD05B43}"/>
              </a:ext>
            </a:extLst>
          </p:cNvPr>
          <p:cNvSpPr>
            <a:spLocks noGrp="1"/>
          </p:cNvSpPr>
          <p:nvPr>
            <p:ph type="title"/>
          </p:nvPr>
        </p:nvSpPr>
        <p:spPr/>
        <p:txBody>
          <a:bodyPr/>
          <a:lstStyle/>
          <a:p>
            <a:r>
              <a:rPr lang="en-US"/>
              <a:t>Back up</a:t>
            </a:r>
          </a:p>
        </p:txBody>
      </p:sp>
    </p:spTree>
    <p:extLst>
      <p:ext uri="{BB962C8B-B14F-4D97-AF65-F5344CB8AC3E}">
        <p14:creationId xmlns:p14="http://schemas.microsoft.com/office/powerpoint/2010/main" val="27989547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103760"/>
            <a:ext cx="9144000" cy="408562"/>
          </a:xfrm>
        </p:spPr>
        <p:txBody>
          <a:bodyPr/>
          <a:lstStyle/>
          <a:p>
            <a:r>
              <a:rPr lang="en-US" sz="2000" dirty="0">
                <a:solidFill>
                  <a:srgbClr val="0000FF"/>
                </a:solidFill>
              </a:rPr>
              <a:t>N* Structure in Experiments of 6.0 GeV Era at </a:t>
            </a:r>
            <a:r>
              <a:rPr lang="en-US" sz="2000" dirty="0" err="1">
                <a:solidFill>
                  <a:srgbClr val="0000FF"/>
                </a:solidFill>
              </a:rPr>
              <a:t>JLab</a:t>
            </a:r>
            <a:r>
              <a:rPr lang="en-US" sz="2000" dirty="0">
                <a:solidFill>
                  <a:srgbClr val="0000FF"/>
                </a:solidFill>
              </a:rPr>
              <a:t> </a:t>
            </a:r>
          </a:p>
        </p:txBody>
      </p:sp>
      <p:sp>
        <p:nvSpPr>
          <p:cNvPr id="62467" name="Line 4"/>
          <p:cNvSpPr>
            <a:spLocks noChangeShapeType="1"/>
          </p:cNvSpPr>
          <p:nvPr/>
        </p:nvSpPr>
        <p:spPr bwMode="auto">
          <a:xfrm flipV="1">
            <a:off x="0" y="582505"/>
            <a:ext cx="9144000" cy="1588"/>
          </a:xfrm>
          <a:prstGeom prst="line">
            <a:avLst/>
          </a:prstGeom>
          <a:noFill/>
          <a:ln w="25400">
            <a:solidFill>
              <a:schemeClr val="accent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62468" name="TextBox 6"/>
          <p:cNvSpPr txBox="1">
            <a:spLocks noChangeArrowheads="1"/>
          </p:cNvSpPr>
          <p:nvPr/>
        </p:nvSpPr>
        <p:spPr bwMode="auto">
          <a:xfrm>
            <a:off x="178567" y="887903"/>
            <a:ext cx="8800068" cy="5555367"/>
          </a:xfrm>
          <a:prstGeom prst="rect">
            <a:avLst/>
          </a:prstGeom>
          <a:noFill/>
          <a:ln w="9525">
            <a:noFill/>
            <a:miter lim="800000"/>
            <a:headEnd/>
            <a:tailEnd/>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The experimental program on the studies of N* structure in exclusive meson photo-/electroproduction with CLAS/CLAS12 as well as with spectrometers in Halls A/C seeks to determine:</a:t>
            </a:r>
            <a:r>
              <a:rPr kumimoji="0" lang="en-US" sz="1600" b="0" i="0" u="none" strike="noStrike" kern="1200" cap="none" spc="0" normalizeH="0" baseline="0" noProof="0" dirty="0">
                <a:ln>
                  <a:noFill/>
                </a:ln>
                <a:solidFill>
                  <a:srgbClr val="3333CC"/>
                </a:solidFill>
                <a:effectLst/>
                <a:uLnTx/>
                <a:uFillTx/>
                <a:latin typeface="Arial" pitchFamily="34" charset="0"/>
                <a:ea typeface="+mn-ea"/>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3333CC"/>
              </a:solidFill>
              <a:effectLst/>
              <a:uLnTx/>
              <a:uFillTx/>
              <a:latin typeface="Arial" pitchFamily="34" charset="0"/>
              <a:ea typeface="+mn-ea"/>
              <a:cs typeface="Arial" pitchFamily="34" charset="0"/>
            </a:endParaRPr>
          </a:p>
          <a:p>
            <a:pPr marL="406400" marR="0" lvl="1" indent="-174625" algn="l" defTabSz="914400" rtl="0" eaLnBrk="0" fontAlgn="base" latinLnBrk="0" hangingPunct="0">
              <a:lnSpc>
                <a:spcPct val="100000"/>
              </a:lnSpc>
              <a:spcBef>
                <a:spcPct val="0"/>
              </a:spcBef>
              <a:spcAft>
                <a:spcPct val="0"/>
              </a:spcAft>
              <a:buClr>
                <a:srgbClr val="C00000"/>
              </a:buClr>
              <a:buSzTx/>
              <a:buFont typeface="Arial" pitchFamily="34" charset="0"/>
              <a:buChar char="•"/>
              <a:defRPr/>
            </a:pPr>
            <a:r>
              <a:rPr kumimoji="0" lang="en-US" sz="1800" b="1" i="0" u="none" strike="noStrike" kern="1200" cap="none" spc="0" normalizeH="0" baseline="0" noProof="0" dirty="0" err="1">
                <a:ln>
                  <a:noFill/>
                </a:ln>
                <a:solidFill>
                  <a:srgbClr val="000000"/>
                </a:solidFill>
                <a:effectLst/>
                <a:uLnTx/>
                <a:uFillTx/>
                <a:latin typeface="Symbol" pitchFamily="18" charset="2"/>
                <a:ea typeface="+mn-ea"/>
                <a:cs typeface="Arial" pitchFamily="34" charset="0"/>
              </a:rPr>
              <a:t>g</a:t>
            </a:r>
            <a:r>
              <a:rPr kumimoji="0" lang="en-US" sz="1800" b="0" i="0" u="none" strike="noStrike" kern="1200" cap="none" spc="0" normalizeH="0" baseline="-25000" noProof="0" dirty="0" err="1">
                <a:ln>
                  <a:noFill/>
                </a:ln>
                <a:solidFill>
                  <a:srgbClr val="000000"/>
                </a:solidFill>
                <a:effectLst/>
                <a:uLnTx/>
                <a:uFillTx/>
                <a:latin typeface="Arial" pitchFamily="34" charset="0"/>
                <a:ea typeface="+mn-ea"/>
                <a:cs typeface="Arial" pitchFamily="34" charset="0"/>
              </a:rPr>
              <a:t>v</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electrocouplings at photon virtualities </a:t>
            </a:r>
            <a:r>
              <a:rPr lang="en-US" sz="1800" dirty="0">
                <a:solidFill>
                  <a:srgbClr val="000000"/>
                </a:solidFill>
              </a:rPr>
              <a:t>Q</a:t>
            </a:r>
            <a:r>
              <a:rPr lang="en-US" sz="1800" baseline="30000" dirty="0">
                <a:solidFill>
                  <a:srgbClr val="000000"/>
                </a:solidFill>
              </a:rPr>
              <a:t>2</a:t>
            </a:r>
            <a:r>
              <a:rPr lang="en-US" sz="1800" dirty="0">
                <a:solidFill>
                  <a:srgbClr val="000000"/>
                </a:solidFill>
              </a:rPr>
              <a:t> </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up to 10 GeV</a:t>
            </a:r>
            <a:r>
              <a:rPr kumimoji="0" lang="en-US" sz="1800" b="1"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2 </a:t>
            </a:r>
            <a:r>
              <a:rPr kumimoji="0" lang="en-US" sz="18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 </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for most excited proton states through analyzing the major meson electroproduction channels</a:t>
            </a:r>
          </a:p>
          <a:p>
            <a:pPr marL="406400" marR="0" lvl="1" indent="-174625" algn="l" defTabSz="914400" rtl="0" eaLnBrk="0" fontAlgn="base" latinLnBrk="0" hangingPunct="0">
              <a:lnSpc>
                <a:spcPct val="100000"/>
              </a:lnSpc>
              <a:spcBef>
                <a:spcPct val="0"/>
              </a:spcBef>
              <a:spcAft>
                <a:spcPct val="0"/>
              </a:spcAft>
              <a:buClr>
                <a:srgbClr val="C00000"/>
              </a:buClr>
              <a:buSzTx/>
              <a:buFont typeface="Arial" pitchFamily="34" charset="0"/>
              <a:buChar char="•"/>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06400" marR="0" lvl="1" indent="-174625" algn="l" defTabSz="914400" rtl="0" eaLnBrk="0" fontAlgn="base" latinLnBrk="0" hangingPunct="0">
              <a:lnSpc>
                <a:spcPct val="100000"/>
              </a:lnSpc>
              <a:spcBef>
                <a:spcPct val="0"/>
              </a:spcBef>
              <a:spcAft>
                <a:spcPct val="0"/>
              </a:spcAft>
              <a:buClr>
                <a:srgbClr val="C00000"/>
              </a:buClr>
              <a:buSzTx/>
              <a:buFont typeface="Arial" pitchFamily="34" charset="0"/>
              <a:buChar char="•"/>
              <a:defRPr/>
            </a:pPr>
            <a:r>
              <a:rPr lang="en-US" sz="1800" dirty="0">
                <a:solidFill>
                  <a:srgbClr val="000000"/>
                </a:solidFill>
              </a:rPr>
              <a:t>E</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xplore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hadron mass emergence (EHM) by mapping out the dynamical quark mass in the transition from almost massless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pQCD</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quarks to fully dressed constituent quarks</a:t>
            </a:r>
          </a:p>
          <a:p>
            <a:pPr marL="406400" marR="0" lvl="1" indent="-174625" algn="l" defTabSz="914400" rtl="0" eaLnBrk="0" fontAlgn="base" latinLnBrk="0" hangingPunct="0">
              <a:lnSpc>
                <a:spcPct val="100000"/>
              </a:lnSpc>
              <a:spcBef>
                <a:spcPct val="0"/>
              </a:spcBef>
              <a:spcAft>
                <a:spcPct val="0"/>
              </a:spcAft>
              <a:buClrTx/>
              <a:buSzTx/>
              <a:buFont typeface="Arial" pitchFamily="34" charset="0"/>
              <a:buChar char="•"/>
              <a:defRPr/>
            </a:pPr>
            <a:endParaRPr kumimoji="0" lang="en-US" sz="2000" b="1" i="0" u="none" strike="noStrike" kern="1200" cap="none" spc="0" normalizeH="0" baseline="0" noProof="0" dirty="0">
              <a:ln>
                <a:noFill/>
              </a:ln>
              <a:solidFill>
                <a:srgbClr val="3333CC"/>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800" b="1" dirty="0">
                <a:solidFill>
                  <a:srgbClr val="3333CC"/>
                </a:solidFill>
              </a:rPr>
              <a:t>An </a:t>
            </a:r>
            <a:r>
              <a:rPr kumimoji="0" lang="en-US" sz="18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important part of the efforts on the exploration of strong QCD (</a:t>
            </a:r>
            <a:r>
              <a:rPr kumimoji="0" lang="en-US" sz="1800" b="1" i="0" u="none" strike="noStrike" kern="1200" cap="none" spc="0" normalizeH="0" baseline="0" noProof="0" dirty="0" err="1">
                <a:ln>
                  <a:noFill/>
                </a:ln>
                <a:solidFill>
                  <a:srgbClr val="3333CC"/>
                </a:solidFill>
                <a:effectLst/>
                <a:uLnTx/>
                <a:uFillTx/>
                <a:latin typeface="Arial" pitchFamily="34" charset="0"/>
                <a:ea typeface="+mn-ea"/>
                <a:cs typeface="Arial" pitchFamily="34" charset="0"/>
              </a:rPr>
              <a:t>sQCD</a:t>
            </a:r>
            <a:r>
              <a:rPr kumimoji="0" lang="en-US" sz="18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 from the experimental data with electromagnetic probes:</a:t>
            </a:r>
          </a:p>
          <a:p>
            <a:pPr marL="458788" marR="0" lvl="0" indent="-227013" algn="l" defTabSz="914400" rtl="0" eaLnBrk="0" fontAlgn="base" latinLnBrk="0" hangingPunct="0">
              <a:lnSpc>
                <a:spcPct val="100000"/>
              </a:lnSpc>
              <a:spcBef>
                <a:spcPct val="0"/>
              </a:spcBef>
              <a:spcAft>
                <a:spcPct val="0"/>
              </a:spcAft>
              <a:buClrTx/>
              <a:buSzTx/>
              <a:buFont typeface="+mj-lt"/>
              <a:buAutoNum type="arabicPeriod"/>
              <a:defRPr/>
            </a:pPr>
            <a:r>
              <a:rPr kumimoji="0" lang="en-US" sz="1400" i="0" u="none" strike="noStrike" kern="1200" cap="none" spc="0" normalizeH="0" baseline="0" noProof="0" dirty="0">
                <a:ln>
                  <a:noFill/>
                </a:ln>
                <a:solidFill>
                  <a:srgbClr val="3333CC"/>
                </a:solidFill>
                <a:effectLst/>
                <a:uLnTx/>
                <a:uFillTx/>
                <a:latin typeface="Arial" pitchFamily="34" charset="0"/>
                <a:ea typeface="+mn-ea"/>
                <a:cs typeface="Arial" pitchFamily="34" charset="0"/>
              </a:rPr>
              <a:t>S.J. Brodsky et al., Int. J. Mod. Phys. E29, 203006 (2020)</a:t>
            </a:r>
          </a:p>
          <a:p>
            <a:pPr marL="458788" marR="0" lvl="0" indent="-227013" algn="l" defTabSz="914400" rtl="0" eaLnBrk="0" fontAlgn="base" latinLnBrk="0" hangingPunct="0">
              <a:lnSpc>
                <a:spcPct val="100000"/>
              </a:lnSpc>
              <a:spcBef>
                <a:spcPct val="0"/>
              </a:spcBef>
              <a:spcAft>
                <a:spcPct val="0"/>
              </a:spcAft>
              <a:buClrTx/>
              <a:buSzTx/>
              <a:buFont typeface="+mj-lt"/>
              <a:buAutoNum type="arabicPeriod"/>
              <a:defRPr/>
            </a:pPr>
            <a:r>
              <a:rPr kumimoji="0" lang="en-US" sz="1400" i="0" u="none" strike="noStrike" kern="1200" cap="none" spc="0" normalizeH="0" baseline="0" noProof="0" dirty="0">
                <a:ln>
                  <a:noFill/>
                </a:ln>
                <a:solidFill>
                  <a:srgbClr val="3333CC"/>
                </a:solidFill>
                <a:effectLst/>
                <a:uLnTx/>
                <a:uFillTx/>
                <a:latin typeface="Arial" pitchFamily="34" charset="0"/>
                <a:ea typeface="+mn-ea"/>
                <a:cs typeface="Arial" pitchFamily="34" charset="0"/>
              </a:rPr>
              <a:t>C.D. Roberts, Symmetry 12, 1468 (2020)</a:t>
            </a:r>
          </a:p>
          <a:p>
            <a:pPr marL="458788" marR="0" lvl="0" indent="-227013" algn="l" defTabSz="914400" rtl="0" eaLnBrk="0" fontAlgn="base" latinLnBrk="0" hangingPunct="0">
              <a:lnSpc>
                <a:spcPct val="100000"/>
              </a:lnSpc>
              <a:spcBef>
                <a:spcPct val="0"/>
              </a:spcBef>
              <a:spcAft>
                <a:spcPct val="0"/>
              </a:spcAft>
              <a:buClrTx/>
              <a:buSzTx/>
              <a:buFont typeface="+mj-lt"/>
              <a:buAutoNum type="arabicPeriod"/>
              <a:defRPr/>
            </a:pPr>
            <a:r>
              <a:rPr lang="en-US" sz="1400" dirty="0">
                <a:solidFill>
                  <a:srgbClr val="3333CC"/>
                </a:solidFill>
              </a:rPr>
              <a:t>M. </a:t>
            </a:r>
            <a:r>
              <a:rPr lang="en-US" sz="1400" dirty="0" err="1">
                <a:solidFill>
                  <a:srgbClr val="3333CC"/>
                </a:solidFill>
              </a:rPr>
              <a:t>Barabanov</a:t>
            </a:r>
            <a:r>
              <a:rPr lang="en-US" sz="1400" dirty="0">
                <a:solidFill>
                  <a:srgbClr val="3333CC"/>
                </a:solidFill>
              </a:rPr>
              <a:t> et al., Prog. Part. </a:t>
            </a:r>
            <a:r>
              <a:rPr lang="en-US" sz="1400" dirty="0" err="1">
                <a:solidFill>
                  <a:srgbClr val="3333CC"/>
                </a:solidFill>
              </a:rPr>
              <a:t>Nucl</a:t>
            </a:r>
            <a:r>
              <a:rPr lang="en-US" sz="1400" dirty="0">
                <a:solidFill>
                  <a:srgbClr val="3333CC"/>
                </a:solidFill>
              </a:rPr>
              <a:t>. Phys. 103835 (2021)</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1400" b="1" i="0" u="none" strike="noStrike" kern="1200" cap="none" spc="0" normalizeH="0" baseline="0" noProof="0" dirty="0">
              <a:ln>
                <a:noFill/>
              </a:ln>
              <a:solidFill>
                <a:srgbClr val="3333CC"/>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A unique source of information on many facets of </a:t>
            </a:r>
            <a:r>
              <a:rPr kumimoji="0" lang="en-US" sz="1800" b="1" i="0" u="none" strike="noStrike" kern="1200" cap="none" spc="0" normalizeH="0" baseline="0" noProof="0" dirty="0" err="1">
                <a:ln>
                  <a:noFill/>
                </a:ln>
                <a:solidFill>
                  <a:srgbClr val="3333CC"/>
                </a:solidFill>
                <a:effectLst/>
                <a:uLnTx/>
                <a:uFillTx/>
                <a:latin typeface="Arial" pitchFamily="34" charset="0"/>
                <a:ea typeface="+mn-ea"/>
                <a:cs typeface="Arial" pitchFamily="34" charset="0"/>
              </a:rPr>
              <a:t>sQCD</a:t>
            </a:r>
            <a:r>
              <a:rPr kumimoji="0" lang="en-US" sz="18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 in generating excited nucleon states with different structural features:</a:t>
            </a:r>
            <a:endParaRPr kumimoji="0" lang="en-US" sz="1400" b="1" i="0" u="sng" strike="noStrike" kern="1200" cap="none" spc="0" normalizeH="0" baseline="0" noProof="0" dirty="0">
              <a:ln>
                <a:noFill/>
              </a:ln>
              <a:solidFill>
                <a:srgbClr val="00B050"/>
              </a:solidFill>
              <a:effectLst/>
              <a:uLnTx/>
              <a:uFillTx/>
              <a:latin typeface="Arial" pitchFamily="34" charset="0"/>
              <a:ea typeface="+mn-ea"/>
              <a:cs typeface="Arial" pitchFamily="34" charset="0"/>
            </a:endParaRPr>
          </a:p>
          <a:p>
            <a:pPr marL="457200" marR="0" lvl="0" indent="-225425" algn="l" defTabSz="914400" rtl="0" eaLnBrk="0" fontAlgn="base" latinLnBrk="0" hangingPunct="0">
              <a:lnSpc>
                <a:spcPct val="100000"/>
              </a:lnSpc>
              <a:spcBef>
                <a:spcPct val="0"/>
              </a:spcBef>
              <a:spcAft>
                <a:spcPct val="0"/>
              </a:spcAft>
              <a:buClrTx/>
              <a:buSzTx/>
              <a:buFont typeface="+mj-lt"/>
              <a:buAutoNum type="arabicPeriod"/>
              <a:defRPr/>
            </a:pPr>
            <a:r>
              <a:rPr lang="en-US" sz="1400" dirty="0">
                <a:solidFill>
                  <a:srgbClr val="00B050"/>
                </a:solidFill>
              </a:rPr>
              <a:t>V.I.</a:t>
            </a:r>
            <a:r>
              <a:rPr kumimoji="0" lang="en-US" sz="1400" i="0" u="none" strike="noStrike" kern="1200" cap="none" spc="0" normalizeH="0" baseline="0" noProof="0" dirty="0">
                <a:ln>
                  <a:noFill/>
                </a:ln>
                <a:solidFill>
                  <a:srgbClr val="00B050"/>
                </a:solidFill>
                <a:effectLst/>
                <a:uLnTx/>
                <a:uFillTx/>
                <a:latin typeface="Arial" pitchFamily="34" charset="0"/>
                <a:ea typeface="+mn-ea"/>
                <a:cs typeface="Arial" pitchFamily="34" charset="0"/>
              </a:rPr>
              <a:t> </a:t>
            </a:r>
            <a:r>
              <a:rPr kumimoji="0" lang="en-US" sz="1400" i="0" u="none" strike="noStrike" kern="1200" cap="none" spc="0" normalizeH="0" baseline="0" noProof="0" dirty="0" err="1">
                <a:ln>
                  <a:noFill/>
                </a:ln>
                <a:solidFill>
                  <a:srgbClr val="00B050"/>
                </a:solidFill>
                <a:effectLst/>
                <a:uLnTx/>
                <a:uFillTx/>
                <a:latin typeface="Arial" pitchFamily="34" charset="0"/>
                <a:ea typeface="+mn-ea"/>
                <a:cs typeface="Arial" pitchFamily="34" charset="0"/>
              </a:rPr>
              <a:t>Mokeev</a:t>
            </a:r>
            <a:r>
              <a:rPr kumimoji="0" lang="en-US" sz="1400" i="0" u="none" strike="noStrike" kern="1200" cap="none" spc="0" normalizeH="0" baseline="0" noProof="0" dirty="0">
                <a:ln>
                  <a:noFill/>
                </a:ln>
                <a:solidFill>
                  <a:srgbClr val="00B050"/>
                </a:solidFill>
                <a:effectLst/>
                <a:uLnTx/>
                <a:uFillTx/>
                <a:latin typeface="Arial" pitchFamily="34" charset="0"/>
                <a:ea typeface="+mn-ea"/>
                <a:cs typeface="Arial" pitchFamily="34" charset="0"/>
              </a:rPr>
              <a:t> and D.S Carman, Few Body Syst. 63, </a:t>
            </a:r>
            <a:r>
              <a:rPr lang="en-US" sz="1400" dirty="0">
                <a:solidFill>
                  <a:srgbClr val="00B050"/>
                </a:solidFill>
              </a:rPr>
              <a:t>59</a:t>
            </a:r>
            <a:r>
              <a:rPr kumimoji="0" lang="en-US" sz="1400" i="0" u="none" strike="noStrike" kern="1200" cap="none" spc="0" normalizeH="0" baseline="0" noProof="0" dirty="0">
                <a:ln>
                  <a:noFill/>
                </a:ln>
                <a:solidFill>
                  <a:srgbClr val="00B050"/>
                </a:solidFill>
                <a:effectLst/>
                <a:uLnTx/>
                <a:uFillTx/>
                <a:latin typeface="Arial" pitchFamily="34" charset="0"/>
                <a:ea typeface="+mn-ea"/>
                <a:cs typeface="Arial" pitchFamily="34" charset="0"/>
              </a:rPr>
              <a:t> (2022) </a:t>
            </a:r>
          </a:p>
          <a:p>
            <a:pPr marL="457200" marR="0" lvl="0" indent="-225425" algn="l" defTabSz="914400" rtl="0" eaLnBrk="0" fontAlgn="base" latinLnBrk="0" hangingPunct="0">
              <a:lnSpc>
                <a:spcPct val="100000"/>
              </a:lnSpc>
              <a:spcBef>
                <a:spcPct val="0"/>
              </a:spcBef>
              <a:spcAft>
                <a:spcPct val="0"/>
              </a:spcAft>
              <a:buClrTx/>
              <a:buSzTx/>
              <a:buFont typeface="+mj-lt"/>
              <a:buAutoNum type="arabicPeriod"/>
              <a:defRPr/>
            </a:pPr>
            <a:r>
              <a:rPr lang="en-US" sz="1400" dirty="0">
                <a:solidFill>
                  <a:srgbClr val="00B050"/>
                </a:solidFill>
              </a:rPr>
              <a:t>D.S. Carman, K. </a:t>
            </a:r>
            <a:r>
              <a:rPr lang="en-US" sz="1400" dirty="0" err="1">
                <a:solidFill>
                  <a:srgbClr val="00B050"/>
                </a:solidFill>
              </a:rPr>
              <a:t>Joo</a:t>
            </a:r>
            <a:r>
              <a:rPr lang="en-US" sz="1400" dirty="0">
                <a:solidFill>
                  <a:srgbClr val="00B050"/>
                </a:solidFill>
              </a:rPr>
              <a:t>, and V.I. Mokeev,  Few Body Syst. 61, 29 (2020)</a:t>
            </a:r>
          </a:p>
          <a:p>
            <a:pPr marL="457200" marR="0" lvl="0" indent="-225425" algn="l" defTabSz="914400" rtl="0" eaLnBrk="0" fontAlgn="base" latinLnBrk="0" hangingPunct="0">
              <a:lnSpc>
                <a:spcPct val="100000"/>
              </a:lnSpc>
              <a:spcBef>
                <a:spcPct val="0"/>
              </a:spcBef>
              <a:spcAft>
                <a:spcPct val="0"/>
              </a:spcAft>
              <a:buClrTx/>
              <a:buSzTx/>
              <a:buFont typeface="+mj-lt"/>
              <a:buAutoNum type="arabicPeriod"/>
              <a:defRPr/>
            </a:pPr>
            <a:r>
              <a:rPr kumimoji="0" lang="en-US" sz="1400" i="0" u="none" strike="noStrike" kern="1200" cap="none" spc="0" normalizeH="0" baseline="0" noProof="0" dirty="0">
                <a:ln>
                  <a:noFill/>
                </a:ln>
                <a:solidFill>
                  <a:srgbClr val="00B050"/>
                </a:solidFill>
                <a:effectLst/>
                <a:uLnTx/>
                <a:uFillTx/>
                <a:latin typeface="Arial" pitchFamily="34" charset="0"/>
                <a:ea typeface="+mn-ea"/>
                <a:cs typeface="Arial" pitchFamily="34" charset="0"/>
              </a:rPr>
              <a:t>V.D. Burkert and C.D. Roberts, Rev. Mod. Phys. 91, 011003 (2019)</a:t>
            </a:r>
          </a:p>
        </p:txBody>
      </p:sp>
      <p:sp>
        <p:nvSpPr>
          <p:cNvPr id="2" name="Slide Number Placeholder 1"/>
          <p:cNvSpPr>
            <a:spLocks noGrp="1"/>
          </p:cNvSpPr>
          <p:nvPr>
            <p:ph type="sldNum" sz="quarter" idx="12"/>
          </p:nvPr>
        </p:nvSpPr>
        <p:spPr>
          <a:xfrm>
            <a:off x="8553101" y="6553200"/>
            <a:ext cx="486064" cy="304800"/>
          </a:xfrm>
        </p:spPr>
        <p:txBody>
          <a:bodyPr/>
          <a:lstStyle/>
          <a:p>
            <a:pPr algn="ctr"/>
            <a:fld id="{66D3942C-BD50-4FC2-A952-1F84E0E6FA11}" type="slidenum">
              <a:rPr lang="en-US" sz="1200" smtClean="0"/>
              <a:pPr algn="ctr"/>
              <a:t>17</a:t>
            </a:fld>
            <a:endParaRPr lang="en-US" sz="1200" dirty="0"/>
          </a:p>
        </p:txBody>
      </p:sp>
    </p:spTree>
    <p:extLst>
      <p:ext uri="{BB962C8B-B14F-4D97-AF65-F5344CB8AC3E}">
        <p14:creationId xmlns:p14="http://schemas.microsoft.com/office/powerpoint/2010/main" val="163555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4C31089-19BD-B443-2B68-EFFB647A2DAE}"/>
              </a:ext>
            </a:extLst>
          </p:cNvPr>
          <p:cNvPicPr>
            <a:picLocks noChangeAspect="1"/>
          </p:cNvPicPr>
          <p:nvPr/>
        </p:nvPicPr>
        <p:blipFill>
          <a:blip r:embed="rId2"/>
          <a:stretch>
            <a:fillRect/>
          </a:stretch>
        </p:blipFill>
        <p:spPr>
          <a:xfrm>
            <a:off x="4449408" y="2945794"/>
            <a:ext cx="2566237" cy="1702830"/>
          </a:xfrm>
          <a:prstGeom prst="rect">
            <a:avLst/>
          </a:prstGeom>
        </p:spPr>
      </p:pic>
      <p:pic>
        <p:nvPicPr>
          <p:cNvPr id="9" name="Picture 8">
            <a:extLst>
              <a:ext uri="{FF2B5EF4-FFF2-40B4-BE49-F238E27FC236}">
                <a16:creationId xmlns:a16="http://schemas.microsoft.com/office/drawing/2014/main" id="{2E5B4141-31A4-52E2-07A9-673C7B6BCD7B}"/>
              </a:ext>
            </a:extLst>
          </p:cNvPr>
          <p:cNvPicPr>
            <a:picLocks noChangeAspect="1"/>
          </p:cNvPicPr>
          <p:nvPr/>
        </p:nvPicPr>
        <p:blipFill>
          <a:blip r:embed="rId3"/>
          <a:stretch>
            <a:fillRect/>
          </a:stretch>
        </p:blipFill>
        <p:spPr>
          <a:xfrm>
            <a:off x="70803" y="615481"/>
            <a:ext cx="2225218" cy="2124072"/>
          </a:xfrm>
          <a:prstGeom prst="rect">
            <a:avLst/>
          </a:prstGeom>
        </p:spPr>
      </p:pic>
      <p:sp>
        <p:nvSpPr>
          <p:cNvPr id="4" name="Slide Number Placeholder 3">
            <a:extLst>
              <a:ext uri="{FF2B5EF4-FFF2-40B4-BE49-F238E27FC236}">
                <a16:creationId xmlns:a16="http://schemas.microsoft.com/office/drawing/2014/main" id="{4A89E959-E21F-39D7-95D5-F137C87FC424}"/>
              </a:ext>
            </a:extLst>
          </p:cNvPr>
          <p:cNvSpPr>
            <a:spLocks noGrp="1"/>
          </p:cNvSpPr>
          <p:nvPr>
            <p:ph type="sldNum" sz="quarter" idx="12"/>
          </p:nvPr>
        </p:nvSpPr>
        <p:spPr>
          <a:xfrm>
            <a:off x="8549640" y="6553200"/>
            <a:ext cx="486064" cy="304800"/>
          </a:xfrm>
        </p:spPr>
        <p:txBody>
          <a:bodyPr/>
          <a:lstStyle/>
          <a:p>
            <a:pPr algn="ctr"/>
            <a:r>
              <a:rPr lang="en-US" sz="1200" dirty="0"/>
              <a:t>3</a:t>
            </a:r>
          </a:p>
        </p:txBody>
      </p:sp>
      <p:sp>
        <p:nvSpPr>
          <p:cNvPr id="5" name="Title 1">
            <a:extLst>
              <a:ext uri="{FF2B5EF4-FFF2-40B4-BE49-F238E27FC236}">
                <a16:creationId xmlns:a16="http://schemas.microsoft.com/office/drawing/2014/main" id="{7B667DEE-AF9E-8AA3-6129-59A64B78850D}"/>
              </a:ext>
            </a:extLst>
          </p:cNvPr>
          <p:cNvSpPr>
            <a:spLocks noGrp="1"/>
          </p:cNvSpPr>
          <p:nvPr>
            <p:ph type="title"/>
          </p:nvPr>
        </p:nvSpPr>
        <p:spPr>
          <a:xfrm>
            <a:off x="0" y="-26696"/>
            <a:ext cx="9144000" cy="757238"/>
          </a:xfrm>
        </p:spPr>
        <p:txBody>
          <a:bodyPr/>
          <a:lstStyle/>
          <a:p>
            <a:r>
              <a:rPr lang="en-US" sz="2000" dirty="0">
                <a:solidFill>
                  <a:srgbClr val="0000FF"/>
                </a:solidFill>
              </a:rPr>
              <a:t>Facets of Strong QCD from Combined Studies of the Ground/Excited Nucleon State Structure  </a:t>
            </a:r>
          </a:p>
        </p:txBody>
      </p:sp>
      <p:pic>
        <p:nvPicPr>
          <p:cNvPr id="11" name="Picture 10">
            <a:extLst>
              <a:ext uri="{FF2B5EF4-FFF2-40B4-BE49-F238E27FC236}">
                <a16:creationId xmlns:a16="http://schemas.microsoft.com/office/drawing/2014/main" id="{027B1DE4-0379-A4FC-1FEB-BE7B09989FD5}"/>
              </a:ext>
            </a:extLst>
          </p:cNvPr>
          <p:cNvPicPr>
            <a:picLocks noChangeAspect="1"/>
          </p:cNvPicPr>
          <p:nvPr/>
        </p:nvPicPr>
        <p:blipFill>
          <a:blip r:embed="rId4"/>
          <a:stretch>
            <a:fillRect/>
          </a:stretch>
        </p:blipFill>
        <p:spPr>
          <a:xfrm>
            <a:off x="2345779" y="624103"/>
            <a:ext cx="2101850" cy="2032847"/>
          </a:xfrm>
          <a:prstGeom prst="rect">
            <a:avLst/>
          </a:prstGeom>
        </p:spPr>
      </p:pic>
      <p:sp>
        <p:nvSpPr>
          <p:cNvPr id="6" name="Line 4">
            <a:extLst>
              <a:ext uri="{FF2B5EF4-FFF2-40B4-BE49-F238E27FC236}">
                <a16:creationId xmlns:a16="http://schemas.microsoft.com/office/drawing/2014/main" id="{348DE9FE-B992-EF41-687A-7C9609EDCEF2}"/>
              </a:ext>
            </a:extLst>
          </p:cNvPr>
          <p:cNvSpPr>
            <a:spLocks noChangeShapeType="1"/>
          </p:cNvSpPr>
          <p:nvPr/>
        </p:nvSpPr>
        <p:spPr bwMode="auto">
          <a:xfrm flipV="1">
            <a:off x="0" y="671715"/>
            <a:ext cx="9144000" cy="1588"/>
          </a:xfrm>
          <a:prstGeom prst="line">
            <a:avLst/>
          </a:prstGeom>
          <a:noFill/>
          <a:ln w="25400">
            <a:solidFill>
              <a:schemeClr val="accent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 name="TextBox 7">
            <a:extLst>
              <a:ext uri="{FF2B5EF4-FFF2-40B4-BE49-F238E27FC236}">
                <a16:creationId xmlns:a16="http://schemas.microsoft.com/office/drawing/2014/main" id="{38F1A11A-52C0-B4E3-BBCB-11CD90593988}"/>
              </a:ext>
            </a:extLst>
          </p:cNvPr>
          <p:cNvSpPr txBox="1"/>
          <p:nvPr/>
        </p:nvSpPr>
        <p:spPr>
          <a:xfrm>
            <a:off x="1008469" y="1699262"/>
            <a:ext cx="1337310" cy="307777"/>
          </a:xfrm>
          <a:prstGeom prst="rect">
            <a:avLst/>
          </a:prstGeom>
          <a:noFill/>
        </p:spPr>
        <p:txBody>
          <a:bodyPr wrap="square" rtlCol="0">
            <a:spAutoFit/>
          </a:bodyPr>
          <a:lstStyle/>
          <a:p>
            <a:r>
              <a:rPr lang="en-US" sz="1400" dirty="0"/>
              <a:t>N(1440)1/2</a:t>
            </a:r>
            <a:r>
              <a:rPr lang="en-US" sz="1400" baseline="30000" dirty="0"/>
              <a:t>+</a:t>
            </a:r>
            <a:r>
              <a:rPr lang="en-US" sz="1400" dirty="0"/>
              <a:t> </a:t>
            </a:r>
          </a:p>
        </p:txBody>
      </p:sp>
      <p:sp>
        <p:nvSpPr>
          <p:cNvPr id="12" name="TextBox 11">
            <a:extLst>
              <a:ext uri="{FF2B5EF4-FFF2-40B4-BE49-F238E27FC236}">
                <a16:creationId xmlns:a16="http://schemas.microsoft.com/office/drawing/2014/main" id="{C07D483E-F926-8F19-315E-DA6E517434E2}"/>
              </a:ext>
            </a:extLst>
          </p:cNvPr>
          <p:cNvSpPr txBox="1"/>
          <p:nvPr/>
        </p:nvSpPr>
        <p:spPr>
          <a:xfrm>
            <a:off x="3262719" y="861743"/>
            <a:ext cx="1337310" cy="338554"/>
          </a:xfrm>
          <a:prstGeom prst="rect">
            <a:avLst/>
          </a:prstGeom>
          <a:noFill/>
        </p:spPr>
        <p:txBody>
          <a:bodyPr wrap="square" rtlCol="0">
            <a:spAutoFit/>
          </a:bodyPr>
          <a:lstStyle/>
          <a:p>
            <a:r>
              <a:rPr lang="en-US" sz="1400" dirty="0"/>
              <a:t>N(1535)1/2</a:t>
            </a:r>
            <a:r>
              <a:rPr lang="en-US" sz="1600" baseline="30000" dirty="0"/>
              <a:t>-</a:t>
            </a:r>
            <a:r>
              <a:rPr lang="en-US" sz="1600" dirty="0"/>
              <a:t> </a:t>
            </a:r>
          </a:p>
        </p:txBody>
      </p:sp>
      <p:sp>
        <p:nvSpPr>
          <p:cNvPr id="13" name="TextBox 12">
            <a:extLst>
              <a:ext uri="{FF2B5EF4-FFF2-40B4-BE49-F238E27FC236}">
                <a16:creationId xmlns:a16="http://schemas.microsoft.com/office/drawing/2014/main" id="{1B494F9D-7340-6C4A-8C76-29BB4D85398A}"/>
              </a:ext>
            </a:extLst>
          </p:cNvPr>
          <p:cNvSpPr txBox="1"/>
          <p:nvPr/>
        </p:nvSpPr>
        <p:spPr>
          <a:xfrm>
            <a:off x="4997729" y="757238"/>
            <a:ext cx="3103607" cy="461665"/>
          </a:xfrm>
          <a:prstGeom prst="rect">
            <a:avLst/>
          </a:prstGeom>
          <a:solidFill>
            <a:srgbClr val="FFC000"/>
          </a:solidFill>
        </p:spPr>
        <p:txBody>
          <a:bodyPr wrap="none" rtlCol="0">
            <a:spAutoFit/>
          </a:bodyPr>
          <a:lstStyle/>
          <a:p>
            <a:r>
              <a:rPr lang="en-US" sz="1200" dirty="0" err="1"/>
              <a:t>V.D.Burkert</a:t>
            </a:r>
            <a:r>
              <a:rPr lang="en-US" sz="1200" dirty="0"/>
              <a:t> and I.G. </a:t>
            </a:r>
            <a:r>
              <a:rPr lang="en-US" sz="1200" dirty="0" err="1"/>
              <a:t>Aznauryan</a:t>
            </a:r>
            <a:r>
              <a:rPr lang="en-US" sz="1200" dirty="0"/>
              <a:t>, Prog. Part</a:t>
            </a:r>
          </a:p>
          <a:p>
            <a:r>
              <a:rPr lang="en-US" sz="1200" dirty="0" err="1"/>
              <a:t>Nucl</a:t>
            </a:r>
            <a:r>
              <a:rPr lang="en-US" sz="1200" dirty="0"/>
              <a:t>. Phys. 67, 1 (2012)</a:t>
            </a:r>
          </a:p>
        </p:txBody>
      </p:sp>
      <p:sp>
        <p:nvSpPr>
          <p:cNvPr id="14" name="TextBox 13">
            <a:extLst>
              <a:ext uri="{FF2B5EF4-FFF2-40B4-BE49-F238E27FC236}">
                <a16:creationId xmlns:a16="http://schemas.microsoft.com/office/drawing/2014/main" id="{5241EB06-1B5A-E447-5FE5-9AD0B450986D}"/>
              </a:ext>
            </a:extLst>
          </p:cNvPr>
          <p:cNvSpPr txBox="1"/>
          <p:nvPr/>
        </p:nvSpPr>
        <p:spPr>
          <a:xfrm>
            <a:off x="4787577" y="1302838"/>
            <a:ext cx="4084773" cy="646331"/>
          </a:xfrm>
          <a:prstGeom prst="rect">
            <a:avLst/>
          </a:prstGeom>
          <a:noFill/>
        </p:spPr>
        <p:txBody>
          <a:bodyPr wrap="none" rtlCol="0">
            <a:spAutoFit/>
          </a:bodyPr>
          <a:lstStyle/>
          <a:p>
            <a:r>
              <a:rPr lang="en-US" sz="1200" dirty="0">
                <a:solidFill>
                  <a:srgbClr val="0000FF"/>
                </a:solidFill>
              </a:rPr>
              <a:t>The results on electroexcitation of different resonances</a:t>
            </a:r>
          </a:p>
          <a:p>
            <a:r>
              <a:rPr lang="en-US" sz="1200" dirty="0">
                <a:solidFill>
                  <a:srgbClr val="0000FF"/>
                </a:solidFill>
              </a:rPr>
              <a:t>allow us to rigorously test the quark model ingredients</a:t>
            </a:r>
          </a:p>
          <a:p>
            <a:r>
              <a:rPr lang="en-US" sz="1200" dirty="0">
                <a:solidFill>
                  <a:srgbClr val="0000FF"/>
                </a:solidFill>
              </a:rPr>
              <a:t>for the description of the ground/excited hadron structure </a:t>
            </a:r>
          </a:p>
        </p:txBody>
      </p:sp>
      <p:pic>
        <p:nvPicPr>
          <p:cNvPr id="15" name="Picture 14">
            <a:extLst>
              <a:ext uri="{FF2B5EF4-FFF2-40B4-BE49-F238E27FC236}">
                <a16:creationId xmlns:a16="http://schemas.microsoft.com/office/drawing/2014/main" id="{F76B2025-6BBE-6BE8-A2C2-5085F584258C}"/>
              </a:ext>
            </a:extLst>
          </p:cNvPr>
          <p:cNvPicPr>
            <a:picLocks noChangeAspect="1"/>
          </p:cNvPicPr>
          <p:nvPr/>
        </p:nvPicPr>
        <p:blipFill>
          <a:blip r:embed="rId5"/>
          <a:stretch>
            <a:fillRect/>
          </a:stretch>
        </p:blipFill>
        <p:spPr>
          <a:xfrm>
            <a:off x="177681" y="2871227"/>
            <a:ext cx="2484873" cy="1621485"/>
          </a:xfrm>
          <a:prstGeom prst="rect">
            <a:avLst/>
          </a:prstGeom>
        </p:spPr>
      </p:pic>
      <p:pic>
        <p:nvPicPr>
          <p:cNvPr id="16" name="Picture 15">
            <a:extLst>
              <a:ext uri="{FF2B5EF4-FFF2-40B4-BE49-F238E27FC236}">
                <a16:creationId xmlns:a16="http://schemas.microsoft.com/office/drawing/2014/main" id="{F672FB77-E979-4C56-3669-56BD981BE539}"/>
              </a:ext>
            </a:extLst>
          </p:cNvPr>
          <p:cNvPicPr>
            <a:picLocks noChangeAspect="1"/>
          </p:cNvPicPr>
          <p:nvPr/>
        </p:nvPicPr>
        <p:blipFill>
          <a:blip r:embed="rId6"/>
          <a:stretch>
            <a:fillRect/>
          </a:stretch>
        </p:blipFill>
        <p:spPr>
          <a:xfrm>
            <a:off x="2865607" y="2871227"/>
            <a:ext cx="1853126" cy="1621485"/>
          </a:xfrm>
          <a:prstGeom prst="rect">
            <a:avLst/>
          </a:prstGeom>
        </p:spPr>
      </p:pic>
      <p:sp>
        <p:nvSpPr>
          <p:cNvPr id="17" name="TextBox 16">
            <a:extLst>
              <a:ext uri="{FF2B5EF4-FFF2-40B4-BE49-F238E27FC236}">
                <a16:creationId xmlns:a16="http://schemas.microsoft.com/office/drawing/2014/main" id="{7727A387-1E80-A9CF-AD0E-762CEF5A9E20}"/>
              </a:ext>
            </a:extLst>
          </p:cNvPr>
          <p:cNvSpPr txBox="1"/>
          <p:nvPr/>
        </p:nvSpPr>
        <p:spPr>
          <a:xfrm>
            <a:off x="2644724" y="2871227"/>
            <a:ext cx="1337310" cy="276999"/>
          </a:xfrm>
          <a:prstGeom prst="rect">
            <a:avLst/>
          </a:prstGeom>
          <a:noFill/>
        </p:spPr>
        <p:txBody>
          <a:bodyPr wrap="square" rtlCol="0">
            <a:spAutoFit/>
          </a:bodyPr>
          <a:lstStyle/>
          <a:p>
            <a:r>
              <a:rPr lang="en-US" sz="1200" dirty="0"/>
              <a:t>N(1535)1/2</a:t>
            </a:r>
            <a:r>
              <a:rPr lang="en-US" sz="1200" baseline="30000" dirty="0"/>
              <a:t>-</a:t>
            </a:r>
            <a:r>
              <a:rPr lang="en-US" sz="1200" dirty="0"/>
              <a:t> </a:t>
            </a:r>
          </a:p>
        </p:txBody>
      </p:sp>
      <p:sp>
        <p:nvSpPr>
          <p:cNvPr id="18" name="TextBox 17">
            <a:extLst>
              <a:ext uri="{FF2B5EF4-FFF2-40B4-BE49-F238E27FC236}">
                <a16:creationId xmlns:a16="http://schemas.microsoft.com/office/drawing/2014/main" id="{F7415EDA-FF11-D39D-0BC8-DE555EE7A659}"/>
              </a:ext>
            </a:extLst>
          </p:cNvPr>
          <p:cNvSpPr txBox="1"/>
          <p:nvPr/>
        </p:nvSpPr>
        <p:spPr>
          <a:xfrm>
            <a:off x="571934" y="2590427"/>
            <a:ext cx="4000066" cy="276999"/>
          </a:xfrm>
          <a:prstGeom prst="rect">
            <a:avLst/>
          </a:prstGeom>
          <a:noFill/>
        </p:spPr>
        <p:txBody>
          <a:bodyPr wrap="square" rtlCol="0">
            <a:spAutoFit/>
          </a:bodyPr>
          <a:lstStyle/>
          <a:p>
            <a:r>
              <a:rPr lang="en-US" sz="1200" dirty="0"/>
              <a:t>Parton distribution amplitudes (PDA) in:</a:t>
            </a:r>
          </a:p>
        </p:txBody>
      </p:sp>
      <p:sp>
        <p:nvSpPr>
          <p:cNvPr id="19" name="TextBox 18">
            <a:extLst>
              <a:ext uri="{FF2B5EF4-FFF2-40B4-BE49-F238E27FC236}">
                <a16:creationId xmlns:a16="http://schemas.microsoft.com/office/drawing/2014/main" id="{93F9F5BC-1476-42C2-B3E3-1FAD96122CA7}"/>
              </a:ext>
            </a:extLst>
          </p:cNvPr>
          <p:cNvSpPr txBox="1"/>
          <p:nvPr/>
        </p:nvSpPr>
        <p:spPr>
          <a:xfrm>
            <a:off x="246314" y="2860600"/>
            <a:ext cx="965978" cy="276999"/>
          </a:xfrm>
          <a:prstGeom prst="rect">
            <a:avLst/>
          </a:prstGeom>
          <a:noFill/>
        </p:spPr>
        <p:txBody>
          <a:bodyPr wrap="square" rtlCol="0">
            <a:spAutoFit/>
          </a:bodyPr>
          <a:lstStyle/>
          <a:p>
            <a:pPr algn="ctr"/>
            <a:r>
              <a:rPr lang="en-US" sz="1200" dirty="0"/>
              <a:t>N(938)1/2</a:t>
            </a:r>
            <a:r>
              <a:rPr lang="en-US" sz="1200" baseline="30000" dirty="0"/>
              <a:t>+</a:t>
            </a:r>
            <a:r>
              <a:rPr lang="en-US" sz="1200" dirty="0"/>
              <a:t> </a:t>
            </a:r>
          </a:p>
        </p:txBody>
      </p:sp>
      <p:sp>
        <p:nvSpPr>
          <p:cNvPr id="20" name="TextBox 19">
            <a:extLst>
              <a:ext uri="{FF2B5EF4-FFF2-40B4-BE49-F238E27FC236}">
                <a16:creationId xmlns:a16="http://schemas.microsoft.com/office/drawing/2014/main" id="{1FA72510-2DB5-83B8-E935-368D5F118652}"/>
              </a:ext>
            </a:extLst>
          </p:cNvPr>
          <p:cNvSpPr txBox="1"/>
          <p:nvPr/>
        </p:nvSpPr>
        <p:spPr>
          <a:xfrm>
            <a:off x="4811066" y="2267261"/>
            <a:ext cx="3772743" cy="461665"/>
          </a:xfrm>
          <a:prstGeom prst="rect">
            <a:avLst/>
          </a:prstGeom>
          <a:solidFill>
            <a:srgbClr val="FFC000"/>
          </a:solidFill>
        </p:spPr>
        <p:txBody>
          <a:bodyPr wrap="square" rtlCol="0">
            <a:spAutoFit/>
          </a:bodyPr>
          <a:lstStyle/>
          <a:p>
            <a:r>
              <a:rPr lang="en-US" sz="1200" dirty="0"/>
              <a:t>V.M. Braun et al., Phys. Rev. D 89, 094511 (2014)</a:t>
            </a:r>
          </a:p>
          <a:p>
            <a:r>
              <a:rPr lang="en-US" sz="1200" dirty="0"/>
              <a:t>C. </a:t>
            </a:r>
            <a:r>
              <a:rPr lang="en-US" sz="1200" dirty="0" err="1"/>
              <a:t>Mezrag</a:t>
            </a:r>
            <a:r>
              <a:rPr lang="en-US" sz="1200" dirty="0"/>
              <a:t> et al., Phys. Rev. Lett. B 783, 263 (2018)</a:t>
            </a:r>
          </a:p>
        </p:txBody>
      </p:sp>
      <p:sp>
        <p:nvSpPr>
          <p:cNvPr id="22" name="TextBox 21">
            <a:extLst>
              <a:ext uri="{FF2B5EF4-FFF2-40B4-BE49-F238E27FC236}">
                <a16:creationId xmlns:a16="http://schemas.microsoft.com/office/drawing/2014/main" id="{A11E5FA5-F0E2-3020-77B8-B3A17DE7A6D4}"/>
              </a:ext>
            </a:extLst>
          </p:cNvPr>
          <p:cNvSpPr txBox="1"/>
          <p:nvPr/>
        </p:nvSpPr>
        <p:spPr>
          <a:xfrm>
            <a:off x="7087876" y="2848778"/>
            <a:ext cx="2026920" cy="1384995"/>
          </a:xfrm>
          <a:prstGeom prst="rect">
            <a:avLst/>
          </a:prstGeom>
          <a:noFill/>
        </p:spPr>
        <p:txBody>
          <a:bodyPr wrap="square" rtlCol="0">
            <a:spAutoFit/>
          </a:bodyPr>
          <a:lstStyle/>
          <a:p>
            <a:r>
              <a:rPr lang="en-US" sz="1200" dirty="0">
                <a:solidFill>
                  <a:srgbClr val="0000FF"/>
                </a:solidFill>
              </a:rPr>
              <a:t>Pronounced differences</a:t>
            </a:r>
          </a:p>
          <a:p>
            <a:r>
              <a:rPr lang="en-US" sz="1200" dirty="0">
                <a:solidFill>
                  <a:srgbClr val="0000FF"/>
                </a:solidFill>
              </a:rPr>
              <a:t>predicted for N/N* PDAs</a:t>
            </a:r>
          </a:p>
          <a:p>
            <a:r>
              <a:rPr lang="en-US" sz="1200" dirty="0">
                <a:solidFill>
                  <a:srgbClr val="0000FF"/>
                </a:solidFill>
              </a:rPr>
              <a:t>can be explored in N* electroexcitation, offering insight into the </a:t>
            </a:r>
            <a:r>
              <a:rPr lang="en-US" sz="1200" dirty="0" err="1">
                <a:solidFill>
                  <a:srgbClr val="0000FF"/>
                </a:solidFill>
              </a:rPr>
              <a:t>sQCD</a:t>
            </a:r>
            <a:r>
              <a:rPr lang="en-US" sz="1200" dirty="0">
                <a:solidFill>
                  <a:srgbClr val="0000FF"/>
                </a:solidFill>
              </a:rPr>
              <a:t> mechanisms that underlie these differences </a:t>
            </a:r>
          </a:p>
        </p:txBody>
      </p:sp>
      <p:sp>
        <p:nvSpPr>
          <p:cNvPr id="23" name="TextBox 22">
            <a:extLst>
              <a:ext uri="{FF2B5EF4-FFF2-40B4-BE49-F238E27FC236}">
                <a16:creationId xmlns:a16="http://schemas.microsoft.com/office/drawing/2014/main" id="{FDDCAAEE-048A-73E1-46B5-6AEA6CF65AE9}"/>
              </a:ext>
            </a:extLst>
          </p:cNvPr>
          <p:cNvSpPr txBox="1"/>
          <p:nvPr/>
        </p:nvSpPr>
        <p:spPr>
          <a:xfrm>
            <a:off x="4253284" y="2855837"/>
            <a:ext cx="1025592" cy="276999"/>
          </a:xfrm>
          <a:prstGeom prst="rect">
            <a:avLst/>
          </a:prstGeom>
          <a:noFill/>
        </p:spPr>
        <p:txBody>
          <a:bodyPr wrap="square" rtlCol="0">
            <a:spAutoFit/>
          </a:bodyPr>
          <a:lstStyle/>
          <a:p>
            <a:pPr algn="ctr"/>
            <a:r>
              <a:rPr lang="en-US" sz="1200" dirty="0"/>
              <a:t>N(1440)1/2</a:t>
            </a:r>
            <a:r>
              <a:rPr lang="en-US" sz="1200" baseline="30000" dirty="0"/>
              <a:t>+</a:t>
            </a:r>
            <a:r>
              <a:rPr lang="en-US" sz="1200" dirty="0"/>
              <a:t> </a:t>
            </a:r>
          </a:p>
        </p:txBody>
      </p:sp>
      <p:pic>
        <p:nvPicPr>
          <p:cNvPr id="24" name="Picture 23">
            <a:extLst>
              <a:ext uri="{FF2B5EF4-FFF2-40B4-BE49-F238E27FC236}">
                <a16:creationId xmlns:a16="http://schemas.microsoft.com/office/drawing/2014/main" id="{C76FEA79-D0E9-43D3-2570-E572FFF97C6B}"/>
              </a:ext>
            </a:extLst>
          </p:cNvPr>
          <p:cNvPicPr>
            <a:picLocks noChangeAspect="1"/>
          </p:cNvPicPr>
          <p:nvPr/>
        </p:nvPicPr>
        <p:blipFill>
          <a:blip r:embed="rId7"/>
          <a:stretch>
            <a:fillRect/>
          </a:stretch>
        </p:blipFill>
        <p:spPr>
          <a:xfrm>
            <a:off x="355286" y="4755015"/>
            <a:ext cx="1891426" cy="1427964"/>
          </a:xfrm>
          <a:prstGeom prst="rect">
            <a:avLst/>
          </a:prstGeom>
        </p:spPr>
      </p:pic>
      <p:pic>
        <p:nvPicPr>
          <p:cNvPr id="25" name="Picture 24">
            <a:extLst>
              <a:ext uri="{FF2B5EF4-FFF2-40B4-BE49-F238E27FC236}">
                <a16:creationId xmlns:a16="http://schemas.microsoft.com/office/drawing/2014/main" id="{BADE0711-2343-7803-2179-C9FFBA9CCA50}"/>
              </a:ext>
            </a:extLst>
          </p:cNvPr>
          <p:cNvPicPr>
            <a:picLocks noChangeAspect="1"/>
          </p:cNvPicPr>
          <p:nvPr/>
        </p:nvPicPr>
        <p:blipFill>
          <a:blip r:embed="rId8"/>
          <a:stretch>
            <a:fillRect/>
          </a:stretch>
        </p:blipFill>
        <p:spPr>
          <a:xfrm>
            <a:off x="2590474" y="4684712"/>
            <a:ext cx="1676400" cy="1422400"/>
          </a:xfrm>
          <a:prstGeom prst="rect">
            <a:avLst/>
          </a:prstGeom>
        </p:spPr>
      </p:pic>
      <p:pic>
        <p:nvPicPr>
          <p:cNvPr id="26" name="Picture 25">
            <a:extLst>
              <a:ext uri="{FF2B5EF4-FFF2-40B4-BE49-F238E27FC236}">
                <a16:creationId xmlns:a16="http://schemas.microsoft.com/office/drawing/2014/main" id="{CF3C0C0A-5D96-5C66-7B8F-99C275774C09}"/>
              </a:ext>
            </a:extLst>
          </p:cNvPr>
          <p:cNvPicPr>
            <a:picLocks noChangeAspect="1"/>
          </p:cNvPicPr>
          <p:nvPr/>
        </p:nvPicPr>
        <p:blipFill>
          <a:blip r:embed="rId9"/>
          <a:stretch>
            <a:fillRect/>
          </a:stretch>
        </p:blipFill>
        <p:spPr>
          <a:xfrm>
            <a:off x="4588595" y="4763042"/>
            <a:ext cx="1689100" cy="1422400"/>
          </a:xfrm>
          <a:prstGeom prst="rect">
            <a:avLst/>
          </a:prstGeom>
        </p:spPr>
      </p:pic>
      <p:sp>
        <p:nvSpPr>
          <p:cNvPr id="27" name="TextBox 26">
            <a:extLst>
              <a:ext uri="{FF2B5EF4-FFF2-40B4-BE49-F238E27FC236}">
                <a16:creationId xmlns:a16="http://schemas.microsoft.com/office/drawing/2014/main" id="{071E6E30-BABE-077B-EA12-FECCCEA4EA33}"/>
              </a:ext>
            </a:extLst>
          </p:cNvPr>
          <p:cNvSpPr txBox="1"/>
          <p:nvPr/>
        </p:nvSpPr>
        <p:spPr>
          <a:xfrm>
            <a:off x="768119" y="4481640"/>
            <a:ext cx="4815742" cy="276999"/>
          </a:xfrm>
          <a:prstGeom prst="rect">
            <a:avLst/>
          </a:prstGeom>
          <a:noFill/>
        </p:spPr>
        <p:txBody>
          <a:bodyPr wrap="none" rtlCol="0">
            <a:spAutoFit/>
          </a:bodyPr>
          <a:lstStyle/>
          <a:p>
            <a:r>
              <a:rPr lang="en-US" sz="1200" dirty="0"/>
              <a:t>Rest frame quark-correlated-di-quark angular momentum content in:</a:t>
            </a:r>
          </a:p>
        </p:txBody>
      </p:sp>
      <p:sp>
        <p:nvSpPr>
          <p:cNvPr id="28" name="TextBox 27">
            <a:extLst>
              <a:ext uri="{FF2B5EF4-FFF2-40B4-BE49-F238E27FC236}">
                <a16:creationId xmlns:a16="http://schemas.microsoft.com/office/drawing/2014/main" id="{8383318C-D9B2-8268-27CE-4DF25DC5DD7C}"/>
              </a:ext>
            </a:extLst>
          </p:cNvPr>
          <p:cNvSpPr txBox="1"/>
          <p:nvPr/>
        </p:nvSpPr>
        <p:spPr>
          <a:xfrm>
            <a:off x="1420117" y="5198086"/>
            <a:ext cx="1011890" cy="276999"/>
          </a:xfrm>
          <a:prstGeom prst="rect">
            <a:avLst/>
          </a:prstGeom>
          <a:noFill/>
        </p:spPr>
        <p:txBody>
          <a:bodyPr wrap="square" rtlCol="0">
            <a:spAutoFit/>
          </a:bodyPr>
          <a:lstStyle/>
          <a:p>
            <a:r>
              <a:rPr lang="en-US" sz="1200" b="1" dirty="0">
                <a:latin typeface="Symbol" pitchFamily="2" charset="2"/>
              </a:rPr>
              <a:t>D</a:t>
            </a:r>
            <a:r>
              <a:rPr lang="en-US" sz="1200" dirty="0"/>
              <a:t>(1232)3/2</a:t>
            </a:r>
            <a:r>
              <a:rPr lang="en-US" sz="1200" baseline="30000" dirty="0"/>
              <a:t>+</a:t>
            </a:r>
            <a:r>
              <a:rPr lang="en-US" sz="1200" dirty="0"/>
              <a:t> </a:t>
            </a:r>
          </a:p>
        </p:txBody>
      </p:sp>
      <p:sp>
        <p:nvSpPr>
          <p:cNvPr id="29" name="TextBox 28">
            <a:extLst>
              <a:ext uri="{FF2B5EF4-FFF2-40B4-BE49-F238E27FC236}">
                <a16:creationId xmlns:a16="http://schemas.microsoft.com/office/drawing/2014/main" id="{6F282200-E5D2-F027-DF63-69D604029B80}"/>
              </a:ext>
            </a:extLst>
          </p:cNvPr>
          <p:cNvSpPr txBox="1"/>
          <p:nvPr/>
        </p:nvSpPr>
        <p:spPr>
          <a:xfrm>
            <a:off x="3706843" y="5191998"/>
            <a:ext cx="1011890" cy="276999"/>
          </a:xfrm>
          <a:prstGeom prst="rect">
            <a:avLst/>
          </a:prstGeom>
          <a:noFill/>
        </p:spPr>
        <p:txBody>
          <a:bodyPr wrap="square" rtlCol="0">
            <a:spAutoFit/>
          </a:bodyPr>
          <a:lstStyle/>
          <a:p>
            <a:r>
              <a:rPr lang="en-US" sz="1200" b="1" dirty="0">
                <a:latin typeface="Symbol" pitchFamily="2" charset="2"/>
              </a:rPr>
              <a:t>D</a:t>
            </a:r>
            <a:r>
              <a:rPr lang="en-US" sz="1200" dirty="0"/>
              <a:t>(1600)3/2</a:t>
            </a:r>
            <a:r>
              <a:rPr lang="en-US" sz="1200" baseline="30000" dirty="0"/>
              <a:t>+</a:t>
            </a:r>
            <a:r>
              <a:rPr lang="en-US" sz="1200" dirty="0"/>
              <a:t> </a:t>
            </a:r>
          </a:p>
        </p:txBody>
      </p:sp>
      <p:sp>
        <p:nvSpPr>
          <p:cNvPr id="30" name="TextBox 29">
            <a:extLst>
              <a:ext uri="{FF2B5EF4-FFF2-40B4-BE49-F238E27FC236}">
                <a16:creationId xmlns:a16="http://schemas.microsoft.com/office/drawing/2014/main" id="{23969170-9EFE-B37D-30DA-291FF9A34136}"/>
              </a:ext>
            </a:extLst>
          </p:cNvPr>
          <p:cNvSpPr txBox="1"/>
          <p:nvPr/>
        </p:nvSpPr>
        <p:spPr>
          <a:xfrm>
            <a:off x="5763489" y="5214379"/>
            <a:ext cx="1011890" cy="276999"/>
          </a:xfrm>
          <a:prstGeom prst="rect">
            <a:avLst/>
          </a:prstGeom>
          <a:noFill/>
        </p:spPr>
        <p:txBody>
          <a:bodyPr wrap="square" rtlCol="0">
            <a:spAutoFit/>
          </a:bodyPr>
          <a:lstStyle/>
          <a:p>
            <a:r>
              <a:rPr lang="en-US" sz="1200" b="1" dirty="0">
                <a:latin typeface="Symbol" pitchFamily="2" charset="2"/>
              </a:rPr>
              <a:t>D</a:t>
            </a:r>
            <a:r>
              <a:rPr lang="en-US" sz="1200" dirty="0"/>
              <a:t>(1700)3/2</a:t>
            </a:r>
            <a:r>
              <a:rPr lang="en-US" sz="1200" baseline="30000" dirty="0"/>
              <a:t>-</a:t>
            </a:r>
            <a:r>
              <a:rPr lang="en-US" sz="1200" dirty="0"/>
              <a:t> </a:t>
            </a:r>
          </a:p>
        </p:txBody>
      </p:sp>
      <p:sp>
        <p:nvSpPr>
          <p:cNvPr id="31" name="TextBox 30">
            <a:extLst>
              <a:ext uri="{FF2B5EF4-FFF2-40B4-BE49-F238E27FC236}">
                <a16:creationId xmlns:a16="http://schemas.microsoft.com/office/drawing/2014/main" id="{1024C82A-6B08-EF84-6FB7-F9D8BAC66E2C}"/>
              </a:ext>
            </a:extLst>
          </p:cNvPr>
          <p:cNvSpPr txBox="1"/>
          <p:nvPr/>
        </p:nvSpPr>
        <p:spPr>
          <a:xfrm>
            <a:off x="6133498" y="4392276"/>
            <a:ext cx="2981298" cy="276999"/>
          </a:xfrm>
          <a:prstGeom prst="rect">
            <a:avLst/>
          </a:prstGeom>
          <a:solidFill>
            <a:srgbClr val="FFC000"/>
          </a:solidFill>
        </p:spPr>
        <p:txBody>
          <a:bodyPr wrap="square" rtlCol="0">
            <a:spAutoFit/>
          </a:bodyPr>
          <a:lstStyle/>
          <a:p>
            <a:r>
              <a:rPr lang="en-US" sz="1200" dirty="0"/>
              <a:t>L. Liu et al., e-print: 2203-12083 [hep-</a:t>
            </a:r>
            <a:r>
              <a:rPr lang="en-US" sz="1200" dirty="0" err="1"/>
              <a:t>ph</a:t>
            </a:r>
            <a:r>
              <a:rPr lang="en-US" sz="1200" dirty="0"/>
              <a:t>]</a:t>
            </a:r>
          </a:p>
        </p:txBody>
      </p:sp>
      <p:sp>
        <p:nvSpPr>
          <p:cNvPr id="32" name="TextBox 31">
            <a:extLst>
              <a:ext uri="{FF2B5EF4-FFF2-40B4-BE49-F238E27FC236}">
                <a16:creationId xmlns:a16="http://schemas.microsoft.com/office/drawing/2014/main" id="{D2E05D19-1318-7162-5999-D0863DB44D9C}"/>
              </a:ext>
            </a:extLst>
          </p:cNvPr>
          <p:cNvSpPr txBox="1"/>
          <p:nvPr/>
        </p:nvSpPr>
        <p:spPr>
          <a:xfrm>
            <a:off x="6779047" y="4905716"/>
            <a:ext cx="2416046" cy="1015663"/>
          </a:xfrm>
          <a:prstGeom prst="rect">
            <a:avLst/>
          </a:prstGeom>
          <a:noFill/>
        </p:spPr>
        <p:txBody>
          <a:bodyPr wrap="none" rtlCol="0">
            <a:spAutoFit/>
          </a:bodyPr>
          <a:lstStyle/>
          <a:p>
            <a:r>
              <a:rPr lang="en-US" sz="1200" dirty="0">
                <a:solidFill>
                  <a:srgbClr val="0000FF"/>
                </a:solidFill>
              </a:rPr>
              <a:t>Studies of N* electroexcitation</a:t>
            </a:r>
          </a:p>
          <a:p>
            <a:r>
              <a:rPr lang="en-US" sz="1200" dirty="0">
                <a:solidFill>
                  <a:srgbClr val="0000FF"/>
                </a:solidFill>
              </a:rPr>
              <a:t>will contribute to understanding</a:t>
            </a:r>
          </a:p>
          <a:p>
            <a:r>
              <a:rPr lang="en-US" sz="1200" dirty="0">
                <a:solidFill>
                  <a:srgbClr val="0000FF"/>
                </a:solidFill>
              </a:rPr>
              <a:t>of the nature of spin of the </a:t>
            </a:r>
          </a:p>
          <a:p>
            <a:r>
              <a:rPr lang="en-US" sz="1200" dirty="0">
                <a:solidFill>
                  <a:srgbClr val="0000FF"/>
                </a:solidFill>
              </a:rPr>
              <a:t>ground and excited states of the </a:t>
            </a:r>
          </a:p>
          <a:p>
            <a:r>
              <a:rPr lang="en-US" sz="1200" dirty="0">
                <a:solidFill>
                  <a:srgbClr val="0000FF"/>
                </a:solidFill>
              </a:rPr>
              <a:t>nucleon</a:t>
            </a:r>
          </a:p>
        </p:txBody>
      </p:sp>
      <p:sp>
        <p:nvSpPr>
          <p:cNvPr id="33" name="TextBox 32">
            <a:extLst>
              <a:ext uri="{FF2B5EF4-FFF2-40B4-BE49-F238E27FC236}">
                <a16:creationId xmlns:a16="http://schemas.microsoft.com/office/drawing/2014/main" id="{51E5CCCE-38EC-6034-71D1-330F94E26B80}"/>
              </a:ext>
            </a:extLst>
          </p:cNvPr>
          <p:cNvSpPr txBox="1"/>
          <p:nvPr/>
        </p:nvSpPr>
        <p:spPr>
          <a:xfrm>
            <a:off x="658119" y="6158689"/>
            <a:ext cx="8004564" cy="276999"/>
          </a:xfrm>
          <a:prstGeom prst="rect">
            <a:avLst/>
          </a:prstGeom>
          <a:noFill/>
        </p:spPr>
        <p:txBody>
          <a:bodyPr wrap="none" rtlCol="0">
            <a:spAutoFit/>
          </a:bodyPr>
          <a:lstStyle/>
          <a:p>
            <a:r>
              <a:rPr lang="en-US" sz="1200" dirty="0">
                <a:solidFill>
                  <a:srgbClr val="FF0000"/>
                </a:solidFill>
              </a:rPr>
              <a:t>Exploration of N* electroexcitations is an important part of efforts aimed to considerably extend knowledge on </a:t>
            </a:r>
            <a:r>
              <a:rPr lang="en-US" sz="1200" dirty="0" err="1">
                <a:solidFill>
                  <a:srgbClr val="FF0000"/>
                </a:solidFill>
              </a:rPr>
              <a:t>sQCD</a:t>
            </a:r>
            <a:endParaRPr lang="en-US" sz="1200" dirty="0">
              <a:solidFill>
                <a:srgbClr val="FF0000"/>
              </a:solidFill>
            </a:endParaRPr>
          </a:p>
        </p:txBody>
      </p:sp>
    </p:spTree>
    <p:extLst>
      <p:ext uri="{BB962C8B-B14F-4D97-AF65-F5344CB8AC3E}">
        <p14:creationId xmlns:p14="http://schemas.microsoft.com/office/powerpoint/2010/main" val="3518229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09600" y="0"/>
            <a:ext cx="8153400" cy="673100"/>
          </a:xfrm>
        </p:spPr>
        <p:txBody>
          <a:bodyPr/>
          <a:lstStyle/>
          <a:p>
            <a:r>
              <a:rPr lang="en-US" sz="2000" dirty="0">
                <a:solidFill>
                  <a:srgbClr val="0000FF"/>
                </a:solidFill>
                <a:ea typeface="MS PGothic" pitchFamily="34" charset="-128"/>
              </a:rPr>
              <a:t>Summary of Published CLAS Data on Exclusive Meson Electroproduction off Protons in N* Excitation Region</a:t>
            </a:r>
            <a:endParaRPr lang="en-US" sz="2000" baseline="30000" dirty="0">
              <a:solidFill>
                <a:srgbClr val="0000FF"/>
              </a:solidFill>
              <a:ea typeface="MS PGothic" pitchFamily="34" charset="-128"/>
            </a:endParaRPr>
          </a:p>
        </p:txBody>
      </p:sp>
      <p:sp>
        <p:nvSpPr>
          <p:cNvPr id="1060" name="Line 4"/>
          <p:cNvSpPr>
            <a:spLocks noChangeShapeType="1"/>
          </p:cNvSpPr>
          <p:nvPr/>
        </p:nvSpPr>
        <p:spPr bwMode="auto">
          <a:xfrm>
            <a:off x="-3242" y="673100"/>
            <a:ext cx="9144000" cy="0"/>
          </a:xfrm>
          <a:prstGeom prst="line">
            <a:avLst/>
          </a:prstGeom>
          <a:noFill/>
          <a:ln w="28575">
            <a:solidFill>
              <a:schemeClr val="accent2"/>
            </a:solidFill>
            <a:round/>
            <a:headEnd/>
            <a:tailEnd/>
          </a:ln>
        </p:spPr>
        <p:txBody>
          <a:bodyPr wrap="none" anchor="ctr"/>
          <a:lstStyle/>
          <a:p>
            <a:endParaRPr lang="en-US"/>
          </a:p>
        </p:txBody>
      </p:sp>
      <p:graphicFrame>
        <p:nvGraphicFramePr>
          <p:cNvPr id="12" name="Table 11"/>
          <p:cNvGraphicFramePr>
            <a:graphicFrameLocks noGrp="1"/>
          </p:cNvGraphicFramePr>
          <p:nvPr/>
        </p:nvGraphicFramePr>
        <p:xfrm>
          <a:off x="0" y="783894"/>
          <a:ext cx="6780891" cy="4659610"/>
        </p:xfrm>
        <a:graphic>
          <a:graphicData uri="http://schemas.openxmlformats.org/drawingml/2006/table">
            <a:tbl>
              <a:tblPr firstRow="1" bandRow="1">
                <a:tableStyleId>{5C22544A-7EE6-4342-B048-85BDC9FD1C3A}</a:tableStyleId>
              </a:tblPr>
              <a:tblGrid>
                <a:gridCol w="1804224">
                  <a:extLst>
                    <a:ext uri="{9D8B030D-6E8A-4147-A177-3AD203B41FA5}">
                      <a16:colId xmlns:a16="http://schemas.microsoft.com/office/drawing/2014/main" val="20000"/>
                    </a:ext>
                  </a:extLst>
                </a:gridCol>
                <a:gridCol w="1658889">
                  <a:extLst>
                    <a:ext uri="{9D8B030D-6E8A-4147-A177-3AD203B41FA5}">
                      <a16:colId xmlns:a16="http://schemas.microsoft.com/office/drawing/2014/main" val="20001"/>
                    </a:ext>
                  </a:extLst>
                </a:gridCol>
                <a:gridCol w="1658889">
                  <a:extLst>
                    <a:ext uri="{9D8B030D-6E8A-4147-A177-3AD203B41FA5}">
                      <a16:colId xmlns:a16="http://schemas.microsoft.com/office/drawing/2014/main" val="20002"/>
                    </a:ext>
                  </a:extLst>
                </a:gridCol>
                <a:gridCol w="1658889">
                  <a:extLst>
                    <a:ext uri="{9D8B030D-6E8A-4147-A177-3AD203B41FA5}">
                      <a16:colId xmlns:a16="http://schemas.microsoft.com/office/drawing/2014/main" val="20003"/>
                    </a:ext>
                  </a:extLst>
                </a:gridCol>
              </a:tblGrid>
              <a:tr h="0">
                <a:tc>
                  <a:txBody>
                    <a:bodyPr/>
                    <a:lstStyle/>
                    <a:p>
                      <a:r>
                        <a:rPr lang="en-US" sz="1400" b="0" dirty="0" err="1">
                          <a:solidFill>
                            <a:schemeClr val="tx1"/>
                          </a:solidFill>
                        </a:rPr>
                        <a:t>Hadronic</a:t>
                      </a:r>
                      <a:r>
                        <a:rPr lang="en-US" sz="1400" b="0" baseline="0" dirty="0">
                          <a:solidFill>
                            <a:schemeClr val="tx1"/>
                          </a:solidFill>
                        </a:rPr>
                        <a:t> </a:t>
                      </a:r>
                      <a:r>
                        <a:rPr lang="en-US" sz="1400" b="0" dirty="0">
                          <a:solidFill>
                            <a:schemeClr val="tx1"/>
                          </a:solidFill>
                        </a:rPr>
                        <a:t>final state</a:t>
                      </a:r>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Covered</a:t>
                      </a:r>
                    </a:p>
                    <a:p>
                      <a:r>
                        <a:rPr lang="en-US" sz="1400" b="0" dirty="0">
                          <a:solidFill>
                            <a:schemeClr val="tx1"/>
                          </a:solidFill>
                        </a:rPr>
                        <a:t>W-range, </a:t>
                      </a:r>
                      <a:r>
                        <a:rPr lang="en-US" sz="1400" b="0" dirty="0" err="1">
                          <a:solidFill>
                            <a:schemeClr val="tx1"/>
                          </a:solidFill>
                        </a:rPr>
                        <a:t>GeV</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Covered</a:t>
                      </a:r>
                      <a:r>
                        <a:rPr lang="en-US" sz="1400" b="0" baseline="0" dirty="0">
                          <a:solidFill>
                            <a:schemeClr val="tx1"/>
                          </a:solidFill>
                        </a:rPr>
                        <a:t> Q</a:t>
                      </a:r>
                      <a:r>
                        <a:rPr lang="en-US" sz="1400" b="0" baseline="30000" dirty="0">
                          <a:solidFill>
                            <a:schemeClr val="tx1"/>
                          </a:solidFill>
                        </a:rPr>
                        <a:t>2</a:t>
                      </a:r>
                      <a:r>
                        <a:rPr lang="en-US" sz="1400" b="0" dirty="0">
                          <a:solidFill>
                            <a:schemeClr val="tx1"/>
                          </a:solidFill>
                        </a:rPr>
                        <a:t>-range, GeV</a:t>
                      </a:r>
                      <a:r>
                        <a:rPr lang="en-US" sz="1400" b="0" baseline="300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Measured observables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85740">
                <a:tc>
                  <a:txBody>
                    <a:bodyPr/>
                    <a:lstStyle/>
                    <a:p>
                      <a:r>
                        <a:rPr lang="en-US" b="1" dirty="0" err="1">
                          <a:latin typeface="Symbol" pitchFamily="18" charset="2"/>
                        </a:rPr>
                        <a:t>p</a:t>
                      </a:r>
                      <a:r>
                        <a:rPr lang="en-US" b="1" baseline="30000" dirty="0" err="1"/>
                        <a:t>+</a:t>
                      </a:r>
                      <a:r>
                        <a:rPr lang="en-US" dirty="0" err="1"/>
                        <a:t>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b="1" dirty="0"/>
                        <a:t>1.1-1.38</a:t>
                      </a:r>
                    </a:p>
                    <a:p>
                      <a:pPr algn="l"/>
                      <a:r>
                        <a:rPr lang="en-US" sz="1400" b="1" dirty="0"/>
                        <a:t>1.1-1.55</a:t>
                      </a:r>
                    </a:p>
                    <a:p>
                      <a:pPr algn="l"/>
                      <a:r>
                        <a:rPr lang="en-US" sz="1400" b="1" dirty="0"/>
                        <a:t>1.1-1.70</a:t>
                      </a:r>
                    </a:p>
                    <a:p>
                      <a:pPr algn="l"/>
                      <a:r>
                        <a:rPr lang="en-US" sz="1400" b="1" dirty="0">
                          <a:solidFill>
                            <a:schemeClr val="tx1"/>
                          </a:solidFill>
                        </a:rPr>
                        <a:t>1.6-2.00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dirty="0"/>
                        <a:t> </a:t>
                      </a:r>
                      <a:r>
                        <a:rPr lang="en-US" sz="1400" b="1" dirty="0"/>
                        <a:t>0.16-0.36</a:t>
                      </a:r>
                    </a:p>
                    <a:p>
                      <a:pPr algn="l"/>
                      <a:r>
                        <a:rPr lang="en-US" sz="1400" b="1" dirty="0"/>
                        <a:t> 0.3-0.6</a:t>
                      </a:r>
                    </a:p>
                    <a:p>
                      <a:pPr algn="l"/>
                      <a:r>
                        <a:rPr lang="en-US" sz="1400" b="1" dirty="0"/>
                        <a:t> 1.7-4.5</a:t>
                      </a:r>
                    </a:p>
                    <a:p>
                      <a:pPr algn="l"/>
                      <a:r>
                        <a:rPr lang="en-US" sz="1400" b="1" dirty="0">
                          <a:solidFill>
                            <a:srgbClr val="0000FF"/>
                          </a:solidFill>
                        </a:rPr>
                        <a:t> </a:t>
                      </a:r>
                      <a:r>
                        <a:rPr lang="en-US" sz="1400" b="1" dirty="0">
                          <a:solidFill>
                            <a:schemeClr val="tx1"/>
                          </a:solidFill>
                        </a:rPr>
                        <a:t>1.8-4.5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tc>
                  <a:txBody>
                    <a:bodyPr/>
                    <a:lstStyle/>
                    <a:p>
                      <a:pPr algn="l"/>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r>
                        <a:rPr lang="en-US" sz="1400" b="1" dirty="0">
                          <a:latin typeface="+mn-lt"/>
                        </a:rPr>
                        <a:t>A</a:t>
                      </a:r>
                      <a:r>
                        <a:rPr lang="en-US" sz="1400" b="1" baseline="-25000" dirty="0">
                          <a:latin typeface="+mn-lt"/>
                        </a:rPr>
                        <a:t>b</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25000" dirty="0">
                          <a:latin typeface="Symbol" pitchFamily="18" charset="2"/>
                        </a:rPr>
                        <a:t>  </a:t>
                      </a:r>
                      <a:r>
                        <a:rPr lang="en-US" sz="1400" b="1" dirty="0"/>
                        <a:t>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967"/>
                    </a:solidFill>
                  </a:tcPr>
                </a:tc>
                <a:extLst>
                  <a:ext uri="{0D108BD9-81ED-4DB2-BD59-A6C34878D82A}">
                    <a16:rowId xmlns:a16="http://schemas.microsoft.com/office/drawing/2014/main" val="10001"/>
                  </a:ext>
                </a:extLst>
              </a:tr>
              <a:tr h="785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Symbol" pitchFamily="18" charset="2"/>
                        </a:rPr>
                        <a:t>p</a:t>
                      </a:r>
                      <a:r>
                        <a:rPr lang="en-US" b="1" baseline="30000" dirty="0">
                          <a:latin typeface="+mn-lt"/>
                        </a:rPr>
                        <a:t>0</a:t>
                      </a:r>
                      <a:r>
                        <a:rPr lang="en-US" b="0" baseline="0" dirty="0">
                          <a:latin typeface="+mn-lt"/>
                        </a:rPr>
                        <a:t>p</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algn="l"/>
                      <a:r>
                        <a:rPr lang="en-US" sz="1400" b="1" dirty="0"/>
                        <a:t>1.1-1.38</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1.1-1.68</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1.1-1.39</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1.1-1.80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a:t>0.16-0.36</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0.4-1.8</a:t>
                      </a:r>
                    </a:p>
                    <a:p>
                      <a:pPr algn="l"/>
                      <a:r>
                        <a:rPr lang="en-US" sz="1400" b="1" dirty="0"/>
                        <a:t> 3.0-6.0 </a:t>
                      </a:r>
                    </a:p>
                    <a:p>
                      <a:pPr algn="l"/>
                      <a:r>
                        <a:rPr lang="en-US" sz="1400" b="1" dirty="0"/>
                        <a:t> 0.4-1.0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algn="l"/>
                      <a:r>
                        <a:rPr lang="en-US" sz="1400" b="1"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r>
                        <a:rPr lang="en-US" sz="1400" b="1" dirty="0" err="1">
                          <a:latin typeface="+mn-lt"/>
                        </a:rPr>
                        <a:t>A</a:t>
                      </a:r>
                      <a:r>
                        <a:rPr lang="en-US" sz="1400" b="1" baseline="-25000" dirty="0" err="1">
                          <a:latin typeface="+mn-lt"/>
                        </a:rPr>
                        <a:t>b</a:t>
                      </a:r>
                      <a:r>
                        <a:rPr lang="en-US" sz="1400" b="1" dirty="0" err="1">
                          <a:latin typeface="+mn-lt"/>
                        </a:rPr>
                        <a:t>,A</a:t>
                      </a:r>
                      <a:r>
                        <a:rPr lang="en-US" sz="1400" b="1" baseline="-25000" dirty="0" err="1">
                          <a:latin typeface="+mn-lt"/>
                        </a:rPr>
                        <a:t>t</a:t>
                      </a:r>
                      <a:r>
                        <a:rPr lang="en-US" sz="1400" b="1" dirty="0" err="1">
                          <a:latin typeface="+mn-lt"/>
                        </a:rPr>
                        <a:t>,A</a:t>
                      </a:r>
                      <a:r>
                        <a:rPr lang="en-US" sz="1400" b="1" baseline="-25000" dirty="0" err="1">
                          <a:latin typeface="+mn-lt"/>
                        </a:rPr>
                        <a:t>bt</a:t>
                      </a:r>
                      <a:endParaRPr lang="en-US" sz="1400" b="1" baseline="-250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 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r>
                        <a:rPr lang="en-US" sz="1400" b="1" dirty="0">
                          <a:latin typeface="Symbol" pitchFamily="18" charset="2"/>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Symbol" pitchFamily="18" charset="2"/>
                        </a:rPr>
                        <a:t> </a:t>
                      </a:r>
                      <a:r>
                        <a:rPr lang="en-US" sz="1400" b="1" dirty="0"/>
                        <a:t>d</a:t>
                      </a:r>
                      <a:r>
                        <a:rPr lang="en-US" sz="1400" b="1" dirty="0">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D63"/>
                    </a:solidFill>
                  </a:tcPr>
                </a:tc>
                <a:extLst>
                  <a:ext uri="{0D108BD9-81ED-4DB2-BD59-A6C34878D82A}">
                    <a16:rowId xmlns:a16="http://schemas.microsoft.com/office/drawing/2014/main" val="10002"/>
                  </a:ext>
                </a:extLst>
              </a:tr>
              <a:tr h="3540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latin typeface="Symbol" pitchFamily="18" charset="2"/>
                        </a:rPr>
                        <a:t>h</a:t>
                      </a:r>
                      <a:r>
                        <a:rPr lang="en-US" b="0" baseline="0" dirty="0">
                          <a:latin typeface="+mn-lt"/>
                        </a:rPr>
                        <a:t>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1.5-2.3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 0.2-3.1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82030">
                <a:tc>
                  <a:txBody>
                    <a:bodyPr/>
                    <a:lstStyle/>
                    <a:p>
                      <a:r>
                        <a:rPr lang="en-US" dirty="0"/>
                        <a:t>K</a:t>
                      </a:r>
                      <a:r>
                        <a:rPr lang="en-US" baseline="30000" dirty="0"/>
                        <a:t>+</a:t>
                      </a:r>
                      <a:r>
                        <a:rPr lang="en-US" b="1" dirty="0">
                          <a:latin typeface="Symbol" pitchFamily="18" charset="2"/>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thresh-2.6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 1.40-3.90</a:t>
                      </a:r>
                    </a:p>
                    <a:p>
                      <a:pPr algn="l"/>
                      <a:r>
                        <a:rPr lang="en-US" sz="1400" b="1" dirty="0"/>
                        <a:t> 0.70-5.40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 P</a:t>
                      </a:r>
                      <a:r>
                        <a:rPr lang="en-US" sz="1400" b="1" baseline="30000" dirty="0">
                          <a:latin typeface="+mn-lt"/>
                        </a:rPr>
                        <a:t>0</a:t>
                      </a:r>
                      <a:r>
                        <a:rPr lang="en-US" sz="1400" b="1" dirty="0">
                          <a:latin typeface="+mn-lt"/>
                        </a:rPr>
                        <a:t>,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40585">
                <a:tc>
                  <a:txBody>
                    <a:bodyPr/>
                    <a:lstStyle/>
                    <a:p>
                      <a:r>
                        <a:rPr lang="en-US" dirty="0"/>
                        <a:t>K</a:t>
                      </a:r>
                      <a:r>
                        <a:rPr lang="en-US" baseline="30000" dirty="0"/>
                        <a:t>+</a:t>
                      </a:r>
                      <a:r>
                        <a:rPr lang="en-US" dirty="0">
                          <a:latin typeface="Symbol" pitchFamily="18" charset="2"/>
                        </a:rPr>
                        <a:t>S</a:t>
                      </a:r>
                      <a:r>
                        <a:rPr lang="en-US" baseline="30000" dirty="0">
                          <a:latin typeface="Symbol" pitchFamily="18" charset="2"/>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a:t>thresh-2.6</a:t>
                      </a:r>
                    </a:p>
                    <a:p>
                      <a:pPr algn="l"/>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dirty="0"/>
                        <a:t> </a:t>
                      </a:r>
                      <a:r>
                        <a:rPr lang="en-US" sz="1400" b="1" dirty="0"/>
                        <a:t>1.40-3.90</a:t>
                      </a:r>
                    </a:p>
                    <a:p>
                      <a:pPr algn="l"/>
                      <a:r>
                        <a:rPr lang="en-US" sz="1400" b="1" dirty="0"/>
                        <a:t> 0.70-5.4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1" dirty="0" err="1"/>
                        <a:t>d</a:t>
                      </a:r>
                      <a:r>
                        <a:rPr lang="en-US" sz="1400" b="1" dirty="0" err="1">
                          <a:latin typeface="Symbol" pitchFamily="18" charset="2"/>
                        </a:rPr>
                        <a:t>s</a:t>
                      </a:r>
                      <a:r>
                        <a:rPr lang="en-US" sz="1400" b="1" dirty="0"/>
                        <a:t>/</a:t>
                      </a:r>
                      <a:r>
                        <a:rPr lang="en-US" sz="1400" b="1" dirty="0" err="1"/>
                        <a:t>d</a:t>
                      </a:r>
                      <a:r>
                        <a:rPr lang="en-US" sz="1400" b="1" dirty="0" err="1">
                          <a:latin typeface="Symbol" pitchFamily="18" charset="2"/>
                        </a:rPr>
                        <a:t>W</a:t>
                      </a:r>
                      <a:endParaRPr lang="en-US" sz="1400" b="1" dirty="0">
                        <a:latin typeface="Symbol" pitchFamily="18"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85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latin typeface="Symbol" pitchFamily="18" charset="2"/>
                        </a:rPr>
                        <a:t>p</a:t>
                      </a:r>
                      <a:r>
                        <a:rPr lang="en-US" b="1" baseline="30000" dirty="0" err="1">
                          <a:latin typeface="+mn-lt"/>
                        </a:rPr>
                        <a:t>+</a:t>
                      </a:r>
                      <a:r>
                        <a:rPr lang="en-US" b="1" dirty="0" err="1">
                          <a:latin typeface="Symbol" pitchFamily="18" charset="2"/>
                        </a:rPr>
                        <a:t>p</a:t>
                      </a:r>
                      <a:r>
                        <a:rPr lang="en-US" b="1" baseline="30000" dirty="0">
                          <a:latin typeface="+mn-lt"/>
                        </a:rPr>
                        <a:t>-</a:t>
                      </a:r>
                      <a:r>
                        <a:rPr lang="en-US" b="0" baseline="0" dirty="0">
                          <a:latin typeface="+mn-lt"/>
                        </a:rPr>
                        <a:t>p</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r>
                        <a:rPr lang="en-US" sz="1400" b="1" dirty="0"/>
                        <a:t>1.3-1.6</a:t>
                      </a:r>
                    </a:p>
                    <a:p>
                      <a:pPr algn="l"/>
                      <a:r>
                        <a:rPr lang="en-US" sz="1400" b="1" dirty="0"/>
                        <a:t>1.4-2.1</a:t>
                      </a:r>
                    </a:p>
                    <a:p>
                      <a:pPr algn="l"/>
                      <a:r>
                        <a:rPr lang="en-US" sz="1400" b="1" dirty="0">
                          <a:solidFill>
                            <a:schemeClr val="tx1"/>
                          </a:solidFill>
                        </a:rPr>
                        <a:t>1.4-2.0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a:r>
                        <a:rPr lang="en-US" sz="1400" b="1" dirty="0"/>
                        <a:t> 0.2-0.6</a:t>
                      </a:r>
                    </a:p>
                    <a:p>
                      <a:pPr algn="l"/>
                      <a:r>
                        <a:rPr lang="en-US" sz="1400" b="1" dirty="0"/>
                        <a:t> 0.5-1.5</a:t>
                      </a:r>
                    </a:p>
                    <a:p>
                      <a:pPr algn="l"/>
                      <a:r>
                        <a:rPr lang="en-US" sz="1400" b="1" dirty="0"/>
                        <a:t> </a:t>
                      </a:r>
                      <a:r>
                        <a:rPr lang="en-US" sz="1400" b="1" dirty="0">
                          <a:solidFill>
                            <a:schemeClr val="tx1"/>
                          </a:solidFill>
                        </a:rPr>
                        <a:t>2.0-5.0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400" b="1" baseline="0" dirty="0"/>
                        <a:t>Nine 1-fold differential cross sections</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6"/>
                  </a:ext>
                </a:extLst>
              </a:tr>
            </a:tbl>
          </a:graphicData>
        </a:graphic>
      </p:graphicFrame>
      <p:sp>
        <p:nvSpPr>
          <p:cNvPr id="14" name="TextBox 13"/>
          <p:cNvSpPr txBox="1"/>
          <p:nvPr/>
        </p:nvSpPr>
        <p:spPr>
          <a:xfrm>
            <a:off x="6924754" y="1000125"/>
            <a:ext cx="2283197" cy="2308324"/>
          </a:xfrm>
          <a:prstGeom prst="rect">
            <a:avLst/>
          </a:prstGeom>
          <a:noFill/>
        </p:spPr>
        <p:txBody>
          <a:bodyPr wrap="none" rtlCol="0">
            <a:spAutoFit/>
          </a:bodyPr>
          <a:lstStyle/>
          <a:p>
            <a:pPr>
              <a:buFont typeface="Arial" pitchFamily="34" charset="0"/>
              <a:buChar char="•"/>
            </a:pPr>
            <a:r>
              <a:rPr lang="en-US" sz="1600" dirty="0"/>
              <a:t> </a:t>
            </a:r>
            <a:r>
              <a:rPr lang="en-US" sz="1600" dirty="0" err="1"/>
              <a:t>d</a:t>
            </a:r>
            <a:r>
              <a:rPr lang="en-US" sz="1600" dirty="0" err="1">
                <a:latin typeface="Symbol" pitchFamily="18" charset="2"/>
              </a:rPr>
              <a:t>s</a:t>
            </a:r>
            <a:r>
              <a:rPr lang="en-US" sz="1600" dirty="0" err="1"/>
              <a:t>/d</a:t>
            </a:r>
            <a:r>
              <a:rPr lang="en-US" sz="1600" dirty="0" err="1">
                <a:latin typeface="Symbol" pitchFamily="18" charset="2"/>
              </a:rPr>
              <a:t>W</a:t>
            </a:r>
            <a:r>
              <a:rPr lang="en-US" sz="1600" dirty="0">
                <a:latin typeface="Symbol" pitchFamily="18" charset="2"/>
              </a:rPr>
              <a:t>-</a:t>
            </a:r>
            <a:r>
              <a:rPr lang="en-US" sz="1600" dirty="0">
                <a:latin typeface="+mn-lt"/>
              </a:rPr>
              <a:t>CM angular</a:t>
            </a:r>
          </a:p>
          <a:p>
            <a:r>
              <a:rPr lang="en-US" sz="1600" dirty="0">
                <a:latin typeface="+mn-lt"/>
              </a:rPr>
              <a:t>distributions</a:t>
            </a:r>
          </a:p>
          <a:p>
            <a:pPr>
              <a:buFont typeface="Arial" pitchFamily="34" charset="0"/>
              <a:buChar char="•"/>
            </a:pPr>
            <a:r>
              <a:rPr lang="en-US" sz="1600" dirty="0"/>
              <a:t> </a:t>
            </a:r>
            <a:r>
              <a:rPr lang="en-US" sz="1600" dirty="0" err="1"/>
              <a:t>A</a:t>
            </a:r>
            <a:r>
              <a:rPr lang="en-US" sz="1600" baseline="-25000" dirty="0" err="1"/>
              <a:t>b</a:t>
            </a:r>
            <a:r>
              <a:rPr lang="en-US" sz="1600" dirty="0" err="1"/>
              <a:t>,A</a:t>
            </a:r>
            <a:r>
              <a:rPr lang="en-US" sz="1600" baseline="-25000" dirty="0" err="1"/>
              <a:t>t</a:t>
            </a:r>
            <a:r>
              <a:rPr lang="en-US" sz="1600" dirty="0" err="1"/>
              <a:t>,A</a:t>
            </a:r>
            <a:r>
              <a:rPr lang="en-US" sz="1600" baseline="-25000" dirty="0" err="1"/>
              <a:t>bt</a:t>
            </a:r>
            <a:r>
              <a:rPr lang="en-US" sz="1600" dirty="0"/>
              <a:t>-longitudinal</a:t>
            </a:r>
          </a:p>
          <a:p>
            <a:r>
              <a:rPr lang="en-US" sz="1600" dirty="0">
                <a:latin typeface="+mn-lt"/>
              </a:rPr>
              <a:t>beam, target, and </a:t>
            </a:r>
          </a:p>
          <a:p>
            <a:r>
              <a:rPr lang="en-US" sz="1600" dirty="0">
                <a:latin typeface="+mn-lt"/>
              </a:rPr>
              <a:t>beam-target </a:t>
            </a:r>
            <a:r>
              <a:rPr lang="en-US" sz="1600" dirty="0" err="1">
                <a:latin typeface="+mn-lt"/>
              </a:rPr>
              <a:t>asym</a:t>
            </a:r>
            <a:r>
              <a:rPr lang="en-US" sz="1600" dirty="0">
                <a:latin typeface="+mn-lt"/>
              </a:rPr>
              <a:t>-</a:t>
            </a:r>
          </a:p>
          <a:p>
            <a:r>
              <a:rPr lang="en-US" sz="1600" dirty="0" err="1">
                <a:latin typeface="+mn-lt"/>
              </a:rPr>
              <a:t>metries</a:t>
            </a:r>
            <a:endParaRPr lang="en-US" sz="1600" dirty="0">
              <a:latin typeface="+mn-lt"/>
            </a:endParaRPr>
          </a:p>
          <a:p>
            <a:pPr>
              <a:buFont typeface="Arial" pitchFamily="34" charset="0"/>
              <a:buChar char="•"/>
            </a:pPr>
            <a:r>
              <a:rPr lang="en-US" sz="1600" dirty="0">
                <a:latin typeface="+mn-lt"/>
              </a:rPr>
              <a:t> P</a:t>
            </a:r>
            <a:r>
              <a:rPr lang="en-US" sz="1600" baseline="30000" dirty="0">
                <a:latin typeface="+mn-lt"/>
              </a:rPr>
              <a:t>0</a:t>
            </a:r>
            <a:r>
              <a:rPr lang="en-US" sz="1600" dirty="0">
                <a:latin typeface="+mn-lt"/>
              </a:rPr>
              <a:t>, P′ –recoil and</a:t>
            </a:r>
          </a:p>
          <a:p>
            <a:r>
              <a:rPr lang="en-US" sz="1600" dirty="0">
                <a:latin typeface="+mn-lt"/>
              </a:rPr>
              <a:t>transferred polarization</a:t>
            </a:r>
          </a:p>
          <a:p>
            <a:r>
              <a:rPr lang="en-US" sz="1600" dirty="0">
                <a:latin typeface="+mn-lt"/>
              </a:rPr>
              <a:t>of strange baryon</a:t>
            </a:r>
          </a:p>
        </p:txBody>
      </p:sp>
      <p:sp>
        <p:nvSpPr>
          <p:cNvPr id="16" name="TextBox 15"/>
          <p:cNvSpPr txBox="1"/>
          <p:nvPr/>
        </p:nvSpPr>
        <p:spPr>
          <a:xfrm>
            <a:off x="1590511" y="5812969"/>
            <a:ext cx="5889754" cy="523220"/>
          </a:xfrm>
          <a:prstGeom prst="rect">
            <a:avLst/>
          </a:prstGeom>
          <a:noFill/>
        </p:spPr>
        <p:txBody>
          <a:bodyPr wrap="none" rtlCol="0">
            <a:spAutoFit/>
          </a:bodyPr>
          <a:lstStyle/>
          <a:p>
            <a:pPr algn="ctr"/>
            <a:r>
              <a:rPr lang="en-US" sz="1400" b="1" dirty="0">
                <a:solidFill>
                  <a:srgbClr val="0000FF"/>
                </a:solidFill>
              </a:rPr>
              <a:t>The measured observables from CLAS are stored in the </a:t>
            </a:r>
          </a:p>
          <a:p>
            <a:pPr algn="ctr"/>
            <a:r>
              <a:rPr lang="en-US" sz="1400" b="1" u="sng" dirty="0">
                <a:solidFill>
                  <a:srgbClr val="0000FF"/>
                </a:solidFill>
              </a:rPr>
              <a:t>CLAS Physics Data Base http://clas.sinp.msu.ru/cgi-bin/jlab/</a:t>
            </a:r>
            <a:r>
              <a:rPr lang="en-US" sz="1400" b="1" u="sng" dirty="0" err="1">
                <a:solidFill>
                  <a:srgbClr val="0000FF"/>
                </a:solidFill>
              </a:rPr>
              <a:t>db.cgi</a:t>
            </a:r>
            <a:endParaRPr lang="en-US" sz="1400" b="1" u="sng" dirty="0">
              <a:solidFill>
                <a:srgbClr val="0000FF"/>
              </a:solidFill>
            </a:endParaRPr>
          </a:p>
        </p:txBody>
      </p:sp>
      <p:sp>
        <p:nvSpPr>
          <p:cNvPr id="8" name="TextBox 17"/>
          <p:cNvSpPr txBox="1">
            <a:spLocks noChangeArrowheads="1"/>
          </p:cNvSpPr>
          <p:nvPr/>
        </p:nvSpPr>
        <p:spPr bwMode="auto">
          <a:xfrm>
            <a:off x="6903720" y="4751992"/>
            <a:ext cx="2240280" cy="830997"/>
          </a:xfrm>
          <a:prstGeom prst="rect">
            <a:avLst/>
          </a:prstGeom>
          <a:solidFill>
            <a:srgbClr val="FFFF00"/>
          </a:solidFill>
          <a:ln w="9525">
            <a:noFill/>
            <a:miter lim="800000"/>
            <a:headEnd/>
            <a:tailEnd/>
          </a:ln>
        </p:spPr>
        <p:txBody>
          <a:bodyPr wrap="square">
            <a:spAutoFit/>
          </a:bodyPr>
          <a:lstStyle/>
          <a:p>
            <a:pPr eaLnBrk="0" hangingPunct="0"/>
            <a:r>
              <a:rPr lang="en-US" sz="1600" b="1" dirty="0"/>
              <a:t>Almost full coverage</a:t>
            </a:r>
          </a:p>
          <a:p>
            <a:pPr eaLnBrk="0" hangingPunct="0"/>
            <a:r>
              <a:rPr lang="en-US" sz="1600" b="1" dirty="0"/>
              <a:t>of the final state hadron phase space</a:t>
            </a:r>
          </a:p>
        </p:txBody>
      </p:sp>
      <p:sp>
        <p:nvSpPr>
          <p:cNvPr id="4" name="TextBox 3"/>
          <p:cNvSpPr txBox="1"/>
          <p:nvPr/>
        </p:nvSpPr>
        <p:spPr>
          <a:xfrm>
            <a:off x="7053412" y="3604203"/>
            <a:ext cx="1710726" cy="584775"/>
          </a:xfrm>
          <a:prstGeom prst="rect">
            <a:avLst/>
          </a:prstGeom>
          <a:solidFill>
            <a:schemeClr val="bg1"/>
          </a:solidFill>
          <a:ln w="19050">
            <a:solidFill>
              <a:srgbClr val="FF0000"/>
            </a:solidFill>
          </a:ln>
        </p:spPr>
        <p:txBody>
          <a:bodyPr wrap="none" rtlCol="0">
            <a:spAutoFit/>
          </a:bodyPr>
          <a:lstStyle/>
          <a:p>
            <a:pPr algn="ctr"/>
            <a:r>
              <a:rPr lang="en-US" sz="1600" b="1" dirty="0">
                <a:solidFill>
                  <a:srgbClr val="FF0000"/>
                </a:solidFill>
              </a:rPr>
              <a:t>Around 150,000</a:t>
            </a:r>
          </a:p>
          <a:p>
            <a:pPr algn="ctr"/>
            <a:r>
              <a:rPr lang="en-US" sz="1600" b="1" dirty="0">
                <a:solidFill>
                  <a:srgbClr val="FF0000"/>
                </a:solidFill>
              </a:rPr>
              <a:t>data points!</a:t>
            </a:r>
          </a:p>
        </p:txBody>
      </p:sp>
      <p:sp>
        <p:nvSpPr>
          <p:cNvPr id="2" name="Slide Number Placeholder 1"/>
          <p:cNvSpPr>
            <a:spLocks noGrp="1"/>
          </p:cNvSpPr>
          <p:nvPr>
            <p:ph type="sldNum" sz="quarter" idx="4"/>
          </p:nvPr>
        </p:nvSpPr>
        <p:spPr>
          <a:xfrm>
            <a:off x="8281000" y="6553200"/>
            <a:ext cx="486064" cy="304800"/>
          </a:xfrm>
        </p:spPr>
        <p:txBody>
          <a:bodyPr/>
          <a:lstStyle/>
          <a:p>
            <a:pPr algn="ctr">
              <a:defRPr/>
            </a:pPr>
            <a:fld id="{9A3FFD64-B555-4607-8194-F5EC2A301902}" type="slidenum">
              <a:rPr lang="fr-FR" smtClean="0">
                <a:solidFill>
                  <a:srgbClr val="000000"/>
                </a:solidFill>
                <a:latin typeface="+mn-lt"/>
              </a:rPr>
              <a:pPr algn="ctr">
                <a:defRPr/>
              </a:pPr>
              <a:t>19</a:t>
            </a:fld>
            <a:endParaRPr lang="fr-FR" dirty="0">
              <a:solidFill>
                <a:srgbClr val="000000"/>
              </a:solidFill>
              <a:latin typeface="+mn-lt"/>
            </a:endParaRPr>
          </a:p>
        </p:txBody>
      </p:sp>
    </p:spTree>
    <p:extLst>
      <p:ext uri="{BB962C8B-B14F-4D97-AF65-F5344CB8AC3E}">
        <p14:creationId xmlns:p14="http://schemas.microsoft.com/office/powerpoint/2010/main" val="4054958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4">
            <a:extLst>
              <a:ext uri="{FF2B5EF4-FFF2-40B4-BE49-F238E27FC236}">
                <a16:creationId xmlns:a16="http://schemas.microsoft.com/office/drawing/2014/main" id="{A8E6C051-23F4-5D4A-BF51-41567667CD40}"/>
              </a:ext>
            </a:extLst>
          </p:cNvPr>
          <p:cNvSpPr>
            <a:spLocks noChangeShapeType="1"/>
          </p:cNvSpPr>
          <p:nvPr/>
        </p:nvSpPr>
        <p:spPr bwMode="auto">
          <a:xfrm flipV="1">
            <a:off x="-3723" y="580446"/>
            <a:ext cx="9144000" cy="1588"/>
          </a:xfrm>
          <a:prstGeom prst="line">
            <a:avLst/>
          </a:prstGeom>
          <a:noFill/>
          <a:ln w="38100">
            <a:solidFill>
              <a:srgbClr val="0000FF"/>
            </a:solidFill>
            <a:round/>
            <a:headEnd/>
            <a:tailEnd/>
          </a:ln>
        </p:spPr>
        <p:txBody>
          <a:bodyPr lIns="91435" tIns="45718" rIns="91435" bIns="45718"/>
          <a:lstStyle/>
          <a:p>
            <a:pPr>
              <a:defRPr/>
            </a:pPr>
            <a:endParaRPr lang="en-US">
              <a:solidFill>
                <a:srgbClr val="000000"/>
              </a:solidFill>
            </a:endParaRPr>
          </a:p>
        </p:txBody>
      </p:sp>
      <p:sp>
        <p:nvSpPr>
          <p:cNvPr id="4" name="TextBox 3">
            <a:extLst>
              <a:ext uri="{FF2B5EF4-FFF2-40B4-BE49-F238E27FC236}">
                <a16:creationId xmlns:a16="http://schemas.microsoft.com/office/drawing/2014/main" id="{CDF7A36E-0D92-584F-B131-8F2190368DC5}"/>
              </a:ext>
            </a:extLst>
          </p:cNvPr>
          <p:cNvSpPr txBox="1"/>
          <p:nvPr/>
        </p:nvSpPr>
        <p:spPr>
          <a:xfrm>
            <a:off x="50695" y="88776"/>
            <a:ext cx="8937053"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a:t>
            </a:r>
            <a:r>
              <a:rPr lang="en-US" sz="1800" b="1" dirty="0">
                <a:solidFill>
                  <a:srgbClr val="0000FF"/>
                </a:solidFill>
                <a:latin typeface="+mj-lt"/>
              </a:rPr>
              <a:t>Why Emergence of the Ground/Excited Nucleon Mass Remains Open Problem? </a:t>
            </a:r>
          </a:p>
        </p:txBody>
      </p:sp>
      <p:sp>
        <p:nvSpPr>
          <p:cNvPr id="5" name="TextBox 4">
            <a:extLst>
              <a:ext uri="{FF2B5EF4-FFF2-40B4-BE49-F238E27FC236}">
                <a16:creationId xmlns:a16="http://schemas.microsoft.com/office/drawing/2014/main" id="{23EDD32F-28F8-6743-A3AF-3E1D0AF27454}"/>
              </a:ext>
            </a:extLst>
          </p:cNvPr>
          <p:cNvSpPr txBox="1"/>
          <p:nvPr/>
        </p:nvSpPr>
        <p:spPr>
          <a:xfrm>
            <a:off x="518160" y="627240"/>
            <a:ext cx="3560590" cy="338554"/>
          </a:xfrm>
          <a:prstGeom prst="rect">
            <a:avLst/>
          </a:prstGeom>
          <a:noFill/>
        </p:spPr>
        <p:txBody>
          <a:bodyPr wrap="none" rtlCol="0">
            <a:spAutoFit/>
          </a:bodyPr>
          <a:lstStyle/>
          <a:p>
            <a:r>
              <a:rPr lang="en-US" sz="1600" b="1" u="sng" dirty="0"/>
              <a:t>Composition of the Nucleon Mass:</a:t>
            </a:r>
          </a:p>
        </p:txBody>
      </p:sp>
      <p:pic>
        <p:nvPicPr>
          <p:cNvPr id="6" name="Picture 5">
            <a:extLst>
              <a:ext uri="{FF2B5EF4-FFF2-40B4-BE49-F238E27FC236}">
                <a16:creationId xmlns:a16="http://schemas.microsoft.com/office/drawing/2014/main" id="{E0ABD594-7753-ED44-A406-5EED7BF5B453}"/>
              </a:ext>
            </a:extLst>
          </p:cNvPr>
          <p:cNvPicPr>
            <a:picLocks noChangeAspect="1"/>
          </p:cNvPicPr>
          <p:nvPr/>
        </p:nvPicPr>
        <p:blipFill>
          <a:blip r:embed="rId2"/>
          <a:stretch>
            <a:fillRect/>
          </a:stretch>
        </p:blipFill>
        <p:spPr>
          <a:xfrm>
            <a:off x="2107021" y="1389888"/>
            <a:ext cx="2413997" cy="2128636"/>
          </a:xfrm>
          <a:prstGeom prst="rect">
            <a:avLst/>
          </a:prstGeom>
        </p:spPr>
      </p:pic>
      <p:pic>
        <p:nvPicPr>
          <p:cNvPr id="7" name="Picture 6">
            <a:extLst>
              <a:ext uri="{FF2B5EF4-FFF2-40B4-BE49-F238E27FC236}">
                <a16:creationId xmlns:a16="http://schemas.microsoft.com/office/drawing/2014/main" id="{786E7DAE-BF8B-0E48-82BC-F011A6C9FE64}"/>
              </a:ext>
            </a:extLst>
          </p:cNvPr>
          <p:cNvPicPr>
            <a:picLocks noChangeAspect="1"/>
          </p:cNvPicPr>
          <p:nvPr/>
        </p:nvPicPr>
        <p:blipFill>
          <a:blip r:embed="rId3"/>
          <a:stretch>
            <a:fillRect/>
          </a:stretch>
        </p:blipFill>
        <p:spPr>
          <a:xfrm>
            <a:off x="6651740" y="1385683"/>
            <a:ext cx="2270760" cy="2043317"/>
          </a:xfrm>
          <a:prstGeom prst="rect">
            <a:avLst/>
          </a:prstGeom>
        </p:spPr>
      </p:pic>
      <p:sp>
        <p:nvSpPr>
          <p:cNvPr id="8" name="TextBox 7">
            <a:extLst>
              <a:ext uri="{FF2B5EF4-FFF2-40B4-BE49-F238E27FC236}">
                <a16:creationId xmlns:a16="http://schemas.microsoft.com/office/drawing/2014/main" id="{9E2F0494-BFFA-A74C-958B-AE9951BA6AFA}"/>
              </a:ext>
            </a:extLst>
          </p:cNvPr>
          <p:cNvSpPr txBox="1"/>
          <p:nvPr/>
        </p:nvSpPr>
        <p:spPr>
          <a:xfrm>
            <a:off x="2867854" y="1008037"/>
            <a:ext cx="833883" cy="338554"/>
          </a:xfrm>
          <a:prstGeom prst="rect">
            <a:avLst/>
          </a:prstGeom>
          <a:noFill/>
        </p:spPr>
        <p:txBody>
          <a:bodyPr wrap="none" rtlCol="0">
            <a:spAutoFit/>
          </a:bodyPr>
          <a:lstStyle/>
          <a:p>
            <a:r>
              <a:rPr lang="en-US" sz="1600" b="1" dirty="0"/>
              <a:t>proton</a:t>
            </a:r>
          </a:p>
        </p:txBody>
      </p:sp>
      <p:sp>
        <p:nvSpPr>
          <p:cNvPr id="9" name="TextBox 8">
            <a:extLst>
              <a:ext uri="{FF2B5EF4-FFF2-40B4-BE49-F238E27FC236}">
                <a16:creationId xmlns:a16="http://schemas.microsoft.com/office/drawing/2014/main" id="{8BC6D1E5-F8E3-7245-B4C0-D10F82590F2D}"/>
              </a:ext>
            </a:extLst>
          </p:cNvPr>
          <p:cNvSpPr txBox="1"/>
          <p:nvPr/>
        </p:nvSpPr>
        <p:spPr>
          <a:xfrm>
            <a:off x="7310269" y="1005840"/>
            <a:ext cx="947695" cy="338554"/>
          </a:xfrm>
          <a:prstGeom prst="rect">
            <a:avLst/>
          </a:prstGeom>
          <a:noFill/>
        </p:spPr>
        <p:txBody>
          <a:bodyPr wrap="none" rtlCol="0">
            <a:spAutoFit/>
          </a:bodyPr>
          <a:lstStyle/>
          <a:p>
            <a:r>
              <a:rPr lang="en-US" sz="1600" b="1" dirty="0">
                <a:solidFill>
                  <a:srgbClr val="7030A0"/>
                </a:solidFill>
              </a:rPr>
              <a:t>neutron</a:t>
            </a:r>
          </a:p>
        </p:txBody>
      </p:sp>
      <p:sp>
        <p:nvSpPr>
          <p:cNvPr id="10" name="TextBox 9">
            <a:extLst>
              <a:ext uri="{FF2B5EF4-FFF2-40B4-BE49-F238E27FC236}">
                <a16:creationId xmlns:a16="http://schemas.microsoft.com/office/drawing/2014/main" id="{12DBC6D7-4F4E-C64C-9131-EFD1F7D792A0}"/>
              </a:ext>
            </a:extLst>
          </p:cNvPr>
          <p:cNvSpPr txBox="1"/>
          <p:nvPr/>
        </p:nvSpPr>
        <p:spPr>
          <a:xfrm>
            <a:off x="121227" y="1640501"/>
            <a:ext cx="1380506" cy="584775"/>
          </a:xfrm>
          <a:prstGeom prst="rect">
            <a:avLst/>
          </a:prstGeom>
          <a:noFill/>
        </p:spPr>
        <p:txBody>
          <a:bodyPr wrap="none" rtlCol="0">
            <a:spAutoFit/>
          </a:bodyPr>
          <a:lstStyle/>
          <a:p>
            <a:r>
              <a:rPr lang="en-US" sz="1600" dirty="0"/>
              <a:t>938.2720813</a:t>
            </a:r>
          </a:p>
          <a:p>
            <a:r>
              <a:rPr lang="en-US" sz="1600" dirty="0"/>
              <a:t>±0.0000058</a:t>
            </a:r>
          </a:p>
        </p:txBody>
      </p:sp>
      <p:sp>
        <p:nvSpPr>
          <p:cNvPr id="11" name="TextBox 10">
            <a:extLst>
              <a:ext uri="{FF2B5EF4-FFF2-40B4-BE49-F238E27FC236}">
                <a16:creationId xmlns:a16="http://schemas.microsoft.com/office/drawing/2014/main" id="{3F52B780-224B-7549-B6AC-A8179590BE12}"/>
              </a:ext>
            </a:extLst>
          </p:cNvPr>
          <p:cNvSpPr txBox="1"/>
          <p:nvPr/>
        </p:nvSpPr>
        <p:spPr>
          <a:xfrm>
            <a:off x="121227" y="1162482"/>
            <a:ext cx="1843774" cy="338554"/>
          </a:xfrm>
          <a:prstGeom prst="rect">
            <a:avLst/>
          </a:prstGeom>
          <a:noFill/>
        </p:spPr>
        <p:txBody>
          <a:bodyPr wrap="none" rtlCol="0">
            <a:spAutoFit/>
          </a:bodyPr>
          <a:lstStyle/>
          <a:p>
            <a:r>
              <a:rPr lang="en-US" sz="1600" b="1" dirty="0" err="1"/>
              <a:t>M</a:t>
            </a:r>
            <a:r>
              <a:rPr lang="en-US" sz="1600" b="1" baseline="-25000" dirty="0" err="1"/>
              <a:t>p</a:t>
            </a:r>
            <a:r>
              <a:rPr lang="en-US" sz="1600" b="1" dirty="0"/>
              <a:t>, MeV (PDG22)</a:t>
            </a:r>
          </a:p>
        </p:txBody>
      </p:sp>
      <p:sp>
        <p:nvSpPr>
          <p:cNvPr id="12" name="TextBox 11">
            <a:extLst>
              <a:ext uri="{FF2B5EF4-FFF2-40B4-BE49-F238E27FC236}">
                <a16:creationId xmlns:a16="http://schemas.microsoft.com/office/drawing/2014/main" id="{76C7717C-11DA-BB40-987F-7B4D1758110F}"/>
              </a:ext>
            </a:extLst>
          </p:cNvPr>
          <p:cNvSpPr txBox="1"/>
          <p:nvPr/>
        </p:nvSpPr>
        <p:spPr>
          <a:xfrm>
            <a:off x="4661950" y="1162482"/>
            <a:ext cx="1843774" cy="338554"/>
          </a:xfrm>
          <a:prstGeom prst="rect">
            <a:avLst/>
          </a:prstGeom>
          <a:noFill/>
        </p:spPr>
        <p:txBody>
          <a:bodyPr wrap="none" rtlCol="0">
            <a:spAutoFit/>
          </a:bodyPr>
          <a:lstStyle/>
          <a:p>
            <a:r>
              <a:rPr lang="en-US" sz="1600" b="1" dirty="0"/>
              <a:t>M</a:t>
            </a:r>
            <a:r>
              <a:rPr lang="en-US" sz="1600" b="1" baseline="-25000" dirty="0"/>
              <a:t>n</a:t>
            </a:r>
            <a:r>
              <a:rPr lang="en-US" sz="1600" b="1" dirty="0"/>
              <a:t>, MeV (PDG22)</a:t>
            </a:r>
          </a:p>
        </p:txBody>
      </p:sp>
      <p:sp>
        <p:nvSpPr>
          <p:cNvPr id="13" name="TextBox 12">
            <a:extLst>
              <a:ext uri="{FF2B5EF4-FFF2-40B4-BE49-F238E27FC236}">
                <a16:creationId xmlns:a16="http://schemas.microsoft.com/office/drawing/2014/main" id="{6B4A824F-54D7-CF4F-B0EE-F33D95DCD933}"/>
              </a:ext>
            </a:extLst>
          </p:cNvPr>
          <p:cNvSpPr txBox="1"/>
          <p:nvPr/>
        </p:nvSpPr>
        <p:spPr>
          <a:xfrm>
            <a:off x="4893584" y="1640501"/>
            <a:ext cx="1380506" cy="584775"/>
          </a:xfrm>
          <a:prstGeom prst="rect">
            <a:avLst/>
          </a:prstGeom>
          <a:noFill/>
        </p:spPr>
        <p:txBody>
          <a:bodyPr wrap="none" rtlCol="0">
            <a:spAutoFit/>
          </a:bodyPr>
          <a:lstStyle/>
          <a:p>
            <a:r>
              <a:rPr lang="en-US" sz="1600" dirty="0"/>
              <a:t>939.5654133</a:t>
            </a:r>
          </a:p>
          <a:p>
            <a:r>
              <a:rPr lang="en-US" sz="1600" dirty="0"/>
              <a:t>±0.0000058</a:t>
            </a:r>
          </a:p>
        </p:txBody>
      </p:sp>
      <p:sp>
        <p:nvSpPr>
          <p:cNvPr id="14" name="TextBox 13">
            <a:extLst>
              <a:ext uri="{FF2B5EF4-FFF2-40B4-BE49-F238E27FC236}">
                <a16:creationId xmlns:a16="http://schemas.microsoft.com/office/drawing/2014/main" id="{7876F6F8-7640-4A48-82C1-C5E0A812D5E3}"/>
              </a:ext>
            </a:extLst>
          </p:cNvPr>
          <p:cNvSpPr txBox="1"/>
          <p:nvPr/>
        </p:nvSpPr>
        <p:spPr>
          <a:xfrm>
            <a:off x="51181" y="2268639"/>
            <a:ext cx="1874231" cy="584775"/>
          </a:xfrm>
          <a:prstGeom prst="rect">
            <a:avLst/>
          </a:prstGeom>
          <a:noFill/>
        </p:spPr>
        <p:txBody>
          <a:bodyPr wrap="none" rtlCol="0">
            <a:spAutoFit/>
          </a:bodyPr>
          <a:lstStyle/>
          <a:p>
            <a:r>
              <a:rPr lang="en-US" sz="1600" dirty="0"/>
              <a:t>Sum of bare quark</a:t>
            </a:r>
          </a:p>
          <a:p>
            <a:r>
              <a:rPr lang="en-US" sz="1600" dirty="0"/>
              <a:t>masses, MeV</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965D0B8-4464-7141-9E9E-7B6FAFED2A6E}"/>
                  </a:ext>
                </a:extLst>
              </p:cNvPr>
              <p:cNvSpPr txBox="1"/>
              <p:nvPr/>
            </p:nvSpPr>
            <p:spPr>
              <a:xfrm>
                <a:off x="28859" y="2992879"/>
                <a:ext cx="2097562" cy="598241"/>
              </a:xfrm>
              <a:prstGeom prst="rect">
                <a:avLst/>
              </a:prstGeom>
              <a:noFill/>
            </p:spPr>
            <p:txBody>
              <a:bodyPr wrap="none" rtlCol="0">
                <a:spAutoFit/>
              </a:bodyPr>
              <a:lstStyle/>
              <a:p>
                <a:r>
                  <a:rPr lang="en-US" sz="1600" dirty="0"/>
                  <a:t>2.16+2.16+4.67</a:t>
                </a:r>
              </a:p>
              <a:p>
                <a:r>
                  <a:rPr lang="en-US" sz="1600" dirty="0"/>
                  <a:t>=</a:t>
                </a:r>
                <a14:m>
                  <m:oMath xmlns:m="http://schemas.openxmlformats.org/officeDocument/2006/math">
                    <m:sSubSup>
                      <m:sSubSupPr>
                        <m:ctrlPr>
                          <a:rPr lang="en-US" sz="1600" i="1" smtClean="0">
                            <a:latin typeface="Cambria Math" panose="02040503050406030204" pitchFamily="18" charset="0"/>
                          </a:rPr>
                        </m:ctrlPr>
                      </m:sSubSupPr>
                      <m:e>
                        <m:r>
                          <a:rPr lang="en-US" sz="1600" b="0" i="1" smtClean="0">
                            <a:latin typeface="Cambria Math" panose="02040503050406030204" pitchFamily="18" charset="0"/>
                          </a:rPr>
                          <m:t>8.99</m:t>
                        </m:r>
                      </m:e>
                      <m:sub>
                        <m:r>
                          <a:rPr lang="en-US" sz="1600" b="0" i="1" smtClean="0">
                            <a:latin typeface="Cambria Math" panose="02040503050406030204" pitchFamily="18" charset="0"/>
                          </a:rPr>
                          <m:t>−0.65</m:t>
                        </m:r>
                      </m:sub>
                      <m:sup>
                        <m:r>
                          <a:rPr lang="en-US" sz="1600" b="0" i="1" smtClean="0">
                            <a:latin typeface="Cambria Math" panose="02040503050406030204" pitchFamily="18" charset="0"/>
                          </a:rPr>
                          <m:t>+1.45</m:t>
                        </m:r>
                      </m:sup>
                    </m:sSubSup>
                  </m:oMath>
                </a14:m>
                <a:r>
                  <a:rPr lang="en-US" sz="1600" dirty="0"/>
                  <a:t> or &lt; 1.1% </a:t>
                </a:r>
              </a:p>
            </p:txBody>
          </p:sp>
        </mc:Choice>
        <mc:Fallback xmlns="">
          <p:sp>
            <p:nvSpPr>
              <p:cNvPr id="16" name="TextBox 15">
                <a:extLst>
                  <a:ext uri="{FF2B5EF4-FFF2-40B4-BE49-F238E27FC236}">
                    <a16:creationId xmlns:a16="http://schemas.microsoft.com/office/drawing/2014/main" id="{7965D0B8-4464-7141-9E9E-7B6FAFED2A6E}"/>
                  </a:ext>
                </a:extLst>
              </p:cNvPr>
              <p:cNvSpPr txBox="1">
                <a:spLocks noRot="1" noChangeAspect="1" noMove="1" noResize="1" noEditPoints="1" noAdjustHandles="1" noChangeArrowheads="1" noChangeShapeType="1" noTextEdit="1"/>
              </p:cNvSpPr>
              <p:nvPr/>
            </p:nvSpPr>
            <p:spPr>
              <a:xfrm>
                <a:off x="28859" y="2992879"/>
                <a:ext cx="2097562" cy="598241"/>
              </a:xfrm>
              <a:prstGeom prst="rect">
                <a:avLst/>
              </a:prstGeom>
              <a:blipFill>
                <a:blip r:embed="rId4"/>
                <a:stretch>
                  <a:fillRect l="-1807" t="-2083" r="-602" b="-125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48DB540-23E6-A34C-9F48-5007A80F6AA4}"/>
              </a:ext>
            </a:extLst>
          </p:cNvPr>
          <p:cNvSpPr txBox="1"/>
          <p:nvPr/>
        </p:nvSpPr>
        <p:spPr>
          <a:xfrm>
            <a:off x="4893584" y="2223736"/>
            <a:ext cx="1874231" cy="584775"/>
          </a:xfrm>
          <a:prstGeom prst="rect">
            <a:avLst/>
          </a:prstGeom>
          <a:noFill/>
        </p:spPr>
        <p:txBody>
          <a:bodyPr wrap="none" rtlCol="0">
            <a:spAutoFit/>
          </a:bodyPr>
          <a:lstStyle/>
          <a:p>
            <a:r>
              <a:rPr lang="en-US" sz="1600" dirty="0"/>
              <a:t>Sum of bare quark</a:t>
            </a:r>
          </a:p>
          <a:p>
            <a:r>
              <a:rPr lang="en-US" sz="1600" dirty="0"/>
              <a:t>masses, MeV</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57B4F77-E51C-9C46-A71B-B80F48F266CE}"/>
                  </a:ext>
                </a:extLst>
              </p:cNvPr>
              <p:cNvSpPr txBox="1"/>
              <p:nvPr/>
            </p:nvSpPr>
            <p:spPr>
              <a:xfrm>
                <a:off x="4893584" y="2975282"/>
                <a:ext cx="2326791" cy="594715"/>
              </a:xfrm>
              <a:prstGeom prst="rect">
                <a:avLst/>
              </a:prstGeom>
              <a:noFill/>
            </p:spPr>
            <p:txBody>
              <a:bodyPr wrap="none" rtlCol="0">
                <a:spAutoFit/>
              </a:bodyPr>
              <a:lstStyle/>
              <a:p>
                <a:r>
                  <a:rPr lang="en-US" sz="1600" dirty="0"/>
                  <a:t>4.67+4.67+2.16</a:t>
                </a:r>
              </a:p>
              <a:p>
                <a:r>
                  <a:rPr lang="en-US" sz="1600" dirty="0"/>
                  <a:t>= </a:t>
                </a:r>
                <a14:m>
                  <m:oMath xmlns:m="http://schemas.openxmlformats.org/officeDocument/2006/math">
                    <m:sSubSup>
                      <m:sSubSupPr>
                        <m:ctrlPr>
                          <a:rPr lang="en-US" sz="1600" i="1">
                            <a:latin typeface="Cambria Math" panose="02040503050406030204" pitchFamily="18" charset="0"/>
                          </a:rPr>
                        </m:ctrlPr>
                      </m:sSubSupPr>
                      <m:e>
                        <m:r>
                          <a:rPr lang="en-US" sz="1600" b="0" i="1" smtClean="0">
                            <a:latin typeface="Cambria Math" panose="02040503050406030204" pitchFamily="18" charset="0"/>
                          </a:rPr>
                          <m:t>11</m:t>
                        </m:r>
                        <m:r>
                          <a:rPr lang="en-US" sz="1600" i="1">
                            <a:latin typeface="Cambria Math" panose="02040503050406030204" pitchFamily="18" charset="0"/>
                          </a:rPr>
                          <m:t>.</m:t>
                        </m:r>
                        <m:r>
                          <a:rPr lang="en-US" sz="1600" b="0" i="1" smtClean="0">
                            <a:latin typeface="Cambria Math" panose="02040503050406030204" pitchFamily="18" charset="0"/>
                          </a:rPr>
                          <m:t>50</m:t>
                        </m:r>
                      </m:e>
                      <m:sub>
                        <m:r>
                          <a:rPr lang="en-US" sz="1600" i="1">
                            <a:latin typeface="Cambria Math" panose="02040503050406030204" pitchFamily="18" charset="0"/>
                          </a:rPr>
                          <m:t>−0.6</m:t>
                        </m:r>
                        <m:r>
                          <a:rPr lang="en-US" sz="1600" b="0" i="1" smtClean="0">
                            <a:latin typeface="Cambria Math" panose="02040503050406030204" pitchFamily="18" charset="0"/>
                          </a:rPr>
                          <m:t>0</m:t>
                        </m:r>
                      </m:sub>
                      <m:sup>
                        <m:r>
                          <a:rPr lang="en-US" sz="1600" i="1">
                            <a:latin typeface="Cambria Math" panose="02040503050406030204" pitchFamily="18" charset="0"/>
                          </a:rPr>
                          <m:t>+1.45</m:t>
                        </m:r>
                      </m:sup>
                    </m:sSubSup>
                  </m:oMath>
                </a14:m>
                <a:r>
                  <a:rPr lang="en-US" sz="1600" dirty="0"/>
                  <a:t>  or &lt; 1.4% </a:t>
                </a:r>
              </a:p>
            </p:txBody>
          </p:sp>
        </mc:Choice>
        <mc:Fallback xmlns="">
          <p:sp>
            <p:nvSpPr>
              <p:cNvPr id="18" name="TextBox 17">
                <a:extLst>
                  <a:ext uri="{FF2B5EF4-FFF2-40B4-BE49-F238E27FC236}">
                    <a16:creationId xmlns:a16="http://schemas.microsoft.com/office/drawing/2014/main" id="{057B4F77-E51C-9C46-A71B-B80F48F266CE}"/>
                  </a:ext>
                </a:extLst>
              </p:cNvPr>
              <p:cNvSpPr txBox="1">
                <a:spLocks noRot="1" noChangeAspect="1" noMove="1" noResize="1" noEditPoints="1" noAdjustHandles="1" noChangeArrowheads="1" noChangeShapeType="1" noTextEdit="1"/>
              </p:cNvSpPr>
              <p:nvPr/>
            </p:nvSpPr>
            <p:spPr>
              <a:xfrm>
                <a:off x="4893584" y="2975282"/>
                <a:ext cx="2326791" cy="594715"/>
              </a:xfrm>
              <a:prstGeom prst="rect">
                <a:avLst/>
              </a:prstGeom>
              <a:blipFill>
                <a:blip r:embed="rId5"/>
                <a:stretch>
                  <a:fillRect l="-1630" t="-4167" r="-543" b="-10417"/>
                </a:stretch>
              </a:blipFill>
            </p:spPr>
            <p:txBody>
              <a:bodyPr/>
              <a:lstStyle/>
              <a:p>
                <a:r>
                  <a:rPr lang="en-US">
                    <a:noFill/>
                  </a:rPr>
                  <a:t> </a:t>
                </a:r>
              </a:p>
            </p:txBody>
          </p:sp>
        </mc:Fallback>
      </mc:AlternateContent>
      <p:sp>
        <p:nvSpPr>
          <p:cNvPr id="26" name="Slide Number Placeholder 1">
            <a:extLst>
              <a:ext uri="{FF2B5EF4-FFF2-40B4-BE49-F238E27FC236}">
                <a16:creationId xmlns:a16="http://schemas.microsoft.com/office/drawing/2014/main" id="{A578A811-2B7C-5146-8ED9-1AB0851E0B81}"/>
              </a:ext>
            </a:extLst>
          </p:cNvPr>
          <p:cNvSpPr txBox="1">
            <a:spLocks/>
          </p:cNvSpPr>
          <p:nvPr/>
        </p:nvSpPr>
        <p:spPr>
          <a:xfrm>
            <a:off x="8549640" y="6553199"/>
            <a:ext cx="486064" cy="304801"/>
          </a:xfrm>
          <a:prstGeom prst="rect">
            <a:avLst/>
          </a:prstGeom>
        </p:spPr>
        <p:txBody>
          <a:bodyPr/>
          <a:lstStyle>
            <a:defPPr>
              <a:defRPr lang="en-US"/>
            </a:defPPr>
            <a:lvl1pPr algn="l" rtl="0" fontAlgn="base">
              <a:spcBef>
                <a:spcPct val="0"/>
              </a:spcBef>
              <a:spcAft>
                <a:spcPct val="0"/>
              </a:spcAft>
              <a:defRPr sz="3600" kern="1200">
                <a:solidFill>
                  <a:schemeClr val="tx1"/>
                </a:solidFill>
                <a:latin typeface="Arial" pitchFamily="34" charset="0"/>
                <a:ea typeface="+mn-ea"/>
                <a:cs typeface="Arial" pitchFamily="34" charset="0"/>
              </a:defRPr>
            </a:lvl1pPr>
            <a:lvl2pPr marL="457177"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353"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53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706"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5883" algn="l" defTabSz="914353" rtl="0" eaLnBrk="1" latinLnBrk="0" hangingPunct="1">
              <a:defRPr sz="3600" kern="1200">
                <a:solidFill>
                  <a:schemeClr val="tx1"/>
                </a:solidFill>
                <a:latin typeface="Arial" pitchFamily="34" charset="0"/>
                <a:ea typeface="+mn-ea"/>
                <a:cs typeface="Arial" pitchFamily="34" charset="0"/>
              </a:defRPr>
            </a:lvl6pPr>
            <a:lvl7pPr marL="2743060" algn="l" defTabSz="914353" rtl="0" eaLnBrk="1" latinLnBrk="0" hangingPunct="1">
              <a:defRPr sz="3600" kern="1200">
                <a:solidFill>
                  <a:schemeClr val="tx1"/>
                </a:solidFill>
                <a:latin typeface="Arial" pitchFamily="34" charset="0"/>
                <a:ea typeface="+mn-ea"/>
                <a:cs typeface="Arial" pitchFamily="34" charset="0"/>
              </a:defRPr>
            </a:lvl7pPr>
            <a:lvl8pPr marL="3200236" algn="l" defTabSz="914353" rtl="0" eaLnBrk="1" latinLnBrk="0" hangingPunct="1">
              <a:defRPr sz="3600" kern="1200">
                <a:solidFill>
                  <a:schemeClr val="tx1"/>
                </a:solidFill>
                <a:latin typeface="Arial" pitchFamily="34" charset="0"/>
                <a:ea typeface="+mn-ea"/>
                <a:cs typeface="Arial" pitchFamily="34" charset="0"/>
              </a:defRPr>
            </a:lvl8pPr>
            <a:lvl9pPr marL="3657413" algn="l" defTabSz="914353" rtl="0" eaLnBrk="1" latinLnBrk="0" hangingPunct="1">
              <a:defRPr sz="3600" kern="1200">
                <a:solidFill>
                  <a:schemeClr val="tx1"/>
                </a:solidFill>
                <a:latin typeface="Arial" pitchFamily="34" charset="0"/>
                <a:ea typeface="+mn-ea"/>
                <a:cs typeface="Arial" pitchFamily="34" charset="0"/>
              </a:defRPr>
            </a:lvl9pPr>
          </a:lstStyle>
          <a:p>
            <a:pPr algn="ctr">
              <a:defRPr/>
            </a:pPr>
            <a:r>
              <a:rPr lang="fr-FR" sz="1200" dirty="0">
                <a:solidFill>
                  <a:srgbClr val="000000"/>
                </a:solidFill>
              </a:rPr>
              <a:t>2</a:t>
            </a:r>
          </a:p>
        </p:txBody>
      </p:sp>
      <p:sp>
        <p:nvSpPr>
          <p:cNvPr id="2" name="TextBox 1">
            <a:extLst>
              <a:ext uri="{FF2B5EF4-FFF2-40B4-BE49-F238E27FC236}">
                <a16:creationId xmlns:a16="http://schemas.microsoft.com/office/drawing/2014/main" id="{21BA2F74-F3E1-444C-BE1F-37BE3F5D0F06}"/>
              </a:ext>
            </a:extLst>
          </p:cNvPr>
          <p:cNvSpPr txBox="1"/>
          <p:nvPr/>
        </p:nvSpPr>
        <p:spPr>
          <a:xfrm>
            <a:off x="356256" y="3646564"/>
            <a:ext cx="8329523" cy="3416320"/>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800" b="1" dirty="0">
                <a:solidFill>
                  <a:srgbClr val="0000FF"/>
                </a:solidFill>
              </a:rPr>
              <a:t>Higgs mechanism generates the masses of bare quarks with &lt;2 % contribution into measured nucleon mass</a:t>
            </a:r>
          </a:p>
          <a:p>
            <a:pPr marL="285750" indent="-285750">
              <a:buClr>
                <a:schemeClr val="tx1"/>
              </a:buClr>
              <a:buFont typeface="Arial" panose="020B0604020202020204" pitchFamily="34" charset="0"/>
              <a:buChar char="•"/>
            </a:pPr>
            <a:endParaRPr lang="en-US" sz="1800" b="1" dirty="0">
              <a:solidFill>
                <a:srgbClr val="0000FF"/>
              </a:solidFill>
            </a:endParaRPr>
          </a:p>
          <a:p>
            <a:pPr marL="285750" indent="-285750">
              <a:buClr>
                <a:schemeClr val="tx1"/>
              </a:buClr>
              <a:buFont typeface="Arial" panose="020B0604020202020204" pitchFamily="34" charset="0"/>
              <a:buChar char="•"/>
            </a:pPr>
            <a:r>
              <a:rPr lang="en-US" sz="1800" b="1" dirty="0">
                <a:solidFill>
                  <a:srgbClr val="0000FF"/>
                </a:solidFill>
              </a:rPr>
              <a:t>Dominant part of nucleon mass is generated in processes other than the Higgs mechanism.</a:t>
            </a:r>
          </a:p>
          <a:p>
            <a:pPr marL="285750" indent="-285750">
              <a:buClr>
                <a:schemeClr val="tx1"/>
              </a:buClr>
              <a:buFont typeface="Arial" panose="020B0604020202020204" pitchFamily="34" charset="0"/>
              <a:buChar char="•"/>
            </a:pPr>
            <a:endParaRPr lang="en-US" sz="1800" b="1" dirty="0">
              <a:solidFill>
                <a:srgbClr val="0000FF"/>
              </a:solidFill>
            </a:endParaRPr>
          </a:p>
          <a:p>
            <a:pPr marL="285750" indent="-285750">
              <a:buClr>
                <a:schemeClr val="tx1"/>
              </a:buClr>
              <a:buFont typeface="Arial" panose="020B0604020202020204" pitchFamily="34" charset="0"/>
              <a:buChar char="•"/>
            </a:pPr>
            <a:r>
              <a:rPr lang="en-US" sz="1800" b="1" dirty="0">
                <a:solidFill>
                  <a:srgbClr val="0000FF"/>
                </a:solidFill>
              </a:rPr>
              <a:t>CSM paradigm on EHM supported by the experiments on hadron structure studies demonstrates the dominant part of hadron mass is created by strong interaction in the strongly-coupled regime when QCD running coupling </a:t>
            </a:r>
            <a:r>
              <a:rPr lang="en-US" sz="1800" b="1" dirty="0">
                <a:solidFill>
                  <a:srgbClr val="0000FF"/>
                </a:solidFill>
                <a:latin typeface="Symbol" pitchFamily="2" charset="2"/>
              </a:rPr>
              <a:t>a</a:t>
            </a:r>
            <a:r>
              <a:rPr lang="en-US" sz="1800" b="1" baseline="-25000" dirty="0">
                <a:solidFill>
                  <a:srgbClr val="0000FF"/>
                </a:solidFill>
              </a:rPr>
              <a:t>s</a:t>
            </a:r>
            <a:r>
              <a:rPr lang="en-US" sz="1800" b="1" dirty="0">
                <a:solidFill>
                  <a:srgbClr val="0000FF"/>
                </a:solidFill>
              </a:rPr>
              <a:t>/</a:t>
            </a:r>
            <a:r>
              <a:rPr lang="en-US" sz="1800" b="1" dirty="0">
                <a:solidFill>
                  <a:srgbClr val="0000FF"/>
                </a:solidFill>
                <a:latin typeface="Symbol" pitchFamily="2" charset="2"/>
              </a:rPr>
              <a:t>p</a:t>
            </a:r>
            <a:r>
              <a:rPr lang="en-US" sz="1800" b="1" dirty="0">
                <a:solidFill>
                  <a:srgbClr val="0000FF"/>
                </a:solidFill>
                <a:sym typeface="Wingdings" pitchFamily="2" charset="2"/>
              </a:rPr>
              <a:t>1</a:t>
            </a:r>
            <a:endParaRPr lang="en-US" sz="1800" b="1" dirty="0">
              <a:solidFill>
                <a:srgbClr val="0000FF"/>
              </a:solidFill>
            </a:endParaRPr>
          </a:p>
          <a:p>
            <a:pPr marL="285750" indent="-285750">
              <a:buFont typeface="Arial" panose="020B0604020202020204" pitchFamily="34" charset="0"/>
              <a:buChar char="•"/>
            </a:pPr>
            <a:endParaRPr lang="en-US" sz="1800" b="1" dirty="0">
              <a:solidFill>
                <a:srgbClr val="0000FF"/>
              </a:solidFill>
            </a:endParaRPr>
          </a:p>
          <a:p>
            <a:endParaRPr lang="en-US" sz="1800" b="1" dirty="0">
              <a:solidFill>
                <a:srgbClr val="0000FF"/>
              </a:solidFill>
            </a:endParaRPr>
          </a:p>
        </p:txBody>
      </p:sp>
    </p:spTree>
    <p:extLst>
      <p:ext uri="{BB962C8B-B14F-4D97-AF65-F5344CB8AC3E}">
        <p14:creationId xmlns:p14="http://schemas.microsoft.com/office/powerpoint/2010/main" val="26167803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
          <p:cNvSpPr>
            <a:spLocks noGrp="1" noChangeArrowheads="1"/>
          </p:cNvSpPr>
          <p:nvPr>
            <p:ph type="title"/>
          </p:nvPr>
        </p:nvSpPr>
        <p:spPr>
          <a:xfrm>
            <a:off x="2" y="2"/>
            <a:ext cx="9047163" cy="863601"/>
          </a:xfrm>
        </p:spPr>
        <p:txBody>
          <a:bodyPr>
            <a:normAutofit/>
          </a:bodyPr>
          <a:lstStyle/>
          <a:p>
            <a:r>
              <a:rPr lang="en-US" sz="2000" dirty="0">
                <a:solidFill>
                  <a:srgbClr val="FF0000"/>
                </a:solidFill>
              </a:rPr>
              <a:t> </a:t>
            </a:r>
            <a:r>
              <a:rPr lang="en-US" sz="2000" dirty="0">
                <a:solidFill>
                  <a:srgbClr val="0000FF"/>
                </a:solidFill>
              </a:rPr>
              <a:t>Approaches for Extraction of </a:t>
            </a:r>
            <a:r>
              <a:rPr lang="en-US" sz="2000" dirty="0" err="1">
                <a:solidFill>
                  <a:srgbClr val="0000FF"/>
                </a:solidFill>
                <a:latin typeface="Symbol" panose="05050102010706020507" pitchFamily="18" charset="2"/>
              </a:rPr>
              <a:t>g</a:t>
            </a:r>
            <a:r>
              <a:rPr lang="en-US" sz="2000" baseline="-25000" dirty="0" err="1">
                <a:solidFill>
                  <a:srgbClr val="0000FF"/>
                </a:solidFill>
              </a:rPr>
              <a:t>v</a:t>
            </a:r>
            <a:r>
              <a:rPr lang="en-US" sz="2000" dirty="0" err="1">
                <a:solidFill>
                  <a:srgbClr val="0000FF"/>
                </a:solidFill>
              </a:rPr>
              <a:t>NN</a:t>
            </a:r>
            <a:r>
              <a:rPr lang="en-US" sz="2000" dirty="0">
                <a:solidFill>
                  <a:srgbClr val="0000FF"/>
                </a:solidFill>
              </a:rPr>
              <a:t>* Electrocouplings from the CLAS Exclusive Meson Electroproduction Data </a:t>
            </a:r>
          </a:p>
        </p:txBody>
      </p:sp>
      <p:sp>
        <p:nvSpPr>
          <p:cNvPr id="3" name="Content Placeholder 2"/>
          <p:cNvSpPr>
            <a:spLocks noGrp="1"/>
          </p:cNvSpPr>
          <p:nvPr>
            <p:ph idx="1"/>
          </p:nvPr>
        </p:nvSpPr>
        <p:spPr>
          <a:xfrm>
            <a:off x="74613" y="981955"/>
            <a:ext cx="8994774" cy="5322644"/>
          </a:xfrm>
        </p:spPr>
        <p:txBody>
          <a:bodyPr>
            <a:normAutofit fontScale="25000" lnSpcReduction="20000"/>
          </a:bodyPr>
          <a:lstStyle/>
          <a:p>
            <a:pPr marL="0" indent="0">
              <a:buNone/>
            </a:pPr>
            <a:r>
              <a:rPr lang="en-US" sz="1400" b="1" dirty="0">
                <a:solidFill>
                  <a:srgbClr val="FF0000"/>
                </a:solidFill>
              </a:rPr>
              <a:t>       </a:t>
            </a:r>
          </a:p>
          <a:p>
            <a:pPr marL="0" indent="0">
              <a:buNone/>
            </a:pPr>
            <a:r>
              <a:rPr lang="en-US" sz="6400" b="1" dirty="0">
                <a:solidFill>
                  <a:srgbClr val="FF0000"/>
                </a:solidFill>
              </a:rPr>
              <a:t>    Analyses of different meson electroproduction channels independently:</a:t>
            </a:r>
          </a:p>
          <a:p>
            <a:pPr marL="0" indent="0">
              <a:buNone/>
            </a:pPr>
            <a:endParaRPr lang="en-US" sz="6400" b="1" dirty="0">
              <a:solidFill>
                <a:srgbClr val="FF0000"/>
              </a:solidFill>
            </a:endParaRPr>
          </a:p>
          <a:p>
            <a:pPr marL="800100" indent="-165100">
              <a:buFont typeface="Wingdings" pitchFamily="2" charset="2"/>
              <a:buChar char="Ø"/>
            </a:pPr>
            <a:r>
              <a:rPr lang="en-US" sz="5600" b="1" dirty="0" err="1">
                <a:latin typeface="Symbol" pitchFamily="18" charset="2"/>
              </a:rPr>
              <a:t>p</a:t>
            </a:r>
            <a:r>
              <a:rPr lang="en-US" sz="5600" b="1" baseline="30000" dirty="0" err="1"/>
              <a:t>+</a:t>
            </a:r>
            <a:r>
              <a:rPr lang="en-US" sz="5600" b="1" dirty="0" err="1"/>
              <a:t>n</a:t>
            </a:r>
            <a:r>
              <a:rPr lang="en-US" sz="5600" b="1" dirty="0"/>
              <a:t> and </a:t>
            </a:r>
            <a:r>
              <a:rPr lang="en-US" sz="5600" b="1" dirty="0">
                <a:latin typeface="Symbol" pitchFamily="18" charset="2"/>
              </a:rPr>
              <a:t>p</a:t>
            </a:r>
            <a:r>
              <a:rPr lang="en-US" sz="5600" b="1" baseline="30000" dirty="0"/>
              <a:t>0</a:t>
            </a:r>
            <a:r>
              <a:rPr lang="en-US" sz="5600" b="1" dirty="0"/>
              <a:t>p channels:</a:t>
            </a:r>
          </a:p>
          <a:p>
            <a:pPr marL="800100" indent="-165100">
              <a:buNone/>
            </a:pPr>
            <a:r>
              <a:rPr lang="en-US" sz="5600" dirty="0"/>
              <a:t>             </a:t>
            </a:r>
            <a:r>
              <a:rPr lang="en-US" sz="5600" b="1" dirty="0"/>
              <a:t>Unitary Isobar Model  (UIM) and Fixed-t Dispersion Relations (DR)</a:t>
            </a:r>
          </a:p>
          <a:p>
            <a:pPr marL="800100" indent="-165100">
              <a:spcBef>
                <a:spcPts val="300"/>
              </a:spcBef>
              <a:buNone/>
            </a:pPr>
            <a:r>
              <a:rPr lang="en-US" sz="5600" b="1" dirty="0"/>
              <a:t>                </a:t>
            </a:r>
            <a:r>
              <a:rPr lang="en-US" sz="5600" dirty="0"/>
              <a:t>I.G. Aznauryan, Phys. Rev. C67, 015209 (2003)</a:t>
            </a:r>
            <a:r>
              <a:rPr lang="en-US" sz="5600" b="1" dirty="0"/>
              <a:t> </a:t>
            </a:r>
          </a:p>
          <a:p>
            <a:pPr marL="800100" indent="-165100">
              <a:spcBef>
                <a:spcPts val="300"/>
              </a:spcBef>
              <a:buNone/>
            </a:pPr>
            <a:r>
              <a:rPr lang="en-US" sz="5600" b="1" dirty="0">
                <a:solidFill>
                  <a:srgbClr val="000000"/>
                </a:solidFill>
              </a:rPr>
              <a:t>                </a:t>
            </a:r>
            <a:r>
              <a:rPr lang="en-US" sz="5600" dirty="0">
                <a:solidFill>
                  <a:srgbClr val="000000"/>
                </a:solidFill>
              </a:rPr>
              <a:t>I.G. </a:t>
            </a:r>
            <a:r>
              <a:rPr lang="en-US" sz="5600" dirty="0" err="1">
                <a:solidFill>
                  <a:srgbClr val="000000"/>
                </a:solidFill>
              </a:rPr>
              <a:t>Aznauryan</a:t>
            </a:r>
            <a:r>
              <a:rPr lang="en-US" sz="5600" dirty="0">
                <a:solidFill>
                  <a:srgbClr val="000000"/>
                </a:solidFill>
              </a:rPr>
              <a:t> et al. (CLAS), Phys. Rev. C80, 055203 (2009) </a:t>
            </a:r>
          </a:p>
          <a:p>
            <a:pPr marL="800100" indent="-165100">
              <a:spcBef>
                <a:spcPts val="300"/>
              </a:spcBef>
              <a:buNone/>
            </a:pPr>
            <a:r>
              <a:rPr lang="en-US" sz="5600" b="1" dirty="0"/>
              <a:t>                </a:t>
            </a:r>
            <a:r>
              <a:rPr lang="en-US" sz="5600" dirty="0"/>
              <a:t>I.G. Aznauryan et al. (CLAS), Phys. Rev. C91, 045203 (2015)  </a:t>
            </a:r>
          </a:p>
          <a:p>
            <a:pPr marL="800100" indent="-165100">
              <a:buClr>
                <a:schemeClr val="tx1"/>
              </a:buClr>
              <a:buFont typeface="Wingdings" pitchFamily="2" charset="2"/>
              <a:buChar char="Ø"/>
            </a:pPr>
            <a:r>
              <a:rPr lang="en-US" sz="5600" b="1" dirty="0" err="1">
                <a:latin typeface="Symbol" pitchFamily="18" charset="2"/>
              </a:rPr>
              <a:t>h</a:t>
            </a:r>
            <a:r>
              <a:rPr lang="en-US" sz="5600" b="1" dirty="0" err="1"/>
              <a:t>p</a:t>
            </a:r>
            <a:r>
              <a:rPr lang="en-US" sz="5600" b="1" dirty="0"/>
              <a:t> channel:</a:t>
            </a:r>
          </a:p>
          <a:p>
            <a:pPr marL="800100" indent="-165100">
              <a:buClr>
                <a:schemeClr val="tx1"/>
              </a:buClr>
              <a:buNone/>
            </a:pPr>
            <a:r>
              <a:rPr lang="en-US" sz="5600" dirty="0"/>
              <a:t>            </a:t>
            </a:r>
            <a:r>
              <a:rPr lang="en-US" sz="5600" b="1" dirty="0"/>
              <a:t>Extension of UIM and DR</a:t>
            </a:r>
          </a:p>
          <a:p>
            <a:pPr marL="800100" indent="-165100">
              <a:buClr>
                <a:schemeClr val="tx1"/>
              </a:buClr>
              <a:buNone/>
            </a:pPr>
            <a:r>
              <a:rPr lang="en-US" sz="5600" dirty="0"/>
              <a:t>                  I.G. </a:t>
            </a:r>
            <a:r>
              <a:rPr lang="en-US" sz="5600" dirty="0" err="1"/>
              <a:t>Aznauryan</a:t>
            </a:r>
            <a:r>
              <a:rPr lang="en-US" sz="5600" dirty="0"/>
              <a:t>, Phys. Rev. C68, 065204 (2003)</a:t>
            </a:r>
          </a:p>
          <a:p>
            <a:pPr marL="800100" indent="-165100">
              <a:buClr>
                <a:schemeClr val="tx1"/>
              </a:buClr>
              <a:buNone/>
            </a:pPr>
            <a:r>
              <a:rPr lang="en-US" sz="5600" dirty="0"/>
              <a:t>             </a:t>
            </a:r>
            <a:r>
              <a:rPr lang="en-US" sz="5600" b="1" dirty="0"/>
              <a:t>Data fit at W&lt;1.6 GeV, assuming  N(1535)1/2</a:t>
            </a:r>
            <a:r>
              <a:rPr lang="en-US" sz="5600" b="1" baseline="30000" dirty="0"/>
              <a:t>-</a:t>
            </a:r>
            <a:r>
              <a:rPr lang="en-US" sz="5600" b="1" dirty="0"/>
              <a:t> dominance</a:t>
            </a:r>
          </a:p>
          <a:p>
            <a:pPr marL="800100" indent="-165100">
              <a:buClr>
                <a:schemeClr val="tx1"/>
              </a:buClr>
              <a:buNone/>
            </a:pPr>
            <a:r>
              <a:rPr lang="en-US" sz="5600" dirty="0"/>
              <a:t>                 H. </a:t>
            </a:r>
            <a:r>
              <a:rPr lang="en-US" sz="5600" dirty="0" err="1"/>
              <a:t>Denizli</a:t>
            </a:r>
            <a:r>
              <a:rPr lang="en-US" sz="5600" dirty="0"/>
              <a:t> et al. (CLAS), Phys. Rev. C76, 015204 (2007)</a:t>
            </a:r>
          </a:p>
          <a:p>
            <a:pPr marL="800100" indent="-165100">
              <a:buClr>
                <a:schemeClr val="tx1"/>
              </a:buClr>
              <a:buFont typeface="Wingdings" pitchFamily="2" charset="2"/>
              <a:buChar char="Ø"/>
            </a:pPr>
            <a:r>
              <a:rPr lang="en-US" sz="5600" b="1" dirty="0" err="1">
                <a:solidFill>
                  <a:srgbClr val="6666FF"/>
                </a:solidFill>
                <a:latin typeface="Symbol" pitchFamily="18" charset="2"/>
              </a:rPr>
              <a:t>p</a:t>
            </a:r>
            <a:r>
              <a:rPr lang="en-US" sz="5600" b="1" baseline="30000" dirty="0" err="1">
                <a:solidFill>
                  <a:srgbClr val="6666FF"/>
                </a:solidFill>
              </a:rPr>
              <a:t>+</a:t>
            </a:r>
            <a:r>
              <a:rPr lang="en-US" sz="5600" b="1" dirty="0" err="1">
                <a:solidFill>
                  <a:srgbClr val="6666FF"/>
                </a:solidFill>
                <a:latin typeface="Symbol" pitchFamily="18" charset="2"/>
              </a:rPr>
              <a:t>p</a:t>
            </a:r>
            <a:r>
              <a:rPr lang="en-US" sz="5600" b="1" baseline="30000" dirty="0" err="1">
                <a:solidFill>
                  <a:srgbClr val="6666FF"/>
                </a:solidFill>
              </a:rPr>
              <a:t>-</a:t>
            </a:r>
            <a:r>
              <a:rPr lang="en-US" sz="5600" b="1" dirty="0" err="1">
                <a:solidFill>
                  <a:srgbClr val="6666FF"/>
                </a:solidFill>
              </a:rPr>
              <a:t>p</a:t>
            </a:r>
            <a:r>
              <a:rPr lang="en-US" sz="5600" b="1" dirty="0">
                <a:solidFill>
                  <a:srgbClr val="6666FF"/>
                </a:solidFill>
              </a:rPr>
              <a:t> channel:</a:t>
            </a:r>
          </a:p>
          <a:p>
            <a:pPr marL="800100" indent="-165100">
              <a:buClr>
                <a:schemeClr val="tx1"/>
              </a:buClr>
              <a:buNone/>
            </a:pPr>
            <a:r>
              <a:rPr lang="en-US" sz="5600" dirty="0">
                <a:solidFill>
                  <a:srgbClr val="6666FF"/>
                </a:solidFill>
              </a:rPr>
              <a:t>            </a:t>
            </a:r>
            <a:r>
              <a:rPr lang="en-US" sz="5600" b="1" dirty="0">
                <a:solidFill>
                  <a:srgbClr val="6666FF"/>
                </a:solidFill>
              </a:rPr>
              <a:t>Data driven </a:t>
            </a:r>
            <a:r>
              <a:rPr lang="en-US" sz="5600" b="1" dirty="0" err="1">
                <a:solidFill>
                  <a:srgbClr val="6666FF"/>
                </a:solidFill>
              </a:rPr>
              <a:t>JLab</a:t>
            </a:r>
            <a:r>
              <a:rPr lang="en-US" sz="5600" b="1" dirty="0">
                <a:solidFill>
                  <a:srgbClr val="6666FF"/>
                </a:solidFill>
              </a:rPr>
              <a:t>-MSU meson-baryon model (JM)</a:t>
            </a:r>
          </a:p>
          <a:p>
            <a:pPr marL="800100" indent="-165100">
              <a:buClr>
                <a:schemeClr val="tx1"/>
              </a:buClr>
              <a:buNone/>
            </a:pPr>
            <a:r>
              <a:rPr lang="en-US" sz="5600" dirty="0">
                <a:solidFill>
                  <a:srgbClr val="6666FF"/>
                </a:solidFill>
              </a:rPr>
              <a:t>                  V.I. </a:t>
            </a:r>
            <a:r>
              <a:rPr lang="en-US" sz="5600" dirty="0" err="1">
                <a:solidFill>
                  <a:srgbClr val="6666FF"/>
                </a:solidFill>
              </a:rPr>
              <a:t>Mokeev</a:t>
            </a:r>
            <a:r>
              <a:rPr lang="en-US" sz="5600" dirty="0">
                <a:solidFill>
                  <a:srgbClr val="6666FF"/>
                </a:solidFill>
              </a:rPr>
              <a:t>, V.D. </a:t>
            </a:r>
            <a:r>
              <a:rPr lang="en-US" sz="5600" dirty="0" err="1">
                <a:solidFill>
                  <a:srgbClr val="6666FF"/>
                </a:solidFill>
              </a:rPr>
              <a:t>Burkert</a:t>
            </a:r>
            <a:r>
              <a:rPr lang="en-US" sz="5600" dirty="0">
                <a:solidFill>
                  <a:srgbClr val="6666FF"/>
                </a:solidFill>
              </a:rPr>
              <a:t> et al., Phys. Rev. C80, 045212 (2009)</a:t>
            </a:r>
          </a:p>
          <a:p>
            <a:pPr marL="800100" indent="-165100">
              <a:buClr>
                <a:schemeClr val="tx1"/>
              </a:buClr>
              <a:buNone/>
            </a:pPr>
            <a:r>
              <a:rPr lang="en-US" sz="5600" dirty="0">
                <a:solidFill>
                  <a:srgbClr val="6666FF"/>
                </a:solidFill>
              </a:rPr>
              <a:t>                  V.I. </a:t>
            </a:r>
            <a:r>
              <a:rPr lang="en-US" sz="5600" dirty="0" err="1">
                <a:solidFill>
                  <a:srgbClr val="6666FF"/>
                </a:solidFill>
              </a:rPr>
              <a:t>Mokeev</a:t>
            </a:r>
            <a:r>
              <a:rPr lang="en-US" sz="5600" dirty="0">
                <a:solidFill>
                  <a:srgbClr val="6666FF"/>
                </a:solidFill>
              </a:rPr>
              <a:t> et al. (CLAS), Phys. Rev. C86, 035203 (2012)</a:t>
            </a:r>
          </a:p>
          <a:p>
            <a:pPr marL="800100" indent="-165100">
              <a:buClr>
                <a:schemeClr val="tx1"/>
              </a:buClr>
              <a:buNone/>
            </a:pPr>
            <a:r>
              <a:rPr lang="en-US" sz="5600" dirty="0">
                <a:solidFill>
                  <a:srgbClr val="6666FF"/>
                </a:solidFill>
              </a:rPr>
              <a:t>                  V.I. </a:t>
            </a:r>
            <a:r>
              <a:rPr lang="en-US" sz="5600" dirty="0" err="1">
                <a:solidFill>
                  <a:srgbClr val="6666FF"/>
                </a:solidFill>
              </a:rPr>
              <a:t>Mokeev</a:t>
            </a:r>
            <a:r>
              <a:rPr lang="en-US" sz="5600" dirty="0">
                <a:solidFill>
                  <a:srgbClr val="6666FF"/>
                </a:solidFill>
              </a:rPr>
              <a:t>, V.D. </a:t>
            </a:r>
            <a:r>
              <a:rPr lang="en-US" sz="5600" dirty="0" err="1">
                <a:solidFill>
                  <a:srgbClr val="6666FF"/>
                </a:solidFill>
              </a:rPr>
              <a:t>Burkert</a:t>
            </a:r>
            <a:r>
              <a:rPr lang="en-US" sz="5600" dirty="0">
                <a:solidFill>
                  <a:srgbClr val="6666FF"/>
                </a:solidFill>
              </a:rPr>
              <a:t> et al., Phys. Rev. C93, 054016 (2016)</a:t>
            </a:r>
          </a:p>
          <a:p>
            <a:pPr marL="800100" indent="-165100">
              <a:buClr>
                <a:schemeClr val="tx1"/>
              </a:buClr>
              <a:buNone/>
            </a:pPr>
            <a:endParaRPr lang="en-US" sz="5600" dirty="0"/>
          </a:p>
          <a:p>
            <a:pPr marL="800100" indent="-165100">
              <a:buClr>
                <a:schemeClr val="tx1"/>
              </a:buClr>
              <a:buNone/>
            </a:pPr>
            <a:endParaRPr lang="en-US" sz="3200" dirty="0"/>
          </a:p>
          <a:p>
            <a:pPr>
              <a:buClr>
                <a:schemeClr val="tx1"/>
              </a:buClr>
              <a:buNone/>
            </a:pPr>
            <a:r>
              <a:rPr lang="en-US" sz="4900" b="1" dirty="0">
                <a:solidFill>
                  <a:srgbClr val="FF0000"/>
                </a:solidFill>
              </a:rPr>
              <a:t>       </a:t>
            </a:r>
            <a:r>
              <a:rPr lang="en-US" sz="6400" b="1" dirty="0">
                <a:solidFill>
                  <a:srgbClr val="FF0000"/>
                </a:solidFill>
              </a:rPr>
              <a:t>Global coupled-channel analysis of </a:t>
            </a:r>
            <a:r>
              <a:rPr lang="en-US" sz="6400" b="1" dirty="0" err="1">
                <a:solidFill>
                  <a:srgbClr val="FF0000"/>
                </a:solidFill>
                <a:latin typeface="Symbol" pitchFamily="18" charset="2"/>
              </a:rPr>
              <a:t>g</a:t>
            </a:r>
            <a:r>
              <a:rPr lang="en-US" sz="6400" b="1" baseline="-25000" dirty="0" err="1">
                <a:solidFill>
                  <a:srgbClr val="FF0000"/>
                </a:solidFill>
              </a:rPr>
              <a:t>r,v</a:t>
            </a:r>
            <a:r>
              <a:rPr lang="en-US" sz="6400" b="1" dirty="0" err="1">
                <a:solidFill>
                  <a:srgbClr val="FF0000"/>
                </a:solidFill>
              </a:rPr>
              <a:t>N</a:t>
            </a:r>
            <a:r>
              <a:rPr lang="en-US" sz="6400" b="1" dirty="0">
                <a:solidFill>
                  <a:srgbClr val="FF0000"/>
                </a:solidFill>
              </a:rPr>
              <a:t> ,</a:t>
            </a:r>
            <a:r>
              <a:rPr lang="en-US" sz="6400" b="1" dirty="0">
                <a:solidFill>
                  <a:srgbClr val="FF0000"/>
                </a:solidFill>
                <a:latin typeface="Symbol" pitchFamily="18" charset="2"/>
              </a:rPr>
              <a:t> </a:t>
            </a:r>
            <a:r>
              <a:rPr lang="en-US" sz="6400" b="1" dirty="0" err="1">
                <a:solidFill>
                  <a:srgbClr val="FF0000"/>
                </a:solidFill>
                <a:latin typeface="Symbol" pitchFamily="18" charset="2"/>
              </a:rPr>
              <a:t>p</a:t>
            </a:r>
            <a:r>
              <a:rPr lang="en-US" sz="6400" b="1" dirty="0" err="1">
                <a:solidFill>
                  <a:srgbClr val="FF0000"/>
                </a:solidFill>
              </a:rPr>
              <a:t>N</a:t>
            </a:r>
            <a:r>
              <a:rPr lang="en-US" sz="6400" b="1" dirty="0">
                <a:solidFill>
                  <a:srgbClr val="FF0000"/>
                </a:solidFill>
              </a:rPr>
              <a:t>, </a:t>
            </a:r>
            <a:r>
              <a:rPr lang="en-US" sz="6400" b="1" dirty="0" err="1">
                <a:solidFill>
                  <a:srgbClr val="FF0000"/>
                </a:solidFill>
                <a:latin typeface="Symbol" pitchFamily="18" charset="2"/>
              </a:rPr>
              <a:t>h</a:t>
            </a:r>
            <a:r>
              <a:rPr lang="en-US" sz="6400" b="1" dirty="0" err="1">
                <a:solidFill>
                  <a:srgbClr val="FF0000"/>
                </a:solidFill>
              </a:rPr>
              <a:t>N</a:t>
            </a:r>
            <a:r>
              <a:rPr lang="en-US" sz="6400" b="1" dirty="0">
                <a:solidFill>
                  <a:srgbClr val="FF0000"/>
                </a:solidFill>
              </a:rPr>
              <a:t>, </a:t>
            </a:r>
            <a:r>
              <a:rPr lang="en-US" sz="6400" b="1" dirty="0" err="1">
                <a:solidFill>
                  <a:srgbClr val="FF0000"/>
                </a:solidFill>
                <a:latin typeface="Symbol" pitchFamily="18" charset="2"/>
              </a:rPr>
              <a:t>pp</a:t>
            </a:r>
            <a:r>
              <a:rPr lang="en-US" sz="6400" b="1" dirty="0" err="1">
                <a:solidFill>
                  <a:srgbClr val="FF0000"/>
                </a:solidFill>
              </a:rPr>
              <a:t>N</a:t>
            </a:r>
            <a:r>
              <a:rPr lang="en-US" sz="6400" b="1" dirty="0">
                <a:solidFill>
                  <a:srgbClr val="FF0000"/>
                </a:solidFill>
              </a:rPr>
              <a:t>, K</a:t>
            </a:r>
            <a:r>
              <a:rPr lang="en-US" sz="6400" b="1" dirty="0">
                <a:solidFill>
                  <a:srgbClr val="FF0000"/>
                </a:solidFill>
                <a:latin typeface="Symbol" pitchFamily="18" charset="2"/>
              </a:rPr>
              <a:t>L</a:t>
            </a:r>
            <a:r>
              <a:rPr lang="en-US" sz="6400" b="1" dirty="0">
                <a:solidFill>
                  <a:srgbClr val="FF0000"/>
                </a:solidFill>
              </a:rPr>
              <a:t>, K</a:t>
            </a:r>
            <a:r>
              <a:rPr lang="en-US" sz="6400" b="1" dirty="0">
                <a:solidFill>
                  <a:srgbClr val="FF0000"/>
                </a:solidFill>
                <a:latin typeface="Symbol" pitchFamily="18" charset="2"/>
              </a:rPr>
              <a:t>S</a:t>
            </a:r>
            <a:r>
              <a:rPr lang="en-US" sz="6400" b="1" dirty="0">
                <a:solidFill>
                  <a:srgbClr val="FF0000"/>
                </a:solidFill>
              </a:rPr>
              <a:t> exclusive channels:</a:t>
            </a:r>
          </a:p>
          <a:p>
            <a:pPr>
              <a:buClr>
                <a:srgbClr val="FF0000"/>
              </a:buClr>
              <a:buNone/>
            </a:pPr>
            <a:r>
              <a:rPr lang="en-US" sz="3200" dirty="0">
                <a:solidFill>
                  <a:srgbClr val="FF0000"/>
                </a:solidFill>
              </a:rPr>
              <a:t>      </a:t>
            </a:r>
            <a:endParaRPr lang="en-US" sz="3200" dirty="0"/>
          </a:p>
          <a:p>
            <a:pPr>
              <a:buClr>
                <a:srgbClr val="FF0000"/>
              </a:buClr>
              <a:buNone/>
            </a:pPr>
            <a:r>
              <a:rPr lang="en-US" sz="5600" dirty="0"/>
              <a:t>                                 H. </a:t>
            </a:r>
            <a:r>
              <a:rPr lang="en-US" sz="5600" dirty="0" err="1"/>
              <a:t>Kamano</a:t>
            </a:r>
            <a:r>
              <a:rPr lang="en-US" sz="5600" dirty="0"/>
              <a:t>, Few Body Syst. 59, 24 (2018).   Argonne-Osaka</a:t>
            </a:r>
          </a:p>
          <a:p>
            <a:pPr>
              <a:buClr>
                <a:srgbClr val="FF0000"/>
              </a:buClr>
              <a:buNone/>
            </a:pPr>
            <a:r>
              <a:rPr lang="en-US" sz="5600" dirty="0"/>
              <a:t>                                 H. </a:t>
            </a:r>
            <a:r>
              <a:rPr lang="en-US" sz="5600" dirty="0" err="1"/>
              <a:t>Kamano</a:t>
            </a:r>
            <a:r>
              <a:rPr lang="en-US" sz="5600" dirty="0"/>
              <a:t>, JPS Conf. Proc. 13, 010012 (2017). Argonne-Osaka</a:t>
            </a:r>
          </a:p>
          <a:p>
            <a:pPr>
              <a:buClr>
                <a:srgbClr val="FF0000"/>
              </a:buClr>
              <a:buNone/>
            </a:pPr>
            <a:r>
              <a:rPr lang="en-US" sz="5600" dirty="0"/>
              <a:t>                                 </a:t>
            </a:r>
            <a:r>
              <a:rPr lang="en-US" sz="5600" dirty="0">
                <a:solidFill>
                  <a:srgbClr val="0000FF"/>
                </a:solidFill>
              </a:rPr>
              <a:t>M. Mai et al., Phys. Rev. C103, 065204 (2021) Julich-Bonn-Washington</a:t>
            </a:r>
          </a:p>
          <a:p>
            <a:pPr>
              <a:buClr>
                <a:srgbClr val="FF0000"/>
              </a:buClr>
              <a:buNone/>
            </a:pPr>
            <a:r>
              <a:rPr lang="en-US" sz="5600" dirty="0">
                <a:solidFill>
                  <a:srgbClr val="0000FF"/>
                </a:solidFill>
              </a:rPr>
              <a:t>                                 M. Mai et al., Phys. Rev. C106, 015201 (2022) Julich-Bonn-Washington           </a:t>
            </a:r>
          </a:p>
          <a:p>
            <a:pPr>
              <a:buClr>
                <a:srgbClr val="FF0000"/>
              </a:buClr>
              <a:buNone/>
            </a:pPr>
            <a:endParaRPr lang="en-US" sz="5600" dirty="0">
              <a:solidFill>
                <a:srgbClr val="0000FF"/>
              </a:solidFill>
            </a:endParaRPr>
          </a:p>
          <a:p>
            <a:pPr>
              <a:buClr>
                <a:srgbClr val="FF0000"/>
              </a:buClr>
              <a:buNone/>
            </a:pPr>
            <a:endParaRPr lang="en-US" sz="2000" dirty="0">
              <a:solidFill>
                <a:srgbClr val="FF0000"/>
              </a:solidFill>
            </a:endParaRPr>
          </a:p>
          <a:p>
            <a:pPr>
              <a:buClr>
                <a:schemeClr val="tx1"/>
              </a:buClr>
              <a:buNone/>
            </a:pPr>
            <a:r>
              <a:rPr lang="en-US" sz="1800" dirty="0"/>
              <a:t>                    </a:t>
            </a:r>
          </a:p>
          <a:p>
            <a:pPr>
              <a:buClr>
                <a:schemeClr val="tx1"/>
              </a:buClr>
              <a:buNone/>
            </a:pPr>
            <a:r>
              <a:rPr lang="en-US" sz="1800" dirty="0"/>
              <a:t>                </a:t>
            </a:r>
          </a:p>
        </p:txBody>
      </p:sp>
      <p:sp>
        <p:nvSpPr>
          <p:cNvPr id="4" name="Line 15"/>
          <p:cNvSpPr>
            <a:spLocks noChangeShapeType="1"/>
          </p:cNvSpPr>
          <p:nvPr/>
        </p:nvSpPr>
        <p:spPr bwMode="auto">
          <a:xfrm flipV="1">
            <a:off x="0" y="774620"/>
            <a:ext cx="9144000" cy="1587"/>
          </a:xfrm>
          <a:prstGeom prst="line">
            <a:avLst/>
          </a:prstGeom>
          <a:noFill/>
          <a:ln w="38100">
            <a:solidFill>
              <a:srgbClr val="0000FF"/>
            </a:solidFill>
            <a:round/>
            <a:headEnd/>
            <a:tailEnd/>
          </a:ln>
        </p:spPr>
        <p:txBody>
          <a:bodyPr/>
          <a:lstStyle/>
          <a:p>
            <a:endParaRPr lang="en-US"/>
          </a:p>
        </p:txBody>
      </p:sp>
      <p:sp>
        <p:nvSpPr>
          <p:cNvPr id="6" name="Slide Number Placeholder 4">
            <a:extLst>
              <a:ext uri="{FF2B5EF4-FFF2-40B4-BE49-F238E27FC236}">
                <a16:creationId xmlns:a16="http://schemas.microsoft.com/office/drawing/2014/main" id="{4C1C0B44-7EEB-1E48-85A3-DAE2299C36B2}"/>
              </a:ext>
            </a:extLst>
          </p:cNvPr>
          <p:cNvSpPr>
            <a:spLocks noGrp="1"/>
          </p:cNvSpPr>
          <p:nvPr>
            <p:ph type="sldNum" sz="quarter" idx="4"/>
          </p:nvPr>
        </p:nvSpPr>
        <p:spPr>
          <a:xfrm>
            <a:off x="8549640" y="6553200"/>
            <a:ext cx="486064" cy="304800"/>
          </a:xfrm>
        </p:spPr>
        <p:txBody>
          <a:bodyPr/>
          <a:lstStyle/>
          <a:p>
            <a:pPr algn="ctr">
              <a:defRPr/>
            </a:pPr>
            <a:r>
              <a:rPr lang="fr-FR" dirty="0">
                <a:solidFill>
                  <a:srgbClr val="000000"/>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335546788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2E68C-0F76-ABDF-CB99-6A7203050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0645"/>
            <a:ext cx="4830706" cy="4830706"/>
          </a:xfrm>
          <a:prstGeom prst="rect">
            <a:avLst/>
          </a:prstGeom>
        </p:spPr>
      </p:pic>
      <p:sp>
        <p:nvSpPr>
          <p:cNvPr id="5" name="TextBox 4"/>
          <p:cNvSpPr txBox="1"/>
          <p:nvPr/>
        </p:nvSpPr>
        <p:spPr>
          <a:xfrm>
            <a:off x="380767" y="36109"/>
            <a:ext cx="8374122" cy="707882"/>
          </a:xfrm>
          <a:prstGeom prst="rect">
            <a:avLst/>
          </a:prstGeom>
          <a:noFill/>
        </p:spPr>
        <p:txBody>
          <a:bodyPr wrap="square" lIns="91435" tIns="45718" rIns="91435" bIns="45718" rtlCol="0">
            <a:spAutoFit/>
          </a:bodyPr>
          <a:lstStyle/>
          <a:p>
            <a:pPr algn="ctr">
              <a:defRPr/>
            </a:pPr>
            <a:r>
              <a:rPr lang="en-US" sz="2000" b="1" dirty="0">
                <a:solidFill>
                  <a:srgbClr val="0000FF"/>
                </a:solidFill>
                <a:latin typeface="Arial"/>
              </a:rPr>
              <a:t>Electrocouplings of N(1440)1/2</a:t>
            </a:r>
            <a:r>
              <a:rPr lang="en-US" sz="2000" b="1" baseline="30000" dirty="0">
                <a:solidFill>
                  <a:srgbClr val="0000FF"/>
                </a:solidFill>
                <a:latin typeface="Arial"/>
              </a:rPr>
              <a:t>+ </a:t>
            </a:r>
            <a:r>
              <a:rPr lang="en-US" sz="2000" b="1" dirty="0">
                <a:solidFill>
                  <a:srgbClr val="0000FF"/>
                </a:solidFill>
                <a:latin typeface="Arial"/>
              </a:rPr>
              <a:t>and N(1520)3/2</a:t>
            </a:r>
            <a:r>
              <a:rPr lang="en-US" sz="2000" b="1" baseline="30000" dirty="0">
                <a:solidFill>
                  <a:srgbClr val="0000FF"/>
                </a:solidFill>
                <a:latin typeface="Arial"/>
              </a:rPr>
              <a:t>-</a:t>
            </a:r>
            <a:r>
              <a:rPr lang="en-US" sz="2000" b="1" dirty="0">
                <a:solidFill>
                  <a:srgbClr val="0000FF"/>
                </a:solidFill>
                <a:latin typeface="Arial"/>
              </a:rPr>
              <a:t> Resonances from </a:t>
            </a:r>
            <a:r>
              <a:rPr lang="en-US" sz="2000" b="1" dirty="0">
                <a:solidFill>
                  <a:srgbClr val="0000FF"/>
                </a:solidFill>
                <a:latin typeface="Symbol" panose="05050102010706020507" pitchFamily="18" charset="2"/>
              </a:rPr>
              <a:t>p</a:t>
            </a:r>
            <a:r>
              <a:rPr lang="en-US" sz="2000" b="1" dirty="0">
                <a:solidFill>
                  <a:srgbClr val="0000FF"/>
                </a:solidFill>
                <a:latin typeface="+mn-lt"/>
              </a:rPr>
              <a:t>N</a:t>
            </a:r>
            <a:r>
              <a:rPr lang="en-US" sz="2000" b="1" dirty="0">
                <a:solidFill>
                  <a:srgbClr val="0000FF"/>
                </a:solidFill>
                <a:latin typeface="Arial"/>
              </a:rPr>
              <a:t> and </a:t>
            </a:r>
            <a:r>
              <a:rPr lang="en-US" sz="2000" b="1" dirty="0" err="1">
                <a:solidFill>
                  <a:srgbClr val="0000FF"/>
                </a:solidFill>
                <a:latin typeface="Symbol" panose="05050102010706020507" pitchFamily="18" charset="2"/>
              </a:rPr>
              <a:t>p</a:t>
            </a:r>
            <a:r>
              <a:rPr lang="en-US" sz="2000" b="1" baseline="30000" dirty="0" err="1">
                <a:solidFill>
                  <a:srgbClr val="0000FF"/>
                </a:solidFill>
                <a:latin typeface="Arial"/>
              </a:rPr>
              <a:t>+</a:t>
            </a:r>
            <a:r>
              <a:rPr lang="en-US" sz="2000" b="1" dirty="0" err="1">
                <a:solidFill>
                  <a:srgbClr val="0000FF"/>
                </a:solidFill>
                <a:latin typeface="Symbol" panose="05050102010706020507" pitchFamily="18" charset="2"/>
              </a:rPr>
              <a:t>p</a:t>
            </a:r>
            <a:r>
              <a:rPr lang="en-US" sz="2000" b="1" baseline="30000" dirty="0" err="1">
                <a:solidFill>
                  <a:srgbClr val="0000FF"/>
                </a:solidFill>
                <a:latin typeface="Arial"/>
              </a:rPr>
              <a:t>-</a:t>
            </a:r>
            <a:r>
              <a:rPr lang="en-US" sz="2000" b="1" dirty="0" err="1">
                <a:solidFill>
                  <a:srgbClr val="0000FF"/>
                </a:solidFill>
                <a:latin typeface="Arial"/>
              </a:rPr>
              <a:t>p</a:t>
            </a:r>
            <a:r>
              <a:rPr lang="en-US" sz="2000" b="1" dirty="0">
                <a:solidFill>
                  <a:srgbClr val="0000FF"/>
                </a:solidFill>
                <a:latin typeface="Arial"/>
              </a:rPr>
              <a:t> Electroproduction off Proton Data</a:t>
            </a:r>
          </a:p>
        </p:txBody>
      </p:sp>
      <p:sp>
        <p:nvSpPr>
          <p:cNvPr id="6" name="Line 15"/>
          <p:cNvSpPr>
            <a:spLocks noChangeShapeType="1"/>
          </p:cNvSpPr>
          <p:nvPr/>
        </p:nvSpPr>
        <p:spPr bwMode="auto">
          <a:xfrm flipV="1">
            <a:off x="745" y="762678"/>
            <a:ext cx="9144000" cy="1587"/>
          </a:xfrm>
          <a:prstGeom prst="line">
            <a:avLst/>
          </a:prstGeom>
          <a:noFill/>
          <a:ln w="25400">
            <a:solidFill>
              <a:schemeClr val="accent2"/>
            </a:solidFill>
            <a:round/>
            <a:headEnd/>
            <a:tailEnd/>
          </a:ln>
        </p:spPr>
        <p:txBody>
          <a:bodyPr lIns="91435" tIns="45718" rIns="91435" bIns="45718"/>
          <a:lstStyle/>
          <a:p>
            <a:pPr>
              <a:defRPr/>
            </a:pPr>
            <a:endParaRPr lang="en-US">
              <a:solidFill>
                <a:srgbClr val="00000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58" y="3634361"/>
            <a:ext cx="1141005" cy="1079880"/>
          </a:xfrm>
          <a:prstGeom prst="rect">
            <a:avLst/>
          </a:prstGeom>
          <a:noFill/>
        </p:spPr>
      </p:pic>
      <p:sp>
        <p:nvSpPr>
          <p:cNvPr id="9" name="Isosceles Triangle 8"/>
          <p:cNvSpPr/>
          <p:nvPr/>
        </p:nvSpPr>
        <p:spPr bwMode="auto">
          <a:xfrm>
            <a:off x="2627218" y="1324983"/>
            <a:ext cx="115529" cy="127399"/>
          </a:xfrm>
          <a:prstGeom prst="triangle">
            <a:avLst/>
          </a:prstGeom>
          <a:solidFill>
            <a:srgbClr val="FF66FF"/>
          </a:solidFill>
          <a:ln w="9525" cap="flat" cmpd="sng" algn="ctr">
            <a:solidFill>
              <a:srgbClr val="FF66FF"/>
            </a:solid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bodyPr>
          <a:lstStyle/>
          <a:p>
            <a:pPr algn="ctr" defTabSz="914353" eaLnBrk="0" hangingPunct="0"/>
            <a:endParaRPr lang="en-US">
              <a:latin typeface="Arial" charset="0"/>
            </a:endParaRPr>
          </a:p>
        </p:txBody>
      </p:sp>
      <p:sp>
        <p:nvSpPr>
          <p:cNvPr id="10" name="TextBox 9"/>
          <p:cNvSpPr txBox="1"/>
          <p:nvPr/>
        </p:nvSpPr>
        <p:spPr>
          <a:xfrm>
            <a:off x="2831183" y="1062666"/>
            <a:ext cx="1495262" cy="584771"/>
          </a:xfrm>
          <a:prstGeom prst="rect">
            <a:avLst/>
          </a:prstGeom>
          <a:noFill/>
        </p:spPr>
        <p:txBody>
          <a:bodyPr wrap="square" lIns="91435" tIns="45718" rIns="91435" bIns="45718" rtlCol="0">
            <a:spAutoFit/>
          </a:bodyPr>
          <a:lstStyle/>
          <a:p>
            <a:r>
              <a:rPr lang="en-US" sz="1800" b="1" dirty="0" err="1">
                <a:latin typeface="Calibri" panose="020F0502020204030204" pitchFamily="34" charset="0"/>
              </a:rPr>
              <a:t>p</a:t>
            </a:r>
            <a:r>
              <a:rPr lang="en-US" sz="1800" b="1" dirty="0" err="1">
                <a:latin typeface="Symbol" panose="05050102010706020507" pitchFamily="18" charset="2"/>
              </a:rPr>
              <a:t>p</a:t>
            </a:r>
            <a:r>
              <a:rPr lang="en-US" sz="1800" b="1" baseline="30000" dirty="0" err="1">
                <a:latin typeface="Calibri" panose="020F0502020204030204" pitchFamily="34" charset="0"/>
              </a:rPr>
              <a:t>+</a:t>
            </a:r>
            <a:r>
              <a:rPr lang="en-US" sz="1800" b="1" dirty="0" err="1">
                <a:latin typeface="Symbol" panose="05050102010706020507" pitchFamily="18" charset="2"/>
              </a:rPr>
              <a:t>p</a:t>
            </a:r>
            <a:r>
              <a:rPr lang="en-US" sz="1800" b="1" baseline="30000" dirty="0">
                <a:latin typeface="Calibri" panose="020F0502020204030204" pitchFamily="34" charset="0"/>
              </a:rPr>
              <a:t>-    </a:t>
            </a:r>
            <a:r>
              <a:rPr lang="en-US" sz="1400" b="1" dirty="0">
                <a:latin typeface="Calibri" panose="020F0502020204030204" pitchFamily="34" charset="0"/>
              </a:rPr>
              <a:t>CLAS</a:t>
            </a:r>
          </a:p>
          <a:p>
            <a:r>
              <a:rPr lang="en-US" sz="1400" b="1" dirty="0">
                <a:latin typeface="Calibri" panose="020F0502020204030204" pitchFamily="34" charset="0"/>
              </a:rPr>
              <a:t>preliminary 2022</a:t>
            </a:r>
          </a:p>
        </p:txBody>
      </p:sp>
      <p:sp>
        <p:nvSpPr>
          <p:cNvPr id="12" name="TextBox 11"/>
          <p:cNvSpPr txBox="1"/>
          <p:nvPr/>
        </p:nvSpPr>
        <p:spPr>
          <a:xfrm>
            <a:off x="427741" y="5513545"/>
            <a:ext cx="8331819" cy="738660"/>
          </a:xfrm>
          <a:prstGeom prst="rect">
            <a:avLst/>
          </a:prstGeom>
          <a:noFill/>
        </p:spPr>
        <p:txBody>
          <a:bodyPr wrap="square" lIns="91435" tIns="45718" rIns="91435" bIns="45718" rtlCol="0">
            <a:spAutoFit/>
          </a:bodyPr>
          <a:lstStyle/>
          <a:p>
            <a:r>
              <a:rPr lang="en-US" sz="1400" dirty="0"/>
              <a:t>Consistent results on the N(1440)1/2</a:t>
            </a:r>
            <a:r>
              <a:rPr lang="en-US" sz="1400" baseline="30000" dirty="0"/>
              <a:t>+ </a:t>
            </a:r>
            <a:r>
              <a:rPr lang="en-US" sz="1400" dirty="0"/>
              <a:t>and N(1520)3/2</a:t>
            </a:r>
            <a:r>
              <a:rPr lang="en-US" sz="1400" baseline="30000" dirty="0"/>
              <a:t>-</a:t>
            </a:r>
            <a:r>
              <a:rPr lang="en-US" sz="1400" dirty="0"/>
              <a:t> electrocouplings from independent studies of the two major </a:t>
            </a:r>
            <a:r>
              <a:rPr lang="en-US" sz="1400" dirty="0">
                <a:latin typeface="Symbol" panose="05050102010706020507" pitchFamily="18" charset="2"/>
              </a:rPr>
              <a:t>p</a:t>
            </a:r>
            <a:r>
              <a:rPr lang="en-US" sz="1400" dirty="0"/>
              <a:t>N and </a:t>
            </a:r>
            <a:r>
              <a:rPr lang="en-US" sz="1400" dirty="0" err="1">
                <a:latin typeface="Symbol" panose="05050102010706020507" pitchFamily="18" charset="2"/>
              </a:rPr>
              <a:t>p</a:t>
            </a:r>
            <a:r>
              <a:rPr lang="en-US" sz="1400" baseline="30000" dirty="0" err="1"/>
              <a:t>+</a:t>
            </a:r>
            <a:r>
              <a:rPr lang="en-US" sz="1400" dirty="0" err="1">
                <a:latin typeface="Symbol" panose="05050102010706020507" pitchFamily="18" charset="2"/>
              </a:rPr>
              <a:t>p</a:t>
            </a:r>
            <a:r>
              <a:rPr lang="en-US" sz="1400" baseline="30000" dirty="0" err="1"/>
              <a:t>-</a:t>
            </a:r>
            <a:r>
              <a:rPr lang="en-US" sz="1400" dirty="0" err="1"/>
              <a:t>p</a:t>
            </a:r>
            <a:r>
              <a:rPr lang="en-US" sz="1400" dirty="0"/>
              <a:t> electroproduction channels with different non-resonant contributions allow us to evaluate the systematic uncertainties of these quantities in a nearly model-independent way.  </a:t>
            </a:r>
          </a:p>
        </p:txBody>
      </p:sp>
      <p:sp>
        <p:nvSpPr>
          <p:cNvPr id="13" name="TextBox 12"/>
          <p:cNvSpPr txBox="1"/>
          <p:nvPr/>
        </p:nvSpPr>
        <p:spPr>
          <a:xfrm flipH="1">
            <a:off x="1065129" y="1454791"/>
            <a:ext cx="860603" cy="400110"/>
          </a:xfrm>
          <a:prstGeom prst="rect">
            <a:avLst/>
          </a:prstGeom>
          <a:noFill/>
        </p:spPr>
        <p:txBody>
          <a:bodyPr wrap="square" lIns="91435" tIns="45718" rIns="91435" bIns="45718" rtlCol="0">
            <a:spAutoFit/>
          </a:bodyPr>
          <a:lstStyle/>
          <a:p>
            <a:r>
              <a:rPr lang="en-US" sz="2000" b="1" dirty="0"/>
              <a:t>A</a:t>
            </a:r>
            <a:r>
              <a:rPr lang="en-US" sz="2000" b="1" baseline="-25000" dirty="0"/>
              <a:t>1/2</a:t>
            </a:r>
          </a:p>
        </p:txBody>
      </p:sp>
      <p:sp>
        <p:nvSpPr>
          <p:cNvPr id="15" name="TextBox 14"/>
          <p:cNvSpPr txBox="1"/>
          <p:nvPr/>
        </p:nvSpPr>
        <p:spPr>
          <a:xfrm flipH="1">
            <a:off x="7090009" y="1438998"/>
            <a:ext cx="860603" cy="400105"/>
          </a:xfrm>
          <a:prstGeom prst="rect">
            <a:avLst/>
          </a:prstGeom>
          <a:noFill/>
        </p:spPr>
        <p:txBody>
          <a:bodyPr wrap="square" lIns="91435" tIns="45718" rIns="91435" bIns="45718" rtlCol="0">
            <a:spAutoFit/>
          </a:bodyPr>
          <a:lstStyle/>
          <a:p>
            <a:r>
              <a:rPr lang="en-US" sz="2000" b="1" dirty="0"/>
              <a:t>A</a:t>
            </a:r>
            <a:r>
              <a:rPr lang="en-US" sz="2000" b="1" baseline="-25000" dirty="0"/>
              <a:t>1/2</a:t>
            </a:r>
          </a:p>
        </p:txBody>
      </p:sp>
      <p:sp>
        <p:nvSpPr>
          <p:cNvPr id="2" name="Slide Number Placeholder 1"/>
          <p:cNvSpPr>
            <a:spLocks noGrp="1"/>
          </p:cNvSpPr>
          <p:nvPr>
            <p:ph type="sldNum" sz="quarter" idx="4"/>
          </p:nvPr>
        </p:nvSpPr>
        <p:spPr>
          <a:xfrm>
            <a:off x="8666389" y="6553200"/>
            <a:ext cx="486064" cy="304800"/>
          </a:xfrm>
        </p:spPr>
        <p:txBody>
          <a:bodyPr/>
          <a:lstStyle/>
          <a:p>
            <a:pPr algn="ctr">
              <a:defRPr/>
            </a:pPr>
            <a:fld id="{9A3FFD64-B555-4607-8194-F5EC2A301902}" type="slidenum">
              <a:rPr lang="fr-FR" sz="1100" smtClean="0">
                <a:solidFill>
                  <a:srgbClr val="000000"/>
                </a:solidFill>
                <a:latin typeface="+mj-lt"/>
              </a:rPr>
              <a:pPr algn="ctr">
                <a:defRPr/>
              </a:pPr>
              <a:t>21</a:t>
            </a:fld>
            <a:endParaRPr lang="fr-FR" sz="1100" dirty="0">
              <a:solidFill>
                <a:srgbClr val="000000"/>
              </a:solidFill>
              <a:latin typeface="+mj-lt"/>
            </a:endParaRPr>
          </a:p>
        </p:txBody>
      </p:sp>
      <p:sp>
        <p:nvSpPr>
          <p:cNvPr id="17" name="TextBox 16">
            <a:extLst>
              <a:ext uri="{FF2B5EF4-FFF2-40B4-BE49-F238E27FC236}">
                <a16:creationId xmlns:a16="http://schemas.microsoft.com/office/drawing/2014/main" id="{AF9D918E-872D-2C13-3CBE-1A600D5B571F}"/>
              </a:ext>
            </a:extLst>
          </p:cNvPr>
          <p:cNvSpPr txBox="1"/>
          <p:nvPr/>
        </p:nvSpPr>
        <p:spPr>
          <a:xfrm>
            <a:off x="1040451" y="1062666"/>
            <a:ext cx="1330814" cy="338554"/>
          </a:xfrm>
          <a:prstGeom prst="rect">
            <a:avLst/>
          </a:prstGeom>
          <a:solidFill>
            <a:schemeClr val="bg1"/>
          </a:solidFill>
        </p:spPr>
        <p:txBody>
          <a:bodyPr wrap="none" rtlCol="0">
            <a:spAutoFit/>
          </a:bodyPr>
          <a:lstStyle/>
          <a:p>
            <a:r>
              <a:rPr lang="en-US" sz="1600" b="1" dirty="0"/>
              <a:t>N(1440)1/2</a:t>
            </a:r>
            <a:r>
              <a:rPr lang="en-US" sz="1600" b="1" baseline="30000" dirty="0"/>
              <a:t>+</a:t>
            </a:r>
          </a:p>
        </p:txBody>
      </p:sp>
      <p:sp>
        <p:nvSpPr>
          <p:cNvPr id="18" name="TextBox 17">
            <a:extLst>
              <a:ext uri="{FF2B5EF4-FFF2-40B4-BE49-F238E27FC236}">
                <a16:creationId xmlns:a16="http://schemas.microsoft.com/office/drawing/2014/main" id="{6EE587B0-2128-AC70-CA37-12CFF19AE917}"/>
              </a:ext>
            </a:extLst>
          </p:cNvPr>
          <p:cNvSpPr txBox="1"/>
          <p:nvPr/>
        </p:nvSpPr>
        <p:spPr>
          <a:xfrm>
            <a:off x="6900178" y="1460040"/>
            <a:ext cx="1255472" cy="338554"/>
          </a:xfrm>
          <a:prstGeom prst="rect">
            <a:avLst/>
          </a:prstGeom>
          <a:solidFill>
            <a:schemeClr val="bg1"/>
          </a:solidFill>
        </p:spPr>
        <p:txBody>
          <a:bodyPr wrap="none" rtlCol="0">
            <a:spAutoFit/>
          </a:bodyPr>
          <a:lstStyle/>
          <a:p>
            <a:r>
              <a:rPr lang="en-US" sz="1600" b="1" dirty="0"/>
              <a:t>N(1520)3/2</a:t>
            </a:r>
            <a:r>
              <a:rPr lang="en-US" sz="1600" b="1" baseline="30000" dirty="0"/>
              <a:t>-</a:t>
            </a:r>
          </a:p>
        </p:txBody>
      </p:sp>
      <p:pic>
        <p:nvPicPr>
          <p:cNvPr id="14" name="Picture 13">
            <a:extLst>
              <a:ext uri="{FF2B5EF4-FFF2-40B4-BE49-F238E27FC236}">
                <a16:creationId xmlns:a16="http://schemas.microsoft.com/office/drawing/2014/main" id="{759A8FAF-8828-B1FA-EC83-085CFB075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0548" y="630664"/>
            <a:ext cx="4658434" cy="4732384"/>
          </a:xfrm>
          <a:prstGeom prst="rect">
            <a:avLst/>
          </a:prstGeom>
        </p:spPr>
      </p:pic>
    </p:spTree>
    <p:extLst>
      <p:ext uri="{BB962C8B-B14F-4D97-AF65-F5344CB8AC3E}">
        <p14:creationId xmlns:p14="http://schemas.microsoft.com/office/powerpoint/2010/main" val="11178422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BB4B2A-D738-D928-DA98-5DE71A67C460}"/>
              </a:ext>
            </a:extLst>
          </p:cNvPr>
          <p:cNvPicPr>
            <a:picLocks noChangeAspect="1"/>
          </p:cNvPicPr>
          <p:nvPr/>
        </p:nvPicPr>
        <p:blipFill>
          <a:blip r:embed="rId2"/>
          <a:stretch>
            <a:fillRect/>
          </a:stretch>
        </p:blipFill>
        <p:spPr>
          <a:xfrm>
            <a:off x="58782" y="88174"/>
            <a:ext cx="9026435" cy="6769826"/>
          </a:xfrm>
          <a:prstGeom prst="rect">
            <a:avLst/>
          </a:prstGeom>
        </p:spPr>
      </p:pic>
    </p:spTree>
    <p:extLst>
      <p:ext uri="{BB962C8B-B14F-4D97-AF65-F5344CB8AC3E}">
        <p14:creationId xmlns:p14="http://schemas.microsoft.com/office/powerpoint/2010/main" val="24518944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Curved Connector 60"/>
          <p:cNvCxnSpPr/>
          <p:nvPr/>
        </p:nvCxnSpPr>
        <p:spPr bwMode="auto">
          <a:xfrm rot="5400000" flipH="1" flipV="1">
            <a:off x="1097280" y="2729226"/>
            <a:ext cx="685800" cy="685800"/>
          </a:xfrm>
          <a:prstGeom prst="curvedConnector3">
            <a:avLst>
              <a:gd name="adj1" fmla="val 50000"/>
            </a:avLst>
          </a:prstGeom>
          <a:noFill/>
          <a:ln w="9525" cap="flat" cmpd="sng" algn="ctr">
            <a:noFill/>
            <a:prstDash val="solid"/>
            <a:round/>
            <a:headEnd type="none" w="med" len="med"/>
            <a:tailEnd type="arrow"/>
          </a:ln>
          <a:effectLst/>
        </p:spPr>
      </p:cxnSp>
      <p:sp>
        <p:nvSpPr>
          <p:cNvPr id="73" name="Rectangle 72"/>
          <p:cNvSpPr/>
          <p:nvPr/>
        </p:nvSpPr>
        <p:spPr bwMode="auto">
          <a:xfrm>
            <a:off x="3124201" y="3674106"/>
            <a:ext cx="152400" cy="134112"/>
          </a:xfrm>
          <a:prstGeom prst="rect">
            <a:avLst/>
          </a:prstGeom>
          <a:solidFill>
            <a:schemeClr val="bg1"/>
          </a:solidFill>
          <a:ln w="9525" cap="flat" cmpd="sng" algn="ctr">
            <a:no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bodyPr>
          <a:lstStyle/>
          <a:p>
            <a:pPr algn="ctr" eaLnBrk="0" hangingPunct="0">
              <a:defRPr/>
            </a:pPr>
            <a:endParaRPr lang="en-US" dirty="0">
              <a:solidFill>
                <a:srgbClr val="000000"/>
              </a:solidFill>
              <a:latin typeface="Arial" charset="0"/>
            </a:endParaRPr>
          </a:p>
        </p:txBody>
      </p:sp>
      <p:cxnSp>
        <p:nvCxnSpPr>
          <p:cNvPr id="76" name="Straight Connector 75"/>
          <p:cNvCxnSpPr/>
          <p:nvPr/>
        </p:nvCxnSpPr>
        <p:spPr bwMode="auto">
          <a:xfrm rot="5400000" flipH="1" flipV="1">
            <a:off x="1447800" y="5906931"/>
            <a:ext cx="1588" cy="1588"/>
          </a:xfrm>
          <a:prstGeom prst="line">
            <a:avLst/>
          </a:prstGeom>
          <a:noFill/>
          <a:ln w="9525" cap="flat" cmpd="sng" algn="ctr">
            <a:noFill/>
            <a:prstDash val="solid"/>
            <a:round/>
            <a:headEnd type="none" w="med" len="med"/>
            <a:tailEnd type="none" w="med" len="med"/>
          </a:ln>
          <a:effectLst/>
        </p:spPr>
      </p:cxnSp>
      <p:sp>
        <p:nvSpPr>
          <p:cNvPr id="40" name="TextBox 39"/>
          <p:cNvSpPr txBox="1"/>
          <p:nvPr/>
        </p:nvSpPr>
        <p:spPr>
          <a:xfrm>
            <a:off x="456919" y="816131"/>
            <a:ext cx="4000419" cy="461665"/>
          </a:xfrm>
          <a:prstGeom prst="rect">
            <a:avLst/>
          </a:prstGeom>
          <a:solidFill>
            <a:srgbClr val="FFC000"/>
          </a:solidFill>
        </p:spPr>
        <p:txBody>
          <a:bodyPr wrap="square" lIns="91435" tIns="45718" rIns="91435" bIns="45718" rtlCol="0">
            <a:spAutoFit/>
          </a:bodyPr>
          <a:lstStyle/>
          <a:p>
            <a:pPr algn="ctr"/>
            <a:r>
              <a:rPr lang="en-US" sz="1200" b="1" dirty="0"/>
              <a:t>Emergence of Dressed Quarks and Gluons</a:t>
            </a:r>
          </a:p>
          <a:p>
            <a:pPr algn="ctr"/>
            <a:r>
              <a:rPr lang="en-US" sz="1200" b="1" dirty="0"/>
              <a:t>D. </a:t>
            </a:r>
            <a:r>
              <a:rPr lang="en-US" sz="1200" b="1" dirty="0" err="1"/>
              <a:t>Binosi</a:t>
            </a:r>
            <a:r>
              <a:rPr lang="en-US" sz="1200" b="1" dirty="0"/>
              <a:t> et al., Phys. Rev. D 95, 031501 (2017)</a:t>
            </a:r>
          </a:p>
        </p:txBody>
      </p:sp>
      <p:sp>
        <p:nvSpPr>
          <p:cNvPr id="3" name="TextBox 2"/>
          <p:cNvSpPr txBox="1"/>
          <p:nvPr/>
        </p:nvSpPr>
        <p:spPr>
          <a:xfrm>
            <a:off x="447970" y="77820"/>
            <a:ext cx="8244555"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Basics for Insight into EHM: Continuum and Lattice QCD Synergy</a:t>
            </a:r>
          </a:p>
        </p:txBody>
      </p:sp>
      <p:sp>
        <p:nvSpPr>
          <p:cNvPr id="6" name="TextBox 5">
            <a:extLst>
              <a:ext uri="{FF2B5EF4-FFF2-40B4-BE49-F238E27FC236}">
                <a16:creationId xmlns:a16="http://schemas.microsoft.com/office/drawing/2014/main" id="{857270D5-4E8B-6A49-838E-D2AFEB32C073}"/>
              </a:ext>
            </a:extLst>
          </p:cNvPr>
          <p:cNvSpPr txBox="1"/>
          <p:nvPr/>
        </p:nvSpPr>
        <p:spPr>
          <a:xfrm>
            <a:off x="223459" y="5341163"/>
            <a:ext cx="8618033" cy="830997"/>
          </a:xfrm>
          <a:prstGeom prst="rect">
            <a:avLst/>
          </a:prstGeom>
          <a:noFill/>
        </p:spPr>
        <p:txBody>
          <a:bodyPr wrap="square" rtlCol="0">
            <a:spAutoFit/>
          </a:bodyPr>
          <a:lstStyle/>
          <a:p>
            <a:r>
              <a:rPr lang="en-US" sz="1600" dirty="0">
                <a:solidFill>
                  <a:srgbClr val="C00000"/>
                </a:solidFill>
              </a:rPr>
              <a:t>In the regime of the QCD running coupling comparable with unity, dressed quarks and gluons with distance (momentum) dependent masses emerge from QCD, as follows from the equations of the motion for the QCD fields depicted above</a:t>
            </a:r>
          </a:p>
        </p:txBody>
      </p:sp>
      <p:sp>
        <p:nvSpPr>
          <p:cNvPr id="2" name="TextBox 1">
            <a:extLst>
              <a:ext uri="{FF2B5EF4-FFF2-40B4-BE49-F238E27FC236}">
                <a16:creationId xmlns:a16="http://schemas.microsoft.com/office/drawing/2014/main" id="{D0C401E1-9C83-9F3D-3E4F-E62B02C1433B}"/>
              </a:ext>
            </a:extLst>
          </p:cNvPr>
          <p:cNvSpPr txBox="1"/>
          <p:nvPr/>
        </p:nvSpPr>
        <p:spPr>
          <a:xfrm>
            <a:off x="5008794" y="816131"/>
            <a:ext cx="3832698" cy="646327"/>
          </a:xfrm>
          <a:prstGeom prst="rect">
            <a:avLst/>
          </a:prstGeom>
          <a:solidFill>
            <a:srgbClr val="FFC000"/>
          </a:solidFill>
        </p:spPr>
        <p:txBody>
          <a:bodyPr wrap="square" lIns="91435" tIns="45718" rIns="91435" bIns="45718" rtlCol="0">
            <a:spAutoFit/>
          </a:bodyPr>
          <a:lstStyle/>
          <a:p>
            <a:pPr algn="ctr"/>
            <a:r>
              <a:rPr lang="en-US" sz="1200" b="1" dirty="0">
                <a:latin typeface="+mj-lt"/>
              </a:rPr>
              <a:t>QCD Running Coupling </a:t>
            </a:r>
            <a:r>
              <a:rPr lang="en-US" sz="1200" b="1" dirty="0">
                <a:latin typeface="Symbol" pitchFamily="2" charset="2"/>
              </a:rPr>
              <a:t>a</a:t>
            </a:r>
            <a:r>
              <a:rPr lang="en-US" sz="1200" b="1" dirty="0">
                <a:latin typeface="+mj-lt"/>
              </a:rPr>
              <a:t>(k) </a:t>
            </a:r>
          </a:p>
          <a:p>
            <a:pPr algn="ctr"/>
            <a:r>
              <a:rPr lang="en-US" sz="1200" b="1" dirty="0" err="1">
                <a:latin typeface="+mj-lt"/>
              </a:rPr>
              <a:t>Zh</a:t>
            </a:r>
            <a:r>
              <a:rPr lang="en-US" sz="1200" b="1" dirty="0">
                <a:latin typeface="+mj-lt"/>
              </a:rPr>
              <a:t>-F. Cui </a:t>
            </a:r>
            <a:r>
              <a:rPr lang="en-US" sz="1200" b="1" dirty="0"/>
              <a:t>et al., Chin. Phys. C44, 083102 (2020)</a:t>
            </a:r>
          </a:p>
          <a:p>
            <a:pPr algn="ctr"/>
            <a:r>
              <a:rPr lang="en-US" sz="1200" b="1" dirty="0"/>
              <a:t>A. </a:t>
            </a:r>
            <a:r>
              <a:rPr lang="en-US" sz="1200" b="1" dirty="0" err="1"/>
              <a:t>Deur</a:t>
            </a:r>
            <a:r>
              <a:rPr lang="en-US" sz="1200" b="1" dirty="0"/>
              <a:t> et al., Particles 5, 171 (2022)</a:t>
            </a:r>
          </a:p>
        </p:txBody>
      </p:sp>
      <p:pic>
        <p:nvPicPr>
          <p:cNvPr id="5" name="Picture 4">
            <a:extLst>
              <a:ext uri="{FF2B5EF4-FFF2-40B4-BE49-F238E27FC236}">
                <a16:creationId xmlns:a16="http://schemas.microsoft.com/office/drawing/2014/main" id="{516DAC46-E9D9-EDA5-FEC9-89C21A9C7F59}"/>
              </a:ext>
            </a:extLst>
          </p:cNvPr>
          <p:cNvPicPr>
            <a:picLocks noChangeAspect="1"/>
          </p:cNvPicPr>
          <p:nvPr/>
        </p:nvPicPr>
        <p:blipFill>
          <a:blip r:embed="rId3"/>
          <a:stretch>
            <a:fillRect/>
          </a:stretch>
        </p:blipFill>
        <p:spPr>
          <a:xfrm>
            <a:off x="4724389" y="1737967"/>
            <a:ext cx="4030084" cy="3454358"/>
          </a:xfrm>
          <a:prstGeom prst="rect">
            <a:avLst/>
          </a:prstGeom>
        </p:spPr>
      </p:pic>
      <p:sp>
        <p:nvSpPr>
          <p:cNvPr id="7" name="TextBox 6">
            <a:extLst>
              <a:ext uri="{FF2B5EF4-FFF2-40B4-BE49-F238E27FC236}">
                <a16:creationId xmlns:a16="http://schemas.microsoft.com/office/drawing/2014/main" id="{45AC1295-28F4-1EFE-781B-3D1FD9CB2BCF}"/>
              </a:ext>
            </a:extLst>
          </p:cNvPr>
          <p:cNvSpPr txBox="1"/>
          <p:nvPr/>
        </p:nvSpPr>
        <p:spPr>
          <a:xfrm>
            <a:off x="7799332" y="4981787"/>
            <a:ext cx="801823" cy="307777"/>
          </a:xfrm>
          <a:prstGeom prst="rect">
            <a:avLst/>
          </a:prstGeom>
          <a:solidFill>
            <a:schemeClr val="bg1"/>
          </a:solidFill>
        </p:spPr>
        <p:txBody>
          <a:bodyPr wrap="none" rtlCol="0">
            <a:spAutoFit/>
          </a:bodyPr>
          <a:lstStyle/>
          <a:p>
            <a:r>
              <a:rPr lang="en-US" sz="1400" dirty="0"/>
              <a:t>k (GeV)</a:t>
            </a:r>
          </a:p>
        </p:txBody>
      </p:sp>
      <p:sp>
        <p:nvSpPr>
          <p:cNvPr id="8" name="TextBox 7">
            <a:extLst>
              <a:ext uri="{FF2B5EF4-FFF2-40B4-BE49-F238E27FC236}">
                <a16:creationId xmlns:a16="http://schemas.microsoft.com/office/drawing/2014/main" id="{410417AC-8040-98C0-FD7C-285DC9CB3775}"/>
              </a:ext>
            </a:extLst>
          </p:cNvPr>
          <p:cNvSpPr txBox="1"/>
          <p:nvPr/>
        </p:nvSpPr>
        <p:spPr>
          <a:xfrm rot="16200000">
            <a:off x="4781007" y="1858794"/>
            <a:ext cx="763351" cy="307777"/>
          </a:xfrm>
          <a:prstGeom prst="rect">
            <a:avLst/>
          </a:prstGeom>
          <a:solidFill>
            <a:schemeClr val="bg1"/>
          </a:solidFill>
        </p:spPr>
        <p:txBody>
          <a:bodyPr wrap="none" rtlCol="0">
            <a:spAutoFit/>
          </a:bodyPr>
          <a:lstStyle/>
          <a:p>
            <a:r>
              <a:rPr lang="en-US" sz="1400" dirty="0"/>
              <a:t> </a:t>
            </a:r>
            <a:r>
              <a:rPr lang="en-US" sz="1400" dirty="0">
                <a:latin typeface="Symbol" pitchFamily="2" charset="2"/>
              </a:rPr>
              <a:t>a</a:t>
            </a:r>
            <a:r>
              <a:rPr lang="en-US" sz="1400" baseline="-25000" dirty="0"/>
              <a:t>s</a:t>
            </a:r>
            <a:r>
              <a:rPr lang="en-US" sz="1400" dirty="0"/>
              <a:t>(k)/</a:t>
            </a:r>
            <a:r>
              <a:rPr lang="en-US" sz="1400" dirty="0">
                <a:latin typeface="Symbol" pitchFamily="2" charset="2"/>
              </a:rPr>
              <a:t>p</a:t>
            </a:r>
          </a:p>
        </p:txBody>
      </p:sp>
      <p:pic>
        <p:nvPicPr>
          <p:cNvPr id="10" name="Picture 9" descr="Diagram, schematic&#10;&#10;Description automatically generated">
            <a:extLst>
              <a:ext uri="{FF2B5EF4-FFF2-40B4-BE49-F238E27FC236}">
                <a16:creationId xmlns:a16="http://schemas.microsoft.com/office/drawing/2014/main" id="{980A6F95-E65B-FF54-FAF4-5AFE59FF9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508" y="1465380"/>
            <a:ext cx="4470400" cy="3899292"/>
          </a:xfrm>
          <a:prstGeom prst="rect">
            <a:avLst/>
          </a:prstGeom>
        </p:spPr>
      </p:pic>
      <p:sp>
        <p:nvSpPr>
          <p:cNvPr id="11" name="Line 4">
            <a:extLst>
              <a:ext uri="{FF2B5EF4-FFF2-40B4-BE49-F238E27FC236}">
                <a16:creationId xmlns:a16="http://schemas.microsoft.com/office/drawing/2014/main" id="{6C6F3B58-05C7-1CD9-9223-E09F39070F11}"/>
              </a:ext>
            </a:extLst>
          </p:cNvPr>
          <p:cNvSpPr>
            <a:spLocks noChangeShapeType="1"/>
          </p:cNvSpPr>
          <p:nvPr/>
        </p:nvSpPr>
        <p:spPr bwMode="auto">
          <a:xfrm flipV="1">
            <a:off x="0" y="530352"/>
            <a:ext cx="9144000" cy="1588"/>
          </a:xfrm>
          <a:prstGeom prst="line">
            <a:avLst/>
          </a:prstGeom>
          <a:noFill/>
          <a:ln w="38100">
            <a:solidFill>
              <a:srgbClr val="0000FF"/>
            </a:solidFill>
            <a:round/>
            <a:headEnd/>
            <a:tailEnd/>
          </a:ln>
        </p:spPr>
        <p:txBody>
          <a:bodyPr lIns="91435" tIns="45718" rIns="91435" bIns="45718"/>
          <a:lstStyle/>
          <a:p>
            <a:pPr>
              <a:defRPr/>
            </a:pPr>
            <a:endParaRPr lang="en-US" dirty="0">
              <a:solidFill>
                <a:srgbClr val="000000"/>
              </a:solidFill>
            </a:endParaRPr>
          </a:p>
        </p:txBody>
      </p:sp>
    </p:spTree>
    <p:extLst>
      <p:ext uri="{BB962C8B-B14F-4D97-AF65-F5344CB8AC3E}">
        <p14:creationId xmlns:p14="http://schemas.microsoft.com/office/powerpoint/2010/main" val="19334944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F99D4-9B0B-F14F-9D33-C345962A5FB7}"/>
              </a:ext>
            </a:extLst>
          </p:cNvPr>
          <p:cNvSpPr txBox="1"/>
          <p:nvPr/>
        </p:nvSpPr>
        <p:spPr>
          <a:xfrm>
            <a:off x="467425" y="90740"/>
            <a:ext cx="8244555" cy="400105"/>
          </a:xfrm>
          <a:prstGeom prst="rect">
            <a:avLst/>
          </a:prstGeom>
          <a:noFill/>
        </p:spPr>
        <p:txBody>
          <a:bodyPr wrap="none" lIns="91435" tIns="45718" rIns="91435" bIns="45718" rtlCol="0">
            <a:spAutoFit/>
          </a:bodyPr>
          <a:lstStyle/>
          <a:p>
            <a:pPr algn="ctr"/>
            <a:r>
              <a:rPr lang="en-US" sz="2000" b="1" dirty="0">
                <a:solidFill>
                  <a:srgbClr val="0000FF"/>
                </a:solidFill>
                <a:latin typeface="+mj-lt"/>
              </a:rPr>
              <a:t> Basics for Insight into EHM: Continuum and Lattice QCD Synergy</a:t>
            </a:r>
          </a:p>
        </p:txBody>
      </p:sp>
      <p:pic>
        <p:nvPicPr>
          <p:cNvPr id="4" name="Picture 3" descr="Chart, histogram&#10;&#10;Description automatically generated">
            <a:extLst>
              <a:ext uri="{FF2B5EF4-FFF2-40B4-BE49-F238E27FC236}">
                <a16:creationId xmlns:a16="http://schemas.microsoft.com/office/drawing/2014/main" id="{02A9E443-6589-924F-89A8-A768A6A448B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807165" y="821326"/>
            <a:ext cx="4003626" cy="2651760"/>
          </a:xfrm>
          <a:prstGeom prst="rect">
            <a:avLst/>
          </a:prstGeom>
        </p:spPr>
      </p:pic>
      <p:sp>
        <p:nvSpPr>
          <p:cNvPr id="5" name="TextBox 4">
            <a:extLst>
              <a:ext uri="{FF2B5EF4-FFF2-40B4-BE49-F238E27FC236}">
                <a16:creationId xmlns:a16="http://schemas.microsoft.com/office/drawing/2014/main" id="{585F9092-6438-6E44-9C35-6D811346D007}"/>
              </a:ext>
            </a:extLst>
          </p:cNvPr>
          <p:cNvSpPr txBox="1"/>
          <p:nvPr/>
        </p:nvSpPr>
        <p:spPr>
          <a:xfrm>
            <a:off x="4569686" y="3404080"/>
            <a:ext cx="4548040" cy="276999"/>
          </a:xfrm>
          <a:prstGeom prst="rect">
            <a:avLst/>
          </a:prstGeom>
          <a:noFill/>
          <a:ln>
            <a:solidFill>
              <a:schemeClr val="bg1"/>
            </a:solidFill>
          </a:ln>
        </p:spPr>
        <p:txBody>
          <a:bodyPr wrap="none" lIns="91435" tIns="45718" rIns="91435" bIns="45718" rtlCol="0">
            <a:spAutoFit/>
          </a:bodyPr>
          <a:lstStyle/>
          <a:p>
            <a:pPr algn="ctr"/>
            <a:r>
              <a:rPr lang="en-US" sz="1200" b="1" dirty="0">
                <a:solidFill>
                  <a:srgbClr val="00B050"/>
                </a:solidFill>
              </a:rPr>
              <a:t>Inferred from QCD Lagrangian with only the </a:t>
            </a:r>
            <a:r>
              <a:rPr lang="en-US" sz="1200" b="1" dirty="0">
                <a:solidFill>
                  <a:srgbClr val="00B050"/>
                </a:solidFill>
                <a:latin typeface="Symbol" panose="05050102010706020507" pitchFamily="18" charset="2"/>
              </a:rPr>
              <a:t>L</a:t>
            </a:r>
            <a:r>
              <a:rPr lang="en-US" sz="1200" b="1" baseline="-25000" dirty="0">
                <a:solidFill>
                  <a:srgbClr val="00B050"/>
                </a:solidFill>
              </a:rPr>
              <a:t>QCD</a:t>
            </a:r>
            <a:r>
              <a:rPr lang="en-US" sz="1200" b="1" dirty="0">
                <a:solidFill>
                  <a:srgbClr val="00B050"/>
                </a:solidFill>
              </a:rPr>
              <a:t> parameter</a:t>
            </a:r>
          </a:p>
        </p:txBody>
      </p:sp>
      <p:sp>
        <p:nvSpPr>
          <p:cNvPr id="6" name="TextBox 5">
            <a:extLst>
              <a:ext uri="{FF2B5EF4-FFF2-40B4-BE49-F238E27FC236}">
                <a16:creationId xmlns:a16="http://schemas.microsoft.com/office/drawing/2014/main" id="{53EBD062-55C9-5842-B372-6EA5477EAAD2}"/>
              </a:ext>
            </a:extLst>
          </p:cNvPr>
          <p:cNvSpPr txBox="1"/>
          <p:nvPr/>
        </p:nvSpPr>
        <p:spPr>
          <a:xfrm>
            <a:off x="4693056" y="616550"/>
            <a:ext cx="4385033" cy="430883"/>
          </a:xfrm>
          <a:prstGeom prst="rect">
            <a:avLst/>
          </a:prstGeom>
          <a:solidFill>
            <a:srgbClr val="FFC000"/>
          </a:solidFill>
        </p:spPr>
        <p:txBody>
          <a:bodyPr wrap="square" lIns="91435" tIns="45718" rIns="91435" bIns="45718" rtlCol="0">
            <a:spAutoFit/>
          </a:bodyPr>
          <a:lstStyle/>
          <a:p>
            <a:pPr algn="ctr"/>
            <a:r>
              <a:rPr lang="en-US" sz="1100" b="1" dirty="0"/>
              <a:t>Dressed Quark/Gluon Masses (continuum QCD)</a:t>
            </a:r>
          </a:p>
          <a:p>
            <a:pPr algn="ctr"/>
            <a:r>
              <a:rPr lang="en-US" sz="1100" b="1" dirty="0"/>
              <a:t>C.D. Roberts, Symmetry 12, 1468 (2020), </a:t>
            </a:r>
            <a:r>
              <a:rPr lang="en-US" sz="1100" b="1" dirty="0">
                <a:latin typeface="+mn-lt"/>
              </a:rPr>
              <a:t>AAPS Bull 31, 6 (2021)</a:t>
            </a:r>
            <a:endParaRPr lang="en-US" sz="1100" b="1" dirty="0"/>
          </a:p>
        </p:txBody>
      </p:sp>
      <p:sp>
        <p:nvSpPr>
          <p:cNvPr id="7" name="TextBox 6">
            <a:extLst>
              <a:ext uri="{FF2B5EF4-FFF2-40B4-BE49-F238E27FC236}">
                <a16:creationId xmlns:a16="http://schemas.microsoft.com/office/drawing/2014/main" id="{E3E86B21-786E-634A-A6A1-0884A89F4C2C}"/>
              </a:ext>
            </a:extLst>
          </p:cNvPr>
          <p:cNvSpPr txBox="1"/>
          <p:nvPr/>
        </p:nvSpPr>
        <p:spPr>
          <a:xfrm>
            <a:off x="5526777" y="2272157"/>
            <a:ext cx="755335" cy="461665"/>
          </a:xfrm>
          <a:prstGeom prst="rect">
            <a:avLst/>
          </a:prstGeom>
          <a:noFill/>
        </p:spPr>
        <p:txBody>
          <a:bodyPr wrap="none" rtlCol="0">
            <a:spAutoFit/>
          </a:bodyPr>
          <a:lstStyle/>
          <a:p>
            <a:r>
              <a:rPr lang="en-US" sz="1200" dirty="0">
                <a:solidFill>
                  <a:srgbClr val="00B050"/>
                </a:solidFill>
              </a:rPr>
              <a:t>Dressed</a:t>
            </a:r>
          </a:p>
          <a:p>
            <a:r>
              <a:rPr lang="en-US" sz="1200" dirty="0">
                <a:solidFill>
                  <a:srgbClr val="00B050"/>
                </a:solidFill>
              </a:rPr>
              <a:t>quarks</a:t>
            </a:r>
          </a:p>
        </p:txBody>
      </p:sp>
      <p:sp>
        <p:nvSpPr>
          <p:cNvPr id="8" name="TextBox 7">
            <a:extLst>
              <a:ext uri="{FF2B5EF4-FFF2-40B4-BE49-F238E27FC236}">
                <a16:creationId xmlns:a16="http://schemas.microsoft.com/office/drawing/2014/main" id="{896B06D0-7CEA-2549-8DFC-0E1E5767AFDD}"/>
              </a:ext>
            </a:extLst>
          </p:cNvPr>
          <p:cNvSpPr txBox="1"/>
          <p:nvPr/>
        </p:nvSpPr>
        <p:spPr>
          <a:xfrm>
            <a:off x="6794431" y="1657140"/>
            <a:ext cx="755335" cy="461665"/>
          </a:xfrm>
          <a:prstGeom prst="rect">
            <a:avLst/>
          </a:prstGeom>
          <a:noFill/>
        </p:spPr>
        <p:txBody>
          <a:bodyPr wrap="none" rtlCol="0">
            <a:spAutoFit/>
          </a:bodyPr>
          <a:lstStyle/>
          <a:p>
            <a:r>
              <a:rPr lang="en-US" sz="1200" dirty="0">
                <a:solidFill>
                  <a:srgbClr val="0000CC"/>
                </a:solidFill>
              </a:rPr>
              <a:t>Dressed</a:t>
            </a:r>
          </a:p>
          <a:p>
            <a:r>
              <a:rPr lang="en-US" sz="1200" dirty="0">
                <a:solidFill>
                  <a:srgbClr val="0000CC"/>
                </a:solidFill>
              </a:rPr>
              <a:t>gluons</a:t>
            </a:r>
          </a:p>
        </p:txBody>
      </p:sp>
      <p:sp>
        <p:nvSpPr>
          <p:cNvPr id="9" name="TextBox 8">
            <a:extLst>
              <a:ext uri="{FF2B5EF4-FFF2-40B4-BE49-F238E27FC236}">
                <a16:creationId xmlns:a16="http://schemas.microsoft.com/office/drawing/2014/main" id="{5A865068-B0EB-1146-9EA1-B01C15D1E39B}"/>
              </a:ext>
            </a:extLst>
          </p:cNvPr>
          <p:cNvSpPr txBox="1"/>
          <p:nvPr/>
        </p:nvSpPr>
        <p:spPr>
          <a:xfrm>
            <a:off x="-35828" y="552370"/>
            <a:ext cx="4421949" cy="5940088"/>
          </a:xfrm>
          <a:prstGeom prst="rect">
            <a:avLst/>
          </a:prstGeom>
          <a:noFill/>
        </p:spPr>
        <p:txBody>
          <a:bodyPr wrap="square" rtlCol="0">
            <a:spAutoFit/>
          </a:bodyPr>
          <a:lstStyle/>
          <a:p>
            <a:pPr marL="176213" indent="-176213">
              <a:buClr>
                <a:schemeClr val="accent5">
                  <a:lumMod val="50000"/>
                </a:schemeClr>
              </a:buClr>
              <a:buFont typeface="Arial" panose="020B0604020202020204" pitchFamily="34" charset="0"/>
              <a:buChar char="•"/>
            </a:pPr>
            <a:r>
              <a:rPr lang="en-US" sz="1400" dirty="0">
                <a:solidFill>
                  <a:srgbClr val="0000FF"/>
                </a:solidFill>
              </a:rPr>
              <a:t>Dressed quark/gluon masses converge at the complete QCD mass scale of 0.43(1) GeV – value.</a:t>
            </a:r>
          </a:p>
          <a:p>
            <a:pPr marL="176213" indent="-176213">
              <a:buClr>
                <a:schemeClr val="accent5">
                  <a:lumMod val="50000"/>
                </a:schemeClr>
              </a:buClr>
              <a:buFont typeface="Arial" panose="020B0604020202020204" pitchFamily="34" charset="0"/>
              <a:buChar char="•"/>
            </a:pPr>
            <a:r>
              <a:rPr lang="en-US" sz="1400" dirty="0">
                <a:solidFill>
                  <a:srgbClr val="0000FF"/>
                </a:solidFill>
              </a:rPr>
              <a:t>Express the fundamental feature: emergence of the quark and gluon masses even in the case of massless quarks in chiral limit and massless QCD gluons. </a:t>
            </a:r>
          </a:p>
          <a:p>
            <a:pPr marL="176213" indent="-176213">
              <a:buClr>
                <a:schemeClr val="accent5">
                  <a:lumMod val="50000"/>
                </a:schemeClr>
              </a:buClr>
              <a:buFont typeface="Arial" panose="020B0604020202020204" pitchFamily="34" charset="0"/>
              <a:buChar char="•"/>
            </a:pPr>
            <a:r>
              <a:rPr lang="en-US" sz="1400" dirty="0">
                <a:solidFill>
                  <a:srgbClr val="0000FF"/>
                </a:solidFill>
              </a:rPr>
              <a:t>Running dressed quark/gluon masses and effective charge (slide#3) as are three pillars of EHM</a:t>
            </a:r>
          </a:p>
          <a:p>
            <a:pPr marL="176213" indent="-176213">
              <a:buClr>
                <a:schemeClr val="accent5">
                  <a:lumMod val="50000"/>
                </a:schemeClr>
              </a:buClr>
              <a:buFont typeface="Arial" panose="020B0604020202020204" pitchFamily="34" charset="0"/>
              <a:buChar char="•"/>
            </a:pPr>
            <a:endParaRPr lang="en-US" sz="1400" dirty="0">
              <a:solidFill>
                <a:srgbClr val="0000FF"/>
              </a:solidFill>
            </a:endParaRPr>
          </a:p>
          <a:p>
            <a:pPr marL="176213" indent="-176213">
              <a:buClr>
                <a:schemeClr val="accent5">
                  <a:lumMod val="50000"/>
                </a:schemeClr>
              </a:buClr>
              <a:buFont typeface="Arial" panose="020B0604020202020204" pitchFamily="34" charset="0"/>
              <a:buChar char="•"/>
            </a:pPr>
            <a:r>
              <a:rPr lang="en-US" sz="1400" dirty="0">
                <a:solidFill>
                  <a:srgbClr val="0000FF"/>
                </a:solidFill>
              </a:rPr>
              <a:t>Continuum QCD results are confirmed by LQCD</a:t>
            </a: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endParaRPr lang="en-US" sz="1800" dirty="0">
              <a:solidFill>
                <a:srgbClr val="0000FF"/>
              </a:solidFill>
            </a:endParaRPr>
          </a:p>
          <a:p>
            <a:pPr marL="176213" indent="-176213">
              <a:buClr>
                <a:schemeClr val="accent5">
                  <a:lumMod val="50000"/>
                </a:schemeClr>
              </a:buClr>
              <a:buFont typeface="Arial" panose="020B0604020202020204" pitchFamily="34" charset="0"/>
              <a:buChar char="•"/>
            </a:pPr>
            <a:r>
              <a:rPr lang="en-US" sz="1400" dirty="0">
                <a:solidFill>
                  <a:srgbClr val="FF0000"/>
                </a:solidFill>
              </a:rPr>
              <a:t>Insight into dressed quark mass function from data on hadron structure represents a challenge for experimental hadron physics </a:t>
            </a:r>
          </a:p>
        </p:txBody>
      </p:sp>
      <p:sp>
        <p:nvSpPr>
          <p:cNvPr id="10" name="TextBox 9">
            <a:extLst>
              <a:ext uri="{FF2B5EF4-FFF2-40B4-BE49-F238E27FC236}">
                <a16:creationId xmlns:a16="http://schemas.microsoft.com/office/drawing/2014/main" id="{E13C4ED0-B3D7-0148-970A-6635F890CA3C}"/>
              </a:ext>
            </a:extLst>
          </p:cNvPr>
          <p:cNvSpPr txBox="1"/>
          <p:nvPr/>
        </p:nvSpPr>
        <p:spPr>
          <a:xfrm>
            <a:off x="4915645" y="3694049"/>
            <a:ext cx="3845731" cy="461661"/>
          </a:xfrm>
          <a:prstGeom prst="rect">
            <a:avLst/>
          </a:prstGeom>
          <a:solidFill>
            <a:srgbClr val="FFC000"/>
          </a:solidFill>
        </p:spPr>
        <p:txBody>
          <a:bodyPr wrap="square" lIns="91435" tIns="45718" rIns="91435" bIns="45718" rtlCol="0">
            <a:spAutoFit/>
          </a:bodyPr>
          <a:lstStyle/>
          <a:p>
            <a:pPr algn="ctr"/>
            <a:r>
              <a:rPr lang="en-US" sz="1200" b="1" dirty="0"/>
              <a:t>Dressed Quark Mass (lattice QCD)</a:t>
            </a:r>
          </a:p>
          <a:p>
            <a:pPr algn="ctr"/>
            <a:r>
              <a:rPr lang="en-US" sz="1200" b="1" dirty="0"/>
              <a:t>O. Olivera et al., Phys. Rev. D 99, 094506 (2019)</a:t>
            </a:r>
          </a:p>
        </p:txBody>
      </p:sp>
      <p:pic>
        <p:nvPicPr>
          <p:cNvPr id="11" name="Picture 10" descr="Chart&#10;&#10;Description automatically generated">
            <a:extLst>
              <a:ext uri="{FF2B5EF4-FFF2-40B4-BE49-F238E27FC236}">
                <a16:creationId xmlns:a16="http://schemas.microsoft.com/office/drawing/2014/main" id="{6AC5D866-9D3C-0F47-8B7D-BFFC7219C4E6}"/>
              </a:ext>
            </a:extLst>
          </p:cNvPr>
          <p:cNvPicPr>
            <a:picLocks noChangeAspect="1"/>
          </p:cNvPicPr>
          <p:nvPr/>
        </p:nvPicPr>
        <p:blipFill rotWithShape="1">
          <a:blip r:embed="rId3">
            <a:extLst>
              <a:ext uri="{28A0092B-C50C-407E-A947-70E740481C1C}">
                <a14:useLocalDpi xmlns:a14="http://schemas.microsoft.com/office/drawing/2010/main" val="0"/>
              </a:ext>
            </a:extLst>
          </a:blip>
          <a:srcRect l="2258" t="2212" r="2599" b="2568"/>
          <a:stretch/>
        </p:blipFill>
        <p:spPr>
          <a:xfrm>
            <a:off x="4612055" y="4172461"/>
            <a:ext cx="4150945" cy="2371940"/>
          </a:xfrm>
          <a:prstGeom prst="rect">
            <a:avLst/>
          </a:prstGeom>
        </p:spPr>
      </p:pic>
      <p:grpSp>
        <p:nvGrpSpPr>
          <p:cNvPr id="2" name="Group 1">
            <a:extLst>
              <a:ext uri="{FF2B5EF4-FFF2-40B4-BE49-F238E27FC236}">
                <a16:creationId xmlns:a16="http://schemas.microsoft.com/office/drawing/2014/main" id="{9B255FC4-A492-7C44-6E6C-4FD20BB24DD5}"/>
              </a:ext>
            </a:extLst>
          </p:cNvPr>
          <p:cNvGrpSpPr/>
          <p:nvPr/>
        </p:nvGrpSpPr>
        <p:grpSpPr>
          <a:xfrm>
            <a:off x="271579" y="3152922"/>
            <a:ext cx="3936784" cy="2370368"/>
            <a:chOff x="276294" y="4026230"/>
            <a:chExt cx="3936784" cy="2370368"/>
          </a:xfrm>
        </p:grpSpPr>
        <p:pic>
          <p:nvPicPr>
            <p:cNvPr id="12" name="Picture 11">
              <a:extLst>
                <a:ext uri="{FF2B5EF4-FFF2-40B4-BE49-F238E27FC236}">
                  <a16:creationId xmlns:a16="http://schemas.microsoft.com/office/drawing/2014/main" id="{14BA0127-7702-02FD-25B8-B13CE039FD6C}"/>
                </a:ext>
              </a:extLst>
            </p:cNvPr>
            <p:cNvPicPr>
              <a:picLocks noChangeAspect="1"/>
            </p:cNvPicPr>
            <p:nvPr/>
          </p:nvPicPr>
          <p:blipFill>
            <a:blip r:embed="rId4"/>
            <a:stretch>
              <a:fillRect/>
            </a:stretch>
          </p:blipFill>
          <p:spPr>
            <a:xfrm>
              <a:off x="381000" y="4026230"/>
              <a:ext cx="3832078" cy="2231869"/>
            </a:xfrm>
            <a:prstGeom prst="rect">
              <a:avLst/>
            </a:prstGeom>
          </p:spPr>
        </p:pic>
        <p:sp>
          <p:nvSpPr>
            <p:cNvPr id="13" name="TextBox 12">
              <a:extLst>
                <a:ext uri="{FF2B5EF4-FFF2-40B4-BE49-F238E27FC236}">
                  <a16:creationId xmlns:a16="http://schemas.microsoft.com/office/drawing/2014/main" id="{2925E9D5-0F7E-EFF7-84BA-95FCA2AC6A26}"/>
                </a:ext>
              </a:extLst>
            </p:cNvPr>
            <p:cNvSpPr txBox="1"/>
            <p:nvPr/>
          </p:nvSpPr>
          <p:spPr>
            <a:xfrm>
              <a:off x="1987852" y="6119599"/>
              <a:ext cx="697312" cy="276999"/>
            </a:xfrm>
            <a:prstGeom prst="rect">
              <a:avLst/>
            </a:prstGeom>
            <a:solidFill>
              <a:schemeClr val="bg1"/>
            </a:solidFill>
          </p:spPr>
          <p:txBody>
            <a:bodyPr wrap="square" rtlCol="0">
              <a:spAutoFit/>
            </a:bodyPr>
            <a:lstStyle/>
            <a:p>
              <a:pPr algn="ctr"/>
              <a:r>
                <a:rPr lang="en-US" sz="1200" dirty="0"/>
                <a:t>k [GeV]</a:t>
              </a:r>
            </a:p>
          </p:txBody>
        </p:sp>
        <p:sp>
          <p:nvSpPr>
            <p:cNvPr id="14" name="Rectangle 13">
              <a:extLst>
                <a:ext uri="{FF2B5EF4-FFF2-40B4-BE49-F238E27FC236}">
                  <a16:creationId xmlns:a16="http://schemas.microsoft.com/office/drawing/2014/main" id="{3A257C20-E68D-7D65-1348-C566C77493CA}"/>
                </a:ext>
              </a:extLst>
            </p:cNvPr>
            <p:cNvSpPr/>
            <p:nvPr/>
          </p:nvSpPr>
          <p:spPr bwMode="auto">
            <a:xfrm>
              <a:off x="276294" y="6018598"/>
              <a:ext cx="282871" cy="258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grpSp>
      <p:sp>
        <p:nvSpPr>
          <p:cNvPr id="15" name="TextBox 14">
            <a:extLst>
              <a:ext uri="{FF2B5EF4-FFF2-40B4-BE49-F238E27FC236}">
                <a16:creationId xmlns:a16="http://schemas.microsoft.com/office/drawing/2014/main" id="{58BB38E1-34B5-EF0B-A95B-0817A69B001B}"/>
              </a:ext>
            </a:extLst>
          </p:cNvPr>
          <p:cNvSpPr txBox="1"/>
          <p:nvPr/>
        </p:nvSpPr>
        <p:spPr>
          <a:xfrm>
            <a:off x="6484660" y="6286537"/>
            <a:ext cx="801823" cy="307777"/>
          </a:xfrm>
          <a:prstGeom prst="rect">
            <a:avLst/>
          </a:prstGeom>
          <a:solidFill>
            <a:schemeClr val="bg1"/>
          </a:solidFill>
        </p:spPr>
        <p:txBody>
          <a:bodyPr wrap="none" rtlCol="0">
            <a:spAutoFit/>
          </a:bodyPr>
          <a:lstStyle/>
          <a:p>
            <a:r>
              <a:rPr lang="en-US" sz="1400" dirty="0"/>
              <a:t>k (GeV)</a:t>
            </a:r>
          </a:p>
        </p:txBody>
      </p:sp>
      <p:sp>
        <p:nvSpPr>
          <p:cNvPr id="16" name="TextBox 15">
            <a:extLst>
              <a:ext uri="{FF2B5EF4-FFF2-40B4-BE49-F238E27FC236}">
                <a16:creationId xmlns:a16="http://schemas.microsoft.com/office/drawing/2014/main" id="{CC5BBA57-94B2-33B2-29D6-04488F0780E3}"/>
              </a:ext>
            </a:extLst>
          </p:cNvPr>
          <p:cNvSpPr txBox="1"/>
          <p:nvPr/>
        </p:nvSpPr>
        <p:spPr>
          <a:xfrm>
            <a:off x="5362308" y="5882785"/>
            <a:ext cx="542136" cy="307777"/>
          </a:xfrm>
          <a:prstGeom prst="rect">
            <a:avLst/>
          </a:prstGeom>
          <a:solidFill>
            <a:schemeClr val="bg1"/>
          </a:solidFill>
        </p:spPr>
        <p:txBody>
          <a:bodyPr wrap="none" rtlCol="0">
            <a:spAutoFit/>
          </a:bodyPr>
          <a:lstStyle/>
          <a:p>
            <a:r>
              <a:rPr lang="en-US" sz="1400" dirty="0"/>
              <a:t>M(k)</a:t>
            </a:r>
          </a:p>
        </p:txBody>
      </p:sp>
      <p:sp>
        <p:nvSpPr>
          <p:cNvPr id="17" name="Line 4">
            <a:extLst>
              <a:ext uri="{FF2B5EF4-FFF2-40B4-BE49-F238E27FC236}">
                <a16:creationId xmlns:a16="http://schemas.microsoft.com/office/drawing/2014/main" id="{30652C80-A148-D44F-E168-7F2796458CFB}"/>
              </a:ext>
            </a:extLst>
          </p:cNvPr>
          <p:cNvSpPr>
            <a:spLocks noChangeShapeType="1"/>
          </p:cNvSpPr>
          <p:nvPr/>
        </p:nvSpPr>
        <p:spPr bwMode="auto">
          <a:xfrm flipV="1">
            <a:off x="-3723" y="566928"/>
            <a:ext cx="9144000" cy="1588"/>
          </a:xfrm>
          <a:prstGeom prst="line">
            <a:avLst/>
          </a:prstGeom>
          <a:noFill/>
          <a:ln w="38100">
            <a:solidFill>
              <a:srgbClr val="0000FF"/>
            </a:solidFill>
            <a:round/>
            <a:headEnd/>
            <a:tailEnd/>
          </a:ln>
        </p:spPr>
        <p:txBody>
          <a:bodyPr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11887850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1E462E-D8BF-C440-91AB-03CD1BDA5D6E}"/>
              </a:ext>
            </a:extLst>
          </p:cNvPr>
          <p:cNvSpPr txBox="1">
            <a:spLocks/>
          </p:cNvSpPr>
          <p:nvPr/>
        </p:nvSpPr>
        <p:spPr bwMode="auto">
          <a:xfrm>
            <a:off x="0" y="108458"/>
            <a:ext cx="9144000" cy="68938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a:lstStyle>
          <a:p>
            <a:r>
              <a:rPr lang="en-US" sz="2000" kern="0" dirty="0">
                <a:solidFill>
                  <a:srgbClr val="0000FF"/>
                </a:solidFill>
                <a:latin typeface="+mn-lt"/>
              </a:rPr>
              <a:t> </a:t>
            </a:r>
            <a:r>
              <a:rPr lang="en-US" sz="2000" kern="0" dirty="0">
                <a:solidFill>
                  <a:srgbClr val="0000FF"/>
                </a:solidFill>
                <a:latin typeface="+mn-lt"/>
                <a:cs typeface="Arial" panose="020B0604020202020204" pitchFamily="34" charset="0"/>
              </a:rPr>
              <a:t>EHM from Global Hadron Structure Analysis</a:t>
            </a:r>
            <a:endParaRPr lang="en-US" sz="2000" kern="0" dirty="0">
              <a:latin typeface="+mn-lt"/>
              <a:cs typeface="Arial" panose="020B0604020202020204" pitchFamily="34" charset="0"/>
            </a:endParaRPr>
          </a:p>
        </p:txBody>
      </p:sp>
      <p:sp>
        <p:nvSpPr>
          <p:cNvPr id="8" name="TextBox 7">
            <a:extLst>
              <a:ext uri="{FF2B5EF4-FFF2-40B4-BE49-F238E27FC236}">
                <a16:creationId xmlns:a16="http://schemas.microsoft.com/office/drawing/2014/main" id="{5F93F400-67C8-2F4E-98D1-A40937C0424C}"/>
              </a:ext>
            </a:extLst>
          </p:cNvPr>
          <p:cNvSpPr txBox="1"/>
          <p:nvPr/>
        </p:nvSpPr>
        <p:spPr>
          <a:xfrm>
            <a:off x="489454" y="2034364"/>
            <a:ext cx="1329210" cy="523220"/>
          </a:xfrm>
          <a:prstGeom prst="rect">
            <a:avLst/>
          </a:prstGeom>
          <a:noFill/>
        </p:spPr>
        <p:txBody>
          <a:bodyPr wrap="none" rtlCol="0">
            <a:spAutoFit/>
          </a:bodyPr>
          <a:lstStyle/>
          <a:p>
            <a:r>
              <a:rPr lang="en-US" sz="1400" b="1" dirty="0" err="1">
                <a:solidFill>
                  <a:schemeClr val="accent2"/>
                </a:solidFill>
                <a:latin typeface="Symbol" pitchFamily="18" charset="2"/>
              </a:rPr>
              <a:t>m</a:t>
            </a:r>
            <a:r>
              <a:rPr lang="en-US" sz="1400" b="1" baseline="-25000" dirty="0" err="1">
                <a:solidFill>
                  <a:schemeClr val="accent2"/>
                </a:solidFill>
              </a:rPr>
              <a:t>p</a:t>
            </a:r>
            <a:r>
              <a:rPr lang="en-US" sz="1400" b="1" dirty="0" err="1">
                <a:solidFill>
                  <a:schemeClr val="accent2"/>
                </a:solidFill>
              </a:rPr>
              <a:t>G</a:t>
            </a:r>
            <a:r>
              <a:rPr lang="en-US" sz="1400" b="1" baseline="-25000" dirty="0" err="1">
                <a:solidFill>
                  <a:schemeClr val="accent2"/>
                </a:solidFill>
              </a:rPr>
              <a:t>E</a:t>
            </a:r>
            <a:r>
              <a:rPr lang="en-US" sz="1400" b="1" dirty="0">
                <a:solidFill>
                  <a:schemeClr val="accent2"/>
                </a:solidFill>
              </a:rPr>
              <a:t>/G</a:t>
            </a:r>
            <a:r>
              <a:rPr lang="en-US" sz="1400" b="1" baseline="-25000" dirty="0">
                <a:solidFill>
                  <a:schemeClr val="accent2"/>
                </a:solidFill>
              </a:rPr>
              <a:t>M </a:t>
            </a:r>
            <a:r>
              <a:rPr lang="en-US" sz="1400" b="1" dirty="0">
                <a:solidFill>
                  <a:schemeClr val="accent2"/>
                </a:solidFill>
              </a:rPr>
              <a:t>(Q</a:t>
            </a:r>
            <a:r>
              <a:rPr lang="en-US" sz="1400" b="1" baseline="30000" dirty="0">
                <a:solidFill>
                  <a:schemeClr val="accent2"/>
                </a:solidFill>
              </a:rPr>
              <a:t>2</a:t>
            </a:r>
            <a:r>
              <a:rPr lang="en-US" sz="1400" b="1" dirty="0">
                <a:solidFill>
                  <a:schemeClr val="accent2"/>
                </a:solidFill>
              </a:rPr>
              <a:t>)  </a:t>
            </a:r>
          </a:p>
          <a:p>
            <a:r>
              <a:rPr lang="en-US" sz="1400" b="1" dirty="0">
                <a:solidFill>
                  <a:schemeClr val="accent2"/>
                </a:solidFill>
              </a:rPr>
              <a:t>in DSEQCD</a:t>
            </a:r>
          </a:p>
        </p:txBody>
      </p:sp>
      <p:pic>
        <p:nvPicPr>
          <p:cNvPr id="9" name="Picture 8">
            <a:extLst>
              <a:ext uri="{FF2B5EF4-FFF2-40B4-BE49-F238E27FC236}">
                <a16:creationId xmlns:a16="http://schemas.microsoft.com/office/drawing/2014/main" id="{B2E989EA-4DAB-B741-8007-B4BE9A250447}"/>
              </a:ext>
            </a:extLst>
          </p:cNvPr>
          <p:cNvPicPr>
            <a:picLocks noChangeAspect="1"/>
          </p:cNvPicPr>
          <p:nvPr/>
        </p:nvPicPr>
        <p:blipFill rotWithShape="1">
          <a:blip r:embed="rId3">
            <a:extLst>
              <a:ext uri="{28A0092B-C50C-407E-A947-70E740481C1C}">
                <a14:useLocalDpi xmlns:a14="http://schemas.microsoft.com/office/drawing/2010/main" val="0"/>
              </a:ext>
            </a:extLst>
          </a:blip>
          <a:srcRect t="7597" r="6915"/>
          <a:stretch/>
        </p:blipFill>
        <p:spPr>
          <a:xfrm>
            <a:off x="3224463" y="1053745"/>
            <a:ext cx="2583386" cy="2388812"/>
          </a:xfrm>
          <a:prstGeom prst="rect">
            <a:avLst/>
          </a:prstGeom>
        </p:spPr>
      </p:pic>
      <p:pic>
        <p:nvPicPr>
          <p:cNvPr id="27" name="Picture 26" descr="Chart, histogram&#10;&#10;Description automatically generated">
            <a:extLst>
              <a:ext uri="{FF2B5EF4-FFF2-40B4-BE49-F238E27FC236}">
                <a16:creationId xmlns:a16="http://schemas.microsoft.com/office/drawing/2014/main" id="{8938DE0E-D43C-424D-9458-933010E67F30}"/>
              </a:ext>
            </a:extLst>
          </p:cNvPr>
          <p:cNvPicPr>
            <a:picLocks noChangeAspect="1"/>
          </p:cNvPicPr>
          <p:nvPr/>
        </p:nvPicPr>
        <p:blipFill rotWithShape="1">
          <a:blip r:embed="rId4">
            <a:extLst>
              <a:ext uri="{28A0092B-C50C-407E-A947-70E740481C1C}">
                <a14:useLocalDpi xmlns:a14="http://schemas.microsoft.com/office/drawing/2010/main" val="0"/>
              </a:ext>
            </a:extLst>
          </a:blip>
          <a:srcRect r="3071"/>
          <a:stretch/>
        </p:blipFill>
        <p:spPr>
          <a:xfrm>
            <a:off x="6064149" y="3940397"/>
            <a:ext cx="3084591" cy="2228395"/>
          </a:xfrm>
          <a:prstGeom prst="rect">
            <a:avLst/>
          </a:prstGeom>
        </p:spPr>
      </p:pic>
      <p:sp>
        <p:nvSpPr>
          <p:cNvPr id="28" name="TextBox 27">
            <a:extLst>
              <a:ext uri="{FF2B5EF4-FFF2-40B4-BE49-F238E27FC236}">
                <a16:creationId xmlns:a16="http://schemas.microsoft.com/office/drawing/2014/main" id="{CEE6D3EA-38CD-2C41-B75B-9ADC832551AE}"/>
              </a:ext>
            </a:extLst>
          </p:cNvPr>
          <p:cNvSpPr txBox="1"/>
          <p:nvPr/>
        </p:nvSpPr>
        <p:spPr>
          <a:xfrm>
            <a:off x="6725885" y="5054594"/>
            <a:ext cx="1082609" cy="461665"/>
          </a:xfrm>
          <a:prstGeom prst="rect">
            <a:avLst/>
          </a:prstGeom>
          <a:noFill/>
        </p:spPr>
        <p:txBody>
          <a:bodyPr wrap="square" rtlCol="0">
            <a:spAutoFit/>
          </a:bodyPr>
          <a:lstStyle/>
          <a:p>
            <a:r>
              <a:rPr lang="en-US" sz="1200" dirty="0">
                <a:solidFill>
                  <a:srgbClr val="00B050"/>
                </a:solidFill>
              </a:rPr>
              <a:t>Dressed</a:t>
            </a:r>
          </a:p>
          <a:p>
            <a:r>
              <a:rPr lang="en-US" sz="1200" dirty="0">
                <a:solidFill>
                  <a:srgbClr val="00B050"/>
                </a:solidFill>
              </a:rPr>
              <a:t>quarks</a:t>
            </a:r>
          </a:p>
        </p:txBody>
      </p:sp>
      <p:sp>
        <p:nvSpPr>
          <p:cNvPr id="29" name="TextBox 28">
            <a:extLst>
              <a:ext uri="{FF2B5EF4-FFF2-40B4-BE49-F238E27FC236}">
                <a16:creationId xmlns:a16="http://schemas.microsoft.com/office/drawing/2014/main" id="{E556077B-2240-1E47-B003-218951615966}"/>
              </a:ext>
            </a:extLst>
          </p:cNvPr>
          <p:cNvSpPr txBox="1"/>
          <p:nvPr/>
        </p:nvSpPr>
        <p:spPr>
          <a:xfrm>
            <a:off x="7577016" y="4439353"/>
            <a:ext cx="942952" cy="461665"/>
          </a:xfrm>
          <a:prstGeom prst="rect">
            <a:avLst/>
          </a:prstGeom>
          <a:noFill/>
        </p:spPr>
        <p:txBody>
          <a:bodyPr wrap="square" rtlCol="0">
            <a:spAutoFit/>
          </a:bodyPr>
          <a:lstStyle/>
          <a:p>
            <a:r>
              <a:rPr lang="en-US" sz="1200" dirty="0">
                <a:solidFill>
                  <a:srgbClr val="0000CC"/>
                </a:solidFill>
              </a:rPr>
              <a:t>Dressed</a:t>
            </a:r>
          </a:p>
          <a:p>
            <a:r>
              <a:rPr lang="en-US" sz="1200" dirty="0">
                <a:solidFill>
                  <a:srgbClr val="0000CC"/>
                </a:solidFill>
              </a:rPr>
              <a:t>gluons</a:t>
            </a:r>
          </a:p>
        </p:txBody>
      </p:sp>
      <p:sp>
        <p:nvSpPr>
          <p:cNvPr id="32" name="TextBox 31">
            <a:extLst>
              <a:ext uri="{FF2B5EF4-FFF2-40B4-BE49-F238E27FC236}">
                <a16:creationId xmlns:a16="http://schemas.microsoft.com/office/drawing/2014/main" id="{E45A9CAC-2453-114F-BA4E-F67BA5565FC5}"/>
              </a:ext>
            </a:extLst>
          </p:cNvPr>
          <p:cNvSpPr txBox="1"/>
          <p:nvPr/>
        </p:nvSpPr>
        <p:spPr>
          <a:xfrm>
            <a:off x="1009934" y="768057"/>
            <a:ext cx="1606530" cy="276999"/>
          </a:xfrm>
          <a:prstGeom prst="rect">
            <a:avLst/>
          </a:prstGeom>
          <a:noFill/>
        </p:spPr>
        <p:txBody>
          <a:bodyPr wrap="none" rtlCol="0">
            <a:spAutoFit/>
          </a:bodyPr>
          <a:lstStyle/>
          <a:p>
            <a:r>
              <a:rPr lang="en-US" sz="1200" b="1" dirty="0"/>
              <a:t>Nucleon Elastic FF </a:t>
            </a:r>
          </a:p>
        </p:txBody>
      </p:sp>
      <p:sp>
        <p:nvSpPr>
          <p:cNvPr id="33" name="TextBox 32">
            <a:extLst>
              <a:ext uri="{FF2B5EF4-FFF2-40B4-BE49-F238E27FC236}">
                <a16:creationId xmlns:a16="http://schemas.microsoft.com/office/drawing/2014/main" id="{99D15AFE-91CD-EE44-B005-3EE9AB3F4F27}"/>
              </a:ext>
            </a:extLst>
          </p:cNvPr>
          <p:cNvSpPr txBox="1"/>
          <p:nvPr/>
        </p:nvSpPr>
        <p:spPr>
          <a:xfrm>
            <a:off x="3684514" y="768096"/>
            <a:ext cx="1965603" cy="276999"/>
          </a:xfrm>
          <a:prstGeom prst="rect">
            <a:avLst/>
          </a:prstGeom>
          <a:noFill/>
        </p:spPr>
        <p:txBody>
          <a:bodyPr wrap="none" rtlCol="0">
            <a:spAutoFit/>
          </a:bodyPr>
          <a:lstStyle/>
          <a:p>
            <a:r>
              <a:rPr lang="en-US" sz="1200" b="1" dirty="0" err="1">
                <a:latin typeface="Symbol" pitchFamily="2" charset="2"/>
              </a:rPr>
              <a:t>g</a:t>
            </a:r>
            <a:r>
              <a:rPr lang="en-US" sz="1200" b="1" baseline="-25000" dirty="0" err="1"/>
              <a:t>v</a:t>
            </a:r>
            <a:r>
              <a:rPr lang="en-US" sz="1200" b="1" dirty="0" err="1"/>
              <a:t>pN</a:t>
            </a:r>
            <a:r>
              <a:rPr lang="en-US" sz="1200" b="1" dirty="0"/>
              <a:t>* Electrocouplings </a:t>
            </a:r>
          </a:p>
        </p:txBody>
      </p:sp>
      <p:sp>
        <p:nvSpPr>
          <p:cNvPr id="35" name="TextBox 34">
            <a:extLst>
              <a:ext uri="{FF2B5EF4-FFF2-40B4-BE49-F238E27FC236}">
                <a16:creationId xmlns:a16="http://schemas.microsoft.com/office/drawing/2014/main" id="{AEB0C599-BE5F-1C48-8434-D9E035BAD28E}"/>
              </a:ext>
            </a:extLst>
          </p:cNvPr>
          <p:cNvSpPr txBox="1"/>
          <p:nvPr/>
        </p:nvSpPr>
        <p:spPr>
          <a:xfrm>
            <a:off x="4616655" y="1207283"/>
            <a:ext cx="1083951" cy="276999"/>
          </a:xfrm>
          <a:prstGeom prst="rect">
            <a:avLst/>
          </a:prstGeom>
          <a:noFill/>
        </p:spPr>
        <p:txBody>
          <a:bodyPr wrap="none" rtlCol="0">
            <a:spAutoFit/>
          </a:bodyPr>
          <a:lstStyle/>
          <a:p>
            <a:r>
              <a:rPr lang="en-US" sz="1200" b="1" dirty="0"/>
              <a:t>N(1440)1/2</a:t>
            </a:r>
            <a:r>
              <a:rPr lang="en-US" sz="1200" b="1" baseline="30000" dirty="0"/>
              <a:t>+</a:t>
            </a:r>
            <a:r>
              <a:rPr lang="en-US" sz="1200" b="1" dirty="0"/>
              <a:t> </a:t>
            </a:r>
          </a:p>
        </p:txBody>
      </p:sp>
      <p:sp>
        <p:nvSpPr>
          <p:cNvPr id="36" name="TextBox 35">
            <a:extLst>
              <a:ext uri="{FF2B5EF4-FFF2-40B4-BE49-F238E27FC236}">
                <a16:creationId xmlns:a16="http://schemas.microsoft.com/office/drawing/2014/main" id="{F1715624-12D3-B145-B76F-9DE823559A16}"/>
              </a:ext>
            </a:extLst>
          </p:cNvPr>
          <p:cNvSpPr txBox="1"/>
          <p:nvPr/>
        </p:nvSpPr>
        <p:spPr>
          <a:xfrm>
            <a:off x="911123" y="3903302"/>
            <a:ext cx="1334020" cy="276999"/>
          </a:xfrm>
          <a:prstGeom prst="rect">
            <a:avLst/>
          </a:prstGeom>
          <a:solidFill>
            <a:schemeClr val="bg1"/>
          </a:solidFill>
        </p:spPr>
        <p:txBody>
          <a:bodyPr wrap="none" rtlCol="0">
            <a:spAutoFit/>
          </a:bodyPr>
          <a:lstStyle/>
          <a:p>
            <a:r>
              <a:rPr lang="en-US" sz="1200" b="1" dirty="0"/>
              <a:t>Pion Elastic FF </a:t>
            </a:r>
          </a:p>
        </p:txBody>
      </p:sp>
      <p:sp>
        <p:nvSpPr>
          <p:cNvPr id="37" name="TextBox 36">
            <a:extLst>
              <a:ext uri="{FF2B5EF4-FFF2-40B4-BE49-F238E27FC236}">
                <a16:creationId xmlns:a16="http://schemas.microsoft.com/office/drawing/2014/main" id="{37C57A5B-4630-BF40-928E-900C6788EA38}"/>
              </a:ext>
            </a:extLst>
          </p:cNvPr>
          <p:cNvSpPr txBox="1"/>
          <p:nvPr/>
        </p:nvSpPr>
        <p:spPr>
          <a:xfrm>
            <a:off x="3553424" y="3916818"/>
            <a:ext cx="914033" cy="276999"/>
          </a:xfrm>
          <a:prstGeom prst="rect">
            <a:avLst/>
          </a:prstGeom>
          <a:solidFill>
            <a:schemeClr val="bg1"/>
          </a:solidFill>
        </p:spPr>
        <p:txBody>
          <a:bodyPr wrap="none" rtlCol="0">
            <a:spAutoFit/>
          </a:bodyPr>
          <a:lstStyle/>
          <a:p>
            <a:r>
              <a:rPr lang="en-US" sz="1200" b="1" dirty="0"/>
              <a:t>Pion PDF </a:t>
            </a:r>
          </a:p>
        </p:txBody>
      </p:sp>
      <p:sp>
        <p:nvSpPr>
          <p:cNvPr id="38" name="TextBox 37">
            <a:extLst>
              <a:ext uri="{FF2B5EF4-FFF2-40B4-BE49-F238E27FC236}">
                <a16:creationId xmlns:a16="http://schemas.microsoft.com/office/drawing/2014/main" id="{BA452126-8F5E-9141-AE1A-689B0AAF3FB9}"/>
              </a:ext>
            </a:extLst>
          </p:cNvPr>
          <p:cNvSpPr txBox="1"/>
          <p:nvPr/>
        </p:nvSpPr>
        <p:spPr>
          <a:xfrm>
            <a:off x="6886667" y="3702576"/>
            <a:ext cx="1810111" cy="461665"/>
          </a:xfrm>
          <a:prstGeom prst="rect">
            <a:avLst/>
          </a:prstGeom>
          <a:solidFill>
            <a:schemeClr val="bg1"/>
          </a:solidFill>
        </p:spPr>
        <p:txBody>
          <a:bodyPr wrap="none" rtlCol="0">
            <a:spAutoFit/>
          </a:bodyPr>
          <a:lstStyle/>
          <a:p>
            <a:pPr algn="ctr"/>
            <a:r>
              <a:rPr lang="en-US" sz="1200" b="1" dirty="0"/>
              <a:t>Dressed Quark/Gluon </a:t>
            </a:r>
          </a:p>
          <a:p>
            <a:pPr algn="ctr"/>
            <a:r>
              <a:rPr lang="en-US" sz="1200" b="1" dirty="0"/>
              <a:t>Running Masses</a:t>
            </a:r>
          </a:p>
        </p:txBody>
      </p:sp>
      <p:sp>
        <p:nvSpPr>
          <p:cNvPr id="39" name="TextBox 38">
            <a:extLst>
              <a:ext uri="{FF2B5EF4-FFF2-40B4-BE49-F238E27FC236}">
                <a16:creationId xmlns:a16="http://schemas.microsoft.com/office/drawing/2014/main" id="{A794F8F0-1F97-AE42-A7DA-FC83015EA8FF}"/>
              </a:ext>
            </a:extLst>
          </p:cNvPr>
          <p:cNvSpPr txBox="1"/>
          <p:nvPr/>
        </p:nvSpPr>
        <p:spPr>
          <a:xfrm>
            <a:off x="106660" y="6129020"/>
            <a:ext cx="9019990" cy="276999"/>
          </a:xfrm>
          <a:prstGeom prst="rect">
            <a:avLst/>
          </a:prstGeom>
          <a:noFill/>
        </p:spPr>
        <p:txBody>
          <a:bodyPr wrap="square" rtlCol="0">
            <a:spAutoFit/>
          </a:bodyPr>
          <a:lstStyle/>
          <a:p>
            <a:pPr marL="115888" indent="-115888">
              <a:buFont typeface="Arial" panose="020B0604020202020204" pitchFamily="34" charset="0"/>
              <a:buChar char="•"/>
            </a:pPr>
            <a:r>
              <a:rPr lang="en-US" sz="1200" dirty="0"/>
              <a:t> </a:t>
            </a:r>
            <a:r>
              <a:rPr lang="en-US" sz="1200" dirty="0">
                <a:solidFill>
                  <a:srgbClr val="FF0000"/>
                </a:solidFill>
              </a:rPr>
              <a:t>insight into the dressed quark/gluon running masses from all of the experimental results above within continuum QCD approach  </a:t>
            </a:r>
          </a:p>
        </p:txBody>
      </p:sp>
      <p:pic>
        <p:nvPicPr>
          <p:cNvPr id="3" name="Picture 2" descr="Chart, line chart&#10;&#10;Description automatically generated">
            <a:extLst>
              <a:ext uri="{FF2B5EF4-FFF2-40B4-BE49-F238E27FC236}">
                <a16:creationId xmlns:a16="http://schemas.microsoft.com/office/drawing/2014/main" id="{A7BC1E2A-60FD-0647-9293-9C30F93D8C6E}"/>
              </a:ext>
            </a:extLst>
          </p:cNvPr>
          <p:cNvPicPr>
            <a:picLocks noChangeAspect="1"/>
          </p:cNvPicPr>
          <p:nvPr/>
        </p:nvPicPr>
        <p:blipFill>
          <a:blip r:embed="rId5"/>
          <a:stretch>
            <a:fillRect/>
          </a:stretch>
        </p:blipFill>
        <p:spPr>
          <a:xfrm>
            <a:off x="-4740" y="1058706"/>
            <a:ext cx="3229203" cy="2648486"/>
          </a:xfrm>
          <a:prstGeom prst="rect">
            <a:avLst/>
          </a:prstGeom>
        </p:spPr>
      </p:pic>
      <p:pic>
        <p:nvPicPr>
          <p:cNvPr id="7" name="Picture 6">
            <a:extLst>
              <a:ext uri="{FF2B5EF4-FFF2-40B4-BE49-F238E27FC236}">
                <a16:creationId xmlns:a16="http://schemas.microsoft.com/office/drawing/2014/main" id="{66240DA4-14D4-D747-ABF1-A0C817F6756F}"/>
              </a:ext>
            </a:extLst>
          </p:cNvPr>
          <p:cNvPicPr>
            <a:picLocks noChangeAspect="1"/>
          </p:cNvPicPr>
          <p:nvPr/>
        </p:nvPicPr>
        <p:blipFill>
          <a:blip r:embed="rId6"/>
          <a:stretch>
            <a:fillRect/>
          </a:stretch>
        </p:blipFill>
        <p:spPr>
          <a:xfrm>
            <a:off x="-4740" y="4152019"/>
            <a:ext cx="2880298" cy="1945365"/>
          </a:xfrm>
          <a:prstGeom prst="rect">
            <a:avLst/>
          </a:prstGeom>
        </p:spPr>
      </p:pic>
      <p:pic>
        <p:nvPicPr>
          <p:cNvPr id="13" name="Picture 12">
            <a:extLst>
              <a:ext uri="{FF2B5EF4-FFF2-40B4-BE49-F238E27FC236}">
                <a16:creationId xmlns:a16="http://schemas.microsoft.com/office/drawing/2014/main" id="{68B8F084-B302-9E46-BA60-035740C3A700}"/>
              </a:ext>
            </a:extLst>
          </p:cNvPr>
          <p:cNvPicPr>
            <a:picLocks noChangeAspect="1"/>
          </p:cNvPicPr>
          <p:nvPr/>
        </p:nvPicPr>
        <p:blipFill>
          <a:blip r:embed="rId7"/>
          <a:stretch>
            <a:fillRect/>
          </a:stretch>
        </p:blipFill>
        <p:spPr>
          <a:xfrm>
            <a:off x="2739574" y="4180301"/>
            <a:ext cx="3068275" cy="1927377"/>
          </a:xfrm>
          <a:prstGeom prst="rect">
            <a:avLst/>
          </a:prstGeom>
        </p:spPr>
      </p:pic>
      <p:sp>
        <p:nvSpPr>
          <p:cNvPr id="2" name="Left-Right Arrow 1">
            <a:extLst>
              <a:ext uri="{FF2B5EF4-FFF2-40B4-BE49-F238E27FC236}">
                <a16:creationId xmlns:a16="http://schemas.microsoft.com/office/drawing/2014/main" id="{9C65C6DF-F03D-C841-9F38-0338A66D13FF}"/>
              </a:ext>
            </a:extLst>
          </p:cNvPr>
          <p:cNvSpPr/>
          <p:nvPr/>
        </p:nvSpPr>
        <p:spPr bwMode="auto">
          <a:xfrm rot="2523756">
            <a:off x="5219602" y="3610363"/>
            <a:ext cx="1371600" cy="274320"/>
          </a:xfrm>
          <a:prstGeom prst="lef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10" name="Left-Right Arrow 9">
            <a:extLst>
              <a:ext uri="{FF2B5EF4-FFF2-40B4-BE49-F238E27FC236}">
                <a16:creationId xmlns:a16="http://schemas.microsoft.com/office/drawing/2014/main" id="{6EDF403A-99DD-0C4F-A66C-45C28396561E}"/>
              </a:ext>
            </a:extLst>
          </p:cNvPr>
          <p:cNvSpPr/>
          <p:nvPr/>
        </p:nvSpPr>
        <p:spPr bwMode="auto">
          <a:xfrm>
            <a:off x="5714214" y="4515473"/>
            <a:ext cx="457200" cy="274320"/>
          </a:xfrm>
          <a:prstGeom prst="lef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6C84ADDB-B7CD-7C46-BDAC-E61683EC65EE}"/>
              </a:ext>
            </a:extLst>
          </p:cNvPr>
          <p:cNvSpPr txBox="1"/>
          <p:nvPr/>
        </p:nvSpPr>
        <p:spPr>
          <a:xfrm>
            <a:off x="2452794" y="522335"/>
            <a:ext cx="4814395" cy="276999"/>
          </a:xfrm>
          <a:prstGeom prst="rect">
            <a:avLst/>
          </a:prstGeom>
          <a:noFill/>
        </p:spPr>
        <p:txBody>
          <a:bodyPr wrap="none" rtlCol="0">
            <a:spAutoFit/>
          </a:bodyPr>
          <a:lstStyle/>
          <a:p>
            <a:r>
              <a:rPr lang="en-US" sz="1200" b="1" dirty="0">
                <a:solidFill>
                  <a:srgbClr val="0000FF"/>
                </a:solidFill>
              </a:rPr>
              <a:t>Will be extended by the future data from JLab in the 12 GeV era</a:t>
            </a:r>
          </a:p>
        </p:txBody>
      </p:sp>
      <p:sp>
        <p:nvSpPr>
          <p:cNvPr id="26" name="TextBox 25">
            <a:extLst>
              <a:ext uri="{FF2B5EF4-FFF2-40B4-BE49-F238E27FC236}">
                <a16:creationId xmlns:a16="http://schemas.microsoft.com/office/drawing/2014/main" id="{9E00AB28-1D12-3246-A40E-160B92B25BF7}"/>
              </a:ext>
            </a:extLst>
          </p:cNvPr>
          <p:cNvSpPr txBox="1"/>
          <p:nvPr/>
        </p:nvSpPr>
        <p:spPr>
          <a:xfrm>
            <a:off x="277617" y="3656409"/>
            <a:ext cx="5530232" cy="276999"/>
          </a:xfrm>
          <a:prstGeom prst="rect">
            <a:avLst/>
          </a:prstGeom>
          <a:noFill/>
        </p:spPr>
        <p:txBody>
          <a:bodyPr wrap="none" rtlCol="0">
            <a:spAutoFit/>
          </a:bodyPr>
          <a:lstStyle/>
          <a:p>
            <a:r>
              <a:rPr lang="en-US" sz="1200" b="1" dirty="0">
                <a:solidFill>
                  <a:srgbClr val="0000FF"/>
                </a:solidFill>
              </a:rPr>
              <a:t>New data from studies of D-Y at AMBER and Sullivan processes at JLab </a:t>
            </a:r>
          </a:p>
        </p:txBody>
      </p:sp>
      <p:pic>
        <p:nvPicPr>
          <p:cNvPr id="6" name="Picture 5" descr="Chart&#10;&#10;Description automatically generated with medium confidence">
            <a:extLst>
              <a:ext uri="{FF2B5EF4-FFF2-40B4-BE49-F238E27FC236}">
                <a16:creationId xmlns:a16="http://schemas.microsoft.com/office/drawing/2014/main" id="{B8E5B9F2-7536-AEA2-3575-0AEF79411E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9538" y="797838"/>
            <a:ext cx="3140215" cy="2751162"/>
          </a:xfrm>
          <a:prstGeom prst="rect">
            <a:avLst/>
          </a:prstGeom>
        </p:spPr>
      </p:pic>
      <p:sp>
        <p:nvSpPr>
          <p:cNvPr id="34" name="TextBox 33">
            <a:extLst>
              <a:ext uri="{FF2B5EF4-FFF2-40B4-BE49-F238E27FC236}">
                <a16:creationId xmlns:a16="http://schemas.microsoft.com/office/drawing/2014/main" id="{06BB3E45-327F-8B45-B2CC-457B0344F74B}"/>
              </a:ext>
            </a:extLst>
          </p:cNvPr>
          <p:cNvSpPr txBox="1"/>
          <p:nvPr/>
        </p:nvSpPr>
        <p:spPr>
          <a:xfrm>
            <a:off x="5648733" y="746918"/>
            <a:ext cx="3429787" cy="276999"/>
          </a:xfrm>
          <a:prstGeom prst="rect">
            <a:avLst/>
          </a:prstGeom>
          <a:solidFill>
            <a:schemeClr val="bg1"/>
          </a:solidFill>
        </p:spPr>
        <p:txBody>
          <a:bodyPr wrap="square" rtlCol="0">
            <a:spAutoFit/>
          </a:bodyPr>
          <a:lstStyle/>
          <a:p>
            <a:pPr algn="ctr"/>
            <a:r>
              <a:rPr lang="en-US" sz="1200" b="1" dirty="0"/>
              <a:t>Nucleon</a:t>
            </a:r>
            <a:r>
              <a:rPr lang="en-US" sz="1200" b="1" strike="sngStrike" dirty="0"/>
              <a:t> </a:t>
            </a:r>
            <a:r>
              <a:rPr lang="en-US" sz="1200" b="1" dirty="0"/>
              <a:t>axial form factor G</a:t>
            </a:r>
            <a:r>
              <a:rPr lang="en-US" sz="1200" b="1" baseline="-25000" dirty="0"/>
              <a:t>A </a:t>
            </a:r>
          </a:p>
        </p:txBody>
      </p:sp>
      <p:sp>
        <p:nvSpPr>
          <p:cNvPr id="14" name="Rectangle 13">
            <a:extLst>
              <a:ext uri="{FF2B5EF4-FFF2-40B4-BE49-F238E27FC236}">
                <a16:creationId xmlns:a16="http://schemas.microsoft.com/office/drawing/2014/main" id="{877AF40C-91F2-3314-F26D-44BC3E922B61}"/>
              </a:ext>
            </a:extLst>
          </p:cNvPr>
          <p:cNvSpPr/>
          <p:nvPr/>
        </p:nvSpPr>
        <p:spPr bwMode="auto">
          <a:xfrm>
            <a:off x="-189507" y="3602225"/>
            <a:ext cx="9144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15" name="TextBox 14">
            <a:extLst>
              <a:ext uri="{FF2B5EF4-FFF2-40B4-BE49-F238E27FC236}">
                <a16:creationId xmlns:a16="http://schemas.microsoft.com/office/drawing/2014/main" id="{972C664A-AB98-E5C2-7EB2-7FD9B7EB0817}"/>
              </a:ext>
            </a:extLst>
          </p:cNvPr>
          <p:cNvSpPr txBox="1"/>
          <p:nvPr/>
        </p:nvSpPr>
        <p:spPr>
          <a:xfrm>
            <a:off x="6416992" y="1150008"/>
            <a:ext cx="1978689" cy="261610"/>
          </a:xfrm>
          <a:prstGeom prst="rect">
            <a:avLst/>
          </a:prstGeom>
          <a:solidFill>
            <a:schemeClr val="bg1"/>
          </a:solidFill>
          <a:ln>
            <a:solidFill>
              <a:schemeClr val="bg1"/>
            </a:solidFill>
          </a:ln>
        </p:spPr>
        <p:txBody>
          <a:bodyPr wrap="square" rtlCol="0">
            <a:spAutoFit/>
          </a:bodyPr>
          <a:lstStyle/>
          <a:p>
            <a:endParaRPr lang="en-US" sz="1050" dirty="0"/>
          </a:p>
        </p:txBody>
      </p:sp>
      <p:sp>
        <p:nvSpPr>
          <p:cNvPr id="16" name="Line 4">
            <a:extLst>
              <a:ext uri="{FF2B5EF4-FFF2-40B4-BE49-F238E27FC236}">
                <a16:creationId xmlns:a16="http://schemas.microsoft.com/office/drawing/2014/main" id="{07E4046A-7658-4468-7DEC-42D5CD419090}"/>
              </a:ext>
            </a:extLst>
          </p:cNvPr>
          <p:cNvSpPr>
            <a:spLocks noChangeShapeType="1"/>
          </p:cNvSpPr>
          <p:nvPr/>
        </p:nvSpPr>
        <p:spPr bwMode="auto">
          <a:xfrm flipV="1">
            <a:off x="-3723" y="566928"/>
            <a:ext cx="9144000" cy="1588"/>
          </a:xfrm>
          <a:prstGeom prst="line">
            <a:avLst/>
          </a:prstGeom>
          <a:noFill/>
          <a:ln w="38100">
            <a:solidFill>
              <a:srgbClr val="0000FF"/>
            </a:solidFill>
            <a:round/>
            <a:headEnd/>
            <a:tailEnd/>
          </a:ln>
        </p:spPr>
        <p:txBody>
          <a:bodyPr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253961804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DA858-53CE-494B-93B3-15143388E55D}"/>
              </a:ext>
            </a:extLst>
          </p:cNvPr>
          <p:cNvSpPr txBox="1"/>
          <p:nvPr/>
        </p:nvSpPr>
        <p:spPr>
          <a:xfrm>
            <a:off x="13524" y="-86499"/>
            <a:ext cx="9130476" cy="677104"/>
          </a:xfrm>
          <a:prstGeom prst="rect">
            <a:avLst/>
          </a:prstGeom>
          <a:noFill/>
        </p:spPr>
        <p:txBody>
          <a:bodyPr wrap="square" lIns="91435" tIns="45718" rIns="91435" bIns="45718" rtlCol="0">
            <a:spAutoFit/>
          </a:bodyPr>
          <a:lstStyle/>
          <a:p>
            <a:pPr algn="ctr"/>
            <a:r>
              <a:rPr lang="en-US" sz="2000" b="1" dirty="0">
                <a:solidFill>
                  <a:srgbClr val="0000FF"/>
                </a:solidFill>
                <a:latin typeface="+mj-lt"/>
              </a:rPr>
              <a:t> </a:t>
            </a:r>
            <a:r>
              <a:rPr lang="en-US" sz="1800" b="1" dirty="0">
                <a:solidFill>
                  <a:srgbClr val="0000FF"/>
                </a:solidFill>
                <a:latin typeface="+mj-lt"/>
              </a:rPr>
              <a:t>Complementarities in Insight into EHM from the Studies of the Meson </a:t>
            </a:r>
          </a:p>
          <a:p>
            <a:pPr algn="ctr"/>
            <a:r>
              <a:rPr lang="en-US" sz="1800" b="1" dirty="0">
                <a:solidFill>
                  <a:srgbClr val="0000FF"/>
                </a:solidFill>
                <a:latin typeface="+mj-lt"/>
              </a:rPr>
              <a:t>and Baryon Structure  </a:t>
            </a:r>
          </a:p>
        </p:txBody>
      </p:sp>
      <p:sp>
        <p:nvSpPr>
          <p:cNvPr id="4" name="TextBox 3">
            <a:extLst>
              <a:ext uri="{FF2B5EF4-FFF2-40B4-BE49-F238E27FC236}">
                <a16:creationId xmlns:a16="http://schemas.microsoft.com/office/drawing/2014/main" id="{A71C6D4B-2086-C147-8085-DE5F02CD5CAC}"/>
              </a:ext>
            </a:extLst>
          </p:cNvPr>
          <p:cNvSpPr txBox="1"/>
          <p:nvPr/>
        </p:nvSpPr>
        <p:spPr>
          <a:xfrm>
            <a:off x="145158" y="5243070"/>
            <a:ext cx="8615360" cy="1107996"/>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600" dirty="0">
                <a:solidFill>
                  <a:srgbClr val="0000FF"/>
                </a:solidFill>
              </a:rPr>
              <a:t>The successful description of the </a:t>
            </a:r>
            <a:r>
              <a:rPr lang="en-US" sz="1600" b="1" dirty="0">
                <a:solidFill>
                  <a:srgbClr val="0000FF"/>
                </a:solidFill>
                <a:latin typeface="Symbol" pitchFamily="2" charset="2"/>
              </a:rPr>
              <a:t>p</a:t>
            </a:r>
            <a:r>
              <a:rPr lang="en-US" sz="1600" dirty="0">
                <a:solidFill>
                  <a:srgbClr val="0000FF"/>
                </a:solidFill>
              </a:rPr>
              <a:t>/K elastic FF and PDF, nucleon elastic/axial FFs, the </a:t>
            </a:r>
            <a:r>
              <a:rPr lang="en-US" sz="1600" dirty="0" err="1">
                <a:solidFill>
                  <a:srgbClr val="0000FF"/>
                </a:solidFill>
                <a:latin typeface="Symbol" pitchFamily="2" charset="2"/>
              </a:rPr>
              <a:t>g</a:t>
            </a:r>
            <a:r>
              <a:rPr lang="en-US" sz="1600" baseline="-25000" dirty="0" err="1">
                <a:solidFill>
                  <a:srgbClr val="0000FF"/>
                </a:solidFill>
              </a:rPr>
              <a:t>v</a:t>
            </a:r>
            <a:r>
              <a:rPr lang="en-US" sz="1600" dirty="0" err="1">
                <a:solidFill>
                  <a:srgbClr val="0000FF"/>
                </a:solidFill>
              </a:rPr>
              <a:t>pN</a:t>
            </a:r>
            <a:r>
              <a:rPr lang="en-US" sz="1600" dirty="0">
                <a:solidFill>
                  <a:srgbClr val="0000FF"/>
                </a:solidFill>
              </a:rPr>
              <a:t>* electrocouplings of prominent nucleon resonances of different structure and elastic FFs for mesons other than NG-bosons achieved with the </a:t>
            </a:r>
            <a:r>
              <a:rPr lang="en-US" sz="1600" i="1" dirty="0">
                <a:solidFill>
                  <a:srgbClr val="0000FF"/>
                </a:solidFill>
              </a:rPr>
              <a:t>same</a:t>
            </a:r>
            <a:r>
              <a:rPr lang="en-US" sz="1600" dirty="0">
                <a:solidFill>
                  <a:srgbClr val="0000FF"/>
                </a:solidFill>
              </a:rPr>
              <a:t> dressed quark mass function is of particular importance for the validation of insight into EHM</a:t>
            </a:r>
            <a:r>
              <a:rPr lang="en-US" sz="1600" dirty="0"/>
              <a:t>.  </a:t>
            </a:r>
            <a:r>
              <a:rPr lang="en-US" sz="1800" dirty="0"/>
              <a:t> </a:t>
            </a:r>
          </a:p>
        </p:txBody>
      </p:sp>
      <p:sp>
        <p:nvSpPr>
          <p:cNvPr id="5" name="TextBox 4">
            <a:extLst>
              <a:ext uri="{FF2B5EF4-FFF2-40B4-BE49-F238E27FC236}">
                <a16:creationId xmlns:a16="http://schemas.microsoft.com/office/drawing/2014/main" id="{C4D1C129-40ED-CD4B-A240-56D8D34F14D2}"/>
              </a:ext>
            </a:extLst>
          </p:cNvPr>
          <p:cNvSpPr txBox="1"/>
          <p:nvPr/>
        </p:nvSpPr>
        <p:spPr>
          <a:xfrm>
            <a:off x="444384" y="2203658"/>
            <a:ext cx="484909" cy="4572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842168C-4AE7-D741-816B-3637F85B47FB}"/>
              </a:ext>
            </a:extLst>
          </p:cNvPr>
          <p:cNvSpPr txBox="1"/>
          <p:nvPr/>
        </p:nvSpPr>
        <p:spPr>
          <a:xfrm flipH="1">
            <a:off x="944380" y="4197927"/>
            <a:ext cx="4846820" cy="36576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3DA024EE-18C5-AB4F-8379-E8C77D5A8A1A}"/>
              </a:ext>
            </a:extLst>
          </p:cNvPr>
          <p:cNvSpPr txBox="1"/>
          <p:nvPr/>
        </p:nvSpPr>
        <p:spPr>
          <a:xfrm rot="1640219">
            <a:off x="764284" y="2191208"/>
            <a:ext cx="274320" cy="274320"/>
          </a:xfrm>
          <a:prstGeom prst="rect">
            <a:avLst/>
          </a:prstGeom>
          <a:solidFill>
            <a:schemeClr val="bg1"/>
          </a:solidFill>
        </p:spPr>
        <p:txBody>
          <a:bodyPr wrap="none" rtlCol="0">
            <a:spAutoFit/>
          </a:bodyPr>
          <a:lstStyle/>
          <a:p>
            <a:endParaRPr lang="en-US" dirty="0"/>
          </a:p>
        </p:txBody>
      </p:sp>
      <p:pic>
        <p:nvPicPr>
          <p:cNvPr id="2" name="Picture 1" descr="Icon&#10;&#10;Description automatically generated">
            <a:extLst>
              <a:ext uri="{FF2B5EF4-FFF2-40B4-BE49-F238E27FC236}">
                <a16:creationId xmlns:a16="http://schemas.microsoft.com/office/drawing/2014/main" id="{CBD9E789-BE19-B6AD-6692-E1A28F1E1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3462" y="1826178"/>
            <a:ext cx="2174875" cy="390798"/>
          </a:xfrm>
          <a:prstGeom prst="rect">
            <a:avLst/>
          </a:prstGeom>
        </p:spPr>
      </p:pic>
      <p:pic>
        <p:nvPicPr>
          <p:cNvPr id="13" name="Picture 12" descr="Chart, sunburst chart&#10;&#10;Description automatically generated">
            <a:extLst>
              <a:ext uri="{FF2B5EF4-FFF2-40B4-BE49-F238E27FC236}">
                <a16:creationId xmlns:a16="http://schemas.microsoft.com/office/drawing/2014/main" id="{42D7EDAB-F21B-DFA4-441E-8F18445AD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4" y="698811"/>
            <a:ext cx="4160891" cy="3380106"/>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633DE5B-6FD2-4A49-9E46-D3284CBB8B14}"/>
                  </a:ext>
                </a:extLst>
              </p:cNvPr>
              <p:cNvSpPr txBox="1"/>
              <p:nvPr/>
            </p:nvSpPr>
            <p:spPr>
              <a:xfrm>
                <a:off x="4016779" y="718755"/>
                <a:ext cx="4682837" cy="4524315"/>
              </a:xfrm>
              <a:prstGeom prst="rect">
                <a:avLst/>
              </a:prstGeom>
              <a:noFill/>
            </p:spPr>
            <p:txBody>
              <a:bodyPr wrap="square" rtlCol="0">
                <a:spAutoFit/>
              </a:bodyPr>
              <a:lstStyle/>
              <a:p>
                <a:pPr marL="176213" indent="-176213">
                  <a:spcAft>
                    <a:spcPts val="1200"/>
                  </a:spcAft>
                  <a:buClr>
                    <a:srgbClr val="C00000"/>
                  </a:buClr>
                  <a:buFont typeface="Arial" panose="020B0604020202020204" pitchFamily="34" charset="0"/>
                  <a:buChar char="•"/>
                </a:pPr>
                <a:r>
                  <a:rPr lang="en-US" sz="1400" dirty="0"/>
                  <a:t>The Goldberger-</a:t>
                </a:r>
                <a:r>
                  <a:rPr lang="en-US" sz="1400" dirty="0" err="1"/>
                  <a:t>Treiman</a:t>
                </a:r>
                <a:r>
                  <a:rPr lang="en-US" sz="1400" dirty="0"/>
                  <a:t> relation connects the dressed quark mass function to the pion/kaon Bethe-Salpeter amplitudes, making the studies of pion and kaon structure a straightforward way for gaining insight into EHM</a:t>
                </a:r>
              </a:p>
              <a:p>
                <a:pPr marL="176213" indent="-176213">
                  <a:spcAft>
                    <a:spcPts val="1200"/>
                  </a:spcAft>
                  <a:buClr>
                    <a:srgbClr val="C00000"/>
                  </a:buClr>
                  <a:buFont typeface="Arial" panose="020B0604020202020204" pitchFamily="34" charset="0"/>
                  <a:buChar char="•"/>
                </a:pPr>
                <a:endParaRPr lang="en-US" sz="1400" dirty="0"/>
              </a:p>
              <a:p>
                <a:pPr marL="176213" indent="-176213">
                  <a:spcAft>
                    <a:spcPts val="1200"/>
                  </a:spcAft>
                  <a:buClr>
                    <a:srgbClr val="C00000"/>
                  </a:buClr>
                  <a:buFont typeface="Arial" panose="020B0604020202020204" pitchFamily="34" charset="0"/>
                  <a:buChar char="•"/>
                </a:pPr>
                <a:r>
                  <a:rPr lang="en-US" sz="1400" dirty="0">
                    <a:latin typeface="Symbol" pitchFamily="2" charset="2"/>
                  </a:rPr>
                  <a:t>p</a:t>
                </a:r>
                <a:r>
                  <a:rPr lang="en-US" sz="1400" dirty="0"/>
                  <a:t> and K are simultaneously q</a:t>
                </a:r>
                <a14:m>
                  <m:oMath xmlns:m="http://schemas.openxmlformats.org/officeDocument/2006/math">
                    <m:acc>
                      <m:accPr>
                        <m:chr m:val="̅"/>
                        <m:ctrlPr>
                          <a:rPr lang="en-US" sz="1400" i="1" smtClean="0">
                            <a:latin typeface="Cambria Math" panose="02040503050406030204" pitchFamily="18" charset="0"/>
                          </a:rPr>
                        </m:ctrlPr>
                      </m:accPr>
                      <m:e>
                        <m:r>
                          <m:rPr>
                            <m:nor/>
                          </m:rPr>
                          <a:rPr lang="en-US" sz="1400" dirty="0"/>
                          <m:t>q</m:t>
                        </m:r>
                      </m:e>
                    </m:acc>
                  </m:oMath>
                </a14:m>
                <a:r>
                  <a:rPr lang="en-US" sz="1400" dirty="0"/>
                  <a:t> bound states and Nambu-Goldstone (NG) bosons in chiral symmetry breaking. Their masses should be zero in the limit of zero Higgs coupling in QCD and, in the real world, remain small in comparison with the hadron mass scale</a:t>
                </a:r>
              </a:p>
              <a:p>
                <a:pPr marL="176213" indent="-176213">
                  <a:spcAft>
                    <a:spcPts val="1200"/>
                  </a:spcAft>
                  <a:buClr>
                    <a:srgbClr val="C00000"/>
                  </a:buClr>
                  <a:buFont typeface="Arial" panose="020B0604020202020204" pitchFamily="34" charset="0"/>
                  <a:buChar char="•"/>
                </a:pPr>
                <a:r>
                  <a:rPr lang="en-US" sz="1400" dirty="0"/>
                  <a:t>Studies of </a:t>
                </a:r>
                <a:r>
                  <a:rPr lang="en-US" sz="1400" dirty="0">
                    <a:latin typeface="Symbol" pitchFamily="2" charset="2"/>
                  </a:rPr>
                  <a:t>p</a:t>
                </a:r>
                <a:r>
                  <a:rPr lang="en-US" sz="1400" dirty="0"/>
                  <a:t>/K structure elucidate the interference between emergent and Higgs mechanisms in EHM</a:t>
                </a:r>
              </a:p>
              <a:p>
                <a:pPr marL="176213" indent="-176213">
                  <a:spcAft>
                    <a:spcPts val="1200"/>
                  </a:spcAft>
                  <a:buClr>
                    <a:srgbClr val="C00000"/>
                  </a:buClr>
                  <a:buFont typeface="Arial" panose="020B0604020202020204" pitchFamily="34" charset="0"/>
                  <a:buChar char="•"/>
                </a:pPr>
                <a:r>
                  <a:rPr lang="en-US" sz="1400" dirty="0"/>
                  <a:t>Studies of ground/excited state nucleon structure as well as the structure of mesons other than NG-bosons   offer insight into emergent mechanisms </a:t>
                </a:r>
              </a:p>
            </p:txBody>
          </p:sp>
        </mc:Choice>
        <mc:Fallback>
          <p:sp>
            <p:nvSpPr>
              <p:cNvPr id="9" name="TextBox 8">
                <a:extLst>
                  <a:ext uri="{FF2B5EF4-FFF2-40B4-BE49-F238E27FC236}">
                    <a16:creationId xmlns:a16="http://schemas.microsoft.com/office/drawing/2014/main" id="{0633DE5B-6FD2-4A49-9E46-D3284CBB8B14}"/>
                  </a:ext>
                </a:extLst>
              </p:cNvPr>
              <p:cNvSpPr txBox="1">
                <a:spLocks noRot="1" noChangeAspect="1" noMove="1" noResize="1" noEditPoints="1" noAdjustHandles="1" noChangeArrowheads="1" noChangeShapeType="1" noTextEdit="1"/>
              </p:cNvSpPr>
              <p:nvPr/>
            </p:nvSpPr>
            <p:spPr>
              <a:xfrm>
                <a:off x="4016779" y="718755"/>
                <a:ext cx="4682837" cy="4524315"/>
              </a:xfrm>
              <a:prstGeom prst="rect">
                <a:avLst/>
              </a:prstGeom>
              <a:blipFill>
                <a:blip r:embed="rId4"/>
                <a:stretch>
                  <a:fillRect l="-271" t="-280" r="-1897"/>
                </a:stretch>
              </a:blipFill>
            </p:spPr>
            <p:txBody>
              <a:bodyPr/>
              <a:lstStyle/>
              <a:p>
                <a:r>
                  <a:rPr lang="en-US">
                    <a:noFill/>
                  </a:rPr>
                  <a:t> </a:t>
                </a:r>
              </a:p>
            </p:txBody>
          </p:sp>
        </mc:Fallback>
      </mc:AlternateContent>
      <p:sp>
        <p:nvSpPr>
          <p:cNvPr id="18" name="Line 4">
            <a:extLst>
              <a:ext uri="{FF2B5EF4-FFF2-40B4-BE49-F238E27FC236}">
                <a16:creationId xmlns:a16="http://schemas.microsoft.com/office/drawing/2014/main" id="{C2675605-123A-7918-9DF7-0A6E34E540E5}"/>
              </a:ext>
            </a:extLst>
          </p:cNvPr>
          <p:cNvSpPr>
            <a:spLocks noChangeShapeType="1"/>
          </p:cNvSpPr>
          <p:nvPr/>
        </p:nvSpPr>
        <p:spPr bwMode="auto">
          <a:xfrm flipV="1">
            <a:off x="-3723" y="566928"/>
            <a:ext cx="9144000" cy="1588"/>
          </a:xfrm>
          <a:prstGeom prst="line">
            <a:avLst/>
          </a:prstGeom>
          <a:noFill/>
          <a:ln w="38100">
            <a:solidFill>
              <a:srgbClr val="0000FF"/>
            </a:solidFill>
            <a:round/>
            <a:headEnd/>
            <a:tailEnd/>
          </a:ln>
        </p:spPr>
        <p:txBody>
          <a:bodyPr lIns="91435" tIns="45718" rIns="91435" bIns="45718"/>
          <a:lstStyle/>
          <a:p>
            <a:pPr>
              <a:defRPr/>
            </a:pPr>
            <a:endParaRPr lang="en-US">
              <a:solidFill>
                <a:srgbClr val="000000"/>
              </a:solidFill>
            </a:endParaRPr>
          </a:p>
        </p:txBody>
      </p:sp>
    </p:spTree>
    <p:extLst>
      <p:ext uri="{BB962C8B-B14F-4D97-AF65-F5344CB8AC3E}">
        <p14:creationId xmlns:p14="http://schemas.microsoft.com/office/powerpoint/2010/main" val="40397345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nvSpPr>
        <p:spPr bwMode="auto">
          <a:xfrm>
            <a:off x="-5771" y="0"/>
            <a:ext cx="9144000" cy="707886"/>
          </a:xfrm>
          <a:prstGeom prst="rect">
            <a:avLst/>
          </a:prstGeom>
          <a:noFill/>
          <a:ln w="9525">
            <a:noFill/>
            <a:miter lim="800000"/>
            <a:headEnd/>
            <a:tailEnd/>
          </a:ln>
        </p:spPr>
        <p:txBody>
          <a:bodyPr lIns="91435" tIns="45718" rIns="91435" bIns="45718">
            <a:spAutoFit/>
          </a:bodyPr>
          <a:lstStyle/>
          <a:p>
            <a:pPr algn="ctr" defTabSz="914353" eaLnBrk="0" hangingPunct="0">
              <a:defRPr/>
            </a:pPr>
            <a:r>
              <a:rPr lang="en-US" sz="2000" b="1" dirty="0">
                <a:solidFill>
                  <a:srgbClr val="0000FF"/>
                </a:solidFill>
                <a:latin typeface="Arial"/>
              </a:rPr>
              <a:t>N* Photo-/Electroexcitation Amplitudes (</a:t>
            </a:r>
            <a:r>
              <a:rPr lang="en-US" sz="2000" b="1" dirty="0" err="1">
                <a:solidFill>
                  <a:srgbClr val="0000FF"/>
                </a:solidFill>
                <a:latin typeface="Symbol" panose="05050102010706020507" pitchFamily="18" charset="2"/>
              </a:rPr>
              <a:t>g</a:t>
            </a:r>
            <a:r>
              <a:rPr lang="en-US" sz="2000" b="1" baseline="-25000" dirty="0" err="1">
                <a:solidFill>
                  <a:srgbClr val="0000FF"/>
                </a:solidFill>
                <a:latin typeface="+mn-lt"/>
              </a:rPr>
              <a:t>r,</a:t>
            </a:r>
            <a:r>
              <a:rPr lang="en-US" sz="2000" b="1" baseline="-25000" dirty="0" err="1">
                <a:solidFill>
                  <a:srgbClr val="0000FF"/>
                </a:solidFill>
                <a:latin typeface="Arial"/>
              </a:rPr>
              <a:t>v</a:t>
            </a:r>
            <a:r>
              <a:rPr lang="en-US" sz="2000" b="1" dirty="0" err="1">
                <a:solidFill>
                  <a:srgbClr val="0000FF"/>
                </a:solidFill>
                <a:latin typeface="Arial"/>
              </a:rPr>
              <a:t>pN</a:t>
            </a:r>
            <a:r>
              <a:rPr lang="en-US" sz="2000" b="1" dirty="0">
                <a:solidFill>
                  <a:srgbClr val="0000FF"/>
                </a:solidFill>
                <a:latin typeface="Arial"/>
              </a:rPr>
              <a:t>* Photo-/Electrocouplings) </a:t>
            </a:r>
          </a:p>
          <a:p>
            <a:pPr algn="ctr" defTabSz="914353" eaLnBrk="0" hangingPunct="0">
              <a:defRPr/>
            </a:pPr>
            <a:r>
              <a:rPr lang="en-US" sz="2000" b="1" dirty="0">
                <a:solidFill>
                  <a:srgbClr val="0000FF"/>
                </a:solidFill>
                <a:latin typeface="Arial"/>
              </a:rPr>
              <a:t>and their Extraction from Exclusive Photo-/Electroproduction Data</a:t>
            </a:r>
          </a:p>
        </p:txBody>
      </p:sp>
      <p:sp>
        <p:nvSpPr>
          <p:cNvPr id="65539" name="Line 4"/>
          <p:cNvSpPr>
            <a:spLocks noChangeShapeType="1"/>
          </p:cNvSpPr>
          <p:nvPr/>
        </p:nvSpPr>
        <p:spPr bwMode="auto">
          <a:xfrm flipV="1">
            <a:off x="-4730" y="709399"/>
            <a:ext cx="9144000" cy="1588"/>
          </a:xfrm>
          <a:prstGeom prst="line">
            <a:avLst/>
          </a:prstGeom>
          <a:noFill/>
          <a:ln w="38100">
            <a:solidFill>
              <a:srgbClr val="0000FF"/>
            </a:solidFill>
            <a:round/>
            <a:headEnd/>
            <a:tailEnd/>
          </a:ln>
        </p:spPr>
        <p:txBody>
          <a:bodyPr lIns="91435" tIns="45718" rIns="91435" bIns="45718"/>
          <a:lstStyle/>
          <a:p>
            <a:pPr defTabSz="914353">
              <a:defRPr/>
            </a:pPr>
            <a:endParaRPr lang="en-US" dirty="0">
              <a:solidFill>
                <a:srgbClr val="000000"/>
              </a:solidFill>
            </a:endParaRPr>
          </a:p>
        </p:txBody>
      </p:sp>
      <p:sp>
        <p:nvSpPr>
          <p:cNvPr id="65549" name="Text Box 35"/>
          <p:cNvSpPr txBox="1">
            <a:spLocks noChangeArrowheads="1"/>
          </p:cNvSpPr>
          <p:nvPr/>
        </p:nvSpPr>
        <p:spPr bwMode="auto">
          <a:xfrm>
            <a:off x="287202" y="3654666"/>
            <a:ext cx="3701701" cy="1354213"/>
          </a:xfrm>
          <a:prstGeom prst="rect">
            <a:avLst/>
          </a:prstGeom>
          <a:noFill/>
          <a:ln w="9525">
            <a:solidFill>
              <a:schemeClr val="bg1"/>
            </a:solidFill>
            <a:miter lim="800000"/>
            <a:headEnd/>
            <a:tailEnd/>
          </a:ln>
        </p:spPr>
        <p:txBody>
          <a:bodyPr wrap="square" lIns="91435" tIns="45718" rIns="91435" bIns="45718">
            <a:spAutoFit/>
          </a:bodyPr>
          <a:lstStyle/>
          <a:p>
            <a:pPr defTabSz="914353" eaLnBrk="0" hangingPunct="0">
              <a:buFont typeface="Arial" pitchFamily="34" charset="0"/>
              <a:buChar char="•"/>
              <a:defRPr/>
            </a:pPr>
            <a:r>
              <a:rPr lang="en-US" sz="1600" b="1" dirty="0">
                <a:solidFill>
                  <a:srgbClr val="3333FF"/>
                </a:solidFill>
              </a:rPr>
              <a:t> </a:t>
            </a:r>
            <a:r>
              <a:rPr lang="en-US" sz="1800" b="1" dirty="0"/>
              <a:t>Real  A</a:t>
            </a:r>
            <a:r>
              <a:rPr lang="en-US" sz="1800" b="1" baseline="-25000" dirty="0"/>
              <a:t>1/2</a:t>
            </a:r>
            <a:r>
              <a:rPr lang="en-US" sz="1800" b="1" dirty="0"/>
              <a:t>(Q</a:t>
            </a:r>
            <a:r>
              <a:rPr lang="en-US" sz="1800" b="1" baseline="30000" dirty="0"/>
              <a:t>2</a:t>
            </a:r>
            <a:r>
              <a:rPr lang="en-US" sz="1800" b="1" dirty="0"/>
              <a:t>),  A</a:t>
            </a:r>
            <a:r>
              <a:rPr lang="en-US" sz="1800" b="1" baseline="-25000" dirty="0"/>
              <a:t>3/2</a:t>
            </a:r>
            <a:r>
              <a:rPr lang="en-US" sz="1800" b="1" dirty="0"/>
              <a:t>(Q</a:t>
            </a:r>
            <a:r>
              <a:rPr lang="en-US" sz="1800" b="1" baseline="30000" dirty="0"/>
              <a:t>2</a:t>
            </a:r>
            <a:r>
              <a:rPr lang="en-US" sz="1800" b="1" dirty="0"/>
              <a:t>), S</a:t>
            </a:r>
            <a:r>
              <a:rPr lang="en-US" sz="1800" b="1" baseline="-25000" dirty="0"/>
              <a:t>1/2</a:t>
            </a:r>
            <a:r>
              <a:rPr lang="en-US" sz="1800" b="1" dirty="0"/>
              <a:t>(Q</a:t>
            </a:r>
            <a:r>
              <a:rPr lang="en-US" sz="1800" b="1" baseline="30000" dirty="0"/>
              <a:t>2</a:t>
            </a:r>
            <a:r>
              <a:rPr lang="en-US" sz="1800" b="1" dirty="0"/>
              <a:t>)</a:t>
            </a:r>
          </a:p>
          <a:p>
            <a:pPr defTabSz="914353">
              <a:spcBef>
                <a:spcPts val="1200"/>
              </a:spcBef>
              <a:defRPr/>
            </a:pPr>
            <a:r>
              <a:rPr lang="en-US" sz="1800" b="1" dirty="0"/>
              <a:t>I.G. </a:t>
            </a:r>
            <a:r>
              <a:rPr lang="en-US" sz="1800" b="1" dirty="0" err="1"/>
              <a:t>Aznauryan</a:t>
            </a:r>
            <a:r>
              <a:rPr lang="en-US" sz="1800" b="1" dirty="0"/>
              <a:t> and V.D. Burkert,  </a:t>
            </a:r>
            <a:r>
              <a:rPr lang="en-US" sz="1800" b="1" dirty="0" err="1"/>
              <a:t>Prog</a:t>
            </a:r>
            <a:r>
              <a:rPr lang="en-US" sz="1800" b="1" dirty="0"/>
              <a:t>. Part. </a:t>
            </a:r>
            <a:r>
              <a:rPr lang="en-US" sz="1800" b="1" dirty="0" err="1"/>
              <a:t>Nucl</a:t>
            </a:r>
            <a:r>
              <a:rPr lang="en-US" sz="1800" b="1" dirty="0"/>
              <a:t>. Phys. 67, 1 (2012)</a:t>
            </a:r>
          </a:p>
        </p:txBody>
      </p:sp>
      <p:sp>
        <p:nvSpPr>
          <p:cNvPr id="65568" name="TextBox 42"/>
          <p:cNvSpPr txBox="1">
            <a:spLocks noChangeArrowheads="1"/>
          </p:cNvSpPr>
          <p:nvPr/>
        </p:nvSpPr>
        <p:spPr bwMode="auto">
          <a:xfrm>
            <a:off x="-5771" y="5561830"/>
            <a:ext cx="9129499" cy="923326"/>
          </a:xfrm>
          <a:prstGeom prst="rect">
            <a:avLst/>
          </a:prstGeom>
          <a:noFill/>
          <a:ln w="9525">
            <a:noFill/>
            <a:miter lim="800000"/>
            <a:headEnd/>
            <a:tailEnd/>
          </a:ln>
        </p:spPr>
        <p:txBody>
          <a:bodyPr wrap="square" lIns="91435" tIns="45718" rIns="91435" bIns="45718">
            <a:spAutoFit/>
          </a:bodyPr>
          <a:lstStyle/>
          <a:p>
            <a:pPr marL="288925" lvl="1" indent="-168275" algn="just" defTabSz="914353" eaLnBrk="0" hangingPunct="0">
              <a:buClr>
                <a:srgbClr val="C00000"/>
              </a:buClr>
              <a:buFont typeface="Arial" pitchFamily="34" charset="0"/>
              <a:buChar char="•"/>
              <a:defRPr/>
            </a:pPr>
            <a:r>
              <a:rPr lang="en-US" sz="1800" b="1" dirty="0">
                <a:solidFill>
                  <a:srgbClr val="0000FF"/>
                </a:solidFill>
              </a:rPr>
              <a:t>Consistent results on </a:t>
            </a:r>
            <a:r>
              <a:rPr lang="en-US" sz="1800" b="1" dirty="0" err="1">
                <a:solidFill>
                  <a:srgbClr val="0000FF"/>
                </a:solidFill>
                <a:latin typeface="Symbol" pitchFamily="18" charset="2"/>
              </a:rPr>
              <a:t>g</a:t>
            </a:r>
            <a:r>
              <a:rPr lang="en-US" sz="1800" b="1" baseline="-25000" dirty="0" err="1">
                <a:solidFill>
                  <a:srgbClr val="0000FF"/>
                </a:solidFill>
                <a:latin typeface="+mn-lt"/>
              </a:rPr>
              <a:t>r,</a:t>
            </a:r>
            <a:r>
              <a:rPr lang="en-US" sz="1800" b="1" baseline="-25000" dirty="0" err="1">
                <a:solidFill>
                  <a:srgbClr val="0000FF"/>
                </a:solidFill>
              </a:rPr>
              <a:t>v</a:t>
            </a:r>
            <a:r>
              <a:rPr lang="en-US" sz="1800" b="1" dirty="0" err="1">
                <a:solidFill>
                  <a:srgbClr val="0000FF"/>
                </a:solidFill>
              </a:rPr>
              <a:t>pN</a:t>
            </a:r>
            <a:r>
              <a:rPr lang="en-US" sz="1800" b="1" dirty="0">
                <a:solidFill>
                  <a:srgbClr val="0000FF"/>
                </a:solidFill>
              </a:rPr>
              <a:t>* photo-/electrocouplings from different meson photo-/electro-production channels allow us to establish systematical uncertainties for their extraction related to use of reaction models</a:t>
            </a:r>
          </a:p>
        </p:txBody>
      </p:sp>
      <p:graphicFrame>
        <p:nvGraphicFramePr>
          <p:cNvPr id="43" name="Object 42"/>
          <p:cNvGraphicFramePr>
            <a:graphicFrameLocks noChangeAspect="1"/>
          </p:cNvGraphicFramePr>
          <p:nvPr>
            <p:extLst>
              <p:ext uri="{D42A27DB-BD31-4B8C-83A1-F6EECF244321}">
                <p14:modId xmlns:p14="http://schemas.microsoft.com/office/powerpoint/2010/main" val="600646576"/>
              </p:ext>
            </p:extLst>
          </p:nvPr>
        </p:nvGraphicFramePr>
        <p:xfrm>
          <a:off x="4181943" y="4455928"/>
          <a:ext cx="4126239" cy="1168922"/>
        </p:xfrm>
        <a:graphic>
          <a:graphicData uri="http://schemas.openxmlformats.org/presentationml/2006/ole">
            <mc:AlternateContent xmlns:mc="http://schemas.openxmlformats.org/markup-compatibility/2006">
              <mc:Choice xmlns:v="urn:schemas-microsoft-com:vml" Requires="v">
                <p:oleObj name="Equation" r:id="rId3" imgW="2628720" imgH="761760" progId="Equation.3">
                  <p:embed/>
                </p:oleObj>
              </mc:Choice>
              <mc:Fallback>
                <p:oleObj name="Equation" r:id="rId3" imgW="2628720" imgH="761760" progId="Equation.3">
                  <p:embed/>
                  <p:pic>
                    <p:nvPicPr>
                      <p:cNvPr id="43" name="Object 42"/>
                      <p:cNvPicPr>
                        <a:picLocks noChangeAspect="1" noChangeArrowheads="1"/>
                      </p:cNvPicPr>
                      <p:nvPr/>
                    </p:nvPicPr>
                    <p:blipFill>
                      <a:blip r:embed="rId4"/>
                      <a:srcRect/>
                      <a:stretch>
                        <a:fillRect/>
                      </a:stretch>
                    </p:blipFill>
                    <p:spPr bwMode="auto">
                      <a:xfrm>
                        <a:off x="4181943" y="4455928"/>
                        <a:ext cx="4126239" cy="1168922"/>
                      </a:xfrm>
                      <a:prstGeom prst="rect">
                        <a:avLst/>
                      </a:prstGeom>
                      <a:noFill/>
                    </p:spPr>
                  </p:pic>
                </p:oleObj>
              </mc:Fallback>
            </mc:AlternateContent>
          </a:graphicData>
        </a:graphic>
      </p:graphicFrame>
      <p:sp>
        <p:nvSpPr>
          <p:cNvPr id="44" name="TextBox 43"/>
          <p:cNvSpPr txBox="1"/>
          <p:nvPr/>
        </p:nvSpPr>
        <p:spPr>
          <a:xfrm>
            <a:off x="4360194" y="3702644"/>
            <a:ext cx="4057647" cy="584771"/>
          </a:xfrm>
          <a:prstGeom prst="rect">
            <a:avLst/>
          </a:prstGeom>
          <a:noFill/>
        </p:spPr>
        <p:txBody>
          <a:bodyPr wrap="square" lIns="91435" tIns="45718" rIns="91435" bIns="45718" rtlCol="0">
            <a:spAutoFit/>
          </a:bodyPr>
          <a:lstStyle/>
          <a:p>
            <a:pPr defTabSz="914353">
              <a:defRPr/>
            </a:pPr>
            <a:r>
              <a:rPr lang="en-US" sz="1600" b="1" u="sng" dirty="0">
                <a:solidFill>
                  <a:srgbClr val="000000"/>
                </a:solidFill>
              </a:rPr>
              <a:t>Definition of N* photo/electrocouplings </a:t>
            </a:r>
          </a:p>
          <a:p>
            <a:pPr defTabSz="914353">
              <a:defRPr/>
            </a:pPr>
            <a:r>
              <a:rPr lang="en-US" sz="1600" b="1" u="sng" dirty="0">
                <a:solidFill>
                  <a:srgbClr val="000000"/>
                </a:solidFill>
              </a:rPr>
              <a:t>employed in CLAS data analyses</a:t>
            </a:r>
            <a:r>
              <a:rPr lang="en-US" sz="1600" b="1" u="sng" dirty="0">
                <a:solidFill>
                  <a:srgbClr val="000000"/>
                </a:solidFill>
                <a:latin typeface="Arial"/>
              </a:rPr>
              <a:t>:</a:t>
            </a:r>
            <a:r>
              <a:rPr lang="en-US" sz="1400" b="1" dirty="0">
                <a:solidFill>
                  <a:srgbClr val="000000"/>
                </a:solidFill>
                <a:latin typeface="Arial"/>
              </a:rPr>
              <a:t> </a:t>
            </a:r>
          </a:p>
        </p:txBody>
      </p:sp>
      <p:sp>
        <p:nvSpPr>
          <p:cNvPr id="6" name="Slide Number Placeholder 5"/>
          <p:cNvSpPr>
            <a:spLocks noGrp="1"/>
          </p:cNvSpPr>
          <p:nvPr>
            <p:ph type="sldNum" sz="quarter" idx="12"/>
          </p:nvPr>
        </p:nvSpPr>
        <p:spPr>
          <a:xfrm>
            <a:off x="8549640" y="6553200"/>
            <a:ext cx="486064" cy="304800"/>
          </a:xfrm>
        </p:spPr>
        <p:txBody>
          <a:bodyPr/>
          <a:lstStyle/>
          <a:p>
            <a:pPr algn="ctr"/>
            <a:fld id="{66D3942C-BD50-4FC2-A952-1F84E0E6FA11}" type="slidenum">
              <a:rPr lang="en-US" sz="1200" smtClean="0"/>
              <a:pPr algn="ctr"/>
              <a:t>7</a:t>
            </a:fld>
            <a:endParaRPr lang="en-US" sz="1200" dirty="0"/>
          </a:p>
        </p:txBody>
      </p:sp>
      <p:pic>
        <p:nvPicPr>
          <p:cNvPr id="8" name="Picture 7" descr="A picture containing text, clock, gauge&#10;&#10;Description automatically generated">
            <a:extLst>
              <a:ext uri="{FF2B5EF4-FFF2-40B4-BE49-F238E27FC236}">
                <a16:creationId xmlns:a16="http://schemas.microsoft.com/office/drawing/2014/main" id="{01D658D6-35A1-41F9-E30C-73C692A18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113" y="922290"/>
            <a:ext cx="7619070" cy="2569051"/>
          </a:xfrm>
          <a:prstGeom prst="rect">
            <a:avLst/>
          </a:prstGeom>
        </p:spPr>
      </p:pic>
    </p:spTree>
    <p:extLst>
      <p:ext uri="{BB962C8B-B14F-4D97-AF65-F5344CB8AC3E}">
        <p14:creationId xmlns:p14="http://schemas.microsoft.com/office/powerpoint/2010/main" val="2965276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76EDCC-6E6B-814A-9E9B-BEB56D7B2588}"/>
              </a:ext>
            </a:extLst>
          </p:cNvPr>
          <p:cNvSpPr>
            <a:spLocks noGrp="1"/>
          </p:cNvSpPr>
          <p:nvPr>
            <p:ph type="sldNum" sz="quarter" idx="4"/>
          </p:nvPr>
        </p:nvSpPr>
        <p:spPr>
          <a:xfrm>
            <a:off x="8549640" y="6553200"/>
            <a:ext cx="486064" cy="304800"/>
          </a:xfrm>
        </p:spPr>
        <p:txBody>
          <a:bodyPr/>
          <a:lstStyle/>
          <a:p>
            <a:pPr algn="ctr">
              <a:defRPr/>
            </a:pPr>
            <a:r>
              <a:rPr lang="fr-FR" dirty="0">
                <a:solidFill>
                  <a:srgbClr val="000000"/>
                </a:solidFill>
                <a:latin typeface="+mn-lt"/>
              </a:rPr>
              <a:t>8</a:t>
            </a:r>
          </a:p>
        </p:txBody>
      </p:sp>
      <p:sp>
        <p:nvSpPr>
          <p:cNvPr id="6" name="Title 1">
            <a:extLst>
              <a:ext uri="{FF2B5EF4-FFF2-40B4-BE49-F238E27FC236}">
                <a16:creationId xmlns:a16="http://schemas.microsoft.com/office/drawing/2014/main" id="{8A351C16-60F5-0A40-BE66-A22A564673E4}"/>
              </a:ext>
            </a:extLst>
          </p:cNvPr>
          <p:cNvSpPr txBox="1">
            <a:spLocks/>
          </p:cNvSpPr>
          <p:nvPr/>
        </p:nvSpPr>
        <p:spPr bwMode="auto">
          <a:xfrm>
            <a:off x="4739" y="2695"/>
            <a:ext cx="9144000" cy="76229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charset="0"/>
              </a:defRPr>
            </a:lvl2pPr>
            <a:lvl3pPr algn="ctr" rtl="0" eaLnBrk="0" fontAlgn="base" hangingPunct="0">
              <a:spcBef>
                <a:spcPct val="0"/>
              </a:spcBef>
              <a:spcAft>
                <a:spcPct val="0"/>
              </a:spcAft>
              <a:defRPr sz="3200" b="1">
                <a:solidFill>
                  <a:schemeClr val="accent2"/>
                </a:solidFill>
                <a:latin typeface="Arial" charset="0"/>
              </a:defRPr>
            </a:lvl3pPr>
            <a:lvl4pPr algn="ctr" rtl="0" eaLnBrk="0" fontAlgn="base" hangingPunct="0">
              <a:spcBef>
                <a:spcPct val="0"/>
              </a:spcBef>
              <a:spcAft>
                <a:spcPct val="0"/>
              </a:spcAft>
              <a:defRPr sz="3200" b="1">
                <a:solidFill>
                  <a:schemeClr val="accent2"/>
                </a:solidFill>
                <a:latin typeface="Arial" charset="0"/>
              </a:defRPr>
            </a:lvl4pPr>
            <a:lvl5pPr algn="ctr" rtl="0" eaLnBrk="0" fontAlgn="base" hangingPunct="0">
              <a:spcBef>
                <a:spcPct val="0"/>
              </a:spcBef>
              <a:spcAft>
                <a:spcPct val="0"/>
              </a:spcAft>
              <a:defRPr sz="3200" b="1">
                <a:solidFill>
                  <a:schemeClr val="accent2"/>
                </a:solidFill>
                <a:latin typeface="Arial" charset="0"/>
              </a:defRPr>
            </a:lvl5pPr>
            <a:lvl6pPr marL="457177" algn="ctr" rtl="0" eaLnBrk="0" fontAlgn="base" hangingPunct="0">
              <a:spcBef>
                <a:spcPct val="0"/>
              </a:spcBef>
              <a:spcAft>
                <a:spcPct val="0"/>
              </a:spcAft>
              <a:defRPr sz="3200" b="1">
                <a:solidFill>
                  <a:schemeClr val="accent2"/>
                </a:solidFill>
                <a:latin typeface="Arial" charset="0"/>
              </a:defRPr>
            </a:lvl6pPr>
            <a:lvl7pPr marL="914353" algn="ctr" rtl="0" eaLnBrk="0" fontAlgn="base" hangingPunct="0">
              <a:spcBef>
                <a:spcPct val="0"/>
              </a:spcBef>
              <a:spcAft>
                <a:spcPct val="0"/>
              </a:spcAft>
              <a:defRPr sz="3200" b="1">
                <a:solidFill>
                  <a:schemeClr val="accent2"/>
                </a:solidFill>
                <a:latin typeface="Arial" charset="0"/>
              </a:defRPr>
            </a:lvl7pPr>
            <a:lvl8pPr marL="1371530" algn="ctr" rtl="0" eaLnBrk="0" fontAlgn="base" hangingPunct="0">
              <a:spcBef>
                <a:spcPct val="0"/>
              </a:spcBef>
              <a:spcAft>
                <a:spcPct val="0"/>
              </a:spcAft>
              <a:defRPr sz="3200" b="1">
                <a:solidFill>
                  <a:schemeClr val="accent2"/>
                </a:solidFill>
                <a:latin typeface="Arial" charset="0"/>
              </a:defRPr>
            </a:lvl8pPr>
            <a:lvl9pPr marL="1828706" algn="ctr" rtl="0" eaLnBrk="0" fontAlgn="base" hangingPunct="0">
              <a:spcBef>
                <a:spcPct val="0"/>
              </a:spcBef>
              <a:spcAft>
                <a:spcPct val="0"/>
              </a:spcAft>
              <a:defRPr sz="3200" b="1">
                <a:solidFill>
                  <a:schemeClr val="accent2"/>
                </a:solidFill>
                <a:latin typeface="Arial" charset="0"/>
              </a:defRPr>
            </a:lvl9pPr>
          </a:lstStyle>
          <a:p>
            <a:r>
              <a:rPr lang="en-US" sz="2000" kern="0" dirty="0">
                <a:solidFill>
                  <a:srgbClr val="0000FF"/>
                </a:solidFill>
                <a:latin typeface="+mn-lt"/>
              </a:rPr>
              <a:t>Nucleon Resonance Electrocouplings from Data On Exclusive Meson Electroproduction of 6.0 GeV Era at </a:t>
            </a:r>
            <a:r>
              <a:rPr lang="en-US" sz="2000" kern="0" dirty="0" err="1">
                <a:solidFill>
                  <a:srgbClr val="0000FF"/>
                </a:solidFill>
                <a:latin typeface="+mn-lt"/>
              </a:rPr>
              <a:t>JLab</a:t>
            </a:r>
            <a:r>
              <a:rPr lang="en-US" sz="2000" kern="0" dirty="0">
                <a:solidFill>
                  <a:srgbClr val="0000FF"/>
                </a:solidFill>
                <a:latin typeface="+mn-lt"/>
              </a:rPr>
              <a:t> </a:t>
            </a:r>
            <a:endParaRPr lang="en-US" sz="2000" kern="0" dirty="0">
              <a:latin typeface="+mn-lt"/>
            </a:endParaRPr>
          </a:p>
        </p:txBody>
      </p:sp>
      <p:graphicFrame>
        <p:nvGraphicFramePr>
          <p:cNvPr id="7" name="Table 6">
            <a:extLst>
              <a:ext uri="{FF2B5EF4-FFF2-40B4-BE49-F238E27FC236}">
                <a16:creationId xmlns:a16="http://schemas.microsoft.com/office/drawing/2014/main" id="{A2D669A0-413E-F841-BAE6-ACEE56A5C562}"/>
              </a:ext>
            </a:extLst>
          </p:cNvPr>
          <p:cNvGraphicFramePr>
            <a:graphicFrameLocks noGrp="1"/>
          </p:cNvGraphicFramePr>
          <p:nvPr>
            <p:extLst>
              <p:ext uri="{D42A27DB-BD31-4B8C-83A1-F6EECF244321}">
                <p14:modId xmlns:p14="http://schemas.microsoft.com/office/powerpoint/2010/main" val="1451237584"/>
              </p:ext>
            </p:extLst>
          </p:nvPr>
        </p:nvGraphicFramePr>
        <p:xfrm>
          <a:off x="565974" y="969098"/>
          <a:ext cx="8002572" cy="3946201"/>
        </p:xfrm>
        <a:graphic>
          <a:graphicData uri="http://schemas.openxmlformats.org/drawingml/2006/table">
            <a:tbl>
              <a:tblPr firstRow="1" bandRow="1">
                <a:tableStyleId>{5940675A-B579-460E-94D1-54222C63F5DA}</a:tableStyleId>
              </a:tblPr>
              <a:tblGrid>
                <a:gridCol w="2667524">
                  <a:extLst>
                    <a:ext uri="{9D8B030D-6E8A-4147-A177-3AD203B41FA5}">
                      <a16:colId xmlns:a16="http://schemas.microsoft.com/office/drawing/2014/main" val="20000"/>
                    </a:ext>
                  </a:extLst>
                </a:gridCol>
                <a:gridCol w="2667524">
                  <a:extLst>
                    <a:ext uri="{9D8B030D-6E8A-4147-A177-3AD203B41FA5}">
                      <a16:colId xmlns:a16="http://schemas.microsoft.com/office/drawing/2014/main" val="20001"/>
                    </a:ext>
                  </a:extLst>
                </a:gridCol>
                <a:gridCol w="2667524">
                  <a:extLst>
                    <a:ext uri="{9D8B030D-6E8A-4147-A177-3AD203B41FA5}">
                      <a16:colId xmlns:a16="http://schemas.microsoft.com/office/drawing/2014/main" val="20002"/>
                    </a:ext>
                  </a:extLst>
                </a:gridCol>
              </a:tblGrid>
              <a:tr h="923652">
                <a:tc>
                  <a:txBody>
                    <a:bodyPr/>
                    <a:lstStyle/>
                    <a:p>
                      <a:pPr algn="ctr"/>
                      <a:r>
                        <a:rPr lang="en-US" sz="1600" b="1" dirty="0"/>
                        <a:t>Exclusive meson</a:t>
                      </a:r>
                    </a:p>
                    <a:p>
                      <a:pPr algn="ctr"/>
                      <a:r>
                        <a:rPr lang="en-US" sz="1600" b="1" dirty="0" err="1"/>
                        <a:t>electroproduction</a:t>
                      </a:r>
                      <a:endParaRPr lang="en-US" sz="1600" b="1" dirty="0"/>
                    </a:p>
                    <a:p>
                      <a:pPr algn="ctr"/>
                      <a:r>
                        <a:rPr lang="en-US" sz="1600" b="1" dirty="0"/>
                        <a:t>channels</a:t>
                      </a:r>
                    </a:p>
                  </a:txBody>
                  <a:tcPr/>
                </a:tc>
                <a:tc>
                  <a:txBody>
                    <a:bodyPr/>
                    <a:lstStyle/>
                    <a:p>
                      <a:pPr algn="ctr"/>
                      <a:r>
                        <a:rPr lang="en-US" b="1" dirty="0"/>
                        <a:t>Excited proton</a:t>
                      </a:r>
                    </a:p>
                    <a:p>
                      <a:pPr algn="ctr"/>
                      <a:r>
                        <a:rPr lang="en-US" b="1" dirty="0"/>
                        <a:t>states</a:t>
                      </a:r>
                    </a:p>
                  </a:txBody>
                  <a:tcPr/>
                </a:tc>
                <a:tc>
                  <a:txBody>
                    <a:bodyPr/>
                    <a:lstStyle/>
                    <a:p>
                      <a:pPr algn="ctr"/>
                      <a:r>
                        <a:rPr lang="en-US" sz="1600" b="1" dirty="0"/>
                        <a:t>Q</a:t>
                      </a:r>
                      <a:r>
                        <a:rPr lang="en-US" sz="1600" b="1" baseline="30000" dirty="0"/>
                        <a:t>2</a:t>
                      </a:r>
                      <a:r>
                        <a:rPr lang="en-US" sz="1600" b="1" dirty="0"/>
                        <a:t>-ranges</a:t>
                      </a:r>
                      <a:r>
                        <a:rPr lang="en-US" sz="1600" b="1" baseline="0" dirty="0"/>
                        <a:t> for extracted </a:t>
                      </a:r>
                      <a:r>
                        <a:rPr lang="en-US" sz="1600" b="1" baseline="0" dirty="0" err="1">
                          <a:latin typeface="Symbol" panose="05050102010706020507" pitchFamily="18" charset="2"/>
                        </a:rPr>
                        <a:t>g</a:t>
                      </a:r>
                      <a:r>
                        <a:rPr lang="en-US" sz="1600" b="1" baseline="-25000" dirty="0" err="1"/>
                        <a:t>v</a:t>
                      </a:r>
                      <a:r>
                        <a:rPr lang="en-US" sz="1600" b="1" baseline="0" dirty="0" err="1"/>
                        <a:t>pN</a:t>
                      </a:r>
                      <a:r>
                        <a:rPr lang="en-US" sz="1600" b="1" baseline="0" dirty="0"/>
                        <a:t>* electrocouplings, GeV</a:t>
                      </a:r>
                      <a:r>
                        <a:rPr lang="en-US" sz="1600" b="1" baseline="30000" dirty="0"/>
                        <a:t>2</a:t>
                      </a:r>
                    </a:p>
                  </a:txBody>
                  <a:tcPr/>
                </a:tc>
                <a:extLst>
                  <a:ext uri="{0D108BD9-81ED-4DB2-BD59-A6C34878D82A}">
                    <a16:rowId xmlns:a16="http://schemas.microsoft.com/office/drawing/2014/main" val="10000"/>
                  </a:ext>
                </a:extLst>
              </a:tr>
              <a:tr h="966612">
                <a:tc>
                  <a:txBody>
                    <a:bodyPr/>
                    <a:lstStyle/>
                    <a:p>
                      <a:pPr algn="ctr"/>
                      <a:r>
                        <a:rPr lang="en-US" b="1" dirty="0">
                          <a:latin typeface="Symbol" panose="05050102010706020507" pitchFamily="18" charset="2"/>
                        </a:rPr>
                        <a:t>p</a:t>
                      </a:r>
                      <a:r>
                        <a:rPr lang="en-US" b="1" baseline="30000" dirty="0"/>
                        <a:t>0</a:t>
                      </a:r>
                      <a:r>
                        <a:rPr lang="en-US" b="1" dirty="0"/>
                        <a:t>p,  </a:t>
                      </a:r>
                      <a:r>
                        <a:rPr lang="en-US" b="1" dirty="0" err="1">
                          <a:latin typeface="Symbol" panose="05050102010706020507" pitchFamily="18" charset="2"/>
                        </a:rPr>
                        <a:t>p</a:t>
                      </a:r>
                      <a:r>
                        <a:rPr lang="en-US" b="1" baseline="30000" dirty="0" err="1"/>
                        <a:t>+</a:t>
                      </a:r>
                      <a:r>
                        <a:rPr lang="en-US" b="1" dirty="0" err="1"/>
                        <a:t>n</a:t>
                      </a:r>
                      <a:endParaRPr lang="en-US" b="1" dirty="0"/>
                    </a:p>
                  </a:txBody>
                  <a:tcPr/>
                </a:tc>
                <a:tc>
                  <a:txBody>
                    <a:bodyPr/>
                    <a:lstStyle/>
                    <a:p>
                      <a:pPr algn="ctr"/>
                      <a:r>
                        <a:rPr lang="en-US" sz="1400" b="1" dirty="0">
                          <a:latin typeface="Symbol" panose="05050102010706020507" pitchFamily="18" charset="2"/>
                        </a:rPr>
                        <a:t>D</a:t>
                      </a:r>
                      <a:r>
                        <a:rPr lang="en-US" sz="1400" b="1" dirty="0"/>
                        <a:t>(1232)3/2</a:t>
                      </a:r>
                      <a:r>
                        <a:rPr lang="en-US" sz="1400" b="1" baseline="30000" dirty="0"/>
                        <a:t>+</a:t>
                      </a:r>
                    </a:p>
                    <a:p>
                      <a:pPr algn="ctr"/>
                      <a:endParaRPr lang="en-US" sz="1400" b="1" dirty="0"/>
                    </a:p>
                    <a:p>
                      <a:pPr algn="ctr"/>
                      <a:r>
                        <a:rPr lang="en-US" sz="1400" b="1" dirty="0"/>
                        <a:t> N(1440)1/2</a:t>
                      </a:r>
                      <a:r>
                        <a:rPr lang="en-US" sz="1400" b="1" baseline="30000" dirty="0"/>
                        <a:t>+</a:t>
                      </a:r>
                      <a:r>
                        <a:rPr lang="en-US" sz="1400" b="1" baseline="0" dirty="0"/>
                        <a:t>,N(1520)3/2</a:t>
                      </a:r>
                      <a:r>
                        <a:rPr lang="en-US" sz="1400" b="1" baseline="30000" dirty="0"/>
                        <a:t>-</a:t>
                      </a:r>
                      <a:r>
                        <a:rPr lang="en-US" sz="1400" b="1" baseline="0" dirty="0"/>
                        <a:t>, N(1535)1/2</a:t>
                      </a:r>
                      <a:r>
                        <a:rPr lang="en-US" sz="1400" b="1" baseline="30000" dirty="0"/>
                        <a:t>-</a:t>
                      </a:r>
                    </a:p>
                  </a:txBody>
                  <a:tcPr/>
                </a:tc>
                <a:tc>
                  <a:txBody>
                    <a:bodyPr/>
                    <a:lstStyle/>
                    <a:p>
                      <a:pPr algn="ctr"/>
                      <a:r>
                        <a:rPr lang="en-US" sz="1400" b="1" dirty="0"/>
                        <a:t>0.16-6.0</a:t>
                      </a:r>
                    </a:p>
                    <a:p>
                      <a:pPr algn="ctr"/>
                      <a:endParaRPr lang="en-US" sz="1400" b="1" dirty="0"/>
                    </a:p>
                    <a:p>
                      <a:pPr algn="ctr"/>
                      <a:r>
                        <a:rPr lang="en-US" sz="1400" b="1" dirty="0"/>
                        <a:t> 0.30-4.16</a:t>
                      </a:r>
                    </a:p>
                  </a:txBody>
                  <a:tcPr/>
                </a:tc>
                <a:extLst>
                  <a:ext uri="{0D108BD9-81ED-4DB2-BD59-A6C34878D82A}">
                    <a16:rowId xmlns:a16="http://schemas.microsoft.com/office/drawing/2014/main" val="10001"/>
                  </a:ext>
                </a:extLst>
              </a:tr>
              <a:tr h="5916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baseline="0" dirty="0">
                          <a:latin typeface="Symbol" panose="05050102010706020507" pitchFamily="18" charset="2"/>
                        </a:rPr>
                        <a:t>  </a:t>
                      </a:r>
                      <a:r>
                        <a:rPr lang="en-US" b="1" dirty="0"/>
                        <a:t>  </a:t>
                      </a:r>
                      <a:r>
                        <a:rPr lang="en-US" b="1" dirty="0" err="1">
                          <a:latin typeface="Symbol" panose="05050102010706020507" pitchFamily="18" charset="2"/>
                        </a:rPr>
                        <a:t>p</a:t>
                      </a:r>
                      <a:r>
                        <a:rPr lang="en-US" b="1" baseline="30000" dirty="0" err="1"/>
                        <a:t>+</a:t>
                      </a:r>
                      <a:r>
                        <a:rPr lang="en-US" b="1" baseline="0" dirty="0" err="1">
                          <a:latin typeface="+mn-lt"/>
                        </a:rPr>
                        <a:t>n</a:t>
                      </a:r>
                      <a:endParaRPr lang="en-US" b="1" dirty="0">
                        <a:latin typeface="+mn-lt"/>
                      </a:endParaRPr>
                    </a:p>
                    <a:p>
                      <a:endParaRPr lang="en-US" dirty="0"/>
                    </a:p>
                  </a:txBody>
                  <a:tcPr/>
                </a:tc>
                <a:tc>
                  <a:txBody>
                    <a:bodyPr/>
                    <a:lstStyle/>
                    <a:p>
                      <a:pPr algn="ctr"/>
                      <a:r>
                        <a:rPr lang="en-US" sz="1800" b="1" dirty="0"/>
                        <a:t> </a:t>
                      </a:r>
                      <a:r>
                        <a:rPr lang="en-US" sz="1400" b="1" dirty="0"/>
                        <a:t>N(1675)5/2</a:t>
                      </a:r>
                      <a:r>
                        <a:rPr lang="en-US" sz="1400" b="1" baseline="30000" dirty="0"/>
                        <a:t>-</a:t>
                      </a:r>
                      <a:r>
                        <a:rPr lang="en-US" sz="1400" b="1" dirty="0"/>
                        <a:t>,</a:t>
                      </a:r>
                      <a:r>
                        <a:rPr lang="en-US" sz="1400" b="1" baseline="0" dirty="0"/>
                        <a:t> N(1680)5/2</a:t>
                      </a:r>
                      <a:r>
                        <a:rPr lang="en-US" sz="1400" b="1" baseline="30000" dirty="0"/>
                        <a:t>+</a:t>
                      </a:r>
                    </a:p>
                    <a:p>
                      <a:pPr algn="ctr"/>
                      <a:r>
                        <a:rPr lang="en-US" sz="1400" b="1" baseline="0" dirty="0"/>
                        <a:t>N(1710)1/2</a:t>
                      </a:r>
                      <a:r>
                        <a:rPr lang="en-US" sz="1400" b="1" baseline="30000" dirty="0"/>
                        <a:t>+</a:t>
                      </a:r>
                    </a:p>
                  </a:txBody>
                  <a:tcPr/>
                </a:tc>
                <a:tc>
                  <a:txBody>
                    <a:bodyPr/>
                    <a:lstStyle/>
                    <a:p>
                      <a:pPr algn="ctr"/>
                      <a:r>
                        <a:rPr lang="en-US" sz="1400" b="1" dirty="0"/>
                        <a:t>1.6-4.5</a:t>
                      </a:r>
                    </a:p>
                  </a:txBody>
                  <a:tcPr/>
                </a:tc>
                <a:extLst>
                  <a:ext uri="{0D108BD9-81ED-4DB2-BD59-A6C34878D82A}">
                    <a16:rowId xmlns:a16="http://schemas.microsoft.com/office/drawing/2014/main" val="10002"/>
                  </a:ext>
                </a:extLst>
              </a:tr>
              <a:tr h="281740">
                <a:tc>
                  <a:txBody>
                    <a:bodyPr/>
                    <a:lstStyle/>
                    <a:p>
                      <a:pPr algn="ctr"/>
                      <a:r>
                        <a:rPr lang="en-US" sz="1400" b="1" dirty="0">
                          <a:latin typeface="Symbol" panose="05050102010706020507" pitchFamily="18" charset="2"/>
                        </a:rPr>
                        <a:t>  </a:t>
                      </a:r>
                      <a:r>
                        <a:rPr lang="en-US" sz="1400" b="1" dirty="0" err="1">
                          <a:latin typeface="Symbol" panose="05050102010706020507" pitchFamily="18" charset="2"/>
                        </a:rPr>
                        <a:t>h</a:t>
                      </a:r>
                      <a:r>
                        <a:rPr lang="en-US" sz="1400" b="1" dirty="0" err="1"/>
                        <a:t>p</a:t>
                      </a:r>
                      <a:endParaRPr lang="en-US"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t>N(1535)1/2</a:t>
                      </a:r>
                      <a:r>
                        <a:rPr lang="en-US" sz="1400" b="1" baseline="30000" dirty="0"/>
                        <a:t>-</a:t>
                      </a:r>
                    </a:p>
                  </a:txBody>
                  <a:tcPr/>
                </a:tc>
                <a:tc>
                  <a:txBody>
                    <a:bodyPr/>
                    <a:lstStyle/>
                    <a:p>
                      <a:pPr algn="ctr"/>
                      <a:r>
                        <a:rPr lang="en-US" sz="1400" b="1" dirty="0"/>
                        <a:t>0.2-2.9</a:t>
                      </a:r>
                    </a:p>
                  </a:txBody>
                  <a:tcPr/>
                </a:tc>
                <a:extLst>
                  <a:ext uri="{0D108BD9-81ED-4DB2-BD59-A6C34878D82A}">
                    <a16:rowId xmlns:a16="http://schemas.microsoft.com/office/drawing/2014/main" val="10003"/>
                  </a:ext>
                </a:extLst>
              </a:tr>
              <a:tr h="11110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baseline="0" dirty="0">
                          <a:latin typeface="Symbol" panose="05050102010706020507" pitchFamily="18" charset="2"/>
                        </a:rPr>
                        <a:t>  </a:t>
                      </a:r>
                      <a:r>
                        <a:rPr lang="en-US" b="1" dirty="0"/>
                        <a:t>  </a:t>
                      </a:r>
                      <a:r>
                        <a:rPr lang="en-US" b="1" dirty="0" err="1">
                          <a:latin typeface="Symbol" panose="05050102010706020507" pitchFamily="18" charset="2"/>
                        </a:rPr>
                        <a:t>p</a:t>
                      </a:r>
                      <a:r>
                        <a:rPr lang="en-US" b="1" baseline="30000" dirty="0" err="1"/>
                        <a:t>+</a:t>
                      </a:r>
                      <a:r>
                        <a:rPr lang="en-US" b="1" baseline="0" dirty="0" err="1">
                          <a:latin typeface="Symbol" panose="05050102010706020507" pitchFamily="18" charset="2"/>
                        </a:rPr>
                        <a:t>p</a:t>
                      </a:r>
                      <a:r>
                        <a:rPr lang="en-US" b="1" baseline="30000" dirty="0" err="1"/>
                        <a:t>-</a:t>
                      </a:r>
                      <a:r>
                        <a:rPr lang="en-US" b="1" baseline="0" dirty="0" err="1"/>
                        <a:t>p</a:t>
                      </a:r>
                      <a:endParaRPr lang="en-US" b="1" dirty="0"/>
                    </a:p>
                  </a:txBody>
                  <a:tcPr/>
                </a:tc>
                <a:tc>
                  <a:txBody>
                    <a:bodyPr/>
                    <a:lstStyle/>
                    <a:p>
                      <a:pPr algn="ctr"/>
                      <a:r>
                        <a:rPr lang="en-US" sz="1400" b="1" dirty="0"/>
                        <a:t>N(1440)1/2</a:t>
                      </a:r>
                      <a:r>
                        <a:rPr lang="en-US" sz="1400" b="1" baseline="30000" dirty="0"/>
                        <a:t>+</a:t>
                      </a:r>
                      <a:r>
                        <a:rPr lang="en-US" sz="1400" b="1" baseline="0" dirty="0"/>
                        <a:t>, N(1520)3/2</a:t>
                      </a:r>
                      <a:r>
                        <a:rPr lang="en-US" sz="1400" b="1" baseline="30000" dirty="0"/>
                        <a:t>-</a:t>
                      </a:r>
                    </a:p>
                    <a:p>
                      <a:pPr algn="ctr"/>
                      <a:endParaRPr lang="en-US" sz="1400" b="1" baseline="30000" dirty="0"/>
                    </a:p>
                    <a:p>
                      <a:pPr algn="ctr"/>
                      <a:r>
                        <a:rPr lang="en-US" sz="1400" b="1" baseline="0" dirty="0">
                          <a:latin typeface="Symbol" panose="05050102010706020507" pitchFamily="18" charset="2"/>
                        </a:rPr>
                        <a:t>D</a:t>
                      </a:r>
                      <a:r>
                        <a:rPr lang="en-US" sz="1400" b="1" baseline="0" dirty="0"/>
                        <a:t>(1620)1/2</a:t>
                      </a:r>
                      <a:r>
                        <a:rPr lang="en-US" sz="1400" b="1" baseline="30000" dirty="0"/>
                        <a:t>-</a:t>
                      </a:r>
                      <a:r>
                        <a:rPr lang="en-US" sz="1400" b="1" baseline="0" dirty="0"/>
                        <a:t>,  N(1650)1/2</a:t>
                      </a:r>
                      <a:r>
                        <a:rPr lang="en-US" sz="1400" b="1" baseline="30000" dirty="0"/>
                        <a:t>-</a:t>
                      </a:r>
                      <a:r>
                        <a:rPr lang="en-US" sz="1400" b="1" baseline="0" dirty="0"/>
                        <a:t>,</a:t>
                      </a:r>
                    </a:p>
                    <a:p>
                      <a:pPr algn="ctr"/>
                      <a:r>
                        <a:rPr lang="en-US" sz="1400" b="1" baseline="0" dirty="0"/>
                        <a:t>N(1680)5/2</a:t>
                      </a:r>
                      <a:r>
                        <a:rPr lang="en-US" sz="1400" b="1" baseline="30000" dirty="0"/>
                        <a:t>+</a:t>
                      </a:r>
                      <a:r>
                        <a:rPr lang="en-US" sz="1400" b="1" baseline="0" dirty="0"/>
                        <a:t>, </a:t>
                      </a:r>
                      <a:r>
                        <a:rPr lang="en-US" sz="1400" b="1" baseline="0" dirty="0">
                          <a:latin typeface="Symbol" panose="05050102010706020507" pitchFamily="18" charset="2"/>
                        </a:rPr>
                        <a:t>D</a:t>
                      </a:r>
                      <a:r>
                        <a:rPr lang="en-US" sz="1400" b="1" baseline="0" dirty="0"/>
                        <a:t>(1700)3/2</a:t>
                      </a:r>
                      <a:r>
                        <a:rPr lang="en-US" sz="1400" b="1" baseline="30000" dirty="0"/>
                        <a:t>-</a:t>
                      </a:r>
                      <a:r>
                        <a:rPr lang="en-US" sz="1400" b="1" baseline="0" dirty="0"/>
                        <a:t>,</a:t>
                      </a:r>
                    </a:p>
                    <a:p>
                      <a:pPr algn="ctr"/>
                      <a:r>
                        <a:rPr lang="en-US" sz="1400" b="1" baseline="0" dirty="0"/>
                        <a:t> N(1720)3/2</a:t>
                      </a:r>
                      <a:r>
                        <a:rPr lang="en-US" sz="1400" b="1" baseline="30000" dirty="0"/>
                        <a:t>+</a:t>
                      </a:r>
                      <a:r>
                        <a:rPr lang="en-US" sz="1400" b="1" baseline="0" dirty="0"/>
                        <a:t>, N’(1720)3/2</a:t>
                      </a:r>
                      <a:r>
                        <a:rPr lang="en-US" sz="1400" b="1" baseline="30000" dirty="0"/>
                        <a:t>+</a:t>
                      </a:r>
                      <a:endParaRPr lang="en-US" sz="1400" baseline="30000" dirty="0"/>
                    </a:p>
                  </a:txBody>
                  <a:tcPr/>
                </a:tc>
                <a:tc>
                  <a:txBody>
                    <a:bodyPr/>
                    <a:lstStyle/>
                    <a:p>
                      <a:pPr algn="ctr"/>
                      <a:r>
                        <a:rPr lang="en-US" sz="1400" b="1" dirty="0"/>
                        <a:t>0.25-1.50 </a:t>
                      </a:r>
                      <a:endParaRPr lang="en-US" sz="1400" b="1" dirty="0">
                        <a:solidFill>
                          <a:srgbClr val="008000"/>
                        </a:solidFill>
                      </a:endParaRPr>
                    </a:p>
                    <a:p>
                      <a:pPr algn="ctr"/>
                      <a:r>
                        <a:rPr lang="en-US" sz="1400" b="1" dirty="0">
                          <a:solidFill>
                            <a:srgbClr val="008000"/>
                          </a:solidFill>
                        </a:rPr>
                        <a:t>2.0-5.0 (preliminary)</a:t>
                      </a:r>
                    </a:p>
                    <a:p>
                      <a:pPr algn="ctr"/>
                      <a:endParaRPr lang="en-US" sz="1400" b="1" dirty="0"/>
                    </a:p>
                    <a:p>
                      <a:pPr algn="ctr"/>
                      <a:r>
                        <a:rPr lang="en-US" sz="1400" b="1" dirty="0"/>
                        <a:t>0.5-1.5</a:t>
                      </a:r>
                    </a:p>
                  </a:txBody>
                  <a:tcP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F570B349-7452-444C-B034-DDF2AA388977}"/>
              </a:ext>
            </a:extLst>
          </p:cNvPr>
          <p:cNvSpPr txBox="1"/>
          <p:nvPr/>
        </p:nvSpPr>
        <p:spPr>
          <a:xfrm>
            <a:off x="316695" y="4977174"/>
            <a:ext cx="8520089" cy="1569660"/>
          </a:xfrm>
          <a:prstGeom prst="rect">
            <a:avLst/>
          </a:prstGeom>
          <a:noFill/>
        </p:spPr>
        <p:txBody>
          <a:bodyPr wrap="square" rtlCol="0">
            <a:spAutoFit/>
          </a:bodyPr>
          <a:lstStyle/>
          <a:p>
            <a:pPr marL="173038" lvl="0" indent="-173038">
              <a:buClr>
                <a:srgbClr val="C00000"/>
              </a:buClr>
              <a:buFont typeface="Arial" panose="020B0604020202020204" pitchFamily="34" charset="0"/>
              <a:buChar char="•"/>
              <a:defRPr/>
            </a:pPr>
            <a:r>
              <a:rPr lang="en-US" sz="1600" b="1" dirty="0"/>
              <a:t>The </a:t>
            </a:r>
            <a:r>
              <a:rPr lang="en-US" sz="1600" b="1" dirty="0" err="1">
                <a:latin typeface="Symbol" pitchFamily="2" charset="2"/>
              </a:rPr>
              <a:t>g</a:t>
            </a:r>
            <a:r>
              <a:rPr lang="en-US" sz="1600" b="1" baseline="-25000" dirty="0" err="1"/>
              <a:t>v</a:t>
            </a:r>
            <a:r>
              <a:rPr lang="en-US" sz="1600" b="1" dirty="0" err="1"/>
              <a:t>pN</a:t>
            </a:r>
            <a:r>
              <a:rPr lang="en-US" sz="1600" b="1" dirty="0"/>
              <a:t>* electrocouplings have become available from analysis of CLAS data for most excited states of the nucleon in the mass range &lt;1.8 GeV and  in a broad range of Q</a:t>
            </a:r>
            <a:r>
              <a:rPr lang="en-US" sz="1600" b="1" baseline="30000" dirty="0"/>
              <a:t>2</a:t>
            </a:r>
            <a:r>
              <a:rPr lang="en-US" sz="1600" b="1" dirty="0"/>
              <a:t>&lt;5.0 GeV</a:t>
            </a:r>
            <a:r>
              <a:rPr lang="en-US" sz="1600" b="1" baseline="30000" dirty="0"/>
              <a:t>2</a:t>
            </a:r>
            <a:r>
              <a:rPr lang="en-US" sz="1600" b="1" dirty="0"/>
              <a:t> . </a:t>
            </a:r>
          </a:p>
          <a:p>
            <a:pPr marL="173038" indent="-173038">
              <a:buClr>
                <a:srgbClr val="C00000"/>
              </a:buClr>
              <a:buFont typeface="Arial" panose="020B0604020202020204" pitchFamily="34" charset="0"/>
              <a:buChar char="•"/>
              <a:defRPr/>
            </a:pPr>
            <a:r>
              <a:rPr lang="en-US" sz="1600" b="1" dirty="0"/>
              <a:t>The experiments in Halls A/C extended the results on </a:t>
            </a:r>
            <a:r>
              <a:rPr lang="en-US" sz="1600" b="1" dirty="0" err="1">
                <a:latin typeface="Symbol" pitchFamily="2" charset="2"/>
              </a:rPr>
              <a:t>g</a:t>
            </a:r>
            <a:r>
              <a:rPr lang="en-US" sz="1600" b="1" baseline="-25000" dirty="0" err="1"/>
              <a:t>v</a:t>
            </a:r>
            <a:r>
              <a:rPr lang="en-US" sz="1600" b="1" dirty="0" err="1"/>
              <a:t>pN</a:t>
            </a:r>
            <a:r>
              <a:rPr lang="en-US" sz="1600" b="1" dirty="0"/>
              <a:t>* electrocouplings of </a:t>
            </a:r>
            <a:r>
              <a:rPr lang="en-US" sz="1600" b="1" dirty="0">
                <a:latin typeface="Symbol" panose="05050102010706020507" pitchFamily="18" charset="2"/>
              </a:rPr>
              <a:t>D</a:t>
            </a:r>
            <a:r>
              <a:rPr lang="en-US" sz="1600" b="1" dirty="0"/>
              <a:t>(1232)3/2</a:t>
            </a:r>
            <a:r>
              <a:rPr lang="en-US" sz="1600" b="1" baseline="30000" dirty="0"/>
              <a:t>+ </a:t>
            </a:r>
            <a:r>
              <a:rPr lang="en-US" sz="1600" b="1" dirty="0"/>
              <a:t>and </a:t>
            </a:r>
            <a:r>
              <a:rPr lang="en-US" sz="1600" b="1" baseline="0" dirty="0"/>
              <a:t>N(1535)1/2</a:t>
            </a:r>
            <a:r>
              <a:rPr lang="en-US" sz="1600" b="1" baseline="30000" dirty="0"/>
              <a:t>-  </a:t>
            </a:r>
            <a:r>
              <a:rPr lang="en-US" sz="1600" b="1" dirty="0"/>
              <a:t>for Q</a:t>
            </a:r>
            <a:r>
              <a:rPr lang="en-US" sz="1600" b="1" baseline="30000" dirty="0"/>
              <a:t>2 </a:t>
            </a:r>
            <a:r>
              <a:rPr lang="en-US" sz="1600" b="1" dirty="0"/>
              <a:t>&lt; 7.5 GeV</a:t>
            </a:r>
            <a:r>
              <a:rPr lang="en-US" sz="1600" b="1" baseline="30000" dirty="0"/>
              <a:t>2</a:t>
            </a:r>
          </a:p>
          <a:p>
            <a:pPr marL="173038" lvl="0" indent="-173038">
              <a:buClr>
                <a:srgbClr val="C00000"/>
              </a:buClr>
              <a:buFont typeface="Arial" panose="020B0604020202020204" pitchFamily="34" charset="0"/>
              <a:buChar char="•"/>
              <a:defRPr/>
            </a:pPr>
            <a:r>
              <a:rPr lang="en-US" sz="1600" b="1" dirty="0"/>
              <a:t>The recent results can be found in: </a:t>
            </a:r>
            <a:r>
              <a:rPr lang="en-US" sz="1600" dirty="0">
                <a:solidFill>
                  <a:srgbClr val="0000FF"/>
                </a:solidFill>
              </a:rPr>
              <a:t>A.N. Hiller Blin et al, PRC100, 035201 (2019).</a:t>
            </a:r>
            <a:r>
              <a:rPr lang="en-US" sz="1600" b="1" dirty="0"/>
              <a:t> </a:t>
            </a:r>
          </a:p>
        </p:txBody>
      </p:sp>
      <p:sp>
        <p:nvSpPr>
          <p:cNvPr id="9" name="Line 7">
            <a:extLst>
              <a:ext uri="{FF2B5EF4-FFF2-40B4-BE49-F238E27FC236}">
                <a16:creationId xmlns:a16="http://schemas.microsoft.com/office/drawing/2014/main" id="{4022E1AA-CBE7-7E41-BFE4-97874AA16C9E}"/>
              </a:ext>
            </a:extLst>
          </p:cNvPr>
          <p:cNvSpPr>
            <a:spLocks noChangeShapeType="1"/>
          </p:cNvSpPr>
          <p:nvPr/>
        </p:nvSpPr>
        <p:spPr bwMode="auto">
          <a:xfrm>
            <a:off x="8295" y="705849"/>
            <a:ext cx="9144000" cy="0"/>
          </a:xfrm>
          <a:prstGeom prst="line">
            <a:avLst/>
          </a:prstGeom>
          <a:noFill/>
          <a:ln w="28575">
            <a:solidFill>
              <a:srgbClr val="0000FF"/>
            </a:solidFill>
            <a:miter lim="800000"/>
            <a:headEnd/>
            <a:tailEnd/>
          </a:ln>
        </p:spPr>
        <p:txBody>
          <a:bodyPr wrap="none"/>
          <a:lstStyle/>
          <a:p>
            <a:endParaRPr lang="en-US"/>
          </a:p>
        </p:txBody>
      </p:sp>
    </p:spTree>
    <p:extLst>
      <p:ext uri="{BB962C8B-B14F-4D97-AF65-F5344CB8AC3E}">
        <p14:creationId xmlns:p14="http://schemas.microsoft.com/office/powerpoint/2010/main" val="28995218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22A11E8B-3B70-CE4F-9BD4-6A1F4707E270}"/>
              </a:ext>
            </a:extLst>
          </p:cNvPr>
          <p:cNvSpPr txBox="1">
            <a:spLocks/>
          </p:cNvSpPr>
          <p:nvPr/>
        </p:nvSpPr>
        <p:spPr>
          <a:xfrm>
            <a:off x="57216" y="135087"/>
            <a:ext cx="9082963" cy="428734"/>
          </a:xfrm>
          <a:prstGeom prst="rect">
            <a:avLst/>
          </a:prstGeom>
        </p:spPr>
        <p:txBody>
          <a:bodyPr/>
          <a:lstStyle>
            <a:lvl1pPr algn="ctr" rtl="0" eaLnBrk="0" fontAlgn="base" hangingPunct="0">
              <a:spcBef>
                <a:spcPct val="0"/>
              </a:spcBef>
              <a:spcAft>
                <a:spcPct val="0"/>
              </a:spcAft>
              <a:defRPr sz="3200" b="1">
                <a:solidFill>
                  <a:srgbClr val="333399"/>
                </a:solidFill>
                <a:latin typeface="+mj-lt"/>
                <a:ea typeface="ＭＳ Ｐゴシック" pitchFamily="-110" charset="-128"/>
                <a:cs typeface="+mj-cs"/>
              </a:defRPr>
            </a:lvl1pPr>
            <a:lvl2pPr algn="ctr" rtl="0" eaLnBrk="0" fontAlgn="base" hangingPunct="0">
              <a:spcBef>
                <a:spcPct val="0"/>
              </a:spcBef>
              <a:spcAft>
                <a:spcPct val="0"/>
              </a:spcAft>
              <a:defRPr sz="3200" b="1">
                <a:solidFill>
                  <a:srgbClr val="333399"/>
                </a:solidFill>
                <a:latin typeface="Arial" charset="0"/>
                <a:ea typeface="ＭＳ Ｐゴシック" pitchFamily="-110"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0"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0"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0"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1600" kern="0" dirty="0">
                <a:solidFill>
                  <a:srgbClr val="0000FF"/>
                </a:solidFill>
              </a:rPr>
              <a:t>CSM Predictions for Resonance Electroexcitations vs. Available Experimental Results </a:t>
            </a:r>
          </a:p>
        </p:txBody>
      </p:sp>
      <p:sp>
        <p:nvSpPr>
          <p:cNvPr id="33" name="TextBox 32">
            <a:extLst>
              <a:ext uri="{FF2B5EF4-FFF2-40B4-BE49-F238E27FC236}">
                <a16:creationId xmlns:a16="http://schemas.microsoft.com/office/drawing/2014/main" id="{EDC702A2-BEBD-0D5A-C164-A003A793D363}"/>
              </a:ext>
            </a:extLst>
          </p:cNvPr>
          <p:cNvSpPr txBox="1"/>
          <p:nvPr/>
        </p:nvSpPr>
        <p:spPr>
          <a:xfrm>
            <a:off x="4687521" y="3348754"/>
            <a:ext cx="1874226" cy="564257"/>
          </a:xfrm>
          <a:prstGeom prst="rect">
            <a:avLst/>
          </a:prstGeom>
          <a:noFill/>
        </p:spPr>
        <p:txBody>
          <a:bodyPr wrap="square" rtlCol="0">
            <a:spAutoFit/>
          </a:bodyPr>
          <a:lstStyle/>
          <a:p>
            <a:pPr algn="ctr">
              <a:spcAft>
                <a:spcPts val="450"/>
              </a:spcAft>
            </a:pPr>
            <a:r>
              <a:rPr lang="en-US" sz="1050" dirty="0">
                <a:solidFill>
                  <a:srgbClr val="00B050"/>
                </a:solidFill>
                <a:latin typeface="Comic Sans MS" panose="030F0902030302020204" pitchFamily="66" charset="0"/>
              </a:rPr>
              <a:t>Pion Elastic FF</a:t>
            </a:r>
          </a:p>
          <a:p>
            <a:pPr algn="ctr">
              <a:spcAft>
                <a:spcPts val="450"/>
              </a:spcAft>
            </a:pPr>
            <a:r>
              <a:rPr lang="en-US" sz="800" dirty="0">
                <a:solidFill>
                  <a:srgbClr val="00B050"/>
                </a:solidFill>
                <a:latin typeface="Comic Sans MS" panose="030F0902030302020204" pitchFamily="66" charset="0"/>
              </a:rPr>
              <a:t>C.D. Roberts et al., Prog. Part. </a:t>
            </a:r>
            <a:r>
              <a:rPr lang="en-US" sz="800" dirty="0" err="1">
                <a:solidFill>
                  <a:srgbClr val="00B050"/>
                </a:solidFill>
                <a:latin typeface="Comic Sans MS" panose="030F0902030302020204" pitchFamily="66" charset="0"/>
              </a:rPr>
              <a:t>Nucl</a:t>
            </a:r>
            <a:r>
              <a:rPr lang="en-US" sz="800" dirty="0">
                <a:solidFill>
                  <a:srgbClr val="00B050"/>
                </a:solidFill>
                <a:latin typeface="Comic Sans MS" panose="030F0902030302020204" pitchFamily="66" charset="0"/>
              </a:rPr>
              <a:t> Phys. 120, 103883 (2021) </a:t>
            </a:r>
          </a:p>
        </p:txBody>
      </p:sp>
      <p:sp>
        <p:nvSpPr>
          <p:cNvPr id="34" name="TextBox 33">
            <a:extLst>
              <a:ext uri="{FF2B5EF4-FFF2-40B4-BE49-F238E27FC236}">
                <a16:creationId xmlns:a16="http://schemas.microsoft.com/office/drawing/2014/main" id="{2C966802-9828-7594-1B68-8150C139B023}"/>
              </a:ext>
            </a:extLst>
          </p:cNvPr>
          <p:cNvSpPr txBox="1"/>
          <p:nvPr/>
        </p:nvSpPr>
        <p:spPr>
          <a:xfrm rot="16200000">
            <a:off x="3784696" y="4320533"/>
            <a:ext cx="1091440" cy="230832"/>
          </a:xfrm>
          <a:prstGeom prst="rect">
            <a:avLst/>
          </a:prstGeom>
          <a:noFill/>
        </p:spPr>
        <p:txBody>
          <a:bodyPr wrap="square" rtlCol="0">
            <a:spAutoFit/>
          </a:bodyPr>
          <a:lstStyle/>
          <a:p>
            <a:pPr algn="ct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 </a:t>
            </a:r>
            <a:r>
              <a:rPr lang="en-US" sz="900" dirty="0" err="1">
                <a:solidFill>
                  <a:srgbClr val="7030A0"/>
                </a:solidFill>
                <a:latin typeface="Comic Sans MS" panose="030F0902030302020204" pitchFamily="66" charset="0"/>
              </a:rPr>
              <a:t>F</a:t>
            </a:r>
            <a:r>
              <a:rPr lang="en-US" sz="900" baseline="-25000" dirty="0" err="1">
                <a:solidFill>
                  <a:srgbClr val="7030A0"/>
                </a:solidFill>
                <a:latin typeface="Symbol" pitchFamily="2" charset="2"/>
              </a:rPr>
              <a:t>p</a:t>
            </a:r>
            <a:r>
              <a:rPr lang="en-US" sz="900" dirty="0">
                <a:solidFill>
                  <a:srgbClr val="7030A0"/>
                </a:solidFill>
                <a:latin typeface="Comic Sans MS" panose="030F0902030302020204" pitchFamily="66" charset="0"/>
              </a:rPr>
              <a:t> / GeV</a:t>
            </a:r>
            <a:r>
              <a:rPr lang="en-US" sz="900" baseline="30000" dirty="0">
                <a:solidFill>
                  <a:srgbClr val="7030A0"/>
                </a:solidFill>
                <a:latin typeface="Comic Sans MS" panose="030F0902030302020204" pitchFamily="66" charset="0"/>
              </a:rPr>
              <a:t>2</a:t>
            </a:r>
          </a:p>
        </p:txBody>
      </p:sp>
      <p:pic>
        <p:nvPicPr>
          <p:cNvPr id="35" name="Picture 34" descr="Chart, line chart&#10;&#10;Description automatically generated">
            <a:extLst>
              <a:ext uri="{FF2B5EF4-FFF2-40B4-BE49-F238E27FC236}">
                <a16:creationId xmlns:a16="http://schemas.microsoft.com/office/drawing/2014/main" id="{37F4BA26-753A-E46C-DFEE-F44F12BB4598}"/>
              </a:ext>
            </a:extLst>
          </p:cNvPr>
          <p:cNvPicPr>
            <a:picLocks/>
          </p:cNvPicPr>
          <p:nvPr/>
        </p:nvPicPr>
        <p:blipFill rotWithShape="1">
          <a:blip r:embed="rId3"/>
          <a:srcRect l="10941" t="252" r="3321" b="9553"/>
          <a:stretch/>
        </p:blipFill>
        <p:spPr>
          <a:xfrm>
            <a:off x="7029116" y="3823252"/>
            <a:ext cx="1974942" cy="1922488"/>
          </a:xfrm>
          <a:prstGeom prst="rect">
            <a:avLst/>
          </a:prstGeom>
        </p:spPr>
      </p:pic>
      <p:sp>
        <p:nvSpPr>
          <p:cNvPr id="36" name="TextBox 35">
            <a:extLst>
              <a:ext uri="{FF2B5EF4-FFF2-40B4-BE49-F238E27FC236}">
                <a16:creationId xmlns:a16="http://schemas.microsoft.com/office/drawing/2014/main" id="{D3CD41CA-C4C2-3277-9CC3-EEA02199B97C}"/>
              </a:ext>
            </a:extLst>
          </p:cNvPr>
          <p:cNvSpPr txBox="1"/>
          <p:nvPr/>
        </p:nvSpPr>
        <p:spPr>
          <a:xfrm>
            <a:off x="7081410" y="3336421"/>
            <a:ext cx="1772861" cy="789960"/>
          </a:xfrm>
          <a:prstGeom prst="rect">
            <a:avLst/>
          </a:prstGeom>
          <a:noFill/>
        </p:spPr>
        <p:txBody>
          <a:bodyPr wrap="square" rtlCol="0">
            <a:spAutoFit/>
          </a:bodyPr>
          <a:lstStyle/>
          <a:p>
            <a:pPr algn="ctr">
              <a:spcAft>
                <a:spcPts val="450"/>
              </a:spcAft>
            </a:pPr>
            <a:r>
              <a:rPr lang="en-US" sz="1050" dirty="0">
                <a:solidFill>
                  <a:srgbClr val="00B050"/>
                </a:solidFill>
                <a:latin typeface="Comic Sans MS" panose="030F0902030302020204" pitchFamily="66" charset="0"/>
              </a:rPr>
              <a:t>Nucleon Elastic FF</a:t>
            </a:r>
          </a:p>
          <a:p>
            <a:pPr algn="ctr">
              <a:spcAft>
                <a:spcPts val="450"/>
              </a:spcAft>
            </a:pPr>
            <a:r>
              <a:rPr lang="en-US" sz="800" dirty="0">
                <a:solidFill>
                  <a:srgbClr val="00B050"/>
                </a:solidFill>
                <a:latin typeface="Comic Sans MS" panose="030F0902030302020204" pitchFamily="66" charset="0"/>
              </a:rPr>
              <a:t>M. </a:t>
            </a:r>
            <a:r>
              <a:rPr lang="en-US" sz="800" dirty="0" err="1">
                <a:solidFill>
                  <a:srgbClr val="00B050"/>
                </a:solidFill>
                <a:latin typeface="Comic Sans MS" panose="030F0902030302020204" pitchFamily="66" charset="0"/>
              </a:rPr>
              <a:t>Barabanov</a:t>
            </a:r>
            <a:r>
              <a:rPr lang="en-US" sz="800" dirty="0">
                <a:solidFill>
                  <a:srgbClr val="00B050"/>
                </a:solidFill>
                <a:latin typeface="Comic Sans MS" panose="030F0902030302020204" pitchFamily="66" charset="0"/>
              </a:rPr>
              <a:t> et al., Prog. Part. </a:t>
            </a:r>
            <a:r>
              <a:rPr lang="en-US" sz="800" dirty="0" err="1">
                <a:solidFill>
                  <a:srgbClr val="00B050"/>
                </a:solidFill>
                <a:latin typeface="Comic Sans MS" panose="030F0902030302020204" pitchFamily="66" charset="0"/>
              </a:rPr>
              <a:t>Nucl</a:t>
            </a:r>
            <a:r>
              <a:rPr lang="en-US" sz="800" dirty="0">
                <a:solidFill>
                  <a:srgbClr val="00B050"/>
                </a:solidFill>
                <a:latin typeface="Comic Sans MS" panose="030F0902030302020204" pitchFamily="66" charset="0"/>
              </a:rPr>
              <a:t>. Phys. 103835 (2021)</a:t>
            </a:r>
          </a:p>
          <a:p>
            <a:pPr algn="ctr">
              <a:spcAft>
                <a:spcPts val="450"/>
              </a:spcAft>
            </a:pPr>
            <a:endParaRPr lang="en-US" sz="1050" dirty="0">
              <a:solidFill>
                <a:srgbClr val="00B050"/>
              </a:solidFill>
              <a:latin typeface="Comic Sans MS" panose="030F0902030302020204" pitchFamily="66" charset="0"/>
            </a:endParaRPr>
          </a:p>
        </p:txBody>
      </p:sp>
      <p:sp>
        <p:nvSpPr>
          <p:cNvPr id="37" name="TextBox 36">
            <a:extLst>
              <a:ext uri="{FF2B5EF4-FFF2-40B4-BE49-F238E27FC236}">
                <a16:creationId xmlns:a16="http://schemas.microsoft.com/office/drawing/2014/main" id="{EA4989F6-F51D-34FD-5886-9B0F5EFBFD0E}"/>
              </a:ext>
            </a:extLst>
          </p:cNvPr>
          <p:cNvSpPr txBox="1"/>
          <p:nvPr/>
        </p:nvSpPr>
        <p:spPr>
          <a:xfrm rot="16200000">
            <a:off x="6154973" y="4451343"/>
            <a:ext cx="1375988" cy="230832"/>
          </a:xfrm>
          <a:prstGeom prst="rect">
            <a:avLst/>
          </a:prstGeom>
          <a:noFill/>
        </p:spPr>
        <p:txBody>
          <a:bodyPr wrap="square" rtlCol="0">
            <a:spAutoFit/>
          </a:bodyPr>
          <a:lstStyle/>
          <a:p>
            <a:pPr algn="ctr">
              <a:spcAft>
                <a:spcPts val="450"/>
              </a:spcAft>
            </a:pPr>
            <a:r>
              <a:rPr lang="en-US" sz="900" dirty="0" err="1">
                <a:solidFill>
                  <a:srgbClr val="7030A0"/>
                </a:solidFill>
                <a:latin typeface="Symbol" pitchFamily="2" charset="2"/>
              </a:rPr>
              <a:t>m</a:t>
            </a:r>
            <a:r>
              <a:rPr lang="en-US" sz="900" baseline="-25000" dirty="0" err="1">
                <a:solidFill>
                  <a:srgbClr val="7030A0"/>
                </a:solidFill>
                <a:latin typeface="Comic Sans MS" panose="030F0902030302020204" pitchFamily="66" charset="0"/>
              </a:rPr>
              <a:t>p</a:t>
            </a:r>
            <a:r>
              <a:rPr lang="en-US" sz="900" dirty="0" err="1">
                <a:solidFill>
                  <a:srgbClr val="7030A0"/>
                </a:solidFill>
                <a:latin typeface="Comic Sans MS" panose="030F0902030302020204" pitchFamily="66" charset="0"/>
              </a:rPr>
              <a:t>G</a:t>
            </a:r>
            <a:r>
              <a:rPr lang="en-US" sz="900" baseline="-25000" dirty="0" err="1">
                <a:solidFill>
                  <a:srgbClr val="7030A0"/>
                </a:solidFill>
                <a:latin typeface="Comic Sans MS" panose="030F0902030302020204" pitchFamily="66" charset="0"/>
              </a:rPr>
              <a:t>E</a:t>
            </a:r>
            <a:r>
              <a:rPr lang="en-US" sz="900" baseline="30000" dirty="0" err="1">
                <a:solidFill>
                  <a:srgbClr val="7030A0"/>
                </a:solidFill>
                <a:latin typeface="Comic Sans MS" panose="030F0902030302020204" pitchFamily="66" charset="0"/>
              </a:rPr>
              <a:t>p</a:t>
            </a: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r>
              <a:rPr lang="en-US" sz="900" dirty="0" err="1">
                <a:solidFill>
                  <a:srgbClr val="7030A0"/>
                </a:solidFill>
                <a:latin typeface="Comic Sans MS" panose="030F0902030302020204" pitchFamily="66" charset="0"/>
              </a:rPr>
              <a:t>G</a:t>
            </a:r>
            <a:r>
              <a:rPr lang="en-US" sz="900" baseline="-25000" dirty="0" err="1">
                <a:solidFill>
                  <a:srgbClr val="7030A0"/>
                </a:solidFill>
                <a:latin typeface="Comic Sans MS" panose="030F0902030302020204" pitchFamily="66" charset="0"/>
              </a:rPr>
              <a:t>M</a:t>
            </a:r>
            <a:r>
              <a:rPr lang="en-US" sz="900" baseline="30000" dirty="0" err="1">
                <a:solidFill>
                  <a:srgbClr val="7030A0"/>
                </a:solidFill>
                <a:latin typeface="Comic Sans MS" panose="030F0902030302020204" pitchFamily="66" charset="0"/>
              </a:rPr>
              <a:t>p</a:t>
            </a: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42" name="TextBox 41">
            <a:extLst>
              <a:ext uri="{FF2B5EF4-FFF2-40B4-BE49-F238E27FC236}">
                <a16:creationId xmlns:a16="http://schemas.microsoft.com/office/drawing/2014/main" id="{8EA39644-00D7-210C-F33D-B97A900D31E2}"/>
              </a:ext>
            </a:extLst>
          </p:cNvPr>
          <p:cNvSpPr txBox="1"/>
          <p:nvPr/>
        </p:nvSpPr>
        <p:spPr>
          <a:xfrm>
            <a:off x="5836118" y="5747479"/>
            <a:ext cx="820700" cy="230832"/>
          </a:xfrm>
          <a:prstGeom prst="rect">
            <a:avLst/>
          </a:prstGeom>
          <a:noFill/>
        </p:spPr>
        <p:txBody>
          <a:bodyPr wrap="square" rtlCol="0">
            <a:spAutoFit/>
          </a:bodyPr>
          <a:lstStyle/>
          <a:p>
            <a:pPr algn="ct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 (GeV</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51" name="TextBox 50">
            <a:extLst>
              <a:ext uri="{FF2B5EF4-FFF2-40B4-BE49-F238E27FC236}">
                <a16:creationId xmlns:a16="http://schemas.microsoft.com/office/drawing/2014/main" id="{7104C946-F0DC-A205-5F46-1341D191BF36}"/>
              </a:ext>
            </a:extLst>
          </p:cNvPr>
          <p:cNvSpPr txBox="1"/>
          <p:nvPr/>
        </p:nvSpPr>
        <p:spPr>
          <a:xfrm>
            <a:off x="8097425" y="5746791"/>
            <a:ext cx="799722" cy="230832"/>
          </a:xfrm>
          <a:prstGeom prst="rect">
            <a:avLst/>
          </a:prstGeom>
          <a:noFill/>
        </p:spPr>
        <p:txBody>
          <a:bodyPr wrap="square" rtlCol="0">
            <a:spAutoFit/>
          </a:bodyPr>
          <a:lstStyle/>
          <a:p>
            <a:pPr algn="ctr">
              <a:spcAft>
                <a:spcPts val="450"/>
              </a:spcAft>
            </a:pPr>
            <a:r>
              <a:rPr lang="en-US" sz="900" dirty="0">
                <a:solidFill>
                  <a:srgbClr val="7030A0"/>
                </a:solidFill>
                <a:latin typeface="Comic Sans MS" panose="030F0902030302020204" pitchFamily="66" charset="0"/>
              </a:rPr>
              <a:t>Q</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 (GeV</a:t>
            </a:r>
            <a:r>
              <a:rPr lang="en-US" sz="900" baseline="30000" dirty="0">
                <a:solidFill>
                  <a:srgbClr val="7030A0"/>
                </a:solidFill>
                <a:latin typeface="Comic Sans MS" panose="030F0902030302020204" pitchFamily="66" charset="0"/>
              </a:rPr>
              <a:t>2</a:t>
            </a:r>
            <a:r>
              <a:rPr lang="en-US" sz="900" dirty="0">
                <a:solidFill>
                  <a:srgbClr val="7030A0"/>
                </a:solidFill>
                <a:latin typeface="Comic Sans MS" panose="030F0902030302020204" pitchFamily="66" charset="0"/>
              </a:rPr>
              <a:t>)</a:t>
            </a:r>
          </a:p>
        </p:txBody>
      </p:sp>
      <p:sp>
        <p:nvSpPr>
          <p:cNvPr id="38" name="Slide Number Placeholder 4">
            <a:extLst>
              <a:ext uri="{FF2B5EF4-FFF2-40B4-BE49-F238E27FC236}">
                <a16:creationId xmlns:a16="http://schemas.microsoft.com/office/drawing/2014/main" id="{89849364-7433-9788-5E7A-B148A0BE3CE6}"/>
              </a:ext>
            </a:extLst>
          </p:cNvPr>
          <p:cNvSpPr txBox="1">
            <a:spLocks/>
          </p:cNvSpPr>
          <p:nvPr/>
        </p:nvSpPr>
        <p:spPr bwMode="auto">
          <a:xfrm>
            <a:off x="8654115" y="6559337"/>
            <a:ext cx="486064"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fr-FR" sz="1100" dirty="0">
                <a:solidFill>
                  <a:srgbClr val="000000"/>
                </a:solidFill>
                <a:latin typeface="+mj-lt"/>
              </a:rPr>
              <a:t>10</a:t>
            </a:r>
          </a:p>
        </p:txBody>
      </p:sp>
      <p:sp>
        <p:nvSpPr>
          <p:cNvPr id="40" name="TextBox 39">
            <a:extLst>
              <a:ext uri="{FF2B5EF4-FFF2-40B4-BE49-F238E27FC236}">
                <a16:creationId xmlns:a16="http://schemas.microsoft.com/office/drawing/2014/main" id="{8E03B11C-1FA8-04AC-62C0-8A929A6B21E1}"/>
              </a:ext>
            </a:extLst>
          </p:cNvPr>
          <p:cNvSpPr txBox="1"/>
          <p:nvPr/>
        </p:nvSpPr>
        <p:spPr>
          <a:xfrm>
            <a:off x="85366" y="3333244"/>
            <a:ext cx="3953082" cy="1664558"/>
          </a:xfrm>
          <a:prstGeom prst="rect">
            <a:avLst/>
          </a:prstGeom>
          <a:noFill/>
        </p:spPr>
        <p:txBody>
          <a:bodyPr wrap="square" rtlCol="0">
            <a:spAutoFit/>
          </a:bodyPr>
          <a:lstStyle/>
          <a:p>
            <a:pPr marL="119063" indent="-119063">
              <a:spcAft>
                <a:spcPts val="450"/>
              </a:spcAft>
              <a:buClr>
                <a:srgbClr val="7030A0"/>
              </a:buClr>
              <a:buFont typeface="Arial" panose="020B0604020202020204" pitchFamily="34" charset="0"/>
              <a:buChar char="•"/>
            </a:pPr>
            <a:r>
              <a:rPr lang="en-US" sz="1400" i="1" dirty="0">
                <a:solidFill>
                  <a:srgbClr val="0000FF"/>
                </a:solidFill>
              </a:rPr>
              <a:t>Dressed quarks with dynamically generated masses represent active degrees of freedom in the structure of the pion, nucleon, and the </a:t>
            </a:r>
            <a:r>
              <a:rPr lang="en-US" sz="1400" dirty="0">
                <a:solidFill>
                  <a:srgbClr val="0000FF"/>
                </a:solidFill>
                <a:latin typeface="Symbol" pitchFamily="2" charset="2"/>
              </a:rPr>
              <a:t>D</a:t>
            </a:r>
            <a:r>
              <a:rPr lang="en-US" sz="1400" dirty="0">
                <a:solidFill>
                  <a:srgbClr val="0000FF"/>
                </a:solidFill>
              </a:rPr>
              <a:t>(1232)3/2</a:t>
            </a:r>
            <a:r>
              <a:rPr lang="en-US" sz="1400" baseline="30000" dirty="0">
                <a:solidFill>
                  <a:srgbClr val="0000FF"/>
                </a:solidFill>
              </a:rPr>
              <a:t>+</a:t>
            </a:r>
            <a:r>
              <a:rPr lang="en-US" sz="1400" dirty="0">
                <a:solidFill>
                  <a:srgbClr val="0000FF"/>
                </a:solidFill>
              </a:rPr>
              <a:t>, N(1440)1/2</a:t>
            </a:r>
            <a:r>
              <a:rPr lang="en-US" sz="1400" baseline="30000" dirty="0">
                <a:solidFill>
                  <a:srgbClr val="0000FF"/>
                </a:solidFill>
              </a:rPr>
              <a:t>+</a:t>
            </a:r>
            <a:r>
              <a:rPr lang="en-US" sz="1400" dirty="0">
                <a:solidFill>
                  <a:srgbClr val="0000FF"/>
                </a:solidFill>
              </a:rPr>
              <a:t> resonances</a:t>
            </a:r>
          </a:p>
          <a:p>
            <a:pPr marL="119063" indent="-119063">
              <a:spcAft>
                <a:spcPts val="450"/>
              </a:spcAft>
              <a:buClr>
                <a:srgbClr val="7030A0"/>
              </a:buClr>
              <a:buFont typeface="Arial" panose="020B0604020202020204" pitchFamily="34" charset="0"/>
              <a:buChar char="•"/>
            </a:pPr>
            <a:r>
              <a:rPr lang="en-US" sz="1400" b="1" i="1" dirty="0">
                <a:solidFill>
                  <a:srgbClr val="0000FF"/>
                </a:solidFill>
              </a:rPr>
              <a:t>Strong evidence for insight into momentum dependence of dressed quark mass</a:t>
            </a:r>
          </a:p>
        </p:txBody>
      </p:sp>
      <p:sp>
        <p:nvSpPr>
          <p:cNvPr id="28" name="Line 4">
            <a:extLst>
              <a:ext uri="{FF2B5EF4-FFF2-40B4-BE49-F238E27FC236}">
                <a16:creationId xmlns:a16="http://schemas.microsoft.com/office/drawing/2014/main" id="{3A220416-BCFF-4639-347E-A5DC4C395E1A}"/>
              </a:ext>
            </a:extLst>
          </p:cNvPr>
          <p:cNvSpPr>
            <a:spLocks noChangeShapeType="1"/>
          </p:cNvSpPr>
          <p:nvPr/>
        </p:nvSpPr>
        <p:spPr bwMode="auto">
          <a:xfrm flipV="1">
            <a:off x="-3821" y="591524"/>
            <a:ext cx="9144000" cy="1588"/>
          </a:xfrm>
          <a:prstGeom prst="line">
            <a:avLst/>
          </a:prstGeom>
          <a:noFill/>
          <a:ln w="25400">
            <a:solidFill>
              <a:srgbClr val="0000FF"/>
            </a:solidFill>
            <a:round/>
            <a:headEnd/>
            <a:tailEnd/>
          </a:ln>
        </p:spPr>
        <p:txBody>
          <a:bodyPr lIns="91435" tIns="45718" rIns="91435" bIns="45718"/>
          <a:lstStyle/>
          <a:p>
            <a:pPr>
              <a:defRPr/>
            </a:pPr>
            <a:endParaRPr lang="en-US" dirty="0">
              <a:solidFill>
                <a:srgbClr val="000000"/>
              </a:solidFill>
            </a:endParaRPr>
          </a:p>
        </p:txBody>
      </p:sp>
      <p:sp>
        <p:nvSpPr>
          <p:cNvPr id="3" name="TextBox 2">
            <a:extLst>
              <a:ext uri="{FF2B5EF4-FFF2-40B4-BE49-F238E27FC236}">
                <a16:creationId xmlns:a16="http://schemas.microsoft.com/office/drawing/2014/main" id="{75517A28-0A05-66E1-AF12-16D1CF90AFED}"/>
              </a:ext>
            </a:extLst>
          </p:cNvPr>
          <p:cNvSpPr txBox="1"/>
          <p:nvPr/>
        </p:nvSpPr>
        <p:spPr>
          <a:xfrm>
            <a:off x="5354721" y="573287"/>
            <a:ext cx="3063327" cy="461665"/>
          </a:xfrm>
          <a:prstGeom prst="rect">
            <a:avLst/>
          </a:prstGeom>
          <a:noFill/>
        </p:spPr>
        <p:txBody>
          <a:bodyPr wrap="square" rtlCol="0">
            <a:spAutoFit/>
          </a:bodyPr>
          <a:lstStyle/>
          <a:p>
            <a:pPr algn="ctr"/>
            <a:r>
              <a:rPr lang="en-US" sz="1200" dirty="0">
                <a:solidFill>
                  <a:srgbClr val="008000"/>
                </a:solidFill>
                <a:latin typeface="+mn-lt"/>
              </a:rPr>
              <a:t>CLAS/Hall A/C  results vs. CSM expectations  </a:t>
            </a:r>
          </a:p>
        </p:txBody>
      </p:sp>
      <p:pic>
        <p:nvPicPr>
          <p:cNvPr id="5" name="Picture 4">
            <a:extLst>
              <a:ext uri="{FF2B5EF4-FFF2-40B4-BE49-F238E27FC236}">
                <a16:creationId xmlns:a16="http://schemas.microsoft.com/office/drawing/2014/main" id="{9BCF13E0-E96E-8F0D-73C6-F2F4576A63B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995822" y="979726"/>
            <a:ext cx="2560320" cy="2423160"/>
          </a:xfrm>
          <a:prstGeom prst="rect">
            <a:avLst/>
          </a:prstGeom>
        </p:spPr>
      </p:pic>
      <p:sp>
        <p:nvSpPr>
          <p:cNvPr id="4" name="TextBox 3">
            <a:extLst>
              <a:ext uri="{FF2B5EF4-FFF2-40B4-BE49-F238E27FC236}">
                <a16:creationId xmlns:a16="http://schemas.microsoft.com/office/drawing/2014/main" id="{42D11962-88F1-4DE2-35F8-32C13282AFF8}"/>
              </a:ext>
            </a:extLst>
          </p:cNvPr>
          <p:cNvSpPr txBox="1"/>
          <p:nvPr/>
        </p:nvSpPr>
        <p:spPr>
          <a:xfrm>
            <a:off x="-429" y="898676"/>
            <a:ext cx="4010727" cy="1169551"/>
          </a:xfrm>
          <a:prstGeom prst="rect">
            <a:avLst/>
          </a:prstGeom>
          <a:noFill/>
        </p:spPr>
        <p:txBody>
          <a:bodyPr wrap="square" rtlCol="0">
            <a:spAutoFit/>
          </a:bodyPr>
          <a:lstStyle/>
          <a:p>
            <a:pPr marL="171450" indent="-171450">
              <a:spcAft>
                <a:spcPts val="450"/>
              </a:spcAft>
              <a:buClr>
                <a:srgbClr val="7030A0"/>
              </a:buClr>
              <a:buFont typeface="Arial" panose="020B0604020202020204" pitchFamily="34" charset="0"/>
              <a:buChar char="•"/>
            </a:pPr>
            <a:r>
              <a:rPr lang="en-US" sz="1400" dirty="0">
                <a:solidFill>
                  <a:srgbClr val="0000FF"/>
                </a:solidFill>
              </a:rPr>
              <a:t>A successful description of the pion and nucleon elastic FFs, and the electrocouplings of the </a:t>
            </a:r>
            <a:r>
              <a:rPr lang="en-US" sz="1400" dirty="0">
                <a:solidFill>
                  <a:srgbClr val="0000FF"/>
                </a:solidFill>
                <a:latin typeface="Symbol" pitchFamily="2" charset="2"/>
              </a:rPr>
              <a:t>D</a:t>
            </a:r>
            <a:r>
              <a:rPr lang="en-US" sz="1400" dirty="0">
                <a:solidFill>
                  <a:srgbClr val="0000FF"/>
                </a:solidFill>
              </a:rPr>
              <a:t>(1232)3/2</a:t>
            </a:r>
            <a:r>
              <a:rPr lang="en-US" sz="1400" baseline="30000" dirty="0">
                <a:solidFill>
                  <a:srgbClr val="0000FF"/>
                </a:solidFill>
              </a:rPr>
              <a:t>+ </a:t>
            </a:r>
            <a:r>
              <a:rPr lang="en-US" sz="1400" dirty="0">
                <a:solidFill>
                  <a:srgbClr val="0000FF"/>
                </a:solidFill>
              </a:rPr>
              <a:t>and N(1440)1/2</a:t>
            </a:r>
            <a:r>
              <a:rPr lang="en-US" sz="1400" baseline="30000" dirty="0">
                <a:solidFill>
                  <a:srgbClr val="0000FF"/>
                </a:solidFill>
              </a:rPr>
              <a:t>+</a:t>
            </a:r>
            <a:r>
              <a:rPr lang="en-US" sz="1400" dirty="0">
                <a:solidFill>
                  <a:srgbClr val="0000FF"/>
                </a:solidFill>
              </a:rPr>
              <a:t> resonances has been achieved </a:t>
            </a:r>
            <a:r>
              <a:rPr lang="en-US" sz="1400" i="1" u="sng" dirty="0">
                <a:solidFill>
                  <a:srgbClr val="C00000"/>
                </a:solidFill>
              </a:rPr>
              <a:t>with the same dressed quark/gluon mass functions</a:t>
            </a:r>
          </a:p>
        </p:txBody>
      </p:sp>
      <p:sp>
        <p:nvSpPr>
          <p:cNvPr id="7" name="TextBox 6">
            <a:extLst>
              <a:ext uri="{FF2B5EF4-FFF2-40B4-BE49-F238E27FC236}">
                <a16:creationId xmlns:a16="http://schemas.microsoft.com/office/drawing/2014/main" id="{CE426B9E-CB25-1472-7088-8F47C3670177}"/>
              </a:ext>
            </a:extLst>
          </p:cNvPr>
          <p:cNvSpPr txBox="1"/>
          <p:nvPr/>
        </p:nvSpPr>
        <p:spPr>
          <a:xfrm>
            <a:off x="4401586" y="1837394"/>
            <a:ext cx="953135" cy="461665"/>
          </a:xfrm>
          <a:prstGeom prst="rect">
            <a:avLst/>
          </a:prstGeom>
          <a:noFill/>
        </p:spPr>
        <p:txBody>
          <a:bodyPr wrap="square" rtlCol="0">
            <a:spAutoFit/>
          </a:bodyPr>
          <a:lstStyle/>
          <a:p>
            <a:pPr>
              <a:spcAft>
                <a:spcPts val="600"/>
              </a:spcAft>
            </a:pPr>
            <a:r>
              <a:rPr lang="en-US" sz="800" b="0" dirty="0">
                <a:latin typeface="Comic Sans MS" panose="030F0902030302020204" pitchFamily="66" charset="0"/>
              </a:rPr>
              <a:t>Substantial contributions from M-B cloud</a:t>
            </a:r>
          </a:p>
        </p:txBody>
      </p:sp>
      <p:pic>
        <p:nvPicPr>
          <p:cNvPr id="8" name="Picture 7">
            <a:extLst>
              <a:ext uri="{FF2B5EF4-FFF2-40B4-BE49-F238E27FC236}">
                <a16:creationId xmlns:a16="http://schemas.microsoft.com/office/drawing/2014/main" id="{4F94DD7E-C8B5-4DA1-88E9-5A3BA51BB2CA}"/>
              </a:ext>
            </a:extLst>
          </p:cNvPr>
          <p:cNvPicPr>
            <a:picLocks noChangeAspect="1"/>
          </p:cNvPicPr>
          <p:nvPr/>
        </p:nvPicPr>
        <p:blipFill rotWithShape="1">
          <a:blip r:embed="rId5">
            <a:extLst>
              <a:ext uri="{28A0092B-C50C-407E-A947-70E740481C1C}">
                <a14:useLocalDpi xmlns:a14="http://schemas.microsoft.com/office/drawing/2010/main" val="0"/>
              </a:ext>
            </a:extLst>
          </a:blip>
          <a:srcRect l="7405" t="17536" r="8235" b="18686"/>
          <a:stretch/>
        </p:blipFill>
        <p:spPr>
          <a:xfrm>
            <a:off x="6556142" y="916117"/>
            <a:ext cx="2447916" cy="2463987"/>
          </a:xfrm>
          <a:prstGeom prst="rect">
            <a:avLst/>
          </a:prstGeom>
        </p:spPr>
      </p:pic>
      <p:sp>
        <p:nvSpPr>
          <p:cNvPr id="2" name="TextBox 1">
            <a:extLst>
              <a:ext uri="{FF2B5EF4-FFF2-40B4-BE49-F238E27FC236}">
                <a16:creationId xmlns:a16="http://schemas.microsoft.com/office/drawing/2014/main" id="{3506AE66-5B3C-A543-EF8E-BC46E8982D11}"/>
              </a:ext>
            </a:extLst>
          </p:cNvPr>
          <p:cNvSpPr txBox="1"/>
          <p:nvPr/>
        </p:nvSpPr>
        <p:spPr>
          <a:xfrm>
            <a:off x="5152605" y="1049336"/>
            <a:ext cx="1280510" cy="430887"/>
          </a:xfrm>
          <a:prstGeom prst="rect">
            <a:avLst/>
          </a:prstGeom>
          <a:solidFill>
            <a:schemeClr val="bg1"/>
          </a:solidFill>
          <a:ln w="19050">
            <a:solidFill>
              <a:schemeClr val="accent6">
                <a:lumMod val="60000"/>
                <a:lumOff val="40000"/>
              </a:schemeClr>
            </a:solidFill>
          </a:ln>
        </p:spPr>
        <p:txBody>
          <a:bodyPr wrap="square" rtlCol="0">
            <a:spAutoFit/>
          </a:bodyPr>
          <a:lstStyle/>
          <a:p>
            <a:pPr algn="ctr">
              <a:spcAft>
                <a:spcPts val="600"/>
              </a:spcAft>
            </a:pPr>
            <a:r>
              <a:rPr lang="en-US" sz="1100" b="0" dirty="0">
                <a:solidFill>
                  <a:srgbClr val="011893"/>
                </a:solidFill>
                <a:latin typeface="Comic Sans MS" panose="030F0902030302020204" pitchFamily="66" charset="0"/>
              </a:rPr>
              <a:t>N→</a:t>
            </a:r>
            <a:r>
              <a:rPr lang="en-US" sz="1100" b="0" dirty="0">
                <a:solidFill>
                  <a:srgbClr val="011893"/>
                </a:solidFill>
                <a:latin typeface="Symbol" pitchFamily="2" charset="2"/>
              </a:rPr>
              <a:t>D</a:t>
            </a:r>
            <a:r>
              <a:rPr lang="en-US" sz="1100" b="0" dirty="0">
                <a:solidFill>
                  <a:srgbClr val="011893"/>
                </a:solidFill>
                <a:latin typeface="Comic Sans MS" panose="030F0902030302020204" pitchFamily="66" charset="0"/>
              </a:rPr>
              <a:t>(1232)3/2</a:t>
            </a:r>
            <a:r>
              <a:rPr lang="en-US" sz="1100" b="0" baseline="30000" dirty="0">
                <a:solidFill>
                  <a:srgbClr val="011893"/>
                </a:solidFill>
                <a:latin typeface="Comic Sans MS" panose="030F0902030302020204" pitchFamily="66" charset="0"/>
              </a:rPr>
              <a:t>+</a:t>
            </a:r>
            <a:r>
              <a:rPr lang="en-US" sz="1100" b="0" dirty="0">
                <a:solidFill>
                  <a:srgbClr val="011893"/>
                </a:solidFill>
                <a:latin typeface="Comic Sans MS" panose="030F0902030302020204" pitchFamily="66" charset="0"/>
              </a:rPr>
              <a:t> magnetic FF</a:t>
            </a:r>
          </a:p>
        </p:txBody>
      </p:sp>
      <p:sp>
        <p:nvSpPr>
          <p:cNvPr id="6" name="TextBox 5">
            <a:extLst>
              <a:ext uri="{FF2B5EF4-FFF2-40B4-BE49-F238E27FC236}">
                <a16:creationId xmlns:a16="http://schemas.microsoft.com/office/drawing/2014/main" id="{327FCEAF-EBC8-A112-C53A-F5C60F032B00}"/>
              </a:ext>
            </a:extLst>
          </p:cNvPr>
          <p:cNvSpPr txBox="1"/>
          <p:nvPr/>
        </p:nvSpPr>
        <p:spPr>
          <a:xfrm>
            <a:off x="7757562" y="1049328"/>
            <a:ext cx="1157483" cy="265158"/>
          </a:xfrm>
          <a:prstGeom prst="rect">
            <a:avLst/>
          </a:prstGeom>
          <a:solidFill>
            <a:schemeClr val="bg1"/>
          </a:solidFill>
          <a:ln w="19050">
            <a:solidFill>
              <a:schemeClr val="accent6">
                <a:lumMod val="60000"/>
                <a:lumOff val="40000"/>
              </a:schemeClr>
            </a:solidFill>
          </a:ln>
        </p:spPr>
        <p:txBody>
          <a:bodyPr wrap="square" rtlCol="0">
            <a:spAutoFit/>
          </a:bodyPr>
          <a:lstStyle/>
          <a:p>
            <a:pPr algn="ctr">
              <a:spcAft>
                <a:spcPts val="600"/>
              </a:spcAft>
            </a:pPr>
            <a:r>
              <a:rPr lang="en-US" sz="1100" b="0" dirty="0">
                <a:solidFill>
                  <a:srgbClr val="011893"/>
                </a:solidFill>
                <a:latin typeface="Comic Sans MS" panose="030F0902030302020204" pitchFamily="66" charset="0"/>
              </a:rPr>
              <a:t>N(1440)1/2</a:t>
            </a:r>
            <a:r>
              <a:rPr lang="en-US" sz="1100" b="0" baseline="30000" dirty="0">
                <a:solidFill>
                  <a:srgbClr val="011893"/>
                </a:solidFill>
                <a:latin typeface="Comic Sans MS" panose="030F0902030302020204" pitchFamily="66" charset="0"/>
              </a:rPr>
              <a:t>+</a:t>
            </a:r>
            <a:endParaRPr lang="en-US" sz="1100" b="0" dirty="0">
              <a:solidFill>
                <a:srgbClr val="011893"/>
              </a:solidFill>
              <a:latin typeface="Comic Sans MS" panose="030F0902030302020204" pitchFamily="66" charset="0"/>
            </a:endParaRPr>
          </a:p>
        </p:txBody>
      </p:sp>
      <p:sp>
        <p:nvSpPr>
          <p:cNvPr id="9" name="TextBox 8">
            <a:extLst>
              <a:ext uri="{FF2B5EF4-FFF2-40B4-BE49-F238E27FC236}">
                <a16:creationId xmlns:a16="http://schemas.microsoft.com/office/drawing/2014/main" id="{7D3A3EF8-7B55-8317-4FF6-728954315754}"/>
              </a:ext>
            </a:extLst>
          </p:cNvPr>
          <p:cNvSpPr txBox="1"/>
          <p:nvPr/>
        </p:nvSpPr>
        <p:spPr>
          <a:xfrm>
            <a:off x="4408118" y="2708830"/>
            <a:ext cx="1384742" cy="400110"/>
          </a:xfrm>
          <a:prstGeom prst="rect">
            <a:avLst/>
          </a:prstGeom>
          <a:noFill/>
        </p:spPr>
        <p:txBody>
          <a:bodyPr wrap="square" rtlCol="0">
            <a:spAutoFit/>
          </a:bodyPr>
          <a:lstStyle/>
          <a:p>
            <a:pPr algn="ctr">
              <a:spcAft>
                <a:spcPts val="600"/>
              </a:spcAft>
            </a:pPr>
            <a:r>
              <a:rPr lang="en-US" sz="1000" b="0" dirty="0">
                <a:solidFill>
                  <a:srgbClr val="008000"/>
                </a:solidFill>
                <a:latin typeface="Comic Sans MS" panose="030F0902030302020204" pitchFamily="66" charset="0"/>
              </a:rPr>
              <a:t>J. Segovia et al., FBS 55, 1185 (2014)</a:t>
            </a:r>
          </a:p>
        </p:txBody>
      </p:sp>
      <p:sp>
        <p:nvSpPr>
          <p:cNvPr id="10" name="TextBox 9">
            <a:extLst>
              <a:ext uri="{FF2B5EF4-FFF2-40B4-BE49-F238E27FC236}">
                <a16:creationId xmlns:a16="http://schemas.microsoft.com/office/drawing/2014/main" id="{AD2DDCAE-73F4-281A-B2C3-C5516CE9C0B2}"/>
              </a:ext>
            </a:extLst>
          </p:cNvPr>
          <p:cNvSpPr txBox="1"/>
          <p:nvPr/>
        </p:nvSpPr>
        <p:spPr>
          <a:xfrm>
            <a:off x="6890258" y="2676622"/>
            <a:ext cx="1542215" cy="400110"/>
          </a:xfrm>
          <a:prstGeom prst="rect">
            <a:avLst/>
          </a:prstGeom>
          <a:noFill/>
        </p:spPr>
        <p:txBody>
          <a:bodyPr wrap="square" rtlCol="0">
            <a:spAutoFit/>
          </a:bodyPr>
          <a:lstStyle/>
          <a:p>
            <a:pPr algn="ctr">
              <a:spcAft>
                <a:spcPts val="600"/>
              </a:spcAft>
            </a:pPr>
            <a:r>
              <a:rPr lang="en-US" sz="1000" b="0" dirty="0">
                <a:solidFill>
                  <a:srgbClr val="008000"/>
                </a:solidFill>
                <a:latin typeface="Comic Sans MS" panose="030F0902030302020204" pitchFamily="66" charset="0"/>
              </a:rPr>
              <a:t>J. Segovia et al., PRL 115, 171801 (2015)</a:t>
            </a:r>
          </a:p>
        </p:txBody>
      </p:sp>
      <p:sp>
        <p:nvSpPr>
          <p:cNvPr id="11" name="TextBox 10">
            <a:extLst>
              <a:ext uri="{FF2B5EF4-FFF2-40B4-BE49-F238E27FC236}">
                <a16:creationId xmlns:a16="http://schemas.microsoft.com/office/drawing/2014/main" id="{0FD665BA-482D-BB1E-61D2-90C3DA883050}"/>
              </a:ext>
            </a:extLst>
          </p:cNvPr>
          <p:cNvSpPr txBox="1"/>
          <p:nvPr/>
        </p:nvSpPr>
        <p:spPr>
          <a:xfrm>
            <a:off x="243482" y="5893039"/>
            <a:ext cx="8278228" cy="861774"/>
          </a:xfrm>
          <a:prstGeom prst="rect">
            <a:avLst/>
          </a:prstGeom>
          <a:noFill/>
        </p:spPr>
        <p:txBody>
          <a:bodyPr wrap="none" rtlCol="0">
            <a:spAutoFit/>
          </a:bodyPr>
          <a:lstStyle/>
          <a:p>
            <a:pPr algn="ctr"/>
            <a:r>
              <a:rPr lang="en-US" sz="1600" b="1" dirty="0">
                <a:solidFill>
                  <a:srgbClr val="FF0000"/>
                </a:solidFill>
              </a:rPr>
              <a:t>One of the most important achievements in hadron physics of the last decade</a:t>
            </a:r>
          </a:p>
          <a:p>
            <a:pPr algn="ctr"/>
            <a:r>
              <a:rPr lang="en-US" sz="1600" b="1" dirty="0">
                <a:solidFill>
                  <a:srgbClr val="FF0000"/>
                </a:solidFill>
              </a:rPr>
              <a:t> in synergistic efforts between experimentalists, phenomenologists, and theorists. </a:t>
            </a:r>
          </a:p>
          <a:p>
            <a:endParaRPr lang="en-US" sz="1800" dirty="0"/>
          </a:p>
        </p:txBody>
      </p:sp>
      <p:sp>
        <p:nvSpPr>
          <p:cNvPr id="13" name="TextBox 12">
            <a:extLst>
              <a:ext uri="{FF2B5EF4-FFF2-40B4-BE49-F238E27FC236}">
                <a16:creationId xmlns:a16="http://schemas.microsoft.com/office/drawing/2014/main" id="{1D27DAA7-E2E2-75F1-1ACE-B653643B5E4F}"/>
              </a:ext>
            </a:extLst>
          </p:cNvPr>
          <p:cNvSpPr txBox="1"/>
          <p:nvPr/>
        </p:nvSpPr>
        <p:spPr>
          <a:xfrm>
            <a:off x="7257130" y="5254753"/>
            <a:ext cx="840295" cy="215444"/>
          </a:xfrm>
          <a:prstGeom prst="rect">
            <a:avLst/>
          </a:prstGeom>
          <a:noFill/>
        </p:spPr>
        <p:txBody>
          <a:bodyPr wrap="none" rtlCol="0">
            <a:spAutoFit/>
          </a:bodyPr>
          <a:lstStyle/>
          <a:p>
            <a:r>
              <a:rPr lang="en-US" sz="800" dirty="0">
                <a:solidFill>
                  <a:srgbClr val="C00000"/>
                </a:solidFill>
                <a:latin typeface="Comic Sans MS" panose="030F0902030302020204" pitchFamily="66" charset="0"/>
              </a:rPr>
              <a:t>Hall A/C data</a:t>
            </a:r>
          </a:p>
        </p:txBody>
      </p:sp>
      <p:pic>
        <p:nvPicPr>
          <p:cNvPr id="15" name="Picture 14" descr="Chart&#10;&#10;Description automatically generated">
            <a:extLst>
              <a:ext uri="{FF2B5EF4-FFF2-40B4-BE49-F238E27FC236}">
                <a16:creationId xmlns:a16="http://schemas.microsoft.com/office/drawing/2014/main" id="{5A0AA25C-B669-56A8-EA07-B6C5D77C07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142" y="3913012"/>
            <a:ext cx="2459973" cy="2002810"/>
          </a:xfrm>
          <a:prstGeom prst="rect">
            <a:avLst/>
          </a:prstGeom>
        </p:spPr>
      </p:pic>
      <p:sp>
        <p:nvSpPr>
          <p:cNvPr id="12" name="TextBox 11">
            <a:extLst>
              <a:ext uri="{FF2B5EF4-FFF2-40B4-BE49-F238E27FC236}">
                <a16:creationId xmlns:a16="http://schemas.microsoft.com/office/drawing/2014/main" id="{FA70FD2F-672B-B87A-DB39-C0D853C3ACFA}"/>
              </a:ext>
            </a:extLst>
          </p:cNvPr>
          <p:cNvSpPr txBox="1"/>
          <p:nvPr/>
        </p:nvSpPr>
        <p:spPr>
          <a:xfrm>
            <a:off x="4980412" y="5054698"/>
            <a:ext cx="1242648" cy="369332"/>
          </a:xfrm>
          <a:prstGeom prst="rect">
            <a:avLst/>
          </a:prstGeom>
          <a:noFill/>
        </p:spPr>
        <p:txBody>
          <a:bodyPr wrap="none" rtlCol="0">
            <a:spAutoFit/>
          </a:bodyPr>
          <a:lstStyle/>
          <a:p>
            <a:r>
              <a:rPr lang="en-US" sz="900" dirty="0"/>
              <a:t>Data points: </a:t>
            </a:r>
            <a:r>
              <a:rPr lang="en-US" sz="900" dirty="0" err="1"/>
              <a:t>Jlab</a:t>
            </a:r>
            <a:r>
              <a:rPr lang="en-US" sz="900" dirty="0"/>
              <a:t> </a:t>
            </a:r>
            <a:r>
              <a:rPr lang="en-US" sz="900" dirty="0" err="1"/>
              <a:t>F</a:t>
            </a:r>
            <a:r>
              <a:rPr lang="en-US" sz="900" dirty="0" err="1">
                <a:latin typeface="Symbol" pitchFamily="2" charset="2"/>
              </a:rPr>
              <a:t>p</a:t>
            </a:r>
            <a:r>
              <a:rPr lang="en-US" sz="900" dirty="0"/>
              <a:t> </a:t>
            </a:r>
          </a:p>
          <a:p>
            <a:r>
              <a:rPr lang="en-US" sz="900" dirty="0"/>
              <a:t>Collabo</a:t>
            </a:r>
            <a:r>
              <a:rPr lang="en-US" sz="900" dirty="0">
                <a:solidFill>
                  <a:srgbClr val="2A0090"/>
                </a:solidFill>
              </a:rPr>
              <a:t>ra</a:t>
            </a:r>
            <a:r>
              <a:rPr lang="en-US" sz="900" b="1" dirty="0">
                <a:solidFill>
                  <a:srgbClr val="2A0090"/>
                </a:solidFill>
              </a:rPr>
              <a:t>tion</a:t>
            </a:r>
          </a:p>
        </p:txBody>
      </p:sp>
    </p:spTree>
    <p:extLst>
      <p:ext uri="{BB962C8B-B14F-4D97-AF65-F5344CB8AC3E}">
        <p14:creationId xmlns:p14="http://schemas.microsoft.com/office/powerpoint/2010/main" val="1335171519"/>
      </p:ext>
    </p:extLst>
  </p:cSld>
  <p:clrMapOvr>
    <a:masterClrMapping/>
  </p:clrMapOvr>
  <p:transition advTm="162169"/>
</p:sld>
</file>

<file path=ppt/theme/theme1.xml><?xml version="1.0" encoding="utf-8"?>
<a:theme xmlns:a="http://schemas.openxmlformats.org/drawingml/2006/main" name="4_CLAS022604">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LAS0226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defRPr>
        </a:defPPr>
      </a:lstStyle>
    </a:lnDef>
  </a:objectDefaults>
  <a:extraClrSchemeLst>
    <a:extraClrScheme>
      <a:clrScheme name="CLAS02260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0226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02260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02260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02260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02260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02260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136238</TotalTime>
  <Words>3938</Words>
  <Application>Microsoft Macintosh PowerPoint</Application>
  <PresentationFormat>On-screen Show (4:3)</PresentationFormat>
  <Paragraphs>422</Paragraphs>
  <Slides>22</Slides>
  <Notes>14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1" baseType="lpstr">
      <vt:lpstr>Arial</vt:lpstr>
      <vt:lpstr>Calibri</vt:lpstr>
      <vt:lpstr>Cambria Math</vt:lpstr>
      <vt:lpstr>Comic Sans MS</vt:lpstr>
      <vt:lpstr>Symbol</vt:lpstr>
      <vt:lpstr>Times New Roman</vt:lpstr>
      <vt:lpstr>Wingdings</vt:lpstr>
      <vt:lpstr>4_CLAS022604</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Emergence of Hadron Mass from the Measurements with CLAS12  and after CEBAF 22 GeV Energy Upgrade </vt:lpstr>
      <vt:lpstr>PowerPoint Presentation</vt:lpstr>
      <vt:lpstr>PowerPoint Presentation</vt:lpstr>
      <vt:lpstr>Conclusions and Outlook </vt:lpstr>
      <vt:lpstr>Back up</vt:lpstr>
      <vt:lpstr>N* Structure in Experiments of 6.0 GeV Era at JLab </vt:lpstr>
      <vt:lpstr>Facets of Strong QCD from Combined Studies of the Ground/Excited Nucleon State Structure  </vt:lpstr>
      <vt:lpstr>Summary of Published CLAS Data on Exclusive Meson Electroproduction off Protons in N* Excitation Region</vt:lpstr>
      <vt:lpstr> Approaches for Extraction of gvNN* Electrocouplings from the CLAS Exclusive Meson Electroproduction Data </vt:lpstr>
      <vt:lpstr>PowerPoint Presentation</vt:lpstr>
      <vt:lpstr>PowerPoint Presentation</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Combined analysis of recent CLAS data on 2-p photo- and electro- production off proton</dc:title>
  <dc:creator>mokeev</dc:creator>
  <cp:lastModifiedBy>Victor Mokeev</cp:lastModifiedBy>
  <cp:revision>6331</cp:revision>
  <cp:lastPrinted>2018-04-04T18:12:13Z</cp:lastPrinted>
  <dcterms:created xsi:type="dcterms:W3CDTF">2016-05-14T21:35:12Z</dcterms:created>
  <dcterms:modified xsi:type="dcterms:W3CDTF">2023-01-11T14:38:40Z</dcterms:modified>
</cp:coreProperties>
</file>