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0" r:id="rId3"/>
    <p:sldId id="347" r:id="rId4"/>
    <p:sldId id="311" r:id="rId5"/>
    <p:sldId id="313" r:id="rId6"/>
    <p:sldId id="312" r:id="rId7"/>
    <p:sldId id="335" r:id="rId8"/>
    <p:sldId id="320" r:id="rId9"/>
    <p:sldId id="348" r:id="rId10"/>
    <p:sldId id="319" r:id="rId11"/>
    <p:sldId id="326" r:id="rId12"/>
    <p:sldId id="345" r:id="rId13"/>
    <p:sldId id="341" r:id="rId14"/>
    <p:sldId id="325" r:id="rId15"/>
    <p:sldId id="342" r:id="rId16"/>
    <p:sldId id="344" r:id="rId17"/>
    <p:sldId id="324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0" autoAdjust="0"/>
    <p:restoredTop sz="94673" autoAdjust="0"/>
  </p:normalViewPr>
  <p:slideViewPr>
    <p:cSldViewPr snapToGrid="0">
      <p:cViewPr varScale="1">
        <p:scale>
          <a:sx n="90" d="100"/>
          <a:sy n="90" d="100"/>
        </p:scale>
        <p:origin x="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353901-A0DE-4D2D-8191-B297D30E6F8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5674D-7E86-4E2C-97BB-DBEAFDE006D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294015B-43EB-42BD-905B-995418DA491A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9298DC-88E2-4403-9465-CC0C6179F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53DAA05-4B40-4B57-9624-A568997D441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63EDB-2CEB-4A9E-AEF3-2C12422CF00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2774B-E301-4589-95E3-AB320A3131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5CF91B8-CB3B-4072-B40E-EDBE9AFB52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28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85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258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711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43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52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17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463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94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6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2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8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9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38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2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5CF91B8-CB3B-4072-B40E-EDBE9AFB52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0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AC11-CCB0-49A3-8DD2-D3028D65E4B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44E86-5ECC-4107-9C1B-0874E695BE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BEC58-D437-4940-9E3D-F769BB238B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DE0AF-AD28-46E2-B91E-53C4946A390D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F3F4-F886-4808-933D-F6D846DAF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224C-FD6A-4D12-A38A-D8DACEDA11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6D740-7481-4CF0-8D75-A0A0873D048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819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B9FE-2F77-4A67-A61A-30825CC732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EBCC1-2AC5-4B18-98C6-2A29F690ED1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7E828-B523-46BC-95C1-37ED5C7D64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E2F5BA-49A0-4EAD-9534-103AB5A02DDB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4E84-242D-4A97-A056-E8F03DD022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3B28-E822-431D-A5F2-0DF5B5FD13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1311BC-6192-4228-A813-D039C948A88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61E89-9897-42F7-9ED2-57090FE0BA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E2CA9-3E67-49BF-ABF7-024AA493B32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1527-F794-466F-A832-AE56119396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9EE691-4C0C-4BAE-809E-AAA16D7FE615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B7719-5EA7-4BDC-816E-9F6878BAC5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63347-E88D-4BAC-8C37-B2BA85F86A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19D1F4-5201-4C25-B960-3422E8F45E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0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7543-935B-41A3-8BEA-8D1BBA51B4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52CEA-FC95-48CA-BDE4-56638C8B2BE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0BB4-B91B-4BB9-AD20-C456E3FD7C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A0CD58-4415-495A-A4B2-DBADA755126F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525F9-B9B6-4062-B056-EC304458BA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2EFC6-29C7-41CE-BA3F-7C083B2678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EEC018-9B39-48B2-A6A4-6B8F615612C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655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BF92-A1BD-4F2D-83B8-1125DF3044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A34B-63F1-4FA5-8713-A85508C7F2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C14E-A89E-474F-8076-C3259ADF0F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6F2C8A-9426-4645-BBC8-49D67FF462BF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3B77-DA55-4643-A307-5911B24E77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42137-6918-478C-AD67-96CA377A6D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5A2A6D-DF8D-4982-9F9F-43DC04541EA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55B2-6774-4923-8128-D351EEC0D2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2E66-5DB8-4244-B07D-18A14BFEA8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2C10-0A54-4F95-8778-01DFE463E74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2C382-C158-4FA3-A083-95014D6B6D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7C2D9F-D43F-4D2E-BCAF-ACE7DF3B2033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4CBC1-5CB4-4742-AC21-88694E50F9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501DF-B70F-4474-95C0-BCB6E5ECE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E0B092-3A89-43EF-9B56-6449CFBE3E1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0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974E-059B-4187-8CC9-6C99E1F72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7F09-0495-48EA-A63B-08821E0B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9D4FD-D3CD-45D7-974B-1C0B6C351E9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1DE45-FD7A-41A7-B7F5-010B878D665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FB92D-1589-4958-BEFD-0C27B37B13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F0390-75B0-4EAA-BF19-5DF89163E4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258D0B-8BB4-463C-901C-75D2D0E30691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3D59DD-8D62-4DE0-8E0D-9A71B2E045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BD06E-87D4-487B-8124-5A116EF4DE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197CD-99B2-4DBC-8D13-B51825A400B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25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A5BE4-FD4E-4C78-A100-D6F185CC78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19C4D-2524-4F9E-8993-3AA46F33E9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B243FE-10FF-4275-8E29-3F3DF3892A34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D6EC4-32E1-42A8-9801-B7F68407C4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A9EF-0FB9-4697-BCCB-64028A24C3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445A-F95D-4EBC-97DD-C04865873A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65AF-0244-49EE-9467-694673FE62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6D1BEE-EE2F-41A4-8F7E-108D26D5025E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FA73A-C6FA-440C-AC7A-349DE8E2A9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E19D6-48AF-4EA0-94F2-2FA04DCA9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2F4142-7F99-4E66-B5E5-D1BF89B6F13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8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1299-40CE-4D1E-A37E-5241F8911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B3C35-70D1-405F-9D19-9D0B560A7C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7E264-AEFB-42F9-973E-B00EE389D3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BBF4-165F-4B84-B8FC-86C6D2CBC2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84B36F-3458-4F11-9549-9CB89BB323C7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3A22-852D-42E9-9C53-AD4BD5BD17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3999-96A3-415A-8989-AD8540CD0B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02C3D4-17BC-4585-A34D-FB2F6BB2734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2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1671-3821-4AB3-8055-24CFA57C6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3F895-00D1-401B-923C-9BD07FE6412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4DF41-F877-4940-A115-8DED7913D8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98D5F-DE63-4F1C-B93E-4AC770D63F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5BB7D-75A3-48D8-B8A8-C4EBFA00F9DA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F4BBE-3C57-4F2C-B1F4-F549D5A4E9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3A3D9-4914-4BE1-A822-3EDB86FD4B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804B92-67D9-446B-9E0F-254CE9158F1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3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9D18E"/>
            </a:gs>
            <a:gs pos="100000">
              <a:srgbClr val="B4C7E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87C3-5A74-41B9-A42C-E55F05CC0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F265D-A6C3-4BE1-95A7-600DCDD50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D2828-E112-4494-B2E0-5DE48307C1B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A9DF6FF-B933-4B23-903B-175FFCB8A67F}" type="datetime1">
              <a:rPr lang="en-GB"/>
              <a:pPr lvl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6CCE4-C86C-4049-BCAC-CCCBF618430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694F3-A4DD-4FA6-8F05-912E503037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3F578E0-86A7-4B47-BAF6-023811C6C618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80.png"/><Relationship Id="rId4" Type="http://schemas.openxmlformats.org/officeDocument/2006/relationships/image" Target="../media/image26.jp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1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gradFill>
          <a:gsLst>
            <a:gs pos="0">
              <a:srgbClr val="A9D18E"/>
            </a:gs>
            <a:gs pos="100000">
              <a:srgbClr val="B4C7E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7E001A-EA99-455F-A603-F5938D08CDD1}"/>
                  </a:ext>
                </a:extLst>
              </p:cNvPr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281906" y="1873351"/>
                <a:ext cx="11628187" cy="2307921"/>
              </a:xfrm>
              <a:prstGeom prst="roundRect">
                <a:avLst/>
              </a:prstGeom>
              <a:solidFill>
                <a:srgbClr val="FFFFFF"/>
              </a:solidFill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p:spPr>
            <p:txBody>
              <a:bodyPr>
                <a:normAutofit/>
              </a:bodyPr>
              <a:lstStyle/>
              <a:p>
                <a:pPr lvl="0"/>
                <a:r>
                  <a:rPr lang="en-GB" sz="4000" dirty="0"/>
                  <a:t>Electrons For Neutrinos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GB" sz="4000" dirty="0"/>
                </a:br>
                <a:br>
                  <a:rPr lang="en-GB" sz="4000" dirty="0"/>
                </a:br>
                <a:r>
                  <a:rPr lang="en-GB" sz="4000" dirty="0"/>
                  <a:t>Mapping Neutrino-Nuclei Interactions Using Electrons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7E001A-EA99-455F-A603-F5938D08CDD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81906" y="1873351"/>
                <a:ext cx="11628187" cy="230792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902B3E88-33AF-46FC-B32A-BC839B2BD8F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2" y="4660598"/>
            <a:ext cx="9144000" cy="1636501"/>
          </a:xfrm>
        </p:spPr>
        <p:txBody>
          <a:bodyPr>
            <a:noAutofit/>
          </a:bodyPr>
          <a:lstStyle/>
          <a:p>
            <a:pPr lvl="0"/>
            <a:r>
              <a:rPr lang="en-GB" sz="3200" dirty="0">
                <a:latin typeface="Calibri Light"/>
              </a:rPr>
              <a:t>Rhidian Williams</a:t>
            </a:r>
          </a:p>
          <a:p>
            <a:pPr lvl="0"/>
            <a:endParaRPr lang="en-GB" sz="3200" dirty="0">
              <a:latin typeface="Calibri Light"/>
            </a:endParaRPr>
          </a:p>
          <a:p>
            <a:pPr lvl="0"/>
            <a:r>
              <a:rPr lang="en-GB" sz="3200" dirty="0">
                <a:latin typeface="Calibri Light"/>
              </a:rPr>
              <a:t>April 6</a:t>
            </a:r>
            <a:r>
              <a:rPr lang="en-GB" sz="3200" baseline="30000" dirty="0">
                <a:latin typeface="Calibri Light"/>
              </a:rPr>
              <a:t>th</a:t>
            </a:r>
            <a:r>
              <a:rPr lang="en-GB" sz="3200" dirty="0">
                <a:latin typeface="Calibri Light"/>
              </a:rPr>
              <a:t> ,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1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1/18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EC5FDB6-7E22-4261-A98A-F0520C73C73E}"/>
              </a:ext>
            </a:extLst>
          </p:cNvPr>
          <p:cNvSpPr/>
          <p:nvPr/>
        </p:nvSpPr>
        <p:spPr>
          <a:xfrm>
            <a:off x="0" y="0"/>
            <a:ext cx="6096003" cy="247244"/>
          </a:xfrm>
          <a:prstGeom prst="rect">
            <a:avLst/>
          </a:prstGeom>
          <a:solidFill>
            <a:srgbClr val="1956E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3C8AE9C-AC83-4BBC-A3BD-C9BCD6C34610}"/>
              </a:ext>
            </a:extLst>
          </p:cNvPr>
          <p:cNvSpPr/>
          <p:nvPr/>
        </p:nvSpPr>
        <p:spPr>
          <a:xfrm>
            <a:off x="6096003" y="0"/>
            <a:ext cx="6096003" cy="247244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8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ABA8F-F17C-24CE-7B9C-7DA73A624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2" b="50544"/>
          <a:stretch/>
        </p:blipFill>
        <p:spPr>
          <a:xfrm>
            <a:off x="620269" y="500409"/>
            <a:ext cx="2071331" cy="121832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BDE4BCC-D32F-C2E6-6961-1FABEE20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60" y="500409"/>
            <a:ext cx="2236071" cy="12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CE79E9-406C-F65C-665A-42EEF7E5B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7" t="19650" r="28616" b="56776"/>
          <a:stretch/>
        </p:blipFill>
        <p:spPr>
          <a:xfrm>
            <a:off x="7273404" y="5160520"/>
            <a:ext cx="4283815" cy="141306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17F2B1D6-E5BC-38B3-2741-7081BF760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7423"/>
          <a:stretch/>
        </p:blipFill>
        <p:spPr>
          <a:xfrm>
            <a:off x="6977937" y="763367"/>
            <a:ext cx="4997081" cy="4370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10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+mj-lt"/>
                  </a:rPr>
                  <a:t>  My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4000" dirty="0">
                    <a:latin typeface="+mj-lt"/>
                  </a:rPr>
                  <a:t> Project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B55825E-005F-FD70-D7E6-4571DBB4B195}"/>
                  </a:ext>
                </a:extLst>
              </p:cNvPr>
              <p:cNvSpPr txBox="1"/>
              <p:nvPr/>
            </p:nvSpPr>
            <p:spPr>
              <a:xfrm>
                <a:off x="229618" y="709514"/>
                <a:ext cx="7043786" cy="284078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 fontScale="85000" lnSpcReduction="20000"/>
              </a:bodyPr>
              <a:lstStyle/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Electron beam energy reconstruction from complicated final states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Many targets – including </a:t>
                </a:r>
                <a:r>
                  <a:rPr lang="en-GB" sz="2800" dirty="0" err="1">
                    <a:solidFill>
                      <a:srgbClr val="FF0000"/>
                    </a:solidFill>
                    <a:latin typeface="Calibri Light"/>
                  </a:rPr>
                  <a:t>LAr</a:t>
                </a:r>
                <a:r>
                  <a:rPr lang="en-GB" sz="2800" dirty="0"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DUNE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2, 4 and 6 GeV beam </a:t>
                </a:r>
                <a14:m>
                  <m:oMath xmlns:m="http://schemas.openxmlformats.org/officeDocument/2006/math">
                    <m:r>
                      <a:rPr lang="en-GB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>
                    <a:latin typeface="Calibri Light"/>
                  </a:rPr>
                  <a:t> 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match DUNE kinematics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4B55825E-005F-FD70-D7E6-4571DBB4B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18" y="709514"/>
                <a:ext cx="7043786" cy="2840787"/>
              </a:xfrm>
              <a:prstGeom prst="rect">
                <a:avLst/>
              </a:prstGeom>
              <a:blipFill>
                <a:blip r:embed="rId6"/>
                <a:stretch>
                  <a:fillRect l="-1212" t="-215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3">
            <a:extLst>
              <a:ext uri="{FF2B5EF4-FFF2-40B4-BE49-F238E27FC236}">
                <a16:creationId xmlns:a16="http://schemas.microsoft.com/office/drawing/2014/main" id="{F99B4FBE-234A-5218-2B52-74C379BB64BB}"/>
              </a:ext>
            </a:extLst>
          </p:cNvPr>
          <p:cNvSpPr/>
          <p:nvPr/>
        </p:nvSpPr>
        <p:spPr>
          <a:xfrm>
            <a:off x="3835421" y="2948530"/>
            <a:ext cx="556591" cy="58537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6"/>
          </a:solidFill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latin typeface="Calibri"/>
              </a:rPr>
              <a:t>e</a:t>
            </a:r>
            <a:r>
              <a:rPr lang="en-GB" sz="2000" b="0" i="0" u="none" strike="noStrike" kern="1200" cap="none" spc="0" baseline="30000" dirty="0">
                <a:solidFill>
                  <a:schemeClr val="tx1"/>
                </a:solidFill>
                <a:uFillTx/>
                <a:latin typeface="Calibri"/>
              </a:rPr>
              <a:t>-</a:t>
            </a:r>
            <a:endParaRPr lang="en-GB" sz="2000" b="0" i="0" u="none" strike="noStrike" kern="1200" cap="none" spc="0" baseline="0" dirty="0">
              <a:solidFill>
                <a:schemeClr val="tx1"/>
              </a:solidFill>
              <a:uFillTx/>
              <a:latin typeface="Calibri"/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4243491F-908E-61A2-7ECA-8675131373A2}"/>
              </a:ext>
            </a:extLst>
          </p:cNvPr>
          <p:cNvSpPr/>
          <p:nvPr/>
        </p:nvSpPr>
        <p:spPr>
          <a:xfrm>
            <a:off x="8407652" y="2028046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C2906151-9D3C-8C4D-E340-4D40F0C7D6AA}"/>
              </a:ext>
            </a:extLst>
          </p:cNvPr>
          <p:cNvSpPr/>
          <p:nvPr/>
        </p:nvSpPr>
        <p:spPr>
          <a:xfrm>
            <a:off x="8325986" y="3378600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A-2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93C3D935-B734-BB37-62C8-279A44A4DE1A}"/>
              </a:ext>
            </a:extLst>
          </p:cNvPr>
          <p:cNvSpPr/>
          <p:nvPr/>
        </p:nvSpPr>
        <p:spPr>
          <a:xfrm>
            <a:off x="9102756" y="1477078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id="{59BB49F5-349E-9158-C869-F982C861D466}"/>
              </a:ext>
            </a:extLst>
          </p:cNvPr>
          <p:cNvSpPr/>
          <p:nvPr/>
        </p:nvSpPr>
        <p:spPr>
          <a:xfrm>
            <a:off x="9506938" y="3149540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-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18C0367-8DC5-F12F-BD46-7D9BA830E8BE}"/>
              </a:ext>
            </a:extLst>
          </p:cNvPr>
          <p:cNvSpPr/>
          <p:nvPr/>
        </p:nvSpPr>
        <p:spPr>
          <a:xfrm>
            <a:off x="9714780" y="1906729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baseline="-25000" dirty="0">
                <a:solidFill>
                  <a:srgbClr val="000000"/>
                </a:solidFill>
                <a:latin typeface="Calibri"/>
              </a:rPr>
              <a:t>2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Oval 16">
            <a:extLst>
              <a:ext uri="{FF2B5EF4-FFF2-40B4-BE49-F238E27FC236}">
                <a16:creationId xmlns:a16="http://schemas.microsoft.com/office/drawing/2014/main" id="{B125DF73-E29B-192A-1A73-DAFD7BAC92E5}"/>
              </a:ext>
            </a:extLst>
          </p:cNvPr>
          <p:cNvSpPr/>
          <p:nvPr/>
        </p:nvSpPr>
        <p:spPr>
          <a:xfrm>
            <a:off x="9862350" y="2517494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+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1BBB24-7E68-308C-7FB2-B4D6D0115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0281" y="946135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FB65B-8134-01FB-CAEB-D74D5C15FE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01" t="37561" r="50506" b="16985"/>
          <a:stretch/>
        </p:blipFill>
        <p:spPr>
          <a:xfrm>
            <a:off x="210310" y="3354643"/>
            <a:ext cx="3885312" cy="32189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1D89BE-E4EC-D003-1D0A-F7477DDE8D1A}"/>
              </a:ext>
            </a:extLst>
          </p:cNvPr>
          <p:cNvCxnSpPr>
            <a:cxnSpLocks/>
          </p:cNvCxnSpPr>
          <p:nvPr/>
        </p:nvCxnSpPr>
        <p:spPr>
          <a:xfrm flipV="1">
            <a:off x="1276350" y="478155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D055A6-CAF4-0A05-893A-04DD8D7771FE}"/>
              </a:ext>
            </a:extLst>
          </p:cNvPr>
          <p:cNvCxnSpPr>
            <a:cxnSpLocks/>
          </p:cNvCxnSpPr>
          <p:nvPr/>
        </p:nvCxnSpPr>
        <p:spPr>
          <a:xfrm flipV="1">
            <a:off x="1943100" y="478155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D6EF39-FC47-72DE-473E-72744F6AE49D}"/>
              </a:ext>
            </a:extLst>
          </p:cNvPr>
          <p:cNvCxnSpPr>
            <a:cxnSpLocks/>
          </p:cNvCxnSpPr>
          <p:nvPr/>
        </p:nvCxnSpPr>
        <p:spPr>
          <a:xfrm flipV="1">
            <a:off x="2619375" y="47812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CD697729-64CA-DBE6-5E51-F6277B0625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5289" r="4239" b="5544"/>
          <a:stretch/>
        </p:blipFill>
        <p:spPr>
          <a:xfrm>
            <a:off x="4486290" y="4291240"/>
            <a:ext cx="2242502" cy="21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8112 -0.078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9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12 -0.07824 L 0.39375 -0.306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4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10599 0.01689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8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1267 -0.0916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4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13411 0.16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828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13138 -0.040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201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10521 0.052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25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136DE95E-8430-1177-64B1-CDC701B33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30" y="3429000"/>
            <a:ext cx="5025729" cy="3207641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DB136295-9599-782F-8E7B-45BF9B4A7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1" y="706060"/>
            <a:ext cx="4669436" cy="2948087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CE668715-7D5E-4571-7A8F-6B3499650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66" y="709514"/>
            <a:ext cx="4669435" cy="29480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11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GB" sz="4000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 b="0" i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 b="0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 b="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 b="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 b="0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d>
                    <m:r>
                      <m:rPr>
                        <m:sty m:val="p"/>
                      </m:rPr>
                      <a:rPr lang="en-GB" sz="4000" b="0" i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4000" dirty="0"/>
                  <a:t> Interactions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6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CA664-6D86-9F5B-25AD-EFC10BD30966}"/>
                  </a:ext>
                </a:extLst>
              </p:cNvPr>
              <p:cNvSpPr txBox="1"/>
              <p:nvPr/>
            </p:nvSpPr>
            <p:spPr>
              <a:xfrm>
                <a:off x="2567353" y="1455876"/>
                <a:ext cx="14005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GB" dirty="0"/>
                  <a:t> @ 2.1 GeV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5CA664-6D86-9F5B-25AD-EFC10BD30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353" y="1455876"/>
                <a:ext cx="1400563" cy="369332"/>
              </a:xfrm>
              <a:prstGeom prst="rect">
                <a:avLst/>
              </a:prstGeom>
              <a:blipFill>
                <a:blip r:embed="rId7"/>
                <a:stretch>
                  <a:fillRect t="-10000" r="-26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78B5C-3EEE-485A-1C84-3030BEBC0DB9}"/>
                  </a:ext>
                </a:extLst>
              </p:cNvPr>
              <p:cNvSpPr txBox="1"/>
              <p:nvPr/>
            </p:nvSpPr>
            <p:spPr>
              <a:xfrm>
                <a:off x="7875148" y="1165557"/>
                <a:ext cx="14005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GB" dirty="0"/>
                  <a:t> @ 6 GeV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078B5C-3EEE-485A-1C84-3030BEBC0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148" y="1165557"/>
                <a:ext cx="1400563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2E0EA6-89B8-AF49-04AA-D9E10925AB5F}"/>
                  </a:ext>
                </a:extLst>
              </p:cNvPr>
              <p:cNvSpPr txBox="1"/>
              <p:nvPr/>
            </p:nvSpPr>
            <p:spPr>
              <a:xfrm>
                <a:off x="5743616" y="4175541"/>
                <a:ext cx="15798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LAr</m:t>
                    </m:r>
                  </m:oMath>
                </a14:m>
                <a:r>
                  <a:rPr lang="en-GB" dirty="0"/>
                  <a:t> @ 6 GeV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2E0EA6-89B8-AF49-04AA-D9E10925A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616" y="4175541"/>
                <a:ext cx="1579859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9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9EEADE26-A43B-15B0-3E8E-8B45DD841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7" y="703323"/>
            <a:ext cx="7171219" cy="4187269"/>
          </a:xfrm>
          <a:prstGeom prst="rect">
            <a:avLst/>
          </a:prstGeom>
        </p:spPr>
      </p:pic>
      <p:pic>
        <p:nvPicPr>
          <p:cNvPr id="16" name="Picture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AF4F2871-BB3B-D726-66DC-AF124CA4E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97" y="3163101"/>
            <a:ext cx="5889603" cy="34389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12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 dirty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en-GB" sz="4000" b="0" i="0" dirty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GB" sz="4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m:rPr>
                        <m:sty m:val="p"/>
                      </m:rPr>
                      <a:rPr lang="en-GB" sz="4000" i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4000" dirty="0"/>
                  <a:t> @ E = 6.0 GeV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D4137CA-D6FE-D3EF-A8D9-0165FA31A8DB}"/>
              </a:ext>
            </a:extLst>
          </p:cNvPr>
          <p:cNvSpPr txBox="1"/>
          <p:nvPr/>
        </p:nvSpPr>
        <p:spPr>
          <a:xfrm>
            <a:off x="2928413" y="985431"/>
            <a:ext cx="444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ρ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23DEA639-B5EC-48B8-5C4A-2287F676202B}"/>
                  </a:ext>
                </a:extLst>
              </p:cNvPr>
              <p:cNvSpPr/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23DEA639-B5EC-48B8-5C4A-2287F6762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15">
            <a:extLst>
              <a:ext uri="{FF2B5EF4-FFF2-40B4-BE49-F238E27FC236}">
                <a16:creationId xmlns:a16="http://schemas.microsoft.com/office/drawing/2014/main" id="{FF09A2E0-FCED-6C53-9079-D651D91850A8}"/>
              </a:ext>
            </a:extLst>
          </p:cNvPr>
          <p:cNvSpPr/>
          <p:nvPr/>
        </p:nvSpPr>
        <p:spPr>
          <a:xfrm>
            <a:off x="5176145" y="2647972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F0203D73-6A37-9A2E-498C-F5E6C68577D6}"/>
              </a:ext>
            </a:extLst>
          </p:cNvPr>
          <p:cNvSpPr/>
          <p:nvPr/>
        </p:nvSpPr>
        <p:spPr>
          <a:xfrm>
            <a:off x="5072334" y="4039532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6BD8032B-A90D-D2B3-D7A5-1DD82814F893}"/>
              </a:ext>
            </a:extLst>
          </p:cNvPr>
          <p:cNvSpPr/>
          <p:nvPr/>
        </p:nvSpPr>
        <p:spPr>
          <a:xfrm>
            <a:off x="6257006" y="2277101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485927-A11B-0D1E-A615-18D0356E934A}"/>
                  </a:ext>
                </a:extLst>
              </p:cNvPr>
              <p:cNvSpPr/>
              <p:nvPr/>
            </p:nvSpPr>
            <p:spPr>
              <a:xfrm rot="1852510">
                <a:off x="6462862" y="3809999"/>
                <a:ext cx="1137828" cy="315489"/>
              </a:xfrm>
              <a:prstGeom prst="rect">
                <a:avLst/>
              </a:prstGeom>
              <a:solidFill>
                <a:srgbClr val="07A90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E485927-A11B-0D1E-A615-18D0356E9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2510">
                <a:off x="6462862" y="3809999"/>
                <a:ext cx="1137828" cy="315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7">
                <a:extLst>
                  <a:ext uri="{FF2B5EF4-FFF2-40B4-BE49-F238E27FC236}">
                    <a16:creationId xmlns:a16="http://schemas.microsoft.com/office/drawing/2014/main" id="{0CDF5E37-F3D3-4A99-73FB-87AB8CE2FD41}"/>
                  </a:ext>
                </a:extLst>
              </p:cNvPr>
              <p:cNvSpPr/>
              <p:nvPr/>
            </p:nvSpPr>
            <p:spPr>
              <a:xfrm>
                <a:off x="7353571" y="4447448"/>
                <a:ext cx="601099" cy="548768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lvl="0" algn="ctr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800" b="0" i="0" u="none" strike="noStrike" kern="1200" cap="none" spc="0" baseline="-2500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3" name="Oval 17">
                <a:extLst>
                  <a:ext uri="{FF2B5EF4-FFF2-40B4-BE49-F238E27FC236}">
                    <a16:creationId xmlns:a16="http://schemas.microsoft.com/office/drawing/2014/main" id="{0CDF5E37-F3D3-4A99-73FB-87AB8CE2F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571" y="4447448"/>
                <a:ext cx="601099" cy="548768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7">
                <a:extLst>
                  <a:ext uri="{FF2B5EF4-FFF2-40B4-BE49-F238E27FC236}">
                    <a16:creationId xmlns:a16="http://schemas.microsoft.com/office/drawing/2014/main" id="{55AA530B-B4E0-46C7-9B3A-04DDEC8667E1}"/>
                  </a:ext>
                </a:extLst>
              </p:cNvPr>
              <p:cNvSpPr/>
              <p:nvPr/>
            </p:nvSpPr>
            <p:spPr>
              <a:xfrm>
                <a:off x="7654121" y="3852695"/>
                <a:ext cx="601099" cy="548768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1800" b="0" i="1" u="none" strike="noStrike" kern="1200" cap="none" spc="0" smtClean="0">
                              <a:solidFill>
                                <a:srgbClr val="000000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800" b="0" i="0" u="none" strike="noStrike" kern="1200" cap="none" spc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4" name="Oval 17">
                <a:extLst>
                  <a:ext uri="{FF2B5EF4-FFF2-40B4-BE49-F238E27FC236}">
                    <a16:creationId xmlns:a16="http://schemas.microsoft.com/office/drawing/2014/main" id="{55AA530B-B4E0-46C7-9B3A-04DDEC866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21" y="3852695"/>
                <a:ext cx="601099" cy="548768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  <a:ln w="38103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1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24961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5 L 0.33997 -0.290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20755 0.10324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6523 -0.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-1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4.07407E-6 L 0.05547 0.1949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97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1.85185E-6 L 0.14128 -0.05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25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2" grpId="1" animBg="1"/>
      <p:bldP spid="2" grpId="2" animBg="1"/>
      <p:bldP spid="2" grpId="3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D00A4734-6380-85A7-1E3F-37A2C39F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6" y="707886"/>
            <a:ext cx="6929563" cy="4046166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D1E25DEF-BD12-DD1E-8C42-60672A525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35" y="3039628"/>
            <a:ext cx="6101066" cy="3562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13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 dirty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en-GB" sz="4000" b="0" i="0" dirty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 i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GB" sz="40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m:rPr>
                        <m:sty m:val="p"/>
                      </m:rPr>
                      <a:rPr lang="en-GB" sz="4000" i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4000" dirty="0"/>
                  <a:t> @ E = 6.0 GeV</a:t>
                </a:r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D4137CA-D6FE-D3EF-A8D9-0165FA31A8DB}"/>
              </a:ext>
            </a:extLst>
          </p:cNvPr>
          <p:cNvSpPr txBox="1"/>
          <p:nvPr/>
        </p:nvSpPr>
        <p:spPr>
          <a:xfrm>
            <a:off x="1813431" y="1030828"/>
            <a:ext cx="444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CAC5C99C-BF61-6328-B5CD-2163C1CCD0AE}"/>
                  </a:ext>
                </a:extLst>
              </p:cNvPr>
              <p:cNvSpPr/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CAC5C99C-BF61-6328-B5CD-2163C1CCD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185" y="296879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15">
            <a:extLst>
              <a:ext uri="{FF2B5EF4-FFF2-40B4-BE49-F238E27FC236}">
                <a16:creationId xmlns:a16="http://schemas.microsoft.com/office/drawing/2014/main" id="{D8215EDC-34B1-E8E5-991A-1BB3B1C57104}"/>
              </a:ext>
            </a:extLst>
          </p:cNvPr>
          <p:cNvSpPr/>
          <p:nvPr/>
        </p:nvSpPr>
        <p:spPr>
          <a:xfrm>
            <a:off x="5176145" y="2647972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90749B76-83B9-2AC5-172A-6426A4E1E700}"/>
              </a:ext>
            </a:extLst>
          </p:cNvPr>
          <p:cNvSpPr/>
          <p:nvPr/>
        </p:nvSpPr>
        <p:spPr>
          <a:xfrm>
            <a:off x="5072334" y="4039532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Oval 17">
            <a:extLst>
              <a:ext uri="{FF2B5EF4-FFF2-40B4-BE49-F238E27FC236}">
                <a16:creationId xmlns:a16="http://schemas.microsoft.com/office/drawing/2014/main" id="{0CA2A177-1598-F4BE-DF20-CA3065FA48F8}"/>
              </a:ext>
            </a:extLst>
          </p:cNvPr>
          <p:cNvSpPr/>
          <p:nvPr/>
        </p:nvSpPr>
        <p:spPr>
          <a:xfrm>
            <a:off x="6257006" y="2277101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 dirty="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6D89AB-1E9D-C620-92F0-A2F2136C8D28}"/>
                  </a:ext>
                </a:extLst>
              </p:cNvPr>
              <p:cNvSpPr/>
              <p:nvPr/>
            </p:nvSpPr>
            <p:spPr>
              <a:xfrm rot="1852510">
                <a:off x="6462862" y="3809999"/>
                <a:ext cx="1137828" cy="315489"/>
              </a:xfrm>
              <a:prstGeom prst="rect">
                <a:avLst/>
              </a:prstGeom>
              <a:solidFill>
                <a:srgbClr val="07A90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6D89AB-1E9D-C620-92F0-A2F2136C8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2510">
                <a:off x="6462862" y="3809999"/>
                <a:ext cx="1137828" cy="315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7">
            <a:extLst>
              <a:ext uri="{FF2B5EF4-FFF2-40B4-BE49-F238E27FC236}">
                <a16:creationId xmlns:a16="http://schemas.microsoft.com/office/drawing/2014/main" id="{1D800743-F1BA-B857-50AF-7E2EC1D78A6E}"/>
              </a:ext>
            </a:extLst>
          </p:cNvPr>
          <p:cNvSpPr/>
          <p:nvPr/>
        </p:nvSpPr>
        <p:spPr>
          <a:xfrm>
            <a:off x="7353571" y="4447448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</a:t>
            </a:r>
            <a:r>
              <a:rPr lang="en-GB" sz="1800" b="0" i="0" u="none" strike="noStrike" kern="1200" cap="none" spc="0" baseline="30000" dirty="0">
                <a:solidFill>
                  <a:srgbClr val="000000"/>
                </a:solidFill>
                <a:uFillTx/>
                <a:latin typeface="Calibri"/>
              </a:rPr>
              <a:t>-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54025003-FC45-577D-E8CE-DA2CF71C1A15}"/>
              </a:ext>
            </a:extLst>
          </p:cNvPr>
          <p:cNvSpPr/>
          <p:nvPr/>
        </p:nvSpPr>
        <p:spPr>
          <a:xfrm>
            <a:off x="7654121" y="3852695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+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4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24961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5 L 0.33997 -0.290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20755 0.10324 " pathEditMode="relative" rAng="0" ptsTypes="AA">
                                      <p:cBhvr>
                                        <p:cTn id="3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6523 -0.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-1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4.07407E-6 L 0.05547 0.1949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97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1.85185E-6 L 0.14128 -0.05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25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2" grpId="1" animBg="1"/>
      <p:bldP spid="2" grpId="2" animBg="1"/>
      <p:bldP spid="2" grpId="3" animBg="1"/>
      <p:bldP spid="3" grpId="0" animBg="1"/>
      <p:bldP spid="3" grpId="1" animBg="1"/>
      <p:bldP spid="8" grpId="0" animBg="1"/>
      <p:bldP spid="8" grpId="1" animBg="1"/>
      <p:bldP spid="8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14/18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  <a:cs typeface="Calibri Light" panose="020F0302020204030204" pitchFamily="34" charset="0"/>
              </a:rPr>
              <a:t>  Just Breath!</a:t>
            </a:r>
          </a:p>
        </p:txBody>
      </p:sp>
      <p:pic>
        <p:nvPicPr>
          <p:cNvPr id="1026" name="Picture 2" descr="Empire at 40 | Teaching with Star Wars: The Wisdom of &quot;Do. Or Do Not.&quot; |  StarWars.com">
            <a:extLst>
              <a:ext uri="{FF2B5EF4-FFF2-40B4-BE49-F238E27FC236}">
                <a16:creationId xmlns:a16="http://schemas.microsoft.com/office/drawing/2014/main" id="{8D1AF348-5747-3FE7-AAD8-0D796E2B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2" y="2920439"/>
            <a:ext cx="6435280" cy="36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8CE08B-BF17-7C1F-1DF6-B8DDD805DFAC}"/>
              </a:ext>
            </a:extLst>
          </p:cNvPr>
          <p:cNvSpPr txBox="1"/>
          <p:nvPr/>
        </p:nvSpPr>
        <p:spPr>
          <a:xfrm>
            <a:off x="276555" y="879230"/>
            <a:ext cx="5972012" cy="20095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Now for theory model comparisons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Theory data passed through virtual CLAS12 detector</a:t>
            </a: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8" name="Picture 2" descr="GENIE Neutrino Event Generator &amp; Global Analysis of Scattering Data  (Official) · GitHub">
            <a:extLst>
              <a:ext uri="{FF2B5EF4-FFF2-40B4-BE49-F238E27FC236}">
                <a16:creationId xmlns:a16="http://schemas.microsoft.com/office/drawing/2014/main" id="{622800F5-BE17-9FD7-CDAC-2F2D0B11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70" y="786206"/>
            <a:ext cx="3727676" cy="37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26F98381-1D8A-2906-FB27-2664668A1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081" y="4540821"/>
            <a:ext cx="2139970" cy="19994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626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BC3070C3-1AEF-70EE-D234-52C58611A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5618" r="14155" b="2653"/>
          <a:stretch/>
        </p:blipFill>
        <p:spPr>
          <a:xfrm>
            <a:off x="132517" y="707887"/>
            <a:ext cx="6184361" cy="39610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15/18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+mj-lt"/>
                    <a:cs typeface="Calibri Light" panose="020F0302020204030204" pitchFamily="34" charset="0"/>
                  </a:rPr>
                  <a:t>  Energy Dependence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40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40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40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40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40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40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4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40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GB" sz="4000" dirty="0">
                  <a:latin typeface="+mj-lt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C73133-410F-FAD9-BB50-9210128BFE46}"/>
              </a:ext>
            </a:extLst>
          </p:cNvPr>
          <p:cNvSpPr txBox="1"/>
          <p:nvPr/>
        </p:nvSpPr>
        <p:spPr>
          <a:xfrm>
            <a:off x="6826968" y="810971"/>
            <a:ext cx="5972012" cy="20095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2 GeV – Clean reconstruction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Low number of missing particles</a:t>
            </a: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72A22C-4FC8-1D5A-C348-EFCA2490E826}"/>
              </a:ext>
            </a:extLst>
          </p:cNvPr>
          <p:cNvSpPr txBox="1"/>
          <p:nvPr/>
        </p:nvSpPr>
        <p:spPr>
          <a:xfrm>
            <a:off x="418813" y="4799211"/>
            <a:ext cx="5972012" cy="17923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6 GeV – More missing particles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Model does not capture physics</a:t>
            </a: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9A2D3886-5AB2-25C0-6F86-F8BC467E87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6730" r="14889" b="2925"/>
          <a:stretch/>
        </p:blipFill>
        <p:spPr>
          <a:xfrm>
            <a:off x="6264261" y="2921723"/>
            <a:ext cx="5800910" cy="36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C28B932B-C8BE-59D5-151E-48E416FCF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7" y="3653575"/>
            <a:ext cx="5021212" cy="2914953"/>
          </a:xfrm>
          <a:prstGeom prst="rect">
            <a:avLst/>
          </a:prstGeom>
        </p:spPr>
      </p:pic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D4967281-F228-4C00-8FBB-674B53530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43" y="3653576"/>
            <a:ext cx="5027929" cy="2918852"/>
          </a:xfrm>
          <a:prstGeom prst="rect">
            <a:avLst/>
          </a:prstGeom>
        </p:spPr>
      </p:pic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96637531-10C1-2390-8CF6-365784508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39" y="738632"/>
            <a:ext cx="5028324" cy="2919082"/>
          </a:xfrm>
          <a:prstGeom prst="rect">
            <a:avLst/>
          </a:prstGeom>
        </p:spPr>
      </p:pic>
      <p:pic>
        <p:nvPicPr>
          <p:cNvPr id="33" name="Picture 32" descr="Chart, histogram&#10;&#10;Description automatically generated">
            <a:extLst>
              <a:ext uri="{FF2B5EF4-FFF2-40B4-BE49-F238E27FC236}">
                <a16:creationId xmlns:a16="http://schemas.microsoft.com/office/drawing/2014/main" id="{59A06ED5-E33D-D5AC-BB9F-FC4050BB2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7" y="738623"/>
            <a:ext cx="5021212" cy="29149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16/18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  <a:cs typeface="Calibri Light" panose="020F0302020204030204" pitchFamily="34" charset="0"/>
              </a:rPr>
              <a:t>  Reaction Dependence For </a:t>
            </a:r>
            <a:r>
              <a:rPr lang="en-GB" sz="4000" dirty="0" err="1">
                <a:latin typeface="+mj-lt"/>
                <a:cs typeface="Calibri Light" panose="020F0302020204030204" pitchFamily="34" charset="0"/>
              </a:rPr>
              <a:t>LAr</a:t>
            </a:r>
            <a:r>
              <a:rPr lang="en-GB" sz="4000" dirty="0">
                <a:latin typeface="+mj-lt"/>
                <a:cs typeface="Calibri Light" panose="020F0302020204030204" pitchFamily="34" charset="0"/>
              </a:rPr>
              <a:t> @ 6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141257-01B5-6401-1AE2-2A3BAB94B9AD}"/>
                  </a:ext>
                </a:extLst>
              </p:cNvPr>
              <p:cNvSpPr txBox="1"/>
              <p:nvPr/>
            </p:nvSpPr>
            <p:spPr>
              <a:xfrm>
                <a:off x="7066848" y="1741766"/>
                <a:ext cx="128732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141257-01B5-6401-1AE2-2A3BAB94B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848" y="1741766"/>
                <a:ext cx="1287328" cy="461665"/>
              </a:xfrm>
              <a:prstGeom prst="rect">
                <a:avLst/>
              </a:prstGeom>
              <a:blipFill>
                <a:blip r:embed="rId7"/>
                <a:stretch>
                  <a:fillRect l="-948" r="-67773"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797E17-E8FF-AE5E-8AA9-30E699D189C2}"/>
                  </a:ext>
                </a:extLst>
              </p:cNvPr>
              <p:cNvSpPr txBox="1"/>
              <p:nvPr/>
            </p:nvSpPr>
            <p:spPr>
              <a:xfrm>
                <a:off x="6973563" y="4865798"/>
                <a:ext cx="19008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797E17-E8FF-AE5E-8AA9-30E699D18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63" y="4865798"/>
                <a:ext cx="1900898" cy="461665"/>
              </a:xfrm>
              <a:prstGeom prst="rect">
                <a:avLst/>
              </a:prstGeom>
              <a:blipFill>
                <a:blip r:embed="rId8"/>
                <a:stretch>
                  <a:fillRect l="-962" r="-32692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D76BD1-F033-FAF0-9DAE-1E32670C5655}"/>
                  </a:ext>
                </a:extLst>
              </p:cNvPr>
              <p:cNvSpPr txBox="1"/>
              <p:nvPr/>
            </p:nvSpPr>
            <p:spPr>
              <a:xfrm>
                <a:off x="1952351" y="4918287"/>
                <a:ext cx="61121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0D76BD1-F033-FAF0-9DAE-1E32670C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351" y="4918287"/>
                <a:ext cx="6112144" cy="461665"/>
              </a:xfrm>
              <a:prstGeom prst="rect">
                <a:avLst/>
              </a:prstGeom>
              <a:blipFill>
                <a:blip r:embed="rId9"/>
                <a:stretch>
                  <a:fillRect l="-19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F67F58-68DD-DF1C-3FCC-894523B6F3F0}"/>
                  </a:ext>
                </a:extLst>
              </p:cNvPr>
              <p:cNvSpPr txBox="1"/>
              <p:nvPr/>
            </p:nvSpPr>
            <p:spPr>
              <a:xfrm>
                <a:off x="2456896" y="2408381"/>
                <a:ext cx="61121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LAr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GB" sz="24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d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F67F58-68DD-DF1C-3FCC-894523B6F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896" y="2408381"/>
                <a:ext cx="6112144" cy="461665"/>
              </a:xfrm>
              <a:prstGeom prst="rect">
                <a:avLst/>
              </a:prstGeom>
              <a:blipFill>
                <a:blip r:embed="rId10"/>
                <a:stretch>
                  <a:fillRect l="-199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4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17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  Work To Do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787460-E6E2-10A3-A4AD-51439D58D484}"/>
              </a:ext>
            </a:extLst>
          </p:cNvPr>
          <p:cNvSpPr txBox="1"/>
          <p:nvPr/>
        </p:nvSpPr>
        <p:spPr>
          <a:xfrm>
            <a:off x="494897" y="1485924"/>
            <a:ext cx="6329222" cy="55072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More models for more targets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Reanalyse calibrated data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Correct for undetected particles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More reactions channels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1028" name="Picture 4" descr="AI in the mining industry - Apro Software">
            <a:extLst>
              <a:ext uri="{FF2B5EF4-FFF2-40B4-BE49-F238E27FC236}">
                <a16:creationId xmlns:a16="http://schemas.microsoft.com/office/drawing/2014/main" id="{98319E4E-F09A-8536-562B-86CC97C6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99" y="2987813"/>
            <a:ext cx="6110443" cy="34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18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Conclusion</a:t>
            </a:r>
            <a:endParaRPr lang="en-GB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787460-E6E2-10A3-A4AD-51439D58D484}"/>
              </a:ext>
            </a:extLst>
          </p:cNvPr>
          <p:cNvSpPr txBox="1"/>
          <p:nvPr/>
        </p:nvSpPr>
        <p:spPr>
          <a:xfrm>
            <a:off x="2674182" y="813327"/>
            <a:ext cx="6329222" cy="50864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GENIE and </a:t>
            </a:r>
            <a:r>
              <a:rPr lang="en-GB" sz="2800" dirty="0" err="1">
                <a:latin typeface="Calibri Light"/>
              </a:rPr>
              <a:t>GiBUU</a:t>
            </a:r>
            <a:r>
              <a:rPr lang="en-GB" sz="2800" dirty="0">
                <a:latin typeface="Calibri Light"/>
              </a:rPr>
              <a:t> fail to capture many aspects of data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First study of models for exclusive reactions at DUNE energies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Exciting results describing complicated exclusive channels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A7019-9C8B-107A-F001-103BABC25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2" b="50544"/>
          <a:stretch/>
        </p:blipFill>
        <p:spPr>
          <a:xfrm>
            <a:off x="9267838" y="4886480"/>
            <a:ext cx="2586451" cy="152131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D15415A-F068-72DD-1D00-32D9CD84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" y="5149060"/>
            <a:ext cx="2489977" cy="1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NIE Neutrino Event Generator &amp; Global Analysis of Scattering Data  (Official) · GitHub">
            <a:extLst>
              <a:ext uri="{FF2B5EF4-FFF2-40B4-BE49-F238E27FC236}">
                <a16:creationId xmlns:a16="http://schemas.microsoft.com/office/drawing/2014/main" id="{B55CF78A-CB8C-B176-ED21-BC875231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48" y="813327"/>
            <a:ext cx="2897281" cy="28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070F73D9-E1D3-9FD8-B0B1-F124214A9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75" y="782482"/>
            <a:ext cx="2139970" cy="19994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027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2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7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 Underground Neutrino Experiment (DUNE) </a:t>
            </a:r>
          </a:p>
        </p:txBody>
      </p:sp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49BC4CEE-0F51-8B16-E9EE-7357D4735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23" y="904850"/>
            <a:ext cx="9457944" cy="5498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23">
                <a:extLst>
                  <a:ext uri="{FF2B5EF4-FFF2-40B4-BE49-F238E27FC236}">
                    <a16:creationId xmlns:a16="http://schemas.microsoft.com/office/drawing/2014/main" id="{754DF2D9-D807-EA64-7E5E-01F447B802D4}"/>
                  </a:ext>
                </a:extLst>
              </p:cNvPr>
              <p:cNvSpPr/>
              <p:nvPr/>
            </p:nvSpPr>
            <p:spPr>
              <a:xfrm>
                <a:off x="6642123" y="205525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1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Oval 23">
                <a:extLst>
                  <a:ext uri="{FF2B5EF4-FFF2-40B4-BE49-F238E27FC236}">
                    <a16:creationId xmlns:a16="http://schemas.microsoft.com/office/drawing/2014/main" id="{754DF2D9-D807-EA64-7E5E-01F447B80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123" y="205525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8A3D9EC8-3228-C53F-D001-B2E5CBCA2187}"/>
                  </a:ext>
                </a:extLst>
              </p:cNvPr>
              <p:cNvSpPr/>
              <p:nvPr/>
            </p:nvSpPr>
            <p:spPr>
              <a:xfrm>
                <a:off x="4796674" y="246123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8A3D9EC8-3228-C53F-D001-B2E5CBCA2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674" y="2461232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44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5078 0.06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1.11111E-6 L -0.13399 0.05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2" animBg="1"/>
      <p:bldP spid="13" grpId="3" animBg="1"/>
      <p:bldP spid="1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3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474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Sanford Underground Research Facility (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SURF)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4E4089-14CA-634E-66B4-C64AE6821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0" t="21596" r="54181" b="21512"/>
          <a:stretch/>
        </p:blipFill>
        <p:spPr>
          <a:xfrm>
            <a:off x="231657" y="2198405"/>
            <a:ext cx="7256071" cy="431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53912B0B-64BD-53A6-6B86-9EADD0EE77DE}"/>
                  </a:ext>
                </a:extLst>
              </p:cNvPr>
              <p:cNvSpPr/>
              <p:nvPr/>
            </p:nvSpPr>
            <p:spPr>
              <a:xfrm>
                <a:off x="6547837" y="307039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000" b="0" i="1" u="none" strike="noStrike" kern="1200" cap="none" spc="0" baseline="0" smtClean="0">
                          <a:solidFill>
                            <a:schemeClr val="tx1"/>
                          </a:solidFill>
                          <a:uFillTx/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Oval 23">
                <a:extLst>
                  <a:ext uri="{FF2B5EF4-FFF2-40B4-BE49-F238E27FC236}">
                    <a16:creationId xmlns:a16="http://schemas.microsoft.com/office/drawing/2014/main" id="{53912B0B-64BD-53A6-6B86-9EADD0EE7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37" y="3070399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5">
            <a:extLst>
              <a:ext uri="{FF2B5EF4-FFF2-40B4-BE49-F238E27FC236}">
                <a16:creationId xmlns:a16="http://schemas.microsoft.com/office/drawing/2014/main" id="{8917E905-E510-53DB-DF96-9AFB148087C4}"/>
              </a:ext>
            </a:extLst>
          </p:cNvPr>
          <p:cNvSpPr/>
          <p:nvPr/>
        </p:nvSpPr>
        <p:spPr>
          <a:xfrm>
            <a:off x="3040772" y="4002238"/>
            <a:ext cx="1091744" cy="88750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 err="1">
                <a:solidFill>
                  <a:srgbClr val="000000"/>
                </a:solidFill>
                <a:latin typeface="Calibri"/>
              </a:rPr>
              <a:t>Ar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149B70BC-C7E6-A95D-EE97-32FCBB2378D7}"/>
              </a:ext>
            </a:extLst>
          </p:cNvPr>
          <p:cNvSpPr/>
          <p:nvPr/>
        </p:nvSpPr>
        <p:spPr>
          <a:xfrm>
            <a:off x="3403008" y="2887466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6FEEEB98-B7DF-DCF5-C077-63CFB94C6175}"/>
              </a:ext>
            </a:extLst>
          </p:cNvPr>
          <p:cNvSpPr/>
          <p:nvPr/>
        </p:nvSpPr>
        <p:spPr>
          <a:xfrm>
            <a:off x="2501352" y="3727854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1F50A879-214B-152E-0B41-A0CAF5C03B45}"/>
              </a:ext>
            </a:extLst>
          </p:cNvPr>
          <p:cNvSpPr/>
          <p:nvPr/>
        </p:nvSpPr>
        <p:spPr>
          <a:xfrm>
            <a:off x="2304084" y="4453187"/>
            <a:ext cx="736672" cy="58979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∏</a:t>
            </a:r>
            <a:r>
              <a:rPr lang="en-GB" kern="0" baseline="30000" dirty="0">
                <a:solidFill>
                  <a:srgbClr val="000000"/>
                </a:solidFill>
                <a:latin typeface="Calibri"/>
              </a:rPr>
              <a:t>0</a:t>
            </a:r>
            <a:endParaRPr lang="en-GB" sz="1800" b="0" i="0" u="none" strike="noStrike" kern="1200" cap="none" spc="0" baseline="-2500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2B69BE-0573-2F09-6B08-7B4EB18C77C6}"/>
              </a:ext>
            </a:extLst>
          </p:cNvPr>
          <p:cNvSpPr txBox="1"/>
          <p:nvPr/>
        </p:nvSpPr>
        <p:spPr>
          <a:xfrm>
            <a:off x="322298" y="637223"/>
            <a:ext cx="112272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W</a:t>
            </a:r>
            <a:r>
              <a:rPr lang="en-GB" sz="4800" dirty="0"/>
              <a:t>hat is the initial beam energy?</a:t>
            </a:r>
            <a:endParaRPr lang="en-GB" sz="4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0D26BE2D-6F29-3E27-F270-16CF4E3206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615" y="910278"/>
                <a:ext cx="10742631" cy="195698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40000"/>
                  </a:lnSpc>
                  <a:buClr>
                    <a:srgbClr val="213AA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l-GR" sz="2800" i="0" baseline="-25000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sz="2800" b="0" i="0" smtClean="0"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l-GR" sz="2800" b="0" i="0" baseline="-25000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GB" sz="2800" b="0" i="0" baseline="-25000" smtClean="0"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  <m:func>
                            <m:func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GB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28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en-GB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800" b="0" i="0" smtClean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p>
                                          <m:r>
                                            <a:rPr lang="en-GB" sz="2800" b="0" i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smtClean="0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2800" b="0" i="0" baseline="-25000" smtClean="0">
                                          <a:latin typeface="Cambria Math" panose="02040503050406030204" pitchFamily="18" charset="0"/>
                                        </a:rPr>
                                        <m:t>true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0D26BE2D-6F29-3E27-F270-16CF4E32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15" y="910278"/>
                <a:ext cx="10742631" cy="19569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4E53F8A-15B5-C321-BD52-AD4BCCF1BF6F}"/>
              </a:ext>
            </a:extLst>
          </p:cNvPr>
          <p:cNvSpPr/>
          <p:nvPr/>
        </p:nvSpPr>
        <p:spPr>
          <a:xfrm>
            <a:off x="7878424" y="1905989"/>
            <a:ext cx="756462" cy="4403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8A0E3-7931-CFD3-CD91-2C49BD869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054" y="2821353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AFF548-B682-368B-2031-872796351C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01" t="37561" r="50506" b="16985"/>
          <a:stretch/>
        </p:blipFill>
        <p:spPr>
          <a:xfrm>
            <a:off x="7751147" y="2554630"/>
            <a:ext cx="4095519" cy="33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2681 0.167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1 0.16759 L -0.36342 0.3814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06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09532 -0.1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8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16602 -0.217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1090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16393 0.16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4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Motivation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380ED48-464D-2483-2E86-CDAAFA33D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9" r="35690" b="13351"/>
          <a:stretch/>
        </p:blipFill>
        <p:spPr>
          <a:xfrm>
            <a:off x="4683600" y="2624491"/>
            <a:ext cx="5537730" cy="3870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0BF0E2-81B0-D460-4C9D-C6074961869A}"/>
              </a:ext>
            </a:extLst>
          </p:cNvPr>
          <p:cNvSpPr/>
          <p:nvPr/>
        </p:nvSpPr>
        <p:spPr>
          <a:xfrm>
            <a:off x="5178538" y="2626738"/>
            <a:ext cx="543339" cy="24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/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  <m: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07A90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rec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C1735F-8BC4-BB08-9BF6-A008EB2FBE92}"/>
              </a:ext>
            </a:extLst>
          </p:cNvPr>
          <p:cNvSpPr txBox="1"/>
          <p:nvPr/>
        </p:nvSpPr>
        <p:spPr>
          <a:xfrm>
            <a:off x="1454069" y="1940352"/>
            <a:ext cx="153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j-lt"/>
              </a:rPr>
              <a:t>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/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dirty="0">
                    <a:solidFill>
                      <a:srgbClr val="07A90F"/>
                    </a:solidFill>
                    <a:latin typeface="+mj-lt"/>
                  </a:rPr>
                  <a:t> flux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B73A21C-7629-6A62-210A-AB91F184BE66}"/>
              </a:ext>
            </a:extLst>
          </p:cNvPr>
          <p:cNvSpPr txBox="1"/>
          <p:nvPr/>
        </p:nvSpPr>
        <p:spPr>
          <a:xfrm>
            <a:off x="7367365" y="1938665"/>
            <a:ext cx="242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Interaction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D73FE83-35B2-475E-83D5-EFF486D1A42A}"/>
                  </a:ext>
                </a:extLst>
              </p:cNvPr>
              <p:cNvSpPr txBox="1"/>
              <p:nvPr/>
            </p:nvSpPr>
            <p:spPr>
              <a:xfrm>
                <a:off x="313398" y="2894586"/>
                <a:ext cx="4189321" cy="324889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normAutofit/>
              </a:bodyPr>
              <a:lstStyle/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Measure 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counts</a:t>
                </a:r>
              </a:p>
              <a:p>
                <a:pPr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</a:pPr>
                <a:endParaRPr lang="en-GB" sz="2800" dirty="0">
                  <a:solidFill>
                    <a:srgbClr val="FF0000"/>
                  </a:solidFill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Use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</a:t>
                </a:r>
                <a:r>
                  <a:rPr lang="en-GB" sz="2800" dirty="0">
                    <a:solidFill>
                      <a:schemeClr val="accent1">
                        <a:lumMod val="75000"/>
                      </a:schemeClr>
                    </a:solidFill>
                    <a:latin typeface="Calibri Light"/>
                  </a:rPr>
                  <a:t>interaction model</a:t>
                </a:r>
              </a:p>
              <a:p>
                <a:pPr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</a:pPr>
                <a:endParaRPr lang="en-GB" sz="2800" dirty="0">
                  <a:solidFill>
                    <a:schemeClr val="accent1">
                      <a:lumMod val="75000"/>
                    </a:schemeClr>
                  </a:solidFill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chemeClr val="accent1">
                      <a:lumMod val="7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GB" sz="2800" dirty="0">
                    <a:latin typeface="Calibri Light"/>
                  </a:rPr>
                  <a:t>Deconvolute</a:t>
                </a:r>
                <a:r>
                  <a:rPr lang="en-GB" sz="2800" dirty="0">
                    <a:solidFill>
                      <a:srgbClr val="FF0000"/>
                    </a:solidFill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800" dirty="0">
                    <a:solidFill>
                      <a:srgbClr val="07A90F"/>
                    </a:solidFill>
                    <a:latin typeface="Calibri Light"/>
                  </a:rPr>
                  <a:t> flux</a:t>
                </a: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  <a:p>
                <a:pPr marL="342900" indent="-342900">
                  <a:lnSpc>
                    <a:spcPct val="140000"/>
                  </a:lnSpc>
                  <a:buClr>
                    <a:srgbClr val="213AA5"/>
                  </a:buClr>
                  <a:buFont typeface="Arial" panose="020B0604020202020204" pitchFamily="34" charset="0"/>
                  <a:buChar char="•"/>
                </a:pPr>
                <a:endParaRPr lang="en-GB" sz="2800" dirty="0">
                  <a:latin typeface="Calibri Light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0D73FE83-35B2-475E-83D5-EFF486D1A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98" y="2894586"/>
                <a:ext cx="4189321" cy="3248890"/>
              </a:xfrm>
              <a:prstGeom prst="rect">
                <a:avLst/>
              </a:prstGeom>
              <a:blipFill>
                <a:blip r:embed="rId6"/>
                <a:stretch>
                  <a:fillRect l="-261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B2A6FEFF-E90B-9A06-D826-621FA2EE5F29}"/>
              </a:ext>
            </a:extLst>
          </p:cNvPr>
          <p:cNvSpPr/>
          <p:nvPr/>
        </p:nvSpPr>
        <p:spPr>
          <a:xfrm rot="2261838">
            <a:off x="4425022" y="4782359"/>
            <a:ext cx="2050372" cy="13317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BE2EC6-5103-CE85-A106-2CC0A3F6FF3C}"/>
              </a:ext>
            </a:extLst>
          </p:cNvPr>
          <p:cNvSpPr/>
          <p:nvPr/>
        </p:nvSpPr>
        <p:spPr>
          <a:xfrm>
            <a:off x="6110182" y="5205073"/>
            <a:ext cx="2440739" cy="1331790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0D37B0-B78D-C556-AF56-27C9F6106A85}"/>
              </a:ext>
            </a:extLst>
          </p:cNvPr>
          <p:cNvSpPr/>
          <p:nvPr/>
        </p:nvSpPr>
        <p:spPr>
          <a:xfrm rot="8538162" flipV="1">
            <a:off x="8190775" y="4908389"/>
            <a:ext cx="2050479" cy="1331790"/>
          </a:xfrm>
          <a:prstGeom prst="ellipse">
            <a:avLst/>
          </a:prstGeom>
          <a:noFill/>
          <a:ln w="76200">
            <a:solidFill>
              <a:srgbClr val="07A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EB7A4C4A-EADC-B6C9-1B21-EF27567D3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1" y="2321327"/>
            <a:ext cx="5072222" cy="425980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6455EFC-9260-A748-C6BA-9756DF907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67" y="2472640"/>
            <a:ext cx="4956970" cy="3970062"/>
          </a:xfrm>
          <a:prstGeom prst="rect">
            <a:avLst/>
          </a:prstGeom>
        </p:spPr>
      </p:pic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D2BDF4-4E0D-DA66-4911-25E126294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19" y="2519198"/>
            <a:ext cx="5441791" cy="400074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19848F-FAA7-1831-2D3E-516951473BBE}"/>
              </a:ext>
            </a:extLst>
          </p:cNvPr>
          <p:cNvSpPr txBox="1"/>
          <p:nvPr/>
        </p:nvSpPr>
        <p:spPr>
          <a:xfrm>
            <a:off x="1294532" y="3072651"/>
            <a:ext cx="10001141" cy="21848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No good complete theories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Nuclear Interactions are </a:t>
            </a:r>
            <a:r>
              <a:rPr lang="en-GB" sz="28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Complex</a:t>
            </a:r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pPr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213AA5"/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5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Is The Challenge?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/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  <m: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</m:d>
                      <m:r>
                        <a:rPr lang="en-GB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m:rPr>
                              <m:sty m:val="p"/>
                            </m:rPr>
                            <a:rPr lang="en-GB" sz="3600" b="0" i="0" smtClean="0">
                              <a:solidFill>
                                <a:srgbClr val="07A90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rgbClr val="07A90F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</m:d>
                          <m: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GB" sz="36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GB" sz="36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36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rec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D12764-5F19-C3A9-B265-10BAF2396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51" y="809602"/>
                <a:ext cx="10321765" cy="1344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C1735F-8BC4-BB08-9BF6-A008EB2FBE92}"/>
              </a:ext>
            </a:extLst>
          </p:cNvPr>
          <p:cNvSpPr txBox="1"/>
          <p:nvPr/>
        </p:nvSpPr>
        <p:spPr>
          <a:xfrm>
            <a:off x="1454069" y="1940352"/>
            <a:ext cx="153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j-lt"/>
              </a:rPr>
              <a:t>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/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07A90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dirty="0">
                    <a:solidFill>
                      <a:srgbClr val="07A90F"/>
                    </a:solidFill>
                    <a:latin typeface="+mj-lt"/>
                  </a:rPr>
                  <a:t> flux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A62FA-B505-8B24-6092-E6FDC5F88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906" y="1938665"/>
                <a:ext cx="1531215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B73A21C-7629-6A62-210A-AB91F184BE66}"/>
              </a:ext>
            </a:extLst>
          </p:cNvPr>
          <p:cNvSpPr txBox="1"/>
          <p:nvPr/>
        </p:nvSpPr>
        <p:spPr>
          <a:xfrm>
            <a:off x="7367365" y="1938665"/>
            <a:ext cx="242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Interaction Model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46349C-6B60-9B4D-1E45-887513A0B50B}"/>
              </a:ext>
            </a:extLst>
          </p:cNvPr>
          <p:cNvSpPr/>
          <p:nvPr/>
        </p:nvSpPr>
        <p:spPr>
          <a:xfrm>
            <a:off x="615804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+mj-lt"/>
              </a:rPr>
              <a:t>Resonance Production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6A20A0-7439-2C3E-C76D-6188BD95706A}"/>
              </a:ext>
            </a:extLst>
          </p:cNvPr>
          <p:cNvSpPr/>
          <p:nvPr/>
        </p:nvSpPr>
        <p:spPr>
          <a:xfrm>
            <a:off x="7155501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Rescattering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and absorption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322278-7BFC-222E-96BA-F7C71458B161}"/>
              </a:ext>
            </a:extLst>
          </p:cNvPr>
          <p:cNvSpPr/>
          <p:nvPr/>
        </p:nvSpPr>
        <p:spPr>
          <a:xfrm>
            <a:off x="2744855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Deep inelastic scattering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C55810-EB9D-EFE3-FEDE-2B83ED9BA4F7}"/>
              </a:ext>
            </a:extLst>
          </p:cNvPr>
          <p:cNvSpPr/>
          <p:nvPr/>
        </p:nvSpPr>
        <p:spPr>
          <a:xfrm>
            <a:off x="5026450" y="2961742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Meson exchange currents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D2B184-73C9-0FA8-455B-4F54974D4582}"/>
              </a:ext>
            </a:extLst>
          </p:cNvPr>
          <p:cNvSpPr/>
          <p:nvPr/>
        </p:nvSpPr>
        <p:spPr>
          <a:xfrm>
            <a:off x="9065765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/>
                </a:solidFill>
                <a:latin typeface="+mj-lt"/>
              </a:rPr>
              <a:t>Quasielastic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 Scattering</a:t>
            </a:r>
          </a:p>
        </p:txBody>
      </p:sp>
      <p:pic>
        <p:nvPicPr>
          <p:cNvPr id="11" name="Picture 10" descr="Arrow&#10;&#10;Description automatically generated with medium confidence">
            <a:extLst>
              <a:ext uri="{FF2B5EF4-FFF2-40B4-BE49-F238E27FC236}">
                <a16:creationId xmlns:a16="http://schemas.microsoft.com/office/drawing/2014/main" id="{01D3414A-CE7E-BA25-AAA4-5AEB2A68D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21" y="2385660"/>
            <a:ext cx="5150701" cy="3843702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EF2A8A01-6AF6-46E6-BCC0-57419F4562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81" y="2524459"/>
            <a:ext cx="6307822" cy="3733878"/>
          </a:xfrm>
          <a:prstGeom prst="rect">
            <a:avLst/>
          </a:prstGeom>
        </p:spPr>
      </p:pic>
      <p:pic>
        <p:nvPicPr>
          <p:cNvPr id="26" name="Picture 25" descr="A picture containing arrow&#10;&#10;Description automatically generated">
            <a:extLst>
              <a:ext uri="{FF2B5EF4-FFF2-40B4-BE49-F238E27FC236}">
                <a16:creationId xmlns:a16="http://schemas.microsoft.com/office/drawing/2014/main" id="{4D0DB868-B4A2-7C82-352C-D156128B5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10" y="2443769"/>
            <a:ext cx="4443146" cy="385463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1F70AD-459F-C994-7872-5F56D0FBD1AD}"/>
              </a:ext>
            </a:extLst>
          </p:cNvPr>
          <p:cNvSpPr/>
          <p:nvPr/>
        </p:nvSpPr>
        <p:spPr>
          <a:xfrm>
            <a:off x="615804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+mj-lt"/>
              </a:rPr>
              <a:t>Resonance Production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4BD031-AF1B-0569-E9E9-1D4515E9481A}"/>
              </a:ext>
            </a:extLst>
          </p:cNvPr>
          <p:cNvSpPr/>
          <p:nvPr/>
        </p:nvSpPr>
        <p:spPr>
          <a:xfrm>
            <a:off x="7155501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  <a:latin typeface="+mj-lt"/>
              </a:rPr>
              <a:t>Rescattering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and absorption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AD7BD4-3B49-DB5B-89B4-D52494536D5A}"/>
              </a:ext>
            </a:extLst>
          </p:cNvPr>
          <p:cNvSpPr/>
          <p:nvPr/>
        </p:nvSpPr>
        <p:spPr>
          <a:xfrm>
            <a:off x="2744855" y="450619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Deep inelastic scattering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7F191EC-55FA-F317-8440-0FBDA2CADB48}"/>
              </a:ext>
            </a:extLst>
          </p:cNvPr>
          <p:cNvSpPr/>
          <p:nvPr/>
        </p:nvSpPr>
        <p:spPr>
          <a:xfrm>
            <a:off x="5026450" y="2961742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</a:rPr>
              <a:t>Meson exchange currents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11591E0-27C2-055A-96F5-91BAEA8C3948}"/>
              </a:ext>
            </a:extLst>
          </p:cNvPr>
          <p:cNvSpPr/>
          <p:nvPr/>
        </p:nvSpPr>
        <p:spPr>
          <a:xfrm>
            <a:off x="9065765" y="2690383"/>
            <a:ext cx="2129051" cy="19300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/>
                </a:solidFill>
                <a:latin typeface="+mj-lt"/>
              </a:rPr>
              <a:t>Quasielastic</a:t>
            </a:r>
            <a:r>
              <a:rPr lang="en-GB" sz="2000" dirty="0">
                <a:solidFill>
                  <a:schemeClr val="accent1"/>
                </a:solidFill>
                <a:latin typeface="+mj-lt"/>
              </a:rPr>
              <a:t> Scattering</a:t>
            </a:r>
          </a:p>
        </p:txBody>
      </p:sp>
    </p:spTree>
    <p:extLst>
      <p:ext uri="{BB962C8B-B14F-4D97-AF65-F5344CB8AC3E}">
        <p14:creationId xmlns:p14="http://schemas.microsoft.com/office/powerpoint/2010/main" val="26823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-0.01343 L 0.08151 0.09792 L 0.09609 0.11181 L 0.17669 -0.07917 L 0.18112 -0.09907 L 0.72513 -0.16065 L 0.73971 -0.16065 L 0.79466 0.27107 L 0.7901 0.28704 L 0.39727 0.01227 L 0.03112 0.07593 L 0.03008 0.29491 L 0.2763 0.38056 L 0.28529 0.3706 L 0.43307 -0.10301 L 0.43867 -0.12106 L 0.61667 -0.13102 L 0.5875 0.2412 C 0.5707 0.25116 0.55417 0.2625 0.53711 0.27107 C 0.52357 0.27778 0.4957 0.28704 0.4957 0.28727 L 0.36146 0.33472 C 0.31966 0.33704 0.3375 0.34653 0.30651 0.31482 L 0.21146 0.1875 C 0.20951 0.18079 0.20742 0.17431 0.20586 0.16759 C 0.20182 0.14977 0.19466 0.11389 0.19466 0.11412 L 0.1901 0.08009 L 0.20247 -0.00347 L 0.18346 -0.04745 " pathEditMode="relative" rAng="0" ptsTypes="AAAAAAAAAAAAAAAAAAAAAAAAAAAA">
                                      <p:cBhvr>
                                        <p:cTn id="106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51" y="1233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1968 L 0.36914 -0.19676 L 0.13984 -0.27848 L 0.12852 -0.28241 L 0.03346 -0.32616 L -0.00794 -0.32616 L -0.20833 -0.3044 L -0.21497 -0.28843 L -0.27318 -0.03357 L -0.14336 0.10972 L -0.04375 -0.05556 C -0.04128 -0.09723 -0.04154 -0.08079 -0.04154 -0.10533 L -0.05951 -0.38588 L -0.05951 -0.40371 L 0.2293 -0.39977 C 0.25729 -0.39561 0.24987 -0.40718 0.25846 -0.3919 L 0.41953 -0.33612 L 0.48893 -0.31019 C 0.52448 -0.29815 0.50443 -0.30973 0.51706 -0.30232 L 0.4207 -0.18681 L 0.37708 -0.19676 L 0.26628 -0.31019 C 0.23112 -0.32593 0.22161 -0.33056 0.17227 -0.34607 C 0.15951 -0.35 0.14674 -0.35139 0.13424 -0.35417 L -0.01133 -0.36413 L -0.10872 -0.36204 C -0.12331 -0.36135 -0.12852 -0.3595 -0.13997 -0.35602 L -0.13555 -0.33612 C -0.11354 -0.31899 -0.09271 -0.29607 -0.06953 -0.2845 C 0.03841 -0.22963 0.10521 -0.21343 0.20807 -0.18288 L 0.37474 -0.09931 C 0.37708 -0.09283 0.37982 -0.08658 0.38164 -0.0794 C 0.38255 -0.0757 0.38268 -0.0676 0.38268 -0.06737 L 0.36706 -0.00394 C 0.34583 0.03819 0.3513 0.0199 0.34466 0.04398 L 0.35026 0.05393 C 0.35508 0.06111 0.35924 0.07037 0.36484 0.07569 C 0.39154 0.10138 0.40312 0.09745 0.43424 0.1037 L 0.53034 0.07986 C 0.53112 0.07384 0.5319 0.06782 0.53268 0.0618 C 0.53477 0.04722 0.53932 0.01805 0.53932 0.01828 L 0.57409 -0.08334 C 0.57656 -0.11459 0.5763 -0.10186 0.5763 -0.1213 L 0.56849 -0.27639 C 0.56979 -0.3007 0.57135 -0.29051 0.56615 -0.30834 L 0.47995 -0.34422 C 0.43945 -0.3375 0.45443 -0.347 0.43307 -0.3301 L 0.40169 -0.2625 C 0.39844 -0.24329 0.39622 -0.22315 0.39167 -0.20487 C 0.38841 -0.19237 0.37812 -0.17107 0.37812 -0.17084 L 0.36914 -0.15116 " pathEditMode="relative" rAng="0" ptsTypes="AAAAAAAAAAAAAAAAAAAAAAAAAAAAAAAAAAAAAAAAAAAAAAAAAAA">
                                      <p:cBhvr>
                                        <p:cTn id="108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1273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4537 L 0.00312 -0.04537 L 0.32552 -0.16875 L 0.37031 0.16158 L 0.36914 0.30695 C 0.36784 0.33357 0.3724 0.33079 0.36016 0.33287 C 0.35872 0.33311 0.35716 0.33287 0.35573 0.33287 L 0.21914 0.22338 C 0.21693 0.21598 0.21393 0.20926 0.21237 0.20139 C 0.20859 0.18149 0.20898 0.17477 0.20898 0.15764 L 0.24258 0.05232 C 0.26758 0.04213 0.29818 0.03449 0.32213 0.0125 C 0.32357 0.01111 0.32357 0.00718 0.32435 0.0044 L 0.30755 -0.0412 C 0.29557 -0.04861 0.28385 -0.05694 0.27174 -0.06319 C 0.21133 -0.09467 0.18476 -0.10393 0.12396 -0.12893 L -0.11107 -0.21828 C -0.16146 -0.2118 -0.14271 -0.225 -0.17044 -0.19861 L -0.22643 -0.17662 L -0.26107 -0.18264 L -0.37083 -0.20254 C -0.37721 -0.16041 -0.37747 -0.15972 -0.38425 -0.10486 C -0.38516 -0.09768 -0.38581 -0.09027 -0.38646 -0.0831 L -0.40664 0.03033 C -0.41302 0.07986 -0.41315 0.05926 -0.4112 0.09213 L -0.40326 0.09792 C -0.37747 0.12084 -0.36524 0.13565 -0.3362 0.14584 C -0.3237 0.15024 -0.31081 0.14977 -0.29805 0.15162 L -0.18385 0.16574 C -0.18021 0.16829 -0.17591 0.16945 -0.17266 0.17361 C -0.17149 0.17524 -0.17162 0.18149 -0.17162 0.18172 L -0.17604 0.21736 C -0.18346 0.25162 -0.19323 0.32963 -0.22083 0.34283 C -0.2375 0.35047 -0.27227 0.33287 -0.27227 0.33311 L -0.27227 0.33287 C -0.29583 0.30394 -0.29662 0.31713 -0.27227 0.29306 L -0.15482 0.21135 C -0.15365 0.20093 -0.15065 0.19028 -0.15143 0.17963 C -0.15404 0.14653 -0.16484 0.08218 -0.16484 0.08241 L -0.19401 -0.09305 C -0.19167 -0.09768 -0.19063 -0.10532 -0.18724 -0.10694 C -0.17461 -0.11296 -0.14414 -0.11527 -0.12787 -0.11689 L 0.03099 -0.16458 C 0.05456 -0.16689 0.04518 -0.16666 0.05898 -0.16666 L 0.13737 -0.11296 L 0.14857 -0.0412 L 0.16992 0.00047 L 0.12279 0.04422 L 0.03997 0.08218 C -0.075 0.11922 -0.02513 0.11389 -0.10885 0.11389 L -0.11901 0.09213 C -0.14896 0.06829 -0.13177 0.07662 -0.17162 0.07408 L -0.23203 0.07223 C -0.24427 0.08311 -0.24557 0.07639 -0.24662 0.09399 C -0.24675 0.09723 -0.24662 0.1007 -0.24662 0.10394 L -0.13906 0.21551 C -0.01458 0.24213 -0.07149 0.23727 0.03099 0.23727 L 0.11615 0.23125 L 0.14518 0.23727 L 0.25378 0.28912 C 0.27292 0.30718 0.26432 0.30348 0.27851 0.30695 L 0.32552 0.26111 C 0.33437 0.20301 0.3306 0.23218 0.33672 0.17361 L 0.30638 0.02431 L 0.22253 -0.01551 L 0.20338 -0.02338 L 0.19896 -0.0074 " pathEditMode="relative" rAng="0" ptsTypes="AAAAAAAAAAAAAAAAAAAAAAAAAAAAAAAAAAAAAAAAAAAAAAAAAAAAAAAAAAAAAAAAAAA">
                                      <p:cBhvr>
                                        <p:cTn id="110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1085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2615 L -0.21979 0.02013 L -0.24336 0.04606 C -0.25638 0.05208 -0.26914 0.06157 -0.28255 0.06388 C -0.32435 0.07129 -0.33958 0.05787 -0.37982 0.04004 L -0.44479 0.00625 C -0.44818 0.00231 -0.45195 -0.00093 -0.45482 -0.00579 C -0.4625 -0.01852 -0.47279 -0.05487 -0.47617 -0.06551 L -0.49636 -0.16505 C -0.48086 -0.20996 -0.49076 -0.19399 -0.46836 -0.21667 L -0.25781 -0.27061 C -0.17643 -0.27454 -0.2013 -0.25301 -0.175 -0.27639 L -0.16719 -0.29838 C -0.17201 -0.30834 -0.17526 -0.32176 -0.18177 -0.32825 C -0.203 -0.34954 -0.24896 -0.37987 -0.24896 -0.37963 L -0.38438 -0.39584 C -0.39818 -0.3926 -0.41185 -0.38635 -0.42578 -0.38588 C -0.44037 -0.38565 -0.4694 -0.39399 -0.4694 -0.39375 L -0.50417 -0.40579 C -0.5207 -0.40718 -0.52852 -0.41482 -0.54102 -0.39977 C -0.54479 -0.39538 -0.54779 -0.38936 -0.55117 -0.38403 L -0.56003 -0.31227 L -0.55899 -0.1551 L -0.51302 -0.14514 C -0.41211 -0.12292 -0.46471 -0.1257 -0.35521 -0.14121 L -0.13034 -0.21088 C -0.10716 -0.21413 -0.08346 -0.21112 -0.06094 -0.22084 C -0.04831 -0.22616 -0.02734 -0.25463 -0.02734 -0.2544 L 0.02864 -0.36991 C 0.03346 -0.37408 0.03828 -0.37871 0.04323 -0.38195 C 0.05781 -0.3919 0.06289 -0.3926 0.07786 -0.39792 L 0.15182 -0.39977 C 0.15586 -0.39584 0.15976 -0.39121 0.16406 -0.38797 C 0.21523 -0.34908 0.17669 -0.38264 0.19766 -0.36413 L 0.22226 -0.3382 C 0.22604 -0.31968 0.23229 -0.30209 0.23346 -0.28241 C 0.23502 -0.25718 0.23021 -0.20672 0.23021 -0.20649 L 0.20781 -0.0375 C 0.20521 -0.02223 0.20417 -0.00579 0.19987 0.0081 C 0.19726 0.01689 0.19245 0.02314 0.18763 0.028 C 0.17956 0.03634 0.1513 0.0456 0.14505 0.04791 L 0.11367 0.03611 L 0.05781 -0.00764 C 0.00898 -0.05325 0.01875 -0.03542 -0.01719 -0.09931 C -0.01914 -0.10278 -0.02018 -0.10718 -0.02175 -0.11135 L -0.04857 -0.19491 L -0.05977 -0.22084 L -0.10794 -0.34607 C -0.11576 -0.34815 -0.12357 -0.34977 -0.13138 -0.35209 C -0.14974 -0.35764 -0.1862 -0.36991 -0.1862 -0.36968 L -0.29818 -0.38588 L -0.36419 -0.31621 L -0.39662 -0.24653 C -0.39857 -0.20649 -0.40143 -0.22732 -0.37539 -0.19491 L -0.23099 -0.16899 C -0.21498 -0.16227 -0.19909 -0.15417 -0.18294 -0.14908 C -0.1763 -0.147 -0.1694 -0.14769 -0.16276 -0.147 L -0.14258 -0.14514 L -0.10794 -0.13125 C -0.10716 -0.1213 -0.10404 -0.11088 -0.1056 -0.10139 C -0.11003 -0.07408 -0.12096 -0.05811 -0.13138 -0.03959 L -0.13581 -0.03172 C -0.14766 -0.01575 -0.15104 -0.00857 -0.16276 0.00023 C -0.16419 0.00138 -0.16576 0.00162 -0.16719 0.00231 L -0.17956 -0.00186 L -0.19414 -0.00371 L -0.19518 -0.00579 " pathEditMode="relative" rAng="0" ptsTypes="AAAAAAAAAAAAAAAAAAAAAAAAAAAAAAAAAAAAAAAAAAAAAAAAAAAAAAAAAAAAAAAAAAA">
                                      <p:cBhvr>
                                        <p:cTn id="112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-1976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1366 L -0.02604 -0.01343 L -0.3776 -0.07523 L -0.41901 -0.07917 L -0.54323 -0.09306 C -0.6306 -0.09097 -0.59622 -0.0912 -0.64622 -0.0912 L -0.6888 -0.08125 C -0.69023 -0.07523 -0.69154 -0.06921 -0.69323 -0.06343 C -0.69453 -0.05856 -0.69766 -0.04931 -0.69766 -0.04907 L -0.6944 0.04815 L -0.65065 0.12963 L -0.55339 0.20718 L -0.49063 0.22523 L -0.43919 0.19144 C -0.43112 0.15949 -0.43464 0.18009 -0.43464 0.12778 L -0.48164 -0.02153 C -0.50482 -0.03472 -0.52813 -0.04699 -0.55104 -0.06134 C -0.55365 -0.06296 -0.55781 -0.06921 -0.55781 -0.06898 L -0.50625 -0.14282 L -0.3944 -0.1588 C -0.36003 -0.16273 -0.29141 -0.16667 -0.29141 -0.16643 L -0.15703 -0.09306 C -0.14505 -0.09074 -0.15026 -0.09236 -0.14141 -0.08912 L -0.06641 -0.06921 C -0.0612 -0.06458 -0.05547 -0.06134 -0.05078 -0.05532 C -0.04453 -0.04745 -0.03398 -0.02755 -0.03398 -0.02731 L -0.03958 0.1037 C -0.11901 0.13889 -0.19805 0.17685 -0.278 0.20926 C -0.28672 0.21273 -0.30482 0.21134 -0.30482 0.21157 L -0.31719 0.21319 C -0.31003 0.21528 -0.303 0.21829 -0.29583 0.21921 C -0.28242 0.22107 -0.2556 0.2213 -0.2556 0.22153 L -0.02383 0.23704 C -0.01224 0.24375 -0.00039 0.24861 0.01081 0.25694 C 0.02213 0.26551 0.00937 0.26505 0.01419 0.26505 L 0.01641 0.28889 C 0.01719 0.29607 0.01458 0.31019 0.01862 0.31065 C 0.02422 0.31157 0.03099 0.29074 0.03099 0.29097 L 0.08815 0.11782 L 0.04779 0.00232 L -0.02044 -0.05926 C -0.03099 -0.06134 -0.0306 -0.05532 -0.0306 -0.06343 L -0.04401 -0.09722 C -0.27617 -0.0125 -0.1901 -0.04884 -0.30365 0.00046 L -0.47044 0.09792 C -0.4724 0.10903 -0.47396 0.1206 -0.47604 0.13171 C -0.47734 0.13773 -0.4806 0.14954 -0.4806 0.14977 L -0.48164 0.20139 C -0.48841 0.21528 -0.49245 0.23565 -0.50182 0.24306 C -0.51589 0.25417 -0.54779 0.25301 -0.54779 0.25324 L -0.6194 0.23125 L -0.60365 0.10787 L -0.53542 -0.04143 C -0.51745 -0.02755 -0.49987 -0.0125 -0.48164 0.00046 C -0.4707 0.0081 -0.44805 0.02014 -0.44805 0.02037 L -0.37201 0.08796 C -0.36901 0.10185 -0.36797 0.11759 -0.36302 0.12963 C -0.34909 0.16343 -0.31602 0.22315 -0.31602 0.22338 L -0.2668 0.29676 L -0.18164 0.20324 C -0.17721 0.17546 -0.17227 0.14792 -0.16823 0.11968 C -0.16589 0.10278 -0.16263 0.06806 -0.16263 0.06829 L -0.16484 -0.05926 C -0.22422 -0.08472 -0.20208 -0.07593 -0.23099 -0.08727 L -0.27682 -0.09514 C -0.29479 -0.08912 -0.31237 -0.07963 -0.3306 -0.07731 C -0.33919 -0.07616 -0.35625 -0.08518 -0.35625 -0.08495 L -0.39544 -0.08518 C -0.40378 -0.06829 -0.40339 -0.07639 -0.40339 -0.06528 L -0.3832 0.0581 L -0.37539 0.06412 L -0.37422 0.06597 " pathEditMode="relative" rAng="0" ptsTypes="AAAAAAAAAAAAAAAAAAAAAAAAAAAAAAAAAAAAAAAAAAAAAAAAAAAAAAAAAAAAAAAAAAAAAAAA">
                                      <p:cBhvr>
                                        <p:cTn id="114" dur="1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21" grpId="0" animBg="1"/>
      <p:bldP spid="21" grpId="2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6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Electrons?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D6541D-5AE8-B9D4-7FE8-FD85A5B5D5E6}"/>
              </a:ext>
            </a:extLst>
          </p:cNvPr>
          <p:cNvSpPr txBox="1"/>
          <p:nvPr/>
        </p:nvSpPr>
        <p:spPr>
          <a:xfrm>
            <a:off x="389833" y="712355"/>
            <a:ext cx="5328269" cy="60219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Similar interactions with nuclei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+mj-lt"/>
              </a:rPr>
              <a:t>Single boson exchange</a:t>
            </a:r>
          </a:p>
          <a:p>
            <a:pPr marL="914400" lvl="1" indent="-457200">
              <a:buFontTx/>
              <a:buChar char="-"/>
            </a:pPr>
            <a:endParaRPr lang="en-US" sz="2800" i="1" dirty="0">
              <a:latin typeface="+mj-lt"/>
            </a:endParaRP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+mj-lt"/>
              </a:rPr>
              <a:t>Weak current</a:t>
            </a:r>
          </a:p>
          <a:p>
            <a:pPr marL="914400" lvl="1" indent="-457200">
              <a:buFontTx/>
              <a:buChar char="-"/>
            </a:pPr>
            <a:endParaRPr lang="en-US" sz="2800" dirty="0">
              <a:latin typeface="+mj-lt"/>
            </a:endParaRPr>
          </a:p>
          <a:p>
            <a:pPr lvl="1"/>
            <a:r>
              <a:rPr lang="en-US" sz="2800" dirty="0">
                <a:latin typeface="+mj-lt"/>
              </a:rPr>
              <a:t>- Electromagnetic current</a:t>
            </a:r>
            <a:endParaRPr lang="en-GB" sz="2800" dirty="0">
              <a:latin typeface="+mj-l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Similar nuclear physics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Lots of data!!!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WE KNOW THE BEAM ENERGY!!!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Monoenergetic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High intensity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Calibri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9F81A4-FD40-FE31-838E-EF4D9E8E8767}"/>
                  </a:ext>
                </a:extLst>
              </p:cNvPr>
              <p:cNvSpPr txBox="1"/>
              <p:nvPr/>
            </p:nvSpPr>
            <p:spPr>
              <a:xfrm>
                <a:off x="8634890" y="1672739"/>
                <a:ext cx="2218621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9F81A4-FD40-FE31-838E-EF4D9E8E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890" y="1672739"/>
                <a:ext cx="2218621" cy="756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459023-484E-7995-EE91-3C60C7108898}"/>
                  </a:ext>
                </a:extLst>
              </p:cNvPr>
              <p:cNvSpPr txBox="1"/>
              <p:nvPr/>
            </p:nvSpPr>
            <p:spPr>
              <a:xfrm>
                <a:off x="9051125" y="4696360"/>
                <a:ext cx="1387751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459023-484E-7995-EE91-3C60C71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125" y="4696360"/>
                <a:ext cx="1387751" cy="7561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2FAA8F-AB4C-6D0A-B0FD-678667423121}"/>
              </a:ext>
            </a:extLst>
          </p:cNvPr>
          <p:cNvCxnSpPr>
            <a:cxnSpLocks/>
          </p:cNvCxnSpPr>
          <p:nvPr/>
        </p:nvCxnSpPr>
        <p:spPr>
          <a:xfrm flipV="1">
            <a:off x="3487704" y="2164282"/>
            <a:ext cx="3017142" cy="30103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1CD754-4DBF-501A-6BDD-3A0AC7EA76F0}"/>
              </a:ext>
            </a:extLst>
          </p:cNvPr>
          <p:cNvCxnSpPr>
            <a:cxnSpLocks/>
          </p:cNvCxnSpPr>
          <p:nvPr/>
        </p:nvCxnSpPr>
        <p:spPr>
          <a:xfrm>
            <a:off x="4649638" y="3423333"/>
            <a:ext cx="1613139" cy="150993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70D711-ED51-D3F9-5B45-83D6A07F04CD}"/>
              </a:ext>
            </a:extLst>
          </p:cNvPr>
          <p:cNvCxnSpPr>
            <a:cxnSpLocks/>
          </p:cNvCxnSpPr>
          <p:nvPr/>
        </p:nvCxnSpPr>
        <p:spPr>
          <a:xfrm flipV="1">
            <a:off x="9954125" y="2588217"/>
            <a:ext cx="0" cy="811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1BC348-BEC3-02D2-4A27-D1340B0234ED}"/>
                  </a:ext>
                </a:extLst>
              </p:cNvPr>
              <p:cNvSpPr txBox="1"/>
              <p:nvPr/>
            </p:nvSpPr>
            <p:spPr>
              <a:xfrm>
                <a:off x="9745000" y="3423333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1BC348-BEC3-02D2-4A27-D1340B02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000" y="3423333"/>
                <a:ext cx="428964" cy="369332"/>
              </a:xfrm>
              <a:prstGeom prst="rect">
                <a:avLst/>
              </a:prstGeom>
              <a:blipFill>
                <a:blip r:embed="rId7"/>
                <a:stretch>
                  <a:fillRect l="-22857" t="-1667" r="-5714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8C06C2-4B97-958A-C6E3-27923C15CE58}"/>
              </a:ext>
            </a:extLst>
          </p:cNvPr>
          <p:cNvCxnSpPr>
            <a:cxnSpLocks/>
          </p:cNvCxnSpPr>
          <p:nvPr/>
        </p:nvCxnSpPr>
        <p:spPr>
          <a:xfrm>
            <a:off x="9954125" y="3878451"/>
            <a:ext cx="0" cy="8179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4211F4B-4881-1CBD-7734-4E300AAB1D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32" t="26681" r="48767" b="39600"/>
          <a:stretch/>
        </p:blipFill>
        <p:spPr>
          <a:xfrm>
            <a:off x="5433417" y="1068955"/>
            <a:ext cx="3217552" cy="2190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63085D-2052-96B5-809B-DB060F9B49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02" t="30294" r="72717" b="35386"/>
          <a:stretch/>
        </p:blipFill>
        <p:spPr>
          <a:xfrm>
            <a:off x="5428899" y="3799668"/>
            <a:ext cx="3217554" cy="22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7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Jefferson National Laboratory</a:t>
            </a:r>
          </a:p>
        </p:txBody>
      </p:sp>
      <p:pic>
        <p:nvPicPr>
          <p:cNvPr id="3" name="Picture 4" descr="An aerial view of a flooded area&#10;&#10;Description automatically generated with medium confidence">
            <a:extLst>
              <a:ext uri="{FF2B5EF4-FFF2-40B4-BE49-F238E27FC236}">
                <a16:creationId xmlns:a16="http://schemas.microsoft.com/office/drawing/2014/main" id="{132D3228-69EE-5E35-203F-A1A79595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78" y="822217"/>
            <a:ext cx="7771439" cy="56629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94D1FD70-24BE-9A88-FC91-9AD754F29493}"/>
              </a:ext>
            </a:extLst>
          </p:cNvPr>
          <p:cNvSpPr/>
          <p:nvPr/>
        </p:nvSpPr>
        <p:spPr>
          <a:xfrm>
            <a:off x="7148321" y="4411658"/>
            <a:ext cx="536606" cy="514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AFB957-288B-FDF9-E5CC-9C0424778E1E}"/>
              </a:ext>
            </a:extLst>
          </p:cNvPr>
          <p:cNvSpPr/>
          <p:nvPr/>
        </p:nvSpPr>
        <p:spPr>
          <a:xfrm>
            <a:off x="7770434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00"/>
                </a:solidFill>
                <a:uFillTx/>
                <a:latin typeface="Calibri"/>
              </a:rPr>
              <a:t>C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38028F0-4A99-E3A3-EE40-7BFCEF37AE47}"/>
              </a:ext>
            </a:extLst>
          </p:cNvPr>
          <p:cNvSpPr/>
          <p:nvPr/>
        </p:nvSpPr>
        <p:spPr>
          <a:xfrm rot="5400013">
            <a:off x="5720719" y="2614391"/>
            <a:ext cx="1059853" cy="17953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Arc 14">
            <a:extLst>
              <a:ext uri="{FF2B5EF4-FFF2-40B4-BE49-F238E27FC236}">
                <a16:creationId xmlns:a16="http://schemas.microsoft.com/office/drawing/2014/main" id="{FBDAB2D5-7CF4-8B02-2F49-C3695A66A4C6}"/>
              </a:ext>
            </a:extLst>
          </p:cNvPr>
          <p:cNvSpPr/>
          <p:nvPr/>
        </p:nvSpPr>
        <p:spPr>
          <a:xfrm rot="16200004">
            <a:off x="6059857" y="1818585"/>
            <a:ext cx="513115" cy="12911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359"/>
              <a:gd name="f11" fmla="+- 0 0 -270"/>
              <a:gd name="f12" fmla="+- 0 0 -269"/>
              <a:gd name="f13" fmla="abs f4"/>
              <a:gd name="f14" fmla="abs f5"/>
              <a:gd name="f15" fmla="abs f6"/>
              <a:gd name="f16" fmla="+- 0 0 f3"/>
              <a:gd name="f17" fmla="+- 0 0 f10"/>
              <a:gd name="f18" fmla="*/ f11 f0 1"/>
              <a:gd name="f19" fmla="*/ f12 f0 1"/>
              <a:gd name="f20" fmla="?: f13 f4 1"/>
              <a:gd name="f21" fmla="?: f14 f5 1"/>
              <a:gd name="f22" fmla="?: f15 f6 1"/>
              <a:gd name="f23" fmla="*/ f16 f0 1"/>
              <a:gd name="f24" fmla="*/ f17 f0 1"/>
              <a:gd name="f25" fmla="*/ f18 1 f3"/>
              <a:gd name="f26" fmla="*/ f19 1 f3"/>
              <a:gd name="f27" fmla="*/ f20 1 21600"/>
              <a:gd name="f28" fmla="*/ f21 1 21600"/>
              <a:gd name="f29" fmla="*/ 21600 f20 1"/>
              <a:gd name="f30" fmla="*/ 21600 f21 1"/>
              <a:gd name="f31" fmla="*/ f23 1 f3"/>
              <a:gd name="f32" fmla="*/ f24 1 f3"/>
              <a:gd name="f33" fmla="+- f25 0 f1"/>
              <a:gd name="f34" fmla="+- f26 0 f1"/>
              <a:gd name="f35" fmla="min f28 f27"/>
              <a:gd name="f36" fmla="*/ f29 1 f22"/>
              <a:gd name="f37" fmla="*/ f30 1 f22"/>
              <a:gd name="f38" fmla="+- f31 0 f1"/>
              <a:gd name="f39" fmla="+- f32 0 f1"/>
              <a:gd name="f40" fmla="val f36"/>
              <a:gd name="f41" fmla="val f37"/>
              <a:gd name="f42" fmla="+- 0 0 f38"/>
              <a:gd name="f43" fmla="+- 0 0 f39"/>
              <a:gd name="f44" fmla="+- f41 0 f7"/>
              <a:gd name="f45" fmla="+- f40 0 f7"/>
              <a:gd name="f46" fmla="+- f43 0 f42"/>
              <a:gd name="f47" fmla="+- f42 f1 0"/>
              <a:gd name="f48" fmla="+- f43 f1 0"/>
              <a:gd name="f49" fmla="+- 21600000 0 f42"/>
              <a:gd name="f50" fmla="+- f1 0 f42"/>
              <a:gd name="f51" fmla="+- 27000000 0 f42"/>
              <a:gd name="f52" fmla="+- f0 0 f42"/>
              <a:gd name="f53" fmla="+- 32400000 0 f42"/>
              <a:gd name="f54" fmla="+- f2 0 f42"/>
              <a:gd name="f55" fmla="+- 37800000 0 f42"/>
              <a:gd name="f56" fmla="*/ f44 1 2"/>
              <a:gd name="f57" fmla="*/ f45 1 2"/>
              <a:gd name="f58" fmla="+- f46 21600000 0"/>
              <a:gd name="f59" fmla="?: f50 f50 f51"/>
              <a:gd name="f60" fmla="?: f52 f52 f53"/>
              <a:gd name="f61" fmla="?: f54 f54 f55"/>
              <a:gd name="f62" fmla="*/ f47 f8 1"/>
              <a:gd name="f63" fmla="*/ f48 f8 1"/>
              <a:gd name="f64" fmla="+- f7 f56 0"/>
              <a:gd name="f65" fmla="+- f7 f57 0"/>
              <a:gd name="f66" fmla="?: f46 f46 f58"/>
              <a:gd name="f67" fmla="*/ f62 1 f0"/>
              <a:gd name="f68" fmla="*/ f63 1 f0"/>
              <a:gd name="f69" fmla="*/ f57 f35 1"/>
              <a:gd name="f70" fmla="*/ f56 f35 1"/>
              <a:gd name="f71" fmla="+- f66 0 f49"/>
              <a:gd name="f72" fmla="+- f66 0 f59"/>
              <a:gd name="f73" fmla="+- f66 0 f60"/>
              <a:gd name="f74" fmla="+- f66 0 f61"/>
              <a:gd name="f75" fmla="+- 0 0 f67"/>
              <a:gd name="f76" fmla="+- 0 0 f68"/>
              <a:gd name="f77" fmla="*/ f65 f35 1"/>
              <a:gd name="f78" fmla="*/ f64 f35 1"/>
              <a:gd name="f79" fmla="+- 0 0 f75"/>
              <a:gd name="f80" fmla="+- 0 0 f76"/>
              <a:gd name="f81" fmla="*/ f79 f0 1"/>
              <a:gd name="f82" fmla="*/ f80 f0 1"/>
              <a:gd name="f83" fmla="*/ f81 1 f8"/>
              <a:gd name="f84" fmla="*/ f82 1 f8"/>
              <a:gd name="f85" fmla="+- f83 0 f1"/>
              <a:gd name="f86" fmla="+- f84 0 f1"/>
              <a:gd name="f87" fmla="sin 1 f85"/>
              <a:gd name="f88" fmla="cos 1 f85"/>
              <a:gd name="f89" fmla="sin 1 f86"/>
              <a:gd name="f90" fmla="cos 1 f86"/>
              <a:gd name="f91" fmla="+- 0 0 f87"/>
              <a:gd name="f92" fmla="+- 0 0 f88"/>
              <a:gd name="f93" fmla="+- 0 0 f89"/>
              <a:gd name="f94" fmla="+- 0 0 f90"/>
              <a:gd name="f95" fmla="+- 0 0 f91"/>
              <a:gd name="f96" fmla="+- 0 0 f92"/>
              <a:gd name="f97" fmla="+- 0 0 f93"/>
              <a:gd name="f98" fmla="+- 0 0 f94"/>
              <a:gd name="f99" fmla="val f95"/>
              <a:gd name="f100" fmla="val f96"/>
              <a:gd name="f101" fmla="val f97"/>
              <a:gd name="f102" fmla="val f98"/>
              <a:gd name="f103" fmla="*/ f99 f57 1"/>
              <a:gd name="f104" fmla="*/ f100 f56 1"/>
              <a:gd name="f105" fmla="*/ f101 f57 1"/>
              <a:gd name="f106" fmla="*/ f102 f56 1"/>
              <a:gd name="f107" fmla="+- 0 0 f104"/>
              <a:gd name="f108" fmla="+- 0 0 f103"/>
              <a:gd name="f109" fmla="+- 0 0 f106"/>
              <a:gd name="f110" fmla="+- 0 0 f105"/>
              <a:gd name="f111" fmla="+- 0 0 f107"/>
              <a:gd name="f112" fmla="+- 0 0 f108"/>
              <a:gd name="f113" fmla="+- 0 0 f109"/>
              <a:gd name="f114" fmla="+- 0 0 f110"/>
              <a:gd name="f115" fmla="at2 f111 f112"/>
              <a:gd name="f116" fmla="at2 f113 f114"/>
              <a:gd name="f117" fmla="+- f115 f1 0"/>
              <a:gd name="f118" fmla="+- f116 f1 0"/>
              <a:gd name="f119" fmla="*/ f117 f8 1"/>
              <a:gd name="f120" fmla="*/ f118 f8 1"/>
              <a:gd name="f121" fmla="*/ f119 1 f0"/>
              <a:gd name="f122" fmla="*/ f120 1 f0"/>
              <a:gd name="f123" fmla="+- 0 0 f121"/>
              <a:gd name="f124" fmla="+- 0 0 f122"/>
              <a:gd name="f125" fmla="val f123"/>
              <a:gd name="f126" fmla="val f124"/>
              <a:gd name="f127" fmla="+- 0 0 f125"/>
              <a:gd name="f128" fmla="+- 0 0 f126"/>
              <a:gd name="f129" fmla="*/ f127 f0 1"/>
              <a:gd name="f130" fmla="*/ f128 f0 1"/>
              <a:gd name="f131" fmla="*/ f129 1 f8"/>
              <a:gd name="f132" fmla="*/ f130 1 f8"/>
              <a:gd name="f133" fmla="+- f131 0 f1"/>
              <a:gd name="f134" fmla="+- f132 0 f1"/>
              <a:gd name="f135" fmla="+- f133 f1 0"/>
              <a:gd name="f136" fmla="+- f134 f1 0"/>
              <a:gd name="f137" fmla="*/ f135 f8 1"/>
              <a:gd name="f138" fmla="*/ f136 f8 1"/>
              <a:gd name="f139" fmla="*/ f137 1 f0"/>
              <a:gd name="f140" fmla="*/ f138 1 f0"/>
              <a:gd name="f141" fmla="+- 0 0 f139"/>
              <a:gd name="f142" fmla="+- 0 0 f140"/>
              <a:gd name="f143" fmla="+- 0 0 f141"/>
              <a:gd name="f144" fmla="+- 0 0 f142"/>
              <a:gd name="f145" fmla="*/ f143 f0 1"/>
              <a:gd name="f146" fmla="*/ f144 f0 1"/>
              <a:gd name="f147" fmla="*/ f145 1 f8"/>
              <a:gd name="f148" fmla="*/ f146 1 f8"/>
              <a:gd name="f149" fmla="+- f147 0 f1"/>
              <a:gd name="f150" fmla="+- f148 0 f1"/>
              <a:gd name="f151" fmla="cos 1 f149"/>
              <a:gd name="f152" fmla="sin 1 f149"/>
              <a:gd name="f153" fmla="cos 1 f150"/>
              <a:gd name="f154" fmla="sin 1 f150"/>
              <a:gd name="f155" fmla="+- 0 0 f151"/>
              <a:gd name="f156" fmla="+- 0 0 f152"/>
              <a:gd name="f157" fmla="+- 0 0 f153"/>
              <a:gd name="f158" fmla="+- 0 0 f154"/>
              <a:gd name="f159" fmla="+- 0 0 f155"/>
              <a:gd name="f160" fmla="+- 0 0 f156"/>
              <a:gd name="f161" fmla="+- 0 0 f157"/>
              <a:gd name="f162" fmla="+- 0 0 f158"/>
              <a:gd name="f163" fmla="val f159"/>
              <a:gd name="f164" fmla="val f160"/>
              <a:gd name="f165" fmla="val f161"/>
              <a:gd name="f166" fmla="val f162"/>
              <a:gd name="f167" fmla="+- 0 0 f163"/>
              <a:gd name="f168" fmla="+- 0 0 f164"/>
              <a:gd name="f169" fmla="+- 0 0 f165"/>
              <a:gd name="f170" fmla="+- 0 0 f166"/>
              <a:gd name="f171" fmla="*/ f9 f167 1"/>
              <a:gd name="f172" fmla="*/ f9 f168 1"/>
              <a:gd name="f173" fmla="*/ f9 f169 1"/>
              <a:gd name="f174" fmla="*/ f9 f170 1"/>
              <a:gd name="f175" fmla="*/ f171 f57 1"/>
              <a:gd name="f176" fmla="*/ f172 f56 1"/>
              <a:gd name="f177" fmla="*/ f173 f57 1"/>
              <a:gd name="f178" fmla="*/ f174 f56 1"/>
              <a:gd name="f179" fmla="+- f65 f175 0"/>
              <a:gd name="f180" fmla="+- f64 f176 0"/>
              <a:gd name="f181" fmla="+- f65 f177 0"/>
              <a:gd name="f182" fmla="+- f64 f178 0"/>
              <a:gd name="f183" fmla="max f179 f181"/>
              <a:gd name="f184" fmla="max f180 f182"/>
              <a:gd name="f185" fmla="min f179 f181"/>
              <a:gd name="f186" fmla="min f180 f182"/>
              <a:gd name="f187" fmla="*/ f179 f35 1"/>
              <a:gd name="f188" fmla="*/ f180 f35 1"/>
              <a:gd name="f189" fmla="*/ f181 f35 1"/>
              <a:gd name="f190" fmla="*/ f182 f35 1"/>
              <a:gd name="f191" fmla="?: f71 f40 f183"/>
              <a:gd name="f192" fmla="?: f72 f41 f184"/>
              <a:gd name="f193" fmla="?: f73 f7 f185"/>
              <a:gd name="f194" fmla="?: f74 f7 f186"/>
              <a:gd name="f195" fmla="*/ f193 f35 1"/>
              <a:gd name="f196" fmla="*/ f194 f35 1"/>
              <a:gd name="f197" fmla="*/ f191 f35 1"/>
              <a:gd name="f198" fmla="*/ f192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187" y="f188"/>
              </a:cxn>
              <a:cxn ang="f34">
                <a:pos x="f77" y="f78"/>
              </a:cxn>
              <a:cxn ang="f34">
                <a:pos x="f189" y="f190"/>
              </a:cxn>
            </a:cxnLst>
            <a:rect l="f195" t="f196" r="f197" b="f198"/>
            <a:pathLst>
              <a:path stroke="0">
                <a:moveTo>
                  <a:pt x="f187" y="f188"/>
                </a:moveTo>
                <a:arcTo wR="f69" hR="f70" stAng="f42" swAng="f66"/>
                <a:lnTo>
                  <a:pt x="f77" y="f78"/>
                </a:lnTo>
                <a:close/>
              </a:path>
              <a:path fill="none">
                <a:moveTo>
                  <a:pt x="f187" y="f188"/>
                </a:moveTo>
                <a:arcTo wR="f69" hR="f70" stAng="f42" swAng="f66"/>
              </a:path>
            </a:pathLst>
          </a:custGeom>
          <a:noFill/>
          <a:ln w="76196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AB1A1820-2DC0-42D4-DBBC-1D2C80EDDEF2}"/>
              </a:ext>
            </a:extLst>
          </p:cNvPr>
          <p:cNvCxnSpPr/>
          <p:nvPr/>
        </p:nvCxnSpPr>
        <p:spPr>
          <a:xfrm flipV="1">
            <a:off x="5352961" y="2396330"/>
            <a:ext cx="290414" cy="1144490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E989E3DA-47C1-42B5-4ADF-5535281C6C24}"/>
              </a:ext>
            </a:extLst>
          </p:cNvPr>
          <p:cNvCxnSpPr/>
          <p:nvPr/>
        </p:nvCxnSpPr>
        <p:spPr>
          <a:xfrm>
            <a:off x="6961994" y="2427465"/>
            <a:ext cx="186327" cy="1092626"/>
          </a:xfrm>
          <a:prstGeom prst="straightConnector1">
            <a:avLst/>
          </a:prstGeom>
          <a:noFill/>
          <a:ln w="76196" cap="flat">
            <a:solidFill>
              <a:srgbClr val="00B05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DD21F20A-2A4B-B401-A5B4-7A6087D09714}"/>
              </a:ext>
            </a:extLst>
          </p:cNvPr>
          <p:cNvCxnSpPr/>
          <p:nvPr/>
        </p:nvCxnSpPr>
        <p:spPr>
          <a:xfrm>
            <a:off x="7148321" y="3496270"/>
            <a:ext cx="229670" cy="880138"/>
          </a:xfrm>
          <a:prstGeom prst="straightConnector1">
            <a:avLst/>
          </a:prstGeom>
          <a:noFill/>
          <a:ln w="76196" cap="flat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1" name="Oval 8">
            <a:extLst>
              <a:ext uri="{FF2B5EF4-FFF2-40B4-BE49-F238E27FC236}">
                <a16:creationId xmlns:a16="http://schemas.microsoft.com/office/drawing/2014/main" id="{73F41A7E-B81E-6A73-6F93-0F51DAFF700D}"/>
              </a:ext>
            </a:extLst>
          </p:cNvPr>
          <p:cNvSpPr/>
          <p:nvPr/>
        </p:nvSpPr>
        <p:spPr>
          <a:xfrm>
            <a:off x="6332686" y="4344815"/>
            <a:ext cx="730120" cy="64085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0" cap="none" spc="0" baseline="0">
                <a:solidFill>
                  <a:srgbClr val="FFFF00"/>
                </a:solidFill>
                <a:uFillTx/>
                <a:latin typeface="Calibri"/>
              </a:rPr>
              <a:t>A</a:t>
            </a:r>
            <a:endParaRPr lang="en-GB" sz="1800" b="0" i="0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cxnSp>
        <p:nvCxnSpPr>
          <p:cNvPr id="22" name="Straight Arrow Connector 41">
            <a:extLst>
              <a:ext uri="{FF2B5EF4-FFF2-40B4-BE49-F238E27FC236}">
                <a16:creationId xmlns:a16="http://schemas.microsoft.com/office/drawing/2014/main" id="{5B9F85C1-1E06-85E4-CD45-6638B0636447}"/>
              </a:ext>
            </a:extLst>
          </p:cNvPr>
          <p:cNvCxnSpPr/>
          <p:nvPr/>
        </p:nvCxnSpPr>
        <p:spPr>
          <a:xfrm flipV="1">
            <a:off x="5355119" y="3349107"/>
            <a:ext cx="0" cy="191713"/>
          </a:xfrm>
          <a:prstGeom prst="straightConnector1">
            <a:avLst/>
          </a:prstGeom>
          <a:noFill/>
          <a:ln w="76196" cap="flat">
            <a:solidFill>
              <a:srgbClr val="4472C4"/>
            </a:solidFill>
            <a:prstDash val="solid"/>
            <a:miter/>
            <a:headEnd type="none" w="med" len="med"/>
            <a:tailEnd type="triangle" w="med" len="med"/>
          </a:ln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13B578CA-8E46-4A1C-7BF7-E0A25382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86" y="2864485"/>
            <a:ext cx="2283329" cy="258777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4" name="Straight Arrow Connector 41">
            <a:extLst>
              <a:ext uri="{FF2B5EF4-FFF2-40B4-BE49-F238E27FC236}">
                <a16:creationId xmlns:a16="http://schemas.microsoft.com/office/drawing/2014/main" id="{2DF6E81C-4ADC-0C2B-0F50-145F61BADE80}"/>
              </a:ext>
            </a:extLst>
          </p:cNvPr>
          <p:cNvCxnSpPr>
            <a:cxnSpLocks/>
          </p:cNvCxnSpPr>
          <p:nvPr/>
        </p:nvCxnSpPr>
        <p:spPr>
          <a:xfrm>
            <a:off x="6952438" y="2393541"/>
            <a:ext cx="37016" cy="253542"/>
          </a:xfrm>
          <a:prstGeom prst="straightConnector1">
            <a:avLst/>
          </a:prstGeom>
          <a:noFill/>
          <a:ln w="76196" cap="flat">
            <a:solidFill>
              <a:srgbClr val="4472C4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5" name="Oval 23">
            <a:extLst>
              <a:ext uri="{FF2B5EF4-FFF2-40B4-BE49-F238E27FC236}">
                <a16:creationId xmlns:a16="http://schemas.microsoft.com/office/drawing/2014/main" id="{190C68A8-9071-9E1D-423C-7654010AE79D}"/>
              </a:ext>
            </a:extLst>
          </p:cNvPr>
          <p:cNvSpPr/>
          <p:nvPr/>
        </p:nvSpPr>
        <p:spPr>
          <a:xfrm>
            <a:off x="6798555" y="2492729"/>
            <a:ext cx="419919" cy="41563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solidFill>
                  <a:srgbClr val="FFFF00"/>
                </a:solidFill>
                <a:uFillTx/>
                <a:latin typeface="Calibri"/>
              </a:rPr>
              <a:t>e</a:t>
            </a:r>
            <a:r>
              <a:rPr lang="en-GB" sz="1200" b="0" i="0" u="none" strike="noStrike" kern="1200" cap="none" spc="0" baseline="30000" dirty="0">
                <a:solidFill>
                  <a:srgbClr val="FFFF00"/>
                </a:solidFill>
                <a:uFillTx/>
                <a:latin typeface="Calibri"/>
              </a:rPr>
              <a:t>-</a:t>
            </a:r>
            <a:endParaRPr lang="en-GB" sz="1200" b="0" i="0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7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7.40741E-7 L 0.0112 0.11968 L 0.00911 0.13819 L 0.00703 0.1456 L 0.00456 0.1493 L -0.00026 0.15486 L -0.00312 0.15926 L -0.00482 0.16157 C -0.00586 0.1625 -0.0069 0.16343 -0.00794 0.16412 C -0.00951 0.16528 -0.00937 0.16389 -0.00937 0.16528 L -0.01315 0.16852 C -0.01393 0.16968 -0.01484 0.17083 -0.01562 0.17222 L -0.01732 0.17523 L -0.0194 0.17778 C -0.02292 0.18009 -0.02122 0.17893 -0.02422 0.18079 L -0.02604 0.18079 L -0.03047 0.18333 L -0.03464 0.18518 C -0.0375 0.18611 -0.03815 0.18657 -0.04089 0.18704 C -0.04128 0.18704 -0.04167 0.18704 -0.04193 0.18704 L -0.04401 0.1875 C -0.04505 0.18773 -0.04609 0.18796 -0.04714 0.18819 C -0.04805 0.18843 -0.04896 0.18912 -0.05 0.18935 C -0.05065 0.18981 -0.0513 0.18981 -0.05208 0.19005 L -0.05586 0.19074 C -0.06289 0.19143 -0.05977 0.1912 -0.06523 0.1912 L -0.06901 0.19005 C -0.07096 0.18935 -0.07292 0.18819 -0.07487 0.1875 C -0.07734 0.18704 -0.07904 0.18704 -0.08112 0.18704 L -0.08841 0.1838 C -0.09245 0.1831 -0.09076 0.18333 -0.09362 0.18333 L -0.09714 0.18194 C -0.10273 0.17801 -0.10052 0.17917 -0.10378 0.17778 L -0.11003 0.17153 C -0.11471 0.16805 -0.11289 0.16991 -0.11589 0.16667 L -0.12148 0.16111 L -0.12565 0.15602 L -0.13086 0.14745 C -0.13307 0.14005 -0.13242 0.14305 -0.1332 0.13889 L -0.13503 0.13194 L -0.13594 0.12708 L -0.13594 0.12037 L -0.13529 0.11157 L -0.11276 -0.03958 L -0.10547 -0.05324 L -0.10195 -0.05625 C -0.09661 -0.06042 -0.09883 -0.05926 -0.09544 -0.06065 L -0.09154 -0.06296 C -0.08776 -0.06505 -0.08932 -0.06482 -0.08711 -0.06482 L -0.08216 -0.06667 C -0.0776 -0.06898 -0.07969 -0.06852 -0.07591 -0.06852 L -0.07253 -0.06852 C -0.06758 -0.06921 -0.06953 -0.06921 -0.06654 -0.06921 L -0.05586 -0.06921 L -0.05065 -0.06921 L -0.04753 -0.06968 L -0.04479 -0.06921 L -0.03854 -0.06806 L -0.03464 -0.06736 L -0.03125 -0.06736 L -0.03021 -0.06667 L -0.02604 -0.06366 L -0.02214 -0.06065 L -0.02005 -0.0588 C -0.01888 -0.05857 -0.01784 -0.05833 -0.01667 -0.0581 C -0.01628 -0.05787 -0.01562 -0.05741 -0.01562 -0.05718 L -0.0138 -0.0544 L -0.01068 -0.04954 L -0.00729 -0.04445 L -0.00586 -0.03889 L -0.00443 -0.03287 L -0.00378 -0.02662 L -0.00208 -0.01991 L 1.03623E-16 7.40741E-7 Z " pathEditMode="relative" rAng="0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3.7037E-7 L 0.0112 0.11667 L 0.00938 0.13264 L 0.00833 0.13889 L 0.00729 0.14074 C 0.00443 0.14792 0.00664 0.14236 0.00456 0.14815 C 0.00378 0.15023 0.0043 0.15 0.00352 0.15 L 0.00286 0.15255 L 0.00104 0.15625 L -0.00208 0.16042 L -0.00378 0.16296 L -0.0069 0.16667 C -0.01094 0.17106 -0.00964 0.16921 -0.01107 0.1713 L -0.01276 0.17338 L -0.01667 0.17477 L -0.0194 0.17523 C -0.02422 0.17662 -0.02253 0.17523 -0.02461 0.17708 L -0.02526 0.17708 L -0.02943 0.17963 C -0.03138 0.18079 -0.03125 0.17986 -0.03125 0.18125 L -0.03542 0.18518 L -0.0388 0.1875 L -0.03958 0.18819 L -0.04232 0.19005 L -0.04714 0.19074 L -0.05 0.19143 C -0.05547 0.19213 -0.05273 0.19167 -0.05833 0.19167 L -0.05964 0.19167 C -0.06706 0.19143 -0.06458 0.19143 -0.06732 0.19143 L -0.07044 0.19005 L -0.07812 0.19005 L -0.08151 0.18958 C -0.08672 0.18889 -0.08464 0.18935 -0.08776 0.18819 L -0.09232 0.18518 L -0.09479 0.18449 C -0.09596 0.18403 -0.097 0.1831 -0.09818 0.18264 C -0.10013 0.18194 -0.10091 0.18218 -0.10234 0.18218 L -0.10482 0.18032 C -0.10924 0.17662 -0.10742 0.17801 -0.11042 0.17593 L -0.11315 0.17338 C -0.11654 0.1706 -0.11497 0.17176 -0.11771 0.16968 L -0.12292 0.16481 L -0.1263 0.16296 L -0.12878 0.15995 L -0.13229 0.15116 L -0.13503 0.1419 L -0.13568 0.13148 L -0.13542 0.12523 L -0.13542 0.12037 C -0.13503 0.11458 -0.13503 0.11667 -0.13503 0.11412 L -0.11315 -0.0456 L -0.1069 -0.05255 L -0.10104 -0.05486 L -0.09023 -0.05486 L -0.09023 -0.05463 C -0.08659 -0.05694 -0.08802 -0.05671 -0.08607 -0.05671 L -0.08229 -0.05926 L -0.07422 -0.06667 L -0.07109 -0.07037 L -0.06836 -0.07153 L -0.06172 -0.07153 L -0.05833 -0.07153 L -0.05378 -0.07153 L -0.05 -0.07153 L -0.04505 -0.07037 L -0.04193 -0.06921 L -0.03359 -0.06667 L -0.03021 -0.06551 L -0.02734 -0.06551 L -0.02214 -0.06412 L -0.01667 -0.06042 L -0.01146 -0.0537 L -0.00755 -0.04815 L -0.00547 -0.04329 L -0.00443 -0.04005 C -0.0026 -0.03403 -0.00312 -0.03657 -0.00234 -0.03264 L -0.00208 -0.02963 C -0.0013 -0.02338 -0.0013 -0.02569 -0.0013 -0.02292 L -0.0013 -0.02269 L -2.08333E-7 3.7037E-7 Z " pathEditMode="relative" rAng="0" ptsTypes="AAAAAAAAAAAAAAAAAAAAAAAAAAAAAAAAAAAAAAAAAAAAAAAAAAAAAAAAAAAAAAAAAAAAAAAAAAAAAAAA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8.33333E-7 1.85185E-6 L 0.01003 0.11481 L 0.01042 0.12708 L 0.01003 0.13264 L 0.00859 0.1375 L 0.00755 0.14305 L 0.00417 0.15185 L 0.00104 0.15787 L -0.00729 0.16528 C -0.01068 0.16991 -0.00911 0.16967 -0.0112 0.16967 L -0.0125 0.17222 C -0.01588 0.17662 -0.01432 0.17639 -0.01641 0.17639 L -0.01745 0.17778 C -0.02135 0.18079 -0.01979 0.18079 -0.02161 0.18079 L -0.02539 0.18079 L -0.02891 0.18194 L -0.0431 0.19004 C -0.04805 0.19143 -0.04609 0.1912 -0.04896 0.1912 L -0.05039 0.1912 C -0.05378 0.1919 -0.05247 0.1919 -0.05417 0.1919 L -0.07435 0.19305 L -0.07643 0.19305 L -0.07917 0.19305 C -0.08333 0.19236 -0.08125 0.19259 -0.08516 0.19259 L -0.08893 0.19074 C -0.09375 0.18796 -0.09193 0.18819 -0.09453 0.18819 L -0.0987 0.18449 L -0.10456 0.18009 L -0.10872 0.17592 L -0.11185 0.17268 L -0.11601 0.16713 L -0.11914 0.16412 L -0.12292 0.15972 L -0.12643 0.15671 L -0.13372 0.14305 C -0.13529 0.13704 -0.13476 0.13958 -0.13542 0.13565 L -0.13646 0.12454 L -0.13542 0.11342 L -0.1125 -0.04259 L -0.10976 -0.05 L -0.1056 -0.05509 L -0.10039 -0.0581 L -0.09622 -0.06111 C -0.09258 -0.06412 -0.09427 -0.0632 -0.09141 -0.06435 L -0.0875 -0.06621 L -0.08125 -0.06736 L -0.07786 -0.06736 L -0.07435 -0.06736 L -0.06745 -0.07292 L -0.05182 -0.07338 L -0.04726 -0.07037 L -0.04206 -0.07037 L -0.03854 -0.07037 L -0.03021 -0.06852 L -0.02708 -0.06667 L -0.02292 -0.06482 L -0.01185 -0.05695 L -0.00664 -0.05 L 0.01068 0.11041 L 0.03125 0.25 L 0.03125 0.25023 " pathEditMode="relative" rAng="0" ptsTypes="AAAAAAAAAAAAAAAAAAAAAAAAAAAAAAAAAAAAAAAAAAAAAAAAAAAAAAAAAAAAA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8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3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8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609BA-537E-D7F6-197A-7F8F89415D74}"/>
              </a:ext>
            </a:extLst>
          </p:cNvPr>
          <p:cNvSpPr txBox="1"/>
          <p:nvPr/>
        </p:nvSpPr>
        <p:spPr>
          <a:xfrm>
            <a:off x="-2" y="0"/>
            <a:ext cx="12191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  </a:t>
            </a:r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What’s Been Done So Far?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40B19-2F6E-F68D-43A8-32F39E0B74A3}"/>
              </a:ext>
            </a:extLst>
          </p:cNvPr>
          <p:cNvSpPr txBox="1"/>
          <p:nvPr/>
        </p:nvSpPr>
        <p:spPr>
          <a:xfrm>
            <a:off x="8177901" y="5781966"/>
            <a:ext cx="401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Ref: Khachatryan, M., </a:t>
            </a:r>
            <a:r>
              <a:rPr lang="en-GB" sz="1200" b="0" i="0" dirty="0" err="1">
                <a:solidFill>
                  <a:srgbClr val="222222"/>
                </a:solidFill>
                <a:effectLst/>
                <a:latin typeface="-apple-system"/>
              </a:rPr>
              <a:t>Papadopoulou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, A., Ashkenazi, A.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 Electron-beam energy reconstruction for neutrino oscillation measurements. </a:t>
            </a:r>
            <a:r>
              <a:rPr lang="en-GB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200" b="1" i="0" dirty="0">
                <a:solidFill>
                  <a:srgbClr val="222222"/>
                </a:solidFill>
                <a:effectLst/>
                <a:latin typeface="-apple-system"/>
              </a:rPr>
              <a:t>599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-apple-system"/>
              </a:rPr>
              <a:t>, 565–570 (2021). https://doi.org/10.1038/s41586-021-04046-5</a:t>
            </a:r>
            <a:endParaRPr lang="en-GB" sz="12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284B43-7648-E57E-1BB2-50FCAC32F049}"/>
              </a:ext>
            </a:extLst>
          </p:cNvPr>
          <p:cNvCxnSpPr>
            <a:cxnSpLocks/>
          </p:cNvCxnSpPr>
          <p:nvPr/>
        </p:nvCxnSpPr>
        <p:spPr>
          <a:xfrm>
            <a:off x="10316430" y="4274583"/>
            <a:ext cx="0" cy="51256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08A051-D339-33A2-6C33-9D31A59C27A5}"/>
                  </a:ext>
                </a:extLst>
              </p:cNvPr>
              <p:cNvSpPr txBox="1"/>
              <p:nvPr/>
            </p:nvSpPr>
            <p:spPr>
              <a:xfrm>
                <a:off x="9102363" y="4808070"/>
                <a:ext cx="2622163" cy="495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GB" sz="24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rec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08A051-D339-33A2-6C33-9D31A59C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363" y="4808070"/>
                <a:ext cx="2622163" cy="495777"/>
              </a:xfrm>
              <a:prstGeom prst="rect">
                <a:avLst/>
              </a:prstGeom>
              <a:blipFill>
                <a:blip r:embed="rId3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2F6B23B8-FC4A-CAE9-2F36-616DCAC37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00" t="22989" r="16896" b="57350"/>
          <a:stretch/>
        </p:blipFill>
        <p:spPr>
          <a:xfrm>
            <a:off x="8178297" y="786242"/>
            <a:ext cx="3798000" cy="3042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E97994-4658-1567-906C-167C20B3CEC8}"/>
                  </a:ext>
                </a:extLst>
              </p:cNvPr>
              <p:cNvSpPr txBox="1"/>
              <p:nvPr/>
            </p:nvSpPr>
            <p:spPr>
              <a:xfrm>
                <a:off x="9649400" y="3812918"/>
                <a:ext cx="8557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cal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E97994-4658-1567-906C-167C20B3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400" y="3812918"/>
                <a:ext cx="855793" cy="461665"/>
              </a:xfrm>
              <a:prstGeom prst="rect">
                <a:avLst/>
              </a:prstGeom>
              <a:blipFill>
                <a:blip r:embed="rId5"/>
                <a:stretch>
                  <a:fillRect l="-2143" r="-85714"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325F56-E1BB-8538-D9FF-C06A0726E36E}"/>
                  </a:ext>
                </a:extLst>
              </p:cNvPr>
              <p:cNvSpPr txBox="1"/>
              <p:nvPr/>
            </p:nvSpPr>
            <p:spPr>
              <a:xfrm rot="16200000">
                <a:off x="6663545" y="1742451"/>
                <a:ext cx="2007521" cy="856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240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𝐶𝑎𝑙</m:t>
                              </m:r>
                            </m:sub>
                          </m:sSub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𝑏𝐺𝑒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325F56-E1BB-8538-D9FF-C06A0726E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63545" y="1742451"/>
                <a:ext cx="2007521" cy="856388"/>
              </a:xfrm>
              <a:prstGeom prst="rect">
                <a:avLst/>
              </a:prstGeom>
              <a:blipFill>
                <a:blip r:embed="rId6"/>
                <a:stretch>
                  <a:fillRect t="-4242" b="-87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F3759688-497E-17EC-EB9F-4D10ED4CA8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06" t="32600" r="15835" b="47621"/>
          <a:stretch/>
        </p:blipFill>
        <p:spPr>
          <a:xfrm>
            <a:off x="195204" y="3459532"/>
            <a:ext cx="7919615" cy="3105583"/>
          </a:xfrm>
          <a:prstGeom prst="rect">
            <a:avLst/>
          </a:prstGeom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9D94D99-A190-3A9B-6CBD-5CC07B958276}"/>
              </a:ext>
            </a:extLst>
          </p:cNvPr>
          <p:cNvSpPr txBox="1"/>
          <p:nvPr/>
        </p:nvSpPr>
        <p:spPr>
          <a:xfrm>
            <a:off x="390228" y="513878"/>
            <a:ext cx="6848883" cy="31161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Previous Result – Quasi-Elastic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Small contribution to nuclear processes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  <a:latin typeface="Calibri Light"/>
              </a:rPr>
              <a:t>Need to model more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23">
                <a:extLst>
                  <a:ext uri="{FF2B5EF4-FFF2-40B4-BE49-F238E27FC236}">
                    <a16:creationId xmlns:a16="http://schemas.microsoft.com/office/drawing/2014/main" id="{E2C943DD-B376-BA49-DA25-94E4E870F369}"/>
                  </a:ext>
                </a:extLst>
              </p:cNvPr>
              <p:cNvSpPr/>
              <p:nvPr/>
            </p:nvSpPr>
            <p:spPr>
              <a:xfrm>
                <a:off x="1035177" y="2757776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accent6"/>
              </a:solid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u="none" strike="noStrike" kern="1200" cap="none" spc="0" baseline="0" smtClean="0">
                              <a:solidFill>
                                <a:schemeClr val="tx1"/>
                              </a:solidFill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b="0" i="0" u="none" strike="noStrike" kern="1200" cap="none" spc="0" baseline="0" dirty="0">
                  <a:solidFill>
                    <a:schemeClr val="tx1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54" name="Oval 23">
                <a:extLst>
                  <a:ext uri="{FF2B5EF4-FFF2-40B4-BE49-F238E27FC236}">
                    <a16:creationId xmlns:a16="http://schemas.microsoft.com/office/drawing/2014/main" id="{E2C943DD-B376-BA49-DA25-94E4E870F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77" y="2757776"/>
                <a:ext cx="556591" cy="585375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76196" cap="flat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15">
            <a:extLst>
              <a:ext uri="{FF2B5EF4-FFF2-40B4-BE49-F238E27FC236}">
                <a16:creationId xmlns:a16="http://schemas.microsoft.com/office/drawing/2014/main" id="{3966F7F3-4E93-06EF-4126-3605FB95416B}"/>
              </a:ext>
            </a:extLst>
          </p:cNvPr>
          <p:cNvSpPr/>
          <p:nvPr/>
        </p:nvSpPr>
        <p:spPr>
          <a:xfrm>
            <a:off x="4590137" y="2436956"/>
            <a:ext cx="1381411" cy="12950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kern="0" dirty="0">
                <a:solidFill>
                  <a:srgbClr val="000000"/>
                </a:solidFill>
                <a:latin typeface="Calibri"/>
              </a:rPr>
              <a:t>A</a:t>
            </a:r>
            <a:endParaRPr lang="en-GB" sz="4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id="{24198962-8174-1B87-67AC-E7282A4200C1}"/>
              </a:ext>
            </a:extLst>
          </p:cNvPr>
          <p:cNvSpPr/>
          <p:nvPr/>
        </p:nvSpPr>
        <p:spPr>
          <a:xfrm>
            <a:off x="4486326" y="3828516"/>
            <a:ext cx="1161644" cy="107922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alibri"/>
              </a:rPr>
              <a:t>A-1</a:t>
            </a:r>
            <a:endParaRPr lang="en-GB" sz="28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Oval 17">
            <a:extLst>
              <a:ext uri="{FF2B5EF4-FFF2-40B4-BE49-F238E27FC236}">
                <a16:creationId xmlns:a16="http://schemas.microsoft.com/office/drawing/2014/main" id="{323AFB24-8816-E0D7-8D8D-B2A940B5869A}"/>
              </a:ext>
            </a:extLst>
          </p:cNvPr>
          <p:cNvSpPr/>
          <p:nvPr/>
        </p:nvSpPr>
        <p:spPr>
          <a:xfrm>
            <a:off x="5905610" y="3304412"/>
            <a:ext cx="601099" cy="54876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chemeClr val="accent1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07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4961 -0.001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1 -0.00186 L 0.33998 -0.290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4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0756 0.10324 " pathEditMode="relative" rAng="0" ptsTypes="AA">
                                      <p:cBhvr>
                                        <p:cTn id="50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516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21511 0.19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967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/>
      <p:bldP spid="13" grpId="0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D7D8F-7AC1-41B8-A5F4-02BD88D18A40}"/>
              </a:ext>
            </a:extLst>
          </p:cNvPr>
          <p:cNvSpPr/>
          <p:nvPr/>
        </p:nvSpPr>
        <p:spPr>
          <a:xfrm>
            <a:off x="1" y="247244"/>
            <a:ext cx="132516" cy="6487067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9D4E5-EA92-4740-A40B-BC990FCDE5E8}"/>
              </a:ext>
            </a:extLst>
          </p:cNvPr>
          <p:cNvSpPr/>
          <p:nvPr/>
        </p:nvSpPr>
        <p:spPr>
          <a:xfrm>
            <a:off x="-2" y="6603663"/>
            <a:ext cx="3557107" cy="260961"/>
          </a:xfrm>
          <a:prstGeom prst="rect">
            <a:avLst/>
          </a:pr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Rhidian Williams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B16FA-865D-4DB9-A53E-ED9F38A88B7E}"/>
              </a:ext>
            </a:extLst>
          </p:cNvPr>
          <p:cNvSpPr/>
          <p:nvPr/>
        </p:nvSpPr>
        <p:spPr>
          <a:xfrm>
            <a:off x="3557100" y="6603663"/>
            <a:ext cx="5077791" cy="248873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ECF63-6AC4-4E96-B261-C1A4FA0A8B9E}"/>
              </a:ext>
            </a:extLst>
          </p:cNvPr>
          <p:cNvSpPr/>
          <p:nvPr/>
        </p:nvSpPr>
        <p:spPr>
          <a:xfrm>
            <a:off x="8634892" y="6606920"/>
            <a:ext cx="3557107" cy="247244"/>
          </a:xfrm>
          <a:prstGeom prst="rect">
            <a:avLst/>
          </a:prstGeom>
          <a:solidFill>
            <a:srgbClr val="35D7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dirty="0">
                <a:latin typeface="Calibri Light"/>
              </a:rPr>
              <a:t>April 6</a:t>
            </a:r>
            <a:r>
              <a:rPr lang="en-GB" sz="1600" baseline="30000" dirty="0">
                <a:latin typeface="Calibri Light"/>
              </a:rPr>
              <a:t>th</a:t>
            </a:r>
            <a:r>
              <a:rPr lang="en-GB" sz="1600" dirty="0">
                <a:latin typeface="Calibri Light"/>
              </a:rPr>
              <a:t>, 2023 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GB" sz="1600" dirty="0">
                <a:solidFill>
                  <a:srgbClr val="000000"/>
                </a:solidFill>
                <a:latin typeface="Calibri Light"/>
              </a:rPr>
              <a:t>      9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/18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A4AEEBB-B35D-4FDA-B46B-043A2214E520}"/>
              </a:ext>
            </a:extLst>
          </p:cNvPr>
          <p:cNvSpPr/>
          <p:nvPr/>
        </p:nvSpPr>
        <p:spPr>
          <a:xfrm>
            <a:off x="12059095" y="247244"/>
            <a:ext cx="132509" cy="6359675"/>
          </a:xfrm>
          <a:prstGeom prst="rect">
            <a:avLst/>
          </a:prstGeom>
          <a:solidFill>
            <a:srgbClr val="4450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/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+mj-lt"/>
                  </a:rPr>
                  <a:t> 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4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Goals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7609BA-537E-D7F6-197A-7F8F8941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0"/>
                <a:ext cx="12191995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787460-E6E2-10A3-A4AD-51439D58D484}"/>
              </a:ext>
            </a:extLst>
          </p:cNvPr>
          <p:cNvSpPr txBox="1"/>
          <p:nvPr/>
        </p:nvSpPr>
        <p:spPr>
          <a:xfrm>
            <a:off x="2697966" y="673435"/>
            <a:ext cx="6329222" cy="55072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Use </a:t>
            </a:r>
            <a:r>
              <a:rPr lang="en-GB" sz="2800" dirty="0" err="1">
                <a:latin typeface="Calibri Light"/>
              </a:rPr>
              <a:t>eA</a:t>
            </a:r>
            <a:r>
              <a:rPr lang="en-GB" sz="2800" dirty="0">
                <a:latin typeface="Calibri Light"/>
              </a:rPr>
              <a:t> data to constrain models – </a:t>
            </a:r>
            <a:r>
              <a:rPr lang="en-GB" sz="2800" dirty="0" err="1">
                <a:latin typeface="Calibri Light"/>
              </a:rPr>
              <a:t>eA</a:t>
            </a:r>
            <a:r>
              <a:rPr lang="en-GB" sz="2800" dirty="0">
                <a:latin typeface="Calibri Light"/>
              </a:rPr>
              <a:t> and </a:t>
            </a:r>
            <a:r>
              <a:rPr lang="el-GR" sz="2800" dirty="0">
                <a:latin typeface="Calibri Light"/>
              </a:rPr>
              <a:t>ν</a:t>
            </a:r>
            <a:r>
              <a:rPr lang="en-GB" sz="2800" dirty="0">
                <a:latin typeface="Calibri Light"/>
              </a:rPr>
              <a:t>A reactions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Different interactions compare different model aspects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 Light"/>
              </a:rPr>
              <a:t>Improving models reduces neutrino oscillation parameter uncertainty</a:t>
            </a: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  <a:p>
            <a:pPr marL="342900" indent="-342900">
              <a:lnSpc>
                <a:spcPct val="140000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2800" dirty="0">
              <a:latin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A7019-9C8B-107A-F001-103BABC25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2" b="50544"/>
          <a:stretch/>
        </p:blipFill>
        <p:spPr>
          <a:xfrm>
            <a:off x="9267838" y="4886480"/>
            <a:ext cx="2586451" cy="152131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D15415A-F068-72DD-1D00-32D9CD84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" y="5149060"/>
            <a:ext cx="2489977" cy="1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42FE2-212C-A8BB-494D-FD6615AF4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31" t="6041" r="769" b="11063"/>
          <a:stretch/>
        </p:blipFill>
        <p:spPr>
          <a:xfrm>
            <a:off x="173472" y="847612"/>
            <a:ext cx="11845045" cy="5698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A19F9-C728-4FC7-8970-A045BB321E72}"/>
              </a:ext>
            </a:extLst>
          </p:cNvPr>
          <p:cNvSpPr txBox="1"/>
          <p:nvPr/>
        </p:nvSpPr>
        <p:spPr>
          <a:xfrm>
            <a:off x="-790274" y="5816990"/>
            <a:ext cx="13624973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buClr>
                <a:schemeClr val="accent1">
                  <a:lumMod val="75000"/>
                </a:schemeClr>
              </a:buClr>
            </a:pPr>
            <a:r>
              <a:rPr lang="en-GB" sz="3200" dirty="0">
                <a:solidFill>
                  <a:schemeClr val="bg1"/>
                </a:solidFill>
                <a:latin typeface="Calibri Light"/>
              </a:rPr>
              <a:t>We’re </a:t>
            </a:r>
            <a:r>
              <a:rPr lang="en-GB" sz="3200" dirty="0" err="1">
                <a:solidFill>
                  <a:schemeClr val="bg1"/>
                </a:solidFill>
                <a:latin typeface="Calibri Light"/>
              </a:rPr>
              <a:t>gonna</a:t>
            </a:r>
            <a:r>
              <a:rPr lang="en-GB" sz="3200" dirty="0">
                <a:solidFill>
                  <a:schemeClr val="bg1"/>
                </a:solidFill>
                <a:latin typeface="Calibri Light"/>
              </a:rPr>
              <a:t> need cross sections. Lots and lots of cross sections!</a:t>
            </a:r>
          </a:p>
        </p:txBody>
      </p:sp>
    </p:spTree>
    <p:extLst>
      <p:ext uri="{BB962C8B-B14F-4D97-AF65-F5344CB8AC3E}">
        <p14:creationId xmlns:p14="http://schemas.microsoft.com/office/powerpoint/2010/main" val="23985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8505</TotalTime>
  <Words>680</Words>
  <Application>Microsoft Office PowerPoint</Application>
  <PresentationFormat>Widescreen</PresentationFormat>
  <Paragraphs>214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Cambria Math</vt:lpstr>
      <vt:lpstr>Office Theme</vt:lpstr>
      <vt:lpstr>Electrons For Neutrinos (e4ν)  Mapping Neutrino-Nuclei Interactions Using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Many Proton Knock-Out From Nuclear Targets Using Real Photon Beams</dc:title>
  <dc:creator>WILLIAMS R. (901619)</dc:creator>
  <cp:lastModifiedBy>Rhidian Williams</cp:lastModifiedBy>
  <cp:revision>89</cp:revision>
  <dcterms:created xsi:type="dcterms:W3CDTF">2021-09-20T00:22:57Z</dcterms:created>
  <dcterms:modified xsi:type="dcterms:W3CDTF">2023-03-15T16:47:24Z</dcterms:modified>
</cp:coreProperties>
</file>