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6" r:id="rId3"/>
    <p:sldId id="267" r:id="rId4"/>
    <p:sldId id="299" r:id="rId5"/>
    <p:sldId id="268" r:id="rId6"/>
    <p:sldId id="269" r:id="rId7"/>
    <p:sldId id="270" r:id="rId8"/>
    <p:sldId id="265" r:id="rId9"/>
    <p:sldId id="291" r:id="rId10"/>
    <p:sldId id="292" r:id="rId11"/>
    <p:sldId id="277" r:id="rId12"/>
    <p:sldId id="293" r:id="rId13"/>
    <p:sldId id="290" r:id="rId14"/>
    <p:sldId id="302" r:id="rId15"/>
    <p:sldId id="301" r:id="rId16"/>
    <p:sldId id="303" r:id="rId17"/>
    <p:sldId id="296" r:id="rId18"/>
    <p:sldId id="297" r:id="rId19"/>
    <p:sldId id="300" r:id="rId20"/>
  </p:sldIdLst>
  <p:sldSz cx="9144000" cy="6858000" type="screen4x3"/>
  <p:notesSz cx="6997700" cy="9271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FF"/>
    <a:srgbClr val="FF3300"/>
    <a:srgbClr val="FF6633"/>
    <a:srgbClr val="009999"/>
    <a:srgbClr val="F8F8F8"/>
    <a:srgbClr val="FFFF99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491" autoAdjust="0"/>
    <p:restoredTop sz="90941" autoAdjust="0"/>
  </p:normalViewPr>
  <p:slideViewPr>
    <p:cSldViewPr>
      <p:cViewPr>
        <p:scale>
          <a:sx n="59" d="100"/>
          <a:sy n="59" d="100"/>
        </p:scale>
        <p:origin x="-426" y="-252"/>
      </p:cViewPr>
      <p:guideLst>
        <p:guide orient="horz" pos="1920"/>
        <p:guide orient="horz" pos="1776"/>
        <p:guide orient="horz" pos="1728"/>
        <p:guide pos="2112"/>
        <p:guide pos="1056"/>
        <p:guide pos="9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D0BBCAF-9C79-48D9-91CB-E463123205F5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8E46B36-8A61-485C-892B-339AEB278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58" tIns="46479" rIns="92958" bIns="4647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3725"/>
            <a:ext cx="513164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A64A585-9716-4498-BC28-07B48AA2D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ACF10-3B35-4FC7-8657-87C1BADC3E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3480A-AEBE-4280-A6DE-95EB27B7A93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Try to put formula in one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CE536-26D3-495B-8D54-E4FA4C7BD0A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Put a plot before and after CSB subtraction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3B3D-0BB7-4D1F-951B-369936306E0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474AA-1F52-42C3-929A-31D5DD76EBD2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0F66-E2F2-409E-A866-1DE0EF7BA7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D911C-B530-4534-AC32-FF1773250D6F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1E702-0EEF-4148-B18C-A7D12B510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9DADD-4581-42A4-BBAF-856A933FF58F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870BD-E425-4BA3-8DEC-5E8A04B97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31F4D-6A2E-4A17-973B-95DDD1AB98CC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1C287-90A4-4AF8-88FE-8B3D5EB20667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429FE-65F5-4F98-BED5-B67C41D4D5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90C-DF4E-405C-B676-3D9C3F22CC25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64DF-EBD2-40A3-87EC-5F1F833156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E5ED4-36C6-419E-A9BE-571428B00AF9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44CFD-33DF-43D0-97F4-22A8817063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6951D-2EA1-43BF-A798-88C59C3930D8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A8E6B-5150-4449-8F72-90E41A42B7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9226E-F24C-4868-B714-44115A3F55AA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4EF4-2EB1-4E53-884A-A2B10CA1A4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333B8-F372-4673-B769-844C99318D6B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BD2F-DAA8-4F56-96DF-922AB3BF3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DE570-4B54-4A02-B75B-2CC503553A88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5EC5-F634-4A70-B7E4-24BF1F6A6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C96CF4-9759-4C79-BF19-F9D57CC0ECE3}" type="datetime1">
              <a:rPr lang="en-US" smtClean="0"/>
              <a:pPr>
                <a:defRPr/>
              </a:pPr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0EAEDB-188A-43ED-A167-C5B27F8D2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Measurements of F</a:t>
            </a:r>
            <a:r>
              <a:rPr lang="en-US" sz="35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R=</a:t>
            </a:r>
            <a:r>
              <a:rPr lang="el-GR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σ</a:t>
            </a:r>
            <a:r>
              <a:rPr lang="en-US" sz="35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</a:t>
            </a:r>
            <a:r>
              <a:rPr lang="en-US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</a:t>
            </a:r>
            <a:r>
              <a:rPr lang="el-GR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σ</a:t>
            </a:r>
            <a:r>
              <a:rPr lang="en-US" sz="35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3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on Deuteron and Nuclei in the Nucleon Resonance Region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410200"/>
            <a:ext cx="6248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dirty="0" smtClean="0">
                <a:latin typeface="Comic Sans MS" pitchFamily="66" charset="0"/>
              </a:rPr>
              <a:t>January 31, 2009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>
                <a:latin typeface="Comic Sans MS" pitchFamily="66" charset="0"/>
              </a:rPr>
              <a:t>Jlab E02-109/E04-001 (Jan05)</a:t>
            </a:r>
          </a:p>
        </p:txBody>
      </p:sp>
      <p:pic>
        <p:nvPicPr>
          <p:cNvPr id="7" name="Picture 6" descr="Hampton_University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21431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Analysis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Finalized Charge Symmetric Background</a:t>
            </a:r>
          </a:p>
          <a:p>
            <a:r>
              <a:rPr lang="en-US" dirty="0" smtClean="0">
                <a:latin typeface="Comic Sans MS" pitchFamily="66" charset="0"/>
              </a:rPr>
              <a:t>Finalized (Momentum dependent) Cerenkov efficiency correction</a:t>
            </a:r>
          </a:p>
          <a:p>
            <a:r>
              <a:rPr lang="en-US" dirty="0" smtClean="0">
                <a:latin typeface="Comic Sans MS" pitchFamily="66" charset="0"/>
              </a:rPr>
              <a:t>Iterated Electron Cross Sections </a:t>
            </a:r>
          </a:p>
          <a:p>
            <a:r>
              <a:rPr lang="en-US" dirty="0" smtClean="0">
                <a:latin typeface="Comic Sans MS" pitchFamily="66" charset="0"/>
              </a:rPr>
              <a:t>Preliminary </a:t>
            </a:r>
            <a:r>
              <a:rPr lang="en-US" dirty="0" smtClean="0">
                <a:latin typeface="Comic Sans MS" pitchFamily="66" charset="0"/>
                <a:sym typeface="Symbol"/>
              </a:rPr>
              <a:t> dependent </a:t>
            </a:r>
            <a:r>
              <a:rPr lang="en-US" dirty="0" smtClean="0">
                <a:latin typeface="Comic Sans MS" pitchFamily="66" charset="0"/>
              </a:rPr>
              <a:t>A/D Cross Section Ratios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Charge Symmetric Backgrounds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idx="1"/>
          </p:nvPr>
        </p:nvSpPr>
        <p:spPr>
          <a:xfrm>
            <a:off x="3581400" y="1219200"/>
            <a:ext cx="5181600" cy="9144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Subtract off Charge Symmetric electrons by  subtracting off positron Cross-Sections.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082" name="Group 36"/>
          <p:cNvGrpSpPr>
            <a:grpSpLocks/>
          </p:cNvGrpSpPr>
          <p:nvPr/>
        </p:nvGrpSpPr>
        <p:grpSpPr bwMode="auto">
          <a:xfrm>
            <a:off x="502291" y="4733402"/>
            <a:ext cx="3341882" cy="1590875"/>
            <a:chOff x="3528" y="1769"/>
            <a:chExt cx="2180" cy="1237"/>
          </a:xfrm>
        </p:grpSpPr>
        <p:graphicFrame>
          <p:nvGraphicFramePr>
            <p:cNvPr id="3074" name="Object 37"/>
            <p:cNvGraphicFramePr>
              <a:graphicFrameLocks noChangeAspect="1"/>
            </p:cNvGraphicFramePr>
            <p:nvPr/>
          </p:nvGraphicFramePr>
          <p:xfrm>
            <a:off x="3744" y="2736"/>
            <a:ext cx="1578" cy="270"/>
          </p:xfrm>
          <a:graphic>
            <a:graphicData uri="http://schemas.openxmlformats.org/presentationml/2006/ole">
              <p:oleObj spid="_x0000_s3074" name="Equation" r:id="rId4" imgW="1333440" imgH="228600" progId="Equation.3">
                <p:embed/>
              </p:oleObj>
            </a:graphicData>
          </a:graphic>
        </p:graphicFrame>
        <p:sp>
          <p:nvSpPr>
            <p:cNvPr id="3085" name="Line 38"/>
            <p:cNvSpPr>
              <a:spLocks noChangeShapeType="1"/>
            </p:cNvSpPr>
            <p:nvPr/>
          </p:nvSpPr>
          <p:spPr bwMode="auto">
            <a:xfrm flipH="1">
              <a:off x="4543" y="211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39"/>
            <p:cNvGraphicFramePr>
              <a:graphicFrameLocks noChangeAspect="1"/>
            </p:cNvGraphicFramePr>
            <p:nvPr/>
          </p:nvGraphicFramePr>
          <p:xfrm>
            <a:off x="3528" y="1769"/>
            <a:ext cx="2180" cy="301"/>
          </p:xfrm>
          <a:graphic>
            <a:graphicData uri="http://schemas.openxmlformats.org/presentationml/2006/ole">
              <p:oleObj spid="_x0000_s3075" name="Equation" r:id="rId5" imgW="1752480" imgH="241200" progId="Equation.3">
                <p:embed/>
              </p:oleObj>
            </a:graphicData>
          </a:graphic>
        </p:graphicFrame>
        <p:sp>
          <p:nvSpPr>
            <p:cNvPr id="3086" name="Text Box 40"/>
            <p:cNvSpPr txBox="1">
              <a:spLocks noChangeArrowheads="1"/>
            </p:cNvSpPr>
            <p:nvPr/>
          </p:nvSpPr>
          <p:spPr bwMode="auto">
            <a:xfrm>
              <a:off x="3648" y="2354"/>
              <a:ext cx="196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Comic Sans MS" pitchFamily="66" charset="0"/>
                </a:rPr>
                <a:t>Polynomial Fit across Theta</a:t>
              </a:r>
            </a:p>
          </p:txBody>
        </p:sp>
      </p:grpSp>
      <p:sp>
        <p:nvSpPr>
          <p:cNvPr id="3081" name="Text Box 35"/>
          <p:cNvSpPr txBox="1">
            <a:spLocks noChangeArrowheads="1"/>
          </p:cNvSpPr>
          <p:nvPr/>
        </p:nvSpPr>
        <p:spPr bwMode="auto">
          <a:xfrm>
            <a:off x="838200" y="4038600"/>
            <a:ext cx="24177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omic Sans MS" pitchFamily="66" charset="0"/>
              </a:rPr>
              <a:t>Parameterized e+ CS</a:t>
            </a:r>
          </a:p>
        </p:txBody>
      </p:sp>
      <p:pic>
        <p:nvPicPr>
          <p:cNvPr id="13" name="Picture 12" descr="pos_c1_2.3_4th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914400"/>
            <a:ext cx="3124200" cy="3124200"/>
          </a:xfrm>
          <a:prstGeom prst="rect">
            <a:avLst/>
          </a:prstGeom>
        </p:spPr>
      </p:pic>
      <p:pic>
        <p:nvPicPr>
          <p:cNvPr id="14" name="Picture 13" descr="thetafit_c1_2.3_4th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8288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Cerenkov Efficiency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13716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</a:rPr>
              <a:t>Check Cerenkov for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Momentum Dependent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</a:rPr>
              <a:t>Efficiency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Identify Electron with </a:t>
            </a:r>
            <a:r>
              <a:rPr lang="en-US" dirty="0" smtClean="0">
                <a:latin typeface="Comic Sans MS" pitchFamily="66" charset="0"/>
              </a:rPr>
              <a:t>Calorimeter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hsstrk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&gt; 0.7)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Cerenkov cut (</a:t>
            </a:r>
            <a:r>
              <a:rPr lang="en-US" dirty="0" err="1" smtClean="0">
                <a:latin typeface="Comic Sans MS" pitchFamily="66" charset="0"/>
              </a:rPr>
              <a:t>npe</a:t>
            </a:r>
            <a:r>
              <a:rPr lang="en-US" dirty="0" smtClean="0">
                <a:latin typeface="Comic Sans MS" pitchFamily="66" charset="0"/>
              </a:rPr>
              <a:t> &gt;2) efficiency is position dependent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-&gt; ∆p/p dependence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Weighted average </a:t>
            </a:r>
            <a:r>
              <a:rPr lang="en-US" dirty="0" smtClean="0">
                <a:latin typeface="Comic Sans MS" pitchFamily="66" charset="0"/>
              </a:rPr>
              <a:t>over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all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the runs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8" descr="cer_cor_0.25_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971800"/>
            <a:ext cx="4419600" cy="35366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600" y="3429000"/>
            <a:ext cx="3873500" cy="2950865"/>
            <a:chOff x="4914900" y="1701800"/>
            <a:chExt cx="3873500" cy="2950865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5143500" y="1701800"/>
              <a:ext cx="2463800" cy="24511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5435600" y="2397125"/>
              <a:ext cx="939800" cy="1095375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676900" y="1708150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Cerenkov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7645400" y="35687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Mirrors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4914900" y="4191000"/>
              <a:ext cx="3429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Gap between the mirrors</a:t>
              </a:r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V="1">
              <a:off x="6362700" y="3517900"/>
              <a:ext cx="46038" cy="73660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6426200" y="2384425"/>
              <a:ext cx="952500" cy="1095375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rot="10800000">
              <a:off x="6007100" y="3136900"/>
              <a:ext cx="1638300" cy="61595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1"/>
            </p:cNvCxnSpPr>
            <p:nvPr/>
          </p:nvCxnSpPr>
          <p:spPr>
            <a:xfrm rot="10800000">
              <a:off x="6692900" y="2882900"/>
              <a:ext cx="952500" cy="86995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7"/>
            <p:cNvSpPr txBox="1">
              <a:spLocks noChangeArrowheads="1"/>
            </p:cNvSpPr>
            <p:nvPr/>
          </p:nvSpPr>
          <p:spPr bwMode="auto">
            <a:xfrm>
              <a:off x="5448300" y="2012950"/>
              <a:ext cx="2324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4</a:t>
              </a:r>
              <a:r>
                <a:rPr lang="en-US" dirty="0"/>
                <a:t>F</a:t>
              </a:r>
              <a:r>
                <a:rPr lang="en-US" baseline="-25000" dirty="0"/>
                <a:t>10</a:t>
              </a:r>
              <a:r>
                <a:rPr lang="en-US" dirty="0"/>
                <a:t> , 0.6 </a:t>
              </a:r>
              <a:r>
                <a:rPr lang="en-US" dirty="0" err="1"/>
                <a:t>Atm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comp52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52959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Monte Carlo Ratio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343400" cy="5257800"/>
          </a:xfrm>
        </p:spPr>
        <p:txBody>
          <a:bodyPr>
            <a:noAutofit/>
          </a:bodyPr>
          <a:lstStyle/>
          <a:p>
            <a:pPr marL="365760" indent="-457200">
              <a:spcBef>
                <a:spcPts val="1200"/>
              </a:spcBef>
              <a:buAutoNum type="arabicParenBoth"/>
            </a:pPr>
            <a:r>
              <a:rPr lang="en-US" sz="2000" dirty="0" smtClean="0">
                <a:latin typeface="Comic Sans MS" pitchFamily="66" charset="0"/>
              </a:rPr>
              <a:t>Generate </a:t>
            </a:r>
            <a:r>
              <a:rPr lang="en-US" sz="2000" dirty="0">
                <a:latin typeface="Comic Sans MS" pitchFamily="66" charset="0"/>
              </a:rPr>
              <a:t>MC events with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</a:t>
            </a:r>
            <a:r>
              <a:rPr lang="en-US" sz="2000" dirty="0" smtClean="0">
                <a:latin typeface="Comic Sans MS" pitchFamily="66" charset="0"/>
              </a:rPr>
              <a:t> model weighting (radiative contributions included).</a:t>
            </a:r>
          </a:p>
          <a:p>
            <a:pPr marL="365760">
              <a:spcBef>
                <a:spcPts val="1200"/>
              </a:spcBef>
              <a:buNone/>
            </a:pPr>
            <a:r>
              <a:rPr lang="en-US" sz="2000" dirty="0" smtClean="0">
                <a:latin typeface="Comic Sans MS" pitchFamily="66" charset="0"/>
              </a:rPr>
              <a:t>(2</a:t>
            </a:r>
            <a:r>
              <a:rPr lang="en-US" sz="2000" dirty="0">
                <a:latin typeface="Comic Sans MS" pitchFamily="66" charset="0"/>
              </a:rPr>
              <a:t>) Scale the MC yield by </a:t>
            </a:r>
            <a:r>
              <a:rPr lang="en-US" sz="2000" dirty="0" err="1" smtClean="0"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latin typeface="Comic Sans MS" pitchFamily="66" charset="0"/>
              </a:rPr>
              <a:t>Data</a:t>
            </a:r>
            <a:r>
              <a:rPr lang="en-US" sz="2000" dirty="0" smtClean="0">
                <a:latin typeface="Comic Sans MS" pitchFamily="66" charset="0"/>
              </a:rPr>
              <a:t>/L</a:t>
            </a:r>
            <a:r>
              <a:rPr lang="en-US" sz="2000" baseline="-25000" dirty="0" smtClean="0">
                <a:latin typeface="Comic Sans MS" pitchFamily="66" charset="0"/>
              </a:rPr>
              <a:t>MC</a:t>
            </a:r>
            <a:r>
              <a:rPr lang="en-US" sz="2000" dirty="0" smtClean="0">
                <a:latin typeface="Comic Sans MS" pitchFamily="66" charset="0"/>
              </a:rPr>
              <a:t>, where </a:t>
            </a:r>
            <a:r>
              <a:rPr lang="en-US" sz="2000" dirty="0">
                <a:latin typeface="Comic Sans MS" pitchFamily="66" charset="0"/>
              </a:rPr>
              <a:t>L</a:t>
            </a:r>
            <a:r>
              <a:rPr lang="en-US" sz="2000" baseline="-25000" dirty="0">
                <a:latin typeface="Comic Sans MS" pitchFamily="66" charset="0"/>
              </a:rPr>
              <a:t>MC</a:t>
            </a:r>
            <a:r>
              <a:rPr lang="en-US" sz="2000" dirty="0">
                <a:latin typeface="Comic Sans MS" pitchFamily="66" charset="0"/>
              </a:rPr>
              <a:t> is that needed to produce </a:t>
            </a:r>
            <a:r>
              <a:rPr lang="en-US" sz="2000" dirty="0" err="1" smtClean="0">
                <a:latin typeface="Comic Sans MS" pitchFamily="66" charset="0"/>
              </a:rPr>
              <a:t>N</a:t>
            </a:r>
            <a:r>
              <a:rPr lang="en-US" sz="2000" baseline="-25000" dirty="0" err="1" smtClean="0">
                <a:latin typeface="Comic Sans MS" pitchFamily="66" charset="0"/>
              </a:rPr>
              <a:t>gen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for </a:t>
            </a:r>
            <a:r>
              <a:rPr lang="en-US" sz="2000" dirty="0">
                <a:latin typeface="Comic Sans MS" pitchFamily="66" charset="0"/>
              </a:rPr>
              <a:t>the given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</a:t>
            </a:r>
            <a:r>
              <a:rPr lang="en-US" sz="2000" baseline="-25000" dirty="0" smtClean="0">
                <a:latin typeface="Comic Sans MS" pitchFamily="66" charset="0"/>
              </a:rPr>
              <a:t>mod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and phase </a:t>
            </a:r>
            <a:r>
              <a:rPr lang="en-US" sz="2000" dirty="0" smtClean="0">
                <a:latin typeface="Comic Sans MS" pitchFamily="66" charset="0"/>
              </a:rPr>
              <a:t>space generated </a:t>
            </a:r>
            <a:r>
              <a:rPr lang="en-US" sz="2000" dirty="0">
                <a:latin typeface="Comic Sans MS" pitchFamily="66" charset="0"/>
              </a:rPr>
              <a:t>into.</a:t>
            </a:r>
          </a:p>
          <a:p>
            <a:pPr marL="365760">
              <a:spcBef>
                <a:spcPts val="1200"/>
              </a:spcBef>
              <a:buNone/>
            </a:pPr>
            <a:r>
              <a:rPr lang="en-US" sz="2000" dirty="0">
                <a:latin typeface="Comic Sans MS" pitchFamily="66" charset="0"/>
              </a:rPr>
              <a:t>(3) Add background contributions </a:t>
            </a:r>
            <a:r>
              <a:rPr lang="en-US" sz="2000" dirty="0" smtClean="0">
                <a:latin typeface="Comic Sans MS" pitchFamily="66" charset="0"/>
              </a:rPr>
              <a:t>to </a:t>
            </a:r>
            <a:r>
              <a:rPr lang="en-US" sz="2000" dirty="0" smtClean="0">
                <a:latin typeface="Comic Sans MS" pitchFamily="66" charset="0"/>
              </a:rPr>
              <a:t>MC</a:t>
            </a:r>
            <a:endParaRPr lang="en-US" sz="2000" dirty="0">
              <a:latin typeface="Comic Sans MS" pitchFamily="66" charset="0"/>
            </a:endParaRPr>
          </a:p>
          <a:p>
            <a:pPr marL="365760">
              <a:spcBef>
                <a:spcPts val="1200"/>
              </a:spcBef>
              <a:buNone/>
            </a:pPr>
            <a:r>
              <a:rPr lang="es-ES" sz="2000" dirty="0">
                <a:latin typeface="Comic Sans MS" pitchFamily="66" charset="0"/>
              </a:rPr>
              <a:t>(4) </a:t>
            </a:r>
            <a:r>
              <a:rPr lang="es-ES" sz="2000" dirty="0" smtClean="0">
                <a:latin typeface="Comic Sans MS" pitchFamily="66" charset="0"/>
              </a:rPr>
              <a:t>d</a:t>
            </a:r>
            <a:r>
              <a:rPr lang="es-ES" sz="2000" dirty="0" smtClean="0">
                <a:latin typeface="Comic Sans MS" pitchFamily="66" charset="0"/>
                <a:sym typeface="Symbol"/>
              </a:rPr>
              <a:t></a:t>
            </a:r>
            <a:r>
              <a:rPr lang="es-ES" sz="2000" dirty="0" smtClean="0">
                <a:latin typeface="Comic Sans MS" pitchFamily="66" charset="0"/>
              </a:rPr>
              <a:t> (</a:t>
            </a:r>
            <a:r>
              <a:rPr lang="es-ES" sz="2000" dirty="0" smtClean="0">
                <a:latin typeface="Comic Sans MS" pitchFamily="66" charset="0"/>
                <a:sym typeface="Symbol"/>
              </a:rPr>
              <a:t></a:t>
            </a:r>
            <a:r>
              <a:rPr lang="es-ES" sz="2000" dirty="0" smtClean="0">
                <a:latin typeface="Comic Sans MS" pitchFamily="66" charset="0"/>
              </a:rPr>
              <a:t>, </a:t>
            </a:r>
            <a:r>
              <a:rPr lang="es-ES" sz="2000" dirty="0" smtClean="0">
                <a:latin typeface="Comic Sans MS" pitchFamily="66" charset="0"/>
                <a:sym typeface="Symbol"/>
              </a:rPr>
              <a:t></a:t>
            </a:r>
            <a:r>
              <a:rPr lang="es-ES" sz="2000" dirty="0" smtClean="0">
                <a:latin typeface="Comic Sans MS" pitchFamily="66" charset="0"/>
              </a:rPr>
              <a:t>) </a:t>
            </a:r>
            <a:r>
              <a:rPr lang="es-ES" sz="2000" dirty="0">
                <a:latin typeface="Comic Sans MS" pitchFamily="66" charset="0"/>
              </a:rPr>
              <a:t>= </a:t>
            </a:r>
            <a:r>
              <a:rPr lang="es-ES" sz="2000" dirty="0" err="1" smtClean="0">
                <a:latin typeface="Comic Sans MS" pitchFamily="66" charset="0"/>
              </a:rPr>
              <a:t>d</a:t>
            </a:r>
            <a:r>
              <a:rPr lang="es-ES" sz="2000" dirty="0" err="1" smtClean="0">
                <a:latin typeface="Comic Sans MS" pitchFamily="66" charset="0"/>
                <a:sym typeface="Symbol"/>
              </a:rPr>
              <a:t></a:t>
            </a:r>
            <a:r>
              <a:rPr lang="es-ES" sz="2000" baseline="-25000" dirty="0" err="1" smtClean="0">
                <a:latin typeface="Comic Sans MS" pitchFamily="66" charset="0"/>
                <a:sym typeface="Symbol"/>
              </a:rPr>
              <a:t>mod</a:t>
            </a:r>
            <a:r>
              <a:rPr lang="es-ES" sz="2000" dirty="0" smtClean="0">
                <a:latin typeface="Comic Sans MS" pitchFamily="66" charset="0"/>
              </a:rPr>
              <a:t> (</a:t>
            </a:r>
            <a:r>
              <a:rPr lang="es-ES" sz="2000" dirty="0" smtClean="0">
                <a:latin typeface="Comic Sans MS" pitchFamily="66" charset="0"/>
                <a:sym typeface="Symbol"/>
              </a:rPr>
              <a:t></a:t>
            </a:r>
            <a:r>
              <a:rPr lang="es-ES" sz="2000" dirty="0" smtClean="0">
                <a:latin typeface="Comic Sans MS" pitchFamily="66" charset="0"/>
              </a:rPr>
              <a:t>, </a:t>
            </a:r>
            <a:r>
              <a:rPr lang="es-ES" sz="2000" dirty="0" smtClean="0">
                <a:latin typeface="Comic Sans MS" pitchFamily="66" charset="0"/>
                <a:sym typeface="Symbol"/>
              </a:rPr>
              <a:t></a:t>
            </a:r>
            <a:r>
              <a:rPr lang="es-ES" sz="2000" dirty="0" smtClean="0">
                <a:latin typeface="Comic Sans MS" pitchFamily="66" charset="0"/>
              </a:rPr>
              <a:t>) * </a:t>
            </a:r>
            <a:r>
              <a:rPr lang="es-ES" sz="2000" dirty="0" err="1" smtClean="0">
                <a:latin typeface="Comic Sans MS" pitchFamily="66" charset="0"/>
              </a:rPr>
              <a:t>Y</a:t>
            </a:r>
            <a:r>
              <a:rPr lang="es-ES" sz="2000" baseline="-25000" dirty="0" err="1" smtClean="0">
                <a:latin typeface="Comic Sans MS" pitchFamily="66" charset="0"/>
              </a:rPr>
              <a:t>data</a:t>
            </a:r>
            <a:r>
              <a:rPr lang="es-ES" sz="2000" dirty="0" smtClean="0">
                <a:latin typeface="Comic Sans MS" pitchFamily="66" charset="0"/>
              </a:rPr>
              <a:t>/Y</a:t>
            </a:r>
            <a:r>
              <a:rPr lang="es-ES" sz="2000" baseline="-25000" dirty="0" smtClean="0">
                <a:latin typeface="Comic Sans MS" pitchFamily="66" charset="0"/>
              </a:rPr>
              <a:t>MC</a:t>
            </a:r>
            <a:endParaRPr lang="es-ES" sz="2000" baseline="-25000" dirty="0">
              <a:latin typeface="Comic Sans MS" pitchFamily="66" charset="0"/>
            </a:endParaRPr>
          </a:p>
          <a:p>
            <a:pPr marL="365760">
              <a:spcBef>
                <a:spcPts val="1200"/>
              </a:spcBef>
              <a:buNone/>
            </a:pPr>
            <a:r>
              <a:rPr lang="en-US" sz="2000" i="1" dirty="0" smtClean="0">
                <a:latin typeface="Comic Sans MS" pitchFamily="66" charset="0"/>
              </a:rPr>
              <a:t>    Where Y is </a:t>
            </a:r>
            <a:r>
              <a:rPr lang="en-US" sz="2000" i="1" dirty="0">
                <a:latin typeface="Comic Sans MS" pitchFamily="66" charset="0"/>
              </a:rPr>
              <a:t>the yield for </a:t>
            </a:r>
            <a:r>
              <a:rPr lang="en-US" sz="2000" i="1" dirty="0" smtClean="0">
                <a:latin typeface="Comic Sans MS" pitchFamily="66" charset="0"/>
              </a:rPr>
              <a:t>events with </a:t>
            </a:r>
            <a:r>
              <a:rPr lang="en-US" sz="2000" i="1" dirty="0">
                <a:latin typeface="Comic Sans MS" pitchFamily="66" charset="0"/>
              </a:rPr>
              <a:t>any value of </a:t>
            </a:r>
            <a:r>
              <a:rPr lang="en-US" sz="2000" i="1" dirty="0" smtClean="0">
                <a:latin typeface="Comic Sans MS" pitchFamily="66" charset="0"/>
                <a:sym typeface="Symbol"/>
              </a:rPr>
              <a:t></a:t>
            </a:r>
            <a:r>
              <a:rPr lang="en-US" sz="2000" i="1" dirty="0" smtClean="0">
                <a:latin typeface="Comic Sans MS" pitchFamily="66" charset="0"/>
              </a:rPr>
              <a:t>, </a:t>
            </a:r>
            <a:r>
              <a:rPr lang="en-US" sz="2000" i="1" dirty="0">
                <a:latin typeface="Comic Sans MS" pitchFamily="66" charset="0"/>
              </a:rPr>
              <a:t>i.e. </a:t>
            </a:r>
            <a:r>
              <a:rPr lang="en-US" sz="2000" i="1" dirty="0" smtClean="0">
                <a:latin typeface="Comic Sans MS" pitchFamily="66" charset="0"/>
              </a:rPr>
              <a:t>this integrates over </a:t>
            </a:r>
            <a:r>
              <a:rPr lang="en-US" sz="2000" i="1" dirty="0" smtClean="0">
                <a:latin typeface="Comic Sans MS" pitchFamily="66" charset="0"/>
                <a:sym typeface="Symbol"/>
              </a:rPr>
              <a:t>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09801">
            <a:off x="4094224" y="3039963"/>
            <a:ext cx="47634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</a:t>
            </a:r>
          </a:p>
        </p:txBody>
      </p:sp>
      <p:pic>
        <p:nvPicPr>
          <p:cNvPr id="9" name="Picture 8" descr="sigma_mul_1.2_1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90600"/>
            <a:ext cx="6208639" cy="4968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Electron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81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Christy (proton) /</a:t>
            </a:r>
            <a:r>
              <a:rPr lang="en-US" sz="2400" dirty="0" err="1" smtClean="0">
                <a:latin typeface="Comic Sans MS" pitchFamily="66" charset="0"/>
              </a:rPr>
              <a:t>Bosted</a:t>
            </a:r>
            <a:r>
              <a:rPr lang="en-US" sz="2400" dirty="0" smtClean="0">
                <a:latin typeface="Comic Sans MS" pitchFamily="66" charset="0"/>
              </a:rPr>
              <a:t>  (nuclear) Model </a:t>
            </a: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Currently in iterating process  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Small Correction to Cross Sections in next iterations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56260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M.E. Christy, P. </a:t>
            </a:r>
            <a:r>
              <a:rPr lang="en-US" sz="1600" b="1" dirty="0" err="1" smtClean="0">
                <a:latin typeface="Comic Sans MS" pitchFamily="66" charset="0"/>
              </a:rPr>
              <a:t>Bosted</a:t>
            </a:r>
            <a:r>
              <a:rPr lang="en-US" sz="1600" b="1" dirty="0" smtClean="0">
                <a:latin typeface="Comic Sans MS" pitchFamily="66" charset="0"/>
              </a:rPr>
              <a:t>, arXiv:0712.3731 [</a:t>
            </a:r>
            <a:r>
              <a:rPr lang="en-US" sz="1600" b="1" dirty="0" err="1" smtClean="0">
                <a:latin typeface="Comic Sans MS" pitchFamily="66" charset="0"/>
              </a:rPr>
              <a:t>hep</a:t>
            </a:r>
            <a:r>
              <a:rPr lang="en-US" sz="1600" b="1" dirty="0" smtClean="0">
                <a:latin typeface="Comic Sans MS" pitchFamily="66" charset="0"/>
              </a:rPr>
              <a:t>-ph]</a:t>
            </a:r>
          </a:p>
          <a:p>
            <a:r>
              <a:rPr lang="en-US" sz="1600" b="1" dirty="0" smtClean="0">
                <a:latin typeface="Comic Sans MS" pitchFamily="66" charset="0"/>
              </a:rPr>
              <a:t>P. </a:t>
            </a:r>
            <a:r>
              <a:rPr lang="en-US" sz="1600" b="1" dirty="0" err="1" smtClean="0">
                <a:latin typeface="Comic Sans MS" pitchFamily="66" charset="0"/>
              </a:rPr>
              <a:t>Bosted</a:t>
            </a:r>
            <a:r>
              <a:rPr lang="en-US" sz="1600" b="1" dirty="0" smtClean="0">
                <a:latin typeface="Comic Sans MS" pitchFamily="66" charset="0"/>
              </a:rPr>
              <a:t>, M.E. Christy, Phys.Rev.C77:065206,2008.</a:t>
            </a:r>
            <a:endParaRPr lang="en-U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9909801">
            <a:off x="1629404" y="3596107"/>
            <a:ext cx="65588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Electron Cross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Content Placeholder 6" descr="sigma_mul_2.3_4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762000"/>
            <a:ext cx="3962400" cy="3170758"/>
          </a:xfrm>
        </p:spPr>
      </p:pic>
      <p:pic>
        <p:nvPicPr>
          <p:cNvPr id="10" name="Picture 9" descr="sigma_mul_4.6_17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26266"/>
            <a:ext cx="4038600" cy="323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219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Over all, the model has good agreement with data.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Some discrepancies mainly at Quasi-Elastic peak for heavy nuclei.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 descr="sigma_mul_3.5_3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82" y="3657600"/>
            <a:ext cx="3999441" cy="32003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39135" y="4240592"/>
            <a:ext cx="4747589" cy="602956"/>
            <a:chOff x="839135" y="4240592"/>
            <a:chExt cx="4747589" cy="602956"/>
          </a:xfrm>
        </p:grpSpPr>
        <p:sp>
          <p:nvSpPr>
            <p:cNvPr id="13" name="Oval 12"/>
            <p:cNvSpPr/>
            <p:nvPr/>
          </p:nvSpPr>
          <p:spPr>
            <a:xfrm rot="20192196">
              <a:off x="4877466" y="4310148"/>
              <a:ext cx="709258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192196">
              <a:off x="839135" y="4240592"/>
              <a:ext cx="510717" cy="4101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cross section ratio </a:t>
            </a:r>
            <a:r>
              <a:rPr lang="en-US" dirty="0" smtClean="0">
                <a:latin typeface="Comic Sans MS" pitchFamily="66" charset="0"/>
                <a:sym typeface="Symbol"/>
              </a:rPr>
              <a:t>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A</a:t>
            </a:r>
            <a:r>
              <a:rPr lang="en-US" dirty="0" smtClean="0">
                <a:latin typeface="Comic Sans MS" pitchFamily="66" charset="0"/>
                <a:sym typeface="Symbol"/>
              </a:rPr>
              <a:t>/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9909801">
            <a:off x="4170424" y="3420962"/>
            <a:ext cx="47634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3B40FC-736C-4945-9845-408178E07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1600200"/>
          <a:ext cx="2514600" cy="1090670"/>
        </p:xfrm>
        <a:graphic>
          <a:graphicData uri="http://schemas.openxmlformats.org/presentationml/2006/ole">
            <p:oleObj spid="_x0000_s29698" name="Equation" r:id="rId3" imgW="1054080" imgH="457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19200" y="2819400"/>
          <a:ext cx="2189162" cy="971550"/>
        </p:xfrm>
        <a:graphic>
          <a:graphicData uri="http://schemas.openxmlformats.org/presentationml/2006/ole">
            <p:oleObj spid="_x0000_s29699" name="Equation" r:id="rId4" imgW="1028520" imgH="45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4267200"/>
          <a:ext cx="2491317" cy="838200"/>
        </p:xfrm>
        <a:graphic>
          <a:graphicData uri="http://schemas.openxmlformats.org/presentationml/2006/ole">
            <p:oleObj spid="_x0000_s29700" name="Equation" r:id="rId5" imgW="1358640" imgH="45720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0" y="3048000"/>
          <a:ext cx="1143000" cy="444500"/>
        </p:xfrm>
        <a:graphic>
          <a:graphicData uri="http://schemas.openxmlformats.org/presentationml/2006/ole">
            <p:oleObj spid="_x0000_s29701" name="Equation" r:id="rId6" imgW="355320" imgH="17748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0" y="4419600"/>
          <a:ext cx="1208088" cy="457200"/>
        </p:xfrm>
        <a:graphic>
          <a:graphicData uri="http://schemas.openxmlformats.org/presentationml/2006/ole">
            <p:oleObj spid="_x0000_s29702" name="Equation" r:id="rId7" imgW="330120" imgH="177480" progId="Equation.3">
              <p:embed/>
            </p:oleObj>
          </a:graphicData>
        </a:graphic>
      </p:graphicFrame>
      <p:pic>
        <p:nvPicPr>
          <p:cNvPr id="39" name="Picture 38" descr="sigratio_q2_2.0_fe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914400"/>
            <a:ext cx="6139295" cy="5943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429000" y="4876800"/>
            <a:ext cx="4038600" cy="1371600"/>
            <a:chOff x="3429000" y="1828800"/>
            <a:chExt cx="4038600" cy="1371600"/>
          </a:xfrm>
        </p:grpSpPr>
        <p:sp>
          <p:nvSpPr>
            <p:cNvPr id="29" name="TextBox 28"/>
            <p:cNvSpPr txBox="1"/>
            <p:nvPr/>
          </p:nvSpPr>
          <p:spPr>
            <a:xfrm>
              <a:off x="6172200" y="1828800"/>
              <a:ext cx="1295400" cy="4426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</a:t>
              </a:r>
              <a:r>
                <a:rPr lang="en-US" sz="2000" baseline="-25000" dirty="0" smtClean="0">
                  <a:sym typeface="Symbol"/>
                </a:rPr>
                <a:t></a:t>
              </a:r>
              <a:r>
                <a:rPr lang="en-US" sz="2000" dirty="0" smtClean="0">
                  <a:sym typeface="Symbol"/>
                </a:rPr>
                <a:t>=0.5171</a:t>
              </a:r>
              <a:endParaRPr lang="en-US" sz="2000" baseline="-25000" dirty="0"/>
            </a:p>
          </p:txBody>
        </p:sp>
        <p:grpSp>
          <p:nvGrpSpPr>
            <p:cNvPr id="30" name="Group 34"/>
            <p:cNvGrpSpPr/>
            <p:nvPr/>
          </p:nvGrpSpPr>
          <p:grpSpPr>
            <a:xfrm>
              <a:off x="3429000" y="2133600"/>
              <a:ext cx="3354388" cy="1066800"/>
              <a:chOff x="3429000" y="2133600"/>
              <a:chExt cx="3354388" cy="10668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4725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55633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6630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429000" y="2133600"/>
                <a:ext cx="1295400" cy="4426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ym typeface="Symbol"/>
                  </a:rPr>
                  <a:t></a:t>
                </a:r>
                <a:r>
                  <a:rPr lang="en-US" sz="2000" baseline="-25000" dirty="0" smtClean="0">
                    <a:sym typeface="Symbol"/>
                  </a:rPr>
                  <a:t>p</a:t>
                </a:r>
                <a:r>
                  <a:rPr lang="en-US" sz="2000" dirty="0" smtClean="0">
                    <a:sym typeface="Symbol"/>
                  </a:rPr>
                  <a:t>=0.5629</a:t>
                </a:r>
                <a:endParaRPr lang="en-US" sz="2000" baseline="-250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16200000" flipH="1">
                <a:off x="4305300" y="2628900"/>
                <a:ext cx="609600" cy="5334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5638800" y="2362200"/>
                <a:ext cx="914400" cy="7620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3429000" y="3352800"/>
            <a:ext cx="3962400" cy="1447800"/>
            <a:chOff x="3429000" y="1752600"/>
            <a:chExt cx="3962400" cy="14478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0" y="1752600"/>
              <a:ext cx="1295400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</a:t>
              </a:r>
              <a:r>
                <a:rPr lang="en-US" sz="2000" baseline="-25000" dirty="0" smtClean="0">
                  <a:sym typeface="Symbol"/>
                </a:rPr>
                <a:t></a:t>
              </a:r>
              <a:r>
                <a:rPr lang="en-US" sz="2000" dirty="0" smtClean="0">
                  <a:sym typeface="Symbol"/>
                </a:rPr>
                <a:t>=0.8171</a:t>
              </a:r>
              <a:endParaRPr lang="en-US" sz="2000" baseline="-25000" dirty="0"/>
            </a:p>
          </p:txBody>
        </p:sp>
        <p:grpSp>
          <p:nvGrpSpPr>
            <p:cNvPr id="21" name="Group 34"/>
            <p:cNvGrpSpPr/>
            <p:nvPr/>
          </p:nvGrpSpPr>
          <p:grpSpPr>
            <a:xfrm>
              <a:off x="3429000" y="2209800"/>
              <a:ext cx="3354388" cy="990600"/>
              <a:chOff x="3429000" y="2209800"/>
              <a:chExt cx="3354388" cy="9906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4725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55633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6630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429000" y="2209800"/>
                <a:ext cx="1295400" cy="4426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ym typeface="Symbol"/>
                  </a:rPr>
                  <a:t></a:t>
                </a:r>
                <a:r>
                  <a:rPr lang="en-US" sz="2000" baseline="-25000" dirty="0" smtClean="0">
                    <a:sym typeface="Symbol"/>
                  </a:rPr>
                  <a:t>p</a:t>
                </a:r>
                <a:r>
                  <a:rPr lang="en-US" sz="2000" dirty="0" smtClean="0">
                    <a:sym typeface="Symbol"/>
                  </a:rPr>
                  <a:t>=0.8437</a:t>
                </a:r>
                <a:endParaRPr lang="en-US" sz="2000" baseline="-250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4381500" y="2705100"/>
                <a:ext cx="533400" cy="4572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5638800" y="2286000"/>
                <a:ext cx="990600" cy="8382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429000" y="1752600"/>
            <a:ext cx="3733800" cy="1524000"/>
            <a:chOff x="3429000" y="1676400"/>
            <a:chExt cx="3733800" cy="1524000"/>
          </a:xfrm>
        </p:grpSpPr>
        <p:sp>
          <p:nvSpPr>
            <p:cNvPr id="11" name="TextBox 10"/>
            <p:cNvSpPr txBox="1"/>
            <p:nvPr/>
          </p:nvSpPr>
          <p:spPr>
            <a:xfrm>
              <a:off x="5867400" y="1676400"/>
              <a:ext cx="1295400" cy="4426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</a:t>
              </a:r>
              <a:r>
                <a:rPr lang="en-US" sz="2000" baseline="-25000" dirty="0" smtClean="0">
                  <a:sym typeface="Symbol"/>
                </a:rPr>
                <a:t></a:t>
              </a:r>
              <a:r>
                <a:rPr lang="en-US" sz="2000" dirty="0" smtClean="0">
                  <a:sym typeface="Symbol"/>
                </a:rPr>
                <a:t>=0.9011</a:t>
              </a:r>
              <a:endParaRPr lang="en-US" sz="2000" baseline="-25000" dirty="0"/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3429000" y="2133600"/>
              <a:ext cx="3354388" cy="1066800"/>
              <a:chOff x="3429000" y="2133600"/>
              <a:chExt cx="3354388" cy="10668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4725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55633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6630194" y="3047206"/>
                <a:ext cx="3048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429000" y="2209800"/>
                <a:ext cx="1295400" cy="4426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ym typeface="Symbol"/>
                  </a:rPr>
                  <a:t></a:t>
                </a:r>
                <a:r>
                  <a:rPr lang="en-US" sz="2000" baseline="-25000" dirty="0" smtClean="0">
                    <a:sym typeface="Symbol"/>
                  </a:rPr>
                  <a:t>p</a:t>
                </a:r>
                <a:r>
                  <a:rPr lang="en-US" sz="2000" dirty="0" smtClean="0">
                    <a:sym typeface="Symbol"/>
                  </a:rPr>
                  <a:t>=0.9164</a:t>
                </a:r>
                <a:endParaRPr lang="en-US" sz="2000" baseline="-250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16200000" flipH="1">
                <a:off x="4381500" y="2705100"/>
                <a:ext cx="533400" cy="4572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410200" y="2438400"/>
                <a:ext cx="1066800" cy="4572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Faulty Discriminator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8229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Sx1 hodoscopes faulty discriminator caused low efficiency in some channels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Solution: Implementing Position dependent trigger efficiency (∆p/p)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>
                <a:latin typeface="Comic Sans MS" pitchFamily="66" charset="0"/>
              </a:rPr>
              <a:t>Reconstruction Problem at Low E</a:t>
            </a:r>
            <a:r>
              <a:rPr lang="en-US" sz="4400" baseline="30000" dirty="0" smtClean="0">
                <a:latin typeface="Comic Sans MS" pitchFamily="66" charset="0"/>
              </a:rPr>
              <a:t>/</a:t>
            </a:r>
            <a:endParaRPr lang="en-US" sz="44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581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Large additional multiple scattering at low E</a:t>
            </a:r>
            <a:r>
              <a:rPr lang="en-US" sz="3200" baseline="30000" dirty="0" smtClean="0">
                <a:latin typeface="Comic Sans MS" pitchFamily="66" charset="0"/>
              </a:rPr>
              <a:t>/</a:t>
            </a:r>
            <a:r>
              <a:rPr lang="en-US" sz="3200" dirty="0" smtClean="0">
                <a:latin typeface="Comic Sans MS" pitchFamily="66" charset="0"/>
              </a:rPr>
              <a:t> (E</a:t>
            </a:r>
            <a:r>
              <a:rPr lang="en-US" sz="3200" baseline="30000" dirty="0" smtClean="0">
                <a:latin typeface="Comic Sans MS" pitchFamily="66" charset="0"/>
              </a:rPr>
              <a:t>/</a:t>
            </a:r>
            <a:r>
              <a:rPr lang="en-US" sz="3200" dirty="0" smtClean="0">
                <a:latin typeface="Comic Sans MS" pitchFamily="66" charset="0"/>
              </a:rPr>
              <a:t>&lt;1GeV) caused by </a:t>
            </a:r>
            <a:r>
              <a:rPr lang="en-US" sz="3200" dirty="0" smtClean="0">
                <a:latin typeface="Comic Sans MS" pitchFamily="66" charset="0"/>
              </a:rPr>
              <a:t>thick </a:t>
            </a:r>
            <a:r>
              <a:rPr lang="en-US" sz="3200" dirty="0" smtClean="0">
                <a:latin typeface="Comic Sans MS" pitchFamily="66" charset="0"/>
              </a:rPr>
              <a:t>HMS exit window    ( 20mil Titanium!)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The fitted reconstruction MEs are not well behaved at the edge of the FP distribution. </a:t>
            </a:r>
            <a:r>
              <a:rPr lang="en-US" sz="3200" dirty="0" smtClean="0">
                <a:latin typeface="Comic Sans MS" pitchFamily="66" charset="0"/>
              </a:rPr>
              <a:t>(COSY </a:t>
            </a:r>
            <a:r>
              <a:rPr lang="en-US" sz="3200" dirty="0" smtClean="0">
                <a:latin typeface="Comic Sans MS" pitchFamily="66" charset="0"/>
              </a:rPr>
              <a:t>MEs in MC </a:t>
            </a:r>
            <a:r>
              <a:rPr lang="en-US" sz="3200" dirty="0" smtClean="0">
                <a:latin typeface="Comic Sans MS" pitchFamily="66" charset="0"/>
              </a:rPr>
              <a:t>are.)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Only </a:t>
            </a:r>
            <a:r>
              <a:rPr lang="en-US" sz="3200" dirty="0" smtClean="0">
                <a:latin typeface="Comic Sans MS" pitchFamily="66" charset="0"/>
              </a:rPr>
              <a:t>6-8% of the events effected in the worst case</a:t>
            </a:r>
            <a:endParaRPr lang="en-US" sz="3200" dirty="0" smtClean="0">
              <a:latin typeface="Comic Sans MS" pitchFamily="66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Solution: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Apply different MEs for the data depending on the region of the FP which the event occupies.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3B40FC-736C-4945-9845-408178E07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8" descr="The image “http://hallcweb.jlab.org/elogs/Jan05+Experiments/050506_120540/yptest_del_lt_0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l="48128" t="6136" b="70552"/>
          <a:stretch>
            <a:fillRect/>
          </a:stretch>
        </p:blipFill>
        <p:spPr bwMode="auto">
          <a:xfrm>
            <a:off x="533400" y="990600"/>
            <a:ext cx="769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Summary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Jan05 experiment measure F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and R on Deuteron and  nuclei in the nucleon resonance region</a:t>
            </a:r>
          </a:p>
          <a:p>
            <a:r>
              <a:rPr lang="en-US" dirty="0" smtClean="0">
                <a:latin typeface="Comic Sans MS" pitchFamily="66" charset="0"/>
              </a:rPr>
              <a:t>Most detector calibration and corrections are finalized.</a:t>
            </a:r>
          </a:p>
          <a:p>
            <a:r>
              <a:rPr lang="en-US" dirty="0" smtClean="0">
                <a:latin typeface="Comic Sans MS" pitchFamily="66" charset="0"/>
              </a:rPr>
              <a:t>Electron Cross Sections </a:t>
            </a:r>
            <a:r>
              <a:rPr lang="en-US" dirty="0" smtClean="0">
                <a:latin typeface="Comic Sans MS" pitchFamily="66" charset="0"/>
              </a:rPr>
              <a:t>be iterated with new </a:t>
            </a:r>
            <a:r>
              <a:rPr lang="en-US" dirty="0" smtClean="0">
                <a:latin typeface="Comic Sans MS" pitchFamily="66" charset="0"/>
              </a:rPr>
              <a:t>model</a:t>
            </a:r>
          </a:p>
          <a:p>
            <a:r>
              <a:rPr lang="en-US" dirty="0" smtClean="0">
                <a:latin typeface="Comic Sans MS" pitchFamily="66" charset="0"/>
              </a:rPr>
              <a:t>Preliminary Cross Section Ratio </a:t>
            </a:r>
            <a:r>
              <a:rPr lang="en-US" dirty="0" smtClean="0">
                <a:latin typeface="Comic Sans MS" pitchFamily="66" charset="0"/>
                <a:sym typeface="Symbol"/>
              </a:rPr>
              <a:t>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D</a:t>
            </a:r>
            <a:r>
              <a:rPr lang="en-US" dirty="0" smtClean="0">
                <a:latin typeface="Comic Sans MS" pitchFamily="66" charset="0"/>
                <a:sym typeface="Symbol"/>
              </a:rPr>
              <a:t>/</a:t>
            </a:r>
            <a:r>
              <a:rPr lang="en-US" baseline="30000" dirty="0" smtClean="0">
                <a:latin typeface="Comic Sans MS" pitchFamily="66" charset="0"/>
                <a:sym typeface="Symbol"/>
              </a:rPr>
              <a:t>A</a:t>
            </a:r>
            <a:endParaRPr lang="en-US" baseline="300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Working on trigger efficiency and </a:t>
            </a:r>
            <a:r>
              <a:rPr lang="en-US" dirty="0" smtClean="0">
                <a:latin typeface="Comic Sans MS" pitchFamily="66" charset="0"/>
              </a:rPr>
              <a:t>low E</a:t>
            </a:r>
            <a:r>
              <a:rPr lang="en-US" baseline="30000" dirty="0" smtClean="0">
                <a:latin typeface="Comic Sans MS" pitchFamily="66" charset="0"/>
              </a:rPr>
              <a:t>/</a:t>
            </a:r>
            <a:r>
              <a:rPr lang="en-US" dirty="0" smtClean="0">
                <a:latin typeface="Comic Sans MS" pitchFamily="66" charset="0"/>
              </a:rPr>
              <a:t> reconstruction problems.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Future Plan</a:t>
            </a:r>
          </a:p>
          <a:p>
            <a:pPr lvl="1"/>
            <a:r>
              <a:rPr lang="en-US" sz="2300" dirty="0" smtClean="0">
                <a:latin typeface="Comic Sans MS" pitchFamily="66" charset="0"/>
              </a:rPr>
              <a:t>Finalize Cross Sections</a:t>
            </a:r>
          </a:p>
          <a:p>
            <a:pPr lvl="1"/>
            <a:r>
              <a:rPr lang="en-US" sz="2300" dirty="0" err="1" smtClean="0">
                <a:latin typeface="Comic Sans MS" pitchFamily="66" charset="0"/>
              </a:rPr>
              <a:t>Rosenbluth</a:t>
            </a:r>
            <a:r>
              <a:rPr lang="en-US" sz="2300" dirty="0" smtClean="0">
                <a:latin typeface="Comic Sans MS" pitchFamily="66" charset="0"/>
              </a:rPr>
              <a:t> </a:t>
            </a:r>
            <a:r>
              <a:rPr lang="en-US" sz="2300" dirty="0" smtClean="0">
                <a:latin typeface="Comic Sans MS" pitchFamily="66" charset="0"/>
              </a:rPr>
              <a:t>Separations (F</a:t>
            </a:r>
            <a:r>
              <a:rPr lang="en-US" sz="2300" baseline="-25000" dirty="0" smtClean="0">
                <a:latin typeface="Comic Sans MS" pitchFamily="66" charset="0"/>
              </a:rPr>
              <a:t>1</a:t>
            </a:r>
            <a:r>
              <a:rPr lang="en-US" sz="2300" dirty="0" smtClean="0">
                <a:latin typeface="Comic Sans MS" pitchFamily="66" charset="0"/>
              </a:rPr>
              <a:t>, F</a:t>
            </a:r>
            <a:r>
              <a:rPr lang="en-US" sz="2300" baseline="-25000" dirty="0" smtClean="0">
                <a:latin typeface="Comic Sans MS" pitchFamily="66" charset="0"/>
              </a:rPr>
              <a:t>2</a:t>
            </a:r>
            <a:r>
              <a:rPr lang="en-US" sz="2300" dirty="0" smtClean="0">
                <a:latin typeface="Comic Sans MS" pitchFamily="66" charset="0"/>
              </a:rPr>
              <a:t>, F</a:t>
            </a:r>
            <a:r>
              <a:rPr lang="en-US" sz="2300" baseline="-25000" dirty="0" smtClean="0">
                <a:latin typeface="Comic Sans MS" pitchFamily="66" charset="0"/>
              </a:rPr>
              <a:t>L</a:t>
            </a:r>
            <a:r>
              <a:rPr lang="en-US" sz="2300" dirty="0" smtClean="0">
                <a:latin typeface="Comic Sans MS" pitchFamily="66" charset="0"/>
              </a:rPr>
              <a:t>)</a:t>
            </a:r>
            <a:endParaRPr lang="en-US" sz="2300" dirty="0" smtClean="0">
              <a:latin typeface="Comic Sans MS" pitchFamily="66" charset="0"/>
            </a:endParaRPr>
          </a:p>
          <a:p>
            <a:pPr lvl="1"/>
            <a:r>
              <a:rPr lang="en-US" sz="2300" dirty="0" smtClean="0">
                <a:latin typeface="Comic Sans MS" pitchFamily="66" charset="0"/>
              </a:rPr>
              <a:t>Nuclear Dependence research</a:t>
            </a: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51054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Comic Sans MS" pitchFamily="66" charset="0"/>
              </a:rPr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066800"/>
            <a:ext cx="5105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Physics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Experiment Brief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Analysis Update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Problems and </a:t>
            </a:r>
            <a:r>
              <a:rPr lang="en-US" dirty="0" smtClean="0">
                <a:latin typeface="Comic Sans MS" pitchFamily="66" charset="0"/>
              </a:rPr>
              <a:t>Solutions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196" name="Picture 4" descr="The image “http://www1.jlab.org/ul/jpix/med/ACC_183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3448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The image “http://www1.jlab.org/ul/jpix/med/HALC_113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Physics Motivation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01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F</a:t>
            </a:r>
            <a:r>
              <a:rPr lang="en-US" sz="2400" b="1" baseline="-25000" dirty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, F</a:t>
            </a:r>
            <a:r>
              <a:rPr lang="en-US" sz="24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, F</a:t>
            </a:r>
            <a:r>
              <a:rPr lang="en-US" sz="2400" b="1" baseline="-25000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 Fundamental Structure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Function Measurements 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on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Deuteron 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and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Nuclei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• Structure Function Moments</a:t>
            </a:r>
          </a:p>
          <a:p>
            <a:pPr lvl="1">
              <a:buNone/>
            </a:pPr>
            <a:r>
              <a:rPr lang="en-US" sz="2000" b="1" dirty="0" smtClean="0">
                <a:latin typeface="Comic Sans MS" pitchFamily="66" charset="0"/>
              </a:rPr>
              <a:t>– Lattice QCD comparisons</a:t>
            </a:r>
          </a:p>
          <a:p>
            <a:pPr lvl="1">
              <a:buNone/>
            </a:pPr>
            <a:r>
              <a:rPr lang="en-US" sz="2000" b="1" dirty="0" smtClean="0">
                <a:latin typeface="Comic Sans MS" pitchFamily="66" charset="0"/>
              </a:rPr>
              <a:t>– Singlet and non-singlet distribution functions from deuteron and proton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• Support Broad Range of Deuteron Physics</a:t>
            </a:r>
          </a:p>
          <a:p>
            <a:pPr lvl="1">
              <a:buNone/>
            </a:pPr>
            <a:r>
              <a:rPr lang="en-US" sz="2000" b="1" dirty="0" smtClean="0">
                <a:latin typeface="Comic Sans MS" pitchFamily="66" charset="0"/>
              </a:rPr>
              <a:t>– Elastic form factors</a:t>
            </a:r>
          </a:p>
          <a:p>
            <a:pPr lvl="1">
              <a:buNone/>
            </a:pPr>
            <a:r>
              <a:rPr lang="en-US" sz="2000" b="1" dirty="0" smtClean="0">
                <a:latin typeface="Comic Sans MS" pitchFamily="66" charset="0"/>
              </a:rPr>
              <a:t>– BONUS neutron structure functions</a:t>
            </a:r>
          </a:p>
          <a:p>
            <a:pPr lvl="1">
              <a:buNone/>
            </a:pPr>
            <a:r>
              <a:rPr lang="en-US" sz="2000" b="1" dirty="0" smtClean="0">
                <a:latin typeface="Comic Sans MS" pitchFamily="66" charset="0"/>
              </a:rPr>
              <a:t>– Input to extract spin structure functions from asymmetry measurements.</a:t>
            </a:r>
          </a:p>
          <a:p>
            <a:r>
              <a:rPr lang="en-US" sz="2400" b="1" dirty="0" smtClean="0">
                <a:latin typeface="Comic Sans MS" pitchFamily="66" charset="0"/>
              </a:rPr>
              <a:t>Quark-</a:t>
            </a:r>
            <a:r>
              <a:rPr lang="en-US" sz="2400" b="1" dirty="0" err="1" smtClean="0">
                <a:latin typeface="Comic Sans MS" pitchFamily="66" charset="0"/>
              </a:rPr>
              <a:t>hadron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duality </a:t>
            </a:r>
            <a:r>
              <a:rPr lang="en-US" sz="2400" b="1" dirty="0" smtClean="0">
                <a:latin typeface="Comic Sans MS" pitchFamily="66" charset="0"/>
              </a:rPr>
              <a:t>studies </a:t>
            </a:r>
          </a:p>
          <a:p>
            <a:r>
              <a:rPr lang="en-US" sz="2400" b="1" dirty="0" smtClean="0">
                <a:latin typeface="Comic Sans MS" pitchFamily="66" charset="0"/>
              </a:rPr>
              <a:t>In QE region (W</a:t>
            </a:r>
            <a:r>
              <a:rPr lang="en-US" sz="2400" b="1" baseline="30000" dirty="0" smtClean="0">
                <a:latin typeface="Comic Sans MS" pitchFamily="66" charset="0"/>
              </a:rPr>
              <a:t>2</a:t>
            </a:r>
            <a:r>
              <a:rPr lang="en-US" sz="2400" b="1" dirty="0" smtClean="0">
                <a:latin typeface="Comic Sans MS" pitchFamily="66" charset="0"/>
              </a:rPr>
              <a:t>~mp</a:t>
            </a:r>
            <a:r>
              <a:rPr lang="en-US" sz="2400" b="1" baseline="30000" dirty="0" smtClean="0">
                <a:latin typeface="Comic Sans MS" pitchFamily="66" charset="0"/>
              </a:rPr>
              <a:t>2</a:t>
            </a:r>
            <a:r>
              <a:rPr lang="en-US" sz="2400" b="1" dirty="0" smtClean="0">
                <a:latin typeface="Comic Sans MS" pitchFamily="66" charset="0"/>
              </a:rPr>
              <a:t>), obtain information on Coulomb Sum Rule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Search for Nuclear Pions on heavy nuclei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Important input for neutrino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newestpion_trim.jpg"/>
          <p:cNvPicPr>
            <a:picLocks noChangeAspect="1"/>
          </p:cNvPicPr>
          <p:nvPr/>
        </p:nvPicPr>
        <p:blipFill>
          <a:blip r:embed="rId2">
            <a:lum bright="-57000"/>
          </a:blip>
          <a:stretch>
            <a:fillRect/>
          </a:stretch>
        </p:blipFill>
        <p:spPr>
          <a:xfrm>
            <a:off x="304800" y="1905000"/>
            <a:ext cx="3524566" cy="32004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G. Miller, Phys.Rev.C64:022201,2001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Nuclear Pions on heavy nuclei?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14800" y="1524000"/>
            <a:ext cx="4876800" cy="4800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The model for the </a:t>
            </a:r>
            <a:r>
              <a:rPr lang="en-US" sz="2200" dirty="0" err="1" smtClean="0">
                <a:latin typeface="Comic Sans MS" pitchFamily="66" charset="0"/>
              </a:rPr>
              <a:t>pionic</a:t>
            </a:r>
            <a:r>
              <a:rPr lang="en-US" sz="2200" dirty="0" smtClean="0">
                <a:latin typeface="Comic Sans MS" pitchFamily="66" charset="0"/>
              </a:rPr>
              <a:t> components of nuclear wave function from light front dynamical calculations of binding energies and densities.</a:t>
            </a:r>
          </a:p>
          <a:p>
            <a:endParaRPr lang="en-US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The </a:t>
            </a:r>
            <a:r>
              <a:rPr lang="en-US" sz="2200" dirty="0" err="1" smtClean="0">
                <a:latin typeface="Comic Sans MS" pitchFamily="66" charset="0"/>
              </a:rPr>
              <a:t>pion</a:t>
            </a:r>
            <a:r>
              <a:rPr lang="en-US" sz="2200" dirty="0" smtClean="0">
                <a:latin typeface="Comic Sans MS" pitchFamily="66" charset="0"/>
              </a:rPr>
              <a:t> effects are large enough to predict substantial nuclear enhancement of the cross section for longitudinally polarized virtual photons for the kinematics accessible at </a:t>
            </a:r>
            <a:r>
              <a:rPr lang="en-US" sz="2200" dirty="0" err="1" smtClean="0">
                <a:latin typeface="Comic Sans MS" pitchFamily="66" charset="0"/>
              </a:rPr>
              <a:t>Jlab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1600" y="3733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   I   I   I   I   I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886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Motivation from Neutrino Experiments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2286000" y="2286000"/>
            <a:ext cx="3048000" cy="3200400"/>
          </a:xfrm>
          <a:noFill/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000" b="1" dirty="0" smtClean="0">
                <a:latin typeface="Comic Sans MS" pitchFamily="66" charset="0"/>
              </a:rPr>
              <a:t>Input </a:t>
            </a:r>
            <a:r>
              <a:rPr lang="en-US" sz="2000" b="1" dirty="0">
                <a:latin typeface="Comic Sans MS" pitchFamily="66" charset="0"/>
              </a:rPr>
              <a:t>for neutrino cross </a:t>
            </a:r>
            <a:r>
              <a:rPr lang="en-US" sz="2000" b="1" dirty="0" smtClean="0">
                <a:latin typeface="Comic Sans MS" pitchFamily="66" charset="0"/>
              </a:rPr>
              <a:t>section models</a:t>
            </a:r>
            <a:r>
              <a:rPr lang="en-US" sz="2000" b="1" dirty="0">
                <a:latin typeface="Comic Sans MS" pitchFamily="66" charset="0"/>
              </a:rPr>
              <a:t>, needed for </a:t>
            </a:r>
            <a:r>
              <a:rPr lang="en-US" sz="2000" b="1" dirty="0" smtClean="0">
                <a:latin typeface="Comic Sans MS" pitchFamily="66" charset="0"/>
              </a:rPr>
              <a:t>oscillation </a:t>
            </a:r>
            <a:r>
              <a:rPr lang="en-US" sz="2000" b="1" dirty="0">
                <a:latin typeface="Comic Sans MS" pitchFamily="66" charset="0"/>
              </a:rPr>
              <a:t>experiments around the </a:t>
            </a:r>
            <a:r>
              <a:rPr lang="en-US" sz="2000" b="1" dirty="0" smtClean="0">
                <a:latin typeface="Comic Sans MS" pitchFamily="66" charset="0"/>
              </a:rPr>
              <a:t>world </a:t>
            </a:r>
          </a:p>
          <a:p>
            <a:pPr marL="0">
              <a:spcBef>
                <a:spcPts val="1200"/>
              </a:spcBef>
              <a:buNone/>
            </a:pPr>
            <a:r>
              <a:rPr lang="en-US" sz="2000" b="1" dirty="0" err="1" smtClean="0">
                <a:latin typeface="Comic Sans MS" pitchFamily="66" charset="0"/>
              </a:rPr>
              <a:t>Jlab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measurements can provide input on vector </a:t>
            </a:r>
            <a:r>
              <a:rPr lang="en-US" sz="2000" b="1" dirty="0" smtClean="0">
                <a:latin typeface="Comic Sans MS" pitchFamily="66" charset="0"/>
              </a:rPr>
              <a:t>couplings for MC model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0247" name="Line 16"/>
          <p:cNvSpPr>
            <a:spLocks noChangeShapeType="1"/>
          </p:cNvSpPr>
          <p:nvPr/>
        </p:nvSpPr>
        <p:spPr bwMode="auto">
          <a:xfrm flipV="1">
            <a:off x="6477000" y="4419600"/>
            <a:ext cx="152400" cy="1447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5257800" y="5715000"/>
            <a:ext cx="3505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Resonance region is a major contribution!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Neutrino Oscillations ∆m</a:t>
            </a:r>
            <a:r>
              <a:rPr lang="en-US" b="1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~ E / L, requires E in few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GeV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range (same as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JLab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!)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(A. </a:t>
            </a:r>
            <a:r>
              <a:rPr lang="en-US" sz="1800" dirty="0" err="1" smtClean="0"/>
              <a:t>Bodek</a:t>
            </a:r>
            <a:r>
              <a:rPr lang="en-US" sz="1800" dirty="0" smtClean="0"/>
              <a:t>,  NUANCE model used)</a:t>
            </a:r>
            <a:endParaRPr lang="en-US" sz="1800" dirty="0"/>
          </a:p>
        </p:txBody>
      </p:sp>
      <p:pic>
        <p:nvPicPr>
          <p:cNvPr id="1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6743700" y="26289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209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334000" y="1828800"/>
            <a:ext cx="3505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Existing neutrino data set is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Experiment Description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JLab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HallC</a:t>
            </a:r>
            <a:r>
              <a:rPr lang="en-US" sz="2800" dirty="0" smtClean="0">
                <a:latin typeface="Comic Sans MS" pitchFamily="66" charset="0"/>
              </a:rPr>
              <a:t>, ~2 weeks in January 2005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E02-109:  Meas. of F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and R on Deuterium.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E04-001:  Meas. of F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 and R on Carbon, Iron, and Aluminum.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Beam Energies used were:  4.6, 3.5, 2.3, and 1.2 </a:t>
            </a:r>
            <a:r>
              <a:rPr lang="en-US" sz="2800" dirty="0" err="1" smtClean="0">
                <a:latin typeface="Comic Sans MS" pitchFamily="66" charset="0"/>
              </a:rPr>
              <a:t>GeV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Cover 0.05 &lt; Q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&lt; 2 (</a:t>
            </a:r>
            <a:r>
              <a:rPr lang="en-US" sz="2800" dirty="0" err="1" smtClean="0">
                <a:latin typeface="Comic Sans MS" pitchFamily="66" charset="0"/>
              </a:rPr>
              <a:t>GeV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and  0.5 &lt;W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&lt; 4.25 (</a:t>
            </a:r>
            <a:r>
              <a:rPr lang="en-US" sz="2800" dirty="0" err="1" smtClean="0">
                <a:latin typeface="Comic Sans MS" pitchFamily="66" charset="0"/>
              </a:rPr>
              <a:t>GeV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Kinematic Coverage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4343400" cy="122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</a:t>
            </a:r>
            <a:r>
              <a:rPr lang="en-US" sz="18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Rosenbluth Separation Data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Targets: D, C, Al, Fe , and some H 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Final Uncertainties estimated at ~1.6 % pt-pt in e (2% normalization).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429000" cy="122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18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 Q</a:t>
            </a:r>
            <a:r>
              <a:rPr lang="en-US" sz="1800" b="1" u="sng" baseline="300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</a:t>
            </a:r>
            <a:r>
              <a:rPr lang="en-US" sz="18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 for </a:t>
            </a:r>
            <a:r>
              <a:rPr lang="en-US" sz="18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n </a:t>
            </a:r>
            <a:r>
              <a:rPr lang="en-US" sz="18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modeling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Targets: H,D, C, Al 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Final Uncertainties estimated</a:t>
            </a:r>
            <a:r>
              <a:rPr lang="en-US" sz="1400">
                <a:latin typeface="Comic Sans MS" pitchFamily="66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~3 - 8%    (Much larger RCs and rates)</a:t>
            </a:r>
          </a:p>
        </p:txBody>
      </p:sp>
      <p:pic>
        <p:nvPicPr>
          <p:cNvPr id="12293" name="Picture 6" descr="kin_jan05_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0" y="2362200"/>
            <a:ext cx="15240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Rosenbluth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separations at multi. energies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 flipV="1">
            <a:off x="1600200" y="3352800"/>
            <a:ext cx="228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6" name="Picture 10" descr="kin_jan05_lowq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0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Inclusive</a:t>
            </a:r>
            <a:r>
              <a:rPr lang="it-IT" sz="3600" b="1" i="1" dirty="0">
                <a:latin typeface="Comic Sans MS" pitchFamily="66" charset="0"/>
              </a:rPr>
              <a:t> e + </a:t>
            </a:r>
            <a:r>
              <a:rPr lang="it-IT" sz="3600" b="1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it-IT" sz="3600" b="1" i="1" dirty="0">
                <a:latin typeface="Comic Sans MS" pitchFamily="66" charset="0"/>
              </a:rPr>
              <a:t> </a:t>
            </a:r>
            <a:r>
              <a:rPr lang="it-IT" sz="3600" b="1" i="1" dirty="0" smtClean="0">
                <a:latin typeface="Comic Sans MS" pitchFamily="66" charset="0"/>
              </a:rPr>
              <a:t>-&gt; </a:t>
            </a:r>
            <a:r>
              <a:rPr lang="it-IT" sz="3600" b="1" i="1" dirty="0">
                <a:latin typeface="Comic Sans MS" pitchFamily="66" charset="0"/>
              </a:rPr>
              <a:t>e + X </a:t>
            </a:r>
            <a:r>
              <a:rPr lang="it-IT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Scattering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64DF-EBD2-40A3-87EC-5F1F833156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0" y="1066800"/>
            <a:ext cx="4495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74B684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One-Photon-exchange Approximation</a:t>
            </a:r>
          </a:p>
        </p:txBody>
      </p:sp>
      <p:graphicFrame>
        <p:nvGraphicFramePr>
          <p:cNvPr id="1028" name="Object 40"/>
          <p:cNvGraphicFramePr>
            <a:graphicFrameLocks noChangeAspect="1"/>
          </p:cNvGraphicFramePr>
          <p:nvPr/>
        </p:nvGraphicFramePr>
        <p:xfrm>
          <a:off x="304800" y="2590800"/>
          <a:ext cx="3124200" cy="944562"/>
        </p:xfrm>
        <a:graphic>
          <a:graphicData uri="http://schemas.openxmlformats.org/presentationml/2006/ole">
            <p:oleObj spid="_x0000_s1028" name="Equation" r:id="rId4" imgW="1714320" imgH="533160" progId="Equation.3">
              <p:embed/>
            </p:oleObj>
          </a:graphicData>
        </a:graphic>
      </p:graphicFrame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0" y="1752600"/>
          <a:ext cx="4493309" cy="685800"/>
        </p:xfrm>
        <a:graphic>
          <a:graphicData uri="http://schemas.openxmlformats.org/presentationml/2006/ole">
            <p:oleObj spid="_x0000_s1030" name="Equation" r:id="rId5" imgW="2234880" imgH="39348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800600" y="838200"/>
            <a:ext cx="4800600" cy="3706813"/>
            <a:chOff x="3810000" y="990600"/>
            <a:chExt cx="4800600" cy="3706813"/>
          </a:xfrm>
        </p:grpSpPr>
        <p:pic>
          <p:nvPicPr>
            <p:cNvPr id="45" name="Picture 18" descr="roz_sep"/>
            <p:cNvPicPr>
              <a:picLocks noChangeAspect="1" noChangeArrowheads="1"/>
            </p:cNvPicPr>
            <p:nvPr/>
          </p:nvPicPr>
          <p:blipFill>
            <a:blip r:embed="rId6"/>
            <a:srcRect t="15384" r="8470" b="3076"/>
            <a:stretch>
              <a:fillRect/>
            </a:stretch>
          </p:blipFill>
          <p:spPr bwMode="auto">
            <a:xfrm>
              <a:off x="3810000" y="990600"/>
              <a:ext cx="4800600" cy="370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029200" y="2133600"/>
              <a:ext cx="1447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>
                  <a:latin typeface="Arial" charset="0"/>
                </a:rPr>
                <a:t>At  </a:t>
              </a:r>
              <a:r>
                <a:rPr lang="el-GR" sz="1400" dirty="0">
                  <a:latin typeface="Arial" charset="0"/>
                </a:rPr>
                <a:t>ε</a:t>
              </a:r>
              <a:r>
                <a:rPr lang="en-US" sz="1400" dirty="0">
                  <a:latin typeface="Arial" charset="0"/>
                </a:rPr>
                <a:t> =0,  </a:t>
              </a:r>
              <a:r>
                <a:rPr lang="el-GR" sz="1400" dirty="0">
                  <a:latin typeface="Arial" charset="0"/>
                  <a:sym typeface="Symbol" pitchFamily="18" charset="2"/>
                </a:rPr>
                <a:t></a:t>
              </a:r>
              <a:r>
                <a:rPr lang="en-US" sz="1400" dirty="0">
                  <a:latin typeface="Arial" charset="0"/>
                </a:rPr>
                <a:t>  F</a:t>
              </a:r>
              <a:r>
                <a:rPr lang="en-US" sz="1400" baseline="-25000" dirty="0">
                  <a:latin typeface="Arial" charset="0"/>
                </a:rPr>
                <a:t>1</a:t>
              </a: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4953000" y="2819400"/>
              <a:ext cx="29718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4876800" y="25146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143351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Diff.  </a:t>
              </a:r>
              <a:r>
                <a:rPr lang="el-GR" sz="1400">
                  <a:latin typeface="Arial" charset="0"/>
                  <a:sym typeface="Symbol" pitchFamily="18" charset="2"/>
                </a:rPr>
                <a:t></a:t>
              </a:r>
              <a:r>
                <a:rPr lang="en-US" sz="1400">
                  <a:latin typeface="Arial" charset="0"/>
                </a:rPr>
                <a:t>  F</a:t>
              </a:r>
              <a:r>
                <a:rPr lang="en-US" sz="1400" baseline="-25000">
                  <a:latin typeface="Arial" charset="0"/>
                </a:rPr>
                <a:t>L   </a:t>
              </a:r>
              <a:r>
                <a:rPr lang="en-US" sz="4400">
                  <a:latin typeface="Arial" charset="0"/>
                </a:rPr>
                <a:t>{ </a:t>
              </a:r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6705600" y="1676400"/>
              <a:ext cx="1325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At  </a:t>
              </a:r>
              <a:r>
                <a:rPr lang="el-GR" sz="1400">
                  <a:latin typeface="Arial" charset="0"/>
                </a:rPr>
                <a:t>ε</a:t>
              </a:r>
              <a:r>
                <a:rPr lang="en-US" sz="1400">
                  <a:latin typeface="Arial" charset="0"/>
                </a:rPr>
                <a:t> =1,  </a:t>
              </a:r>
              <a:r>
                <a:rPr lang="el-GR" sz="1400">
                  <a:latin typeface="Arial" charset="0"/>
                  <a:sym typeface="Symbol" pitchFamily="18" charset="2"/>
                </a:rPr>
                <a:t></a:t>
              </a:r>
              <a:r>
                <a:rPr lang="en-US" sz="1400">
                  <a:latin typeface="Arial" charset="0"/>
                </a:rPr>
                <a:t>  F</a:t>
              </a:r>
              <a:r>
                <a:rPr lang="en-US" sz="1400" baseline="-25000">
                  <a:latin typeface="Arial" charset="0"/>
                </a:rPr>
                <a:t>2</a:t>
              </a:r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7391400" y="19050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4876800" y="2209800"/>
              <a:ext cx="304800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0" y="4267200"/>
          <a:ext cx="8331378" cy="936625"/>
        </p:xfrm>
        <a:graphic>
          <a:graphicData uri="http://schemas.openxmlformats.org/presentationml/2006/ole">
            <p:oleObj spid="_x0000_s1031" name="Equation" r:id="rId7" imgW="4965480" imgH="558720" progId="Equation.3">
              <p:embed/>
            </p:oleObj>
          </a:graphicData>
        </a:graphic>
      </p:graphicFrame>
      <p:grpSp>
        <p:nvGrpSpPr>
          <p:cNvPr id="56" name="Group 21"/>
          <p:cNvGrpSpPr>
            <a:grpSpLocks/>
          </p:cNvGrpSpPr>
          <p:nvPr/>
        </p:nvGrpSpPr>
        <p:grpSpPr bwMode="auto">
          <a:xfrm>
            <a:off x="3276600" y="4906962"/>
            <a:ext cx="5867400" cy="1951038"/>
            <a:chOff x="2640" y="3504"/>
            <a:chExt cx="3696" cy="1229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11" y="3751"/>
              <a:ext cx="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" name="Object 12"/>
            <p:cNvGraphicFramePr>
              <a:graphicFrameLocks noChangeAspect="1"/>
            </p:cNvGraphicFramePr>
            <p:nvPr/>
          </p:nvGraphicFramePr>
          <p:xfrm>
            <a:off x="3168" y="3696"/>
            <a:ext cx="2352" cy="768"/>
          </p:xfrm>
          <a:graphic>
            <a:graphicData uri="http://schemas.openxmlformats.org/presentationml/2006/ole">
              <p:oleObj spid="_x0000_s1032" name="Equation" r:id="rId8" imgW="1460160" imgH="419040" progId="Equation.3">
                <p:embed/>
              </p:oleObj>
            </a:graphicData>
          </a:graphic>
        </p:graphicFrame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2640" y="4320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1" charset="0"/>
                </a:rPr>
                <a:t>longitudinal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644" y="3504"/>
              <a:ext cx="16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i="1" dirty="0">
                  <a:solidFill>
                    <a:srgbClr val="006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tencil" pitchFamily="1" charset="0"/>
                </a:rPr>
                <a:t>Transverse</a:t>
              </a:r>
              <a:endParaRPr lang="en-US" sz="2800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 flipH="1">
              <a:off x="5472" y="3792"/>
              <a:ext cx="240" cy="240"/>
            </a:xfrm>
            <a:prstGeom prst="line">
              <a:avLst/>
            </a:prstGeom>
            <a:noFill/>
            <a:ln w="38100">
              <a:solidFill>
                <a:srgbClr val="006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 flipV="1">
              <a:off x="2928" y="4128"/>
              <a:ext cx="192" cy="19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4608" y="4368"/>
              <a:ext cx="82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r>
                <a:rPr lang="en-US" sz="3200" i="1">
                  <a:solidFill>
                    <a:srgbClr val="006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tencil" pitchFamily="1" charset="0"/>
                </a:rPr>
                <a:t>I</a:t>
              </a:r>
              <a:r>
                <a:rPr lang="en-US" sz="32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3200" i="1">
                  <a:solidFill>
                    <a:srgbClr val="006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tencil" pitchFamily="1" charset="0"/>
                </a:rPr>
                <a:t>E</a:t>
              </a:r>
              <a:r>
                <a:rPr lang="en-US" sz="32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en-US" sz="2800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 flipV="1">
              <a:off x="4896" y="4224"/>
              <a:ext cx="19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8600" y="5410200"/>
          <a:ext cx="2762250" cy="1219200"/>
        </p:xfrm>
        <a:graphic>
          <a:graphicData uri="http://schemas.openxmlformats.org/presentationml/2006/ole">
            <p:oleObj spid="_x0000_s1033" name="Equation" r:id="rId9" imgW="85068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Analysis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Detector Calibration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Calorimeter Eff. 	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Cerenkov Eff. 	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Tracking Eff. 	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Trigger Eff. 				problem</a:t>
            </a:r>
          </a:p>
          <a:p>
            <a:r>
              <a:rPr lang="en-US" sz="2000" dirty="0" smtClean="0">
                <a:latin typeface="Comic Sans MS" pitchFamily="66" charset="0"/>
              </a:rPr>
              <a:t>Computer Dead Time 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Acceptance Corrections 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Beam Position Stability Study 		completed</a:t>
            </a:r>
          </a:p>
          <a:p>
            <a:r>
              <a:rPr lang="en-US" sz="2000" dirty="0" smtClean="0">
                <a:latin typeface="Comic Sans MS" pitchFamily="66" charset="0"/>
              </a:rPr>
              <a:t>Beam Position Offsets 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Target Position Offsets 			completed</a:t>
            </a:r>
          </a:p>
          <a:p>
            <a:r>
              <a:rPr lang="en-US" sz="2000" dirty="0" smtClean="0">
                <a:latin typeface="Comic Sans MS" pitchFamily="66" charset="0"/>
              </a:rPr>
              <a:t>Optics Checks 				Preliminary Sieve Slit</a:t>
            </a:r>
          </a:p>
          <a:p>
            <a:r>
              <a:rPr lang="en-US" sz="2000" dirty="0" smtClean="0">
                <a:latin typeface="Comic Sans MS" pitchFamily="66" charset="0"/>
              </a:rPr>
              <a:t>Charge Symmetric Background 		completed</a:t>
            </a:r>
          </a:p>
          <a:p>
            <a:r>
              <a:rPr lang="en-US" sz="2000" dirty="0" smtClean="0">
                <a:latin typeface="Comic Sans MS" pitchFamily="66" charset="0"/>
              </a:rPr>
              <a:t>Radiative Corrections 			iterating</a:t>
            </a:r>
          </a:p>
          <a:p>
            <a:r>
              <a:rPr lang="en-US" sz="2000" dirty="0" smtClean="0">
                <a:latin typeface="Comic Sans MS" pitchFamily="66" charset="0"/>
              </a:rPr>
              <a:t>Cross Sections 				iterating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40FC-736C-4945-9845-408178E071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937</Words>
  <Application>Microsoft PowerPoint 7.0</Application>
  <PresentationFormat>On-screen Show (4:3)</PresentationFormat>
  <Paragraphs>164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Measurements of F2 and R=σL/σT on Deuteron and Nuclei in the Nucleon Resonance Region</vt:lpstr>
      <vt:lpstr>Outline</vt:lpstr>
      <vt:lpstr>Physics Motivation</vt:lpstr>
      <vt:lpstr>Nuclear Pions on heavy nuclei?</vt:lpstr>
      <vt:lpstr>Motivation from Neutrino Experiments</vt:lpstr>
      <vt:lpstr>Experiment Description</vt:lpstr>
      <vt:lpstr>Kinematic Coverage</vt:lpstr>
      <vt:lpstr>Inclusive e + A -&gt; e + X Scattering</vt:lpstr>
      <vt:lpstr>Analysis Status</vt:lpstr>
      <vt:lpstr>Analysis Updates</vt:lpstr>
      <vt:lpstr>Charge Symmetric Backgrounds</vt:lpstr>
      <vt:lpstr>Cerenkov Efficiency Correction</vt:lpstr>
      <vt:lpstr>Monte Carlo Ratio Method</vt:lpstr>
      <vt:lpstr>Electron Cross Sections</vt:lpstr>
      <vt:lpstr>Electron Cross Sections</vt:lpstr>
      <vt:lpstr>cross section ratio A/D</vt:lpstr>
      <vt:lpstr>Faulty Discriminator</vt:lpstr>
      <vt:lpstr>Slide 18</vt:lpstr>
      <vt:lpstr>Summary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F2 and R=σL/σT in Nuclei at Low Q2  Phase I</dc:title>
  <dc:creator>Tim Southern</dc:creator>
  <cp:lastModifiedBy>ya</cp:lastModifiedBy>
  <cp:revision>151</cp:revision>
  <cp:lastPrinted>1601-01-01T00:00:00Z</cp:lastPrinted>
  <dcterms:created xsi:type="dcterms:W3CDTF">2008-01-14T10:33:15Z</dcterms:created>
  <dcterms:modified xsi:type="dcterms:W3CDTF">2009-01-31T19:07:38Z</dcterms:modified>
</cp:coreProperties>
</file>