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33"/>
  </p:notesMasterIdLst>
  <p:sldIdLst>
    <p:sldId id="256" r:id="rId2"/>
    <p:sldId id="305" r:id="rId3"/>
    <p:sldId id="291" r:id="rId4"/>
    <p:sldId id="411" r:id="rId5"/>
    <p:sldId id="381" r:id="rId6"/>
    <p:sldId id="261" r:id="rId7"/>
    <p:sldId id="372" r:id="rId8"/>
    <p:sldId id="400" r:id="rId9"/>
    <p:sldId id="321" r:id="rId10"/>
    <p:sldId id="322" r:id="rId11"/>
    <p:sldId id="362" r:id="rId12"/>
    <p:sldId id="377" r:id="rId13"/>
    <p:sldId id="265" r:id="rId14"/>
    <p:sldId id="346" r:id="rId15"/>
    <p:sldId id="392" r:id="rId16"/>
    <p:sldId id="389" r:id="rId17"/>
    <p:sldId id="399" r:id="rId18"/>
    <p:sldId id="404" r:id="rId19"/>
    <p:sldId id="405" r:id="rId20"/>
    <p:sldId id="409" r:id="rId21"/>
    <p:sldId id="343" r:id="rId22"/>
    <p:sldId id="394" r:id="rId23"/>
    <p:sldId id="368" r:id="rId24"/>
    <p:sldId id="349" r:id="rId25"/>
    <p:sldId id="375" r:id="rId26"/>
    <p:sldId id="396" r:id="rId27"/>
    <p:sldId id="397" r:id="rId28"/>
    <p:sldId id="398" r:id="rId29"/>
    <p:sldId id="401" r:id="rId30"/>
    <p:sldId id="402" r:id="rId31"/>
    <p:sldId id="403" r:id="rId32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9900"/>
    <a:srgbClr val="FF0066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87435" autoAdjust="0"/>
  </p:normalViewPr>
  <p:slideViewPr>
    <p:cSldViewPr>
      <p:cViewPr varScale="1">
        <p:scale>
          <a:sx n="65" d="100"/>
          <a:sy n="65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1857171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>
            <a:spAutoFit/>
          </a:bodyPr>
          <a:lstStyle/>
          <a:p>
            <a:pPr lvl="1">
              <a:buNone/>
            </a:pPr>
            <a:r>
              <a:rPr sz="1200"/>
              <a:t>
</a:t>
            </a:r>
          </a:p>
          <a:p>
            <a:endParaRPr sz="1200"/>
          </a:p>
          <a:p>
            <a:endParaRPr sz="1200"/>
          </a:p>
          <a:p>
            <a:endParaRPr sz="1200"/>
          </a:p>
          <a:p>
            <a:endParaRPr sz="1200"/>
          </a:p>
          <a:p>
            <a:endParaRPr sz="1200"/>
          </a:p>
          <a:p>
            <a:endParaRPr sz="1200"/>
          </a:p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329063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3798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9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379844"/>
          </a:xfrm>
        </p:spPr>
        <p:txBody>
          <a:bodyPr/>
          <a:lstStyle/>
          <a:p>
            <a:r>
              <a:rPr lang="en-US" dirty="0" smtClean="0"/>
              <a:t>H = -2.17 +/- 0.16, D = -12.6 +/- 1.2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3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9338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5645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5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5645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5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C68B669D-142D-40AE-B47F-AEF995F6CBDB}" type="slidenum">
              <a:rPr lang="en-US"/>
              <a:pPr/>
              <a:t>26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2159" cy="38776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8EF62012-0B4D-4601-9761-57D8C1CD4BD8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2159" cy="3877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D77F2400-45AE-4F8F-974C-44081D7563A7}" type="slidenum">
              <a:rPr lang="en-US"/>
              <a:pPr/>
              <a:t>29</a:t>
            </a:fld>
            <a:endParaRPr lang="en-US"/>
          </a:p>
        </p:txBody>
      </p:sp>
      <p:sp>
        <p:nvSpPr>
          <p:cNvPr id="1361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1361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40" y="6530760"/>
            <a:ext cx="868439" cy="379844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36% error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46FF91B9-2D6D-413E-A656-A5B56A19A3F1}" type="slidenum">
              <a:rPr lang="en-US"/>
              <a:pPr/>
              <a:t>30</a:t>
            </a:fld>
            <a:endParaRPr lang="en-US"/>
          </a:p>
        </p:txBody>
      </p:sp>
      <p:sp>
        <p:nvSpPr>
          <p:cNvPr id="1341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40" y="6530760"/>
            <a:ext cx="868439" cy="379844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21% error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D77F2400-45AE-4F8F-974C-44081D7563A7}" type="slidenum">
              <a:rPr lang="en-US"/>
              <a:pPr/>
              <a:t>31</a:t>
            </a:fld>
            <a:endParaRPr lang="en-US"/>
          </a:p>
        </p:txBody>
      </p:sp>
      <p:sp>
        <p:nvSpPr>
          <p:cNvPr id="1361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1361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40" y="6530760"/>
            <a:ext cx="868439" cy="379844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F8BCC09B-C898-4250-92EC-1BF44D3ACB1B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2159" cy="38776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A98E71EF-7482-4BA2-A374-AC102A19DF36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2159" cy="3877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3798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3733E9FE-E5E6-456D-9575-D7E0E73D7CDF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2159" cy="38776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59" cy="3798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8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3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23711E33-9876-4EBE-B71C-3CB5D6C80D74}" type="slidenum">
              <a:rPr lang="en-US"/>
              <a:pPr/>
              <a:t>18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2159" cy="3877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23711E33-9876-4EBE-B71C-3CB5D6C80D74}" type="slidenum">
              <a:rPr lang="en-US"/>
              <a:pPr/>
              <a:t>19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2159" cy="38776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359" y="605425"/>
            <a:ext cx="909828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742950" indent="-285750">
              <a:buSzPct val="90000"/>
              <a:buFont typeface="Arial" pitchFamily="34" charset="0"/>
              <a:buChar char="♦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2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73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292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69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2pPr marL="914400" indent="-457200">
              <a:buSzPct val="90000"/>
              <a:buFont typeface="Arial" pitchFamily="34" charset="0"/>
              <a:buChar char="♦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C. Capuano ~ College of W&amp;M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F344864-56B5-45D7-9A22-6806D2C78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9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6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8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7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7F22-8F42-4235-A802-1CBA2B08E9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</p:sldLayoutIdLst>
  <p:transition spd="slow">
    <p:cut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1.png"/><Relationship Id="rId7" Type="http://schemas.openxmlformats.org/officeDocument/2006/relationships/image" Target="../media/image65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40.png"/><Relationship Id="rId4" Type="http://schemas.openxmlformats.org/officeDocument/2006/relationships/image" Target="../media/image6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5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0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hape 4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820579"/>
                <a:ext cx="7772400" cy="2769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Parity-Violating Asymmetry in </a:t>
                </a:r>
                <a:r>
                  <a:rPr lang="en-US" dirty="0" err="1" smtClean="0"/>
                  <a:t>Electroproduction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𝚫</m:t>
                    </m:r>
                  </m:oMath>
                </a14:m>
                <a:r>
                  <a:rPr lang="en-US" dirty="0" smtClean="0">
                    <a:latin typeface="Bookman Old Style"/>
                  </a:rPr>
                  <a:t>:</a:t>
                </a:r>
                <a:br>
                  <a:rPr lang="en-US" dirty="0" smtClean="0">
                    <a:latin typeface="Bookman Old Style"/>
                  </a:rPr>
                </a:br>
                <a:r>
                  <a:rPr lang="en-US" dirty="0" smtClean="0">
                    <a:latin typeface="Bookman Old Style"/>
                  </a:rPr>
                  <a:t/>
                </a:r>
                <a:br>
                  <a:rPr lang="en-US" dirty="0" smtClean="0">
                    <a:latin typeface="Bookman Old Style"/>
                  </a:rPr>
                </a:br>
                <a:r>
                  <a:rPr lang="en-US" sz="2400" dirty="0" smtClean="0">
                    <a:latin typeface="Bookman Old Style"/>
                  </a:rPr>
                  <a:t>Inelastic Electron and Pion Results </a:t>
                </a:r>
                <a:br>
                  <a:rPr lang="en-US" sz="2400" dirty="0" smtClean="0">
                    <a:latin typeface="Bookman Old Style"/>
                  </a:rPr>
                </a:br>
                <a:r>
                  <a:rPr lang="en-US" sz="2400" dirty="0" smtClean="0">
                    <a:latin typeface="Bookman Old Style"/>
                  </a:rPr>
                  <a:t>from the </a:t>
                </a:r>
                <a:r>
                  <a:rPr lang="en-US" sz="2400" i="1" dirty="0" smtClean="0">
                    <a:latin typeface="Bookman Old Style"/>
                  </a:rPr>
                  <a:t>G</a:t>
                </a:r>
                <a:r>
                  <a:rPr lang="en-US" sz="2400" i="1" baseline="30000" dirty="0" smtClean="0">
                    <a:latin typeface="Bookman Old Style"/>
                  </a:rPr>
                  <a:t>0</a:t>
                </a:r>
                <a:r>
                  <a:rPr lang="en-US" sz="2400" i="1" dirty="0" smtClean="0">
                    <a:latin typeface="Bookman Old Style"/>
                  </a:rPr>
                  <a:t> </a:t>
                </a:r>
                <a:r>
                  <a:rPr lang="en-US" sz="2400" dirty="0" smtClean="0">
                    <a:latin typeface="Bookman Old Style"/>
                  </a:rPr>
                  <a:t>Experiment at Backward Angle</a:t>
                </a:r>
                <a:r>
                  <a:rPr lang="en-US" sz="2400" dirty="0" smtClean="0">
                    <a:latin typeface="Bookman Old Style"/>
                  </a:rPr>
                  <a:t/>
                </a:r>
                <a:br>
                  <a:rPr lang="en-US" sz="2400" dirty="0" smtClean="0">
                    <a:latin typeface="Bookman Old Style"/>
                  </a:rPr>
                </a:br>
                <a:endParaRPr sz="2400" b="0" i="1" dirty="0"/>
              </a:p>
            </p:txBody>
          </p:sp>
        </mc:Choice>
        <mc:Fallback>
          <p:sp>
            <p:nvSpPr>
              <p:cNvPr id="41" name="Shape 4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820579"/>
                <a:ext cx="7772400" cy="2769959"/>
              </a:xfrm>
              <a:prstGeom prst="rect">
                <a:avLst/>
              </a:prstGeom>
              <a:blipFill rotWithShape="1">
                <a:blip r:embed="rId3"/>
                <a:stretch>
                  <a:fillRect t="-11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hape 42"/>
          <p:cNvSpPr>
            <a:spLocks noGrp="1"/>
          </p:cNvSpPr>
          <p:nvPr>
            <p:ph type="subTitle" idx="1"/>
          </p:nvPr>
        </p:nvSpPr>
        <p:spPr>
          <a:xfrm>
            <a:off x="1371600" y="3482166"/>
            <a:ext cx="6400800" cy="2560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-US" sz="2000" dirty="0" smtClean="0"/>
              <a:t>Carissa Capuano</a:t>
            </a:r>
          </a:p>
          <a:p>
            <a:pPr>
              <a:buNone/>
            </a:pPr>
            <a:r>
              <a:rPr lang="en-US" sz="2000" dirty="0" smtClean="0"/>
              <a:t>College of William and Mary</a:t>
            </a:r>
          </a:p>
          <a:p>
            <a:pPr>
              <a:buNone/>
            </a:pPr>
            <a:r>
              <a:rPr lang="en-US" sz="1600" i="1" dirty="0" smtClean="0"/>
              <a:t>for the </a:t>
            </a:r>
          </a:p>
          <a:p>
            <a:pPr>
              <a:buNone/>
            </a:pPr>
            <a:r>
              <a:rPr lang="en-US" sz="1600" i="1" dirty="0" smtClean="0"/>
              <a:t>G</a:t>
            </a:r>
            <a:r>
              <a:rPr lang="en-US" sz="1600" i="1" baseline="30000" dirty="0" smtClean="0"/>
              <a:t>0</a:t>
            </a:r>
            <a:r>
              <a:rPr lang="en-US" sz="1600" i="1" dirty="0" smtClean="0"/>
              <a:t> Collaboration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Hall C Users Meeting</a:t>
            </a:r>
          </a:p>
          <a:p>
            <a:pPr>
              <a:buNone/>
            </a:pPr>
            <a:r>
              <a:rPr lang="en-US" sz="2000" dirty="0" smtClean="0"/>
              <a:t>January 14, 2012</a:t>
            </a:r>
            <a:endParaRPr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Extracting the Axial Form Factor,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5376" b="-3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1"/>
                <a:ext cx="8229600" cy="335279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First need to isolate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Assuming A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and 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are known,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𝒊𝒏𝒆𝒍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i="1" baseline="-25000" dirty="0">
                    <a:latin typeface="Bookman Old Style"/>
                  </a:rPr>
                  <a:t>	</a:t>
                </a:r>
                <a:endParaRPr lang="en-US" i="1" baseline="-25000" dirty="0" smtClean="0">
                  <a:latin typeface="Bookman Old Style"/>
                </a:endParaRPr>
              </a:p>
              <a:p>
                <a:pPr marL="457200" lvl="1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/>
                  <a:t>, extract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𝜟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1"/>
                <a:ext cx="8229600" cy="3352799"/>
              </a:xfrm>
              <a:blipFill rotWithShape="1">
                <a:blip r:embed="rId3"/>
                <a:stretch>
                  <a:fillRect l="-889" t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2667000"/>
                <a:ext cx="7648995" cy="529119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kern="1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600" b="1" i="1" kern="12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kern="120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600" b="1" i="1" kern="120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sz="2600" b="1" i="1" kern="120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600" b="1" i="1" kern="1200">
                        <a:solidFill>
                          <a:prstClr val="black"/>
                        </a:solidFill>
                        <a:latin typeface="Cambria Math"/>
                      </a:rPr>
                      <m:t>𝟔𝟗</m:t>
                    </m:r>
                    <m:r>
                      <a:rPr lang="en-US" sz="2600" b="1" i="1" kern="1200">
                        <a:solidFill>
                          <a:prstClr val="black"/>
                        </a:solidFill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b>
                        <m: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𝒔𝒕𝒂𝒕</m:t>
                        </m:r>
                      </m:sub>
                    </m:sSub>
                    <m:r>
                      <a:rPr lang="en-US" sz="2600" b="1" i="1" kern="12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b>
                        <m: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𝒔𝒚𝒔</m:t>
                        </m:r>
                      </m:sub>
                    </m:sSub>
                    <m:r>
                      <a:rPr lang="en-US" sz="2600" b="1" i="1" kern="12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600" b="1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b>
                        <m:r>
                          <a:rPr lang="en-US" sz="2600" b="1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en-US" sz="2600" b="1" kern="1200" dirty="0">
                    <a:solidFill>
                      <a:prstClr val="black"/>
                    </a:solidFill>
                    <a:latin typeface="Bookman Old Style"/>
                  </a:rPr>
                  <a:t> </a:t>
                </a:r>
                <a:r>
                  <a:rPr lang="en-US" sz="2600" b="1" kern="12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ppm</a:t>
                </a:r>
                <a:endParaRPr lang="en-US" sz="2600" b="1" kern="12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67000"/>
                <a:ext cx="7648995" cy="529119"/>
              </a:xfrm>
              <a:prstGeom prst="rect">
                <a:avLst/>
              </a:prstGeom>
              <a:blipFill rotWithShape="1">
                <a:blip r:embed="rId4"/>
                <a:stretch>
                  <a:fillRect t="-8791" b="-15385"/>
                </a:stretch>
              </a:blip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4343400"/>
                <a:ext cx="7339446" cy="93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𝜟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𝑴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𝝅𝜶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𝑬𝑴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𝐬𝐢𝐧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𝑾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343400"/>
                <a:ext cx="7339446" cy="9317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447" y="5638800"/>
                <a:ext cx="7648995" cy="55733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1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600" b="1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600" b="1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  <m:r>
                            <a:rPr lang="en-US" sz="2600" b="1" i="0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𝚫</m:t>
                          </m:r>
                        </m:sub>
                        <m:sup>
                          <m:r>
                            <a:rPr lang="en-US" sz="2600" b="1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sup>
                      </m:sSubSup>
                      <m:r>
                        <a:rPr lang="en-US" sz="26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6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600" b="1" i="1" kern="1200" smtClean="0">
                          <a:solidFill>
                            <a:schemeClr val="tx1"/>
                          </a:solidFill>
                          <a:latin typeface="Cambria Math"/>
                        </a:rPr>
                        <m:t>𝟎𝟓</m:t>
                      </m:r>
                      <m:r>
                        <a:rPr lang="en-US" sz="26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6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1" i="1" kern="1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𝟑𝟓</m:t>
                              </m:r>
                            </m:e>
                          </m:d>
                        </m:e>
                        <m:sub>
                          <m:r>
                            <a:rPr lang="en-US" sz="26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𝒔𝒕𝒂𝒕</m:t>
                          </m:r>
                        </m:sub>
                      </m:sSub>
                      <m:r>
                        <a:rPr lang="en-US" sz="26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1" i="1" kern="1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d>
                        </m:e>
                        <m:sub>
                          <m:r>
                            <a:rPr lang="en-US" sz="26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𝒔𝒚𝒔</m:t>
                          </m:r>
                        </m:sub>
                      </m:sSub>
                      <m:r>
                        <a:rPr lang="en-US" sz="26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1" i="1" kern="1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600" b="1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𝟎𝟔</m:t>
                              </m:r>
                            </m:e>
                          </m:d>
                        </m:e>
                        <m:sub>
                          <m:r>
                            <a:rPr lang="en-US" sz="26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𝒕𝒉</m:t>
                          </m:r>
                        </m:sub>
                      </m:sSub>
                    </m:oMath>
                  </m:oMathPara>
                </a14:m>
                <a:endParaRPr lang="en-US" sz="2600" b="1" kern="1200" dirty="0">
                  <a:solidFill>
                    <a:schemeClr val="tx1"/>
                  </a:solidFill>
                  <a:latin typeface="Bookman Old Styl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7" y="5638800"/>
                <a:ext cx="7648995" cy="557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36776" y="6196132"/>
                <a:ext cx="3305595" cy="41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C00000"/>
                    </a:solidFill>
                    <a:latin typeface="+mj-lt"/>
                  </a:rPr>
                  <a:t>(Theory: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𝐆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𝐀</m:t>
                        </m:r>
                      </m:sup>
                    </m:sSub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76" y="6196132"/>
                <a:ext cx="3305595" cy="418513"/>
              </a:xfrm>
              <a:prstGeom prst="rect">
                <a:avLst/>
              </a:prstGeom>
              <a:blipFill rotWithShape="1">
                <a:blip r:embed="rId7"/>
                <a:stretch>
                  <a:fillRect t="-2899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9201" y="3381486"/>
                <a:ext cx="3565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(Theory: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ppm)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3381486"/>
                <a:ext cx="3565570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5523" y="1371600"/>
                <a:ext cx="8229600" cy="761999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𝑖𝑛𝑒𝑙</m:t>
                          </m:r>
                        </m:sub>
                      </m:sSub>
                      <m:r>
                        <a:rPr lang="en-US" sz="3200" i="1" kern="1200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3200" i="1" kern="1200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3200" i="1" kern="1200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lang="en-US" sz="3200" i="1" kern="1200">
                          <a:solidFill>
                            <a:prstClr val="black"/>
                          </a:solidFill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𝜋𝛼</m:t>
                          </m:r>
                          <m:rad>
                            <m:radPr>
                              <m:degHide m:val="on"/>
                              <m:ctrlP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(1)</m:t>
                              </m:r>
                            </m:sub>
                            <m:sup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(2)</m:t>
                              </m:r>
                            </m:sub>
                            <m:sup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sz="3200" i="1" kern="12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(3)</m:t>
                              </m:r>
                            </m:sub>
                            <m:sup>
                              <m:r>
                                <a:rPr lang="en-US" sz="320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𝜋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23" y="1371600"/>
                <a:ext cx="8229600" cy="761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1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Extracting the coupling constant,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677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First need to find </a:t>
                </a:r>
                <a:r>
                  <a:rPr lang="en-US" b="1" dirty="0" err="1" smtClean="0"/>
                  <a:t>photoproduction</a:t>
                </a:r>
                <a:r>
                  <a:rPr lang="en-US" b="1" dirty="0" smtClean="0"/>
                  <a:t> asymmetry,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𝜸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𝝅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𝒃𝒓𝒆𝒎𝒔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𝑫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𝜸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𝒗𝒊𝒓𝒕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𝒆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Use input from theory and simulation to isolate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900" b="0" i="1" smtClean="0">
                            <a:latin typeface="Cambria Math"/>
                          </a:rPr>
                          <m:t>𝑣𝑖𝑟𝑡</m:t>
                        </m:r>
                      </m:sub>
                    </m:sSub>
                    <m:r>
                      <a:rPr lang="en-US" sz="2900" b="0" i="1" smtClean="0">
                        <a:latin typeface="Cambria Math"/>
                      </a:rPr>
                      <m:t>=0.45±</m:t>
                    </m:r>
                    <m:sSub>
                      <m:sSub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9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smtClean="0">
                                <a:latin typeface="Cambria Math"/>
                              </a:rPr>
                              <m:t>0.05</m:t>
                            </m:r>
                          </m:e>
                        </m:d>
                      </m:e>
                      <m:sub>
                        <m:r>
                          <a:rPr lang="en-US" sz="2900" b="0" i="1" smtClean="0">
                            <a:latin typeface="Cambria Math"/>
                          </a:rPr>
                          <m:t>𝑠𝑦𝑠</m:t>
                        </m:r>
                      </m:sub>
                    </m:sSub>
                    <m:r>
                      <a:rPr lang="en-US" sz="29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900" b="0" i="1" smtClean="0">
                            <a:latin typeface="Cambria Math"/>
                          </a:rPr>
                          <m:t>𝑏𝑟𝑒𝑚𝑠</m:t>
                        </m:r>
                      </m:sub>
                    </m:sSub>
                    <m:r>
                      <a:rPr lang="en-US" sz="2900" b="0" i="1" smtClean="0">
                        <a:latin typeface="Cambria Math"/>
                      </a:rPr>
                      <m:t>~ 0.55</m:t>
                    </m:r>
                  </m:oMath>
                </a14:m>
                <a:endParaRPr lang="en-US" sz="2900" b="0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9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900" b="0" i="1" smtClean="0">
                            <a:latin typeface="Cambria Math"/>
                          </a:rPr>
                          <m:t>(</m:t>
                        </m:r>
                        <m:r>
                          <a:rPr lang="en-US" sz="29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9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900" b="0" i="1" smtClean="0">
                        <a:latin typeface="Cambria Math"/>
                      </a:rPr>
                      <m:t>=0.95±</m:t>
                    </m:r>
                    <m:sSub>
                      <m:sSub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9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smtClean="0">
                                <a:latin typeface="Cambria Math"/>
                              </a:rPr>
                              <m:t>0.05</m:t>
                            </m:r>
                          </m:e>
                        </m:d>
                      </m:e>
                      <m:sub>
                        <m:r>
                          <a:rPr lang="en-US" sz="2900" b="0" i="1" smtClean="0">
                            <a:latin typeface="Cambria Math"/>
                          </a:rPr>
                          <m:t>𝑠𝑦𝑠</m:t>
                        </m:r>
                      </m:sub>
                    </m:sSub>
                  </m:oMath>
                </a14:m>
                <a:endParaRPr lang="en-US" sz="2900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9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900" i="1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900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9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900" dirty="0" smtClean="0"/>
                  <a:t> estimate as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/>
                      </a:rPr>
                      <m:t>~</m:t>
                    </m:r>
                    <m:sSubSup>
                      <m:sSubSup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9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900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900" b="0" i="1" smtClean="0">
                            <a:latin typeface="Cambria Math"/>
                          </a:rPr>
                          <m:t>(</m:t>
                        </m:r>
                        <m:r>
                          <a:rPr lang="en-US" sz="2900" b="0" i="1" smtClean="0">
                            <a:latin typeface="Cambria Math"/>
                          </a:rPr>
                          <m:t>1</m:t>
                        </m:r>
                        <m:r>
                          <a:rPr lang="en-US" sz="2900" b="0" i="1" smtClean="0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n-US" sz="2900" b="0" i="1" smtClean="0">
                            <a:latin typeface="Cambria Math"/>
                          </a:rPr>
                          <m:t>𝜋</m:t>
                        </m:r>
                      </m:sup>
                    </m:sSubSup>
                  </m:oMath>
                </a14:m>
                <a:endParaRPr lang="en-US" sz="2900" dirty="0" smtClean="0"/>
              </a:p>
              <a:p>
                <a:pPr marL="457200" lvl="1" indent="0">
                  <a:buNone/>
                </a:pPr>
                <a:endParaRPr lang="en-US" b="0" dirty="0" smtClean="0"/>
              </a:p>
              <a:p>
                <a:pPr marL="0" lvl="1" indent="0"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𝜸</m:t>
                          </m:r>
                        </m:sub>
                        <m:sup>
                          <m: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𝟑𝟔</m:t>
                      </m:r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𝟎𝟔</m:t>
                              </m:r>
                            </m:e>
                          </m:d>
                        </m:e>
                        <m:sub>
                          <m: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𝒔𝒕𝒂𝒕</m:t>
                          </m:r>
                        </m:sub>
                      </m:sSub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𝟑𝟕</m:t>
                              </m:r>
                            </m:e>
                          </m:d>
                        </m:e>
                        <m:sub>
                          <m: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𝒔𝒚𝒔</m:t>
                          </m:r>
                        </m:sub>
                      </m:sSub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𝟎𝟑</m:t>
                              </m:r>
                            </m:e>
                          </m:d>
                        </m:e>
                        <m:sub>
                          <m:r>
                            <a:rPr lang="en-US" sz="3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𝒕𝒉</m:t>
                          </m:r>
                        </m:sub>
                      </m:sSub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𝐩𝐩𝐦</m:t>
                      </m:r>
                    </m:oMath>
                  </m:oMathPara>
                </a14:m>
                <a:endParaRPr lang="en-US" sz="3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𝜸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1" dirty="0" smtClean="0"/>
                  <a:t>, extract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𝚫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𝝌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𝑵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𝜸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38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𝚫</m:t>
                          </m:r>
                        </m:sub>
                        <m:sup>
                          <m:r>
                            <a:rPr lang="en-US" sz="3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3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3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3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𝒔𝒕𝒂𝒕</m:t>
                              </m:r>
                            </m:sub>
                          </m:sSub>
                          <m:r>
                            <a:rPr lang="en-US" sz="3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3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𝟖</m:t>
                                  </m:r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𝒔𝒚𝒔</m:t>
                              </m:r>
                            </m:sub>
                          </m:sSub>
                          <m:r>
                            <a:rPr lang="en-US" sz="3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3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3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𝒕𝒉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3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𝝅</m:t>
                          </m:r>
                        </m:sub>
                      </m:sSub>
                    </m:oMath>
                  </m:oMathPara>
                </a14:m>
                <a:endParaRPr lang="en-US" sz="3800" b="1" dirty="0" smtClean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  <a:blipFill rotWithShape="1">
                <a:blip r:embed="rId3"/>
                <a:stretch>
                  <a:fillRect l="-741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3505200"/>
            <a:ext cx="7696200" cy="6858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9206" y="5562600"/>
            <a:ext cx="7696200" cy="685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070988" y="6248400"/>
                <a:ext cx="34044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rgbClr val="0070C0"/>
                    </a:solidFill>
                    <a:latin typeface="+mj-lt"/>
                  </a:rPr>
                  <a:t>(Theory: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6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𝐝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sz="16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|=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𝟏𝟎𝟎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0070C0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88" y="6248400"/>
                <a:ext cx="3404418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89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7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Measurement: PV asymmetry in </a:t>
                </a:r>
                <a:r>
                  <a:rPr lang="en-US" dirty="0" err="1" smtClean="0"/>
                  <a:t>electroproduction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E = 687 MeV, D target </a:t>
                </a:r>
                <a:r>
                  <a:rPr lang="en-US" dirty="0" smtClean="0"/>
                  <a:t>– Determine 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inel</a:t>
                </a:r>
                <a:endParaRPr lang="en-US" i="1" dirty="0" smtClean="0"/>
              </a:p>
              <a:p>
                <a:pPr lvl="1"/>
                <a:r>
                  <a:rPr lang="en-US" dirty="0" smtClean="0"/>
                  <a:t>E </a:t>
                </a:r>
                <a:r>
                  <a:rPr lang="en-US" dirty="0" smtClean="0"/>
                  <a:t>= 687 </a:t>
                </a:r>
                <a:r>
                  <a:rPr lang="en-US" dirty="0"/>
                  <a:t>MeV, H </a:t>
                </a:r>
                <a:r>
                  <a:rPr lang="en-US" dirty="0" smtClean="0"/>
                  <a:t>target </a:t>
                </a:r>
                <a:r>
                  <a:rPr lang="en-US" dirty="0" smtClean="0"/>
                  <a:t>– Determine </a:t>
                </a:r>
                <a:r>
                  <a:rPr lang="en-US" i="1" dirty="0" smtClean="0"/>
                  <a:t>A</a:t>
                </a:r>
                <a:r>
                  <a:rPr lang="en-US" i="1" baseline="-25000" dirty="0" smtClean="0"/>
                  <a:t>inel </a:t>
                </a:r>
                <a:r>
                  <a:rPr lang="en-US" dirty="0" smtClean="0"/>
                  <a:t>and</a:t>
                </a:r>
                <a:r>
                  <a:rPr lang="en-US" i="1" baseline="-25000" dirty="0"/>
                  <a:t> </a:t>
                </a:r>
                <a:r>
                  <a:rPr lang="en-US" dirty="0" smtClean="0"/>
                  <a:t>form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 </a:t>
                </a:r>
                <a:r>
                  <a:rPr lang="en-US" dirty="0" smtClean="0"/>
                  <a:t>= 362 </a:t>
                </a:r>
                <a:r>
                  <a:rPr lang="en-US" dirty="0" smtClean="0"/>
                  <a:t>MeV, </a:t>
                </a:r>
                <a:r>
                  <a:rPr lang="en-US" dirty="0"/>
                  <a:t>D </a:t>
                </a:r>
                <a:r>
                  <a:rPr lang="en-US" dirty="0" smtClean="0"/>
                  <a:t>target </a:t>
                </a:r>
                <a:r>
                  <a:rPr lang="en-US" dirty="0"/>
                  <a:t>– </a:t>
                </a:r>
                <a:r>
                  <a:rPr lang="en-US" dirty="0" smtClean="0"/>
                  <a:t>Determine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Results:</a:t>
                </a:r>
              </a:p>
              <a:p>
                <a:pPr lvl="1"/>
                <a:r>
                  <a:rPr lang="en-US" dirty="0" smtClean="0"/>
                  <a:t>Inelasti</a:t>
                </a:r>
                <a:r>
                  <a:rPr lang="en-US" dirty="0" smtClean="0"/>
                  <a:t>c Data:</a:t>
                </a:r>
                <a:endParaRPr lang="en-US" dirty="0" smtClean="0"/>
              </a:p>
              <a:p>
                <a:pPr lvl="2"/>
                <a:r>
                  <a:rPr lang="en-US" b="1" dirty="0"/>
                  <a:t>First measurement using neutral current process</a:t>
                </a:r>
              </a:p>
              <a:p>
                <a:pPr lvl="2"/>
                <a:r>
                  <a:rPr lang="en-US" b="1" dirty="0" smtClean="0"/>
                  <a:t>Form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</m:oMath>
                </a14:m>
                <a:r>
                  <a:rPr lang="en-US" b="1" dirty="0" smtClean="0"/>
                  <a:t>found to be consistent </a:t>
                </a:r>
                <a:r>
                  <a:rPr lang="en-US" b="1" dirty="0" smtClean="0"/>
                  <a:t>with </a:t>
                </a:r>
                <a:r>
                  <a:rPr lang="en-US" b="1" dirty="0" smtClean="0"/>
                  <a:t>theory, but large error</a:t>
                </a:r>
              </a:p>
              <a:p>
                <a:pPr lvl="2"/>
                <a:endParaRPr lang="en-US" b="0" dirty="0" smtClean="0"/>
              </a:p>
              <a:p>
                <a:pPr lvl="1"/>
                <a:r>
                  <a:rPr lang="en-US" dirty="0" smtClean="0"/>
                  <a:t>Pion Data:</a:t>
                </a:r>
              </a:p>
              <a:p>
                <a:pPr lvl="2"/>
                <a:r>
                  <a:rPr lang="en-US" b="1" dirty="0" smtClean="0"/>
                  <a:t>Resulted in </a:t>
                </a:r>
                <a:r>
                  <a:rPr lang="en-US" b="1" dirty="0" smtClean="0">
                    <a:latin typeface="Bookman Old Style"/>
                  </a:rPr>
                  <a:t>±</a:t>
                </a:r>
                <a:r>
                  <a:rPr lang="en-US" b="1" dirty="0" smtClean="0"/>
                  <a:t>25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b="1" dirty="0" smtClean="0"/>
                  <a:t> bound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latin typeface="Bookman Old Style"/>
                  </a:rPr>
                  <a:t>→ </a:t>
                </a:r>
                <a:r>
                  <a:rPr lang="en-US" b="1" dirty="0" smtClean="0"/>
                  <a:t>|A(Q</a:t>
                </a:r>
                <a:r>
                  <a:rPr lang="en-US" b="1" baseline="30000" dirty="0" smtClean="0"/>
                  <a:t>2</a:t>
                </a:r>
                <a:r>
                  <a:rPr lang="en-US" b="1" dirty="0" smtClean="0"/>
                  <a:t>=0)| &lt; 2 ppm</a:t>
                </a:r>
                <a:endParaRPr lang="en-US" b="1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Publications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Pion Result: 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arXiv:1112.1720v1 </a:t>
                </a:r>
                <a:r>
                  <a:rPr lang="en-US" dirty="0"/>
                  <a:t>[</a:t>
                </a:r>
                <a:r>
                  <a:rPr lang="en-US" dirty="0" err="1"/>
                  <a:t>nucl</a:t>
                </a:r>
                <a:r>
                  <a:rPr lang="en-US" dirty="0"/>
                  <a:t>-ex] </a:t>
                </a:r>
                <a:r>
                  <a:rPr lang="en-US" dirty="0" smtClean="0"/>
                  <a:t>(submitted to PRL</a:t>
                </a:r>
                <a:r>
                  <a:rPr lang="en-US" dirty="0" smtClean="0"/>
                  <a:t>)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Inelastic Result: 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Coming soon…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  <a:blipFill rotWithShape="1">
                <a:blip r:embed="rId2"/>
                <a:stretch>
                  <a:fillRect l="-593" t="-1714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99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Axial </a:t>
            </a:r>
            <a:r>
              <a:rPr lang="en-US" dirty="0" smtClean="0"/>
              <a:t>Component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4" y="2787134"/>
            <a:ext cx="8229600" cy="224206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Requires neutral weak axial and vector form factors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ym typeface="Wingdings" pitchFamily="2" charset="2"/>
              </a:rPr>
              <a:t>CVC Hypothesis: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Replace vector with EM form factors</a:t>
            </a:r>
          </a:p>
          <a:p>
            <a:pPr lvl="2"/>
            <a:r>
              <a:rPr lang="en-US" sz="2700" dirty="0" smtClean="0">
                <a:sym typeface="Wingdings" pitchFamily="2" charset="2"/>
              </a:rPr>
              <a:t>EM FF’s well known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err="1" smtClean="0">
                <a:sym typeface="Wingdings" pitchFamily="2" charset="2"/>
              </a:rPr>
              <a:t>Isospin</a:t>
            </a:r>
            <a:r>
              <a:rPr lang="en-US" b="1" dirty="0" smtClean="0">
                <a:sym typeface="Wingdings" pitchFamily="2" charset="2"/>
              </a:rPr>
              <a:t> Rotation: Replace axial with CC axial form factors</a:t>
            </a:r>
          </a:p>
          <a:p>
            <a:pPr lvl="2"/>
            <a:r>
              <a:rPr lang="en-US" sz="2700" dirty="0" smtClean="0">
                <a:sym typeface="Wingdings" pitchFamily="2" charset="2"/>
              </a:rPr>
              <a:t>CC FF’s determined from neutrino data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Basic Form: Adler Parameterization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143000"/>
                <a:ext cx="8229600" cy="68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𝑴</m:t>
                          </m:r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𝑬𝑴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  <m: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6864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7431" y="4800600"/>
                <a:ext cx="6160597" cy="1763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+mj-lt"/>
                  </a:rPr>
                  <a:t>V</a:t>
                </a:r>
                <a:r>
                  <a:rPr lang="en-US" sz="1800" b="1" dirty="0" smtClean="0">
                    <a:latin typeface="+mj-lt"/>
                  </a:rPr>
                  <a:t>ector: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latin typeface="Cambria Math"/>
                          </a:rPr>
                          <m:t>𝜸</m:t>
                        </m:r>
                      </m:sup>
                    </m:sSubSup>
                    <m:d>
                      <m:d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1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latin typeface="Cambria Math"/>
                          </a:rPr>
                          <m:t>𝜸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𝟎</m:t>
                        </m:r>
                      </m:e>
                    </m:d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i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 =3, 4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endParaRPr lang="en-US" sz="1800" b="1" i="1" dirty="0" smtClean="0">
                  <a:latin typeface="Cambria Math"/>
                </a:endParaRPr>
              </a:p>
              <a:p>
                <a:r>
                  <a:rPr lang="en-US" sz="1800" b="1" dirty="0" smtClean="0">
                    <a:latin typeface="+mj-lt"/>
                  </a:rPr>
                  <a:t>Axial: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latin typeface="Cambria Math"/>
                          </a:rPr>
                          <m:t>𝑨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1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latin typeface="Cambria Math"/>
                          </a:rPr>
                          <m:t>𝑨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𝟎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i</m:t>
                    </m:r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 =4,5</m:t>
                    </m:r>
                  </m:oMath>
                </a14:m>
                <a:endParaRPr lang="en-US" sz="1800" dirty="0">
                  <a:latin typeface="+mj-lt"/>
                </a:endParaRPr>
              </a:p>
              <a:p>
                <a:endParaRPr lang="en-US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1" y="4800600"/>
                <a:ext cx="6160597" cy="1763175"/>
              </a:xfrm>
              <a:prstGeom prst="rect">
                <a:avLst/>
              </a:prstGeom>
              <a:blipFill rotWithShape="1">
                <a:blip r:embed="rId3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572004" y="1753353"/>
            <a:ext cx="4419604" cy="786390"/>
            <a:chOff x="4572004" y="1753353"/>
            <a:chExt cx="4419604" cy="78639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4" y="1753353"/>
              <a:ext cx="4419604" cy="786390"/>
              <a:chOff x="4572004" y="1753353"/>
              <a:chExt cx="4419604" cy="786390"/>
            </a:xfrm>
          </p:grpSpPr>
          <p:sp>
            <p:nvSpPr>
              <p:cNvPr id="8" name="Left Bracket 7"/>
              <p:cNvSpPr/>
              <p:nvPr/>
            </p:nvSpPr>
            <p:spPr>
              <a:xfrm rot="16200000">
                <a:off x="5524695" y="800662"/>
                <a:ext cx="152022" cy="2057403"/>
              </a:xfrm>
              <a:prstGeom prst="leftBracket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629408" y="1932269"/>
                    <a:ext cx="2362200" cy="6074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solidFill>
                          <a:srgbClr val="C00000"/>
                        </a:solidFill>
                        <a:latin typeface="+mj-lt"/>
                      </a:rPr>
                      <a:t>Depend on the Adler form factors,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𝒁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endParaRPr lang="en-US" sz="1600" b="1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8" y="1932269"/>
                    <a:ext cx="2362200" cy="60747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292" t="-3000" r="-4393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>
                <a:stCxn id="8" idx="1"/>
              </p:cNvCxnSpPr>
              <p:nvPr/>
            </p:nvCxnSpPr>
            <p:spPr>
              <a:xfrm flipH="1">
                <a:off x="5600706" y="1905375"/>
                <a:ext cx="1" cy="38062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flipH="1">
              <a:off x="5600707" y="2286000"/>
              <a:ext cx="952493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781800" y="2767426"/>
            <a:ext cx="1828800" cy="369332"/>
            <a:chOff x="6781800" y="2767426"/>
            <a:chExt cx="182880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7113798" y="2767426"/>
              <a:ext cx="1496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7030A0"/>
                  </a:solidFill>
                  <a:latin typeface="+mj-lt"/>
                </a:rPr>
                <a:t>Unknown</a:t>
              </a:r>
              <a:endParaRPr lang="en-US" sz="1800" b="1" dirty="0">
                <a:solidFill>
                  <a:srgbClr val="7030A0"/>
                </a:solidFill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781800" y="2952092"/>
              <a:ext cx="45720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746237" y="495837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+mj-lt"/>
              </a:rPr>
              <a:t>Dipole Form</a:t>
            </a:r>
            <a:endParaRPr lang="en-US" sz="18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5143038"/>
            <a:ext cx="762000" cy="563804"/>
            <a:chOff x="6096000" y="5143038"/>
            <a:chExt cx="762000" cy="563804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6096000" y="5143038"/>
              <a:ext cx="76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096000" y="5143038"/>
              <a:ext cx="762000" cy="56380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728874" y="4801490"/>
            <a:ext cx="3693467" cy="1015086"/>
            <a:chOff x="4728874" y="4801490"/>
            <a:chExt cx="3693467" cy="1015086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4728874" y="5215562"/>
              <a:ext cx="1752608" cy="601014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517341" y="4801490"/>
                  <a:ext cx="1905000" cy="9589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Extra </a:t>
                  </a:r>
                  <a:r>
                    <a:rPr lang="en-US" sz="1800" b="1" i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Q</a:t>
                  </a:r>
                  <a:r>
                    <a:rPr lang="en-US" sz="1800" b="1" i="1" baseline="300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2</a:t>
                  </a:r>
                  <a:r>
                    <a:rPr lang="en-US" sz="18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</a:p>
                <a:p>
                  <a:pPr algn="ctr"/>
                  <a:r>
                    <a:rPr lang="en-US" sz="18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Dependence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800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341" y="4801490"/>
                  <a:ext cx="1905000" cy="9589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185" b="-31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Axial Electroweak </a:t>
            </a:r>
            <a:r>
              <a:rPr lang="en-US" dirty="0" err="1" smtClean="0"/>
              <a:t>Radiative</a:t>
            </a:r>
            <a:r>
              <a:rPr lang="en-US" dirty="0" smtClean="0"/>
              <a:t> Corrections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91772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Rewite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(3)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dirty="0"/>
                  <a:t> to include </a:t>
                </a:r>
                <a:r>
                  <a:rPr lang="en-US" dirty="0" smtClean="0"/>
                  <a:t>effects: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𝑾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p>
                            </m:sSubSup>
                          </m:e>
                        </m:d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917729"/>
              </a:xfrm>
              <a:blipFill rotWithShape="1">
                <a:blip r:embed="rId2"/>
                <a:stretch>
                  <a:fillRect l="-741" t="-933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/>
            </p:nvSpPr>
            <p:spPr>
              <a:xfrm>
                <a:off x="1770530" y="2625643"/>
                <a:ext cx="5791200" cy="6723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SzPct val="90000"/>
                  <a:buFont typeface="Arial" pitchFamily="34" charset="0"/>
                  <a:buChar char="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  <m:sup>
                          <m:r>
                            <a:rPr lang="en-US" sz="20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𝚫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𝒆𝒘𝒌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𝑺𝒊𝒆𝒈𝒆𝒓𝒕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𝒂𝒏𝒂𝒑𝒐𝒍𝒆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𝒘𝒂𝒗𝒆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 …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30" y="2625643"/>
                <a:ext cx="5791200" cy="6723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88024" y="218146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tree-level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75095" y="2102571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ket 11"/>
          <p:cNvSpPr/>
          <p:nvPr/>
        </p:nvSpPr>
        <p:spPr>
          <a:xfrm rot="16200000">
            <a:off x="4443100" y="2238940"/>
            <a:ext cx="212912" cy="195654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4039" y="3492704"/>
            <a:ext cx="0" cy="318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9225" y="3863145"/>
            <a:ext cx="2057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PV </a:t>
            </a:r>
            <a:r>
              <a:rPr lang="el-GR" sz="1600" b="1" i="1" dirty="0" smtClean="0">
                <a:latin typeface="+mj-lt"/>
              </a:rPr>
              <a:t>γ</a:t>
            </a:r>
            <a:r>
              <a:rPr lang="en-US" sz="1600" b="1" i="1" dirty="0" smtClean="0">
                <a:latin typeface="+mj-lt"/>
              </a:rPr>
              <a:t>N</a:t>
            </a:r>
            <a:r>
              <a:rPr lang="el-GR" sz="1600" b="1" i="1" dirty="0" smtClean="0">
                <a:latin typeface="+mj-lt"/>
              </a:rPr>
              <a:t>Δ</a:t>
            </a:r>
            <a:r>
              <a:rPr lang="en-US" sz="1600" b="1" dirty="0" smtClean="0">
                <a:latin typeface="+mj-lt"/>
              </a:rPr>
              <a:t> vertex</a:t>
            </a:r>
            <a:endParaRPr lang="en-US" sz="16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3484" y="3337117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PV </a:t>
            </a:r>
            <a:r>
              <a:rPr lang="el-GR" sz="1600" b="1" i="1" dirty="0">
                <a:solidFill>
                  <a:schemeClr val="accent4">
                    <a:lumMod val="50000"/>
                  </a:schemeClr>
                </a:solidFill>
                <a:latin typeface="+mj-lt"/>
                <a:sym typeface="Symbol"/>
              </a:rPr>
              <a:t>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N</a:t>
            </a:r>
            <a:r>
              <a:rPr lang="el-GR" sz="1600" b="1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Δ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vertex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0" name="Straight Connector 19"/>
          <p:cNvCxnSpPr>
            <a:endCxn id="18" idx="0"/>
          </p:cNvCxnSpPr>
          <p:nvPr/>
        </p:nvCxnSpPr>
        <p:spPr>
          <a:xfrm>
            <a:off x="6447834" y="3110757"/>
            <a:ext cx="0" cy="22636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0525" y="3382888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1-quark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>
            <a:off x="2944875" y="3156528"/>
            <a:ext cx="0" cy="22636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85834" y="4251399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Negligible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8249" y="4797105"/>
            <a:ext cx="3581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Inelastic measurement: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Anapole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may contribute ~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0.3ppm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but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high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theoretical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uncertainty </a:t>
            </a:r>
          </a:p>
          <a:p>
            <a:pPr algn="ctr"/>
            <a:r>
              <a:rPr lang="en-US" sz="18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→</a:t>
            </a:r>
            <a:r>
              <a:rPr lang="en-US" sz="1800" b="1" i="1" dirty="0" err="1" smtClean="0">
                <a:solidFill>
                  <a:srgbClr val="C00000"/>
                </a:solidFill>
                <a:latin typeface="+mj-lt"/>
              </a:rPr>
              <a:t>Multiquark</a:t>
            </a:r>
            <a:r>
              <a:rPr lang="en-US" sz="1800" b="1" i="1" dirty="0" smtClean="0">
                <a:solidFill>
                  <a:srgbClr val="C00000"/>
                </a:solidFill>
                <a:latin typeface="+mj-lt"/>
              </a:rPr>
              <a:t> corrections neglected</a:t>
            </a:r>
            <a:endParaRPr lang="en-US" sz="1800" b="1" i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2875" y="425389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60% effect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447834" y="3949866"/>
            <a:ext cx="0" cy="31824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44875" y="3810952"/>
            <a:ext cx="0" cy="3907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59258" y="1955100"/>
            <a:ext cx="0" cy="22636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2933" y="4797105"/>
                <a:ext cx="3844992" cy="157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Pion Measurement:</a:t>
                </a:r>
              </a:p>
              <a:p>
                <a:pPr algn="ctr"/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Siegert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term dominates,  size depends on 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coupling 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constant </a:t>
                </a:r>
                <a:endParaRPr lang="en-US" sz="1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𝑺𝒊𝒆𝒈𝒆𝒓𝒕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𝑺𝒊𝒆𝒈𝒆𝒓𝒕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~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𝚫</m:t>
                          </m:r>
                        </m:sub>
                      </m:sSub>
                    </m:oMath>
                  </m:oMathPara>
                </a14:m>
                <a:endParaRPr lang="en-US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3" y="4797105"/>
                <a:ext cx="3844992" cy="1574983"/>
              </a:xfrm>
              <a:prstGeom prst="rect">
                <a:avLst/>
              </a:prstGeom>
              <a:blipFill rotWithShape="1">
                <a:blip r:embed="rId4"/>
                <a:stretch>
                  <a:fillRect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228230" y="9144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Zhu et al. PRD 65 (2001) 033001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Axial Multi-quark EW </a:t>
            </a:r>
            <a:r>
              <a:rPr lang="en-US" dirty="0" err="1" smtClean="0"/>
              <a:t>Radiative</a:t>
            </a:r>
            <a:r>
              <a:rPr lang="en-US" dirty="0" smtClean="0"/>
              <a:t> Effects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8" y="1143000"/>
            <a:ext cx="6444153" cy="49831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96097" y="2590800"/>
            <a:ext cx="213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Note: Figure taken from Zhu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et al.,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not at exact G</a:t>
            </a:r>
            <a:r>
              <a:rPr lang="en-US" sz="1600" b="1" baseline="30000" dirty="0">
                <a:solidFill>
                  <a:srgbClr val="C00000"/>
                </a:solidFill>
                <a:latin typeface="+mj-lt"/>
              </a:rPr>
              <a:t>0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kinematics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1447800"/>
            <a:ext cx="0" cy="4191000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80354" y="934760"/>
            <a:ext cx="169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Inelastic:</a:t>
            </a:r>
          </a:p>
          <a:p>
            <a:pPr algn="ctr"/>
            <a:r>
              <a:rPr lang="en-US" b="1" i="1" dirty="0" smtClean="0">
                <a:latin typeface="+mj-lt"/>
              </a:rPr>
              <a:t>Q</a:t>
            </a:r>
            <a:r>
              <a:rPr lang="en-US" b="1" i="1" baseline="30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 = 0.34 GeV</a:t>
            </a:r>
            <a:r>
              <a:rPr lang="en-US" b="1" baseline="30000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8024" y="2436911"/>
            <a:ext cx="1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A</a:t>
            </a:r>
            <a:r>
              <a:rPr lang="en-US" b="1" baseline="-25000" dirty="0" smtClean="0">
                <a:solidFill>
                  <a:srgbClr val="7030A0"/>
                </a:solidFill>
                <a:latin typeface="+mj-lt"/>
              </a:rPr>
              <a:t>3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398" y="5062793"/>
            <a:ext cx="1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+mj-lt"/>
              </a:rPr>
              <a:t>anapole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85415" y="3346793"/>
                <a:ext cx="1262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  <a:latin typeface="+mj-lt"/>
                  </a:rPr>
                  <a:t>Siegert </a:t>
                </a:r>
              </a:p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𝐝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𝚫</m:t>
                        </m:r>
                      </m:sub>
                    </m:sSub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𝟐𝟓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+mj-lt"/>
                  </a:rPr>
                  <a:t>)</a:t>
                </a:r>
                <a:endParaRPr lang="en-US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15" y="3346793"/>
                <a:ext cx="126290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85415" y="5386267"/>
            <a:ext cx="1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d-wave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Left Bracket 16"/>
          <p:cNvSpPr/>
          <p:nvPr/>
        </p:nvSpPr>
        <p:spPr>
          <a:xfrm flipH="1">
            <a:off x="6781797" y="5047098"/>
            <a:ext cx="228601" cy="339169"/>
          </a:xfrm>
          <a:prstGeom prst="leftBracket">
            <a:avLst/>
          </a:prstGeom>
          <a:ln w="190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3648" y="6193643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Zhu et al. PRD 65 (2001) 033001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4716" y="880054"/>
            <a:ext cx="16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Pion:</a:t>
            </a:r>
          </a:p>
          <a:p>
            <a:pPr algn="ctr"/>
            <a:r>
              <a:rPr lang="en-US" b="1" i="1" dirty="0" smtClean="0">
                <a:latin typeface="+mj-lt"/>
              </a:rPr>
              <a:t>Q</a:t>
            </a:r>
            <a:r>
              <a:rPr lang="en-US" b="1" i="1" baseline="30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 = 0.003 GeV</a:t>
            </a:r>
            <a:r>
              <a:rPr lang="en-US" b="1" baseline="30000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05129" y="3464813"/>
            <a:ext cx="2863197" cy="379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latin typeface="+mj-lt"/>
              </a:rPr>
              <a:t>r</a:t>
            </a:r>
            <a:r>
              <a:rPr lang="en-US" sz="1800" b="1" baseline="-25000" dirty="0" err="1" smtClean="0">
                <a:latin typeface="+mj-lt"/>
              </a:rPr>
              <a:t>i</a:t>
            </a:r>
            <a:r>
              <a:rPr lang="en-US" sz="1800" b="1" baseline="-250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= A</a:t>
            </a:r>
            <a:r>
              <a:rPr lang="en-US" sz="1800" b="1" baseline="-25000" dirty="0" smtClean="0">
                <a:latin typeface="+mj-lt"/>
              </a:rPr>
              <a:t>i</a:t>
            </a:r>
            <a:r>
              <a:rPr lang="en-US" sz="1800" b="1" dirty="0" smtClean="0">
                <a:latin typeface="+mj-lt"/>
              </a:rPr>
              <a:t> /</a:t>
            </a:r>
            <a:r>
              <a:rPr lang="en-US" sz="1800" b="1" dirty="0" err="1" smtClean="0">
                <a:latin typeface="+mj-lt"/>
              </a:rPr>
              <a:t>A</a:t>
            </a:r>
            <a:r>
              <a:rPr lang="en-US" sz="1800" b="1" baseline="-25000" dirty="0" err="1" smtClean="0">
                <a:latin typeface="+mj-lt"/>
              </a:rPr>
              <a:t>tot</a:t>
            </a:r>
            <a:endParaRPr lang="en-US" sz="18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6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77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7162800" y="1524000"/>
            <a:ext cx="533400" cy="1219200"/>
          </a:xfrm>
          <a:prstGeom prst="line">
            <a:avLst/>
          </a:prstGeom>
          <a:noFill/>
          <a:ln w="3816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1828800" y="2895600"/>
            <a:ext cx="685800" cy="457200"/>
          </a:xfrm>
          <a:prstGeom prst="line">
            <a:avLst/>
          </a:prstGeom>
          <a:noFill/>
          <a:ln w="3816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4953000" y="3124200"/>
            <a:ext cx="533400" cy="1752600"/>
          </a:xfrm>
          <a:prstGeom prst="line">
            <a:avLst/>
          </a:prstGeom>
          <a:noFill/>
          <a:ln w="3816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286000" y="1905000"/>
            <a:ext cx="1143000" cy="1143000"/>
          </a:xfrm>
          <a:prstGeom prst="line">
            <a:avLst/>
          </a:prstGeom>
          <a:noFill/>
          <a:ln w="3816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6096000" y="3200400"/>
            <a:ext cx="1524000" cy="2209800"/>
          </a:xfrm>
          <a:prstGeom prst="line">
            <a:avLst/>
          </a:prstGeom>
          <a:noFill/>
          <a:ln w="3816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781800" y="1066800"/>
            <a:ext cx="16764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>
                <a:solidFill>
                  <a:srgbClr val="660066"/>
                </a:solidFill>
                <a:latin typeface="Verdana" pitchFamily="34" charset="0"/>
              </a:rPr>
              <a:t>Superconducting </a:t>
            </a:r>
          </a:p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>
                <a:solidFill>
                  <a:srgbClr val="660066"/>
                </a:solidFill>
                <a:latin typeface="Verdana" pitchFamily="34" charset="0"/>
              </a:rPr>
              <a:t>Magnet </a:t>
            </a:r>
          </a:p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>
                <a:solidFill>
                  <a:srgbClr val="660066"/>
                </a:solidFill>
                <a:latin typeface="Verdana" pitchFamily="34" charset="0"/>
              </a:rPr>
              <a:t>(SMS)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876800" y="4876800"/>
            <a:ext cx="13716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>
                <a:solidFill>
                  <a:srgbClr val="660066"/>
                </a:solidFill>
                <a:latin typeface="Verdana" pitchFamily="34" charset="0"/>
              </a:rPr>
              <a:t>Detectors:</a:t>
            </a:r>
          </a:p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>
                <a:solidFill>
                  <a:srgbClr val="660066"/>
                </a:solidFill>
                <a:latin typeface="Verdana" pitchFamily="34" charset="0"/>
              </a:rPr>
              <a:t>Ferris Wheel (FPDs)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705600" y="5334000"/>
            <a:ext cx="18288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sz="1200" b="1">
                <a:solidFill>
                  <a:srgbClr val="660066"/>
                </a:solidFill>
                <a:latin typeface="Verdana" pitchFamily="34" charset="0"/>
              </a:rPr>
              <a:t>Detectors: </a:t>
            </a:r>
          </a:p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sz="1200" b="1">
                <a:solidFill>
                  <a:srgbClr val="660066"/>
                </a:solidFill>
                <a:latin typeface="Verdana" pitchFamily="34" charset="0"/>
              </a:rPr>
              <a:t>Mini-Ferris wheel</a:t>
            </a:r>
          </a:p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GB" sz="1200" b="1">
                <a:solidFill>
                  <a:srgbClr val="660066"/>
                </a:solidFill>
                <a:latin typeface="Verdana" pitchFamily="34" charset="0"/>
              </a:rPr>
              <a:t>(CEDs+Cherenkov)</a:t>
            </a:r>
            <a:endParaRPr lang="en-US" sz="1200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447800" y="1600200"/>
            <a:ext cx="1524000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>
                <a:solidFill>
                  <a:srgbClr val="660066"/>
                </a:solidFill>
                <a:latin typeface="Verdana" pitchFamily="34" charset="0"/>
              </a:rPr>
              <a:t>Target Service Module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057400" y="3276600"/>
            <a:ext cx="1143000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>
                <a:solidFill>
                  <a:srgbClr val="660066"/>
                </a:solidFill>
                <a:latin typeface="Verdana" pitchFamily="34" charset="0"/>
              </a:rPr>
              <a:t>G0 Beam Monitoring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26" y="4038600"/>
            <a:ext cx="3036147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74320" y="4078224"/>
            <a:ext cx="1524000" cy="24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</a:pPr>
            <a:r>
              <a:rPr lang="en-US" sz="1200" b="1" dirty="0" smtClean="0">
                <a:solidFill>
                  <a:srgbClr val="660066"/>
                </a:solidFill>
                <a:latin typeface="Verdana" pitchFamily="34" charset="0"/>
              </a:rPr>
              <a:t>“Front” </a:t>
            </a:r>
            <a:r>
              <a:rPr lang="en-US" sz="1200" b="1" dirty="0">
                <a:solidFill>
                  <a:srgbClr val="660066"/>
                </a:solidFill>
                <a:latin typeface="Verdana" pitchFamily="34" charset="0"/>
              </a:rPr>
              <a:t>View: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7200" y="228600"/>
            <a:ext cx="8229600" cy="566928"/>
          </a:xfrm>
          <a:prstGeom prst="rect">
            <a:avLst/>
          </a:prstGeom>
          <a:noFill/>
          <a:ln>
            <a:noFill/>
          </a:ln>
          <a:extLst/>
        </p:spPr>
        <p:txBody>
          <a:bodyPr vert="horz" lIns="91425" tIns="91425" rIns="91425" bIns="91425" rtlCol="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900" b="1" kern="1200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The </a:t>
            </a:r>
            <a:r>
              <a:rPr lang="en-US" sz="2900" b="1" i="1" kern="1200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G</a:t>
            </a:r>
            <a:r>
              <a:rPr lang="en-US" sz="2900" b="1" i="1" kern="1200" baseline="30000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0</a:t>
            </a:r>
            <a:r>
              <a:rPr lang="en-US" sz="2900" b="1" kern="1200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 Experiment in Hall C</a:t>
            </a:r>
            <a:endParaRPr lang="en-US" sz="2900" b="1" kern="1200" dirty="0">
              <a:solidFill>
                <a:schemeClr val="tx1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920563"/>
            <a:ext cx="46291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8" name="Picture 36" descr="01-20-10_LD2687b_eYieldAllRuns_Oct2_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452813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0" name="Text Box 38"/>
          <p:cNvSpPr txBox="1">
            <a:spLocks noChangeArrowheads="1"/>
          </p:cNvSpPr>
          <p:nvPr/>
        </p:nvSpPr>
        <p:spPr bwMode="auto">
          <a:xfrm rot="16200000">
            <a:off x="4623360" y="4314825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 dirty="0">
                <a:latin typeface="Verdana" pitchFamily="34" charset="0"/>
              </a:rPr>
              <a:t>CED</a:t>
            </a:r>
          </a:p>
        </p:txBody>
      </p:sp>
      <p:pic>
        <p:nvPicPr>
          <p:cNvPr id="8220" name="Picture 28" descr="oct2_r31777_eCoi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3959352"/>
            <a:ext cx="35814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1272988" y="3903662"/>
            <a:ext cx="3124200" cy="32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200" b="1" dirty="0">
                <a:latin typeface="Verdana" pitchFamily="34" charset="0"/>
              </a:rPr>
              <a:t>H 687 Electron Yield (Octant 2)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6928"/>
          </a:xfr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SzPct val="100000"/>
              <a:buFont typeface="Arial"/>
            </a:pPr>
            <a:r>
              <a:rPr lang="en-US" sz="2900" dirty="0" smtClean="0">
                <a:solidFill>
                  <a:srgbClr val="000000"/>
                </a:solidFill>
                <a:latin typeface="Bookman Old Style" pitchFamily="18" charset="0"/>
                <a:ea typeface="Arial" panose="00000000000000000000"/>
                <a:cs typeface="Arial" panose="00000000000000000000"/>
              </a:rPr>
              <a:t>Detector Acceptance and </a:t>
            </a:r>
            <a:r>
              <a:rPr lang="en-US" sz="2900" dirty="0" smtClean="0">
                <a:solidFill>
                  <a:srgbClr val="000000"/>
                </a:solidFill>
                <a:latin typeface="Bookman Old Style" pitchFamily="18" charset="0"/>
                <a:ea typeface="Arial" panose="00000000000000000000"/>
                <a:cs typeface="Arial" panose="00000000000000000000"/>
              </a:rPr>
              <a:t>Yields</a:t>
            </a:r>
            <a:endParaRPr lang="en-US" sz="2900" dirty="0">
              <a:solidFill>
                <a:srgbClr val="000000"/>
              </a:solidFill>
              <a:latin typeface="Bookman Old Style" pitchFamily="18" charset="0"/>
              <a:ea typeface="Arial" panose="00000000000000000000"/>
              <a:cs typeface="Arial" panose="0000000000000000000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181600" y="3886200"/>
            <a:ext cx="31242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200" b="1">
                <a:latin typeface="Verdana" pitchFamily="34" charset="0"/>
              </a:rPr>
              <a:t>D 687 Electron Yield (Octant2)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 rot="16200000">
            <a:off x="625475" y="4314825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 dirty="0">
                <a:latin typeface="Verdana" pitchFamily="34" charset="0"/>
              </a:rPr>
              <a:t>CED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581400" y="6217920"/>
            <a:ext cx="6858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 dirty="0">
                <a:latin typeface="Verdana" pitchFamily="34" charset="0"/>
              </a:rPr>
              <a:t>FPD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 rot="16200000">
            <a:off x="4664075" y="4276725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 dirty="0">
                <a:latin typeface="Verdana" pitchFamily="34" charset="0"/>
              </a:rPr>
              <a:t>CED</a:t>
            </a:r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 rot="8135544">
            <a:off x="1066800" y="5334000"/>
            <a:ext cx="1698625" cy="566738"/>
          </a:xfrm>
          <a:prstGeom prst="ellipse">
            <a:avLst/>
          </a:prstGeom>
          <a:noFill/>
          <a:ln w="34925" algn="ctr">
            <a:solidFill>
              <a:srgbClr val="0000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 rot="-2726648">
            <a:off x="1274763" y="5430837"/>
            <a:ext cx="1295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inelastics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7620000" y="6248400"/>
            <a:ext cx="6858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pitchFamily="34" charset="0"/>
              </a:rPr>
              <a:t>FPD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2514600" y="3276600"/>
            <a:ext cx="762000" cy="1676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 rot="8135544">
            <a:off x="5013325" y="5232400"/>
            <a:ext cx="1804988" cy="566738"/>
          </a:xfrm>
          <a:prstGeom prst="ellipse">
            <a:avLst/>
          </a:prstGeom>
          <a:noFill/>
          <a:ln w="34925" algn="ctr">
            <a:solidFill>
              <a:srgbClr val="0000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 rot="-2554409">
            <a:off x="6629400" y="4724400"/>
            <a:ext cx="1281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elastics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 rot="-2830111">
            <a:off x="5141913" y="5392738"/>
            <a:ext cx="1463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inelastics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4114800" y="2971800"/>
            <a:ext cx="381000" cy="1219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3352800" y="3276600"/>
            <a:ext cx="2667000" cy="1752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4572000" y="2971800"/>
            <a:ext cx="2667000" cy="1524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 rot="-23998484">
            <a:off x="2743200" y="4724400"/>
            <a:ext cx="121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elastics</a:t>
            </a: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 rot="8426222">
            <a:off x="2209800" y="4648200"/>
            <a:ext cx="2133600" cy="5334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 rot="8426222">
            <a:off x="6089650" y="4643438"/>
            <a:ext cx="2184400" cy="5334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43857" y="3210580"/>
            <a:ext cx="172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 Similar matrices exist for pion data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 animBg="1"/>
      <p:bldP spid="8231" grpId="0" animBg="1"/>
      <p:bldP spid="8200" grpId="0" animBg="1"/>
      <p:bldP spid="8211" grpId="0" animBg="1"/>
      <p:bldP spid="8213" grpId="0" animBg="1"/>
      <p:bldP spid="8218" grpId="0" animBg="1"/>
      <p:bldP spid="8222" grpId="0" animBg="1"/>
      <p:bldP spid="8225" grpId="0"/>
      <p:bldP spid="8229" grpId="0" animBg="1"/>
      <p:bldP spid="8206" grpId="0" animBg="1"/>
      <p:bldP spid="8233" grpId="0" animBg="1"/>
      <p:bldP spid="8235" grpId="0"/>
      <p:bldP spid="8236" grpId="0"/>
      <p:bldP spid="8212" grpId="0" animBg="1"/>
      <p:bldP spid="8237" grpId="0" animBg="1"/>
      <p:bldP spid="8238" grpId="0" animBg="1"/>
      <p:bldP spid="8224" grpId="0"/>
      <p:bldP spid="8223" grpId="0" animBg="1"/>
      <p:bldP spid="8234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6928"/>
          </a:xfr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SzPct val="100000"/>
              <a:buFont typeface="Arial"/>
            </a:pPr>
            <a:r>
              <a:rPr lang="en-US" sz="2900" dirty="0" smtClean="0">
                <a:solidFill>
                  <a:srgbClr val="000000"/>
                </a:solidFill>
                <a:latin typeface="Bookman Old Style" pitchFamily="18" charset="0"/>
                <a:ea typeface="Arial" panose="00000000000000000000"/>
                <a:cs typeface="Arial" panose="00000000000000000000"/>
              </a:rPr>
              <a:t>Detector Acceptance and Yields</a:t>
            </a:r>
            <a:endParaRPr lang="en-US" sz="2900" dirty="0">
              <a:solidFill>
                <a:srgbClr val="000000"/>
              </a:solidFill>
              <a:latin typeface="Bookman Old Style" pitchFamily="18" charset="0"/>
              <a:ea typeface="Arial" panose="00000000000000000000"/>
              <a:cs typeface="Arial" panose="0000000000000000000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43121"/>
            <a:ext cx="6617009" cy="4259914"/>
          </a:xfrm>
          <a:prstGeom prst="rect">
            <a:avLst/>
          </a:prstGeom>
        </p:spPr>
      </p:pic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1740209" y="1073844"/>
            <a:ext cx="431930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 362 Pion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Yield (Octant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Average)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69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900" i="1" dirty="0"/>
              <a:t>G</a:t>
            </a:r>
            <a:r>
              <a:rPr lang="en-US" sz="2900" i="1" baseline="30000" dirty="0"/>
              <a:t>0</a:t>
            </a:r>
            <a:r>
              <a:rPr lang="en-US" sz="2900" i="1" dirty="0"/>
              <a:t> </a:t>
            </a:r>
            <a:r>
              <a:rPr lang="en-US" sz="2900" dirty="0" err="1" smtClean="0"/>
              <a:t>Inelastics</a:t>
            </a:r>
            <a:r>
              <a:rPr lang="en-US" sz="2900" dirty="0" smtClean="0"/>
              <a:t>: </a:t>
            </a:r>
            <a:r>
              <a:rPr lang="en-US" sz="2900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1534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800" b="1" dirty="0" smtClean="0">
                    <a:latin typeface="+mj-lt"/>
                  </a:rPr>
                  <a:t>Purpose: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600" dirty="0">
                    <a:latin typeface="+mj-lt"/>
                  </a:rPr>
                  <a:t>Measurement of axial transition form factor,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𝚫</m:t>
                        </m:r>
                      </m:sub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sup>
                    </m:sSubSup>
                    <m:r>
                      <a:rPr lang="en-US" sz="16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+mj-lt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1600" dirty="0" smtClean="0">
                    <a:latin typeface="+mj-lt"/>
                  </a:rPr>
                  <a:t> </a:t>
                </a:r>
                <a:r>
                  <a:rPr lang="en-US" sz="1400" i="1" dirty="0" smtClean="0">
                    <a:latin typeface="+mj-lt"/>
                  </a:rPr>
                  <a:t>0.2 (</a:t>
                </a:r>
                <a:r>
                  <a:rPr lang="en-US" sz="1400" i="1" dirty="0" err="1" smtClean="0">
                    <a:latin typeface="+mj-lt"/>
                  </a:rPr>
                  <a:t>GeV</a:t>
                </a:r>
                <a:r>
                  <a:rPr lang="en-US" sz="1400" i="1" dirty="0" smtClean="0">
                    <a:latin typeface="+mj-lt"/>
                  </a:rPr>
                  <a:t>/c)</a:t>
                </a:r>
                <a:r>
                  <a:rPr lang="en-US" sz="1400" i="1" baseline="30000" dirty="0" smtClean="0">
                    <a:latin typeface="+mj-lt"/>
                  </a:rPr>
                  <a:t>2</a:t>
                </a:r>
                <a:r>
                  <a:rPr lang="en-US" sz="1400" i="1" dirty="0" smtClean="0">
                    <a:latin typeface="+mj-lt"/>
                  </a:rPr>
                  <a:t> &lt; Q</a:t>
                </a:r>
                <a:r>
                  <a:rPr lang="en-US" sz="1400" i="1" baseline="30000" dirty="0" smtClean="0">
                    <a:latin typeface="+mj-lt"/>
                  </a:rPr>
                  <a:t>2</a:t>
                </a:r>
                <a:r>
                  <a:rPr lang="en-US" sz="1400" i="1" dirty="0" smtClean="0">
                    <a:latin typeface="+mj-lt"/>
                  </a:rPr>
                  <a:t> &lt; 0.5 (</a:t>
                </a:r>
                <a:r>
                  <a:rPr lang="en-US" sz="1400" i="1" dirty="0" err="1" smtClean="0">
                    <a:latin typeface="+mj-lt"/>
                  </a:rPr>
                  <a:t>GeV</a:t>
                </a:r>
                <a:r>
                  <a:rPr lang="en-US" sz="1400" i="1" dirty="0" smtClean="0">
                    <a:latin typeface="+mj-lt"/>
                  </a:rPr>
                  <a:t>/c)</a:t>
                </a:r>
                <a:r>
                  <a:rPr lang="en-US" sz="1400" i="1" baseline="30000" dirty="0" smtClean="0">
                    <a:latin typeface="+mj-lt"/>
                  </a:rPr>
                  <a:t>2</a:t>
                </a:r>
                <a:endParaRPr lang="en-US" sz="1400" dirty="0" smtClean="0">
                  <a:latin typeface="+mj-lt"/>
                </a:endParaRPr>
              </a:p>
              <a:p>
                <a:pPr lvl="2">
                  <a:lnSpc>
                    <a:spcPct val="80000"/>
                  </a:lnSpc>
                </a:pPr>
                <a:endParaRPr lang="en-US" sz="1400" dirty="0" smtClean="0">
                  <a:latin typeface="+mj-lt"/>
                </a:endParaRPr>
              </a:p>
              <a:p>
                <a:pPr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800" b="1" dirty="0" smtClean="0">
                    <a:latin typeface="+mj-lt"/>
                    <a:cs typeface="Times New Roman" pitchFamily="18" charset="0"/>
                  </a:rPr>
                  <a:t>What </a:t>
                </a:r>
                <a:r>
                  <a:rPr lang="en-US" sz="1800" b="1" dirty="0">
                    <a:latin typeface="+mj-lt"/>
                    <a:cs typeface="Times New Roman" pitchFamily="18" charset="0"/>
                  </a:rPr>
                  <a:t>does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  <m:r>
                          <a:rPr lang="en-US" sz="18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𝚫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sup>
                    </m:sSubSup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800" b="1" i="1" baseline="-25000" dirty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1800" b="1" dirty="0">
                    <a:latin typeface="+mj-lt"/>
                    <a:cs typeface="Times New Roman" pitchFamily="18" charset="0"/>
                  </a:rPr>
                  <a:t>tell us? </a:t>
                </a:r>
              </a:p>
              <a:p>
                <a:pPr lvl="1">
                  <a:lnSpc>
                    <a:spcPct val="80000"/>
                  </a:lnSpc>
                  <a:buClr>
                    <a:schemeClr val="tx1"/>
                  </a:buClr>
                </a:pPr>
                <a:r>
                  <a:rPr lang="en-US" sz="1600" b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𝑮</m:t>
                        </m:r>
                      </m:e>
                      <m:sub/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sup>
                    </m:sSubSup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latin typeface="+mj-lt"/>
                    <a:cs typeface="Times New Roman" pitchFamily="18" charset="0"/>
                    <a:sym typeface="Wingdings" pitchFamily="2" charset="2"/>
                  </a:rPr>
                  <a:t>→</a:t>
                </a:r>
                <a:r>
                  <a:rPr lang="en-US" sz="1600" b="1" i="1" baseline="30000" dirty="0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1600" dirty="0">
                    <a:latin typeface="+mj-lt"/>
                    <a:cs typeface="Times New Roman" pitchFamily="18" charset="0"/>
                  </a:rPr>
                  <a:t>Axial elastic form factor for </a:t>
                </a:r>
                <a:r>
                  <a:rPr lang="en-US" sz="1600" b="1" i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N</a:t>
                </a:r>
                <a:endParaRPr lang="en-US" sz="16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  <a:buClr>
                    <a:schemeClr val="tx1"/>
                  </a:buClr>
                </a:pPr>
                <a:r>
                  <a:rPr lang="en-US" sz="1600" dirty="0">
                    <a:latin typeface="+mj-lt"/>
                    <a:cs typeface="Times New Roman" pitchFamily="18" charset="0"/>
                  </a:rPr>
                  <a:t>How is the spin distributed?</a:t>
                </a:r>
              </a:p>
              <a:p>
                <a:pPr lvl="1">
                  <a:lnSpc>
                    <a:spcPct val="80000"/>
                  </a:lnSpc>
                  <a:buClr>
                    <a:schemeClr val="tx1"/>
                  </a:buClr>
                </a:pPr>
                <a:r>
                  <a:rPr lang="en-US" sz="1600" b="1" dirty="0" smtClean="0">
                    <a:solidFill>
                      <a:srgbClr val="C00000"/>
                    </a:solidFill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𝚫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sup>
                    </m:sSubSup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600" b="1" i="1" baseline="30000" dirty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latin typeface="+mj-lt"/>
                    <a:cs typeface="Times New Roman" pitchFamily="18" charset="0"/>
                    <a:sym typeface="Wingdings" pitchFamily="2" charset="2"/>
                  </a:rPr>
                  <a:t>→</a:t>
                </a:r>
                <a:r>
                  <a:rPr lang="en-US" sz="16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1600" dirty="0">
                    <a:latin typeface="+mj-lt"/>
                    <a:cs typeface="Times New Roman" pitchFamily="18" charset="0"/>
                  </a:rPr>
                  <a:t>Axial transition form factor for </a:t>
                </a:r>
                <a:r>
                  <a:rPr lang="en-US" sz="1600" b="1" i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N →</a:t>
                </a:r>
                <a:r>
                  <a:rPr lang="el-GR" sz="1600" b="1" i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Δ</a:t>
                </a:r>
                <a:endParaRPr lang="en-US" sz="16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  <a:buClr>
                    <a:schemeClr val="tx1"/>
                  </a:buClr>
                </a:pPr>
                <a:r>
                  <a:rPr lang="en-US" sz="1600" dirty="0">
                    <a:latin typeface="+mj-lt"/>
                    <a:cs typeface="Times New Roman" pitchFamily="18" charset="0"/>
                  </a:rPr>
                  <a:t>How is the spin redistributed during transition?</a:t>
                </a:r>
              </a:p>
              <a:p>
                <a:pPr lvl="2">
                  <a:lnSpc>
                    <a:spcPct val="80000"/>
                  </a:lnSpc>
                  <a:buClr>
                    <a:schemeClr val="tx1"/>
                  </a:buClr>
                  <a:buFontTx/>
                  <a:buNone/>
                </a:pPr>
                <a:endParaRPr lang="en-US" sz="1400" dirty="0">
                  <a:latin typeface="+mj-lt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800" b="1" dirty="0">
                    <a:latin typeface="+mj-lt"/>
                    <a:cs typeface="Times New Roman" pitchFamily="18" charset="0"/>
                  </a:rPr>
                  <a:t>What do we measure?</a:t>
                </a:r>
              </a:p>
              <a:p>
                <a:pPr lvl="1">
                  <a:lnSpc>
                    <a:spcPct val="80000"/>
                  </a:lnSpc>
                  <a:buClr>
                    <a:schemeClr val="tx1"/>
                  </a:buClr>
                </a:pPr>
                <a:r>
                  <a:rPr lang="en-US" sz="1600" dirty="0">
                    <a:latin typeface="+mj-lt"/>
                    <a:cs typeface="Times New Roman" pitchFamily="18" charset="0"/>
                  </a:rPr>
                  <a:t>Parity violating asymmetry</a:t>
                </a:r>
                <a:r>
                  <a:rPr lang="en-US" sz="1600" b="1" i="1" dirty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 A</a:t>
                </a:r>
                <a:r>
                  <a:rPr lang="en-US" sz="1600" b="1" i="1" baseline="-25000" dirty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inel</a:t>
                </a:r>
                <a:endParaRPr lang="en-US" sz="1600" dirty="0">
                  <a:latin typeface="+mj-lt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  <a:buClr>
                    <a:schemeClr val="tx1"/>
                  </a:buClr>
                </a:pPr>
                <a:r>
                  <a:rPr lang="en-US" sz="1400" dirty="0">
                    <a:latin typeface="+mj-lt"/>
                    <a:cs typeface="Times New Roman" pitchFamily="18" charset="0"/>
                  </a:rPr>
                  <a:t>Allows a direct measure of the axial (intrinsic spin) response during </a:t>
                </a:r>
                <a:r>
                  <a:rPr lang="en-US" sz="1400" b="1" i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N →</a:t>
                </a:r>
                <a:r>
                  <a:rPr lang="el-GR" sz="1400" b="1" i="1" dirty="0">
                    <a:solidFill>
                      <a:schemeClr val="accent2"/>
                    </a:solidFill>
                    <a:latin typeface="+mj-lt"/>
                    <a:cs typeface="Times New Roman" pitchFamily="18" charset="0"/>
                  </a:rPr>
                  <a:t>Δ</a:t>
                </a:r>
                <a:endParaRPr lang="en-US" sz="1400" b="1" i="1" baseline="30000" dirty="0">
                  <a:solidFill>
                    <a:schemeClr val="accent2"/>
                  </a:solidFill>
                  <a:latin typeface="+mj-lt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  <a:buClr>
                    <a:schemeClr val="tx1"/>
                  </a:buClr>
                </a:pPr>
                <a:endParaRPr lang="en-US" sz="1400" b="1" i="1" baseline="30000" dirty="0">
                  <a:solidFill>
                    <a:schemeClr val="accent2"/>
                  </a:solidFill>
                  <a:latin typeface="+mj-lt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800" b="1" dirty="0">
                    <a:latin typeface="+mj-lt"/>
                  </a:rPr>
                  <a:t>Accessing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  <m:r>
                          <a:rPr lang="en-US" sz="18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𝚫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sup>
                    </m:sSubSup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800" b="1" i="1" baseline="-250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1800" b="1" dirty="0">
                    <a:solidFill>
                      <a:srgbClr val="660066"/>
                    </a:solidFill>
                    <a:latin typeface="+mj-lt"/>
                  </a:rPr>
                  <a:t>:</a:t>
                </a:r>
              </a:p>
              <a:p>
                <a:pPr lvl="1"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600" dirty="0">
                    <a:latin typeface="+mj-lt"/>
                  </a:rPr>
                  <a:t>Previous Measurements: Charged current process </a:t>
                </a:r>
                <a:r>
                  <a:rPr lang="en-US" sz="1600" i="1" dirty="0">
                    <a:latin typeface="+mj-lt"/>
                  </a:rPr>
                  <a:t>(W</a:t>
                </a:r>
                <a:r>
                  <a:rPr lang="en-US" sz="1600" i="1" baseline="30000" dirty="0">
                    <a:latin typeface="+mj-lt"/>
                  </a:rPr>
                  <a:t>±</a:t>
                </a:r>
                <a:r>
                  <a:rPr lang="en-US" sz="1600" i="1" dirty="0">
                    <a:latin typeface="+mj-lt"/>
                  </a:rPr>
                  <a:t> exchange)</a:t>
                </a:r>
              </a:p>
              <a:p>
                <a:pPr lvl="2"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400" dirty="0">
                    <a:latin typeface="+mj-lt"/>
                  </a:rPr>
                  <a:t>Both quark flavor change and spin flip</a:t>
                </a:r>
              </a:p>
              <a:p>
                <a:pPr lvl="1"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600" i="1" dirty="0">
                    <a:latin typeface="+mj-lt"/>
                  </a:rPr>
                  <a:t>G</a:t>
                </a:r>
                <a:r>
                  <a:rPr lang="en-US" sz="1600" i="1" baseline="30000" dirty="0">
                    <a:latin typeface="+mj-lt"/>
                  </a:rPr>
                  <a:t>0</a:t>
                </a:r>
                <a:r>
                  <a:rPr lang="en-US" sz="1600" i="1" dirty="0">
                    <a:latin typeface="+mj-lt"/>
                  </a:rPr>
                  <a:t> </a:t>
                </a:r>
                <a:r>
                  <a:rPr lang="en-US" sz="1600" i="1" dirty="0" smtClean="0">
                    <a:latin typeface="+mj-lt"/>
                  </a:rPr>
                  <a:t>N-</a:t>
                </a:r>
                <a:r>
                  <a:rPr lang="el-GR" sz="1600" i="1" dirty="0" smtClean="0">
                    <a:latin typeface="Bookman Old Style"/>
                  </a:rPr>
                  <a:t>Δ</a:t>
                </a:r>
                <a:r>
                  <a:rPr lang="en-US" sz="1600" dirty="0" smtClean="0">
                    <a:latin typeface="+mj-lt"/>
                  </a:rPr>
                  <a:t> </a:t>
                </a:r>
                <a:r>
                  <a:rPr lang="en-US" sz="1600" dirty="0">
                    <a:latin typeface="+mj-lt"/>
                  </a:rPr>
                  <a:t>Measurement: Neutral current process </a:t>
                </a:r>
                <a:r>
                  <a:rPr lang="en-US" sz="1600" i="1" dirty="0">
                    <a:latin typeface="+mj-lt"/>
                  </a:rPr>
                  <a:t>(Z</a:t>
                </a:r>
                <a:r>
                  <a:rPr lang="en-US" sz="1600" i="1" baseline="30000" dirty="0">
                    <a:latin typeface="+mj-lt"/>
                  </a:rPr>
                  <a:t>0</a:t>
                </a:r>
                <a:r>
                  <a:rPr lang="en-US" sz="1600" i="1" dirty="0">
                    <a:latin typeface="+mj-lt"/>
                  </a:rPr>
                  <a:t> exchange )</a:t>
                </a:r>
                <a:endParaRPr lang="en-US" sz="1700" dirty="0">
                  <a:latin typeface="+mj-lt"/>
                </a:endParaRPr>
              </a:p>
              <a:p>
                <a:pPr lvl="2">
                  <a:lnSpc>
                    <a:spcPct val="80000"/>
                  </a:lnSpc>
                  <a:buClr>
                    <a:schemeClr val="tx1"/>
                  </a:buClr>
                  <a:buSzPct val="90000"/>
                </a:pPr>
                <a:r>
                  <a:rPr lang="en-US" sz="1400" dirty="0">
                    <a:latin typeface="+mj-lt"/>
                  </a:rPr>
                  <a:t>Quark spin flip only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153400" cy="4953000"/>
              </a:xfrm>
              <a:blipFill rotWithShape="1">
                <a:blip r:embed="rId3"/>
                <a:stretch>
                  <a:fillRect l="-374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59436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 New Roman" pitchFamily="18" charset="0"/>
              <a:buChar char="→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First measurement in neutral current sector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1371600" y="5943600"/>
            <a:ext cx="655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1371600" y="6324600"/>
            <a:ext cx="655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 animBg="1"/>
      <p:bldP spid="798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Two Targets:</a:t>
            </a:r>
            <a:r>
              <a:rPr lang="en-US" dirty="0" smtClean="0"/>
              <a:t> Needed for elastic measurement</a:t>
            </a:r>
          </a:p>
          <a:p>
            <a:pPr lvl="1"/>
            <a:r>
              <a:rPr lang="en-US" dirty="0" smtClean="0"/>
              <a:t>Elastic asymmetry contains 3 form factors</a:t>
            </a:r>
          </a:p>
          <a:p>
            <a:pPr lvl="1"/>
            <a:r>
              <a:rPr lang="en-US" dirty="0" smtClean="0"/>
              <a:t>Forward H + Backward H + D allows full separation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Two Energies:</a:t>
            </a:r>
            <a:r>
              <a:rPr lang="en-US" dirty="0" smtClean="0"/>
              <a:t> Allows for elastic result at two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dirty="0" smtClean="0"/>
              <a:t> points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Only high energy run periods </a:t>
            </a:r>
            <a:r>
              <a:rPr lang="en-US" i="1" dirty="0" smtClean="0"/>
              <a:t>useful </a:t>
            </a:r>
            <a:r>
              <a:rPr lang="en-US" i="1" dirty="0" smtClean="0"/>
              <a:t>for inelastic </a:t>
            </a:r>
            <a:r>
              <a:rPr lang="en-US" i="1" dirty="0" smtClean="0"/>
              <a:t>measurement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Only low energy </a:t>
            </a:r>
            <a:r>
              <a:rPr lang="en-US" i="1" dirty="0" smtClean="0"/>
              <a:t>D </a:t>
            </a:r>
            <a:r>
              <a:rPr lang="en-US" i="1" dirty="0" smtClean="0"/>
              <a:t>run </a:t>
            </a:r>
            <a:r>
              <a:rPr lang="en-US" i="1" dirty="0" smtClean="0"/>
              <a:t>period </a:t>
            </a:r>
            <a:r>
              <a:rPr lang="en-US" i="1" dirty="0" smtClean="0"/>
              <a:t>used for </a:t>
            </a:r>
            <a:r>
              <a:rPr lang="en-US" i="1" dirty="0" smtClean="0"/>
              <a:t>pion </a:t>
            </a:r>
            <a:r>
              <a:rPr lang="en-US" i="1" dirty="0" smtClean="0"/>
              <a:t>measurement</a:t>
            </a:r>
            <a:endParaRPr lang="en-US" i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07209"/>
              </p:ext>
            </p:extLst>
          </p:nvPr>
        </p:nvGraphicFramePr>
        <p:xfrm>
          <a:off x="457200" y="37338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890"/>
                <a:gridCol w="1071506"/>
                <a:gridCol w="1480830"/>
                <a:gridCol w="1215099"/>
                <a:gridCol w="1391702"/>
                <a:gridCol w="1239573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Date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Target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r>
                        <a:rPr lang="en-US" sz="1600" b="1" baseline="-25000" dirty="0" err="1" smtClean="0">
                          <a:latin typeface="Courier New" pitchFamily="49" charset="0"/>
                          <a:cs typeface="Courier New" pitchFamily="49" charset="0"/>
                        </a:rPr>
                        <a:t>beam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(MeV)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1600" b="1" baseline="-25000" dirty="0" err="1" smtClean="0">
                          <a:latin typeface="Courier New" pitchFamily="49" charset="0"/>
                          <a:cs typeface="Courier New" pitchFamily="49" charset="0"/>
                        </a:rPr>
                        <a:t>beam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A)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Charge(C)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# Runs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Apr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’06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H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685.6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16.3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Sep-Oct ’06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H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684.9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97.1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548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Nov-Dec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’06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689.6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32.8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532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Mar ’07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689.4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17.3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332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Jul-Aug ’06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H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361.9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78.0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475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Jan-Feb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‘07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363.1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67.4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649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noAutofit/>
          </a:bodyPr>
          <a:lstStyle/>
          <a:p>
            <a:pPr algn="ctr"/>
            <a:r>
              <a:rPr lang="en-US" sz="2900" dirty="0" err="1" smtClean="0">
                <a:latin typeface="Bookman Old Style" pitchFamily="18" charset="0"/>
              </a:rPr>
              <a:t>Scaler</a:t>
            </a:r>
            <a:r>
              <a:rPr lang="en-US" sz="2900" dirty="0" smtClean="0">
                <a:latin typeface="Bookman Old Style" pitchFamily="18" charset="0"/>
              </a:rPr>
              <a:t> Counting Correction</a:t>
            </a:r>
            <a:endParaRPr lang="en-US" sz="2900" dirty="0">
              <a:latin typeface="Bookman Old Style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267200" cy="5562600"/>
          </a:xfrm>
        </p:spPr>
        <p:txBody>
          <a:bodyPr>
            <a:normAutofit fontScale="47500" lnSpcReduction="20000"/>
          </a:bodyPr>
          <a:lstStyle/>
          <a:p>
            <a:pPr marL="0" indent="0"/>
            <a:r>
              <a:rPr lang="en-US" b="1" dirty="0" smtClean="0">
                <a:latin typeface="Bookman Old Style" pitchFamily="18" charset="0"/>
              </a:rPr>
              <a:t>Symptom: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Tails on the yield</a:t>
            </a:r>
          </a:p>
          <a:p>
            <a:pPr marL="857250" lvl="1" indent="-457200">
              <a:buFont typeface="Arial" pitchFamily="34" charset="0"/>
              <a:buChar char="♦"/>
            </a:pPr>
            <a:r>
              <a:rPr lang="en-US" sz="2700" dirty="0">
                <a:latin typeface="Bookman Old Style" pitchFamily="18" charset="0"/>
              </a:rPr>
              <a:t>D 362 data most affected</a:t>
            </a:r>
          </a:p>
          <a:p>
            <a:pPr marL="857250" lvl="1" indent="-457200">
              <a:buFont typeface="Arial" pitchFamily="34" charset="0"/>
              <a:buChar char="♦"/>
            </a:pPr>
            <a:r>
              <a:rPr lang="en-US" sz="2700" dirty="0">
                <a:latin typeface="Bookman Old Style" pitchFamily="18" charset="0"/>
              </a:rPr>
              <a:t>Rate dependent</a:t>
            </a:r>
          </a:p>
          <a:p>
            <a:pPr marL="400050" lvl="1" indent="0"/>
            <a:r>
              <a:rPr lang="en-US" dirty="0">
                <a:latin typeface="Bookman Old Style" pitchFamily="18" charset="0"/>
                <a:sym typeface="Wingdings" pitchFamily="2" charset="2"/>
              </a:rPr>
              <a:t>  	→ Impact on inelastic cells minimal</a:t>
            </a:r>
            <a:endParaRPr lang="en-US" dirty="0">
              <a:latin typeface="Bookman Old Style" pitchFamily="18" charset="0"/>
            </a:endParaRPr>
          </a:p>
          <a:p>
            <a:pPr marL="0" indent="0">
              <a:buSzPct val="100000"/>
            </a:pPr>
            <a:endParaRPr lang="en-US" b="1" dirty="0" smtClean="0">
              <a:latin typeface="Bookman Old Style" pitchFamily="18" charset="0"/>
            </a:endParaRPr>
          </a:p>
          <a:p>
            <a:pPr marL="0" indent="0">
              <a:buSzPct val="100000"/>
            </a:pPr>
            <a:r>
              <a:rPr lang="en-US" b="1" dirty="0" smtClean="0">
                <a:latin typeface="Bookman Old Style" pitchFamily="18" charset="0"/>
              </a:rPr>
              <a:t>Problem:</a:t>
            </a:r>
            <a:r>
              <a:rPr lang="en-US" dirty="0" smtClean="0">
                <a:latin typeface="Bookman Old Style" pitchFamily="18" charset="0"/>
              </a:rPr>
              <a:t> Bad MPS counts in NA octants</a:t>
            </a:r>
          </a:p>
          <a:p>
            <a:pPr marL="857250" lvl="1" indent="-457200">
              <a:buFont typeface="Arial" pitchFamily="34" charset="0"/>
              <a:buChar char="♦"/>
            </a:pPr>
            <a:r>
              <a:rPr lang="en-US" dirty="0" smtClean="0">
                <a:latin typeface="Bookman Old Style" pitchFamily="18" charset="0"/>
              </a:rPr>
              <a:t>NA coincidence boards did not have a minimum output width</a:t>
            </a:r>
          </a:p>
          <a:p>
            <a:pPr marL="857250" lvl="1" indent="-457200">
              <a:buFont typeface="Arial" pitchFamily="34" charset="0"/>
              <a:buChar char="♦"/>
            </a:pPr>
            <a:r>
              <a:rPr lang="en-US" dirty="0" err="1" smtClean="0">
                <a:latin typeface="Bookman Old Style" pitchFamily="18" charset="0"/>
              </a:rPr>
              <a:t>Scaler</a:t>
            </a:r>
            <a:r>
              <a:rPr lang="en-US" dirty="0" smtClean="0">
                <a:latin typeface="Bookman Old Style" pitchFamily="18" charset="0"/>
              </a:rPr>
              <a:t> boards didn’t properly handle consecutive short pulses</a:t>
            </a:r>
          </a:p>
          <a:p>
            <a:pPr marL="400050" lvl="1" indent="0"/>
            <a:r>
              <a:rPr lang="en-US" dirty="0" smtClean="0">
                <a:latin typeface="Bookman Old Style" pitchFamily="18" charset="0"/>
                <a:sym typeface="Wingdings" pitchFamily="2" charset="2"/>
              </a:rPr>
              <a:t>→ </a:t>
            </a:r>
            <a:r>
              <a:rPr lang="en-US" dirty="0" smtClean="0">
                <a:latin typeface="Bookman Old Style" pitchFamily="18" charset="0"/>
              </a:rPr>
              <a:t>Two effects combined lead to dropped bits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latin typeface="Bookman Old Style" pitchFamily="18" charset="0"/>
            </a:endParaRPr>
          </a:p>
          <a:p>
            <a:pPr marL="0" indent="0"/>
            <a:r>
              <a:rPr lang="en-US" b="1" dirty="0" smtClean="0">
                <a:latin typeface="Bookman Old Style" pitchFamily="18" charset="0"/>
              </a:rPr>
              <a:t>Solution:</a:t>
            </a:r>
            <a:r>
              <a:rPr lang="en-US" dirty="0" smtClean="0">
                <a:latin typeface="Bookman Old Style" pitchFamily="18" charset="0"/>
              </a:rPr>
              <a:t> Program a minimum output width of 10ns</a:t>
            </a:r>
          </a:p>
          <a:p>
            <a:pPr marL="857250" lvl="1" indent="-457200">
              <a:buFont typeface="Bookman Old Style" pitchFamily="18" charset="0"/>
              <a:buChar char="→"/>
            </a:pPr>
            <a:r>
              <a:rPr lang="en-US" dirty="0" smtClean="0">
                <a:latin typeface="Bookman Old Style" pitchFamily="18" charset="0"/>
              </a:rPr>
              <a:t>Problem diagnosed and corrected during experimental run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latin typeface="Bookman Old Style" pitchFamily="18" charset="0"/>
            </a:endParaRPr>
          </a:p>
          <a:p>
            <a:pPr marL="0" indent="0"/>
            <a:r>
              <a:rPr lang="en-US" b="1" dirty="0" smtClean="0">
                <a:latin typeface="Bookman Old Style" pitchFamily="18" charset="0"/>
              </a:rPr>
              <a:t>Correction:</a:t>
            </a:r>
            <a:r>
              <a:rPr lang="en-US" dirty="0" smtClean="0">
                <a:latin typeface="Bookman Old Style" pitchFamily="18" charset="0"/>
              </a:rPr>
              <a:t> Remove QRTs with bad MPSs</a:t>
            </a:r>
          </a:p>
          <a:p>
            <a:pPr marL="857250" lvl="1" indent="-457200">
              <a:buFont typeface="Arial" pitchFamily="34" charset="0"/>
              <a:buChar char="♦"/>
            </a:pPr>
            <a:r>
              <a:rPr lang="en-US" sz="2700" dirty="0">
                <a:latin typeface="Bookman Old Style" pitchFamily="18" charset="0"/>
              </a:rPr>
              <a:t>Events outside ±5</a:t>
            </a:r>
            <a:r>
              <a:rPr lang="el-GR" sz="2700" dirty="0">
                <a:latin typeface="Bookman Old Style" pitchFamily="18" charset="0"/>
              </a:rPr>
              <a:t>σ</a:t>
            </a:r>
            <a:r>
              <a:rPr lang="en-US" sz="2700" dirty="0">
                <a:latin typeface="Bookman Old Style" pitchFamily="18" charset="0"/>
              </a:rPr>
              <a:t> window removed from averaging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latin typeface="Bookman Old Style" pitchFamily="18" charset="0"/>
            </a:endParaRPr>
          </a:p>
          <a:p>
            <a:pPr marL="0" indent="0"/>
            <a:r>
              <a:rPr lang="en-US" b="1" dirty="0" smtClean="0">
                <a:latin typeface="Bookman Old Style" pitchFamily="18" charset="0"/>
              </a:rPr>
              <a:t>Impact:</a:t>
            </a:r>
            <a:r>
              <a:rPr lang="en-US" dirty="0" smtClean="0">
                <a:latin typeface="Bookman Old Style" pitchFamily="18" charset="0"/>
              </a:rPr>
              <a:t> Tails removed w/o negatively impacting unaffected data</a:t>
            </a:r>
          </a:p>
          <a:p>
            <a:pPr marL="857250" lvl="1" indent="-457200">
              <a:buFont typeface="Arial" pitchFamily="34" charset="0"/>
              <a:buChar char="♦"/>
            </a:pPr>
            <a:r>
              <a:rPr lang="en-US" sz="2700" dirty="0">
                <a:latin typeface="Bookman Old Style" pitchFamily="18" charset="0"/>
              </a:rPr>
              <a:t>Bad MPS Uncorrelated across cells</a:t>
            </a:r>
          </a:p>
          <a:p>
            <a:pPr marL="857250" lvl="1" indent="-457200">
              <a:buFont typeface="Bookman Old Style" pitchFamily="18" charset="0"/>
              <a:buChar char="→"/>
            </a:pPr>
            <a:r>
              <a:rPr lang="en-US" dirty="0" smtClean="0">
                <a:latin typeface="Bookman Old Style" pitchFamily="18" charset="0"/>
                <a:sym typeface="Wingdings" pitchFamily="2" charset="2"/>
              </a:rPr>
              <a:t>Correction results in 1% of events cut in D 362 run period</a:t>
            </a:r>
          </a:p>
          <a:p>
            <a:pPr marL="857250" lvl="1" indent="-457200">
              <a:buFont typeface="Bookman Old Style" pitchFamily="18" charset="0"/>
              <a:buChar char="→"/>
            </a:pPr>
            <a:r>
              <a:rPr lang="en-US" dirty="0" smtClean="0">
                <a:latin typeface="Bookman Old Style" pitchFamily="18" charset="0"/>
                <a:sym typeface="Wingdings" pitchFamily="2" charset="2"/>
              </a:rPr>
              <a:t>0.1% in all others</a:t>
            </a:r>
            <a:endParaRPr lang="en-US" dirty="0" smtClean="0">
              <a:latin typeface="Bookman Old Style" pitchFamily="18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95" y="3432415"/>
            <a:ext cx="3657600" cy="28613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675411" y="4585449"/>
            <a:ext cx="2631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raw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7536919" y="466728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corrected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02495" y="6131957"/>
            <a:ext cx="2971800" cy="171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63726" y="6063877"/>
            <a:ext cx="184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Asymmetry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91243" y="4668917"/>
            <a:ext cx="2971800" cy="171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72143" y="4600837"/>
            <a:ext cx="339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Yield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159366" y="1298238"/>
            <a:ext cx="3657600" cy="1985884"/>
            <a:chOff x="5159366" y="1298238"/>
            <a:chExt cx="3657600" cy="1985884"/>
          </a:xfrm>
        </p:grpSpPr>
        <p:grpSp>
          <p:nvGrpSpPr>
            <p:cNvPr id="21" name="Group 20"/>
            <p:cNvGrpSpPr/>
            <p:nvPr/>
          </p:nvGrpSpPr>
          <p:grpSpPr>
            <a:xfrm>
              <a:off x="5159366" y="1298238"/>
              <a:ext cx="3657600" cy="1826738"/>
              <a:chOff x="5105400" y="2103120"/>
              <a:chExt cx="3657600" cy="18267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5400" y="2126435"/>
                <a:ext cx="3657600" cy="1803423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184648" y="2103120"/>
                <a:ext cx="3578352" cy="159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57800" y="2266264"/>
                <a:ext cx="530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latin typeface="+mj-lt"/>
                  </a:rPr>
                  <a:t>FR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62800" y="2262685"/>
                <a:ext cx="530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latin typeface="+mj-lt"/>
                  </a:rPr>
                  <a:t>NA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334179" y="2976345"/>
              <a:ext cx="3431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Yield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230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  <p:bldP spid="14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6928"/>
          </a:xfr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SzPct val="100000"/>
              <a:buFont typeface="Arial"/>
            </a:pPr>
            <a:r>
              <a:rPr lang="en-US" sz="2900" b="1" dirty="0">
                <a:solidFill>
                  <a:srgbClr val="000000"/>
                </a:solidFill>
                <a:latin typeface="Bookman Old Style" pitchFamily="18" charset="0"/>
                <a:ea typeface="Arial" panose="00000000000000000000"/>
                <a:cs typeface="Arial" panose="00000000000000000000"/>
              </a:rPr>
              <a:t>Rate </a:t>
            </a:r>
            <a:r>
              <a:rPr lang="en-US" sz="2900" b="1" dirty="0" smtClean="0">
                <a:solidFill>
                  <a:srgbClr val="000000"/>
                </a:solidFill>
                <a:latin typeface="Bookman Old Style" pitchFamily="18" charset="0"/>
                <a:ea typeface="Arial" panose="00000000000000000000"/>
                <a:cs typeface="Arial" panose="00000000000000000000"/>
              </a:rPr>
              <a:t>Corrections: Inelastic Data</a:t>
            </a:r>
            <a:endParaRPr lang="en-US" sz="2900" b="1" dirty="0">
              <a:solidFill>
                <a:srgbClr val="000000"/>
              </a:solidFill>
              <a:latin typeface="Bookman Old Style" pitchFamily="18" charset="0"/>
              <a:ea typeface="Arial" panose="00000000000000000000"/>
              <a:cs typeface="Arial" panose="00000000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latin typeface="Bookman Old Style" pitchFamily="18" charset="0"/>
              </a:rPr>
              <a:t>Dead </a:t>
            </a:r>
            <a:r>
              <a:rPr lang="en-US" b="1" dirty="0">
                <a:latin typeface="Bookman Old Style" pitchFamily="18" charset="0"/>
              </a:rPr>
              <a:t>Time:</a:t>
            </a:r>
            <a:r>
              <a:rPr lang="en-US" dirty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pPr lvl="1">
              <a:lnSpc>
                <a:spcPct val="120000"/>
              </a:lnSpc>
              <a:buSzPct val="80000"/>
            </a:pPr>
            <a:r>
              <a:rPr lang="en-US" dirty="0" smtClean="0">
                <a:latin typeface="Bookman Old Style" pitchFamily="18" charset="0"/>
              </a:rPr>
              <a:t>Real </a:t>
            </a:r>
            <a:r>
              <a:rPr lang="en-US" dirty="0">
                <a:latin typeface="Bookman Old Style" pitchFamily="18" charset="0"/>
              </a:rPr>
              <a:t>events </a:t>
            </a:r>
            <a:r>
              <a:rPr lang="en-US" dirty="0" smtClean="0">
                <a:latin typeface="Bookman Old Style" pitchFamily="18" charset="0"/>
              </a:rPr>
              <a:t>missed while electronics processed previous events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→ adds events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2">
              <a:lnSpc>
                <a:spcPct val="120000"/>
              </a:lnSpc>
              <a:buSzPct val="80000"/>
              <a:buFont typeface="Wingdings" pitchFamily="2" charset="2"/>
              <a:buChar char="à"/>
            </a:pPr>
            <a:r>
              <a:rPr lang="en-US" dirty="0" smtClean="0">
                <a:latin typeface="Bookman Old Style" pitchFamily="18" charset="0"/>
              </a:rPr>
              <a:t>Accounts </a:t>
            </a:r>
            <a:r>
              <a:rPr lang="en-US" dirty="0">
                <a:latin typeface="Bookman Old Style" pitchFamily="18" charset="0"/>
              </a:rPr>
              <a:t>for components of the </a:t>
            </a:r>
            <a:r>
              <a:rPr lang="en-US" dirty="0" smtClean="0">
                <a:latin typeface="Bookman Old Style" pitchFamily="18" charset="0"/>
              </a:rPr>
              <a:t>CED </a:t>
            </a:r>
            <a:r>
              <a:rPr lang="en-US" dirty="0">
                <a:latin typeface="Bookman Old Style" pitchFamily="18" charset="0"/>
              </a:rPr>
              <a:t>and </a:t>
            </a:r>
            <a:r>
              <a:rPr lang="en-US" dirty="0" smtClean="0">
                <a:latin typeface="Bookman Old Style" pitchFamily="18" charset="0"/>
              </a:rPr>
              <a:t>FPD </a:t>
            </a:r>
            <a:r>
              <a:rPr lang="en-US" dirty="0">
                <a:latin typeface="Bookman Old Style" pitchFamily="18" charset="0"/>
              </a:rPr>
              <a:t>electronics</a:t>
            </a:r>
          </a:p>
          <a:p>
            <a:pPr lvl="2">
              <a:lnSpc>
                <a:spcPct val="120000"/>
              </a:lnSpc>
              <a:buSzPct val="80000"/>
              <a:buFont typeface="Wingdings" pitchFamily="2" charset="2"/>
              <a:buChar char="à"/>
            </a:pPr>
            <a:r>
              <a:rPr lang="en-US" dirty="0">
                <a:latin typeface="Bookman Old Style" pitchFamily="18" charset="0"/>
              </a:rPr>
              <a:t>Does not include Cerenkov </a:t>
            </a:r>
            <a:r>
              <a:rPr lang="en-US" dirty="0" smtClean="0">
                <a:latin typeface="Bookman Old Style" pitchFamily="18" charset="0"/>
              </a:rPr>
              <a:t>DT</a:t>
            </a:r>
          </a:p>
          <a:p>
            <a:pPr marL="0" indent="0">
              <a:lnSpc>
                <a:spcPct val="120000"/>
              </a:lnSpc>
              <a:buSzPct val="80000"/>
              <a:buNone/>
            </a:pPr>
            <a:r>
              <a:rPr lang="en-US" b="1" dirty="0" smtClean="0">
                <a:latin typeface="Bookman Old Style" pitchFamily="18" charset="0"/>
              </a:rPr>
              <a:t>Contamination</a:t>
            </a:r>
            <a:r>
              <a:rPr lang="en-US" b="1" dirty="0">
                <a:latin typeface="Bookman Old Style" pitchFamily="18" charset="0"/>
              </a:rPr>
              <a:t>:</a:t>
            </a:r>
            <a:r>
              <a:rPr lang="en-US" dirty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pPr lvl="1">
              <a:lnSpc>
                <a:spcPct val="120000"/>
              </a:lnSpc>
              <a:buSzPct val="80000"/>
            </a:pPr>
            <a:r>
              <a:rPr lang="en-US" dirty="0">
                <a:latin typeface="Bookman Old Style" pitchFamily="18" charset="0"/>
              </a:rPr>
              <a:t>M</a:t>
            </a:r>
            <a:r>
              <a:rPr lang="en-US" dirty="0" smtClean="0">
                <a:latin typeface="Bookman Old Style" pitchFamily="18" charset="0"/>
              </a:rPr>
              <a:t>isidentified particles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→ adds &amp; subtracts events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2">
              <a:lnSpc>
                <a:spcPct val="120000"/>
              </a:lnSpc>
              <a:buSzPct val="80000"/>
              <a:buFont typeface="Wingdings" pitchFamily="2" charset="2"/>
              <a:buChar char="à"/>
            </a:pPr>
            <a:r>
              <a:rPr lang="en-US" dirty="0">
                <a:latin typeface="Bookman Old Style" pitchFamily="18" charset="0"/>
              </a:rPr>
              <a:t>Cerenkov dead time – e </a:t>
            </a:r>
            <a:r>
              <a:rPr lang="en-US" dirty="0" smtClean="0">
                <a:latin typeface="Bookman Old Style" pitchFamily="18" charset="0"/>
              </a:rPr>
              <a:t>in</a:t>
            </a:r>
            <a:r>
              <a:rPr lang="el-GR" dirty="0" smtClean="0">
                <a:latin typeface="Arial"/>
                <a:cs typeface="Arial"/>
                <a:sym typeface="Symbol"/>
              </a:rPr>
              <a:t></a:t>
            </a:r>
            <a:r>
              <a:rPr lang="en-US" dirty="0" smtClean="0">
                <a:latin typeface="Arial"/>
                <a:cs typeface="Arial"/>
                <a:sym typeface="Symbol"/>
              </a:rPr>
              <a:t> </a:t>
            </a:r>
            <a:r>
              <a:rPr lang="en-US" dirty="0" smtClean="0">
                <a:latin typeface="Bookman Old Style" pitchFamily="18" charset="0"/>
              </a:rPr>
              <a:t>matrix</a:t>
            </a:r>
            <a:endParaRPr lang="en-US" dirty="0">
              <a:latin typeface="Bookman Old Style" pitchFamily="18" charset="0"/>
            </a:endParaRPr>
          </a:p>
          <a:p>
            <a:pPr lvl="2">
              <a:lnSpc>
                <a:spcPct val="120000"/>
              </a:lnSpc>
              <a:buSzPct val="80000"/>
              <a:buFont typeface="Wingdings" pitchFamily="2" charset="2"/>
              <a:buChar char="à"/>
            </a:pPr>
            <a:r>
              <a:rPr lang="en-US" dirty="0">
                <a:latin typeface="Bookman Old Style" pitchFamily="18" charset="0"/>
              </a:rPr>
              <a:t>Cerenkov </a:t>
            </a:r>
            <a:r>
              <a:rPr lang="en-US" dirty="0" err="1">
                <a:latin typeface="Bookman Old Style" pitchFamily="18" charset="0"/>
              </a:rPr>
              <a:t>randoms</a:t>
            </a:r>
            <a:r>
              <a:rPr lang="en-US" dirty="0">
                <a:latin typeface="Bookman Old Style" pitchFamily="18" charset="0"/>
              </a:rPr>
              <a:t> – </a:t>
            </a:r>
            <a:r>
              <a:rPr lang="el-GR" dirty="0" smtClean="0">
                <a:latin typeface="Arial"/>
                <a:cs typeface="Arial"/>
                <a:sym typeface="Symbol"/>
              </a:rPr>
              <a:t>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in e </a:t>
            </a:r>
            <a:r>
              <a:rPr lang="en-US" dirty="0" smtClean="0">
                <a:latin typeface="Bookman Old Style" pitchFamily="18" charset="0"/>
              </a:rPr>
              <a:t>matrix</a:t>
            </a:r>
          </a:p>
          <a:p>
            <a:pPr marL="0" indent="0">
              <a:lnSpc>
                <a:spcPct val="120000"/>
              </a:lnSpc>
              <a:buSzPct val="80000"/>
              <a:buNone/>
            </a:pPr>
            <a:r>
              <a:rPr lang="en-US" b="1" dirty="0" err="1" smtClean="0">
                <a:latin typeface="Bookman Old Style" pitchFamily="18" charset="0"/>
              </a:rPr>
              <a:t>Randoms</a:t>
            </a:r>
            <a:r>
              <a:rPr lang="en-US" b="1" dirty="0">
                <a:latin typeface="Bookman Old Style" pitchFamily="18" charset="0"/>
              </a:rPr>
              <a:t>:</a:t>
            </a:r>
            <a:r>
              <a:rPr lang="en-US" dirty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pPr lvl="1">
              <a:lnSpc>
                <a:spcPct val="120000"/>
              </a:lnSpc>
              <a:buSzPct val="80000"/>
            </a:pPr>
            <a:r>
              <a:rPr lang="en-US" dirty="0" smtClean="0">
                <a:latin typeface="Bookman Old Style" pitchFamily="18" charset="0"/>
              </a:rPr>
              <a:t>Random CED</a:t>
            </a:r>
            <a:r>
              <a:rPr lang="en-US" dirty="0" smtClean="0">
                <a:latin typeface="Bookman Old Style"/>
              </a:rPr>
              <a:t>·</a:t>
            </a:r>
            <a:r>
              <a:rPr lang="en-US" dirty="0" smtClean="0">
                <a:latin typeface="Bookman Old Style" pitchFamily="18" charset="0"/>
              </a:rPr>
              <a:t>FPD coincidences 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→ subtracts events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2">
              <a:lnSpc>
                <a:spcPct val="120000"/>
              </a:lnSpc>
              <a:buSzPct val="80000"/>
              <a:buFont typeface="Wingdings" pitchFamily="2" charset="2"/>
              <a:buChar char="à"/>
            </a:pPr>
            <a:r>
              <a:rPr lang="en-US" dirty="0">
                <a:latin typeface="Bookman Old Style" pitchFamily="18" charset="0"/>
              </a:rPr>
              <a:t>Only applied to the pion </a:t>
            </a:r>
            <a:r>
              <a:rPr lang="en-US" dirty="0" smtClean="0">
                <a:latin typeface="Bookman Old Style" pitchFamily="18" charset="0"/>
              </a:rPr>
              <a:t>matrix</a:t>
            </a:r>
            <a:endParaRPr lang="en-US" dirty="0">
              <a:latin typeface="Bookman Old Style" pitchFamily="18" charset="0"/>
            </a:endParaRPr>
          </a:p>
          <a:p>
            <a:pPr marL="0" indent="0">
              <a:lnSpc>
                <a:spcPct val="120000"/>
              </a:lnSpc>
              <a:buSzPct val="80000"/>
              <a:buNone/>
            </a:pPr>
            <a:endParaRPr lang="en-US" dirty="0" smtClean="0">
              <a:latin typeface="Bookman Old Style" pitchFamily="18" charset="0"/>
            </a:endParaRPr>
          </a:p>
          <a:p>
            <a:pPr marL="0" indent="0">
              <a:lnSpc>
                <a:spcPct val="120000"/>
              </a:lnSpc>
              <a:buSzPct val="80000"/>
              <a:buNone/>
            </a:pPr>
            <a:r>
              <a:rPr lang="en-US" dirty="0" smtClean="0">
                <a:latin typeface="Bookman Old Style" pitchFamily="18" charset="0"/>
              </a:rPr>
              <a:t>	Overall impact of rate corrections on asymmetry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→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net effect</a:t>
            </a:r>
          </a:p>
          <a:p>
            <a:pPr lvl="1">
              <a:lnSpc>
                <a:spcPct val="120000"/>
              </a:lnSpc>
              <a:buSzPct val="80000"/>
            </a:pPr>
            <a:endParaRPr lang="en-US" dirty="0">
              <a:latin typeface="Bookman Old Style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latin typeface="Bookman Old Style" pitchFamily="18" charset="0"/>
              </a:rPr>
              <a:t>Uncertainty:</a:t>
            </a:r>
            <a:endParaRPr lang="en-US" b="1" dirty="0">
              <a:latin typeface="Bookman Old Style" pitchFamily="18" charset="0"/>
            </a:endParaRPr>
          </a:p>
          <a:p>
            <a:pPr lvl="1">
              <a:lnSpc>
                <a:spcPct val="120000"/>
              </a:lnSpc>
              <a:buSzPct val="80000"/>
            </a:pPr>
            <a:r>
              <a:rPr lang="en-US" dirty="0">
                <a:latin typeface="Bookman Old Style" pitchFamily="18" charset="0"/>
              </a:rPr>
              <a:t>False asymmetry from residual </a:t>
            </a:r>
            <a:r>
              <a:rPr lang="en-US" dirty="0" smtClean="0">
                <a:latin typeface="Bookman Old Style" pitchFamily="18" charset="0"/>
              </a:rPr>
              <a:t>DT </a:t>
            </a:r>
            <a:r>
              <a:rPr lang="en-US" dirty="0" smtClean="0">
                <a:latin typeface="Bookman Old Style" pitchFamily="18" charset="0"/>
                <a:sym typeface="Wingdings" pitchFamily="2" charset="2"/>
              </a:rPr>
              <a:t>→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negligible</a:t>
            </a:r>
          </a:p>
          <a:p>
            <a:pPr lvl="1">
              <a:lnSpc>
                <a:spcPct val="120000"/>
              </a:lnSpc>
              <a:buSzPct val="80000"/>
            </a:pPr>
            <a:r>
              <a:rPr lang="en-US" dirty="0">
                <a:latin typeface="Bookman Old Style" pitchFamily="18" charset="0"/>
              </a:rPr>
              <a:t>False asymmetry from </a:t>
            </a:r>
            <a:r>
              <a:rPr lang="en-US" dirty="0" smtClean="0">
                <a:latin typeface="Bookman Old Style" pitchFamily="18" charset="0"/>
              </a:rPr>
              <a:t>CED</a:t>
            </a:r>
            <a:r>
              <a:rPr lang="en-US" dirty="0" smtClean="0"/>
              <a:t>·</a:t>
            </a:r>
            <a:r>
              <a:rPr lang="en-US" dirty="0" smtClean="0">
                <a:latin typeface="Bookman Old Style" pitchFamily="18" charset="0"/>
              </a:rPr>
              <a:t>FPD</a:t>
            </a:r>
            <a:r>
              <a:rPr lang="en-US" dirty="0"/>
              <a:t>·</a:t>
            </a:r>
            <a:r>
              <a:rPr lang="en-US" dirty="0" smtClean="0">
                <a:latin typeface="Bookman Old Style" pitchFamily="18" charset="0"/>
              </a:rPr>
              <a:t>CER </a:t>
            </a:r>
            <a:r>
              <a:rPr lang="en-US" dirty="0" err="1" smtClean="0">
                <a:latin typeface="Bookman Old Style" pitchFamily="18" charset="0"/>
              </a:rPr>
              <a:t>randoms</a:t>
            </a:r>
            <a:endParaRPr lang="en-US" dirty="0" smtClean="0">
              <a:latin typeface="Bookman Old Style" pitchFamily="18" charset="0"/>
            </a:endParaRPr>
          </a:p>
          <a:p>
            <a:pPr lvl="1">
              <a:lnSpc>
                <a:spcPct val="120000"/>
              </a:lnSpc>
              <a:buSzPct val="80000"/>
            </a:pPr>
            <a:endParaRPr lang="en-US" b="1" i="1" dirty="0">
              <a:latin typeface="Bookman Old Style" pitchFamily="18" charset="0"/>
              <a:sym typeface="Wingdings" pitchFamily="2" charset="2"/>
            </a:endParaRPr>
          </a:p>
          <a:p>
            <a:pPr marL="457200" lvl="1" indent="0">
              <a:lnSpc>
                <a:spcPct val="120000"/>
              </a:lnSpc>
              <a:buSzPct val="80000"/>
              <a:buNone/>
            </a:pPr>
            <a:r>
              <a:rPr lang="en-US" b="1" i="1" dirty="0" smtClean="0">
                <a:latin typeface="Bookman Old Style" pitchFamily="18" charset="0"/>
                <a:sym typeface="Wingdings" pitchFamily="2" charset="2"/>
              </a:rPr>
              <a:t>→ Bound inelastic locus uncertainty using information from elastic analysis</a:t>
            </a:r>
            <a:endParaRPr lang="en-US" b="1" i="1" dirty="0" smtClean="0">
              <a:latin typeface="Bookman Old Style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1200" y="4862384"/>
                <a:ext cx="3146612" cy="665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+mj-lt"/>
                  </a:rPr>
                  <a:t>dA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eqArr>
                          <m:eqArr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~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% ,  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𝐇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~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𝟗𝟎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% , 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𝐃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862384"/>
                <a:ext cx="3146612" cy="6652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990420" y="5565269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800" b="1" dirty="0" smtClean="0">
                <a:solidFill>
                  <a:srgbClr val="FF0000"/>
                </a:solidFill>
                <a:latin typeface="Bookman Old Style"/>
              </a:rPr>
              <a:t>Error ~10%</a:t>
            </a:r>
          </a:p>
          <a:p>
            <a:pPr lvl="0" algn="ctr"/>
            <a:r>
              <a:rPr lang="en-US" sz="1800" b="1" dirty="0" smtClean="0">
                <a:solidFill>
                  <a:srgbClr val="FF0000"/>
                </a:solidFill>
                <a:latin typeface="Bookman Old Style"/>
              </a:rPr>
              <a:t>of correction</a:t>
            </a:r>
            <a:endParaRPr lang="en-US" sz="1800" b="1" dirty="0">
              <a:solidFill>
                <a:srgbClr val="FF0000"/>
              </a:solidFill>
              <a:latin typeface="Bookman Old Styl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69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Helicity</a:t>
            </a:r>
            <a:r>
              <a:rPr lang="en-US" dirty="0" smtClean="0"/>
              <a:t> Correlated Beam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Correct for </a:t>
            </a:r>
            <a:r>
              <a:rPr lang="en-US" dirty="0"/>
              <a:t>f</a:t>
            </a:r>
            <a:r>
              <a:rPr lang="en-US" dirty="0" smtClean="0"/>
              <a:t>alse asymmetry due to changes in…</a:t>
            </a:r>
          </a:p>
          <a:p>
            <a:pPr lvl="1"/>
            <a:r>
              <a:rPr lang="en-US" dirty="0" smtClean="0"/>
              <a:t>Beam position in x or y direction</a:t>
            </a:r>
          </a:p>
          <a:p>
            <a:pPr lvl="1"/>
            <a:r>
              <a:rPr lang="en-US" dirty="0" smtClean="0"/>
              <a:t>Beam angle in x or y direction</a:t>
            </a:r>
          </a:p>
          <a:p>
            <a:pPr lvl="1"/>
            <a:r>
              <a:rPr lang="en-US" dirty="0" smtClean="0"/>
              <a:t>Beam Current</a:t>
            </a:r>
          </a:p>
          <a:p>
            <a:pPr lvl="1"/>
            <a:r>
              <a:rPr lang="en-US" dirty="0" smtClean="0"/>
              <a:t>Beam Energy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Size of correction determined by beam quality</a:t>
            </a:r>
          </a:p>
          <a:p>
            <a:pPr lvl="1"/>
            <a:r>
              <a:rPr lang="en-US" dirty="0" smtClean="0"/>
              <a:t>Specifications given to ensure sufficient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835" y="3581400"/>
                <a:ext cx="4191000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𝑓𝑎𝑙𝑠𝑒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5" y="3581400"/>
                <a:ext cx="4191000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221082"/>
                  </p:ext>
                </p:extLst>
              </p:nvPr>
            </p:nvGraphicFramePr>
            <p:xfrm>
              <a:off x="5334000" y="1535303"/>
              <a:ext cx="3674936" cy="4092194"/>
            </p:xfrm>
            <a:graphic>
              <a:graphicData uri="http://schemas.openxmlformats.org/drawingml/2006/table">
                <a:tbl>
                  <a:tblPr firstRow="1">
                    <a:tableStyleId>{EB9631B5-78F2-41C9-869B-9F39066F8104}</a:tableStyleId>
                  </a:tblPr>
                  <a:tblGrid>
                    <a:gridCol w="1200976"/>
                    <a:gridCol w="794068"/>
                    <a:gridCol w="1679892"/>
                  </a:tblGrid>
                  <a:tr h="3097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i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Courier New" pitchFamily="49" charset="0"/>
                              <a:cs typeface="Courier New" pitchFamily="49" charset="0"/>
                            </a:rPr>
                            <a:t>Spec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Courier New" pitchFamily="49" charset="0"/>
                              <a:cs typeface="Courier New" pitchFamily="49" charset="0"/>
                            </a:rPr>
                            <a:t>Actual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5805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𝐧𝐦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-19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 3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2630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𝐲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𝐧𝐦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-17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 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2630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1600" b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𝐫𝐚𝐝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-0.8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 0.2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5090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sz="1600" b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𝐫𝐚𝐝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0.0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 0.1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2630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𝐄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𝐞𝐕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34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 0.5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465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sub>
                                </m:sSub>
                                <m:r>
                                  <a:rPr lang="en-US" sz="1600" b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𝐩𝐩𝐦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0.09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 0.08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762225"/>
                  </p:ext>
                </p:extLst>
              </p:nvPr>
            </p:nvGraphicFramePr>
            <p:xfrm>
              <a:off x="5334000" y="1535303"/>
              <a:ext cx="3674936" cy="4092194"/>
            </p:xfrm>
            <a:graphic>
              <a:graphicData uri="http://schemas.openxmlformats.org/drawingml/2006/table">
                <a:tbl>
                  <a:tblPr firstRow="1">
                    <a:tableStyleId>{EB9631B5-78F2-41C9-869B-9F39066F8104}</a:tableStyleId>
                  </a:tblPr>
                  <a:tblGrid>
                    <a:gridCol w="1200976"/>
                    <a:gridCol w="794068"/>
                    <a:gridCol w="1679892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t="-5455" r="-206091" b="-1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Courier New" pitchFamily="49" charset="0"/>
                              <a:cs typeface="Courier New" pitchFamily="49" charset="0"/>
                            </a:rPr>
                            <a:t>Spec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Courier New" pitchFamily="49" charset="0"/>
                              <a:cs typeface="Courier New" pitchFamily="49" charset="0"/>
                            </a:rPr>
                            <a:t>Actual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580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61053" r="-206091" b="-5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18478" t="-61053" b="-549474"/>
                          </a:stretch>
                        </a:blipFill>
                      </a:tcPr>
                    </a:tc>
                  </a:tr>
                  <a:tr h="6263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148544" r="-206091" b="-406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18478" t="-148544" b="-406796"/>
                          </a:stretch>
                        </a:blipFill>
                      </a:tcPr>
                    </a:tc>
                  </a:tr>
                  <a:tr h="6263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248544" r="-206091" b="-306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18478" t="-248544" b="-306796"/>
                          </a:stretch>
                        </a:blipFill>
                      </a:tcPr>
                    </a:tc>
                  </a:tr>
                  <a:tr h="650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338679" r="-206091" b="-198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18478" t="-338679" b="-198113"/>
                          </a:stretch>
                        </a:blipFill>
                      </a:tcPr>
                    </a:tc>
                  </a:tr>
                  <a:tr h="6263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451456" r="-206091" b="-103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34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18478" t="-451456" b="-103883"/>
                          </a:stretch>
                        </a:blipFill>
                      </a:tcPr>
                    </a:tc>
                  </a:tr>
                  <a:tr h="646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35849" r="-206091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Courier New" pitchFamily="49" charset="0"/>
                              <a:cs typeface="Courier New" pitchFamily="49" charset="0"/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Courier New" pitchFamily="49" charset="0"/>
                            <a:cs typeface="Courier New" pitchFamily="49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8478" t="-535849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5235" y="5943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|</a:t>
            </a:r>
            <a:r>
              <a:rPr lang="en-US" sz="2800" b="1" dirty="0" err="1" smtClean="0">
                <a:latin typeface="+mj-lt"/>
              </a:rPr>
              <a:t>A</a:t>
            </a:r>
            <a:r>
              <a:rPr lang="en-US" sz="2800" b="1" baseline="-25000" dirty="0" err="1" smtClean="0">
                <a:latin typeface="+mj-lt"/>
              </a:rPr>
              <a:t>false</a:t>
            </a:r>
            <a:r>
              <a:rPr lang="en-US" sz="2800" b="1" dirty="0" smtClean="0">
                <a:latin typeface="+mj-lt"/>
              </a:rPr>
              <a:t>|&lt; 0.3 ppm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2334" y="5943600"/>
                <a:ext cx="535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en-US" sz="28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34" y="5943600"/>
                <a:ext cx="5356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Transverse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Asymmetry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Correction: Inelastic Data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142999"/>
                <a:ext cx="8229600" cy="5461107"/>
              </a:xfrm>
            </p:spPr>
            <p:txBody>
              <a:bodyPr vert="horz" lIns="91440" tIns="45720" rIns="91440" bIns="45720" rtlCol="0"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</a:pPr>
                <a:r>
                  <a:rPr lang="en-US" dirty="0" smtClean="0">
                    <a:latin typeface="Bookman Old Style" pitchFamily="18" charset="0"/>
                  </a:rPr>
                  <a:t>Correct for false asymmetry arising from transverse beam:</a:t>
                </a:r>
              </a:p>
              <a:p>
                <a:pPr>
                  <a:lnSpc>
                    <a:spcPct val="120000"/>
                  </a:lnSpc>
                  <a:buChar char="•"/>
                </a:pPr>
                <a:endParaRPr lang="en-US" dirty="0" smtClean="0">
                  <a:latin typeface="Bookman Old Style" pitchFamily="18" charset="0"/>
                  <a:sym typeface="Wingdings" pitchFamily="2" charset="2"/>
                </a:endParaRPr>
              </a:p>
              <a:p>
                <a:pPr>
                  <a:lnSpc>
                    <a:spcPct val="120000"/>
                  </a:lnSpc>
                  <a:buChar char="•"/>
                </a:pPr>
                <a:endParaRPr lang="en-US" dirty="0" smtClean="0">
                  <a:latin typeface="Bookman Old Style" pitchFamily="18" charset="0"/>
                  <a:sym typeface="Wingdings" pitchFamily="2" charset="2"/>
                </a:endParaRPr>
              </a:p>
              <a:p>
                <a:pPr>
                  <a:lnSpc>
                    <a:spcPct val="120000"/>
                  </a:lnSpc>
                  <a:buChar char="•"/>
                </a:pPr>
                <a:r>
                  <a:rPr lang="en-US" dirty="0" smtClean="0">
                    <a:latin typeface="Bookman Old Style" pitchFamily="18" charset="0"/>
                    <a:sym typeface="Wingdings" pitchFamily="2" charset="2"/>
                  </a:rPr>
                  <a:t>Impact </a:t>
                </a:r>
                <a:r>
                  <a:rPr lang="en-US" dirty="0">
                    <a:latin typeface="Bookman Old Style" pitchFamily="18" charset="0"/>
                    <a:sym typeface="Wingdings" pitchFamily="2" charset="2"/>
                  </a:rPr>
                  <a:t>depends on…</a:t>
                </a:r>
              </a:p>
              <a:p>
                <a:pPr marL="914400" lvl="1" indent="-457200">
                  <a:lnSpc>
                    <a:spcPct val="120000"/>
                  </a:lnSpc>
                  <a:buSzPct val="80000"/>
                  <a:buChar char="♦"/>
                </a:pP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Bookman Old Style" pitchFamily="18" charset="0"/>
                    <a:sym typeface="Wingdings" pitchFamily="2" charset="2"/>
                  </a:rPr>
                  <a:t>Magnitude of transverse asymmetry,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sym typeface="Wingdings" pitchFamily="2" charset="2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sym typeface="Wingdings" pitchFamily="2" charset="2"/>
                          </a:rPr>
                          <m:t>𝑻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  <a:latin typeface="Bookman Old Style" pitchFamily="18" charset="0"/>
                  <a:sym typeface="Wingdings" pitchFamily="2" charset="2"/>
                </a:endParaRPr>
              </a:p>
              <a:p>
                <a:pPr marL="1314450" lvl="2" indent="-457200">
                  <a:lnSpc>
                    <a:spcPct val="120000"/>
                  </a:lnSpc>
                  <a:buSzPct val="80000"/>
                  <a:buChar char="♦"/>
                </a:pPr>
                <a:r>
                  <a:rPr lang="en-US" dirty="0">
                    <a:latin typeface="Bookman Old Style" pitchFamily="18" charset="0"/>
                    <a:sym typeface="Wingdings" pitchFamily="2" charset="2"/>
                  </a:rPr>
                  <a:t>Determined through direct measurement</a:t>
                </a:r>
              </a:p>
              <a:p>
                <a:pPr marL="914400" lvl="1" indent="-457200">
                  <a:lnSpc>
                    <a:spcPct val="120000"/>
                  </a:lnSpc>
                  <a:buSzPct val="80000"/>
                  <a:buChar char="♦"/>
                </a:pP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Bookman Old Style" pitchFamily="18" charset="0"/>
                    <a:sym typeface="Wingdings" pitchFamily="2" charset="2"/>
                  </a:rPr>
                  <a:t>Physical misalignment in detector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𝒅𝒆𝒕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accent2">
                      <a:lumMod val="50000"/>
                    </a:schemeClr>
                  </a:solidFill>
                  <a:latin typeface="Bookman Old Style" pitchFamily="18" charset="0"/>
                  <a:sym typeface="Wingdings" pitchFamily="2" charset="2"/>
                </a:endParaRPr>
              </a:p>
              <a:p>
                <a:pPr marL="1314450" lvl="2" indent="-457200">
                  <a:lnSpc>
                    <a:spcPct val="120000"/>
                  </a:lnSpc>
                  <a:buSzPct val="80000"/>
                  <a:buChar char="♦"/>
                </a:pPr>
                <a:r>
                  <a:rPr lang="en-US" dirty="0" smtClean="0">
                    <a:latin typeface="Bookman Old Style" pitchFamily="18" charset="0"/>
                  </a:rPr>
                  <a:t>Sinusoidal </a:t>
                </a:r>
                <a:r>
                  <a:rPr lang="en-US" dirty="0">
                    <a:latin typeface="Bookman Old Style" pitchFamily="18" charset="0"/>
                  </a:rPr>
                  <a:t>octant dependence </a:t>
                </a:r>
                <a:endParaRPr lang="en-US" dirty="0" smtClean="0">
                  <a:latin typeface="Bookman Old Style" pitchFamily="18" charset="0"/>
                </a:endParaRPr>
              </a:p>
              <a:p>
                <a:pPr marL="1314450" lvl="3" indent="0">
                  <a:lnSpc>
                    <a:spcPct val="120000"/>
                  </a:lnSpc>
                  <a:buSzPct val="80000"/>
                </a:pPr>
                <a:r>
                  <a:rPr lang="en-US" dirty="0" smtClean="0">
                    <a:latin typeface="Bookman Old Style" pitchFamily="18" charset="0"/>
                    <a:sym typeface="Wingdings" pitchFamily="2" charset="2"/>
                  </a:rPr>
                  <a:t>→ </a:t>
                </a:r>
                <a:r>
                  <a:rPr lang="en-US" dirty="0">
                    <a:latin typeface="Bookman Old Style" pitchFamily="18" charset="0"/>
                    <a:sym typeface="Wingdings" pitchFamily="2" charset="2"/>
                  </a:rPr>
                  <a:t>Should cancel in a symmetrical detector </a:t>
                </a:r>
                <a:r>
                  <a:rPr lang="en-US" dirty="0" smtClean="0">
                    <a:latin typeface="Bookman Old Style" pitchFamily="18" charset="0"/>
                    <a:sym typeface="Wingdings" pitchFamily="2" charset="2"/>
                  </a:rPr>
                  <a:t>system</a:t>
                </a:r>
                <a:endParaRPr lang="en-US" dirty="0">
                  <a:latin typeface="Bookman Old Style" pitchFamily="18" charset="0"/>
                  <a:sym typeface="Wingdings" pitchFamily="2" charset="2"/>
                </a:endParaRPr>
              </a:p>
              <a:p>
                <a:pPr marL="914400" lvl="1" indent="-457200">
                  <a:lnSpc>
                    <a:spcPct val="120000"/>
                  </a:lnSpc>
                  <a:buSzPct val="80000"/>
                  <a:buChar char="♦"/>
                </a:pPr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  <a:latin typeface="Bookman Old Style" pitchFamily="18" charset="0"/>
                    <a:sym typeface="Wingdings" pitchFamily="2" charset="2"/>
                  </a:rPr>
                  <a:t>Degree of transverse polarization,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𝑻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accent3">
                      <a:lumMod val="50000"/>
                    </a:schemeClr>
                  </a:solidFill>
                  <a:latin typeface="Bookman Old Style" pitchFamily="18" charset="0"/>
                  <a:sym typeface="Wingdings" pitchFamily="2" charset="2"/>
                </a:endParaRPr>
              </a:p>
              <a:p>
                <a:pPr marL="1314450" lvl="2" indent="-457200">
                  <a:lnSpc>
                    <a:spcPct val="120000"/>
                  </a:lnSpc>
                  <a:buSzPct val="80000"/>
                  <a:buChar char="♦"/>
                </a:pPr>
                <a:r>
                  <a:rPr lang="en-US" dirty="0" smtClean="0">
                    <a:latin typeface="Bookman Old Style" pitchFamily="18" charset="0"/>
                    <a:sym typeface="Wingdings" pitchFamily="2" charset="2"/>
                  </a:rPr>
                  <a:t>Determined from LUMI data</a:t>
                </a:r>
              </a:p>
              <a:p>
                <a:pPr marL="1314450" lvl="2" indent="-457200">
                  <a:lnSpc>
                    <a:spcPct val="120000"/>
                  </a:lnSpc>
                  <a:buSzPct val="80000"/>
                  <a:buChar char="♦"/>
                </a:pPr>
                <a:endParaRPr lang="en-US" dirty="0">
                  <a:latin typeface="Bookman Old Style" pitchFamily="18" charset="0"/>
                  <a:sym typeface="Wingdings" pitchFamily="2" charset="2"/>
                </a:endParaRPr>
              </a:p>
              <a:p>
                <a:pPr>
                  <a:lnSpc>
                    <a:spcPct val="120000"/>
                  </a:lnSpc>
                  <a:buChar char="•"/>
                </a:pPr>
                <a:r>
                  <a:rPr lang="en-US" dirty="0">
                    <a:latin typeface="Bookman Old Style" pitchFamily="18" charset="0"/>
                    <a:sym typeface="Wingdings" pitchFamily="2" charset="2"/>
                  </a:rPr>
                  <a:t>Computed upper bound, found to be </a:t>
                </a:r>
                <a:r>
                  <a:rPr lang="en-US" dirty="0" smtClean="0">
                    <a:latin typeface="Bookman Old Style" pitchFamily="18" charset="0"/>
                    <a:sym typeface="Wingdings" pitchFamily="2" charset="2"/>
                  </a:rPr>
                  <a:t>small (&lt; 0.05 ppm)</a:t>
                </a:r>
                <a:endParaRPr lang="en-US" dirty="0">
                  <a:latin typeface="Bookman Old Style" pitchFamily="18" charset="0"/>
                  <a:sym typeface="Wingdings" pitchFamily="2" charset="2"/>
                </a:endParaRPr>
              </a:p>
              <a:p>
                <a:pPr marL="914400" lvl="1" indent="-457200">
                  <a:lnSpc>
                    <a:spcPct val="120000"/>
                  </a:lnSpc>
                  <a:buSzPct val="80000"/>
                  <a:buChar char="♦"/>
                </a:pPr>
                <a:r>
                  <a:rPr lang="en-US" dirty="0">
                    <a:latin typeface="Bookman Old Style" pitchFamily="18" charset="0"/>
                    <a:sym typeface="Wingdings" pitchFamily="2" charset="2"/>
                  </a:rPr>
                  <a:t>Consistent with elastic locus results</a:t>
                </a:r>
              </a:p>
              <a:p>
                <a:pPr marL="457200" lvl="1" indent="0">
                  <a:lnSpc>
                    <a:spcPct val="120000"/>
                  </a:lnSpc>
                  <a:buSzPct val="80000"/>
                </a:pPr>
                <a:r>
                  <a:rPr lang="en-US" dirty="0" smtClean="0">
                    <a:latin typeface="Bookman Old Style" pitchFamily="18" charset="0"/>
                    <a:sym typeface="Wingdings" pitchFamily="2" charset="2"/>
                  </a:rPr>
                  <a:t>	→ </a:t>
                </a:r>
                <a:r>
                  <a:rPr lang="en-US" dirty="0">
                    <a:latin typeface="Bookman Old Style" pitchFamily="18" charset="0"/>
                    <a:sym typeface="Wingdings" pitchFamily="2" charset="2"/>
                  </a:rPr>
                  <a:t>No correction applied, </a:t>
                </a:r>
                <a:r>
                  <a:rPr lang="en-US" dirty="0" smtClean="0">
                    <a:latin typeface="Bookman Old Style" pitchFamily="18" charset="0"/>
                    <a:sym typeface="Wingdings" pitchFamily="2" charset="2"/>
                  </a:rPr>
                  <a:t>treated </a:t>
                </a:r>
                <a:r>
                  <a:rPr lang="en-US" dirty="0">
                    <a:latin typeface="Bookman Old Style" pitchFamily="18" charset="0"/>
                    <a:sym typeface="Wingdings" pitchFamily="2" charset="2"/>
                  </a:rPr>
                  <a:t>as uncertainty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2999"/>
                <a:ext cx="8229600" cy="5461107"/>
              </a:xfrm>
              <a:blipFill rotWithShape="1">
                <a:blip r:embed="rId3"/>
                <a:stretch>
                  <a:fillRect l="-741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447800"/>
                <a:ext cx="8001000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𝒄𝒐𝒓𝒓</m:t>
                          </m:r>
                        </m:sup>
                      </m:sSubSup>
                      <m:r>
                        <a:rPr lang="en-US" sz="2800" b="1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𝒅𝒆𝒕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8001000" cy="8961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902253"/>
            <a:ext cx="2371428" cy="177856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44" y="4862754"/>
            <a:ext cx="2371428" cy="18180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2144" y="4800600"/>
            <a:ext cx="154245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Transverse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801286"/>
            <a:ext cx="15424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782144" y="4978452"/>
            <a:ext cx="457200" cy="1626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4958702"/>
            <a:ext cx="457200" cy="1626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57028" y="643746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-1 → 1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5716" y="6457890"/>
            <a:ext cx="139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-20 → 20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0235" y="3880502"/>
            <a:ext cx="145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Difficult to quantify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14094" y="3146611"/>
            <a:ext cx="726141" cy="52322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5"/>
          </p:cNvCxnSpPr>
          <p:nvPr/>
        </p:nvCxnSpPr>
        <p:spPr>
          <a:xfrm>
            <a:off x="7133894" y="3593207"/>
            <a:ext cx="379765" cy="30195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503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9" grpId="1" animBg="1"/>
      <p:bldP spid="7" grpId="0" animBg="1"/>
      <p:bldP spid="7" grpId="1" animBg="1"/>
      <p:bldP spid="14" grpId="0"/>
      <p:bldP spid="14" grpId="1"/>
      <p:bldP spid="15" grpId="0"/>
      <p:bldP spid="15" grpId="1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Polarization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43000"/>
                <a:ext cx="4724400" cy="4572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err="1" smtClean="0"/>
                  <a:t>Polarimeter</a:t>
                </a:r>
                <a:r>
                  <a:rPr lang="en-US" dirty="0" smtClean="0"/>
                  <a:t>: Measure an asymmetry using </a:t>
                </a:r>
                <a:r>
                  <a:rPr lang="en-US" dirty="0" err="1" smtClean="0"/>
                  <a:t>M</a:t>
                </a:r>
                <a:r>
                  <a:rPr lang="en-US" dirty="0" err="1"/>
                  <a:t>ø</a:t>
                </a:r>
                <a:r>
                  <a:rPr lang="en-US" dirty="0" err="1" smtClean="0"/>
                  <a:t>ller</a:t>
                </a:r>
                <a:r>
                  <a:rPr lang="en-US" dirty="0" smtClean="0"/>
                  <a:t> scattering</a:t>
                </a:r>
              </a:p>
              <a:p>
                <a:endParaRPr lang="en-US" dirty="0" smtClean="0">
                  <a:latin typeface="Bookman Old Style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𝑚𝑜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↑↑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↑↓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↑↑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↑↓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Bookman Old Style"/>
                </a:endParaRPr>
              </a:p>
              <a:p>
                <a:pPr marL="457200" lvl="1" indent="0">
                  <a:buNone/>
                </a:pPr>
                <a:endParaRPr lang="en-US" dirty="0" smtClean="0">
                  <a:latin typeface="Bookman Old Style"/>
                </a:endParaRPr>
              </a:p>
              <a:p>
                <a:pPr lvl="1"/>
                <a:r>
                  <a:rPr lang="en-US" dirty="0" smtClean="0"/>
                  <a:t>Polarized iron target</a:t>
                </a:r>
              </a:p>
              <a:p>
                <a:pPr lvl="1"/>
                <a:r>
                  <a:rPr lang="el-GR" dirty="0"/>
                  <a:t>θ</a:t>
                </a:r>
                <a:r>
                  <a:rPr lang="en-US" dirty="0"/>
                  <a:t> = 90°</a:t>
                </a:r>
              </a:p>
              <a:p>
                <a:pPr marL="457200" lvl="1" indent="0">
                  <a:buNone/>
                </a:pPr>
                <a:endParaRPr lang="en-US" dirty="0" smtClean="0">
                  <a:latin typeface="Bookman Old Style"/>
                </a:endParaRPr>
              </a:p>
              <a:p>
                <a:r>
                  <a:rPr lang="en-US" dirty="0" smtClean="0">
                    <a:latin typeface="Bookman Old Style"/>
                  </a:rPr>
                  <a:t>Measurements performed periodically throughout the experimental run</a:t>
                </a:r>
              </a:p>
              <a:p>
                <a:pPr lvl="1"/>
                <a:endParaRPr lang="en-US" dirty="0" smtClean="0">
                  <a:latin typeface="Bookman Old Style"/>
                </a:endParaRPr>
              </a:p>
              <a:p>
                <a:pPr lvl="1"/>
                <a:r>
                  <a:rPr lang="en-US" dirty="0" err="1" smtClean="0">
                    <a:latin typeface="Bookman Old Style"/>
                  </a:rPr>
                  <a:t>P</a:t>
                </a:r>
                <a:r>
                  <a:rPr lang="en-US" baseline="-25000" dirty="0" err="1" smtClean="0">
                    <a:latin typeface="Bookman Old Style"/>
                  </a:rPr>
                  <a:t>b</a:t>
                </a:r>
                <a:r>
                  <a:rPr lang="en-US" dirty="0" smtClean="0">
                    <a:latin typeface="Bookman Old Style"/>
                  </a:rPr>
                  <a:t> stable throughout 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43000"/>
                <a:ext cx="4724400" cy="4572000"/>
              </a:xfrm>
              <a:blipFill rotWithShape="1">
                <a:blip r:embed="rId3"/>
                <a:stretch>
                  <a:fillRect l="-1419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76" y="1143000"/>
            <a:ext cx="3469772" cy="3566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5943600"/>
                <a:ext cx="8073148" cy="71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687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=[85.1±(0.07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𝑠𝑡𝑎𝑡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d>
                        <m:dPr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1.38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𝑠𝑦𝑠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5943600"/>
                <a:ext cx="8073148" cy="715963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477000" y="16002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19" y="3152775"/>
            <a:ext cx="46291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6928"/>
          </a:xfrm>
          <a:noFill/>
          <a:ln>
            <a:noFill/>
          </a:ln>
          <a:extLst/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buSzPct val="100000"/>
              <a:buFont typeface="Arial"/>
            </a:pPr>
            <a:r>
              <a:rPr lang="en-US" dirty="0" smtClean="0">
                <a:sym typeface="Arial" panose="00000000000000000000"/>
              </a:rPr>
              <a:t>Background Correction: </a:t>
            </a:r>
            <a:r>
              <a:rPr lang="en-US" dirty="0" smtClean="0">
                <a:sym typeface="Arial" panose="00000000000000000000"/>
              </a:rPr>
              <a:t>Inelastic Data</a:t>
            </a:r>
            <a:endParaRPr lang="el-GR" dirty="0">
              <a:sym typeface="Arial" panose="0000000000000000000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82000" cy="541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>
                <a:latin typeface="+mj-lt"/>
                <a:cs typeface="Times New Roman" pitchFamily="18" charset="0"/>
              </a:rPr>
              <a:t>Contributing processes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solidFill>
                <a:srgbClr val="009900"/>
              </a:solidFill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Electrons from inelastic e-p(d) scattering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Electrons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from elastic e-p(d) scattering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Electrons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from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Symbol"/>
              </a:rPr>
              <a:t></a:t>
            </a:r>
            <a:r>
              <a:rPr lang="en-US" sz="1600" baseline="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decay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Electrons scattered from Al target windows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600" dirty="0" smtClean="0">
              <a:solidFill>
                <a:srgbClr val="009900"/>
              </a:solidFill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>
                <a:solidFill>
                  <a:srgbClr val="009900"/>
                </a:solidFill>
                <a:latin typeface="+mj-lt"/>
                <a:cs typeface="Times New Roman" pitchFamily="18" charset="0"/>
              </a:rPr>
              <a:t>Contamination </a:t>
            </a:r>
            <a:r>
              <a:rPr lang="en-US" sz="1600" dirty="0">
                <a:solidFill>
                  <a:srgbClr val="009900"/>
                </a:solidFill>
                <a:latin typeface="+mj-lt"/>
                <a:cs typeface="Times New Roman" pitchFamily="18" charset="0"/>
              </a:rPr>
              <a:t>from </a:t>
            </a:r>
            <a:r>
              <a:rPr lang="en-US" sz="1600" dirty="0" smtClean="0">
                <a:solidFill>
                  <a:srgbClr val="009900"/>
                </a:solidFill>
                <a:latin typeface="+mj-lt"/>
                <a:cs typeface="Times New Roman" pitchFamily="18" charset="0"/>
                <a:sym typeface="Symbol"/>
              </a:rPr>
              <a:t></a:t>
            </a:r>
            <a:r>
              <a:rPr lang="en-US" sz="1600" baseline="30000" dirty="0" smtClean="0">
                <a:solidFill>
                  <a:srgbClr val="00990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rgbClr val="0099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+mj-lt"/>
                <a:cs typeface="Times New Roman" pitchFamily="18" charset="0"/>
              </a:rPr>
              <a:t>(D target only)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800" b="1" dirty="0">
              <a:solidFill>
                <a:srgbClr val="660066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>
                <a:latin typeface="+mj-lt"/>
                <a:cs typeface="Times New Roman" pitchFamily="18" charset="0"/>
              </a:rPr>
              <a:t>Fitting: Scale Yield vs. FPD for each CED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+mj-lt"/>
                <a:cs typeface="Times New Roman" pitchFamily="18" charset="0"/>
              </a:rPr>
              <a:t>Before fitting, subtract </a:t>
            </a:r>
            <a:r>
              <a:rPr lang="en-US" sz="1600" dirty="0" smtClean="0">
                <a:latin typeface="+mj-lt"/>
                <a:cs typeface="Times New Roman" pitchFamily="18" charset="0"/>
                <a:sym typeface="Symbol"/>
              </a:rPr>
              <a:t></a:t>
            </a:r>
            <a:r>
              <a:rPr lang="en-US" sz="1600" baseline="30000" dirty="0" smtClean="0">
                <a:latin typeface="+mj-lt"/>
                <a:cs typeface="Times New Roman" pitchFamily="18" charset="0"/>
              </a:rPr>
              <a:t>-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</a:t>
            </a:r>
            <a:r>
              <a:rPr lang="en-US" sz="1600" dirty="0">
                <a:latin typeface="+mj-lt"/>
                <a:cs typeface="Times New Roman" pitchFamily="18" charset="0"/>
              </a:rPr>
              <a:t>contamination and target window yield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+mj-lt"/>
                <a:cs typeface="Times New Roman" pitchFamily="18" charset="0"/>
              </a:rPr>
              <a:t>Scale the remaining contributions independently to fit the data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>
                <a:latin typeface="+mj-lt"/>
                <a:cs typeface="Times New Roman" pitchFamily="18" charset="0"/>
              </a:rPr>
              <a:t>Fit Requirements: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+mj-lt"/>
                <a:cs typeface="Times New Roman" pitchFamily="18" charset="0"/>
              </a:rPr>
              <a:t>Fit across all octants - forces all to have the same scale factor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+mj-lt"/>
                <a:cs typeface="Times New Roman" pitchFamily="18" charset="0"/>
              </a:rPr>
              <a:t>Require scale factors to vary smoothly across CEDs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90000"/>
              <a:buFontTx/>
              <a:buNone/>
            </a:pPr>
            <a:endParaRPr lang="en-US" sz="1400" b="1" dirty="0">
              <a:solidFill>
                <a:srgbClr val="660066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95409"/>
              </p:ext>
            </p:extLst>
          </p:nvPr>
        </p:nvGraphicFramePr>
        <p:xfrm>
          <a:off x="1530537" y="4624387"/>
          <a:ext cx="5921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5" imgW="2997000" imgH="241200" progId="Equation.3">
                  <p:embed/>
                </p:oleObj>
              </mc:Choice>
              <mc:Fallback>
                <p:oleObj name="Equation" r:id="rId5" imgW="299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37" y="4624387"/>
                        <a:ext cx="59213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452346" y="2368641"/>
            <a:ext cx="2209800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“Empty target” data **</a:t>
            </a:r>
          </a:p>
        </p:txBody>
      </p:sp>
      <p:sp>
        <p:nvSpPr>
          <p:cNvPr id="75786" name="AutoShape 10"/>
          <p:cNvSpPr>
            <a:spLocks/>
          </p:cNvSpPr>
          <p:nvPr/>
        </p:nvSpPr>
        <p:spPr bwMode="auto">
          <a:xfrm>
            <a:off x="5788958" y="1379722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474758" y="1608322"/>
            <a:ext cx="22098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GEANT Simulation</a:t>
            </a:r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5865158" y="1760722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V="1">
            <a:off x="5995146" y="2525804"/>
            <a:ext cx="457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5537946" y="3029789"/>
            <a:ext cx="9144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4267200" y="6096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</a:rPr>
              <a:t>** Gas target data scaled to remove the gas contribution and to account for the kinematic differences in the liquid and gas target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452346" y="2872626"/>
            <a:ext cx="2209800" cy="3143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9900"/>
                </a:solidFill>
              </a:rPr>
              <a:t>Pion data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3152775"/>
            <a:ext cx="3404346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 animBg="1"/>
      <p:bldP spid="75786" grpId="0" animBg="1"/>
      <p:bldP spid="75787" grpId="0" animBg="1"/>
      <p:bldP spid="75791" grpId="0" animBg="1"/>
      <p:bldP spid="75792" grpId="0" animBg="1"/>
      <p:bldP spid="75794" grpId="0" animBg="1"/>
      <p:bldP spid="75799" grpId="0"/>
      <p:bldP spid="757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14400"/>
                <a:ext cx="8534400" cy="5638800"/>
              </a:xfrm>
              <a:noFill/>
              <a:ln/>
              <a:extLst>
                <a:ext uri="{91240B29-F687-4F45-9708-019B960494DF}">
                  <a14:hiddenLine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Clr>
                    <a:schemeClr val="tx1"/>
                  </a:buClr>
                  <a:buSzPct val="90000"/>
                  <a:buNone/>
                </a:pP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itchFamily="18" charset="0"/>
                  </a:rPr>
                  <a:t>Correcting the Asymmetry:</a:t>
                </a: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r>
                  <a:rPr lang="en-US" sz="2000" dirty="0">
                    <a:latin typeface="+mj-lt"/>
                    <a:cs typeface="Times New Roman" pitchFamily="18" charset="0"/>
                  </a:rPr>
                  <a:t>Extract </a:t>
                </a:r>
                <a:r>
                  <a:rPr lang="en-US" sz="2000" b="1" i="1" dirty="0">
                    <a:latin typeface="+mj-lt"/>
                    <a:cs typeface="Times New Roman" pitchFamily="18" charset="0"/>
                  </a:rPr>
                  <a:t>A</a:t>
                </a:r>
                <a:r>
                  <a:rPr lang="en-US" sz="2000" b="1" i="1" baseline="-25000" dirty="0">
                    <a:latin typeface="+mj-lt"/>
                    <a:cs typeface="Times New Roman" pitchFamily="18" charset="0"/>
                  </a:rPr>
                  <a:t>inel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from </a:t>
                </a:r>
                <a:r>
                  <a:rPr lang="en-US" sz="2000" b="1" i="1" dirty="0" err="1">
                    <a:latin typeface="+mj-lt"/>
                    <a:cs typeface="Times New Roman" pitchFamily="18" charset="0"/>
                  </a:rPr>
                  <a:t>A</a:t>
                </a:r>
                <a:r>
                  <a:rPr lang="en-US" sz="2000" b="1" i="1" baseline="-25000" dirty="0" err="1">
                    <a:latin typeface="+mj-lt"/>
                    <a:cs typeface="Times New Roman" pitchFamily="18" charset="0"/>
                  </a:rPr>
                  <a:t>meas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by subtracting off backgrounds</a:t>
                </a: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r>
                  <a:rPr lang="en-US" sz="2000" b="1" dirty="0" smtClean="0">
                    <a:latin typeface="+mj-lt"/>
                    <a:cs typeface="Times New Roman" pitchFamily="18" charset="0"/>
                  </a:rPr>
                  <a:t>High backgrounds: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𝒃𝒈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  <a:latin typeface="+mj-lt"/>
                    <a:cs typeface="Times New Roman" pitchFamily="18" charset="0"/>
                  </a:rPr>
                  <a:t>~50% for H, ~65% for D</a:t>
                </a:r>
              </a:p>
              <a:p>
                <a:pPr marL="0" indent="0">
                  <a:lnSpc>
                    <a:spcPct val="90000"/>
                  </a:lnSpc>
                  <a:buClr>
                    <a:schemeClr val="tx1"/>
                  </a:buClr>
                  <a:buSzPct val="90000"/>
                  <a:buNone/>
                </a:pP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itchFamily="18" charset="0"/>
                  </a:rPr>
                  <a:t>Background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itchFamily="18" charset="0"/>
                  </a:rPr>
                  <a:t>Asymmetries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itchFamily="18" charset="0"/>
                  </a:rPr>
                  <a:t>: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r>
                  <a:rPr lang="en-US" sz="2000" dirty="0">
                    <a:latin typeface="+mj-lt"/>
                    <a:cs typeface="Times New Roman" pitchFamily="18" charset="0"/>
                  </a:rPr>
                  <a:t>Elastic Electrons</a:t>
                </a:r>
              </a:p>
              <a:p>
                <a:pPr lvl="2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r>
                  <a:rPr lang="en-US" sz="1800" dirty="0">
                    <a:latin typeface="+mj-lt"/>
                    <a:cs typeface="Times New Roman" pitchFamily="18" charset="0"/>
                  </a:rPr>
                  <a:t>Use </a:t>
                </a:r>
                <a:r>
                  <a:rPr lang="en-US" sz="1800" b="1" i="1" dirty="0" err="1">
                    <a:latin typeface="+mj-lt"/>
                    <a:cs typeface="Times New Roman" pitchFamily="18" charset="0"/>
                  </a:rPr>
                  <a:t>A</a:t>
                </a:r>
                <a:r>
                  <a:rPr lang="en-US" sz="1800" b="1" i="1" baseline="-25000" dirty="0" err="1">
                    <a:latin typeface="+mj-lt"/>
                    <a:cs typeface="Times New Roman" pitchFamily="18" charset="0"/>
                  </a:rPr>
                  <a:t>el</a:t>
                </a:r>
                <a:r>
                  <a:rPr lang="en-US" sz="1800" dirty="0">
                    <a:latin typeface="+mj-lt"/>
                    <a:cs typeface="Times New Roman" pitchFamily="18" charset="0"/>
                  </a:rPr>
                  <a:t> measured by </a:t>
                </a:r>
                <a:r>
                  <a:rPr lang="en-US" sz="1800" i="1" dirty="0">
                    <a:latin typeface="+mj-lt"/>
                    <a:cs typeface="Times New Roman" pitchFamily="18" charset="0"/>
                  </a:rPr>
                  <a:t>G</a:t>
                </a:r>
                <a:r>
                  <a:rPr lang="en-US" sz="1800" i="1" baseline="30000" dirty="0">
                    <a:latin typeface="+mj-lt"/>
                    <a:cs typeface="Times New Roman" pitchFamily="18" charset="0"/>
                  </a:rPr>
                  <a:t>0</a:t>
                </a:r>
              </a:p>
              <a:p>
                <a:pPr lvl="2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r>
                  <a:rPr lang="en-US" sz="1800" dirty="0">
                    <a:latin typeface="+mj-lt"/>
                    <a:cs typeface="Times New Roman" pitchFamily="18" charset="0"/>
                  </a:rPr>
                  <a:t>Dominated by </a:t>
                </a:r>
                <a:r>
                  <a:rPr lang="en-US" sz="1800" dirty="0" err="1">
                    <a:latin typeface="+mj-lt"/>
                    <a:cs typeface="Times New Roman" pitchFamily="18" charset="0"/>
                  </a:rPr>
                  <a:t>radiative</a:t>
                </a:r>
                <a:r>
                  <a:rPr lang="en-US" sz="1800" dirty="0">
                    <a:latin typeface="+mj-lt"/>
                    <a:cs typeface="Times New Roman" pitchFamily="18" charset="0"/>
                  </a:rPr>
                  <a:t> tail </a:t>
                </a:r>
                <a:r>
                  <a:rPr lang="en-US" sz="1800" dirty="0" smtClean="0">
                    <a:latin typeface="+mj-lt"/>
                    <a:cs typeface="Times New Roman" pitchFamily="18" charset="0"/>
                    <a:sym typeface="Wingdings" pitchFamily="2" charset="2"/>
                  </a:rPr>
                  <a:t>→ </a:t>
                </a:r>
                <a:r>
                  <a:rPr lang="en-US" sz="1800" dirty="0">
                    <a:latin typeface="+mj-lt"/>
                    <a:cs typeface="Times New Roman" pitchFamily="18" charset="0"/>
                    <a:sym typeface="Wingdings" pitchFamily="2" charset="2"/>
                  </a:rPr>
                  <a:t>U</a:t>
                </a:r>
                <a:r>
                  <a:rPr lang="en-US" sz="1800" dirty="0">
                    <a:latin typeface="+mj-lt"/>
                    <a:cs typeface="Times New Roman" pitchFamily="18" charset="0"/>
                  </a:rPr>
                  <a:t>se simulation to determine a scale factor</a:t>
                </a: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r>
                  <a:rPr lang="en-US" sz="2000" dirty="0">
                    <a:latin typeface="+mj-lt"/>
                    <a:cs typeface="Times New Roman" pitchFamily="18" charset="0"/>
                  </a:rPr>
                  <a:t>Target windows</a:t>
                </a:r>
              </a:p>
              <a:p>
                <a:pPr lvl="2">
                  <a:lnSpc>
                    <a:spcPct val="90000"/>
                  </a:lnSpc>
                  <a:buClr>
                    <a:schemeClr val="tx1"/>
                  </a:buClr>
                  <a:buSzPct val="90000"/>
                </a:pPr>
                <a:r>
                  <a:rPr lang="en-US" sz="1800" dirty="0">
                    <a:latin typeface="+mj-lt"/>
                    <a:cs typeface="Times New Roman" pitchFamily="18" charset="0"/>
                  </a:rPr>
                  <a:t>Dominated by inelastic events</a:t>
                </a:r>
              </a:p>
              <a:p>
                <a:pPr lvl="2">
                  <a:lnSpc>
                    <a:spcPct val="90000"/>
                  </a:lnSpc>
                  <a:buClr>
                    <a:schemeClr val="tx1"/>
                  </a:buClr>
                  <a:buSzPct val="90000"/>
                  <a:buFont typeface="Verdana" pitchFamily="34" charset="0"/>
                  <a:buChar char="•"/>
                </a:pPr>
                <a:r>
                  <a:rPr lang="en-US" sz="1800" b="1" i="1" dirty="0" err="1">
                    <a:latin typeface="+mj-lt"/>
                    <a:cs typeface="Times New Roman" pitchFamily="18" charset="0"/>
                  </a:rPr>
                  <a:t>A</a:t>
                </a:r>
                <a:r>
                  <a:rPr lang="en-US" sz="1800" b="1" i="1" baseline="30000" dirty="0" err="1">
                    <a:latin typeface="+mj-lt"/>
                    <a:cs typeface="Times New Roman" pitchFamily="18" charset="0"/>
                  </a:rPr>
                  <a:t>inel</a:t>
                </a:r>
                <a:r>
                  <a:rPr lang="en-US" sz="1800" b="1" i="1" baseline="-25000" dirty="0" err="1">
                    <a:latin typeface="+mj-lt"/>
                    <a:cs typeface="Times New Roman" pitchFamily="18" charset="0"/>
                  </a:rPr>
                  <a:t>al</a:t>
                </a:r>
                <a:r>
                  <a:rPr lang="en-US" sz="1800" dirty="0">
                    <a:latin typeface="+mj-lt"/>
                    <a:cs typeface="Times New Roman" pitchFamily="18" charset="0"/>
                  </a:rPr>
                  <a:t> is unknown, but can use measured D asymmetry</a:t>
                </a: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sz="2000" dirty="0">
                    <a:latin typeface="+mj-lt"/>
                    <a:cs typeface="Times New Roman" pitchFamily="18" charset="0"/>
                  </a:rPr>
                  <a:t>Pion related: Misidentified </a:t>
                </a:r>
                <a:r>
                  <a:rPr lang="en-US" sz="2000" dirty="0" smtClean="0"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2000" baseline="30000" dirty="0" smtClean="0">
                    <a:latin typeface="+mj-lt"/>
                    <a:cs typeface="Times New Roman" pitchFamily="18" charset="0"/>
                  </a:rPr>
                  <a:t>-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and electrons from </a:t>
                </a:r>
                <a:r>
                  <a:rPr lang="en-US" sz="2000" dirty="0" smtClean="0">
                    <a:latin typeface="+mj-lt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2000" baseline="30000" dirty="0" smtClean="0">
                    <a:latin typeface="+mj-lt"/>
                    <a:cs typeface="Times New Roman" pitchFamily="18" charset="0"/>
                  </a:rPr>
                  <a:t>0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decay</a:t>
                </a:r>
              </a:p>
              <a:p>
                <a:pPr lvl="2">
                  <a:lnSpc>
                    <a:spcPct val="90000"/>
                  </a:lnSpc>
                  <a:buClr>
                    <a:schemeClr val="tx1"/>
                  </a:buClr>
                  <a:buSzPct val="90000"/>
                  <a:buFont typeface="Verdana" pitchFamily="34" charset="0"/>
                  <a:buChar char="•"/>
                </a:pPr>
                <a:r>
                  <a:rPr lang="en-US" sz="1800" b="1" i="1" dirty="0" smtClean="0">
                    <a:latin typeface="+mj-lt"/>
                    <a:cs typeface="Times New Roman" pitchFamily="18" charset="0"/>
                  </a:rPr>
                  <a:t>A</a:t>
                </a:r>
                <a:r>
                  <a:rPr lang="en-US" sz="1800" b="1" baseline="-25000" dirty="0" smtClean="0"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18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1800" dirty="0">
                    <a:latin typeface="+mj-lt"/>
                    <a:cs typeface="Times New Roman" pitchFamily="18" charset="0"/>
                  </a:rPr>
                  <a:t>measured by </a:t>
                </a:r>
                <a:r>
                  <a:rPr lang="en-US" sz="1800" i="1" dirty="0">
                    <a:latin typeface="+mj-lt"/>
                    <a:cs typeface="Times New Roman" pitchFamily="18" charset="0"/>
                  </a:rPr>
                  <a:t>G</a:t>
                </a:r>
                <a:r>
                  <a:rPr lang="en-US" sz="1800" i="1" baseline="30000" dirty="0">
                    <a:latin typeface="+mj-lt"/>
                    <a:cs typeface="Times New Roman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534400" cy="5638800"/>
              </a:xfrm>
              <a:blipFill rotWithShape="1">
                <a:blip r:embed="rId3"/>
                <a:stretch>
                  <a:fillRect l="-1143" t="-1514" b="-1622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1448" y="1828800"/>
                <a:ext cx="4053674" cy="117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</a:rPr>
                            <m:t>𝒊𝒏𝒆𝒍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600" b="1" i="1" smtClean="0">
                                  <a:latin typeface="Cambria Math"/>
                                </a:rPr>
                                <m:t>𝒎𝒆𝒂𝒔</m:t>
                              </m:r>
                            </m:sub>
                          </m:sSub>
                          <m:r>
                            <a:rPr lang="en-US" sz="2600" b="1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600" b="1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  <m:t>𝒃𝒈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</a:rPr>
                                    <m:t>𝒃𝒈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26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1" i="1" smtClean="0"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600" b="1" i="1" smtClean="0">
                                      <a:latin typeface="Cambria Math"/>
                                      <a:ea typeface="Cambria Math"/>
                                    </a:rPr>
                                    <m:t>𝒃𝒈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sz="26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448" y="1828800"/>
                <a:ext cx="4053674" cy="11712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Correction: Application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70729"/>
            <a:ext cx="8229600" cy="3182471"/>
          </a:xfrm>
          <a:prstGeom prst="rect">
            <a:avLst/>
          </a:prstGeom>
          <a:solidFill>
            <a:schemeClr val="bg1"/>
          </a:solidFill>
          <a:ln/>
        </p:spPr>
        <p:txBody>
          <a:bodyPr vert="horz" lIns="91440" tIns="45720" rIns="91440" bIns="45720" rtlCol="0">
            <a:normAutofit lnSpcReduction="10000"/>
          </a:bodyPr>
          <a:lstStyle>
            <a:lvl1pPr marL="0" indent="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914400" lvl="1" indent="-45720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♦"/>
              <a:defRPr sz="20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1143000" lvl="2" indent="-22860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Impact on Asymmetry: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C00000"/>
                </a:solidFill>
              </a:rPr>
              <a:t>26% change for H, 40% change for D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Impact on Uncertainty: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Significant increase - more than doubled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Correction: Pion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43000"/>
                <a:ext cx="8458039" cy="1828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b="1" dirty="0" smtClean="0"/>
                  <a:t>Method: </a:t>
                </a:r>
                <a:r>
                  <a:rPr lang="en-US" dirty="0" smtClean="0"/>
                  <a:t>Use time of flight spectra from 31MHz pulsed beam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Primary source: </a:t>
                </a:r>
                <a:r>
                  <a:rPr lang="en-US" dirty="0" smtClean="0"/>
                  <a:t>Misidentified electrons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Particle ID: </a:t>
                </a:r>
                <a:r>
                  <a:rPr lang="en-US" dirty="0" smtClean="0"/>
                  <a:t>Use </a:t>
                </a:r>
                <a:r>
                  <a:rPr lang="en-US" dirty="0" err="1" smtClean="0"/>
                  <a:t>ToF</a:t>
                </a:r>
                <a:r>
                  <a:rPr lang="en-US" dirty="0" smtClean="0"/>
                  <a:t> cuts to define true </a:t>
                </a:r>
                <a:r>
                  <a:rPr lang="en-US" i="1" dirty="0" smtClean="0"/>
                  <a:t>e 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rates, compare to data to get efficiency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43000"/>
                <a:ext cx="8458039" cy="1828800"/>
              </a:xfrm>
              <a:blipFill rotWithShape="1">
                <a:blip r:embed="rId2"/>
                <a:stretch>
                  <a:fillRect l="-577" t="-5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40" y="2902223"/>
            <a:ext cx="4667704" cy="363937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1" y="3119222"/>
            <a:ext cx="3505200" cy="320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Backgrounds: </a:t>
            </a:r>
          </a:p>
          <a:p>
            <a:pPr lvl="1"/>
            <a:r>
              <a:rPr lang="en-US" dirty="0" smtClean="0"/>
              <a:t>2.6% electrons scattered from target liquid</a:t>
            </a:r>
          </a:p>
          <a:p>
            <a:pPr lvl="1"/>
            <a:r>
              <a:rPr lang="en-US" dirty="0" smtClean="0"/>
              <a:t>2% Al target windows can be ignored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D target!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Apply Correction: </a:t>
            </a:r>
            <a:r>
              <a:rPr lang="en-US" dirty="0" smtClean="0"/>
              <a:t>Same procedure as </a:t>
            </a:r>
            <a:r>
              <a:rPr lang="en-US" dirty="0" err="1" smtClean="0"/>
              <a:t>inelastics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9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graphicFrame>
        <p:nvGraphicFramePr>
          <p:cNvPr id="135437" name="Group 2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63697"/>
              </p:ext>
            </p:extLst>
          </p:nvPr>
        </p:nvGraphicFramePr>
        <p:xfrm>
          <a:off x="381000" y="1828800"/>
          <a:ext cx="8510589" cy="3039369"/>
        </p:xfrm>
        <a:graphic>
          <a:graphicData uri="http://schemas.openxmlformats.org/drawingml/2006/table">
            <a:tbl>
              <a:tblPr/>
              <a:tblGrid>
                <a:gridCol w="2114441"/>
                <a:gridCol w="1238636"/>
                <a:gridCol w="1057916"/>
                <a:gridCol w="1057916"/>
                <a:gridCol w="991187"/>
                <a:gridCol w="1057916"/>
                <a:gridCol w="99257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Correction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A_inel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_tot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_stat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_sys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_cor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dA_corr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Raw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-14.11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---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---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Scalar Counting Prob.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-14.06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+0.05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Rate Corrections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-26.66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5.99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5.87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1.20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1.20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-12.6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Linear Regression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-26.41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6.01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5.88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1.23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0.25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+0.25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Beam Polarization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-31.07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7.04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6.92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1.30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0.43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-4.66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Transverse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-31.07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7.04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6.92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1.30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---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Backgrounds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-43.57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15.91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14.64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6.23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5.52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-12.5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357" name="Text Box 189"/>
          <p:cNvSpPr txBox="1">
            <a:spLocks noChangeArrowheads="1"/>
          </p:cNvSpPr>
          <p:nvPr/>
        </p:nvSpPr>
        <p:spPr bwMode="auto">
          <a:xfrm>
            <a:off x="0" y="525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baseline="30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b="1" baseline="-25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inel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-43.57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15.9 ppm</a:t>
            </a:r>
          </a:p>
        </p:txBody>
      </p:sp>
      <p:sp>
        <p:nvSpPr>
          <p:cNvPr id="135367" name="Oval 199"/>
          <p:cNvSpPr>
            <a:spLocks noChangeArrowheads="1"/>
          </p:cNvSpPr>
          <p:nvPr/>
        </p:nvSpPr>
        <p:spPr bwMode="auto">
          <a:xfrm>
            <a:off x="4724400" y="4419600"/>
            <a:ext cx="1143000" cy="5334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368" name="Oval 200"/>
          <p:cNvSpPr>
            <a:spLocks noChangeArrowheads="1"/>
          </p:cNvSpPr>
          <p:nvPr/>
        </p:nvSpPr>
        <p:spPr bwMode="auto">
          <a:xfrm>
            <a:off x="7772400" y="2895600"/>
            <a:ext cx="1143000" cy="5334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369" name="Text Box 201"/>
          <p:cNvSpPr txBox="1">
            <a:spLocks noChangeArrowheads="1"/>
          </p:cNvSpPr>
          <p:nvPr/>
        </p:nvSpPr>
        <p:spPr bwMode="auto">
          <a:xfrm>
            <a:off x="5638800" y="1447800"/>
            <a:ext cx="327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>
                <a:latin typeface="Courier New" pitchFamily="49" charset="0"/>
                <a:cs typeface="Courier New" pitchFamily="49" charset="0"/>
              </a:rPr>
              <a:t>All values in ppm</a:t>
            </a:r>
          </a:p>
        </p:txBody>
      </p:sp>
      <p:sp>
        <p:nvSpPr>
          <p:cNvPr id="135370" name="Oval 202"/>
          <p:cNvSpPr>
            <a:spLocks noChangeArrowheads="1"/>
          </p:cNvSpPr>
          <p:nvPr/>
        </p:nvSpPr>
        <p:spPr bwMode="auto">
          <a:xfrm>
            <a:off x="7772400" y="4419600"/>
            <a:ext cx="1143000" cy="5334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 </a:t>
            </a:r>
            <a:r>
              <a:rPr lang="en-US" sz="2400" dirty="0" smtClean="0"/>
              <a:t>687 </a:t>
            </a:r>
            <a:r>
              <a:rPr lang="en-US" sz="2400" dirty="0" err="1" smtClean="0"/>
              <a:t>Inelastics</a:t>
            </a:r>
            <a:r>
              <a:rPr lang="en-US" sz="2400" dirty="0" smtClean="0"/>
              <a:t>: </a:t>
            </a:r>
            <a:r>
              <a:rPr lang="en-US" sz="2400" dirty="0" smtClean="0"/>
              <a:t>Summary of Corrections &amp; Error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5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67" grpId="0" animBg="1"/>
      <p:bldP spid="135368" grpId="0" animBg="1"/>
      <p:bldP spid="1353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23886" y="5645754"/>
            <a:ext cx="4712540" cy="819152"/>
          </a:xfrm>
          <a:prstGeom prst="rect">
            <a:avLst/>
          </a:prstGeom>
          <a:solidFill>
            <a:srgbClr val="F8EDEC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228600" y="2319792"/>
                <a:ext cx="5443164" cy="349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1639" tIns="42452" rIns="81639" bIns="42452">
                <a:spAutoFit/>
              </a:bodyPr>
              <a:lstStyle>
                <a:lvl1pPr defTabSz="828675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14338" defTabSz="828675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28675" defTabSz="828675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244600" defTabSz="828675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658938" defTabSz="828675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116138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573338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030538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487738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r>
                  <a:rPr lang="en-GB" sz="2000" b="1" u="sng" dirty="0" smtClean="0">
                    <a:solidFill>
                      <a:schemeClr val="accent4">
                        <a:lumMod val="75000"/>
                      </a:schemeClr>
                    </a:solidFill>
                    <a:latin typeface="+mj-lt"/>
                    <a:cs typeface="Times New Roman" pitchFamily="18" charset="0"/>
                  </a:rPr>
                  <a:t>PV Vector Hadron Vertex</a:t>
                </a: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endParaRPr lang="en-GB" sz="2000" b="1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r>
                  <a:rPr lang="en-GB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+mj-lt"/>
                    <a:cs typeface="Times New Roman" pitchFamily="18" charset="0"/>
                  </a:rPr>
                  <a:t>Resonant: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GB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𝝅</m:t>
                        </m:r>
                      </m:sup>
                    </m:sSubSup>
                  </m:oMath>
                </a14:m>
                <a:r>
                  <a:rPr lang="en-GB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= 2(1-2sin</a:t>
                </a:r>
                <a:r>
                  <a:rPr lang="en-GB" sz="2000" b="1" baseline="30000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l-GR" sz="2000" b="1" dirty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l-GR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θ</a:t>
                </a:r>
                <a:r>
                  <a:rPr lang="en-GB" sz="2000" b="1" baseline="-25000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W</a:t>
                </a:r>
                <a:r>
                  <a:rPr lang="en-GB" sz="2000" b="1" dirty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) ≈ </a:t>
                </a:r>
                <a:r>
                  <a:rPr lang="en-GB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endPara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r>
                  <a:rPr lang="en-US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+mj-lt"/>
                    <a:cs typeface="Times New Roman" pitchFamily="18" charset="0"/>
                  </a:rPr>
                  <a:t>Non-Resonant: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GB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p>
                    </m:sSubSup>
                  </m:oMath>
                </a14:m>
                <a:endParaRPr lang="en-GB" sz="2000" b="1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endParaRPr lang="en-GB" sz="2000" b="1" dirty="0">
                  <a:latin typeface="+mj-lt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endParaRPr lang="en-GB" sz="2000" b="1" dirty="0" smtClean="0">
                  <a:latin typeface="+mj-lt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endParaRPr lang="en-GB" sz="2000" b="1" dirty="0" smtClean="0">
                  <a:latin typeface="+mj-lt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r>
                  <a:rPr lang="en-GB" sz="2000" b="1" u="sng" dirty="0" smtClean="0">
                    <a:solidFill>
                      <a:srgbClr val="C00000"/>
                    </a:solidFill>
                    <a:latin typeface="+mj-lt"/>
                    <a:cs typeface="Times New Roman" pitchFamily="18" charset="0"/>
                  </a:rPr>
                  <a:t>PV Axial Vector Hadron Vertex</a:t>
                </a: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endParaRPr lang="en-GB" sz="2000" b="1" dirty="0" smtClean="0">
                  <a:latin typeface="+mj-lt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r>
                  <a:rPr lang="en-GB" sz="2000" b="1" dirty="0" smtClean="0">
                    <a:solidFill>
                      <a:srgbClr val="C00000"/>
                    </a:solidFill>
                    <a:latin typeface="+mj-lt"/>
                    <a:cs typeface="Times New Roman" pitchFamily="18" charset="0"/>
                  </a:rPr>
                  <a:t>Resonant: </a:t>
                </a:r>
                <a:r>
                  <a:rPr lang="en-GB" sz="2000" b="1" dirty="0" smtClean="0">
                    <a:latin typeface="+mj-lt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sup>
                    </m:sSubSup>
                  </m:oMath>
                </a14:m>
                <a:r>
                  <a:rPr lang="en-GB" sz="2000" b="1" dirty="0">
                    <a:solidFill>
                      <a:srgbClr val="CC0000"/>
                    </a:solidFill>
                    <a:latin typeface="+mj-lt"/>
                    <a:cs typeface="Times New Roman" pitchFamily="18" charset="0"/>
                  </a:rPr>
                  <a:t>= </a:t>
                </a:r>
                <a:r>
                  <a:rPr lang="en-GB" sz="2000" b="1" dirty="0" smtClean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2(1-4sin</a:t>
                </a:r>
                <a:r>
                  <a:rPr lang="en-GB" sz="2000" b="1" baseline="30000" dirty="0" smtClean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l-GR" sz="2000" b="1" dirty="0" smtClean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θ</a:t>
                </a:r>
                <a:r>
                  <a:rPr lang="en-GB" sz="2000" b="1" baseline="-25000" dirty="0" smtClean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W</a:t>
                </a:r>
                <a:r>
                  <a:rPr lang="en-GB" sz="2000" b="1" dirty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) </a:t>
                </a:r>
                <a:r>
                  <a:rPr lang="en-GB" sz="2000" b="1" i="1" dirty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F(Q</a:t>
                </a:r>
                <a:r>
                  <a:rPr lang="en-GB" sz="2000" b="1" i="1" baseline="30000" dirty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GB" sz="2000" b="1" i="1" dirty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,s</a:t>
                </a:r>
                <a:r>
                  <a:rPr lang="en-GB" sz="2000" b="1" i="1" dirty="0" smtClean="0">
                    <a:solidFill>
                      <a:srgbClr val="CC0000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)</a:t>
                </a:r>
              </a:p>
              <a:p>
                <a:pPr lvl="0" defTabSz="914400"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  <a:tabLst/>
                </a:pPr>
                <a:endParaRPr lang="en-GB" sz="2000" b="1" dirty="0" smtClean="0">
                  <a:solidFill>
                    <a:srgbClr val="C00000"/>
                  </a:solidFill>
                  <a:latin typeface="Bookman Old Style"/>
                  <a:cs typeface="Times New Roman" pitchFamily="18" charset="0"/>
                </a:endParaRPr>
              </a:p>
              <a:p>
                <a:pPr lvl="0" defTabSz="914400"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  <a:tabLst/>
                </a:pPr>
                <a:r>
                  <a:rPr lang="en-GB" sz="2000" b="1" dirty="0" smtClean="0">
                    <a:solidFill>
                      <a:srgbClr val="C00000"/>
                    </a:solidFill>
                    <a:latin typeface="Bookman Old Style"/>
                    <a:cs typeface="Times New Roman" pitchFamily="18" charset="0"/>
                  </a:rPr>
                  <a:t>Non-resonant</a:t>
                </a:r>
                <a:r>
                  <a:rPr lang="en-GB" sz="2000" b="1" dirty="0">
                    <a:solidFill>
                      <a:srgbClr val="C00000"/>
                    </a:solidFill>
                    <a:latin typeface="Bookman Old Style"/>
                    <a:cs typeface="Times New Roman" pitchFamily="18" charset="0"/>
                  </a:rPr>
                  <a:t>: </a:t>
                </a:r>
                <a:r>
                  <a:rPr lang="en-GB" sz="2000" b="1" dirty="0" smtClean="0">
                    <a:solidFill>
                      <a:srgbClr val="C00000"/>
                    </a:solidFill>
                    <a:latin typeface="Bookman Old Style"/>
                    <a:cs typeface="Times New Roman" pitchFamily="18" charset="0"/>
                  </a:rPr>
                  <a:t>Neglected</a:t>
                </a:r>
                <a:endParaRPr lang="en-GB" sz="2000" b="1" dirty="0">
                  <a:solidFill>
                    <a:srgbClr val="C00000"/>
                  </a:solidFill>
                  <a:latin typeface="Bookman Old Style"/>
                  <a:cs typeface="Times New Roman" pitchFamily="18" charset="0"/>
                </a:endParaRPr>
              </a:p>
              <a:p>
                <a:pPr eaLnBrk="0" hangingPunct="0">
                  <a:lnSpc>
                    <a:spcPts val="1938"/>
                  </a:lnSpc>
                  <a:buClr>
                    <a:srgbClr val="000000"/>
                  </a:buClr>
                  <a:buSzPct val="100000"/>
                </a:pPr>
                <a:endParaRPr lang="en-GB" sz="2000" b="1" i="1" dirty="0">
                  <a:solidFill>
                    <a:srgbClr val="CC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3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319792"/>
                <a:ext cx="5443164" cy="3496923"/>
              </a:xfrm>
              <a:prstGeom prst="rect">
                <a:avLst/>
              </a:prstGeom>
              <a:blipFill rotWithShape="1">
                <a:blip r:embed="rId3"/>
                <a:stretch>
                  <a:fillRect l="-1457" t="-27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6928"/>
          </a:xfrm>
          <a:noFill/>
          <a:ln>
            <a:noFill/>
          </a:ln>
        </p:spPr>
        <p:txBody>
          <a:bodyPr vert="horz" lIns="91425" tIns="91425" rIns="91425" bIns="91425" rtlCol="0" anchor="b" anchorCtr="0">
            <a:normAutofit fontScale="90000"/>
          </a:bodyPr>
          <a:lstStyle/>
          <a:p>
            <a:pPr>
              <a:spcBef>
                <a:spcPts val="0"/>
              </a:spcBef>
              <a:buSzPct val="100000"/>
              <a:buFont typeface="Arial"/>
            </a:pPr>
            <a:r>
              <a:rPr lang="en-US" sz="3600" dirty="0" smtClean="0">
                <a:solidFill>
                  <a:srgbClr val="000000"/>
                </a:solidFill>
                <a:latin typeface="Bookman Old Style" pitchFamily="18" charset="0"/>
                <a:ea typeface="Arial" panose="00000000000000000000"/>
                <a:cs typeface="Arial" panose="00000000000000000000"/>
                <a:sym typeface="Arial" panose="00000000000000000000"/>
              </a:rPr>
              <a:t>Inelastic Asymmetry Formalism</a:t>
            </a:r>
            <a:endParaRPr lang="en-US" sz="3600" dirty="0">
              <a:solidFill>
                <a:srgbClr val="000000"/>
              </a:solidFill>
              <a:latin typeface="Bookman Old Style" pitchFamily="18" charset="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257059" y="852868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000" i="1" dirty="0">
                <a:solidFill>
                  <a:srgbClr val="000000"/>
                </a:solidFill>
                <a:latin typeface="Verdana" pitchFamily="34" charset="0"/>
              </a:rPr>
              <a:t>M.J. </a:t>
            </a:r>
            <a:r>
              <a:rPr lang="en-US" sz="1000" i="1" dirty="0" err="1">
                <a:solidFill>
                  <a:srgbClr val="000000"/>
                </a:solidFill>
                <a:latin typeface="Verdana" pitchFamily="34" charset="0"/>
              </a:rPr>
              <a:t>Musolf</a:t>
            </a:r>
            <a:r>
              <a:rPr lang="en-US" sz="1000" i="1" dirty="0">
                <a:solidFill>
                  <a:srgbClr val="000000"/>
                </a:solidFill>
                <a:latin typeface="Verdana" pitchFamily="34" charset="0"/>
              </a:rPr>
              <a:t> et al. Phys. Rept. 239 (1994)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7906" y="852868"/>
                <a:ext cx="8561294" cy="90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𝑖𝑛𝑒𝑙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𝜋𝛼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(1)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6" y="852868"/>
                <a:ext cx="8561294" cy="9025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51595" y="5712127"/>
                <a:ext cx="4541051" cy="68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𝑴</m:t>
                          </m:r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𝑬𝑴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  <m: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595" y="5712127"/>
                <a:ext cx="4541051" cy="6864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431435" y="5758453"/>
            <a:ext cx="1107975" cy="64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999278" y="5367221"/>
            <a:ext cx="0" cy="3912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73446" y="476069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Axial Form Factors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58202" y="5758453"/>
            <a:ext cx="1280160" cy="64008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26" idx="0"/>
          </p:cNvCxnSpPr>
          <p:nvPr/>
        </p:nvCxnSpPr>
        <p:spPr>
          <a:xfrm>
            <a:off x="6798282" y="5436683"/>
            <a:ext cx="0" cy="32177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8202" y="4913463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EM Form Factors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22691" y="1061420"/>
            <a:ext cx="1554480" cy="62036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12541" y="1111488"/>
            <a:ext cx="672307" cy="520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88" y="1858126"/>
            <a:ext cx="3657600" cy="245838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716588" y="2856483"/>
            <a:ext cx="258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A	        V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1764" y="2856483"/>
            <a:ext cx="225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V	        A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076699" y="4652529"/>
            <a:ext cx="990601" cy="993226"/>
            <a:chOff x="4076699" y="4352057"/>
            <a:chExt cx="990601" cy="1419851"/>
          </a:xfrm>
        </p:grpSpPr>
        <p:sp>
          <p:nvSpPr>
            <p:cNvPr id="39" name="Oval 38"/>
            <p:cNvSpPr/>
            <p:nvPr/>
          </p:nvSpPr>
          <p:spPr>
            <a:xfrm>
              <a:off x="4076699" y="4352057"/>
              <a:ext cx="990601" cy="6009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39" idx="4"/>
            </p:cNvCxnSpPr>
            <p:nvPr/>
          </p:nvCxnSpPr>
          <p:spPr>
            <a:xfrm>
              <a:off x="4572000" y="4953000"/>
              <a:ext cx="0" cy="818908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  <p:bldP spid="4" grpId="0" animBg="1"/>
      <p:bldP spid="7" grpId="0"/>
      <p:bldP spid="26" grpId="0" animBg="1"/>
      <p:bldP spid="30" grpId="0"/>
      <p:bldP spid="14" grpId="0" animBg="1"/>
      <p:bldP spid="14" grpId="1" animBg="1"/>
      <p:bldP spid="36" grpId="0" animBg="1"/>
      <p:bldP spid="48" grpId="0"/>
      <p:bldP spid="48" grpId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56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12403"/>
              </p:ext>
            </p:extLst>
          </p:nvPr>
        </p:nvGraphicFramePr>
        <p:xfrm>
          <a:off x="381000" y="1676400"/>
          <a:ext cx="8347074" cy="3768535"/>
        </p:xfrm>
        <a:graphic>
          <a:graphicData uri="http://schemas.openxmlformats.org/drawingml/2006/table">
            <a:tbl>
              <a:tblPr/>
              <a:tblGrid>
                <a:gridCol w="2016817"/>
                <a:gridCol w="1041653"/>
                <a:gridCol w="1063816"/>
                <a:gridCol w="1063816"/>
                <a:gridCol w="1116452"/>
                <a:gridCol w="1022260"/>
                <a:gridCol w="102226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Correction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A_inel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_tot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_stat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_sys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_cor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dA_corr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Raw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-20.23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2.00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2.00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---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---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Scalar Counting Prob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-20.00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1.99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1.99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+0.23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Rate Corrections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-22.17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2.26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2.25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0.16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0.16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-2.17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Linear Regression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-22.33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2.25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2.24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0.23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0.16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-0.16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Beam Polarization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-26.27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2.64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2.64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0.43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0.36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-3.91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Transverse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-26.27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2.64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2.64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0.43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0.03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---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Backgrounds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-33.60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7.36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5.30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5.10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4.93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-7.33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EM Radiation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-33.99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7.36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5.30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5.10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0.20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-0.39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Acceptance Avg.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-33.44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7.36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5.30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5.13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0.55</a:t>
                      </a:r>
                    </a:p>
                  </a:txBody>
                  <a:tcPr marT="6400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+0.55</a:t>
                      </a:r>
                    </a:p>
                  </a:txBody>
                  <a:tcPr marT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70" name="Text Box 150"/>
          <p:cNvSpPr txBox="1">
            <a:spLocks noChangeArrowheads="1"/>
          </p:cNvSpPr>
          <p:nvPr/>
        </p:nvSpPr>
        <p:spPr bwMode="auto">
          <a:xfrm>
            <a:off x="0" y="563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baseline="30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b="1" baseline="-25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inel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-33.44 </a:t>
            </a:r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± 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7.4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ppm</a:t>
            </a:r>
          </a:p>
        </p:txBody>
      </p:sp>
      <p:sp>
        <p:nvSpPr>
          <p:cNvPr id="133283" name="Oval 163"/>
          <p:cNvSpPr>
            <a:spLocks noChangeArrowheads="1"/>
          </p:cNvSpPr>
          <p:nvPr/>
        </p:nvSpPr>
        <p:spPr bwMode="auto">
          <a:xfrm>
            <a:off x="6629400" y="4320989"/>
            <a:ext cx="9906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4" name="Text Box 164"/>
          <p:cNvSpPr txBox="1">
            <a:spLocks noChangeArrowheads="1"/>
          </p:cNvSpPr>
          <p:nvPr/>
        </p:nvSpPr>
        <p:spPr bwMode="auto">
          <a:xfrm>
            <a:off x="5486400" y="1371600"/>
            <a:ext cx="327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>
                <a:latin typeface="Courier New" pitchFamily="49" charset="0"/>
                <a:cs typeface="Courier New" pitchFamily="49" charset="0"/>
              </a:rPr>
              <a:t>All values in ppm</a:t>
            </a:r>
          </a:p>
        </p:txBody>
      </p:sp>
      <p:sp>
        <p:nvSpPr>
          <p:cNvPr id="133285" name="Oval 165"/>
          <p:cNvSpPr>
            <a:spLocks noChangeArrowheads="1"/>
          </p:cNvSpPr>
          <p:nvPr/>
        </p:nvSpPr>
        <p:spPr bwMode="auto">
          <a:xfrm>
            <a:off x="7767918" y="2868706"/>
            <a:ext cx="9906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6" name="Oval 166"/>
          <p:cNvSpPr>
            <a:spLocks noChangeArrowheads="1"/>
          </p:cNvSpPr>
          <p:nvPr/>
        </p:nvSpPr>
        <p:spPr bwMode="auto">
          <a:xfrm>
            <a:off x="7772400" y="4320989"/>
            <a:ext cx="9906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 </a:t>
            </a:r>
            <a:r>
              <a:rPr lang="en-US" sz="2400" dirty="0" smtClean="0"/>
              <a:t>687 </a:t>
            </a:r>
            <a:r>
              <a:rPr lang="en-US" sz="2400" dirty="0" err="1" smtClean="0"/>
              <a:t>Inelastics</a:t>
            </a:r>
            <a:r>
              <a:rPr lang="en-US" sz="2400" dirty="0" smtClean="0"/>
              <a:t>: </a:t>
            </a:r>
            <a:r>
              <a:rPr lang="en-US" sz="2400" dirty="0" smtClean="0"/>
              <a:t>Summary of Corrections &amp; Error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1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3" grpId="0" animBg="1"/>
      <p:bldP spid="133285" grpId="0" animBg="1"/>
      <p:bldP spid="1332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graphicFrame>
        <p:nvGraphicFramePr>
          <p:cNvPr id="135437" name="Group 2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61938"/>
              </p:ext>
            </p:extLst>
          </p:nvPr>
        </p:nvGraphicFramePr>
        <p:xfrm>
          <a:off x="1905000" y="1905000"/>
          <a:ext cx="5621032" cy="2921448"/>
        </p:xfrm>
        <a:graphic>
          <a:graphicData uri="http://schemas.openxmlformats.org/drawingml/2006/table">
            <a:tbl>
              <a:tblPr/>
              <a:tblGrid>
                <a:gridCol w="2438400"/>
                <a:gridCol w="1066800"/>
                <a:gridCol w="1057916"/>
                <a:gridCol w="1057916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Correction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A_pi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_stat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Courier New" pitchFamily="49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_cor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Raw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---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Scalar Counting Prob.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-0.17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0.75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0.00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Rate Corrections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-0.54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0.78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0.26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Linear Regression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-0.52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0.78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0.21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Backgrounds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-0.22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0.88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0.12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Transverse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-0.45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0.89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0.08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Polarization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-0.55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1.03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0.01</a:t>
                      </a:r>
                    </a:p>
                  </a:txBody>
                  <a:tcPr marL="90000" marR="90000" marT="62676" marB="4680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357" name="Text Box 189"/>
          <p:cNvSpPr txBox="1">
            <a:spLocks noChangeArrowheads="1"/>
          </p:cNvSpPr>
          <p:nvPr/>
        </p:nvSpPr>
        <p:spPr bwMode="auto">
          <a:xfrm>
            <a:off x="0" y="525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baseline="-25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Symbol"/>
              </a:rPr>
              <a:t>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-0.55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1.1 ppm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5369" name="Text Box 201"/>
          <p:cNvSpPr txBox="1">
            <a:spLocks noChangeArrowheads="1"/>
          </p:cNvSpPr>
          <p:nvPr/>
        </p:nvSpPr>
        <p:spPr bwMode="auto">
          <a:xfrm>
            <a:off x="4286865" y="1582327"/>
            <a:ext cx="327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 dirty="0">
                <a:latin typeface="Courier New" pitchFamily="49" charset="0"/>
                <a:cs typeface="Courier New" pitchFamily="49" charset="0"/>
              </a:rPr>
              <a:t>All values in ppm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 </a:t>
            </a:r>
            <a:r>
              <a:rPr lang="en-US" sz="2400" dirty="0" smtClean="0"/>
              <a:t>362 </a:t>
            </a:r>
            <a:r>
              <a:rPr lang="en-US" sz="2400" dirty="0" err="1" smtClean="0"/>
              <a:t>Pions</a:t>
            </a:r>
            <a:r>
              <a:rPr lang="en-US" sz="2400" dirty="0" smtClean="0"/>
              <a:t>: </a:t>
            </a:r>
            <a:r>
              <a:rPr lang="en-US" sz="2400" dirty="0" smtClean="0"/>
              <a:t>Summary of Corrections &amp; Error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F22-8F42-4235-A802-1CBA2B08E9B0}" type="slidenum">
              <a:rPr lang="en-US" smtClean="0"/>
              <a:t>31</a:t>
            </a:fld>
            <a:endParaRPr lang="en-US"/>
          </a:p>
        </p:txBody>
      </p:sp>
      <p:sp>
        <p:nvSpPr>
          <p:cNvPr id="10" name="Oval 166"/>
          <p:cNvSpPr>
            <a:spLocks noChangeArrowheads="1"/>
          </p:cNvSpPr>
          <p:nvPr/>
        </p:nvSpPr>
        <p:spPr bwMode="auto">
          <a:xfrm>
            <a:off x="6420465" y="2971800"/>
            <a:ext cx="9906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66"/>
          <p:cNvSpPr>
            <a:spLocks noChangeArrowheads="1"/>
          </p:cNvSpPr>
          <p:nvPr/>
        </p:nvSpPr>
        <p:spPr bwMode="auto">
          <a:xfrm>
            <a:off x="4375355" y="3677265"/>
            <a:ext cx="3099619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4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Axial Electroweak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smtClean="0"/>
              <a:t>Effects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864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Rewrite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sym typeface="Wingdings" pitchFamily="2" charset="2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𝝅</m:t>
                        </m:r>
                      </m:sup>
                    </m:sSubSup>
                  </m:oMath>
                </a14:m>
                <a:r>
                  <a:rPr lang="en-US" b="1" dirty="0"/>
                  <a:t> to include </a:t>
                </a:r>
                <a:r>
                  <a:rPr lang="en-US" b="1" dirty="0" smtClean="0"/>
                  <a:t>EW </a:t>
                </a:r>
                <a:r>
                  <a:rPr lang="en-US" b="1" dirty="0" err="1" smtClean="0"/>
                  <a:t>radiative</a:t>
                </a:r>
                <a:r>
                  <a:rPr lang="en-US" b="1" dirty="0" smtClean="0"/>
                  <a:t> effects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𝑾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sup>
                            </m:sSubSup>
                          </m:e>
                        </m:d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i="1" dirty="0">
                    <a:latin typeface="Cambria Math"/>
                    <a:ea typeface="Cambria Math"/>
                  </a:rPr>
                  <a:t> </a:t>
                </a:r>
                <a:endParaRPr lang="en-US" i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One-quark:</a:t>
                </a:r>
                <a:r>
                  <a:rPr lang="en-US" dirty="0" smtClean="0"/>
                  <a:t> Interactions between gauge boson </a:t>
                </a:r>
                <a:r>
                  <a:rPr lang="en-US" dirty="0" smtClean="0"/>
                  <a:t>and constituent quarks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lvl="1"/>
                <a:r>
                  <a:rPr lang="en-US" dirty="0" smtClean="0"/>
                  <a:t>Corrections </a:t>
                </a:r>
                <a:r>
                  <a:rPr lang="en-US" dirty="0" smtClean="0"/>
                  <a:t>to SM couplings - well known</a:t>
                </a:r>
              </a:p>
              <a:p>
                <a:pPr lvl="2"/>
                <a:r>
                  <a:rPr lang="en-US" dirty="0" smtClean="0"/>
                  <a:t>Can be calculated using info from PDG</a:t>
                </a:r>
              </a:p>
              <a:p>
                <a:pPr lvl="1"/>
                <a:r>
                  <a:rPr lang="en-US" b="1" dirty="0" smtClean="0">
                    <a:solidFill>
                      <a:srgbClr val="C00000"/>
                    </a:solidFill>
                  </a:rPr>
                  <a:t>Calculated to be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~60%</a:t>
                </a:r>
              </a:p>
              <a:p>
                <a:pPr lvl="2"/>
                <a:r>
                  <a:rPr lang="en-US" dirty="0"/>
                  <a:t>For vector terms: </a:t>
                </a:r>
                <a:r>
                  <a:rPr lang="en-US" b="1" dirty="0">
                    <a:solidFill>
                      <a:srgbClr val="002060"/>
                    </a:solidFill>
                  </a:rPr>
                  <a:t>~1-1.5%</a:t>
                </a:r>
              </a:p>
              <a:p>
                <a:pPr lvl="1"/>
                <a:r>
                  <a:rPr lang="en-US" dirty="0" smtClean="0"/>
                  <a:t>Applied </a:t>
                </a:r>
                <a:r>
                  <a:rPr lang="en-US" dirty="0" smtClean="0"/>
                  <a:t>to theoretical inelastic </a:t>
                </a:r>
                <a:r>
                  <a:rPr lang="en-US" dirty="0" smtClean="0"/>
                  <a:t>asymmetry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Multi-quark:</a:t>
                </a:r>
                <a:r>
                  <a:rPr lang="en-US" dirty="0" smtClean="0"/>
                  <a:t> Interactions between quarks in the nucleon</a:t>
                </a:r>
              </a:p>
              <a:p>
                <a:pPr marL="0" indent="0">
                  <a:buNone/>
                </a:pPr>
                <a:endParaRPr lang="en-US" sz="1500" i="1" dirty="0" smtClean="0"/>
              </a:p>
              <a:p>
                <a:pPr lvl="1"/>
                <a:r>
                  <a:rPr lang="en-US" dirty="0" smtClean="0"/>
                  <a:t>May </a:t>
                </a:r>
                <a:r>
                  <a:rPr lang="en-US" dirty="0" smtClean="0"/>
                  <a:t>be significant for axial term, </a:t>
                </a:r>
                <a:r>
                  <a:rPr lang="en-US" dirty="0" smtClean="0"/>
                  <a:t>but high theoretical uncertainty</a:t>
                </a:r>
              </a:p>
              <a:p>
                <a:pPr lvl="2"/>
                <a:r>
                  <a:rPr lang="en-US" dirty="0"/>
                  <a:t>Negligible for vector hadron </a:t>
                </a:r>
                <a:r>
                  <a:rPr lang="en-US" dirty="0" smtClean="0"/>
                  <a:t>terms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Especially interesting </a:t>
                </a:r>
                <a:r>
                  <a:rPr lang="en-US" dirty="0"/>
                  <a:t>at low </a:t>
                </a:r>
                <a:r>
                  <a:rPr lang="en-US" i="1" dirty="0" smtClean="0"/>
                  <a:t>Q</a:t>
                </a:r>
                <a:r>
                  <a:rPr lang="en-US" i="1" baseline="30000" dirty="0" smtClean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86400"/>
              </a:xfrm>
              <a:blipFill rotWithShape="1">
                <a:blip r:embed="rId3"/>
                <a:stretch>
                  <a:fillRect l="-741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35345" y="2133600"/>
                <a:ext cx="3200400" cy="4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1">
                  <a:spcBef>
                    <a:spcPct val="20000"/>
                  </a:spcBef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kern="1200" smtClean="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𝑨</m:t>
                          </m:r>
                        </m:sub>
                        <m:sup>
                          <m:r>
                            <a:rPr lang="en-US" sz="1800" b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𝚫</m:t>
                          </m:r>
                        </m:sup>
                      </m:sSubSup>
                      <m:r>
                        <a:rPr lang="en-US" sz="1800" b="1" i="1" kern="1200">
                          <a:solidFill>
                            <a:srgbClr val="C00000"/>
                          </a:solidFill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𝑨</m:t>
                          </m:r>
                        </m:sub>
                        <m:sup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𝒒</m:t>
                          </m:r>
                        </m:sup>
                      </m:sSubSup>
                      <m:r>
                        <a:rPr lang="en-US" sz="1800" b="1" i="1" kern="1200">
                          <a:solidFill>
                            <a:srgbClr val="C00000"/>
                          </a:solidFill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lang="en-US" sz="1800" b="1" i="1" kern="1200" smtClean="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kern="120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𝑨</m:t>
                          </m:r>
                        </m:sub>
                        <m:sup>
                          <m:r>
                            <a:rPr lang="en-US" sz="1800" b="1" i="1" kern="1200" smtClean="0">
                              <a:solidFill>
                                <a:srgbClr val="C0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𝒎𝒖𝒍𝒕𝒊</m:t>
                          </m:r>
                        </m:sup>
                      </m:sSubSup>
                    </m:oMath>
                  </m:oMathPara>
                </a14:m>
                <a:endParaRPr lang="en-US" sz="1800" b="1" kern="1200" dirty="0">
                  <a:solidFill>
                    <a:prstClr val="black"/>
                  </a:solidFill>
                  <a:latin typeface="Bookman Old Style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45" y="2133600"/>
                <a:ext cx="3200400" cy="433965"/>
              </a:xfrm>
              <a:prstGeom prst="rect">
                <a:avLst/>
              </a:prstGeom>
              <a:blipFill rotWithShape="1"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694903" y="1981201"/>
            <a:ext cx="0" cy="3707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94903" y="2351961"/>
            <a:ext cx="6858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80703" y="6202211"/>
            <a:ext cx="3677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See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Zhu et al. PRD 65 (2001) 033001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9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Seigert Term,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𝚫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 and Pion Asymmetry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677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 the </a:t>
                </a:r>
                <a:r>
                  <a:rPr lang="en-US" b="1" i="1" dirty="0" smtClean="0"/>
                  <a:t>Q</a:t>
                </a:r>
                <a:r>
                  <a:rPr lang="en-US" b="1" i="1" baseline="30000" dirty="0" smtClean="0"/>
                  <a:t>2</a:t>
                </a:r>
                <a:r>
                  <a:rPr lang="en-US" b="1" i="1" dirty="0" smtClean="0"/>
                  <a:t> </a:t>
                </a:r>
                <a:r>
                  <a:rPr lang="en-US" b="1" i="1" dirty="0" smtClean="0">
                    <a:latin typeface="Bookman Old Style"/>
                  </a:rPr>
                  <a:t>→ </a:t>
                </a:r>
                <a:r>
                  <a:rPr lang="en-US" b="1" i="1" dirty="0" smtClean="0"/>
                  <a:t>0</a:t>
                </a:r>
                <a:r>
                  <a:rPr lang="en-US" b="1" dirty="0" smtClean="0"/>
                  <a:t> limit, asymmetry may not </a:t>
                </a:r>
                <a:r>
                  <a:rPr lang="en-US" b="1" dirty="0" smtClean="0"/>
                  <a:t>vanish</a:t>
                </a:r>
                <a:endParaRPr lang="en-US" sz="2600" b="1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≡</m:t>
                      </m:r>
                      <m:sSubSup>
                        <m:sSubSup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sSubSup>
                            <m:sSubSupPr>
                              <m:ctrlP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𝜟</m:t>
                              </m:r>
                            </m:sub>
                            <m:sup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/>
                                  <a:ea typeface="Cambria Math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A large non-zero asymmetry could explain large asymmetries in hyperon decay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Size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𝜸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1" dirty="0" smtClean="0"/>
                  <a:t> will depend on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𝚫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Low energy coupling constant characterizing the PV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vertex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 smtClean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 = 5 x 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-8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Zhu </a:t>
                </a:r>
                <a:r>
                  <a:rPr lang="en-US" i="1" dirty="0" smtClean="0"/>
                  <a:t>et </a:t>
                </a:r>
                <a:r>
                  <a:rPr lang="en-US" i="1" dirty="0" smtClean="0"/>
                  <a:t>al</a:t>
                </a:r>
                <a:r>
                  <a:rPr lang="en-US" dirty="0" smtClean="0"/>
                  <a:t>. theorized a “reasonable range”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</m:oMath>
                </a14:m>
                <a:r>
                  <a:rPr lang="en-US" dirty="0" smtClean="0"/>
                  <a:t>(1-100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Corresponds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0.052−5.2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ppm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Can </a:t>
                </a:r>
                <a:r>
                  <a:rPr lang="en-US" b="1" dirty="0" smtClean="0"/>
                  <a:t>be studied using </a:t>
                </a:r>
                <a:r>
                  <a:rPr lang="en-US" b="1" i="1" dirty="0" smtClean="0"/>
                  <a:t>G</a:t>
                </a:r>
                <a:r>
                  <a:rPr lang="en-US" b="1" i="1" baseline="30000" dirty="0" smtClean="0"/>
                  <a:t>0</a:t>
                </a:r>
                <a:r>
                  <a:rPr lang="en-US" b="1" dirty="0" smtClean="0"/>
                  <a:t> pion data from LD</a:t>
                </a:r>
                <a:r>
                  <a:rPr lang="en-US" b="1" baseline="-25000" dirty="0" smtClean="0"/>
                  <a:t>2 </a:t>
                </a:r>
                <a:r>
                  <a:rPr lang="en-US" b="1" dirty="0" smtClean="0"/>
                  <a:t>at 362 MeV</a:t>
                </a:r>
              </a:p>
              <a:p>
                <a:pPr lvl="1"/>
                <a:r>
                  <a:rPr lang="en-US" dirty="0" smtClean="0"/>
                  <a:t>Measurement performed at Q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0.003 (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/c)</a:t>
                </a:r>
                <a:r>
                  <a:rPr lang="en-US" baseline="30000" dirty="0" smtClean="0"/>
                  <a:t>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 is a linear combo of photo-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electroproduced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𝑖𝑛𝑒𝑙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pions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Will also be studied by </a:t>
                </a:r>
                <a:r>
                  <a:rPr lang="en-US" b="1" dirty="0" err="1" smtClean="0"/>
                  <a:t>Qweak</a:t>
                </a:r>
                <a:r>
                  <a:rPr lang="en-US" b="1" dirty="0" smtClean="0"/>
                  <a:t> using inelastic </a:t>
                </a:r>
                <a:r>
                  <a:rPr lang="en-US" b="1" i="1" dirty="0" err="1" smtClean="0"/>
                  <a:t>ep</a:t>
                </a:r>
                <a:r>
                  <a:rPr lang="en-US" b="1" dirty="0" smtClean="0"/>
                  <a:t> data</a:t>
                </a:r>
              </a:p>
              <a:p>
                <a:pPr lvl="1"/>
                <a:r>
                  <a:rPr lang="en-US" dirty="0" smtClean="0"/>
                  <a:t>Measurement of 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inel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0.02&lt;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&lt;0.03 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/c)</a:t>
                </a:r>
                <a:r>
                  <a:rPr lang="en-US" baseline="30000" dirty="0" smtClean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3"/>
                <a:stretch>
                  <a:fillRect l="-741" t="-1691" r="-1111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7503" y="914399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Zhu et al. PRD 65 (2001) 033001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6928"/>
          </a:xfr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sz="2900" i="1" dirty="0" smtClean="0">
                <a:latin typeface="Bookman Old Style" pitchFamily="18" charset="0"/>
              </a:rPr>
              <a:t>G</a:t>
            </a:r>
            <a:r>
              <a:rPr lang="en-US" sz="2900" i="1" baseline="30000" dirty="0" smtClean="0">
                <a:latin typeface="Bookman Old Style" pitchFamily="18" charset="0"/>
              </a:rPr>
              <a:t>0</a:t>
            </a:r>
            <a:r>
              <a:rPr lang="en-US" sz="2900" dirty="0" smtClean="0">
                <a:latin typeface="Bookman Old Style" pitchFamily="18" charset="0"/>
              </a:rPr>
              <a:t> </a:t>
            </a:r>
            <a:r>
              <a:rPr lang="en-US" sz="2900" dirty="0">
                <a:latin typeface="Bookman Old Style" pitchFamily="18" charset="0"/>
              </a:rPr>
              <a:t>Experimental Setup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114800" cy="5577840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1800" b="1" dirty="0" smtClean="0"/>
              <a:t>Polarized Beam</a:t>
            </a:r>
            <a:r>
              <a:rPr lang="en-US" sz="1800" b="1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Longitudinally </a:t>
            </a:r>
            <a:r>
              <a:rPr lang="en-US" sz="1600" dirty="0">
                <a:solidFill>
                  <a:prstClr val="black"/>
                </a:solidFill>
              </a:rPr>
              <a:t>polarized </a:t>
            </a:r>
            <a:r>
              <a:rPr lang="en-US" sz="1600" dirty="0" smtClean="0">
                <a:solidFill>
                  <a:prstClr val="black"/>
                </a:solidFill>
              </a:rPr>
              <a:t>beam </a:t>
            </a:r>
          </a:p>
          <a:p>
            <a:pPr lvl="2">
              <a:lnSpc>
                <a:spcPct val="80000"/>
              </a:lnSpc>
            </a:pPr>
            <a:r>
              <a:rPr lang="en-US" sz="1200" dirty="0" err="1" smtClean="0">
                <a:solidFill>
                  <a:prstClr val="black"/>
                </a:solidFill>
              </a:rPr>
              <a:t>P</a:t>
            </a:r>
            <a:r>
              <a:rPr lang="en-US" sz="1200" baseline="-25000" dirty="0" err="1" smtClean="0">
                <a:solidFill>
                  <a:prstClr val="black"/>
                </a:solidFill>
              </a:rPr>
              <a:t>b</a:t>
            </a:r>
            <a:r>
              <a:rPr lang="en-US" sz="1200" dirty="0" smtClean="0">
                <a:solidFill>
                  <a:prstClr val="black"/>
                </a:solidFill>
              </a:rPr>
              <a:t> = 85%  </a:t>
            </a:r>
            <a:endParaRPr lang="en-US" sz="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endParaRPr lang="en-US" sz="1800" b="1" dirty="0" smtClean="0">
              <a:solidFill>
                <a:srgbClr val="660066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err="1" smtClean="0"/>
              <a:t>Unpolarized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Cryotarget</a:t>
            </a:r>
            <a:r>
              <a:rPr lang="en-US" sz="1800" b="1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or LD</a:t>
            </a:r>
            <a:r>
              <a:rPr lang="en-US" sz="1600" baseline="-25000" dirty="0"/>
              <a:t>2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/>
              <a:t>Detector System: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Scintillators:</a:t>
            </a:r>
          </a:p>
          <a:p>
            <a:pPr marL="1085850" lvl="2">
              <a:lnSpc>
                <a:spcPct val="80000"/>
              </a:lnSpc>
            </a:pPr>
            <a:r>
              <a:rPr lang="en-US" sz="1400" dirty="0"/>
              <a:t>Two sets allow for kinematic separation of elastic and inelastic regions</a:t>
            </a:r>
          </a:p>
          <a:p>
            <a:pPr marL="1428750" lvl="3">
              <a:lnSpc>
                <a:spcPct val="8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Cryostat Exit Detectors (CED)</a:t>
            </a:r>
          </a:p>
          <a:p>
            <a:pPr marL="1428750" lvl="3">
              <a:lnSpc>
                <a:spcPct val="80000"/>
              </a:lnSpc>
            </a:pPr>
            <a:r>
              <a:rPr lang="en-US" sz="1200" b="1" dirty="0">
                <a:solidFill>
                  <a:srgbClr val="0000FF"/>
                </a:solidFill>
              </a:rPr>
              <a:t>Focal Plane Detectors (FPD)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Cherenkov </a:t>
            </a:r>
            <a:r>
              <a:rPr lang="en-US" sz="1600" dirty="0"/>
              <a:t>Detectors (CER):</a:t>
            </a:r>
          </a:p>
          <a:p>
            <a:pPr marL="1085850" lvl="2">
              <a:lnSpc>
                <a:spcPct val="80000"/>
              </a:lnSpc>
            </a:pPr>
            <a:r>
              <a:rPr lang="en-US" sz="1400" dirty="0"/>
              <a:t>Allow us to distinguish between </a:t>
            </a:r>
            <a:r>
              <a:rPr lang="en-US" sz="1400" dirty="0" err="1"/>
              <a:t>pions</a:t>
            </a:r>
            <a:r>
              <a:rPr lang="en-US" sz="1400" dirty="0"/>
              <a:t> and electrons</a:t>
            </a:r>
          </a:p>
          <a:p>
            <a:pPr marL="1085850" lvl="2">
              <a:lnSpc>
                <a:spcPct val="80000"/>
              </a:lnSpc>
            </a:pP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Measured events: Coincidences</a:t>
            </a:r>
          </a:p>
          <a:p>
            <a:pPr marL="1085850" lvl="2">
              <a:lnSpc>
                <a:spcPct val="80000"/>
              </a:lnSpc>
            </a:pPr>
            <a:r>
              <a:rPr lang="en-US" sz="1400" dirty="0"/>
              <a:t>CED + FPD + CER fire</a:t>
            </a:r>
          </a:p>
          <a:p>
            <a:pPr marL="1085850" lvl="2">
              <a:lnSpc>
                <a:spcPct val="80000"/>
              </a:lnSpc>
              <a:buFontTx/>
              <a:buNone/>
            </a:pPr>
            <a:r>
              <a:rPr lang="en-US" sz="1400" dirty="0">
                <a:sym typeface="Wingdings" pitchFamily="2" charset="2"/>
              </a:rPr>
              <a:t>	</a:t>
            </a:r>
            <a:r>
              <a:rPr lang="en-US" sz="1400" dirty="0" smtClean="0">
                <a:sym typeface="Wingdings" pitchFamily="2" charset="2"/>
              </a:rPr>
              <a:t>→ </a:t>
            </a:r>
            <a:r>
              <a:rPr lang="en-US" sz="1400" dirty="0">
                <a:sym typeface="Wingdings" pitchFamily="2" charset="2"/>
              </a:rPr>
              <a:t>electron</a:t>
            </a:r>
            <a:endParaRPr lang="en-US" sz="1400" dirty="0"/>
          </a:p>
          <a:p>
            <a:pPr marL="1085850" lvl="2">
              <a:lnSpc>
                <a:spcPct val="80000"/>
              </a:lnSpc>
            </a:pPr>
            <a:r>
              <a:rPr lang="en-US" sz="1400" dirty="0"/>
              <a:t>CED + FPD fire (CER doesn’t fire)</a:t>
            </a:r>
          </a:p>
          <a:p>
            <a:pPr marL="1085850" lvl="2">
              <a:lnSpc>
                <a:spcPct val="80000"/>
              </a:lnSpc>
              <a:buFontTx/>
              <a:buNone/>
            </a:pPr>
            <a:r>
              <a:rPr lang="en-US" sz="1400" dirty="0">
                <a:sym typeface="Wingdings" pitchFamily="2" charset="2"/>
              </a:rPr>
              <a:t>	</a:t>
            </a:r>
            <a:r>
              <a:rPr lang="en-US" sz="1400" dirty="0" smtClean="0">
                <a:sym typeface="Wingdings" pitchFamily="2" charset="2"/>
              </a:rPr>
              <a:t>→ </a:t>
            </a:r>
            <a:r>
              <a:rPr lang="en-US" sz="1400" dirty="0">
                <a:sym typeface="Wingdings" pitchFamily="2" charset="2"/>
              </a:rPr>
              <a:t>pion</a:t>
            </a:r>
          </a:p>
          <a:p>
            <a:pPr marL="1085850" lvl="2"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  <p:grpSp>
        <p:nvGrpSpPr>
          <p:cNvPr id="4100" name="Group 716"/>
          <p:cNvGrpSpPr>
            <a:grpSpLocks/>
          </p:cNvGrpSpPr>
          <p:nvPr/>
        </p:nvGrpSpPr>
        <p:grpSpPr bwMode="auto">
          <a:xfrm>
            <a:off x="4419600" y="1066800"/>
            <a:ext cx="4500563" cy="4724400"/>
            <a:chOff x="12136" y="5341"/>
            <a:chExt cx="3039" cy="2943"/>
          </a:xfrm>
        </p:grpSpPr>
        <p:pic>
          <p:nvPicPr>
            <p:cNvPr id="4101" name="Picture 535"/>
            <p:cNvPicPr>
              <a:picLocks noChangeAspect="1" noChangeArrowheads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9" y="5481"/>
              <a:ext cx="2955" cy="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Line 536"/>
            <p:cNvSpPr>
              <a:spLocks noChangeShapeType="1"/>
            </p:cNvSpPr>
            <p:nvPr/>
          </p:nvSpPr>
          <p:spPr bwMode="auto">
            <a:xfrm>
              <a:off x="12975" y="7367"/>
              <a:ext cx="1345" cy="7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Text Box 538"/>
            <p:cNvSpPr txBox="1">
              <a:spLocks noChangeArrowheads="1"/>
            </p:cNvSpPr>
            <p:nvPr/>
          </p:nvSpPr>
          <p:spPr bwMode="auto">
            <a:xfrm>
              <a:off x="12321" y="7261"/>
              <a:ext cx="62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  <a:ea typeface="MS PGothic" pitchFamily="34" charset="-128"/>
                </a:rPr>
                <a:t>e</a:t>
              </a:r>
              <a:r>
                <a:rPr lang="en-US" sz="1600" b="1" baseline="30000">
                  <a:solidFill>
                    <a:schemeClr val="bg1"/>
                  </a:solidFill>
                  <a:ea typeface="MS PGothic" pitchFamily="34" charset="-128"/>
                </a:rPr>
                <a:t>-</a:t>
              </a:r>
              <a:r>
                <a:rPr lang="en-US" sz="1600" b="1">
                  <a:solidFill>
                    <a:schemeClr val="bg1"/>
                  </a:solidFill>
                  <a:ea typeface="MS PGothic" pitchFamily="34" charset="-128"/>
                </a:rPr>
                <a:t> beam</a:t>
              </a:r>
              <a:endParaRPr lang="en-US" b="1">
                <a:ea typeface="MS PGothic" pitchFamily="34" charset="-128"/>
              </a:endParaRPr>
            </a:p>
          </p:txBody>
        </p:sp>
        <p:sp>
          <p:nvSpPr>
            <p:cNvPr id="4104" name="Text Box 539"/>
            <p:cNvSpPr txBox="1">
              <a:spLocks noChangeArrowheads="1"/>
            </p:cNvSpPr>
            <p:nvPr/>
          </p:nvSpPr>
          <p:spPr bwMode="auto">
            <a:xfrm>
              <a:off x="14622" y="7309"/>
              <a:ext cx="55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FF8000"/>
                  </a:solidFill>
                  <a:ea typeface="MS PGothic" pitchFamily="34" charset="-128"/>
                </a:rPr>
                <a:t>target</a:t>
              </a:r>
            </a:p>
          </p:txBody>
        </p:sp>
        <p:sp>
          <p:nvSpPr>
            <p:cNvPr id="4105" name="Text Box 540"/>
            <p:cNvSpPr txBox="1">
              <a:spLocks noChangeArrowheads="1"/>
            </p:cNvSpPr>
            <p:nvPr/>
          </p:nvSpPr>
          <p:spPr bwMode="auto">
            <a:xfrm>
              <a:off x="13031" y="5341"/>
              <a:ext cx="128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  <a:ea typeface="MS PGothic" pitchFamily="34" charset="-128"/>
                </a:rPr>
                <a:t>CED</a:t>
              </a:r>
              <a:r>
                <a:rPr lang="en-US" sz="1600" dirty="0">
                  <a:ea typeface="MS PGothic" pitchFamily="34" charset="-128"/>
                </a:rPr>
                <a:t> + </a:t>
              </a:r>
              <a:r>
                <a:rPr lang="en-US" sz="1600" b="1" dirty="0" smtClean="0">
                  <a:ea typeface="MS PGothic" pitchFamily="34" charset="-128"/>
                </a:rPr>
                <a:t>Cherenkov</a:t>
              </a:r>
              <a:endParaRPr lang="en-US" sz="1600" b="1" dirty="0">
                <a:ea typeface="MS PGothic" pitchFamily="34" charset="-128"/>
              </a:endParaRPr>
            </a:p>
          </p:txBody>
        </p:sp>
        <p:sp>
          <p:nvSpPr>
            <p:cNvPr id="4106" name="Text Box 541"/>
            <p:cNvSpPr txBox="1">
              <a:spLocks noChangeArrowheads="1"/>
            </p:cNvSpPr>
            <p:nvPr/>
          </p:nvSpPr>
          <p:spPr bwMode="auto">
            <a:xfrm>
              <a:off x="12136" y="6054"/>
              <a:ext cx="43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0000FF"/>
                  </a:solidFill>
                  <a:ea typeface="MS PGothic" pitchFamily="34" charset="-128"/>
                </a:rPr>
                <a:t>FPD</a:t>
              </a:r>
              <a:endParaRPr lang="en-US" b="1">
                <a:ea typeface="MS PGothic" pitchFamily="34" charset="-128"/>
              </a:endParaRPr>
            </a:p>
          </p:txBody>
        </p:sp>
      </p:grp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724400" y="5791200"/>
            <a:ext cx="441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/>
              <a:t>Cutaway view of a single octant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/>
              <a:t>Eight detector arrays like the one above are arranged symmetrically around the target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Analysis: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Correct for beam and instrumentation</a:t>
            </a:r>
          </a:p>
          <a:p>
            <a:pPr lvl="1"/>
            <a:r>
              <a:rPr lang="en-US" dirty="0" smtClean="0"/>
              <a:t>Dead time and </a:t>
            </a:r>
            <a:r>
              <a:rPr lang="en-US" dirty="0" err="1" smtClean="0"/>
              <a:t>randoms</a:t>
            </a:r>
            <a:endParaRPr lang="en-US" dirty="0" smtClean="0"/>
          </a:p>
          <a:p>
            <a:pPr lvl="1"/>
            <a:r>
              <a:rPr lang="en-US" dirty="0" err="1" smtClean="0"/>
              <a:t>Helicity</a:t>
            </a:r>
            <a:r>
              <a:rPr lang="en-US" dirty="0" smtClean="0"/>
              <a:t> correlated beam properties</a:t>
            </a:r>
          </a:p>
          <a:p>
            <a:pPr lvl="1"/>
            <a:r>
              <a:rPr lang="en-US" dirty="0" smtClean="0"/>
              <a:t>Beam polarization</a:t>
            </a:r>
          </a:p>
          <a:p>
            <a:pPr lvl="1"/>
            <a:r>
              <a:rPr lang="en-US" dirty="0" smtClean="0"/>
              <a:t>Transverse polarization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Correct for Backgrounds</a:t>
            </a:r>
          </a:p>
          <a:p>
            <a:pPr lvl="1"/>
            <a:r>
              <a:rPr lang="en-US" dirty="0" smtClean="0"/>
              <a:t>Inelastic: </a:t>
            </a:r>
            <a:r>
              <a:rPr lang="en-US" dirty="0" smtClean="0"/>
              <a:t>Significant background fraction; </a:t>
            </a:r>
            <a:r>
              <a:rPr lang="en-US" dirty="0" smtClean="0"/>
              <a:t>dominated by elastic </a:t>
            </a:r>
            <a:r>
              <a:rPr lang="en-US" dirty="0" err="1" smtClean="0"/>
              <a:t>radiative</a:t>
            </a:r>
            <a:r>
              <a:rPr lang="en-US" dirty="0" smtClean="0"/>
              <a:t> tail</a:t>
            </a:r>
          </a:p>
          <a:p>
            <a:pPr lvl="1"/>
            <a:r>
              <a:rPr lang="en-US" dirty="0" err="1" smtClean="0"/>
              <a:t>Pions</a:t>
            </a:r>
            <a:r>
              <a:rPr lang="en-US" dirty="0" smtClean="0"/>
              <a:t>: </a:t>
            </a:r>
            <a:r>
              <a:rPr lang="en-US" dirty="0" smtClean="0"/>
              <a:t>Small background, big effect on asymmetry; </a:t>
            </a:r>
            <a:r>
              <a:rPr lang="en-US" dirty="0" smtClean="0"/>
              <a:t>dominated by electron contamination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Correct for EM radiation &amp; acceptance averaging</a:t>
            </a:r>
          </a:p>
          <a:p>
            <a:pPr lvl="1"/>
            <a:r>
              <a:rPr lang="en-US" dirty="0" smtClean="0"/>
              <a:t>Inelastic hydrogen only!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Once all corrections are applied, can extract physics results from the measured </a:t>
            </a:r>
            <a:r>
              <a:rPr lang="en-US" b="1" dirty="0" smtClean="0">
                <a:solidFill>
                  <a:srgbClr val="C00000"/>
                </a:solidFill>
              </a:rPr>
              <a:t>asymmetries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Corrected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Inelastic Data: </a:t>
            </a:r>
            <a:r>
              <a:rPr lang="en-US" sz="2200" i="1" dirty="0" smtClean="0"/>
              <a:t>W = 1.18 </a:t>
            </a:r>
            <a:r>
              <a:rPr lang="en-US" sz="2200" i="1" dirty="0" err="1" smtClean="0"/>
              <a:t>GeV</a:t>
            </a:r>
            <a:r>
              <a:rPr lang="en-US" sz="2200" i="1" dirty="0" smtClean="0"/>
              <a:t>, Q</a:t>
            </a:r>
            <a:r>
              <a:rPr lang="en-US" sz="2200" i="1" baseline="30000" dirty="0" smtClean="0"/>
              <a:t>2</a:t>
            </a:r>
            <a:r>
              <a:rPr lang="en-US" sz="2200" i="1" dirty="0" smtClean="0"/>
              <a:t> = 0.34 (</a:t>
            </a:r>
            <a:r>
              <a:rPr lang="en-US" sz="2200" i="1" dirty="0" err="1" smtClean="0"/>
              <a:t>GeV</a:t>
            </a:r>
            <a:r>
              <a:rPr lang="en-US" sz="2200" i="1" dirty="0" smtClean="0"/>
              <a:t>/c)</a:t>
            </a:r>
            <a:r>
              <a:rPr lang="en-US" sz="2200" i="1" baseline="30000" dirty="0" smtClean="0"/>
              <a:t>2</a:t>
            </a:r>
          </a:p>
          <a:p>
            <a:pPr marL="0" indent="0">
              <a:buNone/>
            </a:pPr>
            <a:endParaRPr lang="en-US" sz="2200" i="1" dirty="0" smtClean="0"/>
          </a:p>
          <a:p>
            <a:pPr marL="457200" lvl="1" indent="0">
              <a:buNone/>
            </a:pPr>
            <a:r>
              <a:rPr lang="en-US" sz="2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600" b="1" baseline="300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600" b="1" baseline="-250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inel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43.6 </a:t>
            </a:r>
            <a:r>
              <a:rPr lang="en-US" sz="2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(14.6)</a:t>
            </a:r>
            <a:r>
              <a:rPr lang="en-US" sz="26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stat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± 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(6.2)</a:t>
            </a:r>
            <a:r>
              <a:rPr lang="en-US" sz="26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sys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ppm</a:t>
            </a:r>
          </a:p>
          <a:p>
            <a:pPr marL="457200" lvl="1" indent="0">
              <a:buNone/>
            </a:pPr>
            <a:endParaRPr lang="en-US" sz="26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600" b="1" baseline="300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600" b="1" baseline="-250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inel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33.4 </a:t>
            </a:r>
            <a:r>
              <a:rPr lang="en-US" sz="2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± 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(5.3)</a:t>
            </a:r>
            <a:r>
              <a:rPr lang="en-US" sz="26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stat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± 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(5.1)</a:t>
            </a:r>
            <a:r>
              <a:rPr lang="en-US" sz="26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sys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ppm</a:t>
            </a:r>
          </a:p>
          <a:p>
            <a:pPr marL="457200" lvl="1" indent="0" algn="ctr">
              <a:buNone/>
            </a:pPr>
            <a:endParaRPr lang="en-US" sz="1800" b="1" dirty="0" smtClean="0">
              <a:latin typeface="+mj-lt"/>
              <a:cs typeface="Courier New" pitchFamily="49" charset="0"/>
            </a:endParaRPr>
          </a:p>
          <a:p>
            <a:pPr marL="457200" lvl="1" indent="0" algn="ctr">
              <a:buNone/>
            </a:pPr>
            <a:r>
              <a:rPr lang="en-US" sz="1800" b="1" dirty="0" smtClean="0">
                <a:latin typeface="+mj-lt"/>
                <a:cs typeface="Courier New" pitchFamily="49" charset="0"/>
              </a:rPr>
              <a:t>**</a:t>
            </a:r>
            <a:r>
              <a:rPr lang="en-US" sz="1800" b="1" i="1" dirty="0" smtClean="0">
                <a:latin typeface="+mj-lt"/>
                <a:cs typeface="Courier New" pitchFamily="49" charset="0"/>
              </a:rPr>
              <a:t>Form factor determination will be for H result only</a:t>
            </a:r>
          </a:p>
          <a:p>
            <a:pPr marL="457200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  <a:cs typeface="Courier New" pitchFamily="49" charset="0"/>
              </a:rPr>
              <a:t>Pion Data: </a:t>
            </a:r>
            <a:r>
              <a:rPr lang="en-US" sz="2200" i="1" dirty="0" smtClean="0">
                <a:latin typeface="+mj-lt"/>
                <a:cs typeface="Courier New" pitchFamily="49" charset="0"/>
              </a:rPr>
              <a:t>W =</a:t>
            </a:r>
            <a:r>
              <a:rPr lang="en-US" sz="2200" b="1" i="1" dirty="0" smtClean="0">
                <a:latin typeface="+mj-lt"/>
                <a:cs typeface="Courier New" pitchFamily="49" charset="0"/>
              </a:rPr>
              <a:t> </a:t>
            </a:r>
            <a:r>
              <a:rPr lang="en-US" sz="2200" i="1" dirty="0" smtClean="0">
                <a:latin typeface="+mj-lt"/>
                <a:cs typeface="Courier New" pitchFamily="49" charset="0"/>
              </a:rPr>
              <a:t>1.22 </a:t>
            </a:r>
            <a:r>
              <a:rPr lang="en-US" sz="2200" i="1" dirty="0" err="1" smtClean="0">
                <a:latin typeface="+mj-lt"/>
                <a:cs typeface="Courier New" pitchFamily="49" charset="0"/>
              </a:rPr>
              <a:t>GeV</a:t>
            </a:r>
            <a:r>
              <a:rPr lang="en-US" sz="2200" i="1" dirty="0" smtClean="0">
                <a:latin typeface="+mj-lt"/>
                <a:cs typeface="Courier New" pitchFamily="49" charset="0"/>
              </a:rPr>
              <a:t>, Q</a:t>
            </a:r>
            <a:r>
              <a:rPr lang="en-US" sz="2200" i="1" baseline="30000" dirty="0"/>
              <a:t>2</a:t>
            </a:r>
            <a:r>
              <a:rPr lang="en-US" sz="2200" i="1" dirty="0" smtClean="0">
                <a:latin typeface="+mj-lt"/>
                <a:cs typeface="Courier New" pitchFamily="49" charset="0"/>
              </a:rPr>
              <a:t> = 0.0032 </a:t>
            </a:r>
            <a:r>
              <a:rPr lang="en-US" sz="2200" i="1" dirty="0"/>
              <a:t>(</a:t>
            </a:r>
            <a:r>
              <a:rPr lang="en-US" sz="2200" i="1" dirty="0" err="1" smtClean="0"/>
              <a:t>GeV</a:t>
            </a:r>
            <a:r>
              <a:rPr lang="en-US" sz="2200" i="1" dirty="0" smtClean="0"/>
              <a:t>/c)</a:t>
            </a:r>
            <a:r>
              <a:rPr lang="en-US" sz="2200" i="1" baseline="30000" dirty="0" smtClean="0"/>
              <a:t>2</a:t>
            </a:r>
          </a:p>
          <a:p>
            <a:pPr marL="0" indent="0">
              <a:buNone/>
            </a:pPr>
            <a:endParaRPr lang="en-US" sz="2200" i="1" dirty="0"/>
          </a:p>
          <a:p>
            <a:pPr marL="457200" lvl="1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600" b="1" baseline="-250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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-0.55 </a:t>
            </a:r>
            <a:r>
              <a:rPr lang="en-US" sz="2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(1.03)</a:t>
            </a:r>
            <a:r>
              <a:rPr lang="en-US" sz="26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stat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+ (0.37)</a:t>
            </a:r>
            <a:r>
              <a:rPr lang="en-US" sz="26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sys</a:t>
            </a:r>
            <a:r>
              <a:rPr lang="en-US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ppm</a:t>
            </a:r>
            <a:endParaRPr lang="en-US" sz="2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Comparison: Measured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inel</a:t>
            </a:r>
            <a:r>
              <a:rPr lang="en-US" baseline="-25000" dirty="0" smtClean="0"/>
              <a:t> </a:t>
            </a:r>
            <a:r>
              <a:rPr lang="en-US" dirty="0" smtClean="0"/>
              <a:t>vs</a:t>
            </a:r>
            <a:r>
              <a:rPr lang="en-US" dirty="0" smtClean="0"/>
              <a:t>.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14, 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Capuano ~ College of W&amp;M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864-56B5-45D7-9A22-6806D2C780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Inelastic hydrogen result:</a:t>
            </a:r>
            <a:r>
              <a:rPr lang="en-US" sz="2000" dirty="0" smtClean="0">
                <a:latin typeface="+mj-lt"/>
              </a:rPr>
              <a:t> Compare to theoretical total asymmetry and individual components.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5" y="2057400"/>
            <a:ext cx="662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9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is Is Min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19954</TotalTime>
  <Words>3547</Words>
  <Application>Microsoft Office PowerPoint</Application>
  <PresentationFormat>On-screen Show (4:3)</PresentationFormat>
  <Paragraphs>783</Paragraphs>
  <Slides>31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Parity-Violating Asymmetry in Electroproduction of the Δ:  Inelastic Electron and Pion Results  from the G0 Experiment at Backward Angle </vt:lpstr>
      <vt:lpstr>G0 Inelastics: Overview</vt:lpstr>
      <vt:lpstr>Inelastic Asymmetry Formalism</vt:lpstr>
      <vt:lpstr>Axial Electroweak Radiative Effects</vt:lpstr>
      <vt:lpstr>Seigert Term, d_Δ^- and Pion Asymmetry</vt:lpstr>
      <vt:lpstr>G0 Experimental Setup</vt:lpstr>
      <vt:lpstr>Data Analysis: Summary</vt:lpstr>
      <vt:lpstr>Final Corrected Asymmetries</vt:lpstr>
      <vt:lpstr>Comparison: Measured Ainel vs. Theory</vt:lpstr>
      <vt:lpstr>Extracting the Axial Form Factor, G_NΔ^A</vt:lpstr>
      <vt:lpstr>Extracting the coupling constant, d_Δ^-</vt:lpstr>
      <vt:lpstr>Final Summary</vt:lpstr>
      <vt:lpstr>Backup Slides</vt:lpstr>
      <vt:lpstr>Computing the Axial Component</vt:lpstr>
      <vt:lpstr>Axial Electroweak Radiative Corrections</vt:lpstr>
      <vt:lpstr>Axial Multi-quark EW Radiative Effects</vt:lpstr>
      <vt:lpstr>PowerPoint Presentation</vt:lpstr>
      <vt:lpstr>Detector Acceptance and Yields</vt:lpstr>
      <vt:lpstr>Detector Acceptance and Yields</vt:lpstr>
      <vt:lpstr>Data Summary</vt:lpstr>
      <vt:lpstr>Scaler Counting Correction</vt:lpstr>
      <vt:lpstr>Rate Corrections: Inelastic Data</vt:lpstr>
      <vt:lpstr>Helicity Correlated Beam Properties</vt:lpstr>
      <vt:lpstr>Transverse Asymmetry Correction: Inelastic Data</vt:lpstr>
      <vt:lpstr>Beam Polarization</vt:lpstr>
      <vt:lpstr>Background Correction: Inelastic Data</vt:lpstr>
      <vt:lpstr>Background Correction: Application</vt:lpstr>
      <vt:lpstr>Background Correction: Pion Data</vt:lpstr>
      <vt:lpstr>D 687 Inelastics: Summary of Corrections &amp; Error</vt:lpstr>
      <vt:lpstr>H 687 Inelastics: Summary of Corrections &amp; Error</vt:lpstr>
      <vt:lpstr>D 362 Pions: Summary of Corrections &amp; Error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Look, a defense!</dc:title>
  <dc:creator>rissadux</dc:creator>
  <cp:lastModifiedBy>Rissa</cp:lastModifiedBy>
  <cp:revision>587</cp:revision>
  <cp:lastPrinted>2012-01-13T06:20:56Z</cp:lastPrinted>
  <dcterms:modified xsi:type="dcterms:W3CDTF">2012-01-14T07:57:31Z</dcterms:modified>
</cp:coreProperties>
</file>