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78" r:id="rId5"/>
    <p:sldId id="261" r:id="rId6"/>
    <p:sldId id="262" r:id="rId7"/>
    <p:sldId id="263" r:id="rId8"/>
    <p:sldId id="279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946900" cy="92202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99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35413" y="0"/>
            <a:ext cx="30099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69F0A-2275-4CFB-B3FB-A8FEF6A22DAB}" type="datetimeFigureOut">
              <a:rPr lang="zh-CN" altLang="en-US" smtClean="0"/>
              <a:pPr/>
              <a:t>2012/1/12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95325" y="4379913"/>
            <a:ext cx="5556250" cy="4148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758238"/>
            <a:ext cx="30099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35413" y="8758238"/>
            <a:ext cx="30099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4631B-21A1-4D24-917F-275C781738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4631B-21A1-4D24-917F-275C781738C7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2012/1/12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2012/1/12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2.png"/><Relationship Id="rId4" Type="http://schemas.openxmlformats.org/officeDocument/2006/relationships/oleObject" Target="../embeddings/oleObject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908720"/>
            <a:ext cx="9144000" cy="1755777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  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E02-017: Lifetime of Heavy </a:t>
            </a:r>
            <a:r>
              <a:rPr lang="en-US" altLang="zh-CN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Hypernuclei</a:t>
            </a:r>
            <a:r>
              <a:rPr lang="en-US" altLang="zh-CN" b="1" dirty="0" smtClean="0"/>
              <a:t/>
            </a:r>
            <a:br>
              <a:rPr lang="en-US" altLang="zh-CN" b="1" dirty="0" smtClean="0"/>
            </a:br>
            <a:r>
              <a:rPr lang="en-US" altLang="zh-CN" sz="1800" b="1" dirty="0" smtClean="0"/>
              <a:t>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and Status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CN" dirty="0" err="1" smtClean="0"/>
              <a:t>Xiyu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Qiu</a:t>
            </a:r>
            <a:endParaRPr lang="en-US" altLang="zh-CN" dirty="0" smtClean="0"/>
          </a:p>
          <a:p>
            <a:r>
              <a:rPr lang="en-US" altLang="zh-CN" dirty="0" smtClean="0"/>
              <a:t>Lanzhou University</a:t>
            </a:r>
          </a:p>
          <a:p>
            <a:r>
              <a:rPr lang="en-US" altLang="zh-CN" dirty="0" smtClean="0"/>
              <a:t>Hall C meeting</a:t>
            </a:r>
          </a:p>
          <a:p>
            <a:r>
              <a:rPr lang="en-US" altLang="zh-CN" dirty="0" smtClean="0"/>
              <a:t>Jan 13, 2012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Analysis: Beam Data Timing(I)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1357298"/>
            <a:ext cx="47149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Fission time zero: T0_f</a:t>
            </a:r>
          </a:p>
          <a:p>
            <a:r>
              <a:rPr lang="en-US" altLang="zh-CN" sz="2800" dirty="0" smtClean="0"/>
              <a:t>   Algorithm:</a:t>
            </a:r>
            <a:endParaRPr lang="zh-CN" altLang="en-US" sz="2800" dirty="0"/>
          </a:p>
        </p:txBody>
      </p:sp>
      <p:pic>
        <p:nvPicPr>
          <p:cNvPr id="4710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5055" y="1903433"/>
            <a:ext cx="5350217" cy="492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Analysis: Beam Data Timing(II)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altLang="zh-CN" dirty="0" smtClean="0"/>
              <a:t>Fission time zero    </a:t>
            </a:r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zh-CN" altLang="en-US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428991" y="1725602"/>
          <a:ext cx="939407" cy="417514"/>
        </p:xfrm>
        <a:graphic>
          <a:graphicData uri="http://schemas.openxmlformats.org/presentationml/2006/ole">
            <p:oleObj spid="_x0000_s1027" name="Equation" r:id="rId3" imgW="457200" imgH="203040" progId="Equation.DSMT4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820738" y="2428875"/>
          <a:ext cx="7740650" cy="428625"/>
        </p:xfrm>
        <a:graphic>
          <a:graphicData uri="http://schemas.openxmlformats.org/presentationml/2006/ole">
            <p:oleObj spid="_x0000_s1028" name="Equation" r:id="rId4" imgW="4267080" imgH="228600" progId="Equation.DSMT4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500033" y="3071810"/>
          <a:ext cx="1285885" cy="392304"/>
        </p:xfrm>
        <a:graphic>
          <a:graphicData uri="http://schemas.openxmlformats.org/presentationml/2006/ole">
            <p:oleObj spid="_x0000_s1029" name="Equation" r:id="rId5" imgW="749160" imgH="228600" progId="Equation.DSMT4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00232" y="3000372"/>
            <a:ext cx="3565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------Energy loss  correction</a:t>
            </a:r>
            <a:endParaRPr lang="zh-CN" altLang="en-US" sz="2400" dirty="0"/>
          </a:p>
        </p:txBody>
      </p:sp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500034" y="3557590"/>
          <a:ext cx="1217616" cy="371476"/>
        </p:xfrm>
        <a:graphic>
          <a:graphicData uri="http://schemas.openxmlformats.org/presentationml/2006/ole">
            <p:oleObj spid="_x0000_s1030" name="Equation" r:id="rId6" imgW="749160" imgH="228600" progId="Equation.DSMT4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000232" y="3526697"/>
            <a:ext cx="67163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------additional energy loss correction</a:t>
            </a:r>
          </a:p>
          <a:p>
            <a:r>
              <a:rPr lang="en-US" altLang="zh-CN" sz="2400" dirty="0" smtClean="0"/>
              <a:t>         using the correlation between fragment I and II</a:t>
            </a:r>
            <a:endParaRPr lang="zh-CN" altLang="en-US" sz="2400" dirty="0"/>
          </a:p>
        </p:txBody>
      </p:sp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571472" y="4343408"/>
          <a:ext cx="1071570" cy="332556"/>
        </p:xfrm>
        <a:graphic>
          <a:graphicData uri="http://schemas.openxmlformats.org/presentationml/2006/ole">
            <p:oleObj spid="_x0000_s1031" name="Equation" r:id="rId7" imgW="736560" imgH="228600" progId="Equation.DSMT4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000232" y="4286256"/>
            <a:ext cx="4431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------ Trigger time walk correction </a:t>
            </a:r>
            <a:endParaRPr lang="zh-CN" altLang="en-US" sz="2400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24225" y="2943225"/>
            <a:ext cx="5819775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Analysis: Beam Data Timing(III)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0034" y="1571612"/>
            <a:ext cx="350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Production time zero:T0_p</a:t>
            </a:r>
          </a:p>
          <a:p>
            <a:r>
              <a:rPr lang="en-US" altLang="zh-CN" sz="2400" dirty="0" smtClean="0"/>
              <a:t>Algorithm:</a:t>
            </a:r>
            <a:endParaRPr lang="zh-CN" altLang="en-US" sz="2400" dirty="0"/>
          </a:p>
        </p:txBody>
      </p:sp>
      <p:pic>
        <p:nvPicPr>
          <p:cNvPr id="4812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4371" y="2000240"/>
            <a:ext cx="5860901" cy="480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Analysis: Beam Data Timing(IV)</a:t>
            </a:r>
            <a:endParaRPr lang="zh-CN" altLang="en-US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36595" y="2285992"/>
          <a:ext cx="6514685" cy="785818"/>
        </p:xfrm>
        <a:graphic>
          <a:graphicData uri="http://schemas.openxmlformats.org/presentationml/2006/ole">
            <p:oleObj spid="_x0000_s3074" name="Equation" r:id="rId3" imgW="3263760" imgH="393480" progId="Equation.DSMT4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4545210" y="1785926"/>
          <a:ext cx="1169798" cy="534764"/>
        </p:xfrm>
        <a:graphic>
          <a:graphicData uri="http://schemas.openxmlformats.org/presentationml/2006/ole">
            <p:oleObj spid="_x0000_s3075" name="Equation" r:id="rId4" imgW="444240" imgH="203040" progId="Equation.DSMT4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57290" y="3357562"/>
            <a:ext cx="6000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Which is the ideal formula, must includes Energy loss correction in the calculation.</a:t>
            </a:r>
            <a:endParaRPr lang="zh-CN" altLang="en-US" sz="2400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2943225"/>
            <a:ext cx="5819775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14348" y="1714488"/>
            <a:ext cx="371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Production time zero:</a:t>
            </a:r>
            <a:endParaRPr lang="zh-CN" alt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Analysis: Time Spectrum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>
          <a:xfrm>
            <a:off x="457200" y="1860544"/>
            <a:ext cx="4040188" cy="639762"/>
          </a:xfrm>
        </p:spPr>
        <p:txBody>
          <a:bodyPr>
            <a:noAutofit/>
          </a:bodyPr>
          <a:lstStyle/>
          <a:p>
            <a:r>
              <a:rPr lang="en-US" altLang="zh-CN" sz="2800" b="0" dirty="0" smtClean="0"/>
              <a:t>Beam data:</a:t>
            </a:r>
          </a:p>
          <a:p>
            <a:r>
              <a:rPr lang="en-US" altLang="zh-CN" sz="2800" b="0" dirty="0" smtClean="0"/>
              <a:t>  T =  T0_</a:t>
            </a:r>
            <a:r>
              <a:rPr lang="en-US" altLang="zh-CN" sz="2800" b="0" baseline="-25000" dirty="0" smtClean="0"/>
              <a:t>p</a:t>
            </a:r>
            <a:r>
              <a:rPr lang="en-US" altLang="zh-CN" sz="2800" b="0" dirty="0" smtClean="0"/>
              <a:t>  -  T0_</a:t>
            </a:r>
            <a:r>
              <a:rPr lang="en-US" altLang="zh-CN" sz="2800" b="0" baseline="-25000" dirty="0" smtClean="0"/>
              <a:t>f</a:t>
            </a:r>
            <a:endParaRPr lang="zh-CN" altLang="en-US" sz="2800" b="0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3"/>
          </p:nvPr>
        </p:nvSpPr>
        <p:spPr>
          <a:xfrm>
            <a:off x="4645025" y="2003420"/>
            <a:ext cx="4041775" cy="639762"/>
          </a:xfrm>
        </p:spPr>
        <p:txBody>
          <a:bodyPr>
            <a:noAutofit/>
          </a:bodyPr>
          <a:lstStyle/>
          <a:p>
            <a:r>
              <a:rPr lang="en-US" altLang="zh-CN" sz="2800" b="0" dirty="0" smtClean="0"/>
              <a:t>Simulation:</a:t>
            </a:r>
          </a:p>
          <a:p>
            <a:r>
              <a:rPr lang="en-US" altLang="zh-CN" sz="2800" b="0" dirty="0" smtClean="0"/>
              <a:t> </a:t>
            </a:r>
            <a:r>
              <a:rPr lang="en-US" altLang="zh-CN" sz="2800" b="0" dirty="0" err="1" smtClean="0"/>
              <a:t>Prompt:Delay</a:t>
            </a:r>
            <a:r>
              <a:rPr lang="en-US" altLang="zh-CN" sz="2800" b="0" dirty="0" smtClean="0"/>
              <a:t> </a:t>
            </a:r>
            <a:r>
              <a:rPr lang="en-US" altLang="zh-CN" sz="3200" b="0" dirty="0" smtClean="0"/>
              <a:t>= 1:1</a:t>
            </a:r>
            <a:endParaRPr lang="zh-CN" altLang="en-US" sz="3200" b="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43182"/>
            <a:ext cx="404018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643182"/>
            <a:ext cx="4041775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00034" y="6286520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Expected Prompt/Delay: ~ 400:1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What’s learned from simulation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>
          <a:xfrm>
            <a:off x="857224" y="4500570"/>
            <a:ext cx="7143800" cy="1711332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/>
              <a:t>New Extracting Method:</a:t>
            </a:r>
          </a:p>
          <a:p>
            <a:pPr marL="457200" indent="-457200">
              <a:buAutoNum type="arabicParenR"/>
            </a:pPr>
            <a:r>
              <a:rPr lang="en-US" altLang="zh-CN" dirty="0" smtClean="0"/>
              <a:t>Fit the main Prompt  events;</a:t>
            </a:r>
          </a:p>
          <a:p>
            <a:pPr marL="457200" indent="-457200">
              <a:buAutoNum type="arabicParenR"/>
            </a:pPr>
            <a:r>
              <a:rPr lang="en-US" altLang="zh-CN" dirty="0" err="1" smtClean="0"/>
              <a:t>Substract</a:t>
            </a:r>
            <a:r>
              <a:rPr lang="en-US" altLang="zh-CN" dirty="0" smtClean="0"/>
              <a:t> the Prompt events from Time Spectrum;</a:t>
            </a:r>
          </a:p>
          <a:p>
            <a:pPr marL="457200" indent="-457200">
              <a:buAutoNum type="arabicParenR"/>
            </a:pPr>
            <a:r>
              <a:rPr lang="en-US" altLang="zh-CN" dirty="0" smtClean="0"/>
              <a:t>Fit the left-over spectrum.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3"/>
          </p:nvPr>
        </p:nvSpPr>
        <p:spPr>
          <a:xfrm>
            <a:off x="4887943" y="1571613"/>
            <a:ext cx="3541709" cy="1714512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The ratio between the prompt and delay in the mixture has important impact on extracting the lifetime of </a:t>
            </a:r>
            <a:r>
              <a:rPr lang="en-US" altLang="zh-CN" dirty="0" err="1" smtClean="0"/>
              <a:t>hypernuclei</a:t>
            </a:r>
            <a:r>
              <a:rPr lang="en-US" altLang="zh-CN" dirty="0" smtClean="0"/>
              <a:t>.</a:t>
            </a:r>
            <a:endParaRPr lang="zh-CN" alt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429510"/>
            <a:ext cx="4353090" cy="2928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25431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dirty="0" smtClean="0"/>
              <a:t>After long time struggling, the Fission time</a:t>
            </a:r>
          </a:p>
          <a:p>
            <a:pPr>
              <a:buNone/>
            </a:pPr>
            <a:r>
              <a:rPr lang="en-US" altLang="zh-CN" dirty="0" smtClean="0"/>
              <a:t>zero, Production time zero and the Time</a:t>
            </a:r>
          </a:p>
          <a:p>
            <a:pPr>
              <a:buNone/>
            </a:pPr>
            <a:r>
              <a:rPr lang="en-US" altLang="zh-CN" dirty="0" smtClean="0"/>
              <a:t>Spectrum have been extracted.</a:t>
            </a:r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3753999"/>
            <a:ext cx="72866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/>
              <a:t>To Do</a:t>
            </a:r>
          </a:p>
          <a:p>
            <a:r>
              <a:rPr lang="en-US" altLang="zh-CN" sz="3200" dirty="0" smtClean="0"/>
              <a:t> Work on the investigation </a:t>
            </a:r>
            <a:r>
              <a:rPr lang="en-US" altLang="zh-CN" sz="3200" smtClean="0"/>
              <a:t>for other new </a:t>
            </a:r>
            <a:r>
              <a:rPr lang="en-US" altLang="zh-CN" sz="3200" dirty="0" smtClean="0"/>
              <a:t>Lifetime Extracting Method,  then evaluate the system error. </a:t>
            </a:r>
            <a:endParaRPr lang="zh-CN" alt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14562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Thanks for your attention!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4800" dirty="0" smtClean="0"/>
              <a:t>Outline</a:t>
            </a:r>
            <a:endParaRPr lang="zh-CN" altLang="en-US" sz="4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57390"/>
            <a:ext cx="8229600" cy="3543312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Physics motivation</a:t>
            </a:r>
          </a:p>
          <a:p>
            <a:r>
              <a:rPr lang="en-US" altLang="zh-CN" sz="3600" dirty="0" smtClean="0"/>
              <a:t>Experimental setup</a:t>
            </a:r>
          </a:p>
          <a:p>
            <a:r>
              <a:rPr lang="en-US" altLang="zh-CN" sz="3600" dirty="0" smtClean="0"/>
              <a:t>Data analysis status</a:t>
            </a:r>
          </a:p>
          <a:p>
            <a:pPr>
              <a:buNone/>
            </a:pPr>
            <a:r>
              <a:rPr lang="en-US" altLang="zh-CN" sz="3600" dirty="0" smtClean="0"/>
              <a:t>          Position &amp; Timing Reconstruction</a:t>
            </a:r>
          </a:p>
          <a:p>
            <a:r>
              <a:rPr lang="en-US" altLang="zh-CN" sz="3600" dirty="0" smtClean="0"/>
              <a:t>Future</a:t>
            </a:r>
            <a:endParaRPr lang="zh-CN" alt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64096"/>
          </a:xfrm>
        </p:spPr>
        <p:txBody>
          <a:bodyPr/>
          <a:lstStyle/>
          <a:p>
            <a:pPr algn="l"/>
            <a:r>
              <a:rPr lang="en-US" altLang="zh-CN" dirty="0" smtClean="0"/>
              <a:t>Physics motivation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/>
          <a:lstStyle/>
          <a:p>
            <a:r>
              <a:rPr lang="en-US" altLang="zh-CN" dirty="0" smtClean="0"/>
              <a:t>Study </a:t>
            </a:r>
            <a:r>
              <a:rPr lang="en-US" altLang="zh-CN" dirty="0" err="1" smtClean="0"/>
              <a:t>hadronic</a:t>
            </a:r>
            <a:r>
              <a:rPr lang="en-US" altLang="zh-CN" dirty="0" smtClean="0"/>
              <a:t> weak interactions by the unique (non-</a:t>
            </a:r>
            <a:r>
              <a:rPr lang="en-US" altLang="zh-CN" dirty="0" err="1" smtClean="0"/>
              <a:t>mesonic</a:t>
            </a:r>
            <a:r>
              <a:rPr lang="en-US" altLang="zh-CN" dirty="0" smtClean="0"/>
              <a:t>) decay in the nuclear medium after formation of </a:t>
            </a:r>
            <a:r>
              <a:rPr lang="en-US" altLang="zh-CN" dirty="0" smtClean="0">
                <a:sym typeface="Symbol"/>
              </a:rPr>
              <a:t>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hypernuclei</a:t>
            </a:r>
            <a:endParaRPr lang="en-US" altLang="zh-CN" dirty="0" smtClean="0"/>
          </a:p>
          <a:p>
            <a:pPr lvl="1"/>
            <a:r>
              <a:rPr lang="en-US" altLang="zh-CN" sz="2400" dirty="0" smtClean="0">
                <a:solidFill>
                  <a:srgbClr val="FF0000"/>
                </a:solidFill>
              </a:rPr>
              <a:t>Non-</a:t>
            </a:r>
            <a:r>
              <a:rPr lang="en-US" altLang="zh-CN" sz="2400" dirty="0" err="1" smtClean="0">
                <a:solidFill>
                  <a:srgbClr val="FF0000"/>
                </a:solidFill>
              </a:rPr>
              <a:t>mesonic</a:t>
            </a:r>
            <a:r>
              <a:rPr lang="en-US" altLang="zh-CN" sz="2400" dirty="0" smtClean="0">
                <a:solidFill>
                  <a:srgbClr val="FF0000"/>
                </a:solidFill>
              </a:rPr>
              <a:t> decay (</a:t>
            </a:r>
            <a:r>
              <a:rPr lang="en-US" altLang="zh-CN" sz="2400" dirty="0" smtClean="0">
                <a:solidFill>
                  <a:srgbClr val="FF0000"/>
                </a:solidFill>
                <a:sym typeface="Symbol"/>
              </a:rPr>
              <a:t>NNN) is believed to be dominant for heavy </a:t>
            </a:r>
            <a:r>
              <a:rPr lang="en-US" altLang="zh-CN" sz="2400" dirty="0" err="1" smtClean="0">
                <a:solidFill>
                  <a:srgbClr val="FF0000"/>
                </a:solidFill>
                <a:sym typeface="Symbol"/>
              </a:rPr>
              <a:t>hypernuclei</a:t>
            </a:r>
            <a:endParaRPr lang="en-US" altLang="zh-CN" sz="2400" dirty="0" smtClean="0">
              <a:solidFill>
                <a:srgbClr val="FF0000"/>
              </a:solidFill>
              <a:sym typeface="Symbol"/>
            </a:endParaRPr>
          </a:p>
          <a:p>
            <a:pPr lvl="1"/>
            <a:r>
              <a:rPr lang="en-US" altLang="zh-CN" sz="2400" dirty="0" smtClean="0">
                <a:solidFill>
                  <a:srgbClr val="FF0000"/>
                </a:solidFill>
              </a:rPr>
              <a:t>Large release energy from decay causes binary fission which is utilized by this experiment</a:t>
            </a:r>
          </a:p>
          <a:p>
            <a:pPr lvl="1">
              <a:buNone/>
            </a:pPr>
            <a:endParaRPr lang="en-US" altLang="zh-CN" sz="1600" dirty="0" smtClean="0">
              <a:solidFill>
                <a:srgbClr val="FF0000"/>
              </a:solidFill>
            </a:endParaRPr>
          </a:p>
          <a:p>
            <a:r>
              <a:rPr lang="en-US" altLang="zh-CN" dirty="0" smtClean="0"/>
              <a:t>Provide crucial information on the short range nature of the </a:t>
            </a:r>
            <a:r>
              <a:rPr lang="en-US" altLang="zh-CN" dirty="0" err="1" smtClean="0"/>
              <a:t>hyperon</a:t>
            </a:r>
            <a:r>
              <a:rPr lang="en-US" altLang="zh-CN" dirty="0" smtClean="0"/>
              <a:t>-baryon interaction</a:t>
            </a:r>
          </a:p>
          <a:p>
            <a:pPr lvl="1"/>
            <a:r>
              <a:rPr lang="en-US" altLang="zh-CN" sz="2400" dirty="0" smtClean="0">
                <a:solidFill>
                  <a:srgbClr val="FF0000"/>
                </a:solidFill>
              </a:rPr>
              <a:t>A dependence to heavy mass region is needed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4043361" cy="548680"/>
          </a:xfrm>
        </p:spPr>
        <p:txBody>
          <a:bodyPr>
            <a:noAutofit/>
          </a:bodyPr>
          <a:lstStyle/>
          <a:p>
            <a:r>
              <a:rPr lang="en-US" altLang="zh-CN" sz="2800" dirty="0" smtClean="0"/>
              <a:t>Physics motivation – </a:t>
            </a:r>
            <a:r>
              <a:rPr lang="en-US" altLang="zh-CN" sz="2800" i="1" dirty="0" smtClean="0"/>
              <a:t>cont.</a:t>
            </a:r>
            <a:endParaRPr lang="zh-CN" altLang="en-US" sz="2800" i="1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23528" y="3857628"/>
            <a:ext cx="8568952" cy="2636912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  <a:buFont typeface="Arial" charset="0"/>
              <a:buChar char="•"/>
            </a:pPr>
            <a:r>
              <a:rPr lang="en-US" altLang="zh-CN" sz="2900" dirty="0" smtClean="0"/>
              <a:t>  Limited data in light to medium mass region indicates a constant lifetime </a:t>
            </a:r>
          </a:p>
          <a:p>
            <a:pPr>
              <a:spcBef>
                <a:spcPts val="0"/>
              </a:spcBef>
            </a:pPr>
            <a:r>
              <a:rPr lang="en-US" altLang="zh-CN" sz="2900" dirty="0" smtClean="0"/>
              <a:t>    about 200-220ps.</a:t>
            </a:r>
          </a:p>
          <a:p>
            <a:pPr>
              <a:spcBef>
                <a:spcPts val="0"/>
              </a:spcBef>
              <a:buFont typeface="Arial" charset="0"/>
              <a:buChar char="•"/>
            </a:pPr>
            <a:r>
              <a:rPr lang="en-US" altLang="zh-CN" sz="2900" dirty="0" smtClean="0"/>
              <a:t>  COSY-13 result was from indirect measurements and is the only one in heavy </a:t>
            </a:r>
          </a:p>
          <a:p>
            <a:pPr>
              <a:spcBef>
                <a:spcPts val="0"/>
              </a:spcBef>
            </a:pPr>
            <a:r>
              <a:rPr lang="en-US" altLang="zh-CN" sz="2900" dirty="0" smtClean="0"/>
              <a:t>    mass region.  It contradicts to our general believe and could not be explained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CN" sz="2900" dirty="0" smtClean="0"/>
              <a:t>    by the current theories</a:t>
            </a:r>
            <a:endParaRPr lang="en-US" altLang="zh-CN" sz="2000" dirty="0" smtClean="0"/>
          </a:p>
          <a:p>
            <a:r>
              <a:rPr lang="en-US" altLang="zh-CN" sz="2900" dirty="0" smtClean="0"/>
              <a:t>Our goals:</a:t>
            </a:r>
          </a:p>
          <a:p>
            <a:r>
              <a:rPr lang="en-US" altLang="zh-CN" sz="2900" dirty="0" smtClean="0"/>
              <a:t>  1) An independent but direct lifetime measurement in heavy mass region </a:t>
            </a:r>
          </a:p>
          <a:p>
            <a:r>
              <a:rPr lang="en-US" altLang="zh-CN" sz="2900" dirty="0" smtClean="0"/>
              <a:t>       (Challenge or confirm the COSY result)</a:t>
            </a:r>
          </a:p>
          <a:p>
            <a:r>
              <a:rPr lang="en-US" altLang="zh-CN" sz="2900" dirty="0" smtClean="0"/>
              <a:t>  2) Possible A dependence from multiple target materials: Fe, Cu, Ag, Au, and Bi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571480"/>
            <a:ext cx="5068916" cy="3330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0"/>
            <a:ext cx="7920880" cy="1143000"/>
          </a:xfrm>
        </p:spPr>
        <p:txBody>
          <a:bodyPr/>
          <a:lstStyle/>
          <a:p>
            <a:pPr algn="l"/>
            <a:r>
              <a:rPr lang="en-US" altLang="zh-CN" dirty="0" smtClean="0"/>
              <a:t>Experimental Setup</a:t>
            </a:r>
            <a:endParaRPr lang="zh-CN" altLang="en-US" dirty="0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314445"/>
            <a:ext cx="6472947" cy="461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椭圆形标注 6"/>
          <p:cNvSpPr/>
          <p:nvPr/>
        </p:nvSpPr>
        <p:spPr>
          <a:xfrm>
            <a:off x="6357950" y="642918"/>
            <a:ext cx="2071702" cy="85725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The main detector of this exp. 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FFD structure</a:t>
            </a:r>
            <a:endParaRPr lang="zh-CN" altLang="en-US" dirty="0"/>
          </a:p>
        </p:txBody>
      </p:sp>
      <p:pic>
        <p:nvPicPr>
          <p:cNvPr id="10" name="内容占位符 9"/>
          <p:cNvPicPr>
            <a:picLocks noGrp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5025" y="980108"/>
            <a:ext cx="4041775" cy="273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7691" y="4033858"/>
            <a:ext cx="448627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直接连接符 6"/>
          <p:cNvCxnSpPr/>
          <p:nvPr/>
        </p:nvCxnSpPr>
        <p:spPr>
          <a:xfrm flipV="1">
            <a:off x="1928794" y="3857628"/>
            <a:ext cx="642942" cy="142876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内容占位符 14" descr="FFD_structure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0" y="1285860"/>
            <a:ext cx="4497388" cy="4782849"/>
          </a:xfrm>
        </p:spPr>
      </p:pic>
      <p:cxnSp>
        <p:nvCxnSpPr>
          <p:cNvPr id="17" name="直接连接符 16"/>
          <p:cNvCxnSpPr/>
          <p:nvPr/>
        </p:nvCxnSpPr>
        <p:spPr>
          <a:xfrm flipV="1">
            <a:off x="1928794" y="3857628"/>
            <a:ext cx="714380" cy="142876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4000" dirty="0" smtClean="0"/>
              <a:t>Analysis: Source (Cf-252) Data Calibration</a:t>
            </a:r>
            <a:endParaRPr lang="zh-CN" altLang="en-US" sz="400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>
          <a:xfrm>
            <a:off x="357158" y="5789634"/>
            <a:ext cx="3429024" cy="639762"/>
          </a:xfrm>
        </p:spPr>
        <p:txBody>
          <a:bodyPr>
            <a:normAutofit fontScale="92500"/>
          </a:bodyPr>
          <a:lstStyle/>
          <a:p>
            <a:r>
              <a:rPr lang="en-US" altLang="zh-CN" b="0" dirty="0" smtClean="0"/>
              <a:t>Source fragment trajectory</a:t>
            </a:r>
            <a:endParaRPr lang="zh-CN" altLang="en-US" b="0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3"/>
          </p:nvPr>
        </p:nvSpPr>
        <p:spPr>
          <a:xfrm>
            <a:off x="4143372" y="5786454"/>
            <a:ext cx="4041775" cy="639762"/>
          </a:xfrm>
        </p:spPr>
        <p:txBody>
          <a:bodyPr/>
          <a:lstStyle/>
          <a:p>
            <a:r>
              <a:rPr lang="en-US" altLang="zh-CN" b="0" dirty="0" smtClean="0"/>
              <a:t>Single plane residual &lt;0.9mm</a:t>
            </a:r>
            <a:endParaRPr lang="zh-CN" altLang="en-US" b="0" dirty="0"/>
          </a:p>
        </p:txBody>
      </p:sp>
      <p:sp>
        <p:nvSpPr>
          <p:cNvPr id="9" name="TextBox 8"/>
          <p:cNvSpPr txBox="1"/>
          <p:nvPr/>
        </p:nvSpPr>
        <p:spPr>
          <a:xfrm>
            <a:off x="642910" y="1214422"/>
            <a:ext cx="71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Position determination: X</a:t>
            </a:r>
            <a:r>
              <a:rPr lang="en-US" altLang="zh-CN" sz="2400" baseline="-25000" dirty="0" smtClean="0"/>
              <a:t>i </a:t>
            </a:r>
            <a:r>
              <a:rPr lang="en-US" altLang="zh-CN" sz="2400" dirty="0" smtClean="0"/>
              <a:t>=(</a:t>
            </a:r>
            <a:r>
              <a:rPr lang="en-US" altLang="zh-CN" sz="2400" dirty="0" err="1" smtClean="0"/>
              <a:t>X</a:t>
            </a:r>
            <a:r>
              <a:rPr lang="en-US" altLang="zh-CN" sz="2400" baseline="-25000" dirty="0" err="1" smtClean="0"/>
              <a:t>il</a:t>
            </a:r>
            <a:r>
              <a:rPr lang="en-US" altLang="zh-CN" sz="2400" dirty="0" err="1" smtClean="0"/>
              <a:t>-X</a:t>
            </a:r>
            <a:r>
              <a:rPr lang="en-US" altLang="zh-CN" sz="2400" baseline="-25000" dirty="0" err="1" smtClean="0"/>
              <a:t>ir</a:t>
            </a:r>
            <a:r>
              <a:rPr lang="en-US" altLang="zh-CN" sz="2400" dirty="0" smtClean="0"/>
              <a:t>)/2.0,  </a:t>
            </a:r>
            <a:r>
              <a:rPr lang="en-US" altLang="zh-CN" sz="2400" dirty="0" err="1" smtClean="0"/>
              <a:t>i</a:t>
            </a:r>
            <a:r>
              <a:rPr lang="en-US" altLang="zh-CN" sz="2400" dirty="0" smtClean="0"/>
              <a:t> = 1, 2, 3, 4.</a:t>
            </a:r>
            <a:endParaRPr lang="zh-CN" altLang="en-US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92291"/>
            <a:ext cx="3053267" cy="395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1928802"/>
            <a:ext cx="5327659" cy="4100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pPr algn="l"/>
            <a:r>
              <a:rPr lang="en-US" altLang="zh-CN" dirty="0" smtClean="0"/>
              <a:t>Analysis: Data with Beam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>
          <a:xfrm>
            <a:off x="357158" y="5789634"/>
            <a:ext cx="3429024" cy="639762"/>
          </a:xfrm>
        </p:spPr>
        <p:txBody>
          <a:bodyPr>
            <a:normAutofit/>
          </a:bodyPr>
          <a:lstStyle/>
          <a:p>
            <a:r>
              <a:rPr lang="en-US" altLang="zh-CN" b="0" dirty="0" smtClean="0"/>
              <a:t>target fragment trajectory</a:t>
            </a:r>
            <a:endParaRPr lang="zh-CN" altLang="en-US" b="0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3"/>
          </p:nvPr>
        </p:nvSpPr>
        <p:spPr>
          <a:xfrm>
            <a:off x="4143372" y="5786454"/>
            <a:ext cx="4500594" cy="639762"/>
          </a:xfrm>
        </p:spPr>
        <p:txBody>
          <a:bodyPr>
            <a:noAutofit/>
          </a:bodyPr>
          <a:lstStyle/>
          <a:p>
            <a:r>
              <a:rPr lang="en-US" altLang="zh-CN" b="0" dirty="0" smtClean="0"/>
              <a:t>Events distribution on the target</a:t>
            </a:r>
            <a:endParaRPr lang="zh-CN" altLang="en-US" b="0" dirty="0"/>
          </a:p>
        </p:txBody>
      </p:sp>
      <p:sp>
        <p:nvSpPr>
          <p:cNvPr id="9" name="TextBox 8"/>
          <p:cNvSpPr txBox="1"/>
          <p:nvPr/>
        </p:nvSpPr>
        <p:spPr>
          <a:xfrm>
            <a:off x="642910" y="1214422"/>
            <a:ext cx="71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Position determination: X</a:t>
            </a:r>
            <a:r>
              <a:rPr lang="en-US" altLang="zh-CN" sz="2400" baseline="-25000" dirty="0" smtClean="0"/>
              <a:t>i </a:t>
            </a:r>
            <a:r>
              <a:rPr lang="en-US" altLang="zh-CN" sz="2400" dirty="0" smtClean="0"/>
              <a:t>=(</a:t>
            </a:r>
            <a:r>
              <a:rPr lang="en-US" altLang="zh-CN" sz="2400" dirty="0" err="1" smtClean="0"/>
              <a:t>X</a:t>
            </a:r>
            <a:r>
              <a:rPr lang="en-US" altLang="zh-CN" sz="2400" baseline="-25000" dirty="0" err="1" smtClean="0"/>
              <a:t>il</a:t>
            </a:r>
            <a:r>
              <a:rPr lang="en-US" altLang="zh-CN" sz="2400" dirty="0" err="1" smtClean="0"/>
              <a:t>-X</a:t>
            </a:r>
            <a:r>
              <a:rPr lang="en-US" altLang="zh-CN" sz="2400" baseline="-25000" dirty="0" err="1" smtClean="0"/>
              <a:t>ir</a:t>
            </a:r>
            <a:r>
              <a:rPr lang="en-US" altLang="zh-CN" sz="2400" dirty="0" smtClean="0"/>
              <a:t>)/2.0,  </a:t>
            </a:r>
            <a:r>
              <a:rPr lang="en-US" altLang="zh-CN" sz="2400" dirty="0" err="1" smtClean="0"/>
              <a:t>i</a:t>
            </a:r>
            <a:r>
              <a:rPr lang="en-US" altLang="zh-CN" sz="2400" dirty="0" smtClean="0"/>
              <a:t> = 1, 2, 3, 4.</a:t>
            </a:r>
            <a:endParaRPr lang="zh-CN" altLang="en-US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038" y="1857364"/>
            <a:ext cx="3053268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内容占位符 9" descr="target_position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071934" y="1928802"/>
            <a:ext cx="4041775" cy="3771523"/>
          </a:xfrm>
        </p:spPr>
      </p:pic>
      <p:sp>
        <p:nvSpPr>
          <p:cNvPr id="8" name="TextBox 7"/>
          <p:cNvSpPr txBox="1"/>
          <p:nvPr/>
        </p:nvSpPr>
        <p:spPr>
          <a:xfrm>
            <a:off x="7143768" y="2143116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X0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15206" y="400050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Z0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Analysis: Beam Data Timing 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4880630"/>
            <a:ext cx="82868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Definitions:</a:t>
            </a:r>
          </a:p>
          <a:p>
            <a:r>
              <a:rPr lang="en-US" altLang="zh-CN" sz="2000" dirty="0" smtClean="0"/>
              <a:t>   Measured time of flights:  T_12 = T1-T2,  T_43 = T4-T3;</a:t>
            </a:r>
          </a:p>
          <a:p>
            <a:r>
              <a:rPr lang="en-US" altLang="zh-CN" sz="2000" dirty="0" smtClean="0"/>
              <a:t>   Calculated time of flights: using the fixed  Z distances between planes and</a:t>
            </a:r>
          </a:p>
          <a:p>
            <a:r>
              <a:rPr lang="en-US" altLang="zh-CN" sz="2000" dirty="0" smtClean="0"/>
              <a:t>                                                 measured TOFs;</a:t>
            </a:r>
          </a:p>
          <a:p>
            <a:r>
              <a:rPr lang="en-US" altLang="zh-CN" sz="2000" dirty="0" smtClean="0"/>
              <a:t>           T_10,  T_20, T_30, T_40  (“0” refers to fission point on target)</a:t>
            </a:r>
            <a:endParaRPr lang="zh-CN" altLang="en-US" sz="2000" dirty="0"/>
          </a:p>
        </p:txBody>
      </p:sp>
      <p:graphicFrame>
        <p:nvGraphicFramePr>
          <p:cNvPr id="25601" name="Object 1"/>
          <p:cNvGraphicFramePr>
            <a:graphicFrameLocks noChangeAspect="1"/>
          </p:cNvGraphicFramePr>
          <p:nvPr/>
        </p:nvGraphicFramePr>
        <p:xfrm>
          <a:off x="6286512" y="3500438"/>
          <a:ext cx="2786083" cy="806498"/>
        </p:xfrm>
        <a:graphic>
          <a:graphicData uri="http://schemas.openxmlformats.org/presentationml/2006/ole">
            <p:oleObj spid="_x0000_s25601" name="Equation" r:id="rId3" imgW="1447560" imgH="419040" progId="Equation.DSMT4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286512" y="3110211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For example:</a:t>
            </a:r>
            <a:endParaRPr lang="zh-CN" altLang="en-US" sz="2400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1069027"/>
            <a:ext cx="5500726" cy="3931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000760" y="4214818"/>
            <a:ext cx="293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(without needed corrections)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</TotalTime>
  <Words>552</Words>
  <Application>Microsoft Office PowerPoint</Application>
  <PresentationFormat>全屏显示(4:3)</PresentationFormat>
  <Paragraphs>84</Paragraphs>
  <Slides>17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9" baseType="lpstr">
      <vt:lpstr>Office 主题</vt:lpstr>
      <vt:lpstr>Equation</vt:lpstr>
      <vt:lpstr>  E02-017: Lifetime of Heavy Hypernuclei   Introduction and Status</vt:lpstr>
      <vt:lpstr>Outline</vt:lpstr>
      <vt:lpstr>Physics motivation</vt:lpstr>
      <vt:lpstr>Physics motivation – cont.</vt:lpstr>
      <vt:lpstr>Experimental Setup</vt:lpstr>
      <vt:lpstr>FFD structure</vt:lpstr>
      <vt:lpstr>Analysis: Source (Cf-252) Data Calibration</vt:lpstr>
      <vt:lpstr>Analysis: Data with Beam</vt:lpstr>
      <vt:lpstr>Analysis: Beam Data Timing </vt:lpstr>
      <vt:lpstr>Analysis: Beam Data Timing(I)</vt:lpstr>
      <vt:lpstr>Analysis: Beam Data Timing(II)</vt:lpstr>
      <vt:lpstr>Analysis: Beam Data Timing(III)</vt:lpstr>
      <vt:lpstr>Analysis: Beam Data Timing(IV)</vt:lpstr>
      <vt:lpstr>Analysis: Time Spectrum</vt:lpstr>
      <vt:lpstr>What’s learned from simulation</vt:lpstr>
      <vt:lpstr>Summary</vt:lpstr>
      <vt:lpstr>Thanks for your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E02-017: Lifetime measurement of the heavy hypernuclei introduction and status</dc:title>
  <dc:creator>vv</dc:creator>
  <cp:lastModifiedBy>qiuxiyu</cp:lastModifiedBy>
  <cp:revision>126</cp:revision>
  <dcterms:created xsi:type="dcterms:W3CDTF">2012-01-08T05:53:00Z</dcterms:created>
  <dcterms:modified xsi:type="dcterms:W3CDTF">2012-01-13T02:01:47Z</dcterms:modified>
</cp:coreProperties>
</file>