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326" r:id="rId4"/>
    <p:sldId id="318" r:id="rId5"/>
    <p:sldId id="303" r:id="rId6"/>
    <p:sldId id="278" r:id="rId7"/>
    <p:sldId id="301" r:id="rId8"/>
    <p:sldId id="312" r:id="rId9"/>
    <p:sldId id="302" r:id="rId10"/>
    <p:sldId id="319" r:id="rId11"/>
    <p:sldId id="308" r:id="rId12"/>
    <p:sldId id="313" r:id="rId13"/>
    <p:sldId id="309" r:id="rId14"/>
    <p:sldId id="314" r:id="rId15"/>
    <p:sldId id="282" r:id="rId16"/>
    <p:sldId id="262" r:id="rId17"/>
    <p:sldId id="269" r:id="rId18"/>
    <p:sldId id="324" r:id="rId19"/>
    <p:sldId id="321" r:id="rId20"/>
    <p:sldId id="286" r:id="rId21"/>
    <p:sldId id="320" r:id="rId22"/>
    <p:sldId id="289" r:id="rId23"/>
    <p:sldId id="294" r:id="rId24"/>
    <p:sldId id="295" r:id="rId25"/>
    <p:sldId id="328" r:id="rId26"/>
    <p:sldId id="336" r:id="rId27"/>
    <p:sldId id="325" r:id="rId28"/>
    <p:sldId id="264" r:id="rId29"/>
    <p:sldId id="333" r:id="rId30"/>
    <p:sldId id="331" r:id="rId31"/>
    <p:sldId id="323" r:id="rId32"/>
    <p:sldId id="329" r:id="rId33"/>
    <p:sldId id="334" r:id="rId34"/>
    <p:sldId id="335" r:id="rId35"/>
    <p:sldId id="337" r:id="rId36"/>
    <p:sldId id="338" r:id="rId37"/>
    <p:sldId id="271" r:id="rId38"/>
    <p:sldId id="297" r:id="rId39"/>
    <p:sldId id="327" r:id="rId40"/>
    <p:sldId id="275" r:id="rId41"/>
    <p:sldId id="298" r:id="rId42"/>
    <p:sldId id="273" r:id="rId43"/>
    <p:sldId id="300" r:id="rId44"/>
    <p:sldId id="299" r:id="rId45"/>
    <p:sldId id="26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E09F-98B1-4E36-A3C7-6D1DF4B67952}" type="datetimeFigureOut">
              <a:rPr lang="en-US" smtClean="0"/>
              <a:pPr/>
              <a:t>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76C1-7BA7-493B-BBBB-F6F0F039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E09F-98B1-4E36-A3C7-6D1DF4B67952}" type="datetimeFigureOut">
              <a:rPr lang="en-US" smtClean="0"/>
              <a:pPr/>
              <a:t>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76C1-7BA7-493B-BBBB-F6F0F039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E09F-98B1-4E36-A3C7-6D1DF4B67952}" type="datetimeFigureOut">
              <a:rPr lang="en-US" smtClean="0"/>
              <a:pPr/>
              <a:t>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76C1-7BA7-493B-BBBB-F6F0F039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E09F-98B1-4E36-A3C7-6D1DF4B67952}" type="datetimeFigureOut">
              <a:rPr lang="en-US" smtClean="0"/>
              <a:pPr/>
              <a:t>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76C1-7BA7-493B-BBBB-F6F0F039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E09F-98B1-4E36-A3C7-6D1DF4B67952}" type="datetimeFigureOut">
              <a:rPr lang="en-US" smtClean="0"/>
              <a:pPr/>
              <a:t>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76C1-7BA7-493B-BBBB-F6F0F039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E09F-98B1-4E36-A3C7-6D1DF4B67952}" type="datetimeFigureOut">
              <a:rPr lang="en-US" smtClean="0"/>
              <a:pPr/>
              <a:t>1/14/2011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76C1-7BA7-493B-BBBB-F6F0F039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E09F-98B1-4E36-A3C7-6D1DF4B67952}" type="datetimeFigureOut">
              <a:rPr lang="en-US" smtClean="0"/>
              <a:pPr/>
              <a:t>1/14/2011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76C1-7BA7-493B-BBBB-F6F0F039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E09F-98B1-4E36-A3C7-6D1DF4B67952}" type="datetimeFigureOut">
              <a:rPr lang="en-US" smtClean="0"/>
              <a:pPr/>
              <a:t>1/14/2011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76C1-7BA7-493B-BBBB-F6F0F039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E09F-98B1-4E36-A3C7-6D1DF4B67952}" type="datetimeFigureOut">
              <a:rPr lang="en-US" smtClean="0"/>
              <a:pPr/>
              <a:t>1/14/2011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76C1-7BA7-493B-BBBB-F6F0F039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E09F-98B1-4E36-A3C7-6D1DF4B67952}" type="datetimeFigureOut">
              <a:rPr lang="en-US" smtClean="0"/>
              <a:pPr/>
              <a:t>1/14/2011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76C1-7BA7-493B-BBBB-F6F0F039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E09F-98B1-4E36-A3C7-6D1DF4B67952}" type="datetimeFigureOut">
              <a:rPr lang="en-US" smtClean="0"/>
              <a:pPr/>
              <a:t>1/14/2011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976C1-7BA7-493B-BBBB-F6F0F039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1E09F-98B1-4E36-A3C7-6D1DF4B67952}" type="datetimeFigureOut">
              <a:rPr lang="en-US" smtClean="0"/>
              <a:pPr/>
              <a:t>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976C1-7BA7-493B-BBBB-F6F0F039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7716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Hall C Super High Momentum Spectrometer(SHMS) Status</a:t>
            </a:r>
            <a:br>
              <a:rPr lang="en-US" dirty="0" smtClean="0"/>
            </a:br>
            <a:r>
              <a:rPr lang="en-US" sz="2700" dirty="0" smtClean="0"/>
              <a:t>January 2011 Hall C Users meeting</a:t>
            </a:r>
            <a:endParaRPr lang="en-US" sz="27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Paul </a:t>
            </a:r>
            <a:r>
              <a:rPr lang="en-US" dirty="0" err="1" smtClean="0"/>
              <a:t>Brindza</a:t>
            </a:r>
            <a:endParaRPr lang="en-US" dirty="0" smtClean="0"/>
          </a:p>
          <a:p>
            <a:r>
              <a:rPr lang="en-US" dirty="0" smtClean="0"/>
              <a:t>January 14, 2011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Coil </a:t>
            </a:r>
            <a:r>
              <a:rPr lang="en-US" dirty="0" smtClean="0"/>
              <a:t>#2 winding </a:t>
            </a:r>
            <a:r>
              <a:rPr lang="en-US" dirty="0" smtClean="0"/>
              <a:t>at MSU </a:t>
            </a:r>
            <a:br>
              <a:rPr lang="en-US" dirty="0" smtClean="0"/>
            </a:br>
            <a:r>
              <a:rPr lang="en-US" sz="3600" dirty="0" smtClean="0"/>
              <a:t>completed </a:t>
            </a:r>
            <a:r>
              <a:rPr lang="en-US" sz="3600" dirty="0" smtClean="0"/>
              <a:t>Nov 2010</a:t>
            </a:r>
            <a:endParaRPr lang="en-US" sz="3600" dirty="0"/>
          </a:p>
        </p:txBody>
      </p:sp>
      <p:pic>
        <p:nvPicPr>
          <p:cNvPr id="13" name="Content Placeholder 12" descr="PB10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5" name="Content Placeholder 14" descr="PB1000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Q2/Q3 SC Cosine(2</a:t>
            </a:r>
            <a:r>
              <a:rPr lang="el-GR" dirty="0" smtClean="0"/>
              <a:t>Θ</a:t>
            </a:r>
            <a:r>
              <a:rPr lang="en-US" dirty="0" smtClean="0"/>
              <a:t>)Magnets</a:t>
            </a:r>
            <a:br>
              <a:rPr lang="en-US" dirty="0" smtClean="0"/>
            </a:br>
            <a:r>
              <a:rPr lang="en-US" sz="3600" dirty="0" err="1" smtClean="0"/>
              <a:t>Cryostable</a:t>
            </a:r>
            <a:r>
              <a:rPr lang="en-US" sz="3600" dirty="0" smtClean="0"/>
              <a:t> design</a:t>
            </a:r>
          </a:p>
        </p:txBody>
      </p:sp>
      <p:pic>
        <p:nvPicPr>
          <p:cNvPr id="16387" name="Picture 3" descr="M:\hallc\www\hallcweb\html\pictures\HallPictures\SHMS\CD3\Q2-Q3\images\11-13-200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77988"/>
            <a:ext cx="4038600" cy="4370387"/>
          </a:xfrm>
          <a:noFill/>
        </p:spPr>
      </p:pic>
      <p:sp>
        <p:nvSpPr>
          <p:cNvPr id="16388" name="Tex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Q2 11.8 T/M SC Quad</a:t>
            </a:r>
          </a:p>
          <a:p>
            <a:r>
              <a:rPr lang="en-US" dirty="0" smtClean="0"/>
              <a:t>60 cm. warm bore</a:t>
            </a:r>
          </a:p>
          <a:p>
            <a:r>
              <a:rPr lang="en-US" dirty="0" smtClean="0"/>
              <a:t>1.64 M EFL</a:t>
            </a:r>
          </a:p>
          <a:p>
            <a:r>
              <a:rPr lang="en-US" dirty="0" smtClean="0"/>
              <a:t>10 % TEST margin</a:t>
            </a:r>
          </a:p>
          <a:p>
            <a:r>
              <a:rPr lang="en-US" dirty="0" smtClean="0"/>
              <a:t>7.6 MJ stored Energy</a:t>
            </a:r>
          </a:p>
          <a:p>
            <a:r>
              <a:rPr lang="en-US" dirty="0" smtClean="0"/>
              <a:t>Q3 identical to Q2 but runs at 7.9 T/M</a:t>
            </a:r>
          </a:p>
          <a:p>
            <a:r>
              <a:rPr lang="en-US" dirty="0" smtClean="0"/>
              <a:t>Uses same conductor as dipole(Cu + SSC outer)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SHMS Q2Q3 Quad Recent Activities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Q2Q3 Rebid Offers received June 2010</a:t>
            </a:r>
          </a:p>
          <a:p>
            <a:r>
              <a:rPr lang="en-US" dirty="0" smtClean="0"/>
              <a:t>Tech Evaluation completed Sept 2010</a:t>
            </a:r>
          </a:p>
          <a:p>
            <a:r>
              <a:rPr lang="en-US" dirty="0" smtClean="0"/>
              <a:t> Best and Final Offers Dec 2010</a:t>
            </a:r>
          </a:p>
          <a:p>
            <a:r>
              <a:rPr lang="en-US" dirty="0" smtClean="0"/>
              <a:t>No Technical exceptions or issues</a:t>
            </a:r>
          </a:p>
          <a:p>
            <a:r>
              <a:rPr lang="en-US" dirty="0" smtClean="0"/>
              <a:t>Delivery in 36 months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Awarded to Sigma Phi in Dec 2010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SHMS SC Dipole</a:t>
            </a:r>
            <a:br>
              <a:rPr lang="en-US" dirty="0" smtClean="0"/>
            </a:br>
            <a:r>
              <a:rPr lang="en-US" sz="28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 </a:t>
            </a:r>
          </a:p>
        </p:txBody>
      </p:sp>
      <p:sp>
        <p:nvSpPr>
          <p:cNvPr id="17412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3.86 Tesla Cosine(</a:t>
            </a:r>
            <a:r>
              <a:rPr lang="el-GR" dirty="0" smtClean="0"/>
              <a:t>Θ</a:t>
            </a:r>
            <a:r>
              <a:rPr lang="en-US" dirty="0" smtClean="0"/>
              <a:t>)dipole</a:t>
            </a:r>
          </a:p>
          <a:p>
            <a:r>
              <a:rPr lang="en-US" dirty="0" smtClean="0"/>
              <a:t>60 cm warm bore</a:t>
            </a:r>
          </a:p>
          <a:p>
            <a:r>
              <a:rPr lang="en-US" dirty="0" smtClean="0"/>
              <a:t>2.85 M EFL</a:t>
            </a:r>
          </a:p>
          <a:p>
            <a:r>
              <a:rPr lang="en-US" dirty="0" smtClean="0"/>
              <a:t>11.2 TM Integral </a:t>
            </a:r>
            <a:r>
              <a:rPr lang="en-US" dirty="0" err="1" smtClean="0"/>
              <a:t>B.dL</a:t>
            </a:r>
            <a:endParaRPr lang="en-US" dirty="0" smtClean="0"/>
          </a:p>
          <a:p>
            <a:r>
              <a:rPr lang="en-US" dirty="0" smtClean="0"/>
              <a:t>10 % TEST margin</a:t>
            </a:r>
          </a:p>
          <a:p>
            <a:r>
              <a:rPr lang="en-US" dirty="0" smtClean="0"/>
              <a:t>13.7 MJ stored Energy</a:t>
            </a:r>
          </a:p>
          <a:p>
            <a:r>
              <a:rPr lang="en-US" dirty="0" smtClean="0"/>
              <a:t>4800 A/cm^2</a:t>
            </a:r>
          </a:p>
          <a:p>
            <a:r>
              <a:rPr lang="en-US" dirty="0" smtClean="0"/>
              <a:t>11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endParaRPr lang="en-US" dirty="0" smtClean="0"/>
          </a:p>
        </p:txBody>
      </p:sp>
      <p:pic>
        <p:nvPicPr>
          <p:cNvPr id="7" name="Picture 5" descr="ScreenShot0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00200"/>
            <a:ext cx="268606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SHMS Dipole Recent Activities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Dipole rebid offers received May 2010</a:t>
            </a:r>
          </a:p>
          <a:p>
            <a:r>
              <a:rPr lang="en-US" dirty="0" smtClean="0"/>
              <a:t>Tech Evaluation completed Aug 2010</a:t>
            </a:r>
          </a:p>
          <a:p>
            <a:r>
              <a:rPr lang="en-US" dirty="0" smtClean="0"/>
              <a:t>Best &amp; Final Offers received Sept 2010</a:t>
            </a:r>
          </a:p>
          <a:p>
            <a:r>
              <a:rPr lang="en-US" dirty="0" smtClean="0"/>
              <a:t>Awarded to Sigma Phi Oct 2010</a:t>
            </a:r>
          </a:p>
          <a:p>
            <a:r>
              <a:rPr lang="en-US" dirty="0" smtClean="0"/>
              <a:t>Delivery in 31 months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Preliminary Design Review held Dec </a:t>
            </a:r>
            <a:r>
              <a:rPr lang="en-US" dirty="0" smtClean="0">
                <a:solidFill>
                  <a:srgbClr val="00B050"/>
                </a:solidFill>
              </a:rPr>
              <a:t>2010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Relocated CCR</a:t>
            </a:r>
            <a:endParaRPr lang="en-US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4" descr="Pictur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25" y="0"/>
            <a:ext cx="9572625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838200"/>
            <a:ext cx="2209800" cy="1143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Cryogenic Control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Reservoir</a:t>
            </a:r>
          </a:p>
          <a:p>
            <a:pPr algn="ctr">
              <a:defRPr/>
            </a:pPr>
            <a:r>
              <a:rPr lang="en-US" b="1" dirty="0">
                <a:solidFill>
                  <a:srgbClr val="00B050"/>
                </a:solidFill>
              </a:rPr>
              <a:t>Awarded Meyer </a:t>
            </a:r>
            <a:r>
              <a:rPr lang="en-US" b="1" dirty="0" smtClean="0">
                <a:solidFill>
                  <a:srgbClr val="00B050"/>
                </a:solidFill>
              </a:rPr>
              <a:t>Tool</a:t>
            </a:r>
            <a:endParaRPr lang="en-US" b="1" dirty="0">
              <a:solidFill>
                <a:srgbClr val="00B050"/>
              </a:solidFill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00B050"/>
                </a:solidFill>
              </a:rPr>
              <a:t>1</a:t>
            </a:r>
            <a:r>
              <a:rPr lang="en-US" b="1" baseline="30000" dirty="0" smtClean="0">
                <a:solidFill>
                  <a:srgbClr val="00B050"/>
                </a:solidFill>
              </a:rPr>
              <a:t>st</a:t>
            </a:r>
            <a:r>
              <a:rPr lang="en-US" b="1" dirty="0" smtClean="0">
                <a:solidFill>
                  <a:srgbClr val="00B050"/>
                </a:solidFill>
              </a:rPr>
              <a:t> CCR delivered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2514600"/>
            <a:ext cx="1676400" cy="1600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 smtClean="0">
                <a:solidFill>
                  <a:srgbClr val="0070C0"/>
                </a:solidFill>
              </a:rPr>
              <a:t>Fab</a:t>
            </a:r>
            <a:r>
              <a:rPr lang="en-US" b="1" dirty="0" smtClean="0">
                <a:solidFill>
                  <a:srgbClr val="0070C0"/>
                </a:solidFill>
              </a:rPr>
              <a:t> Magnets</a:t>
            </a:r>
            <a:endParaRPr lang="en-US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en-US" b="1" dirty="0">
                <a:solidFill>
                  <a:srgbClr val="00B050"/>
                </a:solidFill>
              </a:rPr>
              <a:t>Q1 </a:t>
            </a:r>
            <a:r>
              <a:rPr lang="en-US" b="1" dirty="0" smtClean="0">
                <a:solidFill>
                  <a:srgbClr val="00B050"/>
                </a:solidFill>
              </a:rPr>
              <a:t>underway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00B050"/>
                </a:solidFill>
              </a:rPr>
              <a:t>HB underway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00B050"/>
                </a:solidFill>
              </a:rPr>
              <a:t>Q2Q3 &amp; Dipole Underway</a:t>
            </a:r>
          </a:p>
          <a:p>
            <a:pPr algn="ctr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14300" y="2209800"/>
            <a:ext cx="2095500" cy="17526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0070C0"/>
                </a:solidFill>
              </a:rPr>
              <a:t>Fixed </a:t>
            </a:r>
            <a:r>
              <a:rPr lang="en-US" b="1" dirty="0">
                <a:solidFill>
                  <a:srgbClr val="0070C0"/>
                </a:solidFill>
              </a:rPr>
              <a:t>Price Procurements</a:t>
            </a:r>
          </a:p>
          <a:p>
            <a:pPr algn="ctr">
              <a:defRPr/>
            </a:pPr>
            <a:r>
              <a:rPr lang="en-US" b="1" dirty="0">
                <a:solidFill>
                  <a:srgbClr val="00B050"/>
                </a:solidFill>
              </a:rPr>
              <a:t>Q1 awarded </a:t>
            </a:r>
            <a:r>
              <a:rPr lang="en-US" b="1" dirty="0" smtClean="0">
                <a:solidFill>
                  <a:srgbClr val="00B050"/>
                </a:solidFill>
              </a:rPr>
              <a:t>SMI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00B050"/>
                </a:solidFill>
              </a:rPr>
              <a:t>HB awarded MSU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00B050"/>
                </a:solidFill>
              </a:rPr>
              <a:t>Dipole &amp; Q2Q3  awarded Sigma Phi </a:t>
            </a:r>
          </a:p>
          <a:p>
            <a:pPr algn="ctr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28600" y="4114801"/>
            <a:ext cx="3276600" cy="1219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Conductor Processing</a:t>
            </a:r>
          </a:p>
          <a:p>
            <a:pPr algn="ctr">
              <a:defRPr/>
            </a:pPr>
            <a:r>
              <a:rPr lang="en-US" b="1" dirty="0">
                <a:solidFill>
                  <a:srgbClr val="00B050"/>
                </a:solidFill>
              </a:rPr>
              <a:t>HB &amp; Q1 complete</a:t>
            </a:r>
          </a:p>
          <a:p>
            <a:pPr algn="ctr">
              <a:defRPr/>
            </a:pPr>
            <a:r>
              <a:rPr lang="en-US" b="1" dirty="0">
                <a:solidFill>
                  <a:srgbClr val="00B050"/>
                </a:solidFill>
              </a:rPr>
              <a:t>Q23D </a:t>
            </a:r>
            <a:r>
              <a:rPr lang="en-US" b="1" dirty="0" smtClean="0">
                <a:solidFill>
                  <a:srgbClr val="00B050"/>
                </a:solidFill>
              </a:rPr>
              <a:t>extrusion(FMM)Done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00B050"/>
                </a:solidFill>
              </a:rPr>
              <a:t>Wave </a:t>
            </a:r>
            <a:r>
              <a:rPr lang="en-US" b="1" dirty="0" smtClean="0">
                <a:solidFill>
                  <a:srgbClr val="00B050"/>
                </a:solidFill>
              </a:rPr>
              <a:t>soldering(AESS) </a:t>
            </a:r>
            <a:r>
              <a:rPr lang="en-US" b="1" dirty="0" smtClean="0">
                <a:solidFill>
                  <a:srgbClr val="00B050"/>
                </a:solidFill>
              </a:rPr>
              <a:t>Underway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5562600"/>
            <a:ext cx="1676400" cy="457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Testing at BNL </a:t>
            </a:r>
            <a:r>
              <a:rPr lang="en-US" b="1" dirty="0">
                <a:solidFill>
                  <a:srgbClr val="00B050"/>
                </a:solidFill>
              </a:rPr>
              <a:t>Complete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6248400"/>
            <a:ext cx="2362200" cy="381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B050"/>
                </a:solidFill>
              </a:rPr>
              <a:t>SC Cable (SSC surplus)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24400" y="990600"/>
            <a:ext cx="1981200" cy="914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DC Power </a:t>
            </a:r>
            <a:r>
              <a:rPr lang="en-US" b="1" dirty="0" smtClean="0">
                <a:solidFill>
                  <a:srgbClr val="0070C0"/>
                </a:solidFill>
              </a:rPr>
              <a:t>System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00B050"/>
                </a:solidFill>
              </a:rPr>
              <a:t>Awarded </a:t>
            </a:r>
            <a:r>
              <a:rPr lang="en-US" b="1" dirty="0" err="1" smtClean="0">
                <a:solidFill>
                  <a:srgbClr val="00B050"/>
                </a:solidFill>
              </a:rPr>
              <a:t>Danfysik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609600"/>
            <a:ext cx="1981200" cy="1676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Magnet Control System JLAB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00B050"/>
                </a:solidFill>
              </a:rPr>
              <a:t>PLC rack complete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00B050"/>
                </a:solidFill>
              </a:rPr>
              <a:t>HB rack complete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00B050"/>
                </a:solidFill>
              </a:rPr>
              <a:t>Q1Q2Q3Dip Racks complete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29200" y="2895600"/>
            <a:ext cx="914400" cy="838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Ship to JLAB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96000" y="2667000"/>
            <a:ext cx="1295400" cy="1295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On Site Integration &amp; Assembly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0000" y="2857500"/>
            <a:ext cx="1295400" cy="914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Acceptance Testing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72200" y="4724400"/>
            <a:ext cx="1333500" cy="15335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Magnet Support &amp; Alignment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Bid Jan 2011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67600" y="4962525"/>
            <a:ext cx="1676400" cy="10572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Warm </a:t>
            </a:r>
            <a:r>
              <a:rPr lang="en-US" b="1" dirty="0" smtClean="0">
                <a:solidFill>
                  <a:srgbClr val="0070C0"/>
                </a:solidFill>
              </a:rPr>
              <a:t>Iron Yoke</a:t>
            </a:r>
            <a:endParaRPr lang="en-US" b="1" dirty="0">
              <a:solidFill>
                <a:srgbClr val="00B050"/>
              </a:solidFill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Bid Jan 2011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6200000" flipH="1">
            <a:off x="1524000" y="1981200"/>
            <a:ext cx="533400" cy="533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3"/>
            <a:endCxn id="7" idx="1"/>
          </p:cNvCxnSpPr>
          <p:nvPr/>
        </p:nvCxnSpPr>
        <p:spPr>
          <a:xfrm>
            <a:off x="1981200" y="3086100"/>
            <a:ext cx="762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3"/>
            <a:endCxn id="15" idx="1"/>
          </p:cNvCxnSpPr>
          <p:nvPr/>
        </p:nvCxnSpPr>
        <p:spPr>
          <a:xfrm>
            <a:off x="3733800" y="3314700"/>
            <a:ext cx="1295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3"/>
            <a:endCxn id="16" idx="1"/>
          </p:cNvCxnSpPr>
          <p:nvPr/>
        </p:nvCxnSpPr>
        <p:spPr>
          <a:xfrm>
            <a:off x="5943600" y="3314700"/>
            <a:ext cx="152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6" idx="3"/>
            <a:endCxn id="17" idx="1"/>
          </p:cNvCxnSpPr>
          <p:nvPr/>
        </p:nvCxnSpPr>
        <p:spPr>
          <a:xfrm>
            <a:off x="7391400" y="3314700"/>
            <a:ext cx="228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3" idx="2"/>
            <a:endCxn id="16" idx="0"/>
          </p:cNvCxnSpPr>
          <p:nvPr/>
        </p:nvCxnSpPr>
        <p:spPr>
          <a:xfrm rot="16200000" flipH="1">
            <a:off x="5848350" y="1771650"/>
            <a:ext cx="76200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4" idx="2"/>
            <a:endCxn id="16" idx="0"/>
          </p:cNvCxnSpPr>
          <p:nvPr/>
        </p:nvCxnSpPr>
        <p:spPr>
          <a:xfrm rot="5400000">
            <a:off x="7181850" y="1847850"/>
            <a:ext cx="381000" cy="12573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1" idx="2"/>
          </p:cNvCxnSpPr>
          <p:nvPr/>
        </p:nvCxnSpPr>
        <p:spPr>
          <a:xfrm rot="5400000" flipH="1" flipV="1">
            <a:off x="1256507" y="6133306"/>
            <a:ext cx="228600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1" idx="0"/>
            <a:endCxn id="10" idx="2"/>
          </p:cNvCxnSpPr>
          <p:nvPr/>
        </p:nvCxnSpPr>
        <p:spPr>
          <a:xfrm rot="5400000" flipH="1" flipV="1">
            <a:off x="1276351" y="5429251"/>
            <a:ext cx="228599" cy="381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0" idx="0"/>
          </p:cNvCxnSpPr>
          <p:nvPr/>
        </p:nvCxnSpPr>
        <p:spPr>
          <a:xfrm rot="5400000" flipH="1" flipV="1">
            <a:off x="1733550" y="3790157"/>
            <a:ext cx="794" cy="6484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8" idx="0"/>
            <a:endCxn id="16" idx="2"/>
          </p:cNvCxnSpPr>
          <p:nvPr/>
        </p:nvCxnSpPr>
        <p:spPr>
          <a:xfrm rot="16200000" flipV="1">
            <a:off x="6410325" y="4295775"/>
            <a:ext cx="762000" cy="952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9" idx="0"/>
            <a:endCxn id="16" idx="2"/>
          </p:cNvCxnSpPr>
          <p:nvPr/>
        </p:nvCxnSpPr>
        <p:spPr>
          <a:xfrm rot="16200000" flipV="1">
            <a:off x="7024688" y="3681413"/>
            <a:ext cx="1000125" cy="15621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8" name="TextBox 120"/>
          <p:cNvSpPr txBox="1">
            <a:spLocks noChangeArrowheads="1"/>
          </p:cNvSpPr>
          <p:nvPr/>
        </p:nvSpPr>
        <p:spPr bwMode="auto">
          <a:xfrm>
            <a:off x="228600" y="152400"/>
            <a:ext cx="861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/>
              <a:t>SHMS SC Magnet System Plan</a:t>
            </a:r>
          </a:p>
        </p:txBody>
      </p:sp>
      <p:sp>
        <p:nvSpPr>
          <p:cNvPr id="10269" name="Date Placeholder 2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9D2DC1-C78E-44F1-BBDE-85CDC8F5250C}" type="datetime1">
              <a:rPr lang="en-US"/>
              <a:pPr/>
              <a:t>1/14/2011</a:t>
            </a:fld>
            <a:endParaRPr lang="en-US"/>
          </a:p>
        </p:txBody>
      </p:sp>
      <p:sp>
        <p:nvSpPr>
          <p:cNvPr id="10270" name="Slide Number Placeholder 3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5F9089-5DCD-4926-9D58-903E4DA1AF8D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2010 Lehman Review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JLAB Supplied Magnet components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914400"/>
          <a:ext cx="8458198" cy="550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606"/>
                <a:gridCol w="1313895"/>
                <a:gridCol w="903303"/>
                <a:gridCol w="1231777"/>
                <a:gridCol w="1642369"/>
                <a:gridCol w="15602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Contractor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Cost K$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Delivery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Conductor substrate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Freeport </a:t>
                      </a:r>
                      <a:r>
                        <a:rPr lang="en-US" dirty="0" err="1" smtClean="0"/>
                        <a:t>McMoran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240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Nov/Dec</a:t>
                      </a:r>
                      <a:r>
                        <a:rPr lang="en-US" baseline="0" dirty="0" smtClean="0"/>
                        <a:t> 2010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Conductor wave soldering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260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Solder trials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</a:t>
                      </a:r>
                      <a:r>
                        <a:rPr lang="en-US" baseline="0" dirty="0" smtClean="0"/>
                        <a:t> 2011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Current Leads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Amer. Magnetics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Nov 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Delivered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Cryo</a:t>
                      </a:r>
                      <a:r>
                        <a:rPr lang="en-US" dirty="0" smtClean="0"/>
                        <a:t> Control reservoir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Meyer Tool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 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CCR 2 &amp; 3 </a:t>
                      </a:r>
                      <a:r>
                        <a:rPr lang="en-US" dirty="0" err="1" smtClean="0"/>
                        <a:t>Fab</a:t>
                      </a:r>
                      <a:r>
                        <a:rPr lang="en-US" baseline="0" dirty="0" smtClean="0"/>
                        <a:t> Done Jan 11 Tested Feb 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#1</a:t>
                      </a:r>
                      <a:r>
                        <a:rPr lang="en-US" baseline="0" dirty="0" smtClean="0"/>
                        <a:t>    June 10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2&amp;3   Feb. 11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4,5&amp;6 Aug 11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DC Power system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Danfysik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865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Awarded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9/24/10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Mo for 2</a:t>
                      </a:r>
                    </a:p>
                    <a:p>
                      <a:r>
                        <a:rPr lang="en-US" dirty="0" smtClean="0"/>
                        <a:t>18 Mo for 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PLC based Magnet controls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JLAB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360 FY10</a:t>
                      </a:r>
                    </a:p>
                    <a:p>
                      <a:pPr algn="ctr"/>
                      <a:r>
                        <a:rPr lang="en-US" dirty="0" smtClean="0"/>
                        <a:t>150 FY 11</a:t>
                      </a:r>
                    </a:p>
                    <a:p>
                      <a:pPr algn="ctr"/>
                      <a:r>
                        <a:rPr lang="en-US" dirty="0" smtClean="0"/>
                        <a:t>500 FY 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PLC rack 95 %</a:t>
                      </a:r>
                    </a:p>
                    <a:p>
                      <a:r>
                        <a:rPr lang="en-US" dirty="0" smtClean="0"/>
                        <a:t>HB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dirty="0" smtClean="0"/>
                        <a:t>rack 90 %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Q1Q2Q3D  90%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</a:t>
                      </a:r>
                      <a:r>
                        <a:rPr lang="en-US" baseline="0" dirty="0" smtClean="0"/>
                        <a:t> 2011</a:t>
                      </a:r>
                    </a:p>
                    <a:p>
                      <a:r>
                        <a:rPr lang="en-US" baseline="0" dirty="0" smtClean="0"/>
                        <a:t>Jan 2011</a:t>
                      </a:r>
                    </a:p>
                    <a:p>
                      <a:r>
                        <a:rPr lang="en-US" baseline="0" dirty="0" smtClean="0"/>
                        <a:t>Dec 2010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Yoke steel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TBD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Apr.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1266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CB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Bid Jan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2011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18 Mo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4771 K$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Components</a:t>
            </a:r>
            <a:endParaRPr lang="en-US" dirty="0"/>
          </a:p>
        </p:txBody>
      </p:sp>
      <p:pic>
        <p:nvPicPr>
          <p:cNvPr id="6" name="Content Placeholder 5" descr="DSC016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475463" y="2801137"/>
            <a:ext cx="4038600" cy="2703526"/>
          </a:xfrm>
        </p:spPr>
      </p:pic>
      <p:pic>
        <p:nvPicPr>
          <p:cNvPr id="7" name="Content Placeholder 6" descr="P42300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67000"/>
            <a:ext cx="4038600" cy="3028950"/>
          </a:xfr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4876800" y="1371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Burnout  Resistant Current Leads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12192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Cryo</a:t>
            </a:r>
            <a:r>
              <a:rPr lang="en-US" dirty="0" smtClean="0"/>
              <a:t>-Reservoir Article 1</a:t>
            </a:r>
          </a:p>
          <a:p>
            <a:pPr algn="ctr"/>
            <a:r>
              <a:rPr lang="en-US" dirty="0" smtClean="0"/>
              <a:t>Installed  and tested</a:t>
            </a:r>
          </a:p>
          <a:p>
            <a:pPr algn="ctr"/>
            <a:r>
              <a:rPr lang="en-US" dirty="0" smtClean="0"/>
              <a:t>on Hall D Solenoid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</a:t>
            </a:r>
            <a:r>
              <a:rPr lang="en-US" dirty="0" smtClean="0"/>
              <a:t> Reservoirs for HB and Q1</a:t>
            </a:r>
            <a:endParaRPr lang="en-US" dirty="0"/>
          </a:p>
        </p:txBody>
      </p:sp>
      <p:pic>
        <p:nvPicPr>
          <p:cNvPr id="6" name="Content Placeholder 5" descr="DSC01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SHMS Dipole and Q2Q3 Superconductor fabrication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Copper channel at FMM</a:t>
            </a:r>
            <a:endParaRPr lang="en-US" dirty="0"/>
          </a:p>
        </p:txBody>
      </p:sp>
      <p:pic>
        <p:nvPicPr>
          <p:cNvPr id="6" name="Content Placeholder 5" descr="JLAB Production Ree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635524"/>
            <a:ext cx="4039985" cy="3029989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Wave soldering at AESS</a:t>
            </a:r>
            <a:endParaRPr lang="en-US" dirty="0"/>
          </a:p>
        </p:txBody>
      </p:sp>
      <p:pic>
        <p:nvPicPr>
          <p:cNvPr id="5" name="Content Placeholder 4" descr="Trial1_2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803857"/>
            <a:ext cx="4039985" cy="269332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SHMS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Superconducting(SC) Magnet Status</a:t>
            </a:r>
          </a:p>
          <a:p>
            <a:r>
              <a:rPr lang="en-US" dirty="0" smtClean="0"/>
              <a:t>SC Magnet JLAB Components status</a:t>
            </a:r>
          </a:p>
          <a:p>
            <a:r>
              <a:rPr lang="en-US" dirty="0" smtClean="0"/>
              <a:t>Support Structure/Shield House status</a:t>
            </a:r>
          </a:p>
          <a:p>
            <a:r>
              <a:rPr lang="en-US" dirty="0" smtClean="0"/>
              <a:t>Hall C infrastructure </a:t>
            </a:r>
            <a:r>
              <a:rPr lang="en-US" dirty="0" smtClean="0"/>
              <a:t>status</a:t>
            </a:r>
            <a:endParaRPr lang="en-US" dirty="0" smtClean="0"/>
          </a:p>
          <a:p>
            <a:r>
              <a:rPr lang="en-US" dirty="0" smtClean="0"/>
              <a:t>Installation Planning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US" dirty="0" smtClean="0"/>
              <a:t>Magnet Components </a:t>
            </a:r>
            <a:r>
              <a:rPr lang="en-US" sz="2400" dirty="0" smtClean="0"/>
              <a:t>(Aug 2010)</a:t>
            </a:r>
            <a:endParaRPr lang="en-US" sz="2400" dirty="0"/>
          </a:p>
        </p:txBody>
      </p:sp>
      <p:pic>
        <p:nvPicPr>
          <p:cNvPr id="1027" name="Picture 3" descr="M:\hallc\www\hallcweb\html\pictures\HallPictures\SHMS\12gev-controls-pics\P5120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14400" y="1219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HB Magnet Control Rack(2010)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1219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SHMS PLC Control Rack(2010)</a:t>
            </a:r>
            <a:endParaRPr lang="en-US" dirty="0"/>
          </a:p>
        </p:txBody>
      </p:sp>
      <p:pic>
        <p:nvPicPr>
          <p:cNvPr id="10" name="Content Placeholder 9" descr="DSC0080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SHMS Control Racks</a:t>
            </a:r>
            <a:br>
              <a:rPr lang="en-US" dirty="0" smtClean="0"/>
            </a:br>
            <a:r>
              <a:rPr lang="en-US" dirty="0" smtClean="0"/>
              <a:t>Q1,Q2,Q3,Dipole Jan 2011</a:t>
            </a:r>
            <a:endParaRPr lang="en-US" dirty="0"/>
          </a:p>
        </p:txBody>
      </p:sp>
      <p:pic>
        <p:nvPicPr>
          <p:cNvPr id="12" name="Content Placeholder 11" descr="DSC00806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581150"/>
            <a:ext cx="6248400" cy="46863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 Components</a:t>
            </a:r>
            <a:br>
              <a:rPr lang="en-US" dirty="0" smtClean="0"/>
            </a:br>
            <a:r>
              <a:rPr lang="en-US" dirty="0" smtClean="0"/>
              <a:t>DC power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5000 A </a:t>
            </a:r>
            <a:r>
              <a:rPr lang="en-US" dirty="0" err="1" smtClean="0"/>
              <a:t>Danfysik</a:t>
            </a:r>
            <a:r>
              <a:rPr lang="en-US" dirty="0" smtClean="0"/>
              <a:t> schematic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/>
              <a:t>Typical </a:t>
            </a:r>
            <a:r>
              <a:rPr lang="en-US" dirty="0" err="1" smtClean="0"/>
              <a:t>Danfysik</a:t>
            </a:r>
            <a:r>
              <a:rPr lang="en-US" dirty="0" smtClean="0"/>
              <a:t> System 8000</a:t>
            </a:r>
          </a:p>
          <a:p>
            <a:pPr algn="ctr"/>
            <a:r>
              <a:rPr lang="en-US" dirty="0" smtClean="0"/>
              <a:t>DC system cabinet</a:t>
            </a:r>
          </a:p>
        </p:txBody>
      </p:sp>
      <p:pic>
        <p:nvPicPr>
          <p:cNvPr id="6" name="Content Placeholder 5" descr="Picture1.pn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05466" y="2174875"/>
            <a:ext cx="3920893" cy="3951288"/>
          </a:xfrm>
        </p:spPr>
      </p:pic>
      <p:pic>
        <p:nvPicPr>
          <p:cNvPr id="7" name="Picture 6" descr="Pictur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2819400"/>
            <a:ext cx="3821876" cy="2706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>
                <a:latin typeface="Arial" charset="0"/>
                <a:cs typeface="Arial" charset="0"/>
              </a:rPr>
              <a:t>Isometric View SHMS Structure</a:t>
            </a:r>
            <a:br>
              <a:rPr lang="en-US" sz="3600" dirty="0" smtClean="0">
                <a:latin typeface="Arial" charset="0"/>
                <a:cs typeface="Arial" charset="0"/>
              </a:rPr>
            </a:br>
            <a:r>
              <a:rPr lang="en-US" sz="3600" dirty="0" smtClean="0">
                <a:latin typeface="Arial" charset="0"/>
                <a:cs typeface="Arial" charset="0"/>
              </a:rPr>
              <a:t>with load locations</a:t>
            </a:r>
          </a:p>
        </p:txBody>
      </p:sp>
      <p:sp>
        <p:nvSpPr>
          <p:cNvPr id="31" name="Subtitle 30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l="8501" t="8348" r="7124" b="9360"/>
          <a:stretch>
            <a:fillRect/>
          </a:stretch>
        </p:blipFill>
        <p:spPr bwMode="auto">
          <a:xfrm>
            <a:off x="0" y="1038225"/>
            <a:ext cx="9144000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Callout 2 4"/>
          <p:cNvSpPr/>
          <p:nvPr/>
        </p:nvSpPr>
        <p:spPr>
          <a:xfrm>
            <a:off x="5429250" y="1543050"/>
            <a:ext cx="3181350" cy="369332"/>
          </a:xfrm>
          <a:prstGeom prst="borderCallout2">
            <a:avLst>
              <a:gd name="adj1" fmla="val 18750"/>
              <a:gd name="adj2" fmla="val 714"/>
              <a:gd name="adj3" fmla="val 18750"/>
              <a:gd name="adj4" fmla="val -16667"/>
              <a:gd name="adj5" fmla="val 196634"/>
              <a:gd name="adj6" fmla="val -62790"/>
            </a:avLst>
          </a:prstGeom>
          <a:noFill/>
          <a:ln w="254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3175">
                  <a:noFill/>
                </a:ln>
                <a:solidFill>
                  <a:srgbClr val="080808"/>
                </a:solidFill>
              </a:rPr>
              <a:t>Utility Platform Leg (6 </a:t>
            </a:r>
            <a:r>
              <a:rPr lang="en-US" dirty="0" smtClean="0">
                <a:ln w="3175">
                  <a:noFill/>
                </a:ln>
                <a:solidFill>
                  <a:srgbClr val="080808"/>
                </a:solidFill>
              </a:rPr>
              <a:t>places)</a:t>
            </a:r>
            <a:endParaRPr lang="en-US" dirty="0">
              <a:ln w="3175">
                <a:noFill/>
              </a:ln>
              <a:solidFill>
                <a:srgbClr val="080808"/>
              </a:solidFill>
            </a:endParaRPr>
          </a:p>
        </p:txBody>
      </p:sp>
      <p:sp>
        <p:nvSpPr>
          <p:cNvPr id="13" name="Line Callout 2 12"/>
          <p:cNvSpPr/>
          <p:nvPr/>
        </p:nvSpPr>
        <p:spPr>
          <a:xfrm>
            <a:off x="3635375" y="1017588"/>
            <a:ext cx="696913" cy="368300"/>
          </a:xfrm>
          <a:prstGeom prst="borderCallout2">
            <a:avLst>
              <a:gd name="adj1" fmla="val 18750"/>
              <a:gd name="adj2" fmla="val 714"/>
              <a:gd name="adj3" fmla="val 18750"/>
              <a:gd name="adj4" fmla="val -16667"/>
              <a:gd name="adj5" fmla="val 279927"/>
              <a:gd name="adj6" fmla="val -196557"/>
            </a:avLst>
          </a:prstGeom>
          <a:noFill/>
          <a:ln w="254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3175">
                  <a:noFill/>
                </a:ln>
                <a:solidFill>
                  <a:srgbClr val="080808"/>
                </a:solidFill>
              </a:rPr>
              <a:t>FSW</a:t>
            </a:r>
          </a:p>
        </p:txBody>
      </p:sp>
      <p:sp>
        <p:nvSpPr>
          <p:cNvPr id="15" name="Line Callout 2 14"/>
          <p:cNvSpPr/>
          <p:nvPr/>
        </p:nvSpPr>
        <p:spPr>
          <a:xfrm>
            <a:off x="76200" y="3543300"/>
            <a:ext cx="1447800" cy="646331"/>
          </a:xfrm>
          <a:prstGeom prst="borderCallout2">
            <a:avLst>
              <a:gd name="adj1" fmla="val 182"/>
              <a:gd name="adj2" fmla="val 11861"/>
              <a:gd name="adj3" fmla="val -82051"/>
              <a:gd name="adj4" fmla="val 12815"/>
              <a:gd name="adj5" fmla="val -203918"/>
              <a:gd name="adj6" fmla="val 96879"/>
            </a:avLst>
          </a:prstGeom>
          <a:noFill/>
          <a:ln w="254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3175">
                  <a:noFill/>
                </a:ln>
                <a:solidFill>
                  <a:srgbClr val="080808"/>
                </a:solidFill>
              </a:rPr>
              <a:t>Horizontal </a:t>
            </a:r>
            <a:r>
              <a:rPr lang="en-US" dirty="0" smtClean="0">
                <a:ln w="3175">
                  <a:noFill/>
                </a:ln>
                <a:solidFill>
                  <a:srgbClr val="080808"/>
                </a:solidFill>
              </a:rPr>
              <a:t>Bender (3 Pl.)</a:t>
            </a:r>
            <a:endParaRPr lang="en-US" dirty="0">
              <a:ln w="3175">
                <a:noFill/>
              </a:ln>
              <a:solidFill>
                <a:srgbClr val="080808"/>
              </a:solidFill>
            </a:endParaRPr>
          </a:p>
        </p:txBody>
      </p:sp>
      <p:sp>
        <p:nvSpPr>
          <p:cNvPr id="16" name="Line Callout 2 15"/>
          <p:cNvSpPr/>
          <p:nvPr/>
        </p:nvSpPr>
        <p:spPr>
          <a:xfrm>
            <a:off x="400050" y="3063875"/>
            <a:ext cx="1050925" cy="368300"/>
          </a:xfrm>
          <a:prstGeom prst="borderCallout2">
            <a:avLst>
              <a:gd name="adj1" fmla="val 24940"/>
              <a:gd name="adj2" fmla="val 101302"/>
              <a:gd name="adj3" fmla="val 23613"/>
              <a:gd name="adj4" fmla="val 112194"/>
              <a:gd name="adj5" fmla="val -160591"/>
              <a:gd name="adj6" fmla="val 116537"/>
            </a:avLst>
          </a:prstGeom>
          <a:noFill/>
          <a:ln w="254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3175">
                  <a:noFill/>
                </a:ln>
                <a:solidFill>
                  <a:srgbClr val="080808"/>
                </a:solidFill>
              </a:rPr>
              <a:t>Q1 (4 pl.)</a:t>
            </a:r>
          </a:p>
        </p:txBody>
      </p:sp>
      <p:sp>
        <p:nvSpPr>
          <p:cNvPr id="22" name="Line Callout 2 21"/>
          <p:cNvSpPr/>
          <p:nvPr/>
        </p:nvSpPr>
        <p:spPr>
          <a:xfrm>
            <a:off x="2422525" y="5508625"/>
            <a:ext cx="1433513" cy="369888"/>
          </a:xfrm>
          <a:prstGeom prst="borderCallout2">
            <a:avLst>
              <a:gd name="adj1" fmla="val 24940"/>
              <a:gd name="adj2" fmla="val 101302"/>
              <a:gd name="adj3" fmla="val 23613"/>
              <a:gd name="adj4" fmla="val 118247"/>
              <a:gd name="adj5" fmla="val -361752"/>
              <a:gd name="adj6" fmla="val 163778"/>
            </a:avLst>
          </a:prstGeom>
          <a:noFill/>
          <a:ln w="254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3175">
                  <a:noFill/>
                </a:ln>
                <a:solidFill>
                  <a:srgbClr val="080808"/>
                </a:solidFill>
              </a:rPr>
              <a:t>Dipole (4 pl.)</a:t>
            </a:r>
          </a:p>
        </p:txBody>
      </p:sp>
      <p:sp>
        <p:nvSpPr>
          <p:cNvPr id="23" name="Line Callout 2 22"/>
          <p:cNvSpPr/>
          <p:nvPr/>
        </p:nvSpPr>
        <p:spPr>
          <a:xfrm>
            <a:off x="788988" y="4308475"/>
            <a:ext cx="1050925" cy="369888"/>
          </a:xfrm>
          <a:prstGeom prst="borderCallout2">
            <a:avLst>
              <a:gd name="adj1" fmla="val 24940"/>
              <a:gd name="adj2" fmla="val 101302"/>
              <a:gd name="adj3" fmla="val 23613"/>
              <a:gd name="adj4" fmla="val 112194"/>
              <a:gd name="adj5" fmla="val -364846"/>
              <a:gd name="adj6" fmla="val 143711"/>
            </a:avLst>
          </a:prstGeom>
          <a:noFill/>
          <a:ln w="254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3175">
                  <a:noFill/>
                </a:ln>
                <a:solidFill>
                  <a:srgbClr val="080808"/>
                </a:solidFill>
              </a:rPr>
              <a:t>Q2 (4 pl.)</a:t>
            </a:r>
          </a:p>
        </p:txBody>
      </p:sp>
      <p:sp>
        <p:nvSpPr>
          <p:cNvPr id="24" name="Line Callout 2 23"/>
          <p:cNvSpPr/>
          <p:nvPr/>
        </p:nvSpPr>
        <p:spPr>
          <a:xfrm>
            <a:off x="1622425" y="4960938"/>
            <a:ext cx="1052513" cy="368300"/>
          </a:xfrm>
          <a:prstGeom prst="borderCallout2">
            <a:avLst>
              <a:gd name="adj1" fmla="val 24940"/>
              <a:gd name="adj2" fmla="val 101302"/>
              <a:gd name="adj3" fmla="val 23613"/>
              <a:gd name="adj4" fmla="val 112194"/>
              <a:gd name="adj5" fmla="val -405078"/>
              <a:gd name="adj6" fmla="val 142624"/>
            </a:avLst>
          </a:prstGeom>
          <a:noFill/>
          <a:ln w="254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3175">
                  <a:noFill/>
                </a:ln>
                <a:solidFill>
                  <a:srgbClr val="080808"/>
                </a:solidFill>
              </a:rPr>
              <a:t>Q3 (4 pl.)</a:t>
            </a:r>
          </a:p>
        </p:txBody>
      </p:sp>
      <p:sp>
        <p:nvSpPr>
          <p:cNvPr id="25" name="Line Callout 2 24"/>
          <p:cNvSpPr/>
          <p:nvPr/>
        </p:nvSpPr>
        <p:spPr>
          <a:xfrm>
            <a:off x="3703638" y="6126163"/>
            <a:ext cx="1431925" cy="369887"/>
          </a:xfrm>
          <a:prstGeom prst="borderCallout2">
            <a:avLst>
              <a:gd name="adj1" fmla="val 24940"/>
              <a:gd name="adj2" fmla="val 101302"/>
              <a:gd name="adj3" fmla="val 23613"/>
              <a:gd name="adj4" fmla="val 118247"/>
              <a:gd name="adj5" fmla="val -442216"/>
              <a:gd name="adj6" fmla="val 221225"/>
            </a:avLst>
          </a:prstGeom>
          <a:noFill/>
          <a:ln w="254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3175">
                  <a:noFill/>
                </a:ln>
                <a:solidFill>
                  <a:srgbClr val="080808"/>
                </a:solidFill>
              </a:rPr>
              <a:t>Shield Hut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 cstate="print"/>
          <a:srcRect t="9389" b="7578"/>
          <a:stretch>
            <a:fillRect/>
          </a:stretch>
        </p:blipFill>
        <p:spPr bwMode="auto">
          <a:xfrm>
            <a:off x="0" y="857250"/>
            <a:ext cx="9144000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762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dirty="0" smtClean="0">
                <a:ea typeface="+mj-ea"/>
                <a:cs typeface="Arial" charset="0"/>
              </a:rPr>
              <a:t>SHMS Structure </a:t>
            </a:r>
            <a:r>
              <a:rPr lang="en-US" sz="3200" dirty="0" smtClean="0">
                <a:ea typeface="+mj-ea"/>
                <a:cs typeface="Arial" charset="0"/>
              </a:rPr>
              <a:t>Isometric </a:t>
            </a:r>
            <a:r>
              <a:rPr lang="en-US" sz="3200" dirty="0">
                <a:ea typeface="+mj-ea"/>
                <a:cs typeface="Arial" charset="0"/>
              </a:rPr>
              <a:t>Skeleton View</a:t>
            </a:r>
            <a:r>
              <a:rPr lang="en-US" sz="4400" dirty="0">
                <a:ea typeface="+mj-ea"/>
                <a:cs typeface="Arial" charset="0"/>
              </a:rPr>
              <a:t> </a:t>
            </a:r>
          </a:p>
        </p:txBody>
      </p:sp>
      <p:sp>
        <p:nvSpPr>
          <p:cNvPr id="7172" name="TextBox 8"/>
          <p:cNvSpPr txBox="1">
            <a:spLocks noChangeArrowheads="1"/>
          </p:cNvSpPr>
          <p:nvPr/>
        </p:nvSpPr>
        <p:spPr bwMode="auto">
          <a:xfrm>
            <a:off x="0" y="5334000"/>
            <a:ext cx="487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Following items hidden to show </a:t>
            </a:r>
            <a:r>
              <a:rPr lang="en-US" dirty="0" smtClean="0"/>
              <a:t>internal structure</a:t>
            </a:r>
            <a:r>
              <a:rPr lang="en-US" dirty="0"/>
              <a:t>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Top, side and bottom </a:t>
            </a:r>
            <a:r>
              <a:rPr lang="en-US" dirty="0" smtClean="0"/>
              <a:t>Plates </a:t>
            </a: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Shield hut upper web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Load patches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Support Structure/Shield House Status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5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00200"/>
                <a:gridCol w="1143000"/>
                <a:gridCol w="990600"/>
                <a:gridCol w="1447800"/>
                <a:gridCol w="1371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Cost(k$)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delivery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Main Bearing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FAG</a:t>
                      </a:r>
                    </a:p>
                    <a:p>
                      <a:r>
                        <a:rPr lang="en-US" dirty="0" err="1" smtClean="0"/>
                        <a:t>Kugelfischer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 K$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Fabrication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Feb 2011 expected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B4C concrete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JLAB</a:t>
                      </a:r>
                    </a:p>
                    <a:p>
                      <a:r>
                        <a:rPr lang="en-US" dirty="0" err="1" smtClean="0"/>
                        <a:t>Branscome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K$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r>
                        <a:rPr lang="en-US" baseline="0" dirty="0" smtClean="0"/>
                        <a:t> Patent Disc.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Tests</a:t>
                      </a:r>
                      <a:r>
                        <a:rPr lang="en-US" baseline="0" dirty="0" smtClean="0"/>
                        <a:t> and specs done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B4C Panels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JLAB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</a:p>
                    <a:p>
                      <a:r>
                        <a:rPr lang="en-US" dirty="0" smtClean="0"/>
                        <a:t>Patent Disc.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Tests</a:t>
                      </a:r>
                      <a:r>
                        <a:rPr lang="en-US" baseline="0" dirty="0" smtClean="0"/>
                        <a:t> done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Lite</a:t>
                      </a:r>
                      <a:r>
                        <a:rPr lang="en-US" dirty="0" smtClean="0"/>
                        <a:t> weight concrete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JLAB</a:t>
                      </a:r>
                    </a:p>
                    <a:p>
                      <a:r>
                        <a:rPr lang="en-US" dirty="0" err="1" smtClean="0"/>
                        <a:t>Branscome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5 K$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r>
                        <a:rPr lang="en-US" baseline="0" dirty="0" smtClean="0"/>
                        <a:t> Patent Disc.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Tests</a:t>
                      </a:r>
                      <a:r>
                        <a:rPr lang="en-US" baseline="0" dirty="0" smtClean="0"/>
                        <a:t> and Specs Done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Steel structure optimization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AMSEC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110</a:t>
                      </a:r>
                      <a:r>
                        <a:rPr lang="en-US" baseline="0" dirty="0" smtClean="0"/>
                        <a:t> K$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 2010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Bogeys&amp;wheels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</a:t>
                      </a:r>
                      <a:r>
                        <a:rPr lang="en-US" baseline="0" dirty="0" smtClean="0"/>
                        <a:t>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~300</a:t>
                      </a:r>
                      <a:r>
                        <a:rPr lang="en-US" baseline="0" dirty="0" smtClean="0"/>
                        <a:t> K$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</a:t>
                      </a:r>
                      <a:r>
                        <a:rPr lang="en-US" baseline="0" dirty="0" smtClean="0"/>
                        <a:t> for bid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 2012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Rail</a:t>
                      </a:r>
                      <a:r>
                        <a:rPr lang="en-US" baseline="0" dirty="0" smtClean="0"/>
                        <a:t> &amp; Rail Base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Apr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50 K$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</a:t>
                      </a:r>
                      <a:r>
                        <a:rPr lang="en-US" baseline="0" dirty="0" smtClean="0"/>
                        <a:t> for Bid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July</a:t>
                      </a:r>
                      <a:r>
                        <a:rPr lang="en-US" baseline="0" dirty="0" smtClean="0"/>
                        <a:t> 2011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Pivot section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~100K$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</a:t>
                      </a:r>
                      <a:r>
                        <a:rPr lang="en-US" baseline="0" dirty="0" smtClean="0"/>
                        <a:t> for Bid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 2011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Quad Section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Drafting/JLAB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June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~100K$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Bid Feb </a:t>
                      </a:r>
                      <a:r>
                        <a:rPr lang="en-US" baseline="0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2012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Double Bogey 3D Model</a:t>
            </a:r>
            <a:br>
              <a:rPr lang="en-US" dirty="0" smtClean="0"/>
            </a:br>
            <a:r>
              <a:rPr lang="en-US" sz="2700" dirty="0" smtClean="0"/>
              <a:t>Awaiting Funds/ Bid Oct 1, 2011</a:t>
            </a:r>
            <a:endParaRPr lang="en-US" sz="27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Dbl Bogey Model</a:t>
            </a:r>
            <a:endParaRPr lang="en-US" dirty="0"/>
          </a:p>
        </p:txBody>
      </p:sp>
      <p:pic>
        <p:nvPicPr>
          <p:cNvPr id="8" name="Content Placeholder 7" descr="3D bogey mode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31651"/>
            <a:ext cx="4040188" cy="243773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DBL bogey drawing</a:t>
            </a:r>
            <a:endParaRPr lang="en-US" dirty="0"/>
          </a:p>
        </p:txBody>
      </p:sp>
      <p:pic>
        <p:nvPicPr>
          <p:cNvPr id="9" name="Content Placeholder 8" descr="3D bogey assembly drawing_sht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588924"/>
            <a:ext cx="4041775" cy="312319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76400" y="1752600"/>
          <a:ext cx="5241925" cy="4064000"/>
        </p:xfrm>
        <a:graphic>
          <a:graphicData uri="http://schemas.openxmlformats.org/presentationml/2006/ole">
            <p:oleObj spid="_x0000_s53253" name="Acrobat Document" r:id="rId3" imgW="30079777" imgH="23316956" progId="AcroExch.Document.7">
              <p:embed/>
            </p:oleObj>
          </a:graphicData>
        </a:graphic>
      </p:graphicFrame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Bearing housing/pivot section</a:t>
            </a:r>
            <a:br>
              <a:rPr lang="en-US" dirty="0" smtClean="0"/>
            </a:br>
            <a:r>
              <a:rPr lang="en-US" sz="3100" dirty="0" smtClean="0"/>
              <a:t>Out to bid Jan 2011/award </a:t>
            </a:r>
            <a:r>
              <a:rPr lang="en-US" sz="3100" dirty="0" smtClean="0"/>
              <a:t>A</a:t>
            </a:r>
            <a:r>
              <a:rPr lang="en-US" sz="3100" dirty="0" smtClean="0"/>
              <a:t>pril 2011</a:t>
            </a:r>
            <a:endParaRPr lang="en-US" sz="31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SHMS Infrastructure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219200"/>
                <a:gridCol w="1371600"/>
                <a:gridCol w="1828800"/>
                <a:gridCol w="1143000"/>
                <a:gridCol w="1371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Bid</a:t>
                      </a:r>
                      <a:r>
                        <a:rPr lang="en-US" baseline="0" dirty="0" smtClean="0"/>
                        <a:t> Documents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Bid 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Award date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Magnet stands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Bid</a:t>
                      </a:r>
                      <a:r>
                        <a:rPr lang="en-US" baseline="0" dirty="0" smtClean="0"/>
                        <a:t> With Yoke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 2011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Dipole Field Clamp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Underway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Bid with Yoke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 2011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Scattering Chamber</a:t>
                      </a:r>
                    </a:p>
                    <a:p>
                      <a:r>
                        <a:rPr lang="en-US" dirty="0" err="1" smtClean="0"/>
                        <a:t>Mods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window metal seals Impossible </a:t>
                      </a:r>
                      <a:r>
                        <a:rPr lang="en-US" dirty="0" err="1" smtClean="0"/>
                        <a:t>mods</a:t>
                      </a:r>
                      <a:r>
                        <a:rPr lang="en-US" baseline="0" dirty="0" smtClean="0"/>
                        <a:t> not needed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shms</a:t>
                      </a:r>
                      <a:r>
                        <a:rPr lang="en-US" baseline="0" dirty="0" smtClean="0"/>
                        <a:t> windows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O-ring seals in house </a:t>
                      </a:r>
                      <a:r>
                        <a:rPr lang="en-US" dirty="0" err="1" smtClean="0"/>
                        <a:t>Fab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SHMS 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Waiting Magnet Vendor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 2012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Cryo</a:t>
                      </a:r>
                      <a:r>
                        <a:rPr lang="en-US" dirty="0" smtClean="0"/>
                        <a:t>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Transfer line</a:t>
                      </a:r>
                    </a:p>
                    <a:p>
                      <a:r>
                        <a:rPr lang="en-US" dirty="0" smtClean="0"/>
                        <a:t>U-Tubes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Feb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 2011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Waiting Q2 Yoke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July</a:t>
                      </a:r>
                      <a:r>
                        <a:rPr lang="en-US" baseline="0" dirty="0" smtClean="0"/>
                        <a:t> 2013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wines\My Documents\shms-noclamp-detector1.png"/>
          <p:cNvPicPr>
            <a:picLocks noChangeAspect="1" noChangeArrowheads="1"/>
          </p:cNvPicPr>
          <p:nvPr/>
        </p:nvPicPr>
        <p:blipFill>
          <a:blip r:embed="rId2" cstate="print"/>
          <a:srcRect r="32167" b="6214"/>
          <a:stretch>
            <a:fillRect/>
          </a:stretch>
        </p:blipFill>
        <p:spPr bwMode="auto">
          <a:xfrm>
            <a:off x="228600" y="152400"/>
            <a:ext cx="7031361" cy="6710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2286000" y="228600"/>
            <a:ext cx="518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Field at Cerenkov , no clamp, </a:t>
            </a:r>
            <a:r>
              <a:rPr lang="en-US" dirty="0" err="1" smtClean="0"/>
              <a:t>Bx</a:t>
            </a:r>
            <a:r>
              <a:rPr lang="en-US" dirty="0" smtClean="0"/>
              <a:t> (-9 to -16 gauss)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ScreenShot0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1613" y="361950"/>
            <a:ext cx="8942387" cy="5630863"/>
          </a:xfrm>
        </p:spPr>
      </p:pic>
      <p:sp>
        <p:nvSpPr>
          <p:cNvPr id="4" name="TextBox 3"/>
          <p:cNvSpPr txBox="1"/>
          <p:nvPr/>
        </p:nvSpPr>
        <p:spPr>
          <a:xfrm>
            <a:off x="457200" y="609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SHMS 11GeV/c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C:\Documents and Settings\wines\My Documents\shms-detector1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9600"/>
            <a:ext cx="12792075" cy="882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 smtClean="0"/>
              <a:t>Field at Cerenkov PMT </a:t>
            </a:r>
            <a:r>
              <a:rPr lang="en-US" sz="2800" dirty="0" smtClean="0"/>
              <a:t>with Clamp </a:t>
            </a:r>
            <a:r>
              <a:rPr lang="en-US" sz="2800" dirty="0" err="1" smtClean="0"/>
              <a:t>Bx</a:t>
            </a:r>
            <a:r>
              <a:rPr lang="en-US" sz="2800" dirty="0" smtClean="0"/>
              <a:t>(-1.4 to 2.8 gauss)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Line and U-Tubes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ChangeAspect="1"/>
          </p:cNvGraphicFramePr>
          <p:nvPr>
            <p:ph idx="1"/>
          </p:nvPr>
        </p:nvGraphicFramePr>
        <p:xfrm>
          <a:off x="1524000" y="1889125"/>
          <a:ext cx="6096000" cy="3944938"/>
        </p:xfrm>
        <a:graphic>
          <a:graphicData uri="http://schemas.openxmlformats.org/presentationml/2006/ole">
            <p:oleObj spid="_x0000_s22531" name="Acrobat Document" r:id="rId3" imgW="11658478" imgH="7543759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3276600" y="6273800"/>
            <a:ext cx="586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                                                  Small plug block around Cryocan </a:t>
            </a:r>
          </a:p>
          <a:p>
            <a:r>
              <a:rPr lang="en-US" sz="1600">
                <a:latin typeface="Calibri" pitchFamily="34" charset="0"/>
              </a:rPr>
              <a:t>When installing removable roof blocks Can not hit or move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550" y="369888"/>
            <a:ext cx="7470775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1638300" y="6291263"/>
            <a:ext cx="1333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Section View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2438400" y="3395663"/>
            <a:ext cx="4518025" cy="1644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SHMS Shielding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Use B4C loaded concrete on high rate sides</a:t>
            </a:r>
          </a:p>
          <a:p>
            <a:pPr>
              <a:buNone/>
            </a:pPr>
            <a:r>
              <a:rPr lang="en-US" dirty="0" smtClean="0"/>
              <a:t>    where thick Boron (5-7 inches) required</a:t>
            </a:r>
          </a:p>
          <a:p>
            <a:r>
              <a:rPr lang="en-US" dirty="0" smtClean="0"/>
              <a:t>Use B4C loaded “counter top material” where “thin” B4C is required ~ ½ inch</a:t>
            </a:r>
          </a:p>
          <a:p>
            <a:r>
              <a:rPr lang="en-US" dirty="0" smtClean="0"/>
              <a:t>Use light weight concrete for Shield House with recycled plastic(20% by volume) added to enhance Neutron </a:t>
            </a:r>
            <a:r>
              <a:rPr lang="en-US" dirty="0" err="1" smtClean="0"/>
              <a:t>thermalazation</a:t>
            </a:r>
            <a:r>
              <a:rPr lang="en-US" dirty="0" smtClean="0"/>
              <a:t> &amp; save weight</a:t>
            </a:r>
          </a:p>
          <a:p>
            <a:r>
              <a:rPr lang="en-US" dirty="0" smtClean="0"/>
              <a:t>All three shielding systems are the subject of patent disclosures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9598" t="14006" r="28580" b="49049"/>
          <a:stretch>
            <a:fillRect/>
          </a:stretch>
        </p:blipFill>
        <p:spPr bwMode="auto">
          <a:xfrm>
            <a:off x="630238" y="0"/>
            <a:ext cx="4799012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18130"/>
          <a:stretch>
            <a:fillRect/>
          </a:stretch>
        </p:blipFill>
        <p:spPr bwMode="auto">
          <a:xfrm>
            <a:off x="5595938" y="2401888"/>
            <a:ext cx="3217862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4" cstate="print"/>
          <a:srcRect r="-6931" b="-2634"/>
          <a:stretch>
            <a:fillRect/>
          </a:stretch>
        </p:blipFill>
        <p:spPr bwMode="auto">
          <a:xfrm>
            <a:off x="6292850" y="361950"/>
            <a:ext cx="270192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5" cstate="print"/>
          <a:srcRect l="40175" t="32135" r="36630" b="20032"/>
          <a:stretch>
            <a:fillRect/>
          </a:stretch>
        </p:blipFill>
        <p:spPr bwMode="auto">
          <a:xfrm>
            <a:off x="342900" y="4395788"/>
            <a:ext cx="150495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1785938" y="0"/>
            <a:ext cx="8447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Boron Carbide Concrete Mix Results </a:t>
            </a:r>
            <a:r>
              <a:rPr lang="en-US" sz="1200" b="1"/>
              <a:t>(mix can be pumped from a truck) </a:t>
            </a:r>
            <a:endParaRPr lang="en-US" sz="1200"/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0313" y="4635500"/>
            <a:ext cx="25209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2"/>
          <p:cNvPicPr>
            <a:picLocks noChangeAspect="1" noChangeArrowheads="1"/>
          </p:cNvPicPr>
          <p:nvPr/>
        </p:nvPicPr>
        <p:blipFill>
          <a:blip r:embed="rId7" cstate="print"/>
          <a:srcRect l="20335" t="22650" r="17934" b="11929"/>
          <a:stretch>
            <a:fillRect/>
          </a:stretch>
        </p:blipFill>
        <p:spPr bwMode="auto">
          <a:xfrm>
            <a:off x="3971925" y="4821238"/>
            <a:ext cx="2047875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2"/>
          <p:cNvPicPr>
            <a:picLocks noChangeAspect="1" noChangeArrowheads="1"/>
          </p:cNvPicPr>
          <p:nvPr/>
        </p:nvPicPr>
        <p:blipFill>
          <a:blip r:embed="rId8" cstate="print"/>
          <a:srcRect l="10835" r="9976" b="17001"/>
          <a:stretch>
            <a:fillRect/>
          </a:stretch>
        </p:blipFill>
        <p:spPr bwMode="auto">
          <a:xfrm>
            <a:off x="2133600" y="4410075"/>
            <a:ext cx="1666875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6677025" y="6334125"/>
            <a:ext cx="1838325" cy="4095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/>
              <a:t>    Mixing / Checking</a:t>
            </a:r>
          </a:p>
          <a:p>
            <a:pPr>
              <a:defRPr/>
            </a:pPr>
            <a:r>
              <a:rPr lang="en-US" sz="1200" b="1" dirty="0"/>
              <a:t>(also used a power mixer)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6715125" y="2009775"/>
            <a:ext cx="1866900" cy="2667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/>
              <a:t>Boron Carbide Powder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6438900" y="4333875"/>
            <a:ext cx="1952625" cy="2571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/>
              <a:t>Measuring / Recording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971550" y="6486525"/>
            <a:ext cx="1819275" cy="2571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/>
              <a:t>Measuring / Breaking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3952875" y="6448425"/>
            <a:ext cx="2105025" cy="2571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400" b="1" dirty="0"/>
              <a:t>Different Samples /Mixes</a:t>
            </a:r>
            <a:endParaRPr lang="en-US" sz="1400" dirty="0"/>
          </a:p>
        </p:txBody>
      </p:sp>
      <p:sp>
        <p:nvSpPr>
          <p:cNvPr id="21519" name="TextBox 18"/>
          <p:cNvSpPr txBox="1">
            <a:spLocks noChangeArrowheads="1"/>
          </p:cNvSpPr>
          <p:nvPr/>
        </p:nvSpPr>
        <p:spPr bwMode="auto">
          <a:xfrm>
            <a:off x="2771775" y="3619500"/>
            <a:ext cx="2762250" cy="7080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Note compared to</a:t>
            </a:r>
          </a:p>
          <a:p>
            <a:r>
              <a:rPr lang="en-US" sz="1000"/>
              <a:t>Boron Carbide Dry Powder Packing</a:t>
            </a:r>
          </a:p>
          <a:p>
            <a:r>
              <a:rPr lang="en-US" sz="1000" b="1">
                <a:solidFill>
                  <a:srgbClr val="7030A0"/>
                </a:solidFill>
              </a:rPr>
              <a:t>Max dry pack density 1.44 g/cc</a:t>
            </a:r>
          </a:p>
          <a:p>
            <a:r>
              <a:rPr lang="en-US" sz="1000" b="1">
                <a:solidFill>
                  <a:srgbClr val="7030A0"/>
                </a:solidFill>
              </a:rPr>
              <a:t>JLAB Max dry pack density 1.31 g/cc</a:t>
            </a:r>
          </a:p>
        </p:txBody>
      </p:sp>
      <p:sp>
        <p:nvSpPr>
          <p:cNvPr id="21520" name="TextBox 19"/>
          <p:cNvSpPr txBox="1">
            <a:spLocks noChangeArrowheads="1"/>
          </p:cNvSpPr>
          <p:nvPr/>
        </p:nvSpPr>
        <p:spPr bwMode="auto">
          <a:xfrm>
            <a:off x="704850" y="1638300"/>
            <a:ext cx="1152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7030A0"/>
                </a:solidFill>
              </a:rPr>
              <a:t>(Or 1.30 g/cc)</a:t>
            </a:r>
          </a:p>
        </p:txBody>
      </p:sp>
      <p:sp>
        <p:nvSpPr>
          <p:cNvPr id="21521" name="TextBox 20"/>
          <p:cNvSpPr txBox="1">
            <a:spLocks noChangeArrowheads="1"/>
          </p:cNvSpPr>
          <p:nvPr/>
        </p:nvSpPr>
        <p:spPr bwMode="auto">
          <a:xfrm>
            <a:off x="704850" y="2619375"/>
            <a:ext cx="1152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7030A0"/>
                </a:solidFill>
              </a:rPr>
              <a:t>(Or 1.36 g/cc)</a:t>
            </a:r>
          </a:p>
        </p:txBody>
      </p:sp>
      <p:sp>
        <p:nvSpPr>
          <p:cNvPr id="21522" name="TextBox 21"/>
          <p:cNvSpPr txBox="1">
            <a:spLocks noChangeArrowheads="1"/>
          </p:cNvSpPr>
          <p:nvPr/>
        </p:nvSpPr>
        <p:spPr bwMode="auto">
          <a:xfrm>
            <a:off x="704850" y="3590925"/>
            <a:ext cx="1152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7030A0"/>
                </a:solidFill>
              </a:rPr>
              <a:t>(Or 1.42 g/cc)</a:t>
            </a:r>
          </a:p>
        </p:txBody>
      </p:sp>
      <p:sp>
        <p:nvSpPr>
          <p:cNvPr id="21523" name="TextBox 22"/>
          <p:cNvSpPr txBox="1">
            <a:spLocks noChangeArrowheads="1"/>
          </p:cNvSpPr>
          <p:nvPr/>
        </p:nvSpPr>
        <p:spPr bwMode="auto">
          <a:xfrm>
            <a:off x="685800" y="657225"/>
            <a:ext cx="1152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7030A0"/>
                </a:solidFill>
              </a:rPr>
              <a:t>(Or 1.24 g/cc)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952625" y="1"/>
            <a:ext cx="6429375" cy="304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b="1" dirty="0" smtClean="0"/>
              <a:t>B4C Shielding Panels </a:t>
            </a:r>
            <a:r>
              <a:rPr lang="en-US" sz="2000" b="1" dirty="0" smtClean="0"/>
              <a:t> </a:t>
            </a:r>
            <a:r>
              <a:rPr lang="en-US" sz="1600" dirty="0" smtClean="0"/>
              <a:t>Bert Metzger and Marble Impressions</a:t>
            </a:r>
            <a:endParaRPr lang="en-US" sz="1600" dirty="0" smtClean="0"/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6300" y="412750"/>
            <a:ext cx="43243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3" y="422275"/>
            <a:ext cx="3852862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3667125" y="5449888"/>
            <a:ext cx="52006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Three B4C Samples were made by weight </a:t>
            </a:r>
            <a:br>
              <a:rPr lang="en-US" sz="1200"/>
            </a:br>
            <a:r>
              <a:rPr lang="en-US" sz="1200"/>
              <a:t>6" x 6" x 3/8" </a:t>
            </a:r>
            <a:br>
              <a:rPr lang="en-US" sz="1200"/>
            </a:br>
            <a:r>
              <a:rPr lang="en-US" sz="1200"/>
              <a:t/>
            </a:r>
            <a:br>
              <a:rPr lang="en-US" sz="1200"/>
            </a:br>
            <a:r>
              <a:rPr lang="en-US" sz="1200"/>
              <a:t>1_Fine B4C                                             (60% B4C 40% Resin) </a:t>
            </a:r>
          </a:p>
          <a:p>
            <a:r>
              <a:rPr lang="en-US" sz="1200"/>
              <a:t>2_Course B4C                                         (60% B4C 40% Resin) </a:t>
            </a:r>
          </a:p>
          <a:p>
            <a:r>
              <a:rPr lang="en-US" sz="1200"/>
              <a:t>3_Course and Fine B4C (50/50 mix)       (60% B4C 40% Resin) </a:t>
            </a:r>
            <a:br>
              <a:rPr lang="en-US" sz="1200"/>
            </a:br>
            <a:r>
              <a:rPr lang="en-US" sz="1200"/>
              <a:t/>
            </a:r>
            <a:br>
              <a:rPr lang="en-US" sz="1200"/>
            </a:br>
            <a:endParaRPr lang="en-US" sz="1200"/>
          </a:p>
        </p:txBody>
      </p:sp>
      <p:pic>
        <p:nvPicPr>
          <p:cNvPr id="2054" name="Picture 6" descr="PB1900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6963" y="3000375"/>
            <a:ext cx="3973512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190500" y="2543175"/>
            <a:ext cx="43338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</a:t>
            </a:r>
          </a:p>
          <a:p>
            <a:r>
              <a:rPr lang="en-US" sz="1200"/>
              <a:t>Cultured Marble counter tops are made with</a:t>
            </a:r>
          </a:p>
          <a:p>
            <a:r>
              <a:rPr lang="en-US" sz="1200"/>
              <a:t>POLYLITE (the glue) NOROX (The Hardener)</a:t>
            </a:r>
          </a:p>
          <a:p>
            <a:r>
              <a:rPr lang="en-US" sz="1200"/>
              <a:t>And 60% Calcium Carbonate (the marble filler material)</a:t>
            </a:r>
          </a:p>
          <a:p>
            <a:endParaRPr lang="en-US" sz="1200"/>
          </a:p>
          <a:p>
            <a:r>
              <a:rPr lang="en-US" sz="1200"/>
              <a:t>Replaced the Calcium Carbonate with 60% B4C</a:t>
            </a:r>
          </a:p>
          <a:p>
            <a:r>
              <a:rPr lang="en-US" sz="1200"/>
              <a:t>(particle size is about the same)</a:t>
            </a:r>
          </a:p>
          <a:p>
            <a:r>
              <a:rPr lang="en-US" sz="1200"/>
              <a:t>Panels can be made at any counter top maker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590550" y="2249488"/>
            <a:ext cx="16383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Calcium Carbonate</a:t>
            </a:r>
          </a:p>
        </p:txBody>
      </p:sp>
      <p:sp>
        <p:nvSpPr>
          <p:cNvPr id="2057" name="TextBox 9"/>
          <p:cNvSpPr txBox="1">
            <a:spLocks noChangeArrowheads="1"/>
          </p:cNvSpPr>
          <p:nvPr/>
        </p:nvSpPr>
        <p:spPr bwMode="auto">
          <a:xfrm>
            <a:off x="7324725" y="2716213"/>
            <a:ext cx="16383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Cultured marble </a:t>
            </a:r>
          </a:p>
        </p:txBody>
      </p:sp>
      <p:sp>
        <p:nvSpPr>
          <p:cNvPr id="2058" name="TextBox 10"/>
          <p:cNvSpPr txBox="1">
            <a:spLocks noChangeArrowheads="1"/>
          </p:cNvSpPr>
          <p:nvPr/>
        </p:nvSpPr>
        <p:spPr bwMode="auto">
          <a:xfrm>
            <a:off x="5257800" y="2716213"/>
            <a:ext cx="16383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B4C Sample</a:t>
            </a:r>
          </a:p>
        </p:txBody>
      </p:sp>
      <p:sp>
        <p:nvSpPr>
          <p:cNvPr id="2059" name="TextBox 11"/>
          <p:cNvSpPr txBox="1">
            <a:spLocks noChangeArrowheads="1"/>
          </p:cNvSpPr>
          <p:nvPr/>
        </p:nvSpPr>
        <p:spPr bwMode="auto">
          <a:xfrm>
            <a:off x="2933700" y="2239963"/>
            <a:ext cx="685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B4C</a:t>
            </a:r>
          </a:p>
        </p:txBody>
      </p:sp>
      <p:sp>
        <p:nvSpPr>
          <p:cNvPr id="2060" name="TextBox 12"/>
          <p:cNvSpPr txBox="1">
            <a:spLocks noChangeArrowheads="1"/>
          </p:cNvSpPr>
          <p:nvPr/>
        </p:nvSpPr>
        <p:spPr bwMode="auto">
          <a:xfrm>
            <a:off x="6286500" y="5116513"/>
            <a:ext cx="16383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B4C Samples</a:t>
            </a:r>
          </a:p>
        </p:txBody>
      </p:sp>
      <p:pic>
        <p:nvPicPr>
          <p:cNvPr id="2061" name="Picture 13" descr="drill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8550" y="4283075"/>
            <a:ext cx="18827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Light weight concrete testing</a:t>
            </a:r>
            <a:br>
              <a:rPr lang="en-US" dirty="0" smtClean="0"/>
            </a:br>
            <a:r>
              <a:rPr lang="en-US" sz="3100" dirty="0" smtClean="0"/>
              <a:t>4400 psi at 56 days</a:t>
            </a:r>
            <a:endParaRPr lang="en-US" sz="3100" dirty="0"/>
          </a:p>
        </p:txBody>
      </p:sp>
      <p:pic>
        <p:nvPicPr>
          <p:cNvPr id="7" name="Content Placeholder 6" descr="PC0700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Content Placeholder 7" descr="PC0700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planning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Qweak</a:t>
            </a:r>
            <a:r>
              <a:rPr lang="en-US" dirty="0" smtClean="0"/>
              <a:t> experiment occupies much of Hall C</a:t>
            </a:r>
          </a:p>
          <a:p>
            <a:r>
              <a:rPr lang="en-US" dirty="0" smtClean="0"/>
              <a:t>Legacy equipment remains in Hall</a:t>
            </a:r>
          </a:p>
          <a:p>
            <a:pPr>
              <a:buNone/>
            </a:pPr>
            <a:r>
              <a:rPr lang="en-US" dirty="0" smtClean="0"/>
              <a:t>    (SOS, HKS, parts of G0,….)</a:t>
            </a:r>
          </a:p>
          <a:p>
            <a:r>
              <a:rPr lang="en-US" dirty="0" smtClean="0"/>
              <a:t>Space must be cleared for SHMS assembly</a:t>
            </a:r>
          </a:p>
          <a:p>
            <a:r>
              <a:rPr lang="en-US" dirty="0" smtClean="0"/>
              <a:t>Cryogenic system must be restarted</a:t>
            </a:r>
          </a:p>
          <a:p>
            <a:r>
              <a:rPr lang="en-US" dirty="0" smtClean="0"/>
              <a:t>HMS must be re-cooled for early testing of SHMS components &amp; commissioned for 11 </a:t>
            </a:r>
            <a:r>
              <a:rPr lang="en-US" dirty="0" err="1" smtClean="0"/>
              <a:t>GeV</a:t>
            </a:r>
            <a:r>
              <a:rPr lang="en-US" dirty="0" smtClean="0"/>
              <a:t> Physics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of Hall C with </a:t>
            </a:r>
            <a:r>
              <a:rPr lang="en-US" dirty="0" err="1" smtClean="0"/>
              <a:t>Qweak</a:t>
            </a:r>
            <a:endParaRPr lang="en-US" dirty="0"/>
          </a:p>
        </p:txBody>
      </p:sp>
      <p:pic>
        <p:nvPicPr>
          <p:cNvPr id="4" name="Content Placeholder 3" descr="STIT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8590" y="1600200"/>
            <a:ext cx="7146820" cy="45259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SHM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18E47F-13E9-4DAB-A329-36BEBD15D3A0}" type="datetime1">
              <a:rPr lang="en-US"/>
              <a:pPr/>
              <a:t>1/14/2011</a:t>
            </a:fld>
            <a:endParaRPr lang="en-US"/>
          </a:p>
        </p:txBody>
      </p:sp>
      <p:sp>
        <p:nvSpPr>
          <p:cNvPr id="307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5828FF-7F94-4DBF-9811-C6E774DE72E3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2010 Lehman Review</a:t>
            </a:r>
          </a:p>
        </p:txBody>
      </p:sp>
      <p:sp useBgFill="1">
        <p:nvSpPr>
          <p:cNvPr id="6" name="TextBox 5"/>
          <p:cNvSpPr txBox="1"/>
          <p:nvPr/>
        </p:nvSpPr>
        <p:spPr>
          <a:xfrm>
            <a:off x="6858000" y="1524000"/>
            <a:ext cx="213360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smtClean="0"/>
              <a:t>HMS Spectrometer 7.3 </a:t>
            </a:r>
            <a:r>
              <a:rPr lang="en-US" dirty="0" err="1" smtClean="0"/>
              <a:t>GeV</a:t>
            </a:r>
            <a:r>
              <a:rPr lang="en-US" dirty="0" smtClean="0"/>
              <a:t>/c  ca 1994</a:t>
            </a:r>
            <a:endParaRPr lang="en-US" dirty="0"/>
          </a:p>
        </p:txBody>
      </p:sp>
      <p:sp useBgFill="1">
        <p:nvSpPr>
          <p:cNvPr id="7" name="TextBox 6"/>
          <p:cNvSpPr txBox="1"/>
          <p:nvPr/>
        </p:nvSpPr>
        <p:spPr>
          <a:xfrm>
            <a:off x="152400" y="533400"/>
            <a:ext cx="228600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smtClean="0"/>
              <a:t>SHMS Spectrometer</a:t>
            </a:r>
          </a:p>
          <a:p>
            <a:r>
              <a:rPr lang="en-US" dirty="0" smtClean="0"/>
              <a:t>11 </a:t>
            </a:r>
            <a:r>
              <a:rPr lang="en-US" dirty="0" err="1" smtClean="0"/>
              <a:t>GeV</a:t>
            </a:r>
            <a:r>
              <a:rPr lang="en-US" dirty="0" smtClean="0"/>
              <a:t>/c   ca 2014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SHMS </a:t>
            </a:r>
            <a:r>
              <a:rPr lang="en-US" dirty="0" smtClean="0"/>
              <a:t>SC Magnet </a:t>
            </a:r>
            <a:r>
              <a:rPr lang="en-US" dirty="0" smtClean="0"/>
              <a:t>Status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53400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625"/>
                <a:gridCol w="1358900"/>
                <a:gridCol w="1783556"/>
                <a:gridCol w="1273969"/>
                <a:gridCol w="20383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Award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 K$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Horizontal Bend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MSU/NSCL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June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967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PDR Aug</a:t>
                      </a:r>
                      <a:r>
                        <a:rPr lang="en-US" baseline="0" dirty="0" smtClean="0"/>
                        <a:t> 2010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Coil winding done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Q1 Quad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Scientific Magnetics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June 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IDR June</a:t>
                      </a:r>
                      <a:r>
                        <a:rPr lang="en-US" baseline="0" dirty="0" smtClean="0"/>
                        <a:t> 20</a:t>
                      </a:r>
                      <a:r>
                        <a:rPr lang="en-US" dirty="0" smtClean="0"/>
                        <a:t>10</a:t>
                      </a:r>
                    </a:p>
                    <a:p>
                      <a:r>
                        <a:rPr lang="en-US" dirty="0" smtClean="0"/>
                        <a:t>Cold</a:t>
                      </a:r>
                      <a:r>
                        <a:rPr lang="en-US" baseline="0" dirty="0" smtClean="0"/>
                        <a:t> mass ordered</a:t>
                      </a:r>
                    </a:p>
                    <a:p>
                      <a:r>
                        <a:rPr lang="en-US" dirty="0" smtClean="0"/>
                        <a:t>Coil winding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Q2Q3 Quads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Sigma Phi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 20,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2960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Contract Start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Sigma Phi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 3,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PDR held Dec 2010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7092</a:t>
                      </a:r>
                      <a:r>
                        <a:rPr lang="en-US" baseline="0" dirty="0" smtClean="0"/>
                        <a:t> K$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039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7049193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Hall C at end of </a:t>
            </a:r>
            <a:r>
              <a:rPr lang="en-US" sz="3200" dirty="0" err="1" smtClean="0"/>
              <a:t>Qweak</a:t>
            </a:r>
            <a:r>
              <a:rPr lang="en-US" sz="3200" dirty="0" smtClean="0"/>
              <a:t> Experiment May 2012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2819400"/>
            <a:ext cx="198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Remove SOS Spectrometer</a:t>
            </a:r>
          </a:p>
          <a:p>
            <a:endParaRPr lang="en-US" dirty="0" smtClean="0"/>
          </a:p>
          <a:p>
            <a:r>
              <a:rPr lang="en-US" dirty="0" smtClean="0"/>
              <a:t>Remove </a:t>
            </a:r>
            <a:r>
              <a:rPr lang="en-US" dirty="0" err="1" smtClean="0"/>
              <a:t>Qweak</a:t>
            </a:r>
            <a:r>
              <a:rPr lang="en-US" dirty="0" smtClean="0"/>
              <a:t> Experiment</a:t>
            </a:r>
          </a:p>
          <a:p>
            <a:endParaRPr lang="en-US" dirty="0" smtClean="0"/>
          </a:p>
          <a:p>
            <a:r>
              <a:rPr lang="en-US" dirty="0" smtClean="0"/>
              <a:t>Remove HKS Spectrometer</a:t>
            </a:r>
          </a:p>
          <a:p>
            <a:endParaRPr lang="en-US" dirty="0" smtClean="0"/>
          </a:p>
          <a:p>
            <a:r>
              <a:rPr lang="en-US" dirty="0" smtClean="0"/>
              <a:t>Remove G0 </a:t>
            </a:r>
            <a:r>
              <a:rPr lang="en-US" dirty="0" err="1" smtClean="0"/>
              <a:t>Cryo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5410200" y="5562600"/>
            <a:ext cx="9906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5410200" y="4800600"/>
            <a:ext cx="10668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4800600" y="2971800"/>
            <a:ext cx="17526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4572000" y="3962400"/>
            <a:ext cx="1981200" cy="1066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2400" y="16764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DC Supplies</a:t>
            </a:r>
          </a:p>
          <a:p>
            <a:endParaRPr lang="en-US" dirty="0" smtClean="0"/>
          </a:p>
          <a:p>
            <a:r>
              <a:rPr lang="en-US" dirty="0" smtClean="0"/>
              <a:t>Target equipment</a:t>
            </a:r>
          </a:p>
          <a:p>
            <a:endParaRPr lang="en-US" dirty="0" smtClean="0"/>
          </a:p>
          <a:p>
            <a:r>
              <a:rPr lang="en-US" dirty="0" smtClean="0"/>
              <a:t>HMS Spectrometer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905000" y="2438400"/>
            <a:ext cx="609600" cy="76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1866900" y="3086100"/>
            <a:ext cx="4572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447800" y="1905000"/>
            <a:ext cx="8382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SHMS Installation Planned Start Aug 2012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600" y="2514600"/>
            <a:ext cx="167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First SHMS Activity is  SHMS Rail Installation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15-Aug-2012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6" name="Picture 5" descr="ScreenShot047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6461955" cy="50290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loud 6"/>
          <p:cNvSpPr/>
          <p:nvPr/>
        </p:nvSpPr>
        <p:spPr>
          <a:xfrm>
            <a:off x="2362200" y="5334000"/>
            <a:ext cx="2286000" cy="76200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047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1371782"/>
            <a:ext cx="7049191" cy="54860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SHMS Structure Delivery</a:t>
            </a:r>
            <a:br>
              <a:rPr lang="en-US" dirty="0" smtClean="0"/>
            </a:br>
            <a:r>
              <a:rPr lang="en-US" dirty="0" smtClean="0"/>
              <a:t>Start of SHMS Assembly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05600" y="2514600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Transport SHMS Structure parts into Hall </a:t>
            </a:r>
            <a:r>
              <a:rPr lang="en-US" dirty="0" smtClean="0">
                <a:solidFill>
                  <a:srgbClr val="FF0000"/>
                </a:solidFill>
              </a:rPr>
              <a:t>Sept 2012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6" name="Cloud 5"/>
          <p:cNvSpPr/>
          <p:nvPr/>
        </p:nvSpPr>
        <p:spPr>
          <a:xfrm>
            <a:off x="1066800" y="4191000"/>
            <a:ext cx="3429000" cy="228600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00800" y="472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 Ton road crane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4800600" y="4267200"/>
            <a:ext cx="15240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7000" y="3962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wheeler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0" idx="1"/>
          </p:cNvCxnSpPr>
          <p:nvPr/>
        </p:nvCxnSpPr>
        <p:spPr>
          <a:xfrm rot="10800000">
            <a:off x="5257800" y="3276600"/>
            <a:ext cx="1219200" cy="8704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77000" y="54864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SHMS Steel Structure components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4267200" y="5715000"/>
            <a:ext cx="2133600" cy="76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047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1371782"/>
            <a:ext cx="7049186" cy="54860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Dipole Installation June </a:t>
            </a:r>
            <a:r>
              <a:rPr lang="en-US" sz="3600" dirty="0" smtClean="0">
                <a:solidFill>
                  <a:srgbClr val="0070C0"/>
                </a:solidFill>
              </a:rPr>
              <a:t>2013</a:t>
            </a:r>
            <a:br>
              <a:rPr lang="en-US" sz="3600" dirty="0" smtClean="0">
                <a:solidFill>
                  <a:srgbClr val="0070C0"/>
                </a:solidFill>
              </a:rPr>
            </a:br>
            <a:r>
              <a:rPr lang="en-US" sz="3100" dirty="0" smtClean="0">
                <a:solidFill>
                  <a:srgbClr val="0070C0"/>
                </a:solidFill>
              </a:rPr>
              <a:t>Detector Installation starts after Dipole test Aug </a:t>
            </a:r>
            <a:r>
              <a:rPr lang="en-US" sz="3600" dirty="0" smtClean="0">
                <a:solidFill>
                  <a:srgbClr val="0070C0"/>
                </a:solidFill>
              </a:rPr>
              <a:t>2013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600" y="2514600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Install Dipole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June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13-July 13, 2013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SHMS Dipole components are designed to be less than 20 tons!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6" name="Cloud 5"/>
          <p:cNvSpPr/>
          <p:nvPr/>
        </p:nvSpPr>
        <p:spPr>
          <a:xfrm>
            <a:off x="2743200" y="4419600"/>
            <a:ext cx="914400" cy="99060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4191000" y="3810000"/>
            <a:ext cx="1981200" cy="190500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0" y="5029200"/>
            <a:ext cx="2804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 Parts lay down area</a:t>
            </a:r>
          </a:p>
          <a:p>
            <a:r>
              <a:rPr lang="en-US" dirty="0" smtClean="0"/>
              <a:t>Warm yoke and Cryostat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rot="10800000">
            <a:off x="5410200" y="4800600"/>
            <a:ext cx="685800" cy="5517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047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1" y="1371782"/>
            <a:ext cx="7049182" cy="5486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SHMS at end of Installation Summer 2014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600" y="2514600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SHMS Super Conducting Magnets all awarded to excellent contractors at good prices</a:t>
            </a:r>
          </a:p>
          <a:p>
            <a:r>
              <a:rPr lang="en-US" dirty="0" smtClean="0"/>
              <a:t>SHMS Magnet components by JLAB all awarded except yoke </a:t>
            </a:r>
            <a:r>
              <a:rPr lang="en-US" dirty="0" smtClean="0"/>
              <a:t>steel-Out to bid Jan/Award Apr 2011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SHMS Support Structure Excellent </a:t>
            </a:r>
            <a:r>
              <a:rPr lang="en-US" dirty="0" smtClean="0"/>
              <a:t>Progress 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rail&amp;bases</a:t>
            </a:r>
            <a:r>
              <a:rPr lang="en-US" dirty="0" smtClean="0"/>
              <a:t>-</a:t>
            </a:r>
            <a:r>
              <a:rPr lang="en-US" dirty="0" err="1" smtClean="0"/>
              <a:t>bogeys&amp;wheels</a:t>
            </a:r>
            <a:r>
              <a:rPr lang="en-US" dirty="0" smtClean="0"/>
              <a:t>-pivot section all out to bid</a:t>
            </a:r>
            <a:endParaRPr lang="en-US" dirty="0" smtClean="0"/>
          </a:p>
          <a:p>
            <a:r>
              <a:rPr lang="en-US" dirty="0" smtClean="0"/>
              <a:t>Hall </a:t>
            </a:r>
            <a:r>
              <a:rPr lang="en-US" dirty="0" smtClean="0"/>
              <a:t>C </a:t>
            </a:r>
            <a:r>
              <a:rPr lang="en-US" dirty="0" smtClean="0"/>
              <a:t>Infrastructure- SHMS </a:t>
            </a:r>
            <a:r>
              <a:rPr lang="en-US" dirty="0" err="1" smtClean="0"/>
              <a:t>cryo</a:t>
            </a:r>
            <a:r>
              <a:rPr lang="en-US" dirty="0" smtClean="0"/>
              <a:t> system bidding started</a:t>
            </a:r>
          </a:p>
          <a:p>
            <a:r>
              <a:rPr lang="en-US" dirty="0" smtClean="0"/>
              <a:t>Advanced SHMS Installation planning underway</a:t>
            </a:r>
          </a:p>
          <a:p>
            <a:r>
              <a:rPr lang="en-US" dirty="0" smtClean="0"/>
              <a:t>SOS Removal is critical path for SHMS Assembly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Q1 SC Magnet </a:t>
            </a:r>
            <a:br>
              <a:rPr lang="en-US" smtClean="0"/>
            </a:br>
            <a:r>
              <a:rPr lang="en-US" sz="2400" smtClean="0"/>
              <a:t>JLAB Cold Iron Design ( clone of HMS Q1)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457200" y="2347913"/>
          <a:ext cx="4038600" cy="3028950"/>
        </p:xfrm>
        <a:graphic>
          <a:graphicData uri="http://schemas.openxmlformats.org/presentationml/2006/ole">
            <p:oleObj spid="_x0000_s1026" name="Acrobat Document" r:id="rId3" imgW="6857756" imgH="5143398" progId="AcroExch.Document.7">
              <p:embed/>
            </p:oleObj>
          </a:graphicData>
        </a:graphic>
      </p:graphicFrame>
      <p:sp>
        <p:nvSpPr>
          <p:cNvPr id="102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</a:t>
            </a:r>
            <a:r>
              <a:rPr lang="en-US" dirty="0" err="1" smtClean="0"/>
              <a:t>GeV</a:t>
            </a:r>
            <a:r>
              <a:rPr lang="en-US" dirty="0" smtClean="0"/>
              <a:t>/c performance</a:t>
            </a:r>
          </a:p>
          <a:p>
            <a:pPr>
              <a:defRPr/>
            </a:pPr>
            <a:r>
              <a:rPr lang="en-US" dirty="0" smtClean="0"/>
              <a:t>7.9 T/M Gradient</a:t>
            </a:r>
          </a:p>
          <a:p>
            <a:pPr>
              <a:defRPr/>
            </a:pPr>
            <a:r>
              <a:rPr lang="en-US" dirty="0" smtClean="0"/>
              <a:t>40 cm warm bore</a:t>
            </a:r>
          </a:p>
          <a:p>
            <a:pPr>
              <a:defRPr/>
            </a:pPr>
            <a:r>
              <a:rPr lang="en-US" dirty="0" smtClean="0"/>
              <a:t>1.86 M EFL</a:t>
            </a:r>
          </a:p>
          <a:p>
            <a:pPr>
              <a:defRPr/>
            </a:pPr>
            <a:r>
              <a:rPr lang="en-US" dirty="0" smtClean="0"/>
              <a:t>14.75 (T/M)M Int. Grad.</a:t>
            </a:r>
          </a:p>
          <a:p>
            <a:pPr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398 KJ Stored Energy</a:t>
            </a:r>
          </a:p>
          <a:p>
            <a:pPr>
              <a:defRPr/>
            </a:pPr>
            <a:r>
              <a:rPr lang="en-US" dirty="0" smtClean="0"/>
              <a:t>25 % design margin</a:t>
            </a:r>
          </a:p>
          <a:p>
            <a:pPr>
              <a:defRPr/>
            </a:pPr>
            <a:r>
              <a:rPr lang="en-US" dirty="0" smtClean="0"/>
              <a:t>SC is SSC outer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SHMS Q1 Magnet Recent Activities at SMI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Q1 magnet in Final Design at SMI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Design Milestones completed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D1,D2,D3,D5,D6,D7,D8,D9,D10,D12,D13</a:t>
            </a:r>
            <a:endParaRPr lang="en-US" dirty="0"/>
          </a:p>
          <a:p>
            <a:r>
              <a:rPr lang="en-US" dirty="0" smtClean="0"/>
              <a:t>Fabrication Milestones Completed  F1,F2</a:t>
            </a:r>
          </a:p>
          <a:p>
            <a:r>
              <a:rPr lang="en-US" dirty="0" smtClean="0"/>
              <a:t>SMI re-established in </a:t>
            </a:r>
            <a:r>
              <a:rPr lang="en-US" dirty="0" smtClean="0"/>
              <a:t>new Location</a:t>
            </a:r>
            <a:endParaRPr lang="en-US" dirty="0" smtClean="0"/>
          </a:p>
          <a:p>
            <a:r>
              <a:rPr lang="en-US" dirty="0" smtClean="0"/>
              <a:t>Conductor insulated</a:t>
            </a:r>
          </a:p>
          <a:p>
            <a:r>
              <a:rPr lang="en-US" dirty="0" smtClean="0"/>
              <a:t>Cold mass components ordered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Winding tooling and coil form assembly underway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Coil winding spring 2011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Q1 Winding Tooling at SMI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Cast Coil end forms</a:t>
            </a:r>
            <a:endParaRPr lang="en-US" dirty="0"/>
          </a:p>
        </p:txBody>
      </p:sp>
      <p:pic>
        <p:nvPicPr>
          <p:cNvPr id="15" name="Content Placeholder 14" descr="P914248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7200" y="2635448"/>
            <a:ext cx="4040188" cy="3030141"/>
          </a:xfrm>
        </p:spPr>
      </p:pic>
      <p:sp>
        <p:nvSpPr>
          <p:cNvPr id="18" name="Text Placeholder 1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Winding tooling &amp; turntable</a:t>
            </a:r>
            <a:endParaRPr lang="en-US" dirty="0"/>
          </a:p>
        </p:txBody>
      </p:sp>
      <p:pic>
        <p:nvPicPr>
          <p:cNvPr id="16" name="Content Placeholder 15" descr="P914248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645025" y="2634853"/>
            <a:ext cx="4041775" cy="3031331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HB SC Magnet Cutaway </a:t>
            </a:r>
            <a:br>
              <a:rPr lang="en-US" dirty="0" smtClean="0"/>
            </a:br>
            <a:r>
              <a:rPr lang="en-US" sz="3600" dirty="0" smtClean="0"/>
              <a:t>shown with HMS Q1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dirty="0" smtClean="0"/>
          </a:p>
        </p:txBody>
      </p:sp>
      <p:pic>
        <p:nvPicPr>
          <p:cNvPr id="11267" name="Picture 76" descr="C:\CadDes\Jlab2\Feb09 Review\front view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33625"/>
            <a:ext cx="4038600" cy="3059113"/>
          </a:xfrm>
          <a:noFill/>
        </p:spPr>
      </p:pic>
      <p:sp>
        <p:nvSpPr>
          <p:cNvPr id="10244" name="Tex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 smtClean="0"/>
              <a:t>Superferric</a:t>
            </a:r>
            <a:r>
              <a:rPr lang="en-US" dirty="0" smtClean="0"/>
              <a:t> “C” magnet</a:t>
            </a:r>
          </a:p>
          <a:p>
            <a:pPr>
              <a:defRPr/>
            </a:pPr>
            <a:r>
              <a:rPr lang="en-US" dirty="0" smtClean="0"/>
              <a:t>2.6 Tesla</a:t>
            </a:r>
          </a:p>
          <a:p>
            <a:pPr>
              <a:defRPr/>
            </a:pPr>
            <a:r>
              <a:rPr lang="en-US" dirty="0" smtClean="0">
                <a:latin typeface="Arial" charset="0"/>
              </a:rPr>
              <a:t>35cm x 36cm bore</a:t>
            </a:r>
          </a:p>
          <a:p>
            <a:pPr>
              <a:defRPr/>
            </a:pPr>
            <a:r>
              <a:rPr lang="en-US" dirty="0" smtClean="0">
                <a:latin typeface="Arial" charset="0"/>
              </a:rPr>
              <a:t>0.75 M EFL</a:t>
            </a:r>
          </a:p>
          <a:p>
            <a:pPr>
              <a:defRPr/>
            </a:pPr>
            <a:r>
              <a:rPr lang="en-US" dirty="0" smtClean="0">
                <a:latin typeface="Arial" charset="0"/>
              </a:rPr>
              <a:t>1.93 TM</a:t>
            </a:r>
          </a:p>
          <a:p>
            <a:pPr>
              <a:defRPr/>
            </a:pPr>
            <a:r>
              <a:rPr lang="en-US" dirty="0" smtClean="0">
                <a:latin typeface="Arial" charset="0"/>
              </a:rPr>
              <a:t>19 % design margin</a:t>
            </a:r>
          </a:p>
          <a:p>
            <a:pPr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220 KJ stored Energy</a:t>
            </a:r>
          </a:p>
          <a:p>
            <a:pPr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SC is SSC outer</a:t>
            </a:r>
          </a:p>
          <a:p>
            <a:pPr>
              <a:defRPr/>
            </a:pPr>
            <a:endParaRPr lang="en-US" dirty="0" smtClean="0">
              <a:latin typeface="Arial" charset="0"/>
            </a:endParaRPr>
          </a:p>
          <a:p>
            <a:pPr>
              <a:defRPr/>
            </a:pPr>
            <a:endParaRPr lang="en-US" dirty="0" smtClean="0">
              <a:latin typeface="Arial" charset="0"/>
            </a:endParaRPr>
          </a:p>
          <a:p>
            <a:pPr>
              <a:defRPr/>
            </a:pPr>
            <a:endParaRPr lang="en-US" dirty="0" smtClean="0">
              <a:latin typeface="Arial" charset="0"/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HB Magnet Recent Activities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HB Contract Awarded to MSU.NSCL June 2010</a:t>
            </a:r>
          </a:p>
          <a:p>
            <a:r>
              <a:rPr lang="en-US" dirty="0" smtClean="0"/>
              <a:t>Preliminary Design Review held Aug 2010</a:t>
            </a:r>
          </a:p>
          <a:p>
            <a:r>
              <a:rPr lang="en-US" dirty="0" smtClean="0"/>
              <a:t>PDR Report Received Sept 2010</a:t>
            </a:r>
          </a:p>
          <a:p>
            <a:r>
              <a:rPr lang="en-US" dirty="0" smtClean="0"/>
              <a:t>Contract MS achieved D1,D2,F1,F4,F6,F7</a:t>
            </a:r>
          </a:p>
          <a:p>
            <a:r>
              <a:rPr lang="en-US" dirty="0" smtClean="0"/>
              <a:t>Design, analysis and engineering underway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Coil winding complete</a:t>
            </a:r>
            <a:endParaRPr lang="en-US" dirty="0" smtClean="0"/>
          </a:p>
          <a:p>
            <a:r>
              <a:rPr lang="en-US" dirty="0" smtClean="0">
                <a:solidFill>
                  <a:srgbClr val="00B050"/>
                </a:solidFill>
              </a:rPr>
              <a:t>Preparations for cold coil testing underway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4610</TotalTime>
  <Words>1549</Words>
  <Application>Microsoft Office PowerPoint</Application>
  <PresentationFormat>On-screen Show (4:3)</PresentationFormat>
  <Paragraphs>462</Paragraphs>
  <Slides>45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Acrobat Document</vt:lpstr>
      <vt:lpstr>Hall C Super High Momentum Spectrometer(SHMS) Status January 2011 Hall C Users meeting</vt:lpstr>
      <vt:lpstr>SHMS status</vt:lpstr>
      <vt:lpstr>Slide 3</vt:lpstr>
      <vt:lpstr>SHMS SC Magnet Status</vt:lpstr>
      <vt:lpstr>Q1 SC Magnet  JLAB Cold Iron Design ( clone of HMS Q1)</vt:lpstr>
      <vt:lpstr>SHMS Q1 Magnet Recent Activities at SMI</vt:lpstr>
      <vt:lpstr>Final Q1 Winding Tooling at SMI</vt:lpstr>
      <vt:lpstr>HB SC Magnet Cutaway  shown with HMS Q1 </vt:lpstr>
      <vt:lpstr>HB Magnet Recent Activities</vt:lpstr>
      <vt:lpstr>Coil #2 winding at MSU  completed Nov 2010</vt:lpstr>
      <vt:lpstr>Q2/Q3 SC Cosine(2Θ)Magnets Cryostable design</vt:lpstr>
      <vt:lpstr>SHMS Q2Q3 Quad Recent Activities</vt:lpstr>
      <vt:lpstr>SHMS SC Dipole    </vt:lpstr>
      <vt:lpstr>SHMS Dipole Recent Activities</vt:lpstr>
      <vt:lpstr>Slide 15</vt:lpstr>
      <vt:lpstr>JLAB Supplied Magnet components</vt:lpstr>
      <vt:lpstr>Magnet Components</vt:lpstr>
      <vt:lpstr>Cryo Reservoirs for HB and Q1</vt:lpstr>
      <vt:lpstr>SHMS Dipole and Q2Q3 Superconductor fabrication</vt:lpstr>
      <vt:lpstr>Magnet Components (Aug 2010)</vt:lpstr>
      <vt:lpstr>SHMS Control Racks Q1,Q2,Q3,Dipole Jan 2011</vt:lpstr>
      <vt:lpstr>Magnet Components DC power system</vt:lpstr>
      <vt:lpstr>Isometric View SHMS Structure with load locations</vt:lpstr>
      <vt:lpstr>Slide 24</vt:lpstr>
      <vt:lpstr>Support Structure/Shield House Status</vt:lpstr>
      <vt:lpstr>Double Bogey 3D Model Awaiting Funds/ Bid Oct 1, 2011</vt:lpstr>
      <vt:lpstr>Bearing housing/pivot section Out to bid Jan 2011/award April 2011</vt:lpstr>
      <vt:lpstr>SHMS Infrastructure</vt:lpstr>
      <vt:lpstr>Slide 29</vt:lpstr>
      <vt:lpstr>Field at Cerenkov PMT with Clamp Bx(-1.4 to 2.8 gauss)  </vt:lpstr>
      <vt:lpstr>Transfer Line and U-Tubes</vt:lpstr>
      <vt:lpstr>Slide 32</vt:lpstr>
      <vt:lpstr>SHMS Shielding</vt:lpstr>
      <vt:lpstr>Slide 34</vt:lpstr>
      <vt:lpstr>B4C Shielding Panels  Bert Metzger and Marble Impressions</vt:lpstr>
      <vt:lpstr>Light weight concrete testing 4400 psi at 56 days</vt:lpstr>
      <vt:lpstr>Installation planning</vt:lpstr>
      <vt:lpstr>Photo of Hall C with Qweak</vt:lpstr>
      <vt:lpstr>Slide 39</vt:lpstr>
      <vt:lpstr>Hall C at end of Qweak Experiment May 2012 </vt:lpstr>
      <vt:lpstr>SHMS Installation Planned Start Aug 2012</vt:lpstr>
      <vt:lpstr>SHMS Structure Delivery Start of SHMS Assembly</vt:lpstr>
      <vt:lpstr>Dipole Installation June 2013 Detector Installation starts after Dipole test Aug 2013</vt:lpstr>
      <vt:lpstr>SHMS at end of Installation Summer 2014</vt:lpstr>
      <vt:lpstr>Conclusions</vt:lpstr>
    </vt:vector>
  </TitlesOfParts>
  <Company>Jefferson Science Associates,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brindza</dc:creator>
  <cp:lastModifiedBy>brindza</cp:lastModifiedBy>
  <cp:revision>36</cp:revision>
  <dcterms:created xsi:type="dcterms:W3CDTF">2010-07-28T18:12:47Z</dcterms:created>
  <dcterms:modified xsi:type="dcterms:W3CDTF">2011-01-14T19:03:01Z</dcterms:modified>
</cp:coreProperties>
</file>