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3"/>
  </p:notesMasterIdLst>
  <p:sldIdLst>
    <p:sldId id="288" r:id="rId2"/>
    <p:sldId id="265" r:id="rId3"/>
    <p:sldId id="304" r:id="rId4"/>
    <p:sldId id="317" r:id="rId5"/>
    <p:sldId id="323" r:id="rId6"/>
    <p:sldId id="331" r:id="rId7"/>
    <p:sldId id="333" r:id="rId8"/>
    <p:sldId id="326" r:id="rId9"/>
    <p:sldId id="334" r:id="rId10"/>
    <p:sldId id="329" r:id="rId11"/>
    <p:sldId id="335" r:id="rId12"/>
    <p:sldId id="330" r:id="rId13"/>
    <p:sldId id="321" r:id="rId14"/>
    <p:sldId id="324" r:id="rId15"/>
    <p:sldId id="307" r:id="rId16"/>
    <p:sldId id="325" r:id="rId17"/>
    <p:sldId id="327" r:id="rId18"/>
    <p:sldId id="285" r:id="rId19"/>
    <p:sldId id="322" r:id="rId20"/>
    <p:sldId id="328" r:id="rId21"/>
    <p:sldId id="332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B19"/>
    <a:srgbClr val="0033CC"/>
    <a:srgbClr val="ED11E3"/>
    <a:srgbClr val="B30DAB"/>
    <a:srgbClr val="27DC0E"/>
    <a:srgbClr val="B6029C"/>
    <a:srgbClr val="39EE08"/>
    <a:srgbClr val="EE0000"/>
    <a:srgbClr val="9933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18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image" Target="../media/image19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DCC440-9964-4036-AF68-A959EC72C56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4BA1B1-2648-4BEA-996A-AC7FEAEB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C9ABE3-A068-483F-8F83-D265AE966210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allcweb.jlab.org/experiments/sane/wiki/index.php/Image:Energylevel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3505200"/>
            <a:ext cx="4343400" cy="2218730"/>
            <a:chOff x="381000" y="2685633"/>
            <a:chExt cx="4343400" cy="2218730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2685633"/>
              <a:ext cx="43434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S</a:t>
              </a:r>
              <a:r>
                <a:rPr lang="en-US" sz="2800" dirty="0" smtClean="0">
                  <a:solidFill>
                    <a:srgbClr val="003399"/>
                  </a:solidFill>
                </a:rPr>
                <a:t>pin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</a:rPr>
                <a:t>A</a:t>
              </a:r>
              <a:r>
                <a:rPr lang="en-US" sz="2800" dirty="0" smtClean="0">
                  <a:solidFill>
                    <a:srgbClr val="003399"/>
                  </a:solidFill>
                </a:rPr>
                <a:t>symmetries of the 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</a:rPr>
                <a:t>N</a:t>
              </a:r>
              <a:r>
                <a:rPr lang="en-US" sz="2800" dirty="0" smtClean="0">
                  <a:solidFill>
                    <a:srgbClr val="003399"/>
                  </a:solidFill>
                </a:rPr>
                <a:t>ucleon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</a:rPr>
                <a:t>E</a:t>
              </a:r>
              <a:r>
                <a:rPr lang="en-US" sz="2800" dirty="0" smtClean="0">
                  <a:solidFill>
                    <a:srgbClr val="003399"/>
                  </a:solidFill>
                </a:rPr>
                <a:t>xperiment</a:t>
              </a:r>
              <a:endParaRPr lang="en-US" sz="2800" dirty="0">
                <a:solidFill>
                  <a:srgbClr val="003399"/>
                </a:solidFill>
                <a:latin typeface="Curlz MT" pitchFamily="8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4442698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( E07-003)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6800" y="4572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  </a:t>
            </a:r>
            <a:r>
              <a:rPr lang="en-US" sz="3600" i="1" dirty="0" smtClean="0">
                <a:solidFill>
                  <a:srgbClr val="993300"/>
                </a:solidFill>
              </a:rPr>
              <a:t>Proton Form Factor Ratio G</a:t>
            </a:r>
            <a:r>
              <a:rPr lang="en-US" sz="3600" i="1" baseline="-25000" dirty="0" smtClean="0">
                <a:solidFill>
                  <a:srgbClr val="993300"/>
                </a:solidFill>
              </a:rPr>
              <a:t>E</a:t>
            </a:r>
            <a:r>
              <a:rPr lang="en-US" sz="3600" i="1" dirty="0" smtClean="0">
                <a:solidFill>
                  <a:srgbClr val="993300"/>
                </a:solidFill>
              </a:rPr>
              <a:t>/G</a:t>
            </a:r>
            <a:r>
              <a:rPr lang="en-US" sz="3600" i="1" baseline="-25000" dirty="0" smtClean="0">
                <a:solidFill>
                  <a:srgbClr val="993300"/>
                </a:solidFill>
              </a:rPr>
              <a:t>M</a:t>
            </a:r>
            <a:endParaRPr lang="en-US" sz="3600" i="1" dirty="0" smtClean="0">
              <a:solidFill>
                <a:srgbClr val="993300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993300"/>
                </a:solidFill>
              </a:rPr>
              <a:t> from </a:t>
            </a:r>
          </a:p>
          <a:p>
            <a:pPr algn="ctr"/>
            <a:r>
              <a:rPr lang="en-US" sz="3600" i="1" dirty="0" smtClean="0">
                <a:solidFill>
                  <a:srgbClr val="993300"/>
                </a:solidFill>
              </a:rPr>
              <a:t>Double Spin Asymmetry </a:t>
            </a:r>
          </a:p>
          <a:p>
            <a:pPr algn="ctr"/>
            <a:r>
              <a:rPr lang="en-US" sz="3600" i="1" dirty="0" smtClean="0">
                <a:solidFill>
                  <a:srgbClr val="993300"/>
                </a:solidFill>
              </a:rPr>
              <a:t>with </a:t>
            </a:r>
          </a:p>
          <a:p>
            <a:pPr algn="ctr"/>
            <a:r>
              <a:rPr lang="en-US" sz="3600" i="1" dirty="0" smtClean="0">
                <a:solidFill>
                  <a:srgbClr val="993300"/>
                </a:solidFill>
              </a:rPr>
              <a:t>Polarized Beam and Target</a:t>
            </a:r>
          </a:p>
        </p:txBody>
      </p:sp>
      <p:pic>
        <p:nvPicPr>
          <p:cNvPr id="12" name="Picture 11" descr="logo_h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2057400" cy="2057400"/>
          </a:xfrm>
          <a:prstGeom prst="rect">
            <a:avLst/>
          </a:prstGeom>
        </p:spPr>
      </p:pic>
      <p:pic>
        <p:nvPicPr>
          <p:cNvPr id="11" name="Picture 10" descr="JLab_logo_text_whit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901045"/>
            <a:ext cx="4587242" cy="10425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1600" y="5943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Anusha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Liyanage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48200" y="3733800"/>
            <a:ext cx="4038600" cy="1277159"/>
            <a:chOff x="4343400" y="3733800"/>
            <a:chExt cx="4038600" cy="1277159"/>
          </a:xfrm>
        </p:grpSpPr>
        <p:pic>
          <p:nvPicPr>
            <p:cNvPr id="3788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3733800"/>
              <a:ext cx="2324100" cy="1277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10400" y="39624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6600"/>
                  </a:solidFill>
                </a:rPr>
                <a:t>Users Meeting</a:t>
              </a:r>
              <a:endParaRPr lang="en-US" sz="2400" b="1" i="1" dirty="0">
                <a:solidFill>
                  <a:srgbClr val="FF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528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Comparing with MC for NH3 target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Mccomp72790_high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9881" r="6097" b="9093"/>
          <a:stretch>
            <a:fillRect/>
          </a:stretch>
        </p:blipFill>
        <p:spPr>
          <a:xfrm>
            <a:off x="228599" y="1219200"/>
            <a:ext cx="4895153" cy="4343400"/>
          </a:xfrm>
        </p:spPr>
      </p:pic>
      <p:sp>
        <p:nvSpPr>
          <p:cNvPr id="31" name="TextBox 30"/>
          <p:cNvSpPr txBox="1"/>
          <p:nvPr/>
        </p:nvSpPr>
        <p:spPr>
          <a:xfrm>
            <a:off x="5410200" y="16002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6029C"/>
                </a:solidFill>
              </a:rPr>
              <a:t>In order to consider NH3 target,</a:t>
            </a:r>
          </a:p>
          <a:p>
            <a:r>
              <a:rPr lang="en-US" sz="2400" dirty="0" smtClean="0">
                <a:solidFill>
                  <a:srgbClr val="B6029C"/>
                </a:solidFill>
              </a:rPr>
              <a:t>Used N, H and He separately</a:t>
            </a:r>
            <a:endParaRPr lang="en-US" sz="2400" dirty="0">
              <a:solidFill>
                <a:srgbClr val="B6029C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159298" y="3352800"/>
            <a:ext cx="3756102" cy="3276600"/>
            <a:chOff x="5159298" y="3352800"/>
            <a:chExt cx="3756102" cy="3276600"/>
          </a:xfrm>
        </p:grpSpPr>
        <p:grpSp>
          <p:nvGrpSpPr>
            <p:cNvPr id="34" name="Group 33"/>
            <p:cNvGrpSpPr/>
            <p:nvPr/>
          </p:nvGrpSpPr>
          <p:grpSpPr>
            <a:xfrm>
              <a:off x="5159298" y="3352800"/>
              <a:ext cx="3756102" cy="3276600"/>
              <a:chOff x="5159298" y="3352800"/>
              <a:chExt cx="3756102" cy="3276600"/>
            </a:xfrm>
          </p:grpSpPr>
          <p:pic>
            <p:nvPicPr>
              <p:cNvPr id="30" name="Picture 29" descr="mccomp72790_w_high.gif"/>
              <p:cNvPicPr>
                <a:picLocks noChangeAspect="1"/>
              </p:cNvPicPr>
              <p:nvPr/>
            </p:nvPicPr>
            <p:blipFill>
              <a:blip r:embed="rId3" cstate="print"/>
              <a:srcRect l="2000" t="11585" r="4000" b="8672"/>
              <a:stretch>
                <a:fillRect/>
              </a:stretch>
            </p:blipFill>
            <p:spPr>
              <a:xfrm>
                <a:off x="5159298" y="3352800"/>
                <a:ext cx="3756102" cy="3276600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6553200" y="6324600"/>
                <a:ext cx="1143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172200" y="6290846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Invariant Mass, W (</a:t>
              </a:r>
              <a:r>
                <a:rPr lang="en-US" sz="1600" dirty="0" err="1" smtClean="0">
                  <a:solidFill>
                    <a:srgbClr val="0033CC"/>
                  </a:solidFill>
                </a:rPr>
                <a:t>GeV</a:t>
              </a:r>
              <a:r>
                <a:rPr lang="en-US" sz="1600" dirty="0" smtClean="0">
                  <a:solidFill>
                    <a:srgbClr val="0033CC"/>
                  </a:solidFill>
                </a:rPr>
                <a:t>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MC is Normalized with the scale factor  1.30 </a:t>
            </a:r>
          </a:p>
          <a:p>
            <a:r>
              <a:rPr lang="en-US" dirty="0" smtClean="0"/>
              <a:t>   calculated using the Data/MC ratio for 0.75 &lt; W&lt;0.875   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Used the polynomial fit to the N + He in MC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81400" y="3886200"/>
            <a:ext cx="3429000" cy="2807732"/>
            <a:chOff x="3581400" y="3886200"/>
            <a:chExt cx="3429000" cy="2807732"/>
          </a:xfrm>
        </p:grpSpPr>
        <p:grpSp>
          <p:nvGrpSpPr>
            <p:cNvPr id="7" name="Group 21"/>
            <p:cNvGrpSpPr/>
            <p:nvPr/>
          </p:nvGrpSpPr>
          <p:grpSpPr>
            <a:xfrm>
              <a:off x="3581400" y="3886200"/>
              <a:ext cx="3429000" cy="2667000"/>
              <a:chOff x="3581400" y="3886200"/>
              <a:chExt cx="3429000" cy="2667000"/>
            </a:xfrm>
          </p:grpSpPr>
          <p:pic>
            <p:nvPicPr>
              <p:cNvPr id="9" name="Picture 8" descr="Pack_fraction_withNH3mcscale.gif"/>
              <p:cNvPicPr>
                <a:picLocks noChangeAspect="1"/>
              </p:cNvPicPr>
              <p:nvPr/>
            </p:nvPicPr>
            <p:blipFill>
              <a:blip r:embed="rId3" cstate="print"/>
              <a:srcRect t="15151" r="6026" b="12121"/>
              <a:stretch>
                <a:fillRect/>
              </a:stretch>
            </p:blipFill>
            <p:spPr>
              <a:xfrm>
                <a:off x="3581400" y="3886200"/>
                <a:ext cx="3429000" cy="263875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72000" y="6400800"/>
                <a:ext cx="1524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86200" y="63246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The Relative Dilution Factor, f  %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4200" y="4876800"/>
            <a:ext cx="2057400" cy="1143000"/>
            <a:chOff x="6858000" y="4495800"/>
            <a:chExt cx="2057400" cy="1143000"/>
          </a:xfrm>
        </p:grpSpPr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7162801" y="4962427"/>
            <a:ext cx="1752599" cy="523973"/>
          </p:xfrm>
          <a:graphic>
            <a:graphicData uri="http://schemas.openxmlformats.org/presentationml/2006/ole">
              <p:oleObj spid="_x0000_s88066" name="Equation" r:id="rId4" imgW="1447560" imgH="431640" progId="Equation.3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858000" y="4572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Dilution Factor,</a:t>
              </a:r>
              <a:endParaRPr lang="en-US" i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858000" y="4495800"/>
              <a:ext cx="2057400" cy="1143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" y="46482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MC for C reproduce the W spectra </a:t>
            </a:r>
          </a:p>
          <a:p>
            <a:r>
              <a:rPr lang="en-US" dirty="0" smtClean="0"/>
              <a:t>   well even in the law W region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So, needed scale factor of 1.3 for the </a:t>
            </a:r>
          </a:p>
          <a:p>
            <a:r>
              <a:rPr lang="en-US" dirty="0" smtClean="0"/>
              <a:t>   NH3 does not have to do with the MC.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It must be the Proton data is spread out </a:t>
            </a:r>
          </a:p>
          <a:p>
            <a:r>
              <a:rPr lang="en-US" dirty="0" smtClean="0"/>
              <a:t>   over the law W region.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34000" y="1807953"/>
            <a:ext cx="3657600" cy="2840247"/>
            <a:chOff x="5334000" y="1807953"/>
            <a:chExt cx="3657600" cy="2840247"/>
          </a:xfrm>
        </p:grpSpPr>
        <p:grpSp>
          <p:nvGrpSpPr>
            <p:cNvPr id="15" name="Group 14"/>
            <p:cNvGrpSpPr/>
            <p:nvPr/>
          </p:nvGrpSpPr>
          <p:grpSpPr>
            <a:xfrm>
              <a:off x="5334000" y="1807953"/>
              <a:ext cx="3657600" cy="2725197"/>
              <a:chOff x="5334000" y="1807953"/>
              <a:chExt cx="3657600" cy="2725197"/>
            </a:xfrm>
          </p:grpSpPr>
          <p:pic>
            <p:nvPicPr>
              <p:cNvPr id="16" name="Picture 15" descr="Pack_fraction_fit_withNH3mcscale.gif"/>
              <p:cNvPicPr>
                <a:picLocks noChangeAspect="1"/>
              </p:cNvPicPr>
              <p:nvPr/>
            </p:nvPicPr>
            <p:blipFill>
              <a:blip r:embed="rId5" cstate="print"/>
              <a:srcRect t="15151" b="12121"/>
              <a:stretch>
                <a:fillRect/>
              </a:stretch>
            </p:blipFill>
            <p:spPr>
              <a:xfrm>
                <a:off x="5334000" y="1807953"/>
                <a:ext cx="3657600" cy="2725197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400800" y="4419600"/>
                <a:ext cx="1295400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flipV="1">
                <a:off x="6705600" y="3048000"/>
                <a:ext cx="8382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48400" y="4309646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Invariant Mass, W (</a:t>
              </a:r>
              <a:r>
                <a:rPr lang="en-US" sz="1600" dirty="0" err="1" smtClean="0">
                  <a:solidFill>
                    <a:srgbClr val="0033CC"/>
                  </a:solidFill>
                </a:rPr>
                <a:t>GeV</a:t>
              </a:r>
              <a:r>
                <a:rPr lang="en-US" sz="1600" dirty="0" smtClean="0">
                  <a:solidFill>
                    <a:srgbClr val="0033CC"/>
                  </a:solidFill>
                </a:rPr>
                <a:t>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Determination of the Dilution Factor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52400" y="838200"/>
            <a:ext cx="3886200" cy="3538954"/>
            <a:chOff x="152400" y="838200"/>
            <a:chExt cx="3886200" cy="3538954"/>
          </a:xfrm>
        </p:grpSpPr>
        <p:grpSp>
          <p:nvGrpSpPr>
            <p:cNvPr id="26" name="Group 25"/>
            <p:cNvGrpSpPr/>
            <p:nvPr/>
          </p:nvGrpSpPr>
          <p:grpSpPr>
            <a:xfrm>
              <a:off x="152400" y="838200"/>
              <a:ext cx="3886200" cy="3538954"/>
              <a:chOff x="152400" y="838200"/>
              <a:chExt cx="3886200" cy="3538954"/>
            </a:xfrm>
          </p:grpSpPr>
          <p:pic>
            <p:nvPicPr>
              <p:cNvPr id="23" name="Picture 22" descr="N_He_H_backgrounds.gif"/>
              <p:cNvPicPr>
                <a:picLocks noChangeAspect="1"/>
              </p:cNvPicPr>
              <p:nvPr/>
            </p:nvPicPr>
            <p:blipFill>
              <a:blip r:embed="rId6" cstate="print"/>
              <a:srcRect l="3902" t="16562" r="7803" b="14991"/>
              <a:stretch>
                <a:fillRect/>
              </a:stretch>
            </p:blipFill>
            <p:spPr>
              <a:xfrm>
                <a:off x="152400" y="1066800"/>
                <a:ext cx="3886200" cy="31242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62000" y="83820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Background contribution</a:t>
                </a:r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19200" y="40386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33CC"/>
                    </a:solidFill>
                  </a:rPr>
                  <a:t>Invariant Mass, W (</a:t>
                </a:r>
                <a:r>
                  <a:rPr lang="en-US" sz="1600" dirty="0" err="1" smtClean="0">
                    <a:solidFill>
                      <a:srgbClr val="0033CC"/>
                    </a:solidFill>
                  </a:rPr>
                  <a:t>GeV</a:t>
                </a:r>
                <a:r>
                  <a:rPr lang="en-US" sz="1600" dirty="0" smtClean="0">
                    <a:solidFill>
                      <a:srgbClr val="0033CC"/>
                    </a:solidFill>
                  </a:rPr>
                  <a:t>)</a:t>
                </a:r>
                <a:endParaRPr lang="en-US" sz="1600" dirty="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62000" y="1600200"/>
              <a:ext cx="1371600" cy="276999"/>
              <a:chOff x="762000" y="1600200"/>
              <a:chExt cx="1371600" cy="2769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62000" y="1676400"/>
                <a:ext cx="228600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66800" y="16002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H + N + He</a:t>
                </a:r>
                <a:endParaRPr lang="en-US" sz="12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62000" y="1828800"/>
              <a:ext cx="1371600" cy="276999"/>
              <a:chOff x="762000" y="1828800"/>
              <a:chExt cx="1371600" cy="27699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62000" y="1905000"/>
                <a:ext cx="228600" cy="76200"/>
              </a:xfrm>
              <a:prstGeom prst="rect">
                <a:avLst/>
              </a:prstGeom>
              <a:solidFill>
                <a:srgbClr val="27DC0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6800" y="18288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23AB19"/>
                    </a:solidFill>
                  </a:rPr>
                  <a:t>N + He</a:t>
                </a:r>
                <a:endParaRPr lang="en-US" sz="1200" b="1" dirty="0">
                  <a:solidFill>
                    <a:srgbClr val="23AB19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62000" y="2514600"/>
              <a:ext cx="1371600" cy="276999"/>
              <a:chOff x="762000" y="2057400"/>
              <a:chExt cx="1371600" cy="27699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62000" y="2133600"/>
                <a:ext cx="228600" cy="76200"/>
              </a:xfrm>
              <a:prstGeom prst="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66800" y="20574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33CC"/>
                    </a:solidFill>
                  </a:rPr>
                  <a:t>H</a:t>
                </a:r>
                <a:endParaRPr lang="en-US" sz="1200" b="1" dirty="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62000" y="2057400"/>
              <a:ext cx="1371600" cy="276999"/>
              <a:chOff x="762000" y="2313801"/>
              <a:chExt cx="1371600" cy="27699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762000" y="2438400"/>
                <a:ext cx="22860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066800" y="2313801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N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62000" y="2237601"/>
              <a:ext cx="1371600" cy="276999"/>
              <a:chOff x="762000" y="2514600"/>
              <a:chExt cx="1371600" cy="27699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62000" y="2667000"/>
                <a:ext cx="228600" cy="0"/>
              </a:xfrm>
              <a:prstGeom prst="line">
                <a:avLst/>
              </a:prstGeom>
              <a:ln w="31750">
                <a:solidFill>
                  <a:srgbClr val="B30D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066800" y="2514600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B30DAB"/>
                    </a:solidFill>
                  </a:rPr>
                  <a:t>He</a:t>
                </a:r>
                <a:endParaRPr lang="en-US" sz="1200" b="1" dirty="0">
                  <a:solidFill>
                    <a:srgbClr val="B30DAB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Corrections for the elastic peak shift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386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Apply the </a:t>
            </a:r>
            <a:r>
              <a:rPr lang="en-US" dirty="0" err="1" smtClean="0"/>
              <a:t>azimuthal</a:t>
            </a:r>
            <a:r>
              <a:rPr lang="en-US" dirty="0" smtClean="0"/>
              <a:t> angle correction  to the target   </a:t>
            </a:r>
          </a:p>
          <a:p>
            <a:r>
              <a:rPr lang="en-US" dirty="0" smtClean="0"/>
              <a:t>   magnetic field only for the forward direction of the </a:t>
            </a:r>
          </a:p>
          <a:p>
            <a:r>
              <a:rPr lang="en-US" dirty="0" smtClean="0"/>
              <a:t>   MC and make the same correlation as Data does  </a:t>
            </a:r>
          </a:p>
          <a:p>
            <a:r>
              <a:rPr lang="en-US" dirty="0" smtClean="0"/>
              <a:t>   by adjusting the linear correction factor to the B field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Then, Use  both forward and backward corrections    </a:t>
            </a:r>
          </a:p>
          <a:p>
            <a:r>
              <a:rPr lang="en-US" dirty="0" smtClean="0"/>
              <a:t>   to make sure the elastic peak appear at the same  </a:t>
            </a:r>
          </a:p>
          <a:p>
            <a:r>
              <a:rPr lang="en-US" dirty="0" smtClean="0"/>
              <a:t>   position before any  corrections applied.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Use this correction factor to correct the B field   </a:t>
            </a:r>
          </a:p>
          <a:p>
            <a:r>
              <a:rPr lang="en-US" dirty="0" smtClean="0"/>
              <a:t>   applied on data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85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see the correlation between the out-of-plane angle (</a:t>
            </a:r>
            <a:r>
              <a:rPr lang="en-US" dirty="0" err="1" smtClean="0"/>
              <a:t>xptar</a:t>
            </a:r>
            <a:r>
              <a:rPr lang="en-US" dirty="0" smtClean="0"/>
              <a:t>) with the invariant mass (W) on Data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3124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Azimuthal</a:t>
            </a:r>
            <a:r>
              <a:rPr lang="en-US" dirty="0" smtClean="0"/>
              <a:t> angle correction  - </a:t>
            </a:r>
          </a:p>
          <a:p>
            <a:r>
              <a:rPr lang="en-US" dirty="0" smtClean="0"/>
              <a:t>    Add an </a:t>
            </a:r>
            <a:r>
              <a:rPr lang="en-US" dirty="0" err="1" smtClean="0"/>
              <a:t>azimuthal</a:t>
            </a:r>
            <a:r>
              <a:rPr lang="en-US" dirty="0" smtClean="0"/>
              <a:t> angle dependence to  </a:t>
            </a:r>
          </a:p>
          <a:p>
            <a:r>
              <a:rPr lang="en-US" dirty="0" smtClean="0"/>
              <a:t>    the target field map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09720" y="990601"/>
            <a:ext cx="4491080" cy="2133599"/>
            <a:chOff x="1909720" y="990601"/>
            <a:chExt cx="4491080" cy="2133599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0" y="1066800"/>
              <a:ext cx="4114800" cy="1981200"/>
              <a:chOff x="2286000" y="1066800"/>
              <a:chExt cx="4114800" cy="1981200"/>
            </a:xfrm>
          </p:grpSpPr>
          <p:pic>
            <p:nvPicPr>
              <p:cNvPr id="6" name="Picture 5" descr="Xptar_vs_w.gif"/>
              <p:cNvPicPr>
                <a:picLocks noChangeAspect="1"/>
              </p:cNvPicPr>
              <p:nvPr/>
            </p:nvPicPr>
            <p:blipFill>
              <a:blip r:embed="rId2" cstate="print"/>
              <a:srcRect l="536" t="52930" r="5235" b="5043"/>
              <a:stretch>
                <a:fillRect/>
              </a:stretch>
            </p:blipFill>
            <p:spPr>
              <a:xfrm>
                <a:off x="2286000" y="1066800"/>
                <a:ext cx="4114800" cy="1905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038600" y="2895600"/>
                <a:ext cx="9144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6200000">
              <a:off x="1325808" y="1574513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Out-Of-Plane angle (</a:t>
              </a:r>
              <a:r>
                <a:rPr lang="en-US" sz="1600" dirty="0" err="1" smtClean="0">
                  <a:solidFill>
                    <a:srgbClr val="0033CC"/>
                  </a:solidFill>
                </a:rPr>
                <a:t>mrad</a:t>
              </a:r>
              <a:r>
                <a:rPr lang="en-US" sz="1600" dirty="0" smtClean="0">
                  <a:solidFill>
                    <a:srgbClr val="0033CC"/>
                  </a:solidFill>
                </a:rPr>
                <a:t>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85646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Invariant Mass, W (</a:t>
              </a:r>
              <a:r>
                <a:rPr lang="en-US" sz="1600" dirty="0" err="1" smtClean="0">
                  <a:solidFill>
                    <a:srgbClr val="0033CC"/>
                  </a:solidFill>
                </a:rPr>
                <a:t>GeV</a:t>
              </a:r>
              <a:r>
                <a:rPr lang="en-US" sz="1600" dirty="0" smtClean="0">
                  <a:solidFill>
                    <a:srgbClr val="0033CC"/>
                  </a:solidFill>
                </a:rPr>
                <a:t>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71089" y="2895600"/>
            <a:ext cx="4096711" cy="3733800"/>
            <a:chOff x="5246035" y="2933700"/>
            <a:chExt cx="3821765" cy="3267075"/>
          </a:xfrm>
        </p:grpSpPr>
        <p:pic>
          <p:nvPicPr>
            <p:cNvPr id="8" name="Picture 7" descr="Xptar_w_atneg0_5.gif"/>
            <p:cNvPicPr>
              <a:picLocks noChangeAspect="1"/>
            </p:cNvPicPr>
            <p:nvPr/>
          </p:nvPicPr>
          <p:blipFill>
            <a:blip r:embed="rId3" cstate="print"/>
            <a:srcRect l="3782" t="11483" r="9220" b="9522"/>
            <a:stretch>
              <a:fillRect/>
            </a:stretch>
          </p:blipFill>
          <p:spPr>
            <a:xfrm>
              <a:off x="5489574" y="2933700"/>
              <a:ext cx="3578226" cy="32670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4234213" y="4212223"/>
              <a:ext cx="2362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Out-Of-Plane angle (</a:t>
              </a:r>
              <a:r>
                <a:rPr lang="en-US" sz="1600" dirty="0" err="1" smtClean="0">
                  <a:solidFill>
                    <a:srgbClr val="0033CC"/>
                  </a:solidFill>
                </a:rPr>
                <a:t>mrad</a:t>
              </a:r>
              <a:r>
                <a:rPr lang="en-US" sz="1600" dirty="0" smtClean="0">
                  <a:solidFill>
                    <a:srgbClr val="0033CC"/>
                  </a:solidFill>
                </a:rPr>
                <a:t>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4467225"/>
              <a:ext cx="914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10400" y="5981700"/>
              <a:ext cx="914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48400" y="45720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Invariant Mass, W (</a:t>
            </a:r>
            <a:r>
              <a:rPr lang="en-US" sz="1600" dirty="0" err="1" smtClean="0">
                <a:solidFill>
                  <a:srgbClr val="0033CC"/>
                </a:solidFill>
              </a:rPr>
              <a:t>GeV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62908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Invariant Mass, W (</a:t>
            </a:r>
            <a:r>
              <a:rPr lang="en-US" sz="1600" dirty="0" err="1" smtClean="0">
                <a:solidFill>
                  <a:srgbClr val="0033CC"/>
                </a:solidFill>
              </a:rPr>
              <a:t>GeV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5117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5105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  <a:latin typeface="+mn-lt"/>
              </a:rPr>
              <a:t>Extracting the elastic events</a:t>
            </a:r>
            <a:endParaRPr lang="en-US" sz="3200" dirty="0">
              <a:solidFill>
                <a:srgbClr val="1C0BFB"/>
              </a:solidFill>
              <a:latin typeface="+mn-lt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657600" y="1371600"/>
            <a:ext cx="5410200" cy="3886200"/>
            <a:chOff x="3505200" y="1066800"/>
            <a:chExt cx="5334000" cy="4114800"/>
          </a:xfrm>
        </p:grpSpPr>
        <p:grpSp>
          <p:nvGrpSpPr>
            <p:cNvPr id="89" name="Group 88"/>
            <p:cNvGrpSpPr/>
            <p:nvPr/>
          </p:nvGrpSpPr>
          <p:grpSpPr>
            <a:xfrm>
              <a:off x="3505200" y="1066800"/>
              <a:ext cx="5334000" cy="4114800"/>
              <a:chOff x="3276600" y="1143001"/>
              <a:chExt cx="5334000" cy="41148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276600" y="1143001"/>
                <a:ext cx="5334000" cy="4114800"/>
                <a:chOff x="3276600" y="2768361"/>
                <a:chExt cx="3429000" cy="2489439"/>
              </a:xfrm>
            </p:grpSpPr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76600" y="2768361"/>
                  <a:ext cx="3429000" cy="2489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8" descr="E:\new\Copy of bigcal.bmp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21173544">
                  <a:off x="4396273" y="2884899"/>
                  <a:ext cx="645854" cy="7717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8" name="Group 87"/>
              <p:cNvGrpSpPr/>
              <p:nvPr/>
            </p:nvGrpSpPr>
            <p:grpSpPr>
              <a:xfrm>
                <a:off x="3886200" y="1447800"/>
                <a:ext cx="3733800" cy="3276600"/>
                <a:chOff x="3886200" y="1447800"/>
                <a:chExt cx="3733800" cy="3276600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 flipV="1">
                  <a:off x="5181600" y="2209800"/>
                  <a:ext cx="1371600" cy="1295400"/>
                </a:xfrm>
                <a:prstGeom prst="straightConnector1">
                  <a:avLst/>
                </a:prstGeom>
                <a:ln w="31750">
                  <a:solidFill>
                    <a:srgbClr val="B6029C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5400000" flipH="1" flipV="1">
                  <a:off x="4381500" y="2552700"/>
                  <a:ext cx="1752600" cy="152400"/>
                </a:xfrm>
                <a:prstGeom prst="straightConnector1">
                  <a:avLst/>
                </a:prstGeom>
                <a:ln w="31750">
                  <a:solidFill>
                    <a:srgbClr val="B6029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5181600" y="3276601"/>
                  <a:ext cx="1524000" cy="228600"/>
                </a:xfrm>
                <a:prstGeom prst="line">
                  <a:avLst/>
                </a:prstGeom>
                <a:ln w="31750">
                  <a:solidFill>
                    <a:srgbClr val="1CD1E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7162800" y="2895601"/>
                  <a:ext cx="457200" cy="228600"/>
                </a:xfrm>
                <a:prstGeom prst="straightConnector1">
                  <a:avLst/>
                </a:prstGeom>
                <a:ln w="31750">
                  <a:solidFill>
                    <a:srgbClr val="1CD1EA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6705600" y="3124201"/>
                  <a:ext cx="457200" cy="152400"/>
                </a:xfrm>
                <a:prstGeom prst="line">
                  <a:avLst/>
                </a:prstGeom>
                <a:ln w="31750">
                  <a:solidFill>
                    <a:srgbClr val="1CD1E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Arc 66"/>
                <p:cNvSpPr/>
                <p:nvPr/>
              </p:nvSpPr>
              <p:spPr>
                <a:xfrm>
                  <a:off x="5562600" y="2743200"/>
                  <a:ext cx="838200" cy="1219200"/>
                </a:xfrm>
                <a:prstGeom prst="arc">
                  <a:avLst/>
                </a:prstGeom>
                <a:ln w="31750">
                  <a:solidFill>
                    <a:srgbClr val="1CD1E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 rot="21307701">
                  <a:off x="5772835" y="2862848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2400" b="1" baseline="-25000" dirty="0" smtClean="0">
                      <a:solidFill>
                        <a:srgbClr val="1CD1EA"/>
                      </a:solidFill>
                      <a:latin typeface="Calibri"/>
                    </a:rPr>
                    <a:t>P</a:t>
                  </a:r>
                  <a:endParaRPr lang="en-US" sz="2400" b="1" baseline="-25000" dirty="0">
                    <a:solidFill>
                      <a:srgbClr val="1CD1EA"/>
                    </a:solidFill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3886200" y="3505200"/>
                  <a:ext cx="1295400" cy="1219200"/>
                </a:xfrm>
                <a:prstGeom prst="line">
                  <a:avLst/>
                </a:prstGeom>
                <a:ln w="31750">
                  <a:solidFill>
                    <a:srgbClr val="B602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5181600" y="2209800"/>
                  <a:ext cx="533400" cy="1588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5181600" y="2206823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C000"/>
                      </a:solidFill>
                    </a:rPr>
                    <a:t>Xclust</a:t>
                  </a:r>
                  <a:endParaRPr lang="en-US" sz="14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 rot="16200000" flipH="1">
                  <a:off x="4724400" y="1752600"/>
                  <a:ext cx="762000" cy="15240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/>
                <p:cNvSpPr txBox="1"/>
                <p:nvPr/>
              </p:nvSpPr>
              <p:spPr>
                <a:xfrm>
                  <a:off x="4572000" y="16764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C000"/>
                      </a:solidFill>
                    </a:rPr>
                    <a:t>Yclust</a:t>
                  </a:r>
                  <a:endParaRPr lang="en-US" sz="14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038600" y="3733800"/>
                  <a:ext cx="304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AF4B9A"/>
                      </a:solidFill>
                    </a:rPr>
                    <a:t>e</a:t>
                  </a:r>
                  <a:endParaRPr lang="en-US" sz="4000" b="1" dirty="0">
                    <a:solidFill>
                      <a:srgbClr val="AF4B9A"/>
                    </a:solidFill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800600" y="2492514"/>
                  <a:ext cx="533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AF4B9A"/>
                      </a:solidFill>
                    </a:rPr>
                    <a:t>e</a:t>
                  </a:r>
                  <a:r>
                    <a:rPr lang="en-US" sz="3200" b="1" dirty="0" smtClean="0">
                      <a:solidFill>
                        <a:srgbClr val="AF4B9A"/>
                      </a:solidFill>
                    </a:rPr>
                    <a:t>’</a:t>
                  </a:r>
                  <a:endParaRPr lang="en-US" sz="3200" b="1" dirty="0">
                    <a:solidFill>
                      <a:srgbClr val="AF4B9A"/>
                    </a:solidFill>
                  </a:endParaRPr>
                </a:p>
              </p:txBody>
            </p:sp>
          </p:grpSp>
        </p:grpSp>
        <p:sp>
          <p:nvSpPr>
            <p:cNvPr id="103" name="TextBox 102"/>
            <p:cNvSpPr txBox="1"/>
            <p:nvPr/>
          </p:nvSpPr>
          <p:spPr>
            <a:xfrm>
              <a:off x="7010400" y="2667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1CD1EA"/>
                  </a:solidFill>
                </a:rPr>
                <a:t>P</a:t>
              </a:r>
              <a:endParaRPr lang="en-US" sz="2400" b="1" dirty="0">
                <a:solidFill>
                  <a:srgbClr val="1CD1EA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76200" y="14433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Definitions :</a:t>
            </a:r>
            <a:endParaRPr lang="en-US" sz="2400" u="sng" dirty="0"/>
          </a:p>
        </p:txBody>
      </p:sp>
      <p:sp>
        <p:nvSpPr>
          <p:cNvPr id="106" name="TextBox 105"/>
          <p:cNvSpPr txBox="1"/>
          <p:nvPr/>
        </p:nvSpPr>
        <p:spPr>
          <a:xfrm>
            <a:off x="76200" y="19050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3399"/>
                </a:solidFill>
              </a:rPr>
              <a:t> X/</a:t>
            </a:r>
            <a:r>
              <a:rPr lang="en-US" sz="2000" i="1" dirty="0" err="1" smtClean="0">
                <a:solidFill>
                  <a:srgbClr val="003399"/>
                </a:solidFill>
              </a:rPr>
              <a:t>Yclust</a:t>
            </a:r>
            <a:r>
              <a:rPr lang="en-US" sz="2000" i="1" dirty="0" smtClean="0">
                <a:solidFill>
                  <a:srgbClr val="003399"/>
                </a:solidFill>
              </a:rPr>
              <a:t>   -  Measured X/Y positions 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               on </a:t>
            </a:r>
            <a:r>
              <a:rPr lang="en-US" sz="2000" i="1" dirty="0" err="1" smtClean="0">
                <a:solidFill>
                  <a:srgbClr val="003399"/>
                </a:solidFill>
              </a:rPr>
              <a:t>BigCal</a:t>
            </a:r>
            <a:endParaRPr lang="en-US" sz="2000" i="1" dirty="0" smtClean="0">
              <a:solidFill>
                <a:srgbClr val="003399"/>
              </a:solidFill>
            </a:endParaRP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X = horizontal /in-plane coordinate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Y = vertical / out – of – plane 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      coordinate  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76200" y="3962400"/>
            <a:ext cx="3810000" cy="2667000"/>
            <a:chOff x="76200" y="3962400"/>
            <a:chExt cx="3810000" cy="2667000"/>
          </a:xfrm>
        </p:grpSpPr>
        <p:sp>
          <p:nvSpPr>
            <p:cNvPr id="113" name="Horizontal Scroll 112"/>
            <p:cNvSpPr/>
            <p:nvPr/>
          </p:nvSpPr>
          <p:spPr>
            <a:xfrm>
              <a:off x="76200" y="3962400"/>
              <a:ext cx="3657600" cy="2667000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28600" y="4492585"/>
              <a:ext cx="3657600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By knowing </a:t>
              </a:r>
            </a:p>
            <a:p>
              <a:pPr algn="ctr"/>
              <a:r>
                <a:rPr lang="en-US" sz="2000" dirty="0" smtClean="0"/>
                <a:t>the energy of the polarized electron beam, E</a:t>
              </a:r>
              <a:r>
                <a:rPr lang="en-US" sz="2000" baseline="-25000" dirty="0" smtClean="0"/>
                <a:t>B</a:t>
              </a:r>
              <a:r>
                <a:rPr lang="en-US" sz="2000" dirty="0" smtClean="0"/>
                <a:t> </a:t>
              </a:r>
            </a:p>
            <a:p>
              <a:pPr algn="ctr"/>
              <a:r>
                <a:rPr lang="en-US" sz="2000" dirty="0" smtClean="0"/>
                <a:t>and </a:t>
              </a:r>
            </a:p>
            <a:p>
              <a:pPr algn="ctr"/>
              <a:r>
                <a:rPr lang="en-US" sz="2000" dirty="0" smtClean="0"/>
                <a:t>the scattered proton angle,</a:t>
              </a:r>
              <a:r>
                <a:rPr lang="el-GR" sz="2000" b="1" dirty="0" smtClean="0">
                  <a:solidFill>
                    <a:srgbClr val="1CD1EA"/>
                  </a:solidFill>
                  <a:latin typeface="Calibri"/>
                </a:rPr>
                <a:t> </a:t>
              </a:r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baseline="-25000" dirty="0" smtClean="0">
                  <a:latin typeface="Calibri"/>
                </a:rPr>
                <a:t>P</a:t>
              </a:r>
              <a:endParaRPr lang="en-US" sz="2000" baseline="-25000" dirty="0" smtClean="0"/>
            </a:p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53000" y="5287328"/>
            <a:ext cx="4419600" cy="1447800"/>
            <a:chOff x="5105400" y="5257800"/>
            <a:chExt cx="4419600" cy="1447800"/>
          </a:xfrm>
        </p:grpSpPr>
        <p:sp>
          <p:nvSpPr>
            <p:cNvPr id="109" name="TextBox 108"/>
            <p:cNvSpPr txBox="1"/>
            <p:nvPr/>
          </p:nvSpPr>
          <p:spPr>
            <a:xfrm>
              <a:off x="5181600" y="5475743"/>
              <a:ext cx="434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can predict the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X/Y coordinates  - X_HMS,  Y_HMS and</a:t>
              </a:r>
            </a:p>
            <a:p>
              <a:r>
                <a:rPr lang="en-US" dirty="0" smtClean="0"/>
                <a:t>   ( Target Magnetic Field Corrected)</a:t>
              </a:r>
            </a:p>
            <a:p>
              <a:endParaRPr lang="en-US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5105400" y="5257800"/>
              <a:ext cx="3962400" cy="1447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Right Arrow 115"/>
          <p:cNvSpPr/>
          <p:nvPr/>
        </p:nvSpPr>
        <p:spPr>
          <a:xfrm>
            <a:off x="3962400" y="5943600"/>
            <a:ext cx="914400" cy="381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438400" y="152400"/>
            <a:ext cx="51054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PART II: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Protons in HMS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288498" y="16916431"/>
            <a:ext cx="4610102" cy="4510277"/>
            <a:chOff x="22288498" y="16916431"/>
            <a:chExt cx="4610102" cy="4510277"/>
          </a:xfrm>
        </p:grpSpPr>
        <p:grpSp>
          <p:nvGrpSpPr>
            <p:cNvPr id="16" name="Group 243"/>
            <p:cNvGrpSpPr/>
            <p:nvPr/>
          </p:nvGrpSpPr>
          <p:grpSpPr>
            <a:xfrm>
              <a:off x="22288498" y="16916431"/>
              <a:ext cx="4610102" cy="4510277"/>
              <a:chOff x="22288498" y="16916431"/>
              <a:chExt cx="4610102" cy="4510277"/>
            </a:xfrm>
          </p:grpSpPr>
          <p:grpSp>
            <p:nvGrpSpPr>
              <p:cNvPr id="18" name="Group 313"/>
              <p:cNvGrpSpPr/>
              <p:nvPr/>
            </p:nvGrpSpPr>
            <p:grpSpPr>
              <a:xfrm>
                <a:off x="22288498" y="16916431"/>
                <a:ext cx="4610102" cy="4510277"/>
                <a:chOff x="22288500" y="16916400"/>
                <a:chExt cx="4610100" cy="4510275"/>
              </a:xfrm>
            </p:grpSpPr>
            <p:grpSp>
              <p:nvGrpSpPr>
                <p:cNvPr id="21" name="Group 200"/>
                <p:cNvGrpSpPr/>
                <p:nvPr/>
              </p:nvGrpSpPr>
              <p:grpSpPr>
                <a:xfrm>
                  <a:off x="22288500" y="16916400"/>
                  <a:ext cx="4610100" cy="4510275"/>
                  <a:chOff x="22288500" y="16916400"/>
                  <a:chExt cx="4610100" cy="4510275"/>
                </a:xfrm>
              </p:grpSpPr>
              <p:pic>
                <p:nvPicPr>
                  <p:cNvPr id="24" name="Picture 19" descr="E:\ydiff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2288500" y="16916400"/>
                    <a:ext cx="4610100" cy="451027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3241002" y="16916400"/>
                    <a:ext cx="297179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i="1" dirty="0" smtClean="0">
                        <a:solidFill>
                          <a:srgbClr val="C00000"/>
                        </a:solidFill>
                      </a:rPr>
                      <a:t> y position difference</a:t>
                    </a:r>
                    <a:endParaRPr lang="en-US" sz="2400" i="1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3507684" y="20612083"/>
                  <a:ext cx="838235" cy="4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 flipH="1" flipV="1">
                  <a:off x="24650685" y="20612083"/>
                  <a:ext cx="838234" cy="2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24765000" y="19735800"/>
                <a:ext cx="2133600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abs(Y_HMS-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yclust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 &lt; 10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155400" y="21183600"/>
                <a:ext cx="8382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850600" y="211074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2A16A2"/>
                  </a:solidFill>
                </a:rPr>
                <a:t>Y_HMS-</a:t>
              </a:r>
              <a:r>
                <a:rPr lang="en-US" sz="1400" dirty="0" err="1" smtClean="0">
                  <a:solidFill>
                    <a:srgbClr val="2A16A2"/>
                  </a:solidFill>
                </a:rPr>
                <a:t>yclust</a:t>
              </a:r>
              <a:r>
                <a:rPr lang="en-US" sz="1400" dirty="0" smtClean="0">
                  <a:solidFill>
                    <a:srgbClr val="2A16A2"/>
                  </a:solidFill>
                </a:rPr>
                <a:t> (cm)</a:t>
              </a:r>
              <a:endParaRPr lang="en-US" sz="1400" dirty="0">
                <a:solidFill>
                  <a:srgbClr val="2A16A2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200" y="3120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0BFB"/>
                </a:solidFill>
              </a:rPr>
              <a:t>Extracting the Elastic</a:t>
            </a:r>
          </a:p>
          <a:p>
            <a:r>
              <a:rPr lang="en-US" sz="2400" dirty="0" smtClean="0">
                <a:solidFill>
                  <a:srgbClr val="1C0BFB"/>
                </a:solidFill>
              </a:rPr>
              <a:t>Events…</a:t>
            </a:r>
            <a:endParaRPr lang="en-US" sz="2400" dirty="0">
              <a:solidFill>
                <a:srgbClr val="1C0BFB"/>
              </a:solidFill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962400" y="4267200"/>
          <a:ext cx="2509838" cy="920750"/>
        </p:xfrm>
        <a:graphic>
          <a:graphicData uri="http://schemas.openxmlformats.org/presentationml/2006/ole">
            <p:oleObj spid="_x0000_s29701" name="Equation" r:id="rId4" imgW="1384200" imgH="507960" progId="Equation.3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38100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Elliptic cut,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705600" y="4419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Suppresses background most effectively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648200" y="5380672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Here,          ∆X = X_HMS – </a:t>
            </a:r>
            <a:r>
              <a:rPr lang="en-US" i="1" dirty="0" err="1" smtClean="0"/>
              <a:t>xclust</a:t>
            </a:r>
            <a:endParaRPr lang="en-US" i="1" dirty="0" smtClean="0"/>
          </a:p>
          <a:p>
            <a:r>
              <a:rPr lang="en-US" i="1" dirty="0" smtClean="0"/>
              <a:t>                  ∆Y =  Y_HMS – </a:t>
            </a:r>
            <a:r>
              <a:rPr lang="en-US" i="1" dirty="0" err="1" smtClean="0"/>
              <a:t>yclust</a:t>
            </a:r>
            <a:endParaRPr lang="en-US" i="1" dirty="0" smtClean="0"/>
          </a:p>
          <a:p>
            <a:r>
              <a:rPr lang="en-US" i="1" dirty="0" smtClean="0"/>
              <a:t>           X(Y)</a:t>
            </a:r>
            <a:r>
              <a:rPr lang="en-US" i="1" baseline="-25000" dirty="0" smtClean="0"/>
              <a:t>max </a:t>
            </a:r>
            <a:r>
              <a:rPr lang="en-US" i="1" dirty="0" smtClean="0"/>
              <a:t> = The effective area cut</a:t>
            </a:r>
            <a:endParaRPr lang="en-US" i="1" baseline="-25000" dirty="0" smtClean="0"/>
          </a:p>
          <a:p>
            <a:r>
              <a:rPr lang="en-US" dirty="0" smtClean="0"/>
              <a:t>          </a:t>
            </a:r>
          </a:p>
          <a:p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 rot="16200000">
            <a:off x="-547301" y="4357300"/>
            <a:ext cx="182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Y_HMS-</a:t>
            </a:r>
            <a:r>
              <a:rPr lang="en-US" sz="1200" dirty="0" err="1" smtClean="0">
                <a:solidFill>
                  <a:srgbClr val="C00000"/>
                </a:solidFill>
              </a:rPr>
              <a:t>Yclust</a:t>
            </a:r>
            <a:r>
              <a:rPr lang="en-US" sz="1200" dirty="0" smtClean="0">
                <a:solidFill>
                  <a:srgbClr val="C00000"/>
                </a:solidFill>
              </a:rPr>
              <a:t>             (cm)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371600" y="6456402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X_HMS-</a:t>
            </a:r>
            <a:r>
              <a:rPr lang="en-US" sz="1200" b="1" dirty="0" err="1" smtClean="0">
                <a:solidFill>
                  <a:srgbClr val="C00000"/>
                </a:solidFill>
              </a:rPr>
              <a:t>Xclust</a:t>
            </a:r>
            <a:r>
              <a:rPr lang="en-US" sz="1200" b="1" dirty="0" smtClean="0">
                <a:solidFill>
                  <a:srgbClr val="C00000"/>
                </a:solidFill>
              </a:rPr>
              <a:t>             (cm)</a:t>
            </a:r>
            <a:endParaRPr lang="en-US" sz="1200" dirty="0" smtClean="0"/>
          </a:p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867400" y="457200"/>
            <a:ext cx="3276600" cy="3048000"/>
            <a:chOff x="5867400" y="457200"/>
            <a:chExt cx="3276600" cy="3048000"/>
          </a:xfrm>
        </p:grpSpPr>
        <p:grpSp>
          <p:nvGrpSpPr>
            <p:cNvPr id="42" name="Group 41"/>
            <p:cNvGrpSpPr/>
            <p:nvPr/>
          </p:nvGrpSpPr>
          <p:grpSpPr>
            <a:xfrm>
              <a:off x="5867400" y="457200"/>
              <a:ext cx="3276600" cy="3048000"/>
              <a:chOff x="5867400" y="457200"/>
              <a:chExt cx="3276600" cy="30480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867400" y="457200"/>
                <a:ext cx="2971800" cy="3048000"/>
                <a:chOff x="5867400" y="457200"/>
                <a:chExt cx="2971800" cy="304800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5867400" y="457200"/>
                  <a:ext cx="2971800" cy="3048000"/>
                  <a:chOff x="4876800" y="685800"/>
                  <a:chExt cx="2813817" cy="2819400"/>
                </a:xfrm>
              </p:grpSpPr>
              <p:pic>
                <p:nvPicPr>
                  <p:cNvPr id="64" name="Picture 63" descr="ydiff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4876800" y="685800"/>
                    <a:ext cx="2813817" cy="2819400"/>
                  </a:xfrm>
                  <a:prstGeom prst="rect">
                    <a:avLst/>
                  </a:prstGeom>
                </p:spPr>
              </p:pic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638800" y="2447925"/>
                    <a:ext cx="1979668" cy="904875"/>
                    <a:chOff x="2362200" y="2447925"/>
                    <a:chExt cx="1979668" cy="904875"/>
                  </a:xfrm>
                </p:grpSpPr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5400000">
                      <a:off x="2057400" y="3048000"/>
                      <a:ext cx="6096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>
                      <a:off x="2954831" y="3034666"/>
                      <a:ext cx="6096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2590800" y="2447925"/>
                      <a:ext cx="1751068" cy="25622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shade val="50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abs(Y_HMS-Yclust+5.7)&lt;12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8" name="TextBox 77"/>
                <p:cNvSpPr txBox="1"/>
                <p:nvPr/>
              </p:nvSpPr>
              <p:spPr>
                <a:xfrm>
                  <a:off x="7086600" y="3276600"/>
                  <a:ext cx="533400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800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858000" y="3228201"/>
                <a:ext cx="228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Y_HMS-</a:t>
                </a:r>
                <a:r>
                  <a:rPr lang="en-US" sz="1200" dirty="0" err="1" smtClean="0">
                    <a:solidFill>
                      <a:srgbClr val="C00000"/>
                    </a:solidFill>
                  </a:rPr>
                  <a:t>Yclust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             (cm) </a:t>
                </a:r>
                <a:endParaRPr lang="en-US" sz="12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477000" y="4572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Y position difference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90800" y="457200"/>
            <a:ext cx="3048000" cy="3053606"/>
            <a:chOff x="2590800" y="457200"/>
            <a:chExt cx="3048000" cy="3053606"/>
          </a:xfrm>
        </p:grpSpPr>
        <p:grpSp>
          <p:nvGrpSpPr>
            <p:cNvPr id="43" name="Group 42"/>
            <p:cNvGrpSpPr/>
            <p:nvPr/>
          </p:nvGrpSpPr>
          <p:grpSpPr>
            <a:xfrm>
              <a:off x="2590800" y="457200"/>
              <a:ext cx="3048000" cy="3053606"/>
              <a:chOff x="2590800" y="457200"/>
              <a:chExt cx="3048000" cy="305360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590800" y="457200"/>
                <a:ext cx="3048000" cy="3053606"/>
                <a:chOff x="2590800" y="457200"/>
                <a:chExt cx="3048000" cy="3053606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2590800" y="457200"/>
                  <a:ext cx="3048000" cy="3053606"/>
                  <a:chOff x="1524000" y="685800"/>
                  <a:chExt cx="2891692" cy="2825006"/>
                </a:xfrm>
              </p:grpSpPr>
              <p:pic>
                <p:nvPicPr>
                  <p:cNvPr id="62" name="Picture 61" descr="Xdiff.gif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524000" y="685800"/>
                    <a:ext cx="2819400" cy="2825006"/>
                  </a:xfrm>
                  <a:prstGeom prst="rect">
                    <a:avLst/>
                  </a:prstGeom>
                </p:spPr>
              </p:pic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2438400" y="2448187"/>
                    <a:ext cx="1977292" cy="904613"/>
                    <a:chOff x="2438400" y="2448187"/>
                    <a:chExt cx="1977292" cy="904613"/>
                  </a:xfrm>
                </p:grpSpPr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rot="5400000">
                      <a:off x="2133600" y="3048000"/>
                      <a:ext cx="6096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rot="5400000">
                      <a:off x="2954215" y="3048000"/>
                      <a:ext cx="6096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2743200" y="2448187"/>
                      <a:ext cx="1672492" cy="25626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shade val="50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abs(X_HMS-Xclust+1.6)&lt;7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1" name="TextBox 80"/>
                <p:cNvSpPr txBox="1"/>
                <p:nvPr/>
              </p:nvSpPr>
              <p:spPr>
                <a:xfrm>
                  <a:off x="3810000" y="3276600"/>
                  <a:ext cx="533400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800" dirty="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3581400" y="3228201"/>
                <a:ext cx="2057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X_HMS-</a:t>
                </a:r>
                <a:r>
                  <a:rPr lang="en-US" sz="1200" dirty="0" err="1" smtClean="0">
                    <a:solidFill>
                      <a:srgbClr val="C00000"/>
                    </a:solidFill>
                  </a:rPr>
                  <a:t>Xclust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            (cm)</a:t>
                </a:r>
                <a:endParaRPr lang="en-US" sz="12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200400" y="4572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X position difference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56400" y="3138101"/>
            <a:ext cx="3553600" cy="3567499"/>
            <a:chOff x="256400" y="3138101"/>
            <a:chExt cx="3553600" cy="3567499"/>
          </a:xfrm>
        </p:grpSpPr>
        <p:grpSp>
          <p:nvGrpSpPr>
            <p:cNvPr id="55" name="Group 54"/>
            <p:cNvGrpSpPr/>
            <p:nvPr/>
          </p:nvGrpSpPr>
          <p:grpSpPr>
            <a:xfrm>
              <a:off x="304801" y="3352800"/>
              <a:ext cx="3505199" cy="3352800"/>
              <a:chOff x="304801" y="3352800"/>
              <a:chExt cx="3505199" cy="33528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04801" y="3352800"/>
                <a:ext cx="3339601" cy="3352800"/>
                <a:chOff x="304801" y="3352800"/>
                <a:chExt cx="3339601" cy="335280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304801" y="3352800"/>
                  <a:ext cx="3339601" cy="3352800"/>
                  <a:chOff x="304801" y="3352800"/>
                  <a:chExt cx="3339601" cy="3352800"/>
                </a:xfrm>
              </p:grpSpPr>
              <p:pic>
                <p:nvPicPr>
                  <p:cNvPr id="65" name="Picture 64" descr="ydiff_vs_xdiff_no2dcut.gif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1" y="3352800"/>
                    <a:ext cx="3339601" cy="33528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219200" y="6477000"/>
                    <a:ext cx="1371600" cy="215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800" dirty="0"/>
                  </a:p>
                </p:txBody>
              </p:sp>
            </p:grpSp>
            <p:sp>
              <p:nvSpPr>
                <p:cNvPr id="47" name="Oval 46"/>
                <p:cNvSpPr/>
                <p:nvPr/>
              </p:nvSpPr>
              <p:spPr>
                <a:xfrm>
                  <a:off x="1371600" y="4267200"/>
                  <a:ext cx="1371600" cy="1447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762000" y="3352800"/>
                <a:ext cx="30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Y position diff. Vs X position diff.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371600" y="6428601"/>
              <a:ext cx="2057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X_HMS-</a:t>
              </a:r>
              <a:r>
                <a:rPr lang="en-US" sz="1200" dirty="0" err="1" smtClean="0">
                  <a:solidFill>
                    <a:srgbClr val="C00000"/>
                  </a:solidFill>
                </a:rPr>
                <a:t>Xclust</a:t>
              </a:r>
              <a:r>
                <a:rPr lang="en-US" sz="1200" dirty="0" smtClean="0">
                  <a:solidFill>
                    <a:srgbClr val="C00000"/>
                  </a:solidFill>
                </a:rPr>
                <a:t>            (cm)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-748100" y="4142601"/>
              <a:ext cx="228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Y_HMS-</a:t>
              </a:r>
              <a:r>
                <a:rPr lang="en-US" sz="1200" dirty="0" err="1" smtClean="0">
                  <a:solidFill>
                    <a:srgbClr val="C00000"/>
                  </a:solidFill>
                </a:rPr>
                <a:t>Yclust</a:t>
              </a:r>
              <a:r>
                <a:rPr lang="en-US" sz="1200" dirty="0" smtClean="0">
                  <a:solidFill>
                    <a:srgbClr val="C00000"/>
                  </a:solidFill>
                </a:rPr>
                <a:t>             (cm) 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5105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  <a:latin typeface="+mn-lt"/>
              </a:rPr>
              <a:t>Momentum difference</a:t>
            </a:r>
            <a:endParaRPr lang="en-US" sz="3200" dirty="0">
              <a:solidFill>
                <a:srgbClr val="1C0BFB"/>
              </a:solidFill>
              <a:latin typeface="+mn-lt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1816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600200" y="609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105400" y="848142"/>
            <a:ext cx="3886200" cy="5476458"/>
            <a:chOff x="5105400" y="912674"/>
            <a:chExt cx="3886200" cy="5476458"/>
          </a:xfrm>
        </p:grpSpPr>
        <p:grpSp>
          <p:nvGrpSpPr>
            <p:cNvPr id="60" name="Group 59"/>
            <p:cNvGrpSpPr/>
            <p:nvPr/>
          </p:nvGrpSpPr>
          <p:grpSpPr>
            <a:xfrm>
              <a:off x="5334000" y="2743200"/>
              <a:ext cx="3535967" cy="3200400"/>
              <a:chOff x="5334000" y="838200"/>
              <a:chExt cx="3535967" cy="32004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5334000" y="838200"/>
                <a:ext cx="3535967" cy="3200400"/>
                <a:chOff x="5410200" y="1219200"/>
                <a:chExt cx="3535967" cy="320040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620000" y="1219200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5410200" y="2438400"/>
                  <a:ext cx="3200400" cy="1981200"/>
                </a:xfrm>
                <a:prstGeom prst="round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Curved Left Arrow 77"/>
                <p:cNvSpPr/>
                <p:nvPr/>
              </p:nvSpPr>
              <p:spPr>
                <a:xfrm rot="20936526">
                  <a:off x="8360932" y="1298205"/>
                  <a:ext cx="585235" cy="1324970"/>
                </a:xfrm>
                <a:prstGeom prst="curved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aphicFrame>
            <p:nvGraphicFramePr>
              <p:cNvPr id="55" name="Object 54"/>
              <p:cNvGraphicFramePr>
                <a:graphicFrameLocks noChangeAspect="1"/>
              </p:cNvGraphicFramePr>
              <p:nvPr/>
            </p:nvGraphicFramePr>
            <p:xfrm>
              <a:off x="5410200" y="914400"/>
              <a:ext cx="2711824" cy="762000"/>
            </p:xfrm>
            <a:graphic>
              <a:graphicData uri="http://schemas.openxmlformats.org/presentationml/2006/ole">
                <p:oleObj spid="_x0000_s3074" name="Equation" r:id="rId3" imgW="1536480" imgH="431640" progId="Equation.3">
                  <p:embed/>
                </p:oleObj>
              </a:graphicData>
            </a:graphic>
          </p:graphicFrame>
          <p:graphicFrame>
            <p:nvGraphicFramePr>
              <p:cNvPr id="57" name="Object 56"/>
              <p:cNvGraphicFramePr>
                <a:graphicFrameLocks noChangeAspect="1"/>
              </p:cNvGraphicFramePr>
              <p:nvPr/>
            </p:nvGraphicFramePr>
            <p:xfrm>
              <a:off x="5714999" y="2057400"/>
              <a:ext cx="2209801" cy="506413"/>
            </p:xfrm>
            <a:graphic>
              <a:graphicData uri="http://schemas.openxmlformats.org/presentationml/2006/ole">
                <p:oleObj spid="_x0000_s3075" name="Equation" r:id="rId4" imgW="1218960" imgH="279360" progId="Equation.3">
                  <p:embed/>
                </p:oleObj>
              </a:graphicData>
            </a:graphic>
          </p:graphicFrame>
          <p:graphicFrame>
            <p:nvGraphicFramePr>
              <p:cNvPr id="58" name="Object 57"/>
              <p:cNvGraphicFramePr>
                <a:graphicFrameLocks noChangeAspect="1"/>
              </p:cNvGraphicFramePr>
              <p:nvPr/>
            </p:nvGraphicFramePr>
            <p:xfrm>
              <a:off x="6005945" y="2590800"/>
              <a:ext cx="775855" cy="609600"/>
            </p:xfrm>
            <a:graphic>
              <a:graphicData uri="http://schemas.openxmlformats.org/presentationml/2006/ole">
                <p:oleObj spid="_x0000_s3076" name="Equation" r:id="rId5" imgW="533160" imgH="419040" progId="Equation.3">
                  <p:embed/>
                </p:oleObj>
              </a:graphicData>
            </a:graphic>
          </p:graphicFrame>
          <p:graphicFrame>
            <p:nvGraphicFramePr>
              <p:cNvPr id="59" name="Object 58"/>
              <p:cNvGraphicFramePr>
                <a:graphicFrameLocks noChangeAspect="1"/>
              </p:cNvGraphicFramePr>
              <p:nvPr/>
            </p:nvGraphicFramePr>
            <p:xfrm>
              <a:off x="5546725" y="3199845"/>
              <a:ext cx="2789238" cy="668337"/>
            </p:xfrm>
            <a:graphic>
              <a:graphicData uri="http://schemas.openxmlformats.org/presentationml/2006/ole">
                <p:oleObj spid="_x0000_s3077" name="Equation" r:id="rId6" imgW="1752480" imgH="419040" progId="Equation.3">
                  <p:embed/>
                </p:oleObj>
              </a:graphicData>
            </a:graphic>
          </p:graphicFrame>
        </p:grpSp>
        <p:grpSp>
          <p:nvGrpSpPr>
            <p:cNvPr id="63" name="Group 62"/>
            <p:cNvGrpSpPr/>
            <p:nvPr/>
          </p:nvGrpSpPr>
          <p:grpSpPr>
            <a:xfrm>
              <a:off x="5105400" y="912674"/>
              <a:ext cx="3886200" cy="1754326"/>
              <a:chOff x="5105400" y="1066800"/>
              <a:chExt cx="3886200" cy="1754326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105400" y="1066800"/>
                <a:ext cx="3886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baseline="-25000" dirty="0" smtClean="0"/>
                  <a:t>HMS</a:t>
                </a:r>
                <a:r>
                  <a:rPr lang="en-US" dirty="0" smtClean="0"/>
                  <a:t> – Measured Proton momentum by  </a:t>
                </a:r>
              </a:p>
              <a:p>
                <a:r>
                  <a:rPr lang="en-US" dirty="0" smtClean="0"/>
                  <a:t>            HMS</a:t>
                </a:r>
              </a:p>
              <a:p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cal</a:t>
                </a:r>
                <a:r>
                  <a:rPr lang="en-US" baseline="-25000" dirty="0" smtClean="0"/>
                  <a:t>   </a:t>
                </a:r>
                <a:r>
                  <a:rPr lang="en-US" dirty="0" smtClean="0"/>
                  <a:t> – Calculated Proton momentum by </a:t>
                </a:r>
              </a:p>
              <a:p>
                <a:r>
                  <a:rPr lang="en-US" dirty="0" smtClean="0"/>
                  <a:t>            knowing the beam energy, E and the </a:t>
                </a:r>
              </a:p>
              <a:p>
                <a:r>
                  <a:rPr lang="en-US" dirty="0" smtClean="0"/>
                  <a:t>            Proton scattered angle, </a:t>
                </a:r>
              </a:p>
              <a:p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cent</a:t>
                </a:r>
                <a:r>
                  <a:rPr lang="en-US" dirty="0" smtClean="0"/>
                  <a:t> – HMS central momentum</a:t>
                </a:r>
                <a:endParaRPr lang="en-US" dirty="0"/>
              </a:p>
            </p:txBody>
          </p:sp>
          <p:graphicFrame>
            <p:nvGraphicFramePr>
              <p:cNvPr id="62" name="Object 61"/>
              <p:cNvGraphicFramePr>
                <a:graphicFrameLocks noChangeAspect="1"/>
              </p:cNvGraphicFramePr>
              <p:nvPr/>
            </p:nvGraphicFramePr>
            <p:xfrm>
              <a:off x="7782843" y="2209801"/>
              <a:ext cx="218157" cy="304800"/>
            </p:xfrm>
            <a:graphic>
              <a:graphicData uri="http://schemas.openxmlformats.org/presentationml/2006/ole">
                <p:oleObj spid="_x0000_s3078" name="Equation" r:id="rId7" imgW="126720" imgH="177480" progId="Equation.3">
                  <p:embed/>
                </p:oleObj>
              </a:graphicData>
            </a:graphic>
          </p:graphicFrame>
        </p:grpSp>
        <p:sp>
          <p:nvSpPr>
            <p:cNvPr id="64" name="TextBox 63"/>
            <p:cNvSpPr txBox="1"/>
            <p:nvPr/>
          </p:nvSpPr>
          <p:spPr>
            <a:xfrm>
              <a:off x="6477000" y="60198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Here , M is the Proton mass.</a:t>
              </a:r>
              <a:endParaRPr lang="en-US" i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28600" y="57822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final elastic events are selected by using,</a:t>
            </a:r>
          </a:p>
          <a:p>
            <a:r>
              <a:rPr lang="en-US" dirty="0" smtClean="0"/>
              <a:t>                                               • The Elliptic cut and</a:t>
            </a:r>
          </a:p>
          <a:p>
            <a:r>
              <a:rPr lang="en-US" dirty="0" smtClean="0"/>
              <a:t>                                               • The  ‘</a:t>
            </a:r>
            <a:r>
              <a:rPr lang="en-US" dirty="0" err="1" smtClean="0"/>
              <a:t>dpel_hms</a:t>
            </a:r>
            <a:r>
              <a:rPr lang="en-US" dirty="0" smtClean="0"/>
              <a:t>’ cut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95405" y="914400"/>
            <a:ext cx="4809995" cy="4800600"/>
            <a:chOff x="228600" y="1066800"/>
            <a:chExt cx="4809995" cy="4800600"/>
          </a:xfrm>
        </p:grpSpPr>
        <p:grpSp>
          <p:nvGrpSpPr>
            <p:cNvPr id="44" name="Group 43"/>
            <p:cNvGrpSpPr/>
            <p:nvPr/>
          </p:nvGrpSpPr>
          <p:grpSpPr>
            <a:xfrm>
              <a:off x="228600" y="1066800"/>
              <a:ext cx="4809995" cy="4800600"/>
              <a:chOff x="228600" y="685800"/>
              <a:chExt cx="4809995" cy="48006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28600" y="685800"/>
                <a:ext cx="4809995" cy="4800600"/>
                <a:chOff x="228600" y="685800"/>
                <a:chExt cx="4809995" cy="480060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228600" y="685800"/>
                  <a:ext cx="4809995" cy="4800600"/>
                  <a:chOff x="0" y="685800"/>
                  <a:chExt cx="4809995" cy="4800600"/>
                </a:xfrm>
              </p:grpSpPr>
              <p:pic>
                <p:nvPicPr>
                  <p:cNvPr id="65" name="Picture 64" descr="dpel_hms.gif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0" y="685800"/>
                    <a:ext cx="4809995" cy="4800600"/>
                  </a:xfrm>
                  <a:prstGeom prst="rect">
                    <a:avLst/>
                  </a:prstGeom>
                </p:spPr>
              </p:pic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057400" y="5181600"/>
                    <a:ext cx="762000" cy="215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800" dirty="0"/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2133600" y="51054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rgbClr val="C00000"/>
                      </a:solidFill>
                    </a:rPr>
                    <a:t>dpel_hms</a:t>
                  </a:r>
                  <a:r>
                    <a:rPr lang="en-US" dirty="0" smtClean="0">
                      <a:solidFill>
                        <a:srgbClr val="C00000"/>
                      </a:solidFill>
                    </a:rPr>
                    <a:t> 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676400" y="4267200"/>
                <a:ext cx="2895600" cy="914400"/>
                <a:chOff x="2438400" y="2438400"/>
                <a:chExt cx="2895600" cy="9144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5400000">
                  <a:off x="2133600" y="3048000"/>
                  <a:ext cx="6096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3657600" y="3048000"/>
                  <a:ext cx="6096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3505200" y="2438400"/>
                  <a:ext cx="1828800" cy="276999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C00000"/>
                      </a:solidFill>
                    </a:rPr>
                    <a:t>abs(dpel_hms+0.01)&lt;0.04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46" name="TextBox 45"/>
            <p:cNvSpPr txBox="1"/>
            <p:nvPr/>
          </p:nvSpPr>
          <p:spPr>
            <a:xfrm>
              <a:off x="914400" y="1123890"/>
              <a:ext cx="381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C00000"/>
                  </a:solidFill>
                </a:rPr>
                <a:t>The Momentum Difference , </a:t>
              </a:r>
              <a:r>
                <a:rPr lang="en-US" sz="2000" i="1" dirty="0" err="1" smtClean="0">
                  <a:solidFill>
                    <a:srgbClr val="C00000"/>
                  </a:solidFill>
                </a:rPr>
                <a:t>dPel_hms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60" y="304800"/>
            <a:ext cx="3563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From The Experiment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raw asymmetry,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1143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i="1" dirty="0" smtClean="0"/>
              <a:t>N</a:t>
            </a:r>
            <a:r>
              <a:rPr lang="en-US" i="1" baseline="30000" dirty="0" smtClean="0"/>
              <a:t>+</a:t>
            </a:r>
            <a:r>
              <a:rPr lang="en-US" i="1" dirty="0" smtClean="0"/>
              <a:t> = Charge normalized Counts for the + </a:t>
            </a:r>
            <a:r>
              <a:rPr lang="en-US" i="1" dirty="0" err="1" smtClean="0"/>
              <a:t>helicity</a:t>
            </a:r>
            <a:endParaRPr lang="en-US" i="1" dirty="0" smtClean="0"/>
          </a:p>
          <a:p>
            <a:r>
              <a:rPr lang="en-US" i="1" dirty="0" smtClean="0"/>
              <a:t>  N</a:t>
            </a:r>
            <a:r>
              <a:rPr lang="en-US" i="1" baseline="30000" dirty="0" smtClean="0"/>
              <a:t>-</a:t>
            </a:r>
            <a:r>
              <a:rPr lang="en-US" i="1" dirty="0" smtClean="0"/>
              <a:t>  = Charge normalized Counts for the – </a:t>
            </a:r>
            <a:r>
              <a:rPr lang="en-US" i="1" dirty="0" err="1" smtClean="0"/>
              <a:t>helicity</a:t>
            </a:r>
            <a:endParaRPr lang="en-US" i="1" dirty="0" smtClean="0"/>
          </a:p>
          <a:p>
            <a:r>
              <a:rPr lang="en-US" i="1" dirty="0" smtClean="0"/>
              <a:t>∆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  = Error on the raw asymmetry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1916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elastic asymmetry,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11175" y="2279650"/>
          <a:ext cx="1735601" cy="692150"/>
        </p:xfrm>
        <a:graphic>
          <a:graphicData uri="http://schemas.openxmlformats.org/presentationml/2006/ole">
            <p:oleObj spid="_x0000_s30726" name="Equation" r:id="rId3" imgW="1079280" imgH="43164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2780496" y="2286000"/>
          <a:ext cx="1334304" cy="685800"/>
        </p:xfrm>
        <a:graphic>
          <a:graphicData uri="http://schemas.openxmlformats.org/presentationml/2006/ole">
            <p:oleObj spid="_x0000_s30727" name="Equation" r:id="rId4" imgW="838080" imgH="4316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0" y="2159675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i="1" dirty="0" smtClean="0"/>
              <a:t>f  = Dilution Factor</a:t>
            </a:r>
            <a:endParaRPr lang="en-US" dirty="0" smtClean="0"/>
          </a:p>
          <a:p>
            <a:r>
              <a:rPr lang="en-US" i="1" dirty="0" smtClean="0"/>
              <a:t>P</a:t>
            </a:r>
            <a:r>
              <a:rPr lang="en-US" i="1" baseline="-25000" dirty="0" smtClean="0"/>
              <a:t>B</a:t>
            </a:r>
            <a:r>
              <a:rPr lang="en-US" i="1" dirty="0" smtClean="0"/>
              <a:t>,P</a:t>
            </a:r>
            <a:r>
              <a:rPr lang="en-US" i="1" baseline="-25000" dirty="0" smtClean="0"/>
              <a:t>T</a:t>
            </a:r>
            <a:r>
              <a:rPr lang="en-US" i="1" dirty="0" smtClean="0"/>
              <a:t>  = Beam and Target polarization</a:t>
            </a:r>
          </a:p>
          <a:p>
            <a:r>
              <a:rPr lang="en-US" i="1" dirty="0" smtClean="0"/>
              <a:t>  ∆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p</a:t>
            </a:r>
            <a:r>
              <a:rPr lang="en-US" i="1" baseline="-25000" dirty="0" smtClean="0"/>
              <a:t>  </a:t>
            </a:r>
            <a:r>
              <a:rPr lang="en-US" i="1" dirty="0" smtClean="0"/>
              <a:t>= Error on the elastic asymmetry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2971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= A correction term to eliminates the contribution  from quasi-elastic  </a:t>
            </a:r>
            <a:r>
              <a:rPr lang="en-US" i="1" baseline="30000" dirty="0" smtClean="0"/>
              <a:t>14</a:t>
            </a:r>
            <a:r>
              <a:rPr lang="en-US" i="1" dirty="0" smtClean="0"/>
              <a:t>N </a:t>
            </a:r>
            <a:r>
              <a:rPr lang="en-US" i="1" dirty="0" smtClean="0"/>
              <a:t>scattering under the elastic peak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3276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beam - target asymmetry,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33400" y="3657600"/>
          <a:ext cx="3262313" cy="685800"/>
        </p:xfrm>
        <a:graphic>
          <a:graphicData uri="http://schemas.openxmlformats.org/presentationml/2006/ole">
            <p:oleObj spid="_x0000_s30728" name="Equation" r:id="rId5" imgW="1993680" imgH="419040" progId="Equation.3">
              <p:embed/>
            </p:oleObj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52400" y="5306104"/>
            <a:ext cx="3962400" cy="840696"/>
            <a:chOff x="914400" y="5788704"/>
            <a:chExt cx="3962400" cy="840696"/>
          </a:xfrm>
        </p:grpSpPr>
        <p:sp>
          <p:nvSpPr>
            <p:cNvPr id="39" name="TextBox 38"/>
            <p:cNvSpPr txBox="1"/>
            <p:nvPr/>
          </p:nvSpPr>
          <p:spPr>
            <a:xfrm>
              <a:off x="914400" y="5921514"/>
              <a:ext cx="3962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i="1" dirty="0" smtClean="0">
                  <a:solidFill>
                    <a:srgbClr val="1C0BFB"/>
                  </a:solidFill>
                </a:rPr>
                <a:t>     ≈ 102° and      = 0</a:t>
              </a:r>
            </a:p>
            <a:p>
              <a:r>
                <a:rPr lang="en-US" sz="2000" i="1" dirty="0" smtClean="0">
                  <a:solidFill>
                    <a:srgbClr val="1C0BFB"/>
                  </a:solidFill>
                </a:rPr>
                <a:t>From the HMS kinematics, r</a:t>
              </a:r>
              <a:r>
                <a:rPr lang="en-US" sz="2000" i="1" baseline="30000" dirty="0" smtClean="0">
                  <a:solidFill>
                    <a:srgbClr val="1C0BFB"/>
                  </a:solidFill>
                </a:rPr>
                <a:t>2</a:t>
              </a:r>
              <a:r>
                <a:rPr lang="en-US" sz="2000" i="1" dirty="0" smtClean="0">
                  <a:solidFill>
                    <a:srgbClr val="1C0BFB"/>
                  </a:solidFill>
                </a:rPr>
                <a:t> &lt;&lt; c</a:t>
              </a: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 flipV="1">
            <a:off x="977900" y="5892800"/>
            <a:ext cx="393700" cy="355600"/>
          </p:xfrm>
          <a:graphic>
            <a:graphicData uri="http://schemas.openxmlformats.org/presentationml/2006/ole">
              <p:oleObj spid="_x0000_s30733" name="Equation" r:id="rId6" imgW="177480" imgH="203040" progId="Equation.3">
                <p:embed/>
              </p:oleObj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2362200" y="5788704"/>
            <a:ext cx="436564" cy="561296"/>
          </p:xfrm>
          <a:graphic>
            <a:graphicData uri="http://schemas.openxmlformats.org/presentationml/2006/ole">
              <p:oleObj spid="_x0000_s30734" name="Equation" r:id="rId7" imgW="177480" imgH="228600" progId="Equation.3">
                <p:embed/>
              </p:oleObj>
            </a:graphicData>
          </a:graphic>
        </p:graphicFrame>
      </p:grpSp>
      <p:grpSp>
        <p:nvGrpSpPr>
          <p:cNvPr id="44" name="Group 43"/>
          <p:cNvGrpSpPr/>
          <p:nvPr/>
        </p:nvGrpSpPr>
        <p:grpSpPr>
          <a:xfrm>
            <a:off x="457200" y="4495800"/>
            <a:ext cx="5029200" cy="967013"/>
            <a:chOff x="1371600" y="4560332"/>
            <a:chExt cx="5029200" cy="967013"/>
          </a:xfrm>
        </p:grpSpPr>
        <p:grpSp>
          <p:nvGrpSpPr>
            <p:cNvPr id="24" name="Group 23"/>
            <p:cNvGrpSpPr/>
            <p:nvPr/>
          </p:nvGrpSpPr>
          <p:grpSpPr>
            <a:xfrm>
              <a:off x="1447800" y="4560332"/>
              <a:ext cx="4953000" cy="967013"/>
              <a:chOff x="1054100" y="4876800"/>
              <a:chExt cx="4953000" cy="967013"/>
            </a:xfrm>
          </p:grpSpPr>
          <p:grpSp>
            <p:nvGrpSpPr>
              <p:cNvPr id="25" name="Group 89"/>
              <p:cNvGrpSpPr/>
              <p:nvPr/>
            </p:nvGrpSpPr>
            <p:grpSpPr>
              <a:xfrm>
                <a:off x="1206500" y="4876800"/>
                <a:ext cx="4800600" cy="914400"/>
                <a:chOff x="1206500" y="4876800"/>
                <a:chExt cx="4800600" cy="91440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587500" y="4876800"/>
                  <a:ext cx="152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r = G</a:t>
                  </a:r>
                  <a:r>
                    <a:rPr lang="en-US" i="1" baseline="-25000" dirty="0" smtClean="0"/>
                    <a:t>E</a:t>
                  </a:r>
                  <a:r>
                    <a:rPr lang="en-US" i="1" dirty="0" smtClean="0"/>
                    <a:t> /G</a:t>
                  </a:r>
                  <a:r>
                    <a:rPr lang="en-US" i="1" baseline="-25000" dirty="0" smtClean="0"/>
                    <a:t>M</a:t>
                  </a:r>
                  <a:endParaRPr lang="en-US" i="1" baseline="-25000" dirty="0"/>
                </a:p>
              </p:txBody>
            </p:sp>
            <p:grpSp>
              <p:nvGrpSpPr>
                <p:cNvPr id="29" name="Group 78"/>
                <p:cNvGrpSpPr/>
                <p:nvPr/>
              </p:nvGrpSpPr>
              <p:grpSpPr>
                <a:xfrm>
                  <a:off x="1206500" y="5144869"/>
                  <a:ext cx="4800600" cy="646331"/>
                  <a:chOff x="520700" y="5830669"/>
                  <a:chExt cx="4800600" cy="646331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20700" y="5830669"/>
                    <a:ext cx="48006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a, b, c  =  kinematic factors</a:t>
                    </a:r>
                  </a:p>
                  <a:p>
                    <a:r>
                      <a:rPr lang="en-US" i="1" dirty="0" smtClean="0"/>
                      <a:t>  ,       =  pol. and  </a:t>
                    </a:r>
                    <a:r>
                      <a:rPr lang="en-US" i="1" dirty="0" err="1" smtClean="0"/>
                      <a:t>azi</a:t>
                    </a:r>
                    <a:r>
                      <a:rPr lang="en-US" i="1" dirty="0" smtClean="0"/>
                      <a:t>. Angles between  q  and  S</a:t>
                    </a:r>
                    <a:endParaRPr lang="en-US" i="1" dirty="0"/>
                  </a:p>
                </p:txBody>
              </p:sp>
              <p:grpSp>
                <p:nvGrpSpPr>
                  <p:cNvPr id="31" name="Group 77"/>
                  <p:cNvGrpSpPr/>
                  <p:nvPr/>
                </p:nvGrpSpPr>
                <p:grpSpPr>
                  <a:xfrm>
                    <a:off x="3505200" y="6172200"/>
                    <a:ext cx="685800" cy="1588"/>
                    <a:chOff x="685800" y="6400800"/>
                    <a:chExt cx="685800" cy="1588"/>
                  </a:xfrm>
                </p:grpSpPr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685800" y="6400800"/>
                      <a:ext cx="1524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1219200" y="6400800"/>
                      <a:ext cx="1524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aphicFrame>
            <p:nvGraphicFramePr>
              <p:cNvPr id="26" name="Object 25"/>
              <p:cNvGraphicFramePr>
                <a:graphicFrameLocks noChangeAspect="1"/>
              </p:cNvGraphicFramePr>
              <p:nvPr/>
            </p:nvGraphicFramePr>
            <p:xfrm flipV="1">
              <a:off x="1054100" y="5410200"/>
              <a:ext cx="393700" cy="355600"/>
            </p:xfrm>
            <a:graphic>
              <a:graphicData uri="http://schemas.openxmlformats.org/presentationml/2006/ole">
                <p:oleObj spid="_x0000_s30729" name="Equation" r:id="rId8" imgW="177480" imgH="203040" progId="Equation.3">
                  <p:embed/>
                </p:oleObj>
              </a:graphicData>
            </a:graphic>
          </p:graphicFrame>
          <p:graphicFrame>
            <p:nvGraphicFramePr>
              <p:cNvPr id="27" name="Object 26"/>
              <p:cNvGraphicFramePr>
                <a:graphicFrameLocks noChangeAspect="1"/>
              </p:cNvGraphicFramePr>
              <p:nvPr/>
            </p:nvGraphicFramePr>
            <p:xfrm>
              <a:off x="1495778" y="5334000"/>
              <a:ext cx="396522" cy="509813"/>
            </p:xfrm>
            <a:graphic>
              <a:graphicData uri="http://schemas.openxmlformats.org/presentationml/2006/ole">
                <p:oleObj spid="_x0000_s30730" name="Equation" r:id="rId9" imgW="177480" imgH="228600" progId="Equation.3">
                  <p:embed/>
                </p:oleObj>
              </a:graphicData>
            </a:graphic>
          </p:graphicFrame>
        </p:grpSp>
        <p:sp>
          <p:nvSpPr>
            <p:cNvPr id="43" name="TextBox 42"/>
            <p:cNvSpPr txBox="1"/>
            <p:nvPr/>
          </p:nvSpPr>
          <p:spPr>
            <a:xfrm>
              <a:off x="1371600" y="4560332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Here,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85799" y="1242359"/>
            <a:ext cx="1524001" cy="662641"/>
            <a:chOff x="685799" y="1242359"/>
            <a:chExt cx="1524001" cy="662641"/>
          </a:xfrm>
        </p:grpSpPr>
        <p:graphicFrame>
          <p:nvGraphicFramePr>
            <p:cNvPr id="30724" name="Object 4"/>
            <p:cNvGraphicFramePr>
              <a:graphicFrameLocks noChangeAspect="1"/>
            </p:cNvGraphicFramePr>
            <p:nvPr/>
          </p:nvGraphicFramePr>
          <p:xfrm>
            <a:off x="685799" y="1242359"/>
            <a:ext cx="1447801" cy="662641"/>
          </p:xfrm>
          <a:graphic>
            <a:graphicData uri="http://schemas.openxmlformats.org/presentationml/2006/ole">
              <p:oleObj spid="_x0000_s30724" name="Equation" r:id="rId10" imgW="914400" imgH="419040" progId="Equation.3">
                <p:embed/>
              </p:oleObj>
            </a:graphicData>
          </a:graphic>
        </p:graphicFrame>
        <p:sp>
          <p:nvSpPr>
            <p:cNvPr id="50" name="Flowchart: Alternate Process 49"/>
            <p:cNvSpPr/>
            <p:nvPr/>
          </p:nvSpPr>
          <p:spPr>
            <a:xfrm>
              <a:off x="685800" y="1295400"/>
              <a:ext cx="1524000" cy="6096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9050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lowchart: Alternate Process 51"/>
          <p:cNvSpPr/>
          <p:nvPr/>
        </p:nvSpPr>
        <p:spPr>
          <a:xfrm>
            <a:off x="2743200" y="2286000"/>
            <a:ext cx="14478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Alternate Process 52"/>
          <p:cNvSpPr/>
          <p:nvPr/>
        </p:nvSpPr>
        <p:spPr>
          <a:xfrm>
            <a:off x="457200" y="2286000"/>
            <a:ext cx="19050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Alternate Process 53"/>
          <p:cNvSpPr/>
          <p:nvPr/>
        </p:nvSpPr>
        <p:spPr>
          <a:xfrm>
            <a:off x="457200" y="3657600"/>
            <a:ext cx="34290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2133600" y="5867400"/>
            <a:ext cx="3200400" cy="914400"/>
            <a:chOff x="2133600" y="5867400"/>
            <a:chExt cx="3200400" cy="914400"/>
          </a:xfrm>
        </p:grpSpPr>
        <p:graphicFrame>
          <p:nvGraphicFramePr>
            <p:cNvPr id="42" name="Object 2"/>
            <p:cNvGraphicFramePr>
              <a:graphicFrameLocks noChangeAspect="1"/>
            </p:cNvGraphicFramePr>
            <p:nvPr>
              <p:ph sz="quarter" idx="1"/>
            </p:nvPr>
          </p:nvGraphicFramePr>
          <p:xfrm>
            <a:off x="2286000" y="5867400"/>
            <a:ext cx="2838450" cy="914400"/>
          </p:xfrm>
          <a:graphic>
            <a:graphicData uri="http://schemas.openxmlformats.org/presentationml/2006/ole">
              <p:oleObj spid="_x0000_s30735" name="Equation" r:id="rId11" imgW="1143000" imgH="368280" progId="Equation.3">
                <p:embed/>
              </p:oleObj>
            </a:graphicData>
          </a:graphic>
        </p:graphicFrame>
        <p:sp>
          <p:nvSpPr>
            <p:cNvPr id="55" name="Flowchart: Alternate Process 54"/>
            <p:cNvSpPr/>
            <p:nvPr/>
          </p:nvSpPr>
          <p:spPr>
            <a:xfrm>
              <a:off x="2133600" y="6096000"/>
              <a:ext cx="3200400" cy="6096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410200" y="56973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0.0</a:t>
            </a:r>
            <a:endParaRPr lang="en-US" sz="10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5334000" y="3241342"/>
            <a:ext cx="3581400" cy="3467235"/>
            <a:chOff x="5334000" y="3241342"/>
            <a:chExt cx="3581400" cy="3467235"/>
          </a:xfrm>
        </p:grpSpPr>
        <p:grpSp>
          <p:nvGrpSpPr>
            <p:cNvPr id="107" name="Group 106"/>
            <p:cNvGrpSpPr/>
            <p:nvPr/>
          </p:nvGrpSpPr>
          <p:grpSpPr>
            <a:xfrm>
              <a:off x="5334000" y="3241342"/>
              <a:ext cx="3581400" cy="3467235"/>
              <a:chOff x="5334000" y="3241342"/>
              <a:chExt cx="3581400" cy="3467235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5410200" y="3241342"/>
                <a:ext cx="3505200" cy="3467235"/>
                <a:chOff x="5334000" y="3241342"/>
                <a:chExt cx="3505200" cy="3467235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5336399" y="3241342"/>
                  <a:ext cx="3502801" cy="3467235"/>
                  <a:chOff x="5336399" y="3241342"/>
                  <a:chExt cx="3502801" cy="3467235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5336399" y="3241342"/>
                    <a:ext cx="3502801" cy="3464258"/>
                    <a:chOff x="5336399" y="3241342"/>
                    <a:chExt cx="3502801" cy="3464258"/>
                  </a:xfrm>
                </p:grpSpPr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5336399" y="3241342"/>
                      <a:ext cx="3502801" cy="3464258"/>
                      <a:chOff x="5336399" y="3241342"/>
                      <a:chExt cx="3502801" cy="3464258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5336399" y="3241342"/>
                        <a:ext cx="3502801" cy="3464258"/>
                        <a:chOff x="5336399" y="3241342"/>
                        <a:chExt cx="3502801" cy="3464258"/>
                      </a:xfrm>
                    </p:grpSpPr>
                    <p:grpSp>
                      <p:nvGrpSpPr>
                        <p:cNvPr id="48" name="Group 47"/>
                        <p:cNvGrpSpPr/>
                        <p:nvPr/>
                      </p:nvGrpSpPr>
                      <p:grpSpPr>
                        <a:xfrm>
                          <a:off x="5336399" y="3241342"/>
                          <a:ext cx="3502801" cy="3464258"/>
                          <a:chOff x="5336399" y="3241342"/>
                          <a:chExt cx="3502801" cy="3464258"/>
                        </a:xfrm>
                      </p:grpSpPr>
                      <p:pic>
                        <p:nvPicPr>
                          <p:cNvPr id="19" name="Picture 18" descr="plot_asym_vs_r.gi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5336399" y="3241342"/>
                            <a:ext cx="3502801" cy="3464258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20" name="TextBox 19"/>
                          <p:cNvSpPr txBox="1"/>
                          <p:nvPr/>
                        </p:nvSpPr>
                        <p:spPr>
                          <a:xfrm>
                            <a:off x="5562600" y="3276600"/>
                            <a:ext cx="320040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i="1" dirty="0" smtClean="0">
                                <a:solidFill>
                                  <a:srgbClr val="C00000"/>
                                </a:solidFill>
                              </a:rPr>
                              <a:t>The calculated asymmetry </a:t>
                            </a:r>
                            <a:r>
                              <a:rPr lang="en-US" i="1" dirty="0" err="1" smtClean="0">
                                <a:solidFill>
                                  <a:srgbClr val="C00000"/>
                                </a:solidFill>
                              </a:rPr>
                              <a:t>vs</a:t>
                            </a:r>
                            <a:r>
                              <a:rPr lang="en-US" i="1" dirty="0" smtClean="0">
                                <a:solidFill>
                                  <a:srgbClr val="C00000"/>
                                </a:solidFill>
                              </a:rPr>
                              <a:t>  </a:t>
                            </a:r>
                            <a:r>
                              <a:rPr lang="el-GR" i="1" dirty="0" smtClean="0">
                                <a:solidFill>
                                  <a:srgbClr val="C00000"/>
                                </a:solidFill>
                              </a:rPr>
                              <a:t>μ</a:t>
                            </a:r>
                            <a:r>
                              <a:rPr lang="en-US" i="1" dirty="0" smtClean="0">
                                <a:solidFill>
                                  <a:srgbClr val="C00000"/>
                                </a:solidFill>
                              </a:rPr>
                              <a:t>G</a:t>
                            </a:r>
                            <a:r>
                              <a:rPr lang="en-US" i="1" baseline="-25000" dirty="0" smtClean="0">
                                <a:solidFill>
                                  <a:srgbClr val="C00000"/>
                                </a:solidFill>
                              </a:rPr>
                              <a:t>E</a:t>
                            </a:r>
                            <a:r>
                              <a:rPr lang="en-US" i="1" dirty="0" smtClean="0">
                                <a:solidFill>
                                  <a:srgbClr val="C00000"/>
                                </a:solidFill>
                              </a:rPr>
                              <a:t>/G</a:t>
                            </a:r>
                            <a:r>
                              <a:rPr lang="en-US" i="1" baseline="-25000" dirty="0" smtClean="0">
                                <a:solidFill>
                                  <a:srgbClr val="C00000"/>
                                </a:solidFill>
                              </a:rPr>
                              <a:t>M</a:t>
                            </a:r>
                            <a:endParaRPr lang="en-US" i="1" baseline="-25000" dirty="0">
                              <a:solidFill>
                                <a:srgbClr val="C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" name="Group 46"/>
                        <p:cNvGrpSpPr/>
                        <p:nvPr/>
                      </p:nvGrpSpPr>
                      <p:grpSpPr>
                        <a:xfrm>
                          <a:off x="6858000" y="3657601"/>
                          <a:ext cx="1981200" cy="1200329"/>
                          <a:chOff x="6858000" y="3657601"/>
                          <a:chExt cx="1981200" cy="1200329"/>
                        </a:xfrm>
                      </p:grpSpPr>
                      <p:sp>
                        <p:nvSpPr>
                          <p:cNvPr id="21" name="TextBox 20"/>
                          <p:cNvSpPr txBox="1"/>
                          <p:nvPr/>
                        </p:nvSpPr>
                        <p:spPr>
                          <a:xfrm>
                            <a:off x="6858000" y="3657601"/>
                            <a:ext cx="1981200" cy="12003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400" dirty="0" smtClean="0">
                                <a:solidFill>
                                  <a:srgbClr val="1C0BFB"/>
                                </a:solidFill>
                              </a:rPr>
                              <a:t>At Q</a:t>
                            </a:r>
                            <a:r>
                              <a:rPr lang="en-US" sz="1400" baseline="30000" dirty="0" smtClean="0">
                                <a:solidFill>
                                  <a:srgbClr val="1C0BFB"/>
                                </a:solidFill>
                              </a:rPr>
                              <a:t>2</a:t>
                            </a:r>
                            <a:r>
                              <a:rPr lang="en-US" sz="1400" dirty="0" smtClean="0">
                                <a:solidFill>
                                  <a:srgbClr val="1C0BFB"/>
                                </a:solidFill>
                              </a:rPr>
                              <a:t>=6.26 (</a:t>
                            </a:r>
                            <a:r>
                              <a:rPr lang="en-US" sz="1400" dirty="0" err="1" smtClean="0">
                                <a:solidFill>
                                  <a:srgbClr val="1C0BFB"/>
                                </a:solidFill>
                              </a:rPr>
                              <a:t>GeV</a:t>
                            </a:r>
                            <a:r>
                              <a:rPr lang="en-US" sz="1400" dirty="0" smtClean="0">
                                <a:solidFill>
                                  <a:srgbClr val="1C0BFB"/>
                                </a:solidFill>
                              </a:rPr>
                              <a:t>/C)</a:t>
                            </a:r>
                            <a:r>
                              <a:rPr lang="en-US" sz="1400" baseline="30000" dirty="0" smtClean="0">
                                <a:solidFill>
                                  <a:srgbClr val="1C0BFB"/>
                                </a:solidFill>
                              </a:rPr>
                              <a:t>2</a:t>
                            </a:r>
                          </a:p>
                          <a:p>
                            <a:r>
                              <a:rPr lang="en-US" sz="1400" dirty="0" smtClean="0">
                                <a:solidFill>
                                  <a:srgbClr val="1C0BFB"/>
                                </a:solidFill>
                              </a:rPr>
                              <a:t>               and</a:t>
                            </a:r>
                          </a:p>
                          <a:p>
                            <a:r>
                              <a:rPr lang="en-US" sz="1400" i="1" dirty="0" smtClean="0">
                                <a:solidFill>
                                  <a:srgbClr val="1C0BFB"/>
                                </a:solidFill>
                              </a:rPr>
                              <a:t>    ≈ 102° and       = 0</a:t>
                            </a:r>
                          </a:p>
                          <a:p>
                            <a:endParaRPr lang="en-US" dirty="0" smtClean="0">
                              <a:solidFill>
                                <a:srgbClr val="1C0BFB"/>
                              </a:solidFill>
                            </a:endParaRPr>
                          </a:p>
                          <a:p>
                            <a:r>
                              <a:rPr lang="en-US" baseline="30000" dirty="0" smtClean="0">
                                <a:solidFill>
                                  <a:srgbClr val="1C0BFB"/>
                                </a:solidFill>
                              </a:rPr>
                              <a:t>     </a:t>
                            </a:r>
                          </a:p>
                        </p:txBody>
                      </p:sp>
                      <p:graphicFrame>
                        <p:nvGraphicFramePr>
                          <p:cNvPr id="45" name="Object 44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6934200" y="4056627"/>
                          <a:ext cx="317499" cy="286773"/>
                        </p:xfrm>
                        <a:graphic>
                          <a:graphicData uri="http://schemas.openxmlformats.org/presentationml/2006/ole">
                            <p:oleObj spid="_x0000_s30736" name="Equation" r:id="rId13" imgW="177480" imgH="203040" progId="Equation.3">
                              <p:embed/>
                            </p:oleObj>
                          </a:graphicData>
                        </a:graphic>
                      </p:graphicFrame>
                      <p:graphicFrame>
                        <p:nvGraphicFramePr>
                          <p:cNvPr id="46" name="Object 45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7924800" y="3962400"/>
                          <a:ext cx="361950" cy="465364"/>
                        </p:xfrm>
                        <a:graphic>
                          <a:graphicData uri="http://schemas.openxmlformats.org/presentationml/2006/ole">
                            <p:oleObj spid="_x0000_s30737" name="Equation" r:id="rId14" imgW="177480" imgH="228600" progId="Equation.3">
                              <p:embed/>
                            </p:oleObj>
                          </a:graphicData>
                        </a:graphic>
                      </p:graphicFrame>
                    </p:grpSp>
                  </p:grpSp>
                  <p:sp>
                    <p:nvSpPr>
                      <p:cNvPr id="57" name="TextBox 56"/>
                      <p:cNvSpPr txBox="1"/>
                      <p:nvPr/>
                    </p:nvSpPr>
                    <p:spPr>
                      <a:xfrm rot="5400000">
                        <a:off x="5226278" y="3778478"/>
                        <a:ext cx="457200" cy="2154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sz="800" dirty="0"/>
                      </a:p>
                    </p:txBody>
                  </p:sp>
                </p:grpSp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7848600" y="6413956"/>
                      <a:ext cx="762000" cy="2154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7467600" y="6400800"/>
                    <a:ext cx="1219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400" dirty="0" smtClean="0">
                        <a:solidFill>
                          <a:srgbClr val="1C0BFB"/>
                        </a:solidFill>
                        <a:latin typeface="Calibri"/>
                      </a:rPr>
                      <a:t>μ</a:t>
                    </a:r>
                    <a:r>
                      <a:rPr lang="en-US" sz="1400" dirty="0" smtClean="0">
                        <a:solidFill>
                          <a:srgbClr val="1C0BFB"/>
                        </a:solidFill>
                        <a:latin typeface="Calibri"/>
                      </a:rPr>
                      <a:t> G</a:t>
                    </a:r>
                    <a:r>
                      <a:rPr lang="en-US" sz="1400" baseline="-25000" dirty="0" smtClean="0">
                        <a:solidFill>
                          <a:srgbClr val="1C0BFB"/>
                        </a:solidFill>
                        <a:latin typeface="Calibri"/>
                      </a:rPr>
                      <a:t>E</a:t>
                    </a:r>
                    <a:r>
                      <a:rPr lang="en-US" sz="1400" dirty="0" smtClean="0">
                        <a:solidFill>
                          <a:srgbClr val="1C0BFB"/>
                        </a:solidFill>
                        <a:latin typeface="Calibri"/>
                      </a:rPr>
                      <a:t>/G</a:t>
                    </a:r>
                    <a:r>
                      <a:rPr lang="en-US" sz="1400" baseline="-25000" dirty="0" smtClean="0">
                        <a:solidFill>
                          <a:srgbClr val="1C0BFB"/>
                        </a:solidFill>
                        <a:latin typeface="Calibri"/>
                      </a:rPr>
                      <a:t>M</a:t>
                    </a:r>
                    <a:r>
                      <a:rPr lang="en-US" sz="1400" dirty="0" smtClean="0">
                        <a:solidFill>
                          <a:srgbClr val="1C0BFB"/>
                        </a:solidFill>
                        <a:latin typeface="Calibri"/>
                      </a:rPr>
                      <a:t> Ratio</a:t>
                    </a:r>
                    <a:r>
                      <a:rPr lang="en-US" sz="1400" baseline="-25000" dirty="0" smtClean="0">
                        <a:solidFill>
                          <a:srgbClr val="1C0BFB"/>
                        </a:solidFill>
                        <a:latin typeface="Calibri"/>
                      </a:rPr>
                      <a:t>  </a:t>
                    </a:r>
                    <a:endParaRPr lang="en-US" sz="1400" baseline="-25000" dirty="0">
                      <a:solidFill>
                        <a:srgbClr val="1C0BFB"/>
                      </a:solidFill>
                    </a:endParaRPr>
                  </a:p>
                </p:txBody>
              </p: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5334000" y="3505200"/>
                  <a:ext cx="3276600" cy="2971800"/>
                  <a:chOff x="5334000" y="3505200"/>
                  <a:chExt cx="3276600" cy="2971800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5410200" y="5181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5410200" y="46482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5410200" y="41148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5410200" y="3505200"/>
                    <a:ext cx="228600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5410200" y="57150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56388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60198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65532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70104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74676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79248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83820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5334000" y="62484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4" name="TextBox 93"/>
              <p:cNvSpPr txBox="1"/>
              <p:nvPr/>
            </p:nvSpPr>
            <p:spPr>
              <a:xfrm>
                <a:off x="55626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0.0</a:t>
                </a:r>
                <a:endParaRPr lang="en-US" sz="10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0104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0.6</a:t>
                </a:r>
                <a:endParaRPr lang="en-US" sz="10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9248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1.0</a:t>
                </a:r>
                <a:endParaRPr lang="en-US" sz="10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3058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1.2</a:t>
                </a:r>
                <a:endParaRPr lang="en-US" sz="10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553200" y="6306979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0.4</a:t>
                </a:r>
                <a:endParaRPr lang="en-US" sz="10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0960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0.2</a:t>
                </a:r>
                <a:endParaRPr lang="en-US" sz="10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4676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0.8</a:t>
                </a:r>
                <a:endParaRPr lang="en-US" sz="1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334000" y="61722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-0.05</a:t>
                </a:r>
                <a:endParaRPr lang="en-US" sz="10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410200" y="5163979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0.05</a:t>
                </a:r>
                <a:endParaRPr lang="en-US" sz="10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410200" y="45720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0.10</a:t>
                </a:r>
                <a:endParaRPr lang="en-US" sz="10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410200" y="4038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0.15</a:t>
                </a:r>
                <a:endParaRPr lang="en-US" sz="10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410200" y="35814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0.20</a:t>
                </a:r>
                <a:endParaRPr lang="en-US" sz="10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410200" y="56388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0.00</a:t>
                </a:r>
                <a:endParaRPr lang="en-US" sz="1000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791200" y="5638800"/>
              <a:ext cx="2286000" cy="685800"/>
              <a:chOff x="5791200" y="5638800"/>
              <a:chExt cx="2286000" cy="6858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7886700" y="6134100"/>
                <a:ext cx="381000" cy="0"/>
              </a:xfrm>
              <a:prstGeom prst="line">
                <a:avLst/>
              </a:prstGeom>
              <a:ln w="19050" cmpd="sng">
                <a:solidFill>
                  <a:srgbClr val="B6029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rot="10800000">
                <a:off x="5791200" y="5943600"/>
                <a:ext cx="2286000" cy="1588"/>
              </a:xfrm>
              <a:prstGeom prst="straightConnector1">
                <a:avLst/>
              </a:prstGeom>
              <a:ln w="19050" cmpd="sng">
                <a:solidFill>
                  <a:srgbClr val="B6029C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6477000" y="5638800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B6029C"/>
                    </a:solidFill>
                  </a:rPr>
                  <a:t>Rosenbluth</a:t>
                </a:r>
                <a:r>
                  <a:rPr lang="en-US" sz="1400" dirty="0" smtClean="0">
                    <a:solidFill>
                      <a:srgbClr val="B6029C"/>
                    </a:solidFill>
                  </a:rPr>
                  <a:t> Tech.</a:t>
                </a:r>
                <a:endParaRPr lang="en-US" sz="1400" dirty="0">
                  <a:solidFill>
                    <a:srgbClr val="B6029C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5791200" y="4495800"/>
              <a:ext cx="1752600" cy="1828800"/>
              <a:chOff x="5791200" y="4495800"/>
              <a:chExt cx="1752600" cy="1828800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5410200" y="5410200"/>
                <a:ext cx="1828800" cy="0"/>
              </a:xfrm>
              <a:prstGeom prst="line">
                <a:avLst/>
              </a:prstGeom>
              <a:ln w="19050" cmpd="sng">
                <a:solidFill>
                  <a:srgbClr val="00CC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rot="10800000">
                <a:off x="5791200" y="4495800"/>
                <a:ext cx="533400" cy="1588"/>
              </a:xfrm>
              <a:prstGeom prst="straightConnector1">
                <a:avLst/>
              </a:prstGeom>
              <a:ln w="19050" cmpd="sng">
                <a:solidFill>
                  <a:srgbClr val="00CC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6324600" y="4645223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CC00"/>
                    </a:solidFill>
                  </a:rPr>
                  <a:t>Pol.  Tran. Tech</a:t>
                </a:r>
                <a:endParaRPr lang="en-US" sz="1400" dirty="0">
                  <a:solidFill>
                    <a:srgbClr val="00CC00"/>
                  </a:solidFill>
                </a:endParaRPr>
              </a:p>
            </p:txBody>
          </p:sp>
        </p:grpSp>
      </p:grpSp>
      <p:sp>
        <p:nvSpPr>
          <p:cNvPr id="135" name="TextBox 134"/>
          <p:cNvSpPr txBox="1"/>
          <p:nvPr/>
        </p:nvSpPr>
        <p:spPr>
          <a:xfrm rot="16200000">
            <a:off x="4989611" y="39990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C0BFB"/>
                </a:solidFill>
              </a:rPr>
              <a:t>Asymmetry</a:t>
            </a:r>
            <a:endParaRPr lang="en-US" sz="1400" dirty="0">
              <a:solidFill>
                <a:srgbClr val="1C0BFB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362200" y="1219200"/>
            <a:ext cx="2743200" cy="762000"/>
            <a:chOff x="2362200" y="1219200"/>
            <a:chExt cx="2743200" cy="762000"/>
          </a:xfrm>
        </p:grpSpPr>
        <p:sp>
          <p:nvSpPr>
            <p:cNvPr id="51" name="Flowchart: Alternate Process 50"/>
            <p:cNvSpPr/>
            <p:nvPr/>
          </p:nvSpPr>
          <p:spPr>
            <a:xfrm>
              <a:off x="2362200" y="1219200"/>
              <a:ext cx="2743200" cy="7620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738" name="Object 18"/>
            <p:cNvGraphicFramePr>
              <a:graphicFrameLocks noChangeAspect="1"/>
            </p:cNvGraphicFramePr>
            <p:nvPr/>
          </p:nvGraphicFramePr>
          <p:xfrm>
            <a:off x="2362200" y="1219200"/>
            <a:ext cx="2714625" cy="762000"/>
          </p:xfrm>
          <a:graphic>
            <a:graphicData uri="http://schemas.openxmlformats.org/presentationml/2006/ole">
              <p:oleObj spid="_x0000_s30738" name="Equation" r:id="rId15" imgW="1854000" imgH="5205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876800" y="389888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C0BFB"/>
                </a:solidFill>
              </a:rPr>
              <a:t>Using the experiment data at </a:t>
            </a:r>
          </a:p>
          <a:p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=6.26 (</a:t>
            </a:r>
            <a:r>
              <a:rPr lang="en-US" sz="2000" dirty="0" err="1" smtClean="0"/>
              <a:t>GeV</a:t>
            </a:r>
            <a:r>
              <a:rPr lang="en-US" sz="2000" dirty="0" smtClean="0"/>
              <a:t>/C)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,</a:t>
            </a:r>
          </a:p>
          <a:p>
            <a:r>
              <a:rPr lang="en-US" sz="2000" b="1" i="1" dirty="0" smtClean="0">
                <a:solidFill>
                  <a:srgbClr val="00CC00"/>
                </a:solidFill>
              </a:rPr>
              <a:t>with total </a:t>
            </a:r>
            <a:r>
              <a:rPr lang="en-US" sz="2000" b="1" i="1" dirty="0" err="1" smtClean="0">
                <a:solidFill>
                  <a:srgbClr val="00CC00"/>
                </a:solidFill>
              </a:rPr>
              <a:t>ep</a:t>
            </a:r>
            <a:r>
              <a:rPr lang="en-US" sz="2000" b="1" i="1" dirty="0" smtClean="0">
                <a:solidFill>
                  <a:srgbClr val="00CC00"/>
                </a:solidFill>
              </a:rPr>
              <a:t> events ~970, ∆</a:t>
            </a:r>
            <a:r>
              <a:rPr lang="en-US" sz="2000" b="1" i="1" dirty="0" err="1" smtClean="0">
                <a:solidFill>
                  <a:srgbClr val="00CC00"/>
                </a:solidFill>
              </a:rPr>
              <a:t>A</a:t>
            </a:r>
            <a:r>
              <a:rPr lang="en-US" sz="2000" b="1" i="1" baseline="-25000" dirty="0" err="1" smtClean="0">
                <a:solidFill>
                  <a:srgbClr val="00CC00"/>
                </a:solidFill>
              </a:rPr>
              <a:t>p</a:t>
            </a:r>
            <a:r>
              <a:rPr lang="en-US" sz="2000" b="1" i="1" dirty="0" smtClean="0">
                <a:solidFill>
                  <a:srgbClr val="00CC00"/>
                </a:solidFill>
              </a:rPr>
              <a:t>=0.064</a:t>
            </a:r>
            <a:endParaRPr lang="en-US" sz="2000" dirty="0" smtClean="0"/>
          </a:p>
          <a:p>
            <a:r>
              <a:rPr lang="en-US" sz="2000" dirty="0" smtClean="0"/>
              <a:t>                     ∆</a:t>
            </a:r>
            <a:r>
              <a:rPr lang="en-US" sz="2000" i="1" dirty="0" smtClean="0"/>
              <a:t>r</a:t>
            </a:r>
            <a:r>
              <a:rPr lang="en-US" sz="2000" dirty="0" smtClean="0"/>
              <a:t>   =  0.127</a:t>
            </a:r>
          </a:p>
          <a:p>
            <a:r>
              <a:rPr lang="en-US" sz="2000" dirty="0" smtClean="0"/>
              <a:t>                 </a:t>
            </a:r>
            <a:r>
              <a:rPr lang="el-GR" sz="2000" dirty="0" smtClean="0"/>
              <a:t>μ</a:t>
            </a:r>
            <a:r>
              <a:rPr lang="en-US" sz="2000" dirty="0" smtClean="0"/>
              <a:t> ∆</a:t>
            </a:r>
            <a:r>
              <a:rPr lang="en-US" sz="2000" i="1" dirty="0" smtClean="0"/>
              <a:t>r   = 2.79 x 0.127</a:t>
            </a:r>
          </a:p>
          <a:p>
            <a:r>
              <a:rPr lang="en-US" sz="2000" i="1" dirty="0" smtClean="0"/>
              <a:t>                 </a:t>
            </a:r>
            <a:r>
              <a:rPr lang="el-GR" sz="2000" dirty="0" smtClean="0"/>
              <a:t>μ</a:t>
            </a:r>
            <a:r>
              <a:rPr lang="en-US" sz="2000" dirty="0" smtClean="0"/>
              <a:t> ∆</a:t>
            </a:r>
            <a:r>
              <a:rPr lang="en-US" sz="2000" i="1" dirty="0" smtClean="0"/>
              <a:t>r   = 0.35</a:t>
            </a:r>
          </a:p>
          <a:p>
            <a:endParaRPr lang="en-US" sz="2000" i="1" dirty="0" smtClean="0"/>
          </a:p>
          <a:p>
            <a:r>
              <a:rPr lang="en-US" sz="2000" i="1" dirty="0" smtClean="0">
                <a:solidFill>
                  <a:srgbClr val="1C0BFB"/>
                </a:solidFill>
              </a:rPr>
              <a:t>Where ,</a:t>
            </a:r>
            <a:r>
              <a:rPr lang="en-US" sz="2000" i="1" dirty="0" smtClean="0"/>
              <a:t> </a:t>
            </a:r>
            <a:r>
              <a:rPr lang="el-GR" sz="2000" dirty="0" smtClean="0"/>
              <a:t>μ</a:t>
            </a:r>
            <a:r>
              <a:rPr lang="en-US" sz="2000" dirty="0" smtClean="0"/>
              <a:t> – Magnetic Moment of the   </a:t>
            </a:r>
          </a:p>
          <a:p>
            <a:r>
              <a:rPr lang="en-US" sz="2000" dirty="0" smtClean="0"/>
              <a:t>                      Proton</a:t>
            </a:r>
            <a:endParaRPr lang="en-US" sz="2000" i="1" dirty="0" smtClean="0"/>
          </a:p>
          <a:p>
            <a:r>
              <a:rPr lang="en-US" i="1" dirty="0" smtClean="0"/>
              <a:t>               </a:t>
            </a:r>
          </a:p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657600" y="838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38200" y="4648200"/>
            <a:ext cx="3048000" cy="1905000"/>
            <a:chOff x="762000" y="1219200"/>
            <a:chExt cx="3048000" cy="1905000"/>
          </a:xfrm>
        </p:grpSpPr>
        <p:grpSp>
          <p:nvGrpSpPr>
            <p:cNvPr id="2" name="Group 12"/>
            <p:cNvGrpSpPr/>
            <p:nvPr/>
          </p:nvGrpSpPr>
          <p:grpSpPr>
            <a:xfrm>
              <a:off x="838200" y="1219200"/>
              <a:ext cx="2836863" cy="1905000"/>
              <a:chOff x="582613" y="742674"/>
              <a:chExt cx="2836863" cy="1905000"/>
            </a:xfrm>
          </p:grpSpPr>
          <p:graphicFrame>
            <p:nvGraphicFramePr>
              <p:cNvPr id="26" name="Object 25"/>
              <p:cNvGraphicFramePr>
                <a:graphicFrameLocks noChangeAspect="1"/>
              </p:cNvGraphicFramePr>
              <p:nvPr/>
            </p:nvGraphicFramePr>
            <p:xfrm>
              <a:off x="582613" y="742674"/>
              <a:ext cx="2836863" cy="914400"/>
            </p:xfrm>
            <a:graphic>
              <a:graphicData uri="http://schemas.openxmlformats.org/presentationml/2006/ole">
                <p:oleObj spid="_x0000_s54274" name="Equation" r:id="rId3" imgW="1143000" imgH="368280" progId="Equation.3">
                  <p:embed/>
                </p:oleObj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/>
            </p:nvGraphicFramePr>
            <p:xfrm>
              <a:off x="833438" y="1961874"/>
              <a:ext cx="2128837" cy="685800"/>
            </p:xfrm>
            <a:graphic>
              <a:graphicData uri="http://schemas.openxmlformats.org/presentationml/2006/ole">
                <p:oleObj spid="_x0000_s54275" name="Equation" r:id="rId4" imgW="1498320" imgH="482400" progId="Equation.3">
                  <p:embed/>
                </p:oleObj>
              </a:graphicData>
            </a:graphic>
          </p:graphicFrame>
        </p:grpSp>
        <p:sp>
          <p:nvSpPr>
            <p:cNvPr id="23" name="Flowchart: Alternate Process 22"/>
            <p:cNvSpPr/>
            <p:nvPr/>
          </p:nvSpPr>
          <p:spPr>
            <a:xfrm>
              <a:off x="762000" y="1447800"/>
              <a:ext cx="3048000" cy="7620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Alternate Process 23"/>
            <p:cNvSpPr/>
            <p:nvPr/>
          </p:nvSpPr>
          <p:spPr>
            <a:xfrm>
              <a:off x="838200" y="2362200"/>
              <a:ext cx="2819400" cy="762000"/>
            </a:xfrm>
            <a:prstGeom prst="flowChartAlternateProcess">
              <a:avLst/>
            </a:prstGeom>
            <a:solidFill>
              <a:srgbClr val="00B0F0">
                <a:alpha val="24000"/>
              </a:srgbClr>
            </a:solidFill>
            <a:ln w="15875">
              <a:solidFill>
                <a:srgbClr val="1C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16115" y="177225"/>
            <a:ext cx="731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Error Propagation From The Experiment…..</a:t>
            </a:r>
            <a:endParaRPr lang="en-US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1000" y="990600"/>
          <a:ext cx="5791200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/>
                <a:gridCol w="965200"/>
                <a:gridCol w="820420"/>
                <a:gridCol w="1109980"/>
                <a:gridCol w="844550"/>
                <a:gridCol w="1085850"/>
              </a:tblGrid>
              <a:tr h="396240">
                <a:tc gridSpan="6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Positive Polarization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E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 + Counts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 </a:t>
                      </a:r>
                    </a:p>
                    <a:p>
                      <a:pPr algn="ctr"/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raw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 </a:t>
                      </a:r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raw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phy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 A</a:t>
                      </a:r>
                      <a:r>
                        <a:rPr lang="en-US" baseline="-25000" dirty="0" smtClean="0"/>
                        <a:t>phy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dirty="0" smtClean="0"/>
                        <a:t>Negative  Polarization</a:t>
                      </a:r>
                      <a:endParaRPr lang="en-US" dirty="0"/>
                    </a:p>
                  </a:txBody>
                  <a:tcPr>
                    <a:solidFill>
                      <a:srgbClr val="EE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 H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 H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raw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 </a:t>
                      </a:r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raw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phy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 A</a:t>
                      </a:r>
                      <a:r>
                        <a:rPr lang="en-US" baseline="-25000" dirty="0" smtClean="0"/>
                        <a:t>phy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0800" y="1905000"/>
          <a:ext cx="2438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phy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 A</a:t>
                      </a:r>
                      <a:r>
                        <a:rPr lang="en-US" baseline="-25000" dirty="0" smtClean="0"/>
                        <a:t>phy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00800" y="144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Weighted Averaged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37248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the</a:t>
            </a:r>
          </a:p>
          <a:p>
            <a:r>
              <a:rPr lang="en-US" dirty="0" smtClean="0"/>
              <a:t> average Beam Polarization = 73 %</a:t>
            </a:r>
          </a:p>
          <a:p>
            <a:r>
              <a:rPr lang="en-US" dirty="0" smtClean="0"/>
              <a:t>Average Target Polarization = 70 %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229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	       Future Work ..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Extract the physics asymmetry and the G</a:t>
            </a:r>
            <a:r>
              <a:rPr lang="en-US" sz="2800" baseline="-25000" dirty="0" smtClean="0">
                <a:solidFill>
                  <a:srgbClr val="00CC00"/>
                </a:solidFill>
              </a:rPr>
              <a:t>E</a:t>
            </a:r>
            <a:r>
              <a:rPr lang="en-US" sz="2800" dirty="0" smtClean="0">
                <a:solidFill>
                  <a:srgbClr val="00CC00"/>
                </a:solidFill>
              </a:rPr>
              <a:t>/G</a:t>
            </a:r>
            <a:r>
              <a:rPr lang="en-US" sz="2800" baseline="-25000" dirty="0" smtClean="0">
                <a:solidFill>
                  <a:srgbClr val="00CC00"/>
                </a:solidFill>
              </a:rPr>
              <a:t>M</a:t>
            </a:r>
            <a:r>
              <a:rPr lang="en-US" sz="2800" dirty="0" smtClean="0">
                <a:solidFill>
                  <a:srgbClr val="00CC00"/>
                </a:solidFill>
              </a:rPr>
              <a:t> ratio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Improve the MC/SIMC simulation and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00"/>
                </a:solidFill>
              </a:rPr>
              <a:t>                estimate the background</a:t>
            </a:r>
          </a:p>
          <a:p>
            <a:endParaRPr lang="en-US" sz="2800" dirty="0" smtClean="0">
              <a:solidFill>
                <a:srgbClr val="00CC00"/>
              </a:solidFill>
            </a:endParaRPr>
          </a:p>
          <a:p>
            <a:endParaRPr lang="en-US" sz="2800" dirty="0" smtClean="0">
              <a:solidFill>
                <a:srgbClr val="00CC00"/>
              </a:solidFill>
            </a:endParaRPr>
          </a:p>
          <a:p>
            <a:endParaRPr lang="en-US" sz="2800" dirty="0" smtClean="0">
              <a:solidFill>
                <a:srgbClr val="00CC00"/>
              </a:solidFill>
            </a:endParaRPr>
          </a:p>
          <a:p>
            <a:pPr>
              <a:buNone/>
            </a:pPr>
            <a:endParaRPr lang="en-US" sz="4400" dirty="0" smtClean="0"/>
          </a:p>
          <a:p>
            <a:pPr lvl="5">
              <a:buNone/>
            </a:pPr>
            <a:endParaRPr lang="en-US" sz="3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76600"/>
            <a:ext cx="8229600" cy="29718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 </a:t>
            </a:r>
            <a:r>
              <a:rPr lang="en-US" sz="4100" dirty="0" smtClean="0"/>
              <a:t>..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 of the beam-target asymmetry in elastic electron-proton scattering offers an independent technique of determining </a:t>
            </a:r>
            <a:r>
              <a:rPr lang="en-US" sz="3600" dirty="0" smtClean="0">
                <a:solidFill>
                  <a:srgbClr val="00CC00"/>
                </a:solidFill>
              </a:rPr>
              <a:t>G</a:t>
            </a:r>
            <a:r>
              <a:rPr lang="en-US" sz="3600" baseline="-25000" dirty="0" smtClean="0">
                <a:solidFill>
                  <a:srgbClr val="00CC00"/>
                </a:solidFill>
              </a:rPr>
              <a:t>E</a:t>
            </a:r>
            <a:r>
              <a:rPr lang="en-US" sz="3600" dirty="0" smtClean="0">
                <a:solidFill>
                  <a:srgbClr val="00CC00"/>
                </a:solidFill>
              </a:rPr>
              <a:t>/G</a:t>
            </a:r>
            <a:r>
              <a:rPr lang="en-US" sz="3600" baseline="-25000" dirty="0" smtClean="0">
                <a:solidFill>
                  <a:srgbClr val="00CC00"/>
                </a:solidFill>
              </a:rPr>
              <a:t>M</a:t>
            </a:r>
            <a:r>
              <a:rPr lang="en-US" sz="3600" dirty="0" smtClean="0">
                <a:solidFill>
                  <a:srgbClr val="00CC00"/>
                </a:solidFill>
              </a:rPr>
              <a:t> ratio.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00CC00"/>
                </a:solidFill>
              </a:rPr>
              <a:t> This is an ‘explorative’ measurement, as a by-product of the SANE experiment.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00CC00"/>
                </a:solidFill>
              </a:rPr>
              <a:t>Plan to submit a proposal to PAC for *dedicated*  experiment with higher statistics after the 12 GeV upgrade.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45920" marR="0" lvl="5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Lab_logo_text_whi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524500"/>
            <a:ext cx="4191000" cy="952500"/>
          </a:xfrm>
          <a:prstGeom prst="rect">
            <a:avLst/>
          </a:prstGeom>
        </p:spPr>
      </p:pic>
      <p:pic>
        <p:nvPicPr>
          <p:cNvPr id="5" name="Picture 4" descr="logo_h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447800"/>
          </a:xfrm>
          <a:prstGeom prst="rect">
            <a:avLst/>
          </a:prstGeom>
        </p:spPr>
      </p:pic>
      <p:sp>
        <p:nvSpPr>
          <p:cNvPr id="6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2133600" y="3810000"/>
            <a:ext cx="472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  <a:endParaRPr lang="en-US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SANE Collaborators:</a:t>
            </a:r>
          </a:p>
          <a:p>
            <a:r>
              <a:rPr lang="en-US" sz="2000" dirty="0" smtClean="0"/>
              <a:t>Argonne National Laboratory, Christopher Newport U., Florida International U., Hampton U., Thomas Jefferson National Accelerator Facility, Mississippi State U., North Carolina A&amp;M, Norfolk S. U., Ohio U., Institute for High Energy Physics, U. of Regina, Rensselaer Polytechnic I., Rutgers U.,  Seoul National U., State University at New Orleans , Temple U., Tohoku U., U. of New Hampshire, U. of  Virginia, College of  William and Mary, Xavier University,  Yerevan Physics Inst.</a:t>
            </a:r>
          </a:p>
          <a:p>
            <a:endParaRPr lang="en-US" sz="2000" dirty="0" smtClean="0"/>
          </a:p>
          <a:p>
            <a:r>
              <a:rPr lang="en-US" sz="2000" b="1" dirty="0" smtClean="0"/>
              <a:t>Spokespersons:  </a:t>
            </a:r>
            <a:r>
              <a:rPr lang="en-US" sz="2000" dirty="0" smtClean="0"/>
              <a:t>S.  </a:t>
            </a:r>
            <a:r>
              <a:rPr lang="en-US" sz="2000" dirty="0" err="1" smtClean="0"/>
              <a:t>Choi</a:t>
            </a:r>
            <a:r>
              <a:rPr lang="en-US" sz="2000" dirty="0" smtClean="0"/>
              <a:t> (Seoul),  M. Jones (TJNAF),  Z-E.  </a:t>
            </a:r>
            <a:r>
              <a:rPr lang="en-US" sz="2000" dirty="0" err="1" smtClean="0"/>
              <a:t>Meziani</a:t>
            </a:r>
            <a:r>
              <a:rPr lang="en-US" sz="2000" dirty="0" smtClean="0"/>
              <a:t> (Temple),</a:t>
            </a:r>
          </a:p>
          <a:p>
            <a:r>
              <a:rPr lang="en-US" sz="2000" dirty="0" smtClean="0"/>
              <a:t>                               O. A. </a:t>
            </a:r>
            <a:r>
              <a:rPr lang="en-US" sz="2000" dirty="0" err="1" smtClean="0"/>
              <a:t>Rondon</a:t>
            </a:r>
            <a:r>
              <a:rPr lang="en-US" sz="2000" dirty="0" smtClean="0"/>
              <a:t> (UVA)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82562"/>
            <a:ext cx="1600200" cy="8080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Outline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1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dirty="0" smtClean="0">
              <a:solidFill>
                <a:srgbClr val="0000FF"/>
              </a:solidFill>
            </a:endParaRPr>
          </a:p>
          <a:p>
            <a:r>
              <a:rPr lang="en-US" sz="3000" dirty="0" smtClean="0">
                <a:solidFill>
                  <a:srgbClr val="003399"/>
                </a:solidFill>
              </a:rPr>
              <a:t>Physics Motivation </a:t>
            </a:r>
          </a:p>
          <a:p>
            <a:r>
              <a:rPr lang="en-US" sz="3000" dirty="0" smtClean="0">
                <a:solidFill>
                  <a:srgbClr val="003399"/>
                </a:solidFill>
              </a:rPr>
              <a:t>Experiment Setup</a:t>
            </a:r>
          </a:p>
          <a:p>
            <a:pPr>
              <a:buNone/>
            </a:pPr>
            <a:endParaRPr lang="en-US" sz="3000" dirty="0" smtClean="0">
              <a:solidFill>
                <a:srgbClr val="003399"/>
              </a:solidFill>
            </a:endParaRPr>
          </a:p>
          <a:p>
            <a:r>
              <a:rPr lang="en-US" sz="3000" dirty="0" smtClean="0">
                <a:solidFill>
                  <a:srgbClr val="003399"/>
                </a:solidFill>
              </a:rPr>
              <a:t>Elastic Kinematics </a:t>
            </a:r>
          </a:p>
          <a:p>
            <a:r>
              <a:rPr lang="en-US" sz="3000" dirty="0" smtClean="0">
                <a:solidFill>
                  <a:srgbClr val="003399"/>
                </a:solidFill>
              </a:rPr>
              <a:t>Data Analysis </a:t>
            </a:r>
          </a:p>
          <a:p>
            <a:pPr>
              <a:buNone/>
            </a:pPr>
            <a:r>
              <a:rPr lang="en-US" sz="3000" dirty="0" smtClean="0">
                <a:solidFill>
                  <a:srgbClr val="003399"/>
                </a:solidFill>
              </a:rPr>
              <a:t>       • </a:t>
            </a:r>
            <a:r>
              <a:rPr lang="en-US" sz="2400" dirty="0" smtClean="0">
                <a:solidFill>
                  <a:srgbClr val="003399"/>
                </a:solidFill>
              </a:rPr>
              <a:t>Electrons in HMS</a:t>
            </a:r>
          </a:p>
          <a:p>
            <a:pPr>
              <a:buNone/>
            </a:pPr>
            <a:r>
              <a:rPr lang="en-US" sz="3000" dirty="0" smtClean="0">
                <a:solidFill>
                  <a:srgbClr val="003399"/>
                </a:solidFill>
              </a:rPr>
              <a:t>       • </a:t>
            </a:r>
            <a:r>
              <a:rPr lang="en-US" sz="2400" dirty="0" smtClean="0">
                <a:solidFill>
                  <a:srgbClr val="003399"/>
                </a:solidFill>
              </a:rPr>
              <a:t>Protons in HMS</a:t>
            </a:r>
          </a:p>
          <a:p>
            <a:r>
              <a:rPr lang="en-US" sz="3000" smtClean="0">
                <a:solidFill>
                  <a:srgbClr val="003399"/>
                </a:solidFill>
              </a:rPr>
              <a:t>Future </a:t>
            </a:r>
            <a:r>
              <a:rPr lang="en-US" sz="3000" dirty="0" smtClean="0">
                <a:solidFill>
                  <a:srgbClr val="003399"/>
                </a:solidFill>
              </a:rPr>
              <a:t>Work/Conclusion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4" descr="nucl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3711">
            <a:off x="4714132" y="1129579"/>
            <a:ext cx="3649662" cy="4612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2514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 Polarized Target</a:t>
            </a:r>
            <a:endParaRPr lang="en-US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838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Backup Slide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52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Beam/Target Polarizations and some Asymmetries</a:t>
            </a:r>
            <a:endParaRPr lang="en-US" sz="3200" dirty="0">
              <a:solidFill>
                <a:srgbClr val="0033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60967" y="3276600"/>
            <a:ext cx="4602033" cy="3276600"/>
            <a:chOff x="4419600" y="762000"/>
            <a:chExt cx="4602033" cy="3276600"/>
          </a:xfrm>
        </p:grpSpPr>
        <p:pic>
          <p:nvPicPr>
            <p:cNvPr id="6" name="Picture 5" descr="Final_trg_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762000"/>
              <a:ext cx="4602033" cy="3276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29400" y="1143000"/>
              <a:ext cx="990600" cy="2514600"/>
            </a:xfrm>
            <a:prstGeom prst="rect">
              <a:avLst/>
            </a:prstGeom>
            <a:solidFill>
              <a:schemeClr val="bg2">
                <a:lumMod val="75000"/>
                <a:alpha val="46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685800"/>
            <a:ext cx="4673600" cy="3505200"/>
            <a:chOff x="152400" y="685800"/>
            <a:chExt cx="4673600" cy="3505200"/>
          </a:xfrm>
        </p:grpSpPr>
        <p:pic>
          <p:nvPicPr>
            <p:cNvPr id="5" name="Picture 4" descr="Beam_pol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685800"/>
              <a:ext cx="4673600" cy="3505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133600" y="1143000"/>
              <a:ext cx="990600" cy="2514600"/>
            </a:xfrm>
            <a:prstGeom prst="rect">
              <a:avLst/>
            </a:prstGeom>
            <a:solidFill>
              <a:schemeClr val="bg2">
                <a:lumMod val="75000"/>
                <a:alpha val="46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4495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the</a:t>
            </a:r>
          </a:p>
          <a:p>
            <a:r>
              <a:rPr lang="en-US" dirty="0" smtClean="0"/>
              <a:t> average Beam Polarization = 73 %</a:t>
            </a:r>
          </a:p>
          <a:p>
            <a:r>
              <a:rPr lang="en-US" dirty="0" smtClean="0"/>
              <a:t>Average Target Polarization = 70 %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29200" y="541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124200" y="152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Physics Motivation 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5410200" y="912674"/>
            <a:ext cx="3733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Dramatic discrepancy between 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/>
              <a:t>Rosenbluth and recoil polarization  </a:t>
            </a:r>
          </a:p>
          <a:p>
            <a:r>
              <a:rPr lang="en-US" sz="2000" dirty="0" smtClean="0"/>
              <a:t>   technique.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Multi-photon exchange considered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</a:t>
            </a:r>
            <a:r>
              <a:rPr lang="en-US" sz="2000" dirty="0" smtClean="0"/>
              <a:t>the  best </a:t>
            </a:r>
            <a:r>
              <a:rPr lang="en-US" sz="2000" dirty="0" smtClean="0"/>
              <a:t>candidate for the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</a:t>
            </a:r>
            <a:r>
              <a:rPr lang="en-US" sz="2000" dirty="0" smtClean="0"/>
              <a:t>explanation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Double-Spin Asymmetry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  is an Independent 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  Technique to verify  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  the discrepancy</a:t>
            </a:r>
            <a:endParaRPr lang="en-US" sz="2400" b="1" dirty="0" smtClean="0">
              <a:solidFill>
                <a:srgbClr val="0033CC"/>
              </a:solidFill>
            </a:endParaRPr>
          </a:p>
          <a:p>
            <a:endParaRPr lang="en-US" sz="2000" dirty="0" smtClean="0"/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228600" y="685800"/>
            <a:ext cx="5181600" cy="6096000"/>
            <a:chOff x="228600" y="685800"/>
            <a:chExt cx="5181600" cy="6096000"/>
          </a:xfrm>
        </p:grpSpPr>
        <p:grpSp>
          <p:nvGrpSpPr>
            <p:cNvPr id="47" name="Group 46"/>
            <p:cNvGrpSpPr/>
            <p:nvPr/>
          </p:nvGrpSpPr>
          <p:grpSpPr>
            <a:xfrm>
              <a:off x="228600" y="685800"/>
              <a:ext cx="5181600" cy="5791199"/>
              <a:chOff x="228600" y="2114422"/>
              <a:chExt cx="5181600" cy="3869052"/>
            </a:xfrm>
          </p:grpSpPr>
          <p:pic>
            <p:nvPicPr>
              <p:cNvPr id="48" name="Picture 47" descr="gepgmp_ratio_linQ2.png"/>
              <p:cNvPicPr>
                <a:picLocks noChangeAspect="1"/>
              </p:cNvPicPr>
              <p:nvPr/>
            </p:nvPicPr>
            <p:blipFill>
              <a:blip r:embed="rId2" cstate="print"/>
              <a:srcRect l="-287" t="32962" r="6869" b="8874"/>
              <a:stretch>
                <a:fillRect/>
              </a:stretch>
            </p:blipFill>
            <p:spPr>
              <a:xfrm>
                <a:off x="228600" y="2114422"/>
                <a:ext cx="5181600" cy="3869052"/>
              </a:xfrm>
              <a:prstGeom prst="rect">
                <a:avLst/>
              </a:prstGeom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1447800" y="4800600"/>
                <a:ext cx="2286000" cy="205623"/>
                <a:chOff x="1447800" y="4800600"/>
                <a:chExt cx="2286000" cy="205623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676400" y="4800600"/>
                  <a:ext cx="2057400" cy="205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400" dirty="0" smtClean="0">
                      <a:solidFill>
                        <a:srgbClr val="ED11E3"/>
                      </a:solidFill>
                    </a:rPr>
                    <a:t>A. </a:t>
                  </a:r>
                  <a:r>
                    <a:rPr lang="nb-NO" sz="1400" dirty="0" smtClean="0">
                      <a:solidFill>
                        <a:srgbClr val="ED11E3"/>
                      </a:solidFill>
                    </a:rPr>
                    <a:t>Puckett </a:t>
                  </a:r>
                  <a:r>
                    <a:rPr lang="nb-NO" sz="1400" dirty="0" smtClean="0">
                      <a:solidFill>
                        <a:srgbClr val="ED11E3"/>
                      </a:solidFill>
                    </a:rPr>
                    <a:t>, GeP-III</a:t>
                  </a:r>
                  <a:endParaRPr lang="en-US" sz="1400" dirty="0">
                    <a:solidFill>
                      <a:srgbClr val="ED11E3"/>
                    </a:solidFill>
                  </a:endParaRPr>
                </a:p>
              </p:txBody>
            </p:sp>
            <p:sp>
              <p:nvSpPr>
                <p:cNvPr id="44" name="5-Point Star 43"/>
                <p:cNvSpPr/>
                <p:nvPr/>
              </p:nvSpPr>
              <p:spPr>
                <a:xfrm flipH="1" flipV="1">
                  <a:off x="1447800" y="4863485"/>
                  <a:ext cx="152399" cy="106681"/>
                </a:xfrm>
                <a:prstGeom prst="star5">
                  <a:avLst/>
                </a:prstGeom>
                <a:solidFill>
                  <a:srgbClr val="ED11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2438400" y="64124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 / (</a:t>
              </a:r>
              <a:r>
                <a:rPr lang="en-US" b="1" dirty="0" err="1" smtClean="0"/>
                <a:t>GeV</a:t>
              </a:r>
              <a:r>
                <a:rPr lang="en-US" b="1" dirty="0" smtClean="0"/>
                <a:t>/c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76800" y="2286000"/>
            <a:ext cx="3505200" cy="3352800"/>
            <a:chOff x="4876800" y="2286000"/>
            <a:chExt cx="3505200" cy="3352800"/>
          </a:xfrm>
        </p:grpSpPr>
        <p:sp>
          <p:nvSpPr>
            <p:cNvPr id="62" name="TextBox 61"/>
            <p:cNvSpPr txBox="1"/>
            <p:nvPr/>
          </p:nvSpPr>
          <p:spPr>
            <a:xfrm>
              <a:off x="5562600" y="4572000"/>
              <a:ext cx="2819400" cy="346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Dramatic discrepancy </a:t>
              </a:r>
              <a:r>
                <a:rPr lang="en-US" sz="2000" dirty="0" smtClean="0">
                  <a:solidFill>
                    <a:srgbClr val="FF0000"/>
                  </a:solidFill>
                </a:rPr>
                <a:t>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7" name="Up-Down Arrow 56"/>
            <p:cNvSpPr/>
            <p:nvPr/>
          </p:nvSpPr>
          <p:spPr>
            <a:xfrm>
              <a:off x="4876800" y="2286000"/>
              <a:ext cx="304800" cy="3352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828800" y="5181600"/>
            <a:ext cx="2743200" cy="1295400"/>
            <a:chOff x="1676400" y="5029200"/>
            <a:chExt cx="2743200" cy="1295400"/>
          </a:xfrm>
        </p:grpSpPr>
        <p:grpSp>
          <p:nvGrpSpPr>
            <p:cNvPr id="79" name="Group 87"/>
            <p:cNvGrpSpPr/>
            <p:nvPr/>
          </p:nvGrpSpPr>
          <p:grpSpPr>
            <a:xfrm>
              <a:off x="2286000" y="5029200"/>
              <a:ext cx="2133600" cy="1295400"/>
              <a:chOff x="2286000" y="5029200"/>
              <a:chExt cx="2133600" cy="129540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895600" y="5562600"/>
                <a:ext cx="1143000" cy="762000"/>
                <a:chOff x="2895600" y="5562600"/>
                <a:chExt cx="1143000" cy="762000"/>
              </a:xfrm>
            </p:grpSpPr>
            <p:grpSp>
              <p:nvGrpSpPr>
                <p:cNvPr id="88" name="Group 80"/>
                <p:cNvGrpSpPr/>
                <p:nvPr/>
              </p:nvGrpSpPr>
              <p:grpSpPr>
                <a:xfrm>
                  <a:off x="2895600" y="5562600"/>
                  <a:ext cx="533400" cy="762000"/>
                  <a:chOff x="2895600" y="5562600"/>
                  <a:chExt cx="533400" cy="762000"/>
                </a:xfrm>
              </p:grpSpPr>
              <p:sp>
                <p:nvSpPr>
                  <p:cNvPr id="97" name="Up Arrow 96"/>
                  <p:cNvSpPr/>
                  <p:nvPr/>
                </p:nvSpPr>
                <p:spPr>
                  <a:xfrm>
                    <a:off x="3124200" y="5562600"/>
                    <a:ext cx="76200" cy="457200"/>
                  </a:xfrm>
                  <a:prstGeom prst="upArrow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2895600" y="5986046"/>
                    <a:ext cx="533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00FF"/>
                        </a:solidFill>
                      </a:rPr>
                      <a:t>5.17</a:t>
                    </a:r>
                    <a:endParaRPr lang="en-US" sz="16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94" name="Group 81"/>
                <p:cNvGrpSpPr/>
                <p:nvPr/>
              </p:nvGrpSpPr>
              <p:grpSpPr>
                <a:xfrm>
                  <a:off x="3505200" y="5562600"/>
                  <a:ext cx="533400" cy="762000"/>
                  <a:chOff x="3505200" y="5562600"/>
                  <a:chExt cx="533400" cy="762000"/>
                </a:xfrm>
              </p:grpSpPr>
              <p:sp>
                <p:nvSpPr>
                  <p:cNvPr id="95" name="Up Arrow 94"/>
                  <p:cNvSpPr/>
                  <p:nvPr/>
                </p:nvSpPr>
                <p:spPr>
                  <a:xfrm>
                    <a:off x="3581400" y="5562600"/>
                    <a:ext cx="76200" cy="457200"/>
                  </a:xfrm>
                  <a:prstGeom prst="upArrow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3505200" y="5986046"/>
                    <a:ext cx="533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00FF"/>
                        </a:solidFill>
                      </a:rPr>
                      <a:t>6.25</a:t>
                    </a:r>
                    <a:endParaRPr lang="en-US" sz="16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grpSp>
            <p:nvGrpSpPr>
              <p:cNvPr id="85" name="Group 86"/>
              <p:cNvGrpSpPr/>
              <p:nvPr/>
            </p:nvGrpSpPr>
            <p:grpSpPr>
              <a:xfrm>
                <a:off x="2286000" y="5029200"/>
                <a:ext cx="2133600" cy="762000"/>
                <a:chOff x="2438400" y="4953000"/>
                <a:chExt cx="2133600" cy="7620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2438400" y="4953000"/>
                  <a:ext cx="1600200" cy="762000"/>
                </a:xfrm>
                <a:prstGeom prst="ellipse">
                  <a:avLst/>
                </a:prstGeom>
                <a:noFill/>
                <a:ln w="349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2590800" y="5029200"/>
                  <a:ext cx="1981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0000FF"/>
                      </a:solidFill>
                    </a:rPr>
                    <a:t>SANE</a:t>
                  </a:r>
                  <a:endParaRPr lang="en-US" sz="3200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80" name="Group 41"/>
            <p:cNvGrpSpPr/>
            <p:nvPr/>
          </p:nvGrpSpPr>
          <p:grpSpPr>
            <a:xfrm>
              <a:off x="1676400" y="5562600"/>
              <a:ext cx="533400" cy="762000"/>
              <a:chOff x="1676400" y="5562600"/>
              <a:chExt cx="533400" cy="762000"/>
            </a:xfrm>
          </p:grpSpPr>
          <p:sp>
            <p:nvSpPr>
              <p:cNvPr id="81" name="Up Arrow 80"/>
              <p:cNvSpPr/>
              <p:nvPr/>
            </p:nvSpPr>
            <p:spPr>
              <a:xfrm>
                <a:off x="1828800" y="5562600"/>
                <a:ext cx="76200" cy="457200"/>
              </a:xfrm>
              <a:prstGeom prst="up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676400" y="5986046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FF"/>
                    </a:solidFill>
                  </a:rPr>
                  <a:t>2.20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371600" y="990602"/>
            <a:ext cx="3657600" cy="1523998"/>
            <a:chOff x="1371600" y="990600"/>
            <a:chExt cx="3657600" cy="1523998"/>
          </a:xfrm>
        </p:grpSpPr>
        <p:grpSp>
          <p:nvGrpSpPr>
            <p:cNvPr id="65" name="Group 64"/>
            <p:cNvGrpSpPr/>
            <p:nvPr/>
          </p:nvGrpSpPr>
          <p:grpSpPr>
            <a:xfrm>
              <a:off x="1600200" y="1816715"/>
              <a:ext cx="438150" cy="697883"/>
              <a:chOff x="1447800" y="2663507"/>
              <a:chExt cx="438150" cy="917893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1447800" y="3429000"/>
                <a:ext cx="76200" cy="152400"/>
              </a:xfrm>
              <a:prstGeom prst="triangle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Lightning Bolt 70"/>
              <p:cNvSpPr/>
              <p:nvPr/>
            </p:nvSpPr>
            <p:spPr>
              <a:xfrm rot="5608363">
                <a:off x="1274967" y="2894897"/>
                <a:ext cx="842374" cy="379593"/>
              </a:xfrm>
              <a:prstGeom prst="lightningBol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1371600" y="990600"/>
              <a:ext cx="3657600" cy="1371600"/>
              <a:chOff x="1371600" y="1066800"/>
              <a:chExt cx="3657600" cy="13716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981200" y="1447800"/>
                <a:ext cx="2590800" cy="990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3A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133600" y="1577984"/>
                <a:ext cx="2830926" cy="631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CC00"/>
                    </a:solidFill>
                  </a:rPr>
                  <a:t>RSS (</a:t>
                </a:r>
                <a:r>
                  <a:rPr lang="en-US" sz="2400" dirty="0" err="1" smtClean="0">
                    <a:solidFill>
                      <a:srgbClr val="00CC00"/>
                    </a:solidFill>
                  </a:rPr>
                  <a:t>Jlab</a:t>
                </a:r>
                <a:r>
                  <a:rPr lang="en-US" sz="2400" dirty="0" smtClean="0">
                    <a:solidFill>
                      <a:srgbClr val="00CC00"/>
                    </a:solidFill>
                  </a:rPr>
                  <a:t>)</a:t>
                </a:r>
              </a:p>
              <a:p>
                <a:r>
                  <a:rPr lang="en-US" sz="2400" dirty="0" smtClean="0">
                    <a:solidFill>
                      <a:srgbClr val="00CC00"/>
                    </a:solidFill>
                  </a:rPr>
                  <a:t>Q</a:t>
                </a:r>
                <a:r>
                  <a:rPr lang="en-US" sz="2400" baseline="30000" dirty="0" smtClean="0">
                    <a:solidFill>
                      <a:srgbClr val="00CC0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00CC00"/>
                    </a:solidFill>
                  </a:rPr>
                  <a:t> = 1.50 (</a:t>
                </a:r>
                <a:r>
                  <a:rPr lang="en-US" sz="2400" dirty="0" err="1" smtClean="0">
                    <a:solidFill>
                      <a:srgbClr val="00CC00"/>
                    </a:solidFill>
                  </a:rPr>
                  <a:t>GeV</a:t>
                </a:r>
                <a:r>
                  <a:rPr lang="en-US" sz="2400" dirty="0" smtClean="0">
                    <a:solidFill>
                      <a:srgbClr val="00CC00"/>
                    </a:solidFill>
                  </a:rPr>
                  <a:t>/c)</a:t>
                </a:r>
                <a:r>
                  <a:rPr lang="en-US" sz="2400" baseline="30000" dirty="0" smtClean="0">
                    <a:solidFill>
                      <a:srgbClr val="00CC00"/>
                    </a:solidFill>
                  </a:rPr>
                  <a:t>2</a:t>
                </a:r>
                <a:endParaRPr lang="en-US" sz="2400" baseline="30000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371600" y="1066800"/>
                <a:ext cx="36576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3A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71600" y="1066800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M. Jones et al., PRC74 (2006) 035201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0200" y="4168676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Used perpendicular Magnetic    </a:t>
            </a:r>
          </a:p>
          <a:p>
            <a:r>
              <a:rPr lang="en-US" sz="2400" dirty="0" smtClean="0"/>
              <a:t>   field  configuration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Average target polarization is  </a:t>
            </a:r>
          </a:p>
          <a:p>
            <a:r>
              <a:rPr lang="en-US" sz="2400" dirty="0" smtClean="0"/>
              <a:t>  ~ 70 %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Beam polarization is ~ 73 %</a:t>
            </a:r>
          </a:p>
          <a:p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4" descr="Energy levels for electron spin (S) and nucleon spin (I) coupling in a magnetic field. The microwaves drive the &quot;forbidden transitions&quot;, then the electron spin decays, leaving the nuclear spin flipped.">
            <a:hlinkClick r:id="rId2" tooltip="Energy levels for electron spin (S) and nucleon spin (I) coupling in a magnetic field. The microwaves drive the &quot;forbidden transitions&quot;, then the electron spin decays, leaving the nuclear spin flipped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30" y="2808732"/>
            <a:ext cx="3313970" cy="2601468"/>
          </a:xfrm>
          <a:prstGeom prst="rect">
            <a:avLst/>
          </a:prstGeom>
          <a:noFill/>
        </p:spPr>
      </p:pic>
      <p:pic>
        <p:nvPicPr>
          <p:cNvPr id="21" name="Picture 2" descr="http://hallcweb.jlab.org/experiments/sane/wiki/images/f/f9/500pxTargetLad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10000"/>
            <a:ext cx="1905610" cy="2869894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788075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• C ,CH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and NH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• Dynamic Nuclear Polarization (DNP)  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   polarized the protons in the  NH</a:t>
            </a:r>
            <a:r>
              <a:rPr lang="en-US" baseline="-25000" dirty="0" smtClean="0">
                <a:solidFill>
                  <a:srgbClr val="008000"/>
                </a:solidFill>
              </a:rPr>
              <a:t>3  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   target up to 90%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• Used microwaves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to  excite spin flip  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   transitions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• Polarization measured using NMR coils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" y="5410200"/>
            <a:ext cx="426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• Refrigerator -  1 K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• Magnetic Field - 5 T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• NMR system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• </a:t>
            </a:r>
            <a:r>
              <a:rPr lang="fr-FR" sz="2000" dirty="0" err="1" smtClean="0">
                <a:solidFill>
                  <a:srgbClr val="0000FF"/>
                </a:solidFill>
              </a:rPr>
              <a:t>Microwaves</a:t>
            </a:r>
            <a:r>
              <a:rPr lang="fr-FR" sz="2000" dirty="0" smtClean="0">
                <a:solidFill>
                  <a:srgbClr val="0000FF"/>
                </a:solidFill>
              </a:rPr>
              <a:t> - 55 GHz - 165 GHz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438400" y="-76200"/>
            <a:ext cx="45720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Exp. Setup/Polarized Target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343400" y="838200"/>
            <a:ext cx="4572000" cy="2776954"/>
            <a:chOff x="4343400" y="838200"/>
            <a:chExt cx="4572000" cy="2776954"/>
          </a:xfrm>
        </p:grpSpPr>
        <p:grpSp>
          <p:nvGrpSpPr>
            <p:cNvPr id="29" name="Group 28"/>
            <p:cNvGrpSpPr/>
            <p:nvPr/>
          </p:nvGrpSpPr>
          <p:grpSpPr>
            <a:xfrm>
              <a:off x="4343400" y="838200"/>
              <a:ext cx="4572000" cy="2743200"/>
              <a:chOff x="3657600" y="3422262"/>
              <a:chExt cx="5307504" cy="3258528"/>
            </a:xfrm>
          </p:grpSpPr>
          <p:pic>
            <p:nvPicPr>
              <p:cNvPr id="20" name="Picture 19" descr="san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57600" y="3422262"/>
                <a:ext cx="5307504" cy="3258528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4788707" y="4569023"/>
                <a:ext cx="1612093" cy="1237032"/>
                <a:chOff x="4712507" y="4337446"/>
                <a:chExt cx="1612093" cy="1237032"/>
              </a:xfrm>
            </p:grpSpPr>
            <p:grpSp>
              <p:nvGrpSpPr>
                <p:cNvPr id="23" name="Group 13"/>
                <p:cNvGrpSpPr/>
                <p:nvPr/>
              </p:nvGrpSpPr>
              <p:grpSpPr>
                <a:xfrm>
                  <a:off x="5360176" y="4353155"/>
                  <a:ext cx="835232" cy="778584"/>
                  <a:chOff x="5638800" y="4498434"/>
                  <a:chExt cx="787161" cy="728885"/>
                </a:xfrm>
              </p:grpSpPr>
              <p:sp>
                <p:nvSpPr>
                  <p:cNvPr id="26" name="Left Arrow 25"/>
                  <p:cNvSpPr/>
                  <p:nvPr/>
                </p:nvSpPr>
                <p:spPr>
                  <a:xfrm>
                    <a:off x="5638800" y="5105400"/>
                    <a:ext cx="685800" cy="121919"/>
                  </a:xfrm>
                  <a:prstGeom prst="leftArrow">
                    <a:avLst/>
                  </a:prstGeom>
                  <a:solidFill>
                    <a:srgbClr val="00B0F0"/>
                  </a:solidFill>
                  <a:ln>
                    <a:solidFill>
                      <a:srgbClr val="1C0B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Left Arrow 26"/>
                  <p:cNvSpPr/>
                  <p:nvPr/>
                </p:nvSpPr>
                <p:spPr>
                  <a:xfrm rot="5920667">
                    <a:off x="6022102" y="4780374"/>
                    <a:ext cx="685800" cy="121919"/>
                  </a:xfrm>
                  <a:prstGeom prst="leftArrow">
                    <a:avLst/>
                  </a:prstGeom>
                  <a:solidFill>
                    <a:srgbClr val="00B0F0"/>
                  </a:solidFill>
                  <a:ln>
                    <a:solidFill>
                      <a:srgbClr val="1C0B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4712507" y="5175647"/>
                  <a:ext cx="1078692" cy="398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1400" baseline="-25000" dirty="0" smtClean="0">
                      <a:solidFill>
                        <a:srgbClr val="1CD1EA"/>
                      </a:solidFill>
                      <a:latin typeface="Calibri"/>
                    </a:rPr>
                    <a:t>B </a:t>
                  </a:r>
                  <a:r>
                    <a:rPr lang="en-US" sz="1400" dirty="0" smtClean="0">
                      <a:solidFill>
                        <a:srgbClr val="1CD1EA"/>
                      </a:solidFill>
                      <a:latin typeface="Calibri"/>
                    </a:rPr>
                    <a:t>= 180°</a:t>
                  </a:r>
                  <a:endParaRPr lang="en-US" sz="1400" dirty="0">
                    <a:solidFill>
                      <a:srgbClr val="1CD1EA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410200" y="4337446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1400" baseline="-25000" dirty="0" smtClean="0">
                      <a:solidFill>
                        <a:srgbClr val="1CD1EA"/>
                      </a:solidFill>
                      <a:latin typeface="Calibri"/>
                    </a:rPr>
                    <a:t>B </a:t>
                  </a:r>
                  <a:r>
                    <a:rPr lang="en-US" sz="1400" dirty="0" smtClean="0">
                      <a:solidFill>
                        <a:srgbClr val="1CD1EA"/>
                      </a:solidFill>
                      <a:latin typeface="Calibri"/>
                    </a:rPr>
                    <a:t>= 80°</a:t>
                  </a:r>
                  <a:endParaRPr lang="en-US" sz="1400" dirty="0">
                    <a:solidFill>
                      <a:srgbClr val="1CD1EA"/>
                    </a:solidFill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5334000" y="327660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B6029C"/>
                  </a:solidFill>
                </a:rPr>
                <a:t>( 80 and 180 deg )</a:t>
              </a:r>
              <a:endParaRPr lang="en-US" sz="1600" b="1" dirty="0">
                <a:solidFill>
                  <a:srgbClr val="B6029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-2286000"/>
          <a:ext cx="8229601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8"/>
                <a:gridCol w="1266092"/>
                <a:gridCol w="1503485"/>
                <a:gridCol w="2215661"/>
                <a:gridCol w="15034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Dates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 Orientation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Hours/</a:t>
                      </a:r>
                    </a:p>
                    <a:p>
                      <a:r>
                        <a:rPr lang="en-US" sz="1400" dirty="0" smtClean="0"/>
                        <a:t>Proposed PAC  hours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Beam Polarization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152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Elastic Kinematics</a:t>
            </a:r>
            <a:endParaRPr lang="en-US" sz="3200" dirty="0">
              <a:solidFill>
                <a:srgbClr val="1C0BFB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28800" y="914400"/>
          <a:ext cx="5334000" cy="547507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47800"/>
                <a:gridCol w="1260231"/>
                <a:gridCol w="1254369"/>
                <a:gridCol w="1371600"/>
              </a:tblGrid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Spectrometer  </a:t>
                      </a:r>
                    </a:p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Arm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HMS Detects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Proton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Proton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 Beam</a:t>
                      </a:r>
                    </a:p>
                    <a:p>
                      <a:r>
                        <a:rPr lang="en-US" dirty="0" smtClean="0"/>
                        <a:t>GeV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4.72</a:t>
                      </a:r>
                    </a:p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5.89</a:t>
                      </a:r>
                    </a:p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5.89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</a:p>
                    <a:p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/C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l-GR" dirty="0" smtClean="0"/>
                        <a:t>Θ</a:t>
                      </a:r>
                      <a:r>
                        <a:rPr lang="en-US" baseline="-25000" dirty="0" smtClean="0"/>
                        <a:t>HMS</a:t>
                      </a:r>
                      <a:endParaRPr lang="en-US" baseline="-25000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Deg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22.30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22.00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/C)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6.26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10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Total Hours</a:t>
                      </a:r>
                    </a:p>
                    <a:p>
                      <a:r>
                        <a:rPr lang="en-US" baseline="0" dirty="0" smtClean="0"/>
                        <a:t>(h)</a:t>
                      </a:r>
                      <a:endParaRPr lang="en-US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~40</a:t>
                      </a:r>
                    </a:p>
                    <a:p>
                      <a:r>
                        <a:rPr lang="en-US" dirty="0" smtClean="0"/>
                        <a:t>(~44 runs)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~155</a:t>
                      </a:r>
                    </a:p>
                    <a:p>
                      <a:r>
                        <a:rPr lang="en-US" dirty="0" smtClean="0"/>
                        <a:t>(~135 runs)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~12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(~15 runs)   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e-p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~113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~824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-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81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981200" y="533400"/>
            <a:ext cx="51054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PART I 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Electrons in HMS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76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Data Analysis </a:t>
            </a:r>
            <a:endParaRPr lang="en-US" sz="3200" dirty="0">
              <a:solidFill>
                <a:srgbClr val="1C0BFB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7199" y="1447800"/>
            <a:ext cx="4513251" cy="3276600"/>
            <a:chOff x="457199" y="1295400"/>
            <a:chExt cx="4513251" cy="3276600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" y="1295400"/>
              <a:ext cx="4513251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1066800" y="2133600"/>
              <a:ext cx="3048000" cy="1981200"/>
              <a:chOff x="3429000" y="3200400"/>
              <a:chExt cx="3048000" cy="1981200"/>
            </a:xfrm>
          </p:grpSpPr>
          <p:grpSp>
            <p:nvGrpSpPr>
              <p:cNvPr id="23" name="Group 56"/>
              <p:cNvGrpSpPr/>
              <p:nvPr/>
            </p:nvGrpSpPr>
            <p:grpSpPr>
              <a:xfrm>
                <a:off x="3429000" y="3733800"/>
                <a:ext cx="3048000" cy="1447800"/>
                <a:chOff x="3429000" y="3733800"/>
                <a:chExt cx="3048000" cy="144780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3429000" y="4191000"/>
                  <a:ext cx="1066800" cy="990600"/>
                </a:xfrm>
                <a:prstGeom prst="line">
                  <a:avLst/>
                </a:prstGeom>
                <a:ln w="34925">
                  <a:solidFill>
                    <a:srgbClr val="FD55E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53"/>
                <p:cNvGrpSpPr/>
                <p:nvPr/>
              </p:nvGrpSpPr>
              <p:grpSpPr>
                <a:xfrm>
                  <a:off x="4495800" y="3733800"/>
                  <a:ext cx="1981200" cy="584775"/>
                  <a:chOff x="4495800" y="3733800"/>
                  <a:chExt cx="1981200" cy="584775"/>
                </a:xfrm>
              </p:grpSpPr>
              <p:grpSp>
                <p:nvGrpSpPr>
                  <p:cNvPr id="29" name="Group 52"/>
                  <p:cNvGrpSpPr/>
                  <p:nvPr/>
                </p:nvGrpSpPr>
                <p:grpSpPr>
                  <a:xfrm>
                    <a:off x="4495800" y="3886200"/>
                    <a:ext cx="1524000" cy="304800"/>
                    <a:chOff x="4495800" y="3886200"/>
                    <a:chExt cx="1524000" cy="304800"/>
                  </a:xfrm>
                </p:grpSpPr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V="1">
                      <a:off x="4495800" y="4038600"/>
                      <a:ext cx="914400" cy="152400"/>
                    </a:xfrm>
                    <a:prstGeom prst="line">
                      <a:avLst/>
                    </a:prstGeom>
                    <a:ln w="34925">
                      <a:solidFill>
                        <a:srgbClr val="FD55E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flipV="1">
                      <a:off x="5410200" y="3886200"/>
                      <a:ext cx="609600" cy="152400"/>
                    </a:xfrm>
                    <a:prstGeom prst="straightConnector1">
                      <a:avLst/>
                    </a:prstGeom>
                    <a:ln w="34925">
                      <a:solidFill>
                        <a:srgbClr val="FD55E5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867400" y="3733800"/>
                    <a:ext cx="609600" cy="584775"/>
                  </a:xfrm>
                  <a:prstGeom prst="rect">
                    <a:avLst/>
                  </a:prstGeom>
                  <a:noFill/>
                  <a:ln w="3492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FD55E5"/>
                        </a:solidFill>
                      </a:rPr>
                      <a:t>e</a:t>
                    </a:r>
                    <a:r>
                      <a:rPr lang="en-US" sz="3200" b="1" baseline="30000" dirty="0" smtClean="0">
                        <a:solidFill>
                          <a:srgbClr val="FD55E5"/>
                        </a:solidFill>
                      </a:rPr>
                      <a:t>-</a:t>
                    </a:r>
                    <a:endParaRPr lang="en-US" sz="3200" b="1" baseline="30000" dirty="0">
                      <a:solidFill>
                        <a:srgbClr val="FD55E5"/>
                      </a:solidFill>
                    </a:endParaRPr>
                  </a:p>
                </p:txBody>
              </p:sp>
            </p:grpSp>
          </p:grpSp>
          <p:cxnSp>
            <p:nvCxnSpPr>
              <p:cNvPr id="24" name="Straight Connector 23"/>
              <p:cNvCxnSpPr/>
              <p:nvPr/>
            </p:nvCxnSpPr>
            <p:spPr>
              <a:xfrm flipV="1">
                <a:off x="4572000" y="3200400"/>
                <a:ext cx="990600" cy="914400"/>
              </a:xfrm>
              <a:prstGeom prst="line">
                <a:avLst/>
              </a:prstGeom>
              <a:ln w="34925">
                <a:solidFill>
                  <a:srgbClr val="FD55E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219200" y="3348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D55E5"/>
                  </a:solidFill>
                </a:rPr>
                <a:t>E</a:t>
              </a:r>
              <a:endParaRPr lang="en-US" sz="2400" b="1" dirty="0">
                <a:solidFill>
                  <a:srgbClr val="FD55E5"/>
                </a:solidFill>
              </a:endParaRPr>
            </a:p>
          </p:txBody>
        </p:sp>
        <p:sp>
          <p:nvSpPr>
            <p:cNvPr id="37" name="Arc 36"/>
            <p:cNvSpPr/>
            <p:nvPr/>
          </p:nvSpPr>
          <p:spPr>
            <a:xfrm>
              <a:off x="2362200" y="2667000"/>
              <a:ext cx="609600" cy="609600"/>
            </a:xfrm>
            <a:prstGeom prst="arc">
              <a:avLst/>
            </a:prstGeom>
            <a:ln w="34925">
              <a:solidFill>
                <a:srgbClr val="FD5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4600" y="26625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srgbClr val="FD55E5"/>
                  </a:solidFill>
                  <a:latin typeface="Calibri"/>
                </a:rPr>
                <a:t>Θ</a:t>
              </a:r>
              <a:endParaRPr lang="en-US" sz="2400" dirty="0">
                <a:solidFill>
                  <a:srgbClr val="FD55E5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24000" y="4953000"/>
            <a:ext cx="2667000" cy="523220"/>
            <a:chOff x="685800" y="3606225"/>
            <a:chExt cx="2667000" cy="523220"/>
          </a:xfrm>
        </p:grpSpPr>
        <p:sp>
          <p:nvSpPr>
            <p:cNvPr id="35" name="TextBox 34"/>
            <p:cNvSpPr txBox="1"/>
            <p:nvPr/>
          </p:nvSpPr>
          <p:spPr>
            <a:xfrm>
              <a:off x="685800" y="3606225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e</a:t>
              </a:r>
              <a:r>
                <a:rPr lang="en-US" sz="2800" baseline="30000" dirty="0" smtClean="0">
                  <a:latin typeface="Calibri" pitchFamily="34" charset="0"/>
                </a:rPr>
                <a:t>-  </a:t>
              </a:r>
              <a:r>
                <a:rPr lang="en-US" sz="2800" dirty="0" smtClean="0">
                  <a:latin typeface="Calibri" pitchFamily="34" charset="0"/>
                </a:rPr>
                <a:t>p 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latin typeface="Calibri"/>
                </a:rPr>
                <a:t>       e</a:t>
              </a:r>
              <a:r>
                <a:rPr lang="en-US" sz="2800" baseline="30000" dirty="0" smtClean="0">
                  <a:latin typeface="Calibri"/>
                </a:rPr>
                <a:t>-  </a:t>
              </a:r>
              <a:r>
                <a:rPr lang="en-US" sz="2800" dirty="0" smtClean="0">
                  <a:latin typeface="Calibri"/>
                </a:rPr>
                <a:t>p</a:t>
              </a:r>
              <a:endParaRPr lang="en-US" sz="28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2000" y="3733800"/>
              <a:ext cx="1828800" cy="153988"/>
              <a:chOff x="4419600" y="5562600"/>
              <a:chExt cx="1828800" cy="15398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5105400" y="5715000"/>
                <a:ext cx="5334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4196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48006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56388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6019800" y="5562600"/>
                <a:ext cx="2286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5029200" y="1325940"/>
            <a:ext cx="3810000" cy="1569660"/>
            <a:chOff x="533400" y="1066800"/>
            <a:chExt cx="8077200" cy="1569660"/>
          </a:xfrm>
        </p:grpSpPr>
        <p:sp>
          <p:nvSpPr>
            <p:cNvPr id="49" name="TextBox 48"/>
            <p:cNvSpPr txBox="1"/>
            <p:nvPr/>
          </p:nvSpPr>
          <p:spPr>
            <a:xfrm>
              <a:off x="533400" y="1066800"/>
              <a:ext cx="807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By knowing the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incoming beam energy, </a:t>
              </a:r>
              <a:r>
                <a:rPr lang="en-US" sz="2400" dirty="0" smtClean="0"/>
                <a:t>E</a:t>
              </a:r>
              <a:r>
                <a:rPr lang="en-US" sz="2400" dirty="0" smtClean="0">
                  <a:solidFill>
                    <a:srgbClr val="7030A0"/>
                  </a:solidFill>
                </a:rPr>
                <a:t> and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the scattered electron angle,</a:t>
              </a:r>
            </a:p>
            <a:p>
              <a:r>
                <a:rPr lang="en-US" sz="2400" dirty="0" smtClean="0"/>
                <a:t>  </a:t>
              </a:r>
              <a:endParaRPr lang="en-US" sz="2400" dirty="0"/>
            </a:p>
          </p:txBody>
        </p:sp>
        <p:graphicFrame>
          <p:nvGraphicFramePr>
            <p:cNvPr id="50" name="Object 4"/>
            <p:cNvGraphicFramePr>
              <a:graphicFrameLocks noChangeAspect="1"/>
            </p:cNvGraphicFramePr>
            <p:nvPr/>
          </p:nvGraphicFramePr>
          <p:xfrm>
            <a:off x="7318248" y="1828800"/>
            <a:ext cx="662152" cy="383626"/>
          </p:xfrm>
          <a:graphic>
            <a:graphicData uri="http://schemas.openxmlformats.org/presentationml/2006/ole">
              <p:oleObj spid="_x0000_s59398" name="Equation" r:id="rId4" imgW="126720" imgH="177480" progId="Equation.3">
                <p:embed/>
              </p:oleObj>
            </a:graphicData>
          </a:graphic>
        </p:graphicFrame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5638800" y="5762625"/>
          <a:ext cx="2606675" cy="333375"/>
        </p:xfrm>
        <a:graphic>
          <a:graphicData uri="http://schemas.openxmlformats.org/presentationml/2006/ole">
            <p:oleObj spid="_x0000_s59399" name="Equation" r:id="rId5" imgW="1790640" imgH="228600" progId="Equation.3">
              <p:embed/>
            </p:oleObj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5943600" y="4324350"/>
          <a:ext cx="1755775" cy="628650"/>
        </p:xfrm>
        <a:graphic>
          <a:graphicData uri="http://schemas.openxmlformats.org/presentationml/2006/ole">
            <p:oleObj spid="_x0000_s59400" name="Equation" r:id="rId6" imgW="1206360" imgH="431640" progId="Equation.3">
              <p:embed/>
            </p:oleObj>
          </a:graphicData>
        </a:graphic>
      </p:graphicFrame>
      <p:sp>
        <p:nvSpPr>
          <p:cNvPr id="54" name="Flowchart: Alternate Process 53"/>
          <p:cNvSpPr/>
          <p:nvPr/>
        </p:nvSpPr>
        <p:spPr>
          <a:xfrm>
            <a:off x="5486400" y="5638800"/>
            <a:ext cx="2895600" cy="6096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Alternate Process 59"/>
          <p:cNvSpPr/>
          <p:nvPr/>
        </p:nvSpPr>
        <p:spPr>
          <a:xfrm>
            <a:off x="5791200" y="4267200"/>
            <a:ext cx="21336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"/>
          <p:cNvGraphicFramePr>
            <a:graphicFrameLocks noChangeAspect="1"/>
          </p:cNvGraphicFramePr>
          <p:nvPr/>
        </p:nvGraphicFramePr>
        <p:xfrm>
          <a:off x="5638800" y="2786063"/>
          <a:ext cx="2422525" cy="871537"/>
        </p:xfrm>
        <a:graphic>
          <a:graphicData uri="http://schemas.openxmlformats.org/presentationml/2006/ole">
            <p:oleObj spid="_x0000_s59401" name="Equation" r:id="rId7" imgW="1625400" imgH="583920" progId="Equation.3">
              <p:embed/>
            </p:oleObj>
          </a:graphicData>
        </a:graphic>
      </p:graphicFrame>
      <p:sp>
        <p:nvSpPr>
          <p:cNvPr id="62" name="Flowchart: Alternate Process 61"/>
          <p:cNvSpPr/>
          <p:nvPr/>
        </p:nvSpPr>
        <p:spPr>
          <a:xfrm>
            <a:off x="5562600" y="2667000"/>
            <a:ext cx="2590800" cy="10668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riped Right Arrow 62"/>
          <p:cNvSpPr/>
          <p:nvPr/>
        </p:nvSpPr>
        <p:spPr>
          <a:xfrm rot="5400000">
            <a:off x="6667500" y="3848100"/>
            <a:ext cx="381000" cy="304800"/>
          </a:xfrm>
          <a:prstGeom prst="striped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5" name="Striped Right Arrow 64"/>
          <p:cNvSpPr/>
          <p:nvPr/>
        </p:nvSpPr>
        <p:spPr>
          <a:xfrm rot="5400000">
            <a:off x="6667500" y="5143500"/>
            <a:ext cx="381000" cy="304800"/>
          </a:xfrm>
          <a:prstGeom prst="striped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/>
        </p:nvGrpSpPr>
        <p:grpSpPr>
          <a:xfrm>
            <a:off x="4038600" y="1371600"/>
            <a:ext cx="4876800" cy="3886200"/>
            <a:chOff x="4953000" y="1363825"/>
            <a:chExt cx="4038600" cy="4219632"/>
          </a:xfrm>
        </p:grpSpPr>
        <p:grpSp>
          <p:nvGrpSpPr>
            <p:cNvPr id="5" name="Group 27"/>
            <p:cNvGrpSpPr/>
            <p:nvPr/>
          </p:nvGrpSpPr>
          <p:grpSpPr>
            <a:xfrm>
              <a:off x="4953000" y="1363825"/>
              <a:ext cx="4038600" cy="4219632"/>
              <a:chOff x="4953000" y="1363825"/>
              <a:chExt cx="4038600" cy="4219632"/>
            </a:xfrm>
          </p:grpSpPr>
          <p:grpSp>
            <p:nvGrpSpPr>
              <p:cNvPr id="8" name="Group 22"/>
              <p:cNvGrpSpPr/>
              <p:nvPr/>
            </p:nvGrpSpPr>
            <p:grpSpPr>
              <a:xfrm>
                <a:off x="4953000" y="1363825"/>
                <a:ext cx="4038600" cy="4219632"/>
                <a:chOff x="5410200" y="1669473"/>
                <a:chExt cx="3505200" cy="3759308"/>
              </a:xfrm>
            </p:grpSpPr>
            <p:grpSp>
              <p:nvGrpSpPr>
                <p:cNvPr id="11" name="Group 20"/>
                <p:cNvGrpSpPr/>
                <p:nvPr/>
              </p:nvGrpSpPr>
              <p:grpSpPr>
                <a:xfrm>
                  <a:off x="5410200" y="1801780"/>
                  <a:ext cx="3505200" cy="3627001"/>
                  <a:chOff x="5410200" y="1390182"/>
                  <a:chExt cx="3505200" cy="3627001"/>
                </a:xfrm>
              </p:grpSpPr>
              <p:pic>
                <p:nvPicPr>
                  <p:cNvPr id="13" name="Picture 12" descr="Invarmass_e_hms.gif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5410200" y="1390182"/>
                    <a:ext cx="3505200" cy="3627001"/>
                  </a:xfrm>
                  <a:prstGeom prst="rect">
                    <a:avLst/>
                  </a:prstGeom>
                </p:spPr>
              </p:pic>
              <p:sp>
                <p:nvSpPr>
                  <p:cNvPr id="14" name="Flowchart: Sequential Access Storage 13"/>
                  <p:cNvSpPr/>
                  <p:nvPr/>
                </p:nvSpPr>
                <p:spPr>
                  <a:xfrm rot="2444969">
                    <a:off x="6096000" y="2709470"/>
                    <a:ext cx="533400" cy="457200"/>
                  </a:xfrm>
                  <a:prstGeom prst="flowChartMagneticTape">
                    <a:avLst/>
                  </a:prstGeom>
                  <a:noFill/>
                  <a:ln>
                    <a:solidFill>
                      <a:srgbClr val="00CC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itle 1"/>
                <p:cNvSpPr txBox="1">
                  <a:spLocks/>
                </p:cNvSpPr>
                <p:nvPr/>
              </p:nvSpPr>
              <p:spPr>
                <a:xfrm>
                  <a:off x="6148387" y="1669473"/>
                  <a:ext cx="2438400" cy="685800"/>
                </a:xfrm>
                <a:prstGeom prst="rect">
                  <a:avLst/>
                </a:prstGeom>
              </p:spPr>
              <p:txBody>
                <a:bodyPr bIns="91440" anchor="b" anchorCtr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1C0BFB"/>
                      </a:solidFill>
                      <a:effectLst/>
                      <a:uLnTx/>
                      <a:uFillTx/>
                      <a:latin typeface="+mn-lt"/>
                      <a:ea typeface="+mj-ea"/>
                      <a:cs typeface="+mj-cs"/>
                    </a:rPr>
                    <a:t> </a:t>
                  </a:r>
                  <a:r>
                    <a:rPr lang="en-US" sz="2400" dirty="0" smtClean="0">
                      <a:solidFill>
                        <a:srgbClr val="C00000"/>
                      </a:solidFill>
                      <a:ea typeface="+mj-ea"/>
                      <a:cs typeface="+mj-cs"/>
                    </a:rPr>
                    <a:t>The Invariant mass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6477000" y="3505200"/>
                <a:ext cx="91440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8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77000" y="5257800"/>
                <a:ext cx="91440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8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705600" y="34290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abs(W)&lt;4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9400" y="5209401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0.9&lt;(W)&lt;1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1219200"/>
            <a:ext cx="396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 </a:t>
            </a:r>
            <a:r>
              <a:rPr lang="en-US" sz="2400" dirty="0" smtClean="0">
                <a:solidFill>
                  <a:srgbClr val="7030A0"/>
                </a:solidFill>
              </a:rPr>
              <a:t>Used only the Electron selection 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  cuts.</a:t>
            </a:r>
          </a:p>
          <a:p>
            <a:r>
              <a:rPr lang="en-US" sz="2400" dirty="0" smtClean="0"/>
              <a:t>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# of  Cerenkov  </a:t>
            </a:r>
          </a:p>
          <a:p>
            <a:r>
              <a:rPr lang="en-US" sz="2400" dirty="0" smtClean="0"/>
              <a:t>             photoelectrons &gt; 2</a:t>
            </a:r>
          </a:p>
          <a:p>
            <a:r>
              <a:rPr lang="en-US" sz="2400" dirty="0" smtClean="0"/>
              <a:t>       </a:t>
            </a:r>
            <a:r>
              <a:rPr lang="en-US" sz="2400" dirty="0" err="1" smtClean="0"/>
              <a:t>shtrk</a:t>
            </a:r>
            <a:r>
              <a:rPr lang="en-US" sz="2400" dirty="0" smtClean="0"/>
              <a:t>/</a:t>
            </a:r>
            <a:r>
              <a:rPr lang="en-US" sz="2400" dirty="0" err="1" smtClean="0"/>
              <a:t>hse</a:t>
            </a:r>
            <a:r>
              <a:rPr lang="en-US" sz="2400" dirty="0" smtClean="0"/>
              <a:t>  &gt; 0.7</a:t>
            </a:r>
          </a:p>
          <a:p>
            <a:r>
              <a:rPr lang="en-US" sz="2400" dirty="0" smtClean="0"/>
              <a:t>    </a:t>
            </a:r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521875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</a:t>
            </a:r>
          </a:p>
          <a:p>
            <a:r>
              <a:rPr lang="en-US" dirty="0" smtClean="0"/>
              <a:t>   P     – Measured Proton momentum at HMS</a:t>
            </a:r>
          </a:p>
          <a:p>
            <a:r>
              <a:rPr lang="en-US" dirty="0" smtClean="0"/>
              <a:t>  Pc    – Central momentum of HMS</a:t>
            </a:r>
          </a:p>
          <a:p>
            <a:r>
              <a:rPr lang="en-US" dirty="0" err="1" smtClean="0"/>
              <a:t>shtrk</a:t>
            </a:r>
            <a:r>
              <a:rPr lang="en-US" dirty="0" smtClean="0"/>
              <a:t>  -  Total measured shower energy of chosen track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hse</a:t>
            </a:r>
            <a:r>
              <a:rPr lang="en-US" dirty="0" smtClean="0"/>
              <a:t>   -  Calculated Proton energy by knowing the Proton  </a:t>
            </a:r>
          </a:p>
          <a:p>
            <a:r>
              <a:rPr lang="en-US" dirty="0" smtClean="0"/>
              <a:t>              momentum ,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3400" y="2057400"/>
            <a:ext cx="2743200" cy="952500"/>
            <a:chOff x="685800" y="3467100"/>
            <a:chExt cx="2743200" cy="952500"/>
          </a:xfrm>
        </p:grpSpPr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838200" y="3467100"/>
            <a:ext cx="1438275" cy="952500"/>
          </p:xfrm>
          <a:graphic>
            <a:graphicData uri="http://schemas.openxmlformats.org/presentationml/2006/ole">
              <p:oleObj spid="_x0000_s82946" name="Equation" r:id="rId4" imgW="965160" imgH="634680" progId="Equation.3">
                <p:embed/>
              </p:oleObj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685800" y="35433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                       &lt;    8</a:t>
              </a:r>
              <a:endParaRPr lang="en-US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57200" y="1981200"/>
            <a:ext cx="3200400" cy="21336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2133600" y="5888038"/>
          <a:ext cx="1570038" cy="360362"/>
        </p:xfrm>
        <a:graphic>
          <a:graphicData uri="http://schemas.openxmlformats.org/presentationml/2006/ole">
            <p:oleObj spid="_x0000_s82947" name="Equation" r:id="rId5" imgW="1054080" imgH="241200" progId="Equation.3">
              <p:embed/>
            </p:oleObj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8600" y="457200"/>
            <a:ext cx="36576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Extract the electrons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>
            <a:spLocks/>
          </p:cNvSpPr>
          <p:nvPr/>
        </p:nvSpPr>
        <p:spPr>
          <a:xfrm>
            <a:off x="228600" y="228600"/>
            <a:ext cx="51054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PART I 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Continued…..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6200" y="2433264"/>
            <a:ext cx="5562600" cy="3651068"/>
            <a:chOff x="209661" y="994139"/>
            <a:chExt cx="6396882" cy="3870296"/>
          </a:xfrm>
        </p:grpSpPr>
        <p:grpSp>
          <p:nvGrpSpPr>
            <p:cNvPr id="88" name="Group 87"/>
            <p:cNvGrpSpPr/>
            <p:nvPr/>
          </p:nvGrpSpPr>
          <p:grpSpPr>
            <a:xfrm>
              <a:off x="304800" y="994139"/>
              <a:ext cx="6301743" cy="3870296"/>
              <a:chOff x="-113212" y="3019390"/>
              <a:chExt cx="4706714" cy="2809743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-113212" y="3145957"/>
                <a:ext cx="4706714" cy="2683176"/>
                <a:chOff x="-113212" y="3145957"/>
                <a:chExt cx="4706714" cy="2683176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-113212" y="3145957"/>
                  <a:ext cx="4706714" cy="2665690"/>
                  <a:chOff x="-113212" y="3145957"/>
                  <a:chExt cx="4706714" cy="2665690"/>
                </a:xfrm>
              </p:grpSpPr>
              <p:pic>
                <p:nvPicPr>
                  <p:cNvPr id="19" name="Picture 18" descr="Pasym_Vs_W_weightedpol_ehms.gif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b="46357"/>
                  <a:stretch>
                    <a:fillRect/>
                  </a:stretch>
                </p:blipFill>
                <p:spPr>
                  <a:xfrm>
                    <a:off x="-113212" y="3145957"/>
                    <a:ext cx="4706714" cy="2655111"/>
                  </a:xfrm>
                  <a:prstGeom prst="rect">
                    <a:avLst/>
                  </a:prstGeom>
                </p:spPr>
              </p:pic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140527" y="5527421"/>
                    <a:ext cx="1219200" cy="28422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</p:grpSp>
            <p:sp>
              <p:nvSpPr>
                <p:cNvPr id="81" name="TextBox 80"/>
                <p:cNvSpPr txBox="1"/>
                <p:nvPr/>
              </p:nvSpPr>
              <p:spPr>
                <a:xfrm>
                  <a:off x="2499136" y="5544907"/>
                  <a:ext cx="1740956" cy="284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1C0BFB"/>
                      </a:solidFill>
                    </a:rPr>
                    <a:t>Invariant Mass, </a:t>
                  </a:r>
                  <a:r>
                    <a:rPr lang="en-US" b="1" dirty="0" smtClean="0">
                      <a:solidFill>
                        <a:srgbClr val="1C0BFB"/>
                      </a:solidFill>
                    </a:rPr>
                    <a:t> W</a:t>
                  </a:r>
                  <a:endParaRPr lang="en-US" b="1" dirty="0">
                    <a:solidFill>
                      <a:srgbClr val="1C0BFB"/>
                    </a:solidFill>
                  </a:endParaRPr>
                </a:p>
              </p:txBody>
            </p:sp>
          </p:grpSp>
          <p:sp>
            <p:nvSpPr>
              <p:cNvPr id="86" name="Title 1"/>
              <p:cNvSpPr txBox="1">
                <a:spLocks/>
              </p:cNvSpPr>
              <p:nvPr/>
            </p:nvSpPr>
            <p:spPr>
              <a:xfrm>
                <a:off x="1106322" y="3019390"/>
                <a:ext cx="3276600" cy="685800"/>
              </a:xfrm>
              <a:prstGeom prst="rect">
                <a:avLst/>
              </a:prstGeom>
            </p:spPr>
            <p:txBody>
              <a:bodyPr bIns="91440" anchor="b" anchorCtr="0">
                <a:norm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C0BFB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ea typeface="+mj-ea"/>
                    <a:cs typeface="+mj-cs"/>
                  </a:rPr>
                  <a:t>The Raw Asymmetries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81000" y="1676400"/>
              <a:ext cx="228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998160" y="2808021"/>
              <a:ext cx="2822854" cy="40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C0BFB"/>
                  </a:solidFill>
                </a:rPr>
                <a:t>The Raw Asymmetry, </a:t>
              </a:r>
              <a:r>
                <a:rPr lang="en-US" b="1" dirty="0" err="1" smtClean="0">
                  <a:solidFill>
                    <a:srgbClr val="1C0BFB"/>
                  </a:solidFill>
                </a:rPr>
                <a:t>A</a:t>
              </a:r>
              <a:r>
                <a:rPr lang="en-US" b="1" baseline="-25000" dirty="0" err="1" smtClean="0">
                  <a:solidFill>
                    <a:srgbClr val="1C0BFB"/>
                  </a:solidFill>
                </a:rPr>
                <a:t>r</a:t>
              </a:r>
              <a:endParaRPr lang="en-US" b="1" baseline="-25000" dirty="0">
                <a:solidFill>
                  <a:srgbClr val="1C0BFB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914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6029C"/>
                </a:solidFill>
              </a:rPr>
              <a:t>The raw asymmetry, </a:t>
            </a:r>
            <a:r>
              <a:rPr lang="en-US" sz="2400" dirty="0" err="1" smtClean="0">
                <a:solidFill>
                  <a:srgbClr val="B6029C"/>
                </a:solidFill>
              </a:rPr>
              <a:t>A</a:t>
            </a:r>
            <a:r>
              <a:rPr lang="en-US" sz="2400" baseline="-25000" dirty="0" err="1" smtClean="0">
                <a:solidFill>
                  <a:srgbClr val="B6029C"/>
                </a:solidFill>
              </a:rPr>
              <a:t>r</a:t>
            </a:r>
            <a:endParaRPr lang="en-US" sz="2400" baseline="-25000" dirty="0" smtClean="0">
              <a:solidFill>
                <a:srgbClr val="B6029C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" y="1447800"/>
            <a:ext cx="8839200" cy="923330"/>
            <a:chOff x="685799" y="1151930"/>
            <a:chExt cx="883920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5181599" y="1151930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i="1" dirty="0" smtClean="0"/>
                <a:t>N</a:t>
              </a:r>
              <a:r>
                <a:rPr lang="en-US" i="1" baseline="30000" dirty="0" smtClean="0"/>
                <a:t>+</a:t>
              </a:r>
              <a:r>
                <a:rPr lang="en-US" i="1" dirty="0" smtClean="0"/>
                <a:t> = Charge normalized Counts for the + </a:t>
              </a:r>
              <a:r>
                <a:rPr lang="en-US" i="1" dirty="0" err="1" smtClean="0"/>
                <a:t>helicity</a:t>
              </a:r>
              <a:endParaRPr lang="en-US" i="1" dirty="0" smtClean="0"/>
            </a:p>
            <a:p>
              <a:r>
                <a:rPr lang="en-US" i="1" dirty="0" smtClean="0"/>
                <a:t>  N</a:t>
              </a:r>
              <a:r>
                <a:rPr lang="en-US" i="1" baseline="30000" dirty="0" smtClean="0"/>
                <a:t>-</a:t>
              </a:r>
              <a:r>
                <a:rPr lang="en-US" i="1" dirty="0" smtClean="0"/>
                <a:t>  = Charge normalized Counts for the – </a:t>
              </a:r>
              <a:r>
                <a:rPr lang="en-US" i="1" dirty="0" err="1" smtClean="0"/>
                <a:t>helicity</a:t>
              </a:r>
              <a:endParaRPr lang="en-US" i="1" dirty="0" smtClean="0"/>
            </a:p>
            <a:p>
              <a:r>
                <a:rPr lang="en-US" i="1" dirty="0" smtClean="0"/>
                <a:t>∆</a:t>
              </a:r>
              <a:r>
                <a:rPr lang="en-US" i="1" dirty="0" err="1" smtClean="0"/>
                <a:t>A</a:t>
              </a:r>
              <a:r>
                <a:rPr lang="en-US" i="1" baseline="-25000" dirty="0" err="1" smtClean="0"/>
                <a:t>r</a:t>
              </a:r>
              <a:r>
                <a:rPr lang="en-US" i="1" dirty="0" smtClean="0"/>
                <a:t>  = Error on the raw asymmetry</a:t>
              </a:r>
              <a:endParaRPr lang="en-US" i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85799" y="1242359"/>
              <a:ext cx="1524001" cy="662641"/>
              <a:chOff x="685799" y="1242359"/>
              <a:chExt cx="1524001" cy="662641"/>
            </a:xfrm>
          </p:grpSpPr>
          <p:graphicFrame>
            <p:nvGraphicFramePr>
              <p:cNvPr id="17" name="Object 4"/>
              <p:cNvGraphicFramePr>
                <a:graphicFrameLocks noChangeAspect="1"/>
              </p:cNvGraphicFramePr>
              <p:nvPr/>
            </p:nvGraphicFramePr>
            <p:xfrm>
              <a:off x="685799" y="1242359"/>
              <a:ext cx="1447801" cy="662641"/>
            </p:xfrm>
            <a:graphic>
              <a:graphicData uri="http://schemas.openxmlformats.org/presentationml/2006/ole">
                <p:oleObj spid="_x0000_s84993" name="Equation" r:id="rId4" imgW="914400" imgH="419040" progId="Equation.3">
                  <p:embed/>
                </p:oleObj>
              </a:graphicData>
            </a:graphic>
          </p:graphicFrame>
          <p:sp>
            <p:nvSpPr>
              <p:cNvPr id="18" name="Flowchart: Alternate Process 17"/>
              <p:cNvSpPr/>
              <p:nvPr/>
            </p:nvSpPr>
            <p:spPr>
              <a:xfrm>
                <a:off x="685800" y="1295400"/>
                <a:ext cx="1524000" cy="609600"/>
              </a:xfrm>
              <a:prstGeom prst="flowChartAlternateProcess">
                <a:avLst/>
              </a:prstGeom>
              <a:solidFill>
                <a:srgbClr val="00B0F0">
                  <a:alpha val="24000"/>
                </a:srgbClr>
              </a:solidFill>
              <a:ln w="19050">
                <a:solidFill>
                  <a:srgbClr val="1C0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362200" y="1219200"/>
              <a:ext cx="2743200" cy="762000"/>
              <a:chOff x="2362200" y="1219200"/>
              <a:chExt cx="2743200" cy="762000"/>
            </a:xfrm>
          </p:grpSpPr>
          <p:sp>
            <p:nvSpPr>
              <p:cNvPr id="21" name="Flowchart: Alternate Process 20"/>
              <p:cNvSpPr/>
              <p:nvPr/>
            </p:nvSpPr>
            <p:spPr>
              <a:xfrm>
                <a:off x="2362200" y="1219200"/>
                <a:ext cx="2743200" cy="762000"/>
              </a:xfrm>
              <a:prstGeom prst="flowChartAlternateProcess">
                <a:avLst/>
              </a:prstGeom>
              <a:solidFill>
                <a:srgbClr val="00B0F0">
                  <a:alpha val="24000"/>
                </a:srgbClr>
              </a:solidFill>
              <a:ln w="15875">
                <a:solidFill>
                  <a:srgbClr val="1C0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2" name="Object 18"/>
              <p:cNvGraphicFramePr>
                <a:graphicFrameLocks noChangeAspect="1"/>
              </p:cNvGraphicFramePr>
              <p:nvPr/>
            </p:nvGraphicFramePr>
            <p:xfrm>
              <a:off x="2362200" y="1219200"/>
              <a:ext cx="2714625" cy="762000"/>
            </p:xfrm>
            <a:graphic>
              <a:graphicData uri="http://schemas.openxmlformats.org/presentationml/2006/ole">
                <p:oleObj spid="_x0000_s84994" name="Equation" r:id="rId5" imgW="1854000" imgH="520560" progId="Equation.3">
                  <p:embed/>
                </p:oleObj>
              </a:graphicData>
            </a:graphic>
          </p:graphicFrame>
        </p:grpSp>
      </p:grpSp>
      <p:sp>
        <p:nvSpPr>
          <p:cNvPr id="80" name="TextBox 79"/>
          <p:cNvSpPr txBox="1"/>
          <p:nvPr/>
        </p:nvSpPr>
        <p:spPr>
          <a:xfrm>
            <a:off x="5638800" y="3107591"/>
            <a:ext cx="3505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B6029C"/>
                </a:solidFill>
              </a:rPr>
              <a:t>Further analysis requires a </a:t>
            </a:r>
          </a:p>
          <a:p>
            <a:pPr algn="ctr"/>
            <a:r>
              <a:rPr lang="en-US" sz="2000" i="1" dirty="0" smtClean="0">
                <a:solidFill>
                  <a:srgbClr val="B6029C"/>
                </a:solidFill>
              </a:rPr>
              <a:t>    </a:t>
            </a:r>
            <a:r>
              <a:rPr lang="en-US" sz="2800" b="1" i="1" dirty="0" smtClean="0">
                <a:solidFill>
                  <a:srgbClr val="B6029C"/>
                </a:solidFill>
              </a:rPr>
              <a:t>study of the dilution factor and backgrounds </a:t>
            </a:r>
          </a:p>
          <a:p>
            <a:r>
              <a:rPr lang="en-US" sz="2400" i="1" dirty="0" smtClean="0">
                <a:solidFill>
                  <a:srgbClr val="B6029C"/>
                </a:solidFill>
              </a:rPr>
              <a:t>in order to determine the </a:t>
            </a:r>
          </a:p>
          <a:p>
            <a:pPr algn="ctr"/>
            <a:r>
              <a:rPr lang="en-US" sz="2000" i="1" dirty="0" smtClean="0">
                <a:solidFill>
                  <a:srgbClr val="B6029C"/>
                </a:solidFill>
              </a:rPr>
              <a:t>    </a:t>
            </a:r>
            <a:r>
              <a:rPr lang="en-US" sz="2800" b="1" i="1" dirty="0" smtClean="0">
                <a:solidFill>
                  <a:srgbClr val="B6029C"/>
                </a:solidFill>
              </a:rPr>
              <a:t>physics asymmetry and  G</a:t>
            </a:r>
            <a:r>
              <a:rPr lang="en-US" sz="2800" b="1" i="1" baseline="-25000" dirty="0" smtClean="0">
                <a:solidFill>
                  <a:srgbClr val="B6029C"/>
                </a:solidFill>
              </a:rPr>
              <a:t>E</a:t>
            </a:r>
            <a:r>
              <a:rPr lang="en-US" sz="2800" b="1" i="1" dirty="0" smtClean="0">
                <a:solidFill>
                  <a:srgbClr val="B6029C"/>
                </a:solidFill>
              </a:rPr>
              <a:t>/G</a:t>
            </a:r>
            <a:r>
              <a:rPr lang="en-US" sz="2800" b="1" i="1" baseline="-25000" dirty="0" smtClean="0">
                <a:solidFill>
                  <a:srgbClr val="B6029C"/>
                </a:solidFill>
              </a:rPr>
              <a:t>M</a:t>
            </a:r>
            <a:r>
              <a:rPr lang="en-US" sz="2800" b="1" i="1" dirty="0" smtClean="0">
                <a:solidFill>
                  <a:srgbClr val="B6029C"/>
                </a:solidFill>
              </a:rPr>
              <a:t>.</a:t>
            </a:r>
          </a:p>
          <a:p>
            <a:pPr algn="ctr"/>
            <a:r>
              <a:rPr lang="en-US" sz="2800" b="1" i="1" dirty="0" smtClean="0">
                <a:solidFill>
                  <a:srgbClr val="B6029C"/>
                </a:solidFill>
              </a:rPr>
              <a:t>(at </a:t>
            </a:r>
            <a:r>
              <a:rPr lang="en-US" sz="2800" b="1" dirty="0" smtClean="0">
                <a:solidFill>
                  <a:srgbClr val="B6029C"/>
                </a:solidFill>
              </a:rPr>
              <a:t>Q</a:t>
            </a:r>
            <a:r>
              <a:rPr lang="en-US" sz="2800" b="1" baseline="30000" dirty="0" smtClean="0">
                <a:solidFill>
                  <a:srgbClr val="B6029C"/>
                </a:solidFill>
              </a:rPr>
              <a:t>2</a:t>
            </a:r>
            <a:r>
              <a:rPr lang="en-US" sz="2800" b="1" dirty="0" smtClean="0">
                <a:solidFill>
                  <a:srgbClr val="B6029C"/>
                </a:solidFill>
              </a:rPr>
              <a:t>=2.2 (</a:t>
            </a:r>
            <a:r>
              <a:rPr lang="en-US" sz="2800" b="1" dirty="0" err="1" smtClean="0">
                <a:solidFill>
                  <a:srgbClr val="B6029C"/>
                </a:solidFill>
              </a:rPr>
              <a:t>GeV</a:t>
            </a:r>
            <a:r>
              <a:rPr lang="en-US" sz="2800" b="1" dirty="0" smtClean="0">
                <a:solidFill>
                  <a:srgbClr val="B6029C"/>
                </a:solidFill>
              </a:rPr>
              <a:t>/C)</a:t>
            </a:r>
            <a:r>
              <a:rPr lang="en-US" sz="2800" b="1" baseline="30000" dirty="0" smtClean="0">
                <a:solidFill>
                  <a:srgbClr val="B6029C"/>
                </a:solidFill>
              </a:rPr>
              <a:t>2</a:t>
            </a:r>
            <a:r>
              <a:rPr lang="en-US" sz="2800" b="1" dirty="0" smtClean="0">
                <a:solidFill>
                  <a:srgbClr val="B6029C"/>
                </a:solidFill>
              </a:rPr>
              <a:t> )</a:t>
            </a:r>
            <a:endParaRPr lang="en-US" sz="2800" b="1" baseline="30000" dirty="0" smtClean="0">
              <a:solidFill>
                <a:srgbClr val="B6029C"/>
              </a:solidFill>
            </a:endParaRPr>
          </a:p>
          <a:p>
            <a:endParaRPr lang="en-US" sz="20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Study of a Dilution Factor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Picture 5" descr="Mccomp72782_C.gif"/>
          <p:cNvPicPr>
            <a:picLocks noChangeAspect="1"/>
          </p:cNvPicPr>
          <p:nvPr/>
        </p:nvPicPr>
        <p:blipFill>
          <a:blip r:embed="rId2" cstate="print"/>
          <a:srcRect t="9091" r="4888" b="11364"/>
          <a:stretch>
            <a:fillRect/>
          </a:stretch>
        </p:blipFill>
        <p:spPr>
          <a:xfrm>
            <a:off x="152400" y="1600200"/>
            <a:ext cx="4909459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914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Comparing with MC for C target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76800" y="1981200"/>
            <a:ext cx="4038600" cy="3691354"/>
            <a:chOff x="4876800" y="1981200"/>
            <a:chExt cx="4038600" cy="3691354"/>
          </a:xfrm>
        </p:grpSpPr>
        <p:grpSp>
          <p:nvGrpSpPr>
            <p:cNvPr id="12" name="Group 11"/>
            <p:cNvGrpSpPr/>
            <p:nvPr/>
          </p:nvGrpSpPr>
          <p:grpSpPr>
            <a:xfrm>
              <a:off x="4876800" y="1981200"/>
              <a:ext cx="4038600" cy="3581400"/>
              <a:chOff x="5029200" y="1981200"/>
              <a:chExt cx="3886200" cy="3131080"/>
            </a:xfrm>
          </p:grpSpPr>
          <p:pic>
            <p:nvPicPr>
              <p:cNvPr id="7" name="Picture 6" descr="Mccomp72782_w.gif"/>
              <p:cNvPicPr>
                <a:picLocks noChangeAspect="1"/>
              </p:cNvPicPr>
              <p:nvPr/>
            </p:nvPicPr>
            <p:blipFill>
              <a:blip r:embed="rId3" cstate="print"/>
              <a:srcRect t="14776" r="6055" b="11346"/>
              <a:stretch>
                <a:fillRect/>
              </a:stretch>
            </p:blipFill>
            <p:spPr>
              <a:xfrm>
                <a:off x="5029200" y="1981200"/>
                <a:ext cx="3886200" cy="313108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477000" y="4912424"/>
                <a:ext cx="1143000" cy="192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6000" y="533400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Invariant Mass, W (</a:t>
              </a:r>
              <a:r>
                <a:rPr lang="en-US" sz="1600" dirty="0" err="1" smtClean="0">
                  <a:solidFill>
                    <a:srgbClr val="0033CC"/>
                  </a:solidFill>
                </a:rPr>
                <a:t>GeV</a:t>
              </a:r>
              <a:r>
                <a:rPr lang="en-US" sz="1600" dirty="0" smtClean="0">
                  <a:solidFill>
                    <a:srgbClr val="0033CC"/>
                  </a:solidFill>
                </a:rPr>
                <a:t>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24702</TotalTime>
  <Words>1553</Words>
  <Application>Microsoft Office PowerPoint</Application>
  <PresentationFormat>On-screen Show (4:3)</PresentationFormat>
  <Paragraphs>376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Equity</vt:lpstr>
      <vt:lpstr>Equation</vt:lpstr>
      <vt:lpstr>Slide 1</vt:lpstr>
      <vt:lpstr>Outline</vt:lpstr>
      <vt:lpstr>Slide 3</vt:lpstr>
      <vt:lpstr>Exp. Setup/Polarized Target</vt:lpstr>
      <vt:lpstr>Slide 5</vt:lpstr>
      <vt:lpstr>Slide 6</vt:lpstr>
      <vt:lpstr>Slide 7</vt:lpstr>
      <vt:lpstr>Slide 8</vt:lpstr>
      <vt:lpstr>Study of a Dilution Factor</vt:lpstr>
      <vt:lpstr>Slide 10</vt:lpstr>
      <vt:lpstr>Determination of the Dilution Factor</vt:lpstr>
      <vt:lpstr>Corrections for the elastic peak shift</vt:lpstr>
      <vt:lpstr>Extracting the elastic events</vt:lpstr>
      <vt:lpstr>Slide 14</vt:lpstr>
      <vt:lpstr>Momentum difference</vt:lpstr>
      <vt:lpstr>Slide 16</vt:lpstr>
      <vt:lpstr>Slide 17</vt:lpstr>
      <vt:lpstr>Slide 18</vt:lpstr>
      <vt:lpstr>Slide 19</vt:lpstr>
      <vt:lpstr>Slide 20</vt:lpstr>
      <vt:lpstr>Slide 21</vt:lpstr>
    </vt:vector>
  </TitlesOfParts>
  <Company>Hampton Univeristy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 Spin Asymmetries on the Nucleon Experiment (TJNAF E07-003) Readiness Review July 2, 2007 Jefferson Lab SANE Collaboration</dc:title>
  <dc:creator>anusha</dc:creator>
  <cp:lastModifiedBy>anusha</cp:lastModifiedBy>
  <cp:revision>311</cp:revision>
  <dcterms:created xsi:type="dcterms:W3CDTF">2009-05-01T19:21:52Z</dcterms:created>
  <dcterms:modified xsi:type="dcterms:W3CDTF">2011-01-15T04:47:45Z</dcterms:modified>
</cp:coreProperties>
</file>