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69B7-DCE6-4250-9761-CD85814870BC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72EF7-8E13-461F-8EE7-04529A89C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68D6-8329-4136-A17B-ECC00A3B0D4E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AA3C-3EC3-4FBF-846E-C458C8FAC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SHMS Wire Chamber Update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7924800" cy="5037640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RECAP from August Review:</a:t>
            </a:r>
          </a:p>
          <a:p>
            <a:pPr marL="849067" lvl="2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Vendor price quote 5x larger than expected</a:t>
            </a:r>
          </a:p>
          <a:p>
            <a:pPr marL="849067" lvl="2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Exploring possibility of manufacturing smaller PCBs and then </a:t>
            </a:r>
          </a:p>
          <a:p>
            <a:pPr marL="849067" lvl="2" indent="-195934" hangingPunct="0">
              <a:buSzPts val="1072"/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  laminating several together to make a single plane</a:t>
            </a:r>
          </a:p>
          <a:p>
            <a:pPr marL="391867" lvl="1" indent="-195934" hangingPunct="0">
              <a:buSzPts val="1072"/>
              <a:buBlip>
                <a:blip r:embed="rId4"/>
              </a:buBlip>
            </a:pP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Discussions with Hall D Engineers (their circular chambers are </a:t>
            </a:r>
          </a:p>
          <a:p>
            <a:pPr marL="391867" lvl="1" indent="-195934" hangingPunct="0">
              <a:buSzPts val="1072"/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  made in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pieces).</a:t>
            </a: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			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Albany AMT" pitchFamily="2"/>
                <a:cs typeface="Arial" pitchFamily="34" charset="0"/>
              </a:rPr>
              <a:t>Do NOT do it!!! (if possible!)</a:t>
            </a:r>
          </a:p>
          <a:p>
            <a:pPr marL="391867" lvl="1" indent="-195934" hangingPunct="0">
              <a:lnSpc>
                <a:spcPct val="150000"/>
              </a:lnSpc>
              <a:buSzPts val="1072"/>
            </a:pPr>
            <a:endParaRPr lang="en-US" dirty="0" smtClean="0">
              <a:solidFill>
                <a:srgbClr val="C00000"/>
              </a:solidFill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Vendor Search – industry maximum tooling for PCBs is 40 inches wide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Only two vendors in the USA capable of making such large PCBs</a:t>
            </a:r>
          </a:p>
          <a:p>
            <a:pPr marL="849067" lvl="2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Triangle Labs, Inc, Nevada</a:t>
            </a:r>
          </a:p>
          <a:p>
            <a:pPr marL="849067" lvl="2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Universal Circuits Inc, Minnesota</a:t>
            </a: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Start to revise our design to accommodate a narrower PCB.</a:t>
            </a:r>
          </a:p>
          <a:p>
            <a:pPr marL="391867" lvl="1" indent="-195934" hangingPunct="0">
              <a:buSzPts val="1072"/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 </a:t>
            </a:r>
            <a:endParaRPr lang="en-US" sz="2000" b="1" dirty="0" smtClean="0">
              <a:solidFill>
                <a:srgbClr val="C00000"/>
              </a:solidFill>
              <a:latin typeface="Arial" pitchFamily="34" charset="0"/>
              <a:ea typeface="Albany AMT" pitchFamily="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Summary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7924800" cy="3554542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Redesigned PCBs to be able to manufacture each plane as a single piece; acceptance unchanged.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Received a reasonable price quote from vendor.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Purchase order for PCBs placed.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New </a:t>
            </a:r>
            <a:r>
              <a:rPr lang="en-US" dirty="0" err="1" smtClean="0">
                <a:latin typeface="Arial" pitchFamily="34" charset="0"/>
                <a:ea typeface="Albany AMT" pitchFamily="2"/>
                <a:cs typeface="Arial" pitchFamily="34" charset="0"/>
              </a:rPr>
              <a:t>eCAD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drawings complete; fabrication drawings next.</a:t>
            </a:r>
          </a:p>
          <a:p>
            <a:pPr marL="849067" lvl="2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Full suite of drawings to go to vendor next week.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Foil stretching jig constructed and tested successfully.</a:t>
            </a:r>
          </a:p>
          <a:p>
            <a:pPr marL="391867" lvl="1" indent="-195934" hangingPunct="0">
              <a:spcBef>
                <a:spcPts val="600"/>
              </a:spcBef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HV wire, signal wire,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epoxy, cathode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foil and gas window foil purchased and received; thanks to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HCF and SAW.</a:t>
            </a: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spcBef>
                <a:spcPts val="600"/>
              </a:spcBef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Continuing to develop our techniques and procedures.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81000" y="60198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PCB </a:t>
            </a:r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Redesign – U Plane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pic>
        <p:nvPicPr>
          <p:cNvPr id="12" name="Picture 11" descr="u-plane-narrow-wires-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3384198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609600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295400"/>
            <a:ext cx="4648200" cy="3289084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</a:pP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Acceptance unchanged : 80cm X 80 cm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Overall width reduced to 38.6 "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Side bar width reduced to 3.15 "</a:t>
            </a:r>
          </a:p>
          <a:p>
            <a:pPr marL="391867" lvl="1" indent="-195934" hangingPunct="0">
              <a:spcBef>
                <a:spcPts val="600"/>
              </a:spcBef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Frame deflection due to wire tension changes from 0.002" to 0.011" (0.034 % of wire length)</a:t>
            </a:r>
          </a:p>
          <a:p>
            <a:pPr marL="391867" lvl="1" indent="-195934" hangingPunct="0">
              <a:spcBef>
                <a:spcPts val="600"/>
              </a:spcBef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Working on procedures for transfer of wire planes from stringing jigs to final assembly station</a:t>
            </a: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81000" y="60198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PCB </a:t>
            </a:r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Redesign – X Plane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pic>
        <p:nvPicPr>
          <p:cNvPr id="13" name="Picture 12" descr="x-plane-narrow-wires-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838200"/>
            <a:ext cx="3462838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609600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47800"/>
            <a:ext cx="4419600" cy="1542452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</a:pP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Wire planes now have two HV inputs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Overall length unchanged (ex. HV in)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Wire cell spacing unchanged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81000" y="60198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PCB </a:t>
            </a:r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Redesign – K (cathode) Plane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pic>
        <p:nvPicPr>
          <p:cNvPr id="12" name="Picture 11" descr="u-plane-narrow-wires-v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576" y="838200"/>
            <a:ext cx="3215445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609600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295400"/>
            <a:ext cx="4648200" cy="2625441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</a:pP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All designs check for consistency</a:t>
            </a:r>
          </a:p>
          <a:p>
            <a:pPr marL="391867" lvl="1" indent="-195934" hangingPunct="0">
              <a:spcBef>
                <a:spcPts val="600"/>
              </a:spcBef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Advice from Fast Electronics Group taken into consideration</a:t>
            </a:r>
          </a:p>
          <a:p>
            <a:pPr marL="391867" lvl="1" indent="-195934" hangingPunct="0">
              <a:spcBef>
                <a:spcPts val="600"/>
              </a:spcBef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Redesign means small changes to design and dimensions of front and rear plates</a:t>
            </a:r>
          </a:p>
          <a:p>
            <a:pPr marL="849067" lvl="2" indent="-195934" hangingPunct="0">
              <a:lnSpc>
                <a:spcPct val="150000"/>
              </a:lnSpc>
              <a:buSzPts val="1072"/>
              <a:buBlip>
                <a:blip r:embed="rId5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Changes mounting frame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Redesign and PCB Status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7924800" cy="3666111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</a:pP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Redesign keeps acceptance unchanged but reduces overall width of </a:t>
            </a:r>
            <a:r>
              <a:rPr lang="en-US" dirty="0" err="1" smtClean="0">
                <a:latin typeface="Arial" pitchFamily="34" charset="0"/>
                <a:ea typeface="Albany AMT" pitchFamily="2"/>
                <a:cs typeface="Arial" pitchFamily="34" charset="0"/>
              </a:rPr>
              <a:t>pcb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to less than 40 inches.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Final </a:t>
            </a:r>
            <a:r>
              <a:rPr lang="en-US" dirty="0" err="1" smtClean="0">
                <a:latin typeface="Arial" pitchFamily="34" charset="0"/>
                <a:ea typeface="Albany AMT" pitchFamily="2"/>
                <a:cs typeface="Arial" pitchFamily="34" charset="0"/>
              </a:rPr>
              <a:t>eCAD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drawings completed for cathode (K), U and X wire planes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Final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fabrication drawings to be completed for vendor.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Complete set of drawings sent to vendor next week.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Triangle Labs Inc, Nevada, quoted $54 000 for the whole project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.</a:t>
            </a:r>
          </a:p>
          <a:p>
            <a:pPr marL="849067" lvl="2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includes spare boards – 2 X, 2 U and 4 K boards</a:t>
            </a:r>
            <a:endParaRPr lang="en-US" dirty="0" smtClean="0">
              <a:latin typeface="Arial" pitchFamily="34" charset="0"/>
              <a:ea typeface="Albany AMT" pitchFamily="2"/>
              <a:cs typeface="Arial" pitchFamily="34" charset="0"/>
            </a:endParaRP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Purchase order placed through Hampton University</a:t>
            </a:r>
          </a:p>
          <a:p>
            <a:pPr marL="849067" lvl="2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received by vendor and material ordered.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Foil Stretching Jig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7924800" cy="878809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Finished construction of the foil stretching jig.</a:t>
            </a:r>
          </a:p>
          <a:p>
            <a:pPr marL="391867" lvl="1" indent="-195934" hangingPunct="0">
              <a:lnSpc>
                <a:spcPct val="150000"/>
              </a:lnSpc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Successful full scale test using </a:t>
            </a:r>
            <a:r>
              <a:rPr lang="en-US" dirty="0" err="1" smtClean="0">
                <a:latin typeface="Arial" pitchFamily="34" charset="0"/>
                <a:ea typeface="Albany AMT" pitchFamily="2"/>
                <a:cs typeface="Arial" pitchFamily="34" charset="0"/>
              </a:rPr>
              <a:t>mylar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 foil; see videos separately.</a:t>
            </a:r>
          </a:p>
        </p:txBody>
      </p:sp>
      <p:pic>
        <p:nvPicPr>
          <p:cNvPr id="11" name="Picture 10" descr="IMG_07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286000"/>
            <a:ext cx="4114800" cy="3086100"/>
          </a:xfrm>
          <a:prstGeom prst="rect">
            <a:avLst/>
          </a:prstGeom>
        </p:spPr>
      </p:pic>
      <p:pic>
        <p:nvPicPr>
          <p:cNvPr id="12" name="Picture 11" descr="IMG_06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2286000"/>
            <a:ext cx="4114800" cy="3086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486400"/>
            <a:ext cx="3077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Sealed plywood base and wooden sides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486400"/>
            <a:ext cx="2903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Polished polyethylene block in centre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Foil Stretching Tests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7924800" cy="34789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Several stretching tests completed to check foil tension.</a:t>
            </a:r>
            <a:endParaRPr lang="en-US" dirty="0">
              <a:latin typeface="Arial" pitchFamily="34" charset="0"/>
              <a:ea typeface="Albany AMT" pitchFamily="2"/>
              <a:cs typeface="Arial" pitchFamily="34" charset="0"/>
            </a:endParaRPr>
          </a:p>
        </p:txBody>
      </p:sp>
      <p:pic>
        <p:nvPicPr>
          <p:cNvPr id="11" name="Picture 10" descr="IMG_0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828800"/>
            <a:ext cx="5486400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Foil – Frame Adhesion Test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7924800" cy="34789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Successfully test glued a stretched foil to G10 frame.</a:t>
            </a:r>
          </a:p>
        </p:txBody>
      </p:sp>
      <p:pic>
        <p:nvPicPr>
          <p:cNvPr id="11" name="Picture 10" descr="IMG_0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676400"/>
            <a:ext cx="5486400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3F7E8B-6060-4D7F-993B-E5F4DD292190}" type="slidenum">
              <a:rPr/>
              <a:pPr lvl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3504" y="6168873"/>
            <a:ext cx="1492992" cy="373287"/>
          </a:xfrm>
          <a:prstGeom prst="rect">
            <a:avLst/>
          </a:prstGeom>
          <a:noFill/>
          <a:ln>
            <a:noFill/>
            <a:headEnd type="arrow"/>
          </a:ln>
        </p:spPr>
      </p:pic>
      <p:sp>
        <p:nvSpPr>
          <p:cNvPr id="4" name="Straight Connector 3"/>
          <p:cNvSpPr/>
          <p:nvPr/>
        </p:nvSpPr>
        <p:spPr>
          <a:xfrm>
            <a:off x="381000" y="762000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Lucida Sans" pitchFamily="34" charset="0"/>
              <a:ea typeface="Albany AMT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14720" y="6014071"/>
            <a:ext cx="8294400" cy="0"/>
          </a:xfrm>
          <a:prstGeom prst="line">
            <a:avLst/>
          </a:prstGeom>
          <a:noFill/>
          <a:ln w="54720">
            <a:solidFill>
              <a:srgbClr val="0099FF"/>
            </a:solidFill>
            <a:prstDash val="solid"/>
            <a:headEnd type="none"/>
          </a:ln>
        </p:spPr>
        <p:txBody>
          <a:bodyPr vert="horz" lIns="106457" tIns="65638" rIns="106457" bIns="65638" anchor="ctr" anchorCtr="1" compatLnSpc="0"/>
          <a:lstStyle/>
          <a:p>
            <a:pPr hangingPunct="0"/>
            <a:endParaRPr lang="en-US" sz="1600" dirty="0">
              <a:latin typeface="Albany AMT" pitchFamily="18"/>
              <a:ea typeface="Albany AMT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5468383" cy="466066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500" dirty="0" smtClean="0">
                <a:latin typeface="Lucida Sans" pitchFamily="34"/>
                <a:ea typeface="Albany AMT" pitchFamily="2"/>
                <a:cs typeface="Lucidasans" pitchFamily="2"/>
              </a:rPr>
              <a:t>Materials Purchased</a:t>
            </a:r>
            <a:endParaRPr lang="en-US" sz="25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7924800" cy="34789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91867" lvl="1" indent="-195934" hangingPunct="0">
              <a:buSzPts val="1072"/>
              <a:buBlip>
                <a:blip r:embed="rId4"/>
              </a:buBlip>
            </a:pP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HV wire, signal wire,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epoxy, cathode </a:t>
            </a:r>
            <a:r>
              <a:rPr lang="en-US" dirty="0" smtClean="0">
                <a:latin typeface="Arial" pitchFamily="34" charset="0"/>
                <a:ea typeface="Albany AMT" pitchFamily="2"/>
                <a:cs typeface="Arial" pitchFamily="34" charset="0"/>
              </a:rPr>
              <a:t>foil and gas window foil purchased.</a:t>
            </a:r>
          </a:p>
        </p:txBody>
      </p:sp>
      <p:pic>
        <p:nvPicPr>
          <p:cNvPr id="11" name="Picture 10" descr="IMG_07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676400"/>
            <a:ext cx="27432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5548" y="6104210"/>
            <a:ext cx="7076051" cy="48470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vert="horz" wrap="square" lIns="206057" tIns="165237" rIns="206057" bIns="165237" anchorCtr="0" compatLnSpc="0">
            <a:spAutoFit/>
          </a:bodyPr>
          <a:lstStyle/>
          <a:p>
            <a:pPr hangingPunct="0"/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Peter Monaghan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“Hall C January 2011 Users </a:t>
            </a:r>
            <a:r>
              <a:rPr lang="en-US" sz="1000" dirty="0">
                <a:latin typeface="Lucida Sans" pitchFamily="34"/>
                <a:ea typeface="Albany AMT" pitchFamily="2"/>
                <a:cs typeface="Lucidasans" pitchFamily="2"/>
              </a:rPr>
              <a:t>Meeting”		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15</a:t>
            </a:r>
            <a:r>
              <a:rPr lang="en-US" sz="1000" baseline="30000" dirty="0" smtClean="0">
                <a:latin typeface="Lucida Sans" pitchFamily="34"/>
                <a:ea typeface="Albany AMT" pitchFamily="2"/>
                <a:cs typeface="Lucidasans" pitchFamily="2"/>
              </a:rPr>
              <a:t>th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 </a:t>
            </a:r>
            <a:r>
              <a:rPr lang="en-US" sz="1000" dirty="0" smtClean="0">
                <a:latin typeface="Lucida Sans" pitchFamily="34"/>
                <a:ea typeface="Albany AMT" pitchFamily="2"/>
                <a:cs typeface="Lucidasans" pitchFamily="2"/>
              </a:rPr>
              <a:t>January 2011</a:t>
            </a:r>
            <a:endParaRPr lang="en-US" sz="1000" dirty="0">
              <a:latin typeface="Lucida Sans" pitchFamily="34"/>
              <a:ea typeface="Albany AMT" pitchFamily="2"/>
              <a:cs typeface="Lucidasans" pitchFamily="2"/>
            </a:endParaRPr>
          </a:p>
        </p:txBody>
      </p:sp>
      <p:pic>
        <p:nvPicPr>
          <p:cNvPr id="13" name="Picture 12" descr="IMG_0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676400"/>
            <a:ext cx="2743200" cy="2057400"/>
          </a:xfrm>
          <a:prstGeom prst="rect">
            <a:avLst/>
          </a:prstGeom>
        </p:spPr>
      </p:pic>
      <p:pic>
        <p:nvPicPr>
          <p:cNvPr id="16" name="Picture 15" descr="IMG_07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3810000"/>
            <a:ext cx="2743200" cy="2057400"/>
          </a:xfrm>
          <a:prstGeom prst="rect">
            <a:avLst/>
          </a:prstGeom>
        </p:spPr>
      </p:pic>
      <p:pic>
        <p:nvPicPr>
          <p:cNvPr id="17" name="Picture 16" descr="IMG_07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3810000"/>
            <a:ext cx="2743200" cy="2057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" y="2286000"/>
            <a:ext cx="1690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Signal wire: 25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 </a:t>
            </a:r>
          </a:p>
          <a:p>
            <a:pPr algn="ctr"/>
            <a:r>
              <a:rPr lang="en-US" sz="1400" dirty="0" smtClean="0"/>
              <a:t>gold plated tungsten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2286000"/>
            <a:ext cx="1440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HV wire: 100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</a:t>
            </a:r>
          </a:p>
          <a:p>
            <a:r>
              <a:rPr lang="en-US" sz="1400" dirty="0" smtClean="0"/>
              <a:t>copper-beryllium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4343400"/>
            <a:ext cx="1528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Cathode foil is</a:t>
            </a:r>
          </a:p>
          <a:p>
            <a:r>
              <a:rPr lang="en-US" sz="1400" dirty="0" smtClean="0"/>
              <a:t>copper coated</a:t>
            </a:r>
          </a:p>
          <a:p>
            <a:r>
              <a:rPr lang="en-US" sz="1400" dirty="0" err="1" smtClean="0"/>
              <a:t>kapton</a:t>
            </a:r>
            <a:r>
              <a:rPr lang="en-US" sz="1400" dirty="0" smtClean="0"/>
              <a:t>, 1 mil thick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0350" y="4419600"/>
            <a:ext cx="14348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Gas window is </a:t>
            </a:r>
          </a:p>
          <a:p>
            <a:pPr algn="ctr"/>
            <a:r>
              <a:rPr lang="en-US" sz="1400" dirty="0" err="1" smtClean="0"/>
              <a:t>aluminised</a:t>
            </a:r>
            <a:r>
              <a:rPr lang="en-US" sz="1400" dirty="0" smtClean="0"/>
              <a:t> </a:t>
            </a:r>
            <a:r>
              <a:rPr lang="en-US" sz="1400" dirty="0" err="1" smtClean="0"/>
              <a:t>mylar</a:t>
            </a:r>
            <a:endParaRPr lang="en-US" sz="1400" dirty="0" smtClean="0"/>
          </a:p>
          <a:p>
            <a:pPr algn="ctr"/>
            <a:r>
              <a:rPr lang="en-US" sz="1400" dirty="0" smtClean="0"/>
              <a:t>1 mil thick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499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Monaghan</dc:creator>
  <cp:lastModifiedBy>Peter Monaghan</cp:lastModifiedBy>
  <cp:revision>34</cp:revision>
  <dcterms:created xsi:type="dcterms:W3CDTF">2011-01-13T15:15:05Z</dcterms:created>
  <dcterms:modified xsi:type="dcterms:W3CDTF">2011-01-14T21:33:10Z</dcterms:modified>
</cp:coreProperties>
</file>