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4" r:id="rId3"/>
    <p:sldId id="273" r:id="rId4"/>
    <p:sldId id="265" r:id="rId5"/>
    <p:sldId id="278" r:id="rId6"/>
    <p:sldId id="266" r:id="rId7"/>
    <p:sldId id="276" r:id="rId8"/>
    <p:sldId id="279" r:id="rId9"/>
    <p:sldId id="268" r:id="rId10"/>
    <p:sldId id="263" r:id="rId11"/>
    <p:sldId id="269" r:id="rId12"/>
    <p:sldId id="270" r:id="rId13"/>
    <p:sldId id="282" r:id="rId14"/>
    <p:sldId id="271" r:id="rId15"/>
    <p:sldId id="262" r:id="rId16"/>
    <p:sldId id="277" r:id="rId17"/>
    <p:sldId id="280" r:id="rId18"/>
    <p:sldId id="272" r:id="rId19"/>
    <p:sldId id="26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75" d="100"/>
          <a:sy n="75" d="100"/>
        </p:scale>
        <p:origin x="-7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8AF0AD-6266-4E68-8309-64DD6EEB7B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26D35A-F93D-4033-8BCA-C6E317D25AF5}" type="slidenum">
              <a:rPr lang="en-US"/>
              <a:pPr/>
              <a:t>2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169" tIns="45084" rIns="90169" bIns="45084"/>
          <a:lstStyle/>
          <a:p>
            <a:r>
              <a:rPr lang="en-US"/>
              <a:t>Add picture of HMS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66D5-BA65-444A-9094-EAC4B4ABB539}" type="slidenum">
              <a:rPr lang="en-US"/>
              <a:pPr/>
              <a:t>11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Graph, no elastic peak for high </a:t>
            </a:r>
            <a:r>
              <a:rPr lang="en-US" dirty="0" err="1"/>
              <a:t>ToF</a:t>
            </a:r>
            <a:endParaRPr lang="en-US" dirty="0"/>
          </a:p>
          <a:p>
            <a:endParaRPr lang="en-US" dirty="0"/>
          </a:p>
          <a:p>
            <a:r>
              <a:rPr lang="en-US" dirty="0"/>
              <a:t>2.055 </a:t>
            </a:r>
            <a:r>
              <a:rPr lang="en-US" dirty="0" err="1"/>
              <a:t>GeV</a:t>
            </a:r>
            <a:r>
              <a:rPr lang="en-US" dirty="0"/>
              <a:t> 47 deg; 0.98 GeV^2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44D292-8CF2-485C-A5B3-7D210C0A1C11}" type="slidenum">
              <a:rPr lang="en-US"/>
              <a:pPr/>
              <a:t>12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Plot – Data w/ deuteron peak subtracted out 3.362 GeV 36 degrees 2.28 GeV^2 </a:t>
            </a:r>
          </a:p>
          <a:p>
            <a:endParaRPr lang="en-US"/>
          </a:p>
          <a:p>
            <a:r>
              <a:rPr lang="en-US"/>
              <a:t>3.362 GeV, 36 deg; 2.28 GeV^2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44D292-8CF2-485C-A5B3-7D210C0A1C11}" type="slidenum">
              <a:rPr lang="en-US"/>
              <a:pPr/>
              <a:t>13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Plot – Data w/ deuteron peak subtracted out 3.362 GeV 36 degrees 2.28 GeV^2 </a:t>
            </a:r>
          </a:p>
          <a:p>
            <a:endParaRPr lang="en-US"/>
          </a:p>
          <a:p>
            <a:r>
              <a:rPr lang="en-US"/>
              <a:t>3.362 GeV, 36 deg; 2.28 GeV^2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2D4837-D7A5-405C-97D2-BC30DFC3F7CB}" type="slidenum">
              <a:rPr lang="en-US"/>
              <a:pPr/>
              <a:t>14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Plot – uniform below pion cutoff, we like this</a:t>
            </a:r>
          </a:p>
          <a:p>
            <a:endParaRPr lang="en-US"/>
          </a:p>
          <a:p>
            <a:r>
              <a:rPr lang="en-US"/>
              <a:t>2.055 GeV, 30 deg; 1.90 GeV^2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297A4D-EB32-4FC2-B451-9DB25A1CB6D9}" type="slidenum">
              <a:rPr lang="en-US"/>
              <a:pPr/>
              <a:t>15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3.362 GeV 36 deg 2.28 GeV^2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Broad peaks occur</a:t>
            </a:r>
            <a:r>
              <a:rPr lang="en-US" baseline="0" dirty="0" smtClean="0"/>
              <a:t> at high angles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AF0AD-6266-4E68-8309-64DD6EEB7B8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Epsilon – virtual photon longitudinal polarization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AF0AD-6266-4E68-8309-64DD6EEB7B8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A370DD-6723-4215-939F-FCAAB6D3C43E}" type="slidenum">
              <a:rPr lang="en-US"/>
              <a:pPr/>
              <a:t>4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169" tIns="45084" rIns="90169" bIns="45084"/>
          <a:lstStyle/>
          <a:p>
            <a:r>
              <a:rPr lang="en-US"/>
              <a:t>Kinematics taken</a:t>
            </a:r>
          </a:p>
          <a:p>
            <a:r>
              <a:rPr lang="en-US"/>
              <a:t>Each solid, colored line is a different beam energy, data is where the lines intersect our Q^2 values</a:t>
            </a:r>
          </a:p>
          <a:p>
            <a:r>
              <a:rPr lang="en-US"/>
              <a:t>In particular, very low- and very high-epsilon points, where there is little previous data</a:t>
            </a:r>
          </a:p>
          <a:p>
            <a:r>
              <a:rPr lang="en-US"/>
              <a:t>16 Q^2 values</a:t>
            </a:r>
          </a:p>
          <a:p>
            <a:r>
              <a:rPr lang="en-US"/>
              <a:t>17 Ebeam values, range</a:t>
            </a:r>
          </a:p>
          <a:p>
            <a:r>
              <a:rPr lang="en-US"/>
              <a:t>At each Q^2, several points for an L-T seperation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6545D1-B2A0-4E1A-A3A0-24D5B0FA2117}" type="slidenum">
              <a:rPr lang="en-US"/>
              <a:pPr/>
              <a:t>5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Don’t have a simple gaussian peak, there’s a tail because of the radiative spectrum</a:t>
            </a:r>
          </a:p>
          <a:p>
            <a:endParaRPr lang="en-US"/>
          </a:p>
          <a:p>
            <a:r>
              <a:rPr lang="en-US"/>
              <a:t>Q^2 = 0.980 GeV^2, eps = 0.046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Maybe </a:t>
            </a:r>
            <a:r>
              <a:rPr lang="en-US" smtClean="0"/>
              <a:t>example unpeeling here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AF0AD-6266-4E68-8309-64DD6EEB7B8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AF0AD-6266-4E68-8309-64DD6EEB7B8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DBC6EE-3E3D-43B2-AC2F-E1E62EC0861D}" type="slidenum">
              <a:rPr lang="en-US">
                <a:latin typeface="Times New Roman" pitchFamily="18" charset="0"/>
              </a:rPr>
              <a:pPr/>
              <a:t>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err="1" smtClean="0">
                <a:latin typeface="Times New Roman" pitchFamily="18" charset="0"/>
              </a:rPr>
              <a:t>Yptar</a:t>
            </a:r>
            <a:r>
              <a:rPr lang="en-US" dirty="0" smtClean="0">
                <a:latin typeface="Times New Roman" pitchFamily="18" charset="0"/>
              </a:rPr>
              <a:t> – particle angle at target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</a:rPr>
              <a:t>Ibrahim </a:t>
            </a:r>
            <a:r>
              <a:rPr lang="en-US" dirty="0" err="1" smtClean="0">
                <a:latin typeface="Times New Roman" pitchFamily="18" charset="0"/>
              </a:rPr>
              <a:t>Albayrak</a:t>
            </a:r>
            <a:endParaRPr lang="en-US" dirty="0" smtClean="0">
              <a:latin typeface="Times New Roman" pitchFamily="18" charset="0"/>
            </a:endParaRPr>
          </a:p>
          <a:p>
            <a:pPr eaLnBrk="1" hangingPunct="1"/>
            <a:r>
              <a:rPr lang="en-US" dirty="0" smtClean="0">
                <a:latin typeface="Times New Roman" pitchFamily="18" charset="0"/>
              </a:rPr>
              <a:t>Plot from first attempt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77B7DF-63E2-4B0D-A8C2-0A8A642441FD}" type="slidenum">
              <a:rPr lang="en-US"/>
              <a:pPr/>
              <a:t>9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Target position shifts slightly during cooling, this was also surveyed but is unnecessary when we fit yield directly in terms of beam position</a:t>
            </a:r>
          </a:p>
          <a:p>
            <a:endParaRPr lang="en-US" dirty="0"/>
          </a:p>
          <a:p>
            <a:r>
              <a:rPr lang="en-US" dirty="0"/>
              <a:t>Graphic – fit of normalized yield to beam position</a:t>
            </a:r>
          </a:p>
          <a:p>
            <a:r>
              <a:rPr lang="en-US" dirty="0"/>
              <a:t>Fit performed by </a:t>
            </a:r>
            <a:r>
              <a:rPr lang="en-US" dirty="0" err="1"/>
              <a:t>Vahe</a:t>
            </a:r>
            <a:r>
              <a:rPr lang="en-US" dirty="0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2D84F9-CED0-49DF-8C8C-DCE0859276BE}" type="slidenum">
              <a:rPr lang="en-US"/>
              <a:pPr/>
              <a:t>10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Both most strongly momentum dependant</a:t>
            </a:r>
          </a:p>
          <a:p>
            <a:endParaRPr lang="en-US"/>
          </a:p>
          <a:p>
            <a:r>
              <a:rPr lang="en-US"/>
              <a:t>2.055 GeV 47 deg; 0.98 GeV^2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091B1-133D-41D7-8A7C-CBF04CF886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DD657-F261-4777-861C-2BE6D7CCCE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08EA2-BB85-46D3-A9ED-510373C0AB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9C2ECFA-096F-4CE5-BC10-37C98BA122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7A618CC-852F-4079-8AED-EFF2A6B0E7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DFF74BE-742D-4A04-A6BD-53C172524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F0561-2B93-49DD-AF83-EB689C272D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16FFD-C8A7-41BA-BA5F-AB98D402EC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DF975-CD76-4F59-B61E-6E8F16EA80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60559-D47F-4C49-8B50-0F8B2E62A9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EDFC6-74F9-4562-9DBE-A59C19ABC8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2CED0-C91A-4BF7-8547-CB0EE1BFC0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C004E-01E8-408A-ADB6-5E622D61EB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13FCC-8B5B-48AB-80A0-AB28EAAAD2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B6B837-0DC0-46C5-B722-D6FFE0F015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4000"/>
              <a:t>Rosen07 Two-Photon Exchange</a:t>
            </a:r>
            <a:br>
              <a:rPr lang="en-US" sz="4000"/>
            </a:br>
            <a:r>
              <a:rPr lang="en-US" sz="3600"/>
              <a:t>Status Update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/>
              <a:t>James Johnson</a:t>
            </a:r>
          </a:p>
          <a:p>
            <a:r>
              <a:rPr lang="en-US" sz="2000"/>
              <a:t>Northwestern University &amp; Argonne National Lab</a:t>
            </a:r>
          </a:p>
          <a:p>
            <a:r>
              <a:rPr lang="en-US" sz="2000"/>
              <a:t>For the Rosen07 Collaboration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ToF Cut Efficiency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Time-of-Flight cuts used for particle identification</a:t>
            </a:r>
          </a:p>
          <a:p>
            <a:pPr>
              <a:lnSpc>
                <a:spcPct val="90000"/>
              </a:lnSpc>
            </a:pPr>
            <a:r>
              <a:rPr lang="en-US" sz="2800"/>
              <a:t>Refine cut positions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Different cuts above and below the proton peak</a:t>
            </a:r>
          </a:p>
          <a:p>
            <a:pPr>
              <a:lnSpc>
                <a:spcPct val="90000"/>
              </a:lnSpc>
            </a:pPr>
            <a:r>
              <a:rPr lang="en-US" sz="2800"/>
              <a:t>Determine efficiency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Largest remaining </a:t>
            </a:r>
            <a:br>
              <a:rPr lang="en-US" sz="2400"/>
            </a:br>
            <a:r>
              <a:rPr lang="en-US" sz="2400"/>
              <a:t>correction</a:t>
            </a:r>
          </a:p>
          <a:p>
            <a:pPr>
              <a:lnSpc>
                <a:spcPct val="90000"/>
              </a:lnSpc>
            </a:pPr>
            <a:r>
              <a:rPr lang="en-US" sz="2800"/>
              <a:t>Different issues on </a:t>
            </a:r>
            <a:br>
              <a:rPr lang="en-US" sz="2800"/>
            </a:br>
            <a:r>
              <a:rPr lang="en-US" sz="2800"/>
              <a:t>positive and negative </a:t>
            </a:r>
            <a:br>
              <a:rPr lang="en-US" sz="2800"/>
            </a:br>
            <a:r>
              <a:rPr lang="en-US" sz="2800"/>
              <a:t>sides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9221" name="Picture 5" descr="C:\Documents and Settings\Redglasses\My Documents\Work\TPE\figures\update oct 09\dbexample copy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581400"/>
            <a:ext cx="4462463" cy="2124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ToF High Side</a:t>
            </a:r>
          </a:p>
        </p:txBody>
      </p:sp>
      <p:pic>
        <p:nvPicPr>
          <p:cNvPr id="23559" name="Picture 7" descr="C:\Documents and Settings\Redglasses\My Documents\Work\TPE\figures\update oct 09\highdb copy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86000"/>
            <a:ext cx="4191000" cy="406400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Excluding pions, faster than protons</a:t>
            </a:r>
          </a:p>
          <a:p>
            <a:r>
              <a:rPr lang="en-US" sz="2800"/>
              <a:t>Elastic protons disappear </a:t>
            </a:r>
            <a:br>
              <a:rPr lang="en-US" sz="2800"/>
            </a:br>
            <a:r>
              <a:rPr lang="en-US" sz="2800"/>
              <a:t>quickly</a:t>
            </a:r>
          </a:p>
          <a:p>
            <a:r>
              <a:rPr lang="en-US" sz="2800"/>
              <a:t>Pion tail may extend </a:t>
            </a:r>
            <a:br>
              <a:rPr lang="en-US" sz="2800"/>
            </a:br>
            <a:r>
              <a:rPr lang="en-US" sz="2800"/>
              <a:t>underneath proton peak</a:t>
            </a:r>
          </a:p>
          <a:p>
            <a:pPr lvl="1"/>
            <a:endParaRPr lang="en-US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ToF Low Side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114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Excluding </a:t>
            </a:r>
            <a:r>
              <a:rPr lang="en-US" sz="2800" dirty="0" smtClean="0"/>
              <a:t>deuterons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Place cut just above deuteron cutoff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Elastic protons extend into this region as they lose energy or scatter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Need to know the shape of this tail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5" name="Picture 4" descr="dblowsi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676400"/>
            <a:ext cx="4572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ToF</a:t>
            </a:r>
            <a:r>
              <a:rPr lang="en-US" dirty="0"/>
              <a:t> Low </a:t>
            </a:r>
            <a:r>
              <a:rPr lang="en-US" dirty="0" smtClean="0"/>
              <a:t>Tail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114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All </a:t>
            </a:r>
            <a:r>
              <a:rPr lang="en-US" dirty="0"/>
              <a:t>deuterons come from the </a:t>
            </a:r>
            <a:r>
              <a:rPr lang="en-US" dirty="0" err="1"/>
              <a:t>endcaps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400" dirty="0"/>
              <a:t>Can be removed with dummy subtraction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Shape of the tail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Determine efficiency</a:t>
            </a:r>
            <a:endParaRPr lang="en-US" sz="2800" dirty="0"/>
          </a:p>
        </p:txBody>
      </p:sp>
      <p:pic>
        <p:nvPicPr>
          <p:cNvPr id="25604" name="Picture 4" descr="C:\Documents and Settings\Redglasses\My Documents\Work\TPE\figures\update oct 09\dbdummysub copy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4863" y="1905000"/>
            <a:ext cx="4529137" cy="433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Aerogel Cut Efficiency</a:t>
            </a:r>
          </a:p>
        </p:txBody>
      </p:sp>
      <p:pic>
        <p:nvPicPr>
          <p:cNvPr id="26630" name="Picture 6" descr="C:\Documents and Settings\Redglasses\My Documents\Work\TPE\figures\update oct 09\aerocut copy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4425" y="2286000"/>
            <a:ext cx="4219575" cy="4267200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572000" cy="4114800"/>
          </a:xfrm>
        </p:spPr>
        <p:txBody>
          <a:bodyPr/>
          <a:lstStyle/>
          <a:p>
            <a:r>
              <a:rPr lang="en-US" sz="2800"/>
              <a:t>Aerogel cut excludes pions</a:t>
            </a:r>
          </a:p>
          <a:p>
            <a:pPr lvl="1"/>
            <a:r>
              <a:rPr lang="en-US" sz="2400"/>
              <a:t>What rate does it capture protons?</a:t>
            </a:r>
          </a:p>
          <a:p>
            <a:pPr lvl="1"/>
            <a:r>
              <a:rPr lang="en-US" sz="2400"/>
              <a:t>What rate does it fail to capture pions?</a:t>
            </a:r>
          </a:p>
          <a:p>
            <a:r>
              <a:rPr lang="en-US" sz="2800"/>
              <a:t>Not necessary at low momentum</a:t>
            </a:r>
          </a:p>
          <a:p>
            <a:r>
              <a:rPr lang="en-US" sz="2800"/>
              <a:t>Slight angular dependence</a:t>
            </a:r>
          </a:p>
          <a:p>
            <a:endParaRPr lang="en-US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Resolution Mismatch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962400" cy="4114800"/>
          </a:xfrm>
        </p:spPr>
        <p:txBody>
          <a:bodyPr/>
          <a:lstStyle/>
          <a:p>
            <a:r>
              <a:rPr lang="en-US" sz="2800"/>
              <a:t>Data peak was broader than elastic simulation</a:t>
            </a:r>
          </a:p>
          <a:p>
            <a:r>
              <a:rPr lang="en-US" sz="2800"/>
              <a:t>Shape improved with angle smearing</a:t>
            </a:r>
          </a:p>
          <a:p>
            <a:pPr lvl="1"/>
            <a:r>
              <a:rPr lang="en-US" sz="2400"/>
              <a:t>0.9 milliradians</a:t>
            </a:r>
          </a:p>
          <a:p>
            <a:r>
              <a:rPr lang="en-US" sz="2800"/>
              <a:t>Non-gaussian tails are also present</a:t>
            </a:r>
          </a:p>
          <a:p>
            <a:pPr lvl="1"/>
            <a:r>
              <a:rPr lang="en-US" sz="2400"/>
              <a:t>Can affect integrated counts</a:t>
            </a:r>
          </a:p>
          <a:p>
            <a:pPr lvl="1"/>
            <a:endParaRPr lang="en-US"/>
          </a:p>
        </p:txBody>
      </p:sp>
      <p:pic>
        <p:nvPicPr>
          <p:cNvPr id="6" name="Picture 5" descr="smearcomp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600200"/>
            <a:ext cx="4605337" cy="460533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Non-Gaussian 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3886200" cy="4114800"/>
          </a:xfrm>
        </p:spPr>
        <p:txBody>
          <a:bodyPr/>
          <a:lstStyle/>
          <a:p>
            <a:r>
              <a:rPr lang="en-US" sz="2800" dirty="0" smtClean="0"/>
              <a:t>Possibly due to extra hits in wire chambers decreasing resolution</a:t>
            </a:r>
          </a:p>
          <a:p>
            <a:r>
              <a:rPr lang="en-US" sz="2800" dirty="0" smtClean="0"/>
              <a:t>Applied to angle</a:t>
            </a:r>
          </a:p>
          <a:p>
            <a:pPr lvl="1"/>
            <a:r>
              <a:rPr lang="en-US" sz="2400" dirty="0" smtClean="0"/>
              <a:t>Works better on broad </a:t>
            </a:r>
            <a:r>
              <a:rPr lang="el-GR" sz="2400" dirty="0" smtClean="0"/>
              <a:t>Δ</a:t>
            </a:r>
            <a:r>
              <a:rPr lang="en-US" sz="2400" i="1" dirty="0" smtClean="0"/>
              <a:t>p</a:t>
            </a:r>
            <a:r>
              <a:rPr lang="en-US" sz="2400" dirty="0" smtClean="0"/>
              <a:t> peaks </a:t>
            </a:r>
            <a:r>
              <a:rPr lang="en-US" sz="2400" dirty="0" smtClean="0"/>
              <a:t>than </a:t>
            </a:r>
            <a:r>
              <a:rPr lang="en-US" sz="2400" dirty="0" smtClean="0"/>
              <a:t>narrow </a:t>
            </a:r>
          </a:p>
          <a:p>
            <a:pPr lvl="1"/>
            <a:r>
              <a:rPr lang="en-US" sz="2400" dirty="0" smtClean="0"/>
              <a:t>S</a:t>
            </a:r>
            <a:r>
              <a:rPr lang="en-US" sz="2400" dirty="0" smtClean="0"/>
              <a:t>uggests </a:t>
            </a:r>
            <a:r>
              <a:rPr lang="en-US" sz="2400" dirty="0" smtClean="0"/>
              <a:t>momentum smearing is also present</a:t>
            </a:r>
          </a:p>
        </p:txBody>
      </p:sp>
      <p:pic>
        <p:nvPicPr>
          <p:cNvPr id="4" name="Picture 3" descr="smearcomp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600200"/>
            <a:ext cx="4605337" cy="460533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 Cuts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Determine the integrated </a:t>
            </a:r>
            <a:br>
              <a:rPr lang="en-US" sz="2800" dirty="0" smtClean="0"/>
            </a:br>
            <a:r>
              <a:rPr lang="en-US" sz="2800" dirty="0" smtClean="0"/>
              <a:t>cut region</a:t>
            </a:r>
          </a:p>
          <a:p>
            <a:r>
              <a:rPr lang="en-US" sz="2800" dirty="0" smtClean="0"/>
              <a:t>Preliminary cuts based </a:t>
            </a:r>
            <a:br>
              <a:rPr lang="en-US" sz="2800" dirty="0" smtClean="0"/>
            </a:br>
            <a:r>
              <a:rPr lang="en-US" sz="2800" dirty="0" smtClean="0"/>
              <a:t>on width of </a:t>
            </a:r>
            <a:r>
              <a:rPr lang="el-GR" sz="2800" dirty="0" smtClean="0"/>
              <a:t>Δ</a:t>
            </a:r>
            <a:r>
              <a:rPr lang="en-US" sz="2800" i="1" dirty="0" smtClean="0"/>
              <a:t>p</a:t>
            </a:r>
            <a:r>
              <a:rPr lang="en-US" sz="2800" dirty="0" smtClean="0"/>
              <a:t> peak</a:t>
            </a:r>
          </a:p>
          <a:p>
            <a:pPr lvl="1"/>
            <a:r>
              <a:rPr lang="en-US" sz="2400" dirty="0" smtClean="0"/>
              <a:t>Explicit problem with resolution mismatch</a:t>
            </a:r>
          </a:p>
          <a:p>
            <a:pPr lvl="1"/>
            <a:r>
              <a:rPr lang="en-US" sz="2400" dirty="0" smtClean="0"/>
              <a:t>Angular dependence</a:t>
            </a:r>
          </a:p>
          <a:p>
            <a:r>
              <a:rPr lang="en-US" sz="2800" dirty="0" smtClean="0"/>
              <a:t>Refining cuts relies on fixing non-</a:t>
            </a:r>
            <a:r>
              <a:rPr lang="en-US" sz="2800" dirty="0" err="1" smtClean="0"/>
              <a:t>gaussian</a:t>
            </a:r>
            <a:r>
              <a:rPr lang="en-US" sz="2800" dirty="0" smtClean="0"/>
              <a:t> tails</a:t>
            </a:r>
            <a:endParaRPr lang="en-US" sz="2800" dirty="0"/>
          </a:p>
        </p:txBody>
      </p:sp>
      <p:pic>
        <p:nvPicPr>
          <p:cNvPr id="4" name="Picture 3" descr="cutpo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676400"/>
            <a:ext cx="464820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Missing Efficiencies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Data/simulation ratio</a:t>
            </a:r>
            <a:br>
              <a:rPr lang="en-US" dirty="0"/>
            </a:br>
            <a:r>
              <a:rPr lang="en-US" dirty="0"/>
              <a:t>should be ~1</a:t>
            </a:r>
          </a:p>
          <a:p>
            <a:r>
              <a:rPr lang="en-US" dirty="0"/>
              <a:t>Target length ~0.5%</a:t>
            </a:r>
          </a:p>
          <a:p>
            <a:r>
              <a:rPr lang="en-US" dirty="0"/>
              <a:t>Non-</a:t>
            </a:r>
            <a:r>
              <a:rPr lang="en-US" dirty="0" err="1"/>
              <a:t>gaussian</a:t>
            </a:r>
            <a:r>
              <a:rPr lang="en-US" dirty="0"/>
              <a:t> Tails,</a:t>
            </a:r>
            <a:br>
              <a:rPr lang="en-US" dirty="0"/>
            </a:br>
            <a:r>
              <a:rPr lang="en-US" dirty="0" smtClean="0"/>
              <a:t>Cuts</a:t>
            </a:r>
            <a:r>
              <a:rPr lang="en-US" dirty="0"/>
              <a:t>, </a:t>
            </a:r>
            <a:r>
              <a:rPr lang="en-US" dirty="0" err="1" smtClean="0"/>
              <a:t>ToF</a:t>
            </a:r>
            <a:r>
              <a:rPr lang="en-US" dirty="0" smtClean="0"/>
              <a:t>, </a:t>
            </a:r>
            <a:r>
              <a:rPr lang="en-US" dirty="0" err="1" smtClean="0"/>
              <a:t>Aerogel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few percent each</a:t>
            </a:r>
          </a:p>
          <a:p>
            <a:endParaRPr lang="en-US" dirty="0"/>
          </a:p>
        </p:txBody>
      </p:sp>
      <p:pic>
        <p:nvPicPr>
          <p:cNvPr id="30724" name="Picture 4" descr="C:\Documents and Settings\Redglasses\My Documents\Work\TPE\figures\update oct 09\ratioscatter cop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0"/>
            <a:ext cx="4360863" cy="4327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Finally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Closing in on final efficiencies</a:t>
            </a:r>
          </a:p>
          <a:p>
            <a:r>
              <a:rPr lang="en-US" dirty="0"/>
              <a:t>Find cross sections</a:t>
            </a:r>
          </a:p>
          <a:p>
            <a:r>
              <a:rPr lang="en-US" dirty="0"/>
              <a:t>Extract form factors</a:t>
            </a:r>
          </a:p>
          <a:p>
            <a:r>
              <a:rPr lang="en-US" dirty="0"/>
              <a:t>Perform linearity</a:t>
            </a:r>
            <a:br>
              <a:rPr lang="en-US" dirty="0"/>
            </a:br>
            <a:r>
              <a:rPr lang="en-US" dirty="0" smtClean="0"/>
              <a:t>testing</a:t>
            </a:r>
          </a:p>
          <a:p>
            <a:r>
              <a:rPr lang="en-US" dirty="0" smtClean="0"/>
              <a:t>Early summer</a:t>
            </a:r>
            <a:endParaRPr lang="en-US" dirty="0"/>
          </a:p>
        </p:txBody>
      </p:sp>
      <p:pic>
        <p:nvPicPr>
          <p:cNvPr id="20484" name="Picture 4" descr="C:\Documents and Settings\Redglasses\My Documents\Work\TPE\figures\e01001_linear cop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743200"/>
            <a:ext cx="4303713" cy="264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Rosenbluth 2007</a:t>
            </a:r>
            <a:br>
              <a:rPr lang="en-US"/>
            </a:br>
            <a:r>
              <a:rPr lang="en-US" sz="2800"/>
              <a:t>JLab E05-017</a:t>
            </a:r>
          </a:p>
        </p:txBody>
      </p:sp>
      <p:pic>
        <p:nvPicPr>
          <p:cNvPr id="14339" name="Picture 3" descr="C:\Documents and Settings\Redglasses\My Documents\Work\TPE\figures\HALC_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006600"/>
            <a:ext cx="6108700" cy="4070350"/>
          </a:xfrm>
          <a:prstGeom prst="rect">
            <a:avLst/>
          </a:prstGeom>
          <a:noFill/>
        </p:spPr>
      </p:pic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solidFill>
            <a:schemeClr val="bg1"/>
          </a:solidFill>
        </p:spPr>
        <p:txBody>
          <a:bodyPr/>
          <a:lstStyle/>
          <a:p>
            <a:r>
              <a:rPr lang="en-US" sz="2800"/>
              <a:t>HMS in Hall C at Jefferson Lab</a:t>
            </a:r>
          </a:p>
          <a:p>
            <a:r>
              <a:rPr lang="en-US" sz="2800"/>
              <a:t>4cm liquid hydrogen target for elastics</a:t>
            </a:r>
          </a:p>
          <a:p>
            <a:r>
              <a:rPr lang="en-US" sz="2800"/>
              <a:t>4cm aluminum dummy for endcap subtraction</a:t>
            </a:r>
          </a:p>
          <a:p>
            <a:r>
              <a:rPr lang="en-US" sz="2800"/>
              <a:t>May 8 – July 13, 2007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Rosenbluth</a:t>
            </a:r>
            <a:r>
              <a:rPr lang="en-US" dirty="0" smtClean="0"/>
              <a:t> 2007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Rosenbluth</a:t>
            </a:r>
            <a:r>
              <a:rPr lang="en-US" dirty="0" smtClean="0"/>
              <a:t> method</a:t>
            </a:r>
          </a:p>
          <a:p>
            <a:pPr lvl="1"/>
            <a:r>
              <a:rPr lang="en-US" dirty="0" smtClean="0"/>
              <a:t>Plot reduced cross section vs. angular variable </a:t>
            </a:r>
            <a:r>
              <a:rPr lang="el-GR" i="1" dirty="0" smtClean="0"/>
              <a:t>ε</a:t>
            </a:r>
            <a:r>
              <a:rPr lang="en-US" dirty="0" smtClean="0"/>
              <a:t> at fixed </a:t>
            </a:r>
            <a:r>
              <a:rPr lang="en-US" i="1" dirty="0" smtClean="0"/>
              <a:t>Q</a:t>
            </a:r>
            <a:r>
              <a:rPr lang="en-US" i="1" baseline="30000" dirty="0" smtClean="0"/>
              <a:t>2</a:t>
            </a:r>
          </a:p>
          <a:p>
            <a:pPr lvl="1"/>
            <a:r>
              <a:rPr lang="en-US" i="1" dirty="0" smtClean="0"/>
              <a:t>G</a:t>
            </a:r>
            <a:r>
              <a:rPr lang="en-US" i="1" baseline="-25000" dirty="0" smtClean="0"/>
              <a:t>E</a:t>
            </a:r>
            <a:r>
              <a:rPr lang="en-US" dirty="0" smtClean="0"/>
              <a:t>, </a:t>
            </a:r>
            <a:r>
              <a:rPr lang="en-US" i="1" dirty="0" smtClean="0"/>
              <a:t>G</a:t>
            </a:r>
            <a:r>
              <a:rPr lang="en-US" i="1" baseline="-25000" dirty="0" smtClean="0"/>
              <a:t>M</a:t>
            </a:r>
            <a:r>
              <a:rPr lang="en-US" dirty="0" smtClean="0"/>
              <a:t> from slope and intercept</a:t>
            </a:r>
          </a:p>
          <a:p>
            <a:r>
              <a:rPr lang="en-US" dirty="0" smtClean="0"/>
              <a:t>Super </a:t>
            </a:r>
            <a:r>
              <a:rPr lang="en-US" dirty="0" err="1" smtClean="0"/>
              <a:t>Rosenbluth</a:t>
            </a:r>
            <a:endParaRPr lang="en-US" dirty="0" smtClean="0"/>
          </a:p>
          <a:p>
            <a:pPr lvl="1"/>
            <a:r>
              <a:rPr lang="en-US" dirty="0" smtClean="0"/>
              <a:t>Detect protons </a:t>
            </a:r>
            <a:br>
              <a:rPr lang="en-US" dirty="0" smtClean="0"/>
            </a:br>
            <a:r>
              <a:rPr lang="en-US" dirty="0" smtClean="0"/>
              <a:t>instead of electrons</a:t>
            </a:r>
          </a:p>
          <a:p>
            <a:pPr lvl="1"/>
            <a:r>
              <a:rPr lang="en-US" dirty="0" smtClean="0"/>
              <a:t>Reduces error</a:t>
            </a:r>
            <a:endParaRPr 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33600" y="61722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000" dirty="0">
                <a:solidFill>
                  <a:schemeClr val="accent2"/>
                </a:solidFill>
                <a:latin typeface="Arial" charset="0"/>
              </a:rPr>
              <a:t>I. A. </a:t>
            </a:r>
            <a:r>
              <a:rPr lang="en-US" sz="1000" dirty="0" err="1">
                <a:solidFill>
                  <a:schemeClr val="accent2"/>
                </a:solidFill>
                <a:latin typeface="Arial" charset="0"/>
              </a:rPr>
              <a:t>Qattan</a:t>
            </a:r>
            <a:r>
              <a:rPr lang="en-US" sz="10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1000" i="1" dirty="0">
                <a:solidFill>
                  <a:schemeClr val="accent2"/>
                </a:solidFill>
                <a:latin typeface="Arial" charset="0"/>
              </a:rPr>
              <a:t>et. al</a:t>
            </a:r>
            <a:r>
              <a:rPr lang="en-US" sz="1000" dirty="0">
                <a:solidFill>
                  <a:schemeClr val="accent2"/>
                </a:solidFill>
                <a:latin typeface="Arial" charset="0"/>
              </a:rPr>
              <a:t>, Phys. Rev. </a:t>
            </a:r>
            <a:r>
              <a:rPr lang="en-US" sz="1000" dirty="0" err="1">
                <a:solidFill>
                  <a:schemeClr val="accent2"/>
                </a:solidFill>
                <a:latin typeface="Arial" charset="0"/>
              </a:rPr>
              <a:t>Lett</a:t>
            </a:r>
            <a:r>
              <a:rPr lang="en-US" sz="1000" dirty="0">
                <a:solidFill>
                  <a:schemeClr val="accent2"/>
                </a:solidFill>
                <a:latin typeface="Arial" charset="0"/>
              </a:rPr>
              <a:t>. 94:142301, 2005</a:t>
            </a:r>
          </a:p>
        </p:txBody>
      </p:sp>
      <p:pic>
        <p:nvPicPr>
          <p:cNvPr id="6" name="Picture 5" descr="e01001_rosen example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4114800"/>
            <a:ext cx="3852604" cy="23644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Rosenbluth 2007</a:t>
            </a:r>
          </a:p>
        </p:txBody>
      </p:sp>
      <p:pic>
        <p:nvPicPr>
          <p:cNvPr id="16387" name="Picture 3" descr="C:\Documents and Settings\Redglasses\My Documents\Work\TPE\figures\kin_final copy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6134100" cy="4740275"/>
          </a:xfrm>
          <a:prstGeom prst="rect">
            <a:avLst/>
          </a:prstGeom>
          <a:noFill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324600" y="2667000"/>
            <a:ext cx="24384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102 Kinematics  points</a:t>
            </a:r>
          </a:p>
          <a:p>
            <a:pPr>
              <a:spcBef>
                <a:spcPct val="50000"/>
              </a:spcBef>
            </a:pPr>
            <a:r>
              <a:rPr lang="en-US" sz="2000" i="1"/>
              <a:t>Q</a:t>
            </a:r>
            <a:r>
              <a:rPr lang="en-US" sz="2000" i="1" baseline="30000"/>
              <a:t>2</a:t>
            </a:r>
            <a:r>
              <a:rPr lang="en-US" sz="2000"/>
              <a:t> 0.40-5.76 GeV</a:t>
            </a:r>
            <a:r>
              <a:rPr lang="en-US" sz="2000" baseline="30000"/>
              <a:t>2</a:t>
            </a:r>
          </a:p>
          <a:p>
            <a:pPr>
              <a:spcBef>
                <a:spcPct val="50000"/>
              </a:spcBef>
            </a:pPr>
            <a:endParaRPr lang="en-US" sz="2000" baseline="30000"/>
          </a:p>
          <a:p>
            <a:pPr>
              <a:spcBef>
                <a:spcPct val="50000"/>
              </a:spcBef>
            </a:pPr>
            <a:r>
              <a:rPr lang="en-US" sz="2000"/>
              <a:t>13 points at </a:t>
            </a:r>
            <a:r>
              <a:rPr lang="en-US" sz="2000" i="1"/>
              <a:t>Q</a:t>
            </a:r>
            <a:r>
              <a:rPr lang="en-US" sz="2000" i="1" baseline="30000"/>
              <a:t>2</a:t>
            </a:r>
            <a:r>
              <a:rPr lang="en-US" sz="2000"/>
              <a:t>=0.983</a:t>
            </a:r>
          </a:p>
          <a:p>
            <a:pPr>
              <a:spcBef>
                <a:spcPct val="50000"/>
              </a:spcBef>
            </a:pPr>
            <a:r>
              <a:rPr lang="en-US" sz="2000"/>
              <a:t>10 points at </a:t>
            </a:r>
            <a:r>
              <a:rPr lang="en-US" sz="2000" i="1"/>
              <a:t>Q</a:t>
            </a:r>
            <a:r>
              <a:rPr lang="en-US" sz="2000" i="1" baseline="30000"/>
              <a:t>2</a:t>
            </a:r>
            <a:r>
              <a:rPr lang="en-US" sz="2000"/>
              <a:t>=2.284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Elastic Spectrum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Hydrogen elastics</a:t>
            </a:r>
          </a:p>
          <a:p>
            <a:pPr lvl="1"/>
            <a:r>
              <a:rPr lang="en-US" sz="2400"/>
              <a:t>Compare to </a:t>
            </a:r>
            <a:r>
              <a:rPr lang="en-US" sz="2400">
                <a:solidFill>
                  <a:srgbClr val="FF0000"/>
                </a:solidFill>
              </a:rPr>
              <a:t>simulated elastics</a:t>
            </a:r>
          </a:p>
          <a:p>
            <a:r>
              <a:rPr lang="en-US" sz="2800"/>
              <a:t>Background</a:t>
            </a:r>
          </a:p>
          <a:p>
            <a:pPr lvl="1"/>
            <a:r>
              <a:rPr lang="en-US" sz="2400"/>
              <a:t>‘Dummy’ runs for endcap subtraction</a:t>
            </a:r>
          </a:p>
          <a:p>
            <a:pPr lvl="1"/>
            <a:r>
              <a:rPr lang="en-US" sz="2400">
                <a:solidFill>
                  <a:srgbClr val="FF0000"/>
                </a:solidFill>
              </a:rPr>
              <a:t>Simulated </a:t>
            </a:r>
            <a:r>
              <a:rPr lang="en-US" sz="2400" i="1">
                <a:solidFill>
                  <a:srgbClr val="FF0000"/>
                </a:solidFill>
                <a:cs typeface="Times New Roman" pitchFamily="18" charset="0"/>
              </a:rPr>
              <a:t>π</a:t>
            </a:r>
            <a:r>
              <a:rPr lang="en-US" sz="2400" baseline="30000">
                <a:solidFill>
                  <a:srgbClr val="FF0000"/>
                </a:solidFill>
              </a:rPr>
              <a:t>0</a:t>
            </a:r>
            <a:r>
              <a:rPr lang="en-US" sz="2400">
                <a:solidFill>
                  <a:srgbClr val="FF0000"/>
                </a:solidFill>
              </a:rPr>
              <a:t> photoproduction</a:t>
            </a:r>
          </a:p>
        </p:txBody>
      </p:sp>
      <p:pic>
        <p:nvPicPr>
          <p:cNvPr id="16392" name="Picture 8" descr="C:\Documents and Settings\Redglasses\My Documents\Work\TPE\figures\qualifier\plot_0849_10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3919538" cy="3919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Steps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sz="2800"/>
              <a:t>Sum data &amp; dummy runs at selected kinematic</a:t>
            </a:r>
          </a:p>
          <a:p>
            <a:r>
              <a:rPr lang="en-US" sz="2800"/>
              <a:t>Simulate elastics, pion photoproduction, compton scattering</a:t>
            </a:r>
          </a:p>
          <a:p>
            <a:r>
              <a:rPr lang="en-US" sz="2800"/>
              <a:t>Scale all to charges and efficiencies</a:t>
            </a:r>
          </a:p>
          <a:p>
            <a:r>
              <a:rPr lang="en-US" sz="2800"/>
              <a:t>Fit dummy + simulations to the data</a:t>
            </a:r>
          </a:p>
          <a:p>
            <a:pPr lvl="1"/>
            <a:r>
              <a:rPr lang="en-US" sz="2400"/>
              <a:t>Extract ratio of simulation cross-section to actual cross-section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Calibrations </a:t>
            </a:r>
            <a:r>
              <a:rPr lang="en-US" sz="2400" dirty="0" smtClean="0"/>
              <a:t>– Completed</a:t>
            </a:r>
          </a:p>
          <a:p>
            <a:pPr lvl="1"/>
            <a:r>
              <a:rPr lang="en-US" sz="2000" dirty="0" smtClean="0"/>
              <a:t>Drift Chamber Offset</a:t>
            </a:r>
            <a:endParaRPr lang="en-US" sz="2000" dirty="0" smtClean="0"/>
          </a:p>
          <a:p>
            <a:r>
              <a:rPr lang="en-US" sz="2400" dirty="0" smtClean="0"/>
              <a:t>Efficiencies</a:t>
            </a:r>
          </a:p>
          <a:p>
            <a:pPr lvl="1"/>
            <a:r>
              <a:rPr lang="en-US" sz="2000" dirty="0" smtClean="0"/>
              <a:t>Tracking, Triggering, </a:t>
            </a:r>
            <a:r>
              <a:rPr lang="en-US" sz="2000" dirty="0" err="1" smtClean="0"/>
              <a:t>Deadtime</a:t>
            </a:r>
            <a:r>
              <a:rPr lang="en-US" sz="2000" dirty="0" smtClean="0"/>
              <a:t> – Well known</a:t>
            </a:r>
          </a:p>
          <a:p>
            <a:pPr lvl="1"/>
            <a:r>
              <a:rPr lang="en-US" sz="2000" dirty="0" smtClean="0"/>
              <a:t>Target Length </a:t>
            </a:r>
            <a:r>
              <a:rPr lang="en-US" sz="2000" dirty="0" smtClean="0"/>
              <a:t>Correction</a:t>
            </a:r>
            <a:endParaRPr lang="en-US" sz="2000" dirty="0" smtClean="0"/>
          </a:p>
          <a:p>
            <a:pPr lvl="1"/>
            <a:r>
              <a:rPr lang="en-US" sz="2000" dirty="0" smtClean="0"/>
              <a:t>Proton </a:t>
            </a:r>
            <a:r>
              <a:rPr lang="en-US" sz="2000" dirty="0" err="1" smtClean="0"/>
              <a:t>Absorbtion</a:t>
            </a:r>
            <a:endParaRPr lang="en-US" sz="2000" dirty="0" smtClean="0"/>
          </a:p>
          <a:p>
            <a:pPr lvl="1"/>
            <a:r>
              <a:rPr lang="en-US" sz="2000" dirty="0" smtClean="0"/>
              <a:t>Particle Identification</a:t>
            </a:r>
          </a:p>
          <a:p>
            <a:pPr lvl="2"/>
            <a:r>
              <a:rPr lang="en-US" sz="1800" dirty="0" smtClean="0"/>
              <a:t>Time-of-Flight cuts</a:t>
            </a:r>
          </a:p>
          <a:p>
            <a:pPr lvl="2"/>
            <a:r>
              <a:rPr lang="en-US" sz="1800" dirty="0" err="1" smtClean="0"/>
              <a:t>Aerogel</a:t>
            </a:r>
            <a:r>
              <a:rPr lang="en-US" sz="1800" dirty="0" smtClean="0"/>
              <a:t> cut</a:t>
            </a:r>
          </a:p>
          <a:p>
            <a:r>
              <a:rPr lang="en-US" sz="2400" dirty="0" smtClean="0"/>
              <a:t>Resolution Mismatch</a:t>
            </a:r>
          </a:p>
          <a:p>
            <a:pPr lvl="1"/>
            <a:r>
              <a:rPr lang="en-US" sz="2000" dirty="0" smtClean="0"/>
              <a:t>Smearing, Non-Gaussian Tails</a:t>
            </a:r>
          </a:p>
          <a:p>
            <a:pPr lvl="1"/>
            <a:r>
              <a:rPr lang="en-US" sz="2000" dirty="0" smtClean="0"/>
              <a:t>Finalize </a:t>
            </a:r>
            <a:r>
              <a:rPr lang="el-GR" sz="2000" dirty="0" smtClean="0"/>
              <a:t>Δ</a:t>
            </a:r>
            <a:r>
              <a:rPr lang="en-US" sz="2000" i="1" dirty="0" smtClean="0"/>
              <a:t>p</a:t>
            </a:r>
            <a:r>
              <a:rPr lang="en-US" sz="2000" dirty="0" smtClean="0"/>
              <a:t> </a:t>
            </a:r>
            <a:r>
              <a:rPr lang="en-US" sz="2000" dirty="0" smtClean="0"/>
              <a:t>cuts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Drift Chamber Offsets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1981200"/>
            <a:ext cx="4191000" cy="4114800"/>
          </a:xfrm>
        </p:spPr>
        <p:txBody>
          <a:bodyPr/>
          <a:lstStyle/>
          <a:p>
            <a:r>
              <a:rPr lang="en-US" dirty="0" smtClean="0"/>
              <a:t>Shoulder in </a:t>
            </a:r>
            <a:r>
              <a:rPr lang="en-US" dirty="0" err="1" smtClean="0"/>
              <a:t>yptar</a:t>
            </a:r>
            <a:r>
              <a:rPr lang="en-US" dirty="0" smtClean="0"/>
              <a:t> distribution</a:t>
            </a:r>
          </a:p>
          <a:p>
            <a:pPr eaLnBrk="1" hangingPunct="1"/>
            <a:r>
              <a:rPr lang="en-US" sz="2800" dirty="0" smtClean="0"/>
              <a:t>Examined in thin-foil and sieve slit targets</a:t>
            </a:r>
          </a:p>
          <a:p>
            <a:pPr eaLnBrk="1" hangingPunct="1"/>
            <a:r>
              <a:rPr lang="en-US" sz="2800" dirty="0" smtClean="0"/>
              <a:t>Small resolution improvement</a:t>
            </a:r>
          </a:p>
          <a:p>
            <a:pPr eaLnBrk="1" hangingPunct="1"/>
            <a:r>
              <a:rPr lang="en-US" sz="2800" dirty="0" smtClean="0"/>
              <a:t>Now included in Replay</a:t>
            </a:r>
          </a:p>
        </p:txBody>
      </p:sp>
      <p:pic>
        <p:nvPicPr>
          <p:cNvPr id="7172" name="Picture 6" descr="C:\Documents and Settings\Redglasses\Desktop\dc offset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419100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 Length Correction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4cm cylindrical target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Off-center beam leads to a </a:t>
            </a:r>
            <a:br>
              <a:rPr lang="en-US" sz="2000" dirty="0"/>
            </a:br>
            <a:r>
              <a:rPr lang="en-US" sz="2000" dirty="0"/>
              <a:t>shortened target and lower yield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Beam is </a:t>
            </a:r>
            <a:r>
              <a:rPr lang="en-US" sz="2000" dirty="0" err="1"/>
              <a:t>rastered</a:t>
            </a:r>
            <a:r>
              <a:rPr lang="en-US" sz="2000" dirty="0"/>
              <a:t> 1mm to </a:t>
            </a:r>
            <a:br>
              <a:rPr lang="en-US" sz="2000" dirty="0"/>
            </a:br>
            <a:r>
              <a:rPr lang="en-US" sz="2000" dirty="0"/>
              <a:t>either side of the center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Survey runs done at different </a:t>
            </a:r>
            <a:br>
              <a:rPr lang="en-US" sz="2400" dirty="0"/>
            </a:br>
            <a:r>
              <a:rPr lang="en-US" sz="2400" dirty="0"/>
              <a:t>beam positions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Fit to the yields gives </a:t>
            </a:r>
            <a:br>
              <a:rPr lang="en-US" sz="2000" dirty="0"/>
            </a:br>
            <a:r>
              <a:rPr lang="en-US" sz="2000" dirty="0"/>
              <a:t>the beam offset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Beam positioned around +1mm during data collection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Shows a </a:t>
            </a:r>
            <a:r>
              <a:rPr lang="en-US" sz="2400" dirty="0"/>
              <a:t>half-percent reduction in yield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21508" name="Picture 4" descr="C:\Documents and Settings\Redglasses\My Documents\Work\TPE\figures\update oct 09\cryo_pos_scan_fi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133600"/>
            <a:ext cx="3976688" cy="2697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8651</TotalTime>
  <Words>691</Words>
  <Application>Microsoft Office PowerPoint</Application>
  <PresentationFormat>On-screen Show (4:3)</PresentationFormat>
  <Paragraphs>167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Rosen07 Two-Photon Exchange Status Update</vt:lpstr>
      <vt:lpstr>Rosenbluth 2007 JLab E05-017</vt:lpstr>
      <vt:lpstr>Rosenbluth 2007</vt:lpstr>
      <vt:lpstr>Rosenbluth 2007</vt:lpstr>
      <vt:lpstr>Elastic Spectrum</vt:lpstr>
      <vt:lpstr>Analysis Steps</vt:lpstr>
      <vt:lpstr>Current Status</vt:lpstr>
      <vt:lpstr>Drift Chamber Offsets</vt:lpstr>
      <vt:lpstr>Target Length Correction</vt:lpstr>
      <vt:lpstr>ToF Cut Efficiency</vt:lpstr>
      <vt:lpstr>ToF High Side</vt:lpstr>
      <vt:lpstr>ToF Low Side</vt:lpstr>
      <vt:lpstr>ToF Low Tail</vt:lpstr>
      <vt:lpstr>Aerogel Cut Efficiency</vt:lpstr>
      <vt:lpstr>Resolution Mismatch</vt:lpstr>
      <vt:lpstr>Non-Gaussian Tails</vt:lpstr>
      <vt:lpstr>Momentum Cuts</vt:lpstr>
      <vt:lpstr>Missing Efficiencies</vt:lpstr>
      <vt:lpstr>Finally</vt:lpstr>
    </vt:vector>
  </TitlesOfParts>
  <Company>Northwestern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Rosen07 Status Update</dc:title>
  <dc:creator>James E. Johnson</dc:creator>
  <cp:lastModifiedBy>Mym</cp:lastModifiedBy>
  <cp:revision>181</cp:revision>
  <dcterms:created xsi:type="dcterms:W3CDTF">2009-02-26T08:20:04Z</dcterms:created>
  <dcterms:modified xsi:type="dcterms:W3CDTF">2010-01-22T18:18:52Z</dcterms:modified>
</cp:coreProperties>
</file>