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80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1" r:id="rId3"/>
    <p:sldMasterId id="2147483660" r:id="rId4"/>
    <p:sldMasterId id="2147483667" r:id="rId5"/>
    <p:sldMasterId id="2147484404" r:id="rId6"/>
    <p:sldMasterId id="2147485026" r:id="rId7"/>
    <p:sldMasterId id="2147485027" r:id="rId8"/>
    <p:sldMasterId id="2147485028" r:id="rId9"/>
    <p:sldMasterId id="2147485140" r:id="rId10"/>
    <p:sldMasterId id="2147485152" r:id="rId11"/>
    <p:sldMasterId id="2147485164" r:id="rId12"/>
    <p:sldMasterId id="2147485176" r:id="rId13"/>
    <p:sldMasterId id="2147485236" r:id="rId14"/>
    <p:sldMasterId id="2147485248" r:id="rId15"/>
    <p:sldMasterId id="2147485260" r:id="rId16"/>
    <p:sldMasterId id="2147485272" r:id="rId17"/>
  </p:sldMasterIdLst>
  <p:notesMasterIdLst>
    <p:notesMasterId r:id="rId62"/>
  </p:notesMasterIdLst>
  <p:handoutMasterIdLst>
    <p:handoutMasterId r:id="rId63"/>
  </p:handoutMasterIdLst>
  <p:sldIdLst>
    <p:sldId id="256" r:id="rId18"/>
    <p:sldId id="937" r:id="rId19"/>
    <p:sldId id="885" r:id="rId20"/>
    <p:sldId id="852" r:id="rId21"/>
    <p:sldId id="543" r:id="rId22"/>
    <p:sldId id="909" r:id="rId23"/>
    <p:sldId id="943" r:id="rId24"/>
    <p:sldId id="945" r:id="rId25"/>
    <p:sldId id="944" r:id="rId26"/>
    <p:sldId id="907" r:id="rId27"/>
    <p:sldId id="908" r:id="rId28"/>
    <p:sldId id="910" r:id="rId29"/>
    <p:sldId id="823" r:id="rId30"/>
    <p:sldId id="911" r:id="rId31"/>
    <p:sldId id="947" r:id="rId32"/>
    <p:sldId id="938" r:id="rId33"/>
    <p:sldId id="966" r:id="rId34"/>
    <p:sldId id="967" r:id="rId35"/>
    <p:sldId id="913" r:id="rId36"/>
    <p:sldId id="918" r:id="rId37"/>
    <p:sldId id="914" r:id="rId38"/>
    <p:sldId id="917" r:id="rId39"/>
    <p:sldId id="915" r:id="rId40"/>
    <p:sldId id="916" r:id="rId41"/>
    <p:sldId id="919" r:id="rId42"/>
    <p:sldId id="920" r:id="rId43"/>
    <p:sldId id="968" r:id="rId44"/>
    <p:sldId id="921" r:id="rId45"/>
    <p:sldId id="905" r:id="rId46"/>
    <p:sldId id="912" r:id="rId47"/>
    <p:sldId id="864" r:id="rId48"/>
    <p:sldId id="962" r:id="rId49"/>
    <p:sldId id="850" r:id="rId50"/>
    <p:sldId id="963" r:id="rId51"/>
    <p:sldId id="964" r:id="rId52"/>
    <p:sldId id="936" r:id="rId53"/>
    <p:sldId id="946" r:id="rId54"/>
    <p:sldId id="941" r:id="rId55"/>
    <p:sldId id="958" r:id="rId56"/>
    <p:sldId id="965" r:id="rId57"/>
    <p:sldId id="961" r:id="rId58"/>
    <p:sldId id="959" r:id="rId59"/>
    <p:sldId id="960" r:id="rId60"/>
    <p:sldId id="492" r:id="rId61"/>
  </p:sldIdLst>
  <p:sldSz cx="10058400" cy="6858000"/>
  <p:notesSz cx="7010400" cy="93964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i="1" kern="1200">
        <a:solidFill>
          <a:schemeClr val="tx2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i="1" kern="1200">
        <a:solidFill>
          <a:schemeClr val="tx2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i="1" kern="1200">
        <a:solidFill>
          <a:schemeClr val="tx2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i="1" kern="1200">
        <a:solidFill>
          <a:schemeClr val="tx2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i="1" kern="1200">
        <a:solidFill>
          <a:schemeClr val="tx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b="1" i="1" kern="1200">
        <a:solidFill>
          <a:schemeClr val="tx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b="1" i="1" kern="1200">
        <a:solidFill>
          <a:schemeClr val="tx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b="1" i="1" kern="1200">
        <a:solidFill>
          <a:schemeClr val="tx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b="1" i="1" kern="1200">
        <a:solidFill>
          <a:schemeClr val="tx2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990099"/>
    <a:srgbClr val="000066"/>
    <a:srgbClr val="FF9900"/>
    <a:srgbClr val="FF0000"/>
    <a:srgbClr val="FF3399"/>
    <a:srgbClr val="FF6699"/>
    <a:srgbClr val="FFFFCC"/>
    <a:srgbClr val="80808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66" autoAdjust="0"/>
    <p:restoredTop sz="94491" autoAdjust="0"/>
  </p:normalViewPr>
  <p:slideViewPr>
    <p:cSldViewPr snapToGrid="0">
      <p:cViewPr>
        <p:scale>
          <a:sx n="66" d="100"/>
          <a:sy n="66" d="100"/>
        </p:scale>
        <p:origin x="-1128" y="-120"/>
      </p:cViewPr>
      <p:guideLst>
        <p:guide orient="horz" pos="2160"/>
        <p:guide pos="3168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34" d="100"/>
          <a:sy n="34" d="100"/>
        </p:scale>
        <p:origin x="-1518" y="-90"/>
      </p:cViewPr>
      <p:guideLst>
        <p:guide orient="horz" pos="2960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63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61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tableStyles" Target="tableStyles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4" tIns="46102" rIns="92204" bIns="46102" numCol="1" anchor="t" anchorCtr="0" compatLnSpc="1">
            <a:prstTxWarp prst="textNoShape">
              <a:avLst/>
            </a:prstTxWarp>
          </a:bodyPr>
          <a:lstStyle>
            <a:lvl1pPr defTabSz="922338">
              <a:defRPr sz="12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4" tIns="46102" rIns="92204" bIns="46102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34450"/>
            <a:ext cx="3038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4" tIns="46102" rIns="92204" bIns="46102" numCol="1" anchor="b" anchorCtr="0" compatLnSpc="1">
            <a:prstTxWarp prst="textNoShape">
              <a:avLst/>
            </a:prstTxWarp>
          </a:bodyPr>
          <a:lstStyle>
            <a:lvl1pPr defTabSz="922338">
              <a:defRPr sz="12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934450"/>
            <a:ext cx="30384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4" tIns="46102" rIns="92204" bIns="46102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AED8247-45E6-4B1A-85CC-3838A47A2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92" tIns="46894" rIns="93792" bIns="46894" numCol="1" anchor="t" anchorCtr="0" compatLnSpc="1">
            <a:prstTxWarp prst="textNoShape">
              <a:avLst/>
            </a:prstTxWarp>
          </a:bodyPr>
          <a:lstStyle>
            <a:lvl1pPr defTabSz="938213">
              <a:defRPr sz="12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92" tIns="46894" rIns="93792" bIns="46894" numCol="1" anchor="t" anchorCtr="0" compatLnSpc="1">
            <a:prstTxWarp prst="textNoShape">
              <a:avLst/>
            </a:prstTxWarp>
          </a:bodyPr>
          <a:lstStyle>
            <a:lvl1pPr algn="r" defTabSz="938213">
              <a:defRPr sz="12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5513" y="704850"/>
            <a:ext cx="5164137" cy="35226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62463"/>
            <a:ext cx="514032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92" tIns="46894" rIns="93792" bIns="468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26513"/>
            <a:ext cx="30384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92" tIns="46894" rIns="93792" bIns="46894" numCol="1" anchor="b" anchorCtr="0" compatLnSpc="1">
            <a:prstTxWarp prst="textNoShape">
              <a:avLst/>
            </a:prstTxWarp>
          </a:bodyPr>
          <a:lstStyle>
            <a:lvl1pPr defTabSz="938213">
              <a:defRPr sz="12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926513"/>
            <a:ext cx="30384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92" tIns="46894" rIns="93792" bIns="46894" numCol="1" anchor="b" anchorCtr="0" compatLnSpc="1">
            <a:prstTxWarp prst="textNoShape">
              <a:avLst/>
            </a:prstTxWarp>
          </a:bodyPr>
          <a:lstStyle>
            <a:lvl1pPr algn="r" defTabSz="938213">
              <a:defRPr sz="12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54022DE-4F85-4315-B03A-C98944DA3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D1FD46-A971-4E53-B91A-A76CE33F592F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513" y="704850"/>
            <a:ext cx="5164137" cy="3522663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04850"/>
            <a:ext cx="5168900" cy="3524250"/>
          </a:xfrm>
          <a:ln/>
        </p:spPr>
      </p:sp>
      <p:sp>
        <p:nvSpPr>
          <p:cNvPr id="601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64050"/>
            <a:ext cx="5607050" cy="4227513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04850"/>
            <a:ext cx="5168900" cy="3524250"/>
          </a:xfrm>
          <a:ln/>
        </p:spPr>
      </p:sp>
      <p:sp>
        <p:nvSpPr>
          <p:cNvPr id="601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64050"/>
            <a:ext cx="5607050" cy="4227513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04850"/>
            <a:ext cx="5168900" cy="3524250"/>
          </a:xfrm>
          <a:ln/>
        </p:spPr>
      </p:sp>
      <p:sp>
        <p:nvSpPr>
          <p:cNvPr id="601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64050"/>
            <a:ext cx="5607050" cy="4227513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04850"/>
            <a:ext cx="5168900" cy="3524250"/>
          </a:xfrm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64050"/>
            <a:ext cx="5607050" cy="4227513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0E6734-BDF2-45F3-BE01-EDEF586863E9}" type="slidenum">
              <a:rPr lang="en-US" smtClean="0">
                <a:solidFill>
                  <a:srgbClr val="1F497D"/>
                </a:solidFill>
              </a:rPr>
              <a:pPr/>
              <a:t>15</a:t>
            </a:fld>
            <a:endParaRPr lang="en-US" smtClean="0">
              <a:solidFill>
                <a:srgbClr val="1F497D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941388"/>
            <a:ext cx="4716462" cy="3217862"/>
          </a:xfrm>
          <a:solidFill>
            <a:srgbClr val="FFFFFF"/>
          </a:solidFill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8388" y="4473575"/>
            <a:ext cx="4876800" cy="182563"/>
          </a:xfrm>
          <a:noFill/>
          <a:ln/>
        </p:spPr>
        <p:txBody>
          <a:bodyPr lIns="0" tIns="0" rIns="0" bIns="0">
            <a:spAutoFit/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0" y="704850"/>
            <a:ext cx="5168900" cy="3524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OK. now</a:t>
            </a:r>
            <a:r>
              <a:rPr lang="en-US" altLang="zh-CN" baseline="0" dirty="0" smtClean="0"/>
              <a:t> let’s see why we need a polarized 3He target.</a:t>
            </a:r>
          </a:p>
          <a:p>
            <a:r>
              <a:rPr lang="en-US" altLang="zh-CN" dirty="0" smtClean="0"/>
              <a:t>First of</a:t>
            </a:r>
            <a:r>
              <a:rPr lang="en-US" altLang="zh-CN" baseline="0" dirty="0" smtClean="0"/>
              <a:t> all, the polarized targets bring us important information about nucleon spin structure, they can also help us precisely measure the nucleon form factors and of course many other physics</a:t>
            </a:r>
          </a:p>
          <a:p>
            <a:r>
              <a:rPr lang="en-US" altLang="zh-CN" baseline="0" dirty="0" smtClean="0"/>
              <a:t>To understand the contributions of quarks of different flavor to the nucleon structure, it’s crucial to have data from both proton and neutron targets.</a:t>
            </a:r>
          </a:p>
          <a:p>
            <a:r>
              <a:rPr lang="en-US" altLang="zh-CN" baseline="0" dirty="0" smtClean="0"/>
              <a:t>And for a polarized neutron target, polarized 3he and deuteron are two good options.</a:t>
            </a:r>
          </a:p>
          <a:p>
            <a:r>
              <a:rPr lang="en-US" altLang="zh-CN" baseline="0" dirty="0" smtClean="0"/>
              <a:t>As we know for 3he nucleus, it has two protons and a signal neutron. The S state dominates the 3he wave function, which means that the two protons tend to form a pair with total spin equal to 0. Therefore most of the 3He spin is carried by the single neutron and that’s why we call polarized 3he a very good effective polarized neutron target!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74343B-4568-47F0-A939-2E447B0DC22D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0" y="704850"/>
            <a:ext cx="5168900" cy="3524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34361" indent="-234361">
              <a:buAutoNum type="arabicPeriod"/>
            </a:pPr>
            <a:r>
              <a:rPr lang="en-US" baseline="0" dirty="0" smtClean="0"/>
              <a:t>Here is the picture of a 3He cell we use in Jefferson Lab. It has two parts. The Top part is the 3 inch spherical pumping chamber where the spin exchange optical pumping happens. The lower part is the 40 cm long target chamber where electron beam passes through. </a:t>
            </a:r>
          </a:p>
          <a:p>
            <a:pPr marL="234361" indent="-234361">
              <a:buAutoNum type="arabicPeriod"/>
            </a:pPr>
            <a:r>
              <a:rPr lang="en-US" baseline="0" dirty="0" smtClean="0"/>
              <a:t>The cell filled with 10 </a:t>
            </a:r>
            <a:r>
              <a:rPr lang="en-US" baseline="0" dirty="0" err="1" smtClean="0"/>
              <a:t>atm</a:t>
            </a:r>
            <a:r>
              <a:rPr lang="en-US" baseline="0" dirty="0" smtClean="0"/>
              <a:t> 3He, other than </a:t>
            </a:r>
            <a:r>
              <a:rPr lang="en-US" baseline="0" dirty="0" err="1" smtClean="0"/>
              <a:t>Rb</a:t>
            </a:r>
            <a:r>
              <a:rPr lang="en-US" baseline="0" dirty="0" smtClean="0"/>
              <a:t> and K, a little bit N2 is added as well to increase the optical pumping efficiency.</a:t>
            </a:r>
          </a:p>
          <a:p>
            <a:pPr marL="234361" indent="-234361">
              <a:buAutoNum type="arabicPeriod"/>
            </a:pPr>
            <a:r>
              <a:rPr lang="en-US" baseline="0" dirty="0" smtClean="0"/>
              <a:t>The pumping chamber is put in a oven and heated it up to 230 degrees to get enough amount of alkali vapor.</a:t>
            </a:r>
          </a:p>
          <a:p>
            <a:pPr marL="234361" indent="-234361">
              <a:buAutoNum type="arabicPeriod"/>
            </a:pPr>
            <a:r>
              <a:rPr lang="en-US" baseline="0" dirty="0" smtClean="0"/>
              <a:t>The whole target was put in a uniform 25 G magnetic field, and a circular polarized high power laser was shot to the pumping chamber.</a:t>
            </a:r>
          </a:p>
          <a:p>
            <a:pPr marL="234361" indent="-234361">
              <a:buAutoNum type="arabicPeriod"/>
            </a:pPr>
            <a:r>
              <a:rPr lang="en-US" baseline="0" dirty="0" smtClean="0"/>
              <a:t>The laser is  795 nm which is the wavelength of </a:t>
            </a:r>
            <a:r>
              <a:rPr lang="en-US" baseline="0" dirty="0" err="1" smtClean="0"/>
              <a:t>Rb</a:t>
            </a:r>
            <a:r>
              <a:rPr lang="en-US" baseline="0" dirty="0" smtClean="0"/>
              <a:t> D1 transition.</a:t>
            </a:r>
          </a:p>
          <a:p>
            <a:pPr marL="234361" indent="-234361">
              <a:buAutoNum type="arabicPeriod"/>
            </a:pPr>
            <a:r>
              <a:rPr lang="en-US" baseline="0" dirty="0" smtClean="0"/>
              <a:t>With this cell, we have so far taken up to 15 uA electron with a luminosity of 10 to the 36 nuclei per cm 2 per s. which is a world record!</a:t>
            </a:r>
          </a:p>
          <a:p>
            <a:pPr marL="234361" indent="-234361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09059-8737-4E1D-B3DF-F2E85015BBA6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5513" y="704850"/>
            <a:ext cx="5164137" cy="3522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4022DE-4F85-4315-B03A-C98944DA3D1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04850"/>
            <a:ext cx="5168900" cy="3524250"/>
          </a:xfrm>
          <a:ln/>
        </p:spPr>
      </p:sp>
      <p:sp>
        <p:nvSpPr>
          <p:cNvPr id="614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64050"/>
            <a:ext cx="5607050" cy="4227513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04850"/>
            <a:ext cx="5168900" cy="3524250"/>
          </a:xfrm>
          <a:ln/>
        </p:spPr>
      </p:sp>
      <p:sp>
        <p:nvSpPr>
          <p:cNvPr id="601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64050"/>
            <a:ext cx="5607050" cy="4227513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04850"/>
            <a:ext cx="5168900" cy="3524250"/>
          </a:xfrm>
          <a:ln/>
        </p:spPr>
      </p:sp>
      <p:sp>
        <p:nvSpPr>
          <p:cNvPr id="601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64050"/>
            <a:ext cx="5607050" cy="4227513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070" y="2569094"/>
            <a:ext cx="8550275" cy="5926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132" y="3886200"/>
            <a:ext cx="704215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54634" y="125427"/>
            <a:ext cx="692933" cy="61483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" y="125427"/>
            <a:ext cx="7391401" cy="61483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J.P. Chen, Hall A06</a:t>
            </a:r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070" y="2569094"/>
            <a:ext cx="8550275" cy="5926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132" y="3886200"/>
            <a:ext cx="704215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42" y="4406914"/>
            <a:ext cx="85486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42" y="2906713"/>
            <a:ext cx="85486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31878"/>
            <a:ext cx="4953000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5" y="1031878"/>
            <a:ext cx="4953000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5" y="549794"/>
            <a:ext cx="9051925" cy="5926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535113"/>
            <a:ext cx="44434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174875"/>
            <a:ext cx="44434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0167" y="1535113"/>
            <a:ext cx="4445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0167" y="2174875"/>
            <a:ext cx="4445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5" y="719314"/>
            <a:ext cx="3308350" cy="71579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238" y="273064"/>
            <a:ext cx="5622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45" y="1435103"/>
            <a:ext cx="33083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682" y="4959316"/>
            <a:ext cx="6035675" cy="4080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682" y="612775"/>
            <a:ext cx="603567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682" y="5367338"/>
            <a:ext cx="603567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54634" y="125427"/>
            <a:ext cx="692933" cy="61483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" y="125427"/>
            <a:ext cx="7391401" cy="61483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54634" y="125427"/>
            <a:ext cx="692933" cy="61483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" y="125427"/>
            <a:ext cx="7391401" cy="61483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070" y="2569094"/>
            <a:ext cx="8550275" cy="5926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132" y="3886200"/>
            <a:ext cx="704215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42" y="4406914"/>
            <a:ext cx="85486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42" y="2906713"/>
            <a:ext cx="85486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31878"/>
            <a:ext cx="4953000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5" y="1031878"/>
            <a:ext cx="4953000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5" y="549794"/>
            <a:ext cx="9051925" cy="5926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535113"/>
            <a:ext cx="44434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174875"/>
            <a:ext cx="44434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0167" y="1535113"/>
            <a:ext cx="4445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0167" y="2174875"/>
            <a:ext cx="4445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5" y="719314"/>
            <a:ext cx="3308350" cy="71579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238" y="273064"/>
            <a:ext cx="5622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45" y="1435103"/>
            <a:ext cx="33083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070" y="2569094"/>
            <a:ext cx="8550275" cy="5926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132" y="3886200"/>
            <a:ext cx="704215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682" y="4959316"/>
            <a:ext cx="6035675" cy="4080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682" y="612775"/>
            <a:ext cx="603567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682" y="5367338"/>
            <a:ext cx="603567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54634" y="125427"/>
            <a:ext cx="692933" cy="61483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" y="125427"/>
            <a:ext cx="7391401" cy="61483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070" y="2569094"/>
            <a:ext cx="8550275" cy="5926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132" y="3886200"/>
            <a:ext cx="704215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42" y="4406914"/>
            <a:ext cx="85486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42" y="2906713"/>
            <a:ext cx="85486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31878"/>
            <a:ext cx="4953000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5" y="1031878"/>
            <a:ext cx="4953000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5" y="549794"/>
            <a:ext cx="9051925" cy="5926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535113"/>
            <a:ext cx="44434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174875"/>
            <a:ext cx="44434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0167" y="1535113"/>
            <a:ext cx="4445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0167" y="2174875"/>
            <a:ext cx="4445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5" y="719314"/>
            <a:ext cx="3308350" cy="71579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238" y="273064"/>
            <a:ext cx="5622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45" y="1435103"/>
            <a:ext cx="33083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682" y="4959316"/>
            <a:ext cx="6035675" cy="4080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682" y="612775"/>
            <a:ext cx="603567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682" y="5367338"/>
            <a:ext cx="603567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54634" y="125427"/>
            <a:ext cx="692933" cy="61483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" y="125427"/>
            <a:ext cx="7391401" cy="61483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070" y="2569094"/>
            <a:ext cx="8550275" cy="5926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132" y="3886200"/>
            <a:ext cx="704215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42" y="4406914"/>
            <a:ext cx="85486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42" y="2906713"/>
            <a:ext cx="85486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31878"/>
            <a:ext cx="4953000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5" y="1031878"/>
            <a:ext cx="4953000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5" y="549794"/>
            <a:ext cx="9051925" cy="5926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535113"/>
            <a:ext cx="44434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174875"/>
            <a:ext cx="44434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0167" y="1535113"/>
            <a:ext cx="4445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0167" y="2174875"/>
            <a:ext cx="4445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42" y="4406914"/>
            <a:ext cx="85486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42" y="2906713"/>
            <a:ext cx="85486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5" y="719314"/>
            <a:ext cx="3308350" cy="71579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238" y="273064"/>
            <a:ext cx="5622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45" y="1435103"/>
            <a:ext cx="33083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682" y="4959316"/>
            <a:ext cx="6035675" cy="4080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682" y="612775"/>
            <a:ext cx="603567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682" y="5367338"/>
            <a:ext cx="603567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54634" y="125427"/>
            <a:ext cx="692933" cy="61483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" y="125427"/>
            <a:ext cx="7391401" cy="61483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070" y="2569094"/>
            <a:ext cx="8550275" cy="5926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132" y="3886200"/>
            <a:ext cx="704215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42" y="4406914"/>
            <a:ext cx="85486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42" y="2906713"/>
            <a:ext cx="85486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31878"/>
            <a:ext cx="4953000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5" y="1031878"/>
            <a:ext cx="4953000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5" y="549794"/>
            <a:ext cx="9051925" cy="5926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535113"/>
            <a:ext cx="44434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174875"/>
            <a:ext cx="44434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0167" y="1535113"/>
            <a:ext cx="4445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0167" y="2174875"/>
            <a:ext cx="4445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31878"/>
            <a:ext cx="4953000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5" y="1031878"/>
            <a:ext cx="4953000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5" y="719314"/>
            <a:ext cx="3308350" cy="71579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238" y="273064"/>
            <a:ext cx="5622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45" y="1435103"/>
            <a:ext cx="33083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682" y="4959316"/>
            <a:ext cx="6035675" cy="4080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682" y="612775"/>
            <a:ext cx="603567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682" y="5367338"/>
            <a:ext cx="603567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54634" y="125427"/>
            <a:ext cx="692933" cy="61483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" y="125427"/>
            <a:ext cx="7391401" cy="61483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100584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053328"/>
            <a:ext cx="2464308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95067" y="6044184"/>
            <a:ext cx="7463333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598420" y="4038600"/>
            <a:ext cx="7124700" cy="1828800"/>
          </a:xfrm>
        </p:spPr>
        <p:txBody>
          <a:bodyPr anchor="b"/>
          <a:lstStyle>
            <a:lvl1pPr>
              <a:defRPr cap="all" baseline="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598420" y="6050037"/>
            <a:ext cx="737616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3820" y="6068699"/>
            <a:ext cx="226314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5/31/2010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598425" y="236553"/>
            <a:ext cx="6149652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EEECE1"/>
                </a:solidFill>
              </a:rPr>
              <a:t>Polarized 3He at Jefferson Lab          Yi Qiang          MENU2010</a:t>
            </a:r>
            <a:endParaRPr lang="en-US">
              <a:solidFill>
                <a:srgbClr val="EEECE1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801100" y="228600"/>
            <a:ext cx="92202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EEECE1"/>
                </a:solidFill>
              </a:rPr>
              <a:pPr/>
              <a:t>‹#›</a:t>
            </a:fld>
            <a:endParaRPr lang="en-US">
              <a:solidFill>
                <a:srgbClr val="EEECE1"/>
              </a:solidFill>
            </a:endParaRPr>
          </a:p>
        </p:txBody>
      </p:sp>
      <p:pic>
        <p:nvPicPr>
          <p:cNvPr id="13" name="Picture 12" descr="JLab_logo_blac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2514601" cy="716280"/>
          </a:xfrm>
          <a:prstGeom prst="rect">
            <a:avLst/>
          </a:prstGeom>
        </p:spPr>
      </p:pic>
      <p:pic>
        <p:nvPicPr>
          <p:cNvPr id="12" name="Picture 11" descr="JLab_logo_blac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2514601" cy="716280"/>
          </a:xfrm>
          <a:prstGeom prst="rect">
            <a:avLst/>
          </a:prstGeom>
        </p:spPr>
      </p:pic>
      <p:pic>
        <p:nvPicPr>
          <p:cNvPr id="14" name="Picture 13" descr="JLab_logo_blac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2514601" cy="71628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228600"/>
            <a:ext cx="9139733" cy="6858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F497D"/>
                </a:solidFill>
              </a:rPr>
              <a:t>5/31/2010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>
                <a:solidFill>
                  <a:srgbClr val="1F497D"/>
                </a:solidFill>
              </a:rPr>
              <a:t>Polarized 3He at Jefferson Lab          Yi Qiang          MENU2010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502921" y="1066800"/>
            <a:ext cx="9139733" cy="5257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8765" y="2743200"/>
            <a:ext cx="783542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00584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42494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8760" y="1600200"/>
            <a:ext cx="854964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 dirty="0">
              <a:solidFill>
                <a:prstClr val="white"/>
              </a:solidFill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760" y="1600200"/>
            <a:ext cx="8382000" cy="990600"/>
          </a:xfrm>
        </p:spPr>
        <p:txBody>
          <a:bodyPr>
            <a:normAutofit/>
          </a:bodyPr>
          <a:lstStyle>
            <a:lvl1pPr algn="l">
              <a:buNone/>
              <a:defRPr sz="40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F497D"/>
                </a:solidFill>
              </a:rPr>
              <a:t>5/31/2010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42494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1F497D"/>
                </a:solidFill>
              </a:rPr>
              <a:t>Polarized 3He at Jefferson Lab          Yi Qiang          MENU2010</a:t>
            </a:r>
            <a:endParaRPr lang="en-US">
              <a:solidFill>
                <a:srgbClr val="1F497D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502920" y="1066800"/>
            <a:ext cx="4442460" cy="5257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196848" y="1066800"/>
            <a:ext cx="4442459" cy="5257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r>
              <a:rPr lang="en-US" smtClean="0">
                <a:solidFill>
                  <a:srgbClr val="1F497D"/>
                </a:solidFill>
              </a:rPr>
              <a:t>5/31/2010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>
                <a:solidFill>
                  <a:srgbClr val="1F497D"/>
                </a:solidFill>
              </a:rPr>
              <a:t>Polarized 3He at Jefferson Lab          Yi Qiang          MENU2010</a:t>
            </a:r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5" y="549794"/>
            <a:ext cx="9051925" cy="5926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535113"/>
            <a:ext cx="44434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174875"/>
            <a:ext cx="44434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0167" y="1535113"/>
            <a:ext cx="4445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0167" y="2174875"/>
            <a:ext cx="4445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228600"/>
            <a:ext cx="9052560" cy="6858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86740" y="1905000"/>
            <a:ext cx="435864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196840" y="1905000"/>
            <a:ext cx="435864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r>
              <a:rPr lang="en-US" smtClean="0">
                <a:solidFill>
                  <a:srgbClr val="1F497D"/>
                </a:solidFill>
              </a:rPr>
              <a:t>5/31/2010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>
                <a:solidFill>
                  <a:srgbClr val="1F497D"/>
                </a:solidFill>
              </a:rPr>
              <a:t>Polarized 3He at Jefferson Lab          Yi Qiang          MENU2010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586740" y="1143000"/>
            <a:ext cx="435864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5196840" y="1143000"/>
            <a:ext cx="435864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F497D"/>
                </a:solidFill>
              </a:rPr>
              <a:t>5/31/2010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F497D"/>
                </a:solidFill>
              </a:rPr>
              <a:t>Polarized 3He at Jefferson Lab          Yi Qiang          MENU2010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F497D"/>
                </a:solidFill>
              </a:rPr>
              <a:t>5/31/2010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F497D"/>
                </a:solidFill>
              </a:rPr>
              <a:t>Polarized 3He at Jefferson Lab          Yi Qiang          MENU2010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24600"/>
            <a:ext cx="58674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228600"/>
            <a:ext cx="9052560" cy="685800"/>
          </a:xfrm>
        </p:spPr>
        <p:txBody>
          <a:bodyPr anchor="ctr">
            <a:noAutofit/>
          </a:bodyPr>
          <a:lstStyle>
            <a:lvl1pPr algn="l">
              <a:buNone/>
              <a:defRPr sz="36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F497D"/>
                </a:solidFill>
              </a:rPr>
              <a:t>5/31/2010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F497D"/>
                </a:solidFill>
              </a:rPr>
              <a:t>Polarized 3He at Jefferson Lab          Yi Qiang          MENU2010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0560" y="1295400"/>
            <a:ext cx="1760220" cy="48006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598420" y="1295400"/>
            <a:ext cx="7040880" cy="4876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60220" y="5486400"/>
            <a:ext cx="804672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10058" y="4572000"/>
            <a:ext cx="100584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0058" y="4663440"/>
            <a:ext cx="160934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99870" y="4654296"/>
            <a:ext cx="8358530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0220" y="4648200"/>
            <a:ext cx="804672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592580" y="0"/>
            <a:ext cx="11064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873240" y="6248415"/>
            <a:ext cx="2933700" cy="365125"/>
          </a:xfrm>
        </p:spPr>
        <p:txBody>
          <a:bodyPr rtlCol="0"/>
          <a:lstStyle/>
          <a:p>
            <a:r>
              <a:rPr lang="en-US" smtClean="0">
                <a:solidFill>
                  <a:srgbClr val="1F497D"/>
                </a:solidFill>
              </a:rPr>
              <a:t>5/31/2010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59258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760220" y="6248221"/>
            <a:ext cx="5029200" cy="365125"/>
          </a:xfrm>
        </p:spPr>
        <p:txBody>
          <a:bodyPr rtlCol="0"/>
          <a:lstStyle/>
          <a:p>
            <a:r>
              <a:rPr lang="en-US" smtClean="0">
                <a:solidFill>
                  <a:srgbClr val="1F497D"/>
                </a:solidFill>
              </a:rPr>
              <a:t>Polarized 3He at Jefferson Lab          Yi Qiang          MENU2010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16634" y="0"/>
            <a:ext cx="8341766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F497D"/>
                </a:solidFill>
              </a:rPr>
              <a:t>5/31/2010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F497D"/>
                </a:solidFill>
              </a:rPr>
              <a:t>Polarized 3He at Jefferson Lab          Yi Qiang          MENU2010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08520" y="609615"/>
            <a:ext cx="226314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609600"/>
            <a:ext cx="611886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8520" y="6248417"/>
            <a:ext cx="2430780" cy="365125"/>
          </a:xfrm>
        </p:spPr>
        <p:txBody>
          <a:bodyPr/>
          <a:lstStyle/>
          <a:p>
            <a:r>
              <a:rPr lang="en-US" smtClean="0">
                <a:solidFill>
                  <a:srgbClr val="1F497D"/>
                </a:solidFill>
              </a:rPr>
              <a:t>5/31/2010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2930" y="6248222"/>
            <a:ext cx="6130831" cy="365125"/>
          </a:xfrm>
        </p:spPr>
        <p:txBody>
          <a:bodyPr/>
          <a:lstStyle/>
          <a:p>
            <a:r>
              <a:rPr lang="en-US" smtClean="0">
                <a:solidFill>
                  <a:srgbClr val="1F497D"/>
                </a:solidFill>
              </a:rPr>
              <a:t>Polarized 3He at Jefferson Lab          Yi Qiang          MENU2010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705950" y="0"/>
            <a:ext cx="352044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56242" y="609600"/>
            <a:ext cx="25146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56242" y="0"/>
            <a:ext cx="25146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6615272" y="132238"/>
            <a:ext cx="533400" cy="2689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100584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053328"/>
            <a:ext cx="2464308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95067" y="6044184"/>
            <a:ext cx="7463333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598420" y="4038600"/>
            <a:ext cx="7124700" cy="1828800"/>
          </a:xfrm>
        </p:spPr>
        <p:txBody>
          <a:bodyPr anchor="b"/>
          <a:lstStyle>
            <a:lvl1pPr>
              <a:defRPr cap="all" baseline="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598420" y="6050037"/>
            <a:ext cx="737616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3820" y="6068699"/>
            <a:ext cx="226314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5/31/2010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598423" y="236543"/>
            <a:ext cx="6149652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EEECE1"/>
                </a:solidFill>
              </a:rPr>
              <a:t>Polarized 3He at Jefferson Lab          Yi Qiang          MENU2010</a:t>
            </a:r>
            <a:endParaRPr lang="en-US">
              <a:solidFill>
                <a:srgbClr val="EEECE1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801100" y="228600"/>
            <a:ext cx="92202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EEECE1"/>
                </a:solidFill>
              </a:rPr>
              <a:pPr/>
              <a:t>‹#›</a:t>
            </a:fld>
            <a:endParaRPr lang="en-US">
              <a:solidFill>
                <a:srgbClr val="EEECE1"/>
              </a:solidFill>
            </a:endParaRPr>
          </a:p>
        </p:txBody>
      </p:sp>
      <p:pic>
        <p:nvPicPr>
          <p:cNvPr id="13" name="Picture 12" descr="JLab_logo_blac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2514601" cy="716280"/>
          </a:xfrm>
          <a:prstGeom prst="rect">
            <a:avLst/>
          </a:prstGeom>
        </p:spPr>
      </p:pic>
      <p:pic>
        <p:nvPicPr>
          <p:cNvPr id="12" name="Picture 11" descr="JLab_logo_blac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2514601" cy="716280"/>
          </a:xfrm>
          <a:prstGeom prst="rect">
            <a:avLst/>
          </a:prstGeom>
        </p:spPr>
      </p:pic>
      <p:pic>
        <p:nvPicPr>
          <p:cNvPr id="14" name="Picture 13" descr="JLab_logo_blac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2514601" cy="71628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228600"/>
            <a:ext cx="9139733" cy="6858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F497D"/>
                </a:solidFill>
              </a:rPr>
              <a:t>5/31/2010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>
                <a:solidFill>
                  <a:srgbClr val="1F497D"/>
                </a:solidFill>
              </a:rPr>
              <a:t>Polarized 3He at Jefferson Lab          Yi Qiang          MENU2010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502921" y="1066800"/>
            <a:ext cx="9139733" cy="5257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8763" y="2743200"/>
            <a:ext cx="783542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00584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42494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8760" y="1600200"/>
            <a:ext cx="854964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 dirty="0">
              <a:solidFill>
                <a:prstClr val="white"/>
              </a:solidFill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760" y="1600200"/>
            <a:ext cx="8382000" cy="990600"/>
          </a:xfrm>
        </p:spPr>
        <p:txBody>
          <a:bodyPr>
            <a:normAutofit/>
          </a:bodyPr>
          <a:lstStyle>
            <a:lvl1pPr algn="l">
              <a:buNone/>
              <a:defRPr sz="40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F497D"/>
                </a:solidFill>
              </a:rPr>
              <a:t>5/31/2010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42494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1F497D"/>
                </a:solidFill>
              </a:rPr>
              <a:t>Polarized 3He at Jefferson Lab          Yi Qiang          MENU2010</a:t>
            </a:r>
            <a:endParaRPr lang="en-US">
              <a:solidFill>
                <a:srgbClr val="1F497D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502920" y="1066800"/>
            <a:ext cx="4442460" cy="5257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196843" y="1066800"/>
            <a:ext cx="4442459" cy="5257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r>
              <a:rPr lang="en-US" smtClean="0">
                <a:solidFill>
                  <a:srgbClr val="1F497D"/>
                </a:solidFill>
              </a:rPr>
              <a:t>5/31/2010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>
                <a:solidFill>
                  <a:srgbClr val="1F497D"/>
                </a:solidFill>
              </a:rPr>
              <a:t>Polarized 3He at Jefferson Lab          Yi Qiang          MENU2010</a:t>
            </a:r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228600"/>
            <a:ext cx="9052560" cy="6858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86740" y="1905000"/>
            <a:ext cx="435864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196840" y="1905000"/>
            <a:ext cx="435864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r>
              <a:rPr lang="en-US" smtClean="0">
                <a:solidFill>
                  <a:srgbClr val="1F497D"/>
                </a:solidFill>
              </a:rPr>
              <a:t>5/31/2010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>
                <a:solidFill>
                  <a:srgbClr val="1F497D"/>
                </a:solidFill>
              </a:rPr>
              <a:t>Polarized 3He at Jefferson Lab          Yi Qiang          MENU2010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586740" y="1143000"/>
            <a:ext cx="435864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5196840" y="1143000"/>
            <a:ext cx="435864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F497D"/>
                </a:solidFill>
              </a:rPr>
              <a:t>5/31/2010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F497D"/>
                </a:solidFill>
              </a:rPr>
              <a:t>Polarized 3He at Jefferson Lab          Yi Qiang          MENU2010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F497D"/>
                </a:solidFill>
              </a:rPr>
              <a:t>5/31/2010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F497D"/>
                </a:solidFill>
              </a:rPr>
              <a:t>Polarized 3He at Jefferson Lab          Yi Qiang          MENU2010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24600"/>
            <a:ext cx="58674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228600"/>
            <a:ext cx="9052560" cy="685800"/>
          </a:xfrm>
        </p:spPr>
        <p:txBody>
          <a:bodyPr anchor="ctr">
            <a:noAutofit/>
          </a:bodyPr>
          <a:lstStyle>
            <a:lvl1pPr algn="l">
              <a:buNone/>
              <a:defRPr sz="36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F497D"/>
                </a:solidFill>
              </a:rPr>
              <a:t>5/31/2010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F497D"/>
                </a:solidFill>
              </a:rPr>
              <a:t>Polarized 3He at Jefferson Lab          Yi Qiang          MENU2010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0560" y="1295400"/>
            <a:ext cx="1760220" cy="48006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598420" y="1295400"/>
            <a:ext cx="7040880" cy="4876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60220" y="5486400"/>
            <a:ext cx="804672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10058" y="4572000"/>
            <a:ext cx="100584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0058" y="4663440"/>
            <a:ext cx="160934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99870" y="4654296"/>
            <a:ext cx="8358530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0220" y="4648200"/>
            <a:ext cx="804672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592580" y="0"/>
            <a:ext cx="11064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873240" y="6248405"/>
            <a:ext cx="2933700" cy="365125"/>
          </a:xfrm>
        </p:spPr>
        <p:txBody>
          <a:bodyPr rtlCol="0"/>
          <a:lstStyle/>
          <a:p>
            <a:r>
              <a:rPr lang="en-US" smtClean="0">
                <a:solidFill>
                  <a:srgbClr val="1F497D"/>
                </a:solidFill>
              </a:rPr>
              <a:t>5/31/2010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59258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760220" y="6248211"/>
            <a:ext cx="5029200" cy="365125"/>
          </a:xfrm>
        </p:spPr>
        <p:txBody>
          <a:bodyPr rtlCol="0"/>
          <a:lstStyle/>
          <a:p>
            <a:r>
              <a:rPr lang="en-US" smtClean="0">
                <a:solidFill>
                  <a:srgbClr val="1F497D"/>
                </a:solidFill>
              </a:rPr>
              <a:t>Polarized 3He at Jefferson Lab          Yi Qiang          MENU2010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16634" y="0"/>
            <a:ext cx="8341766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F497D"/>
                </a:solidFill>
              </a:rPr>
              <a:t>5/31/2010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F497D"/>
                </a:solidFill>
              </a:rPr>
              <a:t>Polarized 3He at Jefferson Lab          Yi Qiang          MENU2010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08520" y="609605"/>
            <a:ext cx="226314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609600"/>
            <a:ext cx="611886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8520" y="6248407"/>
            <a:ext cx="2430780" cy="365125"/>
          </a:xfrm>
        </p:spPr>
        <p:txBody>
          <a:bodyPr/>
          <a:lstStyle/>
          <a:p>
            <a:r>
              <a:rPr lang="en-US" smtClean="0">
                <a:solidFill>
                  <a:srgbClr val="1F497D"/>
                </a:solidFill>
              </a:rPr>
              <a:t>5/31/2010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2924" y="6248212"/>
            <a:ext cx="6130831" cy="365125"/>
          </a:xfrm>
        </p:spPr>
        <p:txBody>
          <a:bodyPr/>
          <a:lstStyle/>
          <a:p>
            <a:r>
              <a:rPr lang="en-US" smtClean="0">
                <a:solidFill>
                  <a:srgbClr val="1F497D"/>
                </a:solidFill>
              </a:rPr>
              <a:t>Polarized 3He at Jefferson Lab          Yi Qiang          MENU2010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705950" y="0"/>
            <a:ext cx="352044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56242" y="609600"/>
            <a:ext cx="25146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56242" y="0"/>
            <a:ext cx="25146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6615272" y="132238"/>
            <a:ext cx="533400" cy="2689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100584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053328"/>
            <a:ext cx="2464308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95067" y="6044184"/>
            <a:ext cx="7463333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598420" y="4038600"/>
            <a:ext cx="7124700" cy="1828800"/>
          </a:xfrm>
        </p:spPr>
        <p:txBody>
          <a:bodyPr anchor="b"/>
          <a:lstStyle>
            <a:lvl1pPr>
              <a:defRPr cap="all" baseline="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598420" y="6050037"/>
            <a:ext cx="737616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3820" y="6068699"/>
            <a:ext cx="226314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5/31/2010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598421" y="236539"/>
            <a:ext cx="6149652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EEECE1"/>
                </a:solidFill>
              </a:rPr>
              <a:t>Polarized 3He at Jefferson Lab          Yi Qiang          MENU2010</a:t>
            </a:r>
            <a:endParaRPr lang="en-US">
              <a:solidFill>
                <a:srgbClr val="EEECE1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801100" y="228600"/>
            <a:ext cx="92202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EEECE1"/>
                </a:solidFill>
              </a:rPr>
              <a:pPr/>
              <a:t>‹#›</a:t>
            </a:fld>
            <a:endParaRPr lang="en-US">
              <a:solidFill>
                <a:srgbClr val="EEECE1"/>
              </a:solidFill>
            </a:endParaRPr>
          </a:p>
        </p:txBody>
      </p:sp>
      <p:pic>
        <p:nvPicPr>
          <p:cNvPr id="13" name="Picture 12" descr="JLab_logo_blac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2514601" cy="716280"/>
          </a:xfrm>
          <a:prstGeom prst="rect">
            <a:avLst/>
          </a:prstGeom>
        </p:spPr>
      </p:pic>
      <p:pic>
        <p:nvPicPr>
          <p:cNvPr id="12" name="Picture 11" descr="JLab_logo_blac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2514601" cy="716280"/>
          </a:xfrm>
          <a:prstGeom prst="rect">
            <a:avLst/>
          </a:prstGeom>
        </p:spPr>
      </p:pic>
      <p:pic>
        <p:nvPicPr>
          <p:cNvPr id="14" name="Picture 13" descr="JLab_logo_blac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2514601" cy="71628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228600"/>
            <a:ext cx="9139733" cy="6858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F497D"/>
                </a:solidFill>
              </a:rPr>
              <a:t>5/31/2010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>
                <a:solidFill>
                  <a:srgbClr val="1F497D"/>
                </a:solidFill>
              </a:rPr>
              <a:t>Polarized 3He at Jefferson Lab          Yi Qiang          MENU2010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502920" y="1066800"/>
            <a:ext cx="9139733" cy="5257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8761" y="2743200"/>
            <a:ext cx="783542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00584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42494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08760" y="1600200"/>
            <a:ext cx="854964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 dirty="0">
              <a:solidFill>
                <a:prstClr val="white"/>
              </a:solidFill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760" y="1600200"/>
            <a:ext cx="8382000" cy="990600"/>
          </a:xfrm>
        </p:spPr>
        <p:txBody>
          <a:bodyPr>
            <a:normAutofit/>
          </a:bodyPr>
          <a:lstStyle>
            <a:lvl1pPr algn="l">
              <a:buNone/>
              <a:defRPr sz="40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F497D"/>
                </a:solidFill>
              </a:rPr>
              <a:t>5/31/2010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42494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1F497D"/>
                </a:solidFill>
              </a:rPr>
              <a:t>Polarized 3He at Jefferson Lab          Yi Qiang          MENU2010</a:t>
            </a:r>
            <a:endParaRPr lang="en-US">
              <a:solidFill>
                <a:srgbClr val="1F497D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502920" y="1066800"/>
            <a:ext cx="4442460" cy="5257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196841" y="1066800"/>
            <a:ext cx="4442459" cy="5257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r>
              <a:rPr lang="en-US" smtClean="0">
                <a:solidFill>
                  <a:srgbClr val="1F497D"/>
                </a:solidFill>
              </a:rPr>
              <a:t>5/31/2010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>
                <a:solidFill>
                  <a:srgbClr val="1F497D"/>
                </a:solidFill>
              </a:rPr>
              <a:t>Polarized 3He at Jefferson Lab          Yi Qiang          MENU2010</a:t>
            </a:r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228600"/>
            <a:ext cx="9052560" cy="6858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86740" y="1905000"/>
            <a:ext cx="435864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196840" y="1905000"/>
            <a:ext cx="435864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r>
              <a:rPr lang="en-US" smtClean="0">
                <a:solidFill>
                  <a:srgbClr val="1F497D"/>
                </a:solidFill>
              </a:rPr>
              <a:t>5/31/2010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>
                <a:solidFill>
                  <a:srgbClr val="1F497D"/>
                </a:solidFill>
              </a:rPr>
              <a:t>Polarized 3He at Jefferson Lab          Yi Qiang          MENU2010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586740" y="1143000"/>
            <a:ext cx="435864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5196840" y="1143000"/>
            <a:ext cx="435864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F497D"/>
                </a:solidFill>
              </a:rPr>
              <a:t>5/31/2010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F497D"/>
                </a:solidFill>
              </a:rPr>
              <a:t>Polarized 3He at Jefferson Lab          Yi Qiang          MENU2010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F497D"/>
                </a:solidFill>
              </a:rPr>
              <a:t>5/31/2010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F497D"/>
                </a:solidFill>
              </a:rPr>
              <a:t>Polarized 3He at Jefferson Lab          Yi Qiang          MENU2010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24600"/>
            <a:ext cx="58674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228600"/>
            <a:ext cx="9052560" cy="685800"/>
          </a:xfrm>
        </p:spPr>
        <p:txBody>
          <a:bodyPr anchor="ctr">
            <a:noAutofit/>
          </a:bodyPr>
          <a:lstStyle>
            <a:lvl1pPr algn="l">
              <a:buNone/>
              <a:defRPr sz="36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F497D"/>
                </a:solidFill>
              </a:rPr>
              <a:t>5/31/2010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F497D"/>
                </a:solidFill>
              </a:rPr>
              <a:t>Polarized 3He at Jefferson Lab          Yi Qiang          MENU2010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0560" y="1295400"/>
            <a:ext cx="1760220" cy="48006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598420" y="1295400"/>
            <a:ext cx="7040880" cy="4876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60220" y="5486400"/>
            <a:ext cx="804672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10058" y="4572000"/>
            <a:ext cx="100584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0058" y="4663440"/>
            <a:ext cx="160934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99870" y="4654296"/>
            <a:ext cx="8358530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0220" y="4648200"/>
            <a:ext cx="804672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592580" y="0"/>
            <a:ext cx="11064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873240" y="6248401"/>
            <a:ext cx="2933700" cy="365125"/>
          </a:xfrm>
        </p:spPr>
        <p:txBody>
          <a:bodyPr rtlCol="0"/>
          <a:lstStyle/>
          <a:p>
            <a:r>
              <a:rPr lang="en-US" smtClean="0">
                <a:solidFill>
                  <a:srgbClr val="1F497D"/>
                </a:solidFill>
              </a:rPr>
              <a:t>5/31/2010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59258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760220" y="6248207"/>
            <a:ext cx="5029200" cy="365125"/>
          </a:xfrm>
        </p:spPr>
        <p:txBody>
          <a:bodyPr rtlCol="0"/>
          <a:lstStyle/>
          <a:p>
            <a:r>
              <a:rPr lang="en-US" smtClean="0">
                <a:solidFill>
                  <a:srgbClr val="1F497D"/>
                </a:solidFill>
              </a:rPr>
              <a:t>Polarized 3He at Jefferson Lab          Yi Qiang          MENU2010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16634" y="0"/>
            <a:ext cx="8341766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1F497D"/>
                </a:solidFill>
              </a:rPr>
              <a:t>5/31/2010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F497D"/>
                </a:solidFill>
              </a:rPr>
              <a:t>Polarized 3He at Jefferson Lab          Yi Qiang          MENU2010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08520" y="609601"/>
            <a:ext cx="226314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609600"/>
            <a:ext cx="611886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8520" y="6248403"/>
            <a:ext cx="2430780" cy="365125"/>
          </a:xfrm>
        </p:spPr>
        <p:txBody>
          <a:bodyPr/>
          <a:lstStyle/>
          <a:p>
            <a:r>
              <a:rPr lang="en-US" smtClean="0">
                <a:solidFill>
                  <a:srgbClr val="1F497D"/>
                </a:solidFill>
              </a:rPr>
              <a:t>5/31/2010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2922" y="6248208"/>
            <a:ext cx="6130831" cy="365125"/>
          </a:xfrm>
        </p:spPr>
        <p:txBody>
          <a:bodyPr/>
          <a:lstStyle/>
          <a:p>
            <a:r>
              <a:rPr lang="en-US" smtClean="0">
                <a:solidFill>
                  <a:srgbClr val="1F497D"/>
                </a:solidFill>
              </a:rPr>
              <a:t>Polarized 3He at Jefferson Lab          Yi Qiang          MENU2010</a:t>
            </a:r>
            <a:endParaRPr lang="en-US">
              <a:solidFill>
                <a:srgbClr val="1F497D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705950" y="0"/>
            <a:ext cx="352044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56242" y="609600"/>
            <a:ext cx="25146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56242" y="0"/>
            <a:ext cx="25146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6615272" y="132238"/>
            <a:ext cx="533400" cy="2689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5" y="719314"/>
            <a:ext cx="3308350" cy="71579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238" y="273064"/>
            <a:ext cx="5622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45" y="1435103"/>
            <a:ext cx="33083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682" y="4959316"/>
            <a:ext cx="6035675" cy="4080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682" y="612775"/>
            <a:ext cx="603567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682" y="5367338"/>
            <a:ext cx="603567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54634" y="125427"/>
            <a:ext cx="692933" cy="61483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" y="125427"/>
            <a:ext cx="7391401" cy="61483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070" y="2569094"/>
            <a:ext cx="8550275" cy="5926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132" y="3886200"/>
            <a:ext cx="704215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42" y="4406914"/>
            <a:ext cx="85486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42" y="2906713"/>
            <a:ext cx="85486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31878"/>
            <a:ext cx="4953000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5" y="1031878"/>
            <a:ext cx="4953000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5" y="549794"/>
            <a:ext cx="9051925" cy="5926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535113"/>
            <a:ext cx="44434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174875"/>
            <a:ext cx="44434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0167" y="1535113"/>
            <a:ext cx="4445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0167" y="2174875"/>
            <a:ext cx="4445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42" y="4406914"/>
            <a:ext cx="85486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42" y="2906713"/>
            <a:ext cx="85486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5" y="719314"/>
            <a:ext cx="3308350" cy="71579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238" y="273064"/>
            <a:ext cx="5622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45" y="1435103"/>
            <a:ext cx="33083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682" y="4959316"/>
            <a:ext cx="6035675" cy="4080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682" y="612775"/>
            <a:ext cx="603567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682" y="5367338"/>
            <a:ext cx="603567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54634" y="125427"/>
            <a:ext cx="692933" cy="61483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" y="125427"/>
            <a:ext cx="7391401" cy="61483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070" y="2569106"/>
            <a:ext cx="8550275" cy="5926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132" y="3886200"/>
            <a:ext cx="704215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42" y="4406914"/>
            <a:ext cx="85486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42" y="2906713"/>
            <a:ext cx="85486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31878"/>
            <a:ext cx="4953000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5" y="1031878"/>
            <a:ext cx="4953000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5" y="549806"/>
            <a:ext cx="9051925" cy="5926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535113"/>
            <a:ext cx="44434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174875"/>
            <a:ext cx="44434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0167" y="1535113"/>
            <a:ext cx="4445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0167" y="2174875"/>
            <a:ext cx="4445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31878"/>
            <a:ext cx="4953000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5" y="1031878"/>
            <a:ext cx="4953000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5" y="719326"/>
            <a:ext cx="3308350" cy="71577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238" y="273064"/>
            <a:ext cx="5622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45" y="1435103"/>
            <a:ext cx="33083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682" y="4959340"/>
            <a:ext cx="6035675" cy="40799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682" y="612775"/>
            <a:ext cx="603567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682" y="5367338"/>
            <a:ext cx="603567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54669" y="125427"/>
            <a:ext cx="692881" cy="61483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" y="125427"/>
            <a:ext cx="7391401" cy="61483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070" y="2130439"/>
            <a:ext cx="8550275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132" y="3886200"/>
            <a:ext cx="7042151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5/27/2009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Neutron Transversity in JLab Hall A    CIPANP 2009</a:t>
            </a:r>
            <a:endParaRPr lang="en-US" i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80D87-C405-449A-9CC6-3A449D6BE9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5" y="274638"/>
            <a:ext cx="9051925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45" y="1600206"/>
            <a:ext cx="9051925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5/27/2009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Neutron Transversity in JLab Hall A    CIPANP 2009</a:t>
            </a:r>
            <a:endParaRPr lang="en-US" i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C2AC5-CAFA-4428-83E1-03E1A22517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42" y="4406914"/>
            <a:ext cx="8548687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42" y="2906713"/>
            <a:ext cx="8548687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5/27/2009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Neutron Transversity in JLab Hall A    CIPANP 2009</a:t>
            </a:r>
            <a:endParaRPr lang="en-US" i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02EA4-BB5F-4F60-8CF0-E78ADE77B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5" y="274638"/>
            <a:ext cx="9051925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600206"/>
            <a:ext cx="4449762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7" y="1600206"/>
            <a:ext cx="444976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5/27/2009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Neutron Transversity in JLab Hall A    CIPANP 2009</a:t>
            </a:r>
            <a:endParaRPr lang="en-US" i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0990C-273A-47F8-919B-87277CD8E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5" y="274638"/>
            <a:ext cx="9051925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535113"/>
            <a:ext cx="444341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174875"/>
            <a:ext cx="444341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0167" y="1535113"/>
            <a:ext cx="444500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0167" y="2174875"/>
            <a:ext cx="444500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5/27/2009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Neutron Transversity in JLab Hall A    CIPANP 2009</a:t>
            </a:r>
            <a:endParaRPr lang="en-US" i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28131-9954-41E8-BA60-EE8B589C6A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5" y="549794"/>
            <a:ext cx="9051925" cy="5926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535113"/>
            <a:ext cx="44434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174875"/>
            <a:ext cx="44434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0167" y="1535113"/>
            <a:ext cx="4445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0167" y="2174875"/>
            <a:ext cx="4445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5" y="274638"/>
            <a:ext cx="9051925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5/27/2009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Neutron Transversity in JLab Hall A    CIPANP 2009</a:t>
            </a:r>
            <a:endParaRPr lang="en-US" i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3DE42-2EC6-4F27-990E-27444E4A4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5/27/2009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Neutron Transversity in JLab Hall A    CIPANP 2009</a:t>
            </a:r>
            <a:endParaRPr lang="en-US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1CD3C-D9FD-4AF3-9810-E6D5E0B2B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5" y="273050"/>
            <a:ext cx="3308350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238" y="273064"/>
            <a:ext cx="5622925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45" y="1435103"/>
            <a:ext cx="3308350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5/27/2009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Neutron Transversity in JLab Hall A    CIPANP 2009</a:t>
            </a:r>
            <a:endParaRPr lang="en-US" i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15002-FF98-4571-91D4-9D48ECCD4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682" y="4800600"/>
            <a:ext cx="6035675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682" y="612775"/>
            <a:ext cx="6035675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682" y="5367338"/>
            <a:ext cx="6035675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5/27/2009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Neutron Transversity in JLab Hall A    CIPANP 2009</a:t>
            </a:r>
            <a:endParaRPr lang="en-US" i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DD006-B2FB-428F-AC7C-099EBF79E5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5" y="274638"/>
            <a:ext cx="9051925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45" y="1600206"/>
            <a:ext cx="9051925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5/27/2009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Neutron Transversity in JLab Hall A    CIPANP 2009</a:t>
            </a:r>
            <a:endParaRPr lang="en-US" i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3F884-6394-4B0A-AD72-B5684015F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982" y="274652"/>
            <a:ext cx="2262189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45" y="274652"/>
            <a:ext cx="6637337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5/27/2009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Neutron Transversity in JLab Hall A    CIPANP 2009</a:t>
            </a:r>
            <a:endParaRPr lang="en-US" i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FB6C5-C160-428A-9170-22AD85260B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070" y="2569094"/>
            <a:ext cx="8550275" cy="5926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132" y="3886200"/>
            <a:ext cx="704215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42" y="4406914"/>
            <a:ext cx="85486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42" y="2906713"/>
            <a:ext cx="85486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31878"/>
            <a:ext cx="4953000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5" y="1031878"/>
            <a:ext cx="4953000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5" y="549794"/>
            <a:ext cx="9051925" cy="5926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535113"/>
            <a:ext cx="44434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174875"/>
            <a:ext cx="44434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0167" y="1535113"/>
            <a:ext cx="4445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0167" y="2174875"/>
            <a:ext cx="4445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5" y="719314"/>
            <a:ext cx="3308350" cy="71579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238" y="273064"/>
            <a:ext cx="5622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45" y="1435103"/>
            <a:ext cx="33083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682" y="4959316"/>
            <a:ext cx="6035675" cy="4080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682" y="612775"/>
            <a:ext cx="603567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682" y="5367338"/>
            <a:ext cx="603567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54634" y="125427"/>
            <a:ext cx="692933" cy="61483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" y="125427"/>
            <a:ext cx="7391401" cy="61483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070" y="2569094"/>
            <a:ext cx="8550275" cy="5926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132" y="3886200"/>
            <a:ext cx="704215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42" y="4406914"/>
            <a:ext cx="85486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42" y="2906713"/>
            <a:ext cx="85486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31878"/>
            <a:ext cx="4953000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5" y="1031878"/>
            <a:ext cx="4953000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5" y="549794"/>
            <a:ext cx="9051925" cy="5926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535113"/>
            <a:ext cx="44434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174875"/>
            <a:ext cx="44434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0167" y="1535113"/>
            <a:ext cx="4445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0167" y="2174875"/>
            <a:ext cx="4445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5" y="719314"/>
            <a:ext cx="3308350" cy="71579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238" y="273064"/>
            <a:ext cx="5622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45" y="1435103"/>
            <a:ext cx="33083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682" y="4959316"/>
            <a:ext cx="6035675" cy="4080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682" y="612775"/>
            <a:ext cx="603567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682" y="5367338"/>
            <a:ext cx="603567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54634" y="125427"/>
            <a:ext cx="692933" cy="61483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" y="125427"/>
            <a:ext cx="7391401" cy="61483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070" y="2569106"/>
            <a:ext cx="8550275" cy="5926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132" y="3886200"/>
            <a:ext cx="704215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5" y="719314"/>
            <a:ext cx="3308350" cy="71579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238" y="273064"/>
            <a:ext cx="5622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45" y="1435103"/>
            <a:ext cx="33083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42" y="4406914"/>
            <a:ext cx="85486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42" y="2906713"/>
            <a:ext cx="85486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31878"/>
            <a:ext cx="4953000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5" y="1031878"/>
            <a:ext cx="4953000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5" y="549806"/>
            <a:ext cx="9051925" cy="5926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535113"/>
            <a:ext cx="44434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174875"/>
            <a:ext cx="44434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0167" y="1535113"/>
            <a:ext cx="4445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0167" y="2174875"/>
            <a:ext cx="4445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5" y="719326"/>
            <a:ext cx="3308350" cy="71577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238" y="273064"/>
            <a:ext cx="5622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45" y="1435103"/>
            <a:ext cx="33083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682" y="4959340"/>
            <a:ext cx="6035675" cy="40799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682" y="612775"/>
            <a:ext cx="603567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682" y="5367338"/>
            <a:ext cx="603567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54669" y="125427"/>
            <a:ext cx="692881" cy="61483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" y="125427"/>
            <a:ext cx="7391401" cy="61483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125427"/>
            <a:ext cx="10058400" cy="6148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770813" y="6629400"/>
            <a:ext cx="1852612" cy="2286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682" y="4959316"/>
            <a:ext cx="6035675" cy="4080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682" y="612775"/>
            <a:ext cx="603567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682" y="5367338"/>
            <a:ext cx="603567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070" y="2569094"/>
            <a:ext cx="8550275" cy="5926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132" y="3886200"/>
            <a:ext cx="704215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J.P. Chen, Hall A06</a:t>
            </a:r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J.P. Chen, Hall A06</a:t>
            </a:r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42" y="4406914"/>
            <a:ext cx="85486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42" y="2906713"/>
            <a:ext cx="85486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J.P. Chen, Hall A06</a:t>
            </a:r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31878"/>
            <a:ext cx="4953000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5" y="1031878"/>
            <a:ext cx="4953000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J.P. Chen, Hall A06</a:t>
            </a:r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5" y="549794"/>
            <a:ext cx="9051925" cy="5926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535113"/>
            <a:ext cx="44434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174875"/>
            <a:ext cx="44434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0167" y="1535113"/>
            <a:ext cx="4445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0167" y="2174875"/>
            <a:ext cx="4445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J.P. Chen, Hall A06</a:t>
            </a:r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J.P. Chen, Hall A06</a:t>
            </a:r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J.P. Chen, Hall A06</a:t>
            </a:r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5" y="719314"/>
            <a:ext cx="3308350" cy="71579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238" y="273064"/>
            <a:ext cx="5622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45" y="1435103"/>
            <a:ext cx="33083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J.P. Chen, Hall A06</a:t>
            </a:r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682" y="4959316"/>
            <a:ext cx="6035675" cy="4080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682" y="612775"/>
            <a:ext cx="603567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682" y="5367338"/>
            <a:ext cx="603567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J.P. Chen, Hall A06</a:t>
            </a:r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J.P. Chen, Hall A06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3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4070" y="121964"/>
            <a:ext cx="8550275" cy="592688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vert="horz" wrap="square" lIns="99276" tIns="49638" rIns="99276" bIns="496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31878"/>
            <a:ext cx="10058400" cy="52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276" tIns="49638" rIns="99276" bIns="49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770813" y="6629400"/>
            <a:ext cx="185261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276" tIns="49638" rIns="99276" bIns="49638" numCol="1" anchor="t" anchorCtr="0" compatLnSpc="1">
            <a:prstTxWarp prst="textNoShape">
              <a:avLst/>
            </a:prstTxWarp>
          </a:bodyPr>
          <a:lstStyle>
            <a:lvl1pPr algn="ctr">
              <a:defRPr sz="11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0" y="823913"/>
            <a:ext cx="10058400" cy="0"/>
          </a:xfrm>
          <a:prstGeom prst="line">
            <a:avLst/>
          </a:prstGeom>
          <a:noFill/>
          <a:ln w="57150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6500813"/>
            <a:ext cx="10058400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7" y="6677039"/>
            <a:ext cx="4764088" cy="1833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9276" tIns="49638" rIns="99276" bIns="49638">
            <a:spAutoFit/>
          </a:bodyPr>
          <a:lstStyle/>
          <a:p>
            <a:pPr defTabSz="992188">
              <a:lnSpc>
                <a:spcPct val="60000"/>
              </a:lnSpc>
              <a:defRPr/>
            </a:pPr>
            <a:r>
              <a:rPr lang="en-US" sz="900" b="0" i="0">
                <a:solidFill>
                  <a:schemeClr val="tx1"/>
                </a:solidFill>
              </a:rPr>
              <a:t>Operated by the Southeastern Universities Research Association for the U.S. Department of Energy</a:t>
            </a:r>
          </a:p>
        </p:txBody>
      </p:sp>
      <p:pic>
        <p:nvPicPr>
          <p:cNvPr id="7176" name="Picture 15" descr="new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2253" y="6297613"/>
            <a:ext cx="1668464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3084513" y="6410326"/>
            <a:ext cx="4237037" cy="1846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92188">
              <a:lnSpc>
                <a:spcPct val="80000"/>
              </a:lnSpc>
              <a:defRPr/>
            </a:pPr>
            <a:r>
              <a:rPr lang="en-US" sz="1500" i="0">
                <a:solidFill>
                  <a:srgbClr val="339966"/>
                </a:solidFill>
                <a:latin typeface="Century Schoolbook" pitchFamily="18" charset="0"/>
              </a:rPr>
              <a:t> </a:t>
            </a:r>
            <a:r>
              <a:rPr lang="en-US" sz="1300" i="0">
                <a:solidFill>
                  <a:srgbClr val="339966"/>
                </a:solidFill>
                <a:latin typeface="Century Schoolbook" pitchFamily="18" charset="0"/>
              </a:rPr>
              <a:t>Thomas Jefferson National Accelerator Facility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29" r:id="rId1"/>
    <p:sldLayoutId id="2147485030" r:id="rId2"/>
    <p:sldLayoutId id="2147485031" r:id="rId3"/>
    <p:sldLayoutId id="2147485032" r:id="rId4"/>
    <p:sldLayoutId id="2147485033" r:id="rId5"/>
    <p:sldLayoutId id="2147485034" r:id="rId6"/>
    <p:sldLayoutId id="2147485035" r:id="rId7"/>
    <p:sldLayoutId id="2147485036" r:id="rId8"/>
    <p:sldLayoutId id="2147485037" r:id="rId9"/>
    <p:sldLayoutId id="2147485038" r:id="rId10"/>
    <p:sldLayoutId id="2147485039" r:id="rId11"/>
  </p:sldLayoutIdLst>
  <p:transition/>
  <p:hf sldNum="0" hdr="0" dt="0"/>
  <p:txStyles>
    <p:titleStyle>
      <a:lvl1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+mj-lt"/>
          <a:ea typeface="+mj-ea"/>
          <a:cs typeface="+mj-cs"/>
        </a:defRPr>
      </a:lvl1pPr>
      <a:lvl2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2pPr>
      <a:lvl3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3pPr>
      <a:lvl4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4pPr>
      <a:lvl5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5pPr>
      <a:lvl6pPr marL="457200"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6pPr>
      <a:lvl7pPr marL="914400"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7pPr>
      <a:lvl8pPr marL="1371600"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8pPr>
      <a:lvl9pPr marL="1828800"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9pPr>
    </p:titleStyle>
    <p:bodyStyle>
      <a:lvl1pPr marL="373063" indent="-373063" algn="l" defTabSz="992188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06450" indent="-309563" algn="l" defTabSz="992188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636DB3"/>
          </a:solidFill>
          <a:latin typeface="+mn-lt"/>
        </a:defRPr>
      </a:lvl2pPr>
      <a:lvl3pPr marL="1241425" indent="-249238" algn="l" defTabSz="992188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</a:defRPr>
      </a:lvl3pPr>
      <a:lvl4pPr marL="1736725" indent="-247650" algn="l" defTabSz="9921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233613" indent="-247650" algn="l" defTabSz="9921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690813" indent="-247650" algn="l" defTabSz="9921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3148013" indent="-247650" algn="l" defTabSz="9921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605213" indent="-247650" algn="l" defTabSz="9921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4062413" indent="-247650" algn="l" defTabSz="9921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4070" y="121964"/>
            <a:ext cx="8550275" cy="592688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vert="horz" wrap="square" lIns="99276" tIns="49638" rIns="99276" bIns="496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31878"/>
            <a:ext cx="10058400" cy="52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276" tIns="49638" rIns="99276" bIns="49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770813" y="6629400"/>
            <a:ext cx="185261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276" tIns="49638" rIns="99276" bIns="49638" numCol="1" anchor="t" anchorCtr="0" compatLnSpc="1">
            <a:prstTxWarp prst="textNoShape">
              <a:avLst/>
            </a:prstTxWarp>
          </a:bodyPr>
          <a:lstStyle>
            <a:lvl1pPr algn="ctr">
              <a:defRPr sz="11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0" y="823913"/>
            <a:ext cx="10058400" cy="0"/>
          </a:xfrm>
          <a:prstGeom prst="line">
            <a:avLst/>
          </a:prstGeom>
          <a:noFill/>
          <a:ln w="57150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6500813"/>
            <a:ext cx="10058400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7" y="6677039"/>
            <a:ext cx="4764088" cy="1833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9276" tIns="49638" rIns="99276" bIns="49638">
            <a:spAutoFit/>
          </a:bodyPr>
          <a:lstStyle/>
          <a:p>
            <a:pPr defTabSz="992188">
              <a:lnSpc>
                <a:spcPct val="60000"/>
              </a:lnSpc>
              <a:defRPr/>
            </a:pPr>
            <a:r>
              <a:rPr lang="en-US" sz="900" b="0" i="0">
                <a:solidFill>
                  <a:srgbClr val="000000"/>
                </a:solidFill>
              </a:rPr>
              <a:t>Operated by the Southeastern Universities Research Association for the U.S. Department of Energy</a:t>
            </a:r>
          </a:p>
        </p:txBody>
      </p:sp>
      <p:pic>
        <p:nvPicPr>
          <p:cNvPr id="7176" name="Picture 15" descr="new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2253" y="6297613"/>
            <a:ext cx="1668464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3084513" y="6410326"/>
            <a:ext cx="4237037" cy="1846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92188">
              <a:lnSpc>
                <a:spcPct val="80000"/>
              </a:lnSpc>
              <a:defRPr/>
            </a:pPr>
            <a:r>
              <a:rPr lang="en-US" sz="1500" i="0">
                <a:solidFill>
                  <a:srgbClr val="339966"/>
                </a:solidFill>
                <a:latin typeface="Century Schoolbook" pitchFamily="18" charset="0"/>
              </a:rPr>
              <a:t> </a:t>
            </a:r>
            <a:r>
              <a:rPr lang="en-US" sz="1300" i="0">
                <a:solidFill>
                  <a:srgbClr val="339966"/>
                </a:solidFill>
                <a:latin typeface="Century Schoolbook" pitchFamily="18" charset="0"/>
              </a:rPr>
              <a:t>Thomas Jefferson National Accelerator Facility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41" r:id="rId1"/>
    <p:sldLayoutId id="2147485142" r:id="rId2"/>
    <p:sldLayoutId id="2147485143" r:id="rId3"/>
    <p:sldLayoutId id="2147485144" r:id="rId4"/>
    <p:sldLayoutId id="2147485145" r:id="rId5"/>
    <p:sldLayoutId id="2147485146" r:id="rId6"/>
    <p:sldLayoutId id="2147485147" r:id="rId7"/>
    <p:sldLayoutId id="2147485148" r:id="rId8"/>
    <p:sldLayoutId id="2147485149" r:id="rId9"/>
    <p:sldLayoutId id="2147485150" r:id="rId10"/>
    <p:sldLayoutId id="2147485151" r:id="rId11"/>
  </p:sldLayoutIdLst>
  <p:transition/>
  <p:hf sldNum="0" hdr="0" dt="0"/>
  <p:txStyles>
    <p:titleStyle>
      <a:lvl1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+mj-lt"/>
          <a:ea typeface="+mj-ea"/>
          <a:cs typeface="+mj-cs"/>
        </a:defRPr>
      </a:lvl1pPr>
      <a:lvl2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2pPr>
      <a:lvl3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3pPr>
      <a:lvl4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4pPr>
      <a:lvl5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5pPr>
      <a:lvl6pPr marL="457200"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6pPr>
      <a:lvl7pPr marL="914400"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7pPr>
      <a:lvl8pPr marL="1371600"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8pPr>
      <a:lvl9pPr marL="1828800"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9pPr>
    </p:titleStyle>
    <p:bodyStyle>
      <a:lvl1pPr marL="373063" indent="-373063" algn="l" defTabSz="992188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06450" indent="-309563" algn="l" defTabSz="992188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636DB3"/>
          </a:solidFill>
          <a:latin typeface="+mn-lt"/>
        </a:defRPr>
      </a:lvl2pPr>
      <a:lvl3pPr marL="1241425" indent="-249238" algn="l" defTabSz="992188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</a:defRPr>
      </a:lvl3pPr>
      <a:lvl4pPr marL="1736725" indent="-247650" algn="l" defTabSz="9921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233613" indent="-247650" algn="l" defTabSz="9921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690813" indent="-247650" algn="l" defTabSz="9921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3148013" indent="-247650" algn="l" defTabSz="9921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605213" indent="-247650" algn="l" defTabSz="9921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4062413" indent="-247650" algn="l" defTabSz="9921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4070" y="121964"/>
            <a:ext cx="8550275" cy="592688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vert="horz" wrap="square" lIns="99276" tIns="49638" rIns="99276" bIns="496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31878"/>
            <a:ext cx="10058400" cy="52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276" tIns="49638" rIns="99276" bIns="49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770813" y="6629400"/>
            <a:ext cx="185261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276" tIns="49638" rIns="99276" bIns="49638" numCol="1" anchor="t" anchorCtr="0" compatLnSpc="1">
            <a:prstTxWarp prst="textNoShape">
              <a:avLst/>
            </a:prstTxWarp>
          </a:bodyPr>
          <a:lstStyle>
            <a:lvl1pPr algn="ctr">
              <a:defRPr sz="11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0" y="823913"/>
            <a:ext cx="10058400" cy="0"/>
          </a:xfrm>
          <a:prstGeom prst="line">
            <a:avLst/>
          </a:prstGeom>
          <a:noFill/>
          <a:ln w="57150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6500813"/>
            <a:ext cx="10058400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7" y="6677039"/>
            <a:ext cx="4764088" cy="1833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9276" tIns="49638" rIns="99276" bIns="49638">
            <a:spAutoFit/>
          </a:bodyPr>
          <a:lstStyle/>
          <a:p>
            <a:pPr defTabSz="992188">
              <a:lnSpc>
                <a:spcPct val="60000"/>
              </a:lnSpc>
              <a:defRPr/>
            </a:pPr>
            <a:r>
              <a:rPr lang="en-US" sz="900" b="0" i="0">
                <a:solidFill>
                  <a:srgbClr val="000000"/>
                </a:solidFill>
              </a:rPr>
              <a:t>Operated by the Southeastern Universities Research Association for the U.S. Department of Energy</a:t>
            </a:r>
          </a:p>
        </p:txBody>
      </p:sp>
      <p:pic>
        <p:nvPicPr>
          <p:cNvPr id="7176" name="Picture 15" descr="new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2253" y="6297613"/>
            <a:ext cx="1668464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3084513" y="6410326"/>
            <a:ext cx="4237037" cy="1846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92188">
              <a:lnSpc>
                <a:spcPct val="80000"/>
              </a:lnSpc>
              <a:defRPr/>
            </a:pPr>
            <a:r>
              <a:rPr lang="en-US" sz="1500" i="0">
                <a:solidFill>
                  <a:srgbClr val="339966"/>
                </a:solidFill>
                <a:latin typeface="Century Schoolbook" pitchFamily="18" charset="0"/>
              </a:rPr>
              <a:t> </a:t>
            </a:r>
            <a:r>
              <a:rPr lang="en-US" sz="1300" i="0">
                <a:solidFill>
                  <a:srgbClr val="339966"/>
                </a:solidFill>
                <a:latin typeface="Century Schoolbook" pitchFamily="18" charset="0"/>
              </a:rPr>
              <a:t>Thomas Jefferson National Accelerator Facility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53" r:id="rId1"/>
    <p:sldLayoutId id="2147485154" r:id="rId2"/>
    <p:sldLayoutId id="2147485155" r:id="rId3"/>
    <p:sldLayoutId id="2147485156" r:id="rId4"/>
    <p:sldLayoutId id="2147485157" r:id="rId5"/>
    <p:sldLayoutId id="2147485158" r:id="rId6"/>
    <p:sldLayoutId id="2147485159" r:id="rId7"/>
    <p:sldLayoutId id="2147485160" r:id="rId8"/>
    <p:sldLayoutId id="2147485161" r:id="rId9"/>
    <p:sldLayoutId id="2147485162" r:id="rId10"/>
    <p:sldLayoutId id="2147485163" r:id="rId11"/>
  </p:sldLayoutIdLst>
  <p:transition/>
  <p:hf sldNum="0" hdr="0" dt="0"/>
  <p:txStyles>
    <p:titleStyle>
      <a:lvl1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+mj-lt"/>
          <a:ea typeface="+mj-ea"/>
          <a:cs typeface="+mj-cs"/>
        </a:defRPr>
      </a:lvl1pPr>
      <a:lvl2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2pPr>
      <a:lvl3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3pPr>
      <a:lvl4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4pPr>
      <a:lvl5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5pPr>
      <a:lvl6pPr marL="457200"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6pPr>
      <a:lvl7pPr marL="914400"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7pPr>
      <a:lvl8pPr marL="1371600"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8pPr>
      <a:lvl9pPr marL="1828800"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9pPr>
    </p:titleStyle>
    <p:bodyStyle>
      <a:lvl1pPr marL="373063" indent="-373063" algn="l" defTabSz="992188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06450" indent="-309563" algn="l" defTabSz="992188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636DB3"/>
          </a:solidFill>
          <a:latin typeface="+mn-lt"/>
        </a:defRPr>
      </a:lvl2pPr>
      <a:lvl3pPr marL="1241425" indent="-249238" algn="l" defTabSz="992188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</a:defRPr>
      </a:lvl3pPr>
      <a:lvl4pPr marL="1736725" indent="-247650" algn="l" defTabSz="9921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233613" indent="-247650" algn="l" defTabSz="9921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690813" indent="-247650" algn="l" defTabSz="9921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3148013" indent="-247650" algn="l" defTabSz="9921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605213" indent="-247650" algn="l" defTabSz="9921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4062413" indent="-247650" algn="l" defTabSz="9921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4070" y="121964"/>
            <a:ext cx="8550275" cy="592688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vert="horz" wrap="square" lIns="99276" tIns="49638" rIns="99276" bIns="496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31878"/>
            <a:ext cx="10058400" cy="52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276" tIns="49638" rIns="99276" bIns="49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770813" y="6629400"/>
            <a:ext cx="185261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276" tIns="49638" rIns="99276" bIns="49638" numCol="1" anchor="t" anchorCtr="0" compatLnSpc="1">
            <a:prstTxWarp prst="textNoShape">
              <a:avLst/>
            </a:prstTxWarp>
          </a:bodyPr>
          <a:lstStyle>
            <a:lvl1pPr algn="ctr">
              <a:defRPr sz="11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0" y="823913"/>
            <a:ext cx="10058400" cy="0"/>
          </a:xfrm>
          <a:prstGeom prst="line">
            <a:avLst/>
          </a:prstGeom>
          <a:noFill/>
          <a:ln w="57150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6500813"/>
            <a:ext cx="10058400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7" y="6677039"/>
            <a:ext cx="4764088" cy="1833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9276" tIns="49638" rIns="99276" bIns="49638">
            <a:spAutoFit/>
          </a:bodyPr>
          <a:lstStyle/>
          <a:p>
            <a:pPr defTabSz="992188">
              <a:lnSpc>
                <a:spcPct val="60000"/>
              </a:lnSpc>
              <a:defRPr/>
            </a:pPr>
            <a:r>
              <a:rPr lang="en-US" sz="900" b="0" i="0">
                <a:solidFill>
                  <a:srgbClr val="000000"/>
                </a:solidFill>
              </a:rPr>
              <a:t>Operated by the Southeastern Universities Research Association for the U.S. Department of Energy</a:t>
            </a:r>
          </a:p>
        </p:txBody>
      </p:sp>
      <p:pic>
        <p:nvPicPr>
          <p:cNvPr id="7176" name="Picture 15" descr="new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2253" y="6297613"/>
            <a:ext cx="1668464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3084513" y="6410326"/>
            <a:ext cx="4237037" cy="1846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92188">
              <a:lnSpc>
                <a:spcPct val="80000"/>
              </a:lnSpc>
              <a:defRPr/>
            </a:pPr>
            <a:r>
              <a:rPr lang="en-US" sz="1500" i="0">
                <a:solidFill>
                  <a:srgbClr val="339966"/>
                </a:solidFill>
                <a:latin typeface="Century Schoolbook" pitchFamily="18" charset="0"/>
              </a:rPr>
              <a:t> </a:t>
            </a:r>
            <a:r>
              <a:rPr lang="en-US" sz="1300" i="0">
                <a:solidFill>
                  <a:srgbClr val="339966"/>
                </a:solidFill>
                <a:latin typeface="Century Schoolbook" pitchFamily="18" charset="0"/>
              </a:rPr>
              <a:t>Thomas Jefferson National Accelerator Facility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65" r:id="rId1"/>
    <p:sldLayoutId id="2147485166" r:id="rId2"/>
    <p:sldLayoutId id="2147485167" r:id="rId3"/>
    <p:sldLayoutId id="2147485168" r:id="rId4"/>
    <p:sldLayoutId id="2147485169" r:id="rId5"/>
    <p:sldLayoutId id="2147485170" r:id="rId6"/>
    <p:sldLayoutId id="2147485171" r:id="rId7"/>
    <p:sldLayoutId id="2147485172" r:id="rId8"/>
    <p:sldLayoutId id="2147485173" r:id="rId9"/>
    <p:sldLayoutId id="2147485174" r:id="rId10"/>
    <p:sldLayoutId id="2147485175" r:id="rId11"/>
  </p:sldLayoutIdLst>
  <p:transition/>
  <p:hf sldNum="0" hdr="0" dt="0"/>
  <p:txStyles>
    <p:titleStyle>
      <a:lvl1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+mj-lt"/>
          <a:ea typeface="+mj-ea"/>
          <a:cs typeface="+mj-cs"/>
        </a:defRPr>
      </a:lvl1pPr>
      <a:lvl2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2pPr>
      <a:lvl3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3pPr>
      <a:lvl4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4pPr>
      <a:lvl5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5pPr>
      <a:lvl6pPr marL="457200"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6pPr>
      <a:lvl7pPr marL="914400"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7pPr>
      <a:lvl8pPr marL="1371600"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8pPr>
      <a:lvl9pPr marL="1828800"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9pPr>
    </p:titleStyle>
    <p:bodyStyle>
      <a:lvl1pPr marL="373063" indent="-373063" algn="l" defTabSz="992188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06450" indent="-309563" algn="l" defTabSz="992188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636DB3"/>
          </a:solidFill>
          <a:latin typeface="+mn-lt"/>
        </a:defRPr>
      </a:lvl2pPr>
      <a:lvl3pPr marL="1241425" indent="-249238" algn="l" defTabSz="992188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</a:defRPr>
      </a:lvl3pPr>
      <a:lvl4pPr marL="1736725" indent="-247650" algn="l" defTabSz="9921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233613" indent="-247650" algn="l" defTabSz="9921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690813" indent="-247650" algn="l" defTabSz="9921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3148013" indent="-247650" algn="l" defTabSz="9921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605213" indent="-247650" algn="l" defTabSz="9921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4062413" indent="-247650" algn="l" defTabSz="9921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4070" y="121964"/>
            <a:ext cx="8550275" cy="592688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vert="horz" wrap="square" lIns="99276" tIns="49638" rIns="99276" bIns="496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31878"/>
            <a:ext cx="10058400" cy="52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276" tIns="49638" rIns="99276" bIns="49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770813" y="6629400"/>
            <a:ext cx="185261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276" tIns="49638" rIns="99276" bIns="49638" numCol="1" anchor="t" anchorCtr="0" compatLnSpc="1">
            <a:prstTxWarp prst="textNoShape">
              <a:avLst/>
            </a:prstTxWarp>
          </a:bodyPr>
          <a:lstStyle>
            <a:lvl1pPr algn="ctr">
              <a:defRPr sz="11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0" y="823913"/>
            <a:ext cx="10058400" cy="0"/>
          </a:xfrm>
          <a:prstGeom prst="line">
            <a:avLst/>
          </a:prstGeom>
          <a:noFill/>
          <a:ln w="57150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6500813"/>
            <a:ext cx="10058400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7" y="6677039"/>
            <a:ext cx="4764088" cy="1833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9276" tIns="49638" rIns="99276" bIns="49638">
            <a:spAutoFit/>
          </a:bodyPr>
          <a:lstStyle/>
          <a:p>
            <a:pPr defTabSz="992188">
              <a:lnSpc>
                <a:spcPct val="60000"/>
              </a:lnSpc>
              <a:defRPr/>
            </a:pPr>
            <a:r>
              <a:rPr lang="en-US" sz="900" b="0" i="0">
                <a:solidFill>
                  <a:srgbClr val="000000"/>
                </a:solidFill>
              </a:rPr>
              <a:t>Operated by the Southeastern Universities Research Association for the U.S. Department of Energy</a:t>
            </a:r>
          </a:p>
        </p:txBody>
      </p:sp>
      <p:pic>
        <p:nvPicPr>
          <p:cNvPr id="7176" name="Picture 15" descr="new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2253" y="6297613"/>
            <a:ext cx="1668464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3084513" y="6410326"/>
            <a:ext cx="4237037" cy="1846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92188">
              <a:lnSpc>
                <a:spcPct val="80000"/>
              </a:lnSpc>
              <a:defRPr/>
            </a:pPr>
            <a:r>
              <a:rPr lang="en-US" sz="1500" i="0">
                <a:solidFill>
                  <a:srgbClr val="339966"/>
                </a:solidFill>
                <a:latin typeface="Century Schoolbook" pitchFamily="18" charset="0"/>
              </a:rPr>
              <a:t> </a:t>
            </a:r>
            <a:r>
              <a:rPr lang="en-US" sz="1300" i="0">
                <a:solidFill>
                  <a:srgbClr val="339966"/>
                </a:solidFill>
                <a:latin typeface="Century Schoolbook" pitchFamily="18" charset="0"/>
              </a:rPr>
              <a:t>Thomas Jefferson National Accelerator Facility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77" r:id="rId1"/>
    <p:sldLayoutId id="2147485178" r:id="rId2"/>
    <p:sldLayoutId id="2147485179" r:id="rId3"/>
    <p:sldLayoutId id="2147485180" r:id="rId4"/>
    <p:sldLayoutId id="2147485181" r:id="rId5"/>
    <p:sldLayoutId id="2147485182" r:id="rId6"/>
    <p:sldLayoutId id="2147485183" r:id="rId7"/>
    <p:sldLayoutId id="2147485184" r:id="rId8"/>
    <p:sldLayoutId id="2147485185" r:id="rId9"/>
    <p:sldLayoutId id="2147485186" r:id="rId10"/>
    <p:sldLayoutId id="2147485187" r:id="rId11"/>
  </p:sldLayoutIdLst>
  <p:transition/>
  <p:hf sldNum="0" hdr="0" dt="0"/>
  <p:txStyles>
    <p:titleStyle>
      <a:lvl1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+mj-lt"/>
          <a:ea typeface="+mj-ea"/>
          <a:cs typeface="+mj-cs"/>
        </a:defRPr>
      </a:lvl1pPr>
      <a:lvl2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2pPr>
      <a:lvl3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3pPr>
      <a:lvl4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4pPr>
      <a:lvl5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5pPr>
      <a:lvl6pPr marL="457200"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6pPr>
      <a:lvl7pPr marL="914400"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7pPr>
      <a:lvl8pPr marL="1371600"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8pPr>
      <a:lvl9pPr marL="1828800"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9pPr>
    </p:titleStyle>
    <p:bodyStyle>
      <a:lvl1pPr marL="373063" indent="-373063" algn="l" defTabSz="992188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06450" indent="-309563" algn="l" defTabSz="992188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636DB3"/>
          </a:solidFill>
          <a:latin typeface="+mn-lt"/>
        </a:defRPr>
      </a:lvl2pPr>
      <a:lvl3pPr marL="1241425" indent="-249238" algn="l" defTabSz="992188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</a:defRPr>
      </a:lvl3pPr>
      <a:lvl4pPr marL="1736725" indent="-247650" algn="l" defTabSz="9921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233613" indent="-247650" algn="l" defTabSz="9921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690813" indent="-247650" algn="l" defTabSz="9921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3148013" indent="-247650" algn="l" defTabSz="9921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605213" indent="-247650" algn="l" defTabSz="9921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4062413" indent="-247650" algn="l" defTabSz="9921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4070" y="121964"/>
            <a:ext cx="8550275" cy="592688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vert="horz" wrap="square" lIns="99276" tIns="49638" rIns="99276" bIns="496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31878"/>
            <a:ext cx="10058400" cy="52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276" tIns="49638" rIns="99276" bIns="49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770813" y="6629400"/>
            <a:ext cx="185261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276" tIns="49638" rIns="99276" bIns="49638" numCol="1" anchor="t" anchorCtr="0" compatLnSpc="1">
            <a:prstTxWarp prst="textNoShape">
              <a:avLst/>
            </a:prstTxWarp>
          </a:bodyPr>
          <a:lstStyle>
            <a:lvl1pPr algn="ctr">
              <a:defRPr sz="11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J.P. Chen, USTC, 2007</a:t>
            </a:r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0" y="823913"/>
            <a:ext cx="10058400" cy="0"/>
          </a:xfrm>
          <a:prstGeom prst="line">
            <a:avLst/>
          </a:prstGeom>
          <a:noFill/>
          <a:ln w="57150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6500813"/>
            <a:ext cx="10058400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7" y="6677039"/>
            <a:ext cx="4764088" cy="1833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9276" tIns="49638" rIns="99276" bIns="49638">
            <a:spAutoFit/>
          </a:bodyPr>
          <a:lstStyle/>
          <a:p>
            <a:pPr defTabSz="992188">
              <a:lnSpc>
                <a:spcPct val="60000"/>
              </a:lnSpc>
              <a:defRPr/>
            </a:pPr>
            <a:r>
              <a:rPr lang="en-US" sz="900" b="0" i="0">
                <a:solidFill>
                  <a:srgbClr val="000000"/>
                </a:solidFill>
              </a:rPr>
              <a:t>Operated by the Southeastern Universities Research Association for the U.S. Department of Energy</a:t>
            </a:r>
          </a:p>
        </p:txBody>
      </p:sp>
      <p:pic>
        <p:nvPicPr>
          <p:cNvPr id="7176" name="Picture 15" descr="new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2253" y="6297613"/>
            <a:ext cx="1668464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3084513" y="6410326"/>
            <a:ext cx="4237037" cy="1846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92188">
              <a:lnSpc>
                <a:spcPct val="80000"/>
              </a:lnSpc>
              <a:defRPr/>
            </a:pPr>
            <a:r>
              <a:rPr lang="en-US" sz="1500" i="0">
                <a:solidFill>
                  <a:srgbClr val="339966"/>
                </a:solidFill>
                <a:latin typeface="Century Schoolbook" pitchFamily="18" charset="0"/>
              </a:rPr>
              <a:t> </a:t>
            </a:r>
            <a:r>
              <a:rPr lang="en-US" sz="1300" i="0">
                <a:solidFill>
                  <a:srgbClr val="339966"/>
                </a:solidFill>
                <a:latin typeface="Century Schoolbook" pitchFamily="18" charset="0"/>
              </a:rPr>
              <a:t>Thomas Jefferson National Accelerator Facility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37" r:id="rId1"/>
    <p:sldLayoutId id="2147485238" r:id="rId2"/>
    <p:sldLayoutId id="2147485239" r:id="rId3"/>
    <p:sldLayoutId id="2147485240" r:id="rId4"/>
    <p:sldLayoutId id="2147485241" r:id="rId5"/>
    <p:sldLayoutId id="2147485242" r:id="rId6"/>
    <p:sldLayoutId id="2147485243" r:id="rId7"/>
    <p:sldLayoutId id="2147485244" r:id="rId8"/>
    <p:sldLayoutId id="2147485245" r:id="rId9"/>
    <p:sldLayoutId id="2147485246" r:id="rId10"/>
    <p:sldLayoutId id="2147485247" r:id="rId11"/>
  </p:sldLayoutIdLst>
  <p:transition/>
  <p:hf sldNum="0" hdr="0" dt="0"/>
  <p:txStyles>
    <p:titleStyle>
      <a:lvl1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+mj-lt"/>
          <a:ea typeface="+mj-ea"/>
          <a:cs typeface="+mj-cs"/>
        </a:defRPr>
      </a:lvl1pPr>
      <a:lvl2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2pPr>
      <a:lvl3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3pPr>
      <a:lvl4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4pPr>
      <a:lvl5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5pPr>
      <a:lvl6pPr marL="457200"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6pPr>
      <a:lvl7pPr marL="914400"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7pPr>
      <a:lvl8pPr marL="1371600"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8pPr>
      <a:lvl9pPr marL="1828800"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9pPr>
    </p:titleStyle>
    <p:bodyStyle>
      <a:lvl1pPr marL="373063" indent="-373063" algn="l" defTabSz="992188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06450" indent="-309563" algn="l" defTabSz="992188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636DB3"/>
          </a:solidFill>
          <a:latin typeface="+mn-lt"/>
        </a:defRPr>
      </a:lvl2pPr>
      <a:lvl3pPr marL="1241425" indent="-249238" algn="l" defTabSz="992188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</a:defRPr>
      </a:lvl3pPr>
      <a:lvl4pPr marL="1736725" indent="-247650" algn="l" defTabSz="9921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233613" indent="-247650" algn="l" defTabSz="9921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690813" indent="-247650" algn="l" defTabSz="9921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3148013" indent="-247650" algn="l" defTabSz="9921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605213" indent="-247650" algn="l" defTabSz="9921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4062413" indent="-247650" algn="l" defTabSz="9921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502920" y="228600"/>
            <a:ext cx="9136380" cy="685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502921" y="1066800"/>
            <a:ext cx="9139733" cy="5257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214360" y="6340490"/>
            <a:ext cx="1424940" cy="36512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0" i="0" smtClean="0">
                <a:solidFill>
                  <a:srgbClr val="1F497D"/>
                </a:solidFill>
              </a:rPr>
              <a:t>5/31/2010</a:t>
            </a:r>
            <a:endParaRPr lang="en-US" b="0" i="0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514600" y="6340296"/>
            <a:ext cx="5615940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0" i="0" smtClean="0">
                <a:solidFill>
                  <a:srgbClr val="1F497D"/>
                </a:solidFill>
              </a:rPr>
              <a:t>Polarized 3He at Jefferson Lab          Yi Qiang          MENU2010</a:t>
            </a:r>
            <a:endParaRPr lang="en-US" b="0" i="0">
              <a:solidFill>
                <a:srgbClr val="1F497D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914400"/>
            <a:ext cx="502920" cy="3048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b="0" i="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6740" y="914400"/>
            <a:ext cx="9471660" cy="1524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914400"/>
            <a:ext cx="502920" cy="3048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i="0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/>
          </a:p>
        </p:txBody>
      </p:sp>
      <p:pic>
        <p:nvPicPr>
          <p:cNvPr id="10" name="Picture 9" descr="JLab_logo.pn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261100"/>
            <a:ext cx="2095500" cy="596900"/>
          </a:xfrm>
          <a:prstGeom prst="rect">
            <a:avLst/>
          </a:prstGeom>
        </p:spPr>
      </p:pic>
      <p:pic>
        <p:nvPicPr>
          <p:cNvPr id="11" name="Picture 10" descr="JLab_logo.pn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261100"/>
            <a:ext cx="2095500" cy="596900"/>
          </a:xfrm>
          <a:prstGeom prst="rect">
            <a:avLst/>
          </a:prstGeom>
        </p:spPr>
      </p:pic>
      <p:pic>
        <p:nvPicPr>
          <p:cNvPr id="12" name="Picture 11" descr="JLab_logo.pn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261100"/>
            <a:ext cx="2095500" cy="5969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249" r:id="rId1"/>
    <p:sldLayoutId id="2147485250" r:id="rId2"/>
    <p:sldLayoutId id="2147485251" r:id="rId3"/>
    <p:sldLayoutId id="2147485252" r:id="rId4"/>
    <p:sldLayoutId id="2147485253" r:id="rId5"/>
    <p:sldLayoutId id="2147485254" r:id="rId6"/>
    <p:sldLayoutId id="2147485255" r:id="rId7"/>
    <p:sldLayoutId id="2147485256" r:id="rId8"/>
    <p:sldLayoutId id="2147485257" r:id="rId9"/>
    <p:sldLayoutId id="2147485258" r:id="rId10"/>
    <p:sldLayoutId id="2147485259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itchFamily="34" charset="0"/>
          <a:ea typeface="+mj-ea"/>
          <a:cs typeface="Calibri" pitchFamily="34" charset="0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accent2">
              <a:lumMod val="50000"/>
            </a:schemeClr>
          </a:solidFill>
          <a:latin typeface="Calibri" pitchFamily="34" charset="0"/>
          <a:ea typeface="+mn-ea"/>
          <a:cs typeface="Calibri" pitchFamily="34" charset="0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accent5">
              <a:lumMod val="50000"/>
            </a:schemeClr>
          </a:solidFill>
          <a:latin typeface="Calibri" pitchFamily="34" charset="0"/>
          <a:ea typeface="+mn-ea"/>
          <a:cs typeface="Calibri" pitchFamily="34" charset="0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accent2">
              <a:lumMod val="75000"/>
            </a:schemeClr>
          </a:solidFill>
          <a:latin typeface="Calibri" pitchFamily="34" charset="0"/>
          <a:ea typeface="+mn-ea"/>
          <a:cs typeface="Calibri" pitchFamily="34" charset="0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>
              <a:lumMod val="75000"/>
              <a:lumOff val="25000"/>
            </a:schemeClr>
          </a:solidFill>
          <a:latin typeface="Calibri" pitchFamily="34" charset="0"/>
          <a:ea typeface="+mn-ea"/>
          <a:cs typeface="Calibri" pitchFamily="34" charset="0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accent4">
              <a:lumMod val="50000"/>
            </a:schemeClr>
          </a:solidFill>
          <a:latin typeface="Calibri" pitchFamily="34" charset="0"/>
          <a:ea typeface="+mn-ea"/>
          <a:cs typeface="Calibri" pitchFamily="34" charset="0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502920" y="228600"/>
            <a:ext cx="9136380" cy="685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502921" y="1066800"/>
            <a:ext cx="9139733" cy="5257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214360" y="6340480"/>
            <a:ext cx="1424940" cy="36512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0" i="0" smtClean="0">
                <a:solidFill>
                  <a:srgbClr val="1F497D"/>
                </a:solidFill>
              </a:rPr>
              <a:t>5/31/2010</a:t>
            </a:r>
            <a:endParaRPr lang="en-US" b="0" i="0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514600" y="6340286"/>
            <a:ext cx="5615940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0" i="0" smtClean="0">
                <a:solidFill>
                  <a:srgbClr val="1F497D"/>
                </a:solidFill>
              </a:rPr>
              <a:t>Polarized 3He at Jefferson Lab          Yi Qiang          MENU2010</a:t>
            </a:r>
            <a:endParaRPr lang="en-US" b="0" i="0">
              <a:solidFill>
                <a:srgbClr val="1F497D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914400"/>
            <a:ext cx="502920" cy="3048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b="0" i="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6740" y="914400"/>
            <a:ext cx="9471660" cy="1524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914400"/>
            <a:ext cx="502920" cy="3048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i="0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/>
          </a:p>
        </p:txBody>
      </p:sp>
      <p:pic>
        <p:nvPicPr>
          <p:cNvPr id="10" name="Picture 9" descr="JLab_logo.pn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261100"/>
            <a:ext cx="2095500" cy="596900"/>
          </a:xfrm>
          <a:prstGeom prst="rect">
            <a:avLst/>
          </a:prstGeom>
        </p:spPr>
      </p:pic>
      <p:pic>
        <p:nvPicPr>
          <p:cNvPr id="11" name="Picture 10" descr="JLab_logo.pn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261100"/>
            <a:ext cx="2095500" cy="596900"/>
          </a:xfrm>
          <a:prstGeom prst="rect">
            <a:avLst/>
          </a:prstGeom>
        </p:spPr>
      </p:pic>
      <p:pic>
        <p:nvPicPr>
          <p:cNvPr id="12" name="Picture 11" descr="JLab_logo.pn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261100"/>
            <a:ext cx="2095500" cy="5969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261" r:id="rId1"/>
    <p:sldLayoutId id="2147485262" r:id="rId2"/>
    <p:sldLayoutId id="2147485263" r:id="rId3"/>
    <p:sldLayoutId id="2147485264" r:id="rId4"/>
    <p:sldLayoutId id="2147485265" r:id="rId5"/>
    <p:sldLayoutId id="2147485266" r:id="rId6"/>
    <p:sldLayoutId id="2147485267" r:id="rId7"/>
    <p:sldLayoutId id="2147485268" r:id="rId8"/>
    <p:sldLayoutId id="2147485269" r:id="rId9"/>
    <p:sldLayoutId id="2147485270" r:id="rId10"/>
    <p:sldLayoutId id="2147485271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itchFamily="34" charset="0"/>
          <a:ea typeface="+mj-ea"/>
          <a:cs typeface="Calibri" pitchFamily="34" charset="0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accent2">
              <a:lumMod val="50000"/>
            </a:schemeClr>
          </a:solidFill>
          <a:latin typeface="Calibri" pitchFamily="34" charset="0"/>
          <a:ea typeface="+mn-ea"/>
          <a:cs typeface="Calibri" pitchFamily="34" charset="0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accent5">
              <a:lumMod val="50000"/>
            </a:schemeClr>
          </a:solidFill>
          <a:latin typeface="Calibri" pitchFamily="34" charset="0"/>
          <a:ea typeface="+mn-ea"/>
          <a:cs typeface="Calibri" pitchFamily="34" charset="0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accent2">
              <a:lumMod val="75000"/>
            </a:schemeClr>
          </a:solidFill>
          <a:latin typeface="Calibri" pitchFamily="34" charset="0"/>
          <a:ea typeface="+mn-ea"/>
          <a:cs typeface="Calibri" pitchFamily="34" charset="0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>
              <a:lumMod val="75000"/>
              <a:lumOff val="25000"/>
            </a:schemeClr>
          </a:solidFill>
          <a:latin typeface="Calibri" pitchFamily="34" charset="0"/>
          <a:ea typeface="+mn-ea"/>
          <a:cs typeface="Calibri" pitchFamily="34" charset="0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accent4">
              <a:lumMod val="50000"/>
            </a:schemeClr>
          </a:solidFill>
          <a:latin typeface="Calibri" pitchFamily="34" charset="0"/>
          <a:ea typeface="+mn-ea"/>
          <a:cs typeface="Calibri" pitchFamily="34" charset="0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502920" y="228600"/>
            <a:ext cx="9136380" cy="685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502920" y="1066800"/>
            <a:ext cx="9139733" cy="5257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214360" y="6340476"/>
            <a:ext cx="1424940" cy="36512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0" i="0" smtClean="0">
                <a:solidFill>
                  <a:srgbClr val="1F497D"/>
                </a:solidFill>
              </a:rPr>
              <a:t>5/31/2010</a:t>
            </a:r>
            <a:endParaRPr lang="en-US" b="0" i="0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514600" y="6340282"/>
            <a:ext cx="5615940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0" i="0" smtClean="0">
                <a:solidFill>
                  <a:srgbClr val="1F497D"/>
                </a:solidFill>
              </a:rPr>
              <a:t>Polarized 3He at Jefferson Lab          Yi Qiang          MENU2010</a:t>
            </a:r>
            <a:endParaRPr lang="en-US" b="0" i="0">
              <a:solidFill>
                <a:srgbClr val="1F497D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914400"/>
            <a:ext cx="502920" cy="3048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b="0" i="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6740" y="914400"/>
            <a:ext cx="9471660" cy="1524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914400"/>
            <a:ext cx="502920" cy="3048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i="0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i="0"/>
          </a:p>
        </p:txBody>
      </p:sp>
      <p:pic>
        <p:nvPicPr>
          <p:cNvPr id="10" name="Picture 9" descr="JLab_logo.pn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261100"/>
            <a:ext cx="2095500" cy="596900"/>
          </a:xfrm>
          <a:prstGeom prst="rect">
            <a:avLst/>
          </a:prstGeom>
        </p:spPr>
      </p:pic>
      <p:pic>
        <p:nvPicPr>
          <p:cNvPr id="11" name="Picture 10" descr="JLab_logo.pn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261100"/>
            <a:ext cx="2095500" cy="596900"/>
          </a:xfrm>
          <a:prstGeom prst="rect">
            <a:avLst/>
          </a:prstGeom>
        </p:spPr>
      </p:pic>
      <p:pic>
        <p:nvPicPr>
          <p:cNvPr id="12" name="Picture 11" descr="JLab_logo.pn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261100"/>
            <a:ext cx="2095500" cy="5969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273" r:id="rId1"/>
    <p:sldLayoutId id="2147485274" r:id="rId2"/>
    <p:sldLayoutId id="2147485275" r:id="rId3"/>
    <p:sldLayoutId id="2147485276" r:id="rId4"/>
    <p:sldLayoutId id="2147485277" r:id="rId5"/>
    <p:sldLayoutId id="2147485278" r:id="rId6"/>
    <p:sldLayoutId id="2147485279" r:id="rId7"/>
    <p:sldLayoutId id="2147485280" r:id="rId8"/>
    <p:sldLayoutId id="2147485281" r:id="rId9"/>
    <p:sldLayoutId id="2147485282" r:id="rId10"/>
    <p:sldLayoutId id="2147485283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itchFamily="34" charset="0"/>
          <a:ea typeface="+mj-ea"/>
          <a:cs typeface="Calibri" pitchFamily="34" charset="0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accent2">
              <a:lumMod val="50000"/>
            </a:schemeClr>
          </a:solidFill>
          <a:latin typeface="Calibri" pitchFamily="34" charset="0"/>
          <a:ea typeface="+mn-ea"/>
          <a:cs typeface="Calibri" pitchFamily="34" charset="0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accent5">
              <a:lumMod val="50000"/>
            </a:schemeClr>
          </a:solidFill>
          <a:latin typeface="Calibri" pitchFamily="34" charset="0"/>
          <a:ea typeface="+mn-ea"/>
          <a:cs typeface="Calibri" pitchFamily="34" charset="0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accent2">
              <a:lumMod val="75000"/>
            </a:schemeClr>
          </a:solidFill>
          <a:latin typeface="Calibri" pitchFamily="34" charset="0"/>
          <a:ea typeface="+mn-ea"/>
          <a:cs typeface="Calibri" pitchFamily="34" charset="0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>
              <a:lumMod val="75000"/>
              <a:lumOff val="25000"/>
            </a:schemeClr>
          </a:solidFill>
          <a:latin typeface="Calibri" pitchFamily="34" charset="0"/>
          <a:ea typeface="+mn-ea"/>
          <a:cs typeface="Calibri" pitchFamily="34" charset="0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accent4">
              <a:lumMod val="50000"/>
            </a:schemeClr>
          </a:solidFill>
          <a:latin typeface="Calibri" pitchFamily="34" charset="0"/>
          <a:ea typeface="+mn-ea"/>
          <a:cs typeface="Calibri" pitchFamily="34" charset="0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4070" y="121964"/>
            <a:ext cx="8550275" cy="592688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vert="horz" wrap="square" lIns="99276" tIns="49638" rIns="99276" bIns="496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31878"/>
            <a:ext cx="10058400" cy="52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276" tIns="49638" rIns="99276" bIns="49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8470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69168" y="6629400"/>
            <a:ext cx="185261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276" tIns="49638" rIns="99276" bIns="49638" numCol="1" anchor="t" anchorCtr="0" compatLnSpc="1">
            <a:prstTxWarp prst="textNoShape">
              <a:avLst/>
            </a:prstTxWarp>
          </a:bodyPr>
          <a:lstStyle>
            <a:lvl1pPr algn="ctr">
              <a:defRPr sz="11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  <p:sp>
        <p:nvSpPr>
          <p:cNvPr id="58470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83688" y="6553200"/>
            <a:ext cx="8747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276" tIns="49638" rIns="99276" bIns="49638" numCol="1" anchor="t" anchorCtr="0" compatLnSpc="1">
            <a:prstTxWarp prst="textNoShape">
              <a:avLst/>
            </a:prstTxWarp>
          </a:bodyPr>
          <a:lstStyle>
            <a:lvl1pPr algn="r">
              <a:defRPr sz="11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4710" name="Line 6"/>
          <p:cNvSpPr>
            <a:spLocks noChangeShapeType="1"/>
          </p:cNvSpPr>
          <p:nvPr/>
        </p:nvSpPr>
        <p:spPr bwMode="auto">
          <a:xfrm>
            <a:off x="0" y="823913"/>
            <a:ext cx="10058400" cy="0"/>
          </a:xfrm>
          <a:prstGeom prst="line">
            <a:avLst/>
          </a:prstGeom>
          <a:noFill/>
          <a:ln w="57150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84711" name="Line 7"/>
          <p:cNvSpPr>
            <a:spLocks noChangeShapeType="1"/>
          </p:cNvSpPr>
          <p:nvPr/>
        </p:nvSpPr>
        <p:spPr bwMode="auto">
          <a:xfrm>
            <a:off x="0" y="6500813"/>
            <a:ext cx="10058400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84712" name="Text Box 8"/>
          <p:cNvSpPr txBox="1">
            <a:spLocks noChangeArrowheads="1"/>
          </p:cNvSpPr>
          <p:nvPr/>
        </p:nvSpPr>
        <p:spPr bwMode="auto">
          <a:xfrm>
            <a:off x="7" y="6677039"/>
            <a:ext cx="4764088" cy="1833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9276" tIns="49638" rIns="99276" bIns="49638">
            <a:spAutoFit/>
          </a:bodyPr>
          <a:lstStyle/>
          <a:p>
            <a:pPr defTabSz="992188">
              <a:lnSpc>
                <a:spcPct val="60000"/>
              </a:lnSpc>
              <a:defRPr/>
            </a:pPr>
            <a:r>
              <a:rPr lang="en-US" sz="900" b="0" i="0">
                <a:solidFill>
                  <a:schemeClr val="tx1"/>
                </a:solidFill>
              </a:rPr>
              <a:t>Operated by the Southeastern Universities Research Association for the U.S. Department of Energy</a:t>
            </a:r>
          </a:p>
        </p:txBody>
      </p:sp>
      <p:pic>
        <p:nvPicPr>
          <p:cNvPr id="8201" name="Picture 9" descr="new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2253" y="6297613"/>
            <a:ext cx="1668464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4714" name="Rectangle 10"/>
          <p:cNvSpPr>
            <a:spLocks noChangeArrowheads="1"/>
          </p:cNvSpPr>
          <p:nvPr/>
        </p:nvSpPr>
        <p:spPr bwMode="auto">
          <a:xfrm>
            <a:off x="3084513" y="6410326"/>
            <a:ext cx="4237037" cy="1846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92188">
              <a:lnSpc>
                <a:spcPct val="80000"/>
              </a:lnSpc>
              <a:defRPr/>
            </a:pPr>
            <a:r>
              <a:rPr lang="en-US" sz="1500" i="0">
                <a:solidFill>
                  <a:srgbClr val="339966"/>
                </a:solidFill>
                <a:latin typeface="Century Schoolbook" pitchFamily="18" charset="0"/>
              </a:rPr>
              <a:t> </a:t>
            </a:r>
            <a:r>
              <a:rPr lang="en-US" sz="1300" i="0">
                <a:solidFill>
                  <a:srgbClr val="339966"/>
                </a:solidFill>
                <a:latin typeface="Century Schoolbook" pitchFamily="18" charset="0"/>
              </a:rPr>
              <a:t>Thomas Jefferson National Accelerator Facility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40" r:id="rId1"/>
    <p:sldLayoutId id="2147485041" r:id="rId2"/>
    <p:sldLayoutId id="2147485042" r:id="rId3"/>
    <p:sldLayoutId id="2147485043" r:id="rId4"/>
    <p:sldLayoutId id="2147485044" r:id="rId5"/>
    <p:sldLayoutId id="2147485045" r:id="rId6"/>
    <p:sldLayoutId id="2147485046" r:id="rId7"/>
    <p:sldLayoutId id="2147485047" r:id="rId8"/>
    <p:sldLayoutId id="2147485048" r:id="rId9"/>
    <p:sldLayoutId id="2147485049" r:id="rId10"/>
    <p:sldLayoutId id="2147485050" r:id="rId11"/>
  </p:sldLayoutIdLst>
  <p:transition/>
  <p:hf sldNum="0" hdr="0" dt="0"/>
  <p:txStyles>
    <p:titleStyle>
      <a:lvl1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+mj-lt"/>
          <a:ea typeface="+mj-ea"/>
          <a:cs typeface="+mj-cs"/>
        </a:defRPr>
      </a:lvl1pPr>
      <a:lvl2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2pPr>
      <a:lvl3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3pPr>
      <a:lvl4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4pPr>
      <a:lvl5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5pPr>
      <a:lvl6pPr marL="457200" algn="ctr" defTabSz="992188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6pPr>
      <a:lvl7pPr marL="914400" algn="ctr" defTabSz="992188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7pPr>
      <a:lvl8pPr marL="1371600" algn="ctr" defTabSz="992188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8pPr>
      <a:lvl9pPr marL="1828800" algn="ctr" defTabSz="992188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9pPr>
    </p:titleStyle>
    <p:bodyStyle>
      <a:lvl1pPr marL="373063" indent="-373063" algn="l" defTabSz="992188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06450" indent="-309563" algn="l" defTabSz="992188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636DB3"/>
          </a:solidFill>
          <a:latin typeface="+mn-lt"/>
        </a:defRPr>
      </a:lvl2pPr>
      <a:lvl3pPr marL="1241425" indent="-249238" algn="l" defTabSz="992188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</a:defRPr>
      </a:lvl3pPr>
      <a:lvl4pPr marL="1736725" indent="-247650" algn="l" defTabSz="9921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233613" indent="-247650" algn="l" defTabSz="9921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690813" indent="-247650" algn="l" defTabSz="992188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3148013" indent="-247650" algn="l" defTabSz="992188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605213" indent="-247650" algn="l" defTabSz="992188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4062413" indent="-247650" algn="l" defTabSz="992188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4070" y="121964"/>
            <a:ext cx="8550275" cy="592688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vert="horz" wrap="square" lIns="99276" tIns="49638" rIns="99276" bIns="496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31878"/>
            <a:ext cx="10058400" cy="52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276" tIns="49638" rIns="99276" bIns="49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5366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770813" y="6629400"/>
            <a:ext cx="185261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276" tIns="49638" rIns="99276" bIns="49638" numCol="1" anchor="t" anchorCtr="0" compatLnSpc="1">
            <a:prstTxWarp prst="textNoShape">
              <a:avLst/>
            </a:prstTxWarp>
          </a:bodyPr>
          <a:lstStyle>
            <a:lvl1pPr algn="ctr">
              <a:defRPr sz="11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  <p:sp>
        <p:nvSpPr>
          <p:cNvPr id="753669" name="Line 5"/>
          <p:cNvSpPr>
            <a:spLocks noChangeShapeType="1"/>
          </p:cNvSpPr>
          <p:nvPr/>
        </p:nvSpPr>
        <p:spPr bwMode="auto">
          <a:xfrm>
            <a:off x="0" y="823913"/>
            <a:ext cx="10058400" cy="0"/>
          </a:xfrm>
          <a:prstGeom prst="line">
            <a:avLst/>
          </a:prstGeom>
          <a:noFill/>
          <a:ln w="57150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53670" name="Line 6"/>
          <p:cNvSpPr>
            <a:spLocks noChangeShapeType="1"/>
          </p:cNvSpPr>
          <p:nvPr/>
        </p:nvSpPr>
        <p:spPr bwMode="auto">
          <a:xfrm>
            <a:off x="0" y="6500813"/>
            <a:ext cx="10058400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53671" name="Text Box 7"/>
          <p:cNvSpPr txBox="1">
            <a:spLocks noChangeArrowheads="1"/>
          </p:cNvSpPr>
          <p:nvPr/>
        </p:nvSpPr>
        <p:spPr bwMode="auto">
          <a:xfrm>
            <a:off x="7" y="6677039"/>
            <a:ext cx="4764088" cy="1833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9276" tIns="49638" rIns="99276" bIns="49638">
            <a:spAutoFit/>
          </a:bodyPr>
          <a:lstStyle/>
          <a:p>
            <a:pPr defTabSz="992188">
              <a:lnSpc>
                <a:spcPct val="60000"/>
              </a:lnSpc>
              <a:defRPr/>
            </a:pPr>
            <a:r>
              <a:rPr lang="en-US" sz="900" b="0" i="0">
                <a:solidFill>
                  <a:schemeClr val="tx1"/>
                </a:solidFill>
              </a:rPr>
              <a:t>Operated by the Southeastern Universities Research Association for the U.S. Department of Energy</a:t>
            </a:r>
          </a:p>
        </p:txBody>
      </p:sp>
      <p:pic>
        <p:nvPicPr>
          <p:cNvPr id="10248" name="Picture 8" descr="new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2253" y="6297613"/>
            <a:ext cx="1668464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3673" name="Rectangle 9"/>
          <p:cNvSpPr>
            <a:spLocks noChangeArrowheads="1"/>
          </p:cNvSpPr>
          <p:nvPr/>
        </p:nvSpPr>
        <p:spPr bwMode="auto">
          <a:xfrm>
            <a:off x="3084513" y="6410326"/>
            <a:ext cx="4237037" cy="1846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92188">
              <a:lnSpc>
                <a:spcPct val="80000"/>
              </a:lnSpc>
              <a:defRPr/>
            </a:pPr>
            <a:r>
              <a:rPr lang="en-US" sz="1500" i="0">
                <a:solidFill>
                  <a:srgbClr val="339966"/>
                </a:solidFill>
                <a:latin typeface="Century Schoolbook" pitchFamily="18" charset="0"/>
              </a:rPr>
              <a:t> </a:t>
            </a:r>
            <a:r>
              <a:rPr lang="en-US" sz="1300" i="0">
                <a:solidFill>
                  <a:srgbClr val="339966"/>
                </a:solidFill>
                <a:latin typeface="Century Schoolbook" pitchFamily="18" charset="0"/>
              </a:rPr>
              <a:t>Thomas Jefferson National Accelerator Facility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51" r:id="rId1"/>
    <p:sldLayoutId id="2147485052" r:id="rId2"/>
    <p:sldLayoutId id="2147485053" r:id="rId3"/>
    <p:sldLayoutId id="2147485054" r:id="rId4"/>
    <p:sldLayoutId id="2147485055" r:id="rId5"/>
    <p:sldLayoutId id="2147485056" r:id="rId6"/>
    <p:sldLayoutId id="2147485057" r:id="rId7"/>
    <p:sldLayoutId id="2147485058" r:id="rId8"/>
    <p:sldLayoutId id="2147485059" r:id="rId9"/>
    <p:sldLayoutId id="2147485060" r:id="rId10"/>
    <p:sldLayoutId id="2147485061" r:id="rId11"/>
  </p:sldLayoutIdLst>
  <p:transition/>
  <p:hf sldNum="0" hdr="0" dt="0"/>
  <p:txStyles>
    <p:titleStyle>
      <a:lvl1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+mj-lt"/>
          <a:ea typeface="+mj-ea"/>
          <a:cs typeface="+mj-cs"/>
        </a:defRPr>
      </a:lvl1pPr>
      <a:lvl2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2pPr>
      <a:lvl3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3pPr>
      <a:lvl4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4pPr>
      <a:lvl5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5pPr>
      <a:lvl6pPr marL="457200" algn="ctr" defTabSz="992188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6pPr>
      <a:lvl7pPr marL="914400" algn="ctr" defTabSz="992188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7pPr>
      <a:lvl8pPr marL="1371600" algn="ctr" defTabSz="992188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8pPr>
      <a:lvl9pPr marL="1828800" algn="ctr" defTabSz="992188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9pPr>
    </p:titleStyle>
    <p:bodyStyle>
      <a:lvl1pPr marL="373063" indent="-373063" algn="l" defTabSz="992188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06450" indent="-309563" algn="l" defTabSz="992188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636DB3"/>
          </a:solidFill>
          <a:latin typeface="+mn-lt"/>
        </a:defRPr>
      </a:lvl2pPr>
      <a:lvl3pPr marL="1241425" indent="-249238" algn="l" defTabSz="992188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</a:defRPr>
      </a:lvl3pPr>
      <a:lvl4pPr marL="1736725" indent="-247650" algn="l" defTabSz="9921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233613" indent="-247650" algn="l" defTabSz="9921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690813" indent="-247650" algn="l" defTabSz="992188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3148013" indent="-247650" algn="l" defTabSz="992188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605213" indent="-247650" algn="l" defTabSz="992188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4062413" indent="-247650" algn="l" defTabSz="992188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4070" y="121976"/>
            <a:ext cx="8550275" cy="592664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vert="horz" wrap="square" lIns="99250" tIns="49626" rIns="99250" bIns="49626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31878"/>
            <a:ext cx="10058400" cy="52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250" tIns="49626" rIns="99250" bIns="496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6016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770813" y="6629400"/>
            <a:ext cx="185261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250" tIns="49626" rIns="99250" bIns="49626" numCol="1" anchor="t" anchorCtr="0" compatLnSpc="1">
            <a:prstTxWarp prst="textNoShape">
              <a:avLst/>
            </a:prstTxWarp>
          </a:bodyPr>
          <a:lstStyle>
            <a:lvl1pPr algn="ctr">
              <a:defRPr sz="11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  <p:sp>
        <p:nvSpPr>
          <p:cNvPr id="860165" name="Line 5"/>
          <p:cNvSpPr>
            <a:spLocks noChangeShapeType="1"/>
          </p:cNvSpPr>
          <p:nvPr/>
        </p:nvSpPr>
        <p:spPr bwMode="auto">
          <a:xfrm>
            <a:off x="0" y="823913"/>
            <a:ext cx="10058400" cy="0"/>
          </a:xfrm>
          <a:prstGeom prst="line">
            <a:avLst/>
          </a:prstGeom>
          <a:noFill/>
          <a:ln w="57150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60166" name="Line 6"/>
          <p:cNvSpPr>
            <a:spLocks noChangeShapeType="1"/>
          </p:cNvSpPr>
          <p:nvPr/>
        </p:nvSpPr>
        <p:spPr bwMode="auto">
          <a:xfrm>
            <a:off x="0" y="6500813"/>
            <a:ext cx="10058400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60167" name="Text Box 7"/>
          <p:cNvSpPr txBox="1">
            <a:spLocks noChangeArrowheads="1"/>
          </p:cNvSpPr>
          <p:nvPr/>
        </p:nvSpPr>
        <p:spPr bwMode="auto">
          <a:xfrm>
            <a:off x="7" y="6677039"/>
            <a:ext cx="4764088" cy="1833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9250" tIns="49626" rIns="99250" bIns="49626">
            <a:spAutoFit/>
          </a:bodyPr>
          <a:lstStyle/>
          <a:p>
            <a:pPr defTabSz="992188">
              <a:lnSpc>
                <a:spcPct val="60000"/>
              </a:lnSpc>
              <a:defRPr/>
            </a:pPr>
            <a:r>
              <a:rPr lang="en-US" sz="900" b="0" i="0">
                <a:solidFill>
                  <a:schemeClr val="tx1"/>
                </a:solidFill>
              </a:rPr>
              <a:t>Operated by the Southeastern Universities Research Association for the U.S. Department of Energy</a:t>
            </a:r>
          </a:p>
        </p:txBody>
      </p:sp>
      <p:pic>
        <p:nvPicPr>
          <p:cNvPr id="14344" name="Picture 8" descr="new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2253" y="6297613"/>
            <a:ext cx="1668464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69" name="Rectangle 9"/>
          <p:cNvSpPr>
            <a:spLocks noChangeArrowheads="1"/>
          </p:cNvSpPr>
          <p:nvPr/>
        </p:nvSpPr>
        <p:spPr bwMode="auto">
          <a:xfrm>
            <a:off x="3084513" y="6410326"/>
            <a:ext cx="4237037" cy="1846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92188">
              <a:lnSpc>
                <a:spcPct val="80000"/>
              </a:lnSpc>
              <a:defRPr/>
            </a:pPr>
            <a:r>
              <a:rPr lang="en-US" sz="1500" i="0">
                <a:solidFill>
                  <a:srgbClr val="339966"/>
                </a:solidFill>
                <a:latin typeface="Century Schoolbook" pitchFamily="18" charset="0"/>
              </a:rPr>
              <a:t> </a:t>
            </a:r>
            <a:r>
              <a:rPr lang="en-US" sz="1300" i="0">
                <a:solidFill>
                  <a:srgbClr val="339966"/>
                </a:solidFill>
                <a:latin typeface="Century Schoolbook" pitchFamily="18" charset="0"/>
              </a:rPr>
              <a:t>Thomas Jefferson National Accelerator Facility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62" r:id="rId1"/>
    <p:sldLayoutId id="2147485063" r:id="rId2"/>
    <p:sldLayoutId id="2147485064" r:id="rId3"/>
    <p:sldLayoutId id="2147485065" r:id="rId4"/>
    <p:sldLayoutId id="2147485066" r:id="rId5"/>
    <p:sldLayoutId id="2147485067" r:id="rId6"/>
    <p:sldLayoutId id="2147485068" r:id="rId7"/>
    <p:sldLayoutId id="2147485069" r:id="rId8"/>
    <p:sldLayoutId id="2147485070" r:id="rId9"/>
    <p:sldLayoutId id="2147485071" r:id="rId10"/>
    <p:sldLayoutId id="2147485072" r:id="rId11"/>
  </p:sldLayoutIdLst>
  <p:transition/>
  <p:hf sldNum="0" hdr="0" dt="0"/>
  <p:txStyles>
    <p:titleStyle>
      <a:lvl1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+mj-lt"/>
          <a:ea typeface="+mj-ea"/>
          <a:cs typeface="+mj-cs"/>
        </a:defRPr>
      </a:lvl1pPr>
      <a:lvl2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2pPr>
      <a:lvl3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3pPr>
      <a:lvl4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4pPr>
      <a:lvl5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5pPr>
      <a:lvl6pPr marL="457200" algn="ctr" defTabSz="992188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6pPr>
      <a:lvl7pPr marL="914400" algn="ctr" defTabSz="992188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7pPr>
      <a:lvl8pPr marL="1371600" algn="ctr" defTabSz="992188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8pPr>
      <a:lvl9pPr marL="1828800" algn="ctr" defTabSz="992188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9pPr>
    </p:titleStyle>
    <p:bodyStyle>
      <a:lvl1pPr marL="373063" indent="-373063" algn="l" defTabSz="992188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06450" indent="-309563" algn="l" defTabSz="992188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636DB3"/>
          </a:solidFill>
          <a:latin typeface="+mn-lt"/>
        </a:defRPr>
      </a:lvl2pPr>
      <a:lvl3pPr marL="1241425" indent="-249238" algn="l" defTabSz="992188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</a:defRPr>
      </a:lvl3pPr>
      <a:lvl4pPr marL="1736725" indent="-247650" algn="l" defTabSz="9921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233613" indent="-247650" algn="l" defTabSz="9921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690813" indent="-247650" algn="l" defTabSz="992188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3148013" indent="-247650" algn="l" defTabSz="992188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605213" indent="-247650" algn="l" defTabSz="992188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4062413" indent="-247650" algn="l" defTabSz="992188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1113" y="-7938"/>
            <a:ext cx="10080626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i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819650" y="-7938"/>
            <a:ext cx="523875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i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19460" name="Group 1"/>
          <p:cNvGrpSpPr>
            <a:grpSpLocks/>
          </p:cNvGrpSpPr>
          <p:nvPr/>
        </p:nvGrpSpPr>
        <p:grpSpPr bwMode="auto">
          <a:xfrm>
            <a:off x="-20638" y="203200"/>
            <a:ext cx="10098088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i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i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10" name="TextBox 9"/>
          <p:cNvSpPr txBox="1"/>
          <p:nvPr userDrawn="1"/>
        </p:nvSpPr>
        <p:spPr>
          <a:xfrm>
            <a:off x="6621463" y="6508764"/>
            <a:ext cx="1916112" cy="246063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0" dirty="0">
                <a:solidFill>
                  <a:schemeClr val="tx1"/>
                </a:solidFill>
                <a:latin typeface="+mn-lt"/>
              </a:rPr>
              <a:t>Yi Qiang &lt;yqiang@jlab.org&gt;</a:t>
            </a:r>
          </a:p>
        </p:txBody>
      </p:sp>
      <p:pic>
        <p:nvPicPr>
          <p:cNvPr id="19462" name="Picture 6" descr="duke-logo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153527" y="6038850"/>
            <a:ext cx="90487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 descr="JLab_logo_white-sm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6378589"/>
            <a:ext cx="16764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8"/>
          <p:cNvSpPr txBox="1"/>
          <p:nvPr/>
        </p:nvSpPr>
        <p:spPr>
          <a:xfrm>
            <a:off x="6621463" y="6508764"/>
            <a:ext cx="1916112" cy="246063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Yi Qiang &lt;yqiang@jlab.org&gt;</a:t>
            </a:r>
          </a:p>
        </p:txBody>
      </p:sp>
      <p:pic>
        <p:nvPicPr>
          <p:cNvPr id="19465" name="Picture 9" descr="duke-logo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153527" y="6038850"/>
            <a:ext cx="90487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0" descr="JLab_logo_white-sm.jp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6378589"/>
            <a:ext cx="16764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6492875"/>
            <a:ext cx="1103313" cy="261938"/>
          </a:xfrm>
          <a:prstGeom prst="rect">
            <a:avLst/>
          </a:prstGeom>
        </p:spPr>
        <p:txBody>
          <a:bodyPr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5/27/2009</a:t>
            </a:r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700" y="6492875"/>
            <a:ext cx="3687763" cy="261938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 b="0" i="0" baseline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Neutron Transversity in JLab Hall A    CIPANP 2009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7582" y="6492875"/>
            <a:ext cx="615951" cy="261938"/>
          </a:xfrm>
          <a:prstGeom prst="rect">
            <a:avLst/>
          </a:prstGeom>
        </p:spPr>
        <p:txBody>
          <a:bodyPr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AE6FCEAE-C5B4-4F2F-9506-9B4761EBA4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29" r:id="rId1"/>
    <p:sldLayoutId id="2147485130" r:id="rId2"/>
    <p:sldLayoutId id="2147485131" r:id="rId3"/>
    <p:sldLayoutId id="2147485132" r:id="rId4"/>
    <p:sldLayoutId id="2147485133" r:id="rId5"/>
    <p:sldLayoutId id="2147485134" r:id="rId6"/>
    <p:sldLayoutId id="2147485135" r:id="rId7"/>
    <p:sldLayoutId id="2147485136" r:id="rId8"/>
    <p:sldLayoutId id="2147485137" r:id="rId9"/>
    <p:sldLayoutId id="2147485138" r:id="rId10"/>
    <p:sldLayoutId id="2147485139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>
          <a:solidFill>
            <a:schemeClr val="tx1"/>
          </a:solidFill>
          <a:latin typeface="+mn-lt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>
          <a:solidFill>
            <a:schemeClr val="tx1"/>
          </a:solidFill>
          <a:latin typeface="+mn-lt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5pPr>
      <a:lvl6pPr marL="19192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6pPr>
      <a:lvl7pPr marL="23764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7pPr>
      <a:lvl8pPr marL="28336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8pPr>
      <a:lvl9pPr marL="32908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4070" y="121964"/>
            <a:ext cx="8550275" cy="592688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vert="horz" wrap="square" lIns="99276" tIns="49638" rIns="99276" bIns="496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31878"/>
            <a:ext cx="10058400" cy="52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276" tIns="49638" rIns="99276" bIns="49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5366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770813" y="6629400"/>
            <a:ext cx="185261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276" tIns="49638" rIns="99276" bIns="49638" numCol="1" anchor="t" anchorCtr="0" compatLnSpc="1">
            <a:prstTxWarp prst="textNoShape">
              <a:avLst/>
            </a:prstTxWarp>
          </a:bodyPr>
          <a:lstStyle>
            <a:lvl1pPr algn="ctr">
              <a:defRPr sz="1100" b="0" i="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  <p:sp>
        <p:nvSpPr>
          <p:cNvPr id="753669" name="Line 5"/>
          <p:cNvSpPr>
            <a:spLocks noChangeShapeType="1"/>
          </p:cNvSpPr>
          <p:nvPr/>
        </p:nvSpPr>
        <p:spPr bwMode="auto">
          <a:xfrm>
            <a:off x="0" y="823913"/>
            <a:ext cx="10058400" cy="0"/>
          </a:xfrm>
          <a:prstGeom prst="line">
            <a:avLst/>
          </a:prstGeom>
          <a:noFill/>
          <a:ln w="57150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3670" name="Line 6"/>
          <p:cNvSpPr>
            <a:spLocks noChangeShapeType="1"/>
          </p:cNvSpPr>
          <p:nvPr/>
        </p:nvSpPr>
        <p:spPr bwMode="auto">
          <a:xfrm>
            <a:off x="0" y="6500813"/>
            <a:ext cx="10058400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3671" name="Text Box 7"/>
          <p:cNvSpPr txBox="1">
            <a:spLocks noChangeArrowheads="1"/>
          </p:cNvSpPr>
          <p:nvPr/>
        </p:nvSpPr>
        <p:spPr bwMode="auto">
          <a:xfrm>
            <a:off x="7" y="6677039"/>
            <a:ext cx="4764088" cy="1833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9276" tIns="49638" rIns="99276" bIns="49638">
            <a:spAutoFit/>
          </a:bodyPr>
          <a:lstStyle/>
          <a:p>
            <a:pPr defTabSz="992188">
              <a:lnSpc>
                <a:spcPct val="60000"/>
              </a:lnSpc>
              <a:defRPr/>
            </a:pPr>
            <a:r>
              <a:rPr lang="en-US" sz="900" b="0" i="0">
                <a:solidFill>
                  <a:srgbClr val="000000"/>
                </a:solidFill>
              </a:rPr>
              <a:t>Operated by the Southeastern Universities Research Association for the U.S. Department of Energy</a:t>
            </a:r>
          </a:p>
        </p:txBody>
      </p:sp>
      <p:pic>
        <p:nvPicPr>
          <p:cNvPr id="26632" name="Picture 8" descr="new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2253" y="6297613"/>
            <a:ext cx="1668464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3673" name="Rectangle 9"/>
          <p:cNvSpPr>
            <a:spLocks noChangeArrowheads="1"/>
          </p:cNvSpPr>
          <p:nvPr/>
        </p:nvSpPr>
        <p:spPr bwMode="auto">
          <a:xfrm>
            <a:off x="3084513" y="6410326"/>
            <a:ext cx="4237037" cy="1846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92188">
              <a:lnSpc>
                <a:spcPct val="80000"/>
              </a:lnSpc>
              <a:defRPr/>
            </a:pPr>
            <a:r>
              <a:rPr lang="en-US" sz="1500" i="0">
                <a:solidFill>
                  <a:srgbClr val="339966"/>
                </a:solidFill>
                <a:latin typeface="Century Schoolbook" pitchFamily="18" charset="0"/>
              </a:rPr>
              <a:t> </a:t>
            </a:r>
            <a:r>
              <a:rPr lang="en-US" sz="1300" i="0">
                <a:solidFill>
                  <a:srgbClr val="339966"/>
                </a:solidFill>
                <a:latin typeface="Century Schoolbook" pitchFamily="18" charset="0"/>
              </a:rPr>
              <a:t>Thomas Jefferson National Accelerator Facility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84" r:id="rId1"/>
    <p:sldLayoutId id="2147485085" r:id="rId2"/>
    <p:sldLayoutId id="2147485086" r:id="rId3"/>
    <p:sldLayoutId id="2147485087" r:id="rId4"/>
    <p:sldLayoutId id="2147485088" r:id="rId5"/>
    <p:sldLayoutId id="2147485089" r:id="rId6"/>
    <p:sldLayoutId id="2147485090" r:id="rId7"/>
    <p:sldLayoutId id="2147485091" r:id="rId8"/>
    <p:sldLayoutId id="2147485092" r:id="rId9"/>
    <p:sldLayoutId id="2147485093" r:id="rId10"/>
    <p:sldLayoutId id="2147485094" r:id="rId11"/>
  </p:sldLayoutIdLst>
  <p:transition/>
  <p:hf sldNum="0" hdr="0" dt="0"/>
  <p:txStyles>
    <p:titleStyle>
      <a:lvl1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+mj-lt"/>
          <a:ea typeface="+mj-ea"/>
          <a:cs typeface="+mj-cs"/>
        </a:defRPr>
      </a:lvl1pPr>
      <a:lvl2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2pPr>
      <a:lvl3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3pPr>
      <a:lvl4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4pPr>
      <a:lvl5pPr algn="ctr" defTabSz="9921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5pPr>
      <a:lvl6pPr marL="457200" algn="ctr" defTabSz="992188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6pPr>
      <a:lvl7pPr marL="914400" algn="ctr" defTabSz="992188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7pPr>
      <a:lvl8pPr marL="1371600" algn="ctr" defTabSz="992188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8pPr>
      <a:lvl9pPr marL="1828800" algn="ctr" defTabSz="992188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9pPr>
    </p:titleStyle>
    <p:bodyStyle>
      <a:lvl1pPr marL="373063" indent="-373063" algn="l" defTabSz="992188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06450" indent="-309563" algn="l" defTabSz="992188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636DB3"/>
          </a:solidFill>
          <a:latin typeface="+mn-lt"/>
        </a:defRPr>
      </a:lvl2pPr>
      <a:lvl3pPr marL="1241425" indent="-249238" algn="l" defTabSz="992188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</a:defRPr>
      </a:lvl3pPr>
      <a:lvl4pPr marL="1736725" indent="-247650" algn="l" defTabSz="9921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233613" indent="-247650" algn="l" defTabSz="99218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690813" indent="-247650" algn="l" defTabSz="992188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3148013" indent="-247650" algn="l" defTabSz="992188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605213" indent="-247650" algn="l" defTabSz="992188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4062413" indent="-247650" algn="l" defTabSz="992188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4070" y="121964"/>
            <a:ext cx="8550275" cy="592688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vert="horz" wrap="square" lIns="99276" tIns="49638" rIns="99276" bIns="496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45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31878"/>
            <a:ext cx="10058400" cy="52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276" tIns="49638" rIns="99276" bIns="49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770813" y="6629400"/>
            <a:ext cx="185261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276" tIns="49638" rIns="99276" bIns="49638" numCol="1" anchor="t" anchorCtr="0" compatLnSpc="1">
            <a:prstTxWarp prst="textNoShape">
              <a:avLst/>
            </a:prstTxWarp>
          </a:bodyPr>
          <a:lstStyle>
            <a:lvl1pPr algn="ctr">
              <a:defRPr sz="11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0" y="823913"/>
            <a:ext cx="10058400" cy="0"/>
          </a:xfrm>
          <a:prstGeom prst="line">
            <a:avLst/>
          </a:prstGeom>
          <a:noFill/>
          <a:ln w="57150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6500813"/>
            <a:ext cx="10058400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7" y="6677039"/>
            <a:ext cx="4764088" cy="1833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9276" tIns="49638" rIns="99276" bIns="49638">
            <a:spAutoFit/>
          </a:bodyPr>
          <a:lstStyle/>
          <a:p>
            <a:pPr defTabSz="992188">
              <a:lnSpc>
                <a:spcPct val="60000"/>
              </a:lnSpc>
              <a:defRPr/>
            </a:pPr>
            <a:r>
              <a:rPr lang="en-US" sz="900" b="0" i="0">
                <a:solidFill>
                  <a:schemeClr val="tx1"/>
                </a:solidFill>
              </a:rPr>
              <a:t>Operated by the Southeastern Universities Research Association for the U.S. Department of Energy</a:t>
            </a:r>
          </a:p>
        </p:txBody>
      </p:sp>
      <p:pic>
        <p:nvPicPr>
          <p:cNvPr id="545800" name="Picture 15" descr="new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2253" y="6297613"/>
            <a:ext cx="1668464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3084513" y="6410326"/>
            <a:ext cx="4237037" cy="1846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92188">
              <a:lnSpc>
                <a:spcPct val="80000"/>
              </a:lnSpc>
              <a:defRPr/>
            </a:pPr>
            <a:r>
              <a:rPr lang="en-US" sz="1500" i="0">
                <a:solidFill>
                  <a:srgbClr val="339966"/>
                </a:solidFill>
                <a:latin typeface="Century Schoolbook" pitchFamily="18" charset="0"/>
              </a:rPr>
              <a:t> </a:t>
            </a:r>
            <a:r>
              <a:rPr lang="en-US" sz="1300" i="0">
                <a:solidFill>
                  <a:srgbClr val="339966"/>
                </a:solidFill>
                <a:latin typeface="Century Schoolbook" pitchFamily="18" charset="0"/>
              </a:rPr>
              <a:t>Thomas Jefferson National Accelerator Facility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5" r:id="rId1"/>
    <p:sldLayoutId id="2147485096" r:id="rId2"/>
    <p:sldLayoutId id="2147485097" r:id="rId3"/>
    <p:sldLayoutId id="2147485098" r:id="rId4"/>
    <p:sldLayoutId id="2147485099" r:id="rId5"/>
    <p:sldLayoutId id="2147485100" r:id="rId6"/>
    <p:sldLayoutId id="2147485101" r:id="rId7"/>
    <p:sldLayoutId id="2147485102" r:id="rId8"/>
    <p:sldLayoutId id="2147485103" r:id="rId9"/>
    <p:sldLayoutId id="2147485104" r:id="rId10"/>
    <p:sldLayoutId id="2147485105" r:id="rId11"/>
  </p:sldLayoutIdLst>
  <p:transition/>
  <p:hf sldNum="0" hdr="0" dt="0"/>
  <p:txStyles>
    <p:titleStyle>
      <a:lvl1pPr algn="ctr" defTabSz="992188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+mj-lt"/>
          <a:ea typeface="+mj-ea"/>
          <a:cs typeface="+mj-cs"/>
        </a:defRPr>
      </a:lvl1pPr>
      <a:lvl2pPr algn="ctr" defTabSz="992188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2pPr>
      <a:lvl3pPr algn="ctr" defTabSz="992188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3pPr>
      <a:lvl4pPr algn="ctr" defTabSz="992188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4pPr>
      <a:lvl5pPr algn="ctr" defTabSz="992188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5pPr>
      <a:lvl6pPr marL="457200" algn="ctr" defTabSz="992188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6pPr>
      <a:lvl7pPr marL="914400" algn="ctr" defTabSz="992188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7pPr>
      <a:lvl8pPr marL="1371600" algn="ctr" defTabSz="992188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8pPr>
      <a:lvl9pPr marL="1828800" algn="ctr" defTabSz="992188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9pPr>
    </p:titleStyle>
    <p:bodyStyle>
      <a:lvl1pPr marL="373063" indent="-373063" algn="l" defTabSz="992188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06450" indent="-309563" algn="l" defTabSz="992188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636DB3"/>
          </a:solidFill>
          <a:latin typeface="+mn-lt"/>
        </a:defRPr>
      </a:lvl2pPr>
      <a:lvl3pPr marL="1241425" indent="-249238" algn="l" defTabSz="992188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</a:defRPr>
      </a:lvl3pPr>
      <a:lvl4pPr marL="1736725" indent="-247650" algn="l" defTabSz="992188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233613" indent="-247650" algn="l" defTabSz="992188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690813" indent="-247650" algn="l" defTabSz="992188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3148013" indent="-247650" algn="l" defTabSz="992188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605213" indent="-247650" algn="l" defTabSz="992188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4062413" indent="-247650" algn="l" defTabSz="992188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4070" y="121976"/>
            <a:ext cx="8550275" cy="592664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vert="horz" wrap="square" lIns="99250" tIns="49626" rIns="99250" bIns="49626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70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31878"/>
            <a:ext cx="10058400" cy="52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250" tIns="49626" rIns="99250" bIns="496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6016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770813" y="6629400"/>
            <a:ext cx="185261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250" tIns="49626" rIns="99250" bIns="49626" numCol="1" anchor="t" anchorCtr="0" compatLnSpc="1">
            <a:prstTxWarp prst="textNoShape">
              <a:avLst/>
            </a:prstTxWarp>
          </a:bodyPr>
          <a:lstStyle>
            <a:lvl1pPr algn="ctr">
              <a:defRPr sz="11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  <p:sp>
        <p:nvSpPr>
          <p:cNvPr id="860165" name="Line 5"/>
          <p:cNvSpPr>
            <a:spLocks noChangeShapeType="1"/>
          </p:cNvSpPr>
          <p:nvPr/>
        </p:nvSpPr>
        <p:spPr bwMode="auto">
          <a:xfrm>
            <a:off x="0" y="823913"/>
            <a:ext cx="10058400" cy="0"/>
          </a:xfrm>
          <a:prstGeom prst="line">
            <a:avLst/>
          </a:prstGeom>
          <a:noFill/>
          <a:ln w="57150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60166" name="Line 6"/>
          <p:cNvSpPr>
            <a:spLocks noChangeShapeType="1"/>
          </p:cNvSpPr>
          <p:nvPr/>
        </p:nvSpPr>
        <p:spPr bwMode="auto">
          <a:xfrm>
            <a:off x="0" y="6500813"/>
            <a:ext cx="10058400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60167" name="Text Box 7"/>
          <p:cNvSpPr txBox="1">
            <a:spLocks noChangeArrowheads="1"/>
          </p:cNvSpPr>
          <p:nvPr/>
        </p:nvSpPr>
        <p:spPr bwMode="auto">
          <a:xfrm>
            <a:off x="7" y="6677039"/>
            <a:ext cx="4764088" cy="1833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9250" tIns="49626" rIns="99250" bIns="49626">
            <a:spAutoFit/>
          </a:bodyPr>
          <a:lstStyle/>
          <a:p>
            <a:pPr defTabSz="992188">
              <a:lnSpc>
                <a:spcPct val="60000"/>
              </a:lnSpc>
              <a:defRPr/>
            </a:pPr>
            <a:r>
              <a:rPr lang="en-US" sz="900" b="0" i="0">
                <a:solidFill>
                  <a:schemeClr val="tx1"/>
                </a:solidFill>
              </a:rPr>
              <a:t>Operated by the Southeastern Universities Research Association for the U.S. Department of Energy</a:t>
            </a:r>
          </a:p>
        </p:txBody>
      </p:sp>
      <p:pic>
        <p:nvPicPr>
          <p:cNvPr id="570376" name="Picture 8" descr="new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2253" y="6297613"/>
            <a:ext cx="1668464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69" name="Rectangle 9"/>
          <p:cNvSpPr>
            <a:spLocks noChangeArrowheads="1"/>
          </p:cNvSpPr>
          <p:nvPr/>
        </p:nvSpPr>
        <p:spPr bwMode="auto">
          <a:xfrm>
            <a:off x="3084513" y="6410326"/>
            <a:ext cx="4237037" cy="1846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92188">
              <a:lnSpc>
                <a:spcPct val="80000"/>
              </a:lnSpc>
              <a:defRPr/>
            </a:pPr>
            <a:r>
              <a:rPr lang="en-US" sz="1500" i="0">
                <a:solidFill>
                  <a:srgbClr val="339966"/>
                </a:solidFill>
                <a:latin typeface="Century Schoolbook" pitchFamily="18" charset="0"/>
              </a:rPr>
              <a:t> </a:t>
            </a:r>
            <a:r>
              <a:rPr lang="en-US" sz="1300" i="0">
                <a:solidFill>
                  <a:srgbClr val="339966"/>
                </a:solidFill>
                <a:latin typeface="Century Schoolbook" pitchFamily="18" charset="0"/>
              </a:rPr>
              <a:t>Thomas Jefferson National Accelerator Facility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06" r:id="rId1"/>
    <p:sldLayoutId id="2147485107" r:id="rId2"/>
    <p:sldLayoutId id="2147485108" r:id="rId3"/>
    <p:sldLayoutId id="2147485109" r:id="rId4"/>
    <p:sldLayoutId id="2147485110" r:id="rId5"/>
    <p:sldLayoutId id="2147485111" r:id="rId6"/>
    <p:sldLayoutId id="2147485112" r:id="rId7"/>
    <p:sldLayoutId id="2147485113" r:id="rId8"/>
    <p:sldLayoutId id="2147485114" r:id="rId9"/>
    <p:sldLayoutId id="2147485115" r:id="rId10"/>
    <p:sldLayoutId id="2147485116" r:id="rId11"/>
    <p:sldLayoutId id="2147485128" r:id="rId12"/>
  </p:sldLayoutIdLst>
  <p:transition/>
  <p:hf sldNum="0" hdr="0" dt="0"/>
  <p:txStyles>
    <p:titleStyle>
      <a:lvl1pPr algn="ctr" defTabSz="992188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+mj-lt"/>
          <a:ea typeface="+mj-ea"/>
          <a:cs typeface="+mj-cs"/>
        </a:defRPr>
      </a:lvl1pPr>
      <a:lvl2pPr algn="ctr" defTabSz="992188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2pPr>
      <a:lvl3pPr algn="ctr" defTabSz="992188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3pPr>
      <a:lvl4pPr algn="ctr" defTabSz="992188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4pPr>
      <a:lvl5pPr algn="ctr" defTabSz="992188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5pPr>
      <a:lvl6pPr marL="457200" algn="ctr" defTabSz="992188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6pPr>
      <a:lvl7pPr marL="914400" algn="ctr" defTabSz="992188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7pPr>
      <a:lvl8pPr marL="1371600" algn="ctr" defTabSz="992188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8pPr>
      <a:lvl9pPr marL="1828800" algn="ctr" defTabSz="992188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9pPr>
    </p:titleStyle>
    <p:bodyStyle>
      <a:lvl1pPr marL="373063" indent="-373063" algn="l" defTabSz="992188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06450" indent="-309563" algn="l" defTabSz="992188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636DB3"/>
          </a:solidFill>
          <a:latin typeface="+mn-lt"/>
        </a:defRPr>
      </a:lvl2pPr>
      <a:lvl3pPr marL="1241425" indent="-249238" algn="l" defTabSz="992188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</a:defRPr>
      </a:lvl3pPr>
      <a:lvl4pPr marL="1736725" indent="-247650" algn="l" defTabSz="992188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233613" indent="-247650" algn="l" defTabSz="992188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690813" indent="-247650" algn="l" defTabSz="992188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3148013" indent="-247650" algn="l" defTabSz="992188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605213" indent="-247650" algn="l" defTabSz="992188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4062413" indent="-247650" algn="l" defTabSz="992188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4070" y="121964"/>
            <a:ext cx="8550275" cy="592688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 vert="horz" wrap="square" lIns="99276" tIns="49638" rIns="99276" bIns="496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05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31878"/>
            <a:ext cx="10058400" cy="52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276" tIns="49638" rIns="99276" bIns="496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0518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770813" y="6629400"/>
            <a:ext cx="185261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276" tIns="49638" rIns="99276" bIns="49638" numCol="1" anchor="t" anchorCtr="0" compatLnSpc="1">
            <a:prstTxWarp prst="textNoShape">
              <a:avLst/>
            </a:prstTxWarp>
          </a:bodyPr>
          <a:lstStyle>
            <a:lvl1pPr algn="ctr" defTabSz="992188">
              <a:defRPr sz="1100" b="0" i="0">
                <a:solidFill>
                  <a:schemeClr val="tx1"/>
                </a:solidFill>
              </a:defRPr>
            </a:lvl1pPr>
          </a:lstStyle>
          <a:p>
            <a:r>
              <a:rPr lang="en-US"/>
              <a:t>J.P. Chen, Hall A06</a:t>
            </a:r>
          </a:p>
        </p:txBody>
      </p:sp>
      <p:sp>
        <p:nvSpPr>
          <p:cNvPr id="605189" name="Line 5"/>
          <p:cNvSpPr>
            <a:spLocks noChangeShapeType="1"/>
          </p:cNvSpPr>
          <p:nvPr/>
        </p:nvSpPr>
        <p:spPr bwMode="auto">
          <a:xfrm>
            <a:off x="0" y="823913"/>
            <a:ext cx="10058400" cy="0"/>
          </a:xfrm>
          <a:prstGeom prst="line">
            <a:avLst/>
          </a:prstGeom>
          <a:noFill/>
          <a:ln w="57150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05190" name="Line 6"/>
          <p:cNvSpPr>
            <a:spLocks noChangeShapeType="1"/>
          </p:cNvSpPr>
          <p:nvPr/>
        </p:nvSpPr>
        <p:spPr bwMode="auto">
          <a:xfrm>
            <a:off x="0" y="6500813"/>
            <a:ext cx="10058400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05191" name="Text Box 7"/>
          <p:cNvSpPr txBox="1">
            <a:spLocks noChangeArrowheads="1"/>
          </p:cNvSpPr>
          <p:nvPr/>
        </p:nvSpPr>
        <p:spPr bwMode="auto">
          <a:xfrm>
            <a:off x="7" y="6677039"/>
            <a:ext cx="4764088" cy="1833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9276" tIns="49638" rIns="99276" bIns="49638">
            <a:spAutoFit/>
          </a:bodyPr>
          <a:lstStyle/>
          <a:p>
            <a:pPr defTabSz="992188">
              <a:lnSpc>
                <a:spcPct val="60000"/>
              </a:lnSpc>
            </a:pPr>
            <a:r>
              <a:rPr lang="en-US" sz="900" b="0" i="0">
                <a:solidFill>
                  <a:schemeClr val="tx1"/>
                </a:solidFill>
              </a:rPr>
              <a:t>Operated by the Southeastern Universities Research Association for the U.S. Department of Energy</a:t>
            </a:r>
          </a:p>
        </p:txBody>
      </p:sp>
      <p:pic>
        <p:nvPicPr>
          <p:cNvPr id="605192" name="Picture 8" descr="new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2253" y="6297613"/>
            <a:ext cx="1668464" cy="419100"/>
          </a:xfrm>
          <a:prstGeom prst="rect">
            <a:avLst/>
          </a:prstGeom>
          <a:noFill/>
        </p:spPr>
      </p:pic>
      <p:sp>
        <p:nvSpPr>
          <p:cNvPr id="605193" name="Rectangle 9"/>
          <p:cNvSpPr>
            <a:spLocks noChangeArrowheads="1"/>
          </p:cNvSpPr>
          <p:nvPr/>
        </p:nvSpPr>
        <p:spPr bwMode="auto">
          <a:xfrm>
            <a:off x="3084513" y="6410326"/>
            <a:ext cx="4237037" cy="1846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92188">
              <a:lnSpc>
                <a:spcPct val="80000"/>
              </a:lnSpc>
            </a:pPr>
            <a:r>
              <a:rPr lang="en-US" sz="1500" i="0">
                <a:solidFill>
                  <a:srgbClr val="339966"/>
                </a:solidFill>
                <a:latin typeface="Century Schoolbook" pitchFamily="18" charset="0"/>
              </a:rPr>
              <a:t> </a:t>
            </a:r>
            <a:r>
              <a:rPr lang="en-US" sz="1300" i="0">
                <a:solidFill>
                  <a:srgbClr val="339966"/>
                </a:solidFill>
                <a:latin typeface="Century Schoolbook" pitchFamily="18" charset="0"/>
              </a:rPr>
              <a:t>Thomas Jefferson National Accelerator Facility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17" r:id="rId1"/>
    <p:sldLayoutId id="2147485118" r:id="rId2"/>
    <p:sldLayoutId id="2147485119" r:id="rId3"/>
    <p:sldLayoutId id="2147485120" r:id="rId4"/>
    <p:sldLayoutId id="2147485121" r:id="rId5"/>
    <p:sldLayoutId id="2147485122" r:id="rId6"/>
    <p:sldLayoutId id="2147485123" r:id="rId7"/>
    <p:sldLayoutId id="2147485124" r:id="rId8"/>
    <p:sldLayoutId id="2147485125" r:id="rId9"/>
    <p:sldLayoutId id="2147485126" r:id="rId10"/>
    <p:sldLayoutId id="2147485127" r:id="rId11"/>
  </p:sldLayoutIdLst>
  <p:transition/>
  <p:txStyles>
    <p:titleStyle>
      <a:lvl1pPr algn="ctr" defTabSz="992188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+mj-lt"/>
          <a:ea typeface="+mj-ea"/>
          <a:cs typeface="+mj-cs"/>
        </a:defRPr>
      </a:lvl1pPr>
      <a:lvl2pPr algn="ctr" defTabSz="992188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2pPr>
      <a:lvl3pPr algn="ctr" defTabSz="992188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3pPr>
      <a:lvl4pPr algn="ctr" defTabSz="992188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4pPr>
      <a:lvl5pPr algn="ctr" defTabSz="992188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5pPr>
      <a:lvl6pPr marL="457200" algn="ctr" defTabSz="992188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6pPr>
      <a:lvl7pPr marL="914400" algn="ctr" defTabSz="992188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7pPr>
      <a:lvl8pPr marL="1371600" algn="ctr" defTabSz="992188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8pPr>
      <a:lvl9pPr marL="1828800" algn="ctr" defTabSz="992188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9pPr>
    </p:titleStyle>
    <p:bodyStyle>
      <a:lvl1pPr marL="373063" indent="-373063" algn="l" defTabSz="992188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06450" indent="-309563" algn="l" defTabSz="992188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636DB3"/>
          </a:solidFill>
          <a:latin typeface="+mn-lt"/>
        </a:defRPr>
      </a:lvl2pPr>
      <a:lvl3pPr marL="1241425" indent="-249238" algn="l" defTabSz="992188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</a:defRPr>
      </a:lvl3pPr>
      <a:lvl4pPr marL="1736725" indent="-247650" algn="l" defTabSz="992188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233613" indent="-247650" algn="l" defTabSz="992188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690813" indent="-247650" algn="l" defTabSz="992188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3148013" indent="-247650" algn="l" defTabSz="992188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605213" indent="-247650" algn="l" defTabSz="992188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4062413" indent="-247650" algn="l" defTabSz="992188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9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3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0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3875"/>
            <a:ext cx="10058400" cy="592688"/>
          </a:xfrm>
        </p:spPr>
        <p:txBody>
          <a:bodyPr/>
          <a:lstStyle/>
          <a:p>
            <a:r>
              <a:rPr lang="en-US" dirty="0" smtClean="0"/>
              <a:t>Polarized Targets and Physics Program</a:t>
            </a:r>
          </a:p>
        </p:txBody>
      </p:sp>
      <p:sp>
        <p:nvSpPr>
          <p:cNvPr id="5427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977908"/>
            <a:ext cx="10058400" cy="5241925"/>
          </a:xfrm>
        </p:spPr>
        <p:txBody>
          <a:bodyPr/>
          <a:lstStyle/>
          <a:p>
            <a:pPr algn="ctr">
              <a:buFontTx/>
              <a:buNone/>
            </a:pPr>
            <a:endParaRPr lang="en-US" sz="1000" dirty="0" smtClean="0"/>
          </a:p>
          <a:p>
            <a:pPr algn="ctr">
              <a:buFontTx/>
              <a:buNone/>
            </a:pPr>
            <a:r>
              <a:rPr lang="en-US" sz="1800" dirty="0" smtClean="0">
                <a:solidFill>
                  <a:srgbClr val="990099"/>
                </a:solidFill>
                <a:latin typeface="Comic Sans MS" pitchFamily="66" charset="0"/>
              </a:rPr>
              <a:t>    </a:t>
            </a:r>
            <a:r>
              <a:rPr lang="en-US" sz="1800" dirty="0" err="1" smtClean="0">
                <a:solidFill>
                  <a:srgbClr val="990099"/>
                </a:solidFill>
                <a:latin typeface="Comic Sans MS" pitchFamily="66" charset="0"/>
              </a:rPr>
              <a:t>Jian</a:t>
            </a:r>
            <a:r>
              <a:rPr lang="en-US" sz="1800" dirty="0" smtClean="0">
                <a:solidFill>
                  <a:srgbClr val="990099"/>
                </a:solidFill>
                <a:latin typeface="Comic Sans MS" pitchFamily="66" charset="0"/>
              </a:rPr>
              <a:t>-ping Chen, Jefferson Lab</a:t>
            </a:r>
          </a:p>
          <a:p>
            <a:pPr algn="ctr">
              <a:buFontTx/>
              <a:buNone/>
            </a:pPr>
            <a:r>
              <a:rPr lang="en-US" sz="1800" dirty="0" err="1" smtClean="0">
                <a:solidFill>
                  <a:srgbClr val="990099"/>
                </a:solidFill>
                <a:latin typeface="Times New Roman" pitchFamily="18" charset="0"/>
              </a:rPr>
              <a:t>JLab</a:t>
            </a:r>
            <a:r>
              <a:rPr lang="en-US" sz="1800" dirty="0" smtClean="0">
                <a:solidFill>
                  <a:srgbClr val="990099"/>
                </a:solidFill>
                <a:latin typeface="Times New Roman" pitchFamily="18" charset="0"/>
              </a:rPr>
              <a:t> high luminosity polarized targets workshop, June 18-19, 2010</a:t>
            </a:r>
          </a:p>
        </p:txBody>
      </p:sp>
      <p:sp>
        <p:nvSpPr>
          <p:cNvPr id="54276" name="Text Box 5"/>
          <p:cNvSpPr txBox="1">
            <a:spLocks noChangeArrowheads="1"/>
          </p:cNvSpPr>
          <p:nvPr/>
        </p:nvSpPr>
        <p:spPr bwMode="auto">
          <a:xfrm>
            <a:off x="219075" y="2627086"/>
            <a:ext cx="9636125" cy="2660946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 lIns="99276" tIns="49638" rIns="99276" bIns="49638">
            <a:spAutoFit/>
          </a:bodyPr>
          <a:lstStyle/>
          <a:p>
            <a:pPr defTabSz="992188">
              <a:lnSpc>
                <a:spcPct val="130000"/>
              </a:lnSpc>
              <a:buFont typeface="Wingdings" pitchFamily="2" charset="2"/>
              <a:buNone/>
            </a:pPr>
            <a:endParaRPr lang="en-US" altLang="en-US" sz="800" b="0" i="0" dirty="0">
              <a:solidFill>
                <a:schemeClr val="tx1"/>
              </a:solidFill>
              <a:latin typeface="Arial" pitchFamily="34" charset="0"/>
            </a:endParaRPr>
          </a:p>
          <a:p>
            <a:pPr defTabSz="992188">
              <a:lnSpc>
                <a:spcPct val="130000"/>
              </a:lnSpc>
              <a:buFont typeface="Wingdings" pitchFamily="2" charset="2"/>
              <a:buChar char="§"/>
            </a:pPr>
            <a:r>
              <a:rPr lang="en-US" altLang="en-US" sz="2400" b="0" i="0" dirty="0" smtClean="0">
                <a:solidFill>
                  <a:schemeClr val="tx1"/>
                </a:solidFill>
                <a:latin typeface="Arial" pitchFamily="34" charset="0"/>
              </a:rPr>
              <a:t>  Introduction</a:t>
            </a:r>
          </a:p>
          <a:p>
            <a:pPr defTabSz="992188">
              <a:lnSpc>
                <a:spcPct val="130000"/>
              </a:lnSpc>
              <a:buFont typeface="Wingdings" pitchFamily="2" charset="2"/>
              <a:buChar char="§"/>
            </a:pPr>
            <a:r>
              <a:rPr lang="en-US" altLang="en-US" sz="2400" b="0" i="0" dirty="0" smtClean="0">
                <a:solidFill>
                  <a:schemeClr val="tx1"/>
                </a:solidFill>
                <a:latin typeface="Arial" pitchFamily="34" charset="0"/>
              </a:rPr>
              <a:t>  Progress in the last decade </a:t>
            </a:r>
          </a:p>
          <a:p>
            <a:pPr defTabSz="992188">
              <a:lnSpc>
                <a:spcPct val="130000"/>
              </a:lnSpc>
              <a:buFont typeface="Wingdings" pitchFamily="2" charset="2"/>
              <a:buChar char="§"/>
            </a:pPr>
            <a:r>
              <a:rPr lang="en-US" altLang="en-US" sz="2400" b="0" i="0" dirty="0" smtClean="0">
                <a:solidFill>
                  <a:schemeClr val="tx1"/>
                </a:solidFill>
                <a:latin typeface="Arial" pitchFamily="34" charset="0"/>
              </a:rPr>
              <a:t> 12 </a:t>
            </a:r>
            <a:r>
              <a:rPr lang="en-US" altLang="en-US" sz="2400" b="0" i="0" dirty="0" err="1" smtClean="0">
                <a:solidFill>
                  <a:schemeClr val="tx1"/>
                </a:solidFill>
                <a:latin typeface="Arial" pitchFamily="34" charset="0"/>
              </a:rPr>
              <a:t>GeV</a:t>
            </a:r>
            <a:r>
              <a:rPr lang="en-US" altLang="en-US" sz="2400" b="0" i="0" dirty="0" smtClean="0">
                <a:solidFill>
                  <a:schemeClr val="tx1"/>
                </a:solidFill>
                <a:latin typeface="Arial" pitchFamily="34" charset="0"/>
              </a:rPr>
              <a:t> program and needs</a:t>
            </a:r>
          </a:p>
          <a:p>
            <a:pPr defTabSz="992188">
              <a:lnSpc>
                <a:spcPct val="130000"/>
              </a:lnSpc>
              <a:buFont typeface="Wingdings" pitchFamily="2" charset="2"/>
              <a:buChar char="§"/>
            </a:pPr>
            <a:r>
              <a:rPr lang="en-US" altLang="en-US" sz="2400" b="0" i="0" dirty="0" smtClean="0">
                <a:solidFill>
                  <a:schemeClr val="tx1"/>
                </a:solidFill>
                <a:latin typeface="Arial" pitchFamily="34" charset="0"/>
              </a:rPr>
              <a:t>  How to meet the needs</a:t>
            </a:r>
          </a:p>
          <a:p>
            <a:pPr defTabSz="992188">
              <a:lnSpc>
                <a:spcPct val="130000"/>
              </a:lnSpc>
              <a:buFont typeface="Wingdings" pitchFamily="2" charset="2"/>
              <a:buChar char="§"/>
            </a:pPr>
            <a:endParaRPr lang="en-US" altLang="en-US" sz="2400" b="0" i="0" dirty="0" smtClean="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1964"/>
            <a:ext cx="10058400" cy="592688"/>
          </a:xfrm>
        </p:spPr>
        <p:txBody>
          <a:bodyPr/>
          <a:lstStyle/>
          <a:p>
            <a:r>
              <a:rPr lang="en-US">
                <a:solidFill>
                  <a:srgbClr val="000066"/>
                </a:solidFill>
              </a:rPr>
              <a:t>Polarized Targets for Nucleon Spin Experiments</a:t>
            </a:r>
          </a:p>
        </p:txBody>
      </p:sp>
      <p:sp>
        <p:nvSpPr>
          <p:cNvPr id="4556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" y="850900"/>
            <a:ext cx="9715500" cy="5759450"/>
          </a:xfrm>
        </p:spPr>
        <p:txBody>
          <a:bodyPr/>
          <a:lstStyle/>
          <a:p>
            <a:pPr>
              <a:buFontTx/>
              <a:buNone/>
            </a:pPr>
            <a:endParaRPr lang="en-US" sz="1400" dirty="0">
              <a:solidFill>
                <a:schemeClr val="folHlink"/>
              </a:solidFill>
            </a:endParaRPr>
          </a:p>
          <a:p>
            <a:r>
              <a:rPr lang="en-US" sz="2400" dirty="0"/>
              <a:t>Polarized Proton Target: (solid)</a:t>
            </a:r>
          </a:p>
          <a:p>
            <a:pPr>
              <a:buFontTx/>
              <a:buNone/>
            </a:pPr>
            <a:r>
              <a:rPr lang="en-US" sz="2000" dirty="0"/>
              <a:t>       </a:t>
            </a:r>
            <a:r>
              <a:rPr lang="en-US" sz="2000" dirty="0">
                <a:solidFill>
                  <a:schemeClr val="accent2"/>
                </a:solidFill>
              </a:rPr>
              <a:t>Dynamic nuclear polarization (DNP)</a:t>
            </a:r>
          </a:p>
          <a:p>
            <a:pPr>
              <a:buFontTx/>
              <a:buNone/>
            </a:pPr>
            <a:r>
              <a:rPr lang="en-US" sz="2000" dirty="0"/>
              <a:t>           SLAC/</a:t>
            </a:r>
            <a:r>
              <a:rPr lang="en-US" sz="2000" dirty="0" err="1"/>
              <a:t>JLab</a:t>
            </a:r>
            <a:r>
              <a:rPr lang="en-US" sz="2000" dirty="0"/>
              <a:t> polarized NH</a:t>
            </a:r>
            <a:r>
              <a:rPr lang="en-US" sz="2000" baseline="-25000" dirty="0"/>
              <a:t>3</a:t>
            </a:r>
            <a:r>
              <a:rPr lang="en-US" sz="2000" dirty="0"/>
              <a:t> (or </a:t>
            </a:r>
            <a:r>
              <a:rPr lang="en-US" sz="2000" baseline="30000" dirty="0"/>
              <a:t>7</a:t>
            </a:r>
            <a:r>
              <a:rPr lang="en-US" sz="2000" dirty="0"/>
              <a:t>LiH) for electron beam (up to 100 </a:t>
            </a:r>
            <a:r>
              <a:rPr lang="en-US" sz="2000" dirty="0" err="1"/>
              <a:t>nA</a:t>
            </a:r>
            <a:r>
              <a:rPr lang="en-US" sz="2000" dirty="0"/>
              <a:t>)</a:t>
            </a:r>
          </a:p>
          <a:p>
            <a:pPr>
              <a:buFontTx/>
              <a:buNone/>
            </a:pPr>
            <a:r>
              <a:rPr lang="en-US" sz="2000" dirty="0"/>
              <a:t>            Frozen Spin target (</a:t>
            </a:r>
            <a:r>
              <a:rPr lang="en-US" sz="2000" dirty="0" err="1"/>
              <a:t>Butanol</a:t>
            </a:r>
            <a:r>
              <a:rPr lang="en-US" sz="2000" dirty="0"/>
              <a:t>, NH</a:t>
            </a:r>
            <a:r>
              <a:rPr lang="en-US" sz="2000" baseline="-25000" dirty="0"/>
              <a:t>3</a:t>
            </a:r>
            <a:r>
              <a:rPr lang="en-US" sz="2000" dirty="0"/>
              <a:t>) for low intensity </a:t>
            </a:r>
            <a:r>
              <a:rPr lang="en-US" sz="2000" dirty="0">
                <a:latin typeface="Symbol" pitchFamily="18" charset="2"/>
              </a:rPr>
              <a:t>g, m</a:t>
            </a:r>
            <a:r>
              <a:rPr lang="en-US" sz="2000" dirty="0"/>
              <a:t> beam (10</a:t>
            </a:r>
            <a:r>
              <a:rPr lang="en-US" sz="2000" baseline="30000" dirty="0"/>
              <a:t>7</a:t>
            </a:r>
            <a:r>
              <a:rPr lang="en-US" sz="2000" dirty="0"/>
              <a:t> 1/s)</a:t>
            </a:r>
          </a:p>
          <a:p>
            <a:pPr>
              <a:buFontTx/>
              <a:buNone/>
            </a:pPr>
            <a:r>
              <a:rPr lang="en-US" sz="2000" dirty="0"/>
              <a:t>       </a:t>
            </a:r>
            <a:r>
              <a:rPr lang="en-US" sz="2000" dirty="0">
                <a:solidFill>
                  <a:schemeClr val="accent2"/>
                </a:solidFill>
              </a:rPr>
              <a:t>Brute Force</a:t>
            </a:r>
            <a:r>
              <a:rPr lang="en-US" sz="2000" dirty="0"/>
              <a:t>: High B field, low temperature    </a:t>
            </a:r>
          </a:p>
          <a:p>
            <a:pPr>
              <a:buFontTx/>
              <a:buNone/>
            </a:pPr>
            <a:r>
              <a:rPr lang="en-US" sz="2000" dirty="0"/>
              <a:t>             Polarized Ice HD for low intensity photon beam (electron beam?)</a:t>
            </a:r>
          </a:p>
          <a:p>
            <a:pPr>
              <a:buFontTx/>
              <a:buNone/>
            </a:pPr>
            <a:endParaRPr lang="en-US" sz="2000" dirty="0"/>
          </a:p>
          <a:p>
            <a:r>
              <a:rPr lang="en-US" sz="2400" dirty="0"/>
              <a:t>Polarized neutron: (no free neutron target, too short lifetime)</a:t>
            </a:r>
          </a:p>
          <a:p>
            <a:pPr>
              <a:buFontTx/>
              <a:buNone/>
            </a:pPr>
            <a:r>
              <a:rPr lang="en-US" sz="2000" dirty="0"/>
              <a:t>       </a:t>
            </a:r>
            <a:r>
              <a:rPr lang="en-US" sz="2000" dirty="0">
                <a:solidFill>
                  <a:schemeClr val="accent2"/>
                </a:solidFill>
              </a:rPr>
              <a:t>Polarized deuteron</a:t>
            </a:r>
            <a:r>
              <a:rPr lang="en-US" sz="2000" dirty="0"/>
              <a:t> (solid)</a:t>
            </a:r>
          </a:p>
          <a:p>
            <a:pPr>
              <a:buFontTx/>
              <a:buNone/>
            </a:pPr>
            <a:r>
              <a:rPr lang="en-US" sz="2000" dirty="0"/>
              <a:t>             ND</a:t>
            </a:r>
            <a:r>
              <a:rPr lang="en-US" sz="2000" baseline="-25000" dirty="0"/>
              <a:t>3</a:t>
            </a:r>
            <a:r>
              <a:rPr lang="en-US" sz="2000" dirty="0"/>
              <a:t>, </a:t>
            </a:r>
            <a:r>
              <a:rPr lang="en-US" sz="2000" baseline="30000" dirty="0"/>
              <a:t>6</a:t>
            </a:r>
            <a:r>
              <a:rPr lang="en-US" sz="2000" dirty="0"/>
              <a:t>LiD, d-</a:t>
            </a:r>
            <a:r>
              <a:rPr lang="en-US" sz="2000" dirty="0" err="1"/>
              <a:t>butanol</a:t>
            </a:r>
            <a:r>
              <a:rPr lang="en-US" sz="2000" dirty="0"/>
              <a:t>, HD</a:t>
            </a:r>
          </a:p>
          <a:p>
            <a:pPr>
              <a:buFontTx/>
              <a:buNone/>
            </a:pPr>
            <a:r>
              <a:rPr lang="en-US" sz="2000" dirty="0"/>
              <a:t>       </a:t>
            </a:r>
            <a:r>
              <a:rPr lang="en-US" sz="2000" dirty="0">
                <a:solidFill>
                  <a:schemeClr val="accent2"/>
                </a:solidFill>
              </a:rPr>
              <a:t>Polarized </a:t>
            </a:r>
            <a:r>
              <a:rPr lang="en-US" sz="2000" baseline="30000" dirty="0">
                <a:solidFill>
                  <a:schemeClr val="accent2"/>
                </a:solidFill>
              </a:rPr>
              <a:t>3</a:t>
            </a:r>
            <a:r>
              <a:rPr lang="en-US" sz="2000" dirty="0">
                <a:solidFill>
                  <a:schemeClr val="accent2"/>
                </a:solidFill>
              </a:rPr>
              <a:t>He</a:t>
            </a:r>
            <a:r>
              <a:rPr lang="en-US" sz="2000" dirty="0"/>
              <a:t> (gas) </a:t>
            </a:r>
            <a:endParaRPr lang="en-US" sz="2000" dirty="0">
              <a:solidFill>
                <a:schemeClr val="accent6"/>
              </a:solidFill>
            </a:endParaRPr>
          </a:p>
          <a:p>
            <a:pPr>
              <a:buFontTx/>
              <a:buNone/>
            </a:pPr>
            <a:r>
              <a:rPr lang="en-US" sz="2000" dirty="0"/>
              <a:t>            Meta-stable state </a:t>
            </a:r>
            <a:r>
              <a:rPr lang="en-US" sz="2000" dirty="0">
                <a:solidFill>
                  <a:schemeClr val="accent6"/>
                </a:solidFill>
              </a:rPr>
              <a:t>optical pumping + spin exchange</a:t>
            </a:r>
          </a:p>
          <a:p>
            <a:pPr>
              <a:buFontTx/>
              <a:buNone/>
            </a:pPr>
            <a:r>
              <a:rPr lang="en-US" sz="2000" dirty="0"/>
              <a:t>            Alkali </a:t>
            </a:r>
            <a:r>
              <a:rPr lang="en-US" sz="2000" dirty="0" smtClean="0"/>
              <a:t>(</a:t>
            </a:r>
            <a:r>
              <a:rPr lang="en-US" sz="2000" dirty="0" err="1"/>
              <a:t>Rb</a:t>
            </a:r>
            <a:r>
              <a:rPr lang="en-US" sz="2000" dirty="0"/>
              <a:t>) </a:t>
            </a:r>
            <a:r>
              <a:rPr lang="en-US" sz="2000" dirty="0">
                <a:solidFill>
                  <a:schemeClr val="accent6"/>
                </a:solidFill>
              </a:rPr>
              <a:t>optical pumping + spin exchange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54070" y="121963"/>
            <a:ext cx="8550275" cy="592688"/>
          </a:xfrm>
        </p:spPr>
        <p:txBody>
          <a:bodyPr/>
          <a:lstStyle/>
          <a:p>
            <a:r>
              <a:rPr lang="en-US" dirty="0">
                <a:solidFill>
                  <a:srgbClr val="000066"/>
                </a:solidFill>
              </a:rPr>
              <a:t>Principle for Polarizing </a:t>
            </a:r>
            <a:r>
              <a:rPr lang="en-US" dirty="0" smtClean="0">
                <a:solidFill>
                  <a:srgbClr val="000066"/>
                </a:solidFill>
              </a:rPr>
              <a:t>Targets </a:t>
            </a: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4556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" y="850900"/>
            <a:ext cx="9715500" cy="5759450"/>
          </a:xfrm>
        </p:spPr>
        <p:txBody>
          <a:bodyPr/>
          <a:lstStyle/>
          <a:p>
            <a:pPr>
              <a:buFontTx/>
              <a:buNone/>
            </a:pPr>
            <a:endParaRPr lang="en-US" sz="1400" dirty="0">
              <a:solidFill>
                <a:schemeClr val="folHlink"/>
              </a:solidFill>
            </a:endParaRPr>
          </a:p>
          <a:p>
            <a:r>
              <a:rPr lang="en-US" sz="2000" dirty="0"/>
              <a:t>Polarization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Brute Force: </a:t>
            </a:r>
          </a:p>
          <a:p>
            <a:pPr>
              <a:buFontTx/>
              <a:buNone/>
            </a:pPr>
            <a:r>
              <a:rPr lang="en-US" sz="2000" dirty="0"/>
              <a:t>           </a:t>
            </a:r>
            <a:r>
              <a:rPr lang="en-US" sz="2000" dirty="0">
                <a:solidFill>
                  <a:schemeClr val="accent6"/>
                </a:solidFill>
              </a:rPr>
              <a:t>Zeeman split: energy level split in a magnetic field B</a:t>
            </a:r>
          </a:p>
          <a:p>
            <a:pPr>
              <a:buFontTx/>
              <a:buNone/>
            </a:pPr>
            <a:r>
              <a:rPr lang="en-US" sz="2000" dirty="0"/>
              <a:t>           </a:t>
            </a:r>
            <a:r>
              <a:rPr lang="en-US" sz="2000" dirty="0">
                <a:solidFill>
                  <a:schemeClr val="accent6"/>
                </a:solidFill>
              </a:rPr>
              <a:t>Boltzmann distribution:  </a:t>
            </a:r>
            <a:r>
              <a:rPr lang="en-US" sz="2000" dirty="0"/>
              <a:t>spin up (+ state):</a:t>
            </a:r>
          </a:p>
          <a:p>
            <a:pPr>
              <a:buFontTx/>
              <a:buNone/>
            </a:pPr>
            <a:endParaRPr lang="en-US" sz="2000" dirty="0"/>
          </a:p>
          <a:p>
            <a:pPr>
              <a:buFontTx/>
              <a:buNone/>
            </a:pPr>
            <a:r>
              <a:rPr lang="en-US" sz="2000" dirty="0"/>
              <a:t>                                                  spin down (- state):</a:t>
            </a:r>
          </a:p>
          <a:p>
            <a:pPr>
              <a:buFontTx/>
              <a:buNone/>
            </a:pPr>
            <a:r>
              <a:rPr lang="en-US" sz="2000" dirty="0"/>
              <a:t>           </a:t>
            </a:r>
          </a:p>
          <a:p>
            <a:pPr>
              <a:buFontTx/>
              <a:buNone/>
            </a:pPr>
            <a:endParaRPr lang="en-US" sz="2000" dirty="0"/>
          </a:p>
          <a:p>
            <a:r>
              <a:rPr lang="en-US" sz="2000" dirty="0"/>
              <a:t>Magnetic moment                               </a:t>
            </a:r>
            <a:r>
              <a:rPr lang="en-US" sz="2000" dirty="0">
                <a:sym typeface="Wingdings" pitchFamily="2" charset="2"/>
              </a:rPr>
              <a:t></a:t>
            </a:r>
            <a:endParaRPr lang="en-US" sz="2000" dirty="0"/>
          </a:p>
          <a:p>
            <a:endParaRPr lang="en-US" sz="2000" dirty="0"/>
          </a:p>
          <a:p>
            <a:pPr>
              <a:buFontTx/>
              <a:buNone/>
            </a:pPr>
            <a:r>
              <a:rPr lang="en-US" sz="2000" dirty="0"/>
              <a:t>     </a:t>
            </a:r>
            <a:r>
              <a:rPr lang="en-US" sz="2000" dirty="0" smtClean="0"/>
              <a:t>	    </a:t>
            </a:r>
            <a:r>
              <a:rPr lang="en-US" sz="2000" dirty="0" smtClean="0">
                <a:solidFill>
                  <a:schemeClr val="accent6"/>
                </a:solidFill>
              </a:rPr>
              <a:t>much </a:t>
            </a:r>
            <a:r>
              <a:rPr lang="en-US" sz="2000" dirty="0">
                <a:solidFill>
                  <a:schemeClr val="accent6"/>
                </a:solidFill>
              </a:rPr>
              <a:t>easier to polarize electron (atom) than polarize proton (nuclei)</a:t>
            </a:r>
          </a:p>
          <a:p>
            <a:pPr>
              <a:buNone/>
            </a:pPr>
            <a:r>
              <a:rPr lang="en-US" sz="2000" dirty="0" smtClean="0"/>
              <a:t>	    </a:t>
            </a:r>
            <a:r>
              <a:rPr lang="en-US" sz="2000" dirty="0" smtClean="0">
                <a:solidFill>
                  <a:schemeClr val="accent6"/>
                </a:solidFill>
              </a:rPr>
              <a:t>large </a:t>
            </a:r>
            <a:r>
              <a:rPr lang="en-US" sz="2000" dirty="0">
                <a:solidFill>
                  <a:schemeClr val="accent6"/>
                </a:solidFill>
              </a:rPr>
              <a:t>B (~15T) </a:t>
            </a:r>
            <a:r>
              <a:rPr lang="en-US" sz="2000" dirty="0" smtClean="0">
                <a:solidFill>
                  <a:schemeClr val="accent6"/>
                </a:solidFill>
              </a:rPr>
              <a:t>, low </a:t>
            </a:r>
            <a:r>
              <a:rPr lang="en-US" sz="2000" dirty="0">
                <a:solidFill>
                  <a:schemeClr val="accent6"/>
                </a:solidFill>
              </a:rPr>
              <a:t>T (~10mK) to have significant polarization for </a:t>
            </a:r>
            <a:r>
              <a:rPr lang="en-US" sz="2000" dirty="0" smtClean="0">
                <a:solidFill>
                  <a:schemeClr val="accent6"/>
                </a:solidFill>
              </a:rPr>
              <a:t>proton</a:t>
            </a:r>
            <a:endParaRPr lang="en-US" sz="2000" dirty="0">
              <a:solidFill>
                <a:schemeClr val="accent6"/>
              </a:solidFill>
            </a:endParaRPr>
          </a:p>
        </p:txBody>
      </p:sp>
      <p:graphicFrame>
        <p:nvGraphicFramePr>
          <p:cNvPr id="550916" name="Object 4"/>
          <p:cNvGraphicFramePr>
            <a:graphicFrameLocks noChangeAspect="1"/>
          </p:cNvGraphicFramePr>
          <p:nvPr/>
        </p:nvGraphicFramePr>
        <p:xfrm>
          <a:off x="2659063" y="1227138"/>
          <a:ext cx="1773237" cy="684212"/>
        </p:xfrm>
        <a:graphic>
          <a:graphicData uri="http://schemas.openxmlformats.org/presentationml/2006/ole">
            <p:oleObj spid="_x0000_s550916" name="Equation" r:id="rId3" imgW="723600" imgH="279360" progId="Equation.3">
              <p:embed/>
            </p:oleObj>
          </a:graphicData>
        </a:graphic>
      </p:graphicFrame>
      <p:graphicFrame>
        <p:nvGraphicFramePr>
          <p:cNvPr id="550917" name="Object 5"/>
          <p:cNvGraphicFramePr>
            <a:graphicFrameLocks noChangeAspect="1"/>
          </p:cNvGraphicFramePr>
          <p:nvPr/>
        </p:nvGraphicFramePr>
        <p:xfrm>
          <a:off x="5972175" y="3016250"/>
          <a:ext cx="1878014" cy="488950"/>
        </p:xfrm>
        <a:graphic>
          <a:graphicData uri="http://schemas.openxmlformats.org/presentationml/2006/ole">
            <p:oleObj spid="_x0000_s550917" name="Equation" r:id="rId4" imgW="927000" imgH="241200" progId="Equation.3">
              <p:embed/>
            </p:oleObj>
          </a:graphicData>
        </a:graphic>
      </p:graphicFrame>
      <p:graphicFrame>
        <p:nvGraphicFramePr>
          <p:cNvPr id="550918" name="Object 6"/>
          <p:cNvGraphicFramePr>
            <a:graphicFrameLocks noChangeAspect="1"/>
          </p:cNvGraphicFramePr>
          <p:nvPr/>
        </p:nvGraphicFramePr>
        <p:xfrm>
          <a:off x="6037263" y="3822700"/>
          <a:ext cx="1878012" cy="488950"/>
        </p:xfrm>
        <a:graphic>
          <a:graphicData uri="http://schemas.openxmlformats.org/presentationml/2006/ole">
            <p:oleObj spid="_x0000_s550918" name="Equation" r:id="rId5" imgW="927000" imgH="241200" progId="Equation.3">
              <p:embed/>
            </p:oleObj>
          </a:graphicData>
        </a:graphic>
      </p:graphicFrame>
      <p:graphicFrame>
        <p:nvGraphicFramePr>
          <p:cNvPr id="550919" name="Object 7"/>
          <p:cNvGraphicFramePr>
            <a:graphicFrameLocks noChangeAspect="1"/>
          </p:cNvGraphicFramePr>
          <p:nvPr/>
        </p:nvGraphicFramePr>
        <p:xfrm>
          <a:off x="2855917" y="4675188"/>
          <a:ext cx="1519238" cy="666750"/>
        </p:xfrm>
        <a:graphic>
          <a:graphicData uri="http://schemas.openxmlformats.org/presentationml/2006/ole">
            <p:oleObj spid="_x0000_s550919" name="Equation" r:id="rId6" imgW="520560" imgH="228600" progId="Equation.3">
              <p:embed/>
            </p:oleObj>
          </a:graphicData>
        </a:graphic>
      </p:graphicFrame>
      <p:graphicFrame>
        <p:nvGraphicFramePr>
          <p:cNvPr id="550920" name="Object 8"/>
          <p:cNvGraphicFramePr>
            <a:graphicFrameLocks noChangeAspect="1"/>
          </p:cNvGraphicFramePr>
          <p:nvPr/>
        </p:nvGraphicFramePr>
        <p:xfrm>
          <a:off x="5521332" y="4527564"/>
          <a:ext cx="1982789" cy="773113"/>
        </p:xfrm>
        <a:graphic>
          <a:graphicData uri="http://schemas.openxmlformats.org/presentationml/2006/ole">
            <p:oleObj spid="_x0000_s550920" name="Equation" r:id="rId7" imgW="749160" imgH="29196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Dynamic Nuclear Polarization (proton)</a:t>
            </a:r>
          </a:p>
        </p:txBody>
      </p:sp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/>
          </a:p>
        </p:txBody>
      </p:sp>
      <p:pic>
        <p:nvPicPr>
          <p:cNvPr id="553988" name="Picture 4" descr="s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870" y="1093788"/>
            <a:ext cx="7800975" cy="5141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231783" y="341685"/>
            <a:ext cx="5110163" cy="1085106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0066"/>
                </a:solidFill>
              </a:rPr>
              <a:t>JLab Polarized proton/deuteron target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4632" y="2005027"/>
            <a:ext cx="4919663" cy="4530725"/>
          </a:xfrm>
        </p:spPr>
        <p:txBody>
          <a:bodyPr/>
          <a:lstStyle/>
          <a:p>
            <a:pPr eaLnBrk="1" hangingPunct="1"/>
            <a:r>
              <a:rPr lang="en-US" sz="2400" dirty="0" smtClean="0"/>
              <a:t>Polarized NH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/ND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 targets</a:t>
            </a:r>
          </a:p>
          <a:p>
            <a:pPr eaLnBrk="1" hangingPunct="1"/>
            <a:r>
              <a:rPr lang="en-US" sz="2400" dirty="0" smtClean="0"/>
              <a:t>Dynamical Nuclear Polarization </a:t>
            </a:r>
          </a:p>
          <a:p>
            <a:pPr eaLnBrk="1" hangingPunct="1">
              <a:buFontTx/>
              <a:buNone/>
            </a:pPr>
            <a:endParaRPr lang="en-US" sz="2400" dirty="0" smtClean="0"/>
          </a:p>
          <a:p>
            <a:pPr eaLnBrk="1" hangingPunct="1"/>
            <a:r>
              <a:rPr lang="en-US" sz="2400" dirty="0" smtClean="0">
                <a:solidFill>
                  <a:schemeClr val="accent2"/>
                </a:solidFill>
              </a:rPr>
              <a:t> In-beam average polarization</a:t>
            </a:r>
          </a:p>
          <a:p>
            <a:pPr eaLnBrk="1" hangingPunct="1">
              <a:buFontTx/>
              <a:buNone/>
            </a:pPr>
            <a:r>
              <a:rPr lang="en-US" sz="2400" dirty="0" smtClean="0">
                <a:solidFill>
                  <a:schemeClr val="accent2"/>
                </a:solidFill>
              </a:rPr>
              <a:t>            70-90% for p</a:t>
            </a:r>
          </a:p>
          <a:p>
            <a:pPr eaLnBrk="1" hangingPunct="1">
              <a:buFontTx/>
              <a:buNone/>
            </a:pPr>
            <a:r>
              <a:rPr lang="en-US" sz="2400" dirty="0" smtClean="0">
                <a:solidFill>
                  <a:schemeClr val="accent2"/>
                </a:solidFill>
              </a:rPr>
              <a:t>            30-50% for d</a:t>
            </a:r>
          </a:p>
          <a:p>
            <a:pPr eaLnBrk="1" hangingPunct="1"/>
            <a:r>
              <a:rPr lang="en-US" sz="2400" dirty="0" smtClean="0">
                <a:solidFill>
                  <a:schemeClr val="accent2"/>
                </a:solidFill>
              </a:rPr>
              <a:t>Luminosity up to ~ 10</a:t>
            </a:r>
            <a:r>
              <a:rPr lang="en-US" sz="2400" baseline="30000" dirty="0" smtClean="0">
                <a:solidFill>
                  <a:schemeClr val="accent2"/>
                </a:solidFill>
              </a:rPr>
              <a:t>35 </a:t>
            </a:r>
            <a:r>
              <a:rPr lang="en-US" sz="2400" dirty="0" smtClean="0">
                <a:solidFill>
                  <a:schemeClr val="accent2"/>
                </a:solidFill>
              </a:rPr>
              <a:t>(Hall C)</a:t>
            </a:r>
          </a:p>
          <a:p>
            <a:pPr eaLnBrk="1" hangingPunct="1">
              <a:buFontTx/>
              <a:buNone/>
            </a:pPr>
            <a:r>
              <a:rPr lang="en-US" sz="2400" dirty="0" smtClean="0">
                <a:solidFill>
                  <a:schemeClr val="accent2"/>
                </a:solidFill>
              </a:rPr>
              <a:t>                                ~ 10</a:t>
            </a:r>
            <a:r>
              <a:rPr lang="en-US" sz="2400" baseline="30000" dirty="0" smtClean="0">
                <a:solidFill>
                  <a:schemeClr val="accent2"/>
                </a:solidFill>
              </a:rPr>
              <a:t>34</a:t>
            </a:r>
            <a:r>
              <a:rPr lang="en-US" sz="2400" dirty="0" smtClean="0">
                <a:solidFill>
                  <a:schemeClr val="accent2"/>
                </a:solidFill>
              </a:rPr>
              <a:t> (Hall B)</a:t>
            </a:r>
          </a:p>
          <a:p>
            <a:pPr eaLnBrk="1" hangingPunct="1"/>
            <a:endParaRPr lang="en-US" sz="2400" dirty="0" smtClean="0">
              <a:solidFill>
                <a:schemeClr val="accent2"/>
              </a:solidFill>
            </a:endParaRPr>
          </a:p>
        </p:txBody>
      </p:sp>
      <p:pic>
        <p:nvPicPr>
          <p:cNvPr id="66564" name="Picture 4" descr="slac_poltg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4925" y="536575"/>
            <a:ext cx="4489450" cy="605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Grp="1" noChangeArrowheads="1"/>
          </p:cNvSpPr>
          <p:nvPr>
            <p:ph type="title"/>
          </p:nvPr>
        </p:nvSpPr>
        <p:spPr>
          <a:xfrm>
            <a:off x="754070" y="-3450"/>
            <a:ext cx="8550275" cy="592688"/>
          </a:xfrm>
        </p:spPr>
        <p:txBody>
          <a:bodyPr/>
          <a:lstStyle/>
          <a:p>
            <a:r>
              <a:rPr lang="en-US"/>
              <a:t>Spin exchange Optical Pumping for </a:t>
            </a:r>
            <a:r>
              <a:rPr lang="en-US" baseline="30000"/>
              <a:t>3</a:t>
            </a:r>
            <a:r>
              <a:rPr lang="en-US"/>
              <a:t>He</a:t>
            </a:r>
            <a:r>
              <a:rPr lang="en-US" sz="2800"/>
              <a:t> </a:t>
            </a:r>
            <a:endParaRPr lang="en-US" sz="2000"/>
          </a:p>
        </p:txBody>
      </p:sp>
      <p:grpSp>
        <p:nvGrpSpPr>
          <p:cNvPr id="556047" name="Group 15"/>
          <p:cNvGrpSpPr>
            <a:grpSpLocks noChangeAspect="1"/>
          </p:cNvGrpSpPr>
          <p:nvPr/>
        </p:nvGrpSpPr>
        <p:grpSpPr bwMode="auto">
          <a:xfrm>
            <a:off x="5957888" y="1076325"/>
            <a:ext cx="4100512" cy="1943100"/>
            <a:chOff x="147" y="2994"/>
            <a:chExt cx="2488" cy="1296"/>
          </a:xfrm>
        </p:grpSpPr>
        <p:grpSp>
          <p:nvGrpSpPr>
            <p:cNvPr id="556048" name="Group 16"/>
            <p:cNvGrpSpPr>
              <a:grpSpLocks noChangeAspect="1"/>
            </p:cNvGrpSpPr>
            <p:nvPr/>
          </p:nvGrpSpPr>
          <p:grpSpPr bwMode="auto">
            <a:xfrm>
              <a:off x="147" y="2994"/>
              <a:ext cx="530" cy="768"/>
              <a:chOff x="96" y="3264"/>
              <a:chExt cx="530" cy="768"/>
            </a:xfrm>
          </p:grpSpPr>
          <p:sp>
            <p:nvSpPr>
              <p:cNvPr id="556049" name="Line 17"/>
              <p:cNvSpPr>
                <a:spLocks noChangeAspect="1" noChangeShapeType="1"/>
              </p:cNvSpPr>
              <p:nvPr/>
            </p:nvSpPr>
            <p:spPr bwMode="auto">
              <a:xfrm flipV="1">
                <a:off x="365" y="3264"/>
                <a:ext cx="0" cy="768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56050" name="Group 18"/>
              <p:cNvGrpSpPr>
                <a:grpSpLocks noChangeAspect="1"/>
              </p:cNvGrpSpPr>
              <p:nvPr/>
            </p:nvGrpSpPr>
            <p:grpSpPr bwMode="auto">
              <a:xfrm>
                <a:off x="96" y="3408"/>
                <a:ext cx="530" cy="530"/>
                <a:chOff x="287" y="3408"/>
                <a:chExt cx="530" cy="530"/>
              </a:xfrm>
            </p:grpSpPr>
            <p:sp>
              <p:nvSpPr>
                <p:cNvPr id="556051" name="Oval 19"/>
                <p:cNvSpPr>
                  <a:spLocks noChangeAspect="1" noChangeArrowheads="1"/>
                </p:cNvSpPr>
                <p:nvPr/>
              </p:nvSpPr>
              <p:spPr bwMode="auto">
                <a:xfrm>
                  <a:off x="287" y="3408"/>
                  <a:ext cx="530" cy="53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6052" name="Text Box 20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11" y="3554"/>
                  <a:ext cx="276" cy="2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en-US" sz="1800" b="0" i="0">
                      <a:solidFill>
                        <a:srgbClr val="080808"/>
                      </a:solidFill>
                      <a:latin typeface="Tahoma" pitchFamily="34" charset="0"/>
                    </a:rPr>
                    <a:t>Rb</a:t>
                  </a:r>
                </a:p>
              </p:txBody>
            </p:sp>
          </p:grpSp>
        </p:grpSp>
        <p:grpSp>
          <p:nvGrpSpPr>
            <p:cNvPr id="556053" name="Group 21"/>
            <p:cNvGrpSpPr>
              <a:grpSpLocks noChangeAspect="1"/>
            </p:cNvGrpSpPr>
            <p:nvPr/>
          </p:nvGrpSpPr>
          <p:grpSpPr bwMode="auto">
            <a:xfrm>
              <a:off x="998" y="3207"/>
              <a:ext cx="432" cy="384"/>
              <a:chOff x="1003" y="3477"/>
              <a:chExt cx="432" cy="384"/>
            </a:xfrm>
          </p:grpSpPr>
          <p:sp>
            <p:nvSpPr>
              <p:cNvPr id="556054" name="Line 22"/>
              <p:cNvSpPr>
                <a:spLocks noChangeAspect="1" noChangeShapeType="1"/>
              </p:cNvSpPr>
              <p:nvPr/>
            </p:nvSpPr>
            <p:spPr bwMode="auto">
              <a:xfrm flipV="1">
                <a:off x="1003" y="3477"/>
                <a:ext cx="432" cy="38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56055" name="Group 23"/>
              <p:cNvGrpSpPr>
                <a:grpSpLocks noChangeAspect="1"/>
              </p:cNvGrpSpPr>
              <p:nvPr/>
            </p:nvGrpSpPr>
            <p:grpSpPr bwMode="auto">
              <a:xfrm>
                <a:off x="1056" y="3506"/>
                <a:ext cx="334" cy="334"/>
                <a:chOff x="1341" y="3506"/>
                <a:chExt cx="334" cy="334"/>
              </a:xfrm>
            </p:grpSpPr>
            <p:sp>
              <p:nvSpPr>
                <p:cNvPr id="556056" name="Oval 24"/>
                <p:cNvSpPr>
                  <a:spLocks noChangeAspect="1" noChangeArrowheads="1"/>
                </p:cNvSpPr>
                <p:nvPr/>
              </p:nvSpPr>
              <p:spPr bwMode="auto">
                <a:xfrm>
                  <a:off x="1341" y="3506"/>
                  <a:ext cx="334" cy="334"/>
                </a:xfrm>
                <a:prstGeom prst="ellipse">
                  <a:avLst/>
                </a:prstGeom>
                <a:solidFill>
                  <a:srgbClr val="3399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6057" name="Text Box 2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405" y="3566"/>
                  <a:ext cx="195" cy="2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en-US" sz="1800" b="0" i="0">
                      <a:solidFill>
                        <a:srgbClr val="080808"/>
                      </a:solidFill>
                      <a:latin typeface="Tahoma" pitchFamily="34" charset="0"/>
                    </a:rPr>
                    <a:t>K</a:t>
                  </a:r>
                </a:p>
              </p:txBody>
            </p:sp>
          </p:grpSp>
        </p:grpSp>
        <p:sp>
          <p:nvSpPr>
            <p:cNvPr id="556058" name="Line 26"/>
            <p:cNvSpPr>
              <a:spLocks noChangeAspect="1" noChangeShapeType="1"/>
            </p:cNvSpPr>
            <p:nvPr/>
          </p:nvSpPr>
          <p:spPr bwMode="auto">
            <a:xfrm>
              <a:off x="702" y="3399"/>
              <a:ext cx="1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56059" name="Line 27"/>
            <p:cNvSpPr>
              <a:spLocks noChangeAspect="1" noChangeShapeType="1"/>
            </p:cNvSpPr>
            <p:nvPr/>
          </p:nvSpPr>
          <p:spPr bwMode="auto">
            <a:xfrm flipH="1">
              <a:off x="876" y="3399"/>
              <a:ext cx="1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56060" name="Line 28"/>
            <p:cNvSpPr>
              <a:spLocks noChangeAspect="1" noChangeShapeType="1"/>
            </p:cNvSpPr>
            <p:nvPr/>
          </p:nvSpPr>
          <p:spPr bwMode="auto">
            <a:xfrm flipV="1">
              <a:off x="2286" y="3522"/>
              <a:ext cx="0" cy="76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56061" name="Line 29"/>
            <p:cNvSpPr>
              <a:spLocks noChangeAspect="1" noChangeShapeType="1"/>
            </p:cNvSpPr>
            <p:nvPr/>
          </p:nvSpPr>
          <p:spPr bwMode="auto">
            <a:xfrm flipV="1">
              <a:off x="1675" y="3666"/>
              <a:ext cx="432" cy="3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556062" name="Group 30"/>
            <p:cNvGrpSpPr>
              <a:grpSpLocks noChangeAspect="1"/>
            </p:cNvGrpSpPr>
            <p:nvPr/>
          </p:nvGrpSpPr>
          <p:grpSpPr bwMode="auto">
            <a:xfrm>
              <a:off x="2121" y="3776"/>
              <a:ext cx="334" cy="334"/>
              <a:chOff x="1341" y="3506"/>
              <a:chExt cx="334" cy="334"/>
            </a:xfrm>
          </p:grpSpPr>
          <p:sp>
            <p:nvSpPr>
              <p:cNvPr id="556063" name="Oval 31"/>
              <p:cNvSpPr>
                <a:spLocks noChangeAspect="1" noChangeArrowheads="1"/>
              </p:cNvSpPr>
              <p:nvPr/>
            </p:nvSpPr>
            <p:spPr bwMode="auto">
              <a:xfrm>
                <a:off x="1341" y="3506"/>
                <a:ext cx="334" cy="334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6064" name="Text Box 32"/>
              <p:cNvSpPr txBox="1">
                <a:spLocks noChangeAspect="1" noChangeArrowheads="1"/>
              </p:cNvSpPr>
              <p:nvPr/>
            </p:nvSpPr>
            <p:spPr bwMode="auto">
              <a:xfrm>
                <a:off x="1410" y="3567"/>
                <a:ext cx="195" cy="2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800" b="0" i="0">
                    <a:solidFill>
                      <a:srgbClr val="080808"/>
                    </a:solidFill>
                    <a:latin typeface="Tahoma" pitchFamily="34" charset="0"/>
                  </a:rPr>
                  <a:t>K</a:t>
                </a:r>
              </a:p>
            </p:txBody>
          </p:sp>
        </p:grpSp>
        <p:grpSp>
          <p:nvGrpSpPr>
            <p:cNvPr id="556065" name="Group 33"/>
            <p:cNvGrpSpPr>
              <a:grpSpLocks noChangeAspect="1"/>
            </p:cNvGrpSpPr>
            <p:nvPr/>
          </p:nvGrpSpPr>
          <p:grpSpPr bwMode="auto">
            <a:xfrm>
              <a:off x="1552" y="3680"/>
              <a:ext cx="530" cy="530"/>
              <a:chOff x="287" y="3408"/>
              <a:chExt cx="530" cy="530"/>
            </a:xfrm>
          </p:grpSpPr>
          <p:sp>
            <p:nvSpPr>
              <p:cNvPr id="556066" name="Oval 34"/>
              <p:cNvSpPr>
                <a:spLocks noChangeAspect="1" noChangeArrowheads="1"/>
              </p:cNvSpPr>
              <p:nvPr/>
            </p:nvSpPr>
            <p:spPr bwMode="auto">
              <a:xfrm>
                <a:off x="287" y="3408"/>
                <a:ext cx="530" cy="53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6067" name="Text Box 35"/>
              <p:cNvSpPr txBox="1">
                <a:spLocks noChangeAspect="1" noChangeArrowheads="1"/>
              </p:cNvSpPr>
              <p:nvPr/>
            </p:nvSpPr>
            <p:spPr bwMode="auto">
              <a:xfrm>
                <a:off x="411" y="3554"/>
                <a:ext cx="276" cy="2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800" b="0" i="0">
                    <a:solidFill>
                      <a:srgbClr val="080808"/>
                    </a:solidFill>
                    <a:latin typeface="Tahoma" pitchFamily="34" charset="0"/>
                  </a:rPr>
                  <a:t>Rb</a:t>
                </a:r>
              </a:p>
            </p:txBody>
          </p:sp>
        </p:grpSp>
        <p:sp>
          <p:nvSpPr>
            <p:cNvPr id="556068" name="Line 36"/>
            <p:cNvSpPr>
              <a:spLocks noChangeAspect="1" noChangeShapeType="1"/>
            </p:cNvSpPr>
            <p:nvPr/>
          </p:nvSpPr>
          <p:spPr bwMode="auto">
            <a:xfrm flipH="1">
              <a:off x="1374" y="3941"/>
              <a:ext cx="1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56069" name="Line 37"/>
            <p:cNvSpPr>
              <a:spLocks noChangeAspect="1" noChangeShapeType="1"/>
            </p:cNvSpPr>
            <p:nvPr/>
          </p:nvSpPr>
          <p:spPr bwMode="auto">
            <a:xfrm>
              <a:off x="2491" y="3940"/>
              <a:ext cx="1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556070" name="Group 38"/>
          <p:cNvGrpSpPr>
            <a:grpSpLocks noChangeAspect="1"/>
          </p:cNvGrpSpPr>
          <p:nvPr/>
        </p:nvGrpSpPr>
        <p:grpSpPr bwMode="auto">
          <a:xfrm>
            <a:off x="6088063" y="4486289"/>
            <a:ext cx="3771900" cy="1801813"/>
            <a:chOff x="3216" y="2988"/>
            <a:chExt cx="2478" cy="1302"/>
          </a:xfrm>
        </p:grpSpPr>
        <p:sp>
          <p:nvSpPr>
            <p:cNvPr id="556071" name="Line 39"/>
            <p:cNvSpPr>
              <a:spLocks noChangeAspect="1" noChangeShapeType="1"/>
            </p:cNvSpPr>
            <p:nvPr/>
          </p:nvSpPr>
          <p:spPr bwMode="auto">
            <a:xfrm flipV="1">
              <a:off x="3381" y="2988"/>
              <a:ext cx="0" cy="76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556072" name="Group 40"/>
            <p:cNvGrpSpPr>
              <a:grpSpLocks noChangeAspect="1"/>
            </p:cNvGrpSpPr>
            <p:nvPr/>
          </p:nvGrpSpPr>
          <p:grpSpPr bwMode="auto">
            <a:xfrm>
              <a:off x="3216" y="3242"/>
              <a:ext cx="334" cy="334"/>
              <a:chOff x="1341" y="3506"/>
              <a:chExt cx="334" cy="334"/>
            </a:xfrm>
          </p:grpSpPr>
          <p:sp>
            <p:nvSpPr>
              <p:cNvPr id="556073" name="Oval 41"/>
              <p:cNvSpPr>
                <a:spLocks noChangeAspect="1" noChangeArrowheads="1"/>
              </p:cNvSpPr>
              <p:nvPr/>
            </p:nvSpPr>
            <p:spPr bwMode="auto">
              <a:xfrm>
                <a:off x="1341" y="3506"/>
                <a:ext cx="334" cy="334"/>
              </a:xfrm>
              <a:prstGeom prst="ellipse">
                <a:avLst/>
              </a:prstGeom>
              <a:solidFill>
                <a:srgbClr val="339966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6074" name="Text Box 42"/>
              <p:cNvSpPr txBox="1">
                <a:spLocks noChangeAspect="1" noChangeArrowheads="1"/>
              </p:cNvSpPr>
              <p:nvPr/>
            </p:nvSpPr>
            <p:spPr bwMode="auto">
              <a:xfrm>
                <a:off x="1410" y="3565"/>
                <a:ext cx="211" cy="2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800" b="0" i="0">
                    <a:solidFill>
                      <a:srgbClr val="080808"/>
                    </a:solidFill>
                    <a:latin typeface="Tahoma" pitchFamily="34" charset="0"/>
                  </a:rPr>
                  <a:t>K</a:t>
                </a:r>
              </a:p>
            </p:txBody>
          </p:sp>
        </p:grpSp>
        <p:sp>
          <p:nvSpPr>
            <p:cNvPr id="556075" name="Line 43"/>
            <p:cNvSpPr>
              <a:spLocks noChangeAspect="1" noChangeShapeType="1"/>
            </p:cNvSpPr>
            <p:nvPr/>
          </p:nvSpPr>
          <p:spPr bwMode="auto">
            <a:xfrm>
              <a:off x="3586" y="3406"/>
              <a:ext cx="1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56076" name="Line 44"/>
            <p:cNvSpPr>
              <a:spLocks noChangeAspect="1" noChangeShapeType="1"/>
            </p:cNvSpPr>
            <p:nvPr/>
          </p:nvSpPr>
          <p:spPr bwMode="auto">
            <a:xfrm flipV="1">
              <a:off x="4062" y="3132"/>
              <a:ext cx="432" cy="3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56077" name="Oval 45"/>
            <p:cNvSpPr>
              <a:spLocks noChangeAspect="1" noChangeArrowheads="1"/>
            </p:cNvSpPr>
            <p:nvPr/>
          </p:nvSpPr>
          <p:spPr bwMode="auto">
            <a:xfrm>
              <a:off x="3918" y="3146"/>
              <a:ext cx="530" cy="530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78" name="Text Box 46"/>
            <p:cNvSpPr txBox="1">
              <a:spLocks noChangeAspect="1" noChangeArrowheads="1"/>
            </p:cNvSpPr>
            <p:nvPr/>
          </p:nvSpPr>
          <p:spPr bwMode="auto">
            <a:xfrm>
              <a:off x="4005" y="3285"/>
              <a:ext cx="358" cy="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0" i="0" baseline="30000">
                  <a:solidFill>
                    <a:srgbClr val="080808"/>
                  </a:solidFill>
                  <a:latin typeface="Tahoma" pitchFamily="34" charset="0"/>
                </a:rPr>
                <a:t>3</a:t>
              </a:r>
              <a:r>
                <a:rPr lang="en-US" sz="1800" b="0" i="0">
                  <a:solidFill>
                    <a:srgbClr val="080808"/>
                  </a:solidFill>
                  <a:latin typeface="Tahoma" pitchFamily="34" charset="0"/>
                </a:rPr>
                <a:t>He</a:t>
              </a:r>
            </a:p>
          </p:txBody>
        </p:sp>
        <p:sp>
          <p:nvSpPr>
            <p:cNvPr id="556079" name="Line 47"/>
            <p:cNvSpPr>
              <a:spLocks noChangeAspect="1" noChangeShapeType="1"/>
            </p:cNvSpPr>
            <p:nvPr/>
          </p:nvSpPr>
          <p:spPr bwMode="auto">
            <a:xfrm flipH="1">
              <a:off x="3746" y="3406"/>
              <a:ext cx="1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556080" name="Group 48"/>
            <p:cNvGrpSpPr>
              <a:grpSpLocks noChangeAspect="1"/>
            </p:cNvGrpSpPr>
            <p:nvPr/>
          </p:nvGrpSpPr>
          <p:grpSpPr bwMode="auto">
            <a:xfrm>
              <a:off x="4494" y="3749"/>
              <a:ext cx="432" cy="384"/>
              <a:chOff x="1003" y="3477"/>
              <a:chExt cx="432" cy="384"/>
            </a:xfrm>
          </p:grpSpPr>
          <p:sp>
            <p:nvSpPr>
              <p:cNvPr id="556081" name="Line 49"/>
              <p:cNvSpPr>
                <a:spLocks noChangeAspect="1" noChangeShapeType="1"/>
              </p:cNvSpPr>
              <p:nvPr/>
            </p:nvSpPr>
            <p:spPr bwMode="auto">
              <a:xfrm flipV="1">
                <a:off x="1003" y="3477"/>
                <a:ext cx="432" cy="38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56082" name="Group 50"/>
              <p:cNvGrpSpPr>
                <a:grpSpLocks noChangeAspect="1"/>
              </p:cNvGrpSpPr>
              <p:nvPr/>
            </p:nvGrpSpPr>
            <p:grpSpPr bwMode="auto">
              <a:xfrm>
                <a:off x="1056" y="3506"/>
                <a:ext cx="334" cy="334"/>
                <a:chOff x="1341" y="3506"/>
                <a:chExt cx="334" cy="334"/>
              </a:xfrm>
            </p:grpSpPr>
            <p:sp>
              <p:nvSpPr>
                <p:cNvPr id="556083" name="Oval 51"/>
                <p:cNvSpPr>
                  <a:spLocks noChangeAspect="1" noChangeArrowheads="1"/>
                </p:cNvSpPr>
                <p:nvPr/>
              </p:nvSpPr>
              <p:spPr bwMode="auto">
                <a:xfrm>
                  <a:off x="1341" y="3506"/>
                  <a:ext cx="334" cy="334"/>
                </a:xfrm>
                <a:prstGeom prst="ellipse">
                  <a:avLst/>
                </a:prstGeom>
                <a:solidFill>
                  <a:srgbClr val="339966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6084" name="Text Box 52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410" y="3565"/>
                  <a:ext cx="211" cy="2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en-US" sz="1800" b="0" i="0">
                      <a:solidFill>
                        <a:srgbClr val="080808"/>
                      </a:solidFill>
                      <a:latin typeface="Tahoma" pitchFamily="34" charset="0"/>
                    </a:rPr>
                    <a:t>K</a:t>
                  </a:r>
                </a:p>
              </p:txBody>
            </p:sp>
          </p:grpSp>
        </p:grpSp>
        <p:sp>
          <p:nvSpPr>
            <p:cNvPr id="556085" name="Line 53"/>
            <p:cNvSpPr>
              <a:spLocks noChangeAspect="1" noChangeShapeType="1"/>
            </p:cNvSpPr>
            <p:nvPr/>
          </p:nvSpPr>
          <p:spPr bwMode="auto">
            <a:xfrm flipH="1">
              <a:off x="4372" y="3941"/>
              <a:ext cx="1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56086" name="Line 54"/>
            <p:cNvSpPr>
              <a:spLocks noChangeAspect="1" noChangeShapeType="1"/>
            </p:cNvSpPr>
            <p:nvPr/>
          </p:nvSpPr>
          <p:spPr bwMode="auto">
            <a:xfrm flipV="1">
              <a:off x="5264" y="3522"/>
              <a:ext cx="0" cy="76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56087" name="Oval 55"/>
            <p:cNvSpPr>
              <a:spLocks noChangeAspect="1" noChangeArrowheads="1"/>
            </p:cNvSpPr>
            <p:nvPr/>
          </p:nvSpPr>
          <p:spPr bwMode="auto">
            <a:xfrm>
              <a:off x="4993" y="3680"/>
              <a:ext cx="530" cy="530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6088" name="Text Box 56"/>
            <p:cNvSpPr txBox="1">
              <a:spLocks noChangeAspect="1" noChangeArrowheads="1"/>
            </p:cNvSpPr>
            <p:nvPr/>
          </p:nvSpPr>
          <p:spPr bwMode="auto">
            <a:xfrm>
              <a:off x="5085" y="3827"/>
              <a:ext cx="358" cy="267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0" i="0" baseline="30000">
                  <a:solidFill>
                    <a:srgbClr val="080808"/>
                  </a:solidFill>
                  <a:latin typeface="Tahoma" pitchFamily="34" charset="0"/>
                </a:rPr>
                <a:t>3</a:t>
              </a:r>
              <a:r>
                <a:rPr lang="en-US" sz="1800" b="0" i="0">
                  <a:solidFill>
                    <a:srgbClr val="080808"/>
                  </a:solidFill>
                  <a:latin typeface="Tahoma" pitchFamily="34" charset="0"/>
                </a:rPr>
                <a:t>He</a:t>
              </a:r>
            </a:p>
          </p:txBody>
        </p:sp>
        <p:sp>
          <p:nvSpPr>
            <p:cNvPr id="556089" name="Line 57"/>
            <p:cNvSpPr>
              <a:spLocks noChangeAspect="1" noChangeShapeType="1"/>
            </p:cNvSpPr>
            <p:nvPr/>
          </p:nvSpPr>
          <p:spPr bwMode="auto">
            <a:xfrm>
              <a:off x="5550" y="3927"/>
              <a:ext cx="1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pic>
        <p:nvPicPr>
          <p:cNvPr id="556090" name="Picture 58" descr="RbLeve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1871" y="1404938"/>
            <a:ext cx="4440237" cy="4673600"/>
          </a:xfrm>
          <a:prstGeom prst="rect">
            <a:avLst/>
          </a:prstGeom>
          <a:noFill/>
        </p:spPr>
      </p:pic>
      <p:sp>
        <p:nvSpPr>
          <p:cNvPr id="556091" name="Line 59"/>
          <p:cNvSpPr>
            <a:spLocks noChangeShapeType="1"/>
          </p:cNvSpPr>
          <p:nvPr/>
        </p:nvSpPr>
        <p:spPr bwMode="auto">
          <a:xfrm>
            <a:off x="7888288" y="3400429"/>
            <a:ext cx="11112" cy="727075"/>
          </a:xfrm>
          <a:prstGeom prst="line">
            <a:avLst/>
          </a:prstGeom>
          <a:noFill/>
          <a:ln w="127000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2894021" y="163527"/>
            <a:ext cx="4568825" cy="427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74713">
              <a:buClr>
                <a:srgbClr val="000000"/>
              </a:buClr>
              <a:buSzPct val="45000"/>
              <a:buFont typeface="StarBats" charset="0"/>
              <a:buNone/>
              <a:tabLst>
                <a:tab pos="693738" algn="l"/>
                <a:tab pos="1389063" algn="l"/>
                <a:tab pos="2082800" algn="l"/>
                <a:tab pos="2776538" algn="l"/>
              </a:tabLst>
            </a:pPr>
            <a:r>
              <a:rPr lang="en-GB" sz="2300">
                <a:solidFill>
                  <a:srgbClr val="000066"/>
                </a:solidFill>
                <a:latin typeface="Times" pitchFamily="18" charset="0"/>
              </a:rPr>
              <a:t> </a:t>
            </a:r>
            <a:r>
              <a:rPr lang="en-GB" i="0">
                <a:solidFill>
                  <a:srgbClr val="000066"/>
                </a:solidFill>
                <a:latin typeface="Times" pitchFamily="18" charset="0"/>
              </a:rPr>
              <a:t>JLab polarized </a:t>
            </a:r>
            <a:r>
              <a:rPr lang="en-GB" i="0" baseline="33000">
                <a:solidFill>
                  <a:srgbClr val="000066"/>
                </a:solidFill>
                <a:latin typeface="Times" pitchFamily="18" charset="0"/>
              </a:rPr>
              <a:t>3</a:t>
            </a:r>
            <a:r>
              <a:rPr lang="en-GB" i="0">
                <a:solidFill>
                  <a:srgbClr val="000066"/>
                </a:solidFill>
                <a:latin typeface="Times" pitchFamily="18" charset="0"/>
              </a:rPr>
              <a:t>He target</a:t>
            </a: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" y="1020769"/>
            <a:ext cx="5911850" cy="494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6064256" y="1123961"/>
            <a:ext cx="3776663" cy="445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682" tIns="43841" rIns="87682" bIns="43841">
            <a:spAutoFit/>
          </a:bodyPr>
          <a:lstStyle/>
          <a:p>
            <a:pPr defTabSz="874713">
              <a:buFont typeface="Wingdings" pitchFamily="2" charset="2"/>
              <a:buNone/>
            </a:pPr>
            <a:endParaRPr lang="en-GB" sz="1000" i="0" dirty="0">
              <a:solidFill>
                <a:srgbClr val="000000"/>
              </a:solidFill>
            </a:endParaRPr>
          </a:p>
          <a:p>
            <a:pPr defTabSz="874713">
              <a:buFont typeface="Wingdings" pitchFamily="2" charset="2"/>
              <a:buChar char="ü"/>
            </a:pPr>
            <a:r>
              <a:rPr lang="en-GB" sz="2300" i="0" dirty="0">
                <a:solidFill>
                  <a:srgbClr val="000000"/>
                </a:solidFill>
              </a:rPr>
              <a:t>longitudinal, </a:t>
            </a:r>
          </a:p>
          <a:p>
            <a:pPr defTabSz="874713">
              <a:buFont typeface="Wingdings" pitchFamily="2" charset="2"/>
              <a:buNone/>
            </a:pPr>
            <a:r>
              <a:rPr lang="en-GB" sz="2300" i="0" dirty="0">
                <a:solidFill>
                  <a:srgbClr val="000000"/>
                </a:solidFill>
              </a:rPr>
              <a:t>   </a:t>
            </a:r>
            <a:r>
              <a:rPr lang="en-GB" sz="2300" i="0" dirty="0">
                <a:solidFill>
                  <a:srgbClr val="FF0000"/>
                </a:solidFill>
              </a:rPr>
              <a:t>transverse and vertical</a:t>
            </a:r>
          </a:p>
          <a:p>
            <a:pPr defTabSz="874713">
              <a:buFont typeface="Wingdings" pitchFamily="2" charset="2"/>
              <a:buChar char="ü"/>
            </a:pPr>
            <a:endParaRPr lang="en-GB" sz="1000" i="0" dirty="0">
              <a:solidFill>
                <a:srgbClr val="FF0000"/>
              </a:solidFill>
            </a:endParaRPr>
          </a:p>
          <a:p>
            <a:pPr defTabSz="874713">
              <a:buFont typeface="Wingdings" pitchFamily="2" charset="2"/>
              <a:buChar char="ü"/>
            </a:pPr>
            <a:r>
              <a:rPr lang="en-GB" sz="2300" i="0" dirty="0">
                <a:solidFill>
                  <a:srgbClr val="000000"/>
                </a:solidFill>
              </a:rPr>
              <a:t>Luminosity=</a:t>
            </a:r>
            <a:r>
              <a:rPr lang="en-GB" sz="2300" i="0" dirty="0">
                <a:solidFill>
                  <a:srgbClr val="FF0000"/>
                </a:solidFill>
              </a:rPr>
              <a:t>10</a:t>
            </a:r>
            <a:r>
              <a:rPr lang="en-GB" sz="2300" i="0" baseline="30000" dirty="0">
                <a:solidFill>
                  <a:srgbClr val="FF0000"/>
                </a:solidFill>
              </a:rPr>
              <a:t>36 </a:t>
            </a:r>
            <a:r>
              <a:rPr lang="en-GB" sz="2300" i="0" dirty="0">
                <a:solidFill>
                  <a:srgbClr val="000000"/>
                </a:solidFill>
              </a:rPr>
              <a:t>(1/s)</a:t>
            </a:r>
          </a:p>
          <a:p>
            <a:pPr defTabSz="874713">
              <a:buFont typeface="Wingdings" pitchFamily="2" charset="2"/>
              <a:buNone/>
            </a:pPr>
            <a:r>
              <a:rPr lang="en-GB" sz="2300" i="0" dirty="0">
                <a:solidFill>
                  <a:srgbClr val="000000"/>
                </a:solidFill>
              </a:rPr>
              <a:t>   (highest in the world)</a:t>
            </a:r>
          </a:p>
          <a:p>
            <a:pPr defTabSz="874713">
              <a:buFont typeface="Wingdings" pitchFamily="2" charset="2"/>
              <a:buChar char="ü"/>
            </a:pPr>
            <a:endParaRPr lang="en-GB" sz="1000" i="0" dirty="0">
              <a:solidFill>
                <a:srgbClr val="000000"/>
              </a:solidFill>
            </a:endParaRPr>
          </a:p>
          <a:p>
            <a:pPr defTabSz="874713">
              <a:buFont typeface="Wingdings" pitchFamily="2" charset="2"/>
              <a:buChar char="ü"/>
            </a:pPr>
            <a:r>
              <a:rPr lang="en-GB" sz="2300" i="0" dirty="0">
                <a:solidFill>
                  <a:srgbClr val="000000"/>
                </a:solidFill>
              </a:rPr>
              <a:t>High in-beam </a:t>
            </a:r>
            <a:r>
              <a:rPr lang="en-GB" sz="2300" i="0" dirty="0">
                <a:solidFill>
                  <a:srgbClr val="FF0000"/>
                </a:solidFill>
              </a:rPr>
              <a:t>polarization</a:t>
            </a:r>
          </a:p>
          <a:p>
            <a:pPr defTabSz="874713">
              <a:buFont typeface="Wingdings" pitchFamily="2" charset="2"/>
              <a:buNone/>
            </a:pPr>
            <a:r>
              <a:rPr lang="en-GB" sz="2300" i="0" dirty="0">
                <a:solidFill>
                  <a:srgbClr val="FF0000"/>
                </a:solidFill>
              </a:rPr>
              <a:t>   ~ 65%</a:t>
            </a:r>
          </a:p>
          <a:p>
            <a:pPr defTabSz="874713">
              <a:buFont typeface="Wingdings" pitchFamily="2" charset="2"/>
              <a:buChar char="ü"/>
            </a:pPr>
            <a:endParaRPr lang="en-GB" sz="1000" i="0" dirty="0">
              <a:solidFill>
                <a:srgbClr val="0000CC"/>
              </a:solidFill>
            </a:endParaRPr>
          </a:p>
          <a:p>
            <a:pPr defTabSz="874713">
              <a:buFont typeface="Wingdings" pitchFamily="2" charset="2"/>
              <a:buChar char="ü"/>
            </a:pPr>
            <a:r>
              <a:rPr lang="en-GB" sz="2300" i="0" dirty="0">
                <a:solidFill>
                  <a:srgbClr val="0000CC"/>
                </a:solidFill>
              </a:rPr>
              <a:t>Effective polarized </a:t>
            </a:r>
          </a:p>
          <a:p>
            <a:pPr defTabSz="874713">
              <a:buFont typeface="Wingdings" pitchFamily="2" charset="2"/>
              <a:buNone/>
            </a:pPr>
            <a:r>
              <a:rPr lang="en-GB" sz="2300" i="0" dirty="0">
                <a:solidFill>
                  <a:srgbClr val="0000CC"/>
                </a:solidFill>
              </a:rPr>
              <a:t>    neutron target</a:t>
            </a:r>
            <a:endParaRPr lang="en-GB" sz="2000" i="0" dirty="0">
              <a:solidFill>
                <a:srgbClr val="000000"/>
              </a:solidFill>
            </a:endParaRPr>
          </a:p>
          <a:p>
            <a:pPr defTabSz="874713">
              <a:buFont typeface="Wingdings" pitchFamily="2" charset="2"/>
              <a:buNone/>
            </a:pPr>
            <a:endParaRPr lang="en-GB" sz="2000" i="0" dirty="0">
              <a:solidFill>
                <a:srgbClr val="000000"/>
              </a:solidFill>
            </a:endParaRPr>
          </a:p>
          <a:p>
            <a:pPr defTabSz="874713">
              <a:buFont typeface="Wingdings" pitchFamily="2" charset="2"/>
              <a:buChar char="ü"/>
            </a:pPr>
            <a:r>
              <a:rPr lang="en-GB" sz="2000" i="0" dirty="0">
                <a:solidFill>
                  <a:srgbClr val="0033CC"/>
                </a:solidFill>
              </a:rPr>
              <a:t>13 completed experiments</a:t>
            </a:r>
            <a:endParaRPr lang="en-GB" sz="2000" i="0" dirty="0">
              <a:solidFill>
                <a:srgbClr val="000000"/>
              </a:solidFill>
            </a:endParaRPr>
          </a:p>
          <a:p>
            <a:pPr defTabSz="874713">
              <a:buFont typeface="Wingdings" pitchFamily="2" charset="2"/>
              <a:buNone/>
            </a:pPr>
            <a:r>
              <a:rPr lang="en-GB" sz="2000" i="0" dirty="0">
                <a:solidFill>
                  <a:srgbClr val="000000"/>
                </a:solidFill>
              </a:rPr>
              <a:t>   </a:t>
            </a:r>
            <a:r>
              <a:rPr lang="en-GB" sz="2000" i="0" dirty="0" smtClean="0">
                <a:solidFill>
                  <a:srgbClr val="000000"/>
                </a:solidFill>
              </a:rPr>
              <a:t>6 </a:t>
            </a:r>
            <a:r>
              <a:rPr lang="en-GB" sz="2000" i="0" dirty="0">
                <a:solidFill>
                  <a:srgbClr val="000000"/>
                </a:solidFill>
              </a:rPr>
              <a:t>approved with 12 </a:t>
            </a:r>
            <a:r>
              <a:rPr lang="en-GB" sz="2000" i="0" dirty="0" err="1">
                <a:solidFill>
                  <a:srgbClr val="000000"/>
                </a:solidFill>
              </a:rPr>
              <a:t>GeV</a:t>
            </a:r>
            <a:r>
              <a:rPr lang="en-GB" sz="2000" i="0" dirty="0">
                <a:solidFill>
                  <a:srgbClr val="000000"/>
                </a:solidFill>
              </a:rPr>
              <a:t> (A/C)</a:t>
            </a:r>
            <a:endParaRPr lang="en-US" sz="2000" i="0" dirty="0">
              <a:solidFill>
                <a:srgbClr val="0000CC"/>
              </a:solidFill>
            </a:endParaRPr>
          </a:p>
        </p:txBody>
      </p:sp>
      <p:sp>
        <p:nvSpPr>
          <p:cNvPr id="515077" name="Text Box 5"/>
          <p:cNvSpPr txBox="1">
            <a:spLocks noChangeArrowheads="1"/>
          </p:cNvSpPr>
          <p:nvPr/>
        </p:nvSpPr>
        <p:spPr bwMode="auto">
          <a:xfrm>
            <a:off x="1071571" y="1423993"/>
            <a:ext cx="746125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 i="0">
                <a:solidFill>
                  <a:srgbClr val="000000"/>
                </a:solidFill>
                <a:latin typeface="Arial" pitchFamily="34" charset="0"/>
              </a:rPr>
              <a:t>15 uA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5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07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Text Box 2"/>
          <p:cNvSpPr txBox="1">
            <a:spLocks noChangeArrowheads="1"/>
          </p:cNvSpPr>
          <p:nvPr/>
        </p:nvSpPr>
        <p:spPr bwMode="auto">
          <a:xfrm>
            <a:off x="1490663" y="2603514"/>
            <a:ext cx="7199312" cy="608013"/>
          </a:xfrm>
          <a:prstGeom prst="rect">
            <a:avLst/>
          </a:prstGeom>
          <a:solidFill>
            <a:srgbClr val="00FFFF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 b="0" i="0">
                <a:solidFill>
                  <a:schemeClr val="tx1"/>
                </a:solidFill>
              </a:rPr>
              <a:t>Polarized 3He Target (JLab)   </a:t>
            </a:r>
            <a:endParaRPr lang="en-US" sz="3200"/>
          </a:p>
        </p:txBody>
      </p:sp>
      <p:sp>
        <p:nvSpPr>
          <p:cNvPr id="608259" name="Text Box 3"/>
          <p:cNvSpPr txBox="1">
            <a:spLocks noChangeArrowheads="1"/>
          </p:cNvSpPr>
          <p:nvPr/>
        </p:nvSpPr>
        <p:spPr bwMode="auto">
          <a:xfrm>
            <a:off x="2524125" y="3449647"/>
            <a:ext cx="5251450" cy="58477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0" i="0">
                <a:solidFill>
                  <a:srgbClr val="FF0000"/>
                </a:solidFill>
              </a:rPr>
              <a:t>Spin-Exchange Optical Pumping</a:t>
            </a:r>
            <a:r>
              <a:rPr lang="en-US" sz="3200" b="0" i="0">
                <a:solidFill>
                  <a:srgbClr val="FF0000"/>
                </a:solidFill>
              </a:rPr>
              <a:t>   </a:t>
            </a:r>
            <a:endParaRPr lang="en-US" sz="2400" b="0" i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Polarized </a:t>
            </a:r>
            <a:r>
              <a:rPr lang="en-US" baseline="30000" dirty="0" smtClean="0"/>
              <a:t>3</a:t>
            </a:r>
            <a:r>
              <a:rPr lang="en-US" dirty="0" smtClean="0"/>
              <a:t>He Target 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88412" y="1284524"/>
            <a:ext cx="9139733" cy="2764971"/>
          </a:xfrm>
        </p:spPr>
        <p:txBody>
          <a:bodyPr/>
          <a:lstStyle/>
          <a:p>
            <a:r>
              <a:rPr lang="en-US" dirty="0" smtClean="0"/>
              <a:t>Both polarized proton and neutron targets are necessary in flavor separation of nucleon spin structure.</a:t>
            </a:r>
          </a:p>
          <a:p>
            <a:r>
              <a:rPr lang="en-US" baseline="30000" dirty="0" smtClean="0"/>
              <a:t>3</a:t>
            </a:r>
            <a:r>
              <a:rPr lang="en-US" dirty="0" smtClean="0"/>
              <a:t>He and Deuteron are two candidates for a neutron target.</a:t>
            </a:r>
          </a:p>
          <a:p>
            <a:r>
              <a:rPr lang="en-US" dirty="0" smtClean="0"/>
              <a:t>Polarized 3He is a good effective polarized neutron target </a:t>
            </a:r>
          </a:p>
          <a:p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208530" y="4648217"/>
            <a:ext cx="2430779" cy="12003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i="0" dirty="0" smtClean="0">
                <a:solidFill>
                  <a:prstClr val="white"/>
                </a:solidFill>
              </a:rPr>
              <a:t>An Effective Polarized Neutron Target!</a:t>
            </a:r>
            <a:endParaRPr lang="en-US" sz="2400" i="0" dirty="0">
              <a:solidFill>
                <a:prstClr val="white"/>
              </a:solidFill>
            </a:endParaRPr>
          </a:p>
        </p:txBody>
      </p:sp>
      <p:grpSp>
        <p:nvGrpSpPr>
          <p:cNvPr id="3" name="Group 16"/>
          <p:cNvGrpSpPr/>
          <p:nvPr/>
        </p:nvGrpSpPr>
        <p:grpSpPr>
          <a:xfrm>
            <a:off x="922029" y="4495800"/>
            <a:ext cx="5842695" cy="1740932"/>
            <a:chOff x="555859" y="1219200"/>
            <a:chExt cx="5311541" cy="1740932"/>
          </a:xfrm>
        </p:grpSpPr>
        <p:sp>
          <p:nvSpPr>
            <p:cNvPr id="8" name="TextBox 7"/>
            <p:cNvSpPr txBox="1"/>
            <p:nvPr/>
          </p:nvSpPr>
          <p:spPr>
            <a:xfrm>
              <a:off x="1981200" y="2590800"/>
              <a:ext cx="2352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0" i="0" dirty="0" smtClean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~90%	 ~1.5%	   ~8%</a:t>
              </a:r>
              <a:endParaRPr lang="en-US" sz="1800" b="0" i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9" name="Picture 8" descr="H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5859" y="1219200"/>
              <a:ext cx="5311541" cy="1362074"/>
            </a:xfrm>
            <a:prstGeom prst="rect">
              <a:avLst/>
            </a:prstGeom>
          </p:spPr>
        </p:pic>
      </p:grp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Polarized </a:t>
            </a:r>
            <a:r>
              <a:rPr lang="en-US" baseline="30000" dirty="0" smtClean="0"/>
              <a:t>3</a:t>
            </a:r>
            <a:r>
              <a:rPr lang="en-US" dirty="0" smtClean="0"/>
              <a:t>He Target in Jefferson Lab Hall 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1" y="4953000"/>
            <a:ext cx="9139733" cy="1371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10 </a:t>
            </a:r>
            <a:r>
              <a:rPr lang="en-US" sz="2400" dirty="0" err="1" smtClean="0"/>
              <a:t>atm</a:t>
            </a:r>
            <a:r>
              <a:rPr lang="en-US" sz="2400" dirty="0" smtClean="0"/>
              <a:t> 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He, </a:t>
            </a:r>
            <a:r>
              <a:rPr lang="en-US" sz="2400" dirty="0" err="1" smtClean="0"/>
              <a:t>Rb</a:t>
            </a:r>
            <a:r>
              <a:rPr lang="en-US" sz="2400" dirty="0" smtClean="0"/>
              <a:t>/K alkali mixture  </a:t>
            </a:r>
          </a:p>
          <a:p>
            <a:r>
              <a:rPr lang="en-US" sz="2400" dirty="0" smtClean="0"/>
              <a:t>Luminosity with 15 </a:t>
            </a:r>
            <a:r>
              <a:rPr lang="en-US" sz="2400" dirty="0" err="1" smtClean="0">
                <a:latin typeface="Symbol" pitchFamily="18" charset="2"/>
              </a:rPr>
              <a:t>m</a:t>
            </a:r>
            <a:r>
              <a:rPr lang="en-US" sz="2400" dirty="0" err="1" smtClean="0"/>
              <a:t>A</a:t>
            </a:r>
            <a:r>
              <a:rPr lang="en-US" sz="2400" dirty="0" smtClean="0"/>
              <a:t> electron beam</a:t>
            </a:r>
          </a:p>
          <a:p>
            <a:pPr lvl="1"/>
            <a:r>
              <a:rPr lang="en-US" sz="2000" b="1" i="1" dirty="0" smtClean="0"/>
              <a:t>L</a:t>
            </a:r>
            <a:r>
              <a:rPr lang="en-US" sz="2000" dirty="0" smtClean="0"/>
              <a:t>(</a:t>
            </a:r>
            <a:r>
              <a:rPr lang="en-US" sz="2000" i="1" dirty="0" smtClean="0"/>
              <a:t>n</a:t>
            </a:r>
            <a:r>
              <a:rPr lang="en-US" sz="2000" dirty="0" smtClean="0"/>
              <a:t>) = </a:t>
            </a:r>
            <a:r>
              <a:rPr lang="en-US" sz="2000" b="1" dirty="0" smtClean="0">
                <a:solidFill>
                  <a:srgbClr val="0070C0"/>
                </a:solidFill>
              </a:rPr>
              <a:t>10</a:t>
            </a:r>
            <a:r>
              <a:rPr lang="en-US" sz="2000" b="1" baseline="30000" dirty="0" smtClean="0">
                <a:solidFill>
                  <a:srgbClr val="0070C0"/>
                </a:solidFill>
              </a:rPr>
              <a:t>36</a:t>
            </a:r>
            <a:r>
              <a:rPr lang="en-US" sz="2000" dirty="0" smtClean="0"/>
              <a:t> cm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/s</a:t>
            </a:r>
            <a:endParaRPr lang="en-US" sz="2000" baseline="30000" dirty="0" smtClean="0"/>
          </a:p>
        </p:txBody>
      </p:sp>
      <p:pic>
        <p:nvPicPr>
          <p:cNvPr id="45" name="Picture 44" descr="cell.JPG"/>
          <p:cNvPicPr>
            <a:picLocks noChangeAspect="1"/>
          </p:cNvPicPr>
          <p:nvPr/>
        </p:nvPicPr>
        <p:blipFill>
          <a:blip r:embed="rId3" cstate="print"/>
          <a:srcRect l="937" t="4279"/>
          <a:stretch>
            <a:fillRect/>
          </a:stretch>
        </p:blipFill>
        <p:spPr>
          <a:xfrm>
            <a:off x="1592580" y="1106870"/>
            <a:ext cx="6699429" cy="3864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19"/>
          <p:cNvGrpSpPr/>
          <p:nvPr/>
        </p:nvGrpSpPr>
        <p:grpSpPr>
          <a:xfrm>
            <a:off x="1760221" y="1578112"/>
            <a:ext cx="1988281" cy="1006530"/>
            <a:chOff x="795322" y="3688735"/>
            <a:chExt cx="1435199" cy="799142"/>
          </a:xfrm>
        </p:grpSpPr>
        <p:sp>
          <p:nvSpPr>
            <p:cNvPr id="47" name="Right Arrow 46"/>
            <p:cNvSpPr/>
            <p:nvPr/>
          </p:nvSpPr>
          <p:spPr>
            <a:xfrm>
              <a:off x="976836" y="4159260"/>
              <a:ext cx="985321" cy="32861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 i="0">
                <a:solidFill>
                  <a:prstClr val="white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95322" y="3688735"/>
              <a:ext cx="1435199" cy="562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i="0" dirty="0" smtClean="0">
                  <a:solidFill>
                    <a:srgbClr val="0070C0"/>
                  </a:solidFill>
                  <a:latin typeface="Calibri"/>
                </a:rPr>
                <a:t>Polarized Laser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i="0" dirty="0" smtClean="0">
                  <a:solidFill>
                    <a:srgbClr val="0070C0"/>
                  </a:solidFill>
                  <a:latin typeface="Calibri"/>
                </a:rPr>
                <a:t>795 nm</a:t>
              </a:r>
              <a:endParaRPr lang="en-US" sz="2000" i="0" dirty="0">
                <a:solidFill>
                  <a:srgbClr val="0070C0"/>
                </a:solidFill>
                <a:latin typeface="Calibri"/>
              </a:endParaRPr>
            </a:p>
          </p:txBody>
        </p:sp>
      </p:grpSp>
      <p:grpSp>
        <p:nvGrpSpPr>
          <p:cNvPr id="6" name="Group 21"/>
          <p:cNvGrpSpPr/>
          <p:nvPr/>
        </p:nvGrpSpPr>
        <p:grpSpPr>
          <a:xfrm>
            <a:off x="1898722" y="3477429"/>
            <a:ext cx="2639129" cy="580101"/>
            <a:chOff x="895296" y="5196699"/>
            <a:chExt cx="1905000" cy="460575"/>
          </a:xfrm>
        </p:grpSpPr>
        <p:sp>
          <p:nvSpPr>
            <p:cNvPr id="50" name="Right Arrow 49"/>
            <p:cNvSpPr/>
            <p:nvPr/>
          </p:nvSpPr>
          <p:spPr>
            <a:xfrm>
              <a:off x="895296" y="5463399"/>
              <a:ext cx="1905000" cy="193875"/>
            </a:xfrm>
            <a:prstGeom prst="rightArrow">
              <a:avLst>
                <a:gd name="adj1" fmla="val 50000"/>
                <a:gd name="adj2" fmla="val 114753"/>
              </a:avLst>
            </a:prstGeom>
            <a:solidFill>
              <a:srgbClr val="FF0000"/>
            </a:solidFill>
            <a:ln/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 i="0">
                <a:solidFill>
                  <a:srgbClr val="FF0000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46034" y="5196699"/>
              <a:ext cx="1854262" cy="317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i="0" dirty="0" smtClean="0">
                  <a:solidFill>
                    <a:srgbClr val="FF0000"/>
                  </a:solidFill>
                  <a:latin typeface="Calibri"/>
                </a:rPr>
                <a:t>25 G Holding Field</a:t>
              </a:r>
              <a:endParaRPr lang="en-US" sz="2000" i="0" dirty="0">
                <a:solidFill>
                  <a:srgbClr val="FF0000"/>
                </a:solidFill>
                <a:latin typeface="Calibri"/>
              </a:endParaRPr>
            </a:p>
          </p:txBody>
        </p:sp>
      </p:grpSp>
      <p:grpSp>
        <p:nvGrpSpPr>
          <p:cNvPr id="7" name="Group 33"/>
          <p:cNvGrpSpPr/>
          <p:nvPr/>
        </p:nvGrpSpPr>
        <p:grpSpPr>
          <a:xfrm>
            <a:off x="3704352" y="1154668"/>
            <a:ext cx="4183034" cy="2257780"/>
            <a:chOff x="2282860" y="3165978"/>
            <a:chExt cx="3019436" cy="1792578"/>
          </a:xfrm>
        </p:grpSpPr>
        <p:sp>
          <p:nvSpPr>
            <p:cNvPr id="53" name="Rectangle 52"/>
            <p:cNvSpPr/>
            <p:nvPr/>
          </p:nvSpPr>
          <p:spPr>
            <a:xfrm>
              <a:off x="2282860" y="3242445"/>
              <a:ext cx="1679598" cy="1716111"/>
            </a:xfrm>
            <a:prstGeom prst="rect">
              <a:avLst/>
            </a:prstGeom>
            <a:noFill/>
            <a:ln w="76200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 i="0">
                <a:solidFill>
                  <a:prstClr val="white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027501" y="3165978"/>
              <a:ext cx="1274795" cy="3176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i="0" dirty="0" smtClean="0">
                  <a:solidFill>
                    <a:srgbClr val="92D050"/>
                  </a:solidFill>
                  <a:latin typeface="Calibri"/>
                </a:rPr>
                <a:t>Oven @ 230 </a:t>
              </a:r>
              <a:r>
                <a:rPr lang="en-US" sz="2000" i="0" baseline="30000" dirty="0" err="1" smtClean="0">
                  <a:solidFill>
                    <a:srgbClr val="92D050"/>
                  </a:solidFill>
                  <a:latin typeface="Calibri"/>
                </a:rPr>
                <a:t>o</a:t>
              </a:r>
              <a:r>
                <a:rPr lang="en-US" sz="2000" i="0" dirty="0" err="1" smtClean="0">
                  <a:solidFill>
                    <a:srgbClr val="92D050"/>
                  </a:solidFill>
                  <a:latin typeface="Calibri"/>
                </a:rPr>
                <a:t>C</a:t>
              </a:r>
              <a:endParaRPr lang="en-US" sz="2000" i="0" dirty="0">
                <a:solidFill>
                  <a:srgbClr val="92D050"/>
                </a:solidFill>
                <a:latin typeface="Calibri"/>
              </a:endParaRPr>
            </a:p>
          </p:txBody>
        </p:sp>
      </p:grpSp>
      <p:grpSp>
        <p:nvGrpSpPr>
          <p:cNvPr id="8" name="Group 39"/>
          <p:cNvGrpSpPr/>
          <p:nvPr/>
        </p:nvGrpSpPr>
        <p:grpSpPr>
          <a:xfrm>
            <a:off x="3851678" y="1653900"/>
            <a:ext cx="4275180" cy="2315542"/>
            <a:chOff x="2389201" y="3562345"/>
            <a:chExt cx="3085949" cy="1838438"/>
          </a:xfrm>
        </p:grpSpPr>
        <p:sp>
          <p:nvSpPr>
            <p:cNvPr id="56" name="TextBox 55"/>
            <p:cNvSpPr txBox="1"/>
            <p:nvPr/>
          </p:nvSpPr>
          <p:spPr>
            <a:xfrm>
              <a:off x="4072144" y="4514844"/>
              <a:ext cx="625063" cy="3176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srgbClr val="FFC000"/>
                  </a:solidFill>
                  <a:latin typeface="Symbol" pitchFamily="18" charset="2"/>
                </a:rPr>
                <a:t>F</a:t>
              </a:r>
              <a:r>
                <a:rPr lang="en-US" sz="2000" i="0" dirty="0" smtClean="0">
                  <a:solidFill>
                    <a:srgbClr val="FFC000"/>
                  </a:solidFill>
                  <a:latin typeface="Calibri"/>
                </a:rPr>
                <a:t> = 3”</a:t>
              </a:r>
              <a:endParaRPr lang="en-US" sz="1800" i="0" dirty="0">
                <a:solidFill>
                  <a:srgbClr val="FFC000"/>
                </a:solidFill>
                <a:latin typeface="Calibri"/>
              </a:endParaRPr>
            </a:p>
          </p:txBody>
        </p:sp>
        <p:grpSp>
          <p:nvGrpSpPr>
            <p:cNvPr id="9" name="Group 35"/>
            <p:cNvGrpSpPr/>
            <p:nvPr/>
          </p:nvGrpSpPr>
          <p:grpSpPr>
            <a:xfrm>
              <a:off x="2389201" y="3562345"/>
              <a:ext cx="3085949" cy="1295399"/>
              <a:chOff x="2320654" y="3748900"/>
              <a:chExt cx="3085949" cy="1295399"/>
            </a:xfrm>
          </p:grpSpPr>
          <p:cxnSp>
            <p:nvCxnSpPr>
              <p:cNvPr id="59" name="Straight Arrow Connector 58"/>
              <p:cNvCxnSpPr/>
              <p:nvPr/>
            </p:nvCxnSpPr>
            <p:spPr>
              <a:xfrm>
                <a:off x="2320654" y="3748900"/>
                <a:ext cx="342900" cy="266699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 rot="10800000">
                <a:off x="3501754" y="4625199"/>
                <a:ext cx="538210" cy="417566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V="1">
                <a:off x="4039964" y="5042765"/>
                <a:ext cx="1366639" cy="1534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TextBox 57"/>
            <p:cNvSpPr txBox="1"/>
            <p:nvPr/>
          </p:nvSpPr>
          <p:spPr>
            <a:xfrm>
              <a:off x="4025722" y="4838753"/>
              <a:ext cx="1020390" cy="562030"/>
            </a:xfrm>
            <a:prstGeom prst="rect">
              <a:avLst/>
            </a:prstGeom>
            <a:noFill/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i="0" dirty="0" smtClean="0">
                  <a:solidFill>
                    <a:srgbClr val="FFC000"/>
                  </a:solidFill>
                  <a:latin typeface="Calibri"/>
                </a:rPr>
                <a:t>Pumping Chamber</a:t>
              </a:r>
              <a:endParaRPr lang="en-US" sz="2000" i="0" dirty="0">
                <a:solidFill>
                  <a:srgbClr val="FFC000"/>
                </a:solidFill>
                <a:latin typeface="Calibri"/>
              </a:endParaRPr>
            </a:p>
          </p:txBody>
        </p:sp>
      </p:grpSp>
      <p:grpSp>
        <p:nvGrpSpPr>
          <p:cNvPr id="10" name="Group 37"/>
          <p:cNvGrpSpPr/>
          <p:nvPr/>
        </p:nvGrpSpPr>
        <p:grpSpPr>
          <a:xfrm>
            <a:off x="1687592" y="4629090"/>
            <a:ext cx="6485922" cy="400110"/>
            <a:chOff x="827101" y="5924519"/>
            <a:chExt cx="4681728" cy="317670"/>
          </a:xfrm>
        </p:grpSpPr>
        <p:cxnSp>
          <p:nvCxnSpPr>
            <p:cNvPr id="63" name="Straight Arrow Connector 62"/>
            <p:cNvCxnSpPr/>
            <p:nvPr/>
          </p:nvCxnSpPr>
          <p:spPr>
            <a:xfrm>
              <a:off x="827101" y="5938104"/>
              <a:ext cx="4681728" cy="1588"/>
            </a:xfrm>
            <a:prstGeom prst="straightConnector1">
              <a:avLst/>
            </a:prstGeom>
            <a:ln cmpd="sng">
              <a:solidFill>
                <a:srgbClr val="002060"/>
              </a:solidFill>
              <a:headEnd type="arrow" w="med" len="med"/>
              <a:tailEnd type="arrow" w="med" len="med"/>
            </a:ln>
            <a:effec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2148142" y="5924519"/>
              <a:ext cx="2301107" cy="3176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 i="0" dirty="0" smtClean="0">
                  <a:solidFill>
                    <a:srgbClr val="002060"/>
                  </a:solidFill>
                  <a:latin typeface="Calibri"/>
                </a:rPr>
                <a:t>40 cm Target Chamber</a:t>
              </a:r>
              <a:endParaRPr lang="en-US" sz="2000" i="0" dirty="0">
                <a:solidFill>
                  <a:srgbClr val="002060"/>
                </a:solidFill>
                <a:latin typeface="Calibri"/>
              </a:endParaRP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6118860" y="1959114"/>
            <a:ext cx="17652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i="0" dirty="0" smtClean="0">
                <a:solidFill>
                  <a:prstClr val="white"/>
                </a:solidFill>
                <a:latin typeface="Calibri"/>
              </a:rPr>
              <a:t>10 </a:t>
            </a:r>
            <a:r>
              <a:rPr lang="en-US" sz="2000" i="0" dirty="0" err="1" smtClean="0">
                <a:solidFill>
                  <a:prstClr val="white"/>
                </a:solidFill>
                <a:latin typeface="Calibri"/>
              </a:rPr>
              <a:t>atm</a:t>
            </a:r>
            <a:r>
              <a:rPr lang="en-US" sz="2000" i="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000" i="0" baseline="30000" dirty="0" smtClean="0">
                <a:solidFill>
                  <a:prstClr val="white"/>
                </a:solidFill>
                <a:latin typeface="Calibri"/>
              </a:rPr>
              <a:t>3</a:t>
            </a:r>
            <a:r>
              <a:rPr lang="en-US" sz="2000" i="0" dirty="0" smtClean="0">
                <a:solidFill>
                  <a:prstClr val="white"/>
                </a:solidFill>
                <a:latin typeface="Calibri"/>
              </a:rPr>
              <a:t>He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i="0" dirty="0" smtClean="0">
                <a:solidFill>
                  <a:prstClr val="white"/>
                </a:solidFill>
                <a:latin typeface="Calibri"/>
              </a:rPr>
              <a:t>Some N</a:t>
            </a:r>
            <a:r>
              <a:rPr lang="en-US" sz="2000" i="0" baseline="-25000" dirty="0" smtClean="0">
                <a:solidFill>
                  <a:prstClr val="white"/>
                </a:solidFill>
                <a:latin typeface="Calibri"/>
              </a:rPr>
              <a:t>2</a:t>
            </a:r>
            <a:r>
              <a:rPr lang="en-US" sz="2000" i="0" dirty="0" smtClean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2000" i="0" dirty="0" err="1" smtClean="0">
                <a:solidFill>
                  <a:prstClr val="white"/>
                </a:solidFill>
                <a:latin typeface="Calibri"/>
              </a:rPr>
              <a:t>Rb</a:t>
            </a:r>
            <a:r>
              <a:rPr lang="en-US" sz="2000" i="0" dirty="0" smtClean="0">
                <a:solidFill>
                  <a:prstClr val="white"/>
                </a:solidFill>
                <a:latin typeface="Calibri"/>
              </a:rPr>
              <a:t>, K</a:t>
            </a:r>
            <a:endParaRPr lang="en-US" sz="2000" i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12-Point Star 34"/>
          <p:cNvSpPr/>
          <p:nvPr/>
        </p:nvSpPr>
        <p:spPr>
          <a:xfrm rot="20818053">
            <a:off x="6481175" y="5108074"/>
            <a:ext cx="2399918" cy="1143000"/>
          </a:xfrm>
          <a:prstGeom prst="star12">
            <a:avLst/>
          </a:prstGeom>
          <a:solidFill>
            <a:srgbClr val="FFFF00"/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i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 Record</a:t>
            </a:r>
            <a:endParaRPr lang="en-US" sz="2400" i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uild="allAtOnce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Polarized </a:t>
            </a:r>
            <a:r>
              <a:rPr lang="en-US" baseline="30000" smtClean="0"/>
              <a:t>3</a:t>
            </a:r>
            <a:r>
              <a:rPr lang="en-US" smtClean="0"/>
              <a:t>He Target Setup </a:t>
            </a:r>
          </a:p>
        </p:txBody>
      </p:sp>
      <p:sp>
        <p:nvSpPr>
          <p:cNvPr id="558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84225"/>
            <a:ext cx="10058400" cy="522288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400" smtClean="0"/>
              <a:t>Three sets of Helmholtz coils to provide polarization in 3-d</a:t>
            </a:r>
            <a:r>
              <a:rPr lang="en-US" smtClean="0"/>
              <a:t> </a:t>
            </a:r>
          </a:p>
        </p:txBody>
      </p:sp>
      <p:pic>
        <p:nvPicPr>
          <p:cNvPr id="55808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1546" y="1606550"/>
            <a:ext cx="5629275" cy="50625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Text Box 2"/>
          <p:cNvSpPr txBox="1">
            <a:spLocks noChangeArrowheads="1"/>
          </p:cNvSpPr>
          <p:nvPr/>
        </p:nvSpPr>
        <p:spPr bwMode="auto">
          <a:xfrm>
            <a:off x="1490663" y="2603507"/>
            <a:ext cx="7199312" cy="584775"/>
          </a:xfrm>
          <a:prstGeom prst="rect">
            <a:avLst/>
          </a:prstGeom>
          <a:solidFill>
            <a:srgbClr val="00FFFF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 b="0" i="0" dirty="0">
                <a:solidFill>
                  <a:schemeClr val="tx1"/>
                </a:solidFill>
              </a:rPr>
              <a:t>Introduction to </a:t>
            </a:r>
            <a:r>
              <a:rPr lang="en-US" sz="3200" b="0" i="0" dirty="0" smtClean="0">
                <a:solidFill>
                  <a:schemeClr val="tx1"/>
                </a:solidFill>
              </a:rPr>
              <a:t>Spin and Polarized </a:t>
            </a:r>
            <a:r>
              <a:rPr lang="en-US" sz="3200" b="0" i="0" dirty="0">
                <a:solidFill>
                  <a:schemeClr val="tx1"/>
                </a:solidFill>
              </a:rPr>
              <a:t>Targets   </a:t>
            </a:r>
            <a:endParaRPr lang="en-US" sz="3200" dirty="0"/>
          </a:p>
        </p:txBody>
      </p:sp>
      <p:sp>
        <p:nvSpPr>
          <p:cNvPr id="607235" name="Text Box 3"/>
          <p:cNvSpPr txBox="1">
            <a:spLocks noChangeArrowheads="1"/>
          </p:cNvSpPr>
          <p:nvPr/>
        </p:nvSpPr>
        <p:spPr bwMode="auto">
          <a:xfrm>
            <a:off x="2496231" y="3536273"/>
            <a:ext cx="4877026" cy="1015663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0" i="0" dirty="0" smtClean="0">
                <a:solidFill>
                  <a:srgbClr val="FF0000"/>
                </a:solidFill>
              </a:rPr>
              <a:t>Spin, Nucleon Spin Structure</a:t>
            </a:r>
          </a:p>
          <a:p>
            <a:r>
              <a:rPr lang="en-US" b="0" i="0" dirty="0" smtClean="0">
                <a:solidFill>
                  <a:srgbClr val="FF0000"/>
                </a:solidFill>
              </a:rPr>
              <a:t>Polarized p, d and </a:t>
            </a:r>
            <a:r>
              <a:rPr lang="en-US" b="0" i="0" baseline="30000" dirty="0" smtClean="0">
                <a:solidFill>
                  <a:srgbClr val="FF0000"/>
                </a:solidFill>
              </a:rPr>
              <a:t>3</a:t>
            </a:r>
            <a:r>
              <a:rPr lang="en-US" b="0" i="0" dirty="0" smtClean="0">
                <a:solidFill>
                  <a:srgbClr val="FF0000"/>
                </a:solidFill>
              </a:rPr>
              <a:t>He Targets</a:t>
            </a:r>
            <a:r>
              <a:rPr lang="en-US" sz="3200" b="0" i="0" dirty="0" smtClean="0">
                <a:solidFill>
                  <a:srgbClr val="FF0000"/>
                </a:solidFill>
              </a:rPr>
              <a:t>   </a:t>
            </a:r>
            <a:endParaRPr lang="en-US" sz="2400" b="0" i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title"/>
          </p:nvPr>
        </p:nvSpPr>
        <p:spPr>
          <a:xfrm>
            <a:off x="754070" y="381354"/>
            <a:ext cx="8550275" cy="531133"/>
          </a:xfrm>
        </p:spPr>
        <p:txBody>
          <a:bodyPr/>
          <a:lstStyle/>
          <a:p>
            <a:r>
              <a:rPr lang="en-US" sz="2800" smtClean="0"/>
              <a:t>Polarized </a:t>
            </a:r>
            <a:r>
              <a:rPr lang="en-US" sz="2800" baseline="30000" smtClean="0"/>
              <a:t>3</a:t>
            </a:r>
            <a:r>
              <a:rPr lang="en-US" sz="2800" smtClean="0"/>
              <a:t>He Set-up in Hall A</a:t>
            </a:r>
          </a:p>
        </p:txBody>
      </p:sp>
      <p:pic>
        <p:nvPicPr>
          <p:cNvPr id="5652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0545" y="957263"/>
            <a:ext cx="6621462" cy="5802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Laser Optics </a:t>
            </a:r>
          </a:p>
        </p:txBody>
      </p:sp>
      <p:sp>
        <p:nvSpPr>
          <p:cNvPr id="560134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/>
              <a:t>Three-five 30 watts diode lasers per polarization direction</a:t>
            </a:r>
          </a:p>
          <a:p>
            <a:r>
              <a:rPr lang="en-US" sz="2400"/>
              <a:t>Local laser hut </a:t>
            </a:r>
            <a:r>
              <a:rPr lang="en-US" sz="2400">
                <a:sym typeface="Wingdings" pitchFamily="2" charset="2"/>
              </a:rPr>
              <a:t> </a:t>
            </a:r>
            <a:r>
              <a:rPr lang="en-US" sz="2400"/>
              <a:t>long optical fiber to transport to the experimental hall</a:t>
            </a:r>
          </a:p>
          <a:p>
            <a:r>
              <a:rPr lang="en-US" sz="2400"/>
              <a:t>5-to-1 combiner</a:t>
            </a:r>
          </a:p>
          <a:p>
            <a:r>
              <a:rPr lang="en-US" sz="2400"/>
              <a:t>Recent improvement</a:t>
            </a:r>
          </a:p>
          <a:p>
            <a:pPr>
              <a:buFontTx/>
              <a:buNone/>
            </a:pPr>
            <a:r>
              <a:rPr lang="en-US" sz="2400"/>
              <a:t>     narrow-width lasers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560135" name="Picture 7" descr="optic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3820" y="2235200"/>
            <a:ext cx="6224587" cy="43068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2"/>
          <p:cNvSpPr>
            <a:spLocks noGrp="1" noChangeArrowheads="1"/>
          </p:cNvSpPr>
          <p:nvPr>
            <p:ph type="title"/>
          </p:nvPr>
        </p:nvSpPr>
        <p:spPr>
          <a:xfrm>
            <a:off x="754070" y="152754"/>
            <a:ext cx="8550275" cy="531133"/>
          </a:xfrm>
        </p:spPr>
        <p:txBody>
          <a:bodyPr/>
          <a:lstStyle/>
          <a:p>
            <a:r>
              <a:rPr lang="en-US" sz="2800" dirty="0" smtClean="0"/>
              <a:t>Narrow-width (Comet) </a:t>
            </a:r>
            <a:r>
              <a:rPr lang="en-US" sz="2800" dirty="0"/>
              <a:t>Lasers</a:t>
            </a:r>
            <a:endParaRPr lang="en-US" sz="2000" dirty="0"/>
          </a:p>
        </p:txBody>
      </p:sp>
      <p:sp>
        <p:nvSpPr>
          <p:cNvPr id="564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4070" y="825500"/>
            <a:ext cx="8550275" cy="1690688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dirty="0"/>
              <a:t>With new </a:t>
            </a:r>
            <a:r>
              <a:rPr lang="en-US" sz="2400" dirty="0" smtClean="0"/>
              <a:t>narrow-width (Comet) </a:t>
            </a:r>
            <a:r>
              <a:rPr lang="en-US" sz="2400" dirty="0"/>
              <a:t>lasers, polarizations &gt; 70%</a:t>
            </a:r>
          </a:p>
          <a:p>
            <a:pPr>
              <a:buFontTx/>
              <a:buNone/>
            </a:pPr>
            <a:endParaRPr lang="en-US" sz="2400" dirty="0"/>
          </a:p>
          <a:p>
            <a:pPr>
              <a:buFontTx/>
              <a:buNone/>
            </a:pPr>
            <a:r>
              <a:rPr lang="en-US" sz="1600" dirty="0"/>
              <a:t>                             </a:t>
            </a:r>
            <a:r>
              <a:rPr lang="en-US" sz="2000" dirty="0"/>
              <a:t>Left:  Blue is current lasers, Red is Comet laser  </a:t>
            </a:r>
          </a:p>
          <a:p>
            <a:pPr>
              <a:buFontTx/>
              <a:buNone/>
            </a:pPr>
            <a:r>
              <a:rPr lang="en-US" sz="2000" dirty="0"/>
              <a:t>                                      Right:  Absorption spectrum of </a:t>
            </a:r>
            <a:r>
              <a:rPr lang="en-US" sz="2000" dirty="0" err="1"/>
              <a:t>Rb</a:t>
            </a:r>
            <a:endParaRPr lang="en-US" sz="2000" dirty="0"/>
          </a:p>
        </p:txBody>
      </p:sp>
      <p:pic>
        <p:nvPicPr>
          <p:cNvPr id="5642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20988"/>
            <a:ext cx="4905375" cy="3454400"/>
          </a:xfrm>
          <a:prstGeom prst="rect">
            <a:avLst/>
          </a:prstGeom>
          <a:noFill/>
        </p:spPr>
      </p:pic>
      <p:pic>
        <p:nvPicPr>
          <p:cNvPr id="5642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6678" y="2809875"/>
            <a:ext cx="4911726" cy="3467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 cell </a:t>
            </a:r>
          </a:p>
        </p:txBody>
      </p:sp>
      <p:sp>
        <p:nvSpPr>
          <p:cNvPr id="561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31876"/>
            <a:ext cx="10058400" cy="1947863"/>
          </a:xfrm>
        </p:spPr>
        <p:txBody>
          <a:bodyPr/>
          <a:lstStyle/>
          <a:p>
            <a:r>
              <a:rPr lang="en-US" sz="2400"/>
              <a:t>Double-chamber</a:t>
            </a:r>
          </a:p>
          <a:p>
            <a:r>
              <a:rPr lang="en-US" sz="2400"/>
              <a:t>Pumping chamber for optical pumping</a:t>
            </a:r>
          </a:p>
          <a:p>
            <a:r>
              <a:rPr lang="en-US" sz="2400"/>
              <a:t>Target chamber (40 cm) for electron scattering</a:t>
            </a:r>
          </a:p>
          <a:p>
            <a:r>
              <a:rPr lang="en-US" sz="2400"/>
              <a:t>Future improvements</a:t>
            </a:r>
            <a:endParaRPr lang="en-US"/>
          </a:p>
          <a:p>
            <a:endParaRPr lang="en-US"/>
          </a:p>
        </p:txBody>
      </p:sp>
      <p:grpSp>
        <p:nvGrpSpPr>
          <p:cNvPr id="561157" name="Group 5"/>
          <p:cNvGrpSpPr>
            <a:grpSpLocks noChangeAspect="1"/>
          </p:cNvGrpSpPr>
          <p:nvPr/>
        </p:nvGrpSpPr>
        <p:grpSpPr bwMode="auto">
          <a:xfrm>
            <a:off x="201617" y="3690938"/>
            <a:ext cx="4662488" cy="2641600"/>
            <a:chOff x="418" y="2312"/>
            <a:chExt cx="1838" cy="1041"/>
          </a:xfrm>
        </p:grpSpPr>
        <p:sp>
          <p:nvSpPr>
            <p:cNvPr id="561158" name="Oval 6"/>
            <p:cNvSpPr>
              <a:spLocks noChangeAspect="1" noChangeArrowheads="1"/>
            </p:cNvSpPr>
            <p:nvPr/>
          </p:nvSpPr>
          <p:spPr bwMode="auto">
            <a:xfrm>
              <a:off x="1055" y="2437"/>
              <a:ext cx="499" cy="5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59" name="Line 7"/>
            <p:cNvSpPr>
              <a:spLocks noChangeAspect="1" noChangeShapeType="1"/>
            </p:cNvSpPr>
            <p:nvPr/>
          </p:nvSpPr>
          <p:spPr bwMode="auto">
            <a:xfrm flipV="1">
              <a:off x="1263" y="2312"/>
              <a:ext cx="41" cy="1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61160" name="Line 8"/>
            <p:cNvSpPr>
              <a:spLocks noChangeAspect="1" noChangeShapeType="1"/>
            </p:cNvSpPr>
            <p:nvPr/>
          </p:nvSpPr>
          <p:spPr bwMode="auto">
            <a:xfrm flipH="1" flipV="1">
              <a:off x="1304" y="2312"/>
              <a:ext cx="42" cy="1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61161" name="Line 9"/>
            <p:cNvSpPr>
              <a:spLocks noChangeAspect="1" noChangeShapeType="1"/>
            </p:cNvSpPr>
            <p:nvPr/>
          </p:nvSpPr>
          <p:spPr bwMode="auto">
            <a:xfrm>
              <a:off x="1346" y="2937"/>
              <a:ext cx="0" cy="33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61162" name="Line 10"/>
            <p:cNvSpPr>
              <a:spLocks noChangeAspect="1" noChangeShapeType="1"/>
            </p:cNvSpPr>
            <p:nvPr/>
          </p:nvSpPr>
          <p:spPr bwMode="auto">
            <a:xfrm>
              <a:off x="1263" y="2937"/>
              <a:ext cx="0" cy="33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61163" name="Line 11"/>
            <p:cNvSpPr>
              <a:spLocks noChangeAspect="1" noChangeShapeType="1"/>
            </p:cNvSpPr>
            <p:nvPr/>
          </p:nvSpPr>
          <p:spPr bwMode="auto">
            <a:xfrm>
              <a:off x="472" y="3270"/>
              <a:ext cx="170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61164" name="Line 12"/>
            <p:cNvSpPr>
              <a:spLocks noChangeAspect="1" noChangeShapeType="1"/>
            </p:cNvSpPr>
            <p:nvPr/>
          </p:nvSpPr>
          <p:spPr bwMode="auto">
            <a:xfrm>
              <a:off x="472" y="3353"/>
              <a:ext cx="170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61165" name="Arc 13"/>
            <p:cNvSpPr>
              <a:spLocks noChangeAspect="1"/>
            </p:cNvSpPr>
            <p:nvPr/>
          </p:nvSpPr>
          <p:spPr bwMode="auto">
            <a:xfrm>
              <a:off x="2173" y="3266"/>
              <a:ext cx="83" cy="81"/>
            </a:xfrm>
            <a:custGeom>
              <a:avLst/>
              <a:gdLst>
                <a:gd name="G0" fmla="+- 563 0 0"/>
                <a:gd name="G1" fmla="+- 21600 0 0"/>
                <a:gd name="G2" fmla="+- 21600 0 0"/>
                <a:gd name="T0" fmla="*/ 563 w 22163"/>
                <a:gd name="T1" fmla="*/ 0 h 43200"/>
                <a:gd name="T2" fmla="*/ 0 w 22163"/>
                <a:gd name="T3" fmla="*/ 43193 h 43200"/>
                <a:gd name="T4" fmla="*/ 563 w 22163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163" h="43200" fill="none" extrusionOk="0">
                  <a:moveTo>
                    <a:pt x="562" y="0"/>
                  </a:moveTo>
                  <a:cubicBezTo>
                    <a:pt x="12492" y="0"/>
                    <a:pt x="22163" y="9670"/>
                    <a:pt x="22163" y="21600"/>
                  </a:cubicBezTo>
                  <a:cubicBezTo>
                    <a:pt x="22163" y="33529"/>
                    <a:pt x="12492" y="43200"/>
                    <a:pt x="563" y="43200"/>
                  </a:cubicBezTo>
                  <a:cubicBezTo>
                    <a:pt x="375" y="43200"/>
                    <a:pt x="187" y="43197"/>
                    <a:pt x="0" y="43192"/>
                  </a:cubicBezTo>
                </a:path>
                <a:path w="22163" h="43200" stroke="0" extrusionOk="0">
                  <a:moveTo>
                    <a:pt x="562" y="0"/>
                  </a:moveTo>
                  <a:cubicBezTo>
                    <a:pt x="12492" y="0"/>
                    <a:pt x="22163" y="9670"/>
                    <a:pt x="22163" y="21600"/>
                  </a:cubicBezTo>
                  <a:cubicBezTo>
                    <a:pt x="22163" y="33529"/>
                    <a:pt x="12492" y="43200"/>
                    <a:pt x="563" y="43200"/>
                  </a:cubicBezTo>
                  <a:cubicBezTo>
                    <a:pt x="375" y="43200"/>
                    <a:pt x="187" y="43197"/>
                    <a:pt x="0" y="43192"/>
                  </a:cubicBezTo>
                  <a:lnTo>
                    <a:pt x="563" y="21600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1166" name="Arc 14"/>
            <p:cNvSpPr>
              <a:spLocks noChangeAspect="1"/>
            </p:cNvSpPr>
            <p:nvPr/>
          </p:nvSpPr>
          <p:spPr bwMode="auto">
            <a:xfrm flipH="1">
              <a:off x="418" y="3270"/>
              <a:ext cx="83" cy="80"/>
            </a:xfrm>
            <a:custGeom>
              <a:avLst/>
              <a:gdLst>
                <a:gd name="G0" fmla="+- 563 0 0"/>
                <a:gd name="G1" fmla="+- 21600 0 0"/>
                <a:gd name="G2" fmla="+- 21600 0 0"/>
                <a:gd name="T0" fmla="*/ 563 w 22163"/>
                <a:gd name="T1" fmla="*/ 0 h 43200"/>
                <a:gd name="T2" fmla="*/ 0 w 22163"/>
                <a:gd name="T3" fmla="*/ 43193 h 43200"/>
                <a:gd name="T4" fmla="*/ 563 w 22163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163" h="43200" fill="none" extrusionOk="0">
                  <a:moveTo>
                    <a:pt x="562" y="0"/>
                  </a:moveTo>
                  <a:cubicBezTo>
                    <a:pt x="12492" y="0"/>
                    <a:pt x="22163" y="9670"/>
                    <a:pt x="22163" y="21600"/>
                  </a:cubicBezTo>
                  <a:cubicBezTo>
                    <a:pt x="22163" y="33529"/>
                    <a:pt x="12492" y="43200"/>
                    <a:pt x="563" y="43200"/>
                  </a:cubicBezTo>
                  <a:cubicBezTo>
                    <a:pt x="375" y="43200"/>
                    <a:pt x="187" y="43197"/>
                    <a:pt x="0" y="43192"/>
                  </a:cubicBezTo>
                </a:path>
                <a:path w="22163" h="43200" stroke="0" extrusionOk="0">
                  <a:moveTo>
                    <a:pt x="562" y="0"/>
                  </a:moveTo>
                  <a:cubicBezTo>
                    <a:pt x="12492" y="0"/>
                    <a:pt x="22163" y="9670"/>
                    <a:pt x="22163" y="21600"/>
                  </a:cubicBezTo>
                  <a:cubicBezTo>
                    <a:pt x="22163" y="33529"/>
                    <a:pt x="12492" y="43200"/>
                    <a:pt x="563" y="43200"/>
                  </a:cubicBezTo>
                  <a:cubicBezTo>
                    <a:pt x="375" y="43200"/>
                    <a:pt x="187" y="43197"/>
                    <a:pt x="0" y="43192"/>
                  </a:cubicBezTo>
                  <a:lnTo>
                    <a:pt x="563" y="21600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61167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9395" y="3695700"/>
            <a:ext cx="4511675" cy="27003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Polarimetry </a:t>
            </a:r>
          </a:p>
        </p:txBody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31878"/>
            <a:ext cx="10058400" cy="5456011"/>
          </a:xfrm>
        </p:spPr>
        <p:txBody>
          <a:bodyPr/>
          <a:lstStyle/>
          <a:p>
            <a:r>
              <a:rPr lang="en-US" sz="2400" dirty="0"/>
              <a:t>Two methods: NMR and </a:t>
            </a:r>
            <a:r>
              <a:rPr lang="en-US" sz="2400" dirty="0" smtClean="0"/>
              <a:t>EPR, precision 2-3%</a:t>
            </a:r>
            <a:endParaRPr lang="en-US" sz="2400" dirty="0"/>
          </a:p>
          <a:p>
            <a:r>
              <a:rPr lang="en-US" sz="2400" dirty="0"/>
              <a:t>NMR (nuclear magnetic resonance)</a:t>
            </a:r>
          </a:p>
          <a:p>
            <a:pPr lvl="1"/>
            <a:r>
              <a:rPr lang="en-US" sz="2000" dirty="0">
                <a:solidFill>
                  <a:schemeClr val="accent2"/>
                </a:solidFill>
              </a:rPr>
              <a:t>RF field  </a:t>
            </a:r>
          </a:p>
          <a:p>
            <a:pPr lvl="1"/>
            <a:r>
              <a:rPr lang="en-US" sz="2000" dirty="0">
                <a:solidFill>
                  <a:schemeClr val="accent2"/>
                </a:solidFill>
              </a:rPr>
              <a:t>AFP (adiabatic fast passage) sweep through resonance when</a:t>
            </a:r>
          </a:p>
          <a:p>
            <a:pPr lvl="1">
              <a:buFontTx/>
              <a:buNone/>
            </a:pPr>
            <a:r>
              <a:rPr lang="en-US" sz="2000" dirty="0">
                <a:solidFill>
                  <a:schemeClr val="accent2"/>
                </a:solidFill>
              </a:rPr>
              <a:t>     target spin flips, induced signal through pickup </a:t>
            </a:r>
            <a:r>
              <a:rPr lang="en-US" sz="2000" dirty="0" smtClean="0">
                <a:solidFill>
                  <a:schemeClr val="accent2"/>
                </a:solidFill>
              </a:rPr>
              <a:t>coils</a:t>
            </a:r>
          </a:p>
          <a:p>
            <a:pPr lvl="1">
              <a:buFontTx/>
              <a:buNone/>
            </a:pPr>
            <a:r>
              <a:rPr lang="en-US" sz="2000" dirty="0" smtClean="0">
                <a:solidFill>
                  <a:schemeClr val="accent2"/>
                </a:solidFill>
              </a:rPr>
              <a:t>           both field sweep and RF sweep</a:t>
            </a:r>
            <a:endParaRPr lang="en-US" sz="2000" dirty="0">
              <a:solidFill>
                <a:schemeClr val="accent2"/>
              </a:solidFill>
            </a:endParaRPr>
          </a:p>
          <a:p>
            <a:pPr lvl="1"/>
            <a:r>
              <a:rPr lang="en-US" sz="2000" dirty="0">
                <a:solidFill>
                  <a:schemeClr val="accent2"/>
                </a:solidFill>
              </a:rPr>
              <a:t>Needs calibration from a known (water calibration</a:t>
            </a:r>
            <a:r>
              <a:rPr lang="en-US" sz="2000" dirty="0" smtClean="0">
                <a:solidFill>
                  <a:schemeClr val="accent2"/>
                </a:solidFill>
              </a:rPr>
              <a:t>)</a:t>
            </a:r>
            <a:endParaRPr lang="en-US" sz="2400" dirty="0">
              <a:solidFill>
                <a:schemeClr val="accent2"/>
              </a:solidFill>
            </a:endParaRPr>
          </a:p>
          <a:p>
            <a:r>
              <a:rPr lang="en-US" sz="2400" dirty="0"/>
              <a:t>EPR (electron-paramagnetic resonance)</a:t>
            </a:r>
          </a:p>
          <a:p>
            <a:pPr lvl="1"/>
            <a:r>
              <a:rPr lang="en-US" sz="2000" dirty="0" err="1">
                <a:solidFill>
                  <a:schemeClr val="accent2"/>
                </a:solidFill>
              </a:rPr>
              <a:t>Rb</a:t>
            </a:r>
            <a:r>
              <a:rPr lang="en-US" sz="2000" dirty="0">
                <a:solidFill>
                  <a:schemeClr val="accent2"/>
                </a:solidFill>
              </a:rPr>
              <a:t> energy level splitting (D2 light) corresponding to main field +/- a small field due to 3He polarization</a:t>
            </a:r>
          </a:p>
          <a:p>
            <a:pPr lvl="1"/>
            <a:r>
              <a:rPr lang="en-US" sz="2000" dirty="0">
                <a:solidFill>
                  <a:schemeClr val="accent2"/>
                </a:solidFill>
              </a:rPr>
              <a:t>Using AFP to flip </a:t>
            </a:r>
            <a:r>
              <a:rPr lang="en-US" sz="2000" baseline="30000" dirty="0">
                <a:solidFill>
                  <a:schemeClr val="accent2"/>
                </a:solidFill>
              </a:rPr>
              <a:t>3</a:t>
            </a:r>
            <a:r>
              <a:rPr lang="en-US" sz="2000" dirty="0">
                <a:solidFill>
                  <a:schemeClr val="accent2"/>
                </a:solidFill>
              </a:rPr>
              <a:t>He spin.   Frequency difference of lights emitted proportional to </a:t>
            </a:r>
            <a:r>
              <a:rPr lang="en-US" sz="2000" baseline="30000" dirty="0">
                <a:solidFill>
                  <a:schemeClr val="accent2"/>
                </a:solidFill>
              </a:rPr>
              <a:t>3</a:t>
            </a:r>
            <a:r>
              <a:rPr lang="en-US" sz="2000" dirty="0">
                <a:solidFill>
                  <a:schemeClr val="accent2"/>
                </a:solidFill>
              </a:rPr>
              <a:t>He polarization</a:t>
            </a:r>
          </a:p>
          <a:p>
            <a:pPr lvl="1"/>
            <a:r>
              <a:rPr lang="en-US" sz="2000" dirty="0">
                <a:solidFill>
                  <a:schemeClr val="accent2"/>
                </a:solidFill>
              </a:rPr>
              <a:t>No calibration </a:t>
            </a:r>
            <a:r>
              <a:rPr lang="en-US" sz="2000" dirty="0" smtClean="0">
                <a:solidFill>
                  <a:schemeClr val="accent2"/>
                </a:solidFill>
              </a:rPr>
              <a:t>needed</a:t>
            </a:r>
          </a:p>
          <a:p>
            <a:r>
              <a:rPr lang="en-US" sz="2400" dirty="0" smtClean="0"/>
              <a:t>Cross checking with elastic asymmetry measurements</a:t>
            </a:r>
            <a:endParaRPr lang="en-US" sz="2400" dirty="0"/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/>
          <p:cNvSpPr>
            <a:spLocks noGrp="1" noChangeArrowheads="1"/>
          </p:cNvSpPr>
          <p:nvPr>
            <p:ph type="title"/>
          </p:nvPr>
        </p:nvSpPr>
        <p:spPr>
          <a:xfrm>
            <a:off x="754070" y="152754"/>
            <a:ext cx="8550275" cy="531133"/>
          </a:xfrm>
        </p:spPr>
        <p:txBody>
          <a:bodyPr/>
          <a:lstStyle/>
          <a:p>
            <a:r>
              <a:rPr lang="en-US" sz="2800"/>
              <a:t>Helmholtz, RF and Pick-up coils</a:t>
            </a:r>
            <a:endParaRPr lang="en-US"/>
          </a:p>
        </p:txBody>
      </p:sp>
      <p:grpSp>
        <p:nvGrpSpPr>
          <p:cNvPr id="566275" name="Group 3"/>
          <p:cNvGrpSpPr>
            <a:grpSpLocks/>
          </p:cNvGrpSpPr>
          <p:nvPr/>
        </p:nvGrpSpPr>
        <p:grpSpPr bwMode="auto">
          <a:xfrm>
            <a:off x="5434020" y="3016250"/>
            <a:ext cx="2193925" cy="1600200"/>
            <a:chOff x="3620" y="528"/>
            <a:chExt cx="1256" cy="1008"/>
          </a:xfrm>
        </p:grpSpPr>
        <p:grpSp>
          <p:nvGrpSpPr>
            <p:cNvPr id="566276" name="Group 4"/>
            <p:cNvGrpSpPr>
              <a:grpSpLocks/>
            </p:cNvGrpSpPr>
            <p:nvPr/>
          </p:nvGrpSpPr>
          <p:grpSpPr bwMode="auto">
            <a:xfrm>
              <a:off x="3628" y="720"/>
              <a:ext cx="973" cy="816"/>
              <a:chOff x="3628" y="720"/>
              <a:chExt cx="973" cy="816"/>
            </a:xfrm>
          </p:grpSpPr>
          <p:sp>
            <p:nvSpPr>
              <p:cNvPr id="566277" name="Line 5"/>
              <p:cNvSpPr>
                <a:spLocks noChangeShapeType="1"/>
              </p:cNvSpPr>
              <p:nvPr/>
            </p:nvSpPr>
            <p:spPr bwMode="auto">
              <a:xfrm>
                <a:off x="3628" y="720"/>
                <a:ext cx="0" cy="81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66278" name="Line 6"/>
              <p:cNvSpPr>
                <a:spLocks noChangeShapeType="1"/>
              </p:cNvSpPr>
              <p:nvPr/>
            </p:nvSpPr>
            <p:spPr bwMode="auto">
              <a:xfrm>
                <a:off x="4601" y="720"/>
                <a:ext cx="0" cy="81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66279" name="Line 7"/>
              <p:cNvSpPr>
                <a:spLocks noChangeShapeType="1"/>
              </p:cNvSpPr>
              <p:nvPr/>
            </p:nvSpPr>
            <p:spPr bwMode="auto">
              <a:xfrm>
                <a:off x="3634" y="1536"/>
                <a:ext cx="96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66280" name="Line 8"/>
              <p:cNvSpPr>
                <a:spLocks noChangeShapeType="1"/>
              </p:cNvSpPr>
              <p:nvPr/>
            </p:nvSpPr>
            <p:spPr bwMode="auto">
              <a:xfrm>
                <a:off x="3634" y="720"/>
                <a:ext cx="96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566281" name="Line 9"/>
            <p:cNvSpPr>
              <a:spLocks noChangeShapeType="1"/>
            </p:cNvSpPr>
            <p:nvPr/>
          </p:nvSpPr>
          <p:spPr bwMode="auto">
            <a:xfrm flipV="1">
              <a:off x="3620" y="528"/>
              <a:ext cx="288" cy="19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6282" name="Line 10"/>
            <p:cNvSpPr>
              <a:spLocks noChangeShapeType="1"/>
            </p:cNvSpPr>
            <p:nvPr/>
          </p:nvSpPr>
          <p:spPr bwMode="auto">
            <a:xfrm flipV="1">
              <a:off x="4588" y="528"/>
              <a:ext cx="288" cy="19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6283" name="Line 11"/>
            <p:cNvSpPr>
              <a:spLocks noChangeShapeType="1"/>
            </p:cNvSpPr>
            <p:nvPr/>
          </p:nvSpPr>
          <p:spPr bwMode="auto">
            <a:xfrm>
              <a:off x="3908" y="528"/>
              <a:ext cx="96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6284" name="Line 12"/>
            <p:cNvSpPr>
              <a:spLocks noChangeShapeType="1"/>
            </p:cNvSpPr>
            <p:nvPr/>
          </p:nvSpPr>
          <p:spPr bwMode="auto">
            <a:xfrm>
              <a:off x="4868" y="528"/>
              <a:ext cx="0" cy="81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6285" name="Line 13"/>
            <p:cNvSpPr>
              <a:spLocks noChangeShapeType="1"/>
            </p:cNvSpPr>
            <p:nvPr/>
          </p:nvSpPr>
          <p:spPr bwMode="auto">
            <a:xfrm flipV="1">
              <a:off x="4580" y="1337"/>
              <a:ext cx="288" cy="19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6286" name="Oval 14"/>
            <p:cNvSpPr>
              <a:spLocks noChangeArrowheads="1"/>
            </p:cNvSpPr>
            <p:nvPr/>
          </p:nvSpPr>
          <p:spPr bwMode="auto">
            <a:xfrm>
              <a:off x="3840" y="864"/>
              <a:ext cx="528" cy="528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66287" name="Group 15"/>
          <p:cNvGrpSpPr>
            <a:grpSpLocks/>
          </p:cNvGrpSpPr>
          <p:nvPr/>
        </p:nvGrpSpPr>
        <p:grpSpPr bwMode="auto">
          <a:xfrm rot="16194789">
            <a:off x="4131476" y="1472407"/>
            <a:ext cx="4560887" cy="5448300"/>
            <a:chOff x="1399" y="1296"/>
            <a:chExt cx="2873" cy="2352"/>
          </a:xfrm>
        </p:grpSpPr>
        <p:pic>
          <p:nvPicPr>
            <p:cNvPr id="566288" name="Picture 16" descr="coi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99" y="1296"/>
              <a:ext cx="2858" cy="396"/>
            </a:xfrm>
            <a:prstGeom prst="rect">
              <a:avLst/>
            </a:prstGeom>
            <a:noFill/>
          </p:spPr>
        </p:pic>
        <p:pic>
          <p:nvPicPr>
            <p:cNvPr id="566289" name="Picture 17" descr="coi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14" y="3252"/>
              <a:ext cx="2858" cy="396"/>
            </a:xfrm>
            <a:prstGeom prst="rect">
              <a:avLst/>
            </a:prstGeom>
            <a:noFill/>
          </p:spPr>
        </p:pic>
      </p:grpSp>
      <p:grpSp>
        <p:nvGrpSpPr>
          <p:cNvPr id="566290" name="Group 18"/>
          <p:cNvGrpSpPr>
            <a:grpSpLocks/>
          </p:cNvGrpSpPr>
          <p:nvPr/>
        </p:nvGrpSpPr>
        <p:grpSpPr bwMode="auto">
          <a:xfrm>
            <a:off x="922344" y="3930666"/>
            <a:ext cx="4945062" cy="646113"/>
            <a:chOff x="0" y="2304"/>
            <a:chExt cx="2832" cy="407"/>
          </a:xfrm>
        </p:grpSpPr>
        <p:sp>
          <p:nvSpPr>
            <p:cNvPr id="566291" name="Line 19"/>
            <p:cNvSpPr>
              <a:spLocks noChangeShapeType="1"/>
            </p:cNvSpPr>
            <p:nvPr/>
          </p:nvSpPr>
          <p:spPr bwMode="auto">
            <a:xfrm>
              <a:off x="0" y="2304"/>
              <a:ext cx="2832" cy="0"/>
            </a:xfrm>
            <a:prstGeom prst="line">
              <a:avLst/>
            </a:prstGeom>
            <a:noFill/>
            <a:ln w="114300">
              <a:solidFill>
                <a:srgbClr val="FF0000"/>
              </a:solidFill>
              <a:round/>
              <a:headEnd/>
              <a:tailEnd type="triangle" w="sm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66292" name="Text Box 20"/>
            <p:cNvSpPr txBox="1">
              <a:spLocks noChangeArrowheads="1"/>
            </p:cNvSpPr>
            <p:nvPr/>
          </p:nvSpPr>
          <p:spPr bwMode="auto">
            <a:xfrm>
              <a:off x="86" y="2304"/>
              <a:ext cx="110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0" i="0">
                  <a:solidFill>
                    <a:srgbClr val="080808"/>
                  </a:solidFill>
                  <a:latin typeface="Tahoma" pitchFamily="34" charset="0"/>
                </a:rPr>
                <a:t>Circular Polarized</a:t>
              </a:r>
            </a:p>
            <a:p>
              <a:pPr eaLnBrk="1" hangingPunct="1"/>
              <a:r>
                <a:rPr lang="en-US" sz="1800" b="0" i="0">
                  <a:solidFill>
                    <a:srgbClr val="080808"/>
                  </a:solidFill>
                  <a:latin typeface="Tahoma" pitchFamily="34" charset="0"/>
                </a:rPr>
                <a:t>Rb Laser</a:t>
              </a:r>
            </a:p>
          </p:txBody>
        </p:sp>
      </p:grpSp>
      <p:grpSp>
        <p:nvGrpSpPr>
          <p:cNvPr id="566293" name="Group 21"/>
          <p:cNvGrpSpPr>
            <a:grpSpLocks/>
          </p:cNvGrpSpPr>
          <p:nvPr/>
        </p:nvGrpSpPr>
        <p:grpSpPr bwMode="auto">
          <a:xfrm>
            <a:off x="4778382" y="3395663"/>
            <a:ext cx="3100389" cy="1597025"/>
            <a:chOff x="1989" y="1920"/>
            <a:chExt cx="1776" cy="1006"/>
          </a:xfrm>
        </p:grpSpPr>
        <p:grpSp>
          <p:nvGrpSpPr>
            <p:cNvPr id="566294" name="Group 22"/>
            <p:cNvGrpSpPr>
              <a:grpSpLocks noChangeAspect="1"/>
            </p:cNvGrpSpPr>
            <p:nvPr/>
          </p:nvGrpSpPr>
          <p:grpSpPr bwMode="auto">
            <a:xfrm>
              <a:off x="1989" y="1920"/>
              <a:ext cx="1776" cy="1006"/>
              <a:chOff x="418" y="2312"/>
              <a:chExt cx="1838" cy="1041"/>
            </a:xfrm>
          </p:grpSpPr>
          <p:sp>
            <p:nvSpPr>
              <p:cNvPr id="566295" name="Oval 23"/>
              <p:cNvSpPr>
                <a:spLocks noChangeAspect="1" noChangeArrowheads="1"/>
              </p:cNvSpPr>
              <p:nvPr/>
            </p:nvSpPr>
            <p:spPr bwMode="auto">
              <a:xfrm>
                <a:off x="1055" y="2437"/>
                <a:ext cx="499" cy="500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296" name="Line 24"/>
              <p:cNvSpPr>
                <a:spLocks noChangeAspect="1" noChangeShapeType="1"/>
              </p:cNvSpPr>
              <p:nvPr/>
            </p:nvSpPr>
            <p:spPr bwMode="auto">
              <a:xfrm flipV="1">
                <a:off x="1263" y="2312"/>
                <a:ext cx="41" cy="1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297" name="Line 2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304" y="2312"/>
                <a:ext cx="42" cy="12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298" name="Line 26"/>
              <p:cNvSpPr>
                <a:spLocks noChangeAspect="1" noChangeShapeType="1"/>
              </p:cNvSpPr>
              <p:nvPr/>
            </p:nvSpPr>
            <p:spPr bwMode="auto">
              <a:xfrm>
                <a:off x="1346" y="2937"/>
                <a:ext cx="0" cy="33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299" name="Line 27"/>
              <p:cNvSpPr>
                <a:spLocks noChangeAspect="1" noChangeShapeType="1"/>
              </p:cNvSpPr>
              <p:nvPr/>
            </p:nvSpPr>
            <p:spPr bwMode="auto">
              <a:xfrm>
                <a:off x="1263" y="2937"/>
                <a:ext cx="0" cy="33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300" name="Line 28"/>
              <p:cNvSpPr>
                <a:spLocks noChangeAspect="1" noChangeShapeType="1"/>
              </p:cNvSpPr>
              <p:nvPr/>
            </p:nvSpPr>
            <p:spPr bwMode="auto">
              <a:xfrm>
                <a:off x="472" y="3270"/>
                <a:ext cx="1707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301" name="Line 29"/>
              <p:cNvSpPr>
                <a:spLocks noChangeAspect="1" noChangeShapeType="1"/>
              </p:cNvSpPr>
              <p:nvPr/>
            </p:nvSpPr>
            <p:spPr bwMode="auto">
              <a:xfrm>
                <a:off x="472" y="3353"/>
                <a:ext cx="1707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302" name="Arc 30"/>
              <p:cNvSpPr>
                <a:spLocks noChangeAspect="1"/>
              </p:cNvSpPr>
              <p:nvPr/>
            </p:nvSpPr>
            <p:spPr bwMode="auto">
              <a:xfrm>
                <a:off x="2173" y="3266"/>
                <a:ext cx="83" cy="81"/>
              </a:xfrm>
              <a:custGeom>
                <a:avLst/>
                <a:gdLst>
                  <a:gd name="G0" fmla="+- 563 0 0"/>
                  <a:gd name="G1" fmla="+- 21600 0 0"/>
                  <a:gd name="G2" fmla="+- 21600 0 0"/>
                  <a:gd name="T0" fmla="*/ 563 w 22163"/>
                  <a:gd name="T1" fmla="*/ 0 h 43200"/>
                  <a:gd name="T2" fmla="*/ 0 w 22163"/>
                  <a:gd name="T3" fmla="*/ 43193 h 43200"/>
                  <a:gd name="T4" fmla="*/ 563 w 22163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163" h="43200" fill="none" extrusionOk="0">
                    <a:moveTo>
                      <a:pt x="562" y="0"/>
                    </a:moveTo>
                    <a:cubicBezTo>
                      <a:pt x="12492" y="0"/>
                      <a:pt x="22163" y="9670"/>
                      <a:pt x="22163" y="21600"/>
                    </a:cubicBezTo>
                    <a:cubicBezTo>
                      <a:pt x="22163" y="33529"/>
                      <a:pt x="12492" y="43200"/>
                      <a:pt x="563" y="43200"/>
                    </a:cubicBezTo>
                    <a:cubicBezTo>
                      <a:pt x="375" y="43200"/>
                      <a:pt x="187" y="43197"/>
                      <a:pt x="0" y="43192"/>
                    </a:cubicBezTo>
                  </a:path>
                  <a:path w="22163" h="43200" stroke="0" extrusionOk="0">
                    <a:moveTo>
                      <a:pt x="562" y="0"/>
                    </a:moveTo>
                    <a:cubicBezTo>
                      <a:pt x="12492" y="0"/>
                      <a:pt x="22163" y="9670"/>
                      <a:pt x="22163" y="21600"/>
                    </a:cubicBezTo>
                    <a:cubicBezTo>
                      <a:pt x="22163" y="33529"/>
                      <a:pt x="12492" y="43200"/>
                      <a:pt x="563" y="43200"/>
                    </a:cubicBezTo>
                    <a:cubicBezTo>
                      <a:pt x="375" y="43200"/>
                      <a:pt x="187" y="43197"/>
                      <a:pt x="0" y="43192"/>
                    </a:cubicBezTo>
                    <a:lnTo>
                      <a:pt x="563" y="21600"/>
                    </a:lnTo>
                    <a:close/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03" name="Arc 31"/>
              <p:cNvSpPr>
                <a:spLocks noChangeAspect="1"/>
              </p:cNvSpPr>
              <p:nvPr/>
            </p:nvSpPr>
            <p:spPr bwMode="auto">
              <a:xfrm flipH="1">
                <a:off x="418" y="3270"/>
                <a:ext cx="83" cy="80"/>
              </a:xfrm>
              <a:custGeom>
                <a:avLst/>
                <a:gdLst>
                  <a:gd name="G0" fmla="+- 563 0 0"/>
                  <a:gd name="G1" fmla="+- 21600 0 0"/>
                  <a:gd name="G2" fmla="+- 21600 0 0"/>
                  <a:gd name="T0" fmla="*/ 563 w 22163"/>
                  <a:gd name="T1" fmla="*/ 0 h 43200"/>
                  <a:gd name="T2" fmla="*/ 0 w 22163"/>
                  <a:gd name="T3" fmla="*/ 43193 h 43200"/>
                  <a:gd name="T4" fmla="*/ 563 w 22163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163" h="43200" fill="none" extrusionOk="0">
                    <a:moveTo>
                      <a:pt x="562" y="0"/>
                    </a:moveTo>
                    <a:cubicBezTo>
                      <a:pt x="12492" y="0"/>
                      <a:pt x="22163" y="9670"/>
                      <a:pt x="22163" y="21600"/>
                    </a:cubicBezTo>
                    <a:cubicBezTo>
                      <a:pt x="22163" y="33529"/>
                      <a:pt x="12492" y="43200"/>
                      <a:pt x="563" y="43200"/>
                    </a:cubicBezTo>
                    <a:cubicBezTo>
                      <a:pt x="375" y="43200"/>
                      <a:pt x="187" y="43197"/>
                      <a:pt x="0" y="43192"/>
                    </a:cubicBezTo>
                  </a:path>
                  <a:path w="22163" h="43200" stroke="0" extrusionOk="0">
                    <a:moveTo>
                      <a:pt x="562" y="0"/>
                    </a:moveTo>
                    <a:cubicBezTo>
                      <a:pt x="12492" y="0"/>
                      <a:pt x="22163" y="9670"/>
                      <a:pt x="22163" y="21600"/>
                    </a:cubicBezTo>
                    <a:cubicBezTo>
                      <a:pt x="22163" y="33529"/>
                      <a:pt x="12492" y="43200"/>
                      <a:pt x="563" y="43200"/>
                    </a:cubicBezTo>
                    <a:cubicBezTo>
                      <a:pt x="375" y="43200"/>
                      <a:pt x="187" y="43197"/>
                      <a:pt x="0" y="43192"/>
                    </a:cubicBezTo>
                    <a:lnTo>
                      <a:pt x="563" y="21600"/>
                    </a:lnTo>
                    <a:close/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66304" name="Group 32"/>
            <p:cNvGrpSpPr>
              <a:grpSpLocks/>
            </p:cNvGrpSpPr>
            <p:nvPr/>
          </p:nvGrpSpPr>
          <p:grpSpPr bwMode="auto">
            <a:xfrm>
              <a:off x="2701" y="2064"/>
              <a:ext cx="267" cy="432"/>
              <a:chOff x="789" y="2387"/>
              <a:chExt cx="267" cy="432"/>
            </a:xfrm>
          </p:grpSpPr>
          <p:sp>
            <p:nvSpPr>
              <p:cNvPr id="566305" name="Line 33"/>
              <p:cNvSpPr>
                <a:spLocks noChangeShapeType="1"/>
              </p:cNvSpPr>
              <p:nvPr/>
            </p:nvSpPr>
            <p:spPr bwMode="auto">
              <a:xfrm flipV="1">
                <a:off x="932" y="2387"/>
                <a:ext cx="0" cy="43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66306" name="Oval 34"/>
              <p:cNvSpPr>
                <a:spLocks noChangeArrowheads="1"/>
              </p:cNvSpPr>
              <p:nvPr/>
            </p:nvSpPr>
            <p:spPr bwMode="auto">
              <a:xfrm>
                <a:off x="816" y="2496"/>
                <a:ext cx="240" cy="240"/>
              </a:xfrm>
              <a:prstGeom prst="ellipse">
                <a:avLst/>
              </a:prstGeom>
              <a:solidFill>
                <a:srgbClr val="33CCCC"/>
              </a:solidFill>
              <a:ln w="9525">
                <a:solidFill>
                  <a:srgbClr val="008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07" name="Text Box 35"/>
              <p:cNvSpPr txBox="1">
                <a:spLocks noChangeArrowheads="1"/>
              </p:cNvSpPr>
              <p:nvPr/>
            </p:nvSpPr>
            <p:spPr bwMode="auto">
              <a:xfrm>
                <a:off x="789" y="2523"/>
                <a:ext cx="267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400" b="0" i="0" baseline="30000">
                    <a:solidFill>
                      <a:srgbClr val="080808"/>
                    </a:solidFill>
                    <a:latin typeface="Tahoma" pitchFamily="34" charset="0"/>
                  </a:rPr>
                  <a:t>3</a:t>
                </a:r>
                <a:r>
                  <a:rPr lang="en-US" sz="1400" b="0" i="0">
                    <a:solidFill>
                      <a:srgbClr val="080808"/>
                    </a:solidFill>
                    <a:latin typeface="Tahoma" pitchFamily="34" charset="0"/>
                  </a:rPr>
                  <a:t>He</a:t>
                </a:r>
              </a:p>
            </p:txBody>
          </p:sp>
        </p:grpSp>
      </p:grpSp>
      <p:grpSp>
        <p:nvGrpSpPr>
          <p:cNvPr id="566308" name="Group 36"/>
          <p:cNvGrpSpPr>
            <a:grpSpLocks/>
          </p:cNvGrpSpPr>
          <p:nvPr/>
        </p:nvGrpSpPr>
        <p:grpSpPr bwMode="auto">
          <a:xfrm rot="16200000">
            <a:off x="4587876" y="2544764"/>
            <a:ext cx="3352800" cy="3140075"/>
            <a:chOff x="1104" y="2208"/>
            <a:chExt cx="3506" cy="1750"/>
          </a:xfrm>
        </p:grpSpPr>
        <p:pic>
          <p:nvPicPr>
            <p:cNvPr id="566309" name="Picture 37" descr="RF coi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04" y="2208"/>
              <a:ext cx="338" cy="1750"/>
            </a:xfrm>
            <a:prstGeom prst="rect">
              <a:avLst/>
            </a:prstGeom>
            <a:noFill/>
          </p:spPr>
        </p:pic>
        <p:pic>
          <p:nvPicPr>
            <p:cNvPr id="566310" name="Picture 38" descr="RF coi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72" y="2208"/>
              <a:ext cx="338" cy="1750"/>
            </a:xfrm>
            <a:prstGeom prst="rect">
              <a:avLst/>
            </a:prstGeom>
            <a:noFill/>
          </p:spPr>
        </p:pic>
      </p:grpSp>
      <p:grpSp>
        <p:nvGrpSpPr>
          <p:cNvPr id="566311" name="Group 39"/>
          <p:cNvGrpSpPr>
            <a:grpSpLocks/>
          </p:cNvGrpSpPr>
          <p:nvPr/>
        </p:nvGrpSpPr>
        <p:grpSpPr bwMode="auto">
          <a:xfrm>
            <a:off x="4725988" y="4724414"/>
            <a:ext cx="1706562" cy="447675"/>
            <a:chOff x="2706" y="2976"/>
            <a:chExt cx="978" cy="282"/>
          </a:xfrm>
        </p:grpSpPr>
        <p:sp>
          <p:nvSpPr>
            <p:cNvPr id="566312" name="Oval 40"/>
            <p:cNvSpPr>
              <a:spLocks noChangeArrowheads="1"/>
            </p:cNvSpPr>
            <p:nvPr/>
          </p:nvSpPr>
          <p:spPr bwMode="auto">
            <a:xfrm>
              <a:off x="2820" y="2976"/>
              <a:ext cx="864" cy="192"/>
            </a:xfrm>
            <a:prstGeom prst="ellipse">
              <a:avLst/>
            </a:prstGeom>
            <a:noFill/>
            <a:ln w="76200">
              <a:solidFill>
                <a:srgbClr val="33CCCC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313" name="Oval 41"/>
            <p:cNvSpPr>
              <a:spLocks noChangeArrowheads="1"/>
            </p:cNvSpPr>
            <p:nvPr/>
          </p:nvSpPr>
          <p:spPr bwMode="auto">
            <a:xfrm>
              <a:off x="2706" y="3072"/>
              <a:ext cx="846" cy="186"/>
            </a:xfrm>
            <a:prstGeom prst="ellipse">
              <a:avLst/>
            </a:prstGeom>
            <a:noFill/>
            <a:ln w="762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2400" b="0" i="0">
                <a:solidFill>
                  <a:schemeClr val="tx1"/>
                </a:solidFill>
                <a:latin typeface="Times" pitchFamily="18" charset="0"/>
              </a:endParaRPr>
            </a:p>
          </p:txBody>
        </p:sp>
      </p:grpSp>
      <p:grpSp>
        <p:nvGrpSpPr>
          <p:cNvPr id="566314" name="Group 42"/>
          <p:cNvGrpSpPr>
            <a:grpSpLocks noChangeAspect="1"/>
          </p:cNvGrpSpPr>
          <p:nvPr/>
        </p:nvGrpSpPr>
        <p:grpSpPr bwMode="auto">
          <a:xfrm>
            <a:off x="922338" y="2286000"/>
            <a:ext cx="1676400" cy="1282700"/>
            <a:chOff x="48" y="3067"/>
            <a:chExt cx="1500" cy="1262"/>
          </a:xfrm>
        </p:grpSpPr>
        <p:sp>
          <p:nvSpPr>
            <p:cNvPr id="566315" name="Line 43"/>
            <p:cNvSpPr>
              <a:spLocks noChangeAspect="1" noChangeShapeType="1"/>
            </p:cNvSpPr>
            <p:nvPr/>
          </p:nvSpPr>
          <p:spPr bwMode="auto">
            <a:xfrm>
              <a:off x="144" y="4164"/>
              <a:ext cx="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566316" name="Object 44"/>
            <p:cNvGraphicFramePr>
              <a:graphicFrameLocks noChangeAspect="1"/>
            </p:cNvGraphicFramePr>
            <p:nvPr/>
          </p:nvGraphicFramePr>
          <p:xfrm>
            <a:off x="1068" y="3996"/>
            <a:ext cx="480" cy="333"/>
          </p:xfrm>
          <a:graphic>
            <a:graphicData uri="http://schemas.openxmlformats.org/presentationml/2006/ole">
              <p:oleObj spid="_x0000_s566316" name="Equation" r:id="rId5" imgW="330200" imgH="228600" progId="">
                <p:embed/>
              </p:oleObj>
            </a:graphicData>
          </a:graphic>
        </p:graphicFrame>
        <p:sp>
          <p:nvSpPr>
            <p:cNvPr id="566317" name="Line 45"/>
            <p:cNvSpPr>
              <a:spLocks noChangeAspect="1" noChangeShapeType="1"/>
            </p:cNvSpPr>
            <p:nvPr/>
          </p:nvSpPr>
          <p:spPr bwMode="auto">
            <a:xfrm rot="-5400000">
              <a:off x="-294" y="3735"/>
              <a:ext cx="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566318" name="Object 46"/>
            <p:cNvGraphicFramePr>
              <a:graphicFrameLocks noChangeAspect="1"/>
            </p:cNvGraphicFramePr>
            <p:nvPr/>
          </p:nvGraphicFramePr>
          <p:xfrm>
            <a:off x="64" y="3067"/>
            <a:ext cx="351" cy="222"/>
          </p:xfrm>
          <a:graphic>
            <a:graphicData uri="http://schemas.openxmlformats.org/presentationml/2006/ole">
              <p:oleObj spid="_x0000_s566318" name="Equation" r:id="rId6" imgW="241300" imgH="152400" progId="">
                <p:embed/>
              </p:oleObj>
            </a:graphicData>
          </a:graphic>
        </p:graphicFrame>
        <p:sp>
          <p:nvSpPr>
            <p:cNvPr id="566319" name="Line 47"/>
            <p:cNvSpPr>
              <a:spLocks noChangeAspect="1" noChangeShapeType="1"/>
            </p:cNvSpPr>
            <p:nvPr/>
          </p:nvSpPr>
          <p:spPr bwMode="auto">
            <a:xfrm rot="-2282277">
              <a:off x="48" y="3903"/>
              <a:ext cx="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320" name="Text Box 48"/>
            <p:cNvSpPr txBox="1">
              <a:spLocks noChangeAspect="1" noChangeArrowheads="1"/>
            </p:cNvSpPr>
            <p:nvPr/>
          </p:nvSpPr>
          <p:spPr bwMode="auto">
            <a:xfrm>
              <a:off x="789" y="3420"/>
              <a:ext cx="664" cy="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0" i="0">
                  <a:solidFill>
                    <a:schemeClr val="tx1"/>
                  </a:solidFill>
                  <a:latin typeface="Times" pitchFamily="18" charset="0"/>
                </a:rPr>
                <a:t>Pick-up</a:t>
              </a:r>
            </a:p>
            <a:p>
              <a:r>
                <a:rPr lang="en-US" sz="1400" b="0" i="0">
                  <a:solidFill>
                    <a:schemeClr val="tx1"/>
                  </a:solidFill>
                  <a:latin typeface="Times" pitchFamily="18" charset="0"/>
                </a:rPr>
                <a:t>coils</a:t>
              </a:r>
            </a:p>
          </p:txBody>
        </p:sp>
        <p:sp>
          <p:nvSpPr>
            <p:cNvPr id="566321" name="Arc 49"/>
            <p:cNvSpPr>
              <a:spLocks noChangeAspect="1"/>
            </p:cNvSpPr>
            <p:nvPr/>
          </p:nvSpPr>
          <p:spPr bwMode="auto">
            <a:xfrm>
              <a:off x="144" y="4007"/>
              <a:ext cx="192" cy="151"/>
            </a:xfrm>
            <a:custGeom>
              <a:avLst/>
              <a:gdLst>
                <a:gd name="G0" fmla="+- 0 0 0"/>
                <a:gd name="G1" fmla="+- 21577 0 0"/>
                <a:gd name="G2" fmla="+- 21600 0 0"/>
                <a:gd name="T0" fmla="*/ 996 w 21600"/>
                <a:gd name="T1" fmla="*/ 0 h 21577"/>
                <a:gd name="T2" fmla="*/ 21600 w 21600"/>
                <a:gd name="T3" fmla="*/ 21577 h 21577"/>
                <a:gd name="T4" fmla="*/ 0 w 21600"/>
                <a:gd name="T5" fmla="*/ 21577 h 2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77" fill="none" extrusionOk="0">
                  <a:moveTo>
                    <a:pt x="996" y="-1"/>
                  </a:moveTo>
                  <a:cubicBezTo>
                    <a:pt x="12525" y="532"/>
                    <a:pt x="21600" y="10034"/>
                    <a:pt x="21600" y="21577"/>
                  </a:cubicBezTo>
                </a:path>
                <a:path w="21600" h="21577" stroke="0" extrusionOk="0">
                  <a:moveTo>
                    <a:pt x="996" y="-1"/>
                  </a:moveTo>
                  <a:cubicBezTo>
                    <a:pt x="12525" y="532"/>
                    <a:pt x="21600" y="10034"/>
                    <a:pt x="21600" y="21577"/>
                  </a:cubicBezTo>
                  <a:lnTo>
                    <a:pt x="0" y="21577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6322" name="Arc 50"/>
            <p:cNvSpPr>
              <a:spLocks noChangeAspect="1"/>
            </p:cNvSpPr>
            <p:nvPr/>
          </p:nvSpPr>
          <p:spPr bwMode="auto">
            <a:xfrm rot="865841">
              <a:off x="351" y="3997"/>
              <a:ext cx="192" cy="143"/>
            </a:xfrm>
            <a:custGeom>
              <a:avLst/>
              <a:gdLst>
                <a:gd name="G0" fmla="+- 2 0 0"/>
                <a:gd name="G1" fmla="+- 21600 0 0"/>
                <a:gd name="G2" fmla="+- 21600 0 0"/>
                <a:gd name="T0" fmla="*/ 0 w 21602"/>
                <a:gd name="T1" fmla="*/ 1 h 21600"/>
                <a:gd name="T2" fmla="*/ 21602 w 21602"/>
                <a:gd name="T3" fmla="*/ 21600 h 21600"/>
                <a:gd name="T4" fmla="*/ 2 w 2160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2" h="21600" fill="none" extrusionOk="0">
                  <a:moveTo>
                    <a:pt x="-1" y="0"/>
                  </a:moveTo>
                  <a:cubicBezTo>
                    <a:pt x="0" y="0"/>
                    <a:pt x="1" y="-1"/>
                    <a:pt x="2" y="0"/>
                  </a:cubicBezTo>
                  <a:cubicBezTo>
                    <a:pt x="11931" y="0"/>
                    <a:pt x="21602" y="9670"/>
                    <a:pt x="21602" y="21600"/>
                  </a:cubicBezTo>
                </a:path>
                <a:path w="21602" h="21600" stroke="0" extrusionOk="0">
                  <a:moveTo>
                    <a:pt x="-1" y="0"/>
                  </a:moveTo>
                  <a:cubicBezTo>
                    <a:pt x="0" y="0"/>
                    <a:pt x="1" y="-1"/>
                    <a:pt x="2" y="0"/>
                  </a:cubicBezTo>
                  <a:cubicBezTo>
                    <a:pt x="11931" y="0"/>
                    <a:pt x="21602" y="9670"/>
                    <a:pt x="21602" y="21600"/>
                  </a:cubicBezTo>
                  <a:lnTo>
                    <a:pt x="2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/>
          <p:cNvSpPr>
            <a:spLocks noGrp="1" noChangeArrowheads="1"/>
          </p:cNvSpPr>
          <p:nvPr>
            <p:ph type="title"/>
          </p:nvPr>
        </p:nvSpPr>
        <p:spPr>
          <a:xfrm>
            <a:off x="754070" y="154342"/>
            <a:ext cx="8550275" cy="531133"/>
          </a:xfrm>
        </p:spPr>
        <p:txBody>
          <a:bodyPr/>
          <a:lstStyle/>
          <a:p>
            <a:r>
              <a:rPr lang="en-US" sz="2800" dirty="0" smtClean="0"/>
              <a:t>EPR and Water NMR</a:t>
            </a:r>
            <a:endParaRPr lang="en-US" sz="2800" dirty="0"/>
          </a:p>
        </p:txBody>
      </p: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1451429" y="954767"/>
            <a:ext cx="7286171" cy="5518604"/>
            <a:chOff x="5800323" y="984260"/>
            <a:chExt cx="3017893" cy="2773356"/>
          </a:xfrm>
        </p:grpSpPr>
        <p:pic>
          <p:nvPicPr>
            <p:cNvPr id="5" name="Picture 25" descr="epr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800323" y="984260"/>
              <a:ext cx="3017892" cy="13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6" descr="Water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00324" y="2352683"/>
              <a:ext cx="3017892" cy="1404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7164423" y="1385805"/>
              <a:ext cx="295593" cy="201074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FF00"/>
                  </a:solidFill>
                  <a:latin typeface="+mn-lt"/>
                </a:rPr>
                <a:t>EPR</a:t>
              </a:r>
              <a:endParaRPr lang="en-US" b="1" dirty="0">
                <a:solidFill>
                  <a:srgbClr val="FFFF00"/>
                </a:solidFill>
                <a:latin typeface="+mn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543702" y="2809812"/>
              <a:ext cx="757786" cy="201074"/>
            </a:xfrm>
            <a:prstGeom prst="rect">
              <a:avLst/>
            </a:prstGeom>
            <a:noFill/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+mn-lt"/>
                </a:rPr>
                <a:t>Water     NMR</a:t>
              </a:r>
              <a:endParaRPr lang="en-US" b="1" dirty="0">
                <a:solidFill>
                  <a:srgbClr val="FF0000"/>
                </a:solidFill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D1 EPR Signal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D1 signal: absorption of pumping laser</a:t>
            </a:r>
          </a:p>
          <a:p>
            <a:pPr lvl="1"/>
            <a:r>
              <a:rPr lang="en-US" sz="2000" dirty="0" smtClean="0"/>
              <a:t>Drops (more absorption) as alkali polarization drops.</a:t>
            </a:r>
          </a:p>
          <a:p>
            <a:pPr lvl="1"/>
            <a:r>
              <a:rPr lang="en-US" sz="2000" dirty="0" smtClean="0"/>
              <a:t>Many time stronger than D2 signal!</a:t>
            </a:r>
          </a:p>
          <a:p>
            <a:pPr lvl="1"/>
            <a:r>
              <a:rPr lang="en-US" sz="2000" dirty="0" smtClean="0"/>
              <a:t>Impossible to use for traditional FAP laser: too much background.</a:t>
            </a:r>
          </a:p>
          <a:p>
            <a:pPr lvl="1"/>
            <a:r>
              <a:rPr lang="en-US" sz="2000" dirty="0" smtClean="0"/>
              <a:t>Possible with COMET laser!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3240" y="4800600"/>
            <a:ext cx="2849880" cy="1584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3239" y="3048003"/>
            <a:ext cx="2849880" cy="1552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51460" y="3352803"/>
            <a:ext cx="1570045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0" i="0" dirty="0" smtClean="0">
                <a:solidFill>
                  <a:prstClr val="white"/>
                </a:solidFill>
              </a:rPr>
              <a:t>D1 Signal: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0" i="0" dirty="0" smtClean="0">
                <a:solidFill>
                  <a:prstClr val="white"/>
                </a:solidFill>
              </a:rPr>
              <a:t>Absorption</a:t>
            </a:r>
            <a:endParaRPr lang="en-US" sz="2400" b="0" i="0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460" y="5029203"/>
            <a:ext cx="1415772" cy="830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0" i="0" dirty="0" smtClean="0">
                <a:solidFill>
                  <a:prstClr val="white"/>
                </a:solidFill>
              </a:rPr>
              <a:t>D2 Signal: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0" i="0" dirty="0" smtClean="0">
                <a:solidFill>
                  <a:prstClr val="white"/>
                </a:solidFill>
              </a:rPr>
              <a:t>Emission</a:t>
            </a:r>
            <a:endParaRPr lang="en-US" sz="2400" b="0" i="0" dirty="0">
              <a:solidFill>
                <a:prstClr val="white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12938" r="2588"/>
          <a:stretch>
            <a:fillRect/>
          </a:stretch>
        </p:blipFill>
        <p:spPr bwMode="auto">
          <a:xfrm flipH="1" flipV="1">
            <a:off x="4358637" y="3047998"/>
            <a:ext cx="2346962" cy="1551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l="8701"/>
          <a:stretch>
            <a:fillRect/>
          </a:stretch>
        </p:blipFill>
        <p:spPr bwMode="auto">
          <a:xfrm flipV="1">
            <a:off x="4358642" y="4800600"/>
            <a:ext cx="2346959" cy="1562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oup 29"/>
          <p:cNvGrpSpPr/>
          <p:nvPr/>
        </p:nvGrpSpPr>
        <p:grpSpPr>
          <a:xfrm>
            <a:off x="2094628" y="3201194"/>
            <a:ext cx="1928733" cy="1296194"/>
            <a:chOff x="1904206" y="3201194"/>
            <a:chExt cx="1753394" cy="1296194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1905000" y="4495800"/>
              <a:ext cx="1752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5400000" flipH="1" flipV="1">
              <a:off x="1257300" y="3848100"/>
              <a:ext cx="1295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Freeform 25"/>
          <p:cNvSpPr/>
          <p:nvPr/>
        </p:nvSpPr>
        <p:spPr>
          <a:xfrm>
            <a:off x="2179320" y="3472546"/>
            <a:ext cx="1592580" cy="870857"/>
          </a:xfrm>
          <a:custGeom>
            <a:avLst/>
            <a:gdLst>
              <a:gd name="connsiteX0" fmla="*/ 0 w 1055915"/>
              <a:gd name="connsiteY0" fmla="*/ 0 h 413657"/>
              <a:gd name="connsiteX1" fmla="*/ 283029 w 1055915"/>
              <a:gd name="connsiteY1" fmla="*/ 76200 h 413657"/>
              <a:gd name="connsiteX2" fmla="*/ 566057 w 1055915"/>
              <a:gd name="connsiteY2" fmla="*/ 413657 h 413657"/>
              <a:gd name="connsiteX3" fmla="*/ 827315 w 1055915"/>
              <a:gd name="connsiteY3" fmla="*/ 76200 h 413657"/>
              <a:gd name="connsiteX4" fmla="*/ 1055915 w 1055915"/>
              <a:gd name="connsiteY4" fmla="*/ 10886 h 41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915" h="413657">
                <a:moveTo>
                  <a:pt x="0" y="0"/>
                </a:moveTo>
                <a:cubicBezTo>
                  <a:pt x="94343" y="3628"/>
                  <a:pt x="188686" y="7257"/>
                  <a:pt x="283029" y="76200"/>
                </a:cubicBezTo>
                <a:cubicBezTo>
                  <a:pt x="377372" y="145143"/>
                  <a:pt x="475343" y="413657"/>
                  <a:pt x="566057" y="413657"/>
                </a:cubicBezTo>
                <a:cubicBezTo>
                  <a:pt x="656771" y="413657"/>
                  <a:pt x="745672" y="143328"/>
                  <a:pt x="827315" y="76200"/>
                </a:cubicBezTo>
                <a:cubicBezTo>
                  <a:pt x="908958" y="9072"/>
                  <a:pt x="982436" y="9979"/>
                  <a:pt x="1055915" y="10886"/>
                </a:cubicBezTo>
              </a:path>
            </a:pathLst>
          </a:cu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prstClr val="black"/>
              </a:solidFill>
            </a:endParaRPr>
          </a:p>
        </p:txBody>
      </p:sp>
      <p:grpSp>
        <p:nvGrpSpPr>
          <p:cNvPr id="8" name="Group 28"/>
          <p:cNvGrpSpPr/>
          <p:nvPr/>
        </p:nvGrpSpPr>
        <p:grpSpPr>
          <a:xfrm>
            <a:off x="2095500" y="4800600"/>
            <a:ext cx="1928733" cy="1296194"/>
            <a:chOff x="2056606" y="3353594"/>
            <a:chExt cx="1753394" cy="1296194"/>
          </a:xfrm>
        </p:grpSpPr>
        <p:cxnSp>
          <p:nvCxnSpPr>
            <p:cNvPr id="27" name="Straight Arrow Connector 26"/>
            <p:cNvCxnSpPr/>
            <p:nvPr/>
          </p:nvCxnSpPr>
          <p:spPr>
            <a:xfrm>
              <a:off x="2057400" y="4648200"/>
              <a:ext cx="1752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5400000" flipH="1" flipV="1">
              <a:off x="1409700" y="4000500"/>
              <a:ext cx="1295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Freeform 30"/>
          <p:cNvSpPr/>
          <p:nvPr/>
        </p:nvSpPr>
        <p:spPr>
          <a:xfrm flipV="1">
            <a:off x="2179321" y="5105401"/>
            <a:ext cx="1604555" cy="870857"/>
          </a:xfrm>
          <a:custGeom>
            <a:avLst/>
            <a:gdLst>
              <a:gd name="connsiteX0" fmla="*/ 0 w 1055915"/>
              <a:gd name="connsiteY0" fmla="*/ 0 h 413657"/>
              <a:gd name="connsiteX1" fmla="*/ 283029 w 1055915"/>
              <a:gd name="connsiteY1" fmla="*/ 76200 h 413657"/>
              <a:gd name="connsiteX2" fmla="*/ 566057 w 1055915"/>
              <a:gd name="connsiteY2" fmla="*/ 413657 h 413657"/>
              <a:gd name="connsiteX3" fmla="*/ 827315 w 1055915"/>
              <a:gd name="connsiteY3" fmla="*/ 76200 h 413657"/>
              <a:gd name="connsiteX4" fmla="*/ 1055915 w 1055915"/>
              <a:gd name="connsiteY4" fmla="*/ 10886 h 41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5915" h="413657">
                <a:moveTo>
                  <a:pt x="0" y="0"/>
                </a:moveTo>
                <a:cubicBezTo>
                  <a:pt x="94343" y="3628"/>
                  <a:pt x="188686" y="7257"/>
                  <a:pt x="283029" y="76200"/>
                </a:cubicBezTo>
                <a:cubicBezTo>
                  <a:pt x="377372" y="145143"/>
                  <a:pt x="475343" y="413657"/>
                  <a:pt x="566057" y="413657"/>
                </a:cubicBezTo>
                <a:cubicBezTo>
                  <a:pt x="656771" y="413657"/>
                  <a:pt x="745672" y="143328"/>
                  <a:pt x="827315" y="76200"/>
                </a:cubicBezTo>
                <a:cubicBezTo>
                  <a:pt x="908958" y="9072"/>
                  <a:pt x="982436" y="9979"/>
                  <a:pt x="1055915" y="10886"/>
                </a:cubicBezTo>
              </a:path>
            </a:pathLst>
          </a:cu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prstClr val="black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rot="5400000">
            <a:off x="1645920" y="4724400"/>
            <a:ext cx="2743200" cy="0"/>
          </a:xfrm>
          <a:prstGeom prst="line">
            <a:avLst/>
          </a:prstGeom>
          <a:ln>
            <a:prstDash val="lg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667408" y="6096000"/>
            <a:ext cx="13088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i="0" dirty="0" smtClean="0">
                <a:solidFill>
                  <a:srgbClr val="0070C0"/>
                </a:solidFill>
                <a:latin typeface="Calibri"/>
              </a:rPr>
              <a:t>RF Frequency</a:t>
            </a:r>
            <a:endParaRPr lang="en-US" sz="1600" b="0" i="0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92517" y="3048000"/>
            <a:ext cx="1421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i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EPR Frequency</a:t>
            </a:r>
            <a:endParaRPr lang="en-US" sz="1600" b="0" i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61560" y="2678668"/>
            <a:ext cx="1160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FM Sweep</a:t>
            </a:r>
            <a:endParaRPr lang="en-US" sz="1800" b="0" i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95263" y="2678668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i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EPR AFP</a:t>
            </a:r>
            <a:endParaRPr lang="en-US" sz="1800" b="0" i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/>
          <p:cNvSpPr>
            <a:spLocks noGrp="1" noChangeArrowheads="1"/>
          </p:cNvSpPr>
          <p:nvPr>
            <p:ph type="title"/>
          </p:nvPr>
        </p:nvSpPr>
        <p:spPr>
          <a:xfrm>
            <a:off x="754070" y="154341"/>
            <a:ext cx="8550275" cy="531133"/>
          </a:xfrm>
        </p:spPr>
        <p:txBody>
          <a:bodyPr/>
          <a:lstStyle/>
          <a:p>
            <a:r>
              <a:rPr lang="en-US" sz="2800"/>
              <a:t>Fast Spin-Flip</a:t>
            </a:r>
          </a:p>
        </p:txBody>
      </p:sp>
      <p:sp>
        <p:nvSpPr>
          <p:cNvPr id="568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9945" y="1266825"/>
            <a:ext cx="8550275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Single target spin symmetry measurements requires fast spin flip to reduce spin-state-correlated systematic effects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Using AFP flip target spin every ~20 minutes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chemeClr val="accent2"/>
                </a:solidFill>
              </a:rPr>
              <a:t>Added bonus:  free </a:t>
            </a:r>
            <a:r>
              <a:rPr lang="en-US" sz="2000" dirty="0" err="1">
                <a:solidFill>
                  <a:schemeClr val="accent2"/>
                </a:solidFill>
              </a:rPr>
              <a:t>polarimetry</a:t>
            </a:r>
            <a:r>
              <a:rPr lang="en-US" sz="2000" dirty="0">
                <a:solidFill>
                  <a:schemeClr val="accent2"/>
                </a:solidFill>
              </a:rPr>
              <a:t> with each flip!</a:t>
            </a:r>
            <a:endParaRPr lang="en-US" sz="18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/>
              <a:t>Due to AFP loss, equilibrium </a:t>
            </a:r>
            <a:r>
              <a:rPr lang="en-US" sz="2400" dirty="0" smtClean="0"/>
              <a:t>polarization </a:t>
            </a:r>
            <a:r>
              <a:rPr lang="en-US" sz="2400" dirty="0"/>
              <a:t>is ~5% (relative) lower 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chemeClr val="accent2"/>
                </a:solidFill>
              </a:rPr>
              <a:t>depends on AFP loss, </a:t>
            </a:r>
            <a:r>
              <a:rPr lang="en-US" sz="2000" dirty="0" smtClean="0">
                <a:solidFill>
                  <a:schemeClr val="accent2"/>
                </a:solidFill>
              </a:rPr>
              <a:t>spin-up </a:t>
            </a:r>
            <a:r>
              <a:rPr lang="en-US" sz="2000" dirty="0">
                <a:solidFill>
                  <a:schemeClr val="accent2"/>
                </a:solidFill>
              </a:rPr>
              <a:t>time and flip frequency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dirty="0"/>
              <a:t>Can also be done with field rotation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accent2"/>
                </a:solidFill>
              </a:rPr>
              <a:t>tested to flip every 1 minute with negligible loss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Progress with Polarized </a:t>
            </a:r>
            <a:r>
              <a:rPr lang="en-US" baseline="30000" smtClean="0"/>
              <a:t>3</a:t>
            </a:r>
            <a:r>
              <a:rPr lang="en-US" smtClean="0"/>
              <a:t>He</a:t>
            </a:r>
          </a:p>
        </p:txBody>
      </p:sp>
      <p:sp>
        <p:nvSpPr>
          <p:cNvPr id="543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Initial polarized </a:t>
            </a:r>
            <a:r>
              <a:rPr lang="en-US" baseline="30000" dirty="0" smtClean="0"/>
              <a:t>3</a:t>
            </a:r>
            <a:r>
              <a:rPr lang="en-US" dirty="0" smtClean="0"/>
              <a:t>He, 40 years ago</a:t>
            </a:r>
          </a:p>
          <a:p>
            <a:pPr>
              <a:buFontTx/>
              <a:buNone/>
            </a:pPr>
            <a:r>
              <a:rPr lang="en-US" dirty="0" smtClean="0"/>
              <a:t>             </a:t>
            </a:r>
            <a:r>
              <a:rPr lang="en-US" dirty="0" smtClean="0">
                <a:latin typeface="Symbol" pitchFamily="18" charset="2"/>
              </a:rPr>
              <a:t>r</a:t>
            </a:r>
            <a:r>
              <a:rPr lang="en-US" dirty="0" smtClean="0"/>
              <a:t> ~ 0.1 </a:t>
            </a:r>
            <a:r>
              <a:rPr lang="en-US" dirty="0" err="1" smtClean="0"/>
              <a:t>amg</a:t>
            </a:r>
            <a:r>
              <a:rPr lang="en-US" dirty="0" smtClean="0"/>
              <a:t>, P &lt;1% </a:t>
            </a:r>
          </a:p>
          <a:p>
            <a:r>
              <a:rPr lang="en-US" dirty="0" smtClean="0"/>
              <a:t>SLAC E142/E154 (1990s)</a:t>
            </a:r>
          </a:p>
          <a:p>
            <a:pPr>
              <a:buFontTx/>
              <a:buNone/>
            </a:pPr>
            <a:r>
              <a:rPr lang="en-US" dirty="0" smtClean="0"/>
              <a:t>             </a:t>
            </a:r>
            <a:r>
              <a:rPr lang="en-US" dirty="0" smtClean="0">
                <a:latin typeface="Symbol" pitchFamily="18" charset="2"/>
              </a:rPr>
              <a:t>r</a:t>
            </a:r>
            <a:r>
              <a:rPr lang="en-US" dirty="0" smtClean="0"/>
              <a:t> ~ 10 </a:t>
            </a:r>
            <a:r>
              <a:rPr lang="en-US" dirty="0" err="1" smtClean="0"/>
              <a:t>amg</a:t>
            </a:r>
            <a:r>
              <a:rPr lang="en-US" dirty="0" smtClean="0"/>
              <a:t>, P~ 30%,  L~ 10</a:t>
            </a:r>
            <a:r>
              <a:rPr lang="en-US" baseline="30000" dirty="0" smtClean="0"/>
              <a:t>35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</a:p>
          <a:p>
            <a:r>
              <a:rPr lang="en-US" dirty="0" err="1" smtClean="0"/>
              <a:t>JLab</a:t>
            </a:r>
            <a:r>
              <a:rPr lang="en-US" dirty="0" smtClean="0"/>
              <a:t> (1998-2009) </a:t>
            </a:r>
          </a:p>
          <a:p>
            <a:pPr>
              <a:buFontTx/>
              <a:buNone/>
            </a:pPr>
            <a:r>
              <a:rPr lang="en-US" dirty="0" smtClean="0"/>
              <a:t>             </a:t>
            </a:r>
            <a:r>
              <a:rPr lang="en-US" dirty="0" smtClean="0">
                <a:latin typeface="Symbol" pitchFamily="18" charset="2"/>
              </a:rPr>
              <a:t>r</a:t>
            </a:r>
            <a:r>
              <a:rPr lang="en-US" dirty="0" smtClean="0"/>
              <a:t> ~ 10 </a:t>
            </a:r>
            <a:r>
              <a:rPr lang="en-US" dirty="0" err="1" smtClean="0"/>
              <a:t>amg</a:t>
            </a:r>
            <a:r>
              <a:rPr lang="en-US" dirty="0" smtClean="0"/>
              <a:t>, P~65% in-beam, L ~ 10</a:t>
            </a:r>
            <a:r>
              <a:rPr lang="en-US" baseline="30000" dirty="0" smtClean="0"/>
              <a:t>36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</a:p>
          <a:p>
            <a:pPr>
              <a:buFontTx/>
              <a:buNone/>
            </a:pPr>
            <a:r>
              <a:rPr lang="en-US" dirty="0" smtClean="0"/>
              <a:t>   </a:t>
            </a:r>
          </a:p>
          <a:p>
            <a:pPr>
              <a:buFontTx/>
              <a:buNone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Future: improve luminosity to L ~ 10</a:t>
            </a:r>
            <a:r>
              <a:rPr lang="en-US" baseline="30000" dirty="0" smtClean="0">
                <a:solidFill>
                  <a:srgbClr val="FF0000"/>
                </a:solidFill>
              </a:rPr>
              <a:t>37</a:t>
            </a:r>
            <a:r>
              <a:rPr lang="en-US" dirty="0" smtClean="0">
                <a:solidFill>
                  <a:srgbClr val="FF0000"/>
                </a:solidFill>
              </a:rPr>
              <a:t> cm</a:t>
            </a:r>
            <a:r>
              <a:rPr lang="en-US" baseline="30000" dirty="0" smtClean="0">
                <a:solidFill>
                  <a:srgbClr val="FF0000"/>
                </a:solidFill>
              </a:rPr>
              <a:t>-2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65368" y="-3450"/>
            <a:ext cx="5154612" cy="592688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000066"/>
                </a:solidFill>
              </a:rPr>
              <a:t>Introduction: Spin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0675" y="757238"/>
            <a:ext cx="8332788" cy="57943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smtClean="0"/>
              <a:t>Spin Milestones: (Nature)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000" smtClean="0">
                <a:solidFill>
                  <a:schemeClr val="accent2"/>
                </a:solidFill>
              </a:rPr>
              <a:t>1896: Zeeman effect (1)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000" smtClean="0">
                <a:solidFill>
                  <a:schemeClr val="accent2"/>
                </a:solidFill>
              </a:rPr>
              <a:t>1922: Stern-Gerlach experiment (2)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000" smtClean="0">
                <a:solidFill>
                  <a:schemeClr val="accent2"/>
                </a:solidFill>
              </a:rPr>
              <a:t>1925: Spinning electron (Uhlenbeck/Goudsmit)(3)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000" smtClean="0">
                <a:solidFill>
                  <a:schemeClr val="accent2"/>
                </a:solidFill>
              </a:rPr>
              <a:t>1928: Dirac equation (4)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000" smtClean="0">
                <a:solidFill>
                  <a:schemeClr val="accent2"/>
                </a:solidFill>
              </a:rPr>
              <a:t>          Quantum magnetism (5)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000" smtClean="0">
                <a:solidFill>
                  <a:schemeClr val="accent2"/>
                </a:solidFill>
              </a:rPr>
              <a:t>1932</a:t>
            </a:r>
            <a:r>
              <a:rPr lang="en-US" sz="2000" smtClean="0">
                <a:solidFill>
                  <a:schemeClr val="accent2"/>
                </a:solidFill>
                <a:sym typeface="Wingdings" pitchFamily="2" charset="2"/>
              </a:rPr>
              <a:t>: Isospin(6)</a:t>
            </a:r>
            <a:endParaRPr lang="en-US" sz="2000" smtClean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000" smtClean="0">
                <a:solidFill>
                  <a:srgbClr val="990099"/>
                </a:solidFill>
              </a:rPr>
              <a:t>1935: Proton anomalous magnetic moment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000" smtClean="0">
                <a:solidFill>
                  <a:schemeClr val="accent2"/>
                </a:solidFill>
              </a:rPr>
              <a:t>1940: Spin–statistics connection(7)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000" smtClean="0">
                <a:solidFill>
                  <a:schemeClr val="accent2"/>
                </a:solidFill>
              </a:rPr>
              <a:t>1946: Nuclear magnetic resonance (NMR)(8)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000" smtClean="0">
                <a:solidFill>
                  <a:schemeClr val="accent2"/>
                </a:solidFill>
              </a:rPr>
              <a:t>1951: Einstein-Podolsky-Rosen argument in spin variables(11)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000" smtClean="0">
                <a:solidFill>
                  <a:schemeClr val="accent2"/>
                </a:solidFill>
              </a:rPr>
              <a:t>1971: Supersymmetry(13)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000" smtClean="0">
                <a:solidFill>
                  <a:schemeClr val="accent2"/>
                </a:solidFill>
              </a:rPr>
              <a:t>1973: Magnetic resonance imaging(15)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000" smtClean="0">
                <a:solidFill>
                  <a:srgbClr val="990099"/>
                </a:solidFill>
              </a:rPr>
              <a:t>1980s: “Proton spin crisis”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000" smtClean="0">
                <a:solidFill>
                  <a:schemeClr val="accent2"/>
                </a:solidFill>
              </a:rPr>
              <a:t>1988: Giant magnetoresistance(18)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000" smtClean="0">
                <a:solidFill>
                  <a:schemeClr val="accent2"/>
                </a:solidFill>
              </a:rPr>
              <a:t>1997: Semiconductor spintronics (23)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000" smtClean="0">
                <a:solidFill>
                  <a:srgbClr val="990099"/>
                </a:solidFill>
              </a:rPr>
              <a:t>2000s: “Nucleon transverse spin puzzle”?</a:t>
            </a:r>
          </a:p>
        </p:txBody>
      </p:sp>
      <p:pic>
        <p:nvPicPr>
          <p:cNvPr id="55307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58027" y="844557"/>
            <a:ext cx="3000375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Polarized </a:t>
            </a:r>
            <a:r>
              <a:rPr lang="en-US" baseline="30000" smtClean="0"/>
              <a:t>3</a:t>
            </a:r>
            <a:r>
              <a:rPr lang="en-US" smtClean="0"/>
              <a:t>He Progress </a:t>
            </a:r>
          </a:p>
        </p:txBody>
      </p:sp>
      <p:sp>
        <p:nvSpPr>
          <p:cNvPr id="557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smtClean="0"/>
          </a:p>
        </p:txBody>
      </p:sp>
      <p:pic>
        <p:nvPicPr>
          <p:cNvPr id="55706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71" y="1020763"/>
            <a:ext cx="9109075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474" name="Group 30"/>
          <p:cNvGrpSpPr>
            <a:grpSpLocks noChangeAspect="1"/>
          </p:cNvGrpSpPr>
          <p:nvPr/>
        </p:nvGrpSpPr>
        <p:grpSpPr bwMode="auto">
          <a:xfrm>
            <a:off x="1316038" y="3382963"/>
            <a:ext cx="7581900" cy="3109912"/>
            <a:chOff x="479199" y="3575052"/>
            <a:chExt cx="5387340" cy="2430780"/>
          </a:xfrm>
        </p:grpSpPr>
        <p:pic>
          <p:nvPicPr>
            <p:cNvPr id="105479" name="Picture 8" descr="pol_1.PN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9199" y="3575052"/>
              <a:ext cx="5387340" cy="2430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" name="Straight Connector 9"/>
            <p:cNvCxnSpPr/>
            <p:nvPr/>
          </p:nvCxnSpPr>
          <p:spPr>
            <a:xfrm rot="16200000" flipH="1">
              <a:off x="1250736" y="4722817"/>
              <a:ext cx="1712341" cy="0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855952" y="5209221"/>
              <a:ext cx="973633" cy="28867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i="0" dirty="0">
                  <a:solidFill>
                    <a:srgbClr val="C00000"/>
                  </a:solidFill>
                  <a:latin typeface="+mn-lt"/>
                </a:rPr>
                <a:t>Cell: Astral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03373" y="5209221"/>
              <a:ext cx="1209956" cy="28867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i="0" dirty="0">
                  <a:solidFill>
                    <a:srgbClr val="002060"/>
                  </a:solidFill>
                  <a:latin typeface="+mn-lt"/>
                </a:rPr>
                <a:t>Cell: Maureen</a:t>
              </a:r>
            </a:p>
          </p:txBody>
        </p:sp>
      </p:grpSp>
      <p:sp>
        <p:nvSpPr>
          <p:cNvPr id="105475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537035" y="232007"/>
            <a:ext cx="9051925" cy="5476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r>
              <a:rPr lang="en-US" sz="3200" b="1" dirty="0" smtClean="0">
                <a:solidFill>
                  <a:srgbClr val="000066"/>
                </a:solidFill>
              </a:rPr>
              <a:t>Target Performance During </a:t>
            </a:r>
            <a:r>
              <a:rPr lang="en-US" sz="3200" b="1" dirty="0" err="1" smtClean="0">
                <a:solidFill>
                  <a:srgbClr val="000066"/>
                </a:solidFill>
              </a:rPr>
              <a:t>Transversity</a:t>
            </a:r>
            <a:r>
              <a:rPr lang="en-US" sz="3200" b="1" dirty="0" smtClean="0">
                <a:solidFill>
                  <a:srgbClr val="000066"/>
                </a:solidFill>
              </a:rPr>
              <a:t>  Experiment</a:t>
            </a:r>
          </a:p>
        </p:txBody>
      </p:sp>
      <p:sp>
        <p:nvSpPr>
          <p:cNvPr id="105476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503238" y="1384304"/>
            <a:ext cx="8909050" cy="904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 smtClean="0"/>
              <a:t>Online preliminary EPR/NMR analysis shows a stable 65% polarization with 15 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/>
              <a:t>A</a:t>
            </a:r>
            <a:r>
              <a:rPr lang="en-US" dirty="0" smtClean="0"/>
              <a:t> beam and 20 minute spin flip</a:t>
            </a:r>
          </a:p>
          <a:p>
            <a:pPr eaLnBrk="1" hangingPunct="1"/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 rot="19837190">
            <a:off x="3973242" y="4603427"/>
            <a:ext cx="348146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i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Online Preliminary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49943" y="97008"/>
            <a:ext cx="9274628" cy="592688"/>
          </a:xfrm>
        </p:spPr>
        <p:txBody>
          <a:bodyPr/>
          <a:lstStyle/>
          <a:p>
            <a:r>
              <a:rPr lang="en-US" dirty="0" smtClean="0"/>
              <a:t>12 </a:t>
            </a:r>
            <a:r>
              <a:rPr lang="en-US" dirty="0" err="1" smtClean="0"/>
              <a:t>GeV</a:t>
            </a:r>
            <a:r>
              <a:rPr lang="en-US" dirty="0" smtClean="0"/>
              <a:t> Physics Program with Polarized </a:t>
            </a:r>
            <a:r>
              <a:rPr lang="en-US" baseline="30000" dirty="0" smtClean="0"/>
              <a:t>3</a:t>
            </a:r>
            <a:r>
              <a:rPr lang="en-US" dirty="0" smtClean="0"/>
              <a:t>He</a:t>
            </a:r>
          </a:p>
        </p:txBody>
      </p:sp>
      <p:sp>
        <p:nvSpPr>
          <p:cNvPr id="543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31881"/>
            <a:ext cx="10058400" cy="5826125"/>
          </a:xfrm>
        </p:spPr>
        <p:txBody>
          <a:bodyPr/>
          <a:lstStyle/>
          <a:p>
            <a:r>
              <a:rPr lang="en-US" sz="2000" dirty="0" smtClean="0"/>
              <a:t>Inclusive DIS:</a:t>
            </a:r>
          </a:p>
          <a:p>
            <a:pPr>
              <a:buNone/>
            </a:pPr>
            <a:r>
              <a:rPr lang="en-US" sz="2000" dirty="0" smtClean="0">
                <a:solidFill>
                  <a:schemeClr val="accent6"/>
                </a:solidFill>
              </a:rPr>
              <a:t>		 A</a:t>
            </a:r>
            <a:r>
              <a:rPr lang="en-US" sz="2000" baseline="-25000" dirty="0" smtClean="0">
                <a:solidFill>
                  <a:schemeClr val="accent6"/>
                </a:solidFill>
              </a:rPr>
              <a:t>1</a:t>
            </a:r>
            <a:r>
              <a:rPr lang="en-US" sz="2000" baseline="30000" dirty="0" smtClean="0">
                <a:solidFill>
                  <a:schemeClr val="accent6"/>
                </a:solidFill>
              </a:rPr>
              <a:t>n</a:t>
            </a:r>
            <a:r>
              <a:rPr lang="en-US" sz="2000" dirty="0" smtClean="0">
                <a:solidFill>
                  <a:schemeClr val="accent6"/>
                </a:solidFill>
              </a:rPr>
              <a:t>: Hall A with BB (approved)</a:t>
            </a:r>
          </a:p>
          <a:p>
            <a:pPr>
              <a:buNone/>
            </a:pPr>
            <a:r>
              <a:rPr lang="en-US" sz="2000" dirty="0" smtClean="0">
                <a:solidFill>
                  <a:schemeClr val="accent6"/>
                </a:solidFill>
              </a:rPr>
              <a:t>                  Hall C with HMS+SHMS (conditionally approved)</a:t>
            </a:r>
          </a:p>
          <a:p>
            <a:pPr>
              <a:buNone/>
            </a:pPr>
            <a:r>
              <a:rPr lang="en-US" sz="2000" dirty="0" smtClean="0">
                <a:solidFill>
                  <a:schemeClr val="accent6"/>
                </a:solidFill>
              </a:rPr>
              <a:t>		 d</a:t>
            </a:r>
            <a:r>
              <a:rPr lang="en-US" sz="2000" baseline="-25000" dirty="0" smtClean="0">
                <a:solidFill>
                  <a:schemeClr val="accent6"/>
                </a:solidFill>
              </a:rPr>
              <a:t>2</a:t>
            </a:r>
            <a:r>
              <a:rPr lang="en-US" sz="2000" baseline="30000" dirty="0" smtClean="0">
                <a:solidFill>
                  <a:schemeClr val="accent6"/>
                </a:solidFill>
              </a:rPr>
              <a:t>n </a:t>
            </a:r>
            <a:r>
              <a:rPr lang="en-US" sz="2000" dirty="0" smtClean="0">
                <a:solidFill>
                  <a:schemeClr val="accent6"/>
                </a:solidFill>
              </a:rPr>
              <a:t>: Hall C with HMS+SHMS (approved)</a:t>
            </a:r>
          </a:p>
          <a:p>
            <a:pPr>
              <a:buNone/>
            </a:pPr>
            <a:r>
              <a:rPr lang="en-US" sz="2000" dirty="0" smtClean="0">
                <a:solidFill>
                  <a:srgbClr val="7030A0"/>
                </a:solidFill>
              </a:rPr>
              <a:t>                   Hall A with BB (deferred) </a:t>
            </a:r>
          </a:p>
          <a:p>
            <a:pPr>
              <a:buNone/>
            </a:pPr>
            <a:r>
              <a:rPr lang="en-US" sz="2000" dirty="0" smtClean="0">
                <a:solidFill>
                  <a:schemeClr val="accent6"/>
                </a:solidFill>
              </a:rPr>
              <a:t>     Proposed with 10</a:t>
            </a:r>
            <a:r>
              <a:rPr lang="en-US" sz="2000" baseline="30000" dirty="0" smtClean="0">
                <a:solidFill>
                  <a:schemeClr val="accent6"/>
                </a:solidFill>
              </a:rPr>
              <a:t>36</a:t>
            </a:r>
            <a:r>
              <a:rPr lang="en-US" sz="2000" dirty="0" smtClean="0">
                <a:solidFill>
                  <a:schemeClr val="accent6"/>
                </a:solidFill>
              </a:rPr>
              <a:t> luminosity, can take advantage of higher L (</a:t>
            </a:r>
            <a:r>
              <a:rPr lang="en-US" sz="2000" dirty="0" smtClean="0">
                <a:solidFill>
                  <a:srgbClr val="C00000"/>
                </a:solidFill>
              </a:rPr>
              <a:t>10</a:t>
            </a:r>
            <a:r>
              <a:rPr lang="en-US" sz="2000" baseline="30000" dirty="0" smtClean="0">
                <a:solidFill>
                  <a:srgbClr val="C00000"/>
                </a:solidFill>
              </a:rPr>
              <a:t>37</a:t>
            </a:r>
            <a:r>
              <a:rPr lang="en-US" sz="2000" dirty="0" smtClean="0">
                <a:solidFill>
                  <a:schemeClr val="accent6"/>
                </a:solidFill>
              </a:rPr>
              <a:t>)</a:t>
            </a:r>
          </a:p>
          <a:p>
            <a:r>
              <a:rPr lang="en-US" sz="2000" dirty="0" smtClean="0"/>
              <a:t>SIDIS: </a:t>
            </a:r>
          </a:p>
          <a:p>
            <a:pPr>
              <a:buFontTx/>
              <a:buNone/>
            </a:pPr>
            <a:r>
              <a:rPr lang="en-US" sz="2000" dirty="0" smtClean="0">
                <a:solidFill>
                  <a:schemeClr val="accent6"/>
                </a:solidFill>
              </a:rPr>
              <a:t>           </a:t>
            </a:r>
            <a:r>
              <a:rPr lang="en-US" sz="2000" dirty="0" err="1" smtClean="0">
                <a:solidFill>
                  <a:schemeClr val="accent6"/>
                </a:solidFill>
              </a:rPr>
              <a:t>Transversity</a:t>
            </a:r>
            <a:r>
              <a:rPr lang="en-US" sz="2000" dirty="0" smtClean="0">
                <a:solidFill>
                  <a:schemeClr val="accent6"/>
                </a:solidFill>
              </a:rPr>
              <a:t> with </a:t>
            </a:r>
            <a:r>
              <a:rPr lang="en-US" sz="2000" dirty="0" err="1" smtClean="0">
                <a:solidFill>
                  <a:schemeClr val="accent6"/>
                </a:solidFill>
              </a:rPr>
              <a:t>BB+Super</a:t>
            </a:r>
            <a:r>
              <a:rPr lang="en-US" sz="2000" dirty="0" smtClean="0">
                <a:solidFill>
                  <a:schemeClr val="accent6"/>
                </a:solidFill>
              </a:rPr>
              <a:t> BB: (conditionally approved), </a:t>
            </a:r>
            <a:r>
              <a:rPr lang="en-US" sz="2000" dirty="0" smtClean="0">
                <a:solidFill>
                  <a:srgbClr val="C00000"/>
                </a:solidFill>
              </a:rPr>
              <a:t>10</a:t>
            </a:r>
            <a:r>
              <a:rPr lang="en-US" sz="2000" baseline="30000" dirty="0" smtClean="0">
                <a:solidFill>
                  <a:srgbClr val="C00000"/>
                </a:solidFill>
              </a:rPr>
              <a:t>37</a:t>
            </a:r>
          </a:p>
          <a:p>
            <a:pPr>
              <a:buFontTx/>
              <a:buNone/>
            </a:pPr>
            <a:r>
              <a:rPr lang="en-US" sz="2000" dirty="0" smtClean="0">
                <a:solidFill>
                  <a:schemeClr val="accent6"/>
                </a:solidFill>
              </a:rPr>
              <a:t>           </a:t>
            </a:r>
            <a:r>
              <a:rPr lang="en-US" sz="2000" dirty="0" err="1" smtClean="0">
                <a:solidFill>
                  <a:schemeClr val="accent6"/>
                </a:solidFill>
              </a:rPr>
              <a:t>Transversity</a:t>
            </a:r>
            <a:r>
              <a:rPr lang="en-US" sz="2000" dirty="0" smtClean="0">
                <a:solidFill>
                  <a:schemeClr val="accent6"/>
                </a:solidFill>
              </a:rPr>
              <a:t> with SOLID: (approved), 10</a:t>
            </a:r>
            <a:r>
              <a:rPr lang="en-US" sz="2000" baseline="30000" dirty="0" smtClean="0">
                <a:solidFill>
                  <a:schemeClr val="accent6"/>
                </a:solidFill>
              </a:rPr>
              <a:t>36</a:t>
            </a:r>
          </a:p>
          <a:p>
            <a:pPr>
              <a:buFontTx/>
              <a:buNone/>
            </a:pPr>
            <a:r>
              <a:rPr lang="en-US" sz="2000" baseline="30000" dirty="0" smtClean="0">
                <a:solidFill>
                  <a:schemeClr val="accent6"/>
                </a:solidFill>
              </a:rPr>
              <a:t>                 </a:t>
            </a:r>
            <a:r>
              <a:rPr lang="en-US" sz="2000" dirty="0" smtClean="0">
                <a:solidFill>
                  <a:schemeClr val="accent6"/>
                </a:solidFill>
              </a:rPr>
              <a:t>Spin-Flavor decomposition: BB+HRS (deferred) , 10</a:t>
            </a:r>
            <a:r>
              <a:rPr lang="en-US" sz="2000" baseline="30000" dirty="0" smtClean="0">
                <a:solidFill>
                  <a:schemeClr val="accent6"/>
                </a:solidFill>
              </a:rPr>
              <a:t>36</a:t>
            </a:r>
            <a:r>
              <a:rPr lang="en-US" sz="2000" dirty="0" smtClean="0">
                <a:solidFill>
                  <a:schemeClr val="accent6"/>
                </a:solidFill>
              </a:rPr>
              <a:t>  </a:t>
            </a:r>
          </a:p>
          <a:p>
            <a:r>
              <a:rPr lang="en-US" sz="2000" dirty="0" smtClean="0"/>
              <a:t>Exclusive:</a:t>
            </a:r>
          </a:p>
          <a:p>
            <a:pPr>
              <a:buFontTx/>
              <a:buNone/>
            </a:pPr>
            <a:r>
              <a:rPr lang="en-US" sz="2000" dirty="0" smtClean="0">
                <a:solidFill>
                  <a:schemeClr val="accent6"/>
                </a:solidFill>
              </a:rPr>
              <a:t>            </a:t>
            </a:r>
            <a:r>
              <a:rPr lang="en-US" sz="2000" dirty="0" err="1" smtClean="0">
                <a:solidFill>
                  <a:schemeClr val="accent6"/>
                </a:solidFill>
              </a:rPr>
              <a:t>G</a:t>
            </a:r>
            <a:r>
              <a:rPr lang="en-US" sz="2000" baseline="-25000" dirty="0" err="1" smtClean="0">
                <a:solidFill>
                  <a:schemeClr val="accent6"/>
                </a:solidFill>
              </a:rPr>
              <a:t>E</a:t>
            </a:r>
            <a:r>
              <a:rPr lang="en-US" sz="2000" baseline="30000" dirty="0" err="1" smtClean="0">
                <a:solidFill>
                  <a:schemeClr val="accent6"/>
                </a:solidFill>
              </a:rPr>
              <a:t>n</a:t>
            </a:r>
            <a:r>
              <a:rPr lang="en-US" sz="2000" baseline="30000" dirty="0" smtClean="0">
                <a:solidFill>
                  <a:schemeClr val="accent6"/>
                </a:solidFill>
              </a:rPr>
              <a:t> </a:t>
            </a:r>
            <a:r>
              <a:rPr lang="en-US" sz="2000" dirty="0" smtClean="0">
                <a:solidFill>
                  <a:schemeClr val="accent6"/>
                </a:solidFill>
              </a:rPr>
              <a:t>: Hall A with </a:t>
            </a:r>
            <a:r>
              <a:rPr lang="en-US" sz="2000" dirty="0" err="1" smtClean="0">
                <a:solidFill>
                  <a:schemeClr val="accent6"/>
                </a:solidFill>
              </a:rPr>
              <a:t>BB+SuperBB</a:t>
            </a:r>
            <a:r>
              <a:rPr lang="en-US" sz="2000" dirty="0" smtClean="0">
                <a:solidFill>
                  <a:schemeClr val="accent6"/>
                </a:solidFill>
              </a:rPr>
              <a:t> (approved), need </a:t>
            </a:r>
            <a:r>
              <a:rPr lang="en-US" sz="2000" dirty="0" smtClean="0">
                <a:solidFill>
                  <a:srgbClr val="C00000"/>
                </a:solidFill>
              </a:rPr>
              <a:t>10</a:t>
            </a:r>
            <a:r>
              <a:rPr lang="en-US" sz="2000" baseline="30000" dirty="0" smtClean="0">
                <a:solidFill>
                  <a:srgbClr val="C00000"/>
                </a:solidFill>
              </a:rPr>
              <a:t>37          </a:t>
            </a:r>
          </a:p>
          <a:p>
            <a:pPr>
              <a:buNone/>
            </a:pPr>
            <a:r>
              <a:rPr lang="en-US" sz="2000" dirty="0" smtClean="0">
                <a:solidFill>
                  <a:srgbClr val="7030A0"/>
                </a:solidFill>
              </a:rPr>
              <a:t>            DVCS , need </a:t>
            </a:r>
            <a:r>
              <a:rPr lang="en-US" sz="2000" dirty="0" smtClean="0">
                <a:solidFill>
                  <a:srgbClr val="FF0000"/>
                </a:solidFill>
              </a:rPr>
              <a:t>10</a:t>
            </a:r>
            <a:r>
              <a:rPr lang="en-US" sz="2000" baseline="30000" dirty="0" smtClean="0">
                <a:solidFill>
                  <a:srgbClr val="FF0000"/>
                </a:solidFill>
              </a:rPr>
              <a:t>37</a:t>
            </a:r>
            <a:r>
              <a:rPr lang="en-US" sz="2000" dirty="0" smtClean="0">
                <a:solidFill>
                  <a:srgbClr val="7030A0"/>
                </a:solidFill>
              </a:rPr>
              <a:t>  </a:t>
            </a:r>
          </a:p>
          <a:p>
            <a:pPr>
              <a:buNone/>
            </a:pPr>
            <a:r>
              <a:rPr lang="en-US" sz="2000" dirty="0" smtClean="0">
                <a:solidFill>
                  <a:srgbClr val="7030A0"/>
                </a:solidFill>
              </a:rPr>
              <a:t>            Exclusive meson production </a:t>
            </a:r>
          </a:p>
          <a:p>
            <a:pPr>
              <a:buFontTx/>
              <a:buNone/>
            </a:pPr>
            <a:endParaRPr lang="en-US" sz="2400" baseline="30000" dirty="0" smtClean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2756"/>
            <a:ext cx="10058400" cy="592688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000066"/>
                </a:solidFill>
              </a:rPr>
              <a:t>4-D Mapping of SSAs with 12 </a:t>
            </a:r>
            <a:r>
              <a:rPr lang="en-US" sz="2800" dirty="0" err="1" smtClean="0">
                <a:solidFill>
                  <a:srgbClr val="000066"/>
                </a:solidFill>
              </a:rPr>
              <a:t>GeV</a:t>
            </a:r>
            <a:r>
              <a:rPr lang="en-US" sz="2800" dirty="0" smtClean="0">
                <a:solidFill>
                  <a:srgbClr val="000066"/>
                </a:solidFill>
              </a:rPr>
              <a:t> SOLID </a:t>
            </a:r>
            <a:r>
              <a:rPr lang="en-US" dirty="0" smtClean="0">
                <a:solidFill>
                  <a:srgbClr val="000066"/>
                </a:solidFill>
              </a:rPr>
              <a:t> 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" y="1379539"/>
            <a:ext cx="2336802" cy="4733925"/>
          </a:xfrm>
        </p:spPr>
        <p:txBody>
          <a:bodyPr/>
          <a:lstStyle/>
          <a:p>
            <a:pPr eaLnBrk="1" hangingPunct="1"/>
            <a:r>
              <a:rPr lang="en-US" sz="2400" dirty="0" smtClean="0"/>
              <a:t> </a:t>
            </a:r>
            <a:r>
              <a:rPr lang="en-US" sz="2400" dirty="0" smtClean="0">
                <a:latin typeface="Symbol" pitchFamily="18" charset="2"/>
              </a:rPr>
              <a:t>p</a:t>
            </a:r>
            <a:r>
              <a:rPr lang="en-US" sz="2400" dirty="0" smtClean="0"/>
              <a:t>+ and </a:t>
            </a:r>
            <a:r>
              <a:rPr lang="en-US" sz="2400" dirty="0" smtClean="0">
                <a:latin typeface="Symbol" pitchFamily="18" charset="2"/>
              </a:rPr>
              <a:t>p</a:t>
            </a:r>
            <a:r>
              <a:rPr lang="en-US" sz="2400" dirty="0" smtClean="0"/>
              <a:t>-</a:t>
            </a:r>
          </a:p>
          <a:p>
            <a:pPr eaLnBrk="1" hangingPunct="1">
              <a:buNone/>
            </a:pPr>
            <a:endParaRPr lang="en-US" sz="800" dirty="0" smtClean="0"/>
          </a:p>
          <a:p>
            <a:pPr eaLnBrk="1" hangingPunct="1"/>
            <a:r>
              <a:rPr lang="en-US" sz="2400" dirty="0" smtClean="0"/>
              <a:t>One set of</a:t>
            </a:r>
          </a:p>
          <a:p>
            <a:pPr eaLnBrk="1" hangingPunct="1">
              <a:buNone/>
            </a:pPr>
            <a:r>
              <a:rPr lang="en-US" sz="2400" dirty="0" smtClean="0"/>
              <a:t>     z and Q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shown</a:t>
            </a:r>
          </a:p>
          <a:p>
            <a:pPr eaLnBrk="1" hangingPunct="1">
              <a:buNone/>
            </a:pPr>
            <a:endParaRPr lang="en-US" sz="800" dirty="0" smtClean="0"/>
          </a:p>
          <a:p>
            <a:pPr eaLnBrk="1" hangingPunct="1"/>
            <a:r>
              <a:rPr lang="en-US" sz="2400" dirty="0" smtClean="0"/>
              <a:t>Will cover</a:t>
            </a:r>
          </a:p>
          <a:p>
            <a:pPr eaLnBrk="1" hangingPunct="1">
              <a:buFontTx/>
              <a:buNone/>
            </a:pPr>
            <a:r>
              <a:rPr lang="en-US" sz="2400" dirty="0" smtClean="0"/>
              <a:t>     z (0.3-0.7)</a:t>
            </a:r>
          </a:p>
          <a:p>
            <a:pPr eaLnBrk="1" hangingPunct="1">
              <a:buFontTx/>
              <a:buNone/>
            </a:pPr>
            <a:r>
              <a:rPr lang="en-US" sz="2400" dirty="0" smtClean="0"/>
              <a:t>   Q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(1-8 GeV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)</a:t>
            </a:r>
          </a:p>
          <a:p>
            <a:pPr eaLnBrk="1" hangingPunct="1">
              <a:buFontTx/>
              <a:buNone/>
            </a:pPr>
            <a:endParaRPr lang="en-US" sz="800" dirty="0" smtClean="0"/>
          </a:p>
          <a:p>
            <a:pPr eaLnBrk="1" hangingPunct="1"/>
            <a:r>
              <a:rPr lang="en-US" sz="2400" dirty="0" smtClean="0"/>
              <a:t>Upgrade</a:t>
            </a:r>
          </a:p>
          <a:p>
            <a:pPr eaLnBrk="1" hangingPunct="1">
              <a:buNone/>
            </a:pPr>
            <a:r>
              <a:rPr lang="en-US" sz="2400" dirty="0" smtClean="0"/>
              <a:t>     PID for K+ and K-</a:t>
            </a:r>
            <a:endParaRPr lang="en-US" sz="2400" dirty="0" smtClean="0">
              <a:solidFill>
                <a:srgbClr val="990099"/>
              </a:solidFill>
            </a:endParaRPr>
          </a:p>
        </p:txBody>
      </p:sp>
      <p:pic>
        <p:nvPicPr>
          <p:cNvPr id="5" name="Picture 4" descr="asyjun_pip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7773" y="1364348"/>
            <a:ext cx="7620632" cy="4979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49943" y="97006"/>
            <a:ext cx="9274628" cy="592688"/>
          </a:xfrm>
        </p:spPr>
        <p:txBody>
          <a:bodyPr/>
          <a:lstStyle/>
          <a:p>
            <a:r>
              <a:rPr lang="en-US" dirty="0" smtClean="0"/>
              <a:t>How to Increase Luminosity for Polarized </a:t>
            </a:r>
            <a:r>
              <a:rPr lang="en-US" baseline="30000" dirty="0" smtClean="0"/>
              <a:t>3</a:t>
            </a:r>
            <a:r>
              <a:rPr lang="en-US" dirty="0" smtClean="0"/>
              <a:t>He</a:t>
            </a:r>
          </a:p>
        </p:txBody>
      </p:sp>
      <p:sp>
        <p:nvSpPr>
          <p:cNvPr id="543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31881"/>
            <a:ext cx="10058400" cy="5826125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dirty="0" smtClean="0"/>
              <a:t>Increase beam current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Increase density (higher pressure or lower temperature)</a:t>
            </a:r>
          </a:p>
          <a:p>
            <a:r>
              <a:rPr lang="en-US" sz="2400" dirty="0" smtClean="0"/>
              <a:t>Target chamber needs to take high current and high pressure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accent6"/>
                </a:solidFill>
              </a:rPr>
              <a:t>Use metal or metal coating 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accent6"/>
                </a:solidFill>
              </a:rPr>
              <a:t>Keep gas flowing fast</a:t>
            </a:r>
          </a:p>
          <a:p>
            <a:r>
              <a:rPr lang="en-US" sz="2400" dirty="0" smtClean="0"/>
              <a:t>Pumping chamber needs to take laser beam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accent6"/>
                </a:solidFill>
              </a:rPr>
              <a:t>Still use glass</a:t>
            </a:r>
          </a:p>
          <a:p>
            <a:pPr lvl="1">
              <a:buNone/>
            </a:pPr>
            <a:endParaRPr lang="en-US" sz="2000" dirty="0" smtClean="0">
              <a:solidFill>
                <a:schemeClr val="accent6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solidFill>
                  <a:srgbClr val="7030A0"/>
                </a:solidFill>
              </a:rPr>
              <a:t>Separate pumping chamber from target chamber</a:t>
            </a:r>
            <a:endParaRPr lang="en-US" sz="2400" baseline="30000" dirty="0" smtClean="0">
              <a:solidFill>
                <a:srgbClr val="7030A0"/>
              </a:solidFill>
            </a:endParaRPr>
          </a:p>
          <a:p>
            <a:pPr>
              <a:buNone/>
            </a:pPr>
            <a:endParaRPr lang="en-US" sz="2400" dirty="0" smtClean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49943" y="97006"/>
            <a:ext cx="9274628" cy="592688"/>
          </a:xfrm>
        </p:spPr>
        <p:txBody>
          <a:bodyPr/>
          <a:lstStyle/>
          <a:p>
            <a:r>
              <a:rPr lang="en-US" dirty="0" smtClean="0"/>
              <a:t>Issues and R&amp;D</a:t>
            </a:r>
          </a:p>
        </p:txBody>
      </p:sp>
      <p:sp>
        <p:nvSpPr>
          <p:cNvPr id="543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99650"/>
            <a:ext cx="10058400" cy="5826125"/>
          </a:xfrm>
        </p:spPr>
        <p:txBody>
          <a:bodyPr/>
          <a:lstStyle/>
          <a:p>
            <a:r>
              <a:rPr lang="en-US" sz="2000" dirty="0" smtClean="0"/>
              <a:t>How can we take high beam current?</a:t>
            </a:r>
          </a:p>
          <a:p>
            <a:pPr lvl="1">
              <a:buFont typeface="Wingdings" pitchFamily="2" charset="2"/>
              <a:buChar char="v"/>
            </a:pPr>
            <a:r>
              <a:rPr lang="en-US" sz="2000" dirty="0" smtClean="0">
                <a:solidFill>
                  <a:schemeClr val="accent6"/>
                </a:solidFill>
              </a:rPr>
              <a:t>Depolarization effects</a:t>
            </a:r>
          </a:p>
          <a:p>
            <a:pPr lvl="1">
              <a:buFont typeface="Wingdings" pitchFamily="2" charset="2"/>
              <a:buChar char="v"/>
            </a:pPr>
            <a:r>
              <a:rPr lang="en-US" sz="2000" dirty="0" smtClean="0">
                <a:solidFill>
                  <a:schemeClr val="accent6"/>
                </a:solidFill>
              </a:rPr>
              <a:t>Radiation effects</a:t>
            </a:r>
          </a:p>
          <a:p>
            <a:r>
              <a:rPr lang="en-US" sz="2000" dirty="0" smtClean="0"/>
              <a:t>How to flow gas fast?</a:t>
            </a:r>
          </a:p>
          <a:p>
            <a:pPr lvl="1">
              <a:buFont typeface="Wingdings" pitchFamily="2" charset="2"/>
              <a:buChar char="v"/>
            </a:pPr>
            <a:r>
              <a:rPr lang="en-US" sz="2000" dirty="0" smtClean="0">
                <a:solidFill>
                  <a:schemeClr val="accent6"/>
                </a:solidFill>
              </a:rPr>
              <a:t>What are the depolarization effects when flowing fast?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Will metal cell or metal coated cell work?</a:t>
            </a:r>
            <a:r>
              <a:rPr lang="en-US" sz="2000" dirty="0" smtClean="0">
                <a:solidFill>
                  <a:schemeClr val="accent6"/>
                </a:solidFill>
              </a:rPr>
              <a:t> </a:t>
            </a:r>
          </a:p>
          <a:p>
            <a:pPr lvl="1">
              <a:buFont typeface="Wingdings" pitchFamily="2" charset="2"/>
              <a:buChar char="v"/>
            </a:pPr>
            <a:r>
              <a:rPr lang="en-US" sz="2000" dirty="0" smtClean="0">
                <a:solidFill>
                  <a:schemeClr val="accent6"/>
                </a:solidFill>
              </a:rPr>
              <a:t>Any issues related to metal cell or metal coated cell</a:t>
            </a:r>
          </a:p>
          <a:p>
            <a:pPr lvl="1">
              <a:buFont typeface="Wingdings" pitchFamily="2" charset="2"/>
              <a:buChar char="v"/>
            </a:pPr>
            <a:r>
              <a:rPr lang="en-US" sz="2000" dirty="0" smtClean="0">
                <a:solidFill>
                  <a:schemeClr val="accent6"/>
                </a:solidFill>
              </a:rPr>
              <a:t>Will </a:t>
            </a:r>
            <a:r>
              <a:rPr lang="en-US" sz="2000" dirty="0" err="1" smtClean="0">
                <a:solidFill>
                  <a:schemeClr val="accent6"/>
                </a:solidFill>
              </a:rPr>
              <a:t>polarimeter</a:t>
            </a:r>
            <a:r>
              <a:rPr lang="en-US" sz="2000" dirty="0" smtClean="0">
                <a:solidFill>
                  <a:schemeClr val="accent6"/>
                </a:solidFill>
              </a:rPr>
              <a:t>(s) work? Pulsed NMR?</a:t>
            </a:r>
            <a:endParaRPr lang="en-US" sz="2000" dirty="0" smtClean="0"/>
          </a:p>
          <a:p>
            <a:r>
              <a:rPr lang="en-US" sz="2000" dirty="0" smtClean="0"/>
              <a:t>How to increase density?</a:t>
            </a:r>
          </a:p>
          <a:p>
            <a:pPr lvl="1">
              <a:buFont typeface="Wingdings" pitchFamily="2" charset="2"/>
              <a:buChar char="v"/>
            </a:pPr>
            <a:r>
              <a:rPr lang="en-US" sz="2000" dirty="0" smtClean="0">
                <a:solidFill>
                  <a:schemeClr val="accent6"/>
                </a:solidFill>
              </a:rPr>
              <a:t>How high can we </a:t>
            </a:r>
            <a:r>
              <a:rPr lang="en-US" sz="2000" smtClean="0">
                <a:solidFill>
                  <a:schemeClr val="accent6"/>
                </a:solidFill>
              </a:rPr>
              <a:t>increase pressure?</a:t>
            </a:r>
            <a:endParaRPr lang="en-US" sz="2000" dirty="0" smtClean="0">
              <a:solidFill>
                <a:schemeClr val="accent6"/>
              </a:solidFill>
            </a:endParaRPr>
          </a:p>
          <a:p>
            <a:pPr lvl="1">
              <a:buFont typeface="Wingdings" pitchFamily="2" charset="2"/>
              <a:buChar char="v"/>
            </a:pPr>
            <a:r>
              <a:rPr lang="en-US" sz="2000" dirty="0" smtClean="0">
                <a:solidFill>
                  <a:schemeClr val="accent6"/>
                </a:solidFill>
              </a:rPr>
              <a:t>Will cooling work, what will be depolarization effects?</a:t>
            </a:r>
          </a:p>
          <a:p>
            <a:r>
              <a:rPr lang="en-US" sz="2000" dirty="0" smtClean="0"/>
              <a:t>How to keep target chamber, pumping chamber and transfer tube in B field? </a:t>
            </a:r>
          </a:p>
          <a:p>
            <a:r>
              <a:rPr lang="en-US" sz="2000" dirty="0" smtClean="0"/>
              <a:t>Other R&amp;D projects associated with increasing luminosity?</a:t>
            </a:r>
          </a:p>
          <a:p>
            <a:r>
              <a:rPr lang="en-US" sz="2000" dirty="0" smtClean="0"/>
              <a:t>Other issues: Laser power? 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He gas supply?</a:t>
            </a:r>
          </a:p>
          <a:p>
            <a:endParaRPr lang="en-US" sz="2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0" name="Text Box 2"/>
          <p:cNvSpPr txBox="1">
            <a:spLocks noChangeArrowheads="1"/>
          </p:cNvSpPr>
          <p:nvPr/>
        </p:nvSpPr>
        <p:spPr bwMode="auto">
          <a:xfrm>
            <a:off x="1490663" y="2603514"/>
            <a:ext cx="7199312" cy="608013"/>
          </a:xfrm>
          <a:prstGeom prst="rect">
            <a:avLst/>
          </a:prstGeom>
          <a:solidFill>
            <a:srgbClr val="00FFFF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 b="0" i="0">
                <a:solidFill>
                  <a:schemeClr val="tx1"/>
                </a:solidFill>
              </a:rPr>
              <a:t>Polarized Solid (H/D) Targets </a:t>
            </a:r>
            <a:endParaRPr lang="en-US" sz="3200"/>
          </a:p>
        </p:txBody>
      </p:sp>
      <p:sp>
        <p:nvSpPr>
          <p:cNvPr id="606211" name="Text Box 3"/>
          <p:cNvSpPr txBox="1">
            <a:spLocks noChangeArrowheads="1"/>
          </p:cNvSpPr>
          <p:nvPr/>
        </p:nvSpPr>
        <p:spPr bwMode="auto">
          <a:xfrm>
            <a:off x="1755783" y="3551239"/>
            <a:ext cx="6645275" cy="58477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0" i="0">
                <a:solidFill>
                  <a:srgbClr val="FF0000"/>
                </a:solidFill>
              </a:rPr>
              <a:t>         Nuclear Dynamic Polarization   </a:t>
            </a:r>
            <a:endParaRPr lang="en-US" sz="2400" b="0" i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754070" y="121963"/>
            <a:ext cx="8550275" cy="592688"/>
          </a:xfrm>
        </p:spPr>
        <p:txBody>
          <a:bodyPr/>
          <a:lstStyle/>
          <a:p>
            <a:r>
              <a:rPr lang="en-US" dirty="0" smtClean="0"/>
              <a:t>Dynamic Polarized Solid Target</a:t>
            </a:r>
          </a:p>
        </p:txBody>
      </p:sp>
      <p:sp>
        <p:nvSpPr>
          <p:cNvPr id="455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" y="850900"/>
            <a:ext cx="9715500" cy="5759450"/>
          </a:xfrm>
        </p:spPr>
        <p:txBody>
          <a:bodyPr/>
          <a:lstStyle/>
          <a:p>
            <a:r>
              <a:rPr lang="en-US" sz="2400" dirty="0" smtClean="0"/>
              <a:t>Production of a high polarization degree in a suitable material with a high content of </a:t>
            </a:r>
            <a:r>
              <a:rPr lang="en-US" sz="2400" dirty="0" err="1" smtClean="0">
                <a:solidFill>
                  <a:schemeClr val="accent6"/>
                </a:solidFill>
              </a:rPr>
              <a:t>polarizable</a:t>
            </a:r>
            <a:r>
              <a:rPr lang="en-US" sz="2400" dirty="0" smtClean="0">
                <a:solidFill>
                  <a:schemeClr val="accent6"/>
                </a:solidFill>
              </a:rPr>
              <a:t> nucleons </a:t>
            </a:r>
            <a:r>
              <a:rPr lang="en-US" sz="2400" dirty="0" smtClean="0"/>
              <a:t>and </a:t>
            </a:r>
            <a:r>
              <a:rPr lang="en-US" sz="2400" dirty="0" smtClean="0">
                <a:solidFill>
                  <a:schemeClr val="accent6"/>
                </a:solidFill>
              </a:rPr>
              <a:t>‘free’ electrons (radicals) </a:t>
            </a:r>
            <a:r>
              <a:rPr lang="en-US" sz="2400" dirty="0" smtClean="0"/>
              <a:t>by means of</a:t>
            </a:r>
          </a:p>
          <a:p>
            <a:pPr>
              <a:buNone/>
            </a:pPr>
            <a:r>
              <a:rPr lang="en-US" sz="2400" dirty="0" smtClean="0">
                <a:solidFill>
                  <a:schemeClr val="accent6"/>
                </a:solidFill>
              </a:rPr>
              <a:t>	– high magnetic field (5 T)</a:t>
            </a:r>
          </a:p>
          <a:p>
            <a:pPr>
              <a:buNone/>
            </a:pPr>
            <a:r>
              <a:rPr lang="en-US" sz="2400" dirty="0" smtClean="0">
                <a:solidFill>
                  <a:schemeClr val="accent6"/>
                </a:solidFill>
              </a:rPr>
              <a:t>	– low temperature (1 K)</a:t>
            </a:r>
          </a:p>
          <a:p>
            <a:pPr>
              <a:buNone/>
            </a:pPr>
            <a:r>
              <a:rPr lang="en-US" sz="2400" dirty="0" smtClean="0">
                <a:solidFill>
                  <a:schemeClr val="accent6"/>
                </a:solidFill>
              </a:rPr>
              <a:t>	– microwave irradiation → (dynamic nuclear polarization (DNP))</a:t>
            </a:r>
          </a:p>
          <a:p>
            <a:pPr>
              <a:buNone/>
            </a:pPr>
            <a:r>
              <a:rPr lang="en-US" sz="2400" dirty="0" smtClean="0">
                <a:solidFill>
                  <a:schemeClr val="accent6"/>
                </a:solidFill>
              </a:rPr>
              <a:t>	– radiation hardness of the polarization</a:t>
            </a:r>
          </a:p>
          <a:p>
            <a:r>
              <a:rPr lang="en-US" sz="2400" dirty="0" smtClean="0"/>
              <a:t>Polarization measurement </a:t>
            </a:r>
          </a:p>
          <a:p>
            <a:pPr>
              <a:buNone/>
            </a:pPr>
            <a:r>
              <a:rPr lang="en-US" sz="2400" dirty="0" smtClean="0"/>
              <a:t>   </a:t>
            </a:r>
            <a:r>
              <a:rPr lang="en-US" sz="2400" dirty="0" smtClean="0">
                <a:solidFill>
                  <a:schemeClr val="accent6"/>
                </a:solidFill>
              </a:rPr>
              <a:t>Nuclear magnetic resonance (NMR)</a:t>
            </a:r>
          </a:p>
        </p:txBody>
      </p:sp>
      <p:pic>
        <p:nvPicPr>
          <p:cNvPr id="4" name="Picture 3" descr="spin08_meyer_ 9.eps"/>
          <p:cNvPicPr>
            <a:picLocks noChangeAspect="1"/>
          </p:cNvPicPr>
          <p:nvPr/>
        </p:nvPicPr>
        <p:blipFill>
          <a:blip r:embed="rId2" cstate="print"/>
          <a:srcRect l="21172" t="44792" r="26353" b="18026"/>
          <a:stretch>
            <a:fillRect/>
          </a:stretch>
        </p:blipFill>
        <p:spPr>
          <a:xfrm>
            <a:off x="5500915" y="4252700"/>
            <a:ext cx="4557485" cy="240937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3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3582" y="638175"/>
            <a:ext cx="3898901" cy="579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3379" name="Rectangle 3"/>
          <p:cNvSpPr>
            <a:spLocks/>
          </p:cNvSpPr>
          <p:nvPr/>
        </p:nvSpPr>
        <p:spPr bwMode="auto">
          <a:xfrm>
            <a:off x="6345238" y="92089"/>
            <a:ext cx="3281362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822325" eaLnBrk="1" hangingPunct="1"/>
            <a:r>
              <a:rPr lang="en-US" sz="2100" b="0" i="0">
                <a:solidFill>
                  <a:srgbClr val="1A09FC"/>
                </a:solidFill>
                <a:latin typeface="Chalkboard" pitchFamily="16" charset="0"/>
                <a:sym typeface="Chalkboard" pitchFamily="16" charset="0"/>
              </a:rPr>
              <a:t>UVA/SLAC/JLAB Target</a:t>
            </a:r>
          </a:p>
        </p:txBody>
      </p:sp>
      <p:pic>
        <p:nvPicPr>
          <p:cNvPr id="61338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8921" y="468313"/>
            <a:ext cx="5178425" cy="613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3381" name="Object 5"/>
          <p:cNvGraphicFramePr>
            <a:graphicFrameLocks noChangeAspect="1"/>
          </p:cNvGraphicFramePr>
          <p:nvPr>
            <p:ph/>
          </p:nvPr>
        </p:nvGraphicFramePr>
        <p:xfrm>
          <a:off x="4378326" y="2944827"/>
          <a:ext cx="1301750" cy="509587"/>
        </p:xfrm>
        <a:graphic>
          <a:graphicData uri="http://schemas.openxmlformats.org/presentationml/2006/ole">
            <p:oleObj spid="_x0000_s613381" name="Package" r:id="rId6" imgW="1066680" imgH="485640" progId="Package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21963"/>
            <a:ext cx="10058400" cy="592688"/>
          </a:xfrm>
        </p:spPr>
        <p:txBody>
          <a:bodyPr/>
          <a:lstStyle/>
          <a:p>
            <a:r>
              <a:rPr lang="en-US" dirty="0" smtClean="0"/>
              <a:t>12 </a:t>
            </a:r>
            <a:r>
              <a:rPr lang="en-US" dirty="0" err="1" smtClean="0"/>
              <a:t>GeV</a:t>
            </a:r>
            <a:r>
              <a:rPr lang="en-US" dirty="0" smtClean="0"/>
              <a:t> High Luminosity Polarized p/d Experiments</a:t>
            </a:r>
            <a:endParaRPr lang="en-US" dirty="0"/>
          </a:p>
        </p:txBody>
      </p:sp>
      <p:sp>
        <p:nvSpPr>
          <p:cNvPr id="600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1533"/>
            <a:ext cx="10058400" cy="464321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/>
              <a:t>No approved experiments in Hall A or Hall C yet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Active discussion and studies</a:t>
            </a: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 smtClean="0"/>
              <a:t>Longitudinal polarization program:</a:t>
            </a:r>
          </a:p>
          <a:p>
            <a:pPr lvl="1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accent6"/>
                </a:solidFill>
              </a:rPr>
              <a:t>Deuteron Tensor Structure (Karl </a:t>
            </a:r>
            <a:r>
              <a:rPr lang="en-US" sz="2000" dirty="0" err="1" smtClean="0">
                <a:solidFill>
                  <a:schemeClr val="accent6"/>
                </a:solidFill>
              </a:rPr>
              <a:t>Slifer</a:t>
            </a:r>
            <a:r>
              <a:rPr lang="en-US" sz="2000" dirty="0" smtClean="0">
                <a:solidFill>
                  <a:schemeClr val="accent6"/>
                </a:solidFill>
              </a:rPr>
              <a:t>)</a:t>
            </a:r>
          </a:p>
          <a:p>
            <a:pPr lvl="1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accent6"/>
                </a:solidFill>
              </a:rPr>
              <a:t>Spin-flavor decomposition (Andrew Puckett)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en-US" sz="2400" dirty="0" smtClean="0"/>
              <a:t>Transverse polarization program:</a:t>
            </a:r>
          </a:p>
          <a:p>
            <a:pPr lvl="1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2000" dirty="0" err="1" smtClean="0">
                <a:solidFill>
                  <a:schemeClr val="accent2"/>
                </a:solidFill>
              </a:rPr>
              <a:t>Transversity</a:t>
            </a:r>
            <a:r>
              <a:rPr lang="en-US" sz="2000" dirty="0" smtClean="0">
                <a:solidFill>
                  <a:schemeClr val="accent2"/>
                </a:solidFill>
              </a:rPr>
              <a:t> with SOLID? </a:t>
            </a:r>
          </a:p>
          <a:p>
            <a:pPr lvl="1">
              <a:lnSpc>
                <a:spcPct val="80000"/>
              </a:lnSpc>
              <a:buNone/>
            </a:pPr>
            <a:r>
              <a:rPr lang="en-US" sz="2000" dirty="0" smtClean="0">
                <a:solidFill>
                  <a:schemeClr val="accent2"/>
                </a:solidFill>
              </a:rPr>
              <a:t>           Need fast spin flip</a:t>
            </a:r>
          </a:p>
          <a:p>
            <a:pPr lvl="1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accent2"/>
                </a:solidFill>
              </a:rPr>
              <a:t>Other possibilities (</a:t>
            </a:r>
            <a:r>
              <a:rPr lang="en-US" sz="2000" dirty="0" err="1" smtClean="0">
                <a:solidFill>
                  <a:schemeClr val="accent2"/>
                </a:solidFill>
              </a:rPr>
              <a:t>Narbe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</a:rPr>
              <a:t>Kalantarians</a:t>
            </a:r>
            <a:r>
              <a:rPr lang="en-US" sz="2000" dirty="0" smtClean="0">
                <a:solidFill>
                  <a:schemeClr val="accent2"/>
                </a:solidFill>
              </a:rPr>
              <a:t>)</a:t>
            </a:r>
          </a:p>
          <a:p>
            <a:pPr lvl="1">
              <a:lnSpc>
                <a:spcPct val="80000"/>
              </a:lnSpc>
              <a:buFont typeface="Wingdings" pitchFamily="2" charset="2"/>
              <a:buChar char="Ø"/>
            </a:pPr>
            <a:endParaRPr lang="en-US" sz="2000" dirty="0" smtClean="0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US" dirty="0" smtClean="0"/>
              <a:t>Is it possible to increase luminosity significantly? How?</a:t>
            </a:r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endParaRPr lang="en-US" dirty="0" smtClean="0"/>
          </a:p>
          <a:p>
            <a:pPr>
              <a:lnSpc>
                <a:spcPct val="80000"/>
              </a:lnSpc>
              <a:buFont typeface="Wingdings" pitchFamily="2" charset="2"/>
              <a:buChar char="§"/>
            </a:pPr>
            <a:r>
              <a:rPr lang="en-US" dirty="0" smtClean="0">
                <a:solidFill>
                  <a:srgbClr val="C00000"/>
                </a:solidFill>
              </a:rPr>
              <a:t>New user groups with younger generations?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smtClean="0">
                <a:solidFill>
                  <a:srgbClr val="000066"/>
                </a:solidFill>
              </a:rPr>
              <a:t>Polarized Structure functions</a:t>
            </a:r>
            <a:r>
              <a:rPr lang="en-US" smtClean="0"/>
              <a:t> 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 </a:t>
            </a:r>
          </a:p>
        </p:txBody>
      </p:sp>
      <p:pic>
        <p:nvPicPr>
          <p:cNvPr id="61445" name="Picture 5" descr="bb_g1"/>
          <p:cNvPicPr>
            <a:picLocks noChangeAspect="1" noChangeArrowheads="1"/>
          </p:cNvPicPr>
          <p:nvPr/>
        </p:nvPicPr>
        <p:blipFill>
          <a:blip r:embed="rId2" cstate="print"/>
          <a:srcRect r="1191" b="41408"/>
          <a:stretch>
            <a:fillRect/>
          </a:stretch>
        </p:blipFill>
        <p:spPr bwMode="auto">
          <a:xfrm>
            <a:off x="5054827" y="1752375"/>
            <a:ext cx="4553630" cy="3675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4790" name="Picture 6" descr="xg1_review_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063" y="635000"/>
            <a:ext cx="4240212" cy="622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14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Left)">
                                      <p:cBhvr>
                                        <p:cTn id="11" dur="500"/>
                                        <p:tgtEl>
                                          <p:spTgt spid="10147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Rectangle 2"/>
          <p:cNvSpPr>
            <a:spLocks noGrp="1" noChangeArrowheads="1"/>
          </p:cNvSpPr>
          <p:nvPr>
            <p:ph type="title"/>
          </p:nvPr>
        </p:nvSpPr>
        <p:spPr>
          <a:xfrm>
            <a:off x="754070" y="121963"/>
            <a:ext cx="8550275" cy="592688"/>
          </a:xfrm>
        </p:spPr>
        <p:txBody>
          <a:bodyPr/>
          <a:lstStyle/>
          <a:p>
            <a:r>
              <a:rPr lang="en-US" dirty="0" smtClean="0"/>
              <a:t>Transverse Polarization for p/d</a:t>
            </a:r>
            <a:endParaRPr lang="en-US" dirty="0"/>
          </a:p>
        </p:txBody>
      </p:sp>
      <p:sp>
        <p:nvSpPr>
          <p:cNvPr id="600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1533"/>
            <a:ext cx="10058400" cy="390298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/>
              <a:t>Physics program requires </a:t>
            </a:r>
            <a:r>
              <a:rPr lang="en-US" sz="2400" dirty="0"/>
              <a:t>transverse </a:t>
            </a:r>
            <a:r>
              <a:rPr lang="en-US" sz="2400" dirty="0" smtClean="0"/>
              <a:t>polarization: </a:t>
            </a:r>
          </a:p>
          <a:p>
            <a:pPr>
              <a:lnSpc>
                <a:spcPct val="80000"/>
              </a:lnSpc>
              <a:buNone/>
            </a:pPr>
            <a:r>
              <a:rPr lang="en-US" sz="2400" dirty="0" smtClean="0">
                <a:solidFill>
                  <a:schemeClr val="accent6"/>
                </a:solidFill>
              </a:rPr>
              <a:t>	- g</a:t>
            </a:r>
            <a:r>
              <a:rPr lang="en-US" sz="2400" baseline="-25000" dirty="0" smtClean="0">
                <a:solidFill>
                  <a:schemeClr val="accent6"/>
                </a:solidFill>
              </a:rPr>
              <a:t>2</a:t>
            </a:r>
            <a:r>
              <a:rPr lang="en-US" sz="2400" dirty="0" smtClean="0">
                <a:solidFill>
                  <a:schemeClr val="accent6"/>
                </a:solidFill>
              </a:rPr>
              <a:t>, </a:t>
            </a:r>
            <a:r>
              <a:rPr lang="en-US" sz="2400" dirty="0" err="1" smtClean="0">
                <a:solidFill>
                  <a:schemeClr val="accent6"/>
                </a:solidFill>
              </a:rPr>
              <a:t>transversity</a:t>
            </a:r>
            <a:r>
              <a:rPr lang="en-US" sz="2400" dirty="0" smtClean="0">
                <a:solidFill>
                  <a:schemeClr val="accent6"/>
                </a:solidFill>
              </a:rPr>
              <a:t>, …</a:t>
            </a:r>
          </a:p>
          <a:p>
            <a:pPr>
              <a:lnSpc>
                <a:spcPct val="80000"/>
              </a:lnSpc>
            </a:pPr>
            <a:r>
              <a:rPr lang="en-US" sz="2400" dirty="0" err="1" smtClean="0"/>
              <a:t>JLab</a:t>
            </a:r>
            <a:r>
              <a:rPr lang="en-US" sz="2400" dirty="0" smtClean="0"/>
              <a:t> experiments with transversely polarized solid (p/d) targets:</a:t>
            </a:r>
          </a:p>
          <a:p>
            <a:pPr>
              <a:lnSpc>
                <a:spcPct val="80000"/>
              </a:lnSpc>
              <a:buNone/>
            </a:pPr>
            <a:r>
              <a:rPr lang="en-US" sz="2400" dirty="0" smtClean="0">
                <a:solidFill>
                  <a:schemeClr val="accent6"/>
                </a:solidFill>
              </a:rPr>
              <a:t>   	- difficult in Hall B (CLAS)</a:t>
            </a:r>
          </a:p>
          <a:p>
            <a:pPr>
              <a:lnSpc>
                <a:spcPct val="80000"/>
              </a:lnSpc>
              <a:buNone/>
            </a:pPr>
            <a:r>
              <a:rPr lang="en-US" sz="2400" dirty="0" smtClean="0">
                <a:solidFill>
                  <a:schemeClr val="accent6"/>
                </a:solidFill>
              </a:rPr>
              <a:t>	- g</a:t>
            </a:r>
            <a:r>
              <a:rPr lang="en-US" sz="2400" baseline="-25000" dirty="0" smtClean="0">
                <a:solidFill>
                  <a:schemeClr val="accent6"/>
                </a:solidFill>
              </a:rPr>
              <a:t>2</a:t>
            </a:r>
            <a:r>
              <a:rPr lang="en-US" sz="2400" dirty="0" smtClean="0">
                <a:solidFill>
                  <a:schemeClr val="accent6"/>
                </a:solidFill>
              </a:rPr>
              <a:t>p(d</a:t>
            </a:r>
            <a:r>
              <a:rPr lang="en-US" sz="2400" baseline="-25000" dirty="0" smtClean="0">
                <a:solidFill>
                  <a:schemeClr val="accent6"/>
                </a:solidFill>
              </a:rPr>
              <a:t>2</a:t>
            </a:r>
            <a:r>
              <a:rPr lang="en-US" sz="2400" dirty="0" smtClean="0">
                <a:solidFill>
                  <a:schemeClr val="accent6"/>
                </a:solidFill>
              </a:rPr>
              <a:t>p) measurements in Hall C: SANE in 2009</a:t>
            </a:r>
          </a:p>
          <a:p>
            <a:pPr>
              <a:lnSpc>
                <a:spcPct val="80000"/>
              </a:lnSpc>
              <a:buNone/>
            </a:pPr>
            <a:r>
              <a:rPr lang="en-US" sz="2400" dirty="0" smtClean="0">
                <a:solidFill>
                  <a:schemeClr val="accent6"/>
                </a:solidFill>
              </a:rPr>
              <a:t>	- g</a:t>
            </a:r>
            <a:r>
              <a:rPr lang="en-US" sz="2400" baseline="-25000" dirty="0" smtClean="0">
                <a:solidFill>
                  <a:schemeClr val="accent6"/>
                </a:solidFill>
              </a:rPr>
              <a:t>2</a:t>
            </a:r>
            <a:r>
              <a:rPr lang="en-US" sz="2400" dirty="0" smtClean="0">
                <a:solidFill>
                  <a:schemeClr val="accent6"/>
                </a:solidFill>
              </a:rPr>
              <a:t>p in Hall A: planned for 2011-2012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Future 12 </a:t>
            </a:r>
            <a:r>
              <a:rPr lang="en-US" sz="2400" dirty="0" err="1" smtClean="0"/>
              <a:t>GeV</a:t>
            </a:r>
            <a:r>
              <a:rPr lang="en-US" sz="2400" dirty="0" smtClean="0"/>
              <a:t>: </a:t>
            </a:r>
            <a:endParaRPr lang="en-US" sz="2400" dirty="0">
              <a:solidFill>
                <a:schemeClr val="accent6"/>
              </a:solidFill>
            </a:endParaRPr>
          </a:p>
          <a:p>
            <a:pPr>
              <a:lnSpc>
                <a:spcPct val="80000"/>
              </a:lnSpc>
              <a:buNone/>
            </a:pPr>
            <a:r>
              <a:rPr lang="en-US" sz="2400" dirty="0" smtClean="0">
                <a:solidFill>
                  <a:schemeClr val="accent6"/>
                </a:solidFill>
              </a:rPr>
              <a:t>	-CLAS12: HD target, low current  (1 </a:t>
            </a:r>
            <a:r>
              <a:rPr lang="en-US" sz="2400" dirty="0" err="1">
                <a:solidFill>
                  <a:schemeClr val="accent6"/>
                </a:solidFill>
              </a:rPr>
              <a:t>nA</a:t>
            </a:r>
            <a:r>
              <a:rPr lang="en-US" sz="2400" dirty="0" smtClean="0">
                <a:solidFill>
                  <a:schemeClr val="accent6"/>
                </a:solidFill>
              </a:rPr>
              <a:t>?) </a:t>
            </a:r>
          </a:p>
          <a:p>
            <a:pPr>
              <a:lnSpc>
                <a:spcPct val="80000"/>
              </a:lnSpc>
              <a:buNone/>
            </a:pPr>
            <a:r>
              <a:rPr lang="en-US" sz="2400" dirty="0" smtClean="0">
                <a:solidFill>
                  <a:schemeClr val="accent6"/>
                </a:solidFill>
              </a:rPr>
              <a:t>	- proton </a:t>
            </a:r>
            <a:r>
              <a:rPr lang="en-US" sz="2400" dirty="0" err="1" smtClean="0">
                <a:solidFill>
                  <a:schemeClr val="accent6"/>
                </a:solidFill>
              </a:rPr>
              <a:t>transversity</a:t>
            </a:r>
            <a:r>
              <a:rPr lang="en-US" sz="2400" dirty="0" smtClean="0">
                <a:solidFill>
                  <a:schemeClr val="accent6"/>
                </a:solidFill>
              </a:rPr>
              <a:t> with SOLID?</a:t>
            </a:r>
          </a:p>
          <a:p>
            <a:pPr>
              <a:lnSpc>
                <a:spcPct val="80000"/>
              </a:lnSpc>
              <a:buNone/>
            </a:pPr>
            <a:r>
              <a:rPr lang="en-US" sz="2400" dirty="0" smtClean="0">
                <a:solidFill>
                  <a:schemeClr val="accent6"/>
                </a:solidFill>
              </a:rPr>
              <a:t>    - other experiments? </a:t>
            </a:r>
            <a:endParaRPr lang="en-US" sz="24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3" y="121963"/>
            <a:ext cx="9637485" cy="592688"/>
          </a:xfrm>
        </p:spPr>
        <p:txBody>
          <a:bodyPr/>
          <a:lstStyle/>
          <a:p>
            <a:r>
              <a:rPr lang="en-US" dirty="0" smtClean="0"/>
              <a:t>Fast Spin Reversal for Polarized p/d Targets</a:t>
            </a:r>
            <a:endParaRPr lang="en-US" dirty="0"/>
          </a:p>
        </p:txBody>
      </p:sp>
      <p:sp>
        <p:nvSpPr>
          <p:cNvPr id="600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/>
              <a:t>Fast spin reversal</a:t>
            </a:r>
          </a:p>
          <a:p>
            <a:pPr>
              <a:lnSpc>
                <a:spcPct val="80000"/>
              </a:lnSpc>
              <a:buNone/>
            </a:pPr>
            <a:r>
              <a:rPr lang="en-US" dirty="0" smtClean="0"/>
              <a:t>	</a:t>
            </a:r>
            <a:r>
              <a:rPr lang="en-US" dirty="0" smtClean="0">
                <a:solidFill>
                  <a:schemeClr val="accent6"/>
                </a:solidFill>
              </a:rPr>
              <a:t>- field rotation takes too long (hours) </a:t>
            </a:r>
          </a:p>
          <a:p>
            <a:pPr>
              <a:lnSpc>
                <a:spcPct val="80000"/>
              </a:lnSpc>
              <a:buNone/>
            </a:pPr>
            <a:r>
              <a:rPr lang="en-US" dirty="0" smtClean="0">
                <a:solidFill>
                  <a:schemeClr val="accent6"/>
                </a:solidFill>
              </a:rPr>
              <a:t>	- AFP should be the way to go </a:t>
            </a:r>
          </a:p>
          <a:p>
            <a:pPr>
              <a:lnSpc>
                <a:spcPct val="80000"/>
              </a:lnSpc>
              <a:buNone/>
            </a:pPr>
            <a:r>
              <a:rPr lang="en-US" dirty="0" smtClean="0"/>
              <a:t>         short time</a:t>
            </a:r>
          </a:p>
          <a:p>
            <a:pPr>
              <a:lnSpc>
                <a:spcPct val="80000"/>
              </a:lnSpc>
              <a:buNone/>
            </a:pPr>
            <a:r>
              <a:rPr lang="en-US" dirty="0" smtClean="0"/>
              <a:t>         manageable loss </a:t>
            </a:r>
          </a:p>
          <a:p>
            <a:pPr>
              <a:lnSpc>
                <a:spcPct val="80000"/>
              </a:lnSpc>
              <a:buNone/>
            </a:pPr>
            <a:r>
              <a:rPr lang="en-US" dirty="0" smtClean="0"/>
              <a:t>              last study done 15 years ago, need more study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Rectangle 2"/>
          <p:cNvSpPr>
            <a:spLocks noGrp="1" noChangeArrowheads="1"/>
          </p:cNvSpPr>
          <p:nvPr>
            <p:ph type="title"/>
          </p:nvPr>
        </p:nvSpPr>
        <p:spPr>
          <a:xfrm>
            <a:off x="754070" y="121963"/>
            <a:ext cx="8550275" cy="592688"/>
          </a:xfrm>
        </p:spPr>
        <p:txBody>
          <a:bodyPr/>
          <a:lstStyle/>
          <a:p>
            <a:r>
              <a:rPr lang="en-US" dirty="0" smtClean="0"/>
              <a:t>AFP for Polarized </a:t>
            </a:r>
            <a:r>
              <a:rPr lang="en-US" baseline="30000" dirty="0" smtClean="0"/>
              <a:t>7</a:t>
            </a:r>
            <a:r>
              <a:rPr lang="en-US" dirty="0" smtClean="0"/>
              <a:t>LiH</a:t>
            </a:r>
            <a:endParaRPr lang="en-US" dirty="0"/>
          </a:p>
        </p:txBody>
      </p:sp>
      <p:sp>
        <p:nvSpPr>
          <p:cNvPr id="600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31889"/>
            <a:ext cx="10058400" cy="376011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en-US" sz="2400" dirty="0" smtClean="0"/>
              <a:t>                             </a:t>
            </a:r>
            <a:r>
              <a:rPr lang="en-US" sz="2400" b="1" dirty="0" smtClean="0"/>
              <a:t>P, </a:t>
            </a:r>
            <a:r>
              <a:rPr lang="en-US" sz="2400" b="1" dirty="0" err="1" smtClean="0"/>
              <a:t>Hautle</a:t>
            </a:r>
            <a:r>
              <a:rPr lang="en-US" sz="2400" b="1" dirty="0" smtClean="0"/>
              <a:t>, </a:t>
            </a:r>
            <a:r>
              <a:rPr lang="en-US" sz="2400" b="1" i="1" dirty="0" smtClean="0"/>
              <a:t>et al</a:t>
            </a:r>
            <a:r>
              <a:rPr lang="en-US" sz="2400" b="1" dirty="0" smtClean="0"/>
              <a:t>., </a:t>
            </a:r>
            <a:r>
              <a:rPr lang="en-US" sz="2000" b="1" dirty="0" smtClean="0"/>
              <a:t>NIM A 356, 108 (1995)</a:t>
            </a:r>
            <a:endParaRPr lang="en-US" sz="2000" b="1" dirty="0"/>
          </a:p>
        </p:txBody>
      </p:sp>
      <p:pic>
        <p:nvPicPr>
          <p:cNvPr id="4" name="Picture 3" descr="AFP_p_2.eps"/>
          <p:cNvPicPr>
            <a:picLocks noChangeAspect="1"/>
          </p:cNvPicPr>
          <p:nvPr/>
        </p:nvPicPr>
        <p:blipFill>
          <a:blip r:embed="rId3" cstate="print"/>
          <a:srcRect l="50738" t="67725" r="1149" b="10476"/>
          <a:stretch>
            <a:fillRect/>
          </a:stretch>
        </p:blipFill>
        <p:spPr>
          <a:xfrm>
            <a:off x="1233715" y="1594391"/>
            <a:ext cx="7939314" cy="50168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Rectangle 2"/>
          <p:cNvSpPr>
            <a:spLocks noGrp="1" noChangeArrowheads="1"/>
          </p:cNvSpPr>
          <p:nvPr>
            <p:ph type="title"/>
          </p:nvPr>
        </p:nvSpPr>
        <p:spPr>
          <a:xfrm>
            <a:off x="754070" y="121963"/>
            <a:ext cx="8550275" cy="592688"/>
          </a:xfrm>
        </p:spPr>
        <p:txBody>
          <a:bodyPr/>
          <a:lstStyle/>
          <a:p>
            <a:r>
              <a:rPr lang="en-US" dirty="0" smtClean="0"/>
              <a:t>AFP for Various Target Materials</a:t>
            </a:r>
            <a:endParaRPr lang="en-US" dirty="0"/>
          </a:p>
        </p:txBody>
      </p:sp>
      <p:sp>
        <p:nvSpPr>
          <p:cNvPr id="600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None/>
            </a:pPr>
            <a:endParaRPr lang="en-US" sz="2400" dirty="0"/>
          </a:p>
        </p:txBody>
      </p:sp>
      <p:pic>
        <p:nvPicPr>
          <p:cNvPr id="5" name="Picture 4" descr="AFP_p_3.eps"/>
          <p:cNvPicPr>
            <a:picLocks noChangeAspect="1"/>
          </p:cNvPicPr>
          <p:nvPr/>
        </p:nvPicPr>
        <p:blipFill>
          <a:blip r:embed="rId3" cstate="print"/>
          <a:srcRect l="3510" t="39365" r="50738" b="37566"/>
          <a:stretch>
            <a:fillRect/>
          </a:stretch>
        </p:blipFill>
        <p:spPr>
          <a:xfrm>
            <a:off x="1335320" y="1056454"/>
            <a:ext cx="7455280" cy="52427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0000"/>
                </a:solidFill>
              </a:rPr>
              <a:t>Summary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25527"/>
            <a:ext cx="10058400" cy="58324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Polarized targets critical for nucleon spin structure   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Overview of polarized solid (p/d) and gaseous (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He) targets</a:t>
            </a:r>
            <a:endParaRPr lang="en-US" sz="2000" dirty="0" smtClean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 smtClean="0"/>
              <a:t>Progress in polarized 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He targets</a:t>
            </a:r>
          </a:p>
          <a:p>
            <a:pPr>
              <a:lnSpc>
                <a:spcPct val="90000"/>
              </a:lnSpc>
              <a:buNone/>
            </a:pPr>
            <a:r>
              <a:rPr lang="en-US" sz="2400" dirty="0" smtClean="0">
                <a:solidFill>
                  <a:schemeClr val="accent2"/>
                </a:solidFill>
              </a:rPr>
              <a:t>         In-beam polarization:  30% </a:t>
            </a:r>
            <a:r>
              <a:rPr lang="en-US" sz="2400" dirty="0" smtClean="0">
                <a:solidFill>
                  <a:schemeClr val="accent2"/>
                </a:solidFill>
                <a:sym typeface="Wingdings" pitchFamily="2" charset="2"/>
              </a:rPr>
              <a:t> 65%</a:t>
            </a:r>
          </a:p>
          <a:p>
            <a:pPr>
              <a:lnSpc>
                <a:spcPct val="90000"/>
              </a:lnSpc>
              <a:buNone/>
            </a:pPr>
            <a:r>
              <a:rPr lang="en-US" sz="2400" dirty="0" smtClean="0">
                <a:solidFill>
                  <a:schemeClr val="accent2"/>
                </a:solidFill>
                <a:sym typeface="Wingdings" pitchFamily="2" charset="2"/>
              </a:rPr>
              <a:t>         highest polarized luminosity: 10</a:t>
            </a:r>
            <a:r>
              <a:rPr lang="en-US" sz="2400" baseline="30000" dirty="0" smtClean="0">
                <a:solidFill>
                  <a:schemeClr val="accent2"/>
                </a:solidFill>
                <a:sym typeface="Wingdings" pitchFamily="2" charset="2"/>
              </a:rPr>
              <a:t>36</a:t>
            </a:r>
            <a:r>
              <a:rPr lang="en-US" sz="2400" dirty="0" smtClean="0">
                <a:solidFill>
                  <a:schemeClr val="accent2"/>
                </a:solidFill>
                <a:sym typeface="Wingdings" pitchFamily="2" charset="2"/>
              </a:rPr>
              <a:t> </a:t>
            </a:r>
          </a:p>
          <a:p>
            <a:pPr>
              <a:lnSpc>
                <a:spcPct val="90000"/>
              </a:lnSpc>
              <a:buNone/>
            </a:pPr>
            <a:r>
              <a:rPr lang="en-US" sz="2400" dirty="0" smtClean="0">
                <a:solidFill>
                  <a:schemeClr val="accent2"/>
                </a:solidFill>
                <a:sym typeface="Wingdings" pitchFamily="2" charset="2"/>
              </a:rPr>
              <a:t>         3-d polarization direction, fast spin-flip       </a:t>
            </a:r>
            <a:endParaRPr lang="en-US" sz="2000" dirty="0" smtClean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sym typeface="Wingdings" pitchFamily="2" charset="2"/>
              </a:rPr>
              <a:t>Future: 12 </a:t>
            </a:r>
            <a:r>
              <a:rPr lang="en-US" sz="2400" dirty="0" err="1" smtClean="0">
                <a:sym typeface="Wingdings" pitchFamily="2" charset="2"/>
              </a:rPr>
              <a:t>GeV</a:t>
            </a:r>
            <a:r>
              <a:rPr lang="en-US" sz="2400" dirty="0" smtClean="0">
                <a:sym typeface="Wingdings" pitchFamily="2" charset="2"/>
              </a:rPr>
              <a:t> program with </a:t>
            </a:r>
            <a:r>
              <a:rPr lang="en-US" sz="2400" dirty="0" smtClean="0"/>
              <a:t>polarized 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He </a:t>
            </a:r>
            <a:endParaRPr lang="en-US" sz="2400" dirty="0" smtClean="0">
              <a:sym typeface="Wingdings" pitchFamily="2" charset="2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sym typeface="Wingdings" pitchFamily="2" charset="2"/>
              </a:rPr>
              <a:t>Improve luminosity by one order of magnitude</a:t>
            </a:r>
          </a:p>
          <a:p>
            <a:pPr>
              <a:lnSpc>
                <a:spcPct val="90000"/>
              </a:lnSpc>
              <a:buNone/>
            </a:pPr>
            <a:r>
              <a:rPr lang="en-US" sz="2400" dirty="0" smtClean="0">
                <a:sym typeface="Wingdings" pitchFamily="2" charset="2"/>
              </a:rPr>
              <a:t>          </a:t>
            </a:r>
            <a:r>
              <a:rPr lang="en-US" sz="2400" dirty="0" smtClean="0">
                <a:solidFill>
                  <a:schemeClr val="accent6"/>
                </a:solidFill>
                <a:sym typeface="Wingdings" pitchFamily="2" charset="2"/>
              </a:rPr>
              <a:t>Issues and R&amp;D needed in the next a few years</a:t>
            </a:r>
            <a:r>
              <a:rPr lang="en-US" sz="2400" dirty="0" smtClean="0">
                <a:sym typeface="Wingdings" pitchFamily="2" charset="2"/>
              </a:rPr>
              <a:t>    </a:t>
            </a: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Polarized solid (p/d) targets</a:t>
            </a:r>
          </a:p>
          <a:p>
            <a:pPr lvl="1">
              <a:lnSpc>
                <a:spcPct val="90000"/>
              </a:lnSpc>
              <a:buNone/>
            </a:pPr>
            <a:r>
              <a:rPr lang="en-US" sz="2000" dirty="0" smtClean="0">
                <a:solidFill>
                  <a:schemeClr val="accent2"/>
                </a:solidFill>
              </a:rPr>
              <a:t>    DNP targets for high intensity beam, P~80 (40)%, luminosity up to 10</a:t>
            </a:r>
            <a:r>
              <a:rPr lang="en-US" sz="2000" baseline="30000" dirty="0" smtClean="0">
                <a:solidFill>
                  <a:schemeClr val="accent2"/>
                </a:solidFill>
              </a:rPr>
              <a:t>35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</a:p>
          <a:p>
            <a:pPr lvl="1">
              <a:lnSpc>
                <a:spcPct val="90000"/>
              </a:lnSpc>
              <a:buNone/>
            </a:pPr>
            <a:r>
              <a:rPr lang="en-US" sz="2000" dirty="0" smtClean="0">
                <a:solidFill>
                  <a:schemeClr val="accent2"/>
                </a:solidFill>
              </a:rPr>
              <a:t>    Transverse polarization: Fast spin-flip, feasible with AFP, needs R&amp;D</a:t>
            </a:r>
          </a:p>
          <a:p>
            <a:pPr lvl="1">
              <a:lnSpc>
                <a:spcPct val="90000"/>
              </a:lnSpc>
              <a:buNone/>
            </a:pPr>
            <a:r>
              <a:rPr lang="en-US" sz="2000" dirty="0" smtClean="0">
                <a:solidFill>
                  <a:srgbClr val="7030A0"/>
                </a:solidFill>
              </a:rPr>
              <a:t>    Frozen Spin for low intensity beam, including HD (Hall B)</a:t>
            </a:r>
          </a:p>
          <a:p>
            <a:pPr lvl="1">
              <a:lnSpc>
                <a:spcPct val="90000"/>
              </a:lnSpc>
              <a:buNone/>
            </a:pPr>
            <a:r>
              <a:rPr lang="en-US" sz="2000" dirty="0" smtClean="0">
                <a:solidFill>
                  <a:srgbClr val="990099"/>
                </a:solidFill>
              </a:rPr>
              <a:t>New and younger user groups.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754070" y="-3449"/>
            <a:ext cx="8550275" cy="592688"/>
          </a:xfrm>
        </p:spPr>
        <p:txBody>
          <a:bodyPr/>
          <a:lstStyle/>
          <a:p>
            <a:r>
              <a:rPr lang="en-US" dirty="0" err="1" smtClean="0">
                <a:solidFill>
                  <a:srgbClr val="000066"/>
                </a:solidFill>
              </a:rPr>
              <a:t>JLab</a:t>
            </a:r>
            <a:r>
              <a:rPr lang="en-US" dirty="0" smtClean="0">
                <a:solidFill>
                  <a:srgbClr val="000066"/>
                </a:solidFill>
              </a:rPr>
              <a:t> Spin Experiments</a:t>
            </a:r>
            <a:r>
              <a:rPr lang="en-US" dirty="0" smtClean="0"/>
              <a:t>  </a:t>
            </a:r>
          </a:p>
        </p:txBody>
      </p:sp>
      <p:sp>
        <p:nvSpPr>
          <p:cNvPr id="455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" y="589643"/>
            <a:ext cx="9715500" cy="6268357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en-US" sz="1200" dirty="0" smtClean="0">
              <a:solidFill>
                <a:schemeClr val="folHlink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dirty="0" smtClean="0"/>
              <a:t>Results: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rgbClr val="0000FF"/>
                </a:solidFill>
              </a:rPr>
              <a:t>Spin in the valence (high-</a:t>
            </a:r>
            <a:r>
              <a:rPr lang="en-US" sz="2000" i="1" dirty="0" smtClean="0">
                <a:solidFill>
                  <a:srgbClr val="0000FF"/>
                </a:solidFill>
              </a:rPr>
              <a:t>x) </a:t>
            </a:r>
            <a:r>
              <a:rPr lang="en-US" sz="2000" dirty="0" smtClean="0">
                <a:solidFill>
                  <a:srgbClr val="0000FF"/>
                </a:solidFill>
              </a:rPr>
              <a:t>region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chemeClr val="accent2"/>
                </a:solidFill>
              </a:rPr>
              <a:t>Moments: Spin Sum Rules and </a:t>
            </a:r>
            <a:r>
              <a:rPr lang="en-US" sz="2000" dirty="0" err="1" smtClean="0">
                <a:solidFill>
                  <a:schemeClr val="accent2"/>
                </a:solidFill>
              </a:rPr>
              <a:t>Polarizabilities</a:t>
            </a:r>
            <a:endParaRPr lang="en-US" sz="2000" dirty="0" smtClean="0">
              <a:solidFill>
                <a:schemeClr val="accent2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rgbClr val="0000FF"/>
                </a:solidFill>
              </a:rPr>
              <a:t>Higher twists: g</a:t>
            </a:r>
            <a:r>
              <a:rPr lang="en-US" sz="2000" baseline="-25000" dirty="0" smtClean="0">
                <a:solidFill>
                  <a:srgbClr val="0000FF"/>
                </a:solidFill>
              </a:rPr>
              <a:t>2</a:t>
            </a:r>
            <a:r>
              <a:rPr lang="en-US" sz="2000" dirty="0" smtClean="0">
                <a:solidFill>
                  <a:srgbClr val="0000FF"/>
                </a:solidFill>
              </a:rPr>
              <a:t>/d</a:t>
            </a:r>
            <a:r>
              <a:rPr lang="en-US" sz="2000" baseline="-25000" dirty="0" smtClean="0">
                <a:solidFill>
                  <a:srgbClr val="0000FF"/>
                </a:solidFill>
              </a:rPr>
              <a:t>2</a:t>
            </a:r>
            <a:endParaRPr lang="en-US" sz="2000" dirty="0" smtClean="0">
              <a:solidFill>
                <a:srgbClr val="0000FF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chemeClr val="accent2"/>
                </a:solidFill>
              </a:rPr>
              <a:t>Quark-</a:t>
            </a:r>
            <a:r>
              <a:rPr lang="en-US" sz="2000" dirty="0" err="1" smtClean="0">
                <a:solidFill>
                  <a:schemeClr val="accent2"/>
                </a:solidFill>
              </a:rPr>
              <a:t>Hadron</a:t>
            </a:r>
            <a:r>
              <a:rPr lang="en-US" sz="2000" dirty="0" smtClean="0">
                <a:solidFill>
                  <a:schemeClr val="accent2"/>
                </a:solidFill>
              </a:rPr>
              <a:t> duality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chemeClr val="accent2"/>
                </a:solidFill>
              </a:rPr>
              <a:t>Form factors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Recently completed: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rgbClr val="0000FF"/>
                </a:solidFill>
              </a:rPr>
              <a:t>d</a:t>
            </a:r>
            <a:r>
              <a:rPr lang="en-US" sz="2000" baseline="-25000" dirty="0" smtClean="0">
                <a:solidFill>
                  <a:srgbClr val="0000FF"/>
                </a:solidFill>
              </a:rPr>
              <a:t>2</a:t>
            </a:r>
            <a:r>
              <a:rPr lang="en-US" sz="2000" baseline="30000" dirty="0" smtClean="0">
                <a:solidFill>
                  <a:srgbClr val="0000FF"/>
                </a:solidFill>
              </a:rPr>
              <a:t>p</a:t>
            </a:r>
            <a:r>
              <a:rPr lang="en-US" sz="2000" dirty="0" smtClean="0">
                <a:solidFill>
                  <a:srgbClr val="0000FF"/>
                </a:solidFill>
              </a:rPr>
              <a:t> (SANE) and d</a:t>
            </a:r>
            <a:r>
              <a:rPr lang="en-US" sz="2000" baseline="-25000" dirty="0" smtClean="0">
                <a:solidFill>
                  <a:srgbClr val="0000FF"/>
                </a:solidFill>
              </a:rPr>
              <a:t>2</a:t>
            </a:r>
            <a:r>
              <a:rPr lang="en-US" sz="2000" baseline="30000" dirty="0" smtClean="0">
                <a:solidFill>
                  <a:srgbClr val="0000FF"/>
                </a:solidFill>
              </a:rPr>
              <a:t>n </a:t>
            </a:r>
          </a:p>
          <a:p>
            <a:pPr lvl="1">
              <a:lnSpc>
                <a:spcPct val="90000"/>
              </a:lnSpc>
            </a:pPr>
            <a:r>
              <a:rPr lang="en-US" sz="2000" dirty="0" err="1" smtClean="0">
                <a:solidFill>
                  <a:srgbClr val="990099"/>
                </a:solidFill>
              </a:rPr>
              <a:t>Transversity</a:t>
            </a:r>
            <a:r>
              <a:rPr lang="en-US" sz="2000" dirty="0" smtClean="0">
                <a:solidFill>
                  <a:srgbClr val="990099"/>
                </a:solidFill>
              </a:rPr>
              <a:t> (n)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Planned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rgbClr val="0000FF"/>
                </a:solidFill>
              </a:rPr>
              <a:t>g</a:t>
            </a:r>
            <a:r>
              <a:rPr lang="en-US" sz="2000" baseline="-25000" dirty="0" smtClean="0">
                <a:solidFill>
                  <a:srgbClr val="0000FF"/>
                </a:solidFill>
              </a:rPr>
              <a:t>2</a:t>
            </a:r>
            <a:r>
              <a:rPr lang="en-US" sz="2000" baseline="30000" dirty="0" smtClean="0">
                <a:solidFill>
                  <a:srgbClr val="0000FF"/>
                </a:solidFill>
              </a:rPr>
              <a:t>p</a:t>
            </a:r>
            <a:r>
              <a:rPr lang="en-US" sz="2000" baseline="-25000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at low </a:t>
            </a:r>
            <a:r>
              <a:rPr lang="en-US" sz="2000" i="1" dirty="0" smtClean="0">
                <a:solidFill>
                  <a:srgbClr val="0000FF"/>
                </a:solidFill>
              </a:rPr>
              <a:t>Q</a:t>
            </a:r>
            <a:r>
              <a:rPr lang="en-US" sz="2000" i="1" baseline="30000" dirty="0" smtClean="0">
                <a:solidFill>
                  <a:srgbClr val="0000FF"/>
                </a:solidFill>
              </a:rPr>
              <a:t>2</a:t>
            </a:r>
          </a:p>
          <a:p>
            <a:pPr lvl="1">
              <a:lnSpc>
                <a:spcPct val="90000"/>
              </a:lnSpc>
            </a:pPr>
            <a:endParaRPr lang="en-US" sz="2000" i="1" baseline="30000" dirty="0" smtClean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dirty="0" smtClean="0"/>
              <a:t>Future: 12 </a:t>
            </a:r>
            <a:r>
              <a:rPr lang="en-US" sz="2000" dirty="0" err="1" smtClean="0"/>
              <a:t>GeV</a:t>
            </a:r>
            <a:endParaRPr lang="en-US" sz="2000" dirty="0" smtClean="0"/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rgbClr val="0000FF"/>
                </a:solidFill>
              </a:rPr>
              <a:t>Inclusive:             A</a:t>
            </a:r>
            <a:r>
              <a:rPr lang="en-US" sz="2000" baseline="-25000" dirty="0" smtClean="0">
                <a:solidFill>
                  <a:srgbClr val="0000FF"/>
                </a:solidFill>
              </a:rPr>
              <a:t>1</a:t>
            </a:r>
            <a:r>
              <a:rPr lang="en-US" sz="2000" dirty="0" smtClean="0">
                <a:solidFill>
                  <a:srgbClr val="0000FF"/>
                </a:solidFill>
              </a:rPr>
              <a:t>/d</a:t>
            </a:r>
            <a:r>
              <a:rPr lang="en-US" sz="2000" baseline="-25000" dirty="0" smtClean="0">
                <a:solidFill>
                  <a:srgbClr val="0000FF"/>
                </a:solidFill>
              </a:rPr>
              <a:t>2 </a:t>
            </a:r>
            <a:r>
              <a:rPr lang="en-US" sz="2000" dirty="0" smtClean="0">
                <a:solidFill>
                  <a:srgbClr val="0000FF"/>
                </a:solidFill>
              </a:rPr>
              <a:t>, …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rgbClr val="0000FF"/>
                </a:solidFill>
              </a:rPr>
              <a:t>Semi-Inclusive:   </a:t>
            </a:r>
            <a:r>
              <a:rPr lang="en-US" sz="2000" dirty="0" err="1" smtClean="0">
                <a:solidFill>
                  <a:srgbClr val="990099"/>
                </a:solidFill>
              </a:rPr>
              <a:t>Transversity</a:t>
            </a:r>
            <a:r>
              <a:rPr lang="en-US" sz="2000" dirty="0" smtClean="0">
                <a:solidFill>
                  <a:srgbClr val="990099"/>
                </a:solidFill>
              </a:rPr>
              <a:t>/TMDs,</a:t>
            </a:r>
            <a:r>
              <a:rPr lang="en-US" sz="2000" dirty="0" smtClean="0">
                <a:solidFill>
                  <a:srgbClr val="0000FF"/>
                </a:solidFill>
              </a:rPr>
              <a:t> Flavor-decomposition, …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rgbClr val="0000FF"/>
                </a:solidFill>
              </a:rPr>
              <a:t>Exclusive:            </a:t>
            </a:r>
            <a:r>
              <a:rPr lang="en-US" sz="2000" dirty="0" smtClean="0">
                <a:solidFill>
                  <a:srgbClr val="0000FF"/>
                </a:solidFill>
                <a:latin typeface="Symbol" pitchFamily="18" charset="2"/>
              </a:rPr>
              <a:t>p</a:t>
            </a:r>
            <a:r>
              <a:rPr lang="en-US" sz="2000" dirty="0" smtClean="0">
                <a:solidFill>
                  <a:srgbClr val="0000FF"/>
                </a:solidFill>
              </a:rPr>
              <a:t>/K production, form factors, DVCS…</a:t>
            </a:r>
          </a:p>
          <a:p>
            <a:pPr lvl="2">
              <a:lnSpc>
                <a:spcPct val="90000"/>
              </a:lnSpc>
            </a:pPr>
            <a:endParaRPr lang="en-US" sz="2000" dirty="0" smtClean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800" dirty="0" smtClean="0"/>
              <a:t>Review: Sebastian, Chen, Leader, arXiv:0812.3535, PPNP 63 (2009) 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1964"/>
            <a:ext cx="10058400" cy="592688"/>
          </a:xfrm>
        </p:spPr>
        <p:txBody>
          <a:bodyPr/>
          <a:lstStyle/>
          <a:p>
            <a:r>
              <a:rPr lang="en-US">
                <a:solidFill>
                  <a:srgbClr val="000066"/>
                </a:solidFill>
              </a:rPr>
              <a:t>Asymmetry Measurements for Spin Experiments</a:t>
            </a:r>
          </a:p>
        </p:txBody>
      </p:sp>
      <p:sp>
        <p:nvSpPr>
          <p:cNvPr id="4556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" y="850900"/>
            <a:ext cx="9715500" cy="5759450"/>
          </a:xfrm>
        </p:spPr>
        <p:txBody>
          <a:bodyPr/>
          <a:lstStyle/>
          <a:p>
            <a:pPr>
              <a:buFontTx/>
              <a:buNone/>
            </a:pPr>
            <a:endParaRPr lang="en-US" sz="1400" dirty="0">
              <a:solidFill>
                <a:schemeClr val="folHlink"/>
              </a:solidFill>
            </a:endParaRPr>
          </a:p>
          <a:p>
            <a:r>
              <a:rPr lang="en-US" sz="2000" dirty="0"/>
              <a:t>Double spin symmetries for polarized beam on polarized targets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Figure of Merit (</a:t>
            </a:r>
            <a:r>
              <a:rPr lang="en-US" sz="2000" i="1" dirty="0"/>
              <a:t>FOM</a:t>
            </a:r>
            <a:r>
              <a:rPr lang="en-US" sz="2000" dirty="0"/>
              <a:t>) depends on </a:t>
            </a:r>
            <a:r>
              <a:rPr lang="en-US" sz="2000" dirty="0">
                <a:solidFill>
                  <a:schemeClr val="accent6"/>
                </a:solidFill>
              </a:rPr>
              <a:t>luminosity</a:t>
            </a:r>
            <a:r>
              <a:rPr lang="en-US" sz="2000" dirty="0"/>
              <a:t>, </a:t>
            </a:r>
            <a:r>
              <a:rPr lang="en-US" sz="2000" dirty="0" smtClean="0"/>
              <a:t>beam and </a:t>
            </a:r>
            <a:r>
              <a:rPr lang="en-US" sz="2000" dirty="0" smtClean="0">
                <a:solidFill>
                  <a:schemeClr val="accent6"/>
                </a:solidFill>
              </a:rPr>
              <a:t>target polarization</a:t>
            </a:r>
            <a:r>
              <a:rPr lang="en-US" sz="2000" dirty="0" smtClean="0"/>
              <a:t> </a:t>
            </a:r>
            <a:r>
              <a:rPr lang="en-US" sz="2000" dirty="0"/>
              <a:t>(squared), </a:t>
            </a:r>
            <a:r>
              <a:rPr lang="en-US" sz="2000" dirty="0">
                <a:solidFill>
                  <a:schemeClr val="accent6"/>
                </a:solidFill>
              </a:rPr>
              <a:t>dilution factor </a:t>
            </a:r>
            <a:r>
              <a:rPr lang="en-US" sz="2000" dirty="0"/>
              <a:t>(squared) and acceptance</a:t>
            </a:r>
          </a:p>
        </p:txBody>
      </p:sp>
      <p:graphicFrame>
        <p:nvGraphicFramePr>
          <p:cNvPr id="552964" name="Object 4"/>
          <p:cNvGraphicFramePr>
            <a:graphicFrameLocks noChangeAspect="1"/>
          </p:cNvGraphicFramePr>
          <p:nvPr/>
        </p:nvGraphicFramePr>
        <p:xfrm>
          <a:off x="1298581" y="3932238"/>
          <a:ext cx="6702425" cy="855662"/>
        </p:xfrm>
        <a:graphic>
          <a:graphicData uri="http://schemas.openxmlformats.org/presentationml/2006/ole">
            <p:oleObj spid="_x0000_s552964" name="Equation" r:id="rId3" imgW="2387520" imgH="304560" progId="Equation.3">
              <p:embed/>
            </p:oleObj>
          </a:graphicData>
        </a:graphic>
      </p:graphicFrame>
      <p:graphicFrame>
        <p:nvGraphicFramePr>
          <p:cNvPr id="552965" name="Object 5"/>
          <p:cNvGraphicFramePr>
            <a:graphicFrameLocks noChangeAspect="1"/>
          </p:cNvGraphicFramePr>
          <p:nvPr/>
        </p:nvGraphicFramePr>
        <p:xfrm>
          <a:off x="2279651" y="5189552"/>
          <a:ext cx="4365625" cy="796925"/>
        </p:xfrm>
        <a:graphic>
          <a:graphicData uri="http://schemas.openxmlformats.org/presentationml/2006/ole">
            <p:oleObj spid="_x0000_s552965" name="Equation" r:id="rId4" imgW="1460160" imgH="266400" progId="Equation.3">
              <p:embed/>
            </p:oleObj>
          </a:graphicData>
        </a:graphic>
      </p:graphicFrame>
      <p:graphicFrame>
        <p:nvGraphicFramePr>
          <p:cNvPr id="552966" name="Object 6"/>
          <p:cNvGraphicFramePr>
            <a:graphicFrameLocks noChangeAspect="1"/>
          </p:cNvGraphicFramePr>
          <p:nvPr/>
        </p:nvGraphicFramePr>
        <p:xfrm>
          <a:off x="2374900" y="1604977"/>
          <a:ext cx="4279900" cy="1120775"/>
        </p:xfrm>
        <a:graphic>
          <a:graphicData uri="http://schemas.openxmlformats.org/presentationml/2006/ole">
            <p:oleObj spid="_x0000_s552966" name="Equation" r:id="rId5" imgW="1066680" imgH="27936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754070" y="121963"/>
            <a:ext cx="8550275" cy="592688"/>
          </a:xfrm>
        </p:spPr>
        <p:txBody>
          <a:bodyPr/>
          <a:lstStyle/>
          <a:p>
            <a:r>
              <a:rPr lang="en-US" dirty="0" smtClean="0">
                <a:solidFill>
                  <a:srgbClr val="000066"/>
                </a:solidFill>
              </a:rPr>
              <a:t>Polarized Luminosity</a:t>
            </a:r>
            <a:endParaRPr lang="en-US" dirty="0" smtClean="0"/>
          </a:p>
        </p:txBody>
      </p:sp>
      <p:sp>
        <p:nvSpPr>
          <p:cNvPr id="455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850900"/>
            <a:ext cx="4615543" cy="575945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400" dirty="0" smtClean="0"/>
              <a:t>Internal targets (storage ring)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 smtClean="0"/>
              <a:t>                     </a:t>
            </a:r>
            <a:r>
              <a:rPr lang="en-US" sz="2400" dirty="0" smtClean="0">
                <a:solidFill>
                  <a:schemeClr val="accent6"/>
                </a:solidFill>
              </a:rPr>
              <a:t>10</a:t>
            </a:r>
            <a:r>
              <a:rPr lang="en-US" sz="2400" baseline="30000" dirty="0" smtClean="0">
                <a:solidFill>
                  <a:schemeClr val="accent6"/>
                </a:solidFill>
              </a:rPr>
              <a:t>31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 smtClean="0"/>
              <a:t>Polarized external (fixed) targets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 smtClean="0"/>
              <a:t>   Solid (p/d)  </a:t>
            </a:r>
            <a:r>
              <a:rPr lang="en-US" sz="2400" dirty="0" smtClean="0">
                <a:solidFill>
                  <a:schemeClr val="accent6"/>
                </a:solidFill>
              </a:rPr>
              <a:t>10</a:t>
            </a:r>
            <a:r>
              <a:rPr lang="en-US" sz="2400" baseline="30000" dirty="0" smtClean="0">
                <a:solidFill>
                  <a:schemeClr val="accent6"/>
                </a:solidFill>
              </a:rPr>
              <a:t>35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 smtClean="0"/>
              <a:t>   Gas (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He)  </a:t>
            </a:r>
            <a:r>
              <a:rPr lang="en-US" sz="2400" dirty="0" smtClean="0">
                <a:solidFill>
                  <a:schemeClr val="accent6"/>
                </a:solidFill>
              </a:rPr>
              <a:t>10</a:t>
            </a:r>
            <a:r>
              <a:rPr lang="en-US" sz="2400" baseline="30000" dirty="0" smtClean="0">
                <a:solidFill>
                  <a:schemeClr val="accent6"/>
                </a:solidFill>
              </a:rPr>
              <a:t>36</a:t>
            </a:r>
          </a:p>
        </p:txBody>
      </p:sp>
      <p:pic>
        <p:nvPicPr>
          <p:cNvPr id="4" name="Picture 3" descr="spin08_meyer_ 4.eps"/>
          <p:cNvPicPr>
            <a:picLocks noChangeAspect="1"/>
          </p:cNvPicPr>
          <p:nvPr/>
        </p:nvPicPr>
        <p:blipFill>
          <a:blip r:embed="rId2" cstate="print"/>
          <a:srcRect l="44736" t="18810" r="7635" b="7051"/>
          <a:stretch>
            <a:fillRect/>
          </a:stretch>
        </p:blipFill>
        <p:spPr>
          <a:xfrm>
            <a:off x="4702629" y="1025505"/>
            <a:ext cx="5021942" cy="58325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754070" y="121963"/>
            <a:ext cx="8550275" cy="592688"/>
          </a:xfrm>
        </p:spPr>
        <p:txBody>
          <a:bodyPr/>
          <a:lstStyle/>
          <a:p>
            <a:r>
              <a:rPr lang="en-US" dirty="0" smtClean="0">
                <a:solidFill>
                  <a:srgbClr val="000066"/>
                </a:solidFill>
              </a:rPr>
              <a:t>Polarization</a:t>
            </a:r>
            <a:endParaRPr lang="en-US" dirty="0" smtClean="0"/>
          </a:p>
        </p:txBody>
      </p:sp>
      <p:sp>
        <p:nvSpPr>
          <p:cNvPr id="455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" y="850900"/>
            <a:ext cx="9715500" cy="5759450"/>
          </a:xfrm>
        </p:spPr>
        <p:txBody>
          <a:bodyPr/>
          <a:lstStyle/>
          <a:p>
            <a:r>
              <a:rPr lang="en-US" sz="2400" dirty="0" smtClean="0"/>
              <a:t>Highly polarized electron beams  (SLAC, </a:t>
            </a:r>
            <a:r>
              <a:rPr lang="en-US" sz="2400" dirty="0" err="1" smtClean="0"/>
              <a:t>Jlab</a:t>
            </a:r>
            <a:r>
              <a:rPr lang="en-US" sz="2400" dirty="0" smtClean="0"/>
              <a:t>,…)        </a:t>
            </a:r>
          </a:p>
          <a:p>
            <a:pPr>
              <a:buNone/>
            </a:pPr>
            <a:r>
              <a:rPr lang="en-US" sz="2400" dirty="0" smtClean="0"/>
              <a:t>		 </a:t>
            </a:r>
            <a:r>
              <a:rPr lang="en-US" sz="2400" dirty="0" err="1" smtClean="0">
                <a:solidFill>
                  <a:schemeClr val="accent6"/>
                </a:solidFill>
              </a:rPr>
              <a:t>P</a:t>
            </a:r>
            <a:r>
              <a:rPr lang="en-US" sz="2400" baseline="-25000" dirty="0" err="1" smtClean="0">
                <a:solidFill>
                  <a:schemeClr val="accent6"/>
                </a:solidFill>
              </a:rPr>
              <a:t>e</a:t>
            </a:r>
            <a:r>
              <a:rPr lang="en-US" sz="2400" dirty="0" smtClean="0">
                <a:solidFill>
                  <a:schemeClr val="accent6"/>
                </a:solidFill>
              </a:rPr>
              <a:t> = &gt; 80%</a:t>
            </a:r>
          </a:p>
          <a:p>
            <a:r>
              <a:rPr lang="en-US" sz="2400" dirty="0" smtClean="0"/>
              <a:t>High density and highly polarized 3He-gas targets (</a:t>
            </a:r>
            <a:r>
              <a:rPr lang="en-US" sz="2400" dirty="0" err="1" smtClean="0"/>
              <a:t>JLab</a:t>
            </a:r>
            <a:r>
              <a:rPr lang="en-US" sz="2400" dirty="0" smtClean="0"/>
              <a:t>, SLAC, Mainz,…)         </a:t>
            </a:r>
          </a:p>
          <a:p>
            <a:pPr>
              <a:buNone/>
            </a:pPr>
            <a:r>
              <a:rPr lang="en-US" sz="2400" dirty="0" smtClean="0"/>
              <a:t>		</a:t>
            </a:r>
            <a:r>
              <a:rPr lang="en-US" sz="2400" dirty="0" smtClean="0">
                <a:solidFill>
                  <a:schemeClr val="accent6"/>
                </a:solidFill>
              </a:rPr>
              <a:t>P</a:t>
            </a:r>
            <a:r>
              <a:rPr lang="en-US" sz="2400" baseline="-25000" dirty="0" smtClean="0">
                <a:solidFill>
                  <a:schemeClr val="accent6"/>
                </a:solidFill>
              </a:rPr>
              <a:t>3He</a:t>
            </a:r>
            <a:r>
              <a:rPr lang="en-US" sz="2400" dirty="0" smtClean="0">
                <a:solidFill>
                  <a:schemeClr val="accent6"/>
                </a:solidFill>
              </a:rPr>
              <a:t> = 30–60 %</a:t>
            </a:r>
          </a:p>
          <a:p>
            <a:r>
              <a:rPr lang="en-US" sz="2400" dirty="0" smtClean="0"/>
              <a:t>Highly polarized H- and D-gas target cells (HERMES, …)</a:t>
            </a:r>
          </a:p>
          <a:p>
            <a:pPr>
              <a:buNone/>
            </a:pPr>
            <a:r>
              <a:rPr lang="en-US" sz="2400" dirty="0" smtClean="0"/>
              <a:t>		</a:t>
            </a:r>
            <a:r>
              <a:rPr lang="en-US" sz="2400" dirty="0" smtClean="0">
                <a:solidFill>
                  <a:schemeClr val="accent6"/>
                </a:solidFill>
              </a:rPr>
              <a:t>P = 70-80 (30-60)%</a:t>
            </a:r>
          </a:p>
          <a:p>
            <a:r>
              <a:rPr lang="en-US" sz="2400" dirty="0" smtClean="0"/>
              <a:t>Solid target materials with high radiation resistivity and high polarization (</a:t>
            </a:r>
            <a:r>
              <a:rPr lang="en-US" sz="2400" dirty="0" err="1" smtClean="0"/>
              <a:t>JLab</a:t>
            </a:r>
            <a:r>
              <a:rPr lang="en-US" sz="2400" dirty="0" smtClean="0"/>
              <a:t>/</a:t>
            </a:r>
            <a:r>
              <a:rPr lang="en-US" sz="2400" dirty="0" err="1" smtClean="0"/>
              <a:t>UVa</a:t>
            </a:r>
            <a:r>
              <a:rPr lang="en-US" sz="2400" dirty="0" smtClean="0"/>
              <a:t>, SLAC, Bochum, Bonn, Michigan,…)</a:t>
            </a:r>
          </a:p>
          <a:p>
            <a:pPr>
              <a:buNone/>
            </a:pPr>
            <a:r>
              <a:rPr lang="en-US" sz="2400" dirty="0" smtClean="0"/>
              <a:t>		</a:t>
            </a:r>
            <a:r>
              <a:rPr lang="en-US" sz="2400" dirty="0" smtClean="0">
                <a:solidFill>
                  <a:schemeClr val="accent6"/>
                </a:solidFill>
              </a:rPr>
              <a:t>P</a:t>
            </a:r>
            <a:r>
              <a:rPr lang="en-US" sz="2400" baseline="-25000" dirty="0" smtClean="0">
                <a:solidFill>
                  <a:schemeClr val="accent6"/>
                </a:solidFill>
              </a:rPr>
              <a:t>H(D)</a:t>
            </a:r>
            <a:r>
              <a:rPr lang="en-US" sz="2400" dirty="0" smtClean="0">
                <a:solidFill>
                  <a:schemeClr val="accent6"/>
                </a:solidFill>
              </a:rPr>
              <a:t> = 70-90 (30-60)%</a:t>
            </a:r>
          </a:p>
          <a:p>
            <a:r>
              <a:rPr lang="en-US" sz="2400" dirty="0" smtClean="0"/>
              <a:t>Solid targets, low beam intensity, large acceptance  (Bonn, COMPASS, PSI,…)</a:t>
            </a:r>
          </a:p>
          <a:p>
            <a:pPr>
              <a:buNone/>
            </a:pPr>
            <a:r>
              <a:rPr lang="en-US" sz="2400" dirty="0" smtClean="0">
                <a:solidFill>
                  <a:schemeClr val="folHlink"/>
                </a:solidFill>
              </a:rPr>
              <a:t> 		</a:t>
            </a:r>
            <a:r>
              <a:rPr lang="en-US" sz="2400" dirty="0" smtClean="0">
                <a:solidFill>
                  <a:schemeClr val="accent6"/>
                </a:solidFill>
              </a:rPr>
              <a:t>P</a:t>
            </a:r>
            <a:r>
              <a:rPr lang="en-US" sz="2400" baseline="-25000" dirty="0" smtClean="0">
                <a:solidFill>
                  <a:schemeClr val="accent6"/>
                </a:solidFill>
              </a:rPr>
              <a:t>H(D)</a:t>
            </a:r>
            <a:r>
              <a:rPr lang="en-US" sz="2400" dirty="0" smtClean="0">
                <a:solidFill>
                  <a:schemeClr val="accent6"/>
                </a:solidFill>
              </a:rPr>
              <a:t> = 70-90 (30-60)%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754070" y="121963"/>
            <a:ext cx="8550275" cy="592688"/>
          </a:xfrm>
        </p:spPr>
        <p:txBody>
          <a:bodyPr/>
          <a:lstStyle/>
          <a:p>
            <a:r>
              <a:rPr lang="en-US" dirty="0" smtClean="0">
                <a:solidFill>
                  <a:srgbClr val="000066"/>
                </a:solidFill>
              </a:rPr>
              <a:t>Dilution Factor</a:t>
            </a:r>
            <a:endParaRPr lang="en-US" dirty="0" smtClean="0"/>
          </a:p>
        </p:txBody>
      </p:sp>
      <p:sp>
        <p:nvSpPr>
          <p:cNvPr id="455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" y="850900"/>
            <a:ext cx="9715500" cy="5759450"/>
          </a:xfrm>
        </p:spPr>
        <p:txBody>
          <a:bodyPr/>
          <a:lstStyle/>
          <a:p>
            <a:r>
              <a:rPr lang="en-US" sz="2400" dirty="0" smtClean="0"/>
              <a:t>Dilution factor f = # of </a:t>
            </a:r>
            <a:r>
              <a:rPr lang="en-US" sz="2400" dirty="0" err="1" smtClean="0"/>
              <a:t>polarizable</a:t>
            </a:r>
            <a:r>
              <a:rPr lang="en-US" sz="2400" dirty="0" smtClean="0"/>
              <a:t> nucleons/ # of all nucleons 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>
                <a:solidFill>
                  <a:schemeClr val="accent6"/>
                </a:solidFill>
              </a:rPr>
              <a:t>DNP solid targets     	f ~ 0.1 - 0.5</a:t>
            </a:r>
          </a:p>
          <a:p>
            <a:r>
              <a:rPr lang="en-US" sz="2400" baseline="30000" dirty="0" smtClean="0">
                <a:solidFill>
                  <a:schemeClr val="accent6"/>
                </a:solidFill>
              </a:rPr>
              <a:t>3</a:t>
            </a:r>
            <a:r>
              <a:rPr lang="en-US" sz="2400" dirty="0" smtClean="0">
                <a:solidFill>
                  <a:schemeClr val="accent6"/>
                </a:solidFill>
              </a:rPr>
              <a:t>He gas targets        	f ~ 0.3</a:t>
            </a:r>
          </a:p>
          <a:p>
            <a:r>
              <a:rPr lang="en-US" sz="2400" dirty="0" err="1" smtClean="0">
                <a:solidFill>
                  <a:schemeClr val="accent6"/>
                </a:solidFill>
              </a:rPr>
              <a:t>HDIce</a:t>
            </a:r>
            <a:r>
              <a:rPr lang="en-US" sz="2400" dirty="0" smtClean="0">
                <a:solidFill>
                  <a:schemeClr val="accent6"/>
                </a:solidFill>
              </a:rPr>
              <a:t> (Brute Force)      	f ~ 0.66 </a:t>
            </a:r>
          </a:p>
          <a:p>
            <a:r>
              <a:rPr lang="en-US" sz="2400" dirty="0" smtClean="0">
                <a:solidFill>
                  <a:schemeClr val="accent6"/>
                </a:solidFill>
              </a:rPr>
              <a:t>internal gas targets        	f ~ 0.9</a:t>
            </a:r>
          </a:p>
          <a:p>
            <a:endParaRPr lang="en-US" sz="2400" dirty="0" smtClean="0">
              <a:solidFill>
                <a:schemeClr val="folHlink"/>
              </a:solidFill>
            </a:endParaRPr>
          </a:p>
          <a:p>
            <a:r>
              <a:rPr lang="en-US" sz="2400" dirty="0" smtClean="0"/>
              <a:t>Dilution factor depends on reaction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Default Design">
  <a:themeElements>
    <a:clrScheme name="Default Design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Default Design">
  <a:themeElements>
    <a:clrScheme name="Default Design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Default Design">
  <a:themeElements>
    <a:clrScheme name="Default Design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5_Default Design">
  <a:themeElements>
    <a:clrScheme name="Default Design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JLab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JLab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_JLab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3_Default Design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Default Design">
  <a:themeElements>
    <a:clrScheme name="7_Default Design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7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7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Flow">
  <a:themeElements>
    <a:clrScheme name="Flow 1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FFFFFF"/>
      </a:accent3>
      <a:accent4>
        <a:srgbClr val="000000"/>
      </a:accent4>
      <a:accent5>
        <a:srgbClr val="AABBDF"/>
      </a:accent5>
      <a:accent6>
        <a:srgbClr val="008EC4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</a:majorFont>
      <a:minorFont>
        <a:latin typeface="Constant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Flow 1">
        <a:dk1>
          <a:srgbClr val="000000"/>
        </a:dk1>
        <a:lt1>
          <a:srgbClr val="FFFFFF"/>
        </a:lt1>
        <a:dk2>
          <a:srgbClr val="04617B"/>
        </a:dk2>
        <a:lt2>
          <a:srgbClr val="DBF5F9"/>
        </a:lt2>
        <a:accent1>
          <a:srgbClr val="0F6FC6"/>
        </a:accent1>
        <a:accent2>
          <a:srgbClr val="009DD9"/>
        </a:accent2>
        <a:accent3>
          <a:srgbClr val="FFFFFF"/>
        </a:accent3>
        <a:accent4>
          <a:srgbClr val="000000"/>
        </a:accent4>
        <a:accent5>
          <a:srgbClr val="AABBDF"/>
        </a:accent5>
        <a:accent6>
          <a:srgbClr val="008EC4"/>
        </a:accent6>
        <a:hlink>
          <a:srgbClr val="E2D700"/>
        </a:hlink>
        <a:folHlink>
          <a:srgbClr val="85DFD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Default Design">
  <a:themeElements>
    <a:clrScheme name="3_Default Design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6_Default Design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6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Default Design">
  <a:themeElements>
    <a:clrScheme name="9_Default Design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9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1_Default Design">
  <a:themeElements>
    <a:clrScheme name="11_Default Design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1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38422</TotalTime>
  <Words>2084</Words>
  <Application>Microsoft Office PowerPoint</Application>
  <PresentationFormat>Custom</PresentationFormat>
  <Paragraphs>385</Paragraphs>
  <Slides>44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17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63" baseType="lpstr">
      <vt:lpstr>Default Design</vt:lpstr>
      <vt:lpstr>1_Default Design</vt:lpstr>
      <vt:lpstr>3_Default Design</vt:lpstr>
      <vt:lpstr>7_Default Design</vt:lpstr>
      <vt:lpstr>Flow</vt:lpstr>
      <vt:lpstr>8_Default Design</vt:lpstr>
      <vt:lpstr>6_Default Design</vt:lpstr>
      <vt:lpstr>9_Default Design</vt:lpstr>
      <vt:lpstr>11_Default Design</vt:lpstr>
      <vt:lpstr>2_Default Design</vt:lpstr>
      <vt:lpstr>4_Default Design</vt:lpstr>
      <vt:lpstr>5_Default Design</vt:lpstr>
      <vt:lpstr>12_Default Design</vt:lpstr>
      <vt:lpstr>15_Default Design</vt:lpstr>
      <vt:lpstr>JLab</vt:lpstr>
      <vt:lpstr>1_JLab</vt:lpstr>
      <vt:lpstr>2_JLab</vt:lpstr>
      <vt:lpstr>Equation</vt:lpstr>
      <vt:lpstr>Package</vt:lpstr>
      <vt:lpstr>Polarized Targets and Physics Program</vt:lpstr>
      <vt:lpstr>Slide 2</vt:lpstr>
      <vt:lpstr>Introduction: Spin</vt:lpstr>
      <vt:lpstr>Polarized Structure functions </vt:lpstr>
      <vt:lpstr>JLab Spin Experiments  </vt:lpstr>
      <vt:lpstr>Asymmetry Measurements for Spin Experiments</vt:lpstr>
      <vt:lpstr>Polarized Luminosity</vt:lpstr>
      <vt:lpstr>Polarization</vt:lpstr>
      <vt:lpstr>Dilution Factor</vt:lpstr>
      <vt:lpstr>Polarized Targets for Nucleon Spin Experiments</vt:lpstr>
      <vt:lpstr>Principle for Polarizing Targets </vt:lpstr>
      <vt:lpstr>Dynamic Nuclear Polarization (proton)</vt:lpstr>
      <vt:lpstr>JLab Polarized proton/deuteron target</vt:lpstr>
      <vt:lpstr>Spin exchange Optical Pumping for 3He </vt:lpstr>
      <vt:lpstr>Slide 15</vt:lpstr>
      <vt:lpstr>Slide 16</vt:lpstr>
      <vt:lpstr>Why Polarized 3He Target ?</vt:lpstr>
      <vt:lpstr>Polarized 3He Target in Jefferson Lab Hall A</vt:lpstr>
      <vt:lpstr>Polarized 3He Target Setup </vt:lpstr>
      <vt:lpstr>Polarized 3He Set-up in Hall A</vt:lpstr>
      <vt:lpstr>Laser Optics </vt:lpstr>
      <vt:lpstr>Narrow-width (Comet) Lasers</vt:lpstr>
      <vt:lpstr>Target cell </vt:lpstr>
      <vt:lpstr>Polarimetry </vt:lpstr>
      <vt:lpstr>Helmholtz, RF and Pick-up coils</vt:lpstr>
      <vt:lpstr>EPR and Water NMR</vt:lpstr>
      <vt:lpstr>D1 EPR Signal</vt:lpstr>
      <vt:lpstr>Fast Spin-Flip</vt:lpstr>
      <vt:lpstr>Progress with Polarized 3He</vt:lpstr>
      <vt:lpstr>Polarized 3He Progress </vt:lpstr>
      <vt:lpstr>Target Performance During Transversity  Experiment</vt:lpstr>
      <vt:lpstr>12 GeV Physics Program with Polarized 3He</vt:lpstr>
      <vt:lpstr>4-D Mapping of SSAs with 12 GeV SOLID  </vt:lpstr>
      <vt:lpstr>How to Increase Luminosity for Polarized 3He</vt:lpstr>
      <vt:lpstr>Issues and R&amp;D</vt:lpstr>
      <vt:lpstr>Slide 36</vt:lpstr>
      <vt:lpstr>Dynamic Polarized Solid Target</vt:lpstr>
      <vt:lpstr>Slide 38</vt:lpstr>
      <vt:lpstr>12 GeV High Luminosity Polarized p/d Experiments</vt:lpstr>
      <vt:lpstr>Transverse Polarization for p/d</vt:lpstr>
      <vt:lpstr>Fast Spin Reversal for Polarized p/d Targets</vt:lpstr>
      <vt:lpstr>AFP for Polarized 7LiH</vt:lpstr>
      <vt:lpstr>AFP for Various Target Materials</vt:lpstr>
      <vt:lpstr>Summary</vt:lpstr>
    </vt:vector>
  </TitlesOfParts>
  <Company>JLab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</dc:title>
  <dc:creator>Jian-ping Chen</dc:creator>
  <cp:lastModifiedBy>eljones</cp:lastModifiedBy>
  <cp:revision>421</cp:revision>
  <cp:lastPrinted>2002-01-17T14:09:03Z</cp:lastPrinted>
  <dcterms:created xsi:type="dcterms:W3CDTF">2001-12-10T21:31:14Z</dcterms:created>
  <dcterms:modified xsi:type="dcterms:W3CDTF">2010-06-28T17:35:22Z</dcterms:modified>
</cp:coreProperties>
</file>