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311" r:id="rId2"/>
    <p:sldId id="312" r:id="rId3"/>
    <p:sldId id="314" r:id="rId4"/>
    <p:sldId id="317" r:id="rId5"/>
    <p:sldId id="315" r:id="rId6"/>
    <p:sldId id="320" r:id="rId7"/>
    <p:sldId id="318" r:id="rId8"/>
    <p:sldId id="313" r:id="rId9"/>
    <p:sldId id="319" r:id="rId10"/>
    <p:sldId id="321" r:id="rId11"/>
    <p:sldId id="322" r:id="rId12"/>
    <p:sldId id="323" r:id="rId13"/>
    <p:sldId id="324" r:id="rId14"/>
    <p:sldId id="325" r:id="rId15"/>
    <p:sldId id="337" r:id="rId16"/>
    <p:sldId id="326" r:id="rId17"/>
    <p:sldId id="338" r:id="rId18"/>
    <p:sldId id="327" r:id="rId19"/>
    <p:sldId id="328" r:id="rId20"/>
    <p:sldId id="333" r:id="rId21"/>
    <p:sldId id="340" r:id="rId22"/>
    <p:sldId id="342" r:id="rId23"/>
    <p:sldId id="341" r:id="rId24"/>
    <p:sldId id="334" r:id="rId25"/>
    <p:sldId id="343" r:id="rId26"/>
    <p:sldId id="335" r:id="rId27"/>
    <p:sldId id="344" r:id="rId28"/>
    <p:sldId id="336" r:id="rId29"/>
    <p:sldId id="345" r:id="rId30"/>
    <p:sldId id="330" r:id="rId31"/>
    <p:sldId id="329" r:id="rId32"/>
    <p:sldId id="331" r:id="rId33"/>
    <p:sldId id="332" r:id="rId34"/>
    <p:sldId id="34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9F8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 autoAdjust="0"/>
    <p:restoredTop sz="94660"/>
  </p:normalViewPr>
  <p:slideViewPr>
    <p:cSldViewPr snapToObjects="1">
      <p:cViewPr varScale="1">
        <p:scale>
          <a:sx n="96" d="100"/>
          <a:sy n="96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DB7AF-2402-094D-ACED-1DB47FDF2062}" type="datetimeFigureOut">
              <a:rPr lang="en-US" smtClean="0"/>
              <a:pPr/>
              <a:t>8/7/2009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4DF7C-45B5-C142-A82E-8E296B2DC3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1513" cy="6170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0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08413" cy="5180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66800"/>
            <a:ext cx="3810000" cy="5180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0813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0813" cy="518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56448" y="6419088"/>
            <a:ext cx="946404" cy="420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106" charset="0"/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6" charset="2"/>
        <a:defRPr sz="3600" b="1">
          <a:solidFill>
            <a:srgbClr val="000000"/>
          </a:solidFill>
          <a:latin typeface="Arial" pitchFamily="-106" charset="0"/>
          <a:ea typeface="Arial Unicode MS" pitchFamily="-106" charset="0"/>
          <a:cs typeface="Arial Unicode MS" pitchFamily="-106" charset="0"/>
        </a:defRPr>
      </a:lvl2pPr>
      <a:lvl3pPr marL="6477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6" charset="2"/>
        <a:defRPr sz="3600" b="1">
          <a:solidFill>
            <a:srgbClr val="000000"/>
          </a:solidFill>
          <a:latin typeface="Arial" pitchFamily="-106" charset="0"/>
          <a:ea typeface="Arial Unicode MS" pitchFamily="-106" charset="0"/>
          <a:cs typeface="Arial Unicode MS" pitchFamily="-106" charset="0"/>
        </a:defRPr>
      </a:lvl3pPr>
      <a:lvl4pPr marL="8636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6" charset="2"/>
        <a:defRPr sz="3600" b="1">
          <a:solidFill>
            <a:srgbClr val="000000"/>
          </a:solidFill>
          <a:latin typeface="Arial" pitchFamily="-106" charset="0"/>
          <a:ea typeface="Arial Unicode MS" pitchFamily="-106" charset="0"/>
          <a:cs typeface="Arial Unicode MS" pitchFamily="-106" charset="0"/>
        </a:defRPr>
      </a:lvl4pPr>
      <a:lvl5pPr marL="10795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6" charset="2"/>
        <a:defRPr sz="3600" b="1">
          <a:solidFill>
            <a:srgbClr val="000000"/>
          </a:solidFill>
          <a:latin typeface="Arial" pitchFamily="-106" charset="0"/>
          <a:ea typeface="Arial Unicode MS" pitchFamily="-106" charset="0"/>
          <a:cs typeface="Arial Unicode MS" pitchFamily="-106" charset="0"/>
        </a:defRPr>
      </a:lvl5pPr>
      <a:lvl6pPr marL="15367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6" charset="2"/>
        <a:defRPr sz="3600" b="1">
          <a:solidFill>
            <a:srgbClr val="000000"/>
          </a:solidFill>
          <a:latin typeface="Arial" pitchFamily="-106" charset="0"/>
          <a:ea typeface="Arial Unicode MS" pitchFamily="-106" charset="0"/>
          <a:cs typeface="Arial Unicode MS" pitchFamily="-106" charset="0"/>
        </a:defRPr>
      </a:lvl6pPr>
      <a:lvl7pPr marL="19939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6" charset="2"/>
        <a:defRPr sz="3600" b="1">
          <a:solidFill>
            <a:srgbClr val="000000"/>
          </a:solidFill>
          <a:latin typeface="Arial" pitchFamily="-106" charset="0"/>
          <a:ea typeface="Arial Unicode MS" pitchFamily="-106" charset="0"/>
          <a:cs typeface="Arial Unicode MS" pitchFamily="-106" charset="0"/>
        </a:defRPr>
      </a:lvl7pPr>
      <a:lvl8pPr marL="24511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6" charset="2"/>
        <a:defRPr sz="3600" b="1">
          <a:solidFill>
            <a:srgbClr val="000000"/>
          </a:solidFill>
          <a:latin typeface="Arial" pitchFamily="-106" charset="0"/>
          <a:ea typeface="Arial Unicode MS" pitchFamily="-106" charset="0"/>
          <a:cs typeface="Arial Unicode MS" pitchFamily="-106" charset="0"/>
        </a:defRPr>
      </a:lvl8pPr>
      <a:lvl9pPr marL="29083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6" charset="2"/>
        <a:defRPr sz="3600" b="1">
          <a:solidFill>
            <a:srgbClr val="000000"/>
          </a:solidFill>
          <a:latin typeface="Arial" pitchFamily="-106" charset="0"/>
          <a:ea typeface="Arial Unicode MS" pitchFamily="-106" charset="0"/>
          <a:cs typeface="Arial Unicode MS" pitchFamily="-106" charset="0"/>
        </a:defRPr>
      </a:lvl9pPr>
    </p:titleStyle>
    <p:bodyStyle>
      <a:lvl1pPr marL="341313" indent="-341313" algn="l" defTabSz="457200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-10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-10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-10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-10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-106" charset="0"/>
        <a:buChar char="»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-106" charset="0"/>
        <a:buChar char="»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-106" charset="0"/>
        <a:buChar char="»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-106" charset="0"/>
        <a:buChar char="»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-106" charset="0"/>
        <a:buChar char="»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0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d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lab.org/~hornt/HALLC_12GEV/shms_experiments_pid.html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df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44.pdf"/><Relationship Id="rId2" Type="http://schemas.openxmlformats.org/officeDocument/2006/relationships/image" Target="../media/image34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df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42.pdf"/><Relationship Id="rId4" Type="http://schemas.openxmlformats.org/officeDocument/2006/relationships/image" Target="../media/image36.pdf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pd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d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d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2.pd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4.pd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7.pd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/>
                </a:solidFill>
              </a:rPr>
              <a:t>SHMS Design Parameters and 12 GeV Experiments in Hall C</a:t>
            </a:r>
            <a:r>
              <a:rPr lang="en-US" sz="3200" dirty="0" smtClean="0">
                <a:solidFill>
                  <a:srgbClr val="008000"/>
                </a:solidFill>
              </a:rPr>
              <a:t/>
            </a:r>
            <a:br>
              <a:rPr lang="en-US" sz="3200" dirty="0" smtClean="0">
                <a:solidFill>
                  <a:srgbClr val="008000"/>
                </a:solidFill>
              </a:rPr>
            </a:br>
            <a:r>
              <a:rPr lang="en-US" sz="3200" dirty="0" smtClean="0">
                <a:solidFill>
                  <a:srgbClr val="008000"/>
                </a:solidFill>
              </a:rPr>
              <a:t/>
            </a:r>
            <a:br>
              <a:rPr lang="en-US" sz="3200" dirty="0" smtClean="0">
                <a:solidFill>
                  <a:srgbClr val="008000"/>
                </a:solidFill>
              </a:rPr>
            </a:br>
            <a:r>
              <a:rPr lang="en-US" sz="2800" i="1" dirty="0" smtClean="0">
                <a:solidFill>
                  <a:schemeClr val="accent1"/>
                </a:solidFill>
              </a:rPr>
              <a:t>Hall C Physics Investigations before the 12 GeV Upgrade</a:t>
            </a:r>
            <a:r>
              <a:rPr lang="en-US" sz="3200" dirty="0" smtClean="0">
                <a:solidFill>
                  <a:srgbClr val="008000"/>
                </a:solidFill>
              </a:rPr>
              <a:t/>
            </a:r>
            <a:br>
              <a:rPr lang="en-US" sz="3200" dirty="0" smtClean="0">
                <a:solidFill>
                  <a:srgbClr val="008000"/>
                </a:solidFill>
              </a:rPr>
            </a:br>
            <a:r>
              <a:rPr lang="en-US" sz="3200" dirty="0" smtClean="0">
                <a:solidFill>
                  <a:srgbClr val="008000"/>
                </a:solidFill>
              </a:rPr>
              <a:t/>
            </a:r>
            <a:br>
              <a:rPr lang="en-US" sz="32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Dave Gaskell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August 7, 2009</a:t>
            </a: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pPr marL="457200" indent="-457200" algn="l"/>
            <a:r>
              <a:rPr lang="en-US" dirty="0" smtClean="0"/>
              <a:t>1. Original SHMS design considerations</a:t>
            </a:r>
          </a:p>
          <a:p>
            <a:pPr marL="457200" indent="-457200" algn="l"/>
            <a:r>
              <a:rPr lang="en-US" dirty="0" smtClean="0"/>
              <a:t>2. Present SHMS configuration</a:t>
            </a:r>
          </a:p>
          <a:p>
            <a:pPr marL="457200" indent="-457200" algn="l"/>
            <a:r>
              <a:rPr lang="en-US" dirty="0" smtClean="0"/>
              <a:t>3. Hall C 12 GeV program and SHMS</a:t>
            </a:r>
          </a:p>
          <a:p>
            <a:pPr marL="457200" indent="-457200" algn="l"/>
            <a:r>
              <a:rPr lang="en-US" dirty="0" smtClean="0"/>
              <a:t>4. SHMS improvements</a:t>
            </a:r>
          </a:p>
          <a:p>
            <a:pPr marL="457200" indent="-457200" algn="l"/>
            <a:endParaRPr lang="en-US" dirty="0" smtClean="0"/>
          </a:p>
          <a:p>
            <a:pPr marL="457200" indent="-457200" algn="l"/>
            <a:endParaRPr lang="en-US" dirty="0" smtClean="0"/>
          </a:p>
          <a:p>
            <a:pPr marL="457200" indent="-457200" algn="l"/>
            <a:endParaRPr lang="en-US" dirty="0" smtClean="0"/>
          </a:p>
          <a:p>
            <a:pPr marL="457200" indent="-457200" algn="l"/>
            <a:endParaRPr lang="en-US" dirty="0" smtClean="0"/>
          </a:p>
          <a:p>
            <a:pPr marL="457200" indent="-457200" algn="l"/>
            <a:endParaRPr lang="en-US" dirty="0" smtClean="0"/>
          </a:p>
          <a:p>
            <a:pPr marL="457200" indent="-457200" algn="l"/>
            <a:endParaRPr lang="en-US" dirty="0" smtClean="0"/>
          </a:p>
          <a:p>
            <a:pPr marL="457200" indent="-457200"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Original SHMS Design</a:t>
            </a:r>
            <a:endParaRPr lang="en-US" dirty="0">
              <a:solidFill>
                <a:srgbClr val="730000"/>
              </a:solidFill>
            </a:endParaRPr>
          </a:p>
        </p:txBody>
      </p:sp>
      <p:pic>
        <p:nvPicPr>
          <p:cNvPr id="4" name="Picture 3" descr="shms_slider_new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2353" t="45455" r="8235"/>
              <a:stretch>
                <a:fillRect/>
              </a:stretch>
            </p:blipFill>
          </mc:Choice>
          <mc:Fallback>
            <p:blipFill>
              <a:blip r:embed="rId3"/>
              <a:srcRect l="2353" t="45455" r="8235"/>
              <a:stretch>
                <a:fillRect/>
              </a:stretch>
            </p:blipFill>
          </mc:Fallback>
        </mc:AlternateContent>
        <p:spPr>
          <a:xfrm>
            <a:off x="4177466" y="1593330"/>
            <a:ext cx="4737934" cy="3740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1143000"/>
            <a:ext cx="379646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SHMS had 2 “tunes”</a:t>
            </a:r>
          </a:p>
          <a:p>
            <a:endParaRPr lang="en-US" sz="2000" dirty="0" smtClean="0"/>
          </a:p>
          <a:p>
            <a:pPr>
              <a:spcAft>
                <a:spcPts val="600"/>
              </a:spcAft>
              <a:buFont typeface="Wingdings" pitchFamily="-112" charset="2"/>
              <a:buChar char="à"/>
            </a:pPr>
            <a:r>
              <a:rPr lang="en-US" sz="2000" dirty="0" smtClean="0">
                <a:sym typeface="Wingdings"/>
              </a:rPr>
              <a:t>Small solid angle (SSA)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ym typeface="Wingdings"/>
              </a:rPr>
              <a:t>Quads pushed back to achieve smallest central angle (5.5 degrees): solid angle 2 msr</a:t>
            </a:r>
          </a:p>
          <a:p>
            <a:endParaRPr lang="en-US" sz="2000" dirty="0" smtClean="0">
              <a:sym typeface="Wingdings"/>
            </a:endParaRPr>
          </a:p>
          <a:p>
            <a:pPr>
              <a:spcAft>
                <a:spcPts val="600"/>
              </a:spcAft>
              <a:buFont typeface="Wingdings" pitchFamily="-112" charset="2"/>
              <a:buChar char="à"/>
            </a:pPr>
            <a:r>
              <a:rPr lang="en-US" sz="2000" dirty="0" smtClean="0">
                <a:sym typeface="Wingdings"/>
              </a:rPr>
              <a:t>Large solid angle (LSA)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ym typeface="Wingdings"/>
              </a:rPr>
              <a:t>Quads pushed forward to increase solid angle to 4 msr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ym typeface="Wingdings"/>
              </a:rPr>
              <a:t>Minimum angle = 10 degrees</a:t>
            </a:r>
          </a:p>
          <a:p>
            <a:endParaRPr lang="en-US" sz="2000" dirty="0" smtClean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Quads would be mounted on a rigid “slider” to switch between the two modes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Original SHMS Design</a:t>
            </a:r>
            <a:endParaRPr lang="en-US" dirty="0">
              <a:solidFill>
                <a:srgbClr val="730000"/>
              </a:solidFill>
            </a:endParaRPr>
          </a:p>
        </p:txBody>
      </p:sp>
      <p:pic>
        <p:nvPicPr>
          <p:cNvPr id="4" name="Picture 3" descr="shms_mag_line_dwg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22019" y="838200"/>
            <a:ext cx="5080914" cy="37687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1868" y="1143000"/>
            <a:ext cx="3551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Original magnet layout used QQ(QD) design</a:t>
            </a:r>
          </a:p>
          <a:p>
            <a:endParaRPr lang="en-US" sz="2000" dirty="0" smtClean="0"/>
          </a:p>
          <a:p>
            <a:pPr>
              <a:buFont typeface="Wingdings" pitchFamily="-112" charset="2"/>
              <a:buChar char="à"/>
            </a:pPr>
            <a:r>
              <a:rPr lang="en-US" sz="2000" dirty="0" smtClean="0">
                <a:sym typeface="Wingdings"/>
              </a:rPr>
              <a:t>Q1/Q2 like HMS Q1</a:t>
            </a:r>
          </a:p>
          <a:p>
            <a:pPr>
              <a:buFont typeface="Wingdings" pitchFamily="-112" charset="2"/>
              <a:buChar char="à"/>
            </a:pPr>
            <a:r>
              <a:rPr lang="en-US" sz="2000" dirty="0" smtClean="0">
                <a:sym typeface="Wingdings"/>
              </a:rPr>
              <a:t>QD = combined function magnet to save space</a:t>
            </a:r>
          </a:p>
        </p:txBody>
      </p:sp>
      <p:pic>
        <p:nvPicPr>
          <p:cNvPr id="6" name="Picture 5" descr="qd30_cutaway_new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 t="35455"/>
              <a:stretch>
                <a:fillRect/>
              </a:stretch>
            </p:blipFill>
          </mc:Choice>
          <mc:Fallback>
            <p:blipFill>
              <a:blip r:embed="rId5"/>
              <a:srcRect t="35455"/>
              <a:stretch>
                <a:fillRect/>
              </a:stretch>
            </p:blipFill>
          </mc:Fallback>
        </mc:AlternateContent>
        <p:spPr>
          <a:xfrm>
            <a:off x="457200" y="3276600"/>
            <a:ext cx="3598030" cy="3005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19600" y="486787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/>
              </a:rPr>
              <a:t>QD magnet somewhat exotic, but posed only modest risk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SHMS Design Updates</a:t>
            </a:r>
            <a:endParaRPr lang="en-US" dirty="0">
              <a:solidFill>
                <a:srgbClr val="73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8305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In 2005, work was already underway to see if the combined function (QD) magnet, could be replaced with a more conventional Q-D configuration</a:t>
            </a:r>
            <a:endParaRPr lang="en-US" sz="2000" dirty="0" smtClean="0">
              <a:sym typeface="Wingdings"/>
            </a:endParaRPr>
          </a:p>
          <a:p>
            <a:pPr>
              <a:spcAft>
                <a:spcPts val="600"/>
              </a:spcAft>
              <a:buFont typeface="Wingdings" pitchFamily="-112" charset="2"/>
              <a:buChar char="à"/>
            </a:pPr>
            <a:r>
              <a:rPr lang="en-US" sz="2000" dirty="0" smtClean="0"/>
              <a:t> Results looked promising: </a:t>
            </a:r>
            <a:r>
              <a:rPr lang="en-US" sz="2000" dirty="0" smtClean="0">
                <a:sym typeface="Wingdings"/>
              </a:rPr>
              <a:t>resolution, acceptance still adequate</a:t>
            </a:r>
          </a:p>
          <a:p>
            <a:pPr>
              <a:spcAft>
                <a:spcPts val="600"/>
              </a:spcAft>
              <a:buFont typeface="Wingdings" pitchFamily="-112" charset="2"/>
              <a:buChar char="à"/>
            </a:pPr>
            <a:r>
              <a:rPr lang="en-US" sz="2000" dirty="0" smtClean="0">
                <a:sym typeface="Wingdings"/>
              </a:rPr>
              <a:t> At the same time, there was a very first look at using a pre-bender (septum, splitter, …)  before the 1</a:t>
            </a:r>
            <a:r>
              <a:rPr lang="en-US" sz="2000" baseline="30000" dirty="0" smtClean="0">
                <a:sym typeface="Wingdings"/>
              </a:rPr>
              <a:t>st</a:t>
            </a:r>
            <a:r>
              <a:rPr lang="en-US" sz="2000" dirty="0" smtClean="0">
                <a:sym typeface="Wingdings"/>
              </a:rPr>
              <a:t> quad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ym typeface="Wingdings"/>
              </a:rPr>
              <a:t>Advantages: single tune, larger solid angle, spectrometer further from beamline</a:t>
            </a:r>
          </a:p>
          <a:p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January 2006, a meeting was held to examine the JLab physics reach in the event that only the SHMS or MAD (Hall A) could be built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One of the outcomes of that meeting was the suggestion that the bender option be pursued in order to increase the solid angle acceptance of SHMS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SHMS Design: 2009</a:t>
            </a:r>
            <a:endParaRPr lang="en-US" dirty="0">
              <a:solidFill>
                <a:srgbClr val="730000"/>
              </a:solidFill>
            </a:endParaRPr>
          </a:p>
        </p:txBody>
      </p:sp>
      <p:pic>
        <p:nvPicPr>
          <p:cNvPr id="4" name="Picture 3" descr="SHMSSideView6-12.jpg"/>
          <p:cNvPicPr>
            <a:picLocks noChangeAspect="1"/>
          </p:cNvPicPr>
          <p:nvPr/>
        </p:nvPicPr>
        <p:blipFill>
          <a:blip r:embed="rId2"/>
          <a:srcRect b="9515"/>
          <a:stretch>
            <a:fillRect/>
          </a:stretch>
        </p:blipFill>
        <p:spPr>
          <a:xfrm>
            <a:off x="838200" y="1267922"/>
            <a:ext cx="7542213" cy="4599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SHMS Design: 2009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295400"/>
          <a:ext cx="7391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602"/>
                <a:gridCol w="2260899"/>
                <a:gridCol w="2260899"/>
              </a:tblGrid>
              <a:tr h="423071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 Specification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 Specification</a:t>
                      </a:r>
                      <a:endParaRPr lang="en-US" dirty="0"/>
                    </a:p>
                  </a:txBody>
                  <a:tcPr/>
                </a:tc>
              </a:tr>
              <a:tr h="423071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mom.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2.5-11 GeV/c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2.0-11 GeV/c</a:t>
                      </a:r>
                      <a:endParaRPr lang="en-US" dirty="0"/>
                    </a:p>
                  </a:txBody>
                  <a:tcPr/>
                </a:tc>
              </a:tr>
              <a:tr h="423071">
                <a:tc>
                  <a:txBody>
                    <a:bodyPr/>
                    <a:lstStyle/>
                    <a:p>
                      <a:r>
                        <a:rPr lang="en-US" dirty="0" smtClean="0"/>
                        <a:t>Angle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25 degrees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 to 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degrees</a:t>
                      </a:r>
                      <a:endParaRPr lang="en-US" dirty="0"/>
                    </a:p>
                  </a:txBody>
                  <a:tcPr/>
                </a:tc>
              </a:tr>
              <a:tr h="423071"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</a:t>
                      </a:r>
                      <a:r>
                        <a:rPr lang="en-US" baseline="0" dirty="0" smtClean="0"/>
                        <a:t> acceptance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+/- 18 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+/-24 mrad</a:t>
                      </a:r>
                      <a:endParaRPr lang="en-US" dirty="0"/>
                    </a:p>
                  </a:txBody>
                  <a:tcPr/>
                </a:tc>
              </a:tr>
              <a:tr h="423071"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 acceptance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+/- 50 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+/- 55 mrad</a:t>
                      </a:r>
                      <a:endParaRPr lang="en-US" dirty="0"/>
                    </a:p>
                  </a:txBody>
                  <a:tcPr/>
                </a:tc>
              </a:tr>
              <a:tr h="4230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smtClean="0"/>
                        <a:t> acceptance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-15% to +25%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-10%</a:t>
                      </a:r>
                      <a:r>
                        <a:rPr lang="en-US" baseline="0" dirty="0" smtClean="0"/>
                        <a:t> to +</a:t>
                      </a:r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</a:tr>
              <a:tr h="730232">
                <a:tc>
                  <a:txBody>
                    <a:bodyPr/>
                    <a:lstStyle/>
                    <a:p>
                      <a:r>
                        <a:rPr lang="en-US" dirty="0" smtClean="0"/>
                        <a:t>Solid</a:t>
                      </a:r>
                      <a:r>
                        <a:rPr lang="en-US" baseline="0" dirty="0" smtClean="0"/>
                        <a:t>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msr (SSA)</a:t>
                      </a:r>
                    </a:p>
                    <a:p>
                      <a:r>
                        <a:rPr lang="en-US" dirty="0" smtClean="0"/>
                        <a:t>4 msr (LSA)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FF0000"/>
                          </a:solidFill>
                        </a:rPr>
                        <a:t>5.0 msr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3071">
                <a:tc>
                  <a:txBody>
                    <a:bodyPr/>
                    <a:lstStyle/>
                    <a:p>
                      <a:r>
                        <a:rPr lang="en-US" dirty="0" smtClean="0"/>
                        <a:t>e/h Discrimination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1000:1 (98% eff.)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1000:1 (98% eff.)</a:t>
                      </a:r>
                      <a:endParaRPr lang="en-US" dirty="0"/>
                    </a:p>
                  </a:txBody>
                  <a:tcPr/>
                </a:tc>
              </a:tr>
              <a:tr h="4230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dirty="0" smtClean="0"/>
                        <a:t>/K Discrimination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100:1 (95% eff.)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100:1 (95% eff.)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SHMS Acceptance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 descr="old_shms_acceptanc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752600"/>
            <a:ext cx="3640137" cy="383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447800"/>
            <a:ext cx="4343400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2811" y="1078468"/>
            <a:ext cx="168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SHMS - pCDR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78468"/>
            <a:ext cx="157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SHMS - 2009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Detector Stack</a:t>
            </a:r>
            <a:endParaRPr lang="en-US" dirty="0">
              <a:solidFill>
                <a:srgbClr val="730000"/>
              </a:solidFill>
            </a:endParaRPr>
          </a:p>
        </p:txBody>
      </p:sp>
      <p:pic>
        <p:nvPicPr>
          <p:cNvPr id="4" name="Picture 3" descr="SHMS_Det_Stack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1295400"/>
            <a:ext cx="88773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7270" y="3962400"/>
            <a:ext cx="6144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drift chambers</a:t>
            </a:r>
          </a:p>
          <a:p>
            <a:r>
              <a:rPr lang="en-US" dirty="0" smtClean="0"/>
              <a:t>Atmospheric Cerenkov for low signal:noise situations (</a:t>
            </a:r>
            <a:r>
              <a:rPr lang="en-US" i="1" dirty="0" smtClean="0"/>
              <a:t>x&gt;1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Heavy gas Cerenkov for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/K separation</a:t>
            </a:r>
          </a:p>
          <a:p>
            <a:r>
              <a:rPr lang="en-US" strike="sngStrike" dirty="0" smtClean="0"/>
              <a:t>Aerogel for </a:t>
            </a:r>
            <a:r>
              <a:rPr lang="en-US" strike="sngStrike" dirty="0" smtClean="0">
                <a:latin typeface="Symbol" charset="2"/>
                <a:cs typeface="Symbol" charset="2"/>
              </a:rPr>
              <a:t>p</a:t>
            </a:r>
            <a:r>
              <a:rPr lang="en-US" strike="sngStrike" dirty="0" smtClean="0"/>
              <a:t>/K,K/p separation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de-scoped</a:t>
            </a:r>
            <a:endParaRPr lang="en-US" strike="sngStrike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Scintillator/quartz hodoscope </a:t>
            </a:r>
            <a:r>
              <a:rPr lang="en-US" dirty="0" smtClean="0">
                <a:sym typeface="Wingdings"/>
              </a:rPr>
              <a:t>for triggering</a:t>
            </a:r>
          </a:p>
          <a:p>
            <a:r>
              <a:rPr lang="en-US" strike="sngStrike" dirty="0" smtClean="0">
                <a:sym typeface="Wingdings"/>
              </a:rPr>
              <a:t>TRD for electron detection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smtClean="0">
                <a:solidFill>
                  <a:srgbClr val="339933"/>
                </a:solidFill>
                <a:sym typeface="Wingdings"/>
              </a:rPr>
              <a:t>de-scoped</a:t>
            </a:r>
            <a:endParaRPr lang="en-US" strike="sngStrike" dirty="0" smtClean="0">
              <a:solidFill>
                <a:srgbClr val="339933"/>
              </a:solidFill>
              <a:sym typeface="Wingdings"/>
            </a:endParaRPr>
          </a:p>
          <a:p>
            <a:r>
              <a:rPr lang="en-US" dirty="0" smtClean="0">
                <a:sym typeface="Wingdings"/>
              </a:rPr>
              <a:t>Lead glass calorimeter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1" y="990600"/>
            <a:ext cx="48133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Particle ID Capabilities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4" descr="shms hut side 3d view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3797786"/>
            <a:ext cx="3886200" cy="2526814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95601" y="1397000"/>
            <a:ext cx="1158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latin typeface="Arial" pitchFamily="-112" charset="0"/>
              </a:rPr>
              <a:t>HG Cerenkov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1" y="1854200"/>
            <a:ext cx="89376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b="0" dirty="0">
                <a:latin typeface="Arial" pitchFamily="-112" charset="0"/>
              </a:rPr>
              <a:t>Aerogel</a:t>
            </a:r>
          </a:p>
          <a:p>
            <a:pPr eaLnBrk="0" hangingPunct="0"/>
            <a:r>
              <a:rPr lang="en-US" sz="1000" b="0" dirty="0">
                <a:latin typeface="Arial" pitchFamily="-112" charset="0"/>
              </a:rPr>
              <a:t>Cerenkov</a:t>
            </a:r>
          </a:p>
          <a:p>
            <a:pPr eaLnBrk="0" hangingPunct="0"/>
            <a:r>
              <a:rPr lang="en-US" sz="1000" b="0" dirty="0">
                <a:latin typeface="Arial" pitchFamily="-112" charset="0"/>
              </a:rPr>
              <a:t>(not in project but space reserved)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95551" y="2387600"/>
            <a:ext cx="152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latin typeface="Arial" pitchFamily="-112" charset="0"/>
              </a:rPr>
              <a:t>Experiment Needs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16200000">
            <a:off x="-454024" y="2006600"/>
            <a:ext cx="1627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100" dirty="0">
                <a:latin typeface="Arial" pitchFamily="-112" charset="0"/>
              </a:rPr>
              <a:t>Discrimination Power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11576" y="4064000"/>
            <a:ext cx="1470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100" dirty="0">
                <a:latin typeface="Arial" pitchFamily="-112" charset="0"/>
              </a:rPr>
              <a:t>Momentum (GeV/c)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762001" y="1625600"/>
            <a:ext cx="488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latin typeface="Arial" pitchFamily="-112" charset="0"/>
              </a:rPr>
              <a:t>TOF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9906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positive polarity,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:(K,p) separation from:</a:t>
            </a:r>
          </a:p>
          <a:p>
            <a:endParaRPr lang="en-US" dirty="0" smtClean="0"/>
          </a:p>
          <a:p>
            <a:pPr>
              <a:buFont typeface="Wingdings" pitchFamily="-112" charset="2"/>
              <a:buChar char="à"/>
            </a:pPr>
            <a:r>
              <a:rPr lang="en-US" dirty="0" smtClean="0">
                <a:sym typeface="Wingdings"/>
              </a:rPr>
              <a:t>Heavy gas cerenkov for </a:t>
            </a:r>
          </a:p>
          <a:p>
            <a:r>
              <a:rPr lang="en-US" dirty="0" smtClean="0">
                <a:sym typeface="Wingdings"/>
              </a:rPr>
              <a:t>    p&gt;3.4 Gev/c</a:t>
            </a:r>
          </a:p>
          <a:p>
            <a:pPr>
              <a:buFont typeface="Wingdings" pitchFamily="-112" charset="2"/>
              <a:buChar char="à"/>
            </a:pPr>
            <a:r>
              <a:rPr lang="en-US" dirty="0" smtClean="0">
                <a:sym typeface="Wingdings"/>
              </a:rPr>
              <a:t>Aerogel detector (de-scoped) for </a:t>
            </a:r>
          </a:p>
          <a:p>
            <a:r>
              <a:rPr lang="en-US" dirty="0" smtClean="0">
                <a:sym typeface="Wingdings"/>
              </a:rPr>
              <a:t>   lower momenta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800600"/>
            <a:ext cx="4767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negative polarity, e: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separation from combination of Noble gas Cerenkov (50:1) and Pb:Glass calorimeter (&gt;200:1)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Approved Hall C Experiments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 descr="shms_12gev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37824"/>
            <a:ext cx="8915400" cy="46867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838200"/>
            <a:ext cx="8915400" cy="120032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http://www.jlab.org/~hornt/HALLC_12GEV/shms_experiments_pid.html</a:t>
            </a:r>
            <a:endParaRPr lang="en-US" dirty="0" smtClean="0"/>
          </a:p>
          <a:p>
            <a:r>
              <a:rPr lang="en-US" dirty="0" smtClean="0"/>
              <a:t>List of LOIs, Approved, and Conditionally Approved experiments in Hall C </a:t>
            </a:r>
          </a:p>
          <a:p>
            <a:r>
              <a:rPr lang="en-US" dirty="0" smtClean="0"/>
              <a:t>(compiled by Tanja Horn) </a:t>
            </a:r>
          </a:p>
          <a:p>
            <a:r>
              <a:rPr lang="en-US" dirty="0" smtClean="0">
                <a:sym typeface="Wingdings"/>
              </a:rPr>
              <a:t> includes range of momenta and angles and PID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SHMS requirements overview</a:t>
            </a:r>
            <a:endParaRPr lang="en-US" dirty="0">
              <a:solidFill>
                <a:srgbClr val="73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Approved (or conditionally) experiments so far</a:t>
            </a:r>
          </a:p>
          <a:p>
            <a:pPr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Kinematics</a:t>
            </a:r>
          </a:p>
          <a:p>
            <a:pPr>
              <a:buNone/>
            </a:pPr>
            <a:r>
              <a:rPr lang="en-US" sz="2200" dirty="0" smtClean="0"/>
              <a:t>Momentum range:  </a:t>
            </a:r>
            <a:r>
              <a:rPr lang="en-US" sz="2200" i="1" dirty="0" smtClean="0"/>
              <a:t>1.5 GeV/c </a:t>
            </a:r>
            <a:r>
              <a:rPr lang="en-US" sz="2200" dirty="0" smtClean="0"/>
              <a:t>(SIDIS P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)   to </a:t>
            </a:r>
            <a:r>
              <a:rPr lang="en-US" sz="2200" i="1" dirty="0" smtClean="0"/>
              <a:t>10.6 GeV/c </a:t>
            </a:r>
            <a:r>
              <a:rPr lang="en-US" sz="2200" dirty="0" smtClean="0"/>
              <a:t>(</a:t>
            </a:r>
            <a:r>
              <a:rPr lang="en-US" sz="2200" i="1" dirty="0" smtClean="0"/>
              <a:t>x&gt;1</a:t>
            </a:r>
            <a:r>
              <a:rPr lang="en-US" sz="2200" dirty="0" smtClean="0"/>
              <a:t>)</a:t>
            </a:r>
          </a:p>
          <a:p>
            <a:pPr>
              <a:spcAft>
                <a:spcPts val="600"/>
              </a:spcAft>
              <a:buNone/>
            </a:pPr>
            <a:r>
              <a:rPr lang="en-US" sz="2200" dirty="0" smtClean="0"/>
              <a:t>Angular range:   </a:t>
            </a:r>
            <a:r>
              <a:rPr lang="en-US" sz="2200" i="1" dirty="0" smtClean="0"/>
              <a:t>5.5</a:t>
            </a:r>
            <a:r>
              <a:rPr lang="en-US" sz="2200" dirty="0" smtClean="0"/>
              <a:t> degrees (several) to </a:t>
            </a:r>
            <a:r>
              <a:rPr lang="en-US" sz="2200" i="1" dirty="0" smtClean="0"/>
              <a:t>30</a:t>
            </a:r>
            <a:r>
              <a:rPr lang="en-US" sz="2200" dirty="0" smtClean="0"/>
              <a:t> degrees (</a:t>
            </a:r>
            <a:r>
              <a:rPr lang="en-US" sz="2200" i="1" dirty="0" smtClean="0"/>
              <a:t>A</a:t>
            </a:r>
            <a:r>
              <a:rPr lang="en-US" sz="2200" i="1" baseline="-25000" dirty="0" smtClean="0"/>
              <a:t>1</a:t>
            </a:r>
            <a:r>
              <a:rPr lang="en-US" sz="2200" i="1" baseline="30000" dirty="0" smtClean="0"/>
              <a:t>n</a:t>
            </a:r>
            <a:r>
              <a:rPr lang="en-US" sz="2200" dirty="0" smtClean="0"/>
              <a:t>, SIDIS P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)</a:t>
            </a:r>
            <a:endParaRPr lang="en-US" sz="2200" b="1" dirty="0" smtClean="0">
              <a:solidFill>
                <a:srgbClr val="808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808000"/>
                </a:solidFill>
              </a:rPr>
              <a:t>Particle ID</a:t>
            </a:r>
          </a:p>
          <a:p>
            <a:pPr>
              <a:buNone/>
            </a:pPr>
            <a:r>
              <a:rPr lang="en-US" sz="2200" dirty="0" smtClean="0"/>
              <a:t>Negative polarity</a:t>
            </a:r>
          </a:p>
          <a:p>
            <a:pPr>
              <a:buNone/>
            </a:pPr>
            <a:r>
              <a:rPr lang="en-US" sz="2200" dirty="0" smtClean="0"/>
              <a:t>  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 e/</a:t>
            </a:r>
            <a:r>
              <a:rPr lang="en-US" sz="2200" dirty="0" smtClean="0">
                <a:latin typeface="Symbol" charset="2"/>
                <a:cs typeface="Symbol" charset="2"/>
              </a:rPr>
              <a:t>p</a:t>
            </a:r>
            <a:r>
              <a:rPr lang="en-US" sz="2200" dirty="0" smtClean="0"/>
              <a:t> discrimination:  </a:t>
            </a:r>
            <a:r>
              <a:rPr lang="en-US" sz="2200" i="1" dirty="0" smtClean="0"/>
              <a:t>&gt;10</a:t>
            </a:r>
            <a:r>
              <a:rPr lang="en-US" sz="2200" i="1" baseline="30000" dirty="0" smtClean="0"/>
              <a:t>2</a:t>
            </a:r>
            <a:r>
              <a:rPr lang="en-US" sz="2200" i="1" dirty="0" smtClean="0"/>
              <a:t> </a:t>
            </a:r>
            <a:r>
              <a:rPr lang="en-US" sz="2200" dirty="0" smtClean="0"/>
              <a:t>(</a:t>
            </a:r>
            <a:r>
              <a:rPr lang="en-US" sz="2200" i="1" dirty="0" smtClean="0"/>
              <a:t>g</a:t>
            </a:r>
            <a:r>
              <a:rPr lang="en-US" sz="2200" i="1" baseline="-25000" dirty="0" smtClean="0"/>
              <a:t>2</a:t>
            </a:r>
            <a:r>
              <a:rPr lang="en-US" sz="2200" i="1" dirty="0" smtClean="0"/>
              <a:t> </a:t>
            </a:r>
            <a:r>
              <a:rPr lang="en-US" sz="2200" dirty="0" smtClean="0"/>
              <a:t>from 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He) to </a:t>
            </a:r>
            <a:r>
              <a:rPr lang="en-US" sz="2200" i="1" dirty="0" smtClean="0"/>
              <a:t>5 10</a:t>
            </a:r>
            <a:r>
              <a:rPr lang="en-US" sz="2200" i="1" baseline="30000" dirty="0" smtClean="0"/>
              <a:t>3 </a:t>
            </a:r>
            <a:r>
              <a:rPr lang="en-US" sz="2200" dirty="0" smtClean="0"/>
              <a:t>(</a:t>
            </a:r>
            <a:r>
              <a:rPr lang="en-US" sz="2200" i="1" dirty="0" smtClean="0"/>
              <a:t>x&gt;1, F</a:t>
            </a:r>
            <a:r>
              <a:rPr lang="en-US" sz="2200" i="1" baseline="-25000" dirty="0" smtClean="0">
                <a:latin typeface="Symbol" charset="2"/>
                <a:cs typeface="Symbol" charset="2"/>
              </a:rPr>
              <a:t>p</a:t>
            </a:r>
            <a:r>
              <a:rPr lang="en-US" sz="2200" i="1" dirty="0" smtClean="0"/>
              <a:t>-3</a:t>
            </a:r>
            <a:r>
              <a:rPr lang="en-US" sz="2200" dirty="0" smtClean="0"/>
              <a:t>)</a:t>
            </a:r>
            <a:endParaRPr lang="en-US" sz="2200" baseline="30000" dirty="0" smtClean="0"/>
          </a:p>
          <a:p>
            <a:pPr>
              <a:buNone/>
            </a:pPr>
            <a:r>
              <a:rPr lang="en-US" sz="2200" dirty="0" smtClean="0"/>
              <a:t>Positive polarity</a:t>
            </a:r>
          </a:p>
          <a:p>
            <a:pPr>
              <a:buNone/>
            </a:pPr>
            <a:r>
              <a:rPr lang="en-US" sz="2200" dirty="0" smtClean="0">
                <a:sym typeface="Wingdings"/>
              </a:rPr>
              <a:t>  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Symbol" charset="2"/>
                <a:cs typeface="Symbol" charset="2"/>
              </a:rPr>
              <a:t>p</a:t>
            </a:r>
            <a:r>
              <a:rPr lang="en-US" sz="2200" dirty="0" smtClean="0"/>
              <a:t>/K discrimination from </a:t>
            </a:r>
            <a:r>
              <a:rPr lang="en-US" sz="2200" i="1" dirty="0" smtClean="0"/>
              <a:t>10</a:t>
            </a:r>
            <a:r>
              <a:rPr lang="en-US" sz="2200" i="1" baseline="30000" dirty="0" smtClean="0"/>
              <a:t>2</a:t>
            </a:r>
            <a:r>
              <a:rPr lang="en-US" sz="2200" dirty="0" smtClean="0"/>
              <a:t> (Hadronization) to </a:t>
            </a:r>
            <a:r>
              <a:rPr lang="en-US" sz="2200" i="1" dirty="0" smtClean="0"/>
              <a:t>10</a:t>
            </a:r>
            <a:r>
              <a:rPr lang="en-US" sz="2200" i="1" baseline="30000" dirty="0" smtClean="0"/>
              <a:t>4</a:t>
            </a:r>
            <a:r>
              <a:rPr lang="en-US" sz="2200" baseline="30000" dirty="0" smtClean="0"/>
              <a:t> </a:t>
            </a:r>
            <a:r>
              <a:rPr lang="en-US" sz="2200" dirty="0" smtClean="0"/>
              <a:t>(</a:t>
            </a:r>
            <a:r>
              <a:rPr lang="en-US" sz="2200" i="1" dirty="0" smtClean="0"/>
              <a:t>F</a:t>
            </a:r>
            <a:r>
              <a:rPr lang="en-US" sz="2200" i="1" baseline="-25000" dirty="0" smtClean="0">
                <a:latin typeface="Symbol" charset="2"/>
                <a:cs typeface="Symbol" charset="2"/>
              </a:rPr>
              <a:t>p</a:t>
            </a:r>
            <a:r>
              <a:rPr lang="en-US" sz="2200" i="1" dirty="0" smtClean="0"/>
              <a:t>-3</a:t>
            </a:r>
            <a:r>
              <a:rPr lang="en-US" sz="2200" dirty="0" smtClean="0"/>
              <a:t>,Pion Factorization, …)</a:t>
            </a:r>
            <a:endParaRPr lang="en-US" sz="2200" baseline="30000" dirty="0" smtClean="0"/>
          </a:p>
          <a:p>
            <a:pPr>
              <a:buNone/>
            </a:pPr>
            <a:r>
              <a:rPr lang="en-US" sz="2200" baseline="30000" dirty="0" smtClean="0"/>
              <a:t>  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K/p separation from </a:t>
            </a:r>
            <a:r>
              <a:rPr lang="en-US" sz="2200" i="1" dirty="0" smtClean="0"/>
              <a:t>10</a:t>
            </a:r>
            <a:r>
              <a:rPr lang="en-US" sz="2200" i="1" baseline="30000" dirty="0" smtClean="0"/>
              <a:t>2</a:t>
            </a:r>
            <a:r>
              <a:rPr lang="en-US" sz="2200" dirty="0" smtClean="0"/>
              <a:t> (Kaon Factorization) to </a:t>
            </a:r>
            <a:r>
              <a:rPr lang="en-US" sz="2200" i="1" dirty="0" smtClean="0"/>
              <a:t>10</a:t>
            </a:r>
            <a:r>
              <a:rPr lang="en-US" sz="2200" i="1" baseline="30000" dirty="0" smtClean="0"/>
              <a:t>3 </a:t>
            </a:r>
            <a:r>
              <a:rPr lang="en-US" sz="2200" dirty="0" smtClean="0"/>
              <a:t>(Color Transparency)</a:t>
            </a:r>
            <a:endParaRPr lang="en-US" sz="2200" i="1" baseline="30000" dirty="0" smtClean="0"/>
          </a:p>
          <a:p>
            <a:pPr lvl="1">
              <a:buNone/>
            </a:pPr>
            <a:endParaRPr lang="en-US" strike="sngStrike" dirty="0" smtClean="0"/>
          </a:p>
          <a:p>
            <a:pPr lvl="1">
              <a:buNone/>
            </a:pPr>
            <a:endParaRPr lang="en-US" strike="sngStri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Hall C Physics at 12 GeV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From Hall C pCDR, circa 2004: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Physics program envisioned for Hall C at 12 GeV builds on 6 GeV program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L-T separations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Meson electroproduction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Form factors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Inclusive reactions (esp. at </a:t>
            </a:r>
            <a:r>
              <a:rPr lang="en-US" sz="2400" i="1" dirty="0" smtClean="0"/>
              <a:t>x&gt;1)</a:t>
            </a:r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i="1" dirty="0" smtClean="0">
                <a:sym typeface="Wingdings"/>
              </a:rPr>
              <a:t> </a:t>
            </a:r>
            <a:r>
              <a:rPr lang="en-US" sz="2400" dirty="0" smtClean="0"/>
              <a:t>Color transparency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SHMS designed with these experiments in mind, but also flexible enough to handle physics/experiments we haven’t yet thought of.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 descr="LTexa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052763"/>
            <a:ext cx="3948113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730000"/>
                </a:solidFill>
              </a:rPr>
              <a:t>Rosenbluth Separation Experiments</a:t>
            </a:r>
            <a:endParaRPr lang="en-US" sz="3200" dirty="0">
              <a:solidFill>
                <a:srgbClr val="73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76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/>
              <a:t>4 L-T separation experiments approved so far</a:t>
            </a:r>
          </a:p>
          <a:p>
            <a:pPr algn="ctr">
              <a:spcAft>
                <a:spcPts val="600"/>
              </a:spcAft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E12-06-101: Measurement of the Charged Pion Form Factor to High Q</a:t>
            </a:r>
            <a:r>
              <a:rPr lang="en-US" baseline="30000" dirty="0" smtClean="0"/>
              <a:t>2 </a:t>
            </a:r>
            <a:r>
              <a:rPr lang="en-US" dirty="0" smtClean="0"/>
              <a:t>(Huber, Gaskell)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39933"/>
                </a:solidFill>
              </a:rPr>
              <a:t>E12-06-104: </a:t>
            </a:r>
            <a:r>
              <a:rPr lang="en-US" dirty="0" smtClean="0">
                <a:solidFill>
                  <a:srgbClr val="339933"/>
                </a:solidFill>
                <a:latin typeface="Arial" pitchFamily="34" charset="0"/>
                <a:ea typeface="ＭＳ Ｐゴシック" pitchFamily="28" charset="-128"/>
              </a:rPr>
              <a:t>Measurement of the Ratio R = </a:t>
            </a:r>
            <a:r>
              <a:rPr lang="en-US" dirty="0" smtClean="0">
                <a:solidFill>
                  <a:srgbClr val="339933"/>
                </a:solidFill>
                <a:latin typeface="Symbol" charset="2"/>
                <a:ea typeface="ＭＳ Ｐゴシック" pitchFamily="28" charset="-128"/>
                <a:cs typeface="Symbol" charset="2"/>
              </a:rPr>
              <a:t>s</a:t>
            </a:r>
            <a:r>
              <a:rPr lang="en-US" baseline="-25000" dirty="0" smtClean="0">
                <a:solidFill>
                  <a:srgbClr val="339933"/>
                </a:solidFill>
                <a:latin typeface="Arial" pitchFamily="34" charset="0"/>
                <a:ea typeface="ＭＳ Ｐゴシック" pitchFamily="28" charset="-128"/>
              </a:rPr>
              <a:t>L</a:t>
            </a:r>
            <a:r>
              <a:rPr lang="en-US" dirty="0" smtClean="0">
                <a:solidFill>
                  <a:srgbClr val="339933"/>
                </a:solidFill>
                <a:latin typeface="Arial" pitchFamily="34" charset="0"/>
                <a:ea typeface="ＭＳ Ｐゴシック" pitchFamily="28" charset="-128"/>
              </a:rPr>
              <a:t>/</a:t>
            </a:r>
            <a:r>
              <a:rPr lang="en-US" dirty="0" smtClean="0">
                <a:solidFill>
                  <a:srgbClr val="339933"/>
                </a:solidFill>
                <a:latin typeface="Symbol" charset="2"/>
                <a:ea typeface="ＭＳ Ｐゴシック" pitchFamily="28" charset="-128"/>
                <a:cs typeface="Symbol" charset="2"/>
              </a:rPr>
              <a:t>s</a:t>
            </a:r>
            <a:r>
              <a:rPr lang="en-US" baseline="-25000" dirty="0" smtClean="0">
                <a:solidFill>
                  <a:srgbClr val="339933"/>
                </a:solidFill>
                <a:latin typeface="Arial" pitchFamily="34" charset="0"/>
                <a:ea typeface="ＭＳ Ｐゴシック" pitchFamily="28" charset="-128"/>
              </a:rPr>
              <a:t>T</a:t>
            </a:r>
            <a:r>
              <a:rPr lang="en-US" dirty="0" smtClean="0">
                <a:solidFill>
                  <a:srgbClr val="339933"/>
                </a:solidFill>
                <a:latin typeface="Arial" pitchFamily="34" charset="0"/>
                <a:ea typeface="ＭＳ Ｐゴシック" pitchFamily="28" charset="-128"/>
              </a:rPr>
              <a:t> in Semi-Inclusive DIS (Bosted, Ent, Mkrtchyan)</a:t>
            </a:r>
          </a:p>
          <a:p>
            <a:pPr marL="342900" indent="-342900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178076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 startAt="3"/>
            </a:pPr>
            <a:r>
              <a:rPr lang="en-US" dirty="0" smtClean="0">
                <a:latin typeface="Arial" pitchFamily="34" charset="0"/>
                <a:ea typeface="ＭＳ Ｐゴシック" pitchFamily="28" charset="-128"/>
              </a:rPr>
              <a:t>E12-07-105: Scaling Study of the L-T Separated Pion Electroproduction Cross-Section at 11 GeV (Horn, Huber)</a:t>
            </a:r>
          </a:p>
          <a:p>
            <a:pPr marL="342900" lvl="0" indent="-342900">
              <a:buAutoNum type="arabicPeriod" startAt="3"/>
            </a:pPr>
            <a:endParaRPr lang="en-US" dirty="0" smtClean="0">
              <a:latin typeface="Arial" pitchFamily="34" charset="0"/>
              <a:ea typeface="ＭＳ Ｐゴシック" pitchFamily="28" charset="-128"/>
            </a:endParaRPr>
          </a:p>
          <a:p>
            <a:pPr marL="342900" lvl="0" indent="-342900"/>
            <a:r>
              <a:rPr lang="en-US" dirty="0" smtClean="0">
                <a:latin typeface="Arial" pitchFamily="34" charset="0"/>
                <a:ea typeface="ＭＳ Ｐゴシック" pitchFamily="28" charset="-128"/>
              </a:rPr>
              <a:t>4.	E12-09-011:</a:t>
            </a:r>
            <a:r>
              <a:rPr lang="en-US" dirty="0" smtClean="0"/>
              <a:t>Studies of the L-T Separated Kaon Electroproduction Cross Section from 5-11 GeV (Horn, Huber, Markowitz)</a:t>
            </a:r>
            <a:endParaRPr lang="en-US" dirty="0" smtClean="0">
              <a:latin typeface="Arial" pitchFamily="34" charset="0"/>
              <a:ea typeface="ＭＳ Ｐゴシック" pitchFamily="28" charset="-12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Rosenbluth Separations</a:t>
            </a:r>
            <a:endParaRPr lang="en-US" dirty="0">
              <a:solidFill>
                <a:srgbClr val="730000"/>
              </a:solidFill>
            </a:endParaRPr>
          </a:p>
        </p:txBody>
      </p:sp>
      <p:pic>
        <p:nvPicPr>
          <p:cNvPr id="5" name="Picture 6" descr="PionFormFactor_PR12-06-10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836613"/>
            <a:ext cx="45720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actorization_graph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73742"/>
            <a:ext cx="3810000" cy="37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6377" y="990600"/>
            <a:ext cx="3808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F</a:t>
            </a:r>
            <a:r>
              <a:rPr lang="en-US" sz="2000" i="1" baseline="-25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/>
              <a:t> – measure </a:t>
            </a:r>
            <a:r>
              <a:rPr lang="en-US" sz="2000" i="1" dirty="0" smtClean="0">
                <a:latin typeface="Symbol" charset="2"/>
                <a:cs typeface="Symbol" charset="2"/>
              </a:rPr>
              <a:t>s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to extract pion charged form factor, look for beginning of transition to asymptotic regime?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4387334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Scaling studies in pion/kaon electroproduction </a:t>
            </a:r>
            <a:r>
              <a:rPr lang="en-US" sz="2000" dirty="0" smtClean="0">
                <a:sym typeface="Wingdings"/>
              </a:rPr>
              <a:t> will examine Q</a:t>
            </a:r>
            <a:r>
              <a:rPr lang="en-US" sz="2000" baseline="30000" dirty="0" smtClean="0">
                <a:sym typeface="Wingdings"/>
              </a:rPr>
              <a:t>2</a:t>
            </a:r>
            <a:r>
              <a:rPr lang="en-US" sz="2000" dirty="0" smtClean="0">
                <a:sym typeface="Wingdings"/>
              </a:rPr>
              <a:t> dependence of </a:t>
            </a:r>
            <a:r>
              <a:rPr lang="en-US" sz="2000" i="1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000" i="1" baseline="-25000" dirty="0" smtClean="0">
                <a:sym typeface="Wingdings"/>
              </a:rPr>
              <a:t>L</a:t>
            </a:r>
            <a:r>
              <a:rPr lang="en-US" sz="2000" dirty="0" smtClean="0">
                <a:sym typeface="Wingdings"/>
              </a:rPr>
              <a:t> (size of </a:t>
            </a:r>
            <a:r>
              <a:rPr lang="en-US" sz="2000" i="1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000" i="1" baseline="-25000" dirty="0" smtClean="0">
                <a:sym typeface="Wingdings"/>
              </a:rPr>
              <a:t>L</a:t>
            </a:r>
            <a:r>
              <a:rPr lang="en-US" sz="2000" i="1" dirty="0" smtClean="0">
                <a:sym typeface="Wingdings"/>
              </a:rPr>
              <a:t>/</a:t>
            </a:r>
            <a:r>
              <a:rPr lang="en-US" sz="2000" i="1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000" i="1" baseline="-25000" dirty="0" smtClean="0">
                <a:sym typeface="Wingdings"/>
              </a:rPr>
              <a:t>T</a:t>
            </a:r>
            <a:r>
              <a:rPr lang="en-US" sz="2000" dirty="0" smtClean="0">
                <a:sym typeface="Wingdings"/>
              </a:rPr>
              <a:t>)</a:t>
            </a:r>
          </a:p>
          <a:p>
            <a:r>
              <a:rPr lang="en-US" sz="2000" dirty="0" smtClean="0">
                <a:sym typeface="Wingdings"/>
              </a:rPr>
              <a:t> critical test of factorization, highly relevant to 12 GeV GPD program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730000"/>
                </a:solidFill>
                <a:latin typeface="Symbol" charset="2"/>
                <a:cs typeface="Symbol" charset="2"/>
              </a:rPr>
              <a:t>s</a:t>
            </a:r>
            <a:r>
              <a:rPr lang="en-US" i="1" baseline="-25000" dirty="0" smtClean="0">
                <a:solidFill>
                  <a:srgbClr val="730000"/>
                </a:solidFill>
              </a:rPr>
              <a:t>L</a:t>
            </a:r>
            <a:r>
              <a:rPr lang="en-US" dirty="0" smtClean="0">
                <a:solidFill>
                  <a:srgbClr val="730000"/>
                </a:solidFill>
              </a:rPr>
              <a:t> Uncertainties</a:t>
            </a:r>
            <a:endParaRPr lang="en-US" dirty="0">
              <a:solidFill>
                <a:srgbClr val="730000"/>
              </a:solidFill>
            </a:endParaRPr>
          </a:p>
        </p:txBody>
      </p:sp>
      <p:pic>
        <p:nvPicPr>
          <p:cNvPr id="4" name="Picture 3" descr="dsigl_1percent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1447800"/>
            <a:ext cx="6270374" cy="4700016"/>
          </a:xfrm>
          <a:prstGeom prst="rect">
            <a:avLst/>
          </a:prstGeom>
        </p:spPr>
      </p:pic>
      <p:pic>
        <p:nvPicPr>
          <p:cNvPr id="5" name="Picture 4" descr="lt0.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553200" y="2411896"/>
            <a:ext cx="1219200" cy="636104"/>
          </a:xfrm>
          <a:prstGeom prst="rect">
            <a:avLst/>
          </a:prstGeom>
        </p:spPr>
      </p:pic>
      <p:pic>
        <p:nvPicPr>
          <p:cNvPr id="6" name="Picture 5" descr="lt10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616700" y="4617720"/>
            <a:ext cx="1155700" cy="640080"/>
          </a:xfrm>
          <a:prstGeom prst="rect">
            <a:avLst/>
          </a:prstGeom>
        </p:spPr>
      </p:pic>
      <p:pic>
        <p:nvPicPr>
          <p:cNvPr id="7" name="Picture 6" descr="lt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642100" y="3657600"/>
            <a:ext cx="977900" cy="640080"/>
          </a:xfrm>
          <a:prstGeom prst="rect">
            <a:avLst/>
          </a:prstGeom>
        </p:spPr>
      </p:pic>
      <p:pic>
        <p:nvPicPr>
          <p:cNvPr id="8" name="Picture 7" descr="dsig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52400" y="5334000"/>
            <a:ext cx="1524000" cy="83930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 bwMode="auto">
          <a:xfrm rot="10800000" flipV="1">
            <a:off x="5105400" y="2667000"/>
            <a:ext cx="14478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0800000" flipV="1">
            <a:off x="4800600" y="4038600"/>
            <a:ext cx="1752600" cy="76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>
            <a:off x="5715000" y="4876804"/>
            <a:ext cx="838200" cy="15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4" name="Picture 23" descr="sigl_uncert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864108" y="964692"/>
            <a:ext cx="7670292" cy="864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SHMS and L-T Separations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70019" y="990600"/>
            <a:ext cx="5372368" cy="39639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867400" y="914400"/>
            <a:ext cx="990600" cy="4114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6" charset="0"/>
              <a:ea typeface="Arial Unicode MS" pitchFamily="-106" charset="0"/>
              <a:cs typeface="Arial Unicode MS" pitchFamily="-10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1219200"/>
            <a:ext cx="3124200" cy="4678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of systematic errors crucial</a:t>
            </a:r>
          </a:p>
          <a:p>
            <a:endParaRPr lang="en-US" dirty="0" smtClean="0"/>
          </a:p>
          <a:p>
            <a:r>
              <a:rPr lang="en-US" dirty="0" smtClean="0"/>
              <a:t>SHMS designed with this in mind:</a:t>
            </a:r>
          </a:p>
          <a:p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ym typeface="Wingdings"/>
              </a:rPr>
              <a:t>Rigid carriage, attached to pivot  kinematics, pointing reproducible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ym typeface="Wingdings"/>
              </a:rPr>
              <a:t>QQQD optics solid angle defining w/collimator  good resolution, flat acceptance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ym typeface="Wingdings"/>
              </a:rPr>
              <a:t>“Clean” trigger to understand tracking efficiencies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144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1"/>
                </a:solidFill>
              </a:rPr>
              <a:t>E12-06-104: </a:t>
            </a:r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ea typeface="ＭＳ Ｐゴシック" pitchFamily="28" charset="-128"/>
              </a:rPr>
              <a:t>Measurement of the Ratio R = </a:t>
            </a:r>
            <a:r>
              <a:rPr lang="en-US" sz="1600" dirty="0" smtClean="0">
                <a:solidFill>
                  <a:schemeClr val="accent1"/>
                </a:solidFill>
                <a:latin typeface="Symbol" charset="2"/>
                <a:ea typeface="ＭＳ Ｐゴシック" pitchFamily="28" charset="-128"/>
                <a:cs typeface="Symbol" charset="2"/>
              </a:rPr>
              <a:t>s</a:t>
            </a:r>
            <a:r>
              <a:rPr lang="en-US" sz="1600" baseline="-25000" dirty="0" smtClean="0">
                <a:solidFill>
                  <a:schemeClr val="accent1"/>
                </a:solidFill>
                <a:latin typeface="Arial" pitchFamily="34" charset="0"/>
                <a:ea typeface="ＭＳ Ｐゴシック" pitchFamily="28" charset="-128"/>
              </a:rPr>
              <a:t>L</a:t>
            </a:r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ea typeface="ＭＳ Ｐゴシック" pitchFamily="28" charset="-128"/>
              </a:rPr>
              <a:t>/</a:t>
            </a:r>
            <a:r>
              <a:rPr lang="en-US" sz="1600" dirty="0" smtClean="0">
                <a:solidFill>
                  <a:schemeClr val="accent1"/>
                </a:solidFill>
                <a:latin typeface="Symbol" charset="2"/>
                <a:ea typeface="ＭＳ Ｐゴシック" pitchFamily="28" charset="-128"/>
                <a:cs typeface="Symbol" charset="2"/>
              </a:rPr>
              <a:t>s</a:t>
            </a:r>
            <a:r>
              <a:rPr lang="en-US" sz="1600" baseline="-25000" dirty="0" smtClean="0">
                <a:solidFill>
                  <a:schemeClr val="accent1"/>
                </a:solidFill>
                <a:latin typeface="Arial" pitchFamily="34" charset="0"/>
                <a:ea typeface="ＭＳ Ｐゴシック" pitchFamily="28" charset="-128"/>
              </a:rPr>
              <a:t>T</a:t>
            </a:r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ea typeface="ＭＳ Ｐゴシック" pitchFamily="28" charset="-128"/>
              </a:rPr>
              <a:t> in Semi-Inclusive DIS (Bosted, Ent, Mkrtchyan)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" pitchFamily="34" charset="0"/>
                <a:ea typeface="ＭＳ Ｐゴシック" pitchFamily="28" charset="-128"/>
              </a:rPr>
              <a:t>E12-07-101: Hadronization in Nuclei by Deep Inelastic Electron Scattering (Norum, Wang, Chen, Lu)</a:t>
            </a:r>
          </a:p>
          <a:p>
            <a:pPr marL="342900" lvl="0" indent="-342900"/>
            <a:r>
              <a:rPr lang="en-US" sz="1600" dirty="0" smtClean="0">
                <a:latin typeface="Arial" pitchFamily="34" charset="0"/>
                <a:ea typeface="ＭＳ Ｐゴシック" pitchFamily="28" charset="-128"/>
              </a:rPr>
              <a:t>3.	PR12-09-017: Transverse Momentum Dependence of Semi-inclusive Pion Production (Bosted, Ent, Mkrtchyan)</a:t>
            </a:r>
          </a:p>
          <a:p>
            <a:pPr marL="342900" lvl="0" indent="-342900"/>
            <a:r>
              <a:rPr lang="en-US" sz="1600" dirty="0" smtClean="0">
                <a:latin typeface="Arial" pitchFamily="34" charset="0"/>
                <a:ea typeface="ＭＳ Ｐゴシック" pitchFamily="28" charset="-128"/>
              </a:rPr>
              <a:t>4.	PR12-09-102: </a:t>
            </a:r>
            <a:r>
              <a:rPr lang="en-US" sz="1600" dirty="0" smtClean="0"/>
              <a:t>Precise Measurement of  </a:t>
            </a:r>
            <a:r>
              <a:rPr lang="en-US" sz="1600" dirty="0" smtClean="0">
                <a:latin typeface="Symbol" charset="2"/>
                <a:cs typeface="Symbol" charset="2"/>
              </a:rPr>
              <a:t>p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/</a:t>
            </a:r>
            <a:r>
              <a:rPr lang="en-US" sz="1600" dirty="0" smtClean="0">
                <a:latin typeface="Symbol" charset="2"/>
                <a:cs typeface="Symbol" charset="2"/>
              </a:rPr>
              <a:t>p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Ratios in Semi–inclusive Deep Inelastic Scattering: Charge Symmetry Violating Quark Distributions (Hafidi, Dutta, Gaskell)</a:t>
            </a:r>
            <a:endParaRPr lang="en-US" sz="1600" dirty="0" smtClean="0"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Semi-inclusive Measurements</a:t>
            </a:r>
            <a:endParaRPr lang="en-US" dirty="0">
              <a:solidFill>
                <a:srgbClr val="730000"/>
              </a:solidFill>
            </a:endParaRPr>
          </a:p>
        </p:txBody>
      </p:sp>
      <p:pic>
        <p:nvPicPr>
          <p:cNvPr id="11" name="Picture 10" descr="sid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0"/>
            <a:ext cx="2960688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0" y="3581400"/>
            <a:ext cx="4724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R=</a:t>
            </a:r>
            <a:r>
              <a:rPr lang="en-US" i="1" dirty="0" smtClean="0">
                <a:latin typeface="Symbol" charset="2"/>
                <a:cs typeface="Symbol" charset="2"/>
              </a:rPr>
              <a:t>s</a:t>
            </a:r>
            <a:r>
              <a:rPr lang="en-US" i="1" baseline="-25000" dirty="0" smtClean="0"/>
              <a:t>L</a:t>
            </a:r>
            <a:r>
              <a:rPr lang="en-US" i="1" dirty="0" smtClean="0"/>
              <a:t>/</a:t>
            </a:r>
            <a:r>
              <a:rPr lang="en-US" i="1" dirty="0" smtClean="0">
                <a:latin typeface="Symbol" charset="2"/>
                <a:cs typeface="Symbol" charset="2"/>
              </a:rPr>
              <a:t>s</a:t>
            </a:r>
            <a:r>
              <a:rPr lang="en-US" i="1" baseline="-25000" dirty="0" smtClean="0"/>
              <a:t>T</a:t>
            </a:r>
            <a:r>
              <a:rPr lang="en-US" dirty="0" smtClean="0"/>
              <a:t> in semi-inclusive DIS will test assumptions regarding equivalence of </a:t>
            </a:r>
            <a:r>
              <a:rPr lang="en-US" i="1" dirty="0" smtClean="0"/>
              <a:t>R</a:t>
            </a:r>
            <a:r>
              <a:rPr lang="en-US" dirty="0" smtClean="0"/>
              <a:t> in semi-inclusive and inclusive DIS </a:t>
            </a:r>
            <a:r>
              <a:rPr lang="en-US" dirty="0" smtClean="0">
                <a:sym typeface="Wingdings"/>
              </a:rPr>
              <a:t> precision goal is relatively modest, but </a:t>
            </a:r>
            <a:r>
              <a:rPr lang="en-US" i="1" dirty="0" smtClean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 is small, so systematic error control still important</a:t>
            </a:r>
          </a:p>
          <a:p>
            <a:r>
              <a:rPr lang="en-US" dirty="0" smtClean="0">
                <a:sym typeface="Wingdings"/>
              </a:rPr>
              <a:t> Has important implications for extraction of polarized, unpolarized PDFs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v_proj_better_final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7755" r="6667" b="4468"/>
              <a:stretch>
                <a:fillRect/>
              </a:stretch>
            </p:blipFill>
          </mc:Choice>
          <mc:Fallback>
            <p:blipFill>
              <a:blip r:embed="rId4"/>
              <a:srcRect t="7755" r="6667" b="4468"/>
              <a:stretch>
                <a:fillRect/>
              </a:stretch>
            </p:blipFill>
          </mc:Fallback>
        </mc:AlternateContent>
        <p:spPr>
          <a:xfrm>
            <a:off x="5562600" y="838200"/>
            <a:ext cx="3352800" cy="3153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 bwMode="auto">
          <a:xfrm>
            <a:off x="5257800" y="990600"/>
            <a:ext cx="1565275" cy="381000"/>
          </a:xfrm>
          <a:prstGeom prst="rect">
            <a:avLst/>
          </a:prstGeom>
          <a:solidFill>
            <a:srgbClr val="91F5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Semi-inclusive Measurements</a:t>
            </a:r>
            <a:endParaRPr lang="en-US" dirty="0">
              <a:solidFill>
                <a:srgbClr val="730000"/>
              </a:solidFill>
            </a:endParaRP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5257800" y="1066800"/>
          <a:ext cx="1565275" cy="307975"/>
        </p:xfrm>
        <a:graphic>
          <a:graphicData uri="http://schemas.openxmlformats.org/presentationml/2006/ole">
            <p:oleObj spid="_x0000_s77826" name="Equation" r:id="rId5" imgW="838200" imgH="165100" progId="Equation.3">
              <p:embed/>
            </p:oleObj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 b="51456"/>
          <a:stretch>
            <a:fillRect/>
          </a:stretch>
        </p:blipFill>
        <p:spPr bwMode="auto">
          <a:xfrm>
            <a:off x="609600" y="441960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52400" y="3849469"/>
            <a:ext cx="51054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latin typeface="Symbol" pitchFamily="-112" charset="2"/>
              </a:rPr>
              <a:t>m</a:t>
            </a:r>
            <a:r>
              <a:rPr lang="en-US" baseline="-25000" dirty="0" smtClean="0"/>
              <a:t>+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~ width of D</a:t>
            </a:r>
            <a:r>
              <a:rPr lang="en-US" baseline="30000" dirty="0" smtClean="0"/>
              <a:t>+</a:t>
            </a:r>
            <a:r>
              <a:rPr lang="en-US" dirty="0" smtClean="0"/>
              <a:t>(z,p</a:t>
            </a:r>
            <a:r>
              <a:rPr lang="en-US" baseline="-25000" dirty="0" smtClean="0"/>
              <a:t>t</a:t>
            </a:r>
            <a:r>
              <a:rPr lang="en-US" dirty="0" smtClean="0"/>
              <a:t>),  (</a:t>
            </a:r>
            <a:r>
              <a:rPr lang="en-US" dirty="0" smtClean="0">
                <a:latin typeface="Symbol" pitchFamily="-112" charset="2"/>
              </a:rPr>
              <a:t>m</a:t>
            </a:r>
            <a:r>
              <a:rPr lang="en-US" baseline="-25000" dirty="0" smtClean="0">
                <a:latin typeface="Symbol" pitchFamily="-112" charset="2"/>
              </a:rPr>
              <a:t>-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~ width of D</a:t>
            </a:r>
            <a:r>
              <a:rPr lang="en-US" baseline="30000" dirty="0" smtClean="0"/>
              <a:t>-</a:t>
            </a:r>
            <a:r>
              <a:rPr lang="en-US" dirty="0" smtClean="0"/>
              <a:t>(z,p</a:t>
            </a:r>
            <a:r>
              <a:rPr lang="en-US" baseline="-25000" dirty="0" smtClean="0"/>
              <a:t>t</a:t>
            </a:r>
            <a:r>
              <a:rPr lang="en-US" dirty="0" smtClean="0"/>
              <a:t>),</a:t>
            </a:r>
          </a:p>
          <a:p>
            <a:r>
              <a:rPr lang="en-US" dirty="0" smtClean="0"/>
              <a:t> (</a:t>
            </a:r>
            <a:r>
              <a:rPr lang="en-US" dirty="0" smtClean="0">
                <a:latin typeface="Symbol" pitchFamily="-112" charset="2"/>
              </a:rPr>
              <a:t>m</a:t>
            </a:r>
            <a:r>
              <a:rPr lang="en-US" baseline="-25000" dirty="0" smtClean="0"/>
              <a:t>u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~ width of  u(x,k</a:t>
            </a:r>
            <a:r>
              <a:rPr lang="en-US" baseline="-25000" dirty="0" smtClean="0"/>
              <a:t>t</a:t>
            </a:r>
            <a:r>
              <a:rPr lang="en-US" dirty="0" smtClean="0"/>
              <a:t>), </a:t>
            </a:r>
            <a:r>
              <a:rPr lang="en-US" baseline="30000" dirty="0" smtClean="0"/>
              <a:t>  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-112" charset="2"/>
              </a:rPr>
              <a:t>m</a:t>
            </a:r>
            <a:r>
              <a:rPr lang="en-US" baseline="-25000" dirty="0" smtClean="0"/>
              <a:t>d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~ width of  d(x,k</a:t>
            </a:r>
            <a:r>
              <a:rPr lang="en-US" baseline="-25000" dirty="0" smtClean="0"/>
              <a:t>t</a:t>
            </a:r>
            <a:r>
              <a:rPr lang="en-US" dirty="0" smtClean="0"/>
              <a:t>) 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1" y="914400"/>
            <a:ext cx="5105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experiments will make precise measurements of charged pion ratios (</a:t>
            </a:r>
            <a:r>
              <a:rPr lang="en-US" i="1" dirty="0" smtClean="0"/>
              <a:t>Y</a:t>
            </a:r>
            <a:r>
              <a:rPr lang="en-US" i="1" baseline="-25000" dirty="0" smtClean="0">
                <a:latin typeface="Symbol" charset="2"/>
                <a:cs typeface="Symbol" charset="2"/>
              </a:rPr>
              <a:t>p</a:t>
            </a:r>
            <a:r>
              <a:rPr lang="en-US" i="1" baseline="-25000" dirty="0" smtClean="0"/>
              <a:t>+</a:t>
            </a:r>
            <a:r>
              <a:rPr lang="en-US" i="1" dirty="0" smtClean="0"/>
              <a:t>/Y</a:t>
            </a:r>
            <a:r>
              <a:rPr lang="en-US" i="1" baseline="-25000" dirty="0" smtClean="0">
                <a:latin typeface="Symbol" charset="2"/>
                <a:cs typeface="Symbol" charset="2"/>
              </a:rPr>
              <a:t>p</a:t>
            </a:r>
            <a:r>
              <a:rPr lang="en-US" i="1" baseline="-25000" dirty="0" smtClean="0"/>
              <a:t>-</a:t>
            </a:r>
            <a:r>
              <a:rPr lang="en-US" dirty="0" smtClean="0"/>
              <a:t>)</a:t>
            </a:r>
          </a:p>
          <a:p>
            <a:pPr>
              <a:buFont typeface="Wingdings" pitchFamily="-112" charset="2"/>
              <a:buChar char="à"/>
            </a:pPr>
            <a:r>
              <a:rPr lang="en-US" dirty="0" smtClean="0">
                <a:sym typeface="Wingdings"/>
              </a:rPr>
              <a:t>Place constraints on charge symmetry violating quark distributions</a:t>
            </a:r>
          </a:p>
          <a:p>
            <a:pPr>
              <a:buFont typeface="Wingdings" pitchFamily="-112" charset="2"/>
              <a:buChar char="à"/>
            </a:pPr>
            <a:r>
              <a:rPr lang="en-US" dirty="0" smtClean="0">
                <a:sym typeface="Wingdings"/>
              </a:rPr>
              <a:t>Measure P</a:t>
            </a:r>
            <a:r>
              <a:rPr lang="en-US" baseline="-25000" dirty="0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 dependence of yield ratio to gain access to intrinsic k</a:t>
            </a:r>
            <a:r>
              <a:rPr lang="en-US" baseline="-25000" dirty="0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 of quarks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2762073"/>
            <a:ext cx="4648200" cy="92333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ym typeface="Wingdings"/>
              </a:rPr>
              <a:t>Want to measure yield ratio at 1% level – only possible with magnetic spectrometers  identical acceptance for both polarities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Inclusive Measurements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E12-06-105: Inclusive Scattering from Nuclei at x &gt; 1 in the quasielastic and deeply inelastic regimes (Arrington, Day)</a:t>
            </a:r>
            <a:endParaRPr lang="en-US" sz="1600" i="1" dirty="0" smtClean="0">
              <a:latin typeface="Arial" pitchFamily="34" charset="0"/>
              <a:ea typeface="ＭＳ Ｐゴシック" pitchFamily="28" charset="-128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" pitchFamily="34" charset="0"/>
                <a:ea typeface="ＭＳ Ｐゴシック" pitchFamily="28" charset="-128"/>
              </a:rPr>
              <a:t>E12-06-110: </a:t>
            </a:r>
            <a:r>
              <a:rPr lang="en-US" sz="1600" dirty="0" smtClean="0"/>
              <a:t>Measurement of Neutron Spin Asymmetry A</a:t>
            </a:r>
            <a:r>
              <a:rPr lang="en-US" sz="1600" baseline="-25000" dirty="0" smtClean="0"/>
              <a:t>1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 in the Valence Quark Region using an 11 GeV Beam and a Polarized 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He Target in Hall C (Chen, Zheng, Meziani, Cates)</a:t>
            </a:r>
            <a:endParaRPr lang="en-US" sz="1600" dirty="0" smtClean="0">
              <a:latin typeface="Arial" pitchFamily="34" charset="0"/>
              <a:ea typeface="ＭＳ Ｐゴシック" pitchFamily="28" charset="-128"/>
            </a:endParaRPr>
          </a:p>
          <a:p>
            <a:pPr marL="342900" lvl="0" indent="-342900"/>
            <a:r>
              <a:rPr lang="en-US" sz="1600" dirty="0" smtClean="0">
                <a:latin typeface="Arial" pitchFamily="34" charset="0"/>
                <a:ea typeface="ＭＳ Ｐゴシック" pitchFamily="28" charset="-128"/>
              </a:rPr>
              <a:t>3.	E12-06-121: </a:t>
            </a:r>
            <a:r>
              <a:rPr lang="en-US" sz="1600" dirty="0" smtClean="0"/>
              <a:t>A Path to “Color Polarizabilities” in the Neutron: A Precision Measurement of the Neutron g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and 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at High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in Hall C (Korsch, Meziani, Sawatzky, Averett)</a:t>
            </a:r>
            <a:endParaRPr lang="en-US" sz="1600" dirty="0" smtClean="0">
              <a:latin typeface="Arial" pitchFamily="34" charset="0"/>
              <a:ea typeface="ＭＳ Ｐゴシック" pitchFamily="28" charset="-128"/>
            </a:endParaRPr>
          </a:p>
          <a:p>
            <a:pPr marL="342900" lvl="0" indent="-342900"/>
            <a:r>
              <a:rPr lang="en-US" sz="1600" dirty="0" smtClean="0">
                <a:latin typeface="Arial" pitchFamily="34" charset="0"/>
                <a:ea typeface="ＭＳ Ｐゴシック" pitchFamily="28" charset="-128"/>
              </a:rPr>
              <a:t>4.	E12-07-102: </a:t>
            </a:r>
            <a:r>
              <a:rPr lang="en-US" sz="1600" dirty="0" smtClean="0"/>
              <a:t>Precision Measurement of the Parity-Violating Asymmetry in Deep Inelastic Scattering oﬀ Deuterium using Baseline 12 GeV Equipment in Hall C (Reimer, Paschke, Zheng)</a:t>
            </a:r>
            <a:endParaRPr lang="en-US" sz="1600" dirty="0" smtClean="0"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138" y="3048000"/>
            <a:ext cx="3034862" cy="3200400"/>
          </a:xfrm>
          <a:prstGeom prst="rect">
            <a:avLst/>
          </a:prstGeom>
        </p:spPr>
      </p:pic>
      <p:pic>
        <p:nvPicPr>
          <p:cNvPr id="6" name="Picture 6" descr="x&gt;1_PR12-06-10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" y="3665537"/>
            <a:ext cx="4011613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8"/>
          <p:cNvSpPr>
            <a:spLocks noChangeArrowheads="1"/>
          </p:cNvSpPr>
          <p:nvPr/>
        </p:nvSpPr>
        <p:spPr bwMode="auto">
          <a:xfrm>
            <a:off x="1042987" y="3906837"/>
            <a:ext cx="1341438" cy="971550"/>
          </a:xfrm>
          <a:custGeom>
            <a:avLst/>
            <a:gdLst>
              <a:gd name="T0" fmla="*/ 165682 w 1340481"/>
              <a:gd name="T1" fmla="*/ 616691 h 972695"/>
              <a:gd name="T2" fmla="*/ 885887 w 1340481"/>
              <a:gd name="T3" fmla="*/ 18281 h 972695"/>
              <a:gd name="T4" fmla="*/ 1230775 w 1340481"/>
              <a:gd name="T5" fmla="*/ 506983 h 972695"/>
              <a:gd name="T6" fmla="*/ 175824 w 1340481"/>
              <a:gd name="T7" fmla="*/ 945815 h 972695"/>
              <a:gd name="T8" fmla="*/ 165682 w 1340481"/>
              <a:gd name="T9" fmla="*/ 616691 h 9726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0481"/>
              <a:gd name="T16" fmla="*/ 0 h 972695"/>
              <a:gd name="T17" fmla="*/ 1340481 w 1340481"/>
              <a:gd name="T18" fmla="*/ 972695 h 9726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0481" h="972695">
                <a:moveTo>
                  <a:pt x="164620" y="623263"/>
                </a:moveTo>
                <a:cubicBezTo>
                  <a:pt x="282206" y="467027"/>
                  <a:pt x="703837" y="36959"/>
                  <a:pt x="880216" y="18479"/>
                </a:cubicBezTo>
                <a:cubicBezTo>
                  <a:pt x="1056595" y="0"/>
                  <a:pt x="1340481" y="356150"/>
                  <a:pt x="1222895" y="512386"/>
                </a:cubicBezTo>
                <a:cubicBezTo>
                  <a:pt x="1105309" y="668622"/>
                  <a:pt x="349398" y="939095"/>
                  <a:pt x="174699" y="955895"/>
                </a:cubicBezTo>
                <a:cubicBezTo>
                  <a:pt x="0" y="972695"/>
                  <a:pt x="47034" y="779499"/>
                  <a:pt x="164620" y="623263"/>
                </a:cubicBezTo>
                <a:close/>
              </a:path>
            </a:pathLst>
          </a:custGeom>
          <a:solidFill>
            <a:srgbClr val="FF6600">
              <a:alpha val="30980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dirty="0"/>
          </a:p>
        </p:txBody>
      </p:sp>
      <p:sp>
        <p:nvSpPr>
          <p:cNvPr id="8" name="Freeform 9"/>
          <p:cNvSpPr>
            <a:spLocks noChangeArrowheads="1"/>
          </p:cNvSpPr>
          <p:nvPr/>
        </p:nvSpPr>
        <p:spPr bwMode="auto">
          <a:xfrm>
            <a:off x="1009650" y="4438650"/>
            <a:ext cx="3714750" cy="1270000"/>
          </a:xfrm>
          <a:custGeom>
            <a:avLst/>
            <a:gdLst>
              <a:gd name="T0" fmla="*/ 198297 w 3714576"/>
              <a:gd name="T1" fmla="*/ 433284 h 1270047"/>
              <a:gd name="T2" fmla="*/ 1378022 w 3714576"/>
              <a:gd name="T3" fmla="*/ 0 h 1270047"/>
              <a:gd name="T4" fmla="*/ 1606712 w 3714576"/>
              <a:gd name="T5" fmla="*/ 228528 h 1270047"/>
              <a:gd name="T6" fmla="*/ 3596286 w 3714576"/>
              <a:gd name="T7" fmla="*/ 937100 h 1270047"/>
              <a:gd name="T8" fmla="*/ 2325819 w 3714576"/>
              <a:gd name="T9" fmla="*/ 1178933 h 1270047"/>
              <a:gd name="T10" fmla="*/ 984778 w 3714576"/>
              <a:gd name="T11" fmla="*/ 1148711 h 1270047"/>
              <a:gd name="T12" fmla="*/ 1337689 w 3714576"/>
              <a:gd name="T13" fmla="*/ 453435 h 1270047"/>
              <a:gd name="T14" fmla="*/ 188219 w 3714576"/>
              <a:gd name="T15" fmla="*/ 665037 h 1270047"/>
              <a:gd name="T16" fmla="*/ 198297 w 3714576"/>
              <a:gd name="T17" fmla="*/ 433284 h 12700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14576"/>
              <a:gd name="T28" fmla="*/ 0 h 1270047"/>
              <a:gd name="T29" fmla="*/ 3714576 w 3714576"/>
              <a:gd name="T30" fmla="*/ 1270047 h 12700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14576" h="1270047">
                <a:moveTo>
                  <a:pt x="198216" y="433428"/>
                </a:moveTo>
                <a:cubicBezTo>
                  <a:pt x="396432" y="322551"/>
                  <a:pt x="799165" y="94343"/>
                  <a:pt x="1377437" y="0"/>
                </a:cubicBezTo>
                <a:lnTo>
                  <a:pt x="1606037" y="228600"/>
                </a:lnTo>
                <a:cubicBezTo>
                  <a:pt x="1975593" y="384836"/>
                  <a:pt x="3474974" y="778960"/>
                  <a:pt x="3594775" y="937415"/>
                </a:cubicBezTo>
                <a:cubicBezTo>
                  <a:pt x="3714576" y="1095870"/>
                  <a:pt x="2759914" y="1144050"/>
                  <a:pt x="2324845" y="1179329"/>
                </a:cubicBezTo>
                <a:cubicBezTo>
                  <a:pt x="1889777" y="1214608"/>
                  <a:pt x="1148984" y="1270047"/>
                  <a:pt x="984364" y="1149090"/>
                </a:cubicBezTo>
                <a:cubicBezTo>
                  <a:pt x="819744" y="1028133"/>
                  <a:pt x="1469826" y="534226"/>
                  <a:pt x="1337122" y="453588"/>
                </a:cubicBezTo>
                <a:cubicBezTo>
                  <a:pt x="1204418" y="372950"/>
                  <a:pt x="374596" y="670302"/>
                  <a:pt x="188138" y="665262"/>
                </a:cubicBezTo>
                <a:cubicBezTo>
                  <a:pt x="1680" y="660222"/>
                  <a:pt x="0" y="544305"/>
                  <a:pt x="198216" y="433428"/>
                </a:cubicBezTo>
                <a:close/>
              </a:path>
            </a:pathLst>
          </a:custGeom>
          <a:solidFill>
            <a:srgbClr val="66FF99">
              <a:alpha val="36078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dirty="0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881187" y="3890962"/>
            <a:ext cx="593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/>
              <a:t>HMS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795587" y="4808537"/>
            <a:ext cx="693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/>
              <a:t>SHMS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6637" y="3722171"/>
            <a:ext cx="1717763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x&gt;1 kinematics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SHMS and polarized </a:t>
            </a:r>
            <a:r>
              <a:rPr lang="en-US" baseline="30000" dirty="0" smtClean="0">
                <a:solidFill>
                  <a:srgbClr val="730000"/>
                </a:solidFill>
              </a:rPr>
              <a:t>3</a:t>
            </a:r>
            <a:r>
              <a:rPr lang="en-US" dirty="0" smtClean="0">
                <a:solidFill>
                  <a:srgbClr val="730000"/>
                </a:solidFill>
              </a:rPr>
              <a:t>He </a:t>
            </a:r>
            <a:endParaRPr lang="en-US" dirty="0">
              <a:solidFill>
                <a:srgbClr val="730000"/>
              </a:solidFill>
            </a:endParaRPr>
          </a:p>
        </p:txBody>
      </p:sp>
      <p:pic>
        <p:nvPicPr>
          <p:cNvPr id="5" name="Picture 3" descr="ColPolariz_PR12-06-12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00400"/>
            <a:ext cx="41910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113472"/>
            <a:ext cx="4800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Polarized </a:t>
            </a:r>
            <a:r>
              <a:rPr lang="en-US" baseline="30000" dirty="0" smtClean="0"/>
              <a:t>3</a:t>
            </a:r>
            <a:r>
              <a:rPr lang="en-US" dirty="0" smtClean="0"/>
              <a:t>He targets must be long (40 cm) to overcome relatively low density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ym typeface="Wingdings"/>
              </a:rPr>
              <a:t> large </a:t>
            </a:r>
            <a:r>
              <a:rPr lang="en-US" i="1" dirty="0" smtClean="0">
                <a:sym typeface="Wingdings"/>
              </a:rPr>
              <a:t>Y</a:t>
            </a:r>
            <a:r>
              <a:rPr lang="en-US" i="1" baseline="-25000" dirty="0" smtClean="0">
                <a:sym typeface="Wingdings"/>
              </a:rPr>
              <a:t>target</a:t>
            </a:r>
            <a:r>
              <a:rPr lang="en-US" dirty="0" smtClean="0">
                <a:sym typeface="Wingdings"/>
              </a:rPr>
              <a:t> acceptance of SHMS (30 cm at 90 degrees) a bonus for these kinds of measurements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495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HMS/SHMS provides flat 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dirty="0" smtClean="0"/>
              <a:t> coverage </a:t>
            </a:r>
            <a:r>
              <a:rPr lang="en-US" i="1" dirty="0" smtClean="0"/>
              <a:t>for x=0.4 to 1</a:t>
            </a:r>
            <a:r>
              <a:rPr lang="en-US" i="1" baseline="30000" dirty="0" smtClean="0"/>
              <a:t> </a:t>
            </a:r>
            <a:r>
              <a:rPr lang="en-US" dirty="0" smtClean="0">
                <a:sym typeface="Wingdings"/>
              </a:rPr>
              <a:t> well suited for extracting </a:t>
            </a:r>
            <a:r>
              <a:rPr lang="en-US" i="1" dirty="0" smtClean="0">
                <a:sym typeface="Wingdings"/>
              </a:rPr>
              <a:t>d</a:t>
            </a:r>
            <a:r>
              <a:rPr lang="en-US" i="1" baseline="-25000" dirty="0" smtClean="0">
                <a:sym typeface="Wingdings"/>
              </a:rPr>
              <a:t>2</a:t>
            </a:r>
            <a:r>
              <a:rPr lang="en-US" i="1" dirty="0" smtClean="0">
                <a:sym typeface="Wingdings"/>
              </a:rPr>
              <a:t>(Q</a:t>
            </a:r>
            <a:r>
              <a:rPr lang="en-US" i="1" baseline="30000" dirty="0" smtClean="0">
                <a:sym typeface="Wingdings"/>
              </a:rPr>
              <a:t>2</a:t>
            </a:r>
            <a:r>
              <a:rPr lang="en-US" i="1" dirty="0" smtClean="0">
                <a:sym typeface="Wingdings"/>
              </a:rPr>
              <a:t>)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3276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E12-06-121: Measurements of </a:t>
            </a:r>
            <a:r>
              <a:rPr lang="en-US" i="1" dirty="0" smtClean="0"/>
              <a:t>g</a:t>
            </a:r>
            <a:r>
              <a:rPr lang="en-US" i="1" baseline="-25000" dirty="0" smtClean="0"/>
              <a:t>2</a:t>
            </a:r>
            <a:r>
              <a:rPr lang="en-US" dirty="0" smtClean="0"/>
              <a:t> and </a:t>
            </a:r>
            <a:r>
              <a:rPr lang="en-US" i="1" dirty="0" smtClean="0"/>
              <a:t>d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44898" y="3733800"/>
            <a:ext cx="4270502" cy="537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 l="46806" t="7201" r="6001" b="51606"/>
          <a:stretch>
            <a:fillRect/>
          </a:stretch>
        </p:blipFill>
        <p:spPr>
          <a:xfrm>
            <a:off x="5548746" y="838200"/>
            <a:ext cx="2452254" cy="21403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2895600"/>
            <a:ext cx="148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SHMS </a:t>
            </a:r>
            <a:r>
              <a:rPr lang="en-US" i="1" dirty="0" smtClean="0"/>
              <a:t>Y</a:t>
            </a:r>
            <a:r>
              <a:rPr lang="en-US" i="1" baseline="-25000" dirty="0" smtClean="0"/>
              <a:t>target</a:t>
            </a:r>
            <a:endParaRPr lang="en-US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Form Factors, nuclei</a:t>
            </a:r>
            <a:endParaRPr lang="en-US" dirty="0">
              <a:solidFill>
                <a:srgbClr val="73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E12-09-001: G</a:t>
            </a:r>
            <a:r>
              <a:rPr lang="en-US" sz="1600" baseline="-25000" dirty="0" smtClean="0"/>
              <a:t>Ep</a:t>
            </a:r>
            <a:r>
              <a:rPr lang="en-US" sz="1600" dirty="0" smtClean="0"/>
              <a:t>/G</a:t>
            </a:r>
            <a:r>
              <a:rPr lang="en-US" sz="1600" baseline="-25000" dirty="0" smtClean="0"/>
              <a:t>Mp</a:t>
            </a:r>
            <a:r>
              <a:rPr lang="en-US" sz="1600" dirty="0" smtClean="0"/>
              <a:t> with an 11 GeV electron beam (Brash, Jones, Punjabi, Perdrisat)</a:t>
            </a:r>
            <a:endParaRPr lang="en-US" sz="1600" i="1" dirty="0" smtClean="0">
              <a:latin typeface="Arial" pitchFamily="34" charset="0"/>
              <a:ea typeface="ＭＳ Ｐゴシック" pitchFamily="28" charset="-128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" pitchFamily="34" charset="0"/>
                <a:ea typeface="ＭＳ Ｐゴシック" pitchFamily="28" charset="-128"/>
              </a:rPr>
              <a:t>E12-09-006:</a:t>
            </a:r>
            <a:r>
              <a:rPr lang="en-US" sz="1600" dirty="0" smtClean="0"/>
              <a:t>The Neutron Electric Form Factor at Q2 up to 7 (GeV/c)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from the Reaction 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H(\vec{e}, e′\vec{n})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H via Recoil Polarimetry (Anderson, Arrington, Kowalski, Madey, Plaster, Semenov)</a:t>
            </a:r>
            <a:endParaRPr lang="en-US" sz="1600" dirty="0" smtClean="0">
              <a:latin typeface="Arial" pitchFamily="34" charset="0"/>
              <a:ea typeface="ＭＳ Ｐゴシック" pitchFamily="28" charset="-128"/>
            </a:endParaRPr>
          </a:p>
          <a:p>
            <a:pPr marL="342900" lvl="0" indent="-342900"/>
            <a:r>
              <a:rPr lang="en-US" sz="1600" dirty="0" smtClean="0">
                <a:latin typeface="Arial" pitchFamily="34" charset="0"/>
                <a:ea typeface="ＭＳ Ｐゴシック" pitchFamily="28" charset="-128"/>
              </a:rPr>
              <a:t>3.	E12-07-106:</a:t>
            </a:r>
            <a:r>
              <a:rPr lang="en-US" sz="1600" dirty="0" smtClean="0"/>
              <a:t>The A-Dependence of J/</a:t>
            </a:r>
            <a:r>
              <a:rPr lang="en-US" sz="1600" dirty="0" smtClean="0">
                <a:latin typeface="Symbol" charset="2"/>
                <a:cs typeface="Symbol" charset="2"/>
              </a:rPr>
              <a:t>y</a:t>
            </a:r>
            <a:r>
              <a:rPr lang="en-US" sz="1600" dirty="0" smtClean="0"/>
              <a:t> Photoproduction Near Threshold (Bosted, Chudakov, Dunne)</a:t>
            </a:r>
            <a:endParaRPr lang="en-US" sz="1600" dirty="0" smtClean="0">
              <a:latin typeface="Arial" pitchFamily="34" charset="0"/>
              <a:ea typeface="ＭＳ Ｐゴシック" pitchFamily="28" charset="-128"/>
            </a:endParaRPr>
          </a:p>
          <a:p>
            <a:pPr marL="342900" lvl="0" indent="-342900"/>
            <a:r>
              <a:rPr lang="en-US" sz="1600" dirty="0" smtClean="0">
                <a:latin typeface="Arial" pitchFamily="34" charset="0"/>
                <a:ea typeface="ＭＳ Ｐゴシック" pitchFamily="28" charset="-128"/>
              </a:rPr>
              <a:t>4.	E12-06-107: The Search for Color Transparency at 12 GeV (Ent, Dutta)</a:t>
            </a:r>
          </a:p>
        </p:txBody>
      </p:sp>
      <p:pic>
        <p:nvPicPr>
          <p:cNvPr id="5" name="Picture 4" descr="pionct_12g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048000"/>
            <a:ext cx="4652249" cy="2708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4990" y="3886200"/>
            <a:ext cx="109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A(e,e’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1027" descr="gepgmp_12g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22382"/>
            <a:ext cx="4142652" cy="307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730000"/>
                </a:solidFill>
              </a:rPr>
              <a:t>SHMS for GEp - Resolution and FPP</a:t>
            </a:r>
            <a:endParaRPr lang="en-US" sz="3200" dirty="0">
              <a:solidFill>
                <a:srgbClr val="730000"/>
              </a:solidFill>
            </a:endParaRPr>
          </a:p>
        </p:txBody>
      </p:sp>
      <p:pic>
        <p:nvPicPr>
          <p:cNvPr id="4" name="Picture 6" descr="FPP_in_SHMS_wh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892879"/>
            <a:ext cx="4572000" cy="327932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3886200" cy="3032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4800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stack design able to accommodate FPP -  an important consideration in earliest design decisions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6095" y="1295400"/>
            <a:ext cx="448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dirty="0" smtClean="0"/>
              <a:t> increases – backgrounds grow and resolution becomes increasingly important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730000"/>
                </a:solidFill>
              </a:rPr>
              <a:t>Hall C: A “Factory” for L-T Separations</a:t>
            </a:r>
            <a:endParaRPr lang="en-US" sz="3200" dirty="0">
              <a:solidFill>
                <a:srgbClr val="730000"/>
              </a:solidFill>
            </a:endParaRPr>
          </a:p>
        </p:txBody>
      </p:sp>
      <p:pic>
        <p:nvPicPr>
          <p:cNvPr id="4" name="Picture 5" descr="cern_courier_qhd"/>
          <p:cNvPicPr>
            <a:picLocks noChangeAspect="1" noChangeArrowheads="1"/>
          </p:cNvPicPr>
          <p:nvPr/>
        </p:nvPicPr>
        <p:blipFill>
          <a:blip r:embed="rId2"/>
          <a:srcRect l="6372"/>
          <a:stretch>
            <a:fillRect/>
          </a:stretch>
        </p:blipFill>
        <p:spPr bwMode="auto">
          <a:xfrm>
            <a:off x="583946" y="1065213"/>
            <a:ext cx="3759454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 rot="16200000">
            <a:off x="-1685888" y="3368031"/>
            <a:ext cx="3981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L</a:t>
            </a:r>
            <a:r>
              <a:rPr lang="en-US" sz="2400" dirty="0"/>
              <a:t>                2xF</a:t>
            </a:r>
            <a:r>
              <a:rPr lang="en-US" sz="2400" baseline="-25000" dirty="0"/>
              <a:t>1</a:t>
            </a:r>
            <a:r>
              <a:rPr lang="en-US" sz="2400" dirty="0"/>
              <a:t>              F</a:t>
            </a:r>
            <a:r>
              <a:rPr lang="en-US" sz="2400" baseline="-25000" dirty="0"/>
              <a:t>2</a:t>
            </a:r>
          </a:p>
        </p:txBody>
      </p:sp>
      <p:pic>
        <p:nvPicPr>
          <p:cNvPr id="7" name="Picture 14" descr="cua_showplot_fpi_6gev_pionc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5199" y="2763923"/>
            <a:ext cx="4341813" cy="35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auto">
          <a:xfrm>
            <a:off x="4488999" y="2544847"/>
            <a:ext cx="4578801" cy="377975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926068"/>
            <a:ext cx="2157184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Inclusive: H(e,e’)</a:t>
            </a:r>
            <a:endParaRPr lang="en-US" sz="2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2419290"/>
            <a:ext cx="2628574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Exclusive: H(e,e’</a:t>
            </a:r>
            <a:r>
              <a:rPr lang="en-US" sz="2000" i="1" dirty="0" smtClean="0">
                <a:latin typeface="Symbol" charset="2"/>
                <a:cs typeface="Symbol" charset="2"/>
              </a:rPr>
              <a:t>p</a:t>
            </a:r>
            <a:r>
              <a:rPr lang="en-US" sz="2000" i="1" baseline="30000" dirty="0" smtClean="0"/>
              <a:t>+</a:t>
            </a:r>
            <a:r>
              <a:rPr lang="en-US" sz="2000" i="1" dirty="0" smtClean="0"/>
              <a:t>)n</a:t>
            </a:r>
            <a:endParaRPr lang="en-US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884872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program of L-T separations in Hall C at 6 GeV:</a:t>
            </a:r>
          </a:p>
          <a:p>
            <a:r>
              <a:rPr lang="en-US" dirty="0" smtClean="0"/>
              <a:t>Inclusive </a:t>
            </a:r>
            <a:r>
              <a:rPr lang="en-US" i="1" dirty="0" smtClean="0"/>
              <a:t>H(e,e’)</a:t>
            </a:r>
            <a:r>
              <a:rPr lang="en-US" dirty="0" smtClean="0"/>
              <a:t>, </a:t>
            </a:r>
            <a:r>
              <a:rPr lang="en-US" i="1" dirty="0" smtClean="0"/>
              <a:t>D(e,e’)</a:t>
            </a:r>
            <a:r>
              <a:rPr lang="en-US" dirty="0" smtClean="0"/>
              <a:t>, </a:t>
            </a:r>
            <a:r>
              <a:rPr lang="en-US" i="1" dirty="0" smtClean="0"/>
              <a:t>A(e,e’) </a:t>
            </a:r>
          </a:p>
          <a:p>
            <a:r>
              <a:rPr lang="en-US" dirty="0" smtClean="0"/>
              <a:t>Exclusive </a:t>
            </a:r>
            <a:r>
              <a:rPr lang="en-US" i="1" dirty="0" smtClean="0"/>
              <a:t>H(e,e’</a:t>
            </a:r>
            <a:r>
              <a:rPr lang="en-US" i="1" dirty="0" smtClean="0">
                <a:latin typeface="Symbol" charset="2"/>
                <a:cs typeface="Symbol" charset="2"/>
              </a:rPr>
              <a:t>p</a:t>
            </a:r>
            <a:r>
              <a:rPr lang="en-US" i="1" baseline="30000" dirty="0" smtClean="0"/>
              <a:t>+</a:t>
            </a:r>
            <a:r>
              <a:rPr lang="en-US" i="1" dirty="0" smtClean="0"/>
              <a:t>)</a:t>
            </a:r>
            <a:r>
              <a:rPr lang="en-US" dirty="0" smtClean="0"/>
              <a:t>, </a:t>
            </a:r>
            <a:r>
              <a:rPr lang="en-US" i="1" dirty="0" smtClean="0"/>
              <a:t>D(e,e’</a:t>
            </a:r>
            <a:r>
              <a:rPr lang="en-US" i="1" dirty="0" smtClean="0">
                <a:latin typeface="Symbol" charset="2"/>
                <a:cs typeface="Symbol" charset="2"/>
              </a:rPr>
              <a:t>p</a:t>
            </a:r>
            <a:r>
              <a:rPr lang="en-US" i="1" baseline="30000" dirty="0" smtClean="0"/>
              <a:t>+/-</a:t>
            </a:r>
            <a:r>
              <a:rPr lang="en-US" i="1" dirty="0" smtClean="0"/>
              <a:t>)</a:t>
            </a:r>
            <a:r>
              <a:rPr lang="en-US" dirty="0" smtClean="0"/>
              <a:t>, </a:t>
            </a:r>
            <a:r>
              <a:rPr lang="en-US" i="1" dirty="0" smtClean="0"/>
              <a:t>A(</a:t>
            </a:r>
            <a:r>
              <a:rPr lang="en-US" i="1" dirty="0" err="1" smtClean="0"/>
              <a:t>e,</a:t>
            </a:r>
            <a:r>
              <a:rPr lang="en-US" i="1" dirty="0" err="1" smtClean="0"/>
              <a:t>e’</a:t>
            </a:r>
            <a:r>
              <a:rPr lang="en-US" i="1" dirty="0" err="1" smtClean="0">
                <a:latin typeface="Symbol" charset="2"/>
                <a:cs typeface="Symbol" charset="2"/>
              </a:rPr>
              <a:t>p</a:t>
            </a:r>
            <a:r>
              <a:rPr lang="en-US" i="1" baseline="30000" dirty="0" smtClean="0"/>
              <a:t>+/-</a:t>
            </a:r>
            <a:r>
              <a:rPr lang="en-US" i="1" dirty="0" smtClean="0"/>
              <a:t>), H(e,e’K+), A(e,e’K+)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Tracking in the SHMS (and HMS)</a:t>
            </a:r>
            <a:endParaRPr lang="en-US" dirty="0">
              <a:solidFill>
                <a:srgbClr val="730000"/>
              </a:solidFill>
            </a:endParaRPr>
          </a:p>
        </p:txBody>
      </p:sp>
      <p:pic>
        <p:nvPicPr>
          <p:cNvPr id="5" name="Picture 4" descr="thesis_hms_track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05830" y="1219201"/>
            <a:ext cx="3780970" cy="3657599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 bwMode="auto">
          <a:xfrm>
            <a:off x="4572000" y="990600"/>
            <a:ext cx="4267200" cy="403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6" charset="0"/>
              <a:ea typeface="Arial Unicode MS" pitchFamily="-106" charset="0"/>
              <a:cs typeface="Arial Unicode MS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5029200"/>
            <a:ext cx="223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T. Horn, PhD thesis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54881"/>
            <a:ext cx="3962400" cy="420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Precision cross section experiments (both 6 and 12 GeV) require accurate knowledge of tracking efficiency</a:t>
            </a:r>
          </a:p>
          <a:p>
            <a:endParaRPr lang="en-US" dirty="0" smtClean="0"/>
          </a:p>
          <a:p>
            <a:pPr>
              <a:spcAft>
                <a:spcPts val="600"/>
              </a:spcAft>
              <a:buFont typeface="Wingdings" pitchFamily="-112" charset="2"/>
              <a:buChar char="à"/>
            </a:pPr>
            <a:r>
              <a:rPr lang="en-US" dirty="0" smtClean="0">
                <a:sym typeface="Wingdings"/>
              </a:rPr>
              <a:t> At MHz rates, efficiency drops below 95%</a:t>
            </a:r>
          </a:p>
          <a:p>
            <a:pPr>
              <a:spcAft>
                <a:spcPts val="600"/>
              </a:spcAft>
              <a:buFont typeface="Wingdings" pitchFamily="-112" charset="2"/>
              <a:buChar char="à"/>
            </a:pPr>
            <a:r>
              <a:rPr lang="en-US" dirty="0" smtClean="0">
                <a:sym typeface="Wingdings"/>
              </a:rPr>
              <a:t> Difficult to verify that tracking efficiency calculated accurately</a:t>
            </a:r>
          </a:p>
          <a:p>
            <a:pPr>
              <a:spcAft>
                <a:spcPts val="600"/>
              </a:spcAft>
              <a:buFont typeface="Wingdings" pitchFamily="-112" charset="2"/>
              <a:buChar char="à"/>
            </a:pPr>
            <a:r>
              <a:rPr lang="en-US" dirty="0" smtClean="0">
                <a:sym typeface="Wingdings"/>
              </a:rPr>
              <a:t>Even more difficult for hadrons: hodoscope cuts used to define “good” events susceptible to “junk” hits</a:t>
            </a:r>
          </a:p>
          <a:p>
            <a:endParaRPr lang="en-US" dirty="0" smtClean="0">
              <a:sym typeface="Wingding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544" y="5105400"/>
            <a:ext cx="785285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Solutions(?):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ym typeface="Wingdings"/>
              </a:rPr>
              <a:t> Tracking detectors with slower rate drop-off (GEMs)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ym typeface="Wingdings"/>
              </a:rPr>
              <a:t> Segmented “hadron” detector to help determine clean sample of triggers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Kaons in the SHMS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SHMS aerogel was de-scoped from 12 GeV project</a:t>
            </a:r>
          </a:p>
          <a:p>
            <a:r>
              <a:rPr lang="en-US" sz="2200" dirty="0" smtClean="0"/>
              <a:t>At least 2 experiments require an aerogel detector to accomplish their main physics goals</a:t>
            </a:r>
          </a:p>
          <a:p>
            <a:pPr lvl="1"/>
            <a:r>
              <a:rPr lang="en-US" sz="2200" dirty="0" smtClean="0"/>
              <a:t>E12-06-107 (Color Transparency) </a:t>
            </a:r>
            <a:r>
              <a:rPr lang="en-US" sz="2200" dirty="0" smtClean="0">
                <a:sym typeface="Wingdings"/>
              </a:rPr>
              <a:t> kaons must be rejected from proton sample</a:t>
            </a:r>
          </a:p>
          <a:p>
            <a:pPr lvl="1"/>
            <a:r>
              <a:rPr lang="en-US" sz="2200" dirty="0" smtClean="0">
                <a:sym typeface="Wingdings"/>
              </a:rPr>
              <a:t>E12-09-011 (Kaon Factorization)  protons must be rejected from kaon sample</a:t>
            </a:r>
          </a:p>
          <a:p>
            <a:pPr lvl="1"/>
            <a:r>
              <a:rPr lang="en-US" sz="2200" dirty="0" smtClean="0">
                <a:sym typeface="Wingdings"/>
              </a:rPr>
              <a:t>Other semi-inclusive experiments would benefit from kaon detection  primary emphasis usually on pions, but kaons come for “free”</a:t>
            </a:r>
          </a:p>
          <a:p>
            <a:r>
              <a:rPr lang="en-US" sz="2200" dirty="0" smtClean="0">
                <a:sym typeface="Wingdings"/>
              </a:rPr>
              <a:t>Alternate kaon detection scheme using dE/dx in drift chambers suggested by H. Mkrtchyan (see G. Huber talk, Jan. 2009), but this requires new electronics</a:t>
            </a:r>
          </a:p>
          <a:p>
            <a:r>
              <a:rPr lang="en-US" sz="2200" dirty="0" smtClean="0">
                <a:sym typeface="Wingdings"/>
              </a:rPr>
              <a:t>A couple requests for funding to build aerogel detectors  coordinated for maximum efficiency?</a:t>
            </a:r>
          </a:p>
          <a:p>
            <a:endParaRPr lang="en-US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Negative Pion Detection</a:t>
            </a:r>
            <a:endParaRPr lang="en-US" dirty="0">
              <a:solidFill>
                <a:srgbClr val="73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1"/>
            <a:ext cx="3733800" cy="5309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detecting negative pions in SHMS, electron singles rates can be quite high</a:t>
            </a:r>
          </a:p>
          <a:p>
            <a:endParaRPr lang="en-US" dirty="0" smtClean="0"/>
          </a:p>
          <a:p>
            <a:pPr>
              <a:spcAft>
                <a:spcPts val="600"/>
              </a:spcAft>
              <a:buFont typeface="Wingdings" pitchFamily="-112" charset="2"/>
              <a:buChar char="à"/>
            </a:pPr>
            <a:r>
              <a:rPr lang="en-US" dirty="0" smtClean="0">
                <a:sym typeface="Wingdings"/>
              </a:rPr>
              <a:t>Electron signal in Cerenkov (not correlated with track or trigger) can “block” pions</a:t>
            </a:r>
            <a:endParaRPr lang="en-US" dirty="0" smtClean="0"/>
          </a:p>
          <a:p>
            <a:pPr>
              <a:spcAft>
                <a:spcPts val="600"/>
              </a:spcAft>
              <a:buFont typeface="Wingdings" pitchFamily="-112" charset="2"/>
              <a:buChar char="à"/>
            </a:pPr>
            <a:r>
              <a:rPr lang="en-US" dirty="0" smtClean="0">
                <a:sym typeface="Wingdings"/>
              </a:rPr>
              <a:t>For 100 to 150 ns Cerenkov window, 7.5% probability for electron to block pion</a:t>
            </a:r>
          </a:p>
          <a:p>
            <a:pPr>
              <a:spcAft>
                <a:spcPts val="600"/>
              </a:spcAft>
              <a:buFont typeface="Wingdings" pitchFamily="-112" charset="2"/>
              <a:buChar char="à"/>
            </a:pPr>
            <a:r>
              <a:rPr lang="en-US" dirty="0" smtClean="0">
                <a:sym typeface="Wingdings"/>
              </a:rPr>
              <a:t>Previously, no option but to apply this as an estimated correction with little cross check</a:t>
            </a:r>
          </a:p>
          <a:p>
            <a:pPr>
              <a:buFont typeface="Wingdings" pitchFamily="-112" charset="2"/>
              <a:buChar char="à"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SHMS fly’s-eye calorimeter will help correlate electron hit with track</a:t>
            </a:r>
          </a:p>
          <a:p>
            <a:endParaRPr lang="en-US" dirty="0" smtClean="0"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9136" y="5943600"/>
            <a:ext cx="654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Segmented hadron detector would also be useful in this case</a:t>
            </a:r>
            <a:endParaRPr lang="en-US" dirty="0"/>
          </a:p>
        </p:txBody>
      </p:sp>
      <p:pic>
        <p:nvPicPr>
          <p:cNvPr id="7" name="Picture 6" descr="scertdc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1212" t="34204" r="8485"/>
              <a:stretch>
                <a:fillRect/>
              </a:stretch>
            </p:blipFill>
          </mc:Choice>
          <mc:Fallback>
            <p:blipFill>
              <a:blip r:embed="rId3"/>
              <a:srcRect l="1212" t="34204" r="8485"/>
              <a:stretch>
                <a:fillRect/>
              </a:stretch>
            </p:blipFill>
          </mc:Fallback>
        </mc:AlternateContent>
        <p:spPr>
          <a:xfrm>
            <a:off x="4267200" y="1066800"/>
            <a:ext cx="4521874" cy="46696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Conclusions</a:t>
            </a:r>
            <a:endParaRPr lang="en-US" dirty="0">
              <a:solidFill>
                <a:srgbClr val="73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SHMS design parameters well chosen for Hall C 12 GeV program</a:t>
            </a:r>
          </a:p>
          <a:p>
            <a:pPr lvl="1"/>
            <a:r>
              <a:rPr lang="en-US" sz="2200" dirty="0" smtClean="0"/>
              <a:t>Design based on flexibility and excellent performance of HMS</a:t>
            </a:r>
          </a:p>
          <a:p>
            <a:pPr lvl="1"/>
            <a:r>
              <a:rPr lang="en-US" sz="2200" dirty="0" smtClean="0"/>
              <a:t>Improvements after pre-CDR version have been fairly dramatic </a:t>
            </a:r>
            <a:r>
              <a:rPr lang="en-US" sz="2200" dirty="0" smtClean="0">
                <a:sym typeface="Wingdings"/>
              </a:rPr>
              <a:t> twice the central angle range, larger solid angle at </a:t>
            </a:r>
            <a:r>
              <a:rPr lang="en-US" sz="2200" i="1" dirty="0" smtClean="0">
                <a:sym typeface="Wingdings"/>
              </a:rPr>
              <a:t>ALL</a:t>
            </a:r>
            <a:r>
              <a:rPr lang="en-US" sz="2200" dirty="0" smtClean="0">
                <a:sym typeface="Wingdings"/>
              </a:rPr>
              <a:t> central angles</a:t>
            </a:r>
          </a:p>
          <a:p>
            <a:r>
              <a:rPr lang="en-US" sz="2200" dirty="0" smtClean="0"/>
              <a:t>Approved program so far has pretty much “saturated” the SHMS’ capabilities, utilizing full momentum and angle range*, PID capabilities</a:t>
            </a:r>
          </a:p>
          <a:p>
            <a:r>
              <a:rPr lang="en-US" sz="2200" dirty="0" smtClean="0"/>
              <a:t>Potential (or needed) improvements</a:t>
            </a:r>
          </a:p>
          <a:p>
            <a:pPr lvl="1"/>
            <a:r>
              <a:rPr lang="en-US" sz="2200" dirty="0" smtClean="0"/>
              <a:t>Kaon detection scheme (in progress, but coordinated?)</a:t>
            </a:r>
          </a:p>
          <a:p>
            <a:pPr lvl="1"/>
            <a:r>
              <a:rPr lang="en-US" sz="2200" dirty="0" smtClean="0"/>
              <a:t>Segmented hadron detection for high rate tracking, Cerenkov-blocking correction checks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Acknowledgements</a:t>
            </a:r>
            <a:endParaRPr lang="en-US" dirty="0">
              <a:solidFill>
                <a:srgbClr val="73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5588" y="1828800"/>
            <a:ext cx="58144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Slides and figures “borrowed” from</a:t>
            </a:r>
          </a:p>
          <a:p>
            <a:pPr>
              <a:buFont typeface="Wingdings" pitchFamily="-112" charset="2"/>
              <a:buChar char="à"/>
            </a:pPr>
            <a:r>
              <a:rPr lang="en-US" sz="2400" dirty="0" smtClean="0">
                <a:sym typeface="Wingdings"/>
              </a:rPr>
              <a:t>Howard Fenker</a:t>
            </a:r>
          </a:p>
          <a:p>
            <a:pPr>
              <a:buFont typeface="Wingdings" pitchFamily="-112" charset="2"/>
              <a:buChar char="à"/>
            </a:pPr>
            <a:r>
              <a:rPr lang="en-US" sz="2400" dirty="0" smtClean="0">
                <a:sym typeface="Wingdings"/>
              </a:rPr>
              <a:t>Tanja Horn</a:t>
            </a:r>
          </a:p>
          <a:p>
            <a:pPr>
              <a:buFont typeface="Wingdings" pitchFamily="-112" charset="2"/>
              <a:buChar char="à"/>
            </a:pPr>
            <a:r>
              <a:rPr lang="en-US" sz="2400" dirty="0" smtClean="0">
                <a:sym typeface="Wingdings"/>
              </a:rPr>
              <a:t>Rolf Ent</a:t>
            </a:r>
          </a:p>
          <a:p>
            <a:pPr>
              <a:buFont typeface="Wingdings" pitchFamily="-112" charset="2"/>
              <a:buChar char="à"/>
            </a:pPr>
            <a:r>
              <a:rPr lang="en-US" sz="2400" dirty="0" smtClean="0">
                <a:sym typeface="Wingdings"/>
              </a:rPr>
              <a:t>Hall C Engineers and designers</a:t>
            </a:r>
          </a:p>
          <a:p>
            <a:pPr>
              <a:buFont typeface="Wingdings" pitchFamily="-112" charset="2"/>
              <a:buChar char="à"/>
            </a:pPr>
            <a:r>
              <a:rPr lang="en-US" sz="2400" dirty="0" smtClean="0">
                <a:sym typeface="Wingdings"/>
              </a:rPr>
              <a:t>Everyone who wrote 12 GeV proposals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L-T separations</a:t>
            </a:r>
            <a:endParaRPr lang="en-US" dirty="0">
              <a:solidFill>
                <a:srgbClr val="730000"/>
              </a:solidFill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28600" y="2235613"/>
            <a:ext cx="5392702" cy="2945987"/>
            <a:chOff x="4123849" y="2971800"/>
            <a:chExt cx="4639153" cy="2630793"/>
          </a:xfrm>
        </p:grpSpPr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5105400" y="5410200"/>
              <a:ext cx="1568450" cy="19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Symbol" pitchFamily="-112" charset="2"/>
                </a:rPr>
                <a:t>Q</a:t>
              </a:r>
              <a:r>
                <a:rPr lang="en-US" sz="800" baseline="-25000" dirty="0"/>
                <a:t>HMS</a:t>
              </a:r>
              <a:r>
                <a:rPr lang="en-US" sz="800" dirty="0"/>
                <a:t> (degree)</a:t>
              </a:r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123849" y="2971800"/>
              <a:ext cx="4639153" cy="2621524"/>
              <a:chOff x="364043" y="1295401"/>
              <a:chExt cx="8398957" cy="4276234"/>
            </a:xfrm>
          </p:grpSpPr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1676400" y="1320800"/>
                <a:ext cx="1171575" cy="313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dirty="0"/>
                  <a:t>July, 1999</a:t>
                </a:r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6172200" y="1295401"/>
                <a:ext cx="1171575" cy="313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dirty="0"/>
                  <a:t>July, 2003</a:t>
                </a:r>
              </a:p>
            </p:txBody>
          </p:sp>
          <p:pic>
            <p:nvPicPr>
              <p:cNvPr id="9" name="Picture 12" descr="kinoff_9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75091" y="1676400"/>
                <a:ext cx="3711575" cy="3625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3" descr="kinoff_fpi2"/>
              <p:cNvPicPr>
                <a:picLocks noChangeAspect="1" noChangeArrowheads="1"/>
              </p:cNvPicPr>
              <p:nvPr/>
            </p:nvPicPr>
            <p:blipFill>
              <a:blip r:embed="rId3"/>
              <a:srcRect r="6882" b="5383"/>
              <a:stretch>
                <a:fillRect/>
              </a:stretch>
            </p:blipFill>
            <p:spPr bwMode="auto">
              <a:xfrm>
                <a:off x="5051425" y="1786035"/>
                <a:ext cx="3711575" cy="3616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-93659" y="3205664"/>
                <a:ext cx="1250951" cy="335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dirty="0">
                    <a:latin typeface="Symbol" pitchFamily="-112" charset="2"/>
                  </a:rPr>
                  <a:t>D</a:t>
                </a:r>
                <a:r>
                  <a:rPr lang="en-US" sz="800" dirty="0"/>
                  <a:t>W (MeV)</a:t>
                </a:r>
              </a:p>
            </p:txBody>
          </p:sp>
          <p:sp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4175125" y="3205664"/>
                <a:ext cx="1250951" cy="335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dirty="0">
                    <a:latin typeface="Symbol" pitchFamily="-112" charset="2"/>
                  </a:rPr>
                  <a:t>D</a:t>
                </a:r>
                <a:r>
                  <a:rPr lang="en-US" sz="800" dirty="0"/>
                  <a:t>W (MeV)</a:t>
                </a:r>
              </a:p>
            </p:txBody>
          </p:sp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5891213" y="5257803"/>
                <a:ext cx="1568449" cy="313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dirty="0">
                    <a:latin typeface="Symbol" pitchFamily="-112" charset="2"/>
                  </a:rPr>
                  <a:t>Q</a:t>
                </a:r>
                <a:r>
                  <a:rPr lang="en-US" sz="800" baseline="-25000" dirty="0"/>
                  <a:t>HMS</a:t>
                </a:r>
                <a:r>
                  <a:rPr lang="en-US" sz="800" dirty="0"/>
                  <a:t> (degree)</a:t>
                </a:r>
              </a:p>
            </p:txBody>
          </p:sp>
        </p:grpSp>
      </p:grp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791200" y="2667000"/>
            <a:ext cx="32004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Position of elastic peak stable to &lt;1 MeV over many years</a:t>
            </a:r>
          </a:p>
        </p:txBody>
      </p:sp>
      <p:pic>
        <p:nvPicPr>
          <p:cNvPr id="16" name="Picture 15" descr="hallc_pointing_new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30147" y="3581400"/>
            <a:ext cx="3537653" cy="27339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7398" y="5486400"/>
            <a:ext cx="40342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HMS pointing stable and reproducible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914400"/>
            <a:ext cx="7596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L-T separations require excellent knowledge of systematic uncertainties</a:t>
            </a:r>
          </a:p>
          <a:p>
            <a:pPr>
              <a:spcAft>
                <a:spcPts val="600"/>
              </a:spcAft>
              <a:buFont typeface="Wingdings" pitchFamily="-112" charset="2"/>
              <a:buChar char="à"/>
            </a:pPr>
            <a:r>
              <a:rPr lang="en-US" dirty="0" smtClean="0">
                <a:sym typeface="Wingdings"/>
              </a:rPr>
              <a:t>acceptance, kinematics, efficiencies, etc.</a:t>
            </a:r>
          </a:p>
          <a:p>
            <a:pPr>
              <a:spcAft>
                <a:spcPts val="600"/>
              </a:spcAft>
              <a:buFont typeface="Wingdings" pitchFamily="-112" charset="2"/>
              <a:buChar char="à"/>
            </a:pPr>
            <a:r>
              <a:rPr lang="en-US" dirty="0" smtClean="0">
                <a:sym typeface="Wingdings"/>
              </a:rPr>
              <a:t>SHMS parameters should be guided by excellent performance of HMS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181600" y="5486400"/>
            <a:ext cx="914400" cy="1508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3957832" y="3047999"/>
            <a:ext cx="1833368" cy="1847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143000" y="2145268"/>
            <a:ext cx="698178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97622" y="2133600"/>
            <a:ext cx="698178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2667000"/>
            <a:ext cx="1005428" cy="369332"/>
          </a:xfrm>
          <a:prstGeom prst="rect">
            <a:avLst/>
          </a:prstGeom>
          <a:solidFill>
            <a:srgbClr val="F9F8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W</a:t>
            </a:r>
            <a:r>
              <a:rPr lang="en-US" baseline="-25000" dirty="0" smtClean="0"/>
              <a:t>elastic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Color Transparency</a:t>
            </a:r>
            <a:endParaRPr lang="en-US" dirty="0">
              <a:solidFill>
                <a:srgbClr val="730000"/>
              </a:solidFill>
            </a:endParaRPr>
          </a:p>
        </p:txBody>
      </p:sp>
      <p:pic>
        <p:nvPicPr>
          <p:cNvPr id="5" name="Picture 4" descr="proton_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1" y="1066800"/>
            <a:ext cx="6122189" cy="4415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726" y="914400"/>
            <a:ext cx="798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Studies of color transparency in </a:t>
            </a:r>
            <a:r>
              <a:rPr lang="en-US" i="1" dirty="0" smtClean="0"/>
              <a:t>(e,e’p) </a:t>
            </a:r>
            <a:r>
              <a:rPr lang="en-US" dirty="0" smtClean="0"/>
              <a:t>required large momentum reach</a:t>
            </a:r>
          </a:p>
          <a:p>
            <a:r>
              <a:rPr lang="en-US" dirty="0" smtClean="0"/>
              <a:t> (</a:t>
            </a:r>
            <a:r>
              <a:rPr lang="en-US" i="1" dirty="0" smtClean="0"/>
              <a:t>&gt; 5 GeV/c</a:t>
            </a:r>
            <a:r>
              <a:rPr lang="en-US" dirty="0" smtClean="0"/>
              <a:t>) and high luminosity capability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Color Transparency</a:t>
            </a:r>
            <a:endParaRPr lang="en-US" dirty="0">
              <a:solidFill>
                <a:srgbClr val="730000"/>
              </a:solidFill>
            </a:endParaRPr>
          </a:p>
        </p:txBody>
      </p:sp>
      <p:pic>
        <p:nvPicPr>
          <p:cNvPr id="5" name="Picture 4" descr="proton_ct.png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26211" y="1066800"/>
            <a:ext cx="6122189" cy="4415106"/>
          </a:xfrm>
          <a:prstGeom prst="rect">
            <a:avLst/>
          </a:prstGeom>
        </p:spPr>
      </p:pic>
      <p:pic>
        <p:nvPicPr>
          <p:cNvPr id="7" name="Picture 6" descr="pionct_6g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462682"/>
            <a:ext cx="6248400" cy="3861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2020669"/>
            <a:ext cx="494017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Can also be studied using </a:t>
            </a:r>
            <a:r>
              <a:rPr lang="en-US" i="1" dirty="0" smtClean="0"/>
              <a:t>(e,e’</a:t>
            </a:r>
            <a:r>
              <a:rPr lang="en-US" i="1" dirty="0" smtClean="0">
                <a:latin typeface="Symbol" charset="2"/>
                <a:cs typeface="Symbol" charset="2"/>
              </a:rPr>
              <a:t>p</a:t>
            </a:r>
            <a:r>
              <a:rPr lang="en-US" i="1" dirty="0" smtClean="0"/>
              <a:t>)</a:t>
            </a:r>
          </a:p>
          <a:p>
            <a:r>
              <a:rPr lang="en-US" dirty="0" smtClean="0">
                <a:sym typeface="Wingdings"/>
              </a:rPr>
              <a:t> requires good hadron ID to high momentum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6725" y="914400"/>
            <a:ext cx="844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Studies of color transparency in </a:t>
            </a:r>
            <a:r>
              <a:rPr lang="en-US" i="1" dirty="0" smtClean="0"/>
              <a:t>(e,e’p) </a:t>
            </a:r>
            <a:r>
              <a:rPr lang="en-US" dirty="0" smtClean="0"/>
              <a:t>required large momentum reach (</a:t>
            </a:r>
            <a:r>
              <a:rPr lang="en-US" i="1" dirty="0" smtClean="0"/>
              <a:t>&gt; 5 GeV/c</a:t>
            </a:r>
            <a:r>
              <a:rPr lang="en-US" dirty="0" smtClean="0"/>
              <a:t>) and high luminosity capability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730000"/>
                </a:solidFill>
              </a:rPr>
              <a:t>x&gt;1</a:t>
            </a:r>
            <a:endParaRPr lang="en-US" i="1" dirty="0">
              <a:solidFill>
                <a:srgbClr val="730000"/>
              </a:solidFill>
            </a:endParaRPr>
          </a:p>
        </p:txBody>
      </p:sp>
      <p:pic>
        <p:nvPicPr>
          <p:cNvPr id="4" name="Picture 3" descr="nadia_yscaling_h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1006093"/>
            <a:ext cx="3870325" cy="3032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24000"/>
            <a:ext cx="59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F(y)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82694" y="3962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143000"/>
            <a:ext cx="5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11824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Inclusive (single arm) electron scattering at </a:t>
            </a:r>
            <a:r>
              <a:rPr lang="en-US" i="1" dirty="0" smtClean="0"/>
              <a:t>x&gt;1</a:t>
            </a:r>
          </a:p>
        </p:txBody>
      </p:sp>
      <p:pic>
        <p:nvPicPr>
          <p:cNvPr id="13" name="Picture 12" descr="hpid_tes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88279" y="2362200"/>
            <a:ext cx="3627121" cy="38180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9600" y="4419600"/>
            <a:ext cx="43418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-112" charset="2"/>
              <a:buChar char="à"/>
            </a:pPr>
            <a:r>
              <a:rPr lang="en-US" dirty="0" smtClean="0">
                <a:sym typeface="Wingdings"/>
              </a:rPr>
              <a:t>Requires spectrometer with momentum acceptance up to ~ available beam energy</a:t>
            </a:r>
          </a:p>
          <a:p>
            <a:pPr>
              <a:buFont typeface="Wingdings" pitchFamily="-112" charset="2"/>
              <a:buChar char="à"/>
            </a:pPr>
            <a:r>
              <a:rPr lang="en-US" dirty="0" smtClean="0">
                <a:sym typeface="Wingdings"/>
              </a:rPr>
              <a:t>Excellent pion suppression, at large x signal quite small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SHMS Design Requirements</a:t>
            </a:r>
            <a:endParaRPr lang="en-US" dirty="0">
              <a:solidFill>
                <a:srgbClr val="73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Excellent particle ID for hadrons and electrons at high energies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proton/kaon/pion separation at positive polarity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electron/pion ID/separation at negative polarity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Allow rapid, </a:t>
            </a:r>
            <a:r>
              <a:rPr lang="en-US" i="1" dirty="0" smtClean="0"/>
              <a:t>reproducible</a:t>
            </a:r>
            <a:r>
              <a:rPr lang="en-US" dirty="0" smtClean="0"/>
              <a:t> configuration changes (momentum and angle) for L-T separations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Acceptance understood at level comparable to HMS</a:t>
            </a:r>
          </a:p>
          <a:p>
            <a:pPr marL="857250" lvl="1" indent="-457200">
              <a:buNone/>
            </a:pPr>
            <a:r>
              <a:rPr lang="en-US" dirty="0" smtClean="0">
                <a:sym typeface="Wingdings"/>
              </a:rPr>
              <a:t> Flat momentum, target acceptances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Adequate kinematic coverage for both single arm and coincidence physics of interest </a:t>
            </a:r>
            <a:r>
              <a:rPr lang="en-US" dirty="0" smtClean="0">
                <a:sym typeface="Wingdings"/>
              </a:rPr>
              <a:t> small angles, high momentum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Flexible detector stack for installation of special use detectors (FPP for G</a:t>
            </a:r>
            <a:r>
              <a:rPr lang="en-US" baseline="-25000" dirty="0" smtClean="0"/>
              <a:t>Ep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0000"/>
                </a:solidFill>
              </a:rPr>
              <a:t>Original SHMS Design </a:t>
            </a:r>
            <a:endParaRPr lang="en-US" dirty="0">
              <a:solidFill>
                <a:srgbClr val="730000"/>
              </a:solidFill>
            </a:endParaRPr>
          </a:p>
        </p:txBody>
      </p:sp>
      <p:pic>
        <p:nvPicPr>
          <p:cNvPr id="7" name="Picture 6" descr="SHMS_noLights_new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16471" t="30000"/>
              <a:stretch>
                <a:fillRect/>
              </a:stretch>
            </p:blipFill>
          </mc:Choice>
          <mc:Fallback>
            <p:blipFill>
              <a:blip r:embed="rId3"/>
              <a:srcRect l="16471" t="30000"/>
              <a:stretch>
                <a:fillRect/>
              </a:stretch>
            </p:blipFill>
          </mc:Fallback>
        </mc:AlternateContent>
        <p:spPr>
          <a:xfrm>
            <a:off x="4852304" y="1676400"/>
            <a:ext cx="4215496" cy="4572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066800"/>
          <a:ext cx="4495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mom.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2.5-11 GeV/c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Angle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5.5-25 degrees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</a:t>
                      </a:r>
                      <a:r>
                        <a:rPr lang="en-US" baseline="0" dirty="0" smtClean="0"/>
                        <a:t> acceptance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+/- 18 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 acceptance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+/- 50 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smtClean="0"/>
                        <a:t> acceptance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-15% to +25%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Solid</a:t>
                      </a:r>
                      <a:r>
                        <a:rPr lang="en-US" baseline="0" dirty="0" smtClean="0"/>
                        <a:t>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msr (SSA)</a:t>
                      </a:r>
                    </a:p>
                    <a:p>
                      <a:r>
                        <a:rPr lang="en-US" dirty="0" smtClean="0"/>
                        <a:t>4 msr (LSA)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e/h Discrimination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1000:1 (98% eff.)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dirty="0" smtClean="0"/>
                        <a:t>/K Discrimination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100:1 (95% eff.)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06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6" charset="0"/>
            <a:ea typeface="Arial Unicode MS" pitchFamily="-106" charset="0"/>
            <a:cs typeface="Arial Unicode M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06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6" charset="0"/>
            <a:ea typeface="Arial Unicode MS" pitchFamily="-106" charset="0"/>
            <a:cs typeface="Arial Unicode MS" pitchFamily="-10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dave_master.potx</Template>
  <TotalTime>5098</TotalTime>
  <Words>2024</Words>
  <Application>Microsoft Office PowerPoint</Application>
  <PresentationFormat>On-screen Show (4:3)</PresentationFormat>
  <Paragraphs>285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Equation</vt:lpstr>
      <vt:lpstr>SHMS Design Parameters and 12 GeV Experiments in Hall C  Hall C Physics Investigations before the 12 GeV Upgrade  Dave Gaskell August 7, 2009</vt:lpstr>
      <vt:lpstr>Hall C Physics at 12 GeV</vt:lpstr>
      <vt:lpstr>Hall C: A “Factory” for L-T Separations</vt:lpstr>
      <vt:lpstr>L-T separations</vt:lpstr>
      <vt:lpstr>Color Transparency</vt:lpstr>
      <vt:lpstr>Color Transparency</vt:lpstr>
      <vt:lpstr>x&gt;1</vt:lpstr>
      <vt:lpstr>SHMS Design Requirements</vt:lpstr>
      <vt:lpstr>Original SHMS Design </vt:lpstr>
      <vt:lpstr>Original SHMS Design</vt:lpstr>
      <vt:lpstr>Original SHMS Design</vt:lpstr>
      <vt:lpstr>SHMS Design Updates</vt:lpstr>
      <vt:lpstr>SHMS Design: 2009</vt:lpstr>
      <vt:lpstr>SHMS Design: 2009</vt:lpstr>
      <vt:lpstr>SHMS Acceptance</vt:lpstr>
      <vt:lpstr>Detector Stack</vt:lpstr>
      <vt:lpstr>Particle ID Capabilities</vt:lpstr>
      <vt:lpstr>Approved Hall C Experiments</vt:lpstr>
      <vt:lpstr>SHMS requirements overview</vt:lpstr>
      <vt:lpstr>Rosenbluth Separation Experiments</vt:lpstr>
      <vt:lpstr>Rosenbluth Separations</vt:lpstr>
      <vt:lpstr>sL Uncertainties</vt:lpstr>
      <vt:lpstr>SHMS and L-T Separations</vt:lpstr>
      <vt:lpstr>Semi-inclusive Measurements</vt:lpstr>
      <vt:lpstr>Semi-inclusive Measurements</vt:lpstr>
      <vt:lpstr>Inclusive Measurements</vt:lpstr>
      <vt:lpstr>SHMS and polarized 3He </vt:lpstr>
      <vt:lpstr>Form Factors, nuclei</vt:lpstr>
      <vt:lpstr>SHMS for GEp - Resolution and FPP</vt:lpstr>
      <vt:lpstr>Tracking in the SHMS (and HMS)</vt:lpstr>
      <vt:lpstr>Kaons in the SHMS</vt:lpstr>
      <vt:lpstr>Negative Pion Detection</vt:lpstr>
      <vt:lpstr>Conclusions</vt:lpstr>
      <vt:lpstr>Acknowledgements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Dave Gaskell</dc:creator>
  <cp:keywords/>
  <dc:description/>
  <cp:lastModifiedBy>Myung Bang</cp:lastModifiedBy>
  <cp:revision>321</cp:revision>
  <cp:lastPrinted>2009-07-16T13:34:35Z</cp:lastPrinted>
  <dcterms:created xsi:type="dcterms:W3CDTF">2009-08-07T12:43:24Z</dcterms:created>
  <dcterms:modified xsi:type="dcterms:W3CDTF">2009-08-07T15:37:34Z</dcterms:modified>
  <cp:category/>
</cp:coreProperties>
</file>