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85" r:id="rId2"/>
    <p:sldMasterId id="2147483697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2" r:id="rId5"/>
    <p:sldId id="288" r:id="rId6"/>
    <p:sldId id="290" r:id="rId7"/>
    <p:sldId id="292" r:id="rId8"/>
    <p:sldId id="263" r:id="rId9"/>
    <p:sldId id="268" r:id="rId10"/>
    <p:sldId id="284" r:id="rId11"/>
    <p:sldId id="283" r:id="rId12"/>
    <p:sldId id="285" r:id="rId13"/>
    <p:sldId id="270" r:id="rId14"/>
    <p:sldId id="286" r:id="rId15"/>
    <p:sldId id="287" r:id="rId16"/>
    <p:sldId id="293" r:id="rId17"/>
    <p:sldId id="298" r:id="rId18"/>
    <p:sldId id="299" r:id="rId19"/>
    <p:sldId id="300" r:id="rId20"/>
    <p:sldId id="301" r:id="rId21"/>
    <p:sldId id="302" r:id="rId22"/>
    <p:sldId id="265" r:id="rId23"/>
    <p:sldId id="294" r:id="rId24"/>
    <p:sldId id="295" r:id="rId25"/>
    <p:sldId id="297" r:id="rId26"/>
    <p:sldId id="296" r:id="rId27"/>
    <p:sldId id="271" r:id="rId28"/>
    <p:sldId id="304" r:id="rId29"/>
    <p:sldId id="303" r:id="rId30"/>
    <p:sldId id="281" r:id="rId31"/>
    <p:sldId id="282" r:id="rId32"/>
    <p:sldId id="267" r:id="rId33"/>
    <p:sldId id="272" r:id="rId34"/>
    <p:sldId id="260" r:id="rId35"/>
    <p:sldId id="261" r:id="rId36"/>
    <p:sldId id="266" r:id="rId37"/>
  </p:sldIdLst>
  <p:sldSz cx="9144000" cy="6858000" type="screen4x3"/>
  <p:notesSz cx="7023100" cy="9309100"/>
  <p:defaultTextStyle>
    <a:defPPr>
      <a:defRPr lang="en-GB"/>
    </a:defPPr>
    <a:lvl1pPr algn="l" defTabSz="457200" rtl="0" fontAlgn="base">
      <a:lnSpc>
        <a:spcPct val="116000"/>
      </a:lnSpc>
      <a:spcBef>
        <a:spcPct val="0"/>
      </a:spcBef>
      <a:spcAft>
        <a:spcPct val="0"/>
      </a:spcAft>
      <a:buClr>
        <a:srgbClr val="F8F8F8"/>
      </a:buClr>
      <a:buSzPct val="100000"/>
      <a:buFont typeface="Times New Roman" pitchFamily="16" charset="0"/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116000"/>
      </a:lnSpc>
      <a:spcBef>
        <a:spcPct val="0"/>
      </a:spcBef>
      <a:spcAft>
        <a:spcPct val="0"/>
      </a:spcAft>
      <a:buClr>
        <a:srgbClr val="F8F8F8"/>
      </a:buClr>
      <a:buSzPct val="100000"/>
      <a:buFont typeface="Times New Roman" pitchFamily="16" charset="0"/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116000"/>
      </a:lnSpc>
      <a:spcBef>
        <a:spcPct val="0"/>
      </a:spcBef>
      <a:spcAft>
        <a:spcPct val="0"/>
      </a:spcAft>
      <a:buClr>
        <a:srgbClr val="F8F8F8"/>
      </a:buClr>
      <a:buSzPct val="100000"/>
      <a:buFont typeface="Times New Roman" pitchFamily="16" charset="0"/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116000"/>
      </a:lnSpc>
      <a:spcBef>
        <a:spcPct val="0"/>
      </a:spcBef>
      <a:spcAft>
        <a:spcPct val="0"/>
      </a:spcAft>
      <a:buClr>
        <a:srgbClr val="F8F8F8"/>
      </a:buClr>
      <a:buSzPct val="100000"/>
      <a:buFont typeface="Times New Roman" pitchFamily="16" charset="0"/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116000"/>
      </a:lnSpc>
      <a:spcBef>
        <a:spcPct val="0"/>
      </a:spcBef>
      <a:spcAft>
        <a:spcPct val="0"/>
      </a:spcAft>
      <a:buClr>
        <a:srgbClr val="F8F8F8"/>
      </a:buClr>
      <a:buSzPct val="100000"/>
      <a:buFont typeface="Times New Roman" pitchFamily="16" charset="0"/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8B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10" autoAdjust="0"/>
  </p:normalViewPr>
  <p:slideViewPr>
    <p:cSldViewPr>
      <p:cViewPr>
        <p:scale>
          <a:sx n="70" d="100"/>
          <a:sy n="70" d="100"/>
        </p:scale>
        <p:origin x="-522" y="-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8EE27-B37C-4341-AF9D-C89B9B0BBE8A}" type="datetimeFigureOut">
              <a:rPr lang="en-US" smtClean="0"/>
              <a:t>8/6/2009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3FF26-33B4-44DC-A801-8401B72123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023100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324" tIns="46662" rIns="93324" bIns="46662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672388" y="307975"/>
            <a:ext cx="15344776" cy="11509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15353" y="4394349"/>
            <a:ext cx="5995646" cy="4132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22531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Talk about Jeff. Lab HKS.  exp., a high precision hyper. Spec. exp for hyper. From </a:t>
            </a:r>
            <a:r>
              <a:rPr lang="en-GB" dirty="0" err="1" smtClean="0">
                <a:ea typeface="DejaVu LGC Sans" charset="0"/>
                <a:cs typeface="DejaVu LGC Sans" charset="0"/>
              </a:rPr>
              <a:t>l.p</a:t>
            </a:r>
            <a:r>
              <a:rPr lang="en-GB" dirty="0" smtClean="0">
                <a:ea typeface="DejaVu LGC Sans" charset="0"/>
                <a:cs typeface="DejaVu LGC Sans" charset="0"/>
              </a:rPr>
              <a:t>. to mid-heavy systems.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I will first  give a overview the mot., show the exp. Setup and talk about the calibration of the spectrometer system, which is a crucial step in data anal. In order to obtain high energy resolution. I will show the current pre. Spec.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endParaRPr lang="en-GB" dirty="0" smtClean="0">
              <a:ea typeface="DejaVu LGC Sans" charset="0"/>
              <a:cs typeface="DejaVu LGC Sans" charset="0"/>
            </a:endParaRP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672388" y="307975"/>
            <a:ext cx="15344776" cy="115093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How the  of current HKS spectra compare with previous world’s data in terms of ER and BEP ? Plot on this slide show the and , HA is the mass coverage upper panel is the Energy resol in FWHM. Lower panel is the BE precision one sigma value.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Data from KEK by pk reaction cover a wide mass range. The resolutioin is at ~ 1.5 to 2 MeV level. Jlab HNSS and E94107 get the resolution to below 1 MeV and now the current HKS spec. further improve the res. To 400 keV level from ligh system to above ps.  In case of BE precision, Both Jlab E and KEK exp is at the level of 500 keV, while the HKS spec has a precision of ~120 keV, as a result of our kinematics calibration.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3795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Here I show the L and S </a:t>
            </a:r>
            <a:r>
              <a:rPr lang="en-GB" dirty="0" err="1" smtClean="0">
                <a:ea typeface="DejaVu LGC Sans" charset="0"/>
                <a:cs typeface="DejaVu LGC Sans" charset="0"/>
              </a:rPr>
              <a:t>spectrom</a:t>
            </a:r>
            <a:r>
              <a:rPr lang="en-GB" dirty="0" smtClean="0">
                <a:ea typeface="DejaVu LGC Sans" charset="0"/>
                <a:cs typeface="DejaVu LGC Sans" charset="0"/>
              </a:rPr>
              <a:t> from Ch2. Horizontal axis is the mass difference from L mass. It shows clearly the LS peak.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bg</a:t>
            </a:r>
            <a:r>
              <a:rPr lang="en-GB" dirty="0" smtClean="0">
                <a:ea typeface="DejaVu LGC Sans" charset="0"/>
                <a:cs typeface="DejaVu LGC Sans" charset="0"/>
              </a:rPr>
              <a:t> is come from both the accidental and C12.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centroid</a:t>
            </a:r>
            <a:r>
              <a:rPr lang="en-GB" dirty="0" smtClean="0">
                <a:ea typeface="DejaVu LGC Sans" charset="0"/>
                <a:cs typeface="DejaVu LGC Sans" charset="0"/>
              </a:rPr>
              <a:t> of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hyperon</a:t>
            </a:r>
            <a:r>
              <a:rPr lang="en-GB" dirty="0" smtClean="0">
                <a:ea typeface="DejaVu LGC Sans" charset="0"/>
                <a:cs typeface="DejaVu LGC Sans" charset="0"/>
              </a:rPr>
              <a:t> peaks are with 20 </a:t>
            </a:r>
            <a:r>
              <a:rPr lang="en-GB" dirty="0" err="1" smtClean="0">
                <a:ea typeface="DejaVu LGC Sans" charset="0"/>
                <a:cs typeface="DejaVu LGC Sans" charset="0"/>
              </a:rPr>
              <a:t>kev</a:t>
            </a:r>
            <a:r>
              <a:rPr lang="en-GB" dirty="0" smtClean="0">
                <a:ea typeface="DejaVu LGC Sans" charset="0"/>
                <a:cs typeface="DejaVu LGC Sans" charset="0"/>
              </a:rPr>
              <a:t> from their </a:t>
            </a:r>
            <a:r>
              <a:rPr lang="en-GB" dirty="0" err="1" smtClean="0">
                <a:ea typeface="DejaVu LGC Sans" charset="0"/>
                <a:cs typeface="DejaVu LGC Sans" charset="0"/>
              </a:rPr>
              <a:t>pDG</a:t>
            </a:r>
            <a:r>
              <a:rPr lang="en-GB" dirty="0" smtClean="0">
                <a:ea typeface="DejaVu LGC Sans" charset="0"/>
                <a:cs typeface="DejaVu LGC Sans" charset="0"/>
              </a:rPr>
              <a:t> value now.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370481" y="930910"/>
            <a:ext cx="4282140" cy="3191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Due to the extra </a:t>
            </a:r>
            <a:r>
              <a:rPr lang="en-GB" dirty="0" err="1" smtClean="0">
                <a:ea typeface="DejaVu LGC Sans" charset="0"/>
                <a:cs typeface="DejaVu LGC Sans" charset="0"/>
              </a:rPr>
              <a:t>dof</a:t>
            </a:r>
            <a:r>
              <a:rPr lang="en-GB" dirty="0" smtClean="0">
                <a:ea typeface="DejaVu LGC Sans" charset="0"/>
                <a:cs typeface="DejaVu LGC Sans" charset="0"/>
              </a:rPr>
              <a:t> of strangeness in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hypernuclei</a:t>
            </a:r>
            <a:r>
              <a:rPr lang="en-GB" dirty="0" smtClean="0">
                <a:ea typeface="DejaVu LGC Sans" charset="0"/>
                <a:cs typeface="DejaVu LGC Sans" charset="0"/>
              </a:rPr>
              <a:t>, New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mbs</a:t>
            </a:r>
            <a:r>
              <a:rPr lang="en-GB" dirty="0" smtClean="0">
                <a:ea typeface="DejaVu LGC Sans" charset="0"/>
                <a:cs typeface="DejaVu LGC Sans" charset="0"/>
              </a:rPr>
              <a:t> will arise. For example, the formation of extreme neutron rich system. Shown in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dirty="0" smtClean="0">
                <a:ea typeface="DejaVu LGC Sans" charset="0"/>
                <a:cs typeface="DejaVu LGC Sans" charset="0"/>
              </a:rPr>
              <a:t> chart below, the He8l and Li10L is the ext. </a:t>
            </a:r>
            <a:r>
              <a:rPr lang="en-GB" dirty="0" err="1" smtClean="0">
                <a:ea typeface="DejaVu LGC Sans" charset="0"/>
                <a:cs typeface="DejaVu LGC Sans" charset="0"/>
              </a:rPr>
              <a:t>neu</a:t>
            </a:r>
            <a:r>
              <a:rPr lang="en-GB" dirty="0" smtClean="0">
                <a:ea typeface="DejaVu LGC Sans" charset="0"/>
                <a:cs typeface="DejaVu LGC Sans" charset="0"/>
              </a:rPr>
              <a:t>, rich An example is He7L. 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dirty="0" smtClean="0">
                <a:ea typeface="DejaVu LGC Sans" charset="0"/>
                <a:cs typeface="DejaVu LGC Sans" charset="0"/>
              </a:rPr>
              <a:t> in red box will be studied by this experiment and future exp. At Jefferson Lab.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Precise YN potential is need to understand the internal structure of neutron star and predict the maximum mass. Hyperons play important role in neutron star interior. The formation of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dirty="0" smtClean="0">
                <a:ea typeface="DejaVu LGC Sans" charset="0"/>
                <a:cs typeface="DejaVu LGC Sans" charset="0"/>
              </a:rPr>
              <a:t> will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Lower the bar. Chem. Potent. And lower the maximum mass. But  The exact onset of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hyperon</a:t>
            </a:r>
            <a:r>
              <a:rPr lang="en-GB" dirty="0" smtClean="0">
                <a:ea typeface="DejaVu LGC Sans" charset="0"/>
                <a:cs typeface="DejaVu LGC Sans" charset="0"/>
              </a:rPr>
              <a:t> formation, at which bar. Density and the fraction of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hyperon</a:t>
            </a:r>
            <a:r>
              <a:rPr lang="en-GB" dirty="0" smtClean="0">
                <a:ea typeface="DejaVu LGC Sans" charset="0"/>
                <a:cs typeface="DejaVu LGC Sans" charset="0"/>
              </a:rPr>
              <a:t>, this related to the mass-radius relation for </a:t>
            </a:r>
            <a:r>
              <a:rPr lang="en-GB" dirty="0" err="1" smtClean="0">
                <a:ea typeface="DejaVu LGC Sans" charset="0"/>
                <a:cs typeface="DejaVu LGC Sans" charset="0"/>
              </a:rPr>
              <a:t>nutron</a:t>
            </a:r>
            <a:r>
              <a:rPr lang="en-GB" dirty="0" smtClean="0">
                <a:ea typeface="DejaVu LGC Sans" charset="0"/>
                <a:cs typeface="DejaVu LGC Sans" charset="0"/>
              </a:rPr>
              <a:t> star, better information from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hypernuclei</a:t>
            </a:r>
            <a:r>
              <a:rPr lang="en-GB" dirty="0" smtClean="0">
                <a:ea typeface="DejaVu LGC Sans" charset="0"/>
                <a:cs typeface="DejaVu LGC Sans" charset="0"/>
              </a:rPr>
              <a:t> spectroscopy is needed.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endParaRPr lang="en-GB" dirty="0" smtClean="0">
              <a:ea typeface="DejaVu LGC Sans" charset="0"/>
              <a:cs typeface="DejaVu LGC Sans" charset="0"/>
            </a:endParaRP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TO </a:t>
            </a:r>
            <a:r>
              <a:rPr lang="en-GB" dirty="0" err="1" smtClean="0">
                <a:ea typeface="DejaVu LGC Sans" charset="0"/>
                <a:cs typeface="DejaVu LGC Sans" charset="0"/>
              </a:rPr>
              <a:t>resovle</a:t>
            </a:r>
            <a:r>
              <a:rPr lang="en-GB" dirty="0" smtClean="0">
                <a:ea typeface="DejaVu LGC Sans" charset="0"/>
                <a:cs typeface="DejaVu LGC Sans" charset="0"/>
              </a:rPr>
              <a:t> these important questions, high resolution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dirty="0" smtClean="0">
                <a:ea typeface="DejaVu LGC Sans" charset="0"/>
                <a:cs typeface="DejaVu LGC Sans" charset="0"/>
              </a:rPr>
              <a:t> spec. in a wide mass region is crucial.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27651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The first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hypernuclear</a:t>
            </a:r>
            <a:r>
              <a:rPr lang="en-GB" dirty="0" smtClean="0">
                <a:ea typeface="DejaVu LGC Sans" charset="0"/>
                <a:cs typeface="DejaVu LGC Sans" charset="0"/>
              </a:rPr>
              <a:t> spec. exp by elec.pro was carried out at Jefferson Lab in 2000. It obtained ~ 1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MeV</a:t>
            </a:r>
            <a:r>
              <a:rPr lang="en-GB" dirty="0" smtClean="0">
                <a:ea typeface="DejaVu LGC Sans" charset="0"/>
                <a:cs typeface="DejaVu LGC Sans" charset="0"/>
              </a:rPr>
              <a:t> resolution for B12L.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The current experiment, HKS was finished in year 2005. And data analysis approaching the last stage. We also have a upgraded new </a:t>
            </a:r>
            <a:r>
              <a:rPr lang="en-GB" dirty="0" err="1" smtClean="0">
                <a:ea typeface="DejaVu LGC Sans" charset="0"/>
                <a:cs typeface="DejaVu LGC Sans" charset="0"/>
              </a:rPr>
              <a:t>experi</a:t>
            </a:r>
            <a:r>
              <a:rPr lang="en-GB" dirty="0" smtClean="0">
                <a:ea typeface="DejaVu LGC Sans" charset="0"/>
                <a:cs typeface="DejaVu LGC Sans" charset="0"/>
              </a:rPr>
              <a:t>. HES under prep.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The calibration strategy. </a:t>
            </a:r>
            <a:r>
              <a:rPr lang="en-GB" dirty="0" err="1" smtClean="0">
                <a:ea typeface="DejaVu LGC Sans" charset="0"/>
                <a:cs typeface="DejaVu LGC Sans" charset="0"/>
              </a:rPr>
              <a:t>Ulizing</a:t>
            </a:r>
            <a:r>
              <a:rPr lang="en-GB" dirty="0" smtClean="0">
                <a:ea typeface="DejaVu LGC Sans" charset="0"/>
                <a:cs typeface="DejaVu LGC Sans" charset="0"/>
              </a:rPr>
              <a:t> the known masses,  we can first define a </a:t>
            </a:r>
            <a:r>
              <a:rPr lang="en-GB" dirty="0" err="1" smtClean="0">
                <a:ea typeface="DejaVu LGC Sans" charset="0"/>
                <a:cs typeface="DejaVu LGC Sans" charset="0"/>
              </a:rPr>
              <a:t>chis</a:t>
            </a:r>
            <a:r>
              <a:rPr lang="en-GB" dirty="0" smtClean="0">
                <a:ea typeface="DejaVu LGC Sans" charset="0"/>
                <a:cs typeface="DejaVu LGC Sans" charset="0"/>
              </a:rPr>
              <a:t> as the sum of mass </a:t>
            </a:r>
            <a:r>
              <a:rPr lang="en-GB" dirty="0" err="1" smtClean="0">
                <a:ea typeface="DejaVu LGC Sans" charset="0"/>
                <a:cs typeface="DejaVu LGC Sans" charset="0"/>
              </a:rPr>
              <a:t>defe</a:t>
            </a:r>
            <a:r>
              <a:rPr lang="en-GB" dirty="0" smtClean="0">
                <a:ea typeface="DejaVu LGC Sans" charset="0"/>
                <a:cs typeface="DejaVu LGC Sans" charset="0"/>
              </a:rPr>
              <a:t>. Between the recon. Mass and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expec</a:t>
            </a:r>
            <a:r>
              <a:rPr lang="en-GB" dirty="0" smtClean="0">
                <a:ea typeface="DejaVu LGC Sans" charset="0"/>
                <a:cs typeface="DejaVu LGC Sans" charset="0"/>
              </a:rPr>
              <a:t>. Mass value, it is the PDB v for the hyperons, for the bound states.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expe</a:t>
            </a:r>
            <a:r>
              <a:rPr lang="en-GB" dirty="0" smtClean="0">
                <a:ea typeface="DejaVu LGC Sans" charset="0"/>
                <a:cs typeface="DejaVu LGC Sans" charset="0"/>
              </a:rPr>
              <a:t>. Mass is determined by </a:t>
            </a:r>
            <a:r>
              <a:rPr lang="en-GB" dirty="0" err="1" smtClean="0">
                <a:ea typeface="DejaVu LGC Sans" charset="0"/>
                <a:cs typeface="DejaVu LGC Sans" charset="0"/>
              </a:rPr>
              <a:t>fiting</a:t>
            </a:r>
            <a:r>
              <a:rPr lang="en-GB" dirty="0" smtClean="0">
                <a:ea typeface="DejaVu LGC Sans" charset="0"/>
                <a:cs typeface="DejaVu LGC Sans" charset="0"/>
              </a:rPr>
              <a:t>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centroid</a:t>
            </a:r>
            <a:r>
              <a:rPr lang="en-GB" dirty="0" smtClean="0">
                <a:ea typeface="DejaVu LGC Sans" charset="0"/>
                <a:cs typeface="DejaVu LGC Sans" charset="0"/>
              </a:rPr>
              <a:t> of the bound state peak in the missing mass spectrum. Because the rec. mass is function of the rec. matrices.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chiq</a:t>
            </a:r>
            <a:r>
              <a:rPr lang="en-GB" dirty="0" smtClean="0">
                <a:ea typeface="DejaVu LGC Sans" charset="0"/>
                <a:cs typeface="DejaVu LGC Sans" charset="0"/>
              </a:rPr>
              <a:t> is a nonlinear function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rec</a:t>
            </a:r>
            <a:r>
              <a:rPr lang="en-GB" dirty="0" smtClean="0">
                <a:ea typeface="DejaVu LGC Sans" charset="0"/>
                <a:cs typeface="DejaVu LGC Sans" charset="0"/>
              </a:rPr>
              <a:t> mat. So by mini the chi2 </a:t>
            </a:r>
            <a:r>
              <a:rPr lang="en-GB" dirty="0" err="1" smtClean="0">
                <a:ea typeface="DejaVu LGC Sans" charset="0"/>
                <a:cs typeface="DejaVu LGC Sans" charset="0"/>
              </a:rPr>
              <a:t>w.r.t</a:t>
            </a:r>
            <a:r>
              <a:rPr lang="en-GB" dirty="0" smtClean="0">
                <a:ea typeface="DejaVu LGC Sans" charset="0"/>
                <a:cs typeface="DejaVu LGC Sans" charset="0"/>
              </a:rPr>
              <a:t>. </a:t>
            </a:r>
            <a:r>
              <a:rPr lang="en-GB" dirty="0" err="1" smtClean="0">
                <a:ea typeface="DejaVu LGC Sans" charset="0"/>
                <a:cs typeface="DejaVu LGC Sans" charset="0"/>
              </a:rPr>
              <a:t>rec</a:t>
            </a:r>
            <a:r>
              <a:rPr lang="en-GB" dirty="0" smtClean="0">
                <a:ea typeface="DejaVu LGC Sans" charset="0"/>
                <a:cs typeface="DejaVu LGC Sans" charset="0"/>
              </a:rPr>
              <a:t> m, we can find the new </a:t>
            </a:r>
            <a:r>
              <a:rPr lang="en-GB" dirty="0" err="1" smtClean="0">
                <a:ea typeface="DejaVu LGC Sans" charset="0"/>
                <a:cs typeface="DejaVu LGC Sans" charset="0"/>
              </a:rPr>
              <a:t>rec</a:t>
            </a:r>
            <a:r>
              <a:rPr lang="en-GB" dirty="0" smtClean="0">
                <a:ea typeface="DejaVu LGC Sans" charset="0"/>
                <a:cs typeface="DejaVu LGC Sans" charset="0"/>
              </a:rPr>
              <a:t> m.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wi</a:t>
            </a:r>
            <a:r>
              <a:rPr lang="en-GB" dirty="0" smtClean="0">
                <a:ea typeface="DejaVu LGC Sans" charset="0"/>
                <a:cs typeface="DejaVu LGC Sans" charset="0"/>
              </a:rPr>
              <a:t> is relative w of different states involved in the calibration.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Due to the nonlinearity and </a:t>
            </a:r>
            <a:r>
              <a:rPr lang="en-GB" dirty="0" err="1" smtClean="0">
                <a:ea typeface="DejaVu LGC Sans" charset="0"/>
                <a:cs typeface="DejaVu LGC Sans" charset="0"/>
              </a:rPr>
              <a:t>acci</a:t>
            </a:r>
            <a:r>
              <a:rPr lang="en-GB" dirty="0" smtClean="0">
                <a:ea typeface="DejaVu LGC Sans" charset="0"/>
                <a:cs typeface="DejaVu LGC Sans" charset="0"/>
              </a:rPr>
              <a:t>. Background, This is a iteration procedure. Based on the initial optics, calculate the missing mass, then select,… bound if they are clearly identifiable,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then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minimie</a:t>
            </a:r>
            <a:r>
              <a:rPr lang="en-GB" dirty="0" smtClean="0">
                <a:ea typeface="DejaVu LGC Sans" charset="0"/>
                <a:cs typeface="DejaVu LGC Sans" charset="0"/>
              </a:rPr>
              <a:t> chi2 to get the new matrices. With the new optics, the S/A will be better and the bound states mass will be better determine, we perform another cycle of optimization.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Repeat until chi2 converge.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We also place emphasize on kinematics calibration, which is to determine precisely the central P and real beam energy. This is important to obtain correct binding energy.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The systematic error associated with the calibration procedure is being evaluated by applying the same procedure on simulated data right now.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HKS aims to obtain …(EM)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targets we are using including Li7, and C12. And Si. By </a:t>
            </a:r>
            <a:r>
              <a:rPr lang="en-GB" dirty="0" err="1" smtClean="0">
                <a:ea typeface="DejaVu LGC Sans" charset="0"/>
                <a:cs typeface="DejaVu LGC Sans" charset="0"/>
              </a:rPr>
              <a:t>Electroproduction</a:t>
            </a:r>
            <a:r>
              <a:rPr lang="en-GB" dirty="0" smtClean="0">
                <a:ea typeface="DejaVu LGC Sans" charset="0"/>
                <a:cs typeface="DejaVu LGC Sans" charset="0"/>
              </a:rPr>
              <a:t> is complementary to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hadronic</a:t>
            </a:r>
            <a:r>
              <a:rPr lang="en-GB" dirty="0" smtClean="0">
                <a:ea typeface="DejaVu LGC Sans" charset="0"/>
                <a:cs typeface="DejaVu LGC Sans" charset="0"/>
              </a:rPr>
              <a:t> rec.. It can produce high-spin…states of B12L from C12. We produce neutron He7L. We use Si28 above p-shell in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sd</a:t>
            </a:r>
            <a:r>
              <a:rPr lang="en-GB" dirty="0" smtClean="0">
                <a:ea typeface="DejaVu LGC Sans" charset="0"/>
                <a:cs typeface="DejaVu LGC Sans" charset="0"/>
              </a:rPr>
              <a:t> shell region to obtain first high resolution beyond p-shell.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29699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sz="1400" dirty="0" smtClean="0">
                <a:ea typeface="DejaVu LGC Sans" charset="0"/>
                <a:cs typeface="DejaVu LGC Sans" charset="0"/>
              </a:rPr>
              <a:t>The goal of the exp. Design is to increasing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sz="1400" dirty="0" smtClean="0">
                <a:ea typeface="DejaVu LGC Sans" charset="0"/>
                <a:cs typeface="DejaVu LGC Sans" charset="0"/>
              </a:rPr>
              <a:t> yield and reduce </a:t>
            </a:r>
          </a:p>
          <a:p>
            <a:pPr>
              <a:spcBef>
                <a:spcPct val="0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sz="1400" dirty="0" smtClean="0">
                <a:ea typeface="DejaVu LGC Sans" charset="0"/>
                <a:cs typeface="DejaVu LGC Sans" charset="0"/>
              </a:rPr>
              <a:t>accidental background. Because the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vpf</a:t>
            </a:r>
            <a:r>
              <a:rPr lang="en-GB" sz="1400" dirty="0" smtClean="0">
                <a:ea typeface="DejaVu LGC Sans" charset="0"/>
                <a:cs typeface="DejaVu LGC Sans" charset="0"/>
              </a:rPr>
              <a:t> and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sz="1400" dirty="0" smtClean="0">
                <a:ea typeface="DejaVu LGC Sans" charset="0"/>
                <a:cs typeface="DejaVu LGC Sans" charset="0"/>
              </a:rPr>
              <a:t>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cro</a:t>
            </a:r>
            <a:r>
              <a:rPr lang="en-GB" sz="1400" dirty="0" smtClean="0">
                <a:ea typeface="DejaVu LGC Sans" charset="0"/>
                <a:cs typeface="DejaVu LGC Sans" charset="0"/>
              </a:rPr>
              <a:t> peaked</a:t>
            </a:r>
          </a:p>
          <a:p>
            <a:pPr>
              <a:spcBef>
                <a:spcPct val="0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sz="1400" dirty="0" smtClean="0">
                <a:ea typeface="DejaVu LGC Sans" charset="0"/>
                <a:cs typeface="DejaVu LGC Sans" charset="0"/>
              </a:rPr>
              <a:t>at 0 degree,   a splitter dipole magnet is placed on target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bebore</a:t>
            </a:r>
            <a:r>
              <a:rPr lang="en-GB" sz="1400" dirty="0" smtClean="0">
                <a:ea typeface="DejaVu LGC Sans" charset="0"/>
                <a:cs typeface="DejaVu LGC Sans" charset="0"/>
              </a:rPr>
              <a:t> both arm spectrometers to </a:t>
            </a:r>
          </a:p>
          <a:p>
            <a:pPr>
              <a:spcBef>
                <a:spcPct val="0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sz="1400" dirty="0" smtClean="0">
                <a:ea typeface="DejaVu LGC Sans" charset="0"/>
                <a:cs typeface="DejaVu LGC Sans" charset="0"/>
              </a:rPr>
              <a:t>separate (e’: 4.3, K: 6.9)(EM) from very….The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Enge</a:t>
            </a:r>
            <a:endParaRPr lang="en-GB" sz="1400" dirty="0" smtClean="0">
              <a:ea typeface="DejaVu LGC Sans" charset="0"/>
              <a:cs typeface="DejaVu LGC Sans" charset="0"/>
            </a:endParaRPr>
          </a:p>
          <a:p>
            <a:pPr>
              <a:spcBef>
                <a:spcPct val="0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sz="1400" dirty="0" smtClean="0">
                <a:ea typeface="DejaVu LGC Sans" charset="0"/>
                <a:cs typeface="DejaVu LGC Sans" charset="0"/>
              </a:rPr>
              <a:t> is </a:t>
            </a:r>
            <a:r>
              <a:rPr lang="en-GB" sz="1400" dirty="0" err="1" smtClean="0">
                <a:ea typeface="DejaVu LGC Sans" charset="0"/>
                <a:cs typeface="DejaVu LGC Sans" charset="0"/>
              </a:rPr>
              <a:t>vertially</a:t>
            </a:r>
            <a:r>
              <a:rPr lang="en-GB" sz="1400" dirty="0" smtClean="0">
                <a:ea typeface="DejaVu LGC Sans" charset="0"/>
                <a:cs typeface="DejaVu LGC Sans" charset="0"/>
              </a:rPr>
              <a:t> tilt to avoid </a:t>
            </a:r>
          </a:p>
          <a:p>
            <a:pPr>
              <a:spcBef>
                <a:spcPct val="0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sz="1400" dirty="0" smtClean="0">
                <a:ea typeface="DejaVu LGC Sans" charset="0"/>
                <a:cs typeface="DejaVu LGC Sans" charset="0"/>
              </a:rPr>
              <a:t>the high rate e’, at 0 degree.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This is the B12L spec. from C12 with binding energy scale. We can see clearly the two dominant peaks: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gs</a:t>
            </a:r>
            <a:r>
              <a:rPr lang="en-GB" dirty="0" smtClean="0">
                <a:ea typeface="DejaVu LGC Sans" charset="0"/>
                <a:cs typeface="DejaVu LGC Sans" charset="0"/>
              </a:rPr>
              <a:t> s-shell peak at 11.88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MeV</a:t>
            </a:r>
            <a:r>
              <a:rPr lang="en-GB" dirty="0" smtClean="0">
                <a:ea typeface="DejaVu LGC Sans" charset="0"/>
                <a:cs typeface="DejaVu LGC Sans" charset="0"/>
              </a:rPr>
              <a:t> and the p-shell structure at about –0.9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MeV</a:t>
            </a:r>
            <a:r>
              <a:rPr lang="en-GB" dirty="0" smtClean="0">
                <a:ea typeface="DejaVu LGC Sans" charset="0"/>
                <a:cs typeface="DejaVu LGC Sans" charset="0"/>
              </a:rPr>
              <a:t>. Which appears have multi-peak. There are 2 smaller core excited states appears. The resolution of </a:t>
            </a:r>
            <a:r>
              <a:rPr lang="en-GB" dirty="0" err="1" smtClean="0">
                <a:ea typeface="DejaVu LGC Sans" charset="0"/>
                <a:cs typeface="DejaVu LGC Sans" charset="0"/>
              </a:rPr>
              <a:t>gs</a:t>
            </a:r>
            <a:r>
              <a:rPr lang="en-GB" dirty="0" smtClean="0">
                <a:ea typeface="DejaVu LGC Sans" charset="0"/>
                <a:cs typeface="DejaVu LGC Sans" charset="0"/>
              </a:rPr>
              <a:t> is ~400 </a:t>
            </a:r>
            <a:r>
              <a:rPr lang="en-GB" dirty="0" err="1" smtClean="0">
                <a:ea typeface="DejaVu LGC Sans" charset="0"/>
                <a:cs typeface="DejaVu LGC Sans" charset="0"/>
              </a:rPr>
              <a:t>keV</a:t>
            </a:r>
            <a:r>
              <a:rPr lang="en-GB" dirty="0" smtClean="0">
                <a:ea typeface="DejaVu LGC Sans" charset="0"/>
                <a:cs typeface="DejaVu LGC Sans" charset="0"/>
              </a:rPr>
              <a:t> FWHM. The spectrum is in general consistent with previous result.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Here is the Al28l spectrum from Si28l. This is the first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measuement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 of Al28l spectrum, a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hypernuclei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 above p-shell. The theoretical calculation shown on the left show the 3 groups of major states formed by the L at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s,p,d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 shell coupled to nuclear core with the 5/2 proton hole. The spin-flip states the 3+, 4- and 5+ have larger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amplitute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 than the natural parity.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In the exp spec, There 3 dominant peaks corresponding to the s-shell and p-shell are clearly seen. The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g.s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. has a resolution of 420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keV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. There is also significant strength between major shell structure, indication of core ex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st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endParaRPr lang="en-GB" dirty="0" smtClean="0">
              <a:latin typeface="Times New Roman" pitchFamily="18" charset="0"/>
              <a:ea typeface="DejaVu LGC Sans"/>
              <a:cs typeface="DejaVu LGC Sans"/>
            </a:endParaRP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The spec of its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mir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. </a:t>
            </a:r>
            <a:r>
              <a:rPr lang="en-GB" dirty="0" err="1" smtClean="0">
                <a:latin typeface="Times New Roman" pitchFamily="18" charset="0"/>
                <a:ea typeface="DejaVu LGC Sans"/>
                <a:cs typeface="DejaVu LGC Sans"/>
              </a:rPr>
              <a:t>Hyp</a:t>
            </a: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 si28L from KEK just show broad distribution corresponding to the major there is also indication of significant core excited strength.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There is some strength between major shell, but the statistical significance is low because of the background.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latin typeface="Times New Roman" pitchFamily="18" charset="0"/>
                <a:ea typeface="DejaVu LGC Sans"/>
                <a:cs typeface="DejaVu LGC Sans"/>
              </a:rPr>
              <a:t>The position and strength of the states will provide important information about the core nuclear wave function.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6867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Here is the spec. of He7L, this is the first time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gs</a:t>
            </a:r>
            <a:r>
              <a:rPr lang="en-GB" dirty="0" smtClean="0">
                <a:ea typeface="DejaVu LGC Sans" charset="0"/>
                <a:cs typeface="DejaVu LGC Sans" charset="0"/>
              </a:rPr>
              <a:t> bound by 6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MeV</a:t>
            </a:r>
            <a:r>
              <a:rPr lang="en-GB" dirty="0" smtClean="0">
                <a:ea typeface="DejaVu LGC Sans" charset="0"/>
                <a:cs typeface="DejaVu LGC Sans" charset="0"/>
              </a:rPr>
              <a:t> is clearly identified. He7 is formed by add a Lambda to one alpha and 2 neutron .The cluster model cal. Shows the L will bring down the binding e from 0.69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MeV</a:t>
            </a:r>
            <a:r>
              <a:rPr lang="en-GB" dirty="0" smtClean="0">
                <a:ea typeface="DejaVu LGC Sans" charset="0"/>
                <a:cs typeface="DejaVu LGC Sans" charset="0"/>
              </a:rPr>
              <a:t> from </a:t>
            </a:r>
            <a:r>
              <a:rPr lang="en-GB" dirty="0" err="1" smtClean="0">
                <a:ea typeface="DejaVu LGC Sans" charset="0"/>
                <a:cs typeface="DejaVu LGC Sans" charset="0"/>
              </a:rPr>
              <a:t>a+n+n</a:t>
            </a:r>
            <a:r>
              <a:rPr lang="en-GB" dirty="0" smtClean="0"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ea typeface="DejaVu LGC Sans" charset="0"/>
                <a:cs typeface="DejaVu LGC Sans" charset="0"/>
              </a:rPr>
              <a:t>threhold</a:t>
            </a:r>
            <a:r>
              <a:rPr lang="en-GB" dirty="0" smtClean="0">
                <a:ea typeface="DejaVu LGC Sans" charset="0"/>
                <a:cs typeface="DejaVu LGC Sans" charset="0"/>
              </a:rPr>
              <a:t> to 6.12 </a:t>
            </a:r>
            <a:r>
              <a:rPr lang="en-GB" dirty="0" err="1" smtClean="0">
                <a:ea typeface="DejaVu LGC Sans" charset="0"/>
                <a:cs typeface="DejaVu LGC Sans" charset="0"/>
              </a:rPr>
              <a:t>Mev</a:t>
            </a:r>
            <a:r>
              <a:rPr lang="en-GB" dirty="0" smtClean="0">
                <a:ea typeface="DejaVu LGC Sans" charset="0"/>
                <a:cs typeface="DejaVu LGC Sans" charset="0"/>
              </a:rPr>
              <a:t>, and reduce the size of He6 to ~75%.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82713" y="930275"/>
            <a:ext cx="4257675" cy="319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71349" y="4431519"/>
            <a:ext cx="4885281" cy="3542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3748" tIns="41874" rIns="83748" bIns="41874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1747" name="Text Box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/>
          <a:lstStyle/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In order to obtain the ~400 </a:t>
            </a:r>
            <a:r>
              <a:rPr lang="en-GB" dirty="0" err="1" smtClean="0">
                <a:ea typeface="DejaVu LGC Sans" charset="0"/>
                <a:cs typeface="DejaVu LGC Sans" charset="0"/>
              </a:rPr>
              <a:t>kev</a:t>
            </a:r>
            <a:r>
              <a:rPr lang="en-GB" dirty="0" smtClean="0">
                <a:ea typeface="DejaVu LGC Sans" charset="0"/>
                <a:cs typeface="DejaVu LGC Sans" charset="0"/>
              </a:rPr>
              <a:t> energy resolution, the two spec should reach a momentum </a:t>
            </a:r>
            <a:r>
              <a:rPr lang="en-GB" dirty="0" err="1" smtClean="0">
                <a:ea typeface="DejaVu LGC Sans" charset="0"/>
                <a:cs typeface="DejaVu LGC Sans" charset="0"/>
              </a:rPr>
              <a:t>reoslution</a:t>
            </a:r>
            <a:r>
              <a:rPr lang="en-GB" dirty="0" smtClean="0">
                <a:ea typeface="DejaVu LGC Sans" charset="0"/>
                <a:cs typeface="DejaVu LGC Sans" charset="0"/>
              </a:rPr>
              <a:t> of ~level. The optical calibration of the spectrometer system is a crucial step in data analysis to achieve this goal. Which is to </a:t>
            </a:r>
            <a:r>
              <a:rPr lang="en-GB" dirty="0" err="1" smtClean="0">
                <a:ea typeface="DejaVu LGC Sans" charset="0"/>
                <a:cs typeface="DejaVu LGC Sans" charset="0"/>
              </a:rPr>
              <a:t>deterimine</a:t>
            </a:r>
            <a:r>
              <a:rPr lang="en-GB" dirty="0" smtClean="0">
                <a:ea typeface="DejaVu LGC Sans" charset="0"/>
                <a:cs typeface="DejaVu LGC Sans" charset="0"/>
              </a:rPr>
              <a:t>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rec</a:t>
            </a:r>
            <a:r>
              <a:rPr lang="en-GB" dirty="0" smtClean="0">
                <a:ea typeface="DejaVu LGC Sans" charset="0"/>
                <a:cs typeface="DejaVu LGC Sans" charset="0"/>
              </a:rPr>
              <a:t> m for momentum and angel of scattering particles. The calibration procedure has to be different from the standard method for other two-arm experiment because the use of splitter. The splitter field (EM)… 1 settings to detect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</a:t>
            </a:r>
            <a:r>
              <a:rPr lang="en-GB" dirty="0" smtClean="0">
                <a:ea typeface="DejaVu LGC Sans" charset="0"/>
                <a:cs typeface="DejaVu LGC Sans" charset="0"/>
              </a:rPr>
              <a:t>…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So the single arm elastic scattering and delta scan data is not available.  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Thus we use the known mass of L, S which produced from the h </a:t>
            </a:r>
            <a:r>
              <a:rPr lang="en-GB" dirty="0" err="1" smtClean="0">
                <a:ea typeface="DejaVu LGC Sans" charset="0"/>
                <a:cs typeface="DejaVu LGC Sans" charset="0"/>
              </a:rPr>
              <a:t>nucl</a:t>
            </a:r>
            <a:r>
              <a:rPr lang="en-GB" dirty="0" smtClean="0">
                <a:ea typeface="DejaVu LGC Sans" charset="0"/>
                <a:cs typeface="DejaVu LGC Sans" charset="0"/>
              </a:rPr>
              <a:t>. In Ch2 and …. All these masses can be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dete</a:t>
            </a:r>
            <a:r>
              <a:rPr lang="en-GB" dirty="0" smtClean="0">
                <a:ea typeface="DejaVu LGC Sans" charset="0"/>
                <a:cs typeface="DejaVu LGC Sans" charset="0"/>
              </a:rPr>
              <a:t>. By the </a:t>
            </a:r>
            <a:r>
              <a:rPr lang="en-GB" dirty="0" err="1" smtClean="0">
                <a:ea typeface="DejaVu LGC Sans" charset="0"/>
                <a:cs typeface="DejaVu LGC Sans" charset="0"/>
              </a:rPr>
              <a:t>Spe</a:t>
            </a:r>
            <a:r>
              <a:rPr lang="en-GB" dirty="0" smtClean="0">
                <a:ea typeface="DejaVu LGC Sans" charset="0"/>
                <a:cs typeface="DejaVu LGC Sans" charset="0"/>
              </a:rPr>
              <a:t>. Under the same kinematics. The reason to use bound states in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addion</a:t>
            </a:r>
            <a:endParaRPr lang="en-GB" dirty="0" smtClean="0">
              <a:ea typeface="DejaVu LGC Sans" charset="0"/>
              <a:cs typeface="DejaVu LGC Sans" charset="0"/>
            </a:endParaRP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To hyperons is because the uncertainty of  the scattering angle of the recoiling particle in much heavy in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hypernuclei</a:t>
            </a:r>
            <a:r>
              <a:rPr lang="en-GB" dirty="0" smtClean="0">
                <a:ea typeface="DejaVu LGC Sans" charset="0"/>
                <a:cs typeface="DejaVu LGC Sans" charset="0"/>
              </a:rPr>
              <a:t> case, this makes the intrinsic width of hyperons much wider than </a:t>
            </a:r>
            <a:r>
              <a:rPr lang="en-GB" dirty="0" err="1" smtClean="0">
                <a:ea typeface="DejaVu LGC Sans" charset="0"/>
                <a:cs typeface="DejaVu LGC Sans" charset="0"/>
              </a:rPr>
              <a:t>hypernuclei</a:t>
            </a:r>
            <a:r>
              <a:rPr lang="en-GB" dirty="0" smtClean="0">
                <a:ea typeface="DejaVu LGC Sans" charset="0"/>
                <a:cs typeface="DejaVu LGC Sans" charset="0"/>
              </a:rPr>
              <a:t>.</a:t>
            </a:r>
          </a:p>
          <a:p>
            <a:pPr>
              <a:spcBef>
                <a:spcPts val="459"/>
              </a:spcBef>
              <a:tabLst>
                <a:tab pos="0" algn="l"/>
                <a:tab pos="466618" algn="l"/>
                <a:tab pos="933237" algn="l"/>
                <a:tab pos="1399855" algn="l"/>
                <a:tab pos="1866473" algn="l"/>
                <a:tab pos="2333092" algn="l"/>
                <a:tab pos="2799710" algn="l"/>
                <a:tab pos="3266328" algn="l"/>
                <a:tab pos="3732947" algn="l"/>
                <a:tab pos="4199565" algn="l"/>
                <a:tab pos="4666183" algn="l"/>
                <a:tab pos="5132802" algn="l"/>
                <a:tab pos="5599420" algn="l"/>
                <a:tab pos="6066038" algn="l"/>
                <a:tab pos="6532656" algn="l"/>
                <a:tab pos="6999275" algn="l"/>
                <a:tab pos="7465893" algn="l"/>
                <a:tab pos="7932511" algn="l"/>
                <a:tab pos="8399130" algn="l"/>
                <a:tab pos="8865748" algn="l"/>
                <a:tab pos="9332366" algn="l"/>
              </a:tabLst>
            </a:pPr>
            <a:r>
              <a:rPr lang="en-GB" dirty="0" smtClean="0">
                <a:ea typeface="DejaVu LGC Sans" charset="0"/>
                <a:cs typeface="DejaVu LGC Sans" charset="0"/>
              </a:rPr>
              <a:t>So we will still see high </a:t>
            </a:r>
            <a:r>
              <a:rPr lang="en-GB" dirty="0" err="1" smtClean="0">
                <a:ea typeface="DejaVu LGC Sans" charset="0"/>
                <a:cs typeface="DejaVu LGC Sans" charset="0"/>
              </a:rPr>
              <a:t>acci</a:t>
            </a:r>
            <a:r>
              <a:rPr lang="en-GB" dirty="0" smtClean="0">
                <a:ea typeface="DejaVu LGC Sans" charset="0"/>
                <a:cs typeface="DejaVu LGC Sans" charset="0"/>
              </a:rPr>
              <a:t>… in the calibration data.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0" y="308688"/>
            <a:ext cx="1626" cy="1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515353" y="4394349"/>
            <a:ext cx="5997272" cy="413414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5C8A6-4A38-45EC-BA5A-5DB56F01914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6FA4-4E36-4F39-A86A-580DBF7D51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52F4F-B9F1-4C6C-90C7-0D2C5B1F3B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984E-19C1-4314-8001-A7D86258E1D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FF5B-E298-4AB9-A02C-3D28DC58A9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BD9BF-95DE-46E2-96D3-1E0AC4EAAD9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83B43-D22A-4159-BC73-5A0124D53C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0ED07-9029-4425-BF83-C2C23336ADF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45BE1-FCFF-4472-9A03-68A9B9ABEE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EFA59-6448-4A04-B4D0-828344D5D97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8BFA-6956-4C4F-88F9-77416AA23C4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436FB-7036-4114-A679-692A97E7E15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5E5FF-FCCA-4A47-8128-0394E6F4C2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0C85DC1-CE38-40D3-854B-7D06517DF8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A293E-E62A-4B50-9BE9-6E065B9C4F1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3D837-3E82-4AD7-BB07-F9F9595B6F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11807-F6FB-4696-B281-5EF0B30E6C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200CE-EE59-4DD1-B559-297574BDA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96CD1-EF5D-46AF-AE9F-0B8FA4DA8A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94DBC-F158-48A7-A6A2-864B3CEEDA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0440-10A5-4E52-B093-CD4877743D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21CC5-B6AD-4E1A-91B4-8D06BA809D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020D43-DE46-4419-8B2F-528D054800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85D2-BE7B-4555-8093-7DAA9A2FFF88}" type="datetimeFigureOut">
              <a:rPr lang="en-US" smtClean="0"/>
              <a:pPr/>
              <a:t>8/6/2009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33FE-F862-4465-A00B-8BEFB9FDA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ansSerif" pitchFamily="2" charset="2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ansSerif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16F5AA-4FC1-4462-8FA0-D4CE236FCF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8150226" cy="166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219200" y="3402012"/>
            <a:ext cx="6400800" cy="185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18360"/>
          <a:lstStyle/>
          <a:p>
            <a:pPr algn="r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u="none" dirty="0" err="1">
                <a:solidFill>
                  <a:srgbClr val="F8F8F8"/>
                </a:solidFill>
              </a:rPr>
              <a:t>Lulin</a:t>
            </a:r>
            <a:r>
              <a:rPr lang="en-GB" sz="2400" u="none" dirty="0">
                <a:solidFill>
                  <a:srgbClr val="F8F8F8"/>
                </a:solidFill>
              </a:rPr>
              <a:t> Yuan / Hampton </a:t>
            </a:r>
            <a:r>
              <a:rPr lang="en-GB" sz="2400" u="none" dirty="0" smtClean="0">
                <a:solidFill>
                  <a:srgbClr val="F8F8F8"/>
                </a:solidFill>
              </a:rPr>
              <a:t>University</a:t>
            </a:r>
          </a:p>
          <a:p>
            <a:pPr algn="r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u="none" dirty="0" smtClean="0">
                <a:solidFill>
                  <a:srgbClr val="F8F8F8"/>
                </a:solidFill>
              </a:rPr>
              <a:t>For </a:t>
            </a:r>
            <a:r>
              <a:rPr lang="en-GB" sz="2400" u="none" dirty="0" smtClean="0">
                <a:solidFill>
                  <a:srgbClr val="F8F8F8"/>
                </a:solidFill>
              </a:rPr>
              <a:t>HKS-HES </a:t>
            </a:r>
            <a:r>
              <a:rPr lang="en-GB" sz="2400" u="none" dirty="0" smtClean="0">
                <a:solidFill>
                  <a:srgbClr val="F8F8F8"/>
                </a:solidFill>
              </a:rPr>
              <a:t>collaboration</a:t>
            </a:r>
            <a:endParaRPr lang="en-GB" sz="2400" u="none" dirty="0">
              <a:solidFill>
                <a:srgbClr val="F8F8F8"/>
              </a:solidFill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u="none" dirty="0" smtClean="0">
                <a:solidFill>
                  <a:srgbClr val="F8F8F8"/>
                </a:solidFill>
              </a:rPr>
              <a:t>Hall C Summer meeting, August 7, 2009</a:t>
            </a:r>
            <a:endParaRPr lang="en-GB" sz="2400" u="none" dirty="0">
              <a:solidFill>
                <a:srgbClr val="F8F8F8"/>
              </a:solidFill>
            </a:endParaRPr>
          </a:p>
          <a:p>
            <a:pPr algn="r">
              <a:lnSpc>
                <a:spcPct val="10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u="non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82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High Precision </a:t>
            </a:r>
            <a:r>
              <a:rPr lang="en-US" sz="4400" dirty="0" err="1" smtClean="0"/>
              <a:t>Hypernuclear</a:t>
            </a:r>
            <a:r>
              <a:rPr lang="en-US" sz="4400" dirty="0" smtClean="0"/>
              <a:t> Spectroscopy at </a:t>
            </a:r>
            <a:r>
              <a:rPr lang="en-US" sz="4400" dirty="0" err="1" smtClean="0"/>
              <a:t>JLab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022" t="16936" r="4022" b="16936"/>
          <a:stretch>
            <a:fillRect/>
          </a:stretch>
        </p:blipFill>
        <p:spPr bwMode="auto">
          <a:xfrm>
            <a:off x="68263" y="923925"/>
            <a:ext cx="48641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6905625" cy="706437"/>
          </a:xfrm>
        </p:spPr>
        <p:txBody>
          <a:bodyPr/>
          <a:lstStyle/>
          <a:p>
            <a:r>
              <a:rPr lang="en-US" altLang="ja-JP" sz="4000" baseline="30000"/>
              <a:t>28</a:t>
            </a:r>
            <a:r>
              <a:rPr lang="en-US" altLang="ja-JP" sz="4000"/>
              <a:t>Si(e,e’K</a:t>
            </a:r>
            <a:r>
              <a:rPr lang="en-US" altLang="ja-JP" sz="4000" baseline="30000"/>
              <a:t>+</a:t>
            </a:r>
            <a:r>
              <a:rPr lang="en-US" altLang="ja-JP" sz="4000"/>
              <a:t>)</a:t>
            </a:r>
            <a:r>
              <a:rPr lang="en-US" altLang="ja-JP" sz="4000" baseline="30000"/>
              <a:t>28</a:t>
            </a:r>
            <a:r>
              <a:rPr lang="en-US" altLang="ja-JP" sz="4000" baseline="-25000">
                <a:latin typeface="Symbol" pitchFamily="18" charset="2"/>
              </a:rPr>
              <a:t>L</a:t>
            </a:r>
            <a:r>
              <a:rPr lang="en-US" altLang="ja-JP" sz="4000"/>
              <a:t>Al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5288" y="5946775"/>
            <a:ext cx="3411511" cy="67595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u="none" dirty="0">
                <a:solidFill>
                  <a:schemeClr val="tx1"/>
                </a:solidFill>
              </a:rPr>
              <a:t>Data taking : ~140 hours w/ 30 </a:t>
            </a:r>
            <a:r>
              <a:rPr lang="en-US" altLang="ja-JP" u="none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u="none" dirty="0" err="1" smtClean="0">
                <a:solidFill>
                  <a:schemeClr val="tx1"/>
                </a:solidFill>
              </a:rPr>
              <a:t>A</a:t>
            </a:r>
            <a:endParaRPr lang="en-US" altLang="ja-JP" u="none" dirty="0" smtClean="0">
              <a:solidFill>
                <a:schemeClr val="tx1"/>
              </a:solidFill>
            </a:endParaRPr>
          </a:p>
          <a:p>
            <a:r>
              <a:rPr lang="en-US" altLang="ja-JP" sz="1600" u="none" dirty="0" smtClean="0">
                <a:solidFill>
                  <a:schemeClr val="tx1"/>
                </a:solidFill>
              </a:rPr>
              <a:t>* By Matsumura</a:t>
            </a:r>
            <a:endParaRPr lang="en-US" altLang="ja-JP" sz="1600" u="none" dirty="0">
              <a:solidFill>
                <a:schemeClr val="tx1"/>
              </a:solidFill>
            </a:endParaRPr>
          </a:p>
        </p:txBody>
      </p:sp>
      <p:graphicFrame>
        <p:nvGraphicFramePr>
          <p:cNvPr id="18438" name="Group 6"/>
          <p:cNvGraphicFramePr>
            <a:graphicFrameLocks noGrp="1"/>
          </p:cNvGraphicFramePr>
          <p:nvPr/>
        </p:nvGraphicFramePr>
        <p:xfrm>
          <a:off x="4843463" y="4467225"/>
          <a:ext cx="4248150" cy="2261616"/>
        </p:xfrm>
        <a:graphic>
          <a:graphicData uri="http://schemas.openxmlformats.org/drawingml/2006/table">
            <a:tbl>
              <a:tblPr/>
              <a:tblGrid>
                <a:gridCol w="719137"/>
                <a:gridCol w="863600"/>
                <a:gridCol w="830263"/>
                <a:gridCol w="790575"/>
                <a:gridCol w="1044575"/>
              </a:tblGrid>
              <a:tr h="149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J</a:t>
                      </a:r>
                      <a:r>
                        <a:rPr kumimoji="1" lang="en-US" altLang="ja-JP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p</a:t>
                      </a:r>
                      <a:endParaRPr kumimoji="1" lang="en-US" altLang="ja-JP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Cross section [nb/sr]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KMAID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,3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71.76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9.42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167.7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17.6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184.7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135.1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4795838" y="3733800"/>
            <a:ext cx="3737626" cy="734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u="none" dirty="0">
                <a:solidFill>
                  <a:schemeClr val="tx1"/>
                </a:solidFill>
              </a:rPr>
              <a:t>Theory</a:t>
            </a:r>
            <a:r>
              <a:rPr lang="en-US" altLang="ja-JP" u="none" dirty="0"/>
              <a:t> </a:t>
            </a:r>
            <a:r>
              <a:rPr lang="en-US" altLang="ja-JP" u="none" dirty="0">
                <a:solidFill>
                  <a:schemeClr val="tx1"/>
                </a:solidFill>
              </a:rPr>
              <a:t>by </a:t>
            </a:r>
            <a:r>
              <a:rPr lang="en-US" altLang="ja-JP" u="none" dirty="0" err="1">
                <a:solidFill>
                  <a:schemeClr val="tx1"/>
                </a:solidFill>
              </a:rPr>
              <a:t>Sotona</a:t>
            </a:r>
            <a:r>
              <a:rPr lang="en-US" altLang="ja-JP" u="none" dirty="0">
                <a:solidFill>
                  <a:schemeClr val="tx1"/>
                </a:solidFill>
              </a:rPr>
              <a:t> </a:t>
            </a:r>
            <a:r>
              <a:rPr lang="en-US" altLang="ja-JP" i="1" u="none" dirty="0">
                <a:solidFill>
                  <a:schemeClr val="tx1"/>
                </a:solidFill>
              </a:rPr>
              <a:t>et. al.</a:t>
            </a:r>
          </a:p>
          <a:p>
            <a:r>
              <a:rPr lang="en-US" altLang="ja-JP" u="none" dirty="0">
                <a:solidFill>
                  <a:schemeClr val="tx1"/>
                </a:solidFill>
              </a:rPr>
              <a:t>(1.3 &lt; </a:t>
            </a:r>
            <a:r>
              <a:rPr lang="en-US" altLang="ja-JP" u="none" dirty="0" err="1">
                <a:solidFill>
                  <a:schemeClr val="tx1"/>
                </a:solidFill>
              </a:rPr>
              <a:t>E</a:t>
            </a:r>
            <a:r>
              <a:rPr lang="en-US" altLang="ja-JP" u="none" dirty="0" err="1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u="none" dirty="0">
                <a:solidFill>
                  <a:schemeClr val="tx1"/>
                </a:solidFill>
              </a:rPr>
              <a:t> &lt; 1.6 </a:t>
            </a:r>
            <a:r>
              <a:rPr lang="en-US" altLang="ja-JP" u="none" dirty="0" err="1">
                <a:solidFill>
                  <a:schemeClr val="tx1"/>
                </a:solidFill>
              </a:rPr>
              <a:t>GeV</a:t>
            </a:r>
            <a:r>
              <a:rPr lang="en-US" altLang="ja-JP" u="none" dirty="0">
                <a:solidFill>
                  <a:schemeClr val="tx1"/>
                </a:solidFill>
              </a:rPr>
              <a:t>, 1 &lt; </a:t>
            </a:r>
            <a:r>
              <a:rPr lang="en-US" altLang="ja-JP" u="none" dirty="0" err="1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u="none" baseline="-25000" dirty="0" err="1">
                <a:solidFill>
                  <a:schemeClr val="tx1"/>
                </a:solidFill>
              </a:rPr>
              <a:t>K</a:t>
            </a:r>
            <a:r>
              <a:rPr lang="en-US" altLang="ja-JP" u="none" dirty="0">
                <a:solidFill>
                  <a:schemeClr val="tx1"/>
                </a:solidFill>
              </a:rPr>
              <a:t> &lt; 13 </a:t>
            </a:r>
            <a:r>
              <a:rPr lang="en-US" altLang="ja-JP" u="none" dirty="0">
                <a:solidFill>
                  <a:schemeClr val="tx1"/>
                </a:solidFill>
                <a:cs typeface="Arial" pitchFamily="34" charset="0"/>
              </a:rPr>
              <a:t>deg.</a:t>
            </a:r>
            <a:r>
              <a:rPr lang="en-US" altLang="ja-JP" u="non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4953000" y="762000"/>
            <a:ext cx="774571" cy="3874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Result</a:t>
            </a:r>
          </a:p>
        </p:txBody>
      </p:sp>
      <p:graphicFrame>
        <p:nvGraphicFramePr>
          <p:cNvPr id="18474" name="Group 42"/>
          <p:cNvGraphicFramePr>
            <a:graphicFrameLocks noGrp="1"/>
          </p:cNvGraphicFramePr>
          <p:nvPr/>
        </p:nvGraphicFramePr>
        <p:xfrm>
          <a:off x="4859338" y="1201738"/>
          <a:ext cx="4176712" cy="2511552"/>
        </p:xfrm>
        <a:graphic>
          <a:graphicData uri="http://schemas.openxmlformats.org/drawingml/2006/table">
            <a:tbl>
              <a:tblPr/>
              <a:tblGrid>
                <a:gridCol w="503237"/>
                <a:gridCol w="1800225"/>
                <a:gridCol w="187325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Cross section [nb/sr]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51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±10 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±12 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11.0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±0.1 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±0.1 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78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±13 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± 18 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19.3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±0.1 (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±0.1 (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33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±7 (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± 8 (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755650" y="1989138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#1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1979613" y="1557338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#2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2700338" y="1412875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He7L-0929.jpg"/>
          <p:cNvPicPr>
            <a:picLocks noChangeAspect="1"/>
          </p:cNvPicPr>
          <p:nvPr/>
        </p:nvPicPr>
        <p:blipFill>
          <a:blip r:embed="rId3" cstate="print"/>
          <a:srcRect t="32222" b="4444"/>
          <a:stretch>
            <a:fillRect/>
          </a:stretch>
        </p:blipFill>
        <p:spPr>
          <a:xfrm>
            <a:off x="381000" y="762000"/>
            <a:ext cx="6324600" cy="4191000"/>
          </a:xfrm>
          <a:prstGeom prst="rect">
            <a:avLst/>
          </a:prstGeom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u="none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Li(</a:t>
            </a:r>
            <a:r>
              <a:rPr lang="en-GB" sz="2800" b="1" u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e,e’K</a:t>
            </a:r>
            <a:r>
              <a:rPr lang="en-GB" sz="2800" b="1" u="none" baseline="2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GB" sz="2800" b="1" u="none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GB" sz="2800" b="1" u="none" baseline="-2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pitchFamily="34" charset="0"/>
              </a:rPr>
              <a:t>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– First Observation of ½</a:t>
            </a:r>
            <a:r>
              <a:rPr lang="en-GB" sz="2800" b="1" u="none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G.S. of </a:t>
            </a:r>
            <a:r>
              <a:rPr lang="en-GB" sz="2800" b="1" u="none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GB" sz="2800" b="1" u="none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pitchFamily="34" charset="0"/>
              </a:rPr>
              <a:t>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 rot="-5400000">
            <a:off x="-1393031" y="2732881"/>
            <a:ext cx="373380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 dirty="0">
                <a:solidFill>
                  <a:srgbClr val="000000"/>
                </a:solidFill>
                <a:latin typeface="Arial" charset="0"/>
              </a:rPr>
              <a:t>Counts </a:t>
            </a:r>
            <a:r>
              <a:rPr lang="en-GB" sz="1600" b="1" u="none" dirty="0" smtClean="0">
                <a:solidFill>
                  <a:srgbClr val="000000"/>
                </a:solidFill>
                <a:latin typeface="Arial" charset="0"/>
              </a:rPr>
              <a:t>/ 0.2 </a:t>
            </a:r>
            <a:r>
              <a:rPr lang="en-GB" sz="1600" b="1" u="none" dirty="0" err="1" smtClean="0">
                <a:solidFill>
                  <a:srgbClr val="000000"/>
                </a:solidFill>
                <a:latin typeface="Arial" charset="0"/>
              </a:rPr>
              <a:t>MeV</a:t>
            </a:r>
            <a:endParaRPr lang="en-GB" sz="1600" b="1" u="non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71600" y="4953000"/>
            <a:ext cx="41910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GB" sz="1600" b="1" u="none" baseline="-20000" dirty="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sz="1600" b="1" u="none" dirty="0">
                <a:solidFill>
                  <a:srgbClr val="000000"/>
                </a:solidFill>
                <a:latin typeface="Arial" charset="0"/>
              </a:rPr>
              <a:t>- Binding Energy (</a:t>
            </a:r>
            <a:r>
              <a:rPr lang="en-GB" sz="1600" b="1" u="none" dirty="0" err="1">
                <a:solidFill>
                  <a:srgbClr val="000000"/>
                </a:solidFill>
                <a:latin typeface="Arial" charset="0"/>
              </a:rPr>
              <a:t>MeV</a:t>
            </a:r>
            <a:r>
              <a:rPr lang="en-GB" sz="1600" b="1" u="none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219200" y="1685887"/>
            <a:ext cx="144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GB" b="1" u="none" baseline="-25000" dirty="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b="1" u="none" dirty="0">
                <a:solidFill>
                  <a:srgbClr val="000000"/>
                </a:solidFill>
                <a:latin typeface="Arial" charset="0"/>
              </a:rPr>
              <a:t> (1/2</a:t>
            </a:r>
            <a:r>
              <a:rPr lang="en-GB" b="1" u="none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b="1" u="none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5000" y="4021137"/>
            <a:ext cx="3048000" cy="3984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FF7C8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u="none" dirty="0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Accidentals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041525" y="1677988"/>
            <a:ext cx="1841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u="none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97325" y="990600"/>
            <a:ext cx="1565275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EAEAEA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u="none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Preliminary</a:t>
            </a:r>
          </a:p>
          <a:p>
            <a:pPr>
              <a:lnSpc>
                <a:spcPct val="100000"/>
              </a:lnSpc>
              <a:buClr>
                <a:srgbClr val="EAEAEA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u="none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5867401" y="1789112"/>
            <a:ext cx="2743201" cy="4235451"/>
            <a:chOff x="3696" y="1127"/>
            <a:chExt cx="1728" cy="2668"/>
          </a:xfrm>
        </p:grpSpPr>
        <p:sp>
          <p:nvSpPr>
            <p:cNvPr id="18450" name="AutoShape 10"/>
            <p:cNvSpPr>
              <a:spLocks noChangeArrowheads="1"/>
            </p:cNvSpPr>
            <p:nvPr/>
          </p:nvSpPr>
          <p:spPr bwMode="auto">
            <a:xfrm>
              <a:off x="3696" y="1728"/>
              <a:ext cx="1680" cy="1728"/>
            </a:xfrm>
            <a:prstGeom prst="flowChartAlternateProcess">
              <a:avLst/>
            </a:prstGeom>
            <a:solidFill>
              <a:srgbClr val="85DFD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8451" name="Text Box 11"/>
            <p:cNvSpPr txBox="1">
              <a:spLocks noChangeArrowheads="1"/>
            </p:cNvSpPr>
            <p:nvPr/>
          </p:nvSpPr>
          <p:spPr bwMode="auto">
            <a:xfrm>
              <a:off x="3696" y="1127"/>
              <a:ext cx="1728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B0F0"/>
                </a:buClr>
                <a:buSzPct val="95000"/>
                <a:buFont typeface="Times New Roman" pitchFamily="18" charset="0"/>
                <a:buChar char="●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u="none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u="non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u="none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Gluelike</a:t>
              </a:r>
              <a:r>
                <a:rPr lang="en-US" u="non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role” of </a:t>
              </a:r>
              <a:r>
                <a:rPr lang="en-US" u="none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hyperon</a:t>
              </a:r>
              <a:r>
                <a:rPr lang="en-GB" u="non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 </a:t>
              </a:r>
              <a:r>
                <a:rPr lang="en-GB" u="none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GB" u="none" baseline="-25000" dirty="0" smtClean="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rPr>
                <a:t></a:t>
              </a:r>
              <a:r>
                <a:rPr lang="en-GB" u="non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He</a:t>
              </a:r>
            </a:p>
          </p:txBody>
        </p:sp>
        <p:sp>
          <p:nvSpPr>
            <p:cNvPr id="18452" name="Text Box 12"/>
            <p:cNvSpPr txBox="1">
              <a:spLocks noChangeArrowheads="1"/>
            </p:cNvSpPr>
            <p:nvPr/>
          </p:nvSpPr>
          <p:spPr bwMode="auto">
            <a:xfrm>
              <a:off x="3700" y="1776"/>
              <a:ext cx="11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400" u="none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53" name="Line 13"/>
            <p:cNvSpPr>
              <a:spLocks noChangeShapeType="1"/>
            </p:cNvSpPr>
            <p:nvPr/>
          </p:nvSpPr>
          <p:spPr bwMode="auto">
            <a:xfrm>
              <a:off x="3744" y="2400"/>
              <a:ext cx="57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8454" name="Line 14"/>
            <p:cNvSpPr>
              <a:spLocks noChangeShapeType="1"/>
            </p:cNvSpPr>
            <p:nvPr/>
          </p:nvSpPr>
          <p:spPr bwMode="auto">
            <a:xfrm>
              <a:off x="4464" y="2400"/>
              <a:ext cx="57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8455" name="Line 15"/>
            <p:cNvSpPr>
              <a:spLocks noChangeShapeType="1"/>
            </p:cNvSpPr>
            <p:nvPr/>
          </p:nvSpPr>
          <p:spPr bwMode="auto">
            <a:xfrm>
              <a:off x="3792" y="2496"/>
              <a:ext cx="33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8456" name="Line 16"/>
            <p:cNvSpPr>
              <a:spLocks noChangeShapeType="1"/>
            </p:cNvSpPr>
            <p:nvPr/>
          </p:nvSpPr>
          <p:spPr bwMode="auto">
            <a:xfrm>
              <a:off x="4560" y="2976"/>
              <a:ext cx="33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8457" name="Text Box 17"/>
            <p:cNvSpPr txBox="1">
              <a:spLocks noChangeArrowheads="1"/>
            </p:cNvSpPr>
            <p:nvPr/>
          </p:nvSpPr>
          <p:spPr bwMode="auto">
            <a:xfrm>
              <a:off x="3748" y="2000"/>
              <a:ext cx="30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baseline="30000">
                  <a:solidFill>
                    <a:srgbClr val="000000"/>
                  </a:solidFill>
                  <a:latin typeface="Arial" charset="0"/>
                </a:rPr>
                <a:t>6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He</a:t>
              </a:r>
            </a:p>
          </p:txBody>
        </p:sp>
        <p:sp>
          <p:nvSpPr>
            <p:cNvPr id="18458" name="Text Box 18"/>
            <p:cNvSpPr txBox="1">
              <a:spLocks noChangeArrowheads="1"/>
            </p:cNvSpPr>
            <p:nvPr/>
          </p:nvSpPr>
          <p:spPr bwMode="auto">
            <a:xfrm>
              <a:off x="4518" y="2016"/>
              <a:ext cx="353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baseline="30000">
                  <a:solidFill>
                    <a:srgbClr val="000000"/>
                  </a:solidFill>
                  <a:latin typeface="Arial" charset="0"/>
                </a:rPr>
                <a:t>7</a:t>
              </a:r>
              <a:r>
                <a:rPr lang="en-GB" sz="1400" u="none" baseline="-25000">
                  <a:solidFill>
                    <a:srgbClr val="000000"/>
                  </a:solidFill>
                  <a:latin typeface="Symbol" pitchFamily="16" charset="2"/>
                </a:rPr>
                <a:t>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He</a:t>
              </a:r>
            </a:p>
          </p:txBody>
        </p:sp>
        <p:sp>
          <p:nvSpPr>
            <p:cNvPr id="18459" name="Text Box 19"/>
            <p:cNvSpPr txBox="1">
              <a:spLocks noChangeArrowheads="1"/>
            </p:cNvSpPr>
            <p:nvPr/>
          </p:nvSpPr>
          <p:spPr bwMode="auto">
            <a:xfrm>
              <a:off x="4130" y="2384"/>
              <a:ext cx="243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0+</a:t>
              </a:r>
            </a:p>
          </p:txBody>
        </p:sp>
        <p:sp>
          <p:nvSpPr>
            <p:cNvPr id="18460" name="Text Box 20"/>
            <p:cNvSpPr txBox="1">
              <a:spLocks noChangeArrowheads="1"/>
            </p:cNvSpPr>
            <p:nvPr/>
          </p:nvSpPr>
          <p:spPr bwMode="auto">
            <a:xfrm>
              <a:off x="3784" y="2213"/>
              <a:ext cx="443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Symbol" pitchFamily="16" charset="2"/>
                </a:rPr>
                <a:t>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+n+n</a:t>
              </a:r>
            </a:p>
          </p:txBody>
        </p:sp>
        <p:sp>
          <p:nvSpPr>
            <p:cNvPr id="18461" name="Text Box 21"/>
            <p:cNvSpPr txBox="1">
              <a:spLocks noChangeArrowheads="1"/>
            </p:cNvSpPr>
            <p:nvPr/>
          </p:nvSpPr>
          <p:spPr bwMode="auto">
            <a:xfrm>
              <a:off x="4457" y="2213"/>
              <a:ext cx="586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Symbol" pitchFamily="16" charset="2"/>
                </a:rPr>
                <a:t>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+</a:t>
              </a:r>
              <a:r>
                <a:rPr lang="en-GB" sz="1400" u="none">
                  <a:solidFill>
                    <a:srgbClr val="FF0066"/>
                  </a:solidFill>
                  <a:latin typeface="Symbol" pitchFamily="16" charset="2"/>
                </a:rPr>
                <a:t>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+n+n</a:t>
              </a:r>
            </a:p>
          </p:txBody>
        </p:sp>
        <p:sp>
          <p:nvSpPr>
            <p:cNvPr id="18462" name="Line 22"/>
            <p:cNvSpPr>
              <a:spLocks noChangeShapeType="1"/>
            </p:cNvSpPr>
            <p:nvPr/>
          </p:nvSpPr>
          <p:spPr bwMode="auto">
            <a:xfrm>
              <a:off x="4176" y="2544"/>
              <a:ext cx="384" cy="38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8463" name="Text Box 23"/>
            <p:cNvSpPr txBox="1">
              <a:spLocks noChangeArrowheads="1"/>
            </p:cNvSpPr>
            <p:nvPr/>
          </p:nvSpPr>
          <p:spPr bwMode="auto">
            <a:xfrm>
              <a:off x="4896" y="2832"/>
              <a:ext cx="274" cy="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½+</a:t>
              </a:r>
            </a:p>
          </p:txBody>
        </p:sp>
        <p:sp>
          <p:nvSpPr>
            <p:cNvPr id="18464" name="Text Box 24"/>
            <p:cNvSpPr txBox="1">
              <a:spLocks noChangeArrowheads="1"/>
            </p:cNvSpPr>
            <p:nvPr/>
          </p:nvSpPr>
          <p:spPr bwMode="auto">
            <a:xfrm>
              <a:off x="3704" y="2496"/>
              <a:ext cx="620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FF0066"/>
                  </a:solidFill>
                  <a:latin typeface="Arial" charset="0"/>
                </a:rPr>
                <a:t>-0.69</a:t>
              </a: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&lt;</a:t>
              </a:r>
              <a:r>
                <a:rPr lang="en-GB" sz="1400" u="none">
                  <a:solidFill>
                    <a:srgbClr val="FF0066"/>
                  </a:solidFill>
                  <a:latin typeface="Arial" charset="0"/>
                </a:rPr>
                <a:t>r</a:t>
              </a:r>
              <a:r>
                <a:rPr lang="en-GB" sz="1400" u="none" baseline="-25000">
                  <a:solidFill>
                    <a:srgbClr val="FF0066"/>
                  </a:solidFill>
                  <a:latin typeface="Symbol" pitchFamily="16" charset="2"/>
                </a:rPr>
                <a:t></a:t>
              </a:r>
              <a:r>
                <a:rPr lang="en-GB" sz="1400" u="none" baseline="-25000">
                  <a:solidFill>
                    <a:srgbClr val="FF0066"/>
                  </a:solidFill>
                  <a:latin typeface="Arial" charset="0"/>
                </a:rPr>
                <a:t>-n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&gt;=</a:t>
              </a:r>
              <a:r>
                <a:rPr lang="en-GB" sz="1400" u="none">
                  <a:solidFill>
                    <a:srgbClr val="FF0066"/>
                  </a:solidFill>
                  <a:latin typeface="Arial" charset="0"/>
                </a:rPr>
                <a:t>4.6</a:t>
              </a:r>
            </a:p>
          </p:txBody>
        </p:sp>
        <p:sp>
          <p:nvSpPr>
            <p:cNvPr id="18465" name="Text Box 25"/>
            <p:cNvSpPr txBox="1">
              <a:spLocks noChangeArrowheads="1"/>
            </p:cNvSpPr>
            <p:nvPr/>
          </p:nvSpPr>
          <p:spPr bwMode="auto">
            <a:xfrm>
              <a:off x="4477" y="2976"/>
              <a:ext cx="939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FF0066"/>
                  </a:solidFill>
                  <a:latin typeface="Arial" charset="0"/>
                </a:rPr>
                <a:t>-6.12</a:t>
              </a: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&lt;</a:t>
              </a:r>
              <a:r>
                <a:rPr lang="en-GB" sz="1400" u="none">
                  <a:solidFill>
                    <a:srgbClr val="FF0066"/>
                  </a:solidFill>
                  <a:latin typeface="Arial" charset="0"/>
                </a:rPr>
                <a:t>r</a:t>
              </a:r>
              <a:r>
                <a:rPr lang="en-GB" sz="1400" u="none" baseline="-25000">
                  <a:solidFill>
                    <a:srgbClr val="FF0066"/>
                  </a:solidFill>
                  <a:latin typeface="Arial" charset="0"/>
                </a:rPr>
                <a:t>core-n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&gt;=</a:t>
              </a:r>
              <a:r>
                <a:rPr lang="en-GB" sz="1400" u="none">
                  <a:solidFill>
                    <a:srgbClr val="FF0066"/>
                  </a:solidFill>
                  <a:latin typeface="Arial" charset="0"/>
                </a:rPr>
                <a:t>3.55</a:t>
              </a:r>
              <a:r>
                <a:rPr lang="en-GB" sz="1400" u="none">
                  <a:solidFill>
                    <a:srgbClr val="000000"/>
                  </a:solidFill>
                  <a:latin typeface="Arial" charset="0"/>
                </a:rPr>
                <a:t> fm</a:t>
              </a:r>
            </a:p>
          </p:txBody>
        </p:sp>
        <p:sp>
          <p:nvSpPr>
            <p:cNvPr id="18466" name="Text Box 26"/>
            <p:cNvSpPr txBox="1">
              <a:spLocks noChangeArrowheads="1"/>
            </p:cNvSpPr>
            <p:nvPr/>
          </p:nvSpPr>
          <p:spPr bwMode="auto">
            <a:xfrm>
              <a:off x="3750" y="3600"/>
              <a:ext cx="85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75"/>
                </a:spcBef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dirty="0">
                  <a:solidFill>
                    <a:srgbClr val="000000"/>
                  </a:solidFill>
                  <a:latin typeface="Arial" charset="0"/>
                </a:rPr>
                <a:t>* </a:t>
              </a:r>
              <a:r>
                <a:rPr lang="en-GB" sz="1400" u="none" dirty="0" err="1">
                  <a:solidFill>
                    <a:srgbClr val="000000"/>
                  </a:solidFill>
                  <a:latin typeface="Arial" charset="0"/>
                </a:rPr>
                <a:t>Hiyama</a:t>
              </a:r>
              <a:r>
                <a:rPr lang="en-GB" sz="1400" u="none" dirty="0">
                  <a:solidFill>
                    <a:srgbClr val="000000"/>
                  </a:solidFill>
                  <a:latin typeface="Arial" charset="0"/>
                </a:rPr>
                <a:t> 1997</a:t>
              </a:r>
            </a:p>
          </p:txBody>
        </p:sp>
      </p:grpSp>
      <p:sp>
        <p:nvSpPr>
          <p:cNvPr id="18443" name="Oval 27"/>
          <p:cNvSpPr>
            <a:spLocks noChangeArrowheads="1"/>
          </p:cNvSpPr>
          <p:nvPr/>
        </p:nvSpPr>
        <p:spPr bwMode="auto">
          <a:xfrm>
            <a:off x="8175625" y="3429000"/>
            <a:ext cx="358775" cy="358775"/>
          </a:xfrm>
          <a:prstGeom prst="ellipse">
            <a:avLst/>
          </a:prstGeom>
          <a:solidFill>
            <a:srgbClr val="FF0000"/>
          </a:solidFill>
          <a:ln w="936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u="none">
                <a:solidFill>
                  <a:srgbClr val="000000"/>
                </a:solidFill>
                <a:latin typeface="Gill Sans MT" pitchFamily="32" charset="0"/>
                <a:ea typeface="HGｺﾞｼｯｸE" pitchFamily="49" charset="0"/>
                <a:cs typeface="HGｺﾞｼｯｸE" pitchFamily="49" charset="0"/>
              </a:rPr>
              <a:t>α</a:t>
            </a:r>
          </a:p>
        </p:txBody>
      </p:sp>
      <p:sp>
        <p:nvSpPr>
          <p:cNvPr id="18444" name="Oval 28"/>
          <p:cNvSpPr>
            <a:spLocks noChangeArrowheads="1"/>
          </p:cNvSpPr>
          <p:nvPr/>
        </p:nvSpPr>
        <p:spPr bwMode="auto">
          <a:xfrm>
            <a:off x="8023225" y="3048001"/>
            <a:ext cx="206375" cy="242888"/>
          </a:xfrm>
          <a:prstGeom prst="ellipse">
            <a:avLst/>
          </a:prstGeom>
          <a:solidFill>
            <a:srgbClr val="00B0F0"/>
          </a:solidFill>
          <a:ln w="936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none" dirty="0">
                <a:solidFill>
                  <a:srgbClr val="000000"/>
                </a:solidFill>
                <a:latin typeface="Gill Sans MT" pitchFamily="32" charset="0"/>
                <a:ea typeface="HGｺﾞｼｯｸE" pitchFamily="49" charset="0"/>
                <a:cs typeface="HGｺﾞｼｯｸE" pitchFamily="49" charset="0"/>
              </a:rPr>
              <a:t>n</a:t>
            </a:r>
          </a:p>
        </p:txBody>
      </p:sp>
      <p:sp>
        <p:nvSpPr>
          <p:cNvPr id="18445" name="Oval 29"/>
          <p:cNvSpPr>
            <a:spLocks noChangeArrowheads="1"/>
          </p:cNvSpPr>
          <p:nvPr/>
        </p:nvSpPr>
        <p:spPr bwMode="auto">
          <a:xfrm>
            <a:off x="8467725" y="2895600"/>
            <a:ext cx="219075" cy="220662"/>
          </a:xfrm>
          <a:prstGeom prst="ellipse">
            <a:avLst/>
          </a:prstGeom>
          <a:solidFill>
            <a:srgbClr val="00B0F0"/>
          </a:solidFill>
          <a:ln w="936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none" dirty="0">
                <a:solidFill>
                  <a:srgbClr val="000000"/>
                </a:solidFill>
                <a:latin typeface="Gill Sans MT" pitchFamily="32" charset="0"/>
                <a:ea typeface="HGｺﾞｼｯｸE" pitchFamily="49" charset="0"/>
                <a:cs typeface="HGｺﾞｼｯｸE" pitchFamily="49" charset="0"/>
              </a:rPr>
              <a:t>n</a:t>
            </a:r>
          </a:p>
        </p:txBody>
      </p:sp>
      <p:sp>
        <p:nvSpPr>
          <p:cNvPr id="18446" name="Oval 30"/>
          <p:cNvSpPr>
            <a:spLocks noChangeArrowheads="1"/>
          </p:cNvSpPr>
          <p:nvPr/>
        </p:nvSpPr>
        <p:spPr bwMode="auto">
          <a:xfrm>
            <a:off x="8305800" y="3124200"/>
            <a:ext cx="276225" cy="288925"/>
          </a:xfrm>
          <a:prstGeom prst="ellipse">
            <a:avLst/>
          </a:prstGeom>
          <a:solidFill>
            <a:srgbClr val="92D050"/>
          </a:solidFill>
          <a:ln w="936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u="none" dirty="0">
                <a:solidFill>
                  <a:srgbClr val="000000"/>
                </a:solidFill>
                <a:latin typeface="Gill Sans MT" pitchFamily="32" charset="0"/>
                <a:ea typeface="HGｺﾞｼｯｸE" pitchFamily="49" charset="0"/>
                <a:cs typeface="HGｺﾞｼｯｸE" pitchFamily="49" charset="0"/>
              </a:rPr>
              <a:t>Λ</a:t>
            </a:r>
          </a:p>
        </p:txBody>
      </p:sp>
      <p:sp>
        <p:nvSpPr>
          <p:cNvPr id="18447" name="Oval 31"/>
          <p:cNvSpPr>
            <a:spLocks noChangeArrowheads="1"/>
          </p:cNvSpPr>
          <p:nvPr/>
        </p:nvSpPr>
        <p:spPr bwMode="auto">
          <a:xfrm>
            <a:off x="7924800" y="2819400"/>
            <a:ext cx="1066800" cy="9906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none"/>
          </a:p>
        </p:txBody>
      </p:sp>
      <p:sp>
        <p:nvSpPr>
          <p:cNvPr id="18449" name="Text Box 33"/>
          <p:cNvSpPr txBox="1">
            <a:spLocks noChangeArrowheads="1"/>
          </p:cNvSpPr>
          <p:nvPr/>
        </p:nvSpPr>
        <p:spPr bwMode="auto">
          <a:xfrm>
            <a:off x="1219200" y="1066800"/>
            <a:ext cx="2590800" cy="527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1000"/>
              </a:spcBef>
              <a:buClr>
                <a:srgbClr val="FF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u="none" dirty="0" err="1" smtClean="0">
                <a:solidFill>
                  <a:srgbClr val="FF8B8B"/>
                </a:solidFill>
                <a:latin typeface="+mj-lt"/>
                <a:ea typeface="宋体" charset="0"/>
                <a:cs typeface="宋体" charset="0"/>
              </a:rPr>
              <a:t>g.s</a:t>
            </a:r>
            <a:r>
              <a:rPr lang="en-GB" sz="1600" b="1" i="1" u="none" dirty="0" smtClean="0">
                <a:solidFill>
                  <a:srgbClr val="FF8B8B"/>
                </a:solidFill>
                <a:latin typeface="+mj-lt"/>
                <a:ea typeface="宋体" charset="0"/>
                <a:cs typeface="宋体" charset="0"/>
              </a:rPr>
              <a:t>. resolution</a:t>
            </a:r>
            <a:r>
              <a:rPr lang="en-GB" sz="1600" b="1" i="1" u="none" dirty="0" smtClean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 ~465 </a:t>
            </a:r>
            <a:r>
              <a:rPr lang="en-GB" sz="1600" b="1" i="1" u="none" dirty="0" err="1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keV</a:t>
            </a:r>
            <a:r>
              <a:rPr lang="en-GB" sz="1600" b="1" i="1" u="none" dirty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>
              <a:lnSpc>
                <a:spcPct val="60000"/>
              </a:lnSpc>
              <a:spcBef>
                <a:spcPts val="1000"/>
              </a:spcBef>
              <a:buClr>
                <a:srgbClr val="FF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u="none" dirty="0" smtClean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r>
              <a:rPr lang="en-GB" sz="1600" b="1" i="1" u="none" baseline="-16000" dirty="0" smtClean="0">
                <a:solidFill>
                  <a:srgbClr val="FF8B8B"/>
                </a:solidFill>
                <a:latin typeface="Symbol" pitchFamily="16" charset="2"/>
                <a:ea typeface="宋体" charset="0"/>
                <a:cs typeface="宋体" charset="0"/>
              </a:rPr>
              <a:t></a:t>
            </a:r>
            <a:r>
              <a:rPr lang="en-GB" sz="1600" b="1" i="1" u="none" dirty="0" smtClean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GB" sz="1600" b="1" i="1" u="none" dirty="0" err="1" smtClean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g.s</a:t>
            </a:r>
            <a:r>
              <a:rPr lang="en-GB" sz="1600" b="1" i="1" u="none" dirty="0" smtClean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. = -5.7 </a:t>
            </a:r>
            <a:r>
              <a:rPr lang="en-GB" sz="1600" b="1" i="1" u="none" dirty="0" err="1" smtClean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MeV</a:t>
            </a:r>
            <a:endParaRPr lang="en-GB" sz="1600" b="1" i="1" u="none" dirty="0">
              <a:solidFill>
                <a:srgbClr val="FF8B8B"/>
              </a:solidFill>
              <a:latin typeface="Arial" charset="0"/>
              <a:ea typeface="宋体" charset="0"/>
              <a:cs typeface="宋体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56514" y="3354388"/>
            <a:ext cx="19208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331" t="17296" r="3331" b="17296"/>
          <a:stretch>
            <a:fillRect/>
          </a:stretch>
        </p:blipFill>
        <p:spPr bwMode="auto">
          <a:xfrm>
            <a:off x="66675" y="977900"/>
            <a:ext cx="4937125" cy="489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ja-JP" sz="4000" baseline="30000"/>
              <a:t>7</a:t>
            </a:r>
            <a:r>
              <a:rPr lang="en-US" altLang="ja-JP" sz="4000"/>
              <a:t>Li(e,e’K</a:t>
            </a:r>
            <a:r>
              <a:rPr lang="en-US" altLang="ja-JP" sz="4000" baseline="30000"/>
              <a:t>+</a:t>
            </a:r>
            <a:r>
              <a:rPr lang="en-US" altLang="ja-JP" sz="4000"/>
              <a:t>)</a:t>
            </a:r>
            <a:r>
              <a:rPr lang="en-US" altLang="ja-JP" sz="4000" baseline="30000"/>
              <a:t>7</a:t>
            </a:r>
            <a:r>
              <a:rPr lang="en-US" altLang="ja-JP" sz="4000" baseline="-25000">
                <a:latin typeface="Symbol" pitchFamily="18" charset="2"/>
              </a:rPr>
              <a:t>L</a:t>
            </a:r>
            <a:r>
              <a:rPr lang="en-US" altLang="ja-JP" sz="4000"/>
              <a:t>He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5876925"/>
            <a:ext cx="39243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/>
              <a:t>Data taking : ~30 hours w/ 30 </a:t>
            </a:r>
            <a:r>
              <a:rPr lang="en-US" altLang="ja-JP"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/>
              <a:t>A</a:t>
            </a:r>
          </a:p>
        </p:txBody>
      </p:sp>
      <p:graphicFrame>
        <p:nvGraphicFramePr>
          <p:cNvPr id="17414" name="Group 6"/>
          <p:cNvGraphicFramePr>
            <a:graphicFrameLocks noGrp="1"/>
          </p:cNvGraphicFramePr>
          <p:nvPr/>
        </p:nvGraphicFramePr>
        <p:xfrm>
          <a:off x="4787900" y="4973638"/>
          <a:ext cx="4176713" cy="1097280"/>
        </p:xfrm>
        <a:graphic>
          <a:graphicData uri="http://schemas.openxmlformats.org/drawingml/2006/table">
            <a:tbl>
              <a:tblPr/>
              <a:tblGrid>
                <a:gridCol w="647700"/>
                <a:gridCol w="863600"/>
                <a:gridCol w="830263"/>
                <a:gridCol w="790575"/>
                <a:gridCol w="1044575"/>
              </a:tblGrid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J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-B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L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Cross section [nb/sr]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KMAID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1/2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-5.56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716463" y="3429000"/>
            <a:ext cx="4133439" cy="1133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u="none" dirty="0">
                <a:solidFill>
                  <a:schemeClr val="tx1"/>
                </a:solidFill>
              </a:rPr>
              <a:t>Theory</a:t>
            </a:r>
            <a:r>
              <a:rPr lang="en-US" altLang="ja-JP" sz="2000" u="none" dirty="0">
                <a:solidFill>
                  <a:schemeClr val="tx1"/>
                </a:solidFill>
              </a:rPr>
              <a:t> </a:t>
            </a:r>
            <a:r>
              <a:rPr lang="en-US" altLang="ja-JP" u="none" dirty="0">
                <a:solidFill>
                  <a:schemeClr val="tx1"/>
                </a:solidFill>
              </a:rPr>
              <a:t>by </a:t>
            </a:r>
            <a:r>
              <a:rPr lang="en-US" altLang="ja-JP" u="none" dirty="0" err="1">
                <a:solidFill>
                  <a:schemeClr val="tx1"/>
                </a:solidFill>
              </a:rPr>
              <a:t>Sotona</a:t>
            </a:r>
            <a:r>
              <a:rPr lang="en-US" altLang="ja-JP" u="none" dirty="0">
                <a:solidFill>
                  <a:schemeClr val="tx1"/>
                </a:solidFill>
              </a:rPr>
              <a:t> </a:t>
            </a:r>
            <a:r>
              <a:rPr lang="en-US" altLang="ja-JP" i="1" u="none" dirty="0">
                <a:solidFill>
                  <a:schemeClr val="tx1"/>
                </a:solidFill>
              </a:rPr>
              <a:t>et. al. </a:t>
            </a:r>
            <a:r>
              <a:rPr lang="en-US" altLang="ja-JP" u="none" dirty="0">
                <a:solidFill>
                  <a:schemeClr val="tx1"/>
                </a:solidFill>
              </a:rPr>
              <a:t>(Cross section)</a:t>
            </a:r>
          </a:p>
          <a:p>
            <a:r>
              <a:rPr lang="en-US" altLang="ja-JP" u="none" dirty="0">
                <a:solidFill>
                  <a:schemeClr val="tx1"/>
                </a:solidFill>
              </a:rPr>
              <a:t>              by </a:t>
            </a:r>
            <a:r>
              <a:rPr lang="en-US" altLang="ja-JP" u="none" dirty="0" err="1">
                <a:solidFill>
                  <a:schemeClr val="tx1"/>
                </a:solidFill>
              </a:rPr>
              <a:t>Hiyama</a:t>
            </a:r>
            <a:r>
              <a:rPr lang="en-US" altLang="ja-JP" u="none" dirty="0">
                <a:solidFill>
                  <a:schemeClr val="tx1"/>
                </a:solidFill>
              </a:rPr>
              <a:t> </a:t>
            </a:r>
            <a:r>
              <a:rPr lang="en-US" altLang="ja-JP" i="1" u="none" dirty="0">
                <a:solidFill>
                  <a:schemeClr val="tx1"/>
                </a:solidFill>
              </a:rPr>
              <a:t>et. al.</a:t>
            </a:r>
            <a:r>
              <a:rPr lang="en-US" altLang="ja-JP" u="none" dirty="0">
                <a:solidFill>
                  <a:schemeClr val="tx1"/>
                </a:solidFill>
              </a:rPr>
              <a:t> ( -B</a:t>
            </a:r>
            <a:r>
              <a:rPr lang="en-US" altLang="ja-JP" u="none" baseline="-25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altLang="ja-JP" u="none" dirty="0">
                <a:solidFill>
                  <a:schemeClr val="tx1"/>
                </a:solidFill>
              </a:rPr>
              <a:t> )</a:t>
            </a:r>
            <a:endParaRPr lang="en-US" altLang="ja-JP" sz="2000" u="none" dirty="0">
              <a:solidFill>
                <a:schemeClr val="tx1"/>
              </a:solidFill>
            </a:endParaRPr>
          </a:p>
          <a:p>
            <a:r>
              <a:rPr lang="en-US" altLang="ja-JP" sz="2000" u="none" dirty="0">
                <a:solidFill>
                  <a:schemeClr val="tx1"/>
                </a:solidFill>
              </a:rPr>
              <a:t>(1.3 &lt; </a:t>
            </a:r>
            <a:r>
              <a:rPr lang="en-US" altLang="ja-JP" sz="2000" u="none" dirty="0" err="1">
                <a:solidFill>
                  <a:schemeClr val="tx1"/>
                </a:solidFill>
              </a:rPr>
              <a:t>E</a:t>
            </a:r>
            <a:r>
              <a:rPr lang="en-US" altLang="ja-JP" sz="2000" u="none" dirty="0" err="1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sz="2000" u="none" dirty="0">
                <a:solidFill>
                  <a:schemeClr val="tx1"/>
                </a:solidFill>
              </a:rPr>
              <a:t> &lt; 1.6 </a:t>
            </a:r>
            <a:r>
              <a:rPr lang="en-US" altLang="ja-JP" sz="2000" u="none" dirty="0" err="1">
                <a:solidFill>
                  <a:schemeClr val="tx1"/>
                </a:solidFill>
              </a:rPr>
              <a:t>GeV</a:t>
            </a:r>
            <a:r>
              <a:rPr lang="en-US" altLang="ja-JP" sz="2000" u="none" dirty="0">
                <a:solidFill>
                  <a:schemeClr val="tx1"/>
                </a:solidFill>
              </a:rPr>
              <a:t>, 1 &lt; </a:t>
            </a:r>
            <a:r>
              <a:rPr lang="en-US" altLang="ja-JP" sz="2000" u="none" dirty="0" err="1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sz="2000" u="none" baseline="-25000" dirty="0" err="1">
                <a:solidFill>
                  <a:schemeClr val="tx1"/>
                </a:solidFill>
              </a:rPr>
              <a:t>K</a:t>
            </a:r>
            <a:r>
              <a:rPr lang="en-US" altLang="ja-JP" sz="2000" u="none" dirty="0">
                <a:solidFill>
                  <a:schemeClr val="tx1"/>
                </a:solidFill>
              </a:rPr>
              <a:t> &lt; 13 </a:t>
            </a:r>
            <a:r>
              <a:rPr lang="en-US" altLang="ja-JP" sz="2000" u="none" dirty="0">
                <a:solidFill>
                  <a:schemeClr val="tx1"/>
                </a:solidFill>
                <a:cs typeface="Arial" pitchFamily="34" charset="0"/>
              </a:rPr>
              <a:t>deg.</a:t>
            </a:r>
            <a:r>
              <a:rPr lang="en-US" altLang="ja-JP" sz="2000" u="non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956175" y="981075"/>
            <a:ext cx="838691" cy="420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Result</a:t>
            </a:r>
          </a:p>
        </p:txBody>
      </p:sp>
      <p:graphicFrame>
        <p:nvGraphicFramePr>
          <p:cNvPr id="17438" name="Group 30"/>
          <p:cNvGraphicFramePr>
            <a:graphicFrameLocks noGrp="1"/>
          </p:cNvGraphicFramePr>
          <p:nvPr/>
        </p:nvGraphicFramePr>
        <p:xfrm>
          <a:off x="4900613" y="1484313"/>
          <a:ext cx="4176712" cy="1389888"/>
        </p:xfrm>
        <a:graphic>
          <a:graphicData uri="http://schemas.openxmlformats.org/drawingml/2006/table">
            <a:tbl>
              <a:tblPr/>
              <a:tblGrid>
                <a:gridCol w="503237"/>
                <a:gridCol w="1800225"/>
                <a:gridCol w="18732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-B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Cross section [nb/sr]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-5.7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±0.2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±0.1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15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±3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±3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1187450" y="313690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HKS Physics Outputs</a:t>
            </a:r>
            <a:endParaRPr lang="ja-JP" altLang="en-US" sz="2800" b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357313"/>
            <a:ext cx="8382000" cy="4205287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B0F0"/>
              </a:buClr>
              <a:buSzPct val="100000"/>
              <a:buFontTx/>
              <a:buChar char="●"/>
            </a:pPr>
            <a:endParaRPr lang="en-US" altLang="ja-JP" sz="2000" baseline="30000" dirty="0" smtClean="0"/>
          </a:p>
          <a:p>
            <a:pPr>
              <a:spcBef>
                <a:spcPts val="9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Best resolution 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hypernuclear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reaction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spectroscopy 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GB" sz="1800" baseline="30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GB" sz="1800" baseline="-24000" dirty="0" smtClean="0">
                <a:latin typeface="Symbol" pitchFamily="18" charset="2"/>
                <a:cs typeface="Arial" pitchFamily="34" charset="0"/>
              </a:rPr>
              <a:t>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B, </a:t>
            </a: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1800" baseline="-25000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He and </a:t>
            </a: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en-US" altLang="ja-JP" sz="1800" baseline="-25000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Al  (420-470keV FWHM)</a:t>
            </a:r>
          </a:p>
          <a:p>
            <a:pPr>
              <a:spcBef>
                <a:spcPts val="9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Precise binding energy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measurements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hypernuclear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 states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lower p shell to s-d shell: systematic error: 130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statistical error: ~30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9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spectrum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consistent with E89-009 and Hall A in general</a:t>
            </a:r>
          </a:p>
          <a:p>
            <a:pPr eaLnBrk="1" hangingPunct="1">
              <a:spcBef>
                <a:spcPts val="9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altLang="ja-JP" sz="1800" baseline="-25000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He:first measurement of its </a:t>
            </a: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gs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binding energy provide important information about </a:t>
            </a:r>
            <a:r>
              <a:rPr lang="en-US" altLang="ja-JP" sz="1800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-S coupling effect in nuclear medium</a:t>
            </a:r>
          </a:p>
          <a:p>
            <a:pPr eaLnBrk="1" hangingPunct="1">
              <a:spcBef>
                <a:spcPts val="9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altLang="ja-JP" sz="1800" baseline="300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en-US" altLang="ja-JP" sz="1800" baseline="-25000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Al : information about  YN interaction above p-shell and nuclear structure </a:t>
            </a:r>
          </a:p>
          <a:p>
            <a:pPr lvl="1">
              <a:buClr>
                <a:srgbClr val="00B0F0"/>
              </a:buClr>
              <a:buSzPct val="100000"/>
              <a:buFont typeface="Times New Roman" pitchFamily="18" charset="0"/>
              <a:buChar char="-"/>
            </a:pP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  <a:buSzPct val="100000"/>
              <a:buNone/>
            </a:pPr>
            <a:endParaRPr lang="en-US" altLang="ja-JP" sz="22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ja-JP" dirty="0" smtClean="0"/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869950" y="838200"/>
            <a:ext cx="7435850" cy="4344560"/>
            <a:chOff x="641350" y="1066800"/>
            <a:chExt cx="7435850" cy="434456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4175" y="1174750"/>
              <a:ext cx="5445125" cy="4106863"/>
            </a:xfrm>
            <a:prstGeom prst="rect">
              <a:avLst/>
            </a:prstGeom>
            <a:noFill/>
          </p:spPr>
        </p:pic>
        <p:sp>
          <p:nvSpPr>
            <p:cNvPr id="89092" name="Line 4"/>
            <p:cNvSpPr>
              <a:spLocks noChangeShapeType="1"/>
            </p:cNvSpPr>
            <p:nvPr/>
          </p:nvSpPr>
          <p:spPr bwMode="auto">
            <a:xfrm flipV="1">
              <a:off x="641350" y="3941763"/>
              <a:ext cx="1503363" cy="9874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 flipV="1">
              <a:off x="3384550" y="2373313"/>
              <a:ext cx="588963" cy="5286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 flipV="1">
              <a:off x="4953000" y="1066800"/>
              <a:ext cx="1501775" cy="9874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 flipV="1">
              <a:off x="4103688" y="2047875"/>
              <a:ext cx="849312" cy="2667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Line 8"/>
            <p:cNvSpPr>
              <a:spLocks noChangeShapeType="1"/>
            </p:cNvSpPr>
            <p:nvPr/>
          </p:nvSpPr>
          <p:spPr bwMode="auto">
            <a:xfrm flipV="1">
              <a:off x="2927350" y="2112963"/>
              <a:ext cx="1895475" cy="12477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991122" y="4495418"/>
              <a:ext cx="1828189" cy="915942"/>
              <a:chOff x="516" y="3333"/>
              <a:chExt cx="1124" cy="505"/>
            </a:xfrm>
          </p:grpSpPr>
          <p:sp>
            <p:nvSpPr>
              <p:cNvPr id="89098" name="AutoShape 10"/>
              <p:cNvSpPr>
                <a:spLocks noChangeArrowheads="1"/>
              </p:cNvSpPr>
              <p:nvPr/>
            </p:nvSpPr>
            <p:spPr bwMode="auto">
              <a:xfrm>
                <a:off x="579" y="3374"/>
                <a:ext cx="1061" cy="421"/>
              </a:xfrm>
              <a:prstGeom prst="roundRect">
                <a:avLst>
                  <a:gd name="adj" fmla="val 236"/>
                </a:avLst>
              </a:prstGeom>
              <a:solidFill>
                <a:srgbClr val="BBE0E3"/>
              </a:solidFill>
              <a:ln w="2844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516" y="3333"/>
                <a:ext cx="1124" cy="505"/>
                <a:chOff x="516" y="3333"/>
                <a:chExt cx="1124" cy="505"/>
              </a:xfrm>
            </p:grpSpPr>
            <p:sp>
              <p:nvSpPr>
                <p:cNvPr id="89100" name="AutoShape 12"/>
                <p:cNvSpPr>
                  <a:spLocks noChangeArrowheads="1"/>
                </p:cNvSpPr>
                <p:nvPr/>
              </p:nvSpPr>
              <p:spPr bwMode="auto">
                <a:xfrm>
                  <a:off x="579" y="3417"/>
                  <a:ext cx="1061" cy="421"/>
                </a:xfrm>
                <a:prstGeom prst="roundRect">
                  <a:avLst>
                    <a:gd name="adj" fmla="val 23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1" name="AutoShape 13"/>
                <p:cNvSpPr>
                  <a:spLocks noChangeArrowheads="1"/>
                </p:cNvSpPr>
                <p:nvPr/>
              </p:nvSpPr>
              <p:spPr bwMode="auto">
                <a:xfrm>
                  <a:off x="516" y="3333"/>
                  <a:ext cx="1109" cy="463"/>
                </a:xfrm>
                <a:prstGeom prst="roundRect">
                  <a:avLst>
                    <a:gd name="adj" fmla="val 23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algn="ctr" defTabSz="828675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657225" algn="l"/>
                      <a:tab pos="1312863" algn="l"/>
                    </a:tabLst>
                  </a:pPr>
                  <a:r>
                    <a:rPr lang="en-GB" sz="2200" u="none" dirty="0">
                      <a:solidFill>
                        <a:srgbClr val="000000"/>
                      </a:solidFill>
                    </a:rPr>
                    <a:t>2.5 </a:t>
                  </a:r>
                  <a:r>
                    <a:rPr lang="en-GB" sz="2200" u="none" dirty="0" err="1">
                      <a:solidFill>
                        <a:srgbClr val="000000"/>
                      </a:solidFill>
                    </a:rPr>
                    <a:t>GeV</a:t>
                  </a:r>
                  <a:endParaRPr lang="en-GB" sz="2200" u="none" dirty="0">
                    <a:solidFill>
                      <a:srgbClr val="000000"/>
                    </a:solidFill>
                  </a:endParaRPr>
                </a:p>
                <a:p>
                  <a:pPr algn="ctr" defTabSz="828675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657225" algn="l"/>
                      <a:tab pos="1312863" algn="l"/>
                    </a:tabLst>
                  </a:pPr>
                  <a:r>
                    <a:rPr lang="en-GB" sz="2200" u="none" dirty="0">
                      <a:solidFill>
                        <a:srgbClr val="000000"/>
                      </a:solidFill>
                    </a:rPr>
                    <a:t>Electron beam</a:t>
                  </a:r>
                </a:p>
              </p:txBody>
            </p:sp>
          </p:grp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802313" y="1476374"/>
              <a:ext cx="2274887" cy="447560"/>
              <a:chOff x="3923" y="1207"/>
              <a:chExt cx="1341" cy="258"/>
            </a:xfrm>
          </p:grpSpPr>
          <p:sp>
            <p:nvSpPr>
              <p:cNvPr id="89103" name="AutoShape 15"/>
              <p:cNvSpPr>
                <a:spLocks noChangeArrowheads="1"/>
              </p:cNvSpPr>
              <p:nvPr/>
            </p:nvSpPr>
            <p:spPr bwMode="auto">
              <a:xfrm>
                <a:off x="3923" y="1207"/>
                <a:ext cx="1341" cy="248"/>
              </a:xfrm>
              <a:prstGeom prst="roundRect">
                <a:avLst>
                  <a:gd name="adj" fmla="val 403"/>
                </a:avLst>
              </a:prstGeom>
              <a:solidFill>
                <a:srgbClr val="BBE0E3"/>
              </a:solidFill>
              <a:ln w="2844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3923" y="1207"/>
                <a:ext cx="1341" cy="258"/>
                <a:chOff x="3923" y="1207"/>
                <a:chExt cx="1341" cy="258"/>
              </a:xfrm>
            </p:grpSpPr>
            <p:sp>
              <p:nvSpPr>
                <p:cNvPr id="89105" name="AutoShape 17"/>
                <p:cNvSpPr>
                  <a:spLocks noChangeArrowheads="1"/>
                </p:cNvSpPr>
                <p:nvPr/>
              </p:nvSpPr>
              <p:spPr bwMode="auto">
                <a:xfrm>
                  <a:off x="3923" y="1207"/>
                  <a:ext cx="1341" cy="248"/>
                </a:xfrm>
                <a:prstGeom prst="roundRect">
                  <a:avLst>
                    <a:gd name="adj" fmla="val 40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6" name="AutoShape 18"/>
                <p:cNvSpPr>
                  <a:spLocks noChangeArrowheads="1"/>
                </p:cNvSpPr>
                <p:nvPr/>
              </p:nvSpPr>
              <p:spPr bwMode="auto">
                <a:xfrm>
                  <a:off x="3923" y="1208"/>
                  <a:ext cx="1093" cy="257"/>
                </a:xfrm>
                <a:prstGeom prst="roundRect">
                  <a:avLst>
                    <a:gd name="adj" fmla="val 40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defTabSz="828675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657225" algn="l"/>
                      <a:tab pos="1312863" algn="l"/>
                    </a:tabLst>
                  </a:pPr>
                  <a:r>
                    <a:rPr lang="en-GB" sz="2200" u="none" dirty="0">
                      <a:solidFill>
                        <a:srgbClr val="000000"/>
                      </a:solidFill>
                    </a:rPr>
                    <a:t>To beam dump</a:t>
                  </a: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903288" y="2508251"/>
              <a:ext cx="1645900" cy="446488"/>
              <a:chOff x="521" y="1933"/>
              <a:chExt cx="1144" cy="311"/>
            </a:xfrm>
          </p:grpSpPr>
          <p:sp>
            <p:nvSpPr>
              <p:cNvPr id="89108" name="AutoShape 20"/>
              <p:cNvSpPr>
                <a:spLocks noChangeArrowheads="1"/>
              </p:cNvSpPr>
              <p:nvPr/>
            </p:nvSpPr>
            <p:spPr bwMode="auto">
              <a:xfrm>
                <a:off x="521" y="1933"/>
                <a:ext cx="940" cy="231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9" name="AutoShape 21"/>
              <p:cNvSpPr>
                <a:spLocks noChangeArrowheads="1"/>
              </p:cNvSpPr>
              <p:nvPr/>
            </p:nvSpPr>
            <p:spPr bwMode="auto">
              <a:xfrm>
                <a:off x="521" y="1933"/>
                <a:ext cx="1144" cy="311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1639" tIns="42452" rIns="81639" bIns="42452">
                <a:spAutoFit/>
              </a:bodyPr>
              <a:lstStyle/>
              <a:p>
                <a:pPr defTabSz="828675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657225" algn="l"/>
                    <a:tab pos="1312863" algn="l"/>
                  </a:tabLst>
                </a:pPr>
                <a:r>
                  <a:rPr lang="en-GB" sz="2200" u="none" dirty="0">
                    <a:solidFill>
                      <a:srgbClr val="000000"/>
                    </a:solidFill>
                  </a:rPr>
                  <a:t>7.5 deg tilted</a:t>
                </a: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230313" y="1984375"/>
              <a:ext cx="861864" cy="504680"/>
              <a:chOff x="748" y="1570"/>
              <a:chExt cx="599" cy="350"/>
            </a:xfrm>
          </p:grpSpPr>
          <p:sp>
            <p:nvSpPr>
              <p:cNvPr id="89111" name="AutoShape 23"/>
              <p:cNvSpPr>
                <a:spLocks noChangeArrowheads="1"/>
              </p:cNvSpPr>
              <p:nvPr/>
            </p:nvSpPr>
            <p:spPr bwMode="auto">
              <a:xfrm>
                <a:off x="748" y="1570"/>
                <a:ext cx="599" cy="350"/>
              </a:xfrm>
              <a:prstGeom prst="roundRect">
                <a:avLst>
                  <a:gd name="adj" fmla="val 282"/>
                </a:avLst>
              </a:prstGeom>
              <a:noFill/>
              <a:ln w="3816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748" y="1570"/>
                <a:ext cx="599" cy="350"/>
                <a:chOff x="748" y="1570"/>
                <a:chExt cx="599" cy="350"/>
              </a:xfrm>
            </p:grpSpPr>
            <p:sp>
              <p:nvSpPr>
                <p:cNvPr id="89113" name="AutoShape 25"/>
                <p:cNvSpPr>
                  <a:spLocks noChangeArrowheads="1"/>
                </p:cNvSpPr>
                <p:nvPr/>
              </p:nvSpPr>
              <p:spPr bwMode="auto">
                <a:xfrm>
                  <a:off x="748" y="1570"/>
                  <a:ext cx="599" cy="350"/>
                </a:xfrm>
                <a:prstGeom prst="roundRect">
                  <a:avLst>
                    <a:gd name="adj" fmla="val 28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4" name="AutoShape 26"/>
                <p:cNvSpPr>
                  <a:spLocks noChangeArrowheads="1"/>
                </p:cNvSpPr>
                <p:nvPr/>
              </p:nvSpPr>
              <p:spPr bwMode="auto">
                <a:xfrm>
                  <a:off x="748" y="1570"/>
                  <a:ext cx="535" cy="344"/>
                </a:xfrm>
                <a:prstGeom prst="roundRect">
                  <a:avLst>
                    <a:gd name="adj" fmla="val 28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defTabSz="828675">
                    <a:buClr>
                      <a:srgbClr val="333399"/>
                    </a:buClr>
                    <a:buSzPct val="100000"/>
                    <a:buFont typeface="Arial" pitchFamily="34" charset="0"/>
                    <a:buNone/>
                    <a:tabLst>
                      <a:tab pos="657225" algn="l"/>
                    </a:tabLst>
                  </a:pPr>
                  <a:r>
                    <a:rPr lang="en-GB" sz="2500" u="none" dirty="0">
                      <a:solidFill>
                        <a:srgbClr val="333399"/>
                      </a:solidFill>
                    </a:rPr>
                    <a:t>HES</a:t>
                  </a:r>
                </a:p>
              </p:txBody>
            </p:sp>
          </p:grp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6454776" y="2965447"/>
              <a:ext cx="960292" cy="561532"/>
              <a:chOff x="4377" y="2251"/>
              <a:chExt cx="666" cy="390"/>
            </a:xfrm>
          </p:grpSpPr>
          <p:sp>
            <p:nvSpPr>
              <p:cNvPr id="89116" name="AutoShape 28"/>
              <p:cNvSpPr>
                <a:spLocks noChangeArrowheads="1"/>
              </p:cNvSpPr>
              <p:nvPr/>
            </p:nvSpPr>
            <p:spPr bwMode="auto">
              <a:xfrm>
                <a:off x="4377" y="2251"/>
                <a:ext cx="666" cy="388"/>
              </a:xfrm>
              <a:prstGeom prst="roundRect">
                <a:avLst>
                  <a:gd name="adj" fmla="val 255"/>
                </a:avLst>
              </a:prstGeom>
              <a:noFill/>
              <a:ln w="3816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4377" y="2251"/>
                <a:ext cx="666" cy="390"/>
                <a:chOff x="4377" y="2251"/>
                <a:chExt cx="666" cy="390"/>
              </a:xfrm>
            </p:grpSpPr>
            <p:sp>
              <p:nvSpPr>
                <p:cNvPr id="89118" name="AutoShape 30"/>
                <p:cNvSpPr>
                  <a:spLocks noChangeArrowheads="1"/>
                </p:cNvSpPr>
                <p:nvPr/>
              </p:nvSpPr>
              <p:spPr bwMode="auto">
                <a:xfrm>
                  <a:off x="4377" y="2251"/>
                  <a:ext cx="666" cy="388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9" name="AutoShape 31"/>
                <p:cNvSpPr>
                  <a:spLocks noChangeArrowheads="1"/>
                </p:cNvSpPr>
                <p:nvPr/>
              </p:nvSpPr>
              <p:spPr bwMode="auto">
                <a:xfrm>
                  <a:off x="4377" y="2251"/>
                  <a:ext cx="631" cy="390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defTabSz="828675">
                    <a:buClr>
                      <a:srgbClr val="333399"/>
                    </a:buClr>
                    <a:buSzPct val="100000"/>
                    <a:buFont typeface="Arial" pitchFamily="34" charset="0"/>
                    <a:buNone/>
                    <a:tabLst>
                      <a:tab pos="657225" algn="l"/>
                    </a:tabLst>
                  </a:pPr>
                  <a:r>
                    <a:rPr lang="en-GB" sz="2900" u="none" dirty="0">
                      <a:solidFill>
                        <a:srgbClr val="333399"/>
                      </a:solidFill>
                    </a:rPr>
                    <a:t>HKS</a:t>
                  </a:r>
                </a:p>
              </p:txBody>
            </p:sp>
          </p:grp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641350" y="3684584"/>
              <a:ext cx="877788" cy="448314"/>
              <a:chOff x="340" y="2750"/>
              <a:chExt cx="609" cy="312"/>
            </a:xfrm>
          </p:grpSpPr>
          <p:sp>
            <p:nvSpPr>
              <p:cNvPr id="89121" name="AutoShape 33"/>
              <p:cNvSpPr>
                <a:spLocks noChangeArrowheads="1"/>
              </p:cNvSpPr>
              <p:nvPr/>
            </p:nvSpPr>
            <p:spPr bwMode="auto">
              <a:xfrm>
                <a:off x="340" y="2750"/>
                <a:ext cx="555" cy="254"/>
              </a:xfrm>
              <a:prstGeom prst="roundRect">
                <a:avLst>
                  <a:gd name="adj" fmla="val 394"/>
                </a:avLst>
              </a:prstGeom>
              <a:noFill/>
              <a:ln w="3816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340" y="2750"/>
                <a:ext cx="609" cy="312"/>
                <a:chOff x="340" y="2750"/>
                <a:chExt cx="609" cy="312"/>
              </a:xfrm>
            </p:grpSpPr>
            <p:sp>
              <p:nvSpPr>
                <p:cNvPr id="89123" name="AutoShape 35"/>
                <p:cNvSpPr>
                  <a:spLocks noChangeArrowheads="1"/>
                </p:cNvSpPr>
                <p:nvPr/>
              </p:nvSpPr>
              <p:spPr bwMode="auto">
                <a:xfrm>
                  <a:off x="340" y="2750"/>
                  <a:ext cx="555" cy="254"/>
                </a:xfrm>
                <a:prstGeom prst="roundRect">
                  <a:avLst>
                    <a:gd name="adj" fmla="val 39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4" name="AutoShape 36"/>
                <p:cNvSpPr>
                  <a:spLocks noChangeArrowheads="1"/>
                </p:cNvSpPr>
                <p:nvPr/>
              </p:nvSpPr>
              <p:spPr bwMode="auto">
                <a:xfrm>
                  <a:off x="340" y="2751"/>
                  <a:ext cx="609" cy="311"/>
                </a:xfrm>
                <a:prstGeom prst="roundRect">
                  <a:avLst>
                    <a:gd name="adj" fmla="val 39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defTabSz="828675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657225" algn="l"/>
                    </a:tabLst>
                  </a:pPr>
                  <a:r>
                    <a:rPr lang="en-GB" sz="2200" u="none" dirty="0">
                      <a:solidFill>
                        <a:srgbClr val="000000"/>
                      </a:solidFill>
                    </a:rPr>
                    <a:t>Target</a:t>
                  </a:r>
                </a:p>
              </p:txBody>
            </p:sp>
          </p:grpSp>
        </p:grpSp>
        <p:sp>
          <p:nvSpPr>
            <p:cNvPr id="89125" name="Line 37"/>
            <p:cNvSpPr>
              <a:spLocks noChangeShapeType="1"/>
            </p:cNvSpPr>
            <p:nvPr/>
          </p:nvSpPr>
          <p:spPr bwMode="auto">
            <a:xfrm>
              <a:off x="1492250" y="3879850"/>
              <a:ext cx="520700" cy="1588"/>
            </a:xfrm>
            <a:prstGeom prst="line">
              <a:avLst/>
            </a:prstGeom>
            <a:noFill/>
            <a:ln w="2844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492251" y="1331914"/>
              <a:ext cx="442763" cy="496591"/>
              <a:chOff x="930" y="1117"/>
              <a:chExt cx="308" cy="345"/>
            </a:xfrm>
          </p:grpSpPr>
          <p:sp>
            <p:nvSpPr>
              <p:cNvPr id="89127" name="AutoShape 39"/>
              <p:cNvSpPr>
                <a:spLocks noChangeArrowheads="1"/>
              </p:cNvSpPr>
              <p:nvPr/>
            </p:nvSpPr>
            <p:spPr bwMode="auto">
              <a:xfrm>
                <a:off x="930" y="1117"/>
                <a:ext cx="308" cy="344"/>
              </a:xfrm>
              <a:prstGeom prst="roundRect">
                <a:avLst>
                  <a:gd name="adj" fmla="val 324"/>
                </a:avLst>
              </a:prstGeom>
              <a:solidFill>
                <a:srgbClr val="BBE0E3"/>
              </a:solidFill>
              <a:ln w="2844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930" y="1117"/>
                <a:ext cx="308" cy="345"/>
                <a:chOff x="930" y="1117"/>
                <a:chExt cx="308" cy="345"/>
              </a:xfrm>
            </p:grpSpPr>
            <p:sp>
              <p:nvSpPr>
                <p:cNvPr id="89129" name="AutoShape 41"/>
                <p:cNvSpPr>
                  <a:spLocks noChangeArrowheads="1"/>
                </p:cNvSpPr>
                <p:nvPr/>
              </p:nvSpPr>
              <p:spPr bwMode="auto">
                <a:xfrm>
                  <a:off x="930" y="1117"/>
                  <a:ext cx="308" cy="344"/>
                </a:xfrm>
                <a:prstGeom prst="roundRect">
                  <a:avLst>
                    <a:gd name="adj" fmla="val 32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0" name="AutoShape 42"/>
                <p:cNvSpPr>
                  <a:spLocks noChangeArrowheads="1"/>
                </p:cNvSpPr>
                <p:nvPr/>
              </p:nvSpPr>
              <p:spPr bwMode="auto">
                <a:xfrm>
                  <a:off x="930" y="1118"/>
                  <a:ext cx="289" cy="344"/>
                </a:xfrm>
                <a:prstGeom prst="roundRect">
                  <a:avLst>
                    <a:gd name="adj" fmla="val 32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defTabSz="828675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GB" sz="2500" u="none" dirty="0">
                      <a:solidFill>
                        <a:srgbClr val="000000"/>
                      </a:solidFill>
                    </a:rPr>
                    <a:t>e’</a:t>
                  </a:r>
                </a:p>
              </p:txBody>
            </p:sp>
          </p:grpSp>
        </p:grp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6716707" y="3617917"/>
              <a:ext cx="474069" cy="446300"/>
              <a:chOff x="4558" y="2704"/>
              <a:chExt cx="330" cy="310"/>
            </a:xfrm>
          </p:grpSpPr>
          <p:sp>
            <p:nvSpPr>
              <p:cNvPr id="89132" name="AutoShape 44"/>
              <p:cNvSpPr>
                <a:spLocks noChangeArrowheads="1"/>
              </p:cNvSpPr>
              <p:nvPr/>
            </p:nvSpPr>
            <p:spPr bwMode="auto">
              <a:xfrm>
                <a:off x="4558" y="2704"/>
                <a:ext cx="285" cy="248"/>
              </a:xfrm>
              <a:prstGeom prst="roundRect">
                <a:avLst>
                  <a:gd name="adj" fmla="val 403"/>
                </a:avLst>
              </a:prstGeom>
              <a:solidFill>
                <a:srgbClr val="BBE0E3"/>
              </a:solidFill>
              <a:ln w="2844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4558" y="2704"/>
                <a:ext cx="330" cy="310"/>
                <a:chOff x="4558" y="2704"/>
                <a:chExt cx="330" cy="310"/>
              </a:xfrm>
            </p:grpSpPr>
            <p:sp>
              <p:nvSpPr>
                <p:cNvPr id="89134" name="AutoShape 46"/>
                <p:cNvSpPr>
                  <a:spLocks noChangeArrowheads="1"/>
                </p:cNvSpPr>
                <p:nvPr/>
              </p:nvSpPr>
              <p:spPr bwMode="auto">
                <a:xfrm>
                  <a:off x="4558" y="2704"/>
                  <a:ext cx="285" cy="248"/>
                </a:xfrm>
                <a:prstGeom prst="roundRect">
                  <a:avLst>
                    <a:gd name="adj" fmla="val 40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5" name="AutoShape 47"/>
                <p:cNvSpPr>
                  <a:spLocks noChangeArrowheads="1"/>
                </p:cNvSpPr>
                <p:nvPr/>
              </p:nvSpPr>
              <p:spPr bwMode="auto">
                <a:xfrm>
                  <a:off x="4558" y="2704"/>
                  <a:ext cx="330" cy="310"/>
                </a:xfrm>
                <a:prstGeom prst="roundRect">
                  <a:avLst>
                    <a:gd name="adj" fmla="val 40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1639" tIns="42452" rIns="81639" bIns="42452">
                  <a:spAutoFit/>
                </a:bodyPr>
                <a:lstStyle/>
                <a:p>
                  <a:pPr defTabSz="828675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GB" sz="2200" u="none" dirty="0">
                      <a:solidFill>
                        <a:srgbClr val="000000"/>
                      </a:solidFill>
                    </a:rPr>
                    <a:t>K</a:t>
                  </a:r>
                  <a:r>
                    <a:rPr lang="en-GB" sz="2200" u="none" baseline="30000" dirty="0">
                      <a:solidFill>
                        <a:srgbClr val="000000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3D view of the HKS-HES magnet system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>
          <a:xfrm>
            <a:off x="304800" y="5334000"/>
            <a:ext cx="8153400" cy="12192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Replace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Enge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spectrometer with a high-resolution large acceptance electron spectrometer – HES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Beam momentum: from 1.8  to 2.344GeV</a:t>
            </a:r>
          </a:p>
          <a:p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s-magnets-2.jpg"/>
          <p:cNvPicPr>
            <a:picLocks noChangeAspect="1"/>
          </p:cNvPicPr>
          <p:nvPr/>
        </p:nvPicPr>
        <p:blipFill>
          <a:blip r:embed="rId2" cstate="print"/>
          <a:srcRect l="12500" t="34955" r="11667"/>
          <a:stretch>
            <a:fillRect/>
          </a:stretch>
        </p:blipFill>
        <p:spPr>
          <a:xfrm>
            <a:off x="311856" y="1295400"/>
            <a:ext cx="8603544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ks-detectors-1.jpg"/>
          <p:cNvPicPr>
            <a:picLocks noChangeAspect="1"/>
          </p:cNvPicPr>
          <p:nvPr/>
        </p:nvPicPr>
        <p:blipFill>
          <a:blip r:embed="rId2" cstate="print"/>
          <a:srcRect l="22500"/>
          <a:stretch>
            <a:fillRect/>
          </a:stretch>
        </p:blipFill>
        <p:spPr>
          <a:xfrm>
            <a:off x="685800" y="313931"/>
            <a:ext cx="8077200" cy="61645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cite-in-frame.jpg"/>
          <p:cNvPicPr>
            <a:picLocks noChangeAspect="1"/>
          </p:cNvPicPr>
          <p:nvPr/>
        </p:nvPicPr>
        <p:blipFill>
          <a:blip r:embed="rId2" cstate="print"/>
          <a:srcRect l="10833" r="12500"/>
          <a:stretch>
            <a:fillRect/>
          </a:stretch>
        </p:blipFill>
        <p:spPr>
          <a:xfrm>
            <a:off x="609600" y="379511"/>
            <a:ext cx="7543800" cy="60989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s-detectors-1.jpg"/>
          <p:cNvPicPr>
            <a:picLocks noChangeAspect="1"/>
          </p:cNvPicPr>
          <p:nvPr/>
        </p:nvPicPr>
        <p:blipFill>
          <a:blip r:embed="rId2" cstate="print"/>
          <a:srcRect t="34444" r="15434" b="18889"/>
          <a:stretch>
            <a:fillRect/>
          </a:stretch>
        </p:blipFill>
        <p:spPr>
          <a:xfrm>
            <a:off x="1828800" y="838200"/>
            <a:ext cx="5510191" cy="53153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c1-1.jpg"/>
          <p:cNvPicPr>
            <a:picLocks noChangeAspect="1"/>
          </p:cNvPicPr>
          <p:nvPr/>
        </p:nvPicPr>
        <p:blipFill>
          <a:blip r:embed="rId2" cstate="print"/>
          <a:srcRect l="8333" t="27511" r="25833" b="21264"/>
          <a:stretch>
            <a:fillRect/>
          </a:stretch>
        </p:blipFill>
        <p:spPr>
          <a:xfrm>
            <a:off x="2209800" y="1981200"/>
            <a:ext cx="5334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304799"/>
            <a:ext cx="9144000" cy="685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ctr"/>
          <a:lstStyle/>
          <a:p>
            <a:pPr algn="ctr"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dirty="0" smtClean="0">
                <a:latin typeface="Arial" charset="0"/>
              </a:rPr>
              <a:t> </a:t>
            </a:r>
            <a:r>
              <a:rPr lang="en-GB" sz="2800" b="1" u="none" dirty="0" smtClean="0">
                <a:solidFill>
                  <a:srgbClr val="0070C0"/>
                </a:solidFill>
                <a:latin typeface="Arial" charset="0"/>
              </a:rPr>
              <a:t>Physics </a:t>
            </a:r>
            <a:r>
              <a:rPr lang="en-GB" sz="2800" b="1" u="none" dirty="0">
                <a:solidFill>
                  <a:srgbClr val="0070C0"/>
                </a:solidFill>
                <a:latin typeface="Arial" charset="0"/>
              </a:rPr>
              <a:t>Goals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38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009DD9"/>
              </a:buClr>
              <a:buSzPct val="9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u="none" dirty="0" err="1">
                <a:solidFill>
                  <a:srgbClr val="0070C0"/>
                </a:solidFill>
                <a:latin typeface="+mn-lt"/>
              </a:rPr>
              <a:t>JLab</a:t>
            </a:r>
            <a:r>
              <a:rPr lang="en-GB" b="1" i="1" u="none" dirty="0">
                <a:solidFill>
                  <a:srgbClr val="0070C0"/>
                </a:solidFill>
                <a:latin typeface="+mn-lt"/>
              </a:rPr>
              <a:t> HKS experiment: </a:t>
            </a:r>
            <a:r>
              <a:rPr lang="en-GB" b="1" i="1" u="none" dirty="0" smtClean="0">
                <a:solidFill>
                  <a:srgbClr val="0070C0"/>
                </a:solidFill>
                <a:latin typeface="+mn-lt"/>
              </a:rPr>
              <a:t>High precision </a:t>
            </a:r>
            <a:r>
              <a:rPr lang="en-GB" b="1" i="1" u="none" dirty="0" err="1" smtClean="0">
                <a:solidFill>
                  <a:srgbClr val="0070C0"/>
                </a:solidFill>
                <a:latin typeface="+mn-lt"/>
              </a:rPr>
              <a:t>hypernuclear</a:t>
            </a:r>
            <a:r>
              <a:rPr lang="en-GB" b="1" i="1" u="none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b="1" i="1" u="none" dirty="0">
                <a:solidFill>
                  <a:srgbClr val="0070C0"/>
                </a:solidFill>
                <a:latin typeface="+mn-lt"/>
              </a:rPr>
              <a:t>spectroscopy </a:t>
            </a:r>
            <a:r>
              <a:rPr lang="en-GB" b="1" i="1" u="none" dirty="0" smtClean="0">
                <a:solidFill>
                  <a:srgbClr val="0070C0"/>
                </a:solidFill>
              </a:rPr>
              <a:t>by </a:t>
            </a:r>
            <a:r>
              <a:rPr lang="en-GB" b="1" i="1" u="none" dirty="0" err="1" smtClean="0">
                <a:solidFill>
                  <a:srgbClr val="0070C0"/>
                </a:solidFill>
                <a:latin typeface="+mn-lt"/>
              </a:rPr>
              <a:t>electroproduction</a:t>
            </a:r>
            <a:r>
              <a:rPr lang="en-GB" b="1" i="1" u="none" dirty="0" smtClean="0">
                <a:solidFill>
                  <a:srgbClr val="0070C0"/>
                </a:solidFill>
              </a:rPr>
              <a:t> </a:t>
            </a:r>
            <a:r>
              <a:rPr lang="en-GB" b="1" i="1" u="none" dirty="0" smtClean="0">
                <a:solidFill>
                  <a:srgbClr val="0070C0"/>
                </a:solidFill>
                <a:latin typeface="+mn-lt"/>
              </a:rPr>
              <a:t> in a wide mass range</a:t>
            </a:r>
            <a:endParaRPr lang="en-GB" b="1" i="1" u="none" dirty="0">
              <a:solidFill>
                <a:srgbClr val="0070C0"/>
              </a:solidFill>
              <a:latin typeface="+mn-lt"/>
            </a:endParaRPr>
          </a:p>
          <a:p>
            <a:pPr marL="638175" lvl="1" indent="-246063">
              <a:lnSpc>
                <a:spcPct val="100000"/>
              </a:lnSpc>
              <a:spcBef>
                <a:spcPts val="600"/>
              </a:spcBef>
              <a:buClr>
                <a:srgbClr val="009DD9"/>
              </a:buClr>
              <a:buSzPct val="85000"/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Electroproduction</a:t>
            </a:r>
            <a:r>
              <a:rPr lang="en-GB" sz="1600" u="none" dirty="0">
                <a:solidFill>
                  <a:srgbClr val="000000"/>
                </a:solidFill>
              </a:rPr>
              <a:t>:</a:t>
            </a:r>
            <a:r>
              <a:rPr lang="en-GB" sz="1600" u="none" baseline="30000" dirty="0">
                <a:solidFill>
                  <a:srgbClr val="000000"/>
                </a:solidFill>
              </a:rPr>
              <a:t>  A</a:t>
            </a:r>
            <a:r>
              <a:rPr lang="en-GB" sz="1600" u="none" dirty="0">
                <a:solidFill>
                  <a:srgbClr val="000000"/>
                </a:solidFill>
              </a:rPr>
              <a:t>Z + e </a:t>
            </a:r>
            <a:r>
              <a:rPr lang="en-GB" sz="1600" u="none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GB" sz="1600" u="none" dirty="0">
                <a:solidFill>
                  <a:srgbClr val="000000"/>
                </a:solidFill>
              </a:rPr>
              <a:t> </a:t>
            </a:r>
            <a:r>
              <a:rPr lang="en-GB" sz="1600" u="none" baseline="30000" dirty="0">
                <a:solidFill>
                  <a:srgbClr val="000000"/>
                </a:solidFill>
              </a:rPr>
              <a:t>A</a:t>
            </a:r>
            <a:r>
              <a:rPr lang="en-GB" sz="1600" u="none" baseline="-25000" dirty="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sz="1600" u="none" dirty="0">
                <a:solidFill>
                  <a:srgbClr val="000000"/>
                </a:solidFill>
              </a:rPr>
              <a:t>(Z-1) + e’+ K</a:t>
            </a:r>
            <a:r>
              <a:rPr lang="en-GB" sz="1600" u="none" baseline="30000" dirty="0" smtClean="0">
                <a:solidFill>
                  <a:srgbClr val="000000"/>
                </a:solidFill>
              </a:rPr>
              <a:t>+ </a:t>
            </a:r>
          </a:p>
          <a:p>
            <a:pPr marL="180975" indent="-246063">
              <a:lnSpc>
                <a:spcPct val="100000"/>
              </a:lnSpc>
              <a:spcBef>
                <a:spcPts val="600"/>
              </a:spcBef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~400 </a:t>
            </a:r>
            <a:r>
              <a:rPr lang="en-GB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resolution achievable by </a:t>
            </a: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utilizing 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precision electron beam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r>
              <a:rPr lang="en-GB" b="1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Spectroscopy: Probe </a:t>
            </a:r>
            <a:r>
              <a:rPr lang="en-GB" b="1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hyperon</a:t>
            </a:r>
            <a:r>
              <a:rPr lang="en-GB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-nucleon(YN) effective interaction inside medium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Resolve fine </a:t>
            </a: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 structures </a:t>
            </a: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spectra beyond p-shell.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Precise binding energy determination in a wide mass range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Possibly resolve spin-doublet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splittings</a:t>
            </a:r>
            <a:endParaRPr lang="en-GB" u="non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Parameters to determine EOS of dense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matter from  study of heavy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system– interior of neutron star</a:t>
            </a:r>
            <a:endParaRPr lang="en-GB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Produce and study of exotic (highly neutron rich)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hypernuclei</a:t>
            </a:r>
            <a:r>
              <a:rPr lang="en-GB" u="none" dirty="0" smtClean="0">
                <a:solidFill>
                  <a:srgbClr val="000000"/>
                </a:solidFill>
              </a:rPr>
              <a:t> - </a:t>
            </a:r>
            <a:r>
              <a:rPr lang="en-GB" u="none" baseline="30000" dirty="0" smtClean="0">
                <a:solidFill>
                  <a:srgbClr val="000000"/>
                </a:solidFill>
                <a:latin typeface="Arial" charset="0"/>
              </a:rPr>
              <a:t>7</a:t>
            </a:r>
            <a:r>
              <a:rPr lang="en-GB" u="none" baseline="-25000" dirty="0" smtClean="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u="none" dirty="0" smtClean="0">
                <a:solidFill>
                  <a:srgbClr val="000000"/>
                </a:solidFill>
              </a:rPr>
              <a:t>He</a:t>
            </a:r>
            <a:endParaRPr lang="en-GB" u="none" dirty="0">
              <a:solidFill>
                <a:srgbClr val="000000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ctr"/>
          <a:lstStyle/>
          <a:p>
            <a:pPr algn="ctr"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dirty="0" smtClean="0">
                <a:latin typeface="Arial" charset="0"/>
              </a:rPr>
              <a:t> </a:t>
            </a:r>
            <a:r>
              <a:rPr lang="en-GB" sz="2800" b="1" u="none" dirty="0" smtClean="0">
                <a:solidFill>
                  <a:srgbClr val="0070C0"/>
                </a:solidFill>
                <a:latin typeface="Arial" charset="0"/>
              </a:rPr>
              <a:t>Spectrometer System Calibration</a:t>
            </a:r>
            <a:endParaRPr lang="en-GB" sz="2800" b="1" u="none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0772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Issue with calibration: on-target </a:t>
            </a:r>
            <a:r>
              <a:rPr lang="en-GB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splitter field </a:t>
            </a:r>
            <a:r>
              <a:rPr lang="en-GB" b="1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couple e’ and K+ arms with fixed beam dump line – </a:t>
            </a:r>
            <a:r>
              <a:rPr lang="en-GB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only one fixed kinematics </a:t>
            </a:r>
            <a:r>
              <a:rPr lang="en-GB" b="1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setting available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known masses </a:t>
            </a: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</a:t>
            </a:r>
            <a:r>
              <a:rPr lang="en-GB" u="none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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u="none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</a:t>
            </a:r>
            <a:r>
              <a:rPr lang="en-GB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CH</a:t>
            </a:r>
            <a:r>
              <a:rPr lang="en-GB" u="none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target and identified </a:t>
            </a:r>
            <a:r>
              <a:rPr lang="en-GB" u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bound states for spectrometer </a:t>
            </a: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Directly  minimize a criterion function  by an Nonlinear Least Square method to optimize reconstruction matrix M  of momentum</a:t>
            </a:r>
            <a:endParaRPr lang="en-GB" u="non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u="non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HES:</a:t>
            </a:r>
          </a:p>
          <a:p>
            <a:pPr marL="271463" indent="-2714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cell target in place of CH</a:t>
            </a:r>
            <a:r>
              <a:rPr lang="en-GB" u="none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271463" indent="-2714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3 different beam energy provide 3 </a:t>
            </a:r>
          </a:p>
          <a:p>
            <a:pPr marL="271463" indent="-2714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independent data sets</a:t>
            </a:r>
            <a:r>
              <a:rPr lang="en-GB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momentum </a:t>
            </a:r>
          </a:p>
          <a:p>
            <a:pPr marL="271463" indent="-271463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calibration</a:t>
            </a:r>
            <a:r>
              <a:rPr lang="en-GB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eaLnBrk="0" hangingPunct="0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u="none" dirty="0">
              <a:solidFill>
                <a:srgbClr val="FF0000"/>
              </a:solidFill>
            </a:endParaRPr>
          </a:p>
        </p:txBody>
      </p:sp>
      <p:sp>
        <p:nvSpPr>
          <p:cNvPr id="14363" name="Text Box 26"/>
          <p:cNvSpPr txBox="1">
            <a:spLocks noChangeArrowheads="1"/>
          </p:cNvSpPr>
          <p:nvPr/>
        </p:nvSpPr>
        <p:spPr bwMode="auto">
          <a:xfrm>
            <a:off x="5899314" y="6096000"/>
            <a:ext cx="222077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u="none">
                <a:solidFill>
                  <a:srgbClr val="000000"/>
                </a:solidFill>
                <a:latin typeface="Arial" charset="0"/>
              </a:rPr>
              <a:t>Kaon Momentum (MeV/c)</a:t>
            </a:r>
          </a:p>
        </p:txBody>
      </p:sp>
      <p:sp>
        <p:nvSpPr>
          <p:cNvPr id="14364" name="Text Box 27"/>
          <p:cNvSpPr txBox="1">
            <a:spLocks noChangeArrowheads="1"/>
          </p:cNvSpPr>
          <p:nvPr/>
        </p:nvSpPr>
        <p:spPr bwMode="auto">
          <a:xfrm rot="10800000">
            <a:off x="4572001" y="3812847"/>
            <a:ext cx="397201" cy="237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u="none">
                <a:solidFill>
                  <a:srgbClr val="000000"/>
                </a:solidFill>
                <a:latin typeface="Arial" charset="0"/>
              </a:rPr>
              <a:t>Electron Momentum (MeV/c)</a:t>
            </a:r>
          </a:p>
        </p:txBody>
      </p:sp>
      <p:pic>
        <p:nvPicPr>
          <p:cNvPr id="1436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426" y="3657600"/>
            <a:ext cx="3736975" cy="253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5756439" y="4159250"/>
            <a:ext cx="2300287" cy="1522413"/>
          </a:xfrm>
          <a:prstGeom prst="rect">
            <a:avLst/>
          </a:prstGeom>
          <a:solidFill>
            <a:srgbClr val="F8F8F8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u="none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>
            <a:off x="5296064" y="4441825"/>
            <a:ext cx="1609725" cy="1465263"/>
          </a:xfrm>
          <a:prstGeom prst="line">
            <a:avLst/>
          </a:prstGeom>
          <a:noFill/>
          <a:ln w="38160">
            <a:solidFill>
              <a:srgbClr val="009DD9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 u="none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>
            <a:off x="5642139" y="3933825"/>
            <a:ext cx="2355850" cy="2028825"/>
          </a:xfrm>
          <a:prstGeom prst="line">
            <a:avLst/>
          </a:prstGeom>
          <a:noFill/>
          <a:ln w="38160">
            <a:solidFill>
              <a:srgbClr val="009DD9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 u="none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>
            <a:off x="6043776" y="3933825"/>
            <a:ext cx="2300288" cy="1973263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/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>
            <a:off x="6216814" y="3933825"/>
            <a:ext cx="2241550" cy="1916113"/>
          </a:xfrm>
          <a:prstGeom prst="line">
            <a:avLst/>
          </a:prstGeom>
          <a:noFill/>
          <a:ln w="28440">
            <a:solidFill>
              <a:srgbClr val="E2D700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/>
          </a:p>
        </p:txBody>
      </p:sp>
      <p:sp>
        <p:nvSpPr>
          <p:cNvPr id="14371" name="Text Box 34"/>
          <p:cNvSpPr txBox="1">
            <a:spLocks noChangeArrowheads="1"/>
          </p:cNvSpPr>
          <p:nvPr/>
        </p:nvSpPr>
        <p:spPr bwMode="auto">
          <a:xfrm>
            <a:off x="6077114" y="6019800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u="none"/>
          </a:p>
        </p:txBody>
      </p:sp>
      <p:sp>
        <p:nvSpPr>
          <p:cNvPr id="14372" name="Text Box 35"/>
          <p:cNvSpPr txBox="1">
            <a:spLocks noChangeArrowheads="1"/>
          </p:cNvSpPr>
          <p:nvPr/>
        </p:nvSpPr>
        <p:spPr bwMode="auto">
          <a:xfrm>
            <a:off x="5812001" y="5173663"/>
            <a:ext cx="34607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u="none">
                <a:solidFill>
                  <a:srgbClr val="000000"/>
                </a:solidFill>
                <a:latin typeface="Symbol" pitchFamily="16" charset="2"/>
              </a:rPr>
              <a:t></a:t>
            </a:r>
            <a:r>
              <a:rPr lang="en-GB" sz="1400" u="none" baseline="30000">
                <a:solidFill>
                  <a:srgbClr val="000000"/>
                </a:solidFill>
                <a:latin typeface="Symbol" pitchFamily="16" charset="2"/>
              </a:rPr>
              <a:t></a:t>
            </a: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6205701" y="4573588"/>
            <a:ext cx="303213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u="none">
                <a:solidFill>
                  <a:srgbClr val="000000"/>
                </a:solidFill>
                <a:latin typeface="Symbol" pitchFamily="16" charset="2"/>
              </a:rPr>
              <a:t>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 rot="2520000">
            <a:off x="6717891" y="4932959"/>
            <a:ext cx="875859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u="none" baseline="3000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GB" sz="1400" u="none" baseline="-2500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sz="1400" u="none">
                <a:solidFill>
                  <a:srgbClr val="000000"/>
                </a:solidFill>
                <a:latin typeface="Arial" charset="0"/>
              </a:rPr>
              <a:t>B (gs)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 rot="2220000">
            <a:off x="7077239" y="4610696"/>
            <a:ext cx="67151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u="none" baseline="30000">
                <a:solidFill>
                  <a:srgbClr val="000000"/>
                </a:solidFill>
                <a:latin typeface="Symbol" pitchFamily="16" charset="2"/>
              </a:rPr>
              <a:t></a:t>
            </a:r>
            <a:r>
              <a:rPr lang="en-GB" sz="1400" u="none" baseline="-2500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sz="1400" u="none">
                <a:solidFill>
                  <a:srgbClr val="000000"/>
                </a:solidFill>
                <a:latin typeface="Arial" charset="0"/>
              </a:rPr>
              <a:t>Al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5659601" y="3352800"/>
            <a:ext cx="226726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F6FC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 dirty="0">
                <a:solidFill>
                  <a:srgbClr val="0F6FC6"/>
                </a:solidFill>
                <a:latin typeface="Arial" charset="0"/>
              </a:rPr>
              <a:t>Kinematics </a:t>
            </a:r>
            <a:r>
              <a:rPr lang="en-GB" sz="1600" b="1" u="none" dirty="0" smtClean="0">
                <a:solidFill>
                  <a:srgbClr val="0F6FC6"/>
                </a:solidFill>
                <a:latin typeface="Arial" charset="0"/>
              </a:rPr>
              <a:t>Coverage</a:t>
            </a:r>
            <a:endParaRPr lang="en-GB" sz="1600" b="1" u="none" dirty="0">
              <a:solidFill>
                <a:srgbClr val="0F6FC6"/>
              </a:solidFill>
              <a:latin typeface="Arial" charset="0"/>
            </a:endParaRPr>
          </a:p>
        </p:txBody>
      </p:sp>
      <p:graphicFrame>
        <p:nvGraphicFramePr>
          <p:cNvPr id="4097" name="Object 3"/>
          <p:cNvGraphicFramePr>
            <a:graphicFrameLocks noChangeAspect="1"/>
          </p:cNvGraphicFramePr>
          <p:nvPr/>
        </p:nvGraphicFramePr>
        <p:xfrm>
          <a:off x="1774825" y="3195637"/>
          <a:ext cx="3254375" cy="461963"/>
        </p:xfrm>
        <a:graphic>
          <a:graphicData uri="http://schemas.openxmlformats.org/presentationml/2006/ole">
            <p:oleObj spid="_x0000_s4097" name="Equation" r:id="rId5" imgW="2438280" imgH="35532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Angular Calibration By A 2-step Procedure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932237"/>
            <a:ext cx="8229600" cy="2849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 baseline="-25000" dirty="0" smtClean="0">
                <a:latin typeface="Arial" pitchFamily="34" charset="0"/>
                <a:cs typeface="Arial" pitchFamily="34" charset="0"/>
              </a:rPr>
              <a:t>S2T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Sieve Slit to Target Function</a:t>
            </a:r>
          </a:p>
          <a:p>
            <a:pPr lvl="1"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Splitter is a dipole magnet only, no focusing – target angles can be determined uniquely from particle positions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momenum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at SS plane </a:t>
            </a:r>
          </a:p>
          <a:p>
            <a:pPr lvl="1"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Initial matrix fitted from simulation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 baseline="-25000" dirty="0" smtClean="0">
                <a:latin typeface="Arial" pitchFamily="34" charset="0"/>
                <a:cs typeface="Arial" pitchFamily="34" charset="0"/>
              </a:rPr>
              <a:t>F2S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Focal plane to Sieve Slit  Function</a:t>
            </a:r>
          </a:p>
          <a:p>
            <a:pPr lvl="1"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Obtained by Sieve Slit calibration data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S-calib-diagram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4495800" cy="1905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" y="1033462"/>
            <a:ext cx="3124200" cy="2776538"/>
            <a:chOff x="762000" y="3270645"/>
            <a:chExt cx="3124200" cy="277653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38200" y="3270645"/>
              <a:ext cx="3048000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F6FC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dirty="0">
                  <a:solidFill>
                    <a:srgbClr val="0F6FC6"/>
                  </a:solidFill>
                  <a:latin typeface="Arial" charset="0"/>
                </a:rPr>
                <a:t>HKS </a:t>
              </a:r>
              <a:r>
                <a:rPr lang="en-GB" sz="1600" b="1" u="none" dirty="0" smtClean="0">
                  <a:solidFill>
                    <a:srgbClr val="0F6FC6"/>
                  </a:solidFill>
                  <a:latin typeface="Arial" charset="0"/>
                </a:rPr>
                <a:t>Spectrometer </a:t>
              </a:r>
              <a:r>
                <a:rPr lang="en-GB" sz="1600" b="1" u="none" dirty="0">
                  <a:solidFill>
                    <a:srgbClr val="0F6FC6"/>
                  </a:solidFill>
                  <a:latin typeface="Arial" charset="0"/>
                </a:rPr>
                <a:t>S</a:t>
              </a:r>
              <a:r>
                <a:rPr lang="en-GB" sz="1600" b="1" u="none" dirty="0" smtClean="0">
                  <a:solidFill>
                    <a:srgbClr val="0F6FC6"/>
                  </a:solidFill>
                  <a:latin typeface="Arial" charset="0"/>
                </a:rPr>
                <a:t>ystem</a:t>
              </a:r>
              <a:endParaRPr lang="en-GB" sz="1600" b="1" u="none" dirty="0">
                <a:solidFill>
                  <a:srgbClr val="0F6FC6"/>
                </a:solidFill>
                <a:latin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-3780000">
              <a:off x="1193006" y="4699794"/>
              <a:ext cx="354013" cy="682625"/>
            </a:xfrm>
            <a:prstGeom prst="rect">
              <a:avLst/>
            </a:prstGeom>
            <a:solidFill>
              <a:srgbClr val="0F6FC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84363" y="5011738"/>
              <a:ext cx="374650" cy="471487"/>
            </a:xfrm>
            <a:prstGeom prst="rect">
              <a:avLst/>
            </a:prstGeom>
            <a:solidFill>
              <a:srgbClr val="0F6FC6"/>
            </a:solidFill>
            <a:ln w="936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884363" y="5483225"/>
              <a:ext cx="301625" cy="15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035175" y="5483225"/>
              <a:ext cx="1588" cy="473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380000">
              <a:off x="2201863" y="4067175"/>
              <a:ext cx="447675" cy="649288"/>
            </a:xfrm>
            <a:prstGeom prst="rect">
              <a:avLst/>
            </a:prstGeom>
            <a:solidFill>
              <a:srgbClr val="0F6FC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958975" y="4659313"/>
              <a:ext cx="747713" cy="23653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1947863" y="5011738"/>
              <a:ext cx="87312" cy="471487"/>
            </a:xfrm>
            <a:custGeom>
              <a:avLst/>
              <a:gdLst>
                <a:gd name="T0" fmla="*/ 2147483647 w 56"/>
                <a:gd name="T1" fmla="*/ 2147483647 h 384"/>
                <a:gd name="T2" fmla="*/ 2147483647 w 56"/>
                <a:gd name="T3" fmla="*/ 2147483647 h 384"/>
                <a:gd name="T4" fmla="*/ 2147483647 w 56"/>
                <a:gd name="T5" fmla="*/ 0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56" y="384"/>
                  </a:moveTo>
                  <a:cubicBezTo>
                    <a:pt x="36" y="320"/>
                    <a:pt x="16" y="256"/>
                    <a:pt x="8" y="192"/>
                  </a:cubicBezTo>
                  <a:cubicBezTo>
                    <a:pt x="0" y="128"/>
                    <a:pt x="8" y="32"/>
                    <a:pt x="8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2020888" y="5011738"/>
              <a:ext cx="87312" cy="471487"/>
            </a:xfrm>
            <a:custGeom>
              <a:avLst/>
              <a:gdLst>
                <a:gd name="T0" fmla="*/ 2147483647 w 56"/>
                <a:gd name="T1" fmla="*/ 2147483647 h 384"/>
                <a:gd name="T2" fmla="*/ 2147483647 w 56"/>
                <a:gd name="T3" fmla="*/ 2147483647 h 384"/>
                <a:gd name="T4" fmla="*/ 2147483647 w 56"/>
                <a:gd name="T5" fmla="*/ 0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8" y="384"/>
                  </a:moveTo>
                  <a:cubicBezTo>
                    <a:pt x="4" y="320"/>
                    <a:pt x="0" y="256"/>
                    <a:pt x="8" y="192"/>
                  </a:cubicBezTo>
                  <a:cubicBezTo>
                    <a:pt x="16" y="128"/>
                    <a:pt x="40" y="32"/>
                    <a:pt x="56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2035175" y="5011738"/>
              <a:ext cx="223838" cy="471487"/>
            </a:xfrm>
            <a:custGeom>
              <a:avLst/>
              <a:gdLst>
                <a:gd name="T0" fmla="*/ 0 w 144"/>
                <a:gd name="T1" fmla="*/ 2147483647 h 384"/>
                <a:gd name="T2" fmla="*/ 2147483647 w 144"/>
                <a:gd name="T3" fmla="*/ 2147483647 h 384"/>
                <a:gd name="T4" fmla="*/ 2147483647 w 144"/>
                <a:gd name="T5" fmla="*/ 0 h 384"/>
                <a:gd name="T6" fmla="*/ 0 60000 65536"/>
                <a:gd name="T7" fmla="*/ 0 60000 65536"/>
                <a:gd name="T8" fmla="*/ 0 60000 65536"/>
                <a:gd name="T9" fmla="*/ 0 w 144"/>
                <a:gd name="T10" fmla="*/ 0 h 384"/>
                <a:gd name="T11" fmla="*/ 144 w 1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84">
                  <a:moveTo>
                    <a:pt x="0" y="384"/>
                  </a:moveTo>
                  <a:cubicBezTo>
                    <a:pt x="12" y="320"/>
                    <a:pt x="24" y="256"/>
                    <a:pt x="48" y="192"/>
                  </a:cubicBezTo>
                  <a:cubicBezTo>
                    <a:pt x="72" y="128"/>
                    <a:pt x="108" y="64"/>
                    <a:pt x="144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1958975" y="4657725"/>
              <a:ext cx="149225" cy="355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2108200" y="4716463"/>
              <a:ext cx="225425" cy="2968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2259013" y="4776788"/>
              <a:ext cx="223837" cy="2365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884363" y="5308600"/>
              <a:ext cx="150812" cy="174625"/>
            </a:xfrm>
            <a:custGeom>
              <a:avLst/>
              <a:gdLst>
                <a:gd name="T0" fmla="*/ 2147483647 w 96"/>
                <a:gd name="T1" fmla="*/ 2147483647 h 144"/>
                <a:gd name="T2" fmla="*/ 2147483647 w 96"/>
                <a:gd name="T3" fmla="*/ 2147483647 h 144"/>
                <a:gd name="T4" fmla="*/ 0 w 96"/>
                <a:gd name="T5" fmla="*/ 0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96" y="144"/>
                  </a:moveTo>
                  <a:cubicBezTo>
                    <a:pt x="80" y="108"/>
                    <a:pt x="64" y="72"/>
                    <a:pt x="48" y="48"/>
                  </a:cubicBezTo>
                  <a:cubicBezTo>
                    <a:pt x="32" y="24"/>
                    <a:pt x="16" y="12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1658938" y="5187950"/>
              <a:ext cx="227012" cy="1222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112963" y="5737225"/>
              <a:ext cx="649835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Beam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173288" y="5472113"/>
              <a:ext cx="687387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Target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247900" y="5118100"/>
              <a:ext cx="739603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FF0066"/>
                  </a:solidFill>
                  <a:latin typeface="Arial" charset="0"/>
                  <a:ea typeface="宋体" charset="0"/>
                  <a:cs typeface="宋体" charset="0"/>
                </a:rPr>
                <a:t>Splitter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698750" y="4351338"/>
              <a:ext cx="552052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HKS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1200150" y="4587875"/>
              <a:ext cx="600142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Enge</a:t>
              </a: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2625725" y="4765675"/>
              <a:ext cx="930361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Sieve Slit</a:t>
              </a:r>
            </a:p>
          </p:txBody>
        </p:sp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1570038" y="3981450"/>
              <a:ext cx="461962" cy="1473200"/>
            </a:xfrm>
            <a:custGeom>
              <a:avLst/>
              <a:gdLst>
                <a:gd name="T0" fmla="*/ 2147483647 w 296"/>
                <a:gd name="T1" fmla="*/ 2147483647 h 1200"/>
                <a:gd name="T2" fmla="*/ 2147483647 w 296"/>
                <a:gd name="T3" fmla="*/ 2147483647 h 1200"/>
                <a:gd name="T4" fmla="*/ 2147483647 w 296"/>
                <a:gd name="T5" fmla="*/ 2147483647 h 1200"/>
                <a:gd name="T6" fmla="*/ 0 w 296"/>
                <a:gd name="T7" fmla="*/ 0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1200"/>
                <a:gd name="T14" fmla="*/ 296 w 296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1200">
                  <a:moveTo>
                    <a:pt x="288" y="1200"/>
                  </a:moveTo>
                  <a:cubicBezTo>
                    <a:pt x="292" y="1136"/>
                    <a:pt x="296" y="1072"/>
                    <a:pt x="288" y="1008"/>
                  </a:cubicBezTo>
                  <a:cubicBezTo>
                    <a:pt x="280" y="944"/>
                    <a:pt x="288" y="984"/>
                    <a:pt x="240" y="816"/>
                  </a:cubicBezTo>
                  <a:cubicBezTo>
                    <a:pt x="192" y="648"/>
                    <a:pt x="96" y="324"/>
                    <a:pt x="0" y="0"/>
                  </a:cubicBezTo>
                </a:path>
              </a:pathLst>
            </a:custGeom>
            <a:noFill/>
            <a:ln w="936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762000" y="3733800"/>
              <a:ext cx="15303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Verdan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dirty="0">
                  <a:solidFill>
                    <a:srgbClr val="000000"/>
                  </a:solidFill>
                  <a:latin typeface="Verdana" pitchFamily="32" charset="0"/>
                </a:rPr>
                <a:t>To beam dump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We Expect From HES (E05-115)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Hypernclei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K,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V, etc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Energy Resolution: ~400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(FWHM)  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Yield: 5 Times of HKS: 45 /hr Vs.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9/hr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en-GB" sz="1800" baseline="30000" dirty="0" smtClean="0">
                <a:latin typeface="Arial" charset="0"/>
              </a:rPr>
              <a:t> 12</a:t>
            </a:r>
            <a:r>
              <a:rPr lang="en-GB" sz="1800" baseline="-24000" dirty="0" smtClean="0">
                <a:latin typeface="Symbol" pitchFamily="16" charset="2"/>
              </a:rPr>
              <a:t>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9" descr="Cr_spectrum_400k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062" y="1880771"/>
            <a:ext cx="3995738" cy="26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74679" y="1524000"/>
            <a:ext cx="2754921" cy="387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u="none" dirty="0" smtClean="0">
                <a:solidFill>
                  <a:schemeClr val="tx1"/>
                </a:solidFill>
              </a:rPr>
              <a:t>Simulated Spectrum( </a:t>
            </a:r>
            <a:r>
              <a:rPr lang="en-US" altLang="ja-JP" u="none" baseline="30000" dirty="0" smtClean="0">
                <a:solidFill>
                  <a:schemeClr val="tx1"/>
                </a:solidFill>
              </a:rPr>
              <a:t>52</a:t>
            </a:r>
            <a:r>
              <a:rPr lang="en-US" altLang="ja-JP" u="none" baseline="-2500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altLang="ja-JP" u="none" dirty="0" smtClean="0">
                <a:solidFill>
                  <a:schemeClr val="tx1"/>
                </a:solidFill>
              </a:rPr>
              <a:t>V )</a:t>
            </a:r>
            <a:endParaRPr lang="ja-JP" altLang="en-US" u="none" dirty="0">
              <a:solidFill>
                <a:schemeClr val="tx1"/>
              </a:solidFill>
            </a:endParaRPr>
          </a:p>
        </p:txBody>
      </p:sp>
      <p:grpSp>
        <p:nvGrpSpPr>
          <p:cNvPr id="6" name="グループ化 29"/>
          <p:cNvGrpSpPr/>
          <p:nvPr/>
        </p:nvGrpSpPr>
        <p:grpSpPr>
          <a:xfrm>
            <a:off x="228600" y="1524000"/>
            <a:ext cx="4353753" cy="3096085"/>
            <a:chOff x="6083509" y="748051"/>
            <a:chExt cx="5545493" cy="3918896"/>
          </a:xfrm>
        </p:grpSpPr>
        <p:grpSp>
          <p:nvGrpSpPr>
            <p:cNvPr id="7" name="グループ化 28"/>
            <p:cNvGrpSpPr/>
            <p:nvPr/>
          </p:nvGrpSpPr>
          <p:grpSpPr>
            <a:xfrm>
              <a:off x="6286513" y="836769"/>
              <a:ext cx="5342489" cy="3830178"/>
              <a:chOff x="3571869" y="2765595"/>
              <a:chExt cx="5342489" cy="3830178"/>
            </a:xfrm>
          </p:grpSpPr>
          <p:pic>
            <p:nvPicPr>
              <p:cNvPr id="9" name="図 27" descr="LB12_24h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71869" y="2857496"/>
                <a:ext cx="5056321" cy="3429000"/>
              </a:xfrm>
              <a:prstGeom prst="rect">
                <a:avLst/>
              </a:prstGeom>
            </p:spPr>
          </p:pic>
          <p:sp>
            <p:nvSpPr>
              <p:cNvPr id="10" name="Text Box 93"/>
              <p:cNvSpPr txBox="1">
                <a:spLocks noChangeArrowheads="1"/>
              </p:cNvSpPr>
              <p:nvPr/>
            </p:nvSpPr>
            <p:spPr bwMode="auto">
              <a:xfrm>
                <a:off x="4969496" y="2765595"/>
                <a:ext cx="2786082" cy="4620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0" lang="en-US" altLang="ja-JP" sz="1800" b="1" u="none" baseline="30000" dirty="0" smtClean="0">
                    <a:solidFill>
                      <a:srgbClr val="009900"/>
                    </a:solidFill>
                    <a:latin typeface="Century" pitchFamily="18" charset="0"/>
                  </a:rPr>
                  <a:t>12</a:t>
                </a:r>
                <a:r>
                  <a:rPr kumimoji="0" lang="en-US" altLang="ja-JP" sz="1800" b="1" u="none" baseline="-25000" dirty="0" smtClean="0">
                    <a:solidFill>
                      <a:srgbClr val="009900"/>
                    </a:solidFill>
                    <a:latin typeface="Century" pitchFamily="18" charset="0"/>
                  </a:rPr>
                  <a:t>Λ</a:t>
                </a:r>
                <a:r>
                  <a:rPr kumimoji="0" lang="en-US" altLang="ja-JP" sz="1800" b="1" u="none" dirty="0" smtClean="0">
                    <a:solidFill>
                      <a:srgbClr val="009900"/>
                    </a:solidFill>
                    <a:latin typeface="Century" pitchFamily="18" charset="0"/>
                  </a:rPr>
                  <a:t>B </a:t>
                </a:r>
                <a:r>
                  <a:rPr kumimoji="0" lang="en-US" altLang="ja-JP" sz="1800" b="1" u="none" dirty="0">
                    <a:solidFill>
                      <a:srgbClr val="009900"/>
                    </a:solidFill>
                    <a:latin typeface="Century" pitchFamily="18" charset="0"/>
                  </a:rPr>
                  <a:t>spectrum</a:t>
                </a:r>
              </a:p>
            </p:txBody>
          </p:sp>
          <p:sp>
            <p:nvSpPr>
              <p:cNvPr id="11" name="テキスト ボックス 19"/>
              <p:cNvSpPr txBox="1"/>
              <p:nvPr/>
            </p:nvSpPr>
            <p:spPr>
              <a:xfrm>
                <a:off x="4969497" y="4144073"/>
                <a:ext cx="2129155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u="none" spc="50" dirty="0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rPr>
                  <a:t>Simulation</a:t>
                </a:r>
                <a:endParaRPr kumimoji="1" lang="ja-JP" altLang="en-US" sz="2400" b="1" u="none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endParaRPr>
              </a:p>
            </p:txBody>
          </p:sp>
          <p:sp>
            <p:nvSpPr>
              <p:cNvPr id="12" name="Text Box 96"/>
              <p:cNvSpPr txBox="1">
                <a:spLocks noChangeArrowheads="1"/>
              </p:cNvSpPr>
              <p:nvPr/>
            </p:nvSpPr>
            <p:spPr bwMode="auto">
              <a:xfrm>
                <a:off x="6858016" y="3571876"/>
                <a:ext cx="1632919" cy="466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u="none" dirty="0" smtClean="0">
                    <a:solidFill>
                      <a:srgbClr val="0C0C00"/>
                    </a:solidFill>
                  </a:rPr>
                  <a:t>24</a:t>
                </a:r>
                <a:r>
                  <a:rPr lang="en-US" altLang="ja-JP" sz="1800" u="none" dirty="0" smtClean="0">
                    <a:solidFill>
                      <a:srgbClr val="0C0C00"/>
                    </a:solidFill>
                  </a:rPr>
                  <a:t>h </a:t>
                </a:r>
                <a:r>
                  <a:rPr lang="en-US" altLang="ja-JP" sz="1800" u="none" dirty="0">
                    <a:solidFill>
                      <a:srgbClr val="0C0C00"/>
                    </a:solidFill>
                  </a:rPr>
                  <a:t>x </a:t>
                </a:r>
                <a:r>
                  <a:rPr lang="en-US" altLang="ja-JP" u="none" dirty="0" smtClean="0">
                    <a:solidFill>
                      <a:srgbClr val="0C0C00"/>
                    </a:solidFill>
                  </a:rPr>
                  <a:t>30</a:t>
                </a:r>
                <a:r>
                  <a:rPr lang="en-US" altLang="ja-JP" sz="1800" u="none" dirty="0" smtClean="0">
                    <a:solidFill>
                      <a:srgbClr val="0C0C00"/>
                    </a:solidFill>
                    <a:latin typeface="Symbol" pitchFamily="18" charset="2"/>
                  </a:rPr>
                  <a:t>m</a:t>
                </a:r>
                <a:r>
                  <a:rPr lang="en-US" altLang="ja-JP" sz="1800" u="none" dirty="0" smtClean="0">
                    <a:solidFill>
                      <a:srgbClr val="0C0C00"/>
                    </a:solidFill>
                  </a:rPr>
                  <a:t>A</a:t>
                </a:r>
                <a:endParaRPr lang="en-US" altLang="ja-JP" sz="1800" u="none" dirty="0">
                  <a:solidFill>
                    <a:srgbClr val="0C0C00"/>
                  </a:solidFill>
                </a:endParaRPr>
              </a:p>
            </p:txBody>
          </p:sp>
          <p:sp>
            <p:nvSpPr>
              <p:cNvPr id="13" name="テキスト ボックス 23"/>
              <p:cNvSpPr txBox="1"/>
              <p:nvPr/>
            </p:nvSpPr>
            <p:spPr>
              <a:xfrm>
                <a:off x="7286644" y="6072206"/>
                <a:ext cx="1627714" cy="523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u="none" dirty="0" smtClean="0">
                    <a:solidFill>
                      <a:schemeClr val="tx1"/>
                    </a:solidFill>
                  </a:rPr>
                  <a:t>-B</a:t>
                </a:r>
                <a:r>
                  <a:rPr kumimoji="1" lang="en-US" altLang="ja-JP" b="1" u="none" baseline="-25000" dirty="0" smtClean="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L </a:t>
                </a:r>
                <a:r>
                  <a:rPr kumimoji="1" lang="en-US" altLang="ja-JP" b="1" u="none" dirty="0" smtClean="0">
                    <a:solidFill>
                      <a:schemeClr val="tx1"/>
                    </a:solidFill>
                    <a:cs typeface="Arial" pitchFamily="34" charset="0"/>
                  </a:rPr>
                  <a:t>(</a:t>
                </a:r>
                <a:r>
                  <a:rPr kumimoji="1" lang="en-US" altLang="ja-JP" b="1" u="none" dirty="0" err="1" smtClean="0">
                    <a:solidFill>
                      <a:schemeClr val="tx1"/>
                    </a:solidFill>
                    <a:cs typeface="Arial" pitchFamily="34" charset="0"/>
                  </a:rPr>
                  <a:t>MeV</a:t>
                </a:r>
                <a:r>
                  <a:rPr kumimoji="1" lang="en-US" altLang="ja-JP" b="1" u="none" dirty="0" smtClean="0">
                    <a:solidFill>
                      <a:schemeClr val="tx1"/>
                    </a:solidFill>
                    <a:cs typeface="Arial" pitchFamily="34" charset="0"/>
                  </a:rPr>
                  <a:t>)</a:t>
                </a:r>
                <a:r>
                  <a:rPr kumimoji="1" lang="en-US" altLang="ja-JP" dirty="0" smtClean="0">
                    <a:cs typeface="Arial" pitchFamily="34" charset="0"/>
                  </a:rPr>
                  <a:t>]</a:t>
                </a:r>
                <a:endParaRPr kumimoji="1" lang="ja-JP" altLang="en-US" baseline="-25000" dirty="0">
                  <a:latin typeface="Symbol" pitchFamily="18" charset="2"/>
                  <a:cs typeface="Arial" pitchFamily="34" charset="0"/>
                </a:endParaRPr>
              </a:p>
            </p:txBody>
          </p:sp>
        </p:grpSp>
        <p:sp>
          <p:nvSpPr>
            <p:cNvPr id="8" name="テキスト ボックス 21"/>
            <p:cNvSpPr txBox="1"/>
            <p:nvPr/>
          </p:nvSpPr>
          <p:spPr>
            <a:xfrm rot="16200000">
              <a:off x="5308322" y="1523238"/>
              <a:ext cx="2039966" cy="48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u="none" dirty="0" smtClean="0">
                  <a:solidFill>
                    <a:schemeClr val="tx1"/>
                  </a:solidFill>
                </a:rPr>
                <a:t>counts/ 100keV</a:t>
              </a:r>
              <a:endParaRPr kumimoji="1" lang="ja-JP" altLang="en-US" b="1" u="none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7" descr="V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4691024"/>
            <a:ext cx="3733800" cy="2090776"/>
          </a:xfrm>
          <a:prstGeom prst="rect">
            <a:avLst/>
          </a:prstGeom>
          <a:noFill/>
          <a:ln/>
        </p:spPr>
      </p:pic>
      <p:sp>
        <p:nvSpPr>
          <p:cNvPr id="16" name="Rectangle 15"/>
          <p:cNvSpPr/>
          <p:nvPr/>
        </p:nvSpPr>
        <p:spPr>
          <a:xfrm>
            <a:off x="5249526" y="4450119"/>
            <a:ext cx="3284874" cy="350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none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KEK E369:</a:t>
            </a:r>
            <a:r>
              <a:rPr lang="en-US" altLang="zh-CN" sz="1600" b="1" u="none" baseline="30000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+ </a:t>
            </a:r>
            <a:r>
              <a:rPr lang="en-US" altLang="zh-CN" sz="1600" b="1" u="none" dirty="0" smtClean="0">
                <a:solidFill>
                  <a:srgbClr val="0070C0"/>
                </a:solidFill>
                <a:latin typeface="Verdana" pitchFamily="34" charset="0"/>
              </a:rPr>
              <a:t>+</a:t>
            </a:r>
            <a:r>
              <a:rPr lang="en-US" altLang="zh-CN" sz="1600" b="1" u="none" baseline="30000" dirty="0" smtClean="0">
                <a:solidFill>
                  <a:srgbClr val="0070C0"/>
                </a:solidFill>
                <a:latin typeface="Verdana" pitchFamily="34" charset="0"/>
              </a:rPr>
              <a:t>51</a:t>
            </a:r>
            <a:r>
              <a:rPr lang="en-US" altLang="zh-CN" sz="1600" b="1" u="none" dirty="0" smtClean="0">
                <a:solidFill>
                  <a:srgbClr val="0070C0"/>
                </a:solidFill>
                <a:latin typeface="Verdana" pitchFamily="34" charset="0"/>
              </a:rPr>
              <a:t>V</a:t>
            </a:r>
            <a:r>
              <a:rPr lang="en-US" altLang="zh-CN" sz="1600" b="1" u="none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K</a:t>
            </a:r>
            <a:r>
              <a:rPr lang="en-US" altLang="zh-CN" sz="1600" b="1" u="none" baseline="30000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+</a:t>
            </a:r>
            <a:r>
              <a:rPr lang="en-US" altLang="zh-CN" sz="1600" b="1" u="none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+</a:t>
            </a:r>
            <a:r>
              <a:rPr lang="en-US" altLang="zh-CN" sz="1600" b="1" u="none" baseline="30000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51</a:t>
            </a:r>
            <a:r>
              <a:rPr lang="en-US" altLang="zh-CN" sz="1600" b="1" u="none" baseline="-25000" dirty="0" smtClean="0">
                <a:solidFill>
                  <a:srgbClr val="0070C0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en-US" altLang="zh-CN" sz="1600" b="1" u="none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V</a:t>
            </a:r>
            <a:endParaRPr lang="en-US" sz="1600" b="1" u="none" dirty="0">
              <a:solidFill>
                <a:srgbClr val="0070C0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2667000"/>
            <a:ext cx="274434" cy="387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 smtClean="0">
                <a:solidFill>
                  <a:srgbClr val="0070C0"/>
                </a:solidFill>
              </a:rPr>
              <a:t>s</a:t>
            </a:r>
            <a:endParaRPr lang="en-US" b="1" u="none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4966" y="2133600"/>
            <a:ext cx="312906" cy="387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 smtClean="0">
                <a:solidFill>
                  <a:srgbClr val="0070C0"/>
                </a:solidFill>
              </a:rPr>
              <a:t>p</a:t>
            </a:r>
            <a:endParaRPr lang="en-US" b="1" u="none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1822322"/>
            <a:ext cx="312906" cy="387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 smtClean="0">
                <a:solidFill>
                  <a:srgbClr val="0070C0"/>
                </a:solidFill>
              </a:rPr>
              <a:t>d</a:t>
            </a:r>
            <a:endParaRPr lang="en-US" b="1" u="none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2766" y="1905000"/>
            <a:ext cx="261610" cy="387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 smtClean="0">
                <a:solidFill>
                  <a:srgbClr val="0070C0"/>
                </a:solidFill>
              </a:rPr>
              <a:t>f</a:t>
            </a:r>
            <a:endParaRPr lang="en-US" b="1" u="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Optimization of the Experimental Technique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Do all things right this time: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All spectrometers: Splitter, HES, HKS specially built for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experiments. Optics optimized and field mapped – good initial knowledge of spectrometer optics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Reliable spectrometer calibration plan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Prebended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beam line design 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Better background control (Tilted HES, better shielding)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Detector improvements</a:t>
            </a:r>
          </a:p>
          <a:p>
            <a:pPr>
              <a:spcBef>
                <a:spcPts val="600"/>
              </a:spcBef>
              <a:buNone/>
            </a:pPr>
            <a:endPara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Best opportunity than ever to explore fully the rich physics from precise </a:t>
            </a:r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spectrocopy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experiments At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JLab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E94-107: completed in Hall A 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spectroscopy of </a:t>
            </a:r>
            <a:r>
              <a:rPr lang="en-GB" sz="1800" i="1" baseline="30000" dirty="0" smtClean="0">
                <a:latin typeface="Arial" charset="0"/>
              </a:rPr>
              <a:t>12</a:t>
            </a:r>
            <a:r>
              <a:rPr lang="en-GB" sz="1800" i="1" baseline="-24000" dirty="0" smtClean="0">
                <a:latin typeface="Symbol" pitchFamily="16" charset="2"/>
              </a:rPr>
              <a:t>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B, </a:t>
            </a:r>
            <a:r>
              <a:rPr lang="en-GB" sz="1800" i="1" baseline="30000" dirty="0" smtClean="0">
                <a:latin typeface="Arial" charset="0"/>
              </a:rPr>
              <a:t>16</a:t>
            </a:r>
            <a:r>
              <a:rPr lang="en-GB" sz="1800" i="1" baseline="-24000" dirty="0" smtClean="0">
                <a:latin typeface="Symbol" pitchFamily="16" charset="2"/>
              </a:rPr>
              <a:t>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and</a:t>
            </a:r>
            <a:r>
              <a:rPr lang="en-GB" sz="1800" i="1" baseline="30000" dirty="0" smtClean="0">
                <a:latin typeface="Arial" charset="0"/>
              </a:rPr>
              <a:t> 9</a:t>
            </a:r>
            <a:r>
              <a:rPr lang="en-GB" sz="1800" i="1" baseline="-24000" dirty="0" smtClean="0">
                <a:latin typeface="Symbol" pitchFamily="16" charset="2"/>
              </a:rPr>
              <a:t>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Li obtained with resolution of 500-700 </a:t>
            </a:r>
            <a:r>
              <a:rPr lang="en-GB" sz="1800" i="1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(FWHM)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E02-017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measure the lifetime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heavy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hypernuclei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produced by real photons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run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parasitically with E05-115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E08-012: Precise binding energy measurement of light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hypernuclei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by weak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pionic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decay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   Conditionally approved by PAC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dirty="0">
                <a:solidFill>
                  <a:srgbClr val="0070C0"/>
                </a:solidFill>
                <a:latin typeface="Arial" charset="0"/>
              </a:rPr>
              <a:t>Summary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077200" cy="438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experiments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carried out at Jefferson Lab aims to obtain high precision </a:t>
            </a:r>
            <a:r>
              <a:rPr lang="en-GB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spectroscopy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a wide mass range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GB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electroproduction</a:t>
            </a:r>
            <a:endParaRPr lang="en-GB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large acceptance, high resolution spectrometers and experimental techniques such as on-target splitter, tilted electron spectrometer,  has been developed for 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experiments. </a:t>
            </a:r>
          </a:p>
          <a:p>
            <a:pPr marL="271463" indent="-271463">
              <a:lnSpc>
                <a:spcPct val="10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 spectrum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E01-011 has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resolution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420 - 470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(FWHM) for </a:t>
            </a:r>
            <a:r>
              <a:rPr lang="en-GB" u="none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u="none" baseline="-250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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B, </a:t>
            </a:r>
            <a:r>
              <a:rPr lang="en-GB" u="non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GB" u="none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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 and </a:t>
            </a:r>
            <a:r>
              <a:rPr lang="en-GB" u="non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u="none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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The best resolution obtained from direct  </a:t>
            </a:r>
            <a:r>
              <a:rPr lang="en-US" altLang="ja-JP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spectroscopy. Their binding energy has been determined with a precision of ~100 </a:t>
            </a:r>
            <a:r>
              <a:rPr lang="en-US" altLang="ja-JP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altLang="ja-JP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ja-JP" u="none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  </a:t>
            </a:r>
            <a:endParaRPr lang="en-GB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1800"/>
              </a:spcBef>
              <a:buClr>
                <a:srgbClr val="0BD0D9"/>
              </a:buClr>
              <a:buSzPct val="9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experiment 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E05-115 which is currently taking place in </a:t>
            </a:r>
            <a:r>
              <a:rPr lang="en-GB" u="non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Hall C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increase </a:t>
            </a:r>
            <a:r>
              <a:rPr lang="en-GB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yield by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 of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extend </a:t>
            </a:r>
            <a:r>
              <a:rPr lang="en-GB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spectroscopy to heavier mass region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KS-gr-o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s-collabor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 Of The Spectra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pectroscopy_sum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33" t="5063" r="3337" b="29263"/>
          <a:stretch>
            <a:fillRect/>
          </a:stretch>
        </p:blipFill>
        <p:spPr>
          <a:xfrm>
            <a:off x="228600" y="11430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212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HKS Spectra: Energy Resolution And Binding Energy Precision</a:t>
            </a:r>
          </a:p>
        </p:txBody>
      </p:sp>
      <p:pic>
        <p:nvPicPr>
          <p:cNvPr id="13315" name="Content Placeholder 8" descr="axis-save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873250"/>
            <a:ext cx="5395913" cy="4616450"/>
          </a:xfrm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200400" y="6292850"/>
            <a:ext cx="2687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Hypernuclear Mass Number A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 rot="10800000">
            <a:off x="1749425" y="1797050"/>
            <a:ext cx="4286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Energy Resolution (MeV)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 rot="10800000">
            <a:off x="1781175" y="4341813"/>
            <a:ext cx="4286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1600" u="none">
                <a:solidFill>
                  <a:schemeClr val="tx1"/>
                </a:solidFill>
              </a:rPr>
              <a:t>B</a:t>
            </a:r>
            <a:r>
              <a:rPr lang="en-US" sz="1600" u="none" baseline="-25000">
                <a:solidFill>
                  <a:schemeClr val="tx1"/>
                </a:solidFill>
                <a:latin typeface="Symbol" pitchFamily="18" charset="2"/>
              </a:rPr>
              <a:t>L </a:t>
            </a:r>
            <a:r>
              <a:rPr lang="en-US" sz="1600" u="none">
                <a:solidFill>
                  <a:schemeClr val="tx1"/>
                </a:solidFill>
              </a:rPr>
              <a:t>Precision (MeV)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6553200" y="2940050"/>
            <a:ext cx="228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19400" y="2768600"/>
            <a:ext cx="5008563" cy="336550"/>
            <a:chOff x="2895600" y="2114550"/>
            <a:chExt cx="5008563" cy="336550"/>
          </a:xfrm>
        </p:grpSpPr>
        <p:sp>
          <p:nvSpPr>
            <p:cNvPr id="13339" name="Line 10"/>
            <p:cNvSpPr>
              <a:spLocks noChangeShapeType="1"/>
            </p:cNvSpPr>
            <p:nvPr/>
          </p:nvSpPr>
          <p:spPr bwMode="auto">
            <a:xfrm>
              <a:off x="2895600" y="2286000"/>
              <a:ext cx="373380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Text Box 13"/>
            <p:cNvSpPr txBox="1">
              <a:spLocks noChangeArrowheads="1"/>
            </p:cNvSpPr>
            <p:nvPr/>
          </p:nvSpPr>
          <p:spPr bwMode="auto">
            <a:xfrm>
              <a:off x="6842125" y="2114550"/>
              <a:ext cx="10620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u="none">
                  <a:solidFill>
                    <a:schemeClr val="tx1"/>
                  </a:solidFill>
                </a:rPr>
                <a:t>KEK (</a:t>
              </a:r>
              <a:r>
                <a:rPr lang="en-US" sz="1600" i="1" u="none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1600" i="1" u="none">
                  <a:solidFill>
                    <a:schemeClr val="tx1"/>
                  </a:solidFill>
                </a:rPr>
                <a:t>,K)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95600" y="3611563"/>
            <a:ext cx="1757363" cy="336550"/>
            <a:chOff x="2895600" y="2957513"/>
            <a:chExt cx="1757363" cy="336550"/>
          </a:xfrm>
        </p:grpSpPr>
        <p:sp>
          <p:nvSpPr>
            <p:cNvPr id="13337" name="Line 12"/>
            <p:cNvSpPr>
              <a:spLocks noChangeShapeType="1"/>
            </p:cNvSpPr>
            <p:nvPr/>
          </p:nvSpPr>
          <p:spPr bwMode="auto">
            <a:xfrm>
              <a:off x="2895600" y="3200400"/>
              <a:ext cx="3048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Text Box 14"/>
            <p:cNvSpPr txBox="1">
              <a:spLocks noChangeArrowheads="1"/>
            </p:cNvSpPr>
            <p:nvPr/>
          </p:nvSpPr>
          <p:spPr bwMode="auto">
            <a:xfrm>
              <a:off x="3260725" y="2957513"/>
              <a:ext cx="1392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u="none">
                  <a:solidFill>
                    <a:schemeClr val="tx1"/>
                  </a:solidFill>
                </a:rPr>
                <a:t>JLab E94-107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819400" y="3854450"/>
            <a:ext cx="1892300" cy="336550"/>
            <a:chOff x="2819400" y="3200400"/>
            <a:chExt cx="1892300" cy="336550"/>
          </a:xfrm>
        </p:grpSpPr>
        <p:sp>
          <p:nvSpPr>
            <p:cNvPr id="13335" name="Line 9"/>
            <p:cNvSpPr>
              <a:spLocks noChangeShapeType="1"/>
            </p:cNvSpPr>
            <p:nvPr/>
          </p:nvSpPr>
          <p:spPr bwMode="auto">
            <a:xfrm>
              <a:off x="2819400" y="3429000"/>
              <a:ext cx="914400" cy="0"/>
            </a:xfrm>
            <a:prstGeom prst="line">
              <a:avLst/>
            </a:prstGeom>
            <a:noFill/>
            <a:ln w="57150">
              <a:solidFill>
                <a:srgbClr val="FF8B8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Rectangle 16"/>
            <p:cNvSpPr>
              <a:spLocks noChangeArrowheads="1"/>
            </p:cNvSpPr>
            <p:nvPr/>
          </p:nvSpPr>
          <p:spPr bwMode="auto">
            <a:xfrm>
              <a:off x="3687763" y="3200400"/>
              <a:ext cx="10239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u="none">
                  <a:solidFill>
                    <a:schemeClr val="tx1"/>
                  </a:solidFill>
                </a:rPr>
                <a:t>JLab HKS</a:t>
              </a:r>
            </a:p>
          </p:txBody>
        </p:sp>
      </p:grpSp>
      <p:cxnSp>
        <p:nvCxnSpPr>
          <p:cNvPr id="13323" name="Straight Connector 16"/>
          <p:cNvCxnSpPr>
            <a:cxnSpLocks noChangeShapeType="1"/>
          </p:cNvCxnSpPr>
          <p:nvPr/>
        </p:nvCxnSpPr>
        <p:spPr bwMode="auto">
          <a:xfrm>
            <a:off x="2971800" y="3625850"/>
            <a:ext cx="76200" cy="1588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13324" name="Rectangle 17"/>
          <p:cNvSpPr>
            <a:spLocks noChangeArrowheads="1"/>
          </p:cNvSpPr>
          <p:nvPr/>
        </p:nvSpPr>
        <p:spPr bwMode="auto">
          <a:xfrm>
            <a:off x="3124200" y="3321050"/>
            <a:ext cx="220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none">
                <a:solidFill>
                  <a:schemeClr val="tx1"/>
                </a:solidFill>
              </a:rPr>
              <a:t>JLab E89-009(HNSS)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819400" y="4737100"/>
            <a:ext cx="5008563" cy="336550"/>
            <a:chOff x="2895600" y="2114550"/>
            <a:chExt cx="5008563" cy="336550"/>
          </a:xfrm>
        </p:grpSpPr>
        <p:sp>
          <p:nvSpPr>
            <p:cNvPr id="13333" name="Line 10"/>
            <p:cNvSpPr>
              <a:spLocks noChangeShapeType="1"/>
            </p:cNvSpPr>
            <p:nvPr/>
          </p:nvSpPr>
          <p:spPr bwMode="auto">
            <a:xfrm>
              <a:off x="2895600" y="2286000"/>
              <a:ext cx="373380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Text Box 13"/>
            <p:cNvSpPr txBox="1">
              <a:spLocks noChangeArrowheads="1"/>
            </p:cNvSpPr>
            <p:nvPr/>
          </p:nvSpPr>
          <p:spPr bwMode="auto">
            <a:xfrm>
              <a:off x="6842125" y="2114550"/>
              <a:ext cx="10620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u="none">
                  <a:solidFill>
                    <a:schemeClr val="tx1"/>
                  </a:solidFill>
                </a:rPr>
                <a:t>KEK (</a:t>
              </a:r>
              <a:r>
                <a:rPr lang="en-US" sz="1600" i="1" u="none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1600" i="1" u="none">
                  <a:solidFill>
                    <a:schemeClr val="tx1"/>
                  </a:solidFill>
                </a:rPr>
                <a:t>,K)</a:t>
              </a:r>
            </a:p>
          </p:txBody>
        </p:sp>
      </p:grp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6705600" y="4921250"/>
            <a:ext cx="228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895600" y="4508500"/>
            <a:ext cx="1757363" cy="336550"/>
            <a:chOff x="2895600" y="2957513"/>
            <a:chExt cx="1757363" cy="33655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>
              <a:off x="2895600" y="3200400"/>
              <a:ext cx="3048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Text Box 14"/>
            <p:cNvSpPr txBox="1">
              <a:spLocks noChangeArrowheads="1"/>
            </p:cNvSpPr>
            <p:nvPr/>
          </p:nvSpPr>
          <p:spPr bwMode="auto">
            <a:xfrm>
              <a:off x="3260725" y="2957513"/>
              <a:ext cx="1392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u="none">
                  <a:solidFill>
                    <a:schemeClr val="tx1"/>
                  </a:solidFill>
                </a:rPr>
                <a:t>JLab E94-107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819400" y="5575300"/>
            <a:ext cx="1892300" cy="336550"/>
            <a:chOff x="2819400" y="3200400"/>
            <a:chExt cx="1892300" cy="336550"/>
          </a:xfrm>
        </p:grpSpPr>
        <p:sp>
          <p:nvSpPr>
            <p:cNvPr id="13329" name="Line 9"/>
            <p:cNvSpPr>
              <a:spLocks noChangeShapeType="1"/>
            </p:cNvSpPr>
            <p:nvPr/>
          </p:nvSpPr>
          <p:spPr bwMode="auto">
            <a:xfrm>
              <a:off x="2819400" y="3429000"/>
              <a:ext cx="914400" cy="0"/>
            </a:xfrm>
            <a:prstGeom prst="line">
              <a:avLst/>
            </a:prstGeom>
            <a:noFill/>
            <a:ln w="57150">
              <a:solidFill>
                <a:srgbClr val="FF8B8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Rectangle 16"/>
            <p:cNvSpPr>
              <a:spLocks noChangeArrowheads="1"/>
            </p:cNvSpPr>
            <p:nvPr/>
          </p:nvSpPr>
          <p:spPr bwMode="auto">
            <a:xfrm>
              <a:off x="3687763" y="3200400"/>
              <a:ext cx="10239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u="none">
                  <a:solidFill>
                    <a:schemeClr val="tx1"/>
                  </a:solidFill>
                </a:rPr>
                <a:t>JLab HKS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6200" y="1165285"/>
            <a:ext cx="9677400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Current HKS </a:t>
            </a:r>
            <a:r>
              <a:rPr lang="en-US" sz="1600" b="1" u="non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16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Spectra Compared With Previous Measurements </a:t>
            </a:r>
          </a:p>
          <a:p>
            <a:pPr algn="ctr">
              <a:defRPr/>
            </a:pPr>
            <a:r>
              <a:rPr lang="en-US" sz="16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Terms of Energy Resolution And Binding Energy Precision</a:t>
            </a:r>
            <a:endParaRPr lang="en-US" sz="16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rgbClr val="0070C0"/>
                </a:solidFill>
                <a:latin typeface="Arial" charset="0"/>
              </a:rPr>
              <a:t>Hypernuclear</a:t>
            </a:r>
            <a:r>
              <a:rPr lang="en-GB" sz="2800" b="1" dirty="0" smtClean="0">
                <a:solidFill>
                  <a:srgbClr val="0070C0"/>
                </a:solidFill>
                <a:latin typeface="Arial" charset="0"/>
              </a:rPr>
              <a:t> Experiments: Overview</a:t>
            </a:r>
            <a:br>
              <a:rPr lang="en-GB" sz="2800" b="1" dirty="0" smtClean="0">
                <a:solidFill>
                  <a:srgbClr val="0070C0"/>
                </a:solidFill>
                <a:latin typeface="Arial" charset="0"/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3058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Three approved experiments  in Hall C: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HNSS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Completed  in 2000. </a:t>
            </a:r>
            <a:r>
              <a:rPr lang="en-GB" sz="18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sz="1800" i="1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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HKS (E01-011)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Completed  in 2005.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B,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Al, 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HES (E05-115): Scheduled Aug. to Oct., 2009.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K, </a:t>
            </a:r>
            <a:r>
              <a:rPr lang="en-GB" sz="1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GB" sz="1800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V, etc</a:t>
            </a:r>
          </a:p>
          <a:p>
            <a:pPr>
              <a:buClr>
                <a:srgbClr val="00B0F0"/>
              </a:buClr>
              <a:buSzPct val="9500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Goals of experimental design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yield: detect e’ at very forward angle with a on-target splitter magnet </a:t>
            </a:r>
          </a:p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Good energy resolution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876798" y="3505200"/>
            <a:ext cx="3793066" cy="2973985"/>
            <a:chOff x="3792" y="1632"/>
            <a:chExt cx="1680" cy="1361"/>
          </a:xfrm>
        </p:grpSpPr>
        <p:pic>
          <p:nvPicPr>
            <p:cNvPr id="5" name="Picture 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2" y="1632"/>
              <a:ext cx="1680" cy="1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Line 51"/>
            <p:cNvSpPr>
              <a:spLocks noChangeShapeType="1"/>
            </p:cNvSpPr>
            <p:nvPr/>
          </p:nvSpPr>
          <p:spPr bwMode="auto">
            <a:xfrm flipH="1">
              <a:off x="4031" y="2425"/>
              <a:ext cx="434" cy="2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4467" y="2281"/>
              <a:ext cx="728" cy="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Verdan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u="none" dirty="0" err="1">
                  <a:solidFill>
                    <a:srgbClr val="000000"/>
                  </a:solidFill>
                  <a:latin typeface="Verdana" pitchFamily="32" charset="0"/>
                  <a:ea typeface="宋体" charset="0"/>
                  <a:cs typeface="宋体" charset="0"/>
                </a:rPr>
                <a:t>Bremsstralung</a:t>
              </a:r>
              <a:r>
                <a:rPr lang="en-GB" sz="1200" u="none" dirty="0">
                  <a:solidFill>
                    <a:srgbClr val="000000"/>
                  </a:solidFill>
                  <a:latin typeface="Verdana" pitchFamily="32" charset="0"/>
                  <a:ea typeface="宋体" charset="0"/>
                  <a:cs typeface="宋体" charset="0"/>
                </a:rPr>
                <a:t> flux</a:t>
              </a:r>
            </a:p>
          </p:txBody>
        </p:sp>
        <p:sp>
          <p:nvSpPr>
            <p:cNvPr id="8" name="Line 53"/>
            <p:cNvSpPr>
              <a:spLocks noChangeShapeType="1"/>
            </p:cNvSpPr>
            <p:nvPr/>
          </p:nvSpPr>
          <p:spPr bwMode="auto">
            <a:xfrm flipH="1">
              <a:off x="4079" y="2041"/>
              <a:ext cx="194" cy="19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4"/>
            <p:cNvSpPr txBox="1">
              <a:spLocks noChangeArrowheads="1"/>
            </p:cNvSpPr>
            <p:nvPr/>
          </p:nvSpPr>
          <p:spPr bwMode="auto">
            <a:xfrm>
              <a:off x="4235" y="1849"/>
              <a:ext cx="1042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Verdan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u="none" dirty="0">
                  <a:solidFill>
                    <a:srgbClr val="000000"/>
                  </a:solidFill>
                  <a:latin typeface="Verdana" pitchFamily="32" charset="0"/>
                  <a:ea typeface="宋体" charset="0"/>
                  <a:cs typeface="宋体" charset="0"/>
                </a:rPr>
                <a:t>Virtual photon flux factor </a:t>
              </a:r>
              <a:r>
                <a:rPr lang="en-GB" sz="1200" u="none" dirty="0">
                  <a:solidFill>
                    <a:srgbClr val="000000"/>
                  </a:solidFill>
                  <a:latin typeface="Symbol" pitchFamily="16" charset="2"/>
                  <a:ea typeface="宋体" charset="0"/>
                  <a:cs typeface="宋体" charset="0"/>
                </a:rPr>
                <a:t></a:t>
              </a:r>
              <a:r>
                <a:rPr lang="en-GB" u="none" dirty="0">
                  <a:solidFill>
                    <a:srgbClr val="000000"/>
                  </a:solidFill>
                  <a:latin typeface="Verdana" pitchFamily="32" charset="0"/>
                  <a:ea typeface="宋体" charset="0"/>
                  <a:cs typeface="宋体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6653" y="3429000"/>
            <a:ext cx="4244947" cy="3048000"/>
            <a:chOff x="762000" y="3505458"/>
            <a:chExt cx="3285495" cy="2541725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380495" y="3505458"/>
              <a:ext cx="2667000" cy="2841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F6FC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dirty="0">
                  <a:solidFill>
                    <a:srgbClr val="0F6FC6"/>
                  </a:solidFill>
                  <a:latin typeface="Arial" charset="0"/>
                </a:rPr>
                <a:t>HKS </a:t>
              </a:r>
              <a:r>
                <a:rPr lang="en-GB" sz="1600" b="1" u="none" dirty="0" smtClean="0">
                  <a:solidFill>
                    <a:srgbClr val="0F6FC6"/>
                  </a:solidFill>
                  <a:latin typeface="Arial" charset="0"/>
                </a:rPr>
                <a:t>Spectrometer </a:t>
              </a:r>
              <a:r>
                <a:rPr lang="en-GB" sz="1600" b="1" u="none" dirty="0">
                  <a:solidFill>
                    <a:srgbClr val="0F6FC6"/>
                  </a:solidFill>
                  <a:latin typeface="Arial" charset="0"/>
                </a:rPr>
                <a:t>S</a:t>
              </a:r>
              <a:r>
                <a:rPr lang="en-GB" sz="1600" b="1" u="none" dirty="0" smtClean="0">
                  <a:solidFill>
                    <a:srgbClr val="0F6FC6"/>
                  </a:solidFill>
                  <a:latin typeface="Arial" charset="0"/>
                </a:rPr>
                <a:t>ystem</a:t>
              </a:r>
              <a:endParaRPr lang="en-GB" sz="1600" b="1" u="none" dirty="0">
                <a:solidFill>
                  <a:srgbClr val="0F6FC6"/>
                </a:solidFill>
                <a:latin typeface="Arial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rot="-3780000">
              <a:off x="1193006" y="4699794"/>
              <a:ext cx="354013" cy="682625"/>
            </a:xfrm>
            <a:prstGeom prst="rect">
              <a:avLst/>
            </a:prstGeom>
            <a:solidFill>
              <a:srgbClr val="0F6FC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884363" y="5011738"/>
              <a:ext cx="374650" cy="471487"/>
            </a:xfrm>
            <a:prstGeom prst="rect">
              <a:avLst/>
            </a:prstGeom>
            <a:solidFill>
              <a:srgbClr val="0F6FC6"/>
            </a:solidFill>
            <a:ln w="936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84363" y="5483225"/>
              <a:ext cx="301625" cy="15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035175" y="5483225"/>
              <a:ext cx="1588" cy="4730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 rot="1380000">
              <a:off x="2201863" y="4067175"/>
              <a:ext cx="447675" cy="649288"/>
            </a:xfrm>
            <a:prstGeom prst="rect">
              <a:avLst/>
            </a:prstGeom>
            <a:solidFill>
              <a:srgbClr val="0F6FC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947863" y="5011738"/>
              <a:ext cx="87312" cy="471487"/>
            </a:xfrm>
            <a:custGeom>
              <a:avLst/>
              <a:gdLst>
                <a:gd name="T0" fmla="*/ 2147483647 w 56"/>
                <a:gd name="T1" fmla="*/ 2147483647 h 384"/>
                <a:gd name="T2" fmla="*/ 2147483647 w 56"/>
                <a:gd name="T3" fmla="*/ 2147483647 h 384"/>
                <a:gd name="T4" fmla="*/ 2147483647 w 56"/>
                <a:gd name="T5" fmla="*/ 0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56" y="384"/>
                  </a:moveTo>
                  <a:cubicBezTo>
                    <a:pt x="36" y="320"/>
                    <a:pt x="16" y="256"/>
                    <a:pt x="8" y="192"/>
                  </a:cubicBezTo>
                  <a:cubicBezTo>
                    <a:pt x="0" y="128"/>
                    <a:pt x="8" y="32"/>
                    <a:pt x="8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2020888" y="5011738"/>
              <a:ext cx="87312" cy="471487"/>
            </a:xfrm>
            <a:custGeom>
              <a:avLst/>
              <a:gdLst>
                <a:gd name="T0" fmla="*/ 2147483647 w 56"/>
                <a:gd name="T1" fmla="*/ 2147483647 h 384"/>
                <a:gd name="T2" fmla="*/ 2147483647 w 56"/>
                <a:gd name="T3" fmla="*/ 2147483647 h 384"/>
                <a:gd name="T4" fmla="*/ 2147483647 w 56"/>
                <a:gd name="T5" fmla="*/ 0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8" y="384"/>
                  </a:moveTo>
                  <a:cubicBezTo>
                    <a:pt x="4" y="320"/>
                    <a:pt x="0" y="256"/>
                    <a:pt x="8" y="192"/>
                  </a:cubicBezTo>
                  <a:cubicBezTo>
                    <a:pt x="16" y="128"/>
                    <a:pt x="40" y="32"/>
                    <a:pt x="56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2035175" y="5011738"/>
              <a:ext cx="223838" cy="471487"/>
            </a:xfrm>
            <a:custGeom>
              <a:avLst/>
              <a:gdLst>
                <a:gd name="T0" fmla="*/ 0 w 144"/>
                <a:gd name="T1" fmla="*/ 2147483647 h 384"/>
                <a:gd name="T2" fmla="*/ 2147483647 w 144"/>
                <a:gd name="T3" fmla="*/ 2147483647 h 384"/>
                <a:gd name="T4" fmla="*/ 2147483647 w 144"/>
                <a:gd name="T5" fmla="*/ 0 h 384"/>
                <a:gd name="T6" fmla="*/ 0 60000 65536"/>
                <a:gd name="T7" fmla="*/ 0 60000 65536"/>
                <a:gd name="T8" fmla="*/ 0 60000 65536"/>
                <a:gd name="T9" fmla="*/ 0 w 144"/>
                <a:gd name="T10" fmla="*/ 0 h 384"/>
                <a:gd name="T11" fmla="*/ 144 w 1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84">
                  <a:moveTo>
                    <a:pt x="0" y="384"/>
                  </a:moveTo>
                  <a:cubicBezTo>
                    <a:pt x="12" y="320"/>
                    <a:pt x="24" y="256"/>
                    <a:pt x="48" y="192"/>
                  </a:cubicBezTo>
                  <a:cubicBezTo>
                    <a:pt x="72" y="128"/>
                    <a:pt x="108" y="64"/>
                    <a:pt x="144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1958975" y="4657725"/>
              <a:ext cx="149225" cy="355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2108200" y="4716463"/>
              <a:ext cx="225425" cy="2968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2259013" y="4776788"/>
              <a:ext cx="223837" cy="2365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1884363" y="5308600"/>
              <a:ext cx="150812" cy="174625"/>
            </a:xfrm>
            <a:custGeom>
              <a:avLst/>
              <a:gdLst>
                <a:gd name="T0" fmla="*/ 2147483647 w 96"/>
                <a:gd name="T1" fmla="*/ 2147483647 h 144"/>
                <a:gd name="T2" fmla="*/ 2147483647 w 96"/>
                <a:gd name="T3" fmla="*/ 2147483647 h 144"/>
                <a:gd name="T4" fmla="*/ 0 w 96"/>
                <a:gd name="T5" fmla="*/ 0 h 144"/>
                <a:gd name="T6" fmla="*/ 0 60000 65536"/>
                <a:gd name="T7" fmla="*/ 0 60000 65536"/>
                <a:gd name="T8" fmla="*/ 0 60000 65536"/>
                <a:gd name="T9" fmla="*/ 0 w 96"/>
                <a:gd name="T10" fmla="*/ 0 h 144"/>
                <a:gd name="T11" fmla="*/ 96 w 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44">
                  <a:moveTo>
                    <a:pt x="96" y="144"/>
                  </a:moveTo>
                  <a:cubicBezTo>
                    <a:pt x="80" y="108"/>
                    <a:pt x="64" y="72"/>
                    <a:pt x="48" y="48"/>
                  </a:cubicBezTo>
                  <a:cubicBezTo>
                    <a:pt x="32" y="24"/>
                    <a:pt x="16" y="12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 flipV="1">
              <a:off x="1658938" y="5187950"/>
              <a:ext cx="227012" cy="1222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 u="none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112963" y="5737225"/>
              <a:ext cx="649835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Beam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173288" y="5472113"/>
              <a:ext cx="687387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dirty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Target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247900" y="5118100"/>
              <a:ext cx="739603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dirty="0">
                  <a:solidFill>
                    <a:srgbClr val="FF0066"/>
                  </a:solidFill>
                  <a:latin typeface="Arial" charset="0"/>
                  <a:ea typeface="宋体" charset="0"/>
                  <a:cs typeface="宋体" charset="0"/>
                </a:rPr>
                <a:t>Splitter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698750" y="4351338"/>
              <a:ext cx="552052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HKS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200150" y="4587875"/>
              <a:ext cx="600142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Enge</a:t>
              </a:r>
            </a:p>
          </p:txBody>
        </p:sp>
        <p:sp>
          <p:nvSpPr>
            <p:cNvPr id="32" name="AutoShape 24"/>
            <p:cNvSpPr>
              <a:spLocks noChangeArrowheads="1"/>
            </p:cNvSpPr>
            <p:nvPr/>
          </p:nvSpPr>
          <p:spPr bwMode="auto">
            <a:xfrm>
              <a:off x="1570038" y="3981450"/>
              <a:ext cx="461962" cy="1473200"/>
            </a:xfrm>
            <a:custGeom>
              <a:avLst/>
              <a:gdLst>
                <a:gd name="T0" fmla="*/ 2147483647 w 296"/>
                <a:gd name="T1" fmla="*/ 2147483647 h 1200"/>
                <a:gd name="T2" fmla="*/ 2147483647 w 296"/>
                <a:gd name="T3" fmla="*/ 2147483647 h 1200"/>
                <a:gd name="T4" fmla="*/ 2147483647 w 296"/>
                <a:gd name="T5" fmla="*/ 2147483647 h 1200"/>
                <a:gd name="T6" fmla="*/ 0 w 296"/>
                <a:gd name="T7" fmla="*/ 0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1200"/>
                <a:gd name="T14" fmla="*/ 296 w 296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1200">
                  <a:moveTo>
                    <a:pt x="288" y="1200"/>
                  </a:moveTo>
                  <a:cubicBezTo>
                    <a:pt x="292" y="1136"/>
                    <a:pt x="296" y="1072"/>
                    <a:pt x="288" y="1008"/>
                  </a:cubicBezTo>
                  <a:cubicBezTo>
                    <a:pt x="280" y="944"/>
                    <a:pt x="288" y="984"/>
                    <a:pt x="240" y="816"/>
                  </a:cubicBezTo>
                  <a:cubicBezTo>
                    <a:pt x="192" y="648"/>
                    <a:pt x="96" y="324"/>
                    <a:pt x="0" y="0"/>
                  </a:cubicBezTo>
                </a:path>
              </a:pathLst>
            </a:custGeom>
            <a:noFill/>
            <a:ln w="936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u="none"/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762000" y="3733800"/>
              <a:ext cx="15303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00"/>
                </a:buClr>
                <a:buFont typeface="Verdan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u="none" dirty="0">
                  <a:solidFill>
                    <a:srgbClr val="000000"/>
                  </a:solidFill>
                  <a:latin typeface="Verdana" pitchFamily="32" charset="0"/>
                </a:rPr>
                <a:t>To beam dump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96000" y="6324600"/>
            <a:ext cx="1987916" cy="4136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Scattering Angle (</a:t>
            </a:r>
            <a:r>
              <a:rPr lang="en-US" sz="1600" u="none" dirty="0" err="1" smtClean="0">
                <a:solidFill>
                  <a:schemeClr val="tx1"/>
                </a:solidFill>
              </a:rPr>
              <a:t>mr</a:t>
            </a:r>
            <a:r>
              <a:rPr lang="en-US" u="none" dirty="0" smtClean="0">
                <a:solidFill>
                  <a:schemeClr val="tx1"/>
                </a:solidFill>
              </a:rPr>
              <a:t>)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715285" y="4819116"/>
            <a:ext cx="2220480" cy="3546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Flux Factor (/e/</a:t>
            </a:r>
            <a:r>
              <a:rPr lang="en-US" sz="1600" u="none" dirty="0" err="1" smtClean="0">
                <a:solidFill>
                  <a:schemeClr val="tx1"/>
                </a:solidFill>
              </a:rPr>
              <a:t>MeV</a:t>
            </a:r>
            <a:r>
              <a:rPr lang="en-US" sz="1600" u="none" dirty="0" smtClean="0">
                <a:solidFill>
                  <a:schemeClr val="tx1"/>
                </a:solidFill>
              </a:rPr>
              <a:t>/</a:t>
            </a:r>
            <a:r>
              <a:rPr lang="en-US" sz="1600" u="none" dirty="0" err="1" smtClean="0">
                <a:solidFill>
                  <a:schemeClr val="tx1"/>
                </a:solidFill>
              </a:rPr>
              <a:t>sr</a:t>
            </a:r>
            <a:r>
              <a:rPr lang="en-US" sz="1600" u="none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309656" y="6031481"/>
            <a:ext cx="28114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u="none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GB" sz="1400" b="1" u="none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2919256" y="5029200"/>
            <a:ext cx="31160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u="none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K</a:t>
            </a:r>
            <a:endParaRPr lang="en-GB" sz="1400" b="1" u="none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004856" y="5486400"/>
            <a:ext cx="33083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u="none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e’</a:t>
            </a:r>
            <a:endParaRPr lang="en-GB" sz="1400" b="1" u="none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2-0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7162800" cy="5410200"/>
          </a:xfrm>
          <a:prstGeom prst="rect">
            <a:avLst/>
          </a:prstGeom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 rot="-5400000">
            <a:off x="-1293812" y="3351212"/>
            <a:ext cx="3505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dirty="0">
                <a:solidFill>
                  <a:srgbClr val="000000"/>
                </a:solidFill>
                <a:latin typeface="Arial" charset="0"/>
              </a:rPr>
              <a:t>Counts (</a:t>
            </a:r>
            <a:r>
              <a:rPr lang="en-GB" sz="2400" b="1" u="none" dirty="0" smtClean="0">
                <a:solidFill>
                  <a:srgbClr val="000000"/>
                </a:solidFill>
                <a:latin typeface="Arial" charset="0"/>
              </a:rPr>
              <a:t>0.2MeV/bin</a:t>
            </a:r>
            <a:r>
              <a:rPr lang="en-GB" sz="2400" b="1" u="none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438400" y="1295400"/>
            <a:ext cx="457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750"/>
              </a:spcBef>
              <a:buClr>
                <a:srgbClr val="00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>
                <a:solidFill>
                  <a:srgbClr val="000000"/>
                </a:solidFill>
                <a:latin typeface="Symbol" pitchFamily="16" charset="2"/>
              </a:rPr>
              <a:t>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172200" y="4127500"/>
            <a:ext cx="685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750"/>
              </a:spcBef>
              <a:buClr>
                <a:srgbClr val="00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dirty="0">
                <a:solidFill>
                  <a:srgbClr val="000000"/>
                </a:solidFill>
                <a:latin typeface="Symbol" pitchFamily="16" charset="2"/>
              </a:rPr>
              <a:t></a:t>
            </a:r>
            <a:r>
              <a:rPr lang="en-GB" sz="2800" b="1" u="none" baseline="240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648200" y="4343400"/>
            <a:ext cx="1676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>
                <a:solidFill>
                  <a:srgbClr val="000000"/>
                </a:solidFill>
                <a:latin typeface="Arial" charset="0"/>
              </a:rPr>
              <a:t>Accidentals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514600" y="4267200"/>
            <a:ext cx="2133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>
                <a:solidFill>
                  <a:srgbClr val="000000"/>
                </a:solidFill>
                <a:latin typeface="Arial" charset="0"/>
              </a:rPr>
              <a:t>Events from C</a:t>
            </a:r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 flipH="1">
            <a:off x="4343400" y="4724400"/>
            <a:ext cx="915988" cy="6858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u="none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H="1">
            <a:off x="1674813" y="4419600"/>
            <a:ext cx="765175" cy="7620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u="none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610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u="none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p(</a:t>
            </a:r>
            <a:r>
              <a:rPr lang="en-GB" sz="2400" b="1" u="none" dirty="0" err="1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e,e’K</a:t>
            </a:r>
            <a:r>
              <a:rPr lang="en-GB" sz="2400" b="1" u="none" baseline="24000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GB" sz="2400" b="1" u="none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GB" sz="2400" b="1" u="none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</a:t>
            </a:r>
            <a:r>
              <a:rPr lang="en-GB" sz="2400" b="1" u="none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&amp;</a:t>
            </a:r>
            <a:r>
              <a:rPr lang="en-GB" sz="2400" b="1" u="none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</a:t>
            </a:r>
            <a:r>
              <a:rPr lang="en-GB" sz="2400" b="1" u="none" baseline="22000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en-GB" sz="2400" b="1" u="none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used for kinematics and optics calibration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43600" y="1295400"/>
            <a:ext cx="1524000" cy="627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1125"/>
              </a:spcBef>
              <a:buClr>
                <a:srgbClr val="009DD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none" dirty="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HKS-JLAB</a:t>
            </a:r>
          </a:p>
          <a:p>
            <a:pPr algn="ctr">
              <a:lnSpc>
                <a:spcPct val="70000"/>
              </a:lnSpc>
              <a:spcBef>
                <a:spcPts val="1125"/>
              </a:spcBef>
              <a:buClr>
                <a:srgbClr val="009DD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none" dirty="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CH2 </a:t>
            </a:r>
            <a:r>
              <a:rPr lang="en-GB" b="1" u="none" dirty="0" smtClean="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target</a:t>
            </a:r>
            <a:endParaRPr lang="en-GB" b="1" u="none" dirty="0">
              <a:solidFill>
                <a:srgbClr val="009D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 rot="19860000">
            <a:off x="1199101" y="2744788"/>
            <a:ext cx="5943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3000"/>
              </a:spcBef>
              <a:buClr>
                <a:srgbClr val="EAEAEA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u="none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Preliminary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5867400" y="1981200"/>
            <a:ext cx="1676400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50000"/>
              </a:lnSpc>
              <a:spcBef>
                <a:spcPts val="1125"/>
              </a:spcBef>
              <a:buClr>
                <a:srgbClr val="FF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FF0000"/>
                </a:solidFill>
                <a:latin typeface="Symbol" pitchFamily="16" charset="2"/>
                <a:ea typeface="宋体" charset="0"/>
                <a:cs typeface="宋体" charset="0"/>
              </a:rPr>
              <a:t>G</a:t>
            </a:r>
            <a:r>
              <a:rPr lang="en-GB" u="none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GB" u="none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= </a:t>
            </a:r>
            <a:r>
              <a:rPr lang="en-GB" u="none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752 </a:t>
            </a:r>
            <a:r>
              <a:rPr lang="en-GB" u="none" dirty="0" err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keV</a:t>
            </a:r>
            <a:endParaRPr lang="en-GB" u="none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ts val="1125"/>
              </a:spcBef>
              <a:buClr>
                <a:srgbClr val="FF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FF0000"/>
                </a:solidFill>
                <a:latin typeface="Symbol" pitchFamily="16" charset="2"/>
                <a:ea typeface="宋体" charset="0"/>
                <a:cs typeface="宋体" charset="0"/>
              </a:rPr>
              <a:t></a:t>
            </a:r>
            <a:r>
              <a:rPr lang="en-GB" u="none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M</a:t>
            </a:r>
            <a:r>
              <a:rPr lang="en-GB" u="none" baseline="-16000" dirty="0">
                <a:solidFill>
                  <a:srgbClr val="FF0000"/>
                </a:solidFill>
                <a:latin typeface="Symbol" pitchFamily="16" charset="2"/>
                <a:ea typeface="宋体" charset="0"/>
                <a:cs typeface="宋体" charset="0"/>
              </a:rPr>
              <a:t></a:t>
            </a:r>
            <a:r>
              <a:rPr lang="en-GB" u="none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 = </a:t>
            </a:r>
            <a:r>
              <a:rPr lang="en-GB" u="none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-1 </a:t>
            </a:r>
            <a:r>
              <a:rPr lang="en-GB" u="none" dirty="0" err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keV</a:t>
            </a:r>
            <a:endParaRPr lang="en-GB" u="none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ts val="1125"/>
              </a:spcBef>
              <a:buClr>
                <a:srgbClr val="FF0000"/>
              </a:buClr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FF0000"/>
                </a:solidFill>
                <a:latin typeface="Symbol" pitchFamily="16" charset="2"/>
                <a:ea typeface="宋体" charset="0"/>
                <a:cs typeface="宋体" charset="0"/>
              </a:rPr>
              <a:t></a:t>
            </a:r>
            <a:r>
              <a:rPr lang="en-GB" u="none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M</a:t>
            </a:r>
            <a:r>
              <a:rPr lang="en-GB" u="none" baseline="-16000" dirty="0">
                <a:solidFill>
                  <a:srgbClr val="FF0000"/>
                </a:solidFill>
                <a:latin typeface="Symbol" pitchFamily="16" charset="2"/>
                <a:ea typeface="宋体" charset="0"/>
                <a:cs typeface="宋体" charset="0"/>
              </a:rPr>
              <a:t></a:t>
            </a:r>
            <a:r>
              <a:rPr lang="en-GB" u="none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 = </a:t>
            </a:r>
            <a:r>
              <a:rPr lang="en-GB" u="none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-54 </a:t>
            </a:r>
            <a:r>
              <a:rPr lang="en-GB" u="none" dirty="0" err="1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keV</a:t>
            </a:r>
            <a:endParaRPr lang="en-GB" u="none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04788" y="1287463"/>
            <a:ext cx="873125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Font typeface="Arial" charset="0"/>
              <a:buChar char="–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333399"/>
                </a:solidFill>
                <a:cs typeface="Arial Unicode MS" pitchFamily="32" charset="0"/>
              </a:rPr>
              <a:t>L. Tang (Spokesperson),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 O.K. Baker, M. Christy, P. Gueye, C. Keppel, Y. Li, 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Font typeface="Arial" charset="0"/>
              <a:buNone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     </a:t>
            </a:r>
            <a:r>
              <a:rPr lang="en-GB" sz="1500">
                <a:solidFill>
                  <a:srgbClr val="800000"/>
                </a:solidFill>
                <a:cs typeface="Arial Unicode MS" pitchFamily="32" charset="0"/>
              </a:rPr>
              <a:t>L. Cole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, Z. Ye, C. Chen, L. Yuan (Hampton U)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Font typeface="Arial" charset="0"/>
              <a:buChar char="–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333399"/>
                </a:solidFill>
                <a:cs typeface="Arial Unicode MS" pitchFamily="32" charset="0"/>
              </a:rPr>
              <a:t>O. Hashimoto (Spokesperson), S.N. Nakamura (Spokesperson),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 Y. Fujii, M. Kaneta, M. Sumihama, H. Tamura,K. Maeda, H. Kanda, </a:t>
            </a:r>
            <a:r>
              <a:rPr lang="en-GB" sz="1500">
                <a:solidFill>
                  <a:srgbClr val="800000"/>
                </a:solidFill>
                <a:cs typeface="Arial Unicode MS" pitchFamily="32" charset="0"/>
              </a:rPr>
              <a:t>Y. Okayasu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, K. Tsukada, </a:t>
            </a:r>
            <a:r>
              <a:rPr lang="en-GB" sz="1500">
                <a:solidFill>
                  <a:srgbClr val="800000"/>
                </a:solidFill>
                <a:cs typeface="Arial Unicode MS" pitchFamily="32" charset="0"/>
              </a:rPr>
              <a:t>A. Matsumura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, K.~Nonaka, D. Kawama, N. Maruyama, Y. Miyagi (Tohoku U)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S. Kato (Yamagata U)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T. Takahashi, Y. Sato, H. Noumi (KEK)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T. Motoba (Osaka EC)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Font typeface="Arial" charset="0"/>
              <a:buChar char="–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333399"/>
                </a:solidFill>
                <a:cs typeface="Arial Unicode MS" pitchFamily="32" charset="0"/>
              </a:rPr>
              <a:t>J. Reinhold (Spokesperson),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 </a:t>
            </a:r>
            <a:r>
              <a:rPr lang="en-GB" sz="1500">
                <a:solidFill>
                  <a:srgbClr val="800000"/>
                </a:solidFill>
                <a:cs typeface="Arial Unicode MS" pitchFamily="32" charset="0"/>
              </a:rPr>
              <a:t>B. Baturin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, P. Markowitz, B. Beckford, S. Gullon, C. Vega (FlU)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Ed.V. Hungerford, K. Lan, N. Elhayari, N. Klantrains, Y. Li,S. Radeniya, </a:t>
            </a:r>
            <a:r>
              <a:rPr lang="en-GB" sz="1500">
                <a:solidFill>
                  <a:srgbClr val="800000"/>
                </a:solidFill>
                <a:cs typeface="Arial Unicode MS" pitchFamily="32" charset="0"/>
              </a:rPr>
              <a:t>V. Rodrigues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 (Houston)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R. Carlini, R. Ent, H. Fenker, T. Horn, D. Mack, G. Smith, W. Vulcan, S.A. Wood, C. Yan (JLab)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N. Simicevic, S. Wells (Louisiana Tech)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L. Gan (North Carolina, Wilmington)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A. Ahmidouch, S. Danagoulian, A. Gasparian (North Carolina A&amp;T)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M. Elaasar(New Orleans)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R. Asaturyan, H. Mkrtchyan, A. Margaryan, S. Stepanyan, V. Tadevosyan (Yerevan)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D. Androic, T. Petkovic, M. Planinic, M. Furic, </a:t>
            </a:r>
            <a:r>
              <a:rPr lang="en-GB" sz="1500">
                <a:solidFill>
                  <a:srgbClr val="800000"/>
                </a:solidFill>
                <a:cs typeface="Arial Unicode MS" pitchFamily="32" charset="0"/>
              </a:rPr>
              <a:t>T. Seva</a:t>
            </a: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 (Zagreb)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T. Angelescu  (Bucharest)</a:t>
            </a:r>
          </a:p>
          <a:p>
            <a:pPr marL="671513" lvl="1" indent="-258763">
              <a:lnSpc>
                <a:spcPct val="78000"/>
              </a:lnSpc>
              <a:spcBef>
                <a:spcPts val="363"/>
              </a:spcBef>
              <a:buClr>
                <a:srgbClr val="000000"/>
              </a:buClr>
              <a:buSzPct val="75000"/>
              <a:buFont typeface="Symbol" pitchFamily="16" charset="2"/>
              <a:buChar char=""/>
              <a:tabLst>
                <a:tab pos="671513" algn="l"/>
                <a:tab pos="1585913" algn="l"/>
                <a:tab pos="2500313" algn="l"/>
                <a:tab pos="3414713" algn="l"/>
                <a:tab pos="4329113" algn="l"/>
                <a:tab pos="5243513" algn="l"/>
                <a:tab pos="6157913" algn="l"/>
                <a:tab pos="7072313" algn="l"/>
                <a:tab pos="7986713" algn="l"/>
                <a:tab pos="8901113" algn="l"/>
                <a:tab pos="9815513" algn="l"/>
                <a:tab pos="10729913" algn="l"/>
              </a:tabLst>
            </a:pPr>
            <a:r>
              <a:rPr lang="en-GB" sz="1500">
                <a:solidFill>
                  <a:srgbClr val="000000"/>
                </a:solidFill>
                <a:cs typeface="Arial Unicode MS" pitchFamily="32" charset="0"/>
              </a:rPr>
              <a:t>V.P. Likhachev (Sao Paulo)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1295400"/>
            <a:ext cx="7315200" cy="312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000000"/>
                </a:solidFill>
              </a:rPr>
              <a:t>New dynamical features induced by</a:t>
            </a:r>
            <a:r>
              <a:rPr lang="en-GB">
                <a:solidFill>
                  <a:srgbClr val="000000"/>
                </a:solidFill>
                <a:latin typeface="Microsoft Sans Serif" pitchFamily="32" charset="0"/>
              </a:rPr>
              <a:t> </a:t>
            </a:r>
            <a:r>
              <a:rPr lang="en-GB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>
                <a:solidFill>
                  <a:srgbClr val="000000"/>
                </a:solidFill>
                <a:latin typeface="Microsoft Sans Serif" pitchFamily="32" charset="0"/>
              </a:rPr>
              <a:t>: </a:t>
            </a:r>
            <a:r>
              <a:rPr lang="en-GB">
                <a:solidFill>
                  <a:srgbClr val="000000"/>
                </a:solidFill>
              </a:rPr>
              <a:t>extreme neutron rich systems</a:t>
            </a:r>
            <a:r>
              <a:rPr lang="en-GB">
                <a:solidFill>
                  <a:srgbClr val="000000"/>
                </a:solidFill>
                <a:latin typeface="Microsoft Sans Serif" pitchFamily="32" charset="0"/>
              </a:rPr>
              <a:t>. </a:t>
            </a:r>
            <a:r>
              <a:rPr lang="en-GB">
                <a:solidFill>
                  <a:srgbClr val="000000"/>
                </a:solidFill>
              </a:rPr>
              <a:t>An example: </a:t>
            </a:r>
            <a:r>
              <a:rPr lang="en-GB" baseline="30000">
                <a:solidFill>
                  <a:srgbClr val="000000"/>
                </a:solidFill>
              </a:rPr>
              <a:t> 7</a:t>
            </a:r>
            <a:r>
              <a:rPr lang="en-GB" baseline="-2500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>
                <a:solidFill>
                  <a:srgbClr val="000000"/>
                </a:solidFill>
              </a:rPr>
              <a:t>He -- </a:t>
            </a:r>
            <a:r>
              <a:rPr lang="en-GB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>
                <a:solidFill>
                  <a:srgbClr val="000000"/>
                </a:solidFill>
              </a:rPr>
              <a:t> added to a neutron halo state </a:t>
            </a:r>
            <a:r>
              <a:rPr lang="en-GB" baseline="30000">
                <a:solidFill>
                  <a:srgbClr val="000000"/>
                </a:solidFill>
              </a:rPr>
              <a:t>6</a:t>
            </a:r>
            <a:r>
              <a:rPr lang="en-GB">
                <a:solidFill>
                  <a:srgbClr val="000000"/>
                </a:solidFill>
              </a:rPr>
              <a:t>He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000000"/>
                </a:solidFill>
              </a:rPr>
              <a:t>Role of hyperon in the core neutron star: need precise YN potential to determine onset of hyperon formation and maximum mass of neutron star 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solidFill>
                  <a:srgbClr val="FF0000"/>
                </a:solidFill>
              </a:rPr>
              <a:t>Need high resolution hypernuclear spectroscopy in a wide mass region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-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4617B"/>
                </a:solidFill>
                <a:latin typeface="Arial" charset="0"/>
              </a:rPr>
              <a:t>New Structure Induced by Strangeness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667000" y="3124200"/>
            <a:ext cx="363378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F6FC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F6FC6"/>
                </a:solidFill>
                <a:latin typeface="Arial" charset="0"/>
              </a:rPr>
              <a:t>Oberserved Hypernuclei Below p-shell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843588" y="6324600"/>
            <a:ext cx="293687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n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 rot="10800000">
            <a:off x="2468563" y="3582988"/>
            <a:ext cx="423862" cy="21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</a:rPr>
              <a:t>Z</a:t>
            </a:r>
          </a:p>
        </p:txBody>
      </p: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2895600" y="3581400"/>
            <a:ext cx="3122613" cy="3070225"/>
            <a:chOff x="1824" y="2256"/>
            <a:chExt cx="1967" cy="1934"/>
          </a:xfrm>
        </p:grpSpPr>
        <p:pic>
          <p:nvPicPr>
            <p:cNvPr id="922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2256"/>
              <a:ext cx="1837" cy="1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25" name="Line 8"/>
            <p:cNvSpPr>
              <a:spLocks noChangeShapeType="1"/>
            </p:cNvSpPr>
            <p:nvPr/>
          </p:nvSpPr>
          <p:spPr bwMode="auto">
            <a:xfrm flipV="1">
              <a:off x="1911" y="2511"/>
              <a:ext cx="1881" cy="1582"/>
            </a:xfrm>
            <a:prstGeom prst="line">
              <a:avLst/>
            </a:prstGeom>
            <a:noFill/>
            <a:ln w="19080">
              <a:solidFill>
                <a:srgbClr val="FF0066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Rectangle 9"/>
            <p:cNvSpPr>
              <a:spLocks noChangeArrowheads="1"/>
            </p:cNvSpPr>
            <p:nvPr/>
          </p:nvSpPr>
          <p:spPr bwMode="auto">
            <a:xfrm>
              <a:off x="2611" y="3708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2873" y="3537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2392" y="3708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3092" y="3110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2873" y="3324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14"/>
            <p:cNvSpPr txBox="1">
              <a:spLocks noChangeArrowheads="1"/>
            </p:cNvSpPr>
            <p:nvPr/>
          </p:nvSpPr>
          <p:spPr bwMode="auto">
            <a:xfrm>
              <a:off x="3101" y="3324"/>
              <a:ext cx="332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aseline="30000">
                  <a:solidFill>
                    <a:srgbClr val="FF0066"/>
                  </a:solidFill>
                  <a:latin typeface="Arial" charset="0"/>
                </a:rPr>
                <a:t>11</a:t>
              </a:r>
              <a:r>
                <a:rPr lang="en-GB" sz="1200" baseline="-25000">
                  <a:solidFill>
                    <a:srgbClr val="FF0066"/>
                  </a:solidFill>
                  <a:latin typeface="Symbol" pitchFamily="16" charset="2"/>
                </a:rPr>
                <a:t></a:t>
              </a:r>
              <a:r>
                <a:rPr lang="en-GB" sz="1200">
                  <a:solidFill>
                    <a:srgbClr val="FF0066"/>
                  </a:solidFill>
                  <a:latin typeface="Arial" charset="0"/>
                </a:rPr>
                <a:t>Be</a:t>
              </a:r>
            </a:p>
          </p:txBody>
        </p: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3136" y="3324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6"/>
            <p:cNvSpPr>
              <a:spLocks noChangeArrowheads="1"/>
            </p:cNvSpPr>
            <p:nvPr/>
          </p:nvSpPr>
          <p:spPr bwMode="auto">
            <a:xfrm>
              <a:off x="3092" y="3537"/>
              <a:ext cx="219" cy="171"/>
            </a:xfrm>
            <a:prstGeom prst="rect">
              <a:avLst/>
            </a:prstGeom>
            <a:noFill/>
            <a:ln w="2844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4617B"/>
                </a:solidFill>
                <a:latin typeface="Arial" charset="0"/>
              </a:rPr>
              <a:t>Experimental Road Map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38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FF"/>
                </a:solidFill>
              </a:rPr>
              <a:t>HNSS</a:t>
            </a:r>
            <a:r>
              <a:rPr lang="en-GB" dirty="0">
                <a:solidFill>
                  <a:srgbClr val="000000"/>
                </a:solidFill>
              </a:rPr>
              <a:t>: Completed in </a:t>
            </a:r>
            <a:r>
              <a:rPr lang="en-GB" u="none" dirty="0">
                <a:solidFill>
                  <a:srgbClr val="000000"/>
                </a:solidFill>
              </a:rPr>
              <a:t>2000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          Spectrometer: Splitter + SOS (K) + </a:t>
            </a:r>
            <a:r>
              <a:rPr lang="en-GB" dirty="0" err="1">
                <a:solidFill>
                  <a:srgbClr val="000000"/>
                </a:solidFill>
              </a:rPr>
              <a:t>Enge</a:t>
            </a:r>
            <a:r>
              <a:rPr lang="en-GB" dirty="0">
                <a:solidFill>
                  <a:srgbClr val="000000"/>
                </a:solidFill>
              </a:rPr>
              <a:t> (e’)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          </a:t>
            </a:r>
            <a:r>
              <a:rPr lang="en-GB" i="1" dirty="0">
                <a:solidFill>
                  <a:srgbClr val="000000"/>
                </a:solidFill>
              </a:rPr>
              <a:t>First </a:t>
            </a:r>
            <a:r>
              <a:rPr lang="en-GB" i="1" dirty="0" err="1">
                <a:solidFill>
                  <a:srgbClr val="000000"/>
                </a:solidFill>
              </a:rPr>
              <a:t>hypernuclear</a:t>
            </a:r>
            <a:r>
              <a:rPr lang="en-GB" i="1" dirty="0">
                <a:solidFill>
                  <a:srgbClr val="000000"/>
                </a:solidFill>
              </a:rPr>
              <a:t> spectrum by (</a:t>
            </a:r>
            <a:r>
              <a:rPr lang="en-GB" i="1" dirty="0" err="1">
                <a:solidFill>
                  <a:srgbClr val="000000"/>
                </a:solidFill>
              </a:rPr>
              <a:t>e,e’K</a:t>
            </a:r>
            <a:r>
              <a:rPr lang="en-GB" i="1" dirty="0">
                <a:solidFill>
                  <a:srgbClr val="000000"/>
                </a:solidFill>
              </a:rPr>
              <a:t>) reaction: </a:t>
            </a:r>
            <a:r>
              <a:rPr lang="en-GB" i="1" baseline="30000" dirty="0">
                <a:solidFill>
                  <a:srgbClr val="000000"/>
                </a:solidFill>
              </a:rPr>
              <a:t>12</a:t>
            </a:r>
            <a:r>
              <a:rPr lang="en-GB" i="1" baseline="-25000" dirty="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i="1" dirty="0">
                <a:solidFill>
                  <a:srgbClr val="000000"/>
                </a:solidFill>
              </a:rPr>
              <a:t>B (resolution~1 </a:t>
            </a:r>
            <a:r>
              <a:rPr lang="en-GB" i="1" dirty="0" err="1">
                <a:solidFill>
                  <a:srgbClr val="000000"/>
                </a:solidFill>
              </a:rPr>
              <a:t>MeV</a:t>
            </a:r>
            <a:r>
              <a:rPr lang="en-GB" i="1" dirty="0">
                <a:solidFill>
                  <a:srgbClr val="000000"/>
                </a:solidFill>
              </a:rPr>
              <a:t>)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FF"/>
                </a:solidFill>
              </a:rPr>
              <a:t>HKS</a:t>
            </a:r>
            <a:r>
              <a:rPr lang="en-GB" dirty="0">
                <a:solidFill>
                  <a:srgbClr val="000000"/>
                </a:solidFill>
              </a:rPr>
              <a:t> : Data taking summer 2005, analysis approaching final stage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         Spectrometer: Splitter + HKS (K) + </a:t>
            </a:r>
            <a:r>
              <a:rPr lang="en-GB" dirty="0" err="1">
                <a:solidFill>
                  <a:srgbClr val="000000"/>
                </a:solidFill>
              </a:rPr>
              <a:t>Enge</a:t>
            </a:r>
            <a:r>
              <a:rPr lang="en-GB" dirty="0">
                <a:solidFill>
                  <a:srgbClr val="000000"/>
                </a:solidFill>
              </a:rPr>
              <a:t> (e’)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         Targets: </a:t>
            </a:r>
            <a:r>
              <a:rPr lang="en-GB" baseline="30000" dirty="0">
                <a:solidFill>
                  <a:srgbClr val="000000"/>
                </a:solidFill>
              </a:rPr>
              <a:t>12</a:t>
            </a:r>
            <a:r>
              <a:rPr lang="en-GB" dirty="0">
                <a:solidFill>
                  <a:srgbClr val="000000"/>
                </a:solidFill>
              </a:rPr>
              <a:t>C, </a:t>
            </a:r>
            <a:r>
              <a:rPr lang="en-GB" baseline="30000" dirty="0">
                <a:solidFill>
                  <a:srgbClr val="000000"/>
                </a:solidFill>
              </a:rPr>
              <a:t>28</a:t>
            </a:r>
            <a:r>
              <a:rPr lang="en-GB" dirty="0">
                <a:solidFill>
                  <a:srgbClr val="000000"/>
                </a:solidFill>
              </a:rPr>
              <a:t>Si,  </a:t>
            </a:r>
            <a:r>
              <a:rPr lang="en-GB" baseline="30000" dirty="0">
                <a:solidFill>
                  <a:srgbClr val="000000"/>
                </a:solidFill>
              </a:rPr>
              <a:t>7</a:t>
            </a:r>
            <a:r>
              <a:rPr lang="en-GB" dirty="0">
                <a:solidFill>
                  <a:srgbClr val="000000"/>
                </a:solidFill>
              </a:rPr>
              <a:t>Li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FF"/>
                </a:solidFill>
              </a:rPr>
              <a:t>HES </a:t>
            </a:r>
            <a:r>
              <a:rPr lang="en-GB" dirty="0">
                <a:solidFill>
                  <a:srgbClr val="000000"/>
                </a:solidFill>
              </a:rPr>
              <a:t>: Approved and preparation under way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        Spectrometer: New Splitter + HKS + HES</a:t>
            </a:r>
          </a:p>
          <a:p>
            <a:pPr marL="271463" indent="-271463">
              <a:lnSpc>
                <a:spcPct val="100000"/>
              </a:lnSpc>
              <a:spcBef>
                <a:spcPts val="45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</a:rPr>
              <a:t>          Targets: </a:t>
            </a:r>
            <a:r>
              <a:rPr lang="en-GB" baseline="30000" dirty="0">
                <a:solidFill>
                  <a:srgbClr val="000000"/>
                </a:solidFill>
              </a:rPr>
              <a:t>40</a:t>
            </a:r>
            <a:r>
              <a:rPr lang="en-GB" dirty="0">
                <a:solidFill>
                  <a:srgbClr val="000000"/>
                </a:solidFill>
              </a:rPr>
              <a:t>Ca, </a:t>
            </a:r>
            <a:r>
              <a:rPr lang="en-GB" baseline="30000" dirty="0">
                <a:solidFill>
                  <a:srgbClr val="000000"/>
                </a:solidFill>
              </a:rPr>
              <a:t>52</a:t>
            </a:r>
            <a:r>
              <a:rPr lang="en-GB" dirty="0">
                <a:solidFill>
                  <a:srgbClr val="000000"/>
                </a:solidFill>
              </a:rPr>
              <a:t>Cr, etc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0" rIns="0" bIns="0" anchor="ctr"/>
          <a:lstStyle/>
          <a:p>
            <a:pPr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dirty="0" smtClean="0">
                <a:latin typeface="Arial" charset="0"/>
              </a:rPr>
              <a:t> Spectrometer </a:t>
            </a:r>
            <a:r>
              <a:rPr lang="en-GB" sz="2800" b="1" u="none" dirty="0">
                <a:latin typeface="Arial" charset="0"/>
              </a:rPr>
              <a:t>System Calibration Strategy</a:t>
            </a: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ts val="450"/>
              </a:spcBef>
              <a:buClr>
                <a:srgbClr val="009DD9"/>
              </a:buClr>
              <a:buSzPct val="85000"/>
              <a:buFontTx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  <a:cs typeface="Times New Roman" pitchFamily="16" charset="0"/>
              </a:rPr>
              <a:t>Kinematics calibration: utilizing well known masses of </a:t>
            </a:r>
            <a:r>
              <a:rPr lang="en-GB" u="none" dirty="0" smtClean="0">
                <a:solidFill>
                  <a:schemeClr val="tx1"/>
                </a:solidFill>
                <a:latin typeface="Symbol" pitchFamily="16" charset="2"/>
              </a:rPr>
              <a:t></a:t>
            </a:r>
            <a:r>
              <a:rPr lang="en-GB" u="none" dirty="0" smtClean="0">
                <a:solidFill>
                  <a:schemeClr val="tx1"/>
                </a:solidFill>
              </a:rPr>
              <a:t>, </a:t>
            </a:r>
            <a:r>
              <a:rPr lang="en-GB" u="none" dirty="0" smtClean="0">
                <a:solidFill>
                  <a:schemeClr val="tx1"/>
                </a:solidFill>
                <a:latin typeface="Symbol" pitchFamily="16" charset="2"/>
              </a:rPr>
              <a:t></a:t>
            </a:r>
            <a:r>
              <a:rPr lang="en-GB" u="none" baseline="30000" dirty="0" smtClean="0">
                <a:solidFill>
                  <a:schemeClr val="tx1"/>
                </a:solidFill>
                <a:latin typeface="Symbol" pitchFamily="16" charset="2"/>
              </a:rPr>
              <a:t></a:t>
            </a:r>
            <a:r>
              <a:rPr lang="en-GB" u="none" dirty="0" smtClean="0">
                <a:solidFill>
                  <a:schemeClr val="tx1"/>
                </a:solidFill>
              </a:rPr>
              <a:t> produced from CH2. essential </a:t>
            </a:r>
            <a:r>
              <a:rPr lang="en-GB" u="none" dirty="0" smtClean="0">
                <a:solidFill>
                  <a:srgbClr val="000000"/>
                </a:solidFill>
                <a:cs typeface="Times New Roman" pitchFamily="16" charset="0"/>
              </a:rPr>
              <a:t>to determine binding energy level </a:t>
            </a:r>
            <a:r>
              <a:rPr lang="en-US" u="none" dirty="0" smtClean="0">
                <a:solidFill>
                  <a:srgbClr val="000000"/>
                </a:solidFill>
                <a:cs typeface="Times New Roman" pitchFamily="16" charset="0"/>
              </a:rPr>
              <a:t>to a precision  &lt;100 </a:t>
            </a:r>
            <a:r>
              <a:rPr lang="en-US" u="none" dirty="0" err="1" smtClean="0">
                <a:solidFill>
                  <a:srgbClr val="000000"/>
                </a:solidFill>
                <a:cs typeface="Times New Roman" pitchFamily="16" charset="0"/>
              </a:rPr>
              <a:t>keV</a:t>
            </a:r>
            <a:r>
              <a:rPr lang="en-US" u="none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endParaRPr lang="en-GB" u="none" dirty="0" smtClean="0">
              <a:solidFill>
                <a:srgbClr val="000000"/>
              </a:solidFill>
              <a:cs typeface="Times New Roman" pitchFamily="16" charset="0"/>
            </a:endParaRPr>
          </a:p>
          <a:p>
            <a:pPr marL="271463" indent="-271463">
              <a:lnSpc>
                <a:spcPct val="90000"/>
              </a:lnSpc>
              <a:spcBef>
                <a:spcPts val="450"/>
              </a:spcBef>
              <a:buClr>
                <a:srgbClr val="009DD9"/>
              </a:buClr>
              <a:buSzPct val="8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</a:rPr>
              <a:t>Spectrometer optics calibration: directly  minimize </a:t>
            </a:r>
            <a:r>
              <a:rPr lang="en-GB" u="none" dirty="0" err="1">
                <a:solidFill>
                  <a:srgbClr val="000000"/>
                </a:solidFill>
              </a:rPr>
              <a:t>Chisquare</a:t>
            </a:r>
            <a:r>
              <a:rPr lang="en-GB" u="none" dirty="0">
                <a:solidFill>
                  <a:srgbClr val="000000"/>
                </a:solidFill>
              </a:rPr>
              <a:t> </a:t>
            </a:r>
            <a:r>
              <a:rPr lang="en-GB" u="none" dirty="0" err="1" smtClean="0">
                <a:solidFill>
                  <a:srgbClr val="000000"/>
                </a:solidFill>
              </a:rPr>
              <a:t>w.r.t</a:t>
            </a:r>
            <a:r>
              <a:rPr lang="en-GB" u="none" dirty="0" smtClean="0">
                <a:solidFill>
                  <a:srgbClr val="000000"/>
                </a:solidFill>
              </a:rPr>
              <a:t> </a:t>
            </a:r>
            <a:r>
              <a:rPr lang="en-GB" u="none" dirty="0">
                <a:solidFill>
                  <a:srgbClr val="000000"/>
                </a:solidFill>
              </a:rPr>
              <a:t>reconstruction matrix M by an Nonlinear Least Square method</a:t>
            </a:r>
          </a:p>
          <a:p>
            <a:pPr marL="271463" indent="-271463">
              <a:lnSpc>
                <a:spcPct val="90000"/>
              </a:lnSpc>
              <a:spcBef>
                <a:spcPts val="450"/>
              </a:spcBef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u="none" dirty="0">
              <a:solidFill>
                <a:srgbClr val="000000"/>
              </a:solidFill>
            </a:endParaRPr>
          </a:p>
          <a:p>
            <a:pPr marL="271463" indent="-271463">
              <a:lnSpc>
                <a:spcPct val="90000"/>
              </a:lnSpc>
              <a:spcBef>
                <a:spcPts val="450"/>
              </a:spcBef>
              <a:buClr>
                <a:srgbClr val="009DD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u="none" dirty="0">
              <a:solidFill>
                <a:srgbClr val="000000"/>
              </a:solidFill>
              <a:cs typeface="Times New Roman" pitchFamily="16" charset="0"/>
            </a:endParaRPr>
          </a:p>
          <a:p>
            <a:pPr marL="271463" indent="-271463">
              <a:lnSpc>
                <a:spcPct val="90000"/>
              </a:lnSpc>
              <a:spcBef>
                <a:spcPts val="450"/>
              </a:spcBef>
              <a:buClr>
                <a:srgbClr val="009DD9"/>
              </a:buClr>
              <a:buSzPct val="85000"/>
              <a:buFont typeface="Times New Roman" pitchFamily="18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none" dirty="0" smtClean="0">
                <a:solidFill>
                  <a:srgbClr val="000000"/>
                </a:solidFill>
              </a:rPr>
              <a:t>Iteration</a:t>
            </a:r>
            <a:endParaRPr lang="en-GB" u="none" dirty="0">
              <a:solidFill>
                <a:srgbClr val="00000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232025" y="2286000"/>
          <a:ext cx="3254375" cy="461962"/>
        </p:xfrm>
        <a:graphic>
          <a:graphicData uri="http://schemas.openxmlformats.org/presentationml/2006/ole">
            <p:oleObj spid="_x0000_s2050" name="Equation" r:id="rId4" imgW="2438280" imgH="355320" progId="Equation.3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450975" y="4129088"/>
            <a:ext cx="2278486" cy="371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none" dirty="0" smtClean="0">
                <a:solidFill>
                  <a:srgbClr val="000000"/>
                </a:solidFill>
              </a:rPr>
              <a:t>Kinematics calibration</a:t>
            </a:r>
            <a:endParaRPr lang="en-GB" u="none" dirty="0">
              <a:solidFill>
                <a:srgbClr val="000000"/>
              </a:solidFill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450975" y="4805363"/>
            <a:ext cx="1829645" cy="371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none" dirty="0" smtClean="0">
                <a:solidFill>
                  <a:srgbClr val="000000"/>
                </a:solidFill>
              </a:rPr>
              <a:t>Optics calibration</a:t>
            </a:r>
            <a:endParaRPr lang="en-GB" u="none" dirty="0">
              <a:solidFill>
                <a:srgbClr val="000000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736017" y="5500688"/>
            <a:ext cx="5426783" cy="3715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none" dirty="0" smtClean="0">
                <a:solidFill>
                  <a:srgbClr val="000000"/>
                </a:solidFill>
              </a:rPr>
              <a:t>Calculate new missing mass spectra based on new optics</a:t>
            </a:r>
            <a:endParaRPr lang="en-GB" u="none" dirty="0">
              <a:solidFill>
                <a:srgbClr val="000000"/>
              </a:solidFill>
            </a:endParaRPr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2209800" y="4510088"/>
            <a:ext cx="152400" cy="290512"/>
          </a:xfrm>
          <a:prstGeom prst="downArrow">
            <a:avLst>
              <a:gd name="adj1" fmla="val 50000"/>
              <a:gd name="adj2" fmla="val 47656"/>
            </a:avLst>
          </a:prstGeom>
          <a:solidFill>
            <a:srgbClr val="00B0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2209800" y="52578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B0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191000" y="4518443"/>
            <a:ext cx="2581197" cy="586957"/>
          </a:xfrm>
          <a:prstGeom prst="rect">
            <a:avLst/>
          </a:prstGeom>
          <a:solidFill>
            <a:schemeClr val="accent3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u="none" dirty="0">
                <a:solidFill>
                  <a:srgbClr val="000000"/>
                </a:solidFill>
              </a:rPr>
              <a:t>Better signal to background ratio</a:t>
            </a: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u="none" dirty="0">
                <a:solidFill>
                  <a:srgbClr val="000000"/>
                </a:solidFill>
              </a:rPr>
              <a:t>More accurate bound state mass</a:t>
            </a:r>
            <a:r>
              <a:rPr lang="en-GB" i="1" u="non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2206625" y="3581400"/>
            <a:ext cx="4927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F6FC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F6FC6"/>
                </a:solidFill>
              </a:rPr>
              <a:t>Iteration procedure for spectrometer calibration</a:t>
            </a:r>
          </a:p>
        </p:txBody>
      </p:sp>
      <p:sp>
        <p:nvSpPr>
          <p:cNvPr id="18" name="Bent-Up Arrow 17"/>
          <p:cNvSpPr/>
          <p:nvPr/>
        </p:nvSpPr>
        <p:spPr bwMode="auto">
          <a:xfrm rot="16200000">
            <a:off x="4800600" y="3124200"/>
            <a:ext cx="1143000" cy="3276600"/>
          </a:xfrm>
          <a:prstGeom prst="bentUpArrow">
            <a:avLst>
              <a:gd name="adj1" fmla="val 8284"/>
              <a:gd name="adj2" fmla="val 12463"/>
              <a:gd name="adj3" fmla="val 25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HNSS: First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hypernuclear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Experiment at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JLab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799"/>
            <a:ext cx="8229600" cy="2667001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 arm: existing Hall C SOS 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 arm: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Enge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split-pole magnet. e’ angle acceptance: 0-3 degree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e’ momentum reconstructed from the 1-D X position along momentum spreading plane 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Enge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focal plane by a Silicon Strip Detector (SSD) array</a:t>
            </a:r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4441" y="955475"/>
            <a:ext cx="8123142" cy="2778325"/>
            <a:chOff x="510109" y="1219200"/>
            <a:chExt cx="8123142" cy="2778325"/>
          </a:xfrm>
        </p:grpSpPr>
        <p:sp>
          <p:nvSpPr>
            <p:cNvPr id="5" name="Line 267"/>
            <p:cNvSpPr>
              <a:spLocks noChangeShapeType="1"/>
            </p:cNvSpPr>
            <p:nvPr/>
          </p:nvSpPr>
          <p:spPr bwMode="auto">
            <a:xfrm flipH="1">
              <a:off x="914399" y="2209800"/>
              <a:ext cx="5899033" cy="762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37"/>
            <p:cNvGrpSpPr/>
            <p:nvPr/>
          </p:nvGrpSpPr>
          <p:grpSpPr>
            <a:xfrm>
              <a:off x="510109" y="1219200"/>
              <a:ext cx="8123142" cy="2778325"/>
              <a:chOff x="510109" y="3347838"/>
              <a:chExt cx="8123142" cy="2778325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4773054" y="4358844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4649096" y="4358844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5980888" y="4300610"/>
                <a:ext cx="75584" cy="155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5980888" y="4300610"/>
                <a:ext cx="75584" cy="155741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5630178" y="4266753"/>
                <a:ext cx="344664" cy="224808"/>
              </a:xfrm>
              <a:prstGeom prst="rect">
                <a:avLst/>
              </a:prstGeom>
              <a:solidFill>
                <a:srgbClr val="DFDF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5630178" y="4266753"/>
                <a:ext cx="344664" cy="224808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5587851" y="4311444"/>
                <a:ext cx="769446" cy="135427"/>
              </a:xfrm>
              <a:custGeom>
                <a:avLst/>
                <a:gdLst/>
                <a:ahLst/>
                <a:cxnLst>
                  <a:cxn ang="0">
                    <a:pos x="790" y="348"/>
                  </a:cxn>
                  <a:cxn ang="0">
                    <a:pos x="1527" y="243"/>
                  </a:cxn>
                  <a:cxn ang="0">
                    <a:pos x="1526" y="130"/>
                  </a:cxn>
                  <a:cxn ang="0">
                    <a:pos x="779" y="37"/>
                  </a:cxn>
                  <a:cxn ang="0">
                    <a:pos x="143" y="36"/>
                  </a:cxn>
                  <a:cxn ang="0">
                    <a:pos x="80" y="0"/>
                  </a:cxn>
                  <a:cxn ang="0">
                    <a:pos x="0" y="0"/>
                  </a:cxn>
                  <a:cxn ang="0">
                    <a:pos x="1" y="378"/>
                  </a:cxn>
                  <a:cxn ang="0">
                    <a:pos x="82" y="377"/>
                  </a:cxn>
                  <a:cxn ang="0">
                    <a:pos x="139" y="347"/>
                  </a:cxn>
                  <a:cxn ang="0">
                    <a:pos x="790" y="348"/>
                  </a:cxn>
                </a:cxnLst>
                <a:rect l="0" t="0" r="r" b="b"/>
                <a:pathLst>
                  <a:path w="1527" h="378">
                    <a:moveTo>
                      <a:pt x="790" y="348"/>
                    </a:moveTo>
                    <a:lnTo>
                      <a:pt x="1527" y="243"/>
                    </a:lnTo>
                    <a:lnTo>
                      <a:pt x="1526" y="130"/>
                    </a:lnTo>
                    <a:lnTo>
                      <a:pt x="779" y="37"/>
                    </a:lnTo>
                    <a:lnTo>
                      <a:pt x="143" y="36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1" y="378"/>
                    </a:lnTo>
                    <a:lnTo>
                      <a:pt x="82" y="377"/>
                    </a:lnTo>
                    <a:lnTo>
                      <a:pt x="139" y="347"/>
                    </a:lnTo>
                    <a:lnTo>
                      <a:pt x="790" y="34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019546" y="4033819"/>
                <a:ext cx="3189650" cy="616192"/>
              </a:xfrm>
              <a:prstGeom prst="rect">
                <a:avLst/>
              </a:prstGeom>
              <a:solidFill>
                <a:srgbClr val="DFDF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1019546" y="4033819"/>
                <a:ext cx="3189650" cy="616192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048224" y="4060905"/>
                <a:ext cx="2315898" cy="616192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346715" y="4842317"/>
                <a:ext cx="380944" cy="494308"/>
              </a:xfrm>
              <a:custGeom>
                <a:avLst/>
                <a:gdLst/>
                <a:ahLst/>
                <a:cxnLst>
                  <a:cxn ang="0">
                    <a:pos x="757" y="1365"/>
                  </a:cxn>
                  <a:cxn ang="0">
                    <a:pos x="344" y="0"/>
                  </a:cxn>
                  <a:cxn ang="0">
                    <a:pos x="115" y="7"/>
                  </a:cxn>
                  <a:cxn ang="0">
                    <a:pos x="0" y="1371"/>
                  </a:cxn>
                  <a:cxn ang="0">
                    <a:pos x="757" y="1365"/>
                  </a:cxn>
                </a:cxnLst>
                <a:rect l="0" t="0" r="r" b="b"/>
                <a:pathLst>
                  <a:path w="757" h="1371">
                    <a:moveTo>
                      <a:pt x="757" y="1365"/>
                    </a:moveTo>
                    <a:lnTo>
                      <a:pt x="344" y="0"/>
                    </a:lnTo>
                    <a:lnTo>
                      <a:pt x="115" y="7"/>
                    </a:lnTo>
                    <a:lnTo>
                      <a:pt x="0" y="1371"/>
                    </a:lnTo>
                    <a:lnTo>
                      <a:pt x="757" y="1365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6346715" y="4842317"/>
                <a:ext cx="380944" cy="494308"/>
              </a:xfrm>
              <a:custGeom>
                <a:avLst/>
                <a:gdLst/>
                <a:ahLst/>
                <a:cxnLst>
                  <a:cxn ang="0">
                    <a:pos x="757" y="1365"/>
                  </a:cxn>
                  <a:cxn ang="0">
                    <a:pos x="344" y="0"/>
                  </a:cxn>
                  <a:cxn ang="0">
                    <a:pos x="115" y="7"/>
                  </a:cxn>
                  <a:cxn ang="0">
                    <a:pos x="0" y="1371"/>
                  </a:cxn>
                  <a:cxn ang="0">
                    <a:pos x="757" y="1365"/>
                  </a:cxn>
                </a:cxnLst>
                <a:rect l="0" t="0" r="r" b="b"/>
                <a:pathLst>
                  <a:path w="757" h="1371">
                    <a:moveTo>
                      <a:pt x="757" y="1365"/>
                    </a:moveTo>
                    <a:lnTo>
                      <a:pt x="344" y="0"/>
                    </a:lnTo>
                    <a:lnTo>
                      <a:pt x="115" y="7"/>
                    </a:lnTo>
                    <a:lnTo>
                      <a:pt x="0" y="1371"/>
                    </a:lnTo>
                    <a:lnTo>
                      <a:pt x="757" y="13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6555328" y="4876174"/>
                <a:ext cx="179890" cy="362944"/>
              </a:xfrm>
              <a:custGeom>
                <a:avLst/>
                <a:gdLst/>
                <a:ahLst/>
                <a:cxnLst>
                  <a:cxn ang="0">
                    <a:pos x="357" y="986"/>
                  </a:cxn>
                  <a:cxn ang="0">
                    <a:pos x="65" y="0"/>
                  </a:cxn>
                  <a:cxn ang="0">
                    <a:pos x="0" y="19"/>
                  </a:cxn>
                  <a:cxn ang="0">
                    <a:pos x="292" y="1005"/>
                  </a:cxn>
                  <a:cxn ang="0">
                    <a:pos x="357" y="986"/>
                  </a:cxn>
                </a:cxnLst>
                <a:rect l="0" t="0" r="r" b="b"/>
                <a:pathLst>
                  <a:path w="357" h="1005">
                    <a:moveTo>
                      <a:pt x="357" y="986"/>
                    </a:moveTo>
                    <a:lnTo>
                      <a:pt x="65" y="0"/>
                    </a:lnTo>
                    <a:lnTo>
                      <a:pt x="0" y="19"/>
                    </a:lnTo>
                    <a:lnTo>
                      <a:pt x="292" y="1005"/>
                    </a:lnTo>
                    <a:lnTo>
                      <a:pt x="357" y="986"/>
                    </a:lnTo>
                    <a:close/>
                  </a:path>
                </a:pathLst>
              </a:custGeom>
              <a:solidFill>
                <a:srgbClr val="9947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5616573" y="4473956"/>
                <a:ext cx="1086900" cy="1068517"/>
              </a:xfrm>
              <a:custGeom>
                <a:avLst/>
                <a:gdLst/>
                <a:ahLst/>
                <a:cxnLst>
                  <a:cxn ang="0">
                    <a:pos x="1537" y="0"/>
                  </a:cxn>
                  <a:cxn ang="0">
                    <a:pos x="1287" y="0"/>
                  </a:cxn>
                  <a:cxn ang="0">
                    <a:pos x="826" y="273"/>
                  </a:cxn>
                  <a:cxn ang="0">
                    <a:pos x="620" y="816"/>
                  </a:cxn>
                  <a:cxn ang="0">
                    <a:pos x="398" y="747"/>
                  </a:cxn>
                  <a:cxn ang="0">
                    <a:pos x="177" y="824"/>
                  </a:cxn>
                  <a:cxn ang="0">
                    <a:pos x="0" y="1168"/>
                  </a:cxn>
                  <a:cxn ang="0">
                    <a:pos x="24" y="1703"/>
                  </a:cxn>
                  <a:cxn ang="0">
                    <a:pos x="268" y="2185"/>
                  </a:cxn>
                  <a:cxn ang="0">
                    <a:pos x="627" y="2597"/>
                  </a:cxn>
                  <a:cxn ang="0">
                    <a:pos x="1247" y="2957"/>
                  </a:cxn>
                  <a:cxn ang="0">
                    <a:pos x="1614" y="2475"/>
                  </a:cxn>
                  <a:cxn ang="0">
                    <a:pos x="1713" y="839"/>
                  </a:cxn>
                  <a:cxn ang="0">
                    <a:pos x="2156" y="900"/>
                  </a:cxn>
                  <a:cxn ang="0">
                    <a:pos x="2156" y="258"/>
                  </a:cxn>
                  <a:cxn ang="0">
                    <a:pos x="2057" y="166"/>
                  </a:cxn>
                  <a:cxn ang="0">
                    <a:pos x="1728" y="158"/>
                  </a:cxn>
                  <a:cxn ang="0">
                    <a:pos x="1537" y="0"/>
                  </a:cxn>
                </a:cxnLst>
                <a:rect l="0" t="0" r="r" b="b"/>
                <a:pathLst>
                  <a:path w="2156" h="2957">
                    <a:moveTo>
                      <a:pt x="1537" y="0"/>
                    </a:moveTo>
                    <a:lnTo>
                      <a:pt x="1287" y="0"/>
                    </a:lnTo>
                    <a:lnTo>
                      <a:pt x="826" y="273"/>
                    </a:lnTo>
                    <a:lnTo>
                      <a:pt x="620" y="816"/>
                    </a:lnTo>
                    <a:lnTo>
                      <a:pt x="398" y="747"/>
                    </a:lnTo>
                    <a:lnTo>
                      <a:pt x="177" y="824"/>
                    </a:lnTo>
                    <a:lnTo>
                      <a:pt x="0" y="1168"/>
                    </a:lnTo>
                    <a:lnTo>
                      <a:pt x="24" y="1703"/>
                    </a:lnTo>
                    <a:lnTo>
                      <a:pt x="268" y="2185"/>
                    </a:lnTo>
                    <a:lnTo>
                      <a:pt x="627" y="2597"/>
                    </a:lnTo>
                    <a:lnTo>
                      <a:pt x="1247" y="2957"/>
                    </a:lnTo>
                    <a:lnTo>
                      <a:pt x="1614" y="2475"/>
                    </a:lnTo>
                    <a:lnTo>
                      <a:pt x="1713" y="839"/>
                    </a:lnTo>
                    <a:lnTo>
                      <a:pt x="2156" y="900"/>
                    </a:lnTo>
                    <a:lnTo>
                      <a:pt x="2156" y="258"/>
                    </a:lnTo>
                    <a:lnTo>
                      <a:pt x="2057" y="166"/>
                    </a:lnTo>
                    <a:lnTo>
                      <a:pt x="1728" y="15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rgbClr val="C3C3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5616573" y="4473956"/>
                <a:ext cx="1086900" cy="1068517"/>
              </a:xfrm>
              <a:custGeom>
                <a:avLst/>
                <a:gdLst/>
                <a:ahLst/>
                <a:cxnLst>
                  <a:cxn ang="0">
                    <a:pos x="1537" y="0"/>
                  </a:cxn>
                  <a:cxn ang="0">
                    <a:pos x="1287" y="0"/>
                  </a:cxn>
                  <a:cxn ang="0">
                    <a:pos x="826" y="273"/>
                  </a:cxn>
                  <a:cxn ang="0">
                    <a:pos x="620" y="816"/>
                  </a:cxn>
                  <a:cxn ang="0">
                    <a:pos x="398" y="747"/>
                  </a:cxn>
                  <a:cxn ang="0">
                    <a:pos x="177" y="824"/>
                  </a:cxn>
                  <a:cxn ang="0">
                    <a:pos x="0" y="1168"/>
                  </a:cxn>
                  <a:cxn ang="0">
                    <a:pos x="24" y="1703"/>
                  </a:cxn>
                  <a:cxn ang="0">
                    <a:pos x="268" y="2185"/>
                  </a:cxn>
                  <a:cxn ang="0">
                    <a:pos x="627" y="2597"/>
                  </a:cxn>
                  <a:cxn ang="0">
                    <a:pos x="1247" y="2957"/>
                  </a:cxn>
                  <a:cxn ang="0">
                    <a:pos x="1614" y="2475"/>
                  </a:cxn>
                  <a:cxn ang="0">
                    <a:pos x="1713" y="839"/>
                  </a:cxn>
                  <a:cxn ang="0">
                    <a:pos x="2156" y="900"/>
                  </a:cxn>
                  <a:cxn ang="0">
                    <a:pos x="2156" y="258"/>
                  </a:cxn>
                  <a:cxn ang="0">
                    <a:pos x="2057" y="166"/>
                  </a:cxn>
                  <a:cxn ang="0">
                    <a:pos x="1728" y="158"/>
                  </a:cxn>
                  <a:cxn ang="0">
                    <a:pos x="1537" y="0"/>
                  </a:cxn>
                </a:cxnLst>
                <a:rect l="0" t="0" r="r" b="b"/>
                <a:pathLst>
                  <a:path w="2156" h="2957">
                    <a:moveTo>
                      <a:pt x="1537" y="0"/>
                    </a:moveTo>
                    <a:lnTo>
                      <a:pt x="1287" y="0"/>
                    </a:lnTo>
                    <a:lnTo>
                      <a:pt x="826" y="273"/>
                    </a:lnTo>
                    <a:lnTo>
                      <a:pt x="620" y="816"/>
                    </a:lnTo>
                    <a:lnTo>
                      <a:pt x="398" y="747"/>
                    </a:lnTo>
                    <a:lnTo>
                      <a:pt x="177" y="824"/>
                    </a:lnTo>
                    <a:lnTo>
                      <a:pt x="0" y="1168"/>
                    </a:lnTo>
                    <a:lnTo>
                      <a:pt x="24" y="1703"/>
                    </a:lnTo>
                    <a:lnTo>
                      <a:pt x="268" y="2185"/>
                    </a:lnTo>
                    <a:lnTo>
                      <a:pt x="627" y="2597"/>
                    </a:lnTo>
                    <a:lnTo>
                      <a:pt x="1247" y="2957"/>
                    </a:lnTo>
                    <a:lnTo>
                      <a:pt x="1614" y="2475"/>
                    </a:lnTo>
                    <a:lnTo>
                      <a:pt x="1713" y="839"/>
                    </a:lnTo>
                    <a:lnTo>
                      <a:pt x="2156" y="900"/>
                    </a:lnTo>
                    <a:lnTo>
                      <a:pt x="2156" y="258"/>
                    </a:lnTo>
                    <a:lnTo>
                      <a:pt x="2057" y="166"/>
                    </a:lnTo>
                    <a:lnTo>
                      <a:pt x="1728" y="158"/>
                    </a:lnTo>
                    <a:lnTo>
                      <a:pt x="1537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065542" y="4429265"/>
                <a:ext cx="607696" cy="739430"/>
              </a:xfrm>
              <a:custGeom>
                <a:avLst/>
                <a:gdLst/>
                <a:ahLst/>
                <a:cxnLst>
                  <a:cxn ang="0">
                    <a:pos x="474" y="301"/>
                  </a:cxn>
                  <a:cxn ang="0">
                    <a:pos x="346" y="451"/>
                  </a:cxn>
                  <a:cxn ang="0">
                    <a:pos x="278" y="543"/>
                  </a:cxn>
                  <a:cxn ang="0">
                    <a:pos x="206" y="646"/>
                  </a:cxn>
                  <a:cxn ang="0">
                    <a:pos x="169" y="716"/>
                  </a:cxn>
                  <a:cxn ang="0">
                    <a:pos x="131" y="786"/>
                  </a:cxn>
                  <a:cxn ang="0">
                    <a:pos x="97" y="857"/>
                  </a:cxn>
                  <a:cxn ang="0">
                    <a:pos x="66" y="932"/>
                  </a:cxn>
                  <a:cxn ang="0">
                    <a:pos x="37" y="1008"/>
                  </a:cxn>
                  <a:cxn ang="0">
                    <a:pos x="20" y="1085"/>
                  </a:cxn>
                  <a:cxn ang="0">
                    <a:pos x="10" y="1163"/>
                  </a:cxn>
                  <a:cxn ang="0">
                    <a:pos x="0" y="1242"/>
                  </a:cxn>
                  <a:cxn ang="0">
                    <a:pos x="3" y="1315"/>
                  </a:cxn>
                  <a:cxn ang="0">
                    <a:pos x="5" y="1388"/>
                  </a:cxn>
                  <a:cxn ang="0">
                    <a:pos x="20" y="1475"/>
                  </a:cxn>
                  <a:cxn ang="0">
                    <a:pos x="53" y="1586"/>
                  </a:cxn>
                  <a:cxn ang="0">
                    <a:pos x="93" y="1653"/>
                  </a:cxn>
                  <a:cxn ang="0">
                    <a:pos x="137" y="1712"/>
                  </a:cxn>
                  <a:cxn ang="0">
                    <a:pos x="185" y="1765"/>
                  </a:cxn>
                  <a:cxn ang="0">
                    <a:pos x="237" y="1810"/>
                  </a:cxn>
                  <a:cxn ang="0">
                    <a:pos x="294" y="1847"/>
                  </a:cxn>
                  <a:cxn ang="0">
                    <a:pos x="401" y="1897"/>
                  </a:cxn>
                  <a:cxn ang="0">
                    <a:pos x="534" y="1949"/>
                  </a:cxn>
                  <a:cxn ang="0">
                    <a:pos x="673" y="1992"/>
                  </a:cxn>
                  <a:cxn ang="0">
                    <a:pos x="771" y="2012"/>
                  </a:cxn>
                  <a:cxn ang="0">
                    <a:pos x="870" y="2029"/>
                  </a:cxn>
                  <a:cxn ang="0">
                    <a:pos x="969" y="2041"/>
                  </a:cxn>
                  <a:cxn ang="0">
                    <a:pos x="1070" y="2046"/>
                  </a:cxn>
                  <a:cxn ang="0">
                    <a:pos x="1171" y="2046"/>
                  </a:cxn>
                  <a:cxn ang="0">
                    <a:pos x="989" y="1400"/>
                  </a:cxn>
                  <a:cxn ang="0">
                    <a:pos x="902" y="1385"/>
                  </a:cxn>
                  <a:cxn ang="0">
                    <a:pos x="811" y="1358"/>
                  </a:cxn>
                  <a:cxn ang="0">
                    <a:pos x="738" y="1315"/>
                  </a:cxn>
                  <a:cxn ang="0">
                    <a:pos x="680" y="1262"/>
                  </a:cxn>
                  <a:cxn ang="0">
                    <a:pos x="627" y="1201"/>
                  </a:cxn>
                  <a:cxn ang="0">
                    <a:pos x="588" y="1094"/>
                  </a:cxn>
                  <a:cxn ang="0">
                    <a:pos x="564" y="988"/>
                  </a:cxn>
                  <a:cxn ang="0">
                    <a:pos x="549" y="881"/>
                  </a:cxn>
                  <a:cxn ang="0">
                    <a:pos x="540" y="773"/>
                  </a:cxn>
                  <a:cxn ang="0">
                    <a:pos x="546" y="666"/>
                  </a:cxn>
                  <a:cxn ang="0">
                    <a:pos x="585" y="550"/>
                  </a:cxn>
                  <a:cxn ang="0">
                    <a:pos x="640" y="431"/>
                  </a:cxn>
                  <a:cxn ang="0">
                    <a:pos x="707" y="317"/>
                  </a:cxn>
                  <a:cxn ang="0">
                    <a:pos x="771" y="213"/>
                  </a:cxn>
                  <a:cxn ang="0">
                    <a:pos x="835" y="107"/>
                  </a:cxn>
                  <a:cxn ang="0">
                    <a:pos x="811" y="0"/>
                  </a:cxn>
                </a:cxnLst>
                <a:rect l="0" t="0" r="r" b="b"/>
                <a:pathLst>
                  <a:path w="1206" h="2047">
                    <a:moveTo>
                      <a:pt x="811" y="0"/>
                    </a:moveTo>
                    <a:lnTo>
                      <a:pt x="642" y="157"/>
                    </a:lnTo>
                    <a:lnTo>
                      <a:pt x="474" y="301"/>
                    </a:lnTo>
                    <a:lnTo>
                      <a:pt x="390" y="393"/>
                    </a:lnTo>
                    <a:lnTo>
                      <a:pt x="368" y="423"/>
                    </a:lnTo>
                    <a:lnTo>
                      <a:pt x="346" y="451"/>
                    </a:lnTo>
                    <a:lnTo>
                      <a:pt x="324" y="480"/>
                    </a:lnTo>
                    <a:lnTo>
                      <a:pt x="302" y="508"/>
                    </a:lnTo>
                    <a:lnTo>
                      <a:pt x="278" y="543"/>
                    </a:lnTo>
                    <a:lnTo>
                      <a:pt x="254" y="577"/>
                    </a:lnTo>
                    <a:lnTo>
                      <a:pt x="231" y="611"/>
                    </a:lnTo>
                    <a:lnTo>
                      <a:pt x="206" y="646"/>
                    </a:lnTo>
                    <a:lnTo>
                      <a:pt x="195" y="669"/>
                    </a:lnTo>
                    <a:lnTo>
                      <a:pt x="183" y="693"/>
                    </a:lnTo>
                    <a:lnTo>
                      <a:pt x="169" y="716"/>
                    </a:lnTo>
                    <a:lnTo>
                      <a:pt x="157" y="740"/>
                    </a:lnTo>
                    <a:lnTo>
                      <a:pt x="144" y="762"/>
                    </a:lnTo>
                    <a:lnTo>
                      <a:pt x="131" y="786"/>
                    </a:lnTo>
                    <a:lnTo>
                      <a:pt x="118" y="809"/>
                    </a:lnTo>
                    <a:lnTo>
                      <a:pt x="107" y="834"/>
                    </a:lnTo>
                    <a:lnTo>
                      <a:pt x="97" y="857"/>
                    </a:lnTo>
                    <a:lnTo>
                      <a:pt x="87" y="883"/>
                    </a:lnTo>
                    <a:lnTo>
                      <a:pt x="77" y="907"/>
                    </a:lnTo>
                    <a:lnTo>
                      <a:pt x="66" y="932"/>
                    </a:lnTo>
                    <a:lnTo>
                      <a:pt x="57" y="958"/>
                    </a:lnTo>
                    <a:lnTo>
                      <a:pt x="47" y="983"/>
                    </a:lnTo>
                    <a:lnTo>
                      <a:pt x="37" y="1008"/>
                    </a:lnTo>
                    <a:lnTo>
                      <a:pt x="27" y="1032"/>
                    </a:lnTo>
                    <a:lnTo>
                      <a:pt x="23" y="1059"/>
                    </a:lnTo>
                    <a:lnTo>
                      <a:pt x="20" y="1085"/>
                    </a:lnTo>
                    <a:lnTo>
                      <a:pt x="16" y="1111"/>
                    </a:lnTo>
                    <a:lnTo>
                      <a:pt x="13" y="1137"/>
                    </a:lnTo>
                    <a:lnTo>
                      <a:pt x="10" y="1163"/>
                    </a:lnTo>
                    <a:lnTo>
                      <a:pt x="7" y="1188"/>
                    </a:lnTo>
                    <a:lnTo>
                      <a:pt x="3" y="1215"/>
                    </a:lnTo>
                    <a:lnTo>
                      <a:pt x="0" y="1242"/>
                    </a:lnTo>
                    <a:lnTo>
                      <a:pt x="1" y="1267"/>
                    </a:lnTo>
                    <a:lnTo>
                      <a:pt x="2" y="1291"/>
                    </a:lnTo>
                    <a:lnTo>
                      <a:pt x="3" y="1315"/>
                    </a:lnTo>
                    <a:lnTo>
                      <a:pt x="4" y="1339"/>
                    </a:lnTo>
                    <a:lnTo>
                      <a:pt x="4" y="1364"/>
                    </a:lnTo>
                    <a:lnTo>
                      <a:pt x="5" y="1388"/>
                    </a:lnTo>
                    <a:lnTo>
                      <a:pt x="6" y="1413"/>
                    </a:lnTo>
                    <a:lnTo>
                      <a:pt x="7" y="1437"/>
                    </a:lnTo>
                    <a:lnTo>
                      <a:pt x="20" y="1475"/>
                    </a:lnTo>
                    <a:lnTo>
                      <a:pt x="31" y="1511"/>
                    </a:lnTo>
                    <a:lnTo>
                      <a:pt x="42" y="1548"/>
                    </a:lnTo>
                    <a:lnTo>
                      <a:pt x="53" y="1586"/>
                    </a:lnTo>
                    <a:lnTo>
                      <a:pt x="66" y="1609"/>
                    </a:lnTo>
                    <a:lnTo>
                      <a:pt x="80" y="1632"/>
                    </a:lnTo>
                    <a:lnTo>
                      <a:pt x="93" y="1653"/>
                    </a:lnTo>
                    <a:lnTo>
                      <a:pt x="107" y="1674"/>
                    </a:lnTo>
                    <a:lnTo>
                      <a:pt x="121" y="1694"/>
                    </a:lnTo>
                    <a:lnTo>
                      <a:pt x="137" y="1712"/>
                    </a:lnTo>
                    <a:lnTo>
                      <a:pt x="152" y="1731"/>
                    </a:lnTo>
                    <a:lnTo>
                      <a:pt x="168" y="1748"/>
                    </a:lnTo>
                    <a:lnTo>
                      <a:pt x="185" y="1765"/>
                    </a:lnTo>
                    <a:lnTo>
                      <a:pt x="201" y="1781"/>
                    </a:lnTo>
                    <a:lnTo>
                      <a:pt x="218" y="1796"/>
                    </a:lnTo>
                    <a:lnTo>
                      <a:pt x="237" y="1810"/>
                    </a:lnTo>
                    <a:lnTo>
                      <a:pt x="255" y="1823"/>
                    </a:lnTo>
                    <a:lnTo>
                      <a:pt x="274" y="1836"/>
                    </a:lnTo>
                    <a:lnTo>
                      <a:pt x="294" y="1847"/>
                    </a:lnTo>
                    <a:lnTo>
                      <a:pt x="313" y="1857"/>
                    </a:lnTo>
                    <a:lnTo>
                      <a:pt x="357" y="1877"/>
                    </a:lnTo>
                    <a:lnTo>
                      <a:pt x="401" y="1897"/>
                    </a:lnTo>
                    <a:lnTo>
                      <a:pt x="445" y="1914"/>
                    </a:lnTo>
                    <a:lnTo>
                      <a:pt x="489" y="1931"/>
                    </a:lnTo>
                    <a:lnTo>
                      <a:pt x="534" y="1949"/>
                    </a:lnTo>
                    <a:lnTo>
                      <a:pt x="580" y="1964"/>
                    </a:lnTo>
                    <a:lnTo>
                      <a:pt x="626" y="1978"/>
                    </a:lnTo>
                    <a:lnTo>
                      <a:pt x="673" y="1992"/>
                    </a:lnTo>
                    <a:lnTo>
                      <a:pt x="706" y="1999"/>
                    </a:lnTo>
                    <a:lnTo>
                      <a:pt x="738" y="2006"/>
                    </a:lnTo>
                    <a:lnTo>
                      <a:pt x="771" y="2012"/>
                    </a:lnTo>
                    <a:lnTo>
                      <a:pt x="803" y="2018"/>
                    </a:lnTo>
                    <a:lnTo>
                      <a:pt x="836" y="2024"/>
                    </a:lnTo>
                    <a:lnTo>
                      <a:pt x="870" y="2029"/>
                    </a:lnTo>
                    <a:lnTo>
                      <a:pt x="902" y="2033"/>
                    </a:lnTo>
                    <a:lnTo>
                      <a:pt x="936" y="2037"/>
                    </a:lnTo>
                    <a:lnTo>
                      <a:pt x="969" y="2041"/>
                    </a:lnTo>
                    <a:lnTo>
                      <a:pt x="1002" y="2043"/>
                    </a:lnTo>
                    <a:lnTo>
                      <a:pt x="1036" y="2045"/>
                    </a:lnTo>
                    <a:lnTo>
                      <a:pt x="1070" y="2046"/>
                    </a:lnTo>
                    <a:lnTo>
                      <a:pt x="1103" y="2047"/>
                    </a:lnTo>
                    <a:lnTo>
                      <a:pt x="1138" y="2047"/>
                    </a:lnTo>
                    <a:lnTo>
                      <a:pt x="1171" y="2046"/>
                    </a:lnTo>
                    <a:lnTo>
                      <a:pt x="1206" y="2045"/>
                    </a:lnTo>
                    <a:lnTo>
                      <a:pt x="1017" y="1402"/>
                    </a:lnTo>
                    <a:lnTo>
                      <a:pt x="989" y="1400"/>
                    </a:lnTo>
                    <a:lnTo>
                      <a:pt x="960" y="1397"/>
                    </a:lnTo>
                    <a:lnTo>
                      <a:pt x="931" y="1392"/>
                    </a:lnTo>
                    <a:lnTo>
                      <a:pt x="902" y="1385"/>
                    </a:lnTo>
                    <a:lnTo>
                      <a:pt x="872" y="1378"/>
                    </a:lnTo>
                    <a:lnTo>
                      <a:pt x="842" y="1368"/>
                    </a:lnTo>
                    <a:lnTo>
                      <a:pt x="811" y="1358"/>
                    </a:lnTo>
                    <a:lnTo>
                      <a:pt x="780" y="1345"/>
                    </a:lnTo>
                    <a:lnTo>
                      <a:pt x="759" y="1330"/>
                    </a:lnTo>
                    <a:lnTo>
                      <a:pt x="738" y="1315"/>
                    </a:lnTo>
                    <a:lnTo>
                      <a:pt x="719" y="1298"/>
                    </a:lnTo>
                    <a:lnTo>
                      <a:pt x="699" y="1280"/>
                    </a:lnTo>
                    <a:lnTo>
                      <a:pt x="680" y="1262"/>
                    </a:lnTo>
                    <a:lnTo>
                      <a:pt x="662" y="1242"/>
                    </a:lnTo>
                    <a:lnTo>
                      <a:pt x="644" y="1222"/>
                    </a:lnTo>
                    <a:lnTo>
                      <a:pt x="627" y="1201"/>
                    </a:lnTo>
                    <a:lnTo>
                      <a:pt x="613" y="1165"/>
                    </a:lnTo>
                    <a:lnTo>
                      <a:pt x="600" y="1129"/>
                    </a:lnTo>
                    <a:lnTo>
                      <a:pt x="588" y="1094"/>
                    </a:lnTo>
                    <a:lnTo>
                      <a:pt x="579" y="1059"/>
                    </a:lnTo>
                    <a:lnTo>
                      <a:pt x="571" y="1023"/>
                    </a:lnTo>
                    <a:lnTo>
                      <a:pt x="564" y="988"/>
                    </a:lnTo>
                    <a:lnTo>
                      <a:pt x="558" y="953"/>
                    </a:lnTo>
                    <a:lnTo>
                      <a:pt x="554" y="917"/>
                    </a:lnTo>
                    <a:lnTo>
                      <a:pt x="549" y="881"/>
                    </a:lnTo>
                    <a:lnTo>
                      <a:pt x="545" y="846"/>
                    </a:lnTo>
                    <a:lnTo>
                      <a:pt x="541" y="810"/>
                    </a:lnTo>
                    <a:lnTo>
                      <a:pt x="540" y="773"/>
                    </a:lnTo>
                    <a:lnTo>
                      <a:pt x="541" y="738"/>
                    </a:lnTo>
                    <a:lnTo>
                      <a:pt x="542" y="702"/>
                    </a:lnTo>
                    <a:lnTo>
                      <a:pt x="546" y="666"/>
                    </a:lnTo>
                    <a:lnTo>
                      <a:pt x="551" y="631"/>
                    </a:lnTo>
                    <a:lnTo>
                      <a:pt x="568" y="590"/>
                    </a:lnTo>
                    <a:lnTo>
                      <a:pt x="585" y="550"/>
                    </a:lnTo>
                    <a:lnTo>
                      <a:pt x="603" y="509"/>
                    </a:lnTo>
                    <a:lnTo>
                      <a:pt x="621" y="470"/>
                    </a:lnTo>
                    <a:lnTo>
                      <a:pt x="640" y="431"/>
                    </a:lnTo>
                    <a:lnTo>
                      <a:pt x="661" y="392"/>
                    </a:lnTo>
                    <a:lnTo>
                      <a:pt x="683" y="354"/>
                    </a:lnTo>
                    <a:lnTo>
                      <a:pt x="707" y="317"/>
                    </a:lnTo>
                    <a:lnTo>
                      <a:pt x="727" y="284"/>
                    </a:lnTo>
                    <a:lnTo>
                      <a:pt x="748" y="248"/>
                    </a:lnTo>
                    <a:lnTo>
                      <a:pt x="771" y="213"/>
                    </a:lnTo>
                    <a:lnTo>
                      <a:pt x="792" y="176"/>
                    </a:lnTo>
                    <a:lnTo>
                      <a:pt x="814" y="140"/>
                    </a:lnTo>
                    <a:lnTo>
                      <a:pt x="835" y="107"/>
                    </a:lnTo>
                    <a:lnTo>
                      <a:pt x="855" y="74"/>
                    </a:lnTo>
                    <a:lnTo>
                      <a:pt x="875" y="46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6065542" y="4429265"/>
                <a:ext cx="607696" cy="739430"/>
              </a:xfrm>
              <a:custGeom>
                <a:avLst/>
                <a:gdLst/>
                <a:ahLst/>
                <a:cxnLst>
                  <a:cxn ang="0">
                    <a:pos x="474" y="301"/>
                  </a:cxn>
                  <a:cxn ang="0">
                    <a:pos x="346" y="451"/>
                  </a:cxn>
                  <a:cxn ang="0">
                    <a:pos x="278" y="543"/>
                  </a:cxn>
                  <a:cxn ang="0">
                    <a:pos x="206" y="646"/>
                  </a:cxn>
                  <a:cxn ang="0">
                    <a:pos x="169" y="716"/>
                  </a:cxn>
                  <a:cxn ang="0">
                    <a:pos x="131" y="786"/>
                  </a:cxn>
                  <a:cxn ang="0">
                    <a:pos x="97" y="857"/>
                  </a:cxn>
                  <a:cxn ang="0">
                    <a:pos x="66" y="932"/>
                  </a:cxn>
                  <a:cxn ang="0">
                    <a:pos x="37" y="1008"/>
                  </a:cxn>
                  <a:cxn ang="0">
                    <a:pos x="20" y="1085"/>
                  </a:cxn>
                  <a:cxn ang="0">
                    <a:pos x="10" y="1163"/>
                  </a:cxn>
                  <a:cxn ang="0">
                    <a:pos x="0" y="1242"/>
                  </a:cxn>
                  <a:cxn ang="0">
                    <a:pos x="3" y="1315"/>
                  </a:cxn>
                  <a:cxn ang="0">
                    <a:pos x="5" y="1388"/>
                  </a:cxn>
                  <a:cxn ang="0">
                    <a:pos x="20" y="1475"/>
                  </a:cxn>
                  <a:cxn ang="0">
                    <a:pos x="53" y="1586"/>
                  </a:cxn>
                  <a:cxn ang="0">
                    <a:pos x="93" y="1653"/>
                  </a:cxn>
                  <a:cxn ang="0">
                    <a:pos x="137" y="1712"/>
                  </a:cxn>
                  <a:cxn ang="0">
                    <a:pos x="185" y="1765"/>
                  </a:cxn>
                  <a:cxn ang="0">
                    <a:pos x="237" y="1810"/>
                  </a:cxn>
                  <a:cxn ang="0">
                    <a:pos x="294" y="1847"/>
                  </a:cxn>
                  <a:cxn ang="0">
                    <a:pos x="401" y="1897"/>
                  </a:cxn>
                  <a:cxn ang="0">
                    <a:pos x="534" y="1949"/>
                  </a:cxn>
                  <a:cxn ang="0">
                    <a:pos x="673" y="1992"/>
                  </a:cxn>
                  <a:cxn ang="0">
                    <a:pos x="771" y="2012"/>
                  </a:cxn>
                  <a:cxn ang="0">
                    <a:pos x="870" y="2029"/>
                  </a:cxn>
                  <a:cxn ang="0">
                    <a:pos x="969" y="2041"/>
                  </a:cxn>
                  <a:cxn ang="0">
                    <a:pos x="1070" y="2046"/>
                  </a:cxn>
                  <a:cxn ang="0">
                    <a:pos x="1171" y="2046"/>
                  </a:cxn>
                  <a:cxn ang="0">
                    <a:pos x="989" y="1400"/>
                  </a:cxn>
                  <a:cxn ang="0">
                    <a:pos x="902" y="1385"/>
                  </a:cxn>
                  <a:cxn ang="0">
                    <a:pos x="811" y="1358"/>
                  </a:cxn>
                  <a:cxn ang="0">
                    <a:pos x="738" y="1315"/>
                  </a:cxn>
                  <a:cxn ang="0">
                    <a:pos x="680" y="1262"/>
                  </a:cxn>
                  <a:cxn ang="0">
                    <a:pos x="627" y="1201"/>
                  </a:cxn>
                  <a:cxn ang="0">
                    <a:pos x="588" y="1094"/>
                  </a:cxn>
                  <a:cxn ang="0">
                    <a:pos x="564" y="988"/>
                  </a:cxn>
                  <a:cxn ang="0">
                    <a:pos x="549" y="881"/>
                  </a:cxn>
                  <a:cxn ang="0">
                    <a:pos x="540" y="773"/>
                  </a:cxn>
                  <a:cxn ang="0">
                    <a:pos x="546" y="666"/>
                  </a:cxn>
                  <a:cxn ang="0">
                    <a:pos x="585" y="550"/>
                  </a:cxn>
                  <a:cxn ang="0">
                    <a:pos x="640" y="431"/>
                  </a:cxn>
                  <a:cxn ang="0">
                    <a:pos x="707" y="317"/>
                  </a:cxn>
                  <a:cxn ang="0">
                    <a:pos x="771" y="213"/>
                  </a:cxn>
                  <a:cxn ang="0">
                    <a:pos x="835" y="107"/>
                  </a:cxn>
                  <a:cxn ang="0">
                    <a:pos x="811" y="0"/>
                  </a:cxn>
                </a:cxnLst>
                <a:rect l="0" t="0" r="r" b="b"/>
                <a:pathLst>
                  <a:path w="1206" h="2047">
                    <a:moveTo>
                      <a:pt x="811" y="0"/>
                    </a:moveTo>
                    <a:lnTo>
                      <a:pt x="642" y="157"/>
                    </a:lnTo>
                    <a:lnTo>
                      <a:pt x="474" y="301"/>
                    </a:lnTo>
                    <a:lnTo>
                      <a:pt x="390" y="393"/>
                    </a:lnTo>
                    <a:lnTo>
                      <a:pt x="368" y="423"/>
                    </a:lnTo>
                    <a:lnTo>
                      <a:pt x="346" y="451"/>
                    </a:lnTo>
                    <a:lnTo>
                      <a:pt x="324" y="480"/>
                    </a:lnTo>
                    <a:lnTo>
                      <a:pt x="302" y="508"/>
                    </a:lnTo>
                    <a:lnTo>
                      <a:pt x="278" y="543"/>
                    </a:lnTo>
                    <a:lnTo>
                      <a:pt x="254" y="577"/>
                    </a:lnTo>
                    <a:lnTo>
                      <a:pt x="231" y="611"/>
                    </a:lnTo>
                    <a:lnTo>
                      <a:pt x="206" y="646"/>
                    </a:lnTo>
                    <a:lnTo>
                      <a:pt x="195" y="669"/>
                    </a:lnTo>
                    <a:lnTo>
                      <a:pt x="183" y="693"/>
                    </a:lnTo>
                    <a:lnTo>
                      <a:pt x="169" y="716"/>
                    </a:lnTo>
                    <a:lnTo>
                      <a:pt x="157" y="740"/>
                    </a:lnTo>
                    <a:lnTo>
                      <a:pt x="144" y="762"/>
                    </a:lnTo>
                    <a:lnTo>
                      <a:pt x="131" y="786"/>
                    </a:lnTo>
                    <a:lnTo>
                      <a:pt x="118" y="809"/>
                    </a:lnTo>
                    <a:lnTo>
                      <a:pt x="107" y="834"/>
                    </a:lnTo>
                    <a:lnTo>
                      <a:pt x="97" y="857"/>
                    </a:lnTo>
                    <a:lnTo>
                      <a:pt x="87" y="883"/>
                    </a:lnTo>
                    <a:lnTo>
                      <a:pt x="77" y="907"/>
                    </a:lnTo>
                    <a:lnTo>
                      <a:pt x="66" y="932"/>
                    </a:lnTo>
                    <a:lnTo>
                      <a:pt x="57" y="958"/>
                    </a:lnTo>
                    <a:lnTo>
                      <a:pt x="47" y="983"/>
                    </a:lnTo>
                    <a:lnTo>
                      <a:pt x="37" y="1008"/>
                    </a:lnTo>
                    <a:lnTo>
                      <a:pt x="27" y="1032"/>
                    </a:lnTo>
                    <a:lnTo>
                      <a:pt x="23" y="1059"/>
                    </a:lnTo>
                    <a:lnTo>
                      <a:pt x="20" y="1085"/>
                    </a:lnTo>
                    <a:lnTo>
                      <a:pt x="16" y="1111"/>
                    </a:lnTo>
                    <a:lnTo>
                      <a:pt x="13" y="1137"/>
                    </a:lnTo>
                    <a:lnTo>
                      <a:pt x="10" y="1163"/>
                    </a:lnTo>
                    <a:lnTo>
                      <a:pt x="7" y="1188"/>
                    </a:lnTo>
                    <a:lnTo>
                      <a:pt x="3" y="1215"/>
                    </a:lnTo>
                    <a:lnTo>
                      <a:pt x="0" y="1242"/>
                    </a:lnTo>
                    <a:lnTo>
                      <a:pt x="1" y="1267"/>
                    </a:lnTo>
                    <a:lnTo>
                      <a:pt x="2" y="1291"/>
                    </a:lnTo>
                    <a:lnTo>
                      <a:pt x="3" y="1315"/>
                    </a:lnTo>
                    <a:lnTo>
                      <a:pt x="4" y="1339"/>
                    </a:lnTo>
                    <a:lnTo>
                      <a:pt x="4" y="1364"/>
                    </a:lnTo>
                    <a:lnTo>
                      <a:pt x="5" y="1388"/>
                    </a:lnTo>
                    <a:lnTo>
                      <a:pt x="6" y="1413"/>
                    </a:lnTo>
                    <a:lnTo>
                      <a:pt x="7" y="1437"/>
                    </a:lnTo>
                    <a:lnTo>
                      <a:pt x="20" y="1475"/>
                    </a:lnTo>
                    <a:lnTo>
                      <a:pt x="31" y="1511"/>
                    </a:lnTo>
                    <a:lnTo>
                      <a:pt x="42" y="1548"/>
                    </a:lnTo>
                    <a:lnTo>
                      <a:pt x="53" y="1586"/>
                    </a:lnTo>
                    <a:lnTo>
                      <a:pt x="66" y="1609"/>
                    </a:lnTo>
                    <a:lnTo>
                      <a:pt x="80" y="1632"/>
                    </a:lnTo>
                    <a:lnTo>
                      <a:pt x="93" y="1653"/>
                    </a:lnTo>
                    <a:lnTo>
                      <a:pt x="107" y="1674"/>
                    </a:lnTo>
                    <a:lnTo>
                      <a:pt x="121" y="1694"/>
                    </a:lnTo>
                    <a:lnTo>
                      <a:pt x="137" y="1712"/>
                    </a:lnTo>
                    <a:lnTo>
                      <a:pt x="152" y="1731"/>
                    </a:lnTo>
                    <a:lnTo>
                      <a:pt x="168" y="1748"/>
                    </a:lnTo>
                    <a:lnTo>
                      <a:pt x="185" y="1765"/>
                    </a:lnTo>
                    <a:lnTo>
                      <a:pt x="201" y="1781"/>
                    </a:lnTo>
                    <a:lnTo>
                      <a:pt x="218" y="1796"/>
                    </a:lnTo>
                    <a:lnTo>
                      <a:pt x="237" y="1810"/>
                    </a:lnTo>
                    <a:lnTo>
                      <a:pt x="255" y="1823"/>
                    </a:lnTo>
                    <a:lnTo>
                      <a:pt x="274" y="1836"/>
                    </a:lnTo>
                    <a:lnTo>
                      <a:pt x="294" y="1847"/>
                    </a:lnTo>
                    <a:lnTo>
                      <a:pt x="313" y="1857"/>
                    </a:lnTo>
                    <a:lnTo>
                      <a:pt x="357" y="1877"/>
                    </a:lnTo>
                    <a:lnTo>
                      <a:pt x="401" y="1897"/>
                    </a:lnTo>
                    <a:lnTo>
                      <a:pt x="445" y="1914"/>
                    </a:lnTo>
                    <a:lnTo>
                      <a:pt x="489" y="1931"/>
                    </a:lnTo>
                    <a:lnTo>
                      <a:pt x="534" y="1949"/>
                    </a:lnTo>
                    <a:lnTo>
                      <a:pt x="580" y="1964"/>
                    </a:lnTo>
                    <a:lnTo>
                      <a:pt x="626" y="1978"/>
                    </a:lnTo>
                    <a:lnTo>
                      <a:pt x="673" y="1992"/>
                    </a:lnTo>
                    <a:lnTo>
                      <a:pt x="706" y="1999"/>
                    </a:lnTo>
                    <a:lnTo>
                      <a:pt x="738" y="2006"/>
                    </a:lnTo>
                    <a:lnTo>
                      <a:pt x="771" y="2012"/>
                    </a:lnTo>
                    <a:lnTo>
                      <a:pt x="803" y="2018"/>
                    </a:lnTo>
                    <a:lnTo>
                      <a:pt x="836" y="2024"/>
                    </a:lnTo>
                    <a:lnTo>
                      <a:pt x="870" y="2029"/>
                    </a:lnTo>
                    <a:lnTo>
                      <a:pt x="902" y="2033"/>
                    </a:lnTo>
                    <a:lnTo>
                      <a:pt x="936" y="2037"/>
                    </a:lnTo>
                    <a:lnTo>
                      <a:pt x="969" y="2041"/>
                    </a:lnTo>
                    <a:lnTo>
                      <a:pt x="1002" y="2043"/>
                    </a:lnTo>
                    <a:lnTo>
                      <a:pt x="1036" y="2045"/>
                    </a:lnTo>
                    <a:lnTo>
                      <a:pt x="1070" y="2046"/>
                    </a:lnTo>
                    <a:lnTo>
                      <a:pt x="1103" y="2047"/>
                    </a:lnTo>
                    <a:lnTo>
                      <a:pt x="1138" y="2047"/>
                    </a:lnTo>
                    <a:lnTo>
                      <a:pt x="1171" y="2046"/>
                    </a:lnTo>
                    <a:lnTo>
                      <a:pt x="1206" y="2045"/>
                    </a:lnTo>
                    <a:lnTo>
                      <a:pt x="1017" y="1402"/>
                    </a:lnTo>
                    <a:lnTo>
                      <a:pt x="989" y="1400"/>
                    </a:lnTo>
                    <a:lnTo>
                      <a:pt x="960" y="1397"/>
                    </a:lnTo>
                    <a:lnTo>
                      <a:pt x="931" y="1392"/>
                    </a:lnTo>
                    <a:lnTo>
                      <a:pt x="902" y="1385"/>
                    </a:lnTo>
                    <a:lnTo>
                      <a:pt x="872" y="1378"/>
                    </a:lnTo>
                    <a:lnTo>
                      <a:pt x="842" y="1368"/>
                    </a:lnTo>
                    <a:lnTo>
                      <a:pt x="811" y="1358"/>
                    </a:lnTo>
                    <a:lnTo>
                      <a:pt x="780" y="1345"/>
                    </a:lnTo>
                    <a:lnTo>
                      <a:pt x="759" y="1330"/>
                    </a:lnTo>
                    <a:lnTo>
                      <a:pt x="738" y="1315"/>
                    </a:lnTo>
                    <a:lnTo>
                      <a:pt x="719" y="1298"/>
                    </a:lnTo>
                    <a:lnTo>
                      <a:pt x="699" y="1280"/>
                    </a:lnTo>
                    <a:lnTo>
                      <a:pt x="680" y="1262"/>
                    </a:lnTo>
                    <a:lnTo>
                      <a:pt x="662" y="1242"/>
                    </a:lnTo>
                    <a:lnTo>
                      <a:pt x="644" y="1222"/>
                    </a:lnTo>
                    <a:lnTo>
                      <a:pt x="627" y="1201"/>
                    </a:lnTo>
                    <a:lnTo>
                      <a:pt x="613" y="1165"/>
                    </a:lnTo>
                    <a:lnTo>
                      <a:pt x="600" y="1129"/>
                    </a:lnTo>
                    <a:lnTo>
                      <a:pt x="588" y="1094"/>
                    </a:lnTo>
                    <a:lnTo>
                      <a:pt x="579" y="1059"/>
                    </a:lnTo>
                    <a:lnTo>
                      <a:pt x="571" y="1023"/>
                    </a:lnTo>
                    <a:lnTo>
                      <a:pt x="564" y="988"/>
                    </a:lnTo>
                    <a:lnTo>
                      <a:pt x="558" y="953"/>
                    </a:lnTo>
                    <a:lnTo>
                      <a:pt x="554" y="917"/>
                    </a:lnTo>
                    <a:lnTo>
                      <a:pt x="549" y="881"/>
                    </a:lnTo>
                    <a:lnTo>
                      <a:pt x="545" y="846"/>
                    </a:lnTo>
                    <a:lnTo>
                      <a:pt x="541" y="810"/>
                    </a:lnTo>
                    <a:lnTo>
                      <a:pt x="540" y="773"/>
                    </a:lnTo>
                    <a:lnTo>
                      <a:pt x="541" y="738"/>
                    </a:lnTo>
                    <a:lnTo>
                      <a:pt x="542" y="702"/>
                    </a:lnTo>
                    <a:lnTo>
                      <a:pt x="546" y="666"/>
                    </a:lnTo>
                    <a:lnTo>
                      <a:pt x="551" y="631"/>
                    </a:lnTo>
                    <a:lnTo>
                      <a:pt x="568" y="590"/>
                    </a:lnTo>
                    <a:lnTo>
                      <a:pt x="585" y="550"/>
                    </a:lnTo>
                    <a:lnTo>
                      <a:pt x="603" y="509"/>
                    </a:lnTo>
                    <a:lnTo>
                      <a:pt x="621" y="470"/>
                    </a:lnTo>
                    <a:lnTo>
                      <a:pt x="640" y="431"/>
                    </a:lnTo>
                    <a:lnTo>
                      <a:pt x="661" y="392"/>
                    </a:lnTo>
                    <a:lnTo>
                      <a:pt x="683" y="354"/>
                    </a:lnTo>
                    <a:lnTo>
                      <a:pt x="707" y="317"/>
                    </a:lnTo>
                    <a:lnTo>
                      <a:pt x="727" y="284"/>
                    </a:lnTo>
                    <a:lnTo>
                      <a:pt x="748" y="248"/>
                    </a:lnTo>
                    <a:lnTo>
                      <a:pt x="771" y="213"/>
                    </a:lnTo>
                    <a:lnTo>
                      <a:pt x="792" y="176"/>
                    </a:lnTo>
                    <a:lnTo>
                      <a:pt x="814" y="140"/>
                    </a:lnTo>
                    <a:lnTo>
                      <a:pt x="835" y="107"/>
                    </a:lnTo>
                    <a:lnTo>
                      <a:pt x="855" y="74"/>
                    </a:lnTo>
                    <a:lnTo>
                      <a:pt x="875" y="46"/>
                    </a:lnTo>
                    <a:lnTo>
                      <a:pt x="8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6328575" y="4044653"/>
                <a:ext cx="459552" cy="406280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67" y="803"/>
                  </a:cxn>
                  <a:cxn ang="0">
                    <a:pos x="252" y="785"/>
                  </a:cxn>
                  <a:cxn ang="0">
                    <a:pos x="287" y="1126"/>
                  </a:cxn>
                  <a:cxn ang="0">
                    <a:pos x="912" y="1068"/>
                  </a:cxn>
                  <a:cxn ang="0">
                    <a:pos x="821" y="0"/>
                  </a:cxn>
                  <a:cxn ang="0">
                    <a:pos x="0" y="66"/>
                  </a:cxn>
                </a:cxnLst>
                <a:rect l="0" t="0" r="r" b="b"/>
                <a:pathLst>
                  <a:path w="912" h="1126">
                    <a:moveTo>
                      <a:pt x="0" y="66"/>
                    </a:moveTo>
                    <a:lnTo>
                      <a:pt x="67" y="803"/>
                    </a:lnTo>
                    <a:lnTo>
                      <a:pt x="252" y="785"/>
                    </a:lnTo>
                    <a:lnTo>
                      <a:pt x="287" y="1126"/>
                    </a:lnTo>
                    <a:lnTo>
                      <a:pt x="912" y="1068"/>
                    </a:lnTo>
                    <a:lnTo>
                      <a:pt x="821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6328575" y="4044653"/>
                <a:ext cx="459552" cy="406280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67" y="803"/>
                  </a:cxn>
                  <a:cxn ang="0">
                    <a:pos x="252" y="785"/>
                  </a:cxn>
                  <a:cxn ang="0">
                    <a:pos x="287" y="1126"/>
                  </a:cxn>
                  <a:cxn ang="0">
                    <a:pos x="912" y="1068"/>
                  </a:cxn>
                  <a:cxn ang="0">
                    <a:pos x="821" y="0"/>
                  </a:cxn>
                  <a:cxn ang="0">
                    <a:pos x="0" y="66"/>
                  </a:cxn>
                </a:cxnLst>
                <a:rect l="0" t="0" r="r" b="b"/>
                <a:pathLst>
                  <a:path w="912" h="1126">
                    <a:moveTo>
                      <a:pt x="0" y="66"/>
                    </a:moveTo>
                    <a:lnTo>
                      <a:pt x="67" y="803"/>
                    </a:lnTo>
                    <a:lnTo>
                      <a:pt x="252" y="785"/>
                    </a:lnTo>
                    <a:lnTo>
                      <a:pt x="287" y="1126"/>
                    </a:lnTo>
                    <a:lnTo>
                      <a:pt x="912" y="1068"/>
                    </a:lnTo>
                    <a:lnTo>
                      <a:pt x="821" y="0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V="1">
                <a:off x="6360320" y="4308736"/>
                <a:ext cx="412689" cy="25731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flipV="1">
                <a:off x="6352762" y="4228834"/>
                <a:ext cx="414201" cy="27085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2053537" y="5760511"/>
                <a:ext cx="1370568" cy="346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2100" u="none" dirty="0">
                    <a:solidFill>
                      <a:srgbClr val="1F1A17"/>
                    </a:solidFill>
                    <a:latin typeface="Times New Roman" pitchFamily="18" charset="0"/>
                  </a:rPr>
                  <a:t>Beam Dump</a:t>
                </a:r>
                <a:endParaRPr kumimoji="0" lang="en-US" sz="2400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7076858" y="4683868"/>
                <a:ext cx="582467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1800" u="none" dirty="0">
                    <a:solidFill>
                      <a:srgbClr val="1F1A17"/>
                    </a:solidFill>
                    <a:latin typeface="Times New Roman" pitchFamily="18" charset="0"/>
                  </a:rPr>
                  <a:t>Target</a:t>
                </a:r>
                <a:endParaRPr kumimoji="0" lang="en-US" sz="2400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4599210" y="4987224"/>
                <a:ext cx="474489" cy="32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 err="1">
                    <a:solidFill>
                      <a:schemeClr val="tx1"/>
                    </a:solidFill>
                    <a:latin typeface="Times New Roman" pitchFamily="18" charset="0"/>
                  </a:rPr>
                  <a:t>Enge</a:t>
                </a:r>
                <a:endParaRPr kumimoji="0" lang="en-US" u="none" dirty="0">
                  <a:solidFill>
                    <a:schemeClr val="tx1"/>
                  </a:solidFill>
                  <a:latin typeface="MS P????" charset="-128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4599210" y="5259432"/>
                <a:ext cx="923330" cy="32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chemeClr val="tx1"/>
                    </a:solidFill>
                    <a:latin typeface="Times New Roman" pitchFamily="18" charset="0"/>
                  </a:rPr>
                  <a:t>Split-Pole</a:t>
                </a:r>
                <a:endParaRPr kumimoji="0" lang="en-US" u="none" dirty="0">
                  <a:solidFill>
                    <a:schemeClr val="tx1"/>
                  </a:solidFill>
                  <a:latin typeface="MS P????" charset="-128"/>
                </a:endParaRP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7254668" y="3652638"/>
                <a:ext cx="1378583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rgbClr val="1F1A17"/>
                    </a:solidFill>
                    <a:latin typeface="Times New Roman" pitchFamily="18" charset="0"/>
                  </a:rPr>
                  <a:t>Electron Beam</a:t>
                </a:r>
                <a:endParaRPr kumimoji="0" lang="en-US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7216254" y="3881238"/>
                <a:ext cx="1013098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rgbClr val="1F1A17"/>
                    </a:solidFill>
                    <a:latin typeface="Times New Roman" pitchFamily="18" charset="0"/>
                  </a:rPr>
                  <a:t>1.864 </a:t>
                </a:r>
                <a:r>
                  <a:rPr kumimoji="0" lang="en-US" u="none" dirty="0" err="1">
                    <a:solidFill>
                      <a:srgbClr val="1F1A17"/>
                    </a:solidFill>
                    <a:latin typeface="Times New Roman" pitchFamily="18" charset="0"/>
                  </a:rPr>
                  <a:t>GeV</a:t>
                </a:r>
                <a:endParaRPr kumimoji="0" lang="en-US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6313458" y="5334000"/>
                <a:ext cx="65" cy="396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endParaRPr kumimoji="0" lang="en-US" sz="2400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6313458" y="5573622"/>
                <a:ext cx="1976503" cy="32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chemeClr val="tx1"/>
                    </a:solidFill>
                    <a:latin typeface="Times New Roman" pitchFamily="18" charset="0"/>
                  </a:rPr>
                  <a:t>(</a:t>
                </a:r>
                <a:r>
                  <a:rPr kumimoji="0"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kumimoji="0" lang="en-US" u="none" dirty="0">
                    <a:solidFill>
                      <a:schemeClr val="tx1"/>
                    </a:solidFill>
                    <a:latin typeface="Times New Roman" pitchFamily="18" charset="0"/>
                  </a:rPr>
                  <a:t>SSD + </a:t>
                </a:r>
                <a:r>
                  <a:rPr kumimoji="0" lang="en-US" u="none" dirty="0" err="1">
                    <a:solidFill>
                      <a:schemeClr val="tx1"/>
                    </a:solidFill>
                    <a:latin typeface="Times New Roman" pitchFamily="18" charset="0"/>
                  </a:rPr>
                  <a:t>Hodoscope</a:t>
                </a:r>
                <a:r>
                  <a:rPr kumimoji="0" lang="en-US" u="none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kumimoji="0" lang="en-US" dirty="0">
                    <a:solidFill>
                      <a:schemeClr val="tx1"/>
                    </a:solidFill>
                    <a:latin typeface="Times New Roman" pitchFamily="18" charset="0"/>
                  </a:rPr>
                  <a:t>)</a:t>
                </a:r>
                <a:endParaRPr kumimoji="0" lang="en-US" dirty="0">
                  <a:solidFill>
                    <a:schemeClr val="tx1"/>
                  </a:solidFill>
                  <a:latin typeface="MS P????" charset="-128"/>
                </a:endParaRPr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6498795" y="3347838"/>
                <a:ext cx="679673" cy="396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en-US" u="none" dirty="0" smtClean="0">
                    <a:solidFill>
                      <a:srgbClr val="1F1A17"/>
                    </a:solidFill>
                    <a:latin typeface="Times New Roman" pitchFamily="18" charset="0"/>
                  </a:rPr>
                  <a:t>Splitter</a:t>
                </a:r>
                <a:endParaRPr kumimoji="0" lang="en-US" sz="2400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6328575" y="4036528"/>
                <a:ext cx="435365" cy="219391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50" y="609"/>
                  </a:cxn>
                  <a:cxn ang="0">
                    <a:pos x="865" y="533"/>
                  </a:cxn>
                  <a:cxn ang="0">
                    <a:pos x="820" y="0"/>
                  </a:cxn>
                  <a:cxn ang="0">
                    <a:pos x="0" y="78"/>
                  </a:cxn>
                </a:cxnLst>
                <a:rect l="0" t="0" r="r" b="b"/>
                <a:pathLst>
                  <a:path w="865" h="609">
                    <a:moveTo>
                      <a:pt x="0" y="78"/>
                    </a:moveTo>
                    <a:lnTo>
                      <a:pt x="50" y="609"/>
                    </a:lnTo>
                    <a:lnTo>
                      <a:pt x="865" y="533"/>
                    </a:lnTo>
                    <a:lnTo>
                      <a:pt x="82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6328575" y="4036528"/>
                <a:ext cx="435365" cy="219391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50" y="609"/>
                  </a:cxn>
                  <a:cxn ang="0">
                    <a:pos x="865" y="533"/>
                  </a:cxn>
                  <a:cxn ang="0">
                    <a:pos x="820" y="0"/>
                  </a:cxn>
                  <a:cxn ang="0">
                    <a:pos x="0" y="78"/>
                  </a:cxn>
                </a:cxnLst>
                <a:rect l="0" t="0" r="r" b="b"/>
                <a:pathLst>
                  <a:path w="865" h="609">
                    <a:moveTo>
                      <a:pt x="0" y="78"/>
                    </a:moveTo>
                    <a:lnTo>
                      <a:pt x="50" y="609"/>
                    </a:lnTo>
                    <a:lnTo>
                      <a:pt x="865" y="533"/>
                    </a:lnTo>
                    <a:lnTo>
                      <a:pt x="820" y="0"/>
                    </a:lnTo>
                    <a:lnTo>
                      <a:pt x="0" y="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6351250" y="4327695"/>
                <a:ext cx="128493" cy="8938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0" y="249"/>
                  </a:cxn>
                  <a:cxn ang="0">
                    <a:pos x="256" y="222"/>
                  </a:cxn>
                  <a:cxn ang="0">
                    <a:pos x="235" y="0"/>
                  </a:cxn>
                  <a:cxn ang="0">
                    <a:pos x="0" y="23"/>
                  </a:cxn>
                </a:cxnLst>
                <a:rect l="0" t="0" r="r" b="b"/>
                <a:pathLst>
                  <a:path w="256" h="249">
                    <a:moveTo>
                      <a:pt x="0" y="23"/>
                    </a:moveTo>
                    <a:lnTo>
                      <a:pt x="20" y="249"/>
                    </a:lnTo>
                    <a:lnTo>
                      <a:pt x="256" y="222"/>
                    </a:lnTo>
                    <a:lnTo>
                      <a:pt x="23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6351250" y="4327695"/>
                <a:ext cx="128493" cy="8938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0" y="249"/>
                  </a:cxn>
                  <a:cxn ang="0">
                    <a:pos x="256" y="222"/>
                  </a:cxn>
                  <a:cxn ang="0">
                    <a:pos x="235" y="0"/>
                  </a:cxn>
                  <a:cxn ang="0">
                    <a:pos x="0" y="23"/>
                  </a:cxn>
                </a:cxnLst>
                <a:rect l="0" t="0" r="r" b="b"/>
                <a:pathLst>
                  <a:path w="256" h="249">
                    <a:moveTo>
                      <a:pt x="0" y="23"/>
                    </a:moveTo>
                    <a:lnTo>
                      <a:pt x="20" y="249"/>
                    </a:lnTo>
                    <a:lnTo>
                      <a:pt x="256" y="222"/>
                    </a:lnTo>
                    <a:lnTo>
                      <a:pt x="235" y="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6455557" y="4307381"/>
                <a:ext cx="331058" cy="143552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29" y="396"/>
                  </a:cxn>
                  <a:cxn ang="0">
                    <a:pos x="659" y="339"/>
                  </a:cxn>
                  <a:cxn ang="0">
                    <a:pos x="630" y="0"/>
                  </a:cxn>
                  <a:cxn ang="0">
                    <a:pos x="0" y="60"/>
                  </a:cxn>
                </a:cxnLst>
                <a:rect l="0" t="0" r="r" b="b"/>
                <a:pathLst>
                  <a:path w="659" h="396">
                    <a:moveTo>
                      <a:pt x="0" y="60"/>
                    </a:moveTo>
                    <a:lnTo>
                      <a:pt x="29" y="396"/>
                    </a:lnTo>
                    <a:lnTo>
                      <a:pt x="659" y="339"/>
                    </a:lnTo>
                    <a:lnTo>
                      <a:pt x="63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6455557" y="4307381"/>
                <a:ext cx="331058" cy="143552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29" y="396"/>
                  </a:cxn>
                  <a:cxn ang="0">
                    <a:pos x="659" y="339"/>
                  </a:cxn>
                  <a:cxn ang="0">
                    <a:pos x="630" y="0"/>
                  </a:cxn>
                  <a:cxn ang="0">
                    <a:pos x="0" y="60"/>
                  </a:cxn>
                </a:cxnLst>
                <a:rect l="0" t="0" r="r" b="b"/>
                <a:pathLst>
                  <a:path w="659" h="396">
                    <a:moveTo>
                      <a:pt x="0" y="60"/>
                    </a:moveTo>
                    <a:lnTo>
                      <a:pt x="29" y="396"/>
                    </a:lnTo>
                    <a:lnTo>
                      <a:pt x="659" y="339"/>
                    </a:lnTo>
                    <a:lnTo>
                      <a:pt x="630" y="0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6701961" y="4295193"/>
                <a:ext cx="68026" cy="130010"/>
              </a:xfrm>
              <a:custGeom>
                <a:avLst/>
                <a:gdLst/>
                <a:ahLst/>
                <a:cxnLst>
                  <a:cxn ang="0">
                    <a:pos x="134" y="345"/>
                  </a:cxn>
                  <a:cxn ang="0">
                    <a:pos x="67" y="0"/>
                  </a:cxn>
                  <a:cxn ang="0">
                    <a:pos x="0" y="13"/>
                  </a:cxn>
                  <a:cxn ang="0">
                    <a:pos x="66" y="359"/>
                  </a:cxn>
                  <a:cxn ang="0">
                    <a:pos x="134" y="345"/>
                  </a:cxn>
                </a:cxnLst>
                <a:rect l="0" t="0" r="r" b="b"/>
                <a:pathLst>
                  <a:path w="134" h="359">
                    <a:moveTo>
                      <a:pt x="134" y="345"/>
                    </a:moveTo>
                    <a:lnTo>
                      <a:pt x="67" y="0"/>
                    </a:lnTo>
                    <a:lnTo>
                      <a:pt x="0" y="13"/>
                    </a:lnTo>
                    <a:lnTo>
                      <a:pt x="66" y="359"/>
                    </a:lnTo>
                    <a:lnTo>
                      <a:pt x="134" y="345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>
                <a:off x="5586339" y="4295193"/>
                <a:ext cx="15117" cy="1719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5586339" y="4295193"/>
                <a:ext cx="15117" cy="171992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45"/>
              <p:cNvSpPr>
                <a:spLocks noChangeArrowheads="1"/>
              </p:cNvSpPr>
              <p:nvPr/>
            </p:nvSpPr>
            <p:spPr bwMode="auto">
              <a:xfrm>
                <a:off x="5613549" y="4311444"/>
                <a:ext cx="15117" cy="1354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6"/>
              <p:cNvSpPr>
                <a:spLocks noChangeArrowheads="1"/>
              </p:cNvSpPr>
              <p:nvPr/>
            </p:nvSpPr>
            <p:spPr bwMode="auto">
              <a:xfrm>
                <a:off x="5613549" y="4311444"/>
                <a:ext cx="15117" cy="135427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6364856" y="4406243"/>
                <a:ext cx="167797" cy="128655"/>
              </a:xfrm>
              <a:custGeom>
                <a:avLst/>
                <a:gdLst/>
                <a:ahLst/>
                <a:cxnLst>
                  <a:cxn ang="0">
                    <a:pos x="51" y="354"/>
                  </a:cxn>
                  <a:cxn ang="0">
                    <a:pos x="49" y="357"/>
                  </a:cxn>
                  <a:cxn ang="0">
                    <a:pos x="73" y="330"/>
                  </a:cxn>
                  <a:cxn ang="0">
                    <a:pos x="106" y="292"/>
                  </a:cxn>
                  <a:cxn ang="0">
                    <a:pos x="147" y="247"/>
                  </a:cxn>
                  <a:cxn ang="0">
                    <a:pos x="191" y="199"/>
                  </a:cxn>
                  <a:cxn ang="0">
                    <a:pos x="235" y="150"/>
                  </a:cxn>
                  <a:cxn ang="0">
                    <a:pos x="277" y="106"/>
                  </a:cxn>
                  <a:cxn ang="0">
                    <a:pos x="310" y="67"/>
                  </a:cxn>
                  <a:cxn ang="0">
                    <a:pos x="335" y="38"/>
                  </a:cxn>
                  <a:cxn ang="0">
                    <a:pos x="288" y="0"/>
                  </a:cxn>
                  <a:cxn ang="0">
                    <a:pos x="264" y="26"/>
                  </a:cxn>
                  <a:cxn ang="0">
                    <a:pos x="231" y="65"/>
                  </a:cxn>
                  <a:cxn ang="0">
                    <a:pos x="190" y="110"/>
                  </a:cxn>
                  <a:cxn ang="0">
                    <a:pos x="146" y="158"/>
                  </a:cxn>
                  <a:cxn ang="0">
                    <a:pos x="101" y="207"/>
                  </a:cxn>
                  <a:cxn ang="0">
                    <a:pos x="61" y="251"/>
                  </a:cxn>
                  <a:cxn ang="0">
                    <a:pos x="27" y="290"/>
                  </a:cxn>
                  <a:cxn ang="0">
                    <a:pos x="2" y="318"/>
                  </a:cxn>
                  <a:cxn ang="0">
                    <a:pos x="0" y="321"/>
                  </a:cxn>
                  <a:cxn ang="0">
                    <a:pos x="2" y="318"/>
                  </a:cxn>
                  <a:cxn ang="0">
                    <a:pos x="1" y="320"/>
                  </a:cxn>
                  <a:cxn ang="0">
                    <a:pos x="0" y="321"/>
                  </a:cxn>
                  <a:cxn ang="0">
                    <a:pos x="51" y="354"/>
                  </a:cxn>
                </a:cxnLst>
                <a:rect l="0" t="0" r="r" b="b"/>
                <a:pathLst>
                  <a:path w="335" h="357">
                    <a:moveTo>
                      <a:pt x="51" y="354"/>
                    </a:moveTo>
                    <a:lnTo>
                      <a:pt x="49" y="357"/>
                    </a:lnTo>
                    <a:lnTo>
                      <a:pt x="73" y="330"/>
                    </a:lnTo>
                    <a:lnTo>
                      <a:pt x="106" y="292"/>
                    </a:lnTo>
                    <a:lnTo>
                      <a:pt x="147" y="247"/>
                    </a:lnTo>
                    <a:lnTo>
                      <a:pt x="191" y="199"/>
                    </a:lnTo>
                    <a:lnTo>
                      <a:pt x="235" y="150"/>
                    </a:lnTo>
                    <a:lnTo>
                      <a:pt x="277" y="106"/>
                    </a:lnTo>
                    <a:lnTo>
                      <a:pt x="310" y="67"/>
                    </a:lnTo>
                    <a:lnTo>
                      <a:pt x="335" y="38"/>
                    </a:lnTo>
                    <a:lnTo>
                      <a:pt x="288" y="0"/>
                    </a:lnTo>
                    <a:lnTo>
                      <a:pt x="264" y="26"/>
                    </a:lnTo>
                    <a:lnTo>
                      <a:pt x="231" y="65"/>
                    </a:lnTo>
                    <a:lnTo>
                      <a:pt x="190" y="110"/>
                    </a:lnTo>
                    <a:lnTo>
                      <a:pt x="146" y="158"/>
                    </a:lnTo>
                    <a:lnTo>
                      <a:pt x="101" y="207"/>
                    </a:lnTo>
                    <a:lnTo>
                      <a:pt x="61" y="251"/>
                    </a:lnTo>
                    <a:lnTo>
                      <a:pt x="27" y="290"/>
                    </a:lnTo>
                    <a:lnTo>
                      <a:pt x="2" y="318"/>
                    </a:lnTo>
                    <a:lnTo>
                      <a:pt x="0" y="321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0" y="321"/>
                    </a:lnTo>
                    <a:lnTo>
                      <a:pt x="51" y="35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6321017" y="4522710"/>
                <a:ext cx="69537" cy="60942"/>
              </a:xfrm>
              <a:custGeom>
                <a:avLst/>
                <a:gdLst/>
                <a:ahLst/>
                <a:cxnLst>
                  <a:cxn ang="0">
                    <a:pos x="51" y="171"/>
                  </a:cxn>
                  <a:cxn ang="0">
                    <a:pos x="51" y="170"/>
                  </a:cxn>
                  <a:cxn ang="0">
                    <a:pos x="73" y="136"/>
                  </a:cxn>
                  <a:cxn ang="0">
                    <a:pos x="95" y="102"/>
                  </a:cxn>
                  <a:cxn ang="0">
                    <a:pos x="116" y="67"/>
                  </a:cxn>
                  <a:cxn ang="0">
                    <a:pos x="138" y="33"/>
                  </a:cxn>
                  <a:cxn ang="0">
                    <a:pos x="87" y="0"/>
                  </a:cxn>
                  <a:cxn ang="0">
                    <a:pos x="65" y="34"/>
                  </a:cxn>
                  <a:cxn ang="0">
                    <a:pos x="43" y="69"/>
                  </a:cxn>
                  <a:cxn ang="0">
                    <a:pos x="21" y="103"/>
                  </a:cxn>
                  <a:cxn ang="0">
                    <a:pos x="0" y="137"/>
                  </a:cxn>
                  <a:cxn ang="0">
                    <a:pos x="0" y="136"/>
                  </a:cxn>
                  <a:cxn ang="0">
                    <a:pos x="51" y="171"/>
                  </a:cxn>
                  <a:cxn ang="0">
                    <a:pos x="51" y="171"/>
                  </a:cxn>
                  <a:cxn ang="0">
                    <a:pos x="51" y="170"/>
                  </a:cxn>
                  <a:cxn ang="0">
                    <a:pos x="51" y="171"/>
                  </a:cxn>
                </a:cxnLst>
                <a:rect l="0" t="0" r="r" b="b"/>
                <a:pathLst>
                  <a:path w="138" h="171">
                    <a:moveTo>
                      <a:pt x="51" y="171"/>
                    </a:moveTo>
                    <a:lnTo>
                      <a:pt x="51" y="170"/>
                    </a:lnTo>
                    <a:lnTo>
                      <a:pt x="73" y="136"/>
                    </a:lnTo>
                    <a:lnTo>
                      <a:pt x="95" y="102"/>
                    </a:lnTo>
                    <a:lnTo>
                      <a:pt x="116" y="67"/>
                    </a:lnTo>
                    <a:lnTo>
                      <a:pt x="138" y="33"/>
                    </a:lnTo>
                    <a:lnTo>
                      <a:pt x="87" y="0"/>
                    </a:lnTo>
                    <a:lnTo>
                      <a:pt x="65" y="34"/>
                    </a:lnTo>
                    <a:lnTo>
                      <a:pt x="43" y="69"/>
                    </a:lnTo>
                    <a:lnTo>
                      <a:pt x="21" y="103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51" y="171"/>
                    </a:lnTo>
                    <a:lnTo>
                      <a:pt x="51" y="171"/>
                    </a:lnTo>
                    <a:lnTo>
                      <a:pt x="51" y="170"/>
                    </a:lnTo>
                    <a:lnTo>
                      <a:pt x="51" y="17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6275666" y="4571464"/>
                <a:ext cx="71049" cy="60942"/>
              </a:xfrm>
              <a:custGeom>
                <a:avLst/>
                <a:gdLst/>
                <a:ahLst/>
                <a:cxnLst>
                  <a:cxn ang="0">
                    <a:pos x="56" y="165"/>
                  </a:cxn>
                  <a:cxn ang="0">
                    <a:pos x="54" y="169"/>
                  </a:cxn>
                  <a:cxn ang="0">
                    <a:pos x="77" y="136"/>
                  </a:cxn>
                  <a:cxn ang="0">
                    <a:pos x="97" y="101"/>
                  </a:cxn>
                  <a:cxn ang="0">
                    <a:pos x="118" y="68"/>
                  </a:cxn>
                  <a:cxn ang="0">
                    <a:pos x="140" y="35"/>
                  </a:cxn>
                  <a:cxn ang="0">
                    <a:pos x="89" y="0"/>
                  </a:cxn>
                  <a:cxn ang="0">
                    <a:pos x="66" y="35"/>
                  </a:cxn>
                  <a:cxn ang="0">
                    <a:pos x="45" y="70"/>
                  </a:cxn>
                  <a:cxn ang="0">
                    <a:pos x="25" y="103"/>
                  </a:cxn>
                  <a:cxn ang="0">
                    <a:pos x="3" y="136"/>
                  </a:cxn>
                  <a:cxn ang="0">
                    <a:pos x="0" y="140"/>
                  </a:cxn>
                  <a:cxn ang="0">
                    <a:pos x="3" y="136"/>
                  </a:cxn>
                  <a:cxn ang="0">
                    <a:pos x="2" y="138"/>
                  </a:cxn>
                  <a:cxn ang="0">
                    <a:pos x="0" y="140"/>
                  </a:cxn>
                  <a:cxn ang="0">
                    <a:pos x="56" y="165"/>
                  </a:cxn>
                </a:cxnLst>
                <a:rect l="0" t="0" r="r" b="b"/>
                <a:pathLst>
                  <a:path w="140" h="169">
                    <a:moveTo>
                      <a:pt x="56" y="165"/>
                    </a:moveTo>
                    <a:lnTo>
                      <a:pt x="54" y="169"/>
                    </a:lnTo>
                    <a:lnTo>
                      <a:pt x="77" y="136"/>
                    </a:lnTo>
                    <a:lnTo>
                      <a:pt x="97" y="101"/>
                    </a:lnTo>
                    <a:lnTo>
                      <a:pt x="118" y="68"/>
                    </a:lnTo>
                    <a:lnTo>
                      <a:pt x="140" y="35"/>
                    </a:lnTo>
                    <a:lnTo>
                      <a:pt x="89" y="0"/>
                    </a:lnTo>
                    <a:lnTo>
                      <a:pt x="66" y="35"/>
                    </a:lnTo>
                    <a:lnTo>
                      <a:pt x="45" y="70"/>
                    </a:lnTo>
                    <a:lnTo>
                      <a:pt x="25" y="103"/>
                    </a:lnTo>
                    <a:lnTo>
                      <a:pt x="3" y="136"/>
                    </a:lnTo>
                    <a:lnTo>
                      <a:pt x="0" y="140"/>
                    </a:lnTo>
                    <a:lnTo>
                      <a:pt x="3" y="136"/>
                    </a:lnTo>
                    <a:lnTo>
                      <a:pt x="2" y="138"/>
                    </a:lnTo>
                    <a:lnTo>
                      <a:pt x="0" y="140"/>
                    </a:lnTo>
                    <a:lnTo>
                      <a:pt x="56" y="165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6242409" y="4621571"/>
                <a:ext cx="61979" cy="63651"/>
              </a:xfrm>
              <a:custGeom>
                <a:avLst/>
                <a:gdLst/>
                <a:ahLst/>
                <a:cxnLst>
                  <a:cxn ang="0">
                    <a:pos x="60" y="168"/>
                  </a:cxn>
                  <a:cxn ang="0">
                    <a:pos x="58" y="175"/>
                  </a:cxn>
                  <a:cxn ang="0">
                    <a:pos x="74" y="137"/>
                  </a:cxn>
                  <a:cxn ang="0">
                    <a:pos x="91" y="100"/>
                  </a:cxn>
                  <a:cxn ang="0">
                    <a:pos x="106" y="62"/>
                  </a:cxn>
                  <a:cxn ang="0">
                    <a:pos x="121" y="25"/>
                  </a:cxn>
                  <a:cxn ang="0">
                    <a:pos x="65" y="0"/>
                  </a:cxn>
                  <a:cxn ang="0">
                    <a:pos x="49" y="39"/>
                  </a:cxn>
                  <a:cxn ang="0">
                    <a:pos x="33" y="76"/>
                  </a:cxn>
                  <a:cxn ang="0">
                    <a:pos x="18" y="113"/>
                  </a:cxn>
                  <a:cxn ang="0">
                    <a:pos x="2" y="150"/>
                  </a:cxn>
                  <a:cxn ang="0">
                    <a:pos x="0" y="157"/>
                  </a:cxn>
                  <a:cxn ang="0">
                    <a:pos x="2" y="150"/>
                  </a:cxn>
                  <a:cxn ang="0">
                    <a:pos x="1" y="153"/>
                  </a:cxn>
                  <a:cxn ang="0">
                    <a:pos x="0" y="157"/>
                  </a:cxn>
                  <a:cxn ang="0">
                    <a:pos x="60" y="168"/>
                  </a:cxn>
                </a:cxnLst>
                <a:rect l="0" t="0" r="r" b="b"/>
                <a:pathLst>
                  <a:path w="121" h="175">
                    <a:moveTo>
                      <a:pt x="60" y="168"/>
                    </a:moveTo>
                    <a:lnTo>
                      <a:pt x="58" y="175"/>
                    </a:lnTo>
                    <a:lnTo>
                      <a:pt x="74" y="137"/>
                    </a:lnTo>
                    <a:lnTo>
                      <a:pt x="91" y="100"/>
                    </a:lnTo>
                    <a:lnTo>
                      <a:pt x="106" y="62"/>
                    </a:lnTo>
                    <a:lnTo>
                      <a:pt x="121" y="25"/>
                    </a:lnTo>
                    <a:lnTo>
                      <a:pt x="65" y="0"/>
                    </a:lnTo>
                    <a:lnTo>
                      <a:pt x="49" y="39"/>
                    </a:lnTo>
                    <a:lnTo>
                      <a:pt x="33" y="76"/>
                    </a:lnTo>
                    <a:lnTo>
                      <a:pt x="18" y="113"/>
                    </a:lnTo>
                    <a:lnTo>
                      <a:pt x="2" y="150"/>
                    </a:lnTo>
                    <a:lnTo>
                      <a:pt x="0" y="157"/>
                    </a:lnTo>
                    <a:lnTo>
                      <a:pt x="2" y="150"/>
                    </a:lnTo>
                    <a:lnTo>
                      <a:pt x="1" y="153"/>
                    </a:lnTo>
                    <a:lnTo>
                      <a:pt x="0" y="157"/>
                    </a:lnTo>
                    <a:lnTo>
                      <a:pt x="60" y="168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6230316" y="4679805"/>
                <a:ext cx="42327" cy="70422"/>
              </a:xfrm>
              <a:custGeom>
                <a:avLst/>
                <a:gdLst/>
                <a:ahLst/>
                <a:cxnLst>
                  <a:cxn ang="0">
                    <a:pos x="62" y="196"/>
                  </a:cxn>
                  <a:cxn ang="0">
                    <a:pos x="62" y="199"/>
                  </a:cxn>
                  <a:cxn ang="0">
                    <a:pos x="66" y="174"/>
                  </a:cxn>
                  <a:cxn ang="0">
                    <a:pos x="69" y="150"/>
                  </a:cxn>
                  <a:cxn ang="0">
                    <a:pos x="71" y="126"/>
                  </a:cxn>
                  <a:cxn ang="0">
                    <a:pos x="73" y="102"/>
                  </a:cxn>
                  <a:cxn ang="0">
                    <a:pos x="75" y="78"/>
                  </a:cxn>
                  <a:cxn ang="0">
                    <a:pos x="78" y="56"/>
                  </a:cxn>
                  <a:cxn ang="0">
                    <a:pos x="81" y="34"/>
                  </a:cxn>
                  <a:cxn ang="0">
                    <a:pos x="84" y="11"/>
                  </a:cxn>
                  <a:cxn ang="0">
                    <a:pos x="24" y="0"/>
                  </a:cxn>
                  <a:cxn ang="0">
                    <a:pos x="20" y="24"/>
                  </a:cxn>
                  <a:cxn ang="0">
                    <a:pos x="17" y="49"/>
                  </a:cxn>
                  <a:cxn ang="0">
                    <a:pos x="15" y="73"/>
                  </a:cxn>
                  <a:cxn ang="0">
                    <a:pos x="13" y="97"/>
                  </a:cxn>
                  <a:cxn ang="0">
                    <a:pos x="11" y="120"/>
                  </a:cxn>
                  <a:cxn ang="0">
                    <a:pos x="8" y="143"/>
                  </a:cxn>
                  <a:cxn ang="0">
                    <a:pos x="4" y="165"/>
                  </a:cxn>
                  <a:cxn ang="0">
                    <a:pos x="1" y="187"/>
                  </a:cxn>
                  <a:cxn ang="0">
                    <a:pos x="0" y="191"/>
                  </a:cxn>
                  <a:cxn ang="0">
                    <a:pos x="1" y="187"/>
                  </a:cxn>
                  <a:cxn ang="0">
                    <a:pos x="0" y="190"/>
                  </a:cxn>
                  <a:cxn ang="0">
                    <a:pos x="0" y="191"/>
                  </a:cxn>
                  <a:cxn ang="0">
                    <a:pos x="62" y="196"/>
                  </a:cxn>
                </a:cxnLst>
                <a:rect l="0" t="0" r="r" b="b"/>
                <a:pathLst>
                  <a:path w="84" h="199">
                    <a:moveTo>
                      <a:pt x="62" y="196"/>
                    </a:moveTo>
                    <a:lnTo>
                      <a:pt x="62" y="199"/>
                    </a:lnTo>
                    <a:lnTo>
                      <a:pt x="66" y="174"/>
                    </a:lnTo>
                    <a:lnTo>
                      <a:pt x="69" y="150"/>
                    </a:lnTo>
                    <a:lnTo>
                      <a:pt x="71" y="126"/>
                    </a:lnTo>
                    <a:lnTo>
                      <a:pt x="73" y="102"/>
                    </a:lnTo>
                    <a:lnTo>
                      <a:pt x="75" y="78"/>
                    </a:lnTo>
                    <a:lnTo>
                      <a:pt x="78" y="56"/>
                    </a:lnTo>
                    <a:lnTo>
                      <a:pt x="81" y="34"/>
                    </a:lnTo>
                    <a:lnTo>
                      <a:pt x="84" y="11"/>
                    </a:lnTo>
                    <a:lnTo>
                      <a:pt x="24" y="0"/>
                    </a:lnTo>
                    <a:lnTo>
                      <a:pt x="20" y="24"/>
                    </a:lnTo>
                    <a:lnTo>
                      <a:pt x="17" y="49"/>
                    </a:lnTo>
                    <a:lnTo>
                      <a:pt x="15" y="73"/>
                    </a:lnTo>
                    <a:lnTo>
                      <a:pt x="13" y="97"/>
                    </a:lnTo>
                    <a:lnTo>
                      <a:pt x="11" y="120"/>
                    </a:lnTo>
                    <a:lnTo>
                      <a:pt x="8" y="143"/>
                    </a:lnTo>
                    <a:lnTo>
                      <a:pt x="4" y="165"/>
                    </a:lnTo>
                    <a:lnTo>
                      <a:pt x="1" y="187"/>
                    </a:lnTo>
                    <a:lnTo>
                      <a:pt x="0" y="191"/>
                    </a:lnTo>
                    <a:lnTo>
                      <a:pt x="1" y="187"/>
                    </a:lnTo>
                    <a:lnTo>
                      <a:pt x="0" y="190"/>
                    </a:lnTo>
                    <a:lnTo>
                      <a:pt x="0" y="191"/>
                    </a:lnTo>
                    <a:lnTo>
                      <a:pt x="62" y="196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6222757" y="4747518"/>
                <a:ext cx="39304" cy="67713"/>
              </a:xfrm>
              <a:custGeom>
                <a:avLst/>
                <a:gdLst/>
                <a:ahLst/>
                <a:cxnLst>
                  <a:cxn ang="0">
                    <a:pos x="61" y="183"/>
                  </a:cxn>
                  <a:cxn ang="0">
                    <a:pos x="61" y="186"/>
                  </a:cxn>
                  <a:cxn ang="0">
                    <a:pos x="63" y="161"/>
                  </a:cxn>
                  <a:cxn ang="0">
                    <a:pos x="65" y="138"/>
                  </a:cxn>
                  <a:cxn ang="0">
                    <a:pos x="67" y="117"/>
                  </a:cxn>
                  <a:cxn ang="0">
                    <a:pos x="70" y="96"/>
                  </a:cxn>
                  <a:cxn ang="0">
                    <a:pos x="72" y="75"/>
                  </a:cxn>
                  <a:cxn ang="0">
                    <a:pos x="74" y="54"/>
                  </a:cxn>
                  <a:cxn ang="0">
                    <a:pos x="77" y="30"/>
                  </a:cxn>
                  <a:cxn ang="0">
                    <a:pos x="79" y="5"/>
                  </a:cxn>
                  <a:cxn ang="0">
                    <a:pos x="17" y="0"/>
                  </a:cxn>
                  <a:cxn ang="0">
                    <a:pos x="15" y="25"/>
                  </a:cxn>
                  <a:cxn ang="0">
                    <a:pos x="13" y="47"/>
                  </a:cxn>
                  <a:cxn ang="0">
                    <a:pos x="11" y="69"/>
                  </a:cxn>
                  <a:cxn ang="0">
                    <a:pos x="9" y="89"/>
                  </a:cxn>
                  <a:cxn ang="0">
                    <a:pos x="7" y="111"/>
                  </a:cxn>
                  <a:cxn ang="0">
                    <a:pos x="5" y="132"/>
                  </a:cxn>
                  <a:cxn ang="0">
                    <a:pos x="2" y="155"/>
                  </a:cxn>
                  <a:cxn ang="0">
                    <a:pos x="0" y="181"/>
                  </a:cxn>
                  <a:cxn ang="0">
                    <a:pos x="0" y="184"/>
                  </a:cxn>
                  <a:cxn ang="0">
                    <a:pos x="0" y="181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61" y="183"/>
                  </a:cxn>
                </a:cxnLst>
                <a:rect l="0" t="0" r="r" b="b"/>
                <a:pathLst>
                  <a:path w="79" h="186">
                    <a:moveTo>
                      <a:pt x="61" y="183"/>
                    </a:moveTo>
                    <a:lnTo>
                      <a:pt x="61" y="186"/>
                    </a:lnTo>
                    <a:lnTo>
                      <a:pt x="63" y="161"/>
                    </a:lnTo>
                    <a:lnTo>
                      <a:pt x="65" y="138"/>
                    </a:lnTo>
                    <a:lnTo>
                      <a:pt x="67" y="117"/>
                    </a:lnTo>
                    <a:lnTo>
                      <a:pt x="70" y="96"/>
                    </a:lnTo>
                    <a:lnTo>
                      <a:pt x="72" y="75"/>
                    </a:lnTo>
                    <a:lnTo>
                      <a:pt x="74" y="54"/>
                    </a:lnTo>
                    <a:lnTo>
                      <a:pt x="77" y="30"/>
                    </a:lnTo>
                    <a:lnTo>
                      <a:pt x="79" y="5"/>
                    </a:lnTo>
                    <a:lnTo>
                      <a:pt x="17" y="0"/>
                    </a:lnTo>
                    <a:lnTo>
                      <a:pt x="15" y="25"/>
                    </a:lnTo>
                    <a:lnTo>
                      <a:pt x="13" y="47"/>
                    </a:lnTo>
                    <a:lnTo>
                      <a:pt x="11" y="69"/>
                    </a:lnTo>
                    <a:lnTo>
                      <a:pt x="9" y="89"/>
                    </a:lnTo>
                    <a:lnTo>
                      <a:pt x="7" y="111"/>
                    </a:lnTo>
                    <a:lnTo>
                      <a:pt x="5" y="132"/>
                    </a:lnTo>
                    <a:lnTo>
                      <a:pt x="2" y="155"/>
                    </a:lnTo>
                    <a:lnTo>
                      <a:pt x="0" y="181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61" y="183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6222757" y="4813877"/>
                <a:ext cx="42327" cy="60942"/>
              </a:xfrm>
              <a:custGeom>
                <a:avLst/>
                <a:gdLst/>
                <a:ahLst/>
                <a:cxnLst>
                  <a:cxn ang="0">
                    <a:pos x="84" y="154"/>
                  </a:cxn>
                  <a:cxn ang="0">
                    <a:pos x="85" y="161"/>
                  </a:cxn>
                  <a:cxn ang="0">
                    <a:pos x="83" y="135"/>
                  </a:cxn>
                  <a:cxn ang="0">
                    <a:pos x="81" y="111"/>
                  </a:cxn>
                  <a:cxn ang="0">
                    <a:pos x="77" y="92"/>
                  </a:cxn>
                  <a:cxn ang="0">
                    <a:pos x="72" y="73"/>
                  </a:cxn>
                  <a:cxn ang="0">
                    <a:pos x="68" y="57"/>
                  </a:cxn>
                  <a:cxn ang="0">
                    <a:pos x="64" y="41"/>
                  </a:cxn>
                  <a:cxn ang="0">
                    <a:pos x="62" y="22"/>
                  </a:cxn>
                  <a:cxn ang="0">
                    <a:pos x="61" y="0"/>
                  </a:cxn>
                  <a:cxn ang="0">
                    <a:pos x="0" y="1"/>
                  </a:cxn>
                  <a:cxn ang="0">
                    <a:pos x="1" y="28"/>
                  </a:cxn>
                  <a:cxn ang="0">
                    <a:pos x="4" y="50"/>
                  </a:cxn>
                  <a:cxn ang="0">
                    <a:pos x="8" y="70"/>
                  </a:cxn>
                  <a:cxn ang="0">
                    <a:pos x="12" y="88"/>
                  </a:cxn>
                  <a:cxn ang="0">
                    <a:pos x="16" y="104"/>
                  </a:cxn>
                  <a:cxn ang="0">
                    <a:pos x="19" y="121"/>
                  </a:cxn>
                  <a:cxn ang="0">
                    <a:pos x="22" y="140"/>
                  </a:cxn>
                  <a:cxn ang="0">
                    <a:pos x="23" y="161"/>
                  </a:cxn>
                  <a:cxn ang="0">
                    <a:pos x="25" y="168"/>
                  </a:cxn>
                  <a:cxn ang="0">
                    <a:pos x="23" y="161"/>
                  </a:cxn>
                  <a:cxn ang="0">
                    <a:pos x="23" y="165"/>
                  </a:cxn>
                  <a:cxn ang="0">
                    <a:pos x="25" y="168"/>
                  </a:cxn>
                  <a:cxn ang="0">
                    <a:pos x="84" y="154"/>
                  </a:cxn>
                </a:cxnLst>
                <a:rect l="0" t="0" r="r" b="b"/>
                <a:pathLst>
                  <a:path w="85" h="168">
                    <a:moveTo>
                      <a:pt x="84" y="154"/>
                    </a:moveTo>
                    <a:lnTo>
                      <a:pt x="85" y="161"/>
                    </a:lnTo>
                    <a:lnTo>
                      <a:pt x="83" y="135"/>
                    </a:lnTo>
                    <a:lnTo>
                      <a:pt x="81" y="111"/>
                    </a:lnTo>
                    <a:lnTo>
                      <a:pt x="77" y="92"/>
                    </a:lnTo>
                    <a:lnTo>
                      <a:pt x="72" y="73"/>
                    </a:lnTo>
                    <a:lnTo>
                      <a:pt x="68" y="57"/>
                    </a:lnTo>
                    <a:lnTo>
                      <a:pt x="64" y="41"/>
                    </a:lnTo>
                    <a:lnTo>
                      <a:pt x="62" y="22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1" y="28"/>
                    </a:lnTo>
                    <a:lnTo>
                      <a:pt x="4" y="50"/>
                    </a:lnTo>
                    <a:lnTo>
                      <a:pt x="8" y="70"/>
                    </a:lnTo>
                    <a:lnTo>
                      <a:pt x="12" y="88"/>
                    </a:lnTo>
                    <a:lnTo>
                      <a:pt x="16" y="104"/>
                    </a:lnTo>
                    <a:lnTo>
                      <a:pt x="19" y="121"/>
                    </a:lnTo>
                    <a:lnTo>
                      <a:pt x="22" y="140"/>
                    </a:lnTo>
                    <a:lnTo>
                      <a:pt x="23" y="161"/>
                    </a:lnTo>
                    <a:lnTo>
                      <a:pt x="25" y="168"/>
                    </a:lnTo>
                    <a:lnTo>
                      <a:pt x="23" y="161"/>
                    </a:lnTo>
                    <a:lnTo>
                      <a:pt x="23" y="165"/>
                    </a:lnTo>
                    <a:lnTo>
                      <a:pt x="25" y="168"/>
                    </a:lnTo>
                    <a:lnTo>
                      <a:pt x="84" y="15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6234851" y="4869402"/>
                <a:ext cx="69537" cy="75839"/>
              </a:xfrm>
              <a:custGeom>
                <a:avLst/>
                <a:gdLst/>
                <a:ahLst/>
                <a:cxnLst>
                  <a:cxn ang="0">
                    <a:pos x="138" y="183"/>
                  </a:cxn>
                  <a:cxn ang="0">
                    <a:pos x="138" y="182"/>
                  </a:cxn>
                  <a:cxn ang="0">
                    <a:pos x="126" y="158"/>
                  </a:cxn>
                  <a:cxn ang="0">
                    <a:pos x="114" y="133"/>
                  </a:cxn>
                  <a:cxn ang="0">
                    <a:pos x="101" y="110"/>
                  </a:cxn>
                  <a:cxn ang="0">
                    <a:pos x="90" y="87"/>
                  </a:cxn>
                  <a:cxn ang="0">
                    <a:pos x="81" y="64"/>
                  </a:cxn>
                  <a:cxn ang="0">
                    <a:pos x="72" y="42"/>
                  </a:cxn>
                  <a:cxn ang="0">
                    <a:pos x="65" y="20"/>
                  </a:cxn>
                  <a:cxn ang="0">
                    <a:pos x="59" y="0"/>
                  </a:cxn>
                  <a:cxn ang="0">
                    <a:pos x="0" y="14"/>
                  </a:cxn>
                  <a:cxn ang="0">
                    <a:pos x="6" y="39"/>
                  </a:cxn>
                  <a:cxn ang="0">
                    <a:pos x="15" y="63"/>
                  </a:cxn>
                  <a:cxn ang="0">
                    <a:pos x="24" y="88"/>
                  </a:cxn>
                  <a:cxn ang="0">
                    <a:pos x="35" y="112"/>
                  </a:cxn>
                  <a:cxn ang="0">
                    <a:pos x="46" y="137"/>
                  </a:cxn>
                  <a:cxn ang="0">
                    <a:pos x="59" y="161"/>
                  </a:cxn>
                  <a:cxn ang="0">
                    <a:pos x="71" y="185"/>
                  </a:cxn>
                  <a:cxn ang="0">
                    <a:pos x="84" y="210"/>
                  </a:cxn>
                  <a:cxn ang="0">
                    <a:pos x="83" y="210"/>
                  </a:cxn>
                  <a:cxn ang="0">
                    <a:pos x="138" y="183"/>
                  </a:cxn>
                  <a:cxn ang="0">
                    <a:pos x="138" y="182"/>
                  </a:cxn>
                  <a:cxn ang="0">
                    <a:pos x="138" y="182"/>
                  </a:cxn>
                  <a:cxn ang="0">
                    <a:pos x="138" y="183"/>
                  </a:cxn>
                </a:cxnLst>
                <a:rect l="0" t="0" r="r" b="b"/>
                <a:pathLst>
                  <a:path w="138" h="210">
                    <a:moveTo>
                      <a:pt x="138" y="183"/>
                    </a:moveTo>
                    <a:lnTo>
                      <a:pt x="138" y="182"/>
                    </a:lnTo>
                    <a:lnTo>
                      <a:pt x="126" y="158"/>
                    </a:lnTo>
                    <a:lnTo>
                      <a:pt x="114" y="133"/>
                    </a:lnTo>
                    <a:lnTo>
                      <a:pt x="101" y="110"/>
                    </a:lnTo>
                    <a:lnTo>
                      <a:pt x="90" y="87"/>
                    </a:lnTo>
                    <a:lnTo>
                      <a:pt x="81" y="64"/>
                    </a:lnTo>
                    <a:lnTo>
                      <a:pt x="72" y="42"/>
                    </a:lnTo>
                    <a:lnTo>
                      <a:pt x="65" y="20"/>
                    </a:lnTo>
                    <a:lnTo>
                      <a:pt x="59" y="0"/>
                    </a:lnTo>
                    <a:lnTo>
                      <a:pt x="0" y="14"/>
                    </a:lnTo>
                    <a:lnTo>
                      <a:pt x="6" y="39"/>
                    </a:lnTo>
                    <a:lnTo>
                      <a:pt x="15" y="63"/>
                    </a:lnTo>
                    <a:lnTo>
                      <a:pt x="24" y="88"/>
                    </a:lnTo>
                    <a:lnTo>
                      <a:pt x="35" y="112"/>
                    </a:lnTo>
                    <a:lnTo>
                      <a:pt x="46" y="137"/>
                    </a:lnTo>
                    <a:lnTo>
                      <a:pt x="59" y="161"/>
                    </a:lnTo>
                    <a:lnTo>
                      <a:pt x="71" y="185"/>
                    </a:lnTo>
                    <a:lnTo>
                      <a:pt x="84" y="210"/>
                    </a:lnTo>
                    <a:lnTo>
                      <a:pt x="83" y="210"/>
                    </a:lnTo>
                    <a:lnTo>
                      <a:pt x="138" y="183"/>
                    </a:lnTo>
                    <a:lnTo>
                      <a:pt x="138" y="182"/>
                    </a:lnTo>
                    <a:lnTo>
                      <a:pt x="138" y="182"/>
                    </a:lnTo>
                    <a:lnTo>
                      <a:pt x="138" y="183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6277178" y="4935762"/>
                <a:ext cx="65002" cy="44691"/>
              </a:xfrm>
              <a:custGeom>
                <a:avLst/>
                <a:gdLst/>
                <a:ahLst/>
                <a:cxnLst>
                  <a:cxn ang="0">
                    <a:pos x="131" y="81"/>
                  </a:cxn>
                  <a:cxn ang="0">
                    <a:pos x="128" y="78"/>
                  </a:cxn>
                  <a:cxn ang="0">
                    <a:pos x="112" y="66"/>
                  </a:cxn>
                  <a:cxn ang="0">
                    <a:pos x="99" y="58"/>
                  </a:cxn>
                  <a:cxn ang="0">
                    <a:pos x="91" y="52"/>
                  </a:cxn>
                  <a:cxn ang="0">
                    <a:pos x="85" y="49"/>
                  </a:cxn>
                  <a:cxn ang="0">
                    <a:pos x="85" y="49"/>
                  </a:cxn>
                  <a:cxn ang="0">
                    <a:pos x="83" y="47"/>
                  </a:cxn>
                  <a:cxn ang="0">
                    <a:pos x="81" y="44"/>
                  </a:cxn>
                  <a:cxn ang="0">
                    <a:pos x="78" y="40"/>
                  </a:cxn>
                  <a:cxn ang="0">
                    <a:pos x="68" y="25"/>
                  </a:cxn>
                  <a:cxn ang="0">
                    <a:pos x="55" y="0"/>
                  </a:cxn>
                  <a:cxn ang="0">
                    <a:pos x="0" y="27"/>
                  </a:cxn>
                  <a:cxn ang="0">
                    <a:pos x="14" y="54"/>
                  </a:cxn>
                  <a:cxn ang="0">
                    <a:pos x="27" y="74"/>
                  </a:cxn>
                  <a:cxn ang="0">
                    <a:pos x="33" y="82"/>
                  </a:cxn>
                  <a:cxn ang="0">
                    <a:pos x="38" y="89"/>
                  </a:cxn>
                  <a:cxn ang="0">
                    <a:pos x="44" y="95"/>
                  </a:cxn>
                  <a:cxn ang="0">
                    <a:pos x="51" y="100"/>
                  </a:cxn>
                  <a:cxn ang="0">
                    <a:pos x="61" y="106"/>
                  </a:cxn>
                  <a:cxn ang="0">
                    <a:pos x="68" y="109"/>
                  </a:cxn>
                  <a:cxn ang="0">
                    <a:pos x="76" y="115"/>
                  </a:cxn>
                  <a:cxn ang="0">
                    <a:pos x="86" y="123"/>
                  </a:cxn>
                  <a:cxn ang="0">
                    <a:pos x="83" y="120"/>
                  </a:cxn>
                  <a:cxn ang="0">
                    <a:pos x="131" y="81"/>
                  </a:cxn>
                  <a:cxn ang="0">
                    <a:pos x="129" y="79"/>
                  </a:cxn>
                  <a:cxn ang="0">
                    <a:pos x="128" y="78"/>
                  </a:cxn>
                  <a:cxn ang="0">
                    <a:pos x="131" y="81"/>
                  </a:cxn>
                </a:cxnLst>
                <a:rect l="0" t="0" r="r" b="b"/>
                <a:pathLst>
                  <a:path w="131" h="123">
                    <a:moveTo>
                      <a:pt x="131" y="81"/>
                    </a:moveTo>
                    <a:lnTo>
                      <a:pt x="128" y="78"/>
                    </a:lnTo>
                    <a:lnTo>
                      <a:pt x="112" y="66"/>
                    </a:lnTo>
                    <a:lnTo>
                      <a:pt x="99" y="58"/>
                    </a:lnTo>
                    <a:lnTo>
                      <a:pt x="91" y="52"/>
                    </a:lnTo>
                    <a:lnTo>
                      <a:pt x="85" y="49"/>
                    </a:lnTo>
                    <a:lnTo>
                      <a:pt x="85" y="49"/>
                    </a:lnTo>
                    <a:lnTo>
                      <a:pt x="83" y="47"/>
                    </a:lnTo>
                    <a:lnTo>
                      <a:pt x="81" y="44"/>
                    </a:lnTo>
                    <a:lnTo>
                      <a:pt x="78" y="40"/>
                    </a:lnTo>
                    <a:lnTo>
                      <a:pt x="68" y="25"/>
                    </a:lnTo>
                    <a:lnTo>
                      <a:pt x="55" y="0"/>
                    </a:lnTo>
                    <a:lnTo>
                      <a:pt x="0" y="27"/>
                    </a:lnTo>
                    <a:lnTo>
                      <a:pt x="14" y="54"/>
                    </a:lnTo>
                    <a:lnTo>
                      <a:pt x="27" y="74"/>
                    </a:lnTo>
                    <a:lnTo>
                      <a:pt x="33" y="82"/>
                    </a:lnTo>
                    <a:lnTo>
                      <a:pt x="38" y="89"/>
                    </a:lnTo>
                    <a:lnTo>
                      <a:pt x="44" y="95"/>
                    </a:lnTo>
                    <a:lnTo>
                      <a:pt x="51" y="100"/>
                    </a:lnTo>
                    <a:lnTo>
                      <a:pt x="61" y="106"/>
                    </a:lnTo>
                    <a:lnTo>
                      <a:pt x="68" y="109"/>
                    </a:lnTo>
                    <a:lnTo>
                      <a:pt x="76" y="115"/>
                    </a:lnTo>
                    <a:lnTo>
                      <a:pt x="86" y="123"/>
                    </a:lnTo>
                    <a:lnTo>
                      <a:pt x="83" y="120"/>
                    </a:lnTo>
                    <a:lnTo>
                      <a:pt x="131" y="81"/>
                    </a:lnTo>
                    <a:lnTo>
                      <a:pt x="129" y="79"/>
                    </a:lnTo>
                    <a:lnTo>
                      <a:pt x="128" y="78"/>
                    </a:lnTo>
                    <a:lnTo>
                      <a:pt x="131" y="81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6317993" y="4965555"/>
                <a:ext cx="83143" cy="54171"/>
              </a:xfrm>
              <a:custGeom>
                <a:avLst/>
                <a:gdLst/>
                <a:ahLst/>
                <a:cxnLst>
                  <a:cxn ang="0">
                    <a:pos x="164" y="107"/>
                  </a:cxn>
                  <a:cxn ang="0">
                    <a:pos x="161" y="104"/>
                  </a:cxn>
                  <a:cxn ang="0">
                    <a:pos x="126" y="76"/>
                  </a:cxn>
                  <a:cxn ang="0">
                    <a:pos x="97" y="52"/>
                  </a:cxn>
                  <a:cxn ang="0">
                    <a:pos x="84" y="41"/>
                  </a:cxn>
                  <a:cxn ang="0">
                    <a:pos x="72" y="28"/>
                  </a:cxn>
                  <a:cxn ang="0">
                    <a:pos x="60" y="15"/>
                  </a:cxn>
                  <a:cxn ang="0">
                    <a:pos x="48" y="0"/>
                  </a:cxn>
                  <a:cxn ang="0">
                    <a:pos x="0" y="39"/>
                  </a:cxn>
                  <a:cxn ang="0">
                    <a:pos x="14" y="55"/>
                  </a:cxn>
                  <a:cxn ang="0">
                    <a:pos x="28" y="70"/>
                  </a:cxn>
                  <a:cxn ang="0">
                    <a:pos x="43" y="85"/>
                  </a:cxn>
                  <a:cxn ang="0">
                    <a:pos x="57" y="98"/>
                  </a:cxn>
                  <a:cxn ang="0">
                    <a:pos x="87" y="124"/>
                  </a:cxn>
                  <a:cxn ang="0">
                    <a:pos x="123" y="152"/>
                  </a:cxn>
                  <a:cxn ang="0">
                    <a:pos x="120" y="150"/>
                  </a:cxn>
                  <a:cxn ang="0">
                    <a:pos x="164" y="107"/>
                  </a:cxn>
                  <a:cxn ang="0">
                    <a:pos x="163" y="105"/>
                  </a:cxn>
                  <a:cxn ang="0">
                    <a:pos x="161" y="104"/>
                  </a:cxn>
                  <a:cxn ang="0">
                    <a:pos x="164" y="107"/>
                  </a:cxn>
                </a:cxnLst>
                <a:rect l="0" t="0" r="r" b="b"/>
                <a:pathLst>
                  <a:path w="164" h="152">
                    <a:moveTo>
                      <a:pt x="164" y="107"/>
                    </a:moveTo>
                    <a:lnTo>
                      <a:pt x="161" y="104"/>
                    </a:lnTo>
                    <a:lnTo>
                      <a:pt x="126" y="76"/>
                    </a:lnTo>
                    <a:lnTo>
                      <a:pt x="97" y="52"/>
                    </a:lnTo>
                    <a:lnTo>
                      <a:pt x="84" y="41"/>
                    </a:lnTo>
                    <a:lnTo>
                      <a:pt x="72" y="28"/>
                    </a:lnTo>
                    <a:lnTo>
                      <a:pt x="60" y="15"/>
                    </a:lnTo>
                    <a:lnTo>
                      <a:pt x="48" y="0"/>
                    </a:lnTo>
                    <a:lnTo>
                      <a:pt x="0" y="39"/>
                    </a:lnTo>
                    <a:lnTo>
                      <a:pt x="14" y="55"/>
                    </a:lnTo>
                    <a:lnTo>
                      <a:pt x="28" y="70"/>
                    </a:lnTo>
                    <a:lnTo>
                      <a:pt x="43" y="85"/>
                    </a:lnTo>
                    <a:lnTo>
                      <a:pt x="57" y="98"/>
                    </a:lnTo>
                    <a:lnTo>
                      <a:pt x="87" y="124"/>
                    </a:lnTo>
                    <a:lnTo>
                      <a:pt x="123" y="152"/>
                    </a:lnTo>
                    <a:lnTo>
                      <a:pt x="120" y="150"/>
                    </a:lnTo>
                    <a:lnTo>
                      <a:pt x="164" y="107"/>
                    </a:lnTo>
                    <a:lnTo>
                      <a:pt x="163" y="105"/>
                    </a:lnTo>
                    <a:lnTo>
                      <a:pt x="161" y="104"/>
                    </a:lnTo>
                    <a:lnTo>
                      <a:pt x="164" y="10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6378461" y="5003475"/>
                <a:ext cx="87678" cy="44691"/>
              </a:xfrm>
              <a:custGeom>
                <a:avLst/>
                <a:gdLst/>
                <a:ahLst/>
                <a:cxnLst>
                  <a:cxn ang="0">
                    <a:pos x="173" y="74"/>
                  </a:cxn>
                  <a:cxn ang="0">
                    <a:pos x="161" y="66"/>
                  </a:cxn>
                  <a:cxn ang="0">
                    <a:pos x="142" y="58"/>
                  </a:cxn>
                  <a:cxn ang="0">
                    <a:pos x="123" y="50"/>
                  </a:cxn>
                  <a:cxn ang="0">
                    <a:pos x="107" y="43"/>
                  </a:cxn>
                  <a:cxn ang="0">
                    <a:pos x="92" y="35"/>
                  </a:cxn>
                  <a:cxn ang="0">
                    <a:pos x="77" y="26"/>
                  </a:cxn>
                  <a:cxn ang="0">
                    <a:pos x="65" y="18"/>
                  </a:cxn>
                  <a:cxn ang="0">
                    <a:pos x="54" y="9"/>
                  </a:cxn>
                  <a:cxn ang="0">
                    <a:pos x="44" y="0"/>
                  </a:cxn>
                  <a:cxn ang="0">
                    <a:pos x="0" y="43"/>
                  </a:cxn>
                  <a:cxn ang="0">
                    <a:pos x="14" y="56"/>
                  </a:cxn>
                  <a:cxn ang="0">
                    <a:pos x="30" y="67"/>
                  </a:cxn>
                  <a:cxn ang="0">
                    <a:pos x="46" y="78"/>
                  </a:cxn>
                  <a:cxn ang="0">
                    <a:pos x="62" y="89"/>
                  </a:cxn>
                  <a:cxn ang="0">
                    <a:pos x="81" y="98"/>
                  </a:cxn>
                  <a:cxn ang="0">
                    <a:pos x="99" y="106"/>
                  </a:cxn>
                  <a:cxn ang="0">
                    <a:pos x="118" y="114"/>
                  </a:cxn>
                  <a:cxn ang="0">
                    <a:pos x="139" y="123"/>
                  </a:cxn>
                  <a:cxn ang="0">
                    <a:pos x="126" y="114"/>
                  </a:cxn>
                  <a:cxn ang="0">
                    <a:pos x="173" y="74"/>
                  </a:cxn>
                  <a:cxn ang="0">
                    <a:pos x="168" y="69"/>
                  </a:cxn>
                  <a:cxn ang="0">
                    <a:pos x="161" y="66"/>
                  </a:cxn>
                  <a:cxn ang="0">
                    <a:pos x="173" y="74"/>
                  </a:cxn>
                </a:cxnLst>
                <a:rect l="0" t="0" r="r" b="b"/>
                <a:pathLst>
                  <a:path w="173" h="123">
                    <a:moveTo>
                      <a:pt x="173" y="74"/>
                    </a:moveTo>
                    <a:lnTo>
                      <a:pt x="161" y="66"/>
                    </a:lnTo>
                    <a:lnTo>
                      <a:pt x="142" y="58"/>
                    </a:lnTo>
                    <a:lnTo>
                      <a:pt x="123" y="50"/>
                    </a:lnTo>
                    <a:lnTo>
                      <a:pt x="107" y="43"/>
                    </a:lnTo>
                    <a:lnTo>
                      <a:pt x="92" y="35"/>
                    </a:lnTo>
                    <a:lnTo>
                      <a:pt x="77" y="26"/>
                    </a:lnTo>
                    <a:lnTo>
                      <a:pt x="65" y="18"/>
                    </a:lnTo>
                    <a:lnTo>
                      <a:pt x="54" y="9"/>
                    </a:lnTo>
                    <a:lnTo>
                      <a:pt x="44" y="0"/>
                    </a:lnTo>
                    <a:lnTo>
                      <a:pt x="0" y="43"/>
                    </a:lnTo>
                    <a:lnTo>
                      <a:pt x="14" y="56"/>
                    </a:lnTo>
                    <a:lnTo>
                      <a:pt x="30" y="67"/>
                    </a:lnTo>
                    <a:lnTo>
                      <a:pt x="46" y="78"/>
                    </a:lnTo>
                    <a:lnTo>
                      <a:pt x="62" y="89"/>
                    </a:lnTo>
                    <a:lnTo>
                      <a:pt x="81" y="98"/>
                    </a:lnTo>
                    <a:lnTo>
                      <a:pt x="99" y="106"/>
                    </a:lnTo>
                    <a:lnTo>
                      <a:pt x="118" y="114"/>
                    </a:lnTo>
                    <a:lnTo>
                      <a:pt x="139" y="123"/>
                    </a:lnTo>
                    <a:lnTo>
                      <a:pt x="126" y="114"/>
                    </a:lnTo>
                    <a:lnTo>
                      <a:pt x="173" y="74"/>
                    </a:lnTo>
                    <a:lnTo>
                      <a:pt x="168" y="69"/>
                    </a:lnTo>
                    <a:lnTo>
                      <a:pt x="161" y="66"/>
                    </a:lnTo>
                    <a:lnTo>
                      <a:pt x="173" y="74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6441951" y="5030560"/>
                <a:ext cx="117911" cy="39274"/>
              </a:xfrm>
              <a:custGeom>
                <a:avLst/>
                <a:gdLst/>
                <a:ahLst/>
                <a:cxnLst>
                  <a:cxn ang="0">
                    <a:pos x="232" y="47"/>
                  </a:cxn>
                  <a:cxn ang="0">
                    <a:pos x="205" y="45"/>
                  </a:cxn>
                  <a:cxn ang="0">
                    <a:pos x="176" y="41"/>
                  </a:cxn>
                  <a:cxn ang="0">
                    <a:pos x="146" y="36"/>
                  </a:cxn>
                  <a:cxn ang="0">
                    <a:pos x="117" y="29"/>
                  </a:cxn>
                  <a:cxn ang="0">
                    <a:pos x="104" y="26"/>
                  </a:cxn>
                  <a:cxn ang="0">
                    <a:pos x="91" y="22"/>
                  </a:cxn>
                  <a:cxn ang="0">
                    <a:pos x="80" y="18"/>
                  </a:cxn>
                  <a:cxn ang="0">
                    <a:pos x="70" y="14"/>
                  </a:cxn>
                  <a:cxn ang="0">
                    <a:pos x="61" y="10"/>
                  </a:cxn>
                  <a:cxn ang="0">
                    <a:pos x="54" y="5"/>
                  </a:cxn>
                  <a:cxn ang="0">
                    <a:pos x="49" y="2"/>
                  </a:cxn>
                  <a:cxn ang="0">
                    <a:pos x="47" y="0"/>
                  </a:cxn>
                  <a:cxn ang="0">
                    <a:pos x="0" y="40"/>
                  </a:cxn>
                  <a:cxn ang="0">
                    <a:pos x="11" y="49"/>
                  </a:cxn>
                  <a:cxn ang="0">
                    <a:pos x="21" y="57"/>
                  </a:cxn>
                  <a:cxn ang="0">
                    <a:pos x="33" y="65"/>
                  </a:cxn>
                  <a:cxn ang="0">
                    <a:pos x="45" y="70"/>
                  </a:cxn>
                  <a:cxn ang="0">
                    <a:pos x="58" y="76"/>
                  </a:cxn>
                  <a:cxn ang="0">
                    <a:pos x="73" y="80"/>
                  </a:cxn>
                  <a:cxn ang="0">
                    <a:pos x="87" y="85"/>
                  </a:cxn>
                  <a:cxn ang="0">
                    <a:pos x="103" y="89"/>
                  </a:cxn>
                  <a:cxn ang="0">
                    <a:pos x="134" y="96"/>
                  </a:cxn>
                  <a:cxn ang="0">
                    <a:pos x="167" y="101"/>
                  </a:cxn>
                  <a:cxn ang="0">
                    <a:pos x="198" y="106"/>
                  </a:cxn>
                  <a:cxn ang="0">
                    <a:pos x="229" y="108"/>
                  </a:cxn>
                  <a:cxn ang="0">
                    <a:pos x="232" y="47"/>
                  </a:cxn>
                </a:cxnLst>
                <a:rect l="0" t="0" r="r" b="b"/>
                <a:pathLst>
                  <a:path w="232" h="108">
                    <a:moveTo>
                      <a:pt x="232" y="47"/>
                    </a:moveTo>
                    <a:lnTo>
                      <a:pt x="205" y="45"/>
                    </a:lnTo>
                    <a:lnTo>
                      <a:pt x="176" y="41"/>
                    </a:lnTo>
                    <a:lnTo>
                      <a:pt x="146" y="36"/>
                    </a:lnTo>
                    <a:lnTo>
                      <a:pt x="117" y="29"/>
                    </a:lnTo>
                    <a:lnTo>
                      <a:pt x="104" y="26"/>
                    </a:lnTo>
                    <a:lnTo>
                      <a:pt x="91" y="22"/>
                    </a:lnTo>
                    <a:lnTo>
                      <a:pt x="80" y="18"/>
                    </a:lnTo>
                    <a:lnTo>
                      <a:pt x="70" y="14"/>
                    </a:lnTo>
                    <a:lnTo>
                      <a:pt x="61" y="10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0" y="40"/>
                    </a:lnTo>
                    <a:lnTo>
                      <a:pt x="11" y="49"/>
                    </a:lnTo>
                    <a:lnTo>
                      <a:pt x="21" y="57"/>
                    </a:lnTo>
                    <a:lnTo>
                      <a:pt x="33" y="65"/>
                    </a:lnTo>
                    <a:lnTo>
                      <a:pt x="45" y="70"/>
                    </a:lnTo>
                    <a:lnTo>
                      <a:pt x="58" y="76"/>
                    </a:lnTo>
                    <a:lnTo>
                      <a:pt x="73" y="80"/>
                    </a:lnTo>
                    <a:lnTo>
                      <a:pt x="87" y="85"/>
                    </a:lnTo>
                    <a:lnTo>
                      <a:pt x="103" y="89"/>
                    </a:lnTo>
                    <a:lnTo>
                      <a:pt x="134" y="96"/>
                    </a:lnTo>
                    <a:lnTo>
                      <a:pt x="167" y="101"/>
                    </a:lnTo>
                    <a:lnTo>
                      <a:pt x="198" y="106"/>
                    </a:lnTo>
                    <a:lnTo>
                      <a:pt x="229" y="108"/>
                    </a:lnTo>
                    <a:lnTo>
                      <a:pt x="232" y="47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6555328" y="5030560"/>
                <a:ext cx="81631" cy="56879"/>
              </a:xfrm>
              <a:custGeom>
                <a:avLst/>
                <a:gdLst/>
                <a:ahLst/>
                <a:cxnLst>
                  <a:cxn ang="0">
                    <a:pos x="164" y="90"/>
                  </a:cxn>
                  <a:cxn ang="0">
                    <a:pos x="11" y="0"/>
                  </a:cxn>
                  <a:cxn ang="0">
                    <a:pos x="0" y="158"/>
                  </a:cxn>
                  <a:cxn ang="0">
                    <a:pos x="164" y="90"/>
                  </a:cxn>
                  <a:cxn ang="0">
                    <a:pos x="164" y="90"/>
                  </a:cxn>
                </a:cxnLst>
                <a:rect l="0" t="0" r="r" b="b"/>
                <a:pathLst>
                  <a:path w="164" h="158">
                    <a:moveTo>
                      <a:pt x="164" y="90"/>
                    </a:moveTo>
                    <a:lnTo>
                      <a:pt x="11" y="0"/>
                    </a:lnTo>
                    <a:lnTo>
                      <a:pt x="0" y="158"/>
                    </a:lnTo>
                    <a:lnTo>
                      <a:pt x="164" y="90"/>
                    </a:lnTo>
                    <a:lnTo>
                      <a:pt x="164" y="9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60"/>
              <p:cNvSpPr>
                <a:spLocks noChangeArrowheads="1"/>
              </p:cNvSpPr>
              <p:nvPr/>
            </p:nvSpPr>
            <p:spPr bwMode="auto">
              <a:xfrm>
                <a:off x="1271966" y="3967093"/>
                <a:ext cx="267702" cy="29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b="1" u="none" dirty="0">
                    <a:solidFill>
                      <a:srgbClr val="29166F"/>
                    </a:solidFill>
                    <a:latin typeface="Times New Roman" pitchFamily="18" charset="0"/>
                  </a:rPr>
                  <a:t>K</a:t>
                </a:r>
                <a:r>
                  <a:rPr kumimoji="0" lang="en-US" b="1" u="none" baseline="30000" dirty="0">
                    <a:solidFill>
                      <a:srgbClr val="29166F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1504796" y="5165987"/>
                <a:ext cx="662117" cy="629735"/>
              </a:xfrm>
              <a:custGeom>
                <a:avLst/>
                <a:gdLst/>
                <a:ahLst/>
                <a:cxnLst>
                  <a:cxn ang="0">
                    <a:pos x="822" y="0"/>
                  </a:cxn>
                  <a:cxn ang="0">
                    <a:pos x="1314" y="1468"/>
                  </a:cxn>
                  <a:cxn ang="0">
                    <a:pos x="491" y="1744"/>
                  </a:cxn>
                  <a:cxn ang="0">
                    <a:pos x="0" y="274"/>
                  </a:cxn>
                  <a:cxn ang="0">
                    <a:pos x="822" y="0"/>
                  </a:cxn>
                </a:cxnLst>
                <a:rect l="0" t="0" r="r" b="b"/>
                <a:pathLst>
                  <a:path w="1314" h="1744">
                    <a:moveTo>
                      <a:pt x="822" y="0"/>
                    </a:moveTo>
                    <a:lnTo>
                      <a:pt x="1314" y="1468"/>
                    </a:lnTo>
                    <a:lnTo>
                      <a:pt x="491" y="1744"/>
                    </a:lnTo>
                    <a:lnTo>
                      <a:pt x="0" y="274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504796" y="5165987"/>
                <a:ext cx="662117" cy="629735"/>
              </a:xfrm>
              <a:custGeom>
                <a:avLst/>
                <a:gdLst/>
                <a:ahLst/>
                <a:cxnLst>
                  <a:cxn ang="0">
                    <a:pos x="822" y="0"/>
                  </a:cxn>
                  <a:cxn ang="0">
                    <a:pos x="1314" y="1468"/>
                  </a:cxn>
                  <a:cxn ang="0">
                    <a:pos x="491" y="1744"/>
                  </a:cxn>
                  <a:cxn ang="0">
                    <a:pos x="0" y="274"/>
                  </a:cxn>
                  <a:cxn ang="0">
                    <a:pos x="822" y="0"/>
                  </a:cxn>
                </a:cxnLst>
                <a:rect l="0" t="0" r="r" b="b"/>
                <a:pathLst>
                  <a:path w="1314" h="1744">
                    <a:moveTo>
                      <a:pt x="822" y="0"/>
                    </a:moveTo>
                    <a:lnTo>
                      <a:pt x="1314" y="1468"/>
                    </a:lnTo>
                    <a:lnTo>
                      <a:pt x="491" y="1744"/>
                    </a:lnTo>
                    <a:lnTo>
                      <a:pt x="0" y="274"/>
                    </a:lnTo>
                    <a:lnTo>
                      <a:pt x="82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073966" y="5125359"/>
                <a:ext cx="492809" cy="358881"/>
              </a:xfrm>
              <a:custGeom>
                <a:avLst/>
                <a:gdLst/>
                <a:ahLst/>
                <a:cxnLst>
                  <a:cxn ang="0">
                    <a:pos x="724" y="0"/>
                  </a:cxn>
                  <a:cxn ang="0">
                    <a:pos x="977" y="756"/>
                  </a:cxn>
                  <a:cxn ang="0">
                    <a:pos x="253" y="997"/>
                  </a:cxn>
                  <a:cxn ang="0">
                    <a:pos x="0" y="243"/>
                  </a:cxn>
                  <a:cxn ang="0">
                    <a:pos x="724" y="0"/>
                  </a:cxn>
                </a:cxnLst>
                <a:rect l="0" t="0" r="r" b="b"/>
                <a:pathLst>
                  <a:path w="977" h="997">
                    <a:moveTo>
                      <a:pt x="724" y="0"/>
                    </a:moveTo>
                    <a:lnTo>
                      <a:pt x="977" y="756"/>
                    </a:lnTo>
                    <a:lnTo>
                      <a:pt x="253" y="997"/>
                    </a:lnTo>
                    <a:lnTo>
                      <a:pt x="0" y="243"/>
                    </a:lnTo>
                    <a:lnTo>
                      <a:pt x="7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1073966" y="5125359"/>
                <a:ext cx="492809" cy="358881"/>
              </a:xfrm>
              <a:custGeom>
                <a:avLst/>
                <a:gdLst/>
                <a:ahLst/>
                <a:cxnLst>
                  <a:cxn ang="0">
                    <a:pos x="724" y="0"/>
                  </a:cxn>
                  <a:cxn ang="0">
                    <a:pos x="977" y="756"/>
                  </a:cxn>
                  <a:cxn ang="0">
                    <a:pos x="253" y="997"/>
                  </a:cxn>
                  <a:cxn ang="0">
                    <a:pos x="0" y="243"/>
                  </a:cxn>
                  <a:cxn ang="0">
                    <a:pos x="724" y="0"/>
                  </a:cxn>
                </a:cxnLst>
                <a:rect l="0" t="0" r="r" b="b"/>
                <a:pathLst>
                  <a:path w="977" h="997">
                    <a:moveTo>
                      <a:pt x="724" y="0"/>
                    </a:moveTo>
                    <a:lnTo>
                      <a:pt x="977" y="756"/>
                    </a:lnTo>
                    <a:lnTo>
                      <a:pt x="253" y="997"/>
                    </a:lnTo>
                    <a:lnTo>
                      <a:pt x="0" y="243"/>
                    </a:lnTo>
                    <a:lnTo>
                      <a:pt x="724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1327929" y="5660295"/>
                <a:ext cx="485250" cy="350755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963" y="732"/>
                  </a:cxn>
                  <a:cxn ang="0">
                    <a:pos x="244" y="973"/>
                  </a:cxn>
                  <a:cxn ang="0">
                    <a:pos x="0" y="241"/>
                  </a:cxn>
                  <a:cxn ang="0">
                    <a:pos x="719" y="0"/>
                  </a:cxn>
                </a:cxnLst>
                <a:rect l="0" t="0" r="r" b="b"/>
                <a:pathLst>
                  <a:path w="963" h="973">
                    <a:moveTo>
                      <a:pt x="719" y="0"/>
                    </a:moveTo>
                    <a:lnTo>
                      <a:pt x="963" y="732"/>
                    </a:lnTo>
                    <a:lnTo>
                      <a:pt x="244" y="973"/>
                    </a:lnTo>
                    <a:lnTo>
                      <a:pt x="0" y="241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327929" y="5660295"/>
                <a:ext cx="485250" cy="350755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963" y="732"/>
                  </a:cxn>
                  <a:cxn ang="0">
                    <a:pos x="244" y="973"/>
                  </a:cxn>
                  <a:cxn ang="0">
                    <a:pos x="0" y="241"/>
                  </a:cxn>
                  <a:cxn ang="0">
                    <a:pos x="719" y="0"/>
                  </a:cxn>
                </a:cxnLst>
                <a:rect l="0" t="0" r="r" b="b"/>
                <a:pathLst>
                  <a:path w="963" h="973">
                    <a:moveTo>
                      <a:pt x="719" y="0"/>
                    </a:moveTo>
                    <a:lnTo>
                      <a:pt x="963" y="732"/>
                    </a:lnTo>
                    <a:lnTo>
                      <a:pt x="244" y="973"/>
                    </a:lnTo>
                    <a:lnTo>
                      <a:pt x="0" y="241"/>
                    </a:lnTo>
                    <a:lnTo>
                      <a:pt x="71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67"/>
              <p:cNvSpPr>
                <a:spLocks noChangeArrowheads="1"/>
              </p:cNvSpPr>
              <p:nvPr/>
            </p:nvSpPr>
            <p:spPr bwMode="auto">
              <a:xfrm>
                <a:off x="4528161" y="4147578"/>
                <a:ext cx="575951" cy="441491"/>
              </a:xfrm>
              <a:prstGeom prst="rect">
                <a:avLst/>
              </a:prstGeom>
              <a:solidFill>
                <a:srgbClr val="C3C3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68"/>
              <p:cNvSpPr>
                <a:spLocks noChangeArrowheads="1"/>
              </p:cNvSpPr>
              <p:nvPr/>
            </p:nvSpPr>
            <p:spPr bwMode="auto">
              <a:xfrm>
                <a:off x="4528161" y="4147578"/>
                <a:ext cx="575951" cy="441491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>
                <a:off x="3125320" y="4147578"/>
                <a:ext cx="1008292" cy="441491"/>
              </a:xfrm>
              <a:prstGeom prst="rect">
                <a:avLst/>
              </a:prstGeom>
              <a:solidFill>
                <a:srgbClr val="C3C3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125320" y="4147578"/>
                <a:ext cx="1008292" cy="441491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764072" y="4365615"/>
                <a:ext cx="5665786" cy="2166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243" y="63"/>
                  </a:cxn>
                  <a:cxn ang="0">
                    <a:pos x="11243" y="22"/>
                  </a:cxn>
                  <a:cxn ang="0">
                    <a:pos x="0" y="0"/>
                  </a:cxn>
                  <a:cxn ang="0">
                    <a:pos x="0" y="41"/>
                  </a:cxn>
                </a:cxnLst>
                <a:rect l="0" t="0" r="r" b="b"/>
                <a:pathLst>
                  <a:path w="11243" h="63">
                    <a:moveTo>
                      <a:pt x="0" y="41"/>
                    </a:moveTo>
                    <a:lnTo>
                      <a:pt x="11243" y="63"/>
                    </a:lnTo>
                    <a:lnTo>
                      <a:pt x="11243" y="2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29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644649" y="4327695"/>
                <a:ext cx="125470" cy="89382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249" y="249"/>
                  </a:cxn>
                  <a:cxn ang="0">
                    <a:pos x="250" y="0"/>
                  </a:cxn>
                  <a:cxn ang="0">
                    <a:pos x="0" y="125"/>
                  </a:cxn>
                  <a:cxn ang="0">
                    <a:pos x="0" y="125"/>
                  </a:cxn>
                </a:cxnLst>
                <a:rect l="0" t="0" r="r" b="b"/>
                <a:pathLst>
                  <a:path w="250" h="249">
                    <a:moveTo>
                      <a:pt x="0" y="125"/>
                    </a:moveTo>
                    <a:lnTo>
                      <a:pt x="249" y="249"/>
                    </a:lnTo>
                    <a:lnTo>
                      <a:pt x="250" y="0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291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73"/>
              <p:cNvSpPr>
                <a:spLocks noChangeArrowheads="1"/>
              </p:cNvSpPr>
              <p:nvPr/>
            </p:nvSpPr>
            <p:spPr bwMode="auto">
              <a:xfrm>
                <a:off x="1920509" y="3576438"/>
                <a:ext cx="3179845" cy="379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2300" b="1" u="none" dirty="0">
                    <a:solidFill>
                      <a:srgbClr val="29166F"/>
                    </a:solidFill>
                    <a:latin typeface="Times New Roman" pitchFamily="18" charset="0"/>
                  </a:rPr>
                  <a:t>SOS Spectrometer(QDD)</a:t>
                </a:r>
                <a:endParaRPr kumimoji="0" lang="en-US" sz="2400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76" name="Rectangle 74"/>
              <p:cNvSpPr>
                <a:spLocks noChangeArrowheads="1"/>
              </p:cNvSpPr>
              <p:nvPr/>
            </p:nvSpPr>
            <p:spPr bwMode="auto">
              <a:xfrm>
                <a:off x="5687622" y="3940375"/>
                <a:ext cx="216171" cy="299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2300" b="1">
                    <a:solidFill>
                      <a:srgbClr val="1F1A17"/>
                    </a:solidFill>
                    <a:latin typeface="Times New Roman" pitchFamily="18" charset="0"/>
                  </a:rPr>
                  <a:t>Q</a:t>
                </a:r>
                <a:endParaRPr kumimoji="0" lang="en-US" sz="240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77" name="Rectangle 75"/>
              <p:cNvSpPr>
                <a:spLocks noChangeArrowheads="1"/>
              </p:cNvSpPr>
              <p:nvPr/>
            </p:nvSpPr>
            <p:spPr bwMode="auto">
              <a:xfrm>
                <a:off x="4773054" y="4135389"/>
                <a:ext cx="182914" cy="273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2100" b="1">
                    <a:solidFill>
                      <a:srgbClr val="1F1A17"/>
                    </a:solidFill>
                    <a:latin typeface="Times New Roman" pitchFamily="18" charset="0"/>
                  </a:rPr>
                  <a:t>D</a:t>
                </a:r>
                <a:endParaRPr kumimoji="0" lang="en-US" sz="240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78" name="Rectangle 76"/>
              <p:cNvSpPr>
                <a:spLocks noChangeArrowheads="1"/>
              </p:cNvSpPr>
              <p:nvPr/>
            </p:nvSpPr>
            <p:spPr bwMode="auto">
              <a:xfrm>
                <a:off x="3542544" y="3930895"/>
                <a:ext cx="126981" cy="273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2100" b="1" dirty="0">
                    <a:solidFill>
                      <a:srgbClr val="1F1A17"/>
                    </a:solidFill>
                    <a:latin typeface="Times New Roman" pitchFamily="18" charset="0"/>
                  </a:rPr>
                  <a:t>_</a:t>
                </a:r>
                <a:endParaRPr kumimoji="0" lang="en-US" sz="2400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79" name="Rectangle 77"/>
              <p:cNvSpPr>
                <a:spLocks noChangeArrowheads="1"/>
              </p:cNvSpPr>
              <p:nvPr/>
            </p:nvSpPr>
            <p:spPr bwMode="auto">
              <a:xfrm>
                <a:off x="3536497" y="4146223"/>
                <a:ext cx="182914" cy="273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2100" b="1">
                    <a:solidFill>
                      <a:srgbClr val="1F1A17"/>
                    </a:solidFill>
                    <a:latin typeface="Times New Roman" pitchFamily="18" charset="0"/>
                  </a:rPr>
                  <a:t>D</a:t>
                </a:r>
                <a:endParaRPr kumimoji="0" lang="en-US" sz="240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80" name="Freeform 78"/>
              <p:cNvSpPr>
                <a:spLocks/>
              </p:cNvSpPr>
              <p:nvPr/>
            </p:nvSpPr>
            <p:spPr bwMode="auto">
              <a:xfrm>
                <a:off x="6732194" y="5060354"/>
                <a:ext cx="399084" cy="28168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69" y="780"/>
                  </a:cxn>
                  <a:cxn ang="0">
                    <a:pos x="793" y="755"/>
                  </a:cxn>
                  <a:cxn ang="0">
                    <a:pos x="24" y="0"/>
                  </a:cxn>
                  <a:cxn ang="0">
                    <a:pos x="0" y="23"/>
                  </a:cxn>
                </a:cxnLst>
                <a:rect l="0" t="0" r="r" b="b"/>
                <a:pathLst>
                  <a:path w="793" h="780">
                    <a:moveTo>
                      <a:pt x="0" y="23"/>
                    </a:moveTo>
                    <a:lnTo>
                      <a:pt x="769" y="780"/>
                    </a:lnTo>
                    <a:lnTo>
                      <a:pt x="793" y="755"/>
                    </a:lnTo>
                    <a:lnTo>
                      <a:pt x="2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9"/>
              <p:cNvSpPr>
                <a:spLocks/>
              </p:cNvSpPr>
              <p:nvPr/>
            </p:nvSpPr>
            <p:spPr bwMode="auto">
              <a:xfrm>
                <a:off x="6685332" y="5026498"/>
                <a:ext cx="89189" cy="65005"/>
              </a:xfrm>
              <a:custGeom>
                <a:avLst/>
                <a:gdLst/>
                <a:ahLst/>
                <a:cxnLst>
                  <a:cxn ang="0">
                    <a:pos x="53" y="177"/>
                  </a:cxn>
                  <a:cxn ang="0">
                    <a:pos x="0" y="0"/>
                  </a:cxn>
                  <a:cxn ang="0">
                    <a:pos x="178" y="50"/>
                  </a:cxn>
                  <a:cxn ang="0">
                    <a:pos x="53" y="177"/>
                  </a:cxn>
                  <a:cxn ang="0">
                    <a:pos x="0" y="0"/>
                  </a:cxn>
                  <a:cxn ang="0">
                    <a:pos x="53" y="177"/>
                  </a:cxn>
                </a:cxnLst>
                <a:rect l="0" t="0" r="r" b="b"/>
                <a:pathLst>
                  <a:path w="178" h="177">
                    <a:moveTo>
                      <a:pt x="53" y="177"/>
                    </a:moveTo>
                    <a:lnTo>
                      <a:pt x="0" y="0"/>
                    </a:lnTo>
                    <a:lnTo>
                      <a:pt x="178" y="50"/>
                    </a:lnTo>
                    <a:lnTo>
                      <a:pt x="53" y="177"/>
                    </a:lnTo>
                    <a:lnTo>
                      <a:pt x="0" y="0"/>
                    </a:lnTo>
                    <a:lnTo>
                      <a:pt x="53" y="1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0"/>
              <p:cNvSpPr>
                <a:spLocks/>
              </p:cNvSpPr>
              <p:nvPr/>
            </p:nvSpPr>
            <p:spPr bwMode="auto">
              <a:xfrm>
                <a:off x="6803243" y="4411660"/>
                <a:ext cx="256986" cy="27220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83" y="751"/>
                  </a:cxn>
                  <a:cxn ang="0">
                    <a:pos x="512" y="733"/>
                  </a:cxn>
                  <a:cxn ang="0">
                    <a:pos x="29" y="0"/>
                  </a:cxn>
                  <a:cxn ang="0">
                    <a:pos x="0" y="18"/>
                  </a:cxn>
                </a:cxnLst>
                <a:rect l="0" t="0" r="r" b="b"/>
                <a:pathLst>
                  <a:path w="512" h="751">
                    <a:moveTo>
                      <a:pt x="0" y="18"/>
                    </a:moveTo>
                    <a:lnTo>
                      <a:pt x="483" y="751"/>
                    </a:lnTo>
                    <a:lnTo>
                      <a:pt x="512" y="733"/>
                    </a:lnTo>
                    <a:lnTo>
                      <a:pt x="29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6768475" y="4371032"/>
                <a:ext cx="83143" cy="66359"/>
              </a:xfrm>
              <a:custGeom>
                <a:avLst/>
                <a:gdLst/>
                <a:ahLst/>
                <a:cxnLst>
                  <a:cxn ang="0">
                    <a:pos x="15" y="183"/>
                  </a:cxn>
                  <a:cxn ang="0">
                    <a:pos x="0" y="0"/>
                  </a:cxn>
                  <a:cxn ang="0">
                    <a:pos x="163" y="85"/>
                  </a:cxn>
                  <a:cxn ang="0">
                    <a:pos x="15" y="183"/>
                  </a:cxn>
                  <a:cxn ang="0">
                    <a:pos x="0" y="0"/>
                  </a:cxn>
                  <a:cxn ang="0">
                    <a:pos x="15" y="183"/>
                  </a:cxn>
                </a:cxnLst>
                <a:rect l="0" t="0" r="r" b="b"/>
                <a:pathLst>
                  <a:path w="163" h="183">
                    <a:moveTo>
                      <a:pt x="15" y="183"/>
                    </a:moveTo>
                    <a:lnTo>
                      <a:pt x="0" y="0"/>
                    </a:lnTo>
                    <a:lnTo>
                      <a:pt x="163" y="85"/>
                    </a:lnTo>
                    <a:lnTo>
                      <a:pt x="15" y="183"/>
                    </a:lnTo>
                    <a:lnTo>
                      <a:pt x="0" y="0"/>
                    </a:lnTo>
                    <a:lnTo>
                      <a:pt x="15" y="18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2"/>
              <p:cNvSpPr>
                <a:spLocks/>
              </p:cNvSpPr>
              <p:nvPr/>
            </p:nvSpPr>
            <p:spPr bwMode="auto">
              <a:xfrm>
                <a:off x="6785103" y="3708795"/>
                <a:ext cx="111865" cy="341275"/>
              </a:xfrm>
              <a:custGeom>
                <a:avLst/>
                <a:gdLst/>
                <a:ahLst/>
                <a:cxnLst>
                  <a:cxn ang="0">
                    <a:pos x="34" y="941"/>
                  </a:cxn>
                  <a:cxn ang="0">
                    <a:pos x="221" y="6"/>
                  </a:cxn>
                  <a:cxn ang="0">
                    <a:pos x="187" y="0"/>
                  </a:cxn>
                  <a:cxn ang="0">
                    <a:pos x="0" y="935"/>
                  </a:cxn>
                  <a:cxn ang="0">
                    <a:pos x="34" y="941"/>
                  </a:cxn>
                </a:cxnLst>
                <a:rect l="0" t="0" r="r" b="b"/>
                <a:pathLst>
                  <a:path w="221" h="941">
                    <a:moveTo>
                      <a:pt x="34" y="941"/>
                    </a:moveTo>
                    <a:lnTo>
                      <a:pt x="221" y="6"/>
                    </a:lnTo>
                    <a:lnTo>
                      <a:pt x="187" y="0"/>
                    </a:lnTo>
                    <a:lnTo>
                      <a:pt x="0" y="935"/>
                    </a:lnTo>
                    <a:lnTo>
                      <a:pt x="34" y="9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3"/>
              <p:cNvSpPr>
                <a:spLocks/>
              </p:cNvSpPr>
              <p:nvPr/>
            </p:nvSpPr>
            <p:spPr bwMode="auto">
              <a:xfrm>
                <a:off x="6750335" y="4036528"/>
                <a:ext cx="89189" cy="63651"/>
              </a:xfrm>
              <a:custGeom>
                <a:avLst/>
                <a:gdLst/>
                <a:ahLst/>
                <a:cxnLst>
                  <a:cxn ang="0">
                    <a:pos x="175" y="36"/>
                  </a:cxn>
                  <a:cxn ang="0">
                    <a:pos x="56" y="176"/>
                  </a:cxn>
                  <a:cxn ang="0">
                    <a:pos x="0" y="0"/>
                  </a:cxn>
                  <a:cxn ang="0">
                    <a:pos x="175" y="36"/>
                  </a:cxn>
                  <a:cxn ang="0">
                    <a:pos x="56" y="176"/>
                  </a:cxn>
                  <a:cxn ang="0">
                    <a:pos x="175" y="36"/>
                  </a:cxn>
                </a:cxnLst>
                <a:rect l="0" t="0" r="r" b="b"/>
                <a:pathLst>
                  <a:path w="175" h="176">
                    <a:moveTo>
                      <a:pt x="175" y="36"/>
                    </a:moveTo>
                    <a:lnTo>
                      <a:pt x="56" y="176"/>
                    </a:lnTo>
                    <a:lnTo>
                      <a:pt x="0" y="0"/>
                    </a:lnTo>
                    <a:lnTo>
                      <a:pt x="175" y="36"/>
                    </a:lnTo>
                    <a:lnTo>
                      <a:pt x="56" y="176"/>
                    </a:lnTo>
                    <a:lnTo>
                      <a:pt x="175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4"/>
              <p:cNvSpPr>
                <a:spLocks/>
              </p:cNvSpPr>
              <p:nvPr/>
            </p:nvSpPr>
            <p:spPr bwMode="auto">
              <a:xfrm>
                <a:off x="1542588" y="5249952"/>
                <a:ext cx="545717" cy="463160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351" y="1281"/>
                  </a:cxn>
                  <a:cxn ang="0">
                    <a:pos x="1084" y="1043"/>
                  </a:cxn>
                  <a:cxn ang="0">
                    <a:pos x="943" y="612"/>
                  </a:cxn>
                  <a:cxn ang="0">
                    <a:pos x="609" y="715"/>
                  </a:cxn>
                  <a:cxn ang="0">
                    <a:pos x="552" y="523"/>
                  </a:cxn>
                  <a:cxn ang="0">
                    <a:pos x="879" y="416"/>
                  </a:cxn>
                  <a:cxn ang="0">
                    <a:pos x="743" y="0"/>
                  </a:cxn>
                  <a:cxn ang="0">
                    <a:pos x="0" y="252"/>
                  </a:cxn>
                </a:cxnLst>
                <a:rect l="0" t="0" r="r" b="b"/>
                <a:pathLst>
                  <a:path w="1084" h="1281">
                    <a:moveTo>
                      <a:pt x="0" y="252"/>
                    </a:moveTo>
                    <a:lnTo>
                      <a:pt x="351" y="1281"/>
                    </a:lnTo>
                    <a:lnTo>
                      <a:pt x="1084" y="1043"/>
                    </a:lnTo>
                    <a:lnTo>
                      <a:pt x="943" y="612"/>
                    </a:lnTo>
                    <a:lnTo>
                      <a:pt x="609" y="715"/>
                    </a:lnTo>
                    <a:lnTo>
                      <a:pt x="552" y="523"/>
                    </a:lnTo>
                    <a:lnTo>
                      <a:pt x="879" y="416"/>
                    </a:lnTo>
                    <a:lnTo>
                      <a:pt x="743" y="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5"/>
              <p:cNvSpPr>
                <a:spLocks/>
              </p:cNvSpPr>
              <p:nvPr/>
            </p:nvSpPr>
            <p:spPr bwMode="auto">
              <a:xfrm>
                <a:off x="1542588" y="5249952"/>
                <a:ext cx="545717" cy="463160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351" y="1281"/>
                  </a:cxn>
                  <a:cxn ang="0">
                    <a:pos x="1084" y="1043"/>
                  </a:cxn>
                  <a:cxn ang="0">
                    <a:pos x="943" y="612"/>
                  </a:cxn>
                  <a:cxn ang="0">
                    <a:pos x="609" y="715"/>
                  </a:cxn>
                  <a:cxn ang="0">
                    <a:pos x="552" y="523"/>
                  </a:cxn>
                  <a:cxn ang="0">
                    <a:pos x="879" y="416"/>
                  </a:cxn>
                  <a:cxn ang="0">
                    <a:pos x="743" y="0"/>
                  </a:cxn>
                  <a:cxn ang="0">
                    <a:pos x="0" y="252"/>
                  </a:cxn>
                </a:cxnLst>
                <a:rect l="0" t="0" r="r" b="b"/>
                <a:pathLst>
                  <a:path w="1084" h="1281">
                    <a:moveTo>
                      <a:pt x="0" y="252"/>
                    </a:moveTo>
                    <a:lnTo>
                      <a:pt x="351" y="1281"/>
                    </a:lnTo>
                    <a:lnTo>
                      <a:pt x="1084" y="1043"/>
                    </a:lnTo>
                    <a:lnTo>
                      <a:pt x="943" y="612"/>
                    </a:lnTo>
                    <a:lnTo>
                      <a:pt x="609" y="715"/>
                    </a:lnTo>
                    <a:lnTo>
                      <a:pt x="552" y="523"/>
                    </a:lnTo>
                    <a:lnTo>
                      <a:pt x="879" y="416"/>
                    </a:lnTo>
                    <a:lnTo>
                      <a:pt x="743" y="0"/>
                    </a:lnTo>
                    <a:lnTo>
                      <a:pt x="0" y="25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6"/>
              <p:cNvSpPr>
                <a:spLocks/>
              </p:cNvSpPr>
              <p:nvPr/>
            </p:nvSpPr>
            <p:spPr bwMode="auto">
              <a:xfrm>
                <a:off x="7135814" y="4171955"/>
                <a:ext cx="852589" cy="135427"/>
              </a:xfrm>
              <a:custGeom>
                <a:avLst/>
                <a:gdLst/>
                <a:ahLst/>
                <a:cxnLst>
                  <a:cxn ang="0">
                    <a:pos x="9" y="375"/>
                  </a:cxn>
                  <a:cxn ang="0">
                    <a:pos x="1693" y="48"/>
                  </a:cxn>
                  <a:cxn ang="0">
                    <a:pos x="1684" y="0"/>
                  </a:cxn>
                  <a:cxn ang="0">
                    <a:pos x="0" y="328"/>
                  </a:cxn>
                  <a:cxn ang="0">
                    <a:pos x="9" y="375"/>
                  </a:cxn>
                </a:cxnLst>
                <a:rect l="0" t="0" r="r" b="b"/>
                <a:pathLst>
                  <a:path w="1693" h="375">
                    <a:moveTo>
                      <a:pt x="9" y="375"/>
                    </a:moveTo>
                    <a:lnTo>
                      <a:pt x="1693" y="48"/>
                    </a:lnTo>
                    <a:lnTo>
                      <a:pt x="1684" y="0"/>
                    </a:lnTo>
                    <a:lnTo>
                      <a:pt x="0" y="328"/>
                    </a:lnTo>
                    <a:lnTo>
                      <a:pt x="9" y="3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7"/>
              <p:cNvSpPr>
                <a:spLocks/>
              </p:cNvSpPr>
              <p:nvPr/>
            </p:nvSpPr>
            <p:spPr bwMode="auto">
              <a:xfrm>
                <a:off x="6996739" y="4245085"/>
                <a:ext cx="163262" cy="106987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326" y="297"/>
                  </a:cxn>
                  <a:cxn ang="0">
                    <a:pos x="267" y="0"/>
                  </a:cxn>
                  <a:cxn ang="0">
                    <a:pos x="0" y="206"/>
                  </a:cxn>
                  <a:cxn ang="0">
                    <a:pos x="0" y="206"/>
                  </a:cxn>
                </a:cxnLst>
                <a:rect l="0" t="0" r="r" b="b"/>
                <a:pathLst>
                  <a:path w="326" h="297">
                    <a:moveTo>
                      <a:pt x="0" y="206"/>
                    </a:moveTo>
                    <a:lnTo>
                      <a:pt x="326" y="297"/>
                    </a:lnTo>
                    <a:lnTo>
                      <a:pt x="267" y="0"/>
                    </a:lnTo>
                    <a:lnTo>
                      <a:pt x="0" y="206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6506954" y="4311444"/>
                <a:ext cx="491297" cy="83965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12" y="236"/>
                  </a:cxn>
                  <a:cxn ang="0">
                    <a:pos x="975" y="48"/>
                  </a:cxn>
                  <a:cxn ang="0">
                    <a:pos x="966" y="0"/>
                  </a:cxn>
                  <a:cxn ang="0">
                    <a:pos x="3" y="187"/>
                  </a:cxn>
                  <a:cxn ang="0">
                    <a:pos x="0" y="188"/>
                  </a:cxn>
                  <a:cxn ang="0">
                    <a:pos x="3" y="187"/>
                  </a:cxn>
                  <a:cxn ang="0">
                    <a:pos x="1" y="188"/>
                  </a:cxn>
                  <a:cxn ang="0">
                    <a:pos x="0" y="188"/>
                  </a:cxn>
                </a:cxnLst>
                <a:rect l="0" t="0" r="r" b="b"/>
                <a:pathLst>
                  <a:path w="975" h="236">
                    <a:moveTo>
                      <a:pt x="0" y="188"/>
                    </a:moveTo>
                    <a:lnTo>
                      <a:pt x="12" y="236"/>
                    </a:lnTo>
                    <a:lnTo>
                      <a:pt x="975" y="48"/>
                    </a:lnTo>
                    <a:lnTo>
                      <a:pt x="966" y="0"/>
                    </a:lnTo>
                    <a:lnTo>
                      <a:pt x="3" y="187"/>
                    </a:lnTo>
                    <a:lnTo>
                      <a:pt x="0" y="188"/>
                    </a:lnTo>
                    <a:lnTo>
                      <a:pt x="3" y="187"/>
                    </a:lnTo>
                    <a:lnTo>
                      <a:pt x="1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9"/>
              <p:cNvSpPr>
                <a:spLocks/>
              </p:cNvSpPr>
              <p:nvPr/>
            </p:nvSpPr>
            <p:spPr bwMode="auto">
              <a:xfrm>
                <a:off x="2655186" y="5017018"/>
                <a:ext cx="337105" cy="190952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539" y="0"/>
                  </a:cxn>
                  <a:cxn ang="0">
                    <a:pos x="670" y="167"/>
                  </a:cxn>
                  <a:cxn ang="0">
                    <a:pos x="131" y="528"/>
                  </a:cxn>
                  <a:cxn ang="0">
                    <a:pos x="0" y="361"/>
                  </a:cxn>
                </a:cxnLst>
                <a:rect l="0" t="0" r="r" b="b"/>
                <a:pathLst>
                  <a:path w="670" h="528">
                    <a:moveTo>
                      <a:pt x="0" y="361"/>
                    </a:moveTo>
                    <a:lnTo>
                      <a:pt x="539" y="0"/>
                    </a:lnTo>
                    <a:lnTo>
                      <a:pt x="670" y="167"/>
                    </a:lnTo>
                    <a:lnTo>
                      <a:pt x="131" y="528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0"/>
              <p:cNvSpPr>
                <a:spLocks/>
              </p:cNvSpPr>
              <p:nvPr/>
            </p:nvSpPr>
            <p:spPr bwMode="auto">
              <a:xfrm>
                <a:off x="2833565" y="5286517"/>
                <a:ext cx="291755" cy="169283"/>
              </a:xfrm>
              <a:custGeom>
                <a:avLst/>
                <a:gdLst/>
                <a:ahLst/>
                <a:cxnLst>
                  <a:cxn ang="0">
                    <a:pos x="0" y="278"/>
                  </a:cxn>
                  <a:cxn ang="0">
                    <a:pos x="491" y="0"/>
                  </a:cxn>
                  <a:cxn ang="0">
                    <a:pos x="579" y="194"/>
                  </a:cxn>
                  <a:cxn ang="0">
                    <a:pos x="86" y="472"/>
                  </a:cxn>
                  <a:cxn ang="0">
                    <a:pos x="0" y="278"/>
                  </a:cxn>
                </a:cxnLst>
                <a:rect l="0" t="0" r="r" b="b"/>
                <a:pathLst>
                  <a:path w="579" h="472">
                    <a:moveTo>
                      <a:pt x="0" y="278"/>
                    </a:moveTo>
                    <a:lnTo>
                      <a:pt x="491" y="0"/>
                    </a:lnTo>
                    <a:lnTo>
                      <a:pt x="579" y="194"/>
                    </a:lnTo>
                    <a:lnTo>
                      <a:pt x="86" y="472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1"/>
              <p:cNvSpPr>
                <a:spLocks/>
              </p:cNvSpPr>
              <p:nvPr/>
            </p:nvSpPr>
            <p:spPr bwMode="auto">
              <a:xfrm>
                <a:off x="2833565" y="5305477"/>
                <a:ext cx="291755" cy="150324"/>
              </a:xfrm>
              <a:custGeom>
                <a:avLst/>
                <a:gdLst/>
                <a:ahLst/>
                <a:cxnLst>
                  <a:cxn ang="0">
                    <a:pos x="0" y="278"/>
                  </a:cxn>
                  <a:cxn ang="0">
                    <a:pos x="491" y="0"/>
                  </a:cxn>
                  <a:cxn ang="0">
                    <a:pos x="579" y="194"/>
                  </a:cxn>
                  <a:cxn ang="0">
                    <a:pos x="86" y="472"/>
                  </a:cxn>
                  <a:cxn ang="0">
                    <a:pos x="0" y="278"/>
                  </a:cxn>
                </a:cxnLst>
                <a:rect l="0" t="0" r="r" b="b"/>
                <a:pathLst>
                  <a:path w="579" h="472">
                    <a:moveTo>
                      <a:pt x="0" y="278"/>
                    </a:moveTo>
                    <a:lnTo>
                      <a:pt x="491" y="0"/>
                    </a:lnTo>
                    <a:lnTo>
                      <a:pt x="579" y="194"/>
                    </a:lnTo>
                    <a:lnTo>
                      <a:pt x="86" y="472"/>
                    </a:lnTo>
                    <a:lnTo>
                      <a:pt x="0" y="278"/>
                    </a:lnTo>
                    <a:close/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/>
            </p:nvSpPr>
            <p:spPr bwMode="auto">
              <a:xfrm flipH="1" flipV="1">
                <a:off x="5365633" y="4311444"/>
                <a:ext cx="219194" cy="0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/>
            </p:nvSpPr>
            <p:spPr bwMode="auto">
              <a:xfrm flipH="1">
                <a:off x="5364122" y="4446871"/>
                <a:ext cx="222217" cy="0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94"/>
              <p:cNvSpPr>
                <a:spLocks noChangeArrowheads="1"/>
              </p:cNvSpPr>
              <p:nvPr/>
            </p:nvSpPr>
            <p:spPr bwMode="auto">
              <a:xfrm>
                <a:off x="3902325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95"/>
              <p:cNvSpPr>
                <a:spLocks noChangeArrowheads="1"/>
              </p:cNvSpPr>
              <p:nvPr/>
            </p:nvSpPr>
            <p:spPr bwMode="auto">
              <a:xfrm>
                <a:off x="3964304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96"/>
              <p:cNvSpPr>
                <a:spLocks noChangeArrowheads="1"/>
              </p:cNvSpPr>
              <p:nvPr/>
            </p:nvSpPr>
            <p:spPr bwMode="auto">
              <a:xfrm>
                <a:off x="4026283" y="4587715"/>
                <a:ext cx="9070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97"/>
              <p:cNvSpPr>
                <a:spLocks noChangeArrowheads="1"/>
              </p:cNvSpPr>
              <p:nvPr/>
            </p:nvSpPr>
            <p:spPr bwMode="auto">
              <a:xfrm>
                <a:off x="4272687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4396645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01"/>
              <p:cNvSpPr>
                <a:spLocks noChangeArrowheads="1"/>
              </p:cNvSpPr>
              <p:nvPr/>
            </p:nvSpPr>
            <p:spPr bwMode="auto">
              <a:xfrm>
                <a:off x="4520603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102"/>
              <p:cNvSpPr>
                <a:spLocks noChangeArrowheads="1"/>
              </p:cNvSpPr>
              <p:nvPr/>
            </p:nvSpPr>
            <p:spPr bwMode="auto">
              <a:xfrm>
                <a:off x="4768519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103"/>
              <p:cNvSpPr>
                <a:spLocks noChangeArrowheads="1"/>
              </p:cNvSpPr>
              <p:nvPr/>
            </p:nvSpPr>
            <p:spPr bwMode="auto">
              <a:xfrm>
                <a:off x="4830498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104"/>
              <p:cNvSpPr>
                <a:spLocks noChangeArrowheads="1"/>
              </p:cNvSpPr>
              <p:nvPr/>
            </p:nvSpPr>
            <p:spPr bwMode="auto">
              <a:xfrm>
                <a:off x="4892477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105"/>
              <p:cNvSpPr>
                <a:spLocks noChangeArrowheads="1"/>
              </p:cNvSpPr>
              <p:nvPr/>
            </p:nvSpPr>
            <p:spPr bwMode="auto">
              <a:xfrm>
                <a:off x="5016435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06"/>
              <p:cNvSpPr>
                <a:spLocks noChangeArrowheads="1"/>
              </p:cNvSpPr>
              <p:nvPr/>
            </p:nvSpPr>
            <p:spPr bwMode="auto">
              <a:xfrm>
                <a:off x="5264351" y="4587715"/>
                <a:ext cx="10582" cy="541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107"/>
              <p:cNvSpPr>
                <a:spLocks noChangeArrowheads="1"/>
              </p:cNvSpPr>
              <p:nvPr/>
            </p:nvSpPr>
            <p:spPr bwMode="auto">
              <a:xfrm>
                <a:off x="5314236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108"/>
              <p:cNvSpPr>
                <a:spLocks noChangeArrowheads="1"/>
              </p:cNvSpPr>
              <p:nvPr/>
            </p:nvSpPr>
            <p:spPr bwMode="auto">
              <a:xfrm>
                <a:off x="5252257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09"/>
              <p:cNvSpPr>
                <a:spLocks noChangeArrowheads="1"/>
              </p:cNvSpPr>
              <p:nvPr/>
            </p:nvSpPr>
            <p:spPr bwMode="auto">
              <a:xfrm>
                <a:off x="5190278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10"/>
              <p:cNvSpPr>
                <a:spLocks noChangeArrowheads="1"/>
              </p:cNvSpPr>
              <p:nvPr/>
            </p:nvSpPr>
            <p:spPr bwMode="auto">
              <a:xfrm>
                <a:off x="5128299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11"/>
              <p:cNvSpPr>
                <a:spLocks noChangeArrowheads="1"/>
              </p:cNvSpPr>
              <p:nvPr/>
            </p:nvSpPr>
            <p:spPr bwMode="auto">
              <a:xfrm>
                <a:off x="4942362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112"/>
              <p:cNvSpPr>
                <a:spLocks noChangeArrowheads="1"/>
              </p:cNvSpPr>
              <p:nvPr/>
            </p:nvSpPr>
            <p:spPr bwMode="auto">
              <a:xfrm>
                <a:off x="4880383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13"/>
              <p:cNvSpPr>
                <a:spLocks noChangeArrowheads="1"/>
              </p:cNvSpPr>
              <p:nvPr/>
            </p:nvSpPr>
            <p:spPr bwMode="auto">
              <a:xfrm>
                <a:off x="4756425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114"/>
              <p:cNvSpPr>
                <a:spLocks noChangeArrowheads="1"/>
              </p:cNvSpPr>
              <p:nvPr/>
            </p:nvSpPr>
            <p:spPr bwMode="auto">
              <a:xfrm>
                <a:off x="4632467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4386063" y="4143515"/>
                <a:ext cx="9070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116"/>
              <p:cNvSpPr>
                <a:spLocks noChangeArrowheads="1"/>
              </p:cNvSpPr>
              <p:nvPr/>
            </p:nvSpPr>
            <p:spPr bwMode="auto">
              <a:xfrm>
                <a:off x="4322572" y="4143515"/>
                <a:ext cx="12093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117"/>
              <p:cNvSpPr>
                <a:spLocks noChangeArrowheads="1"/>
              </p:cNvSpPr>
              <p:nvPr/>
            </p:nvSpPr>
            <p:spPr bwMode="auto">
              <a:xfrm>
                <a:off x="4262105" y="4143515"/>
                <a:ext cx="9070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4200126" y="4143515"/>
                <a:ext cx="9070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4138147" y="4143515"/>
                <a:ext cx="10582" cy="8126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20"/>
              <p:cNvSpPr>
                <a:spLocks noChangeShapeType="1"/>
              </p:cNvSpPr>
              <p:nvPr/>
            </p:nvSpPr>
            <p:spPr bwMode="auto">
              <a:xfrm>
                <a:off x="5658900" y="4265399"/>
                <a:ext cx="1512" cy="226163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21"/>
              <p:cNvSpPr>
                <a:spLocks noChangeShapeType="1"/>
              </p:cNvSpPr>
              <p:nvPr/>
            </p:nvSpPr>
            <p:spPr bwMode="auto">
              <a:xfrm>
                <a:off x="5949143" y="4265399"/>
                <a:ext cx="1512" cy="226163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6389042" y="6048970"/>
                <a:ext cx="30234" cy="77193"/>
              </a:xfrm>
              <a:custGeom>
                <a:avLst/>
                <a:gdLst/>
                <a:ahLst/>
                <a:cxnLst>
                  <a:cxn ang="0">
                    <a:pos x="31" y="212"/>
                  </a:cxn>
                  <a:cxn ang="0">
                    <a:pos x="61" y="181"/>
                  </a:cxn>
                  <a:cxn ang="0">
                    <a:pos x="61" y="0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31" y="212"/>
                  </a:cxn>
                  <a:cxn ang="0">
                    <a:pos x="0" y="181"/>
                  </a:cxn>
                  <a:cxn ang="0">
                    <a:pos x="0" y="212"/>
                  </a:cxn>
                  <a:cxn ang="0">
                    <a:pos x="31" y="212"/>
                  </a:cxn>
                </a:cxnLst>
                <a:rect l="0" t="0" r="r" b="b"/>
                <a:pathLst>
                  <a:path w="61" h="212">
                    <a:moveTo>
                      <a:pt x="31" y="212"/>
                    </a:moveTo>
                    <a:lnTo>
                      <a:pt x="61" y="181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181"/>
                    </a:lnTo>
                    <a:lnTo>
                      <a:pt x="31" y="212"/>
                    </a:lnTo>
                    <a:lnTo>
                      <a:pt x="0" y="181"/>
                    </a:lnTo>
                    <a:lnTo>
                      <a:pt x="0" y="212"/>
                    </a:lnTo>
                    <a:lnTo>
                      <a:pt x="31" y="2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6404159" y="6104495"/>
                <a:ext cx="438388" cy="21668"/>
              </a:xfrm>
              <a:custGeom>
                <a:avLst/>
                <a:gdLst/>
                <a:ahLst/>
                <a:cxnLst>
                  <a:cxn ang="0">
                    <a:pos x="869" y="29"/>
                  </a:cxn>
                  <a:cxn ang="0">
                    <a:pos x="838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838" y="60"/>
                  </a:cxn>
                  <a:cxn ang="0">
                    <a:pos x="869" y="29"/>
                  </a:cxn>
                  <a:cxn ang="0">
                    <a:pos x="838" y="60"/>
                  </a:cxn>
                  <a:cxn ang="0">
                    <a:pos x="867" y="60"/>
                  </a:cxn>
                  <a:cxn ang="0">
                    <a:pos x="869" y="29"/>
                  </a:cxn>
                </a:cxnLst>
                <a:rect l="0" t="0" r="r" b="b"/>
                <a:pathLst>
                  <a:path w="869" h="60">
                    <a:moveTo>
                      <a:pt x="869" y="29"/>
                    </a:moveTo>
                    <a:lnTo>
                      <a:pt x="838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838" y="60"/>
                    </a:lnTo>
                    <a:lnTo>
                      <a:pt x="869" y="29"/>
                    </a:lnTo>
                    <a:lnTo>
                      <a:pt x="838" y="60"/>
                    </a:lnTo>
                    <a:lnTo>
                      <a:pt x="867" y="60"/>
                    </a:lnTo>
                    <a:lnTo>
                      <a:pt x="869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6810802" y="6050324"/>
                <a:ext cx="31745" cy="6500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80"/>
                  </a:cxn>
                  <a:cxn ang="0">
                    <a:pos x="62" y="180"/>
                  </a:cxn>
                  <a:cxn ang="0">
                    <a:pos x="62" y="0"/>
                  </a:cxn>
                  <a:cxn ang="0">
                    <a:pos x="1" y="0"/>
                  </a:cxn>
                </a:cxnLst>
                <a:rect l="0" t="0" r="r" b="b"/>
                <a:pathLst>
                  <a:path w="62" h="180">
                    <a:moveTo>
                      <a:pt x="1" y="0"/>
                    </a:moveTo>
                    <a:lnTo>
                      <a:pt x="0" y="180"/>
                    </a:lnTo>
                    <a:lnTo>
                      <a:pt x="62" y="180"/>
                    </a:lnTo>
                    <a:lnTo>
                      <a:pt x="6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25"/>
              <p:cNvSpPr>
                <a:spLocks noChangeArrowheads="1"/>
              </p:cNvSpPr>
              <p:nvPr/>
            </p:nvSpPr>
            <p:spPr bwMode="auto">
              <a:xfrm>
                <a:off x="6605213" y="6078764"/>
                <a:ext cx="30234" cy="3656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6345204" y="5801139"/>
                <a:ext cx="115416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rgbClr val="1F1A17"/>
                    </a:solidFill>
                    <a:latin typeface="Times New Roman" pitchFamily="18" charset="0"/>
                  </a:rPr>
                  <a:t>0</a:t>
                </a:r>
                <a:endParaRPr kumimoji="0" lang="en-US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6857664" y="5775408"/>
                <a:ext cx="294953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chemeClr val="tx1"/>
                    </a:solidFill>
                    <a:latin typeface="Times New Roman" pitchFamily="18" charset="0"/>
                  </a:rPr>
                  <a:t>1m</a:t>
                </a:r>
                <a:endParaRPr kumimoji="0" lang="en-US" u="none" dirty="0">
                  <a:solidFill>
                    <a:schemeClr val="tx1"/>
                  </a:solidFill>
                  <a:latin typeface="MS P????" charset="-128"/>
                </a:endParaRPr>
              </a:p>
            </p:txBody>
          </p:sp>
          <p:sp>
            <p:nvSpPr>
              <p:cNvPr id="128" name="Rectangle 262"/>
              <p:cNvSpPr>
                <a:spLocks noChangeArrowheads="1"/>
              </p:cNvSpPr>
              <p:nvPr/>
            </p:nvSpPr>
            <p:spPr bwMode="auto">
              <a:xfrm>
                <a:off x="7205351" y="5110462"/>
                <a:ext cx="1192634" cy="32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lang="en-US" u="none" dirty="0" smtClean="0">
                    <a:solidFill>
                      <a:srgbClr val="1F1A17"/>
                    </a:solidFill>
                    <a:latin typeface="Times New Roman" pitchFamily="18" charset="0"/>
                  </a:rPr>
                  <a:t>e</a:t>
                </a:r>
                <a:r>
                  <a:rPr kumimoji="0" lang="en-US" u="none" dirty="0" smtClean="0">
                    <a:solidFill>
                      <a:srgbClr val="1F1A17"/>
                    </a:solidFill>
                    <a:latin typeface="Times New Roman" pitchFamily="18" charset="0"/>
                  </a:rPr>
                  <a:t>’:0.3GeV/c </a:t>
                </a:r>
                <a:endParaRPr kumimoji="0" lang="en-US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129" name="Rectangle 263"/>
              <p:cNvSpPr>
                <a:spLocks noChangeArrowheads="1"/>
              </p:cNvSpPr>
              <p:nvPr/>
            </p:nvSpPr>
            <p:spPr bwMode="auto">
              <a:xfrm>
                <a:off x="1618172" y="3957438"/>
                <a:ext cx="891270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u="none" dirty="0">
                    <a:solidFill>
                      <a:srgbClr val="1F1A17"/>
                    </a:solidFill>
                    <a:latin typeface="Times New Roman" pitchFamily="18" charset="0"/>
                  </a:rPr>
                  <a:t>1.2GeV/c</a:t>
                </a:r>
                <a:endParaRPr kumimoji="0" lang="en-US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130" name="Freeform 264"/>
              <p:cNvSpPr>
                <a:spLocks noEditPoints="1"/>
              </p:cNvSpPr>
              <p:nvPr/>
            </p:nvSpPr>
            <p:spPr bwMode="auto">
              <a:xfrm>
                <a:off x="2461691" y="4782729"/>
                <a:ext cx="181402" cy="157095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97" y="0"/>
                  </a:cxn>
                  <a:cxn ang="0">
                    <a:pos x="197" y="164"/>
                  </a:cxn>
                  <a:cxn ang="0">
                    <a:pos x="360" y="164"/>
                  </a:cxn>
                  <a:cxn ang="0">
                    <a:pos x="360" y="197"/>
                  </a:cxn>
                  <a:cxn ang="0">
                    <a:pos x="197" y="197"/>
                  </a:cxn>
                  <a:cxn ang="0">
                    <a:pos x="197" y="360"/>
                  </a:cxn>
                  <a:cxn ang="0">
                    <a:pos x="164" y="360"/>
                  </a:cxn>
                  <a:cxn ang="0">
                    <a:pos x="164" y="197"/>
                  </a:cxn>
                  <a:cxn ang="0">
                    <a:pos x="0" y="197"/>
                  </a:cxn>
                  <a:cxn ang="0">
                    <a:pos x="0" y="164"/>
                  </a:cxn>
                  <a:cxn ang="0">
                    <a:pos x="164" y="164"/>
                  </a:cxn>
                  <a:cxn ang="0">
                    <a:pos x="164" y="0"/>
                  </a:cxn>
                  <a:cxn ang="0">
                    <a:pos x="0" y="401"/>
                  </a:cxn>
                  <a:cxn ang="0">
                    <a:pos x="360" y="401"/>
                  </a:cxn>
                  <a:cxn ang="0">
                    <a:pos x="360" y="434"/>
                  </a:cxn>
                  <a:cxn ang="0">
                    <a:pos x="0" y="434"/>
                  </a:cxn>
                  <a:cxn ang="0">
                    <a:pos x="0" y="401"/>
                  </a:cxn>
                </a:cxnLst>
                <a:rect l="0" t="0" r="r" b="b"/>
                <a:pathLst>
                  <a:path w="360" h="434">
                    <a:moveTo>
                      <a:pt x="164" y="0"/>
                    </a:moveTo>
                    <a:lnTo>
                      <a:pt x="197" y="0"/>
                    </a:lnTo>
                    <a:lnTo>
                      <a:pt x="197" y="164"/>
                    </a:lnTo>
                    <a:lnTo>
                      <a:pt x="360" y="164"/>
                    </a:lnTo>
                    <a:lnTo>
                      <a:pt x="360" y="197"/>
                    </a:lnTo>
                    <a:lnTo>
                      <a:pt x="197" y="197"/>
                    </a:lnTo>
                    <a:lnTo>
                      <a:pt x="197" y="360"/>
                    </a:lnTo>
                    <a:lnTo>
                      <a:pt x="164" y="360"/>
                    </a:lnTo>
                    <a:lnTo>
                      <a:pt x="164" y="197"/>
                    </a:lnTo>
                    <a:lnTo>
                      <a:pt x="0" y="197"/>
                    </a:lnTo>
                    <a:lnTo>
                      <a:pt x="0" y="164"/>
                    </a:lnTo>
                    <a:lnTo>
                      <a:pt x="164" y="164"/>
                    </a:lnTo>
                    <a:lnTo>
                      <a:pt x="164" y="0"/>
                    </a:lnTo>
                    <a:close/>
                    <a:moveTo>
                      <a:pt x="0" y="401"/>
                    </a:moveTo>
                    <a:lnTo>
                      <a:pt x="360" y="401"/>
                    </a:lnTo>
                    <a:lnTo>
                      <a:pt x="360" y="434"/>
                    </a:lnTo>
                    <a:lnTo>
                      <a:pt x="0" y="434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65"/>
              <p:cNvSpPr>
                <a:spLocks noEditPoints="1"/>
              </p:cNvSpPr>
              <p:nvPr/>
            </p:nvSpPr>
            <p:spPr bwMode="auto">
              <a:xfrm>
                <a:off x="8097244" y="5075251"/>
                <a:ext cx="167797" cy="144907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81" y="0"/>
                  </a:cxn>
                  <a:cxn ang="0">
                    <a:pos x="181" y="152"/>
                  </a:cxn>
                  <a:cxn ang="0">
                    <a:pos x="332" y="152"/>
                  </a:cxn>
                  <a:cxn ang="0">
                    <a:pos x="332" y="183"/>
                  </a:cxn>
                  <a:cxn ang="0">
                    <a:pos x="181" y="183"/>
                  </a:cxn>
                  <a:cxn ang="0">
                    <a:pos x="181" y="333"/>
                  </a:cxn>
                  <a:cxn ang="0">
                    <a:pos x="151" y="333"/>
                  </a:cxn>
                  <a:cxn ang="0">
                    <a:pos x="151" y="183"/>
                  </a:cxn>
                  <a:cxn ang="0">
                    <a:pos x="0" y="183"/>
                  </a:cxn>
                  <a:cxn ang="0">
                    <a:pos x="0" y="152"/>
                  </a:cxn>
                  <a:cxn ang="0">
                    <a:pos x="151" y="152"/>
                  </a:cxn>
                  <a:cxn ang="0">
                    <a:pos x="151" y="0"/>
                  </a:cxn>
                  <a:cxn ang="0">
                    <a:pos x="0" y="370"/>
                  </a:cxn>
                  <a:cxn ang="0">
                    <a:pos x="332" y="370"/>
                  </a:cxn>
                  <a:cxn ang="0">
                    <a:pos x="332" y="402"/>
                  </a:cxn>
                  <a:cxn ang="0">
                    <a:pos x="0" y="402"/>
                  </a:cxn>
                  <a:cxn ang="0">
                    <a:pos x="0" y="370"/>
                  </a:cxn>
                </a:cxnLst>
                <a:rect l="0" t="0" r="r" b="b"/>
                <a:pathLst>
                  <a:path w="332" h="402">
                    <a:moveTo>
                      <a:pt x="151" y="0"/>
                    </a:moveTo>
                    <a:lnTo>
                      <a:pt x="181" y="0"/>
                    </a:lnTo>
                    <a:lnTo>
                      <a:pt x="181" y="152"/>
                    </a:lnTo>
                    <a:lnTo>
                      <a:pt x="332" y="152"/>
                    </a:lnTo>
                    <a:lnTo>
                      <a:pt x="332" y="183"/>
                    </a:lnTo>
                    <a:lnTo>
                      <a:pt x="181" y="183"/>
                    </a:lnTo>
                    <a:lnTo>
                      <a:pt x="181" y="333"/>
                    </a:lnTo>
                    <a:lnTo>
                      <a:pt x="151" y="333"/>
                    </a:lnTo>
                    <a:lnTo>
                      <a:pt x="151" y="183"/>
                    </a:lnTo>
                    <a:lnTo>
                      <a:pt x="0" y="183"/>
                    </a:lnTo>
                    <a:lnTo>
                      <a:pt x="0" y="152"/>
                    </a:lnTo>
                    <a:lnTo>
                      <a:pt x="151" y="152"/>
                    </a:lnTo>
                    <a:lnTo>
                      <a:pt x="151" y="0"/>
                    </a:lnTo>
                    <a:close/>
                    <a:moveTo>
                      <a:pt x="0" y="370"/>
                    </a:moveTo>
                    <a:lnTo>
                      <a:pt x="332" y="370"/>
                    </a:lnTo>
                    <a:lnTo>
                      <a:pt x="332" y="402"/>
                    </a:lnTo>
                    <a:lnTo>
                      <a:pt x="0" y="402"/>
                    </a:lnTo>
                    <a:lnTo>
                      <a:pt x="0" y="3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Text Box 266"/>
              <p:cNvSpPr txBox="1">
                <a:spLocks noChangeArrowheads="1"/>
              </p:cNvSpPr>
              <p:nvPr/>
            </p:nvSpPr>
            <p:spPr bwMode="auto">
              <a:xfrm>
                <a:off x="5677040" y="4820649"/>
                <a:ext cx="423514" cy="485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kumimoji="0" lang="en-US" sz="2400" b="1" u="none" dirty="0">
                    <a:solidFill>
                      <a:srgbClr val="FF0000"/>
                    </a:solidFill>
                    <a:latin typeface="Times New Roman" pitchFamily="18" charset="0"/>
                  </a:rPr>
                  <a:t>e’</a:t>
                </a:r>
              </a:p>
            </p:txBody>
          </p:sp>
          <p:sp>
            <p:nvSpPr>
              <p:cNvPr id="133" name="AutoShape 268"/>
              <p:cNvSpPr>
                <a:spLocks noChangeArrowheads="1"/>
              </p:cNvSpPr>
              <p:nvPr/>
            </p:nvSpPr>
            <p:spPr bwMode="auto">
              <a:xfrm>
                <a:off x="2634023" y="4655428"/>
                <a:ext cx="217682" cy="390029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69"/>
              <p:cNvSpPr>
                <a:spLocks noChangeArrowheads="1"/>
              </p:cNvSpPr>
              <p:nvPr/>
            </p:nvSpPr>
            <p:spPr bwMode="auto">
              <a:xfrm>
                <a:off x="510109" y="4710953"/>
                <a:ext cx="1756891" cy="29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/>
                <a:r>
                  <a:rPr kumimoji="0" lang="en-US" sz="1800" u="none" dirty="0">
                    <a:solidFill>
                      <a:srgbClr val="1F1A17"/>
                    </a:solidFill>
                    <a:latin typeface="Times New Roman" pitchFamily="18" charset="0"/>
                  </a:rPr>
                  <a:t>Local Beam Dump</a:t>
                </a:r>
                <a:endParaRPr kumimoji="0" lang="en-US" sz="1800" u="none" dirty="0">
                  <a:solidFill>
                    <a:srgbClr val="000000"/>
                  </a:solidFill>
                  <a:latin typeface="MS P????" charset="-128"/>
                </a:endParaRPr>
              </a:p>
            </p:txBody>
          </p:sp>
          <p:sp>
            <p:nvSpPr>
              <p:cNvPr id="135" name="Line 270"/>
              <p:cNvSpPr>
                <a:spLocks noChangeShapeType="1"/>
              </p:cNvSpPr>
              <p:nvPr/>
            </p:nvSpPr>
            <p:spPr bwMode="auto">
              <a:xfrm flipH="1">
                <a:off x="1980976" y="4395409"/>
                <a:ext cx="4498767" cy="104007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271"/>
              <p:cNvSpPr>
                <a:spLocks noChangeArrowheads="1"/>
              </p:cNvSpPr>
              <p:nvPr/>
            </p:nvSpPr>
            <p:spPr bwMode="auto">
              <a:xfrm>
                <a:off x="2779144" y="5045457"/>
                <a:ext cx="217682" cy="390029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altLang="ja-JP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C(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e,e’K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ja-JP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altLang="ja-JP" sz="2800" b="1" baseline="-250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 From HNSS (E89-009) 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Resolution: 720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FWHM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Dominant contribution to the resolution: SOS momentum resolution ~600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keV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Needed improvements: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Spectrometer resolution</a:t>
            </a:r>
          </a:p>
          <a:p>
            <a:pPr>
              <a:spcBef>
                <a:spcPts val="600"/>
              </a:spcBef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Reduce background from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Bremsstrhlung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electrons  which limited beam current</a:t>
            </a: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304800" y="1828800"/>
            <a:ext cx="4191000" cy="3569019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1752600" y="1897880"/>
            <a:ext cx="1495474" cy="388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none" baseline="30000" dirty="0" smtClean="0">
                <a:solidFill>
                  <a:srgbClr val="CC00CC"/>
                </a:solidFill>
                <a:latin typeface="Times New Roman" pitchFamily="18" charset="0"/>
              </a:rPr>
              <a:t>11</a:t>
            </a:r>
            <a:r>
              <a:rPr lang="en-US" altLang="ja-JP" b="1" u="none" dirty="0" smtClean="0">
                <a:solidFill>
                  <a:srgbClr val="CC00CC"/>
                </a:solidFill>
                <a:latin typeface="Times New Roman" pitchFamily="18" charset="0"/>
              </a:rPr>
              <a:t>B(</a:t>
            </a:r>
            <a:r>
              <a:rPr lang="en-US" altLang="ja-JP" b="1" u="none" dirty="0" err="1" smtClean="0">
                <a:solidFill>
                  <a:srgbClr val="CC00CC"/>
                </a:solidFill>
                <a:latin typeface="Times New Roman" pitchFamily="18" charset="0"/>
              </a:rPr>
              <a:t>gs</a:t>
            </a:r>
            <a:r>
              <a:rPr lang="en-US" altLang="ja-JP" b="1" u="none" dirty="0" smtClean="0">
                <a:solidFill>
                  <a:srgbClr val="CC00CC"/>
                </a:solidFill>
                <a:latin typeface="Times New Roman" pitchFamily="18" charset="0"/>
              </a:rPr>
              <a:t>)×</a:t>
            </a:r>
            <a:r>
              <a:rPr lang="en-US" altLang="ja-JP" b="1" u="none" dirty="0" smtClean="0">
                <a:solidFill>
                  <a:srgbClr val="CC00CC"/>
                </a:solidFill>
                <a:latin typeface="Symbol" pitchFamily="18" charset="2"/>
              </a:rPr>
              <a:t>L</a:t>
            </a:r>
            <a:r>
              <a:rPr lang="en-US" altLang="ja-JP" b="1" u="none" dirty="0" smtClean="0">
                <a:solidFill>
                  <a:srgbClr val="CC00CC"/>
                </a:solidFill>
                <a:latin typeface="Times New Roman" pitchFamily="18" charset="0"/>
              </a:rPr>
              <a:t>(0s)</a:t>
            </a:r>
            <a:endParaRPr lang="en-US" altLang="ja-JP" b="1" u="none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209800"/>
            <a:ext cx="1533946" cy="388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none" baseline="30000" dirty="0" smtClean="0">
                <a:solidFill>
                  <a:srgbClr val="CC00CC"/>
                </a:solidFill>
                <a:latin typeface="Times New Roman" pitchFamily="18" charset="0"/>
              </a:rPr>
              <a:t>11</a:t>
            </a:r>
            <a:r>
              <a:rPr lang="en-US" altLang="ja-JP" b="1" u="none" dirty="0" smtClean="0">
                <a:solidFill>
                  <a:srgbClr val="CC00CC"/>
                </a:solidFill>
                <a:latin typeface="Times New Roman" pitchFamily="18" charset="0"/>
              </a:rPr>
              <a:t>B(</a:t>
            </a:r>
            <a:r>
              <a:rPr lang="en-US" altLang="ja-JP" b="1" u="none" dirty="0" err="1" smtClean="0">
                <a:solidFill>
                  <a:srgbClr val="CC00CC"/>
                </a:solidFill>
                <a:latin typeface="Times New Roman" pitchFamily="18" charset="0"/>
              </a:rPr>
              <a:t>gs</a:t>
            </a:r>
            <a:r>
              <a:rPr lang="en-US" altLang="ja-JP" b="1" u="none" dirty="0" smtClean="0">
                <a:solidFill>
                  <a:srgbClr val="CC00CC"/>
                </a:solidFill>
                <a:latin typeface="Times New Roman" pitchFamily="18" charset="0"/>
              </a:rPr>
              <a:t>)×</a:t>
            </a:r>
            <a:r>
              <a:rPr lang="en-US" altLang="ja-JP" b="1" u="none" dirty="0" smtClean="0">
                <a:solidFill>
                  <a:srgbClr val="CC00CC"/>
                </a:solidFill>
                <a:latin typeface="Symbol" pitchFamily="18" charset="2"/>
              </a:rPr>
              <a:t>L</a:t>
            </a:r>
            <a:r>
              <a:rPr lang="en-US" altLang="ja-JP" b="1" u="none" dirty="0" smtClean="0">
                <a:solidFill>
                  <a:srgbClr val="CC00CC"/>
                </a:solidFill>
                <a:latin typeface="Times New Roman" pitchFamily="18" charset="0"/>
              </a:rPr>
              <a:t>(0p)</a:t>
            </a:r>
            <a:endParaRPr lang="en-US" altLang="ja-JP" b="1" u="none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1751012" y="2286000"/>
            <a:ext cx="230188" cy="239713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2895600" y="2286000"/>
            <a:ext cx="611188" cy="468313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08861"/>
            <a:ext cx="6781800" cy="4015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dirty="0" smtClean="0">
                <a:solidFill>
                  <a:srgbClr val="0070C0"/>
                </a:solidFill>
                <a:latin typeface="Arial" charset="0"/>
              </a:rPr>
              <a:t>The HKS Experiment</a:t>
            </a:r>
            <a:endParaRPr lang="en-GB" sz="2800" b="1" u="none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28600" y="4800600"/>
            <a:ext cx="5029200" cy="192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96925" lvl="1" indent="-339725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 arm: Replace SOS by a large acceptance, high resolution HKS </a:t>
            </a:r>
            <a:endParaRPr lang="en-GB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96925" lvl="1" indent="-339725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Vertically </a:t>
            </a:r>
            <a:r>
              <a:rPr lang="en-GB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tilt electron 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spectrometer to block </a:t>
            </a:r>
            <a:r>
              <a:rPr lang="en-US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bremsstrhlung</a:t>
            </a: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electrons</a:t>
            </a:r>
          </a:p>
          <a:p>
            <a:pPr marL="796925" lvl="1" indent="-339725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95000"/>
              <a:buFont typeface="Times New Roman" pitchFamily="18" charset="0"/>
              <a:buChar char="●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Expected yield: 25 Times of HNSS for </a:t>
            </a:r>
            <a:r>
              <a:rPr lang="en-US" u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lang="en-US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GB" u="none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GB" u="none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85000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endParaRPr lang="en-GB" sz="16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300"/>
              </a:spcBef>
              <a:buClr>
                <a:srgbClr val="0BD0D9"/>
              </a:buClr>
              <a:buSzPct val="85000"/>
              <a:buFont typeface="Wingdings 2" pitchFamily="16" charset="2"/>
              <a:buNone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endParaRPr lang="en-GB" sz="1200" dirty="0">
              <a:solidFill>
                <a:srgbClr val="000000"/>
              </a:solidFill>
            </a:endParaRPr>
          </a:p>
          <a:p>
            <a:pPr marL="339725" indent="-339725" eaLnBrk="0" hangingPunct="0">
              <a:lnSpc>
                <a:spcPct val="100000"/>
              </a:lnSpc>
              <a:buClr>
                <a:srgbClr val="000000"/>
              </a:buClr>
              <a:buSzPct val="85000"/>
              <a:buFont typeface="Wingdings" charset="2"/>
              <a:buNone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419600" y="56388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1587500" y="4443413"/>
            <a:ext cx="9525" cy="3175"/>
          </a:xfrm>
          <a:custGeom>
            <a:avLst/>
            <a:gdLst>
              <a:gd name="T0" fmla="*/ 0 w 81"/>
              <a:gd name="T1" fmla="*/ 92808 h 39"/>
              <a:gd name="T2" fmla="*/ 691444 w 81"/>
              <a:gd name="T3" fmla="*/ 0 h 39"/>
              <a:gd name="T4" fmla="*/ 1120069 w 81"/>
              <a:gd name="T5" fmla="*/ 258478 h 39"/>
              <a:gd name="T6" fmla="*/ 0 w 81"/>
              <a:gd name="T7" fmla="*/ 92808 h 39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39"/>
              <a:gd name="T14" fmla="*/ 81 w 8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39">
                <a:moveTo>
                  <a:pt x="0" y="14"/>
                </a:moveTo>
                <a:lnTo>
                  <a:pt x="50" y="0"/>
                </a:lnTo>
                <a:lnTo>
                  <a:pt x="81" y="39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" name="Picture 4" descr="til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95800"/>
            <a:ext cx="3124200" cy="2286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620000" y="54864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12L-0929.jpg"/>
          <p:cNvPicPr>
            <a:picLocks noChangeAspect="1"/>
          </p:cNvPicPr>
          <p:nvPr/>
        </p:nvPicPr>
        <p:blipFill>
          <a:blip r:embed="rId3" cstate="print"/>
          <a:srcRect l="2222" t="6757" r="1111" b="6757"/>
          <a:stretch>
            <a:fillRect/>
          </a:stretch>
        </p:blipFill>
        <p:spPr>
          <a:xfrm>
            <a:off x="335288" y="1143000"/>
            <a:ext cx="5608311" cy="3886200"/>
          </a:xfrm>
          <a:prstGeom prst="rect">
            <a:avLst/>
          </a:prstGeom>
        </p:spPr>
      </p:pic>
      <p:pic>
        <p:nvPicPr>
          <p:cNvPr id="17" name="Picture 7" descr="C_tot_em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44249"/>
            <a:ext cx="3505200" cy="2656551"/>
          </a:xfrm>
          <a:prstGeom prst="rect">
            <a:avLst/>
          </a:prstGeom>
          <a:noFill/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554489" y="1295400"/>
            <a:ext cx="144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GB" b="1" u="none" baseline="-25000" dirty="0">
                <a:solidFill>
                  <a:srgbClr val="000000"/>
                </a:solidFill>
                <a:latin typeface="Symbol" pitchFamily="16" charset="2"/>
              </a:rPr>
              <a:t></a:t>
            </a:r>
            <a:r>
              <a:rPr lang="en-GB" b="1" u="none" dirty="0">
                <a:solidFill>
                  <a:srgbClr val="000000"/>
                </a:solidFill>
                <a:latin typeface="Arial" charset="0"/>
                <a:ea typeface="MS PGothic" pitchFamily="32" charset="0"/>
                <a:cs typeface="MS PGothic" pitchFamily="32" charset="0"/>
              </a:rPr>
              <a:t>(2-/1-)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114800" y="2066887"/>
            <a:ext cx="11430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GB" b="1" u="none" baseline="-25000" dirty="0">
                <a:solidFill>
                  <a:srgbClr val="000000"/>
                </a:solidFill>
                <a:latin typeface="Symbol" pitchFamily="16" charset="2"/>
              </a:rPr>
              <a:t></a:t>
            </a:r>
            <a:r>
              <a:rPr lang="en-GB" b="1" u="none" dirty="0">
                <a:solidFill>
                  <a:srgbClr val="000000"/>
                </a:solidFill>
                <a:latin typeface="Symbol" pitchFamily="16" charset="2"/>
              </a:rPr>
              <a:t></a:t>
            </a:r>
            <a:r>
              <a:rPr lang="en-GB" b="1" u="none" baseline="30000" dirty="0">
                <a:solidFill>
                  <a:srgbClr val="000000"/>
                </a:solidFill>
                <a:latin typeface="Symbol" pitchFamily="16" charset="2"/>
              </a:rPr>
              <a:t></a:t>
            </a:r>
            <a:r>
              <a:rPr lang="en-GB" b="1" u="none" dirty="0">
                <a:solidFill>
                  <a:srgbClr val="000000"/>
                </a:solidFill>
                <a:latin typeface="Symbol" pitchFamily="16" charset="2"/>
              </a:rPr>
              <a:t></a:t>
            </a:r>
            <a:r>
              <a:rPr lang="en-GB" b="1" u="none" baseline="30000" dirty="0">
                <a:solidFill>
                  <a:srgbClr val="000000"/>
                </a:solidFill>
                <a:latin typeface="Symbol" pitchFamily="16" charset="2"/>
              </a:rPr>
              <a:t></a:t>
            </a:r>
            <a:r>
              <a:rPr lang="en-GB" b="1" u="none" dirty="0">
                <a:solidFill>
                  <a:srgbClr val="000000"/>
                </a:solidFill>
                <a:latin typeface="Symbol" pitchFamily="16" charset="2"/>
              </a:rPr>
              <a:t>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981200" y="2631065"/>
            <a:ext cx="12954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FF7C8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u="none" dirty="0">
                <a:solidFill>
                  <a:srgbClr val="FF7C80"/>
                </a:solidFill>
                <a:latin typeface="Arial" charset="0"/>
              </a:rPr>
              <a:t>C.E. </a:t>
            </a:r>
            <a:r>
              <a:rPr lang="en-GB" sz="1600" b="1" i="1" u="none" dirty="0" smtClean="0">
                <a:solidFill>
                  <a:srgbClr val="FF7C80"/>
                </a:solidFill>
                <a:latin typeface="Arial" charset="0"/>
              </a:rPr>
              <a:t>#1 (1-)</a:t>
            </a:r>
            <a:endParaRPr lang="en-GB" sz="1600" b="1" i="1" u="none" dirty="0">
              <a:solidFill>
                <a:srgbClr val="FF7C80"/>
              </a:solidFill>
              <a:latin typeface="Arial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15240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FF7C8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u="none" dirty="0">
                <a:solidFill>
                  <a:srgbClr val="FF7C80"/>
                </a:solidFill>
                <a:latin typeface="Arial" charset="0"/>
              </a:rPr>
              <a:t>C.E.  #</a:t>
            </a:r>
            <a:r>
              <a:rPr lang="en-GB" sz="1600" b="1" i="1" u="none" dirty="0" smtClean="0">
                <a:solidFill>
                  <a:srgbClr val="FF7C80"/>
                </a:solidFill>
                <a:latin typeface="Arial" charset="0"/>
              </a:rPr>
              <a:t>2(2-/1-)</a:t>
            </a:r>
            <a:endParaRPr lang="en-GB" sz="1600" b="1" i="1" u="none" dirty="0">
              <a:solidFill>
                <a:srgbClr val="FF7C80"/>
              </a:solidFill>
              <a:latin typeface="Arial" charset="0"/>
            </a:endParaRP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2438400" y="2971800"/>
            <a:ext cx="45719" cy="685800"/>
          </a:xfrm>
          <a:prstGeom prst="line">
            <a:avLst/>
          </a:prstGeom>
          <a:noFill/>
          <a:ln w="38160">
            <a:solidFill>
              <a:srgbClr val="FF7C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u="none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3124200" y="3429000"/>
            <a:ext cx="1588" cy="304800"/>
          </a:xfrm>
          <a:prstGeom prst="line">
            <a:avLst/>
          </a:prstGeom>
          <a:noFill/>
          <a:ln w="38160">
            <a:solidFill>
              <a:srgbClr val="FF7C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u="none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6106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4617B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u="none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12</a:t>
            </a:r>
            <a:r>
              <a:rPr lang="en-GB" sz="2800" b="1" u="none" baseline="-2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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 used for kinematics and optics calibration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95600" y="1578909"/>
            <a:ext cx="35052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250"/>
              </a:spcBef>
              <a:buClr>
                <a:srgbClr val="EAEAEA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u="none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Preliminary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0" y="4398309"/>
            <a:ext cx="3048000" cy="402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750"/>
              </a:spcBef>
              <a:buClr>
                <a:srgbClr val="FF7C8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u="none" dirty="0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Accidentals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581400" y="1366442"/>
            <a:ext cx="21336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1125"/>
              </a:spcBef>
              <a:buClr>
                <a:srgbClr val="009DD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u="none" dirty="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JLAB – </a:t>
            </a:r>
            <a:r>
              <a:rPr lang="en-GB" sz="2000" b="1" u="none" dirty="0" smtClean="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HKS</a:t>
            </a:r>
            <a:endParaRPr lang="en-GB" sz="2000" b="1" u="none" dirty="0">
              <a:solidFill>
                <a:srgbClr val="009D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2590800" y="5029200"/>
            <a:ext cx="114676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r>
              <a:rPr lang="en-GB" b="1" u="none" baseline="-20000" dirty="0">
                <a:solidFill>
                  <a:srgbClr val="000000"/>
                </a:solidFill>
                <a:latin typeface="Symbol" pitchFamily="16" charset="2"/>
                <a:ea typeface="MS PGothic" pitchFamily="32" charset="0"/>
                <a:cs typeface="MS PGothic" pitchFamily="32" charset="0"/>
              </a:rPr>
              <a:t></a:t>
            </a:r>
            <a:r>
              <a:rPr lang="en-GB" b="1" u="none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en-GB" b="1" u="none" dirty="0" err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MeV</a:t>
            </a:r>
            <a:r>
              <a:rPr lang="en-GB" b="1" u="none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 rot="16200000">
            <a:off x="-833043" y="3058233"/>
            <a:ext cx="222077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u="none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Count s / 0.15 </a:t>
            </a:r>
            <a:r>
              <a:rPr lang="en-GB" b="1" u="none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MeV</a:t>
            </a:r>
            <a:endParaRPr lang="en-GB" b="1" u="none" dirty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5486400"/>
            <a:ext cx="5181600" cy="882650"/>
          </a:xfrm>
        </p:spPr>
        <p:txBody>
          <a:bodyPr/>
          <a:lstStyle/>
          <a:p>
            <a:pPr>
              <a:buClr>
                <a:srgbClr val="00B0F0"/>
              </a:buClr>
              <a:buSzPct val="95000"/>
              <a:buFont typeface="Times New Roman" pitchFamily="18" charset="0"/>
              <a:buChar char="●"/>
            </a:pPr>
            <a:r>
              <a:rPr lang="en-GB" sz="1800" b="1" baseline="30000" dirty="0" smtClean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en-GB" sz="1800" b="1" baseline="-24000" dirty="0" smtClean="0">
                <a:solidFill>
                  <a:schemeClr val="tx1"/>
                </a:solidFill>
                <a:latin typeface="Symbol" pitchFamily="16" charset="2"/>
              </a:rPr>
              <a:t>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Ground state resolution: 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ea typeface="宋体" charset="0"/>
                <a:cs typeface="Arial" pitchFamily="34" charset="0"/>
              </a:rPr>
              <a:t>465 </a:t>
            </a:r>
            <a:r>
              <a:rPr lang="en-GB" sz="1800" dirty="0" err="1" smtClean="0">
                <a:solidFill>
                  <a:schemeClr val="tx1"/>
                </a:solidFill>
                <a:latin typeface="Arial" pitchFamily="34" charset="0"/>
                <a:ea typeface="宋体" charset="0"/>
                <a:cs typeface="Arial" pitchFamily="34" charset="0"/>
              </a:rPr>
              <a:t>keV</a:t>
            </a:r>
            <a:r>
              <a:rPr lang="en-GB" sz="1800" dirty="0" smtClean="0">
                <a:latin typeface="Arial" pitchFamily="34" charset="0"/>
                <a:ea typeface="宋体" charset="0"/>
                <a:cs typeface="Arial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ea typeface="宋体" charset="0"/>
                <a:cs typeface="Arial" pitchFamily="34" charset="0"/>
              </a:rPr>
              <a:t>FWHM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3657600"/>
            <a:ext cx="2159566" cy="413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JLab</a:t>
            </a:r>
            <a:r>
              <a:rPr lang="en-US" dirty="0" smtClean="0">
                <a:solidFill>
                  <a:srgbClr val="0070C0"/>
                </a:solidFill>
              </a:rPr>
              <a:t> E94-107 (2004)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77129" y="4038600"/>
            <a:ext cx="627095" cy="41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none" baseline="30000" dirty="0" smtClean="0">
                <a:solidFill>
                  <a:schemeClr val="accent2"/>
                </a:solidFill>
                <a:latin typeface="Arial" charset="0"/>
              </a:rPr>
              <a:t>12</a:t>
            </a:r>
            <a:r>
              <a:rPr lang="en-GB" b="1" u="none" baseline="-24000" dirty="0" smtClean="0">
                <a:solidFill>
                  <a:schemeClr val="accent2"/>
                </a:solidFill>
                <a:latin typeface="Symbol" pitchFamily="16" charset="2"/>
              </a:rPr>
              <a:t></a:t>
            </a:r>
            <a:r>
              <a:rPr lang="en-GB" b="1" u="none" dirty="0" smtClean="0">
                <a:solidFill>
                  <a:schemeClr val="accent2"/>
                </a:solidFill>
                <a:latin typeface="Arial" charset="0"/>
              </a:rPr>
              <a:t>B</a:t>
            </a:r>
            <a:endParaRPr lang="en-US" b="1" u="none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6274751"/>
            <a:ext cx="2231188" cy="354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Excitation Energy(</a:t>
            </a:r>
            <a:r>
              <a:rPr lang="en-US" sz="1600" u="none" dirty="0" err="1" smtClean="0">
                <a:solidFill>
                  <a:schemeClr val="tx1"/>
                </a:solidFill>
              </a:rPr>
              <a:t>MeV</a:t>
            </a:r>
            <a:r>
              <a:rPr lang="en-US" sz="1600" u="none" dirty="0" smtClean="0">
                <a:solidFill>
                  <a:schemeClr val="tx1"/>
                </a:solidFill>
              </a:rPr>
              <a:t>)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738356" y="4892667"/>
            <a:ext cx="1604927" cy="377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Counts /0.2 </a:t>
            </a:r>
            <a:r>
              <a:rPr lang="en-US" sz="1600" u="none" dirty="0" err="1" smtClean="0">
                <a:solidFill>
                  <a:schemeClr val="tx1"/>
                </a:solidFill>
              </a:rPr>
              <a:t>MeV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pic>
        <p:nvPicPr>
          <p:cNvPr id="24" name="Picture 23" descr="c12l-kek-sca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95400"/>
            <a:ext cx="3320613" cy="2362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04563" y="1034161"/>
            <a:ext cx="1877437" cy="387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KEK E369 (2001)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6705" y="1371600"/>
            <a:ext cx="627095" cy="387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none" baseline="30000" dirty="0" smtClean="0">
                <a:solidFill>
                  <a:schemeClr val="accent2"/>
                </a:solidFill>
                <a:latin typeface="Arial" charset="0"/>
              </a:rPr>
              <a:t>12</a:t>
            </a:r>
            <a:r>
              <a:rPr lang="en-GB" b="1" u="none" baseline="-24000" dirty="0" smtClean="0">
                <a:solidFill>
                  <a:schemeClr val="accent2"/>
                </a:solidFill>
                <a:latin typeface="Symbol" pitchFamily="16" charset="2"/>
              </a:rPr>
              <a:t></a:t>
            </a:r>
            <a:r>
              <a:rPr lang="en-GB" b="1" u="none" dirty="0" smtClean="0">
                <a:solidFill>
                  <a:schemeClr val="accent2"/>
                </a:solidFill>
                <a:latin typeface="Arial" charset="0"/>
              </a:rPr>
              <a:t>C</a:t>
            </a:r>
            <a:endParaRPr lang="en-US" b="1" u="none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0045" y="1371600"/>
            <a:ext cx="1192955" cy="352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none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 b="1" i="1" u="none" dirty="0" smtClean="0">
                <a:solidFill>
                  <a:schemeClr val="tx1"/>
                </a:solidFill>
                <a:latin typeface="+mj-lt"/>
              </a:rPr>
              <a:t>~1.5 </a:t>
            </a:r>
            <a:r>
              <a:rPr lang="en-US" sz="1600" b="1" i="1" u="none" dirty="0" err="1" smtClean="0">
                <a:solidFill>
                  <a:schemeClr val="tx1"/>
                </a:solidFill>
                <a:latin typeface="+mj-lt"/>
              </a:rPr>
              <a:t>MeV</a:t>
            </a:r>
            <a:endParaRPr lang="en-US" sz="1600" b="1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5579" y="4023184"/>
            <a:ext cx="1133644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none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 b="1" i="1" u="none" dirty="0" smtClean="0">
                <a:solidFill>
                  <a:schemeClr val="tx1"/>
                </a:solidFill>
                <a:latin typeface="+mj-lt"/>
              </a:rPr>
              <a:t>~670keV</a:t>
            </a:r>
            <a:endParaRPr lang="en-US" sz="1600" b="1" i="1" u="none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11" t="17932" r="2011" b="17932"/>
          <a:stretch>
            <a:fillRect/>
          </a:stretch>
        </p:blipFill>
        <p:spPr bwMode="auto">
          <a:xfrm>
            <a:off x="34925" y="981075"/>
            <a:ext cx="5076825" cy="480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en-US" altLang="ja-JP" sz="4000" baseline="30000"/>
              <a:t>12</a:t>
            </a:r>
            <a:r>
              <a:rPr lang="en-US" altLang="ja-JP" sz="4000"/>
              <a:t>C(e,e’K</a:t>
            </a:r>
            <a:r>
              <a:rPr lang="en-US" altLang="ja-JP" sz="4000" baseline="30000"/>
              <a:t>+</a:t>
            </a:r>
            <a:r>
              <a:rPr lang="en-US" altLang="ja-JP" sz="4000"/>
              <a:t>)</a:t>
            </a:r>
            <a:r>
              <a:rPr lang="en-US" altLang="ja-JP" sz="4000" baseline="30000"/>
              <a:t>12</a:t>
            </a:r>
            <a:r>
              <a:rPr lang="en-US" altLang="ja-JP" sz="4000" baseline="-25000">
                <a:latin typeface="Symbol" pitchFamily="18" charset="2"/>
              </a:rPr>
              <a:t>L</a:t>
            </a:r>
            <a:r>
              <a:rPr lang="en-US" altLang="ja-JP" sz="4000"/>
              <a:t>B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7950" y="5880100"/>
            <a:ext cx="3296095" cy="3866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u="none" dirty="0" smtClean="0">
                <a:solidFill>
                  <a:schemeClr val="tx1"/>
                </a:solidFill>
              </a:rPr>
              <a:t>Data taking : ~90 hours w/ 30 </a:t>
            </a:r>
            <a:r>
              <a:rPr lang="en-US" altLang="ja-JP" u="none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u="none" dirty="0" err="1" smtClean="0">
                <a:solidFill>
                  <a:schemeClr val="tx1"/>
                </a:solidFill>
              </a:rPr>
              <a:t>A</a:t>
            </a:r>
            <a:endParaRPr lang="en-US" altLang="ja-JP" u="none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4859338" y="4551363"/>
          <a:ext cx="4176712" cy="2121408"/>
        </p:xfrm>
        <a:graphic>
          <a:graphicData uri="http://schemas.openxmlformats.org/drawingml/2006/table">
            <a:tbl>
              <a:tblPr/>
              <a:tblGrid>
                <a:gridCol w="647700"/>
                <a:gridCol w="863600"/>
                <a:gridCol w="830262"/>
                <a:gridCol w="790575"/>
                <a:gridCol w="1044575"/>
              </a:tblGrid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J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MS PGothic" pitchFamily="34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Cross section [nb/sr]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KMAID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19.7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10.99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48.3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56.9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38.0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934361" y="3657600"/>
            <a:ext cx="4133439" cy="7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Theory </a:t>
            </a:r>
            <a:r>
              <a:rPr lang="en-US" altLang="ja-JP" dirty="0">
                <a:solidFill>
                  <a:schemeClr val="tx1"/>
                </a:solidFill>
              </a:rPr>
              <a:t>by </a:t>
            </a:r>
            <a:r>
              <a:rPr lang="en-US" altLang="ja-JP" dirty="0" err="1">
                <a:solidFill>
                  <a:schemeClr val="tx1"/>
                </a:solidFill>
              </a:rPr>
              <a:t>Sotona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i="1" dirty="0">
                <a:solidFill>
                  <a:schemeClr val="tx1"/>
                </a:solidFill>
              </a:rPr>
              <a:t>et. al.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(1.3 &lt; </a:t>
            </a:r>
            <a:r>
              <a:rPr lang="en-US" altLang="ja-JP" sz="2000" dirty="0" err="1">
                <a:solidFill>
                  <a:schemeClr val="tx1"/>
                </a:solidFill>
              </a:rPr>
              <a:t>E</a:t>
            </a:r>
            <a:r>
              <a:rPr lang="en-US" altLang="ja-JP" sz="2000" dirty="0" err="1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sz="2000" dirty="0">
                <a:solidFill>
                  <a:schemeClr val="tx1"/>
                </a:solidFill>
              </a:rPr>
              <a:t> &lt; 1.6 </a:t>
            </a:r>
            <a:r>
              <a:rPr lang="en-US" altLang="ja-JP" sz="2000" dirty="0" err="1">
                <a:solidFill>
                  <a:schemeClr val="tx1"/>
                </a:solidFill>
              </a:rPr>
              <a:t>GeV</a:t>
            </a:r>
            <a:r>
              <a:rPr lang="en-US" altLang="ja-JP" sz="2000" dirty="0">
                <a:solidFill>
                  <a:schemeClr val="tx1"/>
                </a:solidFill>
              </a:rPr>
              <a:t>, 1 &lt; </a:t>
            </a:r>
            <a:r>
              <a:rPr lang="en-US" altLang="ja-JP" sz="2000" dirty="0" err="1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sz="2000" baseline="-25000" dirty="0" err="1">
                <a:solidFill>
                  <a:schemeClr val="tx1"/>
                </a:solidFill>
              </a:rPr>
              <a:t>K</a:t>
            </a:r>
            <a:r>
              <a:rPr lang="en-US" altLang="ja-JP" sz="2000" dirty="0">
                <a:solidFill>
                  <a:schemeClr val="tx1"/>
                </a:solidFill>
              </a:rPr>
              <a:t> &lt; 13 deg.)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956175" y="981075"/>
            <a:ext cx="838691" cy="420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Result</a:t>
            </a:r>
          </a:p>
        </p:txBody>
      </p:sp>
      <p:graphicFrame>
        <p:nvGraphicFramePr>
          <p:cNvPr id="16420" name="Group 36"/>
          <p:cNvGraphicFramePr>
            <a:graphicFrameLocks noGrp="1"/>
          </p:cNvGraphicFramePr>
          <p:nvPr/>
        </p:nvGraphicFramePr>
        <p:xfrm>
          <a:off x="4900613" y="1557338"/>
          <a:ext cx="4176712" cy="2084832"/>
        </p:xfrm>
        <a:graphic>
          <a:graphicData uri="http://schemas.openxmlformats.org/drawingml/2006/table">
            <a:tbl>
              <a:tblPr/>
              <a:tblGrid>
                <a:gridCol w="503237"/>
                <a:gridCol w="1800225"/>
                <a:gridCol w="187325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Cross section [nb/sr]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89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±7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±19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11.2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±0.1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±0.1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98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±7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stat.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± 22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sys.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971550" y="299720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#1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3203575" y="2565400"/>
            <a:ext cx="63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/>
              <a:t>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2" descr="AL28L-0929.jpg"/>
          <p:cNvPicPr>
            <a:picLocks noChangeAspect="1"/>
          </p:cNvPicPr>
          <p:nvPr/>
        </p:nvPicPr>
        <p:blipFill>
          <a:blip r:embed="rId4" cstate="print"/>
          <a:srcRect t="4710" b="6456"/>
          <a:stretch>
            <a:fillRect/>
          </a:stretch>
        </p:blipFill>
        <p:spPr bwMode="auto">
          <a:xfrm>
            <a:off x="77788" y="609600"/>
            <a:ext cx="60182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429000" y="762000"/>
            <a:ext cx="28194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EAEAEA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none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Preliminary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19200" y="1639888"/>
            <a:ext cx="6096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GB" sz="1600" b="1" u="none" baseline="-25000">
                <a:solidFill>
                  <a:srgbClr val="000000"/>
                </a:solidFill>
                <a:latin typeface="Symbol" pitchFamily="18" charset="2"/>
              </a:rPr>
              <a:t>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124200" y="1066800"/>
            <a:ext cx="6096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en-GB" sz="1600" b="1" u="none" baseline="-25000">
                <a:solidFill>
                  <a:srgbClr val="000000"/>
                </a:solidFill>
                <a:latin typeface="Symbol" pitchFamily="18" charset="2"/>
              </a:rPr>
              <a:t>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4648200" y="1066800"/>
            <a:ext cx="762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FF7C8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>
                <a:solidFill>
                  <a:schemeClr val="tx1"/>
                </a:solidFill>
                <a:latin typeface="Arial" pitchFamily="34" charset="0"/>
              </a:rPr>
              <a:t>d</a:t>
            </a:r>
            <a:r>
              <a:rPr lang="en-GB" sz="1600" b="1" u="none" baseline="-25000">
                <a:solidFill>
                  <a:schemeClr val="tx1"/>
                </a:solidFill>
                <a:latin typeface="Symbol" pitchFamily="18" charset="2"/>
              </a:rPr>
              <a:t></a:t>
            </a:r>
            <a:r>
              <a:rPr lang="en-GB" sz="1600" b="1" u="none" baseline="-2500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00" b="1" u="none">
                <a:solidFill>
                  <a:schemeClr val="tx1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438400" y="1600200"/>
            <a:ext cx="8382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7C8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u="none">
                <a:solidFill>
                  <a:srgbClr val="FF7C80"/>
                </a:solidFill>
                <a:latin typeface="Arial" pitchFamily="34" charset="0"/>
              </a:rPr>
              <a:t>C.E. ?</a:t>
            </a:r>
          </a:p>
        </p:txBody>
      </p:sp>
      <p:sp>
        <p:nvSpPr>
          <p:cNvPr id="15369" name="AutoShape 7"/>
          <p:cNvSpPr>
            <a:spLocks/>
          </p:cNvSpPr>
          <p:nvPr/>
        </p:nvSpPr>
        <p:spPr bwMode="auto">
          <a:xfrm rot="5400000">
            <a:off x="2668588" y="1982788"/>
            <a:ext cx="228600" cy="381000"/>
          </a:xfrm>
          <a:prstGeom prst="leftBrace">
            <a:avLst>
              <a:gd name="adj1" fmla="val 13889"/>
              <a:gd name="adj2" fmla="val 50000"/>
            </a:avLst>
          </a:prstGeom>
          <a:noFill/>
          <a:ln w="28440">
            <a:solidFill>
              <a:srgbClr val="FF7C8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152400"/>
            <a:ext cx="8610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4617B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u="none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Si(</a:t>
            </a:r>
            <a:r>
              <a:rPr lang="en-GB" sz="2800" b="1" u="none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e,e’K</a:t>
            </a:r>
            <a:r>
              <a:rPr lang="en-GB" sz="2800" b="1" u="none" baseline="2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GB" sz="2800" b="1" u="none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r>
              <a:rPr lang="en-GB" sz="2800" b="1" u="none" baseline="-2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pitchFamily="34" charset="0"/>
              </a:rPr>
              <a:t>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 – First Spectroscopy of </a:t>
            </a:r>
            <a:r>
              <a:rPr lang="en-GB" sz="2800" b="1" u="none" baseline="2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r>
              <a:rPr lang="en-GB" sz="2800" b="1" u="none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pitchFamily="34" charset="0"/>
              </a:rPr>
              <a:t></a:t>
            </a:r>
            <a:r>
              <a:rPr lang="en-GB" sz="28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 rot="-5400000">
            <a:off x="-1540668" y="2421731"/>
            <a:ext cx="3505200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>
                <a:solidFill>
                  <a:srgbClr val="000000"/>
                </a:solidFill>
                <a:latin typeface="Arial" pitchFamily="34" charset="0"/>
              </a:rPr>
              <a:t>Counts / 0.15 MeV</a:t>
            </a: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1143000" y="4343400"/>
            <a:ext cx="4191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GB" sz="1600" b="1" u="none" baseline="-20000">
                <a:solidFill>
                  <a:srgbClr val="000000"/>
                </a:solidFill>
                <a:latin typeface="Symbol" pitchFamily="18" charset="2"/>
              </a:rPr>
              <a:t></a:t>
            </a:r>
            <a:r>
              <a:rPr lang="en-GB" sz="1600" b="1" u="none">
                <a:solidFill>
                  <a:srgbClr val="000000"/>
                </a:solidFill>
                <a:latin typeface="Arial" pitchFamily="34" charset="0"/>
              </a:rPr>
              <a:t>- Binding Energy (MeV)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5800" y="847725"/>
            <a:ext cx="18288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9DD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none" dirty="0"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JLAB – HKS     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47800" y="3581400"/>
            <a:ext cx="3048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FF7C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none" dirty="0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Accidentals</a:t>
            </a: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304800" y="-228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/>
          <a:lstStyle/>
          <a:p>
            <a:pPr>
              <a:buClr>
                <a:srgbClr val="04617B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4617B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5257800" y="6477000"/>
            <a:ext cx="3048000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2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>
              <a:solidFill>
                <a:srgbClr val="000000"/>
              </a:solidFill>
            </a:endParaRPr>
          </a:p>
          <a:p>
            <a:pPr marL="271463" indent="-271463">
              <a:spcBef>
                <a:spcPts val="2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>
              <a:solidFill>
                <a:srgbClr val="000000"/>
              </a:solidFill>
            </a:endParaRPr>
          </a:p>
        </p:txBody>
      </p:sp>
      <p:pic>
        <p:nvPicPr>
          <p:cNvPr id="1537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762000"/>
            <a:ext cx="3495255" cy="270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6172200" y="3563354"/>
            <a:ext cx="1327905" cy="322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u="none" dirty="0">
                <a:solidFill>
                  <a:srgbClr val="000000"/>
                </a:solidFill>
                <a:latin typeface="Arial" pitchFamily="34" charset="0"/>
              </a:rPr>
              <a:t>* </a:t>
            </a:r>
            <a:r>
              <a:rPr lang="en-GB" sz="1400" u="none" dirty="0" err="1">
                <a:solidFill>
                  <a:srgbClr val="000000"/>
                </a:solidFill>
                <a:latin typeface="Arial" pitchFamily="34" charset="0"/>
              </a:rPr>
              <a:t>Motoba</a:t>
            </a:r>
            <a:r>
              <a:rPr lang="en-GB" sz="1400" u="none" dirty="0">
                <a:solidFill>
                  <a:srgbClr val="000000"/>
                </a:solidFill>
                <a:latin typeface="Arial" pitchFamily="34" charset="0"/>
              </a:rPr>
              <a:t> 2003</a:t>
            </a:r>
          </a:p>
        </p:txBody>
      </p:sp>
      <p:sp>
        <p:nvSpPr>
          <p:cNvPr id="15421" name="Text Box 60"/>
          <p:cNvSpPr txBox="1">
            <a:spLocks noChangeArrowheads="1"/>
          </p:cNvSpPr>
          <p:nvPr/>
        </p:nvSpPr>
        <p:spPr bwMode="auto">
          <a:xfrm>
            <a:off x="8890000" y="5746750"/>
            <a:ext cx="18415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8916988" y="5383213"/>
            <a:ext cx="538162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423" name="Text Box 62"/>
          <p:cNvSpPr txBox="1">
            <a:spLocks noChangeArrowheads="1"/>
          </p:cNvSpPr>
          <p:nvPr/>
        </p:nvSpPr>
        <p:spPr bwMode="auto">
          <a:xfrm>
            <a:off x="8907463" y="4986338"/>
            <a:ext cx="1841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424" name="Text Box 63"/>
          <p:cNvSpPr txBox="1">
            <a:spLocks noChangeArrowheads="1"/>
          </p:cNvSpPr>
          <p:nvPr/>
        </p:nvSpPr>
        <p:spPr bwMode="auto">
          <a:xfrm>
            <a:off x="8907463" y="4932363"/>
            <a:ext cx="1841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425" name="Text Box 64"/>
          <p:cNvSpPr txBox="1">
            <a:spLocks noChangeArrowheads="1"/>
          </p:cNvSpPr>
          <p:nvPr/>
        </p:nvSpPr>
        <p:spPr bwMode="auto">
          <a:xfrm>
            <a:off x="8907463" y="4419600"/>
            <a:ext cx="18415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6000"/>
              </a:lnSpc>
              <a:buClr>
                <a:srgbClr val="F8F8F8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80" name="Text Box 71"/>
          <p:cNvSpPr txBox="1">
            <a:spLocks noChangeArrowheads="1"/>
          </p:cNvSpPr>
          <p:nvPr/>
        </p:nvSpPr>
        <p:spPr bwMode="auto">
          <a:xfrm>
            <a:off x="685800" y="1066800"/>
            <a:ext cx="2895600" cy="38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ts val="125"/>
              </a:spcBef>
              <a:buClr>
                <a:srgbClr val="FF0000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" b="1" u="none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ts val="875"/>
              </a:spcBef>
              <a:buClr>
                <a:srgbClr val="FF0000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i="1" u="none" dirty="0" err="1">
                <a:solidFill>
                  <a:srgbClr val="FF8B8B"/>
                </a:solidFill>
                <a:latin typeface="+mj-lt"/>
                <a:ea typeface="宋体" charset="0"/>
                <a:cs typeface="宋体" charset="0"/>
              </a:rPr>
              <a:t>g.s</a:t>
            </a:r>
            <a:r>
              <a:rPr lang="en-GB" sz="1600" b="1" i="1" u="none" dirty="0">
                <a:solidFill>
                  <a:srgbClr val="FF8B8B"/>
                </a:solidFill>
                <a:latin typeface="+mj-lt"/>
                <a:ea typeface="宋体" charset="0"/>
                <a:cs typeface="宋体" charset="0"/>
              </a:rPr>
              <a:t>. resolution </a:t>
            </a:r>
            <a:r>
              <a:rPr lang="en-GB" sz="1600" b="1" i="1" u="none" dirty="0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~420 </a:t>
            </a:r>
            <a:r>
              <a:rPr lang="en-GB" sz="1600" b="1" i="1" u="none" dirty="0" err="1">
                <a:solidFill>
                  <a:srgbClr val="FF8B8B"/>
                </a:solidFill>
                <a:latin typeface="Arial" charset="0"/>
                <a:ea typeface="宋体" charset="0"/>
                <a:cs typeface="宋体" charset="0"/>
              </a:rPr>
              <a:t>keV</a:t>
            </a:r>
            <a:endParaRPr lang="en-GB" sz="1600" b="1" i="1" u="none" dirty="0">
              <a:solidFill>
                <a:srgbClr val="FF8B8B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0" y="4648200"/>
            <a:ext cx="5424488" cy="2209800"/>
            <a:chOff x="240" y="2928"/>
            <a:chExt cx="3177" cy="1392"/>
          </a:xfrm>
        </p:grpSpPr>
        <p:pic>
          <p:nvPicPr>
            <p:cNvPr id="15362" name="Picture 73" descr="si28l-kek-scan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" y="2928"/>
              <a:ext cx="3177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74"/>
            <p:cNvSpPr/>
            <p:nvPr/>
          </p:nvSpPr>
          <p:spPr>
            <a:xfrm>
              <a:off x="1392" y="2955"/>
              <a:ext cx="1149" cy="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lnSpc>
                  <a:spcPct val="116000"/>
                </a:lnSpc>
                <a:buClr>
                  <a:srgbClr val="F8F8F8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dirty="0">
                  <a:solidFill>
                    <a:srgbClr val="0070C0"/>
                  </a:solidFill>
                  <a:latin typeface="Times New Roman" pitchFamily="16" charset="0"/>
                  <a:ea typeface="+mn-ea"/>
                  <a:cs typeface="+mn-cs"/>
                </a:rPr>
                <a:t>KEK E140a (1995)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52" y="3147"/>
              <a:ext cx="394" cy="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lnSpc>
                  <a:spcPct val="116000"/>
                </a:lnSpc>
                <a:buClr>
                  <a:srgbClr val="F8F8F8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b="1" u="none" baseline="30000" dirty="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rPr>
                <a:t>28</a:t>
              </a:r>
              <a:r>
                <a:rPr lang="en-GB" b="1" u="none" baseline="-24000" dirty="0">
                  <a:solidFill>
                    <a:schemeClr val="accent2"/>
                  </a:solidFill>
                  <a:latin typeface="Symbol" pitchFamily="16" charset="2"/>
                  <a:ea typeface="+mn-ea"/>
                  <a:cs typeface="+mn-cs"/>
                </a:rPr>
                <a:t></a:t>
              </a:r>
              <a:r>
                <a:rPr lang="en-GB" b="1" u="none" dirty="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rPr>
                <a:t>Si</a:t>
              </a:r>
              <a:endParaRPr lang="en-US" b="1" u="none" dirty="0">
                <a:solidFill>
                  <a:schemeClr val="accent2"/>
                </a:solidFill>
                <a:latin typeface="Times New Roman" pitchFamily="16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3808</Words>
  <Application>Microsoft Office PowerPoint</Application>
  <PresentationFormat>On-screen Show (4:3)</PresentationFormat>
  <Paragraphs>469</Paragraphs>
  <Slides>34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Custom Design</vt:lpstr>
      <vt:lpstr>Flow</vt:lpstr>
      <vt:lpstr>Equation</vt:lpstr>
      <vt:lpstr>High Precision Hypernuclear Spectroscopy at JLab</vt:lpstr>
      <vt:lpstr>Slide 2</vt:lpstr>
      <vt:lpstr>Hypernuclear Experiments: Overview </vt:lpstr>
      <vt:lpstr>HNSS: First hypernuclear Experiment at JLab</vt:lpstr>
      <vt:lpstr>12C(e,e’K+)12LB From HNSS (E89-009) </vt:lpstr>
      <vt:lpstr>Slide 6</vt:lpstr>
      <vt:lpstr>Slide 7</vt:lpstr>
      <vt:lpstr>12C(e,e’K+)12LB</vt:lpstr>
      <vt:lpstr>Slide 9</vt:lpstr>
      <vt:lpstr>28Si(e,e’K+)28LAl</vt:lpstr>
      <vt:lpstr>Slide 11</vt:lpstr>
      <vt:lpstr>7Li(e,e’K+)7LHe</vt:lpstr>
      <vt:lpstr>HKS Physics Outputs</vt:lpstr>
      <vt:lpstr>3D view of the HKS-HES magnet system</vt:lpstr>
      <vt:lpstr>Slide 15</vt:lpstr>
      <vt:lpstr>Slide 16</vt:lpstr>
      <vt:lpstr>Slide 17</vt:lpstr>
      <vt:lpstr>Slide 18</vt:lpstr>
      <vt:lpstr>Slide 19</vt:lpstr>
      <vt:lpstr>Slide 20</vt:lpstr>
      <vt:lpstr>Angular Calibration By A 2-step Procedure</vt:lpstr>
      <vt:lpstr>What We Expect From HES (E05-115)</vt:lpstr>
      <vt:lpstr>Optimization of the Experimental Technique</vt:lpstr>
      <vt:lpstr>Other Hypernuclear experiments At JLab</vt:lpstr>
      <vt:lpstr>Slide 25</vt:lpstr>
      <vt:lpstr>Slide 26</vt:lpstr>
      <vt:lpstr>Slide 27</vt:lpstr>
      <vt:lpstr>Summary Of The Spectra</vt:lpstr>
      <vt:lpstr>HKS Spectra: Energy Resolution And Binding Energy Precision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of Contents</dc:title>
  <cp:lastModifiedBy>Myung Bang</cp:lastModifiedBy>
  <cp:revision>451</cp:revision>
  <dcterms:modified xsi:type="dcterms:W3CDTF">2009-08-06T22:42:17Z</dcterms:modified>
</cp:coreProperties>
</file>