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5" autoAdjust="0"/>
    <p:restoredTop sz="94609" autoAdjust="0"/>
  </p:normalViewPr>
  <p:slideViewPr>
    <p:cSldViewPr>
      <p:cViewPr varScale="1">
        <p:scale>
          <a:sx n="93" d="100"/>
          <a:sy n="93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B74EC-7D00-40FB-9E4F-A52F7F20E7C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D2A47-A99F-4674-811D-E094E93C43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A1CD1D-EC99-45D9-A12A-370123E903B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r" defTabSz="914608"/>
            <a:fld id="{DA20697E-C290-42E8-AB3B-C22F98AD38FC}" type="slidenum">
              <a:rPr lang="en-US" sz="1200"/>
              <a:pPr algn="r" defTabSz="914608"/>
              <a:t>11</a:t>
            </a:fld>
            <a:endParaRPr lang="en-US" sz="1200" dirty="0"/>
          </a:p>
        </p:txBody>
      </p:sp>
      <p:sp>
        <p:nvSpPr>
          <p:cNvPr id="2355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1" y="4343978"/>
            <a:ext cx="5485279" cy="4114512"/>
          </a:xfrm>
          <a:noFill/>
          <a:ln/>
        </p:spPr>
        <p:txBody>
          <a:bodyPr lIns="91429" tIns="45714" rIns="91429" bIns="45714"/>
          <a:lstStyle/>
          <a:p>
            <a:pPr defTabSz="820583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7A070B-B8AC-4472-AD35-97CE66B9525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240" y="8685068"/>
            <a:ext cx="2972360" cy="45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r" defTabSz="914608"/>
            <a:fld id="{182E001B-147C-4079-883B-6C54D7BD65E5}" type="slidenum">
              <a:rPr lang="en-US" sz="1200"/>
              <a:pPr algn="r" defTabSz="914608"/>
              <a:t>12</a:t>
            </a:fld>
            <a:endParaRPr lang="en-US" sz="1200" dirty="0"/>
          </a:p>
        </p:txBody>
      </p:sp>
      <p:sp>
        <p:nvSpPr>
          <p:cNvPr id="2458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361" y="4343978"/>
            <a:ext cx="5485279" cy="4114512"/>
          </a:xfrm>
          <a:noFill/>
          <a:ln/>
        </p:spPr>
        <p:txBody>
          <a:bodyPr lIns="91429" tIns="45714" rIns="91429" bIns="45714"/>
          <a:lstStyle/>
          <a:p>
            <a:pPr defTabSz="820583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Hall C Summer Workshop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Hall C Summer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7B7415-A1E5-4A6B-9294-1EDA3E361B6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8/12/2013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Hall C Summer Workshop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5861C4-E7E0-4CF1-8199-A29994C88E3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153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Commissioning Experiments for Hall C at 12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Ioana</a:t>
            </a:r>
            <a:r>
              <a:rPr lang="en-US" dirty="0" smtClean="0"/>
              <a:t> </a:t>
            </a:r>
            <a:r>
              <a:rPr lang="en-US" dirty="0" err="1" smtClean="0"/>
              <a:t>Niculescu</a:t>
            </a:r>
            <a:endParaRPr lang="en-US" dirty="0" smtClean="0"/>
          </a:p>
          <a:p>
            <a:r>
              <a:rPr lang="en-US" dirty="0" smtClean="0">
                <a:solidFill>
                  <a:srgbClr val="CC0099"/>
                </a:solidFill>
              </a:rPr>
              <a:t>James Madison University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August 15,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Details - EMC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762000"/>
            <a:ext cx="9144000" cy="6096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>
            <a:lvl1pPr marL="377825" indent="-377825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8188" indent="-358775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 b="1">
                <a:solidFill>
                  <a:srgbClr val="3333CC"/>
                </a:solidFill>
                <a:latin typeface="+mn-lt"/>
                <a:cs typeface="+mn-cs"/>
              </a:defRPr>
            </a:lvl2pPr>
            <a:lvl3pPr marL="1127125" indent="-387350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476375" indent="-347663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500" b="1">
                <a:solidFill>
                  <a:srgbClr val="3333CC"/>
                </a:solidFill>
                <a:latin typeface="+mn-lt"/>
                <a:cs typeface="+mn-cs"/>
              </a:defRPr>
            </a:lvl4pPr>
            <a:lvl5pPr marL="1852613" indent="-374650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5pPr>
            <a:lvl6pPr marL="23098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7670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2242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6814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lvl="1">
              <a:defRPr/>
            </a:pPr>
            <a:r>
              <a:rPr lang="en-US" i="0" kern="0" dirty="0" smtClean="0">
                <a:solidFill>
                  <a:schemeClr val="tx1"/>
                </a:solidFill>
              </a:rPr>
              <a:t>Maximize the physics impact for the run period while minimizing additional beamtime and configuration changes</a:t>
            </a:r>
          </a:p>
          <a:p>
            <a:pPr lvl="2">
              <a:defRPr/>
            </a:pPr>
            <a:r>
              <a:rPr lang="en-US" sz="2000" i="0" kern="0" dirty="0" smtClean="0"/>
              <a:t>Get results for new light nuclei of interest</a:t>
            </a:r>
          </a:p>
          <a:p>
            <a:pPr lvl="2">
              <a:defRPr/>
            </a:pPr>
            <a:r>
              <a:rPr lang="en-US" sz="2000" i="0" kern="0" dirty="0" smtClean="0"/>
              <a:t>Extract </a:t>
            </a:r>
            <a:r>
              <a:rPr lang="en-US" sz="2000" i="0" kern="0" dirty="0" smtClean="0"/>
              <a:t> </a:t>
            </a:r>
            <a:r>
              <a:rPr lang="en-US" sz="2000" kern="0" dirty="0" smtClean="0"/>
              <a:t>“</a:t>
            </a:r>
            <a:r>
              <a:rPr lang="en-US" sz="2000" i="0" kern="0" dirty="0" smtClean="0"/>
              <a:t>smeared” </a:t>
            </a:r>
            <a:r>
              <a:rPr lang="en-US" sz="2000" i="0" kern="0" dirty="0" smtClean="0"/>
              <a:t>F</a:t>
            </a:r>
            <a:r>
              <a:rPr lang="en-US" sz="2000" i="0" kern="0" baseline="-25000" dirty="0" smtClean="0"/>
              <a:t>2n</a:t>
            </a:r>
            <a:r>
              <a:rPr lang="en-US" sz="2000" i="0" kern="0" dirty="0" smtClean="0"/>
              <a:t>/F</a:t>
            </a:r>
            <a:r>
              <a:rPr lang="en-US" sz="2000" i="0" kern="0" baseline="-25000" dirty="0" smtClean="0"/>
              <a:t>2p</a:t>
            </a:r>
            <a:r>
              <a:rPr lang="en-US" sz="2000" i="0" kern="0" dirty="0" smtClean="0"/>
              <a:t> ratio</a:t>
            </a:r>
          </a:p>
          <a:p>
            <a:pPr lvl="2">
              <a:defRPr/>
            </a:pPr>
            <a:r>
              <a:rPr lang="en-US" sz="2000" i="0" kern="0" dirty="0" smtClean="0"/>
              <a:t>Expand examination of EMC-SRC correlation</a:t>
            </a:r>
          </a:p>
          <a:p>
            <a:pPr lvl="2">
              <a:defRPr/>
            </a:pPr>
            <a:r>
              <a:rPr lang="en-US" sz="2000" i="0" kern="0" dirty="0" smtClean="0"/>
              <a:t>Take Q</a:t>
            </a:r>
            <a:r>
              <a:rPr lang="en-US" sz="2000" i="0" kern="0" baseline="30000" dirty="0" smtClean="0"/>
              <a:t>2</a:t>
            </a:r>
            <a:r>
              <a:rPr lang="en-US" sz="2000" i="0" kern="0" dirty="0" smtClean="0"/>
              <a:t> scan for scaling </a:t>
            </a:r>
            <a:r>
              <a:rPr lang="en-US" sz="2000" i="0" kern="0" dirty="0" smtClean="0"/>
              <a:t>studies</a:t>
            </a:r>
            <a:endParaRPr lang="en-US" i="0" kern="0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i="0" kern="0" dirty="0" smtClean="0">
                <a:solidFill>
                  <a:srgbClr val="000000"/>
                </a:solidFill>
              </a:rPr>
              <a:t>Targets: </a:t>
            </a:r>
            <a:r>
              <a:rPr lang="en-US" i="0" kern="0" baseline="30000" dirty="0">
                <a:solidFill>
                  <a:srgbClr val="000000"/>
                </a:solidFill>
              </a:rPr>
              <a:t>1</a:t>
            </a:r>
            <a:r>
              <a:rPr lang="en-US" i="0" kern="0" dirty="0">
                <a:solidFill>
                  <a:srgbClr val="000000"/>
                </a:solidFill>
              </a:rPr>
              <a:t>H, </a:t>
            </a:r>
            <a:r>
              <a:rPr lang="en-US" i="0" kern="0" baseline="30000" dirty="0" smtClean="0">
                <a:solidFill>
                  <a:srgbClr val="000000"/>
                </a:solidFill>
              </a:rPr>
              <a:t>2</a:t>
            </a:r>
            <a:r>
              <a:rPr lang="en-US" i="0" kern="0" dirty="0" smtClean="0">
                <a:solidFill>
                  <a:srgbClr val="000000"/>
                </a:solidFill>
              </a:rPr>
              <a:t>H, </a:t>
            </a:r>
            <a:r>
              <a:rPr lang="en-US" i="0" kern="0" baseline="30000" dirty="0"/>
              <a:t>9</a:t>
            </a:r>
            <a:r>
              <a:rPr lang="en-US" i="0" kern="0" dirty="0"/>
              <a:t>Be, </a:t>
            </a:r>
            <a:r>
              <a:rPr lang="en-US" i="0" kern="0" baseline="30000" dirty="0"/>
              <a:t>10</a:t>
            </a:r>
            <a:r>
              <a:rPr lang="en-US" i="0" kern="0" dirty="0"/>
              <a:t>B, </a:t>
            </a:r>
            <a:r>
              <a:rPr lang="en-US" i="0" kern="0" baseline="30000" dirty="0" smtClean="0"/>
              <a:t>11</a:t>
            </a:r>
            <a:r>
              <a:rPr lang="en-US" i="0" kern="0" dirty="0" smtClean="0"/>
              <a:t>B, </a:t>
            </a:r>
            <a:r>
              <a:rPr lang="en-US" i="0" kern="0" baseline="30000" dirty="0" smtClean="0">
                <a:solidFill>
                  <a:schemeClr val="tx1"/>
                </a:solidFill>
              </a:rPr>
              <a:t>12</a:t>
            </a:r>
            <a:r>
              <a:rPr lang="en-US" i="0" kern="0" dirty="0" smtClean="0">
                <a:solidFill>
                  <a:schemeClr val="tx1"/>
                </a:solidFill>
              </a:rPr>
              <a:t>C </a:t>
            </a:r>
            <a:r>
              <a:rPr lang="en-US" i="0" kern="0" dirty="0" smtClean="0">
                <a:solidFill>
                  <a:srgbClr val="000000"/>
                </a:solidFill>
              </a:rPr>
              <a:t>and </a:t>
            </a:r>
            <a:r>
              <a:rPr lang="en-US" i="0" kern="0" dirty="0" smtClean="0">
                <a:solidFill>
                  <a:srgbClr val="000000"/>
                </a:solidFill>
              </a:rPr>
              <a:t>Al</a:t>
            </a:r>
            <a:endParaRPr lang="en-US" i="0" kern="0" dirty="0" smtClean="0">
              <a:solidFill>
                <a:srgbClr val="000000"/>
              </a:solidFill>
            </a:endParaRPr>
          </a:p>
          <a:p>
            <a:pPr lvl="2">
              <a:defRPr/>
            </a:pPr>
            <a:r>
              <a:rPr lang="en-US" sz="2000" i="0" kern="0" dirty="0" smtClean="0">
                <a:solidFill>
                  <a:srgbClr val="0000CC"/>
                </a:solidFill>
              </a:rPr>
              <a:t>C/D EMC ratios at 20, 25, 30 degrees </a:t>
            </a:r>
            <a:r>
              <a:rPr lang="en-US" sz="2000" i="0" kern="0" dirty="0" smtClean="0">
                <a:solidFill>
                  <a:srgbClr val="000000"/>
                </a:solidFill>
              </a:rPr>
              <a:t>(35, 40 if time) with SHMS to look at Q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i="0" kern="0" dirty="0" smtClean="0">
                <a:solidFill>
                  <a:srgbClr val="000000"/>
                </a:solidFill>
              </a:rPr>
              <a:t> dependence (deuterium parasitic </a:t>
            </a:r>
            <a:r>
              <a:rPr lang="en-US" sz="2000" i="0" kern="0" dirty="0" smtClean="0">
                <a:solidFill>
                  <a:srgbClr val="000000"/>
                </a:solidFill>
              </a:rPr>
              <a:t>with F2)</a:t>
            </a:r>
            <a:endParaRPr lang="en-US" sz="2000" i="0" kern="0" dirty="0" smtClean="0">
              <a:solidFill>
                <a:srgbClr val="C00000"/>
              </a:solidFill>
            </a:endParaRPr>
          </a:p>
          <a:p>
            <a:pPr lvl="2">
              <a:defRPr/>
            </a:pPr>
            <a:r>
              <a:rPr lang="en-US" sz="2000" i="0" kern="0" dirty="0" smtClean="0">
                <a:solidFill>
                  <a:srgbClr val="000000"/>
                </a:solidFill>
              </a:rPr>
              <a:t>Data on</a:t>
            </a:r>
            <a:r>
              <a:rPr lang="en-US" sz="2000" i="0" kern="0" baseline="30000" dirty="0">
                <a:solidFill>
                  <a:srgbClr val="000000"/>
                </a:solidFill>
              </a:rPr>
              <a:t> </a:t>
            </a:r>
            <a:r>
              <a:rPr lang="en-US" sz="2000" i="0" kern="0" baseline="30000" dirty="0" smtClean="0">
                <a:solidFill>
                  <a:srgbClr val="0000CC"/>
                </a:solidFill>
              </a:rPr>
              <a:t>9</a:t>
            </a:r>
            <a:r>
              <a:rPr lang="en-US" sz="2000" i="0" kern="0" dirty="0" smtClean="0">
                <a:solidFill>
                  <a:srgbClr val="0000CC"/>
                </a:solidFill>
              </a:rPr>
              <a:t>Be, </a:t>
            </a:r>
            <a:r>
              <a:rPr lang="en-US" sz="2000" i="0" kern="0" baseline="30000" dirty="0" smtClean="0">
                <a:solidFill>
                  <a:srgbClr val="0000CC"/>
                </a:solidFill>
              </a:rPr>
              <a:t>10</a:t>
            </a:r>
            <a:r>
              <a:rPr lang="en-US" sz="2000" i="0" kern="0" dirty="0" smtClean="0">
                <a:solidFill>
                  <a:srgbClr val="0000CC"/>
                </a:solidFill>
              </a:rPr>
              <a:t>B, </a:t>
            </a:r>
            <a:r>
              <a:rPr lang="en-US" sz="2000" i="0" kern="0" baseline="30000" dirty="0" smtClean="0">
                <a:solidFill>
                  <a:srgbClr val="0000CC"/>
                </a:solidFill>
              </a:rPr>
              <a:t>11</a:t>
            </a:r>
            <a:r>
              <a:rPr lang="en-US" sz="2000" i="0" kern="0" dirty="0" smtClean="0">
                <a:solidFill>
                  <a:srgbClr val="0000CC"/>
                </a:solidFill>
              </a:rPr>
              <a:t>B, </a:t>
            </a:r>
            <a:r>
              <a:rPr lang="en-US" sz="2000" i="0" kern="0" baseline="30000" dirty="0" smtClean="0">
                <a:solidFill>
                  <a:srgbClr val="0000CC"/>
                </a:solidFill>
              </a:rPr>
              <a:t>12</a:t>
            </a:r>
            <a:r>
              <a:rPr lang="en-US" sz="2000" i="0" kern="0" dirty="0" smtClean="0">
                <a:solidFill>
                  <a:srgbClr val="0000CC"/>
                </a:solidFill>
              </a:rPr>
              <a:t>C at 20 degrees </a:t>
            </a:r>
            <a:r>
              <a:rPr lang="en-US" sz="2000" i="0" kern="0" dirty="0" smtClean="0">
                <a:solidFill>
                  <a:srgbClr val="000000"/>
                </a:solidFill>
              </a:rPr>
              <a:t>with </a:t>
            </a:r>
            <a:r>
              <a:rPr lang="en-US" sz="2000" i="0" kern="0" dirty="0" smtClean="0">
                <a:solidFill>
                  <a:srgbClr val="000000"/>
                </a:solidFill>
              </a:rPr>
              <a:t>SHMS</a:t>
            </a:r>
            <a:endParaRPr lang="en-US" sz="2000" i="0" kern="0" dirty="0" smtClean="0">
              <a:solidFill>
                <a:srgbClr val="C00000"/>
              </a:solidFill>
            </a:endParaRPr>
          </a:p>
          <a:p>
            <a:pPr lvl="3">
              <a:defRPr/>
            </a:pPr>
            <a:r>
              <a:rPr lang="en-US" sz="2000" i="0" kern="0" dirty="0" smtClean="0">
                <a:solidFill>
                  <a:srgbClr val="000000"/>
                </a:solidFill>
              </a:rPr>
              <a:t>Add extra EMC ratios for light nuclei with cluster structure</a:t>
            </a:r>
          </a:p>
          <a:p>
            <a:pPr lvl="3">
              <a:defRPr/>
            </a:pPr>
            <a:r>
              <a:rPr lang="en-US" sz="2000" i="0" kern="0" dirty="0" smtClean="0">
                <a:solidFill>
                  <a:srgbClr val="000000"/>
                </a:solidFill>
              </a:rPr>
              <a:t>Extract </a:t>
            </a:r>
            <a:r>
              <a:rPr lang="en-US" sz="2000" kern="0" dirty="0" smtClean="0">
                <a:solidFill>
                  <a:srgbClr val="000000"/>
                </a:solidFill>
              </a:rPr>
              <a:t>“</a:t>
            </a:r>
            <a:r>
              <a:rPr lang="en-US" sz="2000" i="0" kern="0" dirty="0" smtClean="0">
                <a:solidFill>
                  <a:srgbClr val="000000"/>
                </a:solidFill>
              </a:rPr>
              <a:t>smeared” </a:t>
            </a:r>
            <a:r>
              <a:rPr lang="en-US" sz="2000" i="0" kern="0" dirty="0" smtClean="0">
                <a:solidFill>
                  <a:srgbClr val="000000"/>
                </a:solidFill>
              </a:rPr>
              <a:t>F2p, F2n (and ratios) from 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12</a:t>
            </a:r>
            <a:r>
              <a:rPr lang="en-US" sz="2000" i="0" kern="0" dirty="0" smtClean="0">
                <a:solidFill>
                  <a:srgbClr val="000000"/>
                </a:solidFill>
              </a:rPr>
              <a:t>C-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11</a:t>
            </a:r>
            <a:r>
              <a:rPr lang="en-US" sz="2000" i="0" kern="0" dirty="0" smtClean="0">
                <a:solidFill>
                  <a:srgbClr val="000000"/>
                </a:solidFill>
              </a:rPr>
              <a:t>B, 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10</a:t>
            </a:r>
            <a:r>
              <a:rPr lang="en-US" sz="2000" i="0" kern="0" dirty="0" smtClean="0">
                <a:solidFill>
                  <a:srgbClr val="000000"/>
                </a:solidFill>
              </a:rPr>
              <a:t>B-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9</a:t>
            </a:r>
            <a:r>
              <a:rPr lang="en-US" sz="2000" i="0" kern="0" dirty="0" smtClean="0">
                <a:solidFill>
                  <a:srgbClr val="000000"/>
                </a:solidFill>
              </a:rPr>
              <a:t>Be and 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11</a:t>
            </a:r>
            <a:r>
              <a:rPr lang="en-US" sz="2000" i="0" kern="0" dirty="0" smtClean="0">
                <a:solidFill>
                  <a:srgbClr val="000000"/>
                </a:solidFill>
              </a:rPr>
              <a:t>B-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10</a:t>
            </a:r>
            <a:r>
              <a:rPr lang="en-US" sz="2000" i="0" kern="0" dirty="0" smtClean="0">
                <a:solidFill>
                  <a:srgbClr val="000000"/>
                </a:solidFill>
              </a:rPr>
              <a:t>B</a:t>
            </a:r>
          </a:p>
          <a:p>
            <a:pPr lvl="2">
              <a:defRPr/>
            </a:pPr>
            <a:r>
              <a:rPr lang="en-US" sz="2000" i="0" kern="0" dirty="0" smtClean="0">
                <a:solidFill>
                  <a:srgbClr val="0000CC"/>
                </a:solidFill>
              </a:rPr>
              <a:t>SRC target ratios at x&gt;1 </a:t>
            </a:r>
            <a:r>
              <a:rPr lang="en-US" sz="2000" i="0" kern="0" dirty="0" smtClean="0">
                <a:solidFill>
                  <a:srgbClr val="000000"/>
                </a:solidFill>
              </a:rPr>
              <a:t>with </a:t>
            </a:r>
            <a:r>
              <a:rPr lang="en-US" sz="2000" i="0" kern="0" dirty="0" smtClean="0">
                <a:solidFill>
                  <a:srgbClr val="000000"/>
                </a:solidFill>
              </a:rPr>
              <a:t>HMS </a:t>
            </a:r>
            <a:r>
              <a:rPr lang="en-US" sz="2000" i="0" kern="0" dirty="0" smtClean="0">
                <a:solidFill>
                  <a:srgbClr val="C00000"/>
                </a:solidFill>
              </a:rPr>
              <a:t>[parasitic with EMC]</a:t>
            </a:r>
          </a:p>
          <a:p>
            <a:pPr lvl="3">
              <a:defRPr/>
            </a:pPr>
            <a:r>
              <a:rPr lang="en-US" sz="2000" i="0" kern="0" dirty="0" smtClean="0">
                <a:solidFill>
                  <a:srgbClr val="000000"/>
                </a:solidFill>
              </a:rPr>
              <a:t>Take EMC and SRC ratios together to examine EMC-SRC correlation</a:t>
            </a:r>
          </a:p>
          <a:p>
            <a:pPr lvl="2">
              <a:defRPr/>
            </a:pPr>
            <a:r>
              <a:rPr lang="en-US" sz="2000" i="0" kern="0" dirty="0" smtClean="0">
                <a:solidFill>
                  <a:srgbClr val="000000"/>
                </a:solidFill>
              </a:rPr>
              <a:t>High Q</a:t>
            </a:r>
            <a:r>
              <a:rPr lang="en-US" sz="2000" i="0" kern="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i="0" kern="0" dirty="0" smtClean="0">
                <a:solidFill>
                  <a:srgbClr val="000000"/>
                </a:solidFill>
              </a:rPr>
              <a:t> C/D ratios (35, 40 degrees</a:t>
            </a:r>
            <a:r>
              <a:rPr lang="en-US" sz="2000" i="0" kern="0" dirty="0" smtClean="0">
                <a:solidFill>
                  <a:srgbClr val="000000"/>
                </a:solidFill>
              </a:rPr>
              <a:t>)</a:t>
            </a:r>
            <a:endParaRPr lang="en-US" sz="2000" i="0" kern="0" dirty="0" smtClean="0">
              <a:solidFill>
                <a:srgbClr val="C00000"/>
              </a:solidFill>
            </a:endParaRPr>
          </a:p>
          <a:p>
            <a:pPr marL="379413" lvl="1" indent="0">
              <a:buFont typeface="Wingdings" panose="05000000000000000000" pitchFamily="2" charset="2"/>
              <a:buNone/>
              <a:defRPr/>
            </a:pPr>
            <a:endParaRPr lang="en-US" i="0" kern="0" dirty="0"/>
          </a:p>
          <a:p>
            <a:pPr lvl="1">
              <a:defRPr/>
            </a:pPr>
            <a:r>
              <a:rPr lang="en-US" i="0" kern="0" dirty="0" smtClean="0">
                <a:solidFill>
                  <a:srgbClr val="000000"/>
                </a:solidFill>
              </a:rPr>
              <a:t>2 PAC days, run with E12-10-002 (F</a:t>
            </a:r>
            <a:r>
              <a:rPr lang="en-US" i="0" kern="0" baseline="-25000" dirty="0" smtClean="0">
                <a:solidFill>
                  <a:srgbClr val="000000"/>
                </a:solidFill>
              </a:rPr>
              <a:t>2</a:t>
            </a:r>
            <a:r>
              <a:rPr lang="en-US" i="0" kern="0" dirty="0" smtClean="0">
                <a:solidFill>
                  <a:srgbClr val="000000"/>
                </a:solidFill>
              </a:rPr>
              <a:t> on </a:t>
            </a:r>
            <a:r>
              <a:rPr lang="en-US" i="0" kern="0" baseline="30000" dirty="0" smtClean="0">
                <a:solidFill>
                  <a:srgbClr val="000000"/>
                </a:solidFill>
              </a:rPr>
              <a:t>1</a:t>
            </a:r>
            <a:r>
              <a:rPr lang="en-US" i="0" kern="0" dirty="0" smtClean="0">
                <a:solidFill>
                  <a:srgbClr val="000000"/>
                </a:solidFill>
              </a:rPr>
              <a:t>H,</a:t>
            </a:r>
            <a:r>
              <a:rPr lang="en-US" i="0" kern="0" baseline="30000" dirty="0" smtClean="0">
                <a:solidFill>
                  <a:srgbClr val="000000"/>
                </a:solidFill>
              </a:rPr>
              <a:t>2</a:t>
            </a:r>
            <a:r>
              <a:rPr lang="en-US" i="0" kern="0" dirty="0" smtClean="0">
                <a:solidFill>
                  <a:srgbClr val="000000"/>
                </a:solidFill>
              </a:rPr>
              <a:t>H): overlap in data/kinematics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fld id="{632F238B-13ED-433E-9676-B443B5EFF1CF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7411" name="Slide Number Placeholder 5"/>
          <p:cNvSpPr txBox="1">
            <a:spLocks noGrp="1"/>
          </p:cNvSpPr>
          <p:nvPr/>
        </p:nvSpPr>
        <p:spPr bwMode="auto">
          <a:xfrm>
            <a:off x="6553441" y="6243056"/>
            <a:ext cx="2134080" cy="45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0" tIns="45706" rIns="91410" bIns="45706" anchor="b"/>
          <a:lstStyle/>
          <a:p>
            <a:pPr algn="r" defTabSz="914414"/>
            <a:endParaRPr lang="en-GB" sz="1000" dirty="0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355680" y="1147801"/>
            <a:ext cx="8501760" cy="2626836"/>
          </a:xfrm>
          <a:prstGeom prst="rect">
            <a:avLst/>
          </a:prstGeom>
        </p:spPr>
        <p:txBody>
          <a:bodyPr lIns="82945" tIns="41473" rIns="82945" bIns="41473"/>
          <a:lstStyle>
            <a:lvl1pPr marL="377825" indent="-377825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8188" indent="-358775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 b="1">
                <a:solidFill>
                  <a:srgbClr val="3333CC"/>
                </a:solidFill>
                <a:latin typeface="+mn-lt"/>
                <a:cs typeface="+mn-cs"/>
              </a:defRPr>
            </a:lvl2pPr>
            <a:lvl3pPr marL="1127125" indent="-387350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476375" indent="-347663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500" b="1">
                <a:solidFill>
                  <a:srgbClr val="3333CC"/>
                </a:solidFill>
                <a:latin typeface="+mn-lt"/>
                <a:cs typeface="+mn-cs"/>
              </a:defRPr>
            </a:lvl4pPr>
            <a:lvl5pPr marL="1852613" indent="-374650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5pPr>
            <a:lvl6pPr marL="23098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7670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2242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6814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344166" lvl="1" indent="0">
              <a:buNone/>
              <a:defRPr/>
            </a:pPr>
            <a:r>
              <a:rPr lang="en-US" i="0" kern="0" dirty="0" smtClean="0"/>
              <a:t>  </a:t>
            </a:r>
            <a:endParaRPr lang="en-US" sz="800" kern="0" dirty="0"/>
          </a:p>
        </p:txBody>
      </p:sp>
      <p:pic>
        <p:nvPicPr>
          <p:cNvPr id="17414" name="Picture 5" descr="nuc_np_v3"/>
          <p:cNvPicPr>
            <a:picLocks noChangeAspect="1" noChangeArrowheads="1"/>
          </p:cNvPicPr>
          <p:nvPr/>
        </p:nvPicPr>
        <p:blipFill>
          <a:blip r:embed="rId3"/>
          <a:srcRect t="8563" r="6400" b="4282"/>
          <a:stretch>
            <a:fillRect/>
          </a:stretch>
        </p:blipFill>
        <p:spPr bwMode="auto">
          <a:xfrm>
            <a:off x="3276600" y="2679009"/>
            <a:ext cx="5605800" cy="417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4038600" y="2362200"/>
            <a:ext cx="622080" cy="3614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spAutoFit/>
          </a:bodyPr>
          <a:lstStyle/>
          <a:p>
            <a:endParaRPr lang="en-US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28600" y="990600"/>
            <a:ext cx="8225280" cy="133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9" rIns="82936" bIns="41469">
            <a:spAutoFit/>
          </a:bodyPr>
          <a:lstStyle>
            <a:lvl1pPr marL="342900" indent="-342900" defTabSz="912813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358775" defTabSz="912813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7125" indent="-387350" defTabSz="912813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347663" defTabSz="912813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5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52613" indent="-374650"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3098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670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2242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814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311045" lvl="2" indent="-311045">
              <a:buClr>
                <a:srgbClr val="000000"/>
              </a:buClr>
              <a:defRPr/>
            </a:pPr>
            <a:r>
              <a:rPr lang="en-US" sz="2400" kern="0" dirty="0" smtClean="0"/>
              <a:t>EMC effect on light nuclei: 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Be, 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B, 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B, 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and </a:t>
            </a:r>
            <a:r>
              <a:rPr lang="en-US" sz="2400" baseline="30000" dirty="0" smtClean="0"/>
              <a:t>27</a:t>
            </a:r>
            <a:r>
              <a:rPr lang="en-US" sz="2400" dirty="0" smtClean="0"/>
              <a:t>Al</a:t>
            </a:r>
            <a:endParaRPr lang="en-US" sz="2400" kern="0" dirty="0" smtClean="0"/>
          </a:p>
          <a:p>
            <a:pPr marL="311045" lvl="2" indent="-311045">
              <a:buClr>
                <a:srgbClr val="000000"/>
              </a:buClr>
              <a:defRPr/>
            </a:pPr>
            <a:r>
              <a:rPr lang="en-US" sz="2400" kern="0" dirty="0" smtClean="0"/>
              <a:t>Neutron or proton in-medium effects : 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B-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B, 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C-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B</a:t>
            </a:r>
          </a:p>
          <a:p>
            <a:pPr marL="311045" lvl="2" indent="-311045">
              <a:buClr>
                <a:srgbClr val="000000"/>
              </a:buClr>
              <a:defRPr/>
            </a:pPr>
            <a:r>
              <a:rPr lang="en-US" sz="2400" kern="0" dirty="0" smtClean="0"/>
              <a:t>Extraction of n/p in-medium</a:t>
            </a: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0" y="304800"/>
            <a:ext cx="9144000" cy="762000"/>
          </a:xfrm>
          <a:prstGeom prst="rect">
            <a:avLst/>
          </a:prstGeom>
        </p:spPr>
        <p:txBody>
          <a:bodyPr/>
          <a:lstStyle/>
          <a:p>
            <a:pPr defTabSz="828013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US" sz="3600" i="0" dirty="0" smtClean="0">
                <a:solidFill>
                  <a:schemeClr val="tx2"/>
                </a:solidFill>
              </a:rPr>
              <a:t>EMC: some of the results expected </a:t>
            </a:r>
            <a:endParaRPr lang="en-US" sz="3600" i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lIns="82945" tIns="41473" rIns="82945" bIns="41473"/>
          <a:lstStyle/>
          <a:p>
            <a:fld id="{55EF3067-DB20-41E2-BD00-50CBF581F8E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355680" y="1147801"/>
            <a:ext cx="8501760" cy="2626836"/>
          </a:xfrm>
          <a:prstGeom prst="rect">
            <a:avLst/>
          </a:prstGeom>
        </p:spPr>
        <p:txBody>
          <a:bodyPr lIns="82945" tIns="41473" rIns="82945" bIns="41473"/>
          <a:lstStyle>
            <a:lvl1pPr marL="377825" indent="-377825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8188" indent="-358775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 b="1">
                <a:solidFill>
                  <a:srgbClr val="3333CC"/>
                </a:solidFill>
                <a:latin typeface="+mn-lt"/>
                <a:cs typeface="+mn-cs"/>
              </a:defRPr>
            </a:lvl2pPr>
            <a:lvl3pPr marL="1127125" indent="-387350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+mn-lt"/>
                <a:cs typeface="+mn-cs"/>
              </a:defRPr>
            </a:lvl3pPr>
            <a:lvl4pPr marL="1476375" indent="-347663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500" b="1">
                <a:solidFill>
                  <a:srgbClr val="3333CC"/>
                </a:solidFill>
                <a:latin typeface="+mn-lt"/>
                <a:cs typeface="+mn-cs"/>
              </a:defRPr>
            </a:lvl4pPr>
            <a:lvl5pPr marL="1852613" indent="-374650" algn="l" defTabSz="100806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5pPr>
            <a:lvl6pPr marL="23098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6pPr>
            <a:lvl7pPr marL="27670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7pPr>
            <a:lvl8pPr marL="32242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8pPr>
            <a:lvl9pPr marL="3681413" indent="-374650" algn="l" defTabSz="1008063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9pPr>
          </a:lstStyle>
          <a:p>
            <a:pPr marL="344166" lvl="1" indent="0">
              <a:buNone/>
              <a:defRPr/>
            </a:pPr>
            <a:r>
              <a:rPr lang="en-US" i="0" kern="0" dirty="0" smtClean="0"/>
              <a:t>  </a:t>
            </a:r>
            <a:endParaRPr lang="en-US" sz="800" kern="0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81000" y="457200"/>
            <a:ext cx="8225280" cy="1634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36" tIns="41469" rIns="82936" bIns="41469">
            <a:spAutoFit/>
          </a:bodyPr>
          <a:lstStyle>
            <a:lvl1pPr marL="342900" indent="-342900" defTabSz="912813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188" indent="-358775" defTabSz="912813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q"/>
              <a:defRPr sz="20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7125" indent="-387350" defTabSz="912813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76375" indent="-347663" defTabSz="912813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1500" b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52613" indent="-374650" defTabSz="912813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3098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7670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2242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681413" indent="-37465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311045" lvl="2" indent="-311045">
              <a:buClr>
                <a:srgbClr val="000000"/>
              </a:buClr>
              <a:defRPr/>
            </a:pPr>
            <a:r>
              <a:rPr lang="en-US" sz="2400" kern="0" dirty="0" smtClean="0"/>
              <a:t>SRC ratios on light nuclei:</a:t>
            </a:r>
            <a:r>
              <a:rPr lang="en-US" sz="2400" baseline="30000" dirty="0" smtClean="0"/>
              <a:t>   9</a:t>
            </a:r>
            <a:r>
              <a:rPr lang="en-US" sz="2400" dirty="0" smtClean="0"/>
              <a:t>Be, 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B, 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B,  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C, </a:t>
            </a:r>
            <a:r>
              <a:rPr lang="en-US" sz="2400" baseline="30000" dirty="0" smtClean="0"/>
              <a:t>27</a:t>
            </a:r>
            <a:r>
              <a:rPr lang="en-US" sz="2400" dirty="0" smtClean="0"/>
              <a:t>Al</a:t>
            </a:r>
            <a:endParaRPr lang="en-US" sz="2400" kern="0" dirty="0" smtClean="0"/>
          </a:p>
          <a:p>
            <a:pPr marL="311045" lvl="2" indent="-311045">
              <a:buClr>
                <a:srgbClr val="000000"/>
              </a:buClr>
              <a:defRPr/>
            </a:pPr>
            <a:r>
              <a:rPr lang="en-US" sz="2400" kern="0" dirty="0" smtClean="0"/>
              <a:t>Improved Al ratios and new light nuclei (</a:t>
            </a:r>
            <a:r>
              <a:rPr lang="en-US" sz="2400" kern="0" baseline="30000" dirty="0" smtClean="0"/>
              <a:t>10,11</a:t>
            </a:r>
            <a:r>
              <a:rPr lang="en-US" sz="2400" kern="0" dirty="0" smtClean="0"/>
              <a:t>B) with cluster structure to better study SRC-EMC correlation, test different explanations.</a:t>
            </a:r>
          </a:p>
        </p:txBody>
      </p:sp>
      <p:pic>
        <p:nvPicPr>
          <p:cNvPr id="18439" name="Picture 7"/>
          <p:cNvPicPr>
            <a:picLocks noChangeAspect="1"/>
          </p:cNvPicPr>
          <p:nvPr/>
        </p:nvPicPr>
        <p:blipFill>
          <a:blip r:embed="rId3"/>
          <a:srcRect l="3436" t="2332" r="11249" b="3333"/>
          <a:stretch>
            <a:fillRect/>
          </a:stretch>
        </p:blipFill>
        <p:spPr bwMode="auto">
          <a:xfrm>
            <a:off x="4412160" y="2895600"/>
            <a:ext cx="4731840" cy="366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200400"/>
            <a:ext cx="3888000" cy="30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E12-06-107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002060"/>
                </a:solidFill>
              </a:rPr>
              <a:t>Search for Color Transparency at 12 </a:t>
            </a:r>
            <a:r>
              <a:rPr lang="en-US" dirty="0" err="1" smtClean="0">
                <a:solidFill>
                  <a:srgbClr val="002060"/>
                </a:solidFill>
              </a:rPr>
              <a:t>GeV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b="1" dirty="0" smtClean="0">
                <a:solidFill>
                  <a:srgbClr val="002060"/>
                </a:solidFill>
              </a:rPr>
              <a:t>CT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b="1" u="sng" dirty="0" smtClean="0"/>
              <a:t>E12-10-002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Precision </a:t>
            </a:r>
            <a:r>
              <a:rPr lang="en-US" dirty="0" smtClean="0">
                <a:solidFill>
                  <a:srgbClr val="002060"/>
                </a:solidFill>
              </a:rPr>
              <a:t>measurements of the </a:t>
            </a:r>
            <a:r>
              <a:rPr lang="en-US" dirty="0" smtClean="0">
                <a:solidFill>
                  <a:srgbClr val="002060"/>
                </a:solidFill>
              </a:rPr>
              <a:t>F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structure function at large x in the resonance region and </a:t>
            </a:r>
            <a:r>
              <a:rPr lang="en-US" dirty="0" smtClean="0">
                <a:solidFill>
                  <a:srgbClr val="002060"/>
                </a:solidFill>
              </a:rPr>
              <a:t>beyond (</a:t>
            </a:r>
            <a:r>
              <a:rPr lang="en-US" b="1" dirty="0" smtClean="0">
                <a:solidFill>
                  <a:srgbClr val="002060"/>
                </a:solidFill>
              </a:rPr>
              <a:t>F2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b="1" u="sng" dirty="0" smtClean="0"/>
              <a:t>E12-10-003 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Deuteron </a:t>
            </a:r>
            <a:r>
              <a:rPr lang="en-US" dirty="0" smtClean="0">
                <a:solidFill>
                  <a:srgbClr val="002060"/>
                </a:solidFill>
              </a:rPr>
              <a:t>Electro-Disintegration at Very High Missing </a:t>
            </a:r>
            <a:r>
              <a:rPr lang="en-US" dirty="0" smtClean="0">
                <a:solidFill>
                  <a:srgbClr val="002060"/>
                </a:solidFill>
              </a:rPr>
              <a:t>Momentum (</a:t>
            </a:r>
            <a:r>
              <a:rPr lang="en-US" b="1" dirty="0" smtClean="0">
                <a:solidFill>
                  <a:srgbClr val="002060"/>
                </a:solidFill>
              </a:rPr>
              <a:t>DED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b="1" u="sng" dirty="0" smtClean="0"/>
              <a:t>E12-10-008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Detailed </a:t>
            </a:r>
            <a:r>
              <a:rPr lang="en-US" dirty="0" smtClean="0">
                <a:solidFill>
                  <a:srgbClr val="002060"/>
                </a:solidFill>
              </a:rPr>
              <a:t>studies of the nuclear dependence of F2 in light </a:t>
            </a:r>
            <a:r>
              <a:rPr lang="en-US" dirty="0" smtClean="0">
                <a:solidFill>
                  <a:srgbClr val="002060"/>
                </a:solidFill>
              </a:rPr>
              <a:t>nuclei (</a:t>
            </a:r>
            <a:r>
              <a:rPr lang="en-US" b="1" dirty="0" smtClean="0">
                <a:solidFill>
                  <a:srgbClr val="002060"/>
                </a:solidFill>
              </a:rPr>
              <a:t>EMC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Experiments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mix </a:t>
            </a:r>
            <a:r>
              <a:rPr lang="en-US" dirty="0" smtClean="0"/>
              <a:t>of short/partial experiments with moderate </a:t>
            </a:r>
            <a:r>
              <a:rPr lang="en-US" dirty="0" smtClean="0"/>
              <a:t>requirements that provide </a:t>
            </a:r>
            <a:r>
              <a:rPr lang="en-US" dirty="0" smtClean="0"/>
              <a:t>calibration/performance data for </a:t>
            </a:r>
            <a:r>
              <a:rPr lang="en-US" dirty="0" smtClean="0"/>
              <a:t>later experiments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</a:t>
            </a:r>
            <a:r>
              <a:rPr lang="en-US" dirty="0" smtClean="0"/>
              <a:t>xperiments </a:t>
            </a:r>
            <a:r>
              <a:rPr lang="en-US" dirty="0" smtClean="0"/>
              <a:t>that exercise full PID </a:t>
            </a:r>
            <a:r>
              <a:rPr lang="en-US" dirty="0" smtClean="0"/>
              <a:t>capabilities, </a:t>
            </a:r>
            <a:r>
              <a:rPr lang="en-US" dirty="0" smtClean="0"/>
              <a:t>high SHMS </a:t>
            </a:r>
            <a:r>
              <a:rPr lang="en-US" dirty="0" smtClean="0"/>
              <a:t>momentum, </a:t>
            </a:r>
            <a:r>
              <a:rPr lang="en-US" dirty="0" smtClean="0"/>
              <a:t>and unique Hall C capabilities (i.e</a:t>
            </a:r>
            <a:r>
              <a:rPr lang="en-US" dirty="0" smtClean="0"/>
              <a:t>. high luminosity, small systematic uncertainties, good PID at high rates)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Goals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energy: </a:t>
            </a:r>
          </a:p>
          <a:p>
            <a:pPr lvl="1"/>
            <a:r>
              <a:rPr lang="en-US" dirty="0" smtClean="0"/>
              <a:t>11 </a:t>
            </a:r>
            <a:r>
              <a:rPr lang="en-US" dirty="0" err="1" smtClean="0"/>
              <a:t>GeV</a:t>
            </a:r>
            <a:r>
              <a:rPr lang="en-US" dirty="0" smtClean="0"/>
              <a:t> (most)</a:t>
            </a:r>
          </a:p>
          <a:p>
            <a:pPr lvl="1"/>
            <a:r>
              <a:rPr lang="en-US" dirty="0" smtClean="0"/>
              <a:t>8.8 </a:t>
            </a:r>
            <a:r>
              <a:rPr lang="en-US" dirty="0" err="1" smtClean="0"/>
              <a:t>GeV</a:t>
            </a:r>
            <a:r>
              <a:rPr lang="en-US" dirty="0" smtClean="0"/>
              <a:t> (CT) </a:t>
            </a:r>
          </a:p>
          <a:p>
            <a:pPr lvl="1"/>
            <a:r>
              <a:rPr lang="en-US" dirty="0" smtClean="0"/>
              <a:t>6.6 </a:t>
            </a:r>
            <a:r>
              <a:rPr lang="en-US" dirty="0" err="1" smtClean="0"/>
              <a:t>GeV</a:t>
            </a:r>
            <a:r>
              <a:rPr lang="en-US" dirty="0" smtClean="0"/>
              <a:t> (F2)</a:t>
            </a:r>
          </a:p>
          <a:p>
            <a:r>
              <a:rPr lang="en-US" dirty="0" smtClean="0"/>
              <a:t>Beam current: 15 – 80 </a:t>
            </a:r>
            <a:r>
              <a:rPr lang="el-GR" dirty="0" smtClean="0"/>
              <a:t>μ</a:t>
            </a:r>
            <a:r>
              <a:rPr lang="en-US" dirty="0" smtClean="0"/>
              <a:t>A</a:t>
            </a:r>
          </a:p>
          <a:p>
            <a:r>
              <a:rPr lang="en-US" dirty="0" smtClean="0"/>
              <a:t>Targets:</a:t>
            </a:r>
          </a:p>
          <a:p>
            <a:pPr lvl="1"/>
            <a:r>
              <a:rPr lang="en-US" dirty="0" smtClean="0"/>
              <a:t>Liquid (H and D) 10 cm (4 cm? 15cm?)</a:t>
            </a:r>
          </a:p>
          <a:p>
            <a:pPr lvl="1"/>
            <a:r>
              <a:rPr lang="en-US" dirty="0" smtClean="0"/>
              <a:t>Al (empty)</a:t>
            </a:r>
          </a:p>
          <a:p>
            <a:pPr lvl="1"/>
            <a:r>
              <a:rPr lang="en-US" dirty="0" smtClean="0"/>
              <a:t>Solid (Be-9, B-10, B-11, thick C-12, thin C-12, multi-foil)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Requirements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SHMS settings 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sed for electrons, positrons, and hadrons (CT)</a:t>
            </a:r>
          </a:p>
          <a:p>
            <a:pPr lvl="1"/>
            <a:r>
              <a:rPr lang="en-US" dirty="0" smtClean="0"/>
              <a:t>Momentum: 1.55 to 9.64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</a:p>
          <a:p>
            <a:pPr lvl="1"/>
            <a:r>
              <a:rPr lang="en-US" dirty="0" smtClean="0"/>
              <a:t>Angle: 5.52 – 40 deg</a:t>
            </a:r>
          </a:p>
          <a:p>
            <a:r>
              <a:rPr lang="en-US" dirty="0" smtClean="0"/>
              <a:t>HMS settings</a:t>
            </a:r>
          </a:p>
          <a:p>
            <a:pPr lvl="1"/>
            <a:r>
              <a:rPr lang="en-US" dirty="0" smtClean="0"/>
              <a:t>Used </a:t>
            </a:r>
            <a:r>
              <a:rPr lang="en-US" dirty="0" smtClean="0"/>
              <a:t>for electrons, </a:t>
            </a:r>
            <a:r>
              <a:rPr lang="en-US" dirty="0" smtClean="0"/>
              <a:t>positrons</a:t>
            </a:r>
          </a:p>
          <a:p>
            <a:pPr lvl="1"/>
            <a:r>
              <a:rPr lang="en-US" dirty="0" smtClean="0"/>
              <a:t>Momentum: 1.6 – 6.4 </a:t>
            </a:r>
            <a:r>
              <a:rPr lang="en-US" dirty="0" err="1" smtClean="0"/>
              <a:t>GeV</a:t>
            </a:r>
            <a:r>
              <a:rPr lang="en-US" dirty="0" smtClean="0"/>
              <a:t>/c</a:t>
            </a:r>
          </a:p>
          <a:p>
            <a:pPr lvl="1"/>
            <a:r>
              <a:rPr lang="en-US" dirty="0" smtClean="0"/>
              <a:t>Angle: 20 – 63.5 deg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Requirements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CT: 10 days (on 10 cm target)</a:t>
            </a:r>
          </a:p>
          <a:p>
            <a:r>
              <a:rPr lang="en-US" dirty="0" smtClean="0"/>
              <a:t>F2:   9 days</a:t>
            </a:r>
          </a:p>
          <a:p>
            <a:r>
              <a:rPr lang="en-US" dirty="0" smtClean="0"/>
              <a:t>DED: 2.6 days (62 hr)</a:t>
            </a:r>
          </a:p>
          <a:p>
            <a:r>
              <a:rPr lang="en-US" dirty="0" smtClean="0"/>
              <a:t>EMC: 3 days </a:t>
            </a:r>
          </a:p>
          <a:p>
            <a:r>
              <a:rPr lang="en-US" b="1" dirty="0" smtClean="0"/>
              <a:t>Total: 24.6 days (PAC days)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Time Requirements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355909"/>
            <a:ext cx="9144000" cy="250209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en-US" sz="2000" b="1" dirty="0" smtClean="0"/>
              <a:t>Coincidence</a:t>
            </a:r>
            <a:r>
              <a:rPr lang="en-US" sz="2000" dirty="0" smtClean="0"/>
              <a:t> experiment </a:t>
            </a:r>
            <a:r>
              <a:rPr lang="en-US" sz="2000" dirty="0" smtClean="0"/>
              <a:t>: commission </a:t>
            </a:r>
            <a:r>
              <a:rPr lang="en-US" sz="2000" dirty="0" smtClean="0"/>
              <a:t>the </a:t>
            </a:r>
            <a:r>
              <a:rPr lang="en-US" sz="2000" dirty="0" smtClean="0"/>
              <a:t>SHMS </a:t>
            </a:r>
            <a:r>
              <a:rPr lang="en-US" sz="2000" dirty="0" smtClean="0"/>
              <a:t>and </a:t>
            </a:r>
            <a:r>
              <a:rPr lang="en-US" sz="2000" dirty="0" smtClean="0"/>
              <a:t>HMS</a:t>
            </a:r>
          </a:p>
          <a:p>
            <a:r>
              <a:rPr lang="en-US" sz="2000" b="1" dirty="0" smtClean="0"/>
              <a:t>H(</a:t>
            </a:r>
            <a:r>
              <a:rPr lang="en-US" sz="2000" b="1" dirty="0" err="1" smtClean="0"/>
              <a:t>e,e'p</a:t>
            </a:r>
            <a:r>
              <a:rPr lang="en-US" sz="2000" b="1" dirty="0" smtClean="0"/>
              <a:t>)</a:t>
            </a:r>
            <a:r>
              <a:rPr lang="en-US" sz="2000" dirty="0" smtClean="0"/>
              <a:t> needed </a:t>
            </a:r>
            <a:r>
              <a:rPr lang="en-US" sz="2000" dirty="0" smtClean="0"/>
              <a:t>for commissioning spectrometer is part </a:t>
            </a:r>
            <a:r>
              <a:rPr lang="en-US" sz="2000" dirty="0" smtClean="0"/>
              <a:t>of the </a:t>
            </a:r>
            <a:r>
              <a:rPr lang="en-US" sz="2000" dirty="0" smtClean="0"/>
              <a:t>experiment</a:t>
            </a:r>
            <a:endParaRPr lang="en-US" sz="2000" dirty="0" smtClean="0"/>
          </a:p>
          <a:p>
            <a:r>
              <a:rPr lang="en-US" sz="2000" dirty="0" smtClean="0"/>
              <a:t>Smooth well known cross </a:t>
            </a:r>
            <a:r>
              <a:rPr lang="en-US" sz="2000" dirty="0" smtClean="0"/>
              <a:t>sections</a:t>
            </a:r>
            <a:endParaRPr lang="en-US" sz="2000" dirty="0" smtClean="0"/>
          </a:p>
          <a:p>
            <a:r>
              <a:rPr lang="en-US" sz="2000" dirty="0" smtClean="0"/>
              <a:t>Analysis framework (SIMC) already exists, online </a:t>
            </a:r>
            <a:r>
              <a:rPr lang="en-US" sz="2000" dirty="0" smtClean="0"/>
              <a:t>results </a:t>
            </a:r>
            <a:r>
              <a:rPr lang="en-US" sz="2000" dirty="0" smtClean="0"/>
              <a:t>can be used as diagnostics</a:t>
            </a:r>
          </a:p>
          <a:p>
            <a:r>
              <a:rPr lang="en-US" sz="2000" dirty="0" smtClean="0"/>
              <a:t>Simultaneously commission the </a:t>
            </a:r>
            <a:r>
              <a:rPr lang="en-US" sz="2000" dirty="0" err="1" smtClean="0"/>
              <a:t>aerogel</a:t>
            </a:r>
            <a:r>
              <a:rPr lang="en-US" sz="2000" dirty="0" smtClean="0"/>
              <a:t> detector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914400"/>
          </a:xfrm>
        </p:spPr>
        <p:txBody>
          <a:bodyPr/>
          <a:lstStyle/>
          <a:p>
            <a:r>
              <a:rPr lang="en-US" dirty="0" smtClean="0"/>
              <a:t>More Details - CT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5084" r="5003" b="5084"/>
          <a:stretch>
            <a:fillRect/>
          </a:stretch>
        </p:blipFill>
        <p:spPr bwMode="auto">
          <a:xfrm>
            <a:off x="4038600" y="762000"/>
            <a:ext cx="5105400" cy="3513838"/>
          </a:xfrm>
          <a:prstGeom prst="rect">
            <a:avLst/>
          </a:prstGeom>
          <a:noFill/>
          <a:ln w="36720" cap="flat">
            <a:solidFill>
              <a:srgbClr val="000080"/>
            </a:solidFill>
            <a:round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447800"/>
            <a:ext cx="4114800" cy="1924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A(</a:t>
            </a:r>
            <a:r>
              <a:rPr lang="en-US" sz="2000" b="1" dirty="0" err="1">
                <a:solidFill>
                  <a:srgbClr val="003366"/>
                </a:solidFill>
                <a:ea typeface="DejaVu Sans" charset="0"/>
                <a:cs typeface="DejaVu Sans" charset="0"/>
              </a:rPr>
              <a:t>e,e’p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) cross-section on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baseline="30000" dirty="0">
                <a:solidFill>
                  <a:srgbClr val="FF0000"/>
                </a:solidFill>
                <a:ea typeface="DejaVu Sans" charset="0"/>
                <a:cs typeface="DejaVu Sans" charset="0"/>
              </a:rPr>
              <a:t>1</a:t>
            </a: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H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 and </a:t>
            </a:r>
            <a:r>
              <a:rPr lang="en-US" sz="2000" b="1" baseline="30000" dirty="0">
                <a:solidFill>
                  <a:srgbClr val="FF0000"/>
                </a:solidFill>
                <a:ea typeface="DejaVu Sans" charset="0"/>
                <a:cs typeface="DejaVu Sans" charset="0"/>
              </a:rPr>
              <a:t>12</a:t>
            </a: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C 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with </a:t>
            </a: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80 </a:t>
            </a:r>
            <a:r>
              <a:rPr lang="en-US" sz="2000" b="1" dirty="0" err="1">
                <a:solidFill>
                  <a:srgbClr val="FF0000"/>
                </a:solidFill>
                <a:ea typeface="Symbol" pitchFamily="18" charset="2"/>
                <a:cs typeface="Symbol" pitchFamily="18" charset="2"/>
              </a:rPr>
              <a:t>μ</a:t>
            </a:r>
            <a:r>
              <a:rPr lang="en-US" sz="2000" b="1" dirty="0" err="1">
                <a:solidFill>
                  <a:srgbClr val="FF0000"/>
                </a:solidFill>
                <a:ea typeface="DejaVu Sans" charset="0"/>
                <a:cs typeface="DejaVu Sans" charset="0"/>
              </a:rPr>
              <a:t>A</a:t>
            </a: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, </a:t>
            </a:r>
            <a:r>
              <a:rPr lang="en-US" sz="2000" b="1" dirty="0">
                <a:solidFill>
                  <a:srgbClr val="000080"/>
                </a:solidFill>
                <a:ea typeface="DejaVu Sans" charset="0"/>
                <a:cs typeface="DejaVu Sans" charset="0"/>
              </a:rPr>
              <a:t>of</a:t>
            </a: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8.8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 &amp; </a:t>
            </a:r>
            <a:r>
              <a:rPr lang="en-US" sz="2000" b="1" dirty="0">
                <a:solidFill>
                  <a:srgbClr val="FF0000"/>
                </a:solidFill>
                <a:ea typeface="DejaVu Sans" charset="0"/>
                <a:cs typeface="DejaVu Sans" charset="0"/>
              </a:rPr>
              <a:t>11.0 </a:t>
            </a:r>
            <a:r>
              <a:rPr lang="en-US" sz="2000" b="1" dirty="0" err="1">
                <a:solidFill>
                  <a:srgbClr val="FF0000"/>
                </a:solidFill>
                <a:ea typeface="DejaVu Sans" charset="0"/>
                <a:cs typeface="DejaVu Sans" charset="0"/>
              </a:rPr>
              <a:t>GeV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 beam.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dirty="0">
              <a:solidFill>
                <a:srgbClr val="003366"/>
              </a:solidFill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5 different Q</a:t>
            </a:r>
            <a:r>
              <a:rPr lang="en-US" sz="2000" b="1" baseline="33000" dirty="0">
                <a:solidFill>
                  <a:srgbClr val="003366"/>
                </a:solidFill>
                <a:ea typeface="DejaVu Sans" charset="0"/>
                <a:cs typeface="DejaVu Sans" charset="0"/>
              </a:rPr>
              <a:t>2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 points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(8,10, 12, 14 &amp; 16.4 GeV</a:t>
            </a:r>
            <a:r>
              <a:rPr lang="en-US" sz="2000" b="1" baseline="33000" dirty="0">
                <a:solidFill>
                  <a:srgbClr val="003366"/>
                </a:solidFill>
                <a:ea typeface="DejaVu Sans" charset="0"/>
                <a:cs typeface="DejaVu Sans" charset="0"/>
              </a:rPr>
              <a:t>2</a:t>
            </a:r>
            <a:r>
              <a:rPr lang="en-US" sz="2000" b="1" dirty="0">
                <a:solidFill>
                  <a:srgbClr val="003366"/>
                </a:solidFill>
                <a:ea typeface="DejaVu Sans" charset="0"/>
                <a:cs typeface="DejaVu Sans" charset="0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4495800" cy="6096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en-US" sz="2000" dirty="0" smtClean="0"/>
              <a:t>Inclusive experiment </a:t>
            </a:r>
          </a:p>
          <a:p>
            <a:r>
              <a:rPr lang="en-US" sz="2000" dirty="0" smtClean="0"/>
              <a:t>Extend </a:t>
            </a:r>
            <a:r>
              <a:rPr lang="en-US" sz="2000" dirty="0" smtClean="0"/>
              <a:t>proton and deuteron F2 structure function precision measurements to larger x and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by measuring H(</a:t>
            </a:r>
            <a:r>
              <a:rPr lang="en-US" sz="2000" dirty="0" err="1" smtClean="0"/>
              <a:t>e,e</a:t>
            </a:r>
            <a:r>
              <a:rPr lang="en-US" sz="2000" dirty="0" smtClean="0"/>
              <a:t>’) and D(</a:t>
            </a:r>
            <a:r>
              <a:rPr lang="en-US" sz="2000" dirty="0" err="1" smtClean="0"/>
              <a:t>e,e</a:t>
            </a:r>
            <a:r>
              <a:rPr lang="en-US" sz="2000" dirty="0" smtClean="0"/>
              <a:t>’) cross sections in the resonance region and beyond up to Q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~ 17 GeV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x ~ </a:t>
            </a:r>
            <a:r>
              <a:rPr lang="en-US" sz="2000" dirty="0" smtClean="0"/>
              <a:t>0.99</a:t>
            </a:r>
            <a:endParaRPr lang="en-US" sz="2000" dirty="0" smtClean="0"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17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deg setting in both HMS and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SHMS</a:t>
            </a:r>
          </a:p>
          <a:p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good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overlap between momentum settings for each fixed-angle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setting</a:t>
            </a:r>
            <a:endParaRPr lang="en-US" sz="2000" dirty="0" smtClean="0"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substantial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overlap between momentum settings at 17 and 30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deg</a:t>
            </a:r>
            <a:endParaRPr lang="en-US" sz="2000" dirty="0" smtClean="0"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lowest </a:t>
            </a:r>
            <a:r>
              <a:rPr lang="en-US" sz="2000" dirty="0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central momentum needed with SHMS: 1.55 </a:t>
            </a:r>
            <a:r>
              <a:rPr lang="en-US" sz="2000" dirty="0" err="1" smtClean="0"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GeV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Details – F2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186" t="7966" r="3898"/>
          <a:stretch>
            <a:fillRect/>
          </a:stretch>
        </p:blipFill>
        <p:spPr bwMode="auto">
          <a:xfrm>
            <a:off x="4640545" y="533400"/>
            <a:ext cx="4427255" cy="429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96949" y="4949785"/>
            <a:ext cx="44470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smtClean="0">
                <a:sym typeface="Wingdings" pitchFamily="2" charset="2"/>
              </a:rPr>
              <a:t>Other measurements: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R measurement: 10 h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elastics: 5 h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target length acceptance: 12 h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configuration change: 45 h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detector checks: 24 h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More Details - DED</a:t>
            </a:r>
            <a:endParaRPr lang="en-US" dirty="0"/>
          </a:p>
        </p:txBody>
      </p:sp>
      <p:pic>
        <p:nvPicPr>
          <p:cNvPr id="4" name="Content Placeholder 3" descr="estim_error_annot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838200"/>
            <a:ext cx="5719383" cy="39624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4876800"/>
            <a:ext cx="8077200" cy="1828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kinematic settings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Centered at p</a:t>
            </a:r>
            <a:r>
              <a:rPr kumimoji="0" lang="en-US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0.5, 0.65  and 0.8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/c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overlap with existing data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Hydrogen normalizations not included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1462</TotalTime>
  <Words>747</Words>
  <Application>Microsoft Office PowerPoint</Application>
  <PresentationFormat>On-screen Show (4:3)</PresentationFormat>
  <Paragraphs>98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Commissioning Experiments for Hall C at 12 GeV</vt:lpstr>
      <vt:lpstr>Commissioning Experiments</vt:lpstr>
      <vt:lpstr>Commissioning Goals</vt:lpstr>
      <vt:lpstr>Experimental Requirements</vt:lpstr>
      <vt:lpstr>Experimental Requirements</vt:lpstr>
      <vt:lpstr>Beam Time Requirements</vt:lpstr>
      <vt:lpstr>More Details - CT</vt:lpstr>
      <vt:lpstr>More Details – F2</vt:lpstr>
      <vt:lpstr>More Details - DED</vt:lpstr>
      <vt:lpstr>More Details - EMC</vt:lpstr>
      <vt:lpstr>Slide 11</vt:lpstr>
      <vt:lpstr>Slide 12</vt:lpstr>
    </vt:vector>
  </TitlesOfParts>
  <Company>James Madison University - Home Use ONLY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Commissioning Experiments for Hall C at 12 GeV</dc:title>
  <dc:creator>niculemi</dc:creator>
  <cp:lastModifiedBy>niculemi</cp:lastModifiedBy>
  <cp:revision>35</cp:revision>
  <dcterms:created xsi:type="dcterms:W3CDTF">2013-08-12T14:16:26Z</dcterms:created>
  <dcterms:modified xsi:type="dcterms:W3CDTF">2013-08-13T14:38:52Z</dcterms:modified>
</cp:coreProperties>
</file>